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3"/>
  </p:notesMasterIdLst>
  <p:sldIdLst>
    <p:sldId id="296" r:id="rId3"/>
    <p:sldId id="277" r:id="rId4"/>
    <p:sldId id="279" r:id="rId5"/>
    <p:sldId id="317" r:id="rId6"/>
    <p:sldId id="306" r:id="rId7"/>
    <p:sldId id="307" r:id="rId8"/>
    <p:sldId id="308" r:id="rId9"/>
    <p:sldId id="281" r:id="rId10"/>
    <p:sldId id="309" r:id="rId11"/>
    <p:sldId id="318" r:id="rId12"/>
    <p:sldId id="319" r:id="rId13"/>
    <p:sldId id="285" r:id="rId14"/>
    <p:sldId id="310" r:id="rId15"/>
    <p:sldId id="311" r:id="rId16"/>
    <p:sldId id="312" r:id="rId17"/>
    <p:sldId id="313" r:id="rId18"/>
    <p:sldId id="314" r:id="rId19"/>
    <p:sldId id="315" r:id="rId20"/>
    <p:sldId id="316" r:id="rId21"/>
    <p:sldId id="320" r:id="rId22"/>
    <p:sldId id="321" r:id="rId23"/>
    <p:sldId id="322" r:id="rId24"/>
    <p:sldId id="326" r:id="rId25"/>
    <p:sldId id="329" r:id="rId26"/>
    <p:sldId id="330" r:id="rId27"/>
    <p:sldId id="331" r:id="rId28"/>
    <p:sldId id="337" r:id="rId29"/>
    <p:sldId id="338" r:id="rId30"/>
    <p:sldId id="339" r:id="rId31"/>
    <p:sldId id="340" r:id="rId32"/>
    <p:sldId id="325" r:id="rId33"/>
    <p:sldId id="341" r:id="rId34"/>
    <p:sldId id="324" r:id="rId35"/>
    <p:sldId id="342" r:id="rId36"/>
    <p:sldId id="343" r:id="rId37"/>
    <p:sldId id="332" r:id="rId38"/>
    <p:sldId id="333" r:id="rId39"/>
    <p:sldId id="334" r:id="rId40"/>
    <p:sldId id="335" r:id="rId41"/>
    <p:sldId id="344" r:id="rId42"/>
    <p:sldId id="345" r:id="rId43"/>
    <p:sldId id="346" r:id="rId44"/>
    <p:sldId id="323" r:id="rId45"/>
    <p:sldId id="347" r:id="rId46"/>
    <p:sldId id="360" r:id="rId47"/>
    <p:sldId id="359" r:id="rId48"/>
    <p:sldId id="361" r:id="rId49"/>
    <p:sldId id="362" r:id="rId50"/>
    <p:sldId id="365" r:id="rId51"/>
    <p:sldId id="366" r:id="rId52"/>
    <p:sldId id="367" r:id="rId53"/>
    <p:sldId id="363" r:id="rId54"/>
    <p:sldId id="364" r:id="rId55"/>
    <p:sldId id="369" r:id="rId56"/>
    <p:sldId id="370" r:id="rId57"/>
    <p:sldId id="368" r:id="rId58"/>
    <p:sldId id="371" r:id="rId59"/>
    <p:sldId id="372" r:id="rId60"/>
    <p:sldId id="373" r:id="rId61"/>
    <p:sldId id="374" r:id="rId62"/>
    <p:sldId id="375" r:id="rId63"/>
    <p:sldId id="376" r:id="rId64"/>
    <p:sldId id="377" r:id="rId65"/>
    <p:sldId id="378" r:id="rId66"/>
    <p:sldId id="379" r:id="rId67"/>
    <p:sldId id="380" r:id="rId68"/>
    <p:sldId id="336" r:id="rId69"/>
    <p:sldId id="381" r:id="rId70"/>
    <p:sldId id="382" r:id="rId71"/>
    <p:sldId id="383" r:id="rId72"/>
    <p:sldId id="384" r:id="rId73"/>
    <p:sldId id="348" r:id="rId74"/>
    <p:sldId id="349" r:id="rId75"/>
    <p:sldId id="350" r:id="rId76"/>
    <p:sldId id="351" r:id="rId77"/>
    <p:sldId id="385" r:id="rId78"/>
    <p:sldId id="386" r:id="rId79"/>
    <p:sldId id="387" r:id="rId80"/>
    <p:sldId id="388" r:id="rId81"/>
    <p:sldId id="389" r:id="rId82"/>
    <p:sldId id="390" r:id="rId83"/>
    <p:sldId id="357" r:id="rId84"/>
    <p:sldId id="391" r:id="rId85"/>
    <p:sldId id="392" r:id="rId86"/>
    <p:sldId id="393" r:id="rId87"/>
    <p:sldId id="394" r:id="rId88"/>
    <p:sldId id="395" r:id="rId89"/>
    <p:sldId id="396" r:id="rId90"/>
    <p:sldId id="397" r:id="rId91"/>
    <p:sldId id="398" r:id="rId92"/>
    <p:sldId id="399" r:id="rId93"/>
    <p:sldId id="400" r:id="rId94"/>
    <p:sldId id="401" r:id="rId95"/>
    <p:sldId id="402" r:id="rId96"/>
    <p:sldId id="403" r:id="rId97"/>
    <p:sldId id="404" r:id="rId98"/>
    <p:sldId id="405" r:id="rId99"/>
    <p:sldId id="406" r:id="rId100"/>
    <p:sldId id="407" r:id="rId101"/>
    <p:sldId id="408" r:id="rId102"/>
    <p:sldId id="409" r:id="rId103"/>
    <p:sldId id="410" r:id="rId104"/>
    <p:sldId id="411" r:id="rId105"/>
    <p:sldId id="412" r:id="rId106"/>
    <p:sldId id="413" r:id="rId107"/>
    <p:sldId id="414" r:id="rId108"/>
    <p:sldId id="415" r:id="rId109"/>
    <p:sldId id="416" r:id="rId110"/>
    <p:sldId id="417" r:id="rId111"/>
    <p:sldId id="418" r:id="rId112"/>
    <p:sldId id="419" r:id="rId113"/>
    <p:sldId id="420" r:id="rId114"/>
    <p:sldId id="421" r:id="rId115"/>
    <p:sldId id="422" r:id="rId116"/>
    <p:sldId id="423" r:id="rId117"/>
    <p:sldId id="424" r:id="rId118"/>
    <p:sldId id="425" r:id="rId119"/>
    <p:sldId id="426" r:id="rId120"/>
    <p:sldId id="427" r:id="rId121"/>
    <p:sldId id="428" r:id="rId122"/>
    <p:sldId id="429" r:id="rId123"/>
    <p:sldId id="430" r:id="rId124"/>
    <p:sldId id="352" r:id="rId125"/>
    <p:sldId id="353" r:id="rId126"/>
    <p:sldId id="354" r:id="rId127"/>
    <p:sldId id="355" r:id="rId128"/>
    <p:sldId id="356" r:id="rId129"/>
    <p:sldId id="431" r:id="rId130"/>
    <p:sldId id="358" r:id="rId131"/>
    <p:sldId id="432" r:id="rId132"/>
    <p:sldId id="433" r:id="rId133"/>
    <p:sldId id="434" r:id="rId134"/>
    <p:sldId id="435" r:id="rId135"/>
    <p:sldId id="436" r:id="rId136"/>
    <p:sldId id="437" r:id="rId137"/>
    <p:sldId id="438" r:id="rId138"/>
    <p:sldId id="439" r:id="rId139"/>
    <p:sldId id="440" r:id="rId140"/>
    <p:sldId id="441" r:id="rId141"/>
    <p:sldId id="442" r:id="rId142"/>
    <p:sldId id="443" r:id="rId143"/>
    <p:sldId id="444" r:id="rId144"/>
    <p:sldId id="445" r:id="rId145"/>
    <p:sldId id="446" r:id="rId146"/>
    <p:sldId id="447" r:id="rId147"/>
    <p:sldId id="448" r:id="rId148"/>
    <p:sldId id="449" r:id="rId149"/>
    <p:sldId id="450" r:id="rId150"/>
    <p:sldId id="451" r:id="rId151"/>
    <p:sldId id="452" r:id="rId152"/>
    <p:sldId id="453" r:id="rId153"/>
    <p:sldId id="454" r:id="rId154"/>
    <p:sldId id="455" r:id="rId155"/>
    <p:sldId id="456" r:id="rId156"/>
    <p:sldId id="457" r:id="rId157"/>
    <p:sldId id="458" r:id="rId158"/>
    <p:sldId id="459" r:id="rId159"/>
    <p:sldId id="460" r:id="rId160"/>
    <p:sldId id="461" r:id="rId161"/>
    <p:sldId id="462" r:id="rId162"/>
    <p:sldId id="463" r:id="rId163"/>
    <p:sldId id="464" r:id="rId164"/>
    <p:sldId id="465" r:id="rId165"/>
    <p:sldId id="466" r:id="rId166"/>
    <p:sldId id="467" r:id="rId167"/>
    <p:sldId id="468" r:id="rId168"/>
    <p:sldId id="469" r:id="rId169"/>
    <p:sldId id="470" r:id="rId170"/>
    <p:sldId id="471" r:id="rId171"/>
    <p:sldId id="472" r:id="rId172"/>
    <p:sldId id="473" r:id="rId173"/>
    <p:sldId id="474" r:id="rId174"/>
    <p:sldId id="475" r:id="rId175"/>
    <p:sldId id="476" r:id="rId176"/>
    <p:sldId id="477" r:id="rId177"/>
    <p:sldId id="478" r:id="rId178"/>
    <p:sldId id="479" r:id="rId179"/>
    <p:sldId id="480" r:id="rId180"/>
    <p:sldId id="481" r:id="rId181"/>
    <p:sldId id="482" r:id="rId182"/>
    <p:sldId id="483" r:id="rId183"/>
    <p:sldId id="484" r:id="rId184"/>
    <p:sldId id="485" r:id="rId185"/>
    <p:sldId id="486" r:id="rId186"/>
    <p:sldId id="487" r:id="rId187"/>
    <p:sldId id="488" r:id="rId188"/>
    <p:sldId id="489" r:id="rId189"/>
    <p:sldId id="490" r:id="rId190"/>
    <p:sldId id="491" r:id="rId191"/>
    <p:sldId id="492" r:id="rId192"/>
    <p:sldId id="493" r:id="rId193"/>
    <p:sldId id="494" r:id="rId194"/>
    <p:sldId id="495" r:id="rId195"/>
    <p:sldId id="496" r:id="rId196"/>
    <p:sldId id="497" r:id="rId197"/>
    <p:sldId id="498" r:id="rId198"/>
    <p:sldId id="499" r:id="rId199"/>
    <p:sldId id="500" r:id="rId200"/>
    <p:sldId id="501" r:id="rId201"/>
    <p:sldId id="502" r:id="rId202"/>
    <p:sldId id="503" r:id="rId203"/>
    <p:sldId id="504" r:id="rId204"/>
    <p:sldId id="505" r:id="rId205"/>
    <p:sldId id="506" r:id="rId206"/>
    <p:sldId id="507" r:id="rId207"/>
    <p:sldId id="508" r:id="rId208"/>
    <p:sldId id="509" r:id="rId209"/>
    <p:sldId id="510" r:id="rId210"/>
    <p:sldId id="511" r:id="rId211"/>
    <p:sldId id="512" r:id="rId212"/>
    <p:sldId id="513" r:id="rId213"/>
    <p:sldId id="514" r:id="rId214"/>
    <p:sldId id="515" r:id="rId215"/>
    <p:sldId id="516" r:id="rId216"/>
    <p:sldId id="517" r:id="rId217"/>
    <p:sldId id="518" r:id="rId218"/>
    <p:sldId id="519" r:id="rId219"/>
    <p:sldId id="520" r:id="rId220"/>
    <p:sldId id="521" r:id="rId221"/>
    <p:sldId id="522" r:id="rId222"/>
    <p:sldId id="523" r:id="rId223"/>
    <p:sldId id="524" r:id="rId224"/>
    <p:sldId id="525" r:id="rId225"/>
    <p:sldId id="526" r:id="rId226"/>
    <p:sldId id="527" r:id="rId227"/>
    <p:sldId id="528" r:id="rId228"/>
    <p:sldId id="529" r:id="rId229"/>
    <p:sldId id="530" r:id="rId230"/>
    <p:sldId id="531" r:id="rId231"/>
    <p:sldId id="532" r:id="rId232"/>
    <p:sldId id="533" r:id="rId233"/>
    <p:sldId id="534" r:id="rId234"/>
    <p:sldId id="535" r:id="rId235"/>
    <p:sldId id="536" r:id="rId236"/>
    <p:sldId id="537" r:id="rId237"/>
    <p:sldId id="538" r:id="rId238"/>
    <p:sldId id="539" r:id="rId239"/>
    <p:sldId id="540" r:id="rId240"/>
    <p:sldId id="541" r:id="rId241"/>
    <p:sldId id="542" r:id="rId242"/>
    <p:sldId id="543" r:id="rId243"/>
    <p:sldId id="544" r:id="rId244"/>
    <p:sldId id="545" r:id="rId245"/>
    <p:sldId id="546" r:id="rId246"/>
    <p:sldId id="547" r:id="rId247"/>
    <p:sldId id="548" r:id="rId248"/>
    <p:sldId id="549" r:id="rId249"/>
    <p:sldId id="550" r:id="rId250"/>
    <p:sldId id="551" r:id="rId251"/>
    <p:sldId id="552" r:id="rId252"/>
    <p:sldId id="553" r:id="rId253"/>
    <p:sldId id="554" r:id="rId254"/>
    <p:sldId id="555" r:id="rId255"/>
    <p:sldId id="556" r:id="rId256"/>
    <p:sldId id="557" r:id="rId257"/>
    <p:sldId id="558" r:id="rId258"/>
    <p:sldId id="559" r:id="rId259"/>
    <p:sldId id="560" r:id="rId260"/>
    <p:sldId id="561" r:id="rId261"/>
    <p:sldId id="562" r:id="rId262"/>
    <p:sldId id="563" r:id="rId263"/>
    <p:sldId id="564" r:id="rId264"/>
    <p:sldId id="565" r:id="rId265"/>
    <p:sldId id="566" r:id="rId266"/>
    <p:sldId id="567" r:id="rId267"/>
    <p:sldId id="568" r:id="rId268"/>
    <p:sldId id="569" r:id="rId269"/>
    <p:sldId id="570" r:id="rId270"/>
    <p:sldId id="571" r:id="rId271"/>
    <p:sldId id="572" r:id="rId272"/>
    <p:sldId id="573" r:id="rId273"/>
    <p:sldId id="574" r:id="rId274"/>
    <p:sldId id="575" r:id="rId275"/>
    <p:sldId id="576" r:id="rId276"/>
    <p:sldId id="577" r:id="rId277"/>
    <p:sldId id="578" r:id="rId278"/>
    <p:sldId id="579" r:id="rId279"/>
    <p:sldId id="580" r:id="rId280"/>
    <p:sldId id="581" r:id="rId281"/>
    <p:sldId id="582" r:id="rId282"/>
    <p:sldId id="583" r:id="rId283"/>
    <p:sldId id="584" r:id="rId284"/>
    <p:sldId id="585" r:id="rId285"/>
    <p:sldId id="586" r:id="rId286"/>
    <p:sldId id="587" r:id="rId287"/>
    <p:sldId id="588" r:id="rId288"/>
    <p:sldId id="589" r:id="rId289"/>
    <p:sldId id="590" r:id="rId290"/>
    <p:sldId id="591" r:id="rId291"/>
    <p:sldId id="592" r:id="rId292"/>
    <p:sldId id="593" r:id="rId293"/>
    <p:sldId id="594" r:id="rId294"/>
    <p:sldId id="595" r:id="rId295"/>
    <p:sldId id="596" r:id="rId296"/>
    <p:sldId id="597" r:id="rId297"/>
    <p:sldId id="598" r:id="rId298"/>
    <p:sldId id="599" r:id="rId299"/>
    <p:sldId id="600" r:id="rId300"/>
    <p:sldId id="601" r:id="rId301"/>
    <p:sldId id="602" r:id="rId302"/>
    <p:sldId id="603" r:id="rId303"/>
    <p:sldId id="604" r:id="rId304"/>
    <p:sldId id="605" r:id="rId305"/>
    <p:sldId id="606" r:id="rId306"/>
    <p:sldId id="607" r:id="rId307"/>
    <p:sldId id="608" r:id="rId308"/>
    <p:sldId id="609" r:id="rId309"/>
    <p:sldId id="610" r:id="rId310"/>
    <p:sldId id="611" r:id="rId311"/>
    <p:sldId id="612" r:id="rId312"/>
    <p:sldId id="613" r:id="rId313"/>
    <p:sldId id="614" r:id="rId314"/>
    <p:sldId id="615" r:id="rId315"/>
    <p:sldId id="616" r:id="rId316"/>
    <p:sldId id="617" r:id="rId317"/>
    <p:sldId id="618" r:id="rId318"/>
    <p:sldId id="619" r:id="rId319"/>
    <p:sldId id="620" r:id="rId320"/>
    <p:sldId id="621" r:id="rId321"/>
    <p:sldId id="622" r:id="rId322"/>
    <p:sldId id="623" r:id="rId323"/>
    <p:sldId id="624" r:id="rId324"/>
    <p:sldId id="625" r:id="rId325"/>
    <p:sldId id="626" r:id="rId326"/>
    <p:sldId id="627" r:id="rId327"/>
    <p:sldId id="628" r:id="rId328"/>
    <p:sldId id="629" r:id="rId329"/>
    <p:sldId id="630" r:id="rId330"/>
    <p:sldId id="631" r:id="rId331"/>
    <p:sldId id="632" r:id="rId332"/>
    <p:sldId id="633" r:id="rId333"/>
    <p:sldId id="634" r:id="rId334"/>
    <p:sldId id="635" r:id="rId335"/>
    <p:sldId id="636" r:id="rId336"/>
    <p:sldId id="637" r:id="rId337"/>
    <p:sldId id="638" r:id="rId338"/>
    <p:sldId id="639" r:id="rId339"/>
    <p:sldId id="640" r:id="rId340"/>
    <p:sldId id="641" r:id="rId341"/>
    <p:sldId id="642" r:id="rId342"/>
    <p:sldId id="643" r:id="rId343"/>
    <p:sldId id="644" r:id="rId344"/>
    <p:sldId id="645" r:id="rId345"/>
    <p:sldId id="646" r:id="rId346"/>
    <p:sldId id="647" r:id="rId347"/>
    <p:sldId id="648" r:id="rId348"/>
    <p:sldId id="649" r:id="rId349"/>
    <p:sldId id="650" r:id="rId350"/>
    <p:sldId id="651" r:id="rId351"/>
    <p:sldId id="652" r:id="rId352"/>
    <p:sldId id="653" r:id="rId353"/>
    <p:sldId id="654" r:id="rId354"/>
    <p:sldId id="655" r:id="rId355"/>
    <p:sldId id="656" r:id="rId356"/>
    <p:sldId id="657" r:id="rId357"/>
    <p:sldId id="658" r:id="rId358"/>
    <p:sldId id="659" r:id="rId359"/>
    <p:sldId id="660" r:id="rId360"/>
    <p:sldId id="661" r:id="rId361"/>
    <p:sldId id="662" r:id="rId362"/>
    <p:sldId id="663" r:id="rId363"/>
    <p:sldId id="664" r:id="rId364"/>
    <p:sldId id="665" r:id="rId365"/>
    <p:sldId id="666" r:id="rId366"/>
    <p:sldId id="667" r:id="rId367"/>
    <p:sldId id="668" r:id="rId368"/>
    <p:sldId id="669" r:id="rId369"/>
    <p:sldId id="670" r:id="rId370"/>
    <p:sldId id="671" r:id="rId371"/>
    <p:sldId id="672" r:id="rId372"/>
    <p:sldId id="673" r:id="rId373"/>
    <p:sldId id="674" r:id="rId374"/>
    <p:sldId id="675" r:id="rId375"/>
    <p:sldId id="676" r:id="rId376"/>
    <p:sldId id="677" r:id="rId377"/>
    <p:sldId id="678" r:id="rId378"/>
    <p:sldId id="679" r:id="rId379"/>
    <p:sldId id="680" r:id="rId380"/>
    <p:sldId id="681" r:id="rId381"/>
    <p:sldId id="682" r:id="rId382"/>
    <p:sldId id="683" r:id="rId383"/>
    <p:sldId id="684" r:id="rId384"/>
    <p:sldId id="685" r:id="rId385"/>
    <p:sldId id="686" r:id="rId386"/>
    <p:sldId id="687" r:id="rId387"/>
    <p:sldId id="688" r:id="rId388"/>
    <p:sldId id="689" r:id="rId389"/>
    <p:sldId id="690" r:id="rId390"/>
    <p:sldId id="691" r:id="rId391"/>
    <p:sldId id="692" r:id="rId392"/>
    <p:sldId id="693" r:id="rId393"/>
    <p:sldId id="694" r:id="rId394"/>
    <p:sldId id="695" r:id="rId395"/>
    <p:sldId id="696" r:id="rId396"/>
    <p:sldId id="697" r:id="rId397"/>
    <p:sldId id="698" r:id="rId398"/>
    <p:sldId id="699" r:id="rId399"/>
    <p:sldId id="700" r:id="rId400"/>
    <p:sldId id="701" r:id="rId401"/>
    <p:sldId id="702" r:id="rId402"/>
    <p:sldId id="703" r:id="rId403"/>
    <p:sldId id="704" r:id="rId404"/>
    <p:sldId id="705" r:id="rId405"/>
    <p:sldId id="706" r:id="rId406"/>
    <p:sldId id="707" r:id="rId407"/>
    <p:sldId id="708" r:id="rId408"/>
    <p:sldId id="709" r:id="rId409"/>
    <p:sldId id="710" r:id="rId410"/>
    <p:sldId id="711" r:id="rId411"/>
    <p:sldId id="712" r:id="rId412"/>
    <p:sldId id="713" r:id="rId413"/>
    <p:sldId id="714" r:id="rId414"/>
    <p:sldId id="715" r:id="rId415"/>
    <p:sldId id="716" r:id="rId416"/>
    <p:sldId id="717" r:id="rId417"/>
    <p:sldId id="718" r:id="rId418"/>
    <p:sldId id="719" r:id="rId419"/>
    <p:sldId id="720" r:id="rId420"/>
    <p:sldId id="721" r:id="rId421"/>
    <p:sldId id="722" r:id="rId4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105"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presProps" Target="presProps.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theme" Target="theme/theme1.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notesMaster" Target="notesMasters/notesMaster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viewProps" Target="viewProps.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tableStyles" Target="tableStyles.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0DFE0-EDFC-4C40-9918-CA140C27117B}" type="datetimeFigureOut">
              <a:rPr lang="zh-CN" altLang="en-US" smtClean="0"/>
              <a:t>2020-12-27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FB828-0A91-4FD2-9772-95550E570EA3}" type="slidenum">
              <a:rPr lang="zh-CN" altLang="en-US" smtClean="0"/>
              <a:t>‹#›</a:t>
            </a:fld>
            <a:endParaRPr lang="zh-CN" altLang="en-US"/>
          </a:p>
        </p:txBody>
      </p:sp>
    </p:spTree>
    <p:extLst>
      <p:ext uri="{BB962C8B-B14F-4D97-AF65-F5344CB8AC3E}">
        <p14:creationId xmlns:p14="http://schemas.microsoft.com/office/powerpoint/2010/main" val="1734993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8DE061D5-8775-4353-8AD4-F1B89CC42B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E960B09-F048-4FA3-A706-1676EFF34D02}"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6387" name="Rectangle 2">
            <a:extLst>
              <a:ext uri="{FF2B5EF4-FFF2-40B4-BE49-F238E27FC236}">
                <a16:creationId xmlns:a16="http://schemas.microsoft.com/office/drawing/2014/main" id="{49464A56-8C8D-4203-BE94-E0D2C9636163}"/>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6388" name="Rectangle 3">
            <a:extLst>
              <a:ext uri="{FF2B5EF4-FFF2-40B4-BE49-F238E27FC236}">
                <a16:creationId xmlns:a16="http://schemas.microsoft.com/office/drawing/2014/main" id="{6294C70D-1AB4-4984-93EC-9ADD5D2B2AA3}"/>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38458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3DB3FFFB-654F-47D0-8623-31F1B742E82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D16EBB-638D-48EA-8406-7567FF476AC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7891" name="Rectangle 2">
            <a:extLst>
              <a:ext uri="{FF2B5EF4-FFF2-40B4-BE49-F238E27FC236}">
                <a16:creationId xmlns:a16="http://schemas.microsoft.com/office/drawing/2014/main" id="{20B85497-48D5-447B-B89F-4FF47C82D3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8B9C6390-1497-4E3A-B678-17747BE953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8313291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EAFC918-C172-4A8B-9927-8BFF51DA1FE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A882C49-7DE4-4D2F-B214-C517747E7D04}" type="slidenum">
              <a:rPr lang="en-US" altLang="zh-CN">
                <a:latin typeface="Calibri" panose="020F0502020204030204" pitchFamily="34" charset="0"/>
              </a:rPr>
              <a:pPr eaLnBrk="1" hangingPunct="1"/>
              <a:t>134</a:t>
            </a:fld>
            <a:endParaRPr lang="en-US" altLang="zh-CN">
              <a:latin typeface="Calibri" panose="020F0502020204030204" pitchFamily="34" charset="0"/>
            </a:endParaRPr>
          </a:p>
        </p:txBody>
      </p:sp>
      <p:sp>
        <p:nvSpPr>
          <p:cNvPr id="41987" name="Rectangle 2">
            <a:extLst>
              <a:ext uri="{FF2B5EF4-FFF2-40B4-BE49-F238E27FC236}">
                <a16:creationId xmlns:a16="http://schemas.microsoft.com/office/drawing/2014/main" id="{AE45E8D2-FD40-42DD-902A-2FDB4D3CFD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F271BECD-EEF2-4C0B-8812-E6C238F613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9546704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B25036D-310C-41BC-91EF-4EFFBD457F1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C25A1C3-03A4-4456-99CE-F89512A4BF7A}" type="slidenum">
              <a:rPr lang="en-US" altLang="zh-CN">
                <a:latin typeface="Calibri" panose="020F0502020204030204" pitchFamily="34" charset="0"/>
              </a:rPr>
              <a:pPr eaLnBrk="1" hangingPunct="1"/>
              <a:t>135</a:t>
            </a:fld>
            <a:endParaRPr lang="en-US" altLang="zh-CN">
              <a:latin typeface="Calibri" panose="020F0502020204030204" pitchFamily="34" charset="0"/>
            </a:endParaRPr>
          </a:p>
        </p:txBody>
      </p:sp>
      <p:sp>
        <p:nvSpPr>
          <p:cNvPr id="43011" name="Rectangle 2">
            <a:extLst>
              <a:ext uri="{FF2B5EF4-FFF2-40B4-BE49-F238E27FC236}">
                <a16:creationId xmlns:a16="http://schemas.microsoft.com/office/drawing/2014/main" id="{57F76CF5-A1A8-4AD8-A701-F8EA286AE7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4BCDEE38-C83D-4471-AD4F-21640048F0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6932997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73DCAF0-E025-4584-9C7E-32B3B33742F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AEF8709-ADB6-4AD2-96FC-457B9117B694}" type="slidenum">
              <a:rPr lang="en-US" altLang="zh-CN">
                <a:latin typeface="Calibri" panose="020F0502020204030204" pitchFamily="34" charset="0"/>
              </a:rPr>
              <a:pPr eaLnBrk="1" hangingPunct="1"/>
              <a:t>136</a:t>
            </a:fld>
            <a:endParaRPr lang="en-US" altLang="zh-CN">
              <a:latin typeface="Calibri" panose="020F0502020204030204" pitchFamily="34" charset="0"/>
            </a:endParaRPr>
          </a:p>
        </p:txBody>
      </p:sp>
      <p:sp>
        <p:nvSpPr>
          <p:cNvPr id="44035" name="Rectangle 2">
            <a:extLst>
              <a:ext uri="{FF2B5EF4-FFF2-40B4-BE49-F238E27FC236}">
                <a16:creationId xmlns:a16="http://schemas.microsoft.com/office/drawing/2014/main" id="{7D4A537A-87A4-42B2-851C-35136A9BEF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0D8F97BE-D65E-48D7-A551-C123FAE33C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8360612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916F393-6D49-4020-8099-3566A508281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9599DE3-571C-4903-AEFF-779D8184EE7E}" type="slidenum">
              <a:rPr lang="en-US" altLang="zh-CN">
                <a:latin typeface="Calibri" panose="020F0502020204030204" pitchFamily="34" charset="0"/>
              </a:rPr>
              <a:pPr eaLnBrk="1" hangingPunct="1"/>
              <a:t>137</a:t>
            </a:fld>
            <a:endParaRPr lang="en-US" altLang="zh-CN">
              <a:latin typeface="Calibri" panose="020F0502020204030204" pitchFamily="34" charset="0"/>
            </a:endParaRPr>
          </a:p>
        </p:txBody>
      </p:sp>
      <p:sp>
        <p:nvSpPr>
          <p:cNvPr id="45059" name="Rectangle 2">
            <a:extLst>
              <a:ext uri="{FF2B5EF4-FFF2-40B4-BE49-F238E27FC236}">
                <a16:creationId xmlns:a16="http://schemas.microsoft.com/office/drawing/2014/main" id="{8A9536DA-ADA6-4CFD-9D40-6E3439BF93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3EA318C5-7CDE-422F-87AD-29E119523E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602943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4FCF317-FDF0-4886-8B31-0C878256FC1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62394A2-E8CC-4794-B6AC-F6001A48F167}" type="slidenum">
              <a:rPr lang="en-US" altLang="zh-CN">
                <a:latin typeface="Calibri" panose="020F0502020204030204" pitchFamily="34" charset="0"/>
              </a:rPr>
              <a:pPr eaLnBrk="1" hangingPunct="1"/>
              <a:t>138</a:t>
            </a:fld>
            <a:endParaRPr lang="en-US" altLang="zh-CN">
              <a:latin typeface="Calibri" panose="020F0502020204030204" pitchFamily="34" charset="0"/>
            </a:endParaRPr>
          </a:p>
        </p:txBody>
      </p:sp>
      <p:sp>
        <p:nvSpPr>
          <p:cNvPr id="46083" name="Rectangle 2">
            <a:extLst>
              <a:ext uri="{FF2B5EF4-FFF2-40B4-BE49-F238E27FC236}">
                <a16:creationId xmlns:a16="http://schemas.microsoft.com/office/drawing/2014/main" id="{89FA1DF4-E5F1-464C-B329-3D3696B590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EAA0FF9A-D9DC-4150-9D65-C946E3AE2B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167380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5134205-FFA2-466F-9B97-A97FD17A559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43A949A-3611-4FEF-B04A-95A752CFFE5F}" type="slidenum">
              <a:rPr lang="en-US" altLang="zh-CN">
                <a:latin typeface="Calibri" panose="020F0502020204030204" pitchFamily="34" charset="0"/>
              </a:rPr>
              <a:pPr eaLnBrk="1" hangingPunct="1"/>
              <a:t>139</a:t>
            </a:fld>
            <a:endParaRPr lang="en-US" altLang="zh-CN">
              <a:latin typeface="Calibri" panose="020F0502020204030204" pitchFamily="34" charset="0"/>
            </a:endParaRPr>
          </a:p>
        </p:txBody>
      </p:sp>
      <p:sp>
        <p:nvSpPr>
          <p:cNvPr id="47107" name="Rectangle 2">
            <a:extLst>
              <a:ext uri="{FF2B5EF4-FFF2-40B4-BE49-F238E27FC236}">
                <a16:creationId xmlns:a16="http://schemas.microsoft.com/office/drawing/2014/main" id="{65CF6994-BABD-42CA-9D83-45F856C594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52A8C193-BFAF-4235-8F21-7917F6DBC2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683427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F5CC4C4-0109-4884-9AD5-AEA5E17CC5A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4E402BB-4BB0-466B-A7CD-4335F7A39225}" type="slidenum">
              <a:rPr lang="en-US" altLang="zh-CN">
                <a:latin typeface="Calibri" panose="020F0502020204030204" pitchFamily="34" charset="0"/>
              </a:rPr>
              <a:pPr eaLnBrk="1" hangingPunct="1"/>
              <a:t>140</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89BFAA53-FE27-4112-A616-51615B1A3E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11E3EF3D-A913-4BA8-B829-04209E9A65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09037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1F7D9A1-7525-49D2-94DE-D8E4282A3C9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57C4DF5-5038-40A2-826D-102465179870}" type="slidenum">
              <a:rPr lang="en-US" altLang="zh-CN">
                <a:latin typeface="Calibri" panose="020F0502020204030204" pitchFamily="34" charset="0"/>
              </a:rPr>
              <a:pPr eaLnBrk="1" hangingPunct="1"/>
              <a:t>141</a:t>
            </a:fld>
            <a:endParaRPr lang="en-US" altLang="zh-CN">
              <a:latin typeface="Calibri" panose="020F0502020204030204" pitchFamily="34" charset="0"/>
            </a:endParaRPr>
          </a:p>
        </p:txBody>
      </p:sp>
      <p:sp>
        <p:nvSpPr>
          <p:cNvPr id="49155" name="Rectangle 2">
            <a:extLst>
              <a:ext uri="{FF2B5EF4-FFF2-40B4-BE49-F238E27FC236}">
                <a16:creationId xmlns:a16="http://schemas.microsoft.com/office/drawing/2014/main" id="{2AABBA65-3EB0-4A49-9567-A714E10378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67BBCD06-B179-4272-8224-DD0BA28E30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240699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78BF1A4-86C7-4CAC-BFFE-3FF9E89700C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19FB700-E072-4E10-8F6B-63893396B557}" type="slidenum">
              <a:rPr lang="en-US" altLang="zh-CN">
                <a:latin typeface="Calibri" panose="020F0502020204030204" pitchFamily="34" charset="0"/>
              </a:rPr>
              <a:pPr eaLnBrk="1" hangingPunct="1"/>
              <a:t>142</a:t>
            </a:fld>
            <a:endParaRPr lang="en-US" altLang="zh-CN">
              <a:latin typeface="Calibri" panose="020F0502020204030204" pitchFamily="34" charset="0"/>
            </a:endParaRPr>
          </a:p>
        </p:txBody>
      </p:sp>
      <p:sp>
        <p:nvSpPr>
          <p:cNvPr id="50179" name="Rectangle 2">
            <a:extLst>
              <a:ext uri="{FF2B5EF4-FFF2-40B4-BE49-F238E27FC236}">
                <a16:creationId xmlns:a16="http://schemas.microsoft.com/office/drawing/2014/main" id="{11EC8459-B9C4-48BB-A1A7-DA54C1FB86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D7A4515B-51A5-4E1E-A7EA-95AF42F172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1887680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7CA4A98-745F-4D5E-91E9-B96E4379482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15F7310-1BB6-435E-8D4D-C9E4A0159B3E}" type="slidenum">
              <a:rPr lang="en-US" altLang="zh-CN">
                <a:latin typeface="Calibri" panose="020F0502020204030204" pitchFamily="34" charset="0"/>
              </a:rPr>
              <a:pPr eaLnBrk="1" hangingPunct="1"/>
              <a:t>143</a:t>
            </a:fld>
            <a:endParaRPr lang="en-US" altLang="zh-CN">
              <a:latin typeface="Calibri" panose="020F0502020204030204" pitchFamily="34" charset="0"/>
            </a:endParaRPr>
          </a:p>
        </p:txBody>
      </p:sp>
      <p:sp>
        <p:nvSpPr>
          <p:cNvPr id="51203" name="Rectangle 2">
            <a:extLst>
              <a:ext uri="{FF2B5EF4-FFF2-40B4-BE49-F238E27FC236}">
                <a16:creationId xmlns:a16="http://schemas.microsoft.com/office/drawing/2014/main" id="{133DF3B4-B1FF-4441-9592-CBB912E8B8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B410C0A6-E486-4DF8-B5D8-FAEC3DD6C1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02672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BC76842C-9ABD-4B5F-BEA4-D8F12D8354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07FA29-CA37-462B-8949-BE69DD6AA910}"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9939" name="Rectangle 2">
            <a:extLst>
              <a:ext uri="{FF2B5EF4-FFF2-40B4-BE49-F238E27FC236}">
                <a16:creationId xmlns:a16="http://schemas.microsoft.com/office/drawing/2014/main" id="{9CF8F381-60CF-42AB-9599-BC15AAD837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B3E87A0F-28C2-48C9-93B5-12E32B7FD4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4350143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7E7DAF7-E23E-4C41-9259-C31797DF0FA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E1572E0-9152-417B-9039-F9DAAD6D5ACA}" type="slidenum">
              <a:rPr lang="en-US" altLang="zh-CN">
                <a:latin typeface="Calibri" panose="020F0502020204030204" pitchFamily="34" charset="0"/>
              </a:rPr>
              <a:pPr eaLnBrk="1" hangingPunct="1"/>
              <a:t>144</a:t>
            </a:fld>
            <a:endParaRPr lang="en-US" altLang="zh-CN">
              <a:latin typeface="Calibri" panose="020F0502020204030204" pitchFamily="34" charset="0"/>
            </a:endParaRPr>
          </a:p>
        </p:txBody>
      </p:sp>
      <p:sp>
        <p:nvSpPr>
          <p:cNvPr id="52227" name="Rectangle 2">
            <a:extLst>
              <a:ext uri="{FF2B5EF4-FFF2-40B4-BE49-F238E27FC236}">
                <a16:creationId xmlns:a16="http://schemas.microsoft.com/office/drawing/2014/main" id="{DC70A35E-5CFE-480D-8C98-A2B988028C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3C9C9917-B5D6-4164-8DCA-C854C5B5DA8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430884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D0889D1-0CB0-44D2-A44E-2BAF5B182FA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7B88F12-41C9-4359-8F85-9EB934F57862}" type="slidenum">
              <a:rPr lang="en-US" altLang="zh-CN">
                <a:latin typeface="Calibri" panose="020F0502020204030204" pitchFamily="34" charset="0"/>
              </a:rPr>
              <a:pPr eaLnBrk="1" hangingPunct="1"/>
              <a:t>145</a:t>
            </a:fld>
            <a:endParaRPr lang="en-US" altLang="zh-CN">
              <a:latin typeface="Calibri" panose="020F0502020204030204" pitchFamily="34" charset="0"/>
            </a:endParaRPr>
          </a:p>
        </p:txBody>
      </p:sp>
      <p:sp>
        <p:nvSpPr>
          <p:cNvPr id="53251" name="Rectangle 2">
            <a:extLst>
              <a:ext uri="{FF2B5EF4-FFF2-40B4-BE49-F238E27FC236}">
                <a16:creationId xmlns:a16="http://schemas.microsoft.com/office/drawing/2014/main" id="{E715A332-9A5E-4361-9B6B-8306EF344A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AA3DFFC8-E133-468C-A4AA-85F8629CDCF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6031693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A074E9F-A531-474D-9EBB-E97530A2D3B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5DEDFF7-995D-473D-8CC6-74564409FF6D}" type="slidenum">
              <a:rPr lang="en-US" altLang="zh-CN">
                <a:latin typeface="Calibri" panose="020F0502020204030204" pitchFamily="34" charset="0"/>
              </a:rPr>
              <a:pPr eaLnBrk="1" hangingPunct="1"/>
              <a:t>146</a:t>
            </a:fld>
            <a:endParaRPr lang="en-US" altLang="zh-CN">
              <a:latin typeface="Calibri" panose="020F0502020204030204" pitchFamily="34" charset="0"/>
            </a:endParaRPr>
          </a:p>
        </p:txBody>
      </p:sp>
      <p:sp>
        <p:nvSpPr>
          <p:cNvPr id="54275" name="Rectangle 2">
            <a:extLst>
              <a:ext uri="{FF2B5EF4-FFF2-40B4-BE49-F238E27FC236}">
                <a16:creationId xmlns:a16="http://schemas.microsoft.com/office/drawing/2014/main" id="{36F5792E-2A6C-46F7-BBD0-2DF75FF314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3E90266B-F277-46AB-B358-7BB3C4DFB31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5823140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D4DCDDA-CDBF-48C0-82EA-EF2EC3BD5DE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14EFB08-BFC7-431B-BA0A-EC8B6EB9336F}" type="slidenum">
              <a:rPr lang="en-US" altLang="zh-CN">
                <a:latin typeface="Calibri" panose="020F0502020204030204" pitchFamily="34" charset="0"/>
              </a:rPr>
              <a:pPr eaLnBrk="1" hangingPunct="1"/>
              <a:t>147</a:t>
            </a:fld>
            <a:endParaRPr lang="en-US" altLang="zh-CN">
              <a:latin typeface="Calibri" panose="020F0502020204030204" pitchFamily="34" charset="0"/>
            </a:endParaRPr>
          </a:p>
        </p:txBody>
      </p:sp>
      <p:sp>
        <p:nvSpPr>
          <p:cNvPr id="55299" name="Rectangle 2">
            <a:extLst>
              <a:ext uri="{FF2B5EF4-FFF2-40B4-BE49-F238E27FC236}">
                <a16:creationId xmlns:a16="http://schemas.microsoft.com/office/drawing/2014/main" id="{C46FD5AF-6EC2-44E1-A798-2E923F0C40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775E70F0-C5AB-405E-8C21-A6D9CF3B9A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7520542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C7F57F8-1E28-4A8C-8FA3-AE1F691C1C7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54875A1-4BE8-48BB-9A76-CDB598C1F823}" type="slidenum">
              <a:rPr lang="en-US" altLang="zh-CN">
                <a:latin typeface="Calibri" panose="020F0502020204030204" pitchFamily="34" charset="0"/>
              </a:rPr>
              <a:pPr eaLnBrk="1" hangingPunct="1"/>
              <a:t>148</a:t>
            </a:fld>
            <a:endParaRPr lang="en-US" altLang="zh-CN">
              <a:latin typeface="Calibri" panose="020F0502020204030204" pitchFamily="34" charset="0"/>
            </a:endParaRPr>
          </a:p>
        </p:txBody>
      </p:sp>
      <p:sp>
        <p:nvSpPr>
          <p:cNvPr id="56323" name="Rectangle 2">
            <a:extLst>
              <a:ext uri="{FF2B5EF4-FFF2-40B4-BE49-F238E27FC236}">
                <a16:creationId xmlns:a16="http://schemas.microsoft.com/office/drawing/2014/main" id="{E61DA064-7C2C-4057-B8F8-4C0036211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8D34D23C-0342-4BCB-AA85-125D617A68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036719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D09EFDC-429C-4BFB-B45F-8B40E13AE38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67AE36C-E8F5-47B9-8EF4-E279C6E063F9}" type="slidenum">
              <a:rPr lang="en-US" altLang="zh-CN">
                <a:latin typeface="Calibri" panose="020F0502020204030204" pitchFamily="34" charset="0"/>
              </a:rPr>
              <a:pPr eaLnBrk="1" hangingPunct="1"/>
              <a:t>149</a:t>
            </a:fld>
            <a:endParaRPr lang="en-US" altLang="zh-CN">
              <a:latin typeface="Calibri" panose="020F0502020204030204" pitchFamily="34" charset="0"/>
            </a:endParaRPr>
          </a:p>
        </p:txBody>
      </p:sp>
      <p:sp>
        <p:nvSpPr>
          <p:cNvPr id="57347" name="Rectangle 2">
            <a:extLst>
              <a:ext uri="{FF2B5EF4-FFF2-40B4-BE49-F238E27FC236}">
                <a16:creationId xmlns:a16="http://schemas.microsoft.com/office/drawing/2014/main" id="{A3BEBE32-CE2E-4814-9D9C-3FB912A94A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8858DFD9-87A4-464A-BDF1-6E7692C578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0083068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69955F8-D00A-4ED6-BCD4-7408F6752B5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EAC73CA-623A-46BA-B968-5140C67E03BE}" type="slidenum">
              <a:rPr lang="en-US" altLang="zh-CN">
                <a:latin typeface="Calibri" panose="020F0502020204030204" pitchFamily="34" charset="0"/>
              </a:rPr>
              <a:pPr eaLnBrk="1" hangingPunct="1"/>
              <a:t>150</a:t>
            </a:fld>
            <a:endParaRPr lang="en-US" altLang="zh-CN">
              <a:latin typeface="Calibri" panose="020F0502020204030204" pitchFamily="34" charset="0"/>
            </a:endParaRPr>
          </a:p>
        </p:txBody>
      </p:sp>
      <p:sp>
        <p:nvSpPr>
          <p:cNvPr id="58371" name="Rectangle 2">
            <a:extLst>
              <a:ext uri="{FF2B5EF4-FFF2-40B4-BE49-F238E27FC236}">
                <a16:creationId xmlns:a16="http://schemas.microsoft.com/office/drawing/2014/main" id="{82A47B12-9B0E-4EC8-81B0-F43C4E55A8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3D0AC878-DFC0-4A38-82D2-0412DF7B89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581712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EA33DF2-6741-4978-8A26-30D9BF54365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6D887C3-C223-4EA2-B3B2-5E3D6B9BB5C8}" type="slidenum">
              <a:rPr lang="en-US" altLang="zh-CN">
                <a:latin typeface="Calibri" panose="020F0502020204030204" pitchFamily="34" charset="0"/>
              </a:rPr>
              <a:pPr eaLnBrk="1" hangingPunct="1"/>
              <a:t>151</a:t>
            </a:fld>
            <a:endParaRPr lang="en-US" altLang="zh-CN">
              <a:latin typeface="Calibri" panose="020F0502020204030204" pitchFamily="34" charset="0"/>
            </a:endParaRPr>
          </a:p>
        </p:txBody>
      </p:sp>
      <p:sp>
        <p:nvSpPr>
          <p:cNvPr id="59395" name="Rectangle 2">
            <a:extLst>
              <a:ext uri="{FF2B5EF4-FFF2-40B4-BE49-F238E27FC236}">
                <a16:creationId xmlns:a16="http://schemas.microsoft.com/office/drawing/2014/main" id="{03FAEAD8-F3DC-4730-8D88-6BB0782DDF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3F616EAE-E302-4F78-B957-048C62EF9B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11497854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F282CE8-A02D-4C28-8CA3-A327BB165B3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662020C-495E-4496-AA18-FAF7693F26B8}" type="slidenum">
              <a:rPr lang="en-US" altLang="zh-CN">
                <a:latin typeface="Calibri" panose="020F0502020204030204" pitchFamily="34" charset="0"/>
              </a:rPr>
              <a:pPr eaLnBrk="1" hangingPunct="1"/>
              <a:t>152</a:t>
            </a:fld>
            <a:endParaRPr lang="en-US" altLang="zh-CN">
              <a:latin typeface="Calibri" panose="020F0502020204030204" pitchFamily="34" charset="0"/>
            </a:endParaRPr>
          </a:p>
        </p:txBody>
      </p:sp>
      <p:sp>
        <p:nvSpPr>
          <p:cNvPr id="60419" name="Rectangle 2">
            <a:extLst>
              <a:ext uri="{FF2B5EF4-FFF2-40B4-BE49-F238E27FC236}">
                <a16:creationId xmlns:a16="http://schemas.microsoft.com/office/drawing/2014/main" id="{1824ECB8-AC4B-47A8-BC20-092B27F8A8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219F135E-431D-4DB6-9E92-787176F57D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7007499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3BDB8D6-FD70-4401-927D-668074BE332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9708C9E-4349-43B9-87A7-BD87BBF57209}" type="slidenum">
              <a:rPr lang="en-US" altLang="zh-CN">
                <a:latin typeface="Calibri" panose="020F0502020204030204" pitchFamily="34" charset="0"/>
              </a:rPr>
              <a:pPr eaLnBrk="1" hangingPunct="1"/>
              <a:t>153</a:t>
            </a:fld>
            <a:endParaRPr lang="en-US" altLang="zh-CN">
              <a:latin typeface="Calibri" panose="020F0502020204030204" pitchFamily="34" charset="0"/>
            </a:endParaRPr>
          </a:p>
        </p:txBody>
      </p:sp>
      <p:sp>
        <p:nvSpPr>
          <p:cNvPr id="61443" name="Rectangle 2">
            <a:extLst>
              <a:ext uri="{FF2B5EF4-FFF2-40B4-BE49-F238E27FC236}">
                <a16:creationId xmlns:a16="http://schemas.microsoft.com/office/drawing/2014/main" id="{7A5993AA-F1D8-4F36-B39C-94E5012865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A1BA6D40-E5F3-4CC5-B20D-0F2C703514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88861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2C2C46E-1E99-49AC-A38D-730621F7FF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EC2BB7-0213-4F8A-BC81-58A8E8648C76}"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1987" name="Rectangle 2">
            <a:extLst>
              <a:ext uri="{FF2B5EF4-FFF2-40B4-BE49-F238E27FC236}">
                <a16:creationId xmlns:a16="http://schemas.microsoft.com/office/drawing/2014/main" id="{41090348-89B2-42FE-B7F3-70277AB1E06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52EC5080-2A69-40DB-9B77-BC744E6391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714155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CFD68BC-D900-4724-ADCD-FDC910629FE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D92972F-6C4A-4082-9233-57E7320B3A9E}" type="slidenum">
              <a:rPr lang="en-US" altLang="zh-CN">
                <a:latin typeface="Calibri" panose="020F0502020204030204" pitchFamily="34" charset="0"/>
              </a:rPr>
              <a:pPr eaLnBrk="1" hangingPunct="1"/>
              <a:t>154</a:t>
            </a:fld>
            <a:endParaRPr lang="en-US" altLang="zh-CN">
              <a:latin typeface="Calibri" panose="020F0502020204030204" pitchFamily="34" charset="0"/>
            </a:endParaRPr>
          </a:p>
        </p:txBody>
      </p:sp>
      <p:sp>
        <p:nvSpPr>
          <p:cNvPr id="62467" name="Rectangle 2">
            <a:extLst>
              <a:ext uri="{FF2B5EF4-FFF2-40B4-BE49-F238E27FC236}">
                <a16:creationId xmlns:a16="http://schemas.microsoft.com/office/drawing/2014/main" id="{91C95264-A2C5-4276-8293-C9ED6AC2B6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1A11B6D0-DA63-4685-91D8-9CC04431ED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3901446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CBA8ADB-128D-4C51-8183-D4F980D35B3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44CD0F2-CBE6-4195-B5B2-C208994BE5F1}" type="slidenum">
              <a:rPr lang="en-US" altLang="zh-CN">
                <a:latin typeface="Calibri" panose="020F0502020204030204" pitchFamily="34" charset="0"/>
              </a:rPr>
              <a:pPr eaLnBrk="1" hangingPunct="1"/>
              <a:t>156</a:t>
            </a:fld>
            <a:endParaRPr lang="en-US" altLang="zh-CN">
              <a:latin typeface="Calibri" panose="020F0502020204030204" pitchFamily="34" charset="0"/>
            </a:endParaRPr>
          </a:p>
        </p:txBody>
      </p:sp>
      <p:sp>
        <p:nvSpPr>
          <p:cNvPr id="46083" name="Rectangle 2">
            <a:extLst>
              <a:ext uri="{FF2B5EF4-FFF2-40B4-BE49-F238E27FC236}">
                <a16:creationId xmlns:a16="http://schemas.microsoft.com/office/drawing/2014/main" id="{7737DC08-5BD7-4879-A8C4-A3CE7EFF7D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84DFEB66-E064-4FDD-80BD-E3ADB075EA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9141441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3F448C7-B961-4310-8ABD-E08E26F3E27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5E3DD0F-0E4D-4BB8-9229-10926FFD8C93}" type="slidenum">
              <a:rPr lang="en-US" altLang="zh-CN">
                <a:latin typeface="Calibri" panose="020F0502020204030204" pitchFamily="34" charset="0"/>
              </a:rPr>
              <a:pPr eaLnBrk="1" hangingPunct="1"/>
              <a:t>157</a:t>
            </a:fld>
            <a:endParaRPr lang="en-US" altLang="zh-CN">
              <a:latin typeface="Calibri" panose="020F0502020204030204" pitchFamily="34" charset="0"/>
            </a:endParaRPr>
          </a:p>
        </p:txBody>
      </p:sp>
      <p:sp>
        <p:nvSpPr>
          <p:cNvPr id="47107" name="Rectangle 2">
            <a:extLst>
              <a:ext uri="{FF2B5EF4-FFF2-40B4-BE49-F238E27FC236}">
                <a16:creationId xmlns:a16="http://schemas.microsoft.com/office/drawing/2014/main" id="{6A6F34F9-3DC3-4761-9F96-05637C0F69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A5F48E26-630F-45E1-9586-54FEC21307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266628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E493DC6-52C6-4876-980B-4FA150A8470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B3CEF99-63AE-4682-9510-2AADDE3CF04A}" type="slidenum">
              <a:rPr lang="en-US" altLang="zh-CN">
                <a:latin typeface="Calibri" panose="020F0502020204030204" pitchFamily="34" charset="0"/>
              </a:rPr>
              <a:pPr eaLnBrk="1" hangingPunct="1"/>
              <a:t>158</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64475BF1-8CC6-4190-B8ED-298B84260C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26BBF9B4-6B86-4B47-82CA-519B7AAA5D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610806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BA7BD17-F28F-48F4-894D-09D30C815EA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3958389-28E3-4CC3-9716-F35EFCD5A0E4}" type="slidenum">
              <a:rPr lang="en-US" altLang="zh-CN">
                <a:latin typeface="Calibri" panose="020F0502020204030204" pitchFamily="34" charset="0"/>
              </a:rPr>
              <a:pPr eaLnBrk="1" hangingPunct="1"/>
              <a:t>159</a:t>
            </a:fld>
            <a:endParaRPr lang="en-US" altLang="zh-CN">
              <a:latin typeface="Calibri" panose="020F0502020204030204" pitchFamily="34" charset="0"/>
            </a:endParaRPr>
          </a:p>
        </p:txBody>
      </p:sp>
      <p:sp>
        <p:nvSpPr>
          <p:cNvPr id="49155" name="Rectangle 2">
            <a:extLst>
              <a:ext uri="{FF2B5EF4-FFF2-40B4-BE49-F238E27FC236}">
                <a16:creationId xmlns:a16="http://schemas.microsoft.com/office/drawing/2014/main" id="{659AC5F3-4935-46FF-92D3-7D640CD0FF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C2E8041D-B117-4BF2-A74F-745018C2CC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6777236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9B1C6BA-8AE7-4F3E-AECF-511A521A12A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39F6A25-1932-4BD6-A028-3006ED00622E}" type="slidenum">
              <a:rPr lang="en-US" altLang="zh-CN">
                <a:latin typeface="Calibri" panose="020F0502020204030204" pitchFamily="34" charset="0"/>
              </a:rPr>
              <a:pPr eaLnBrk="1" hangingPunct="1"/>
              <a:t>160</a:t>
            </a:fld>
            <a:endParaRPr lang="en-US" altLang="zh-CN">
              <a:latin typeface="Calibri" panose="020F0502020204030204" pitchFamily="34" charset="0"/>
            </a:endParaRPr>
          </a:p>
        </p:txBody>
      </p:sp>
      <p:sp>
        <p:nvSpPr>
          <p:cNvPr id="50179" name="Rectangle 2">
            <a:extLst>
              <a:ext uri="{FF2B5EF4-FFF2-40B4-BE49-F238E27FC236}">
                <a16:creationId xmlns:a16="http://schemas.microsoft.com/office/drawing/2014/main" id="{35A0D80D-FCB2-40C8-9E54-4A73230961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20E15901-BB5B-411E-8D46-B39620D4BD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83668692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263517E-E15E-46BA-B225-E99E9D840CE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C012D5E-C746-4AE4-B7FE-6AF7AB4FE2A5}" type="slidenum">
              <a:rPr lang="en-US" altLang="zh-CN">
                <a:latin typeface="Calibri" panose="020F0502020204030204" pitchFamily="34" charset="0"/>
              </a:rPr>
              <a:pPr eaLnBrk="1" hangingPunct="1"/>
              <a:t>161</a:t>
            </a:fld>
            <a:endParaRPr lang="en-US" altLang="zh-CN">
              <a:latin typeface="Calibri" panose="020F0502020204030204" pitchFamily="34" charset="0"/>
            </a:endParaRPr>
          </a:p>
        </p:txBody>
      </p:sp>
      <p:sp>
        <p:nvSpPr>
          <p:cNvPr id="51203" name="Rectangle 2">
            <a:extLst>
              <a:ext uri="{FF2B5EF4-FFF2-40B4-BE49-F238E27FC236}">
                <a16:creationId xmlns:a16="http://schemas.microsoft.com/office/drawing/2014/main" id="{F45789DF-5923-4992-A3E4-6FFDEEB572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7F2F14F2-2F65-4DD9-8829-F1D4C9D9B3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1912216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E4A63DB-678D-48F3-AC65-FC1987C6DED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9CB3B47-D355-4244-AEA9-07C6A2303774}" type="slidenum">
              <a:rPr lang="en-US" altLang="zh-CN">
                <a:latin typeface="Calibri" panose="020F0502020204030204" pitchFamily="34" charset="0"/>
              </a:rPr>
              <a:pPr eaLnBrk="1" hangingPunct="1"/>
              <a:t>162</a:t>
            </a:fld>
            <a:endParaRPr lang="en-US" altLang="zh-CN">
              <a:latin typeface="Calibri" panose="020F0502020204030204" pitchFamily="34" charset="0"/>
            </a:endParaRPr>
          </a:p>
        </p:txBody>
      </p:sp>
      <p:sp>
        <p:nvSpPr>
          <p:cNvPr id="52227" name="Rectangle 2">
            <a:extLst>
              <a:ext uri="{FF2B5EF4-FFF2-40B4-BE49-F238E27FC236}">
                <a16:creationId xmlns:a16="http://schemas.microsoft.com/office/drawing/2014/main" id="{31360DBF-240D-4CE0-B392-6EECCB0B11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DD907587-4089-4621-A567-3215313006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00916813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7774598-0557-4138-A51D-21730D37112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DCAC9F0-2F9C-4AFA-BE9F-3146C887661C}" type="slidenum">
              <a:rPr lang="en-US" altLang="zh-CN">
                <a:latin typeface="Calibri" panose="020F0502020204030204" pitchFamily="34" charset="0"/>
              </a:rPr>
              <a:pPr eaLnBrk="1" hangingPunct="1"/>
              <a:t>163</a:t>
            </a:fld>
            <a:endParaRPr lang="en-US" altLang="zh-CN">
              <a:latin typeface="Calibri" panose="020F0502020204030204" pitchFamily="34" charset="0"/>
            </a:endParaRPr>
          </a:p>
        </p:txBody>
      </p:sp>
      <p:sp>
        <p:nvSpPr>
          <p:cNvPr id="53251" name="Rectangle 2">
            <a:extLst>
              <a:ext uri="{FF2B5EF4-FFF2-40B4-BE49-F238E27FC236}">
                <a16:creationId xmlns:a16="http://schemas.microsoft.com/office/drawing/2014/main" id="{5872493C-6A31-40E9-BE8E-5DCBE26345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C8BF02F5-A604-41EE-A339-3E10D6C5B5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85065261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C069946-9F71-4201-A929-927076A2C45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F053AA4-0ABE-403C-AF07-2D5C3A7719D9}" type="slidenum">
              <a:rPr lang="en-US" altLang="zh-CN">
                <a:latin typeface="Calibri" panose="020F0502020204030204" pitchFamily="34" charset="0"/>
              </a:rPr>
              <a:pPr eaLnBrk="1" hangingPunct="1"/>
              <a:t>164</a:t>
            </a:fld>
            <a:endParaRPr lang="en-US" altLang="zh-CN">
              <a:latin typeface="Calibri" panose="020F0502020204030204" pitchFamily="34" charset="0"/>
            </a:endParaRPr>
          </a:p>
        </p:txBody>
      </p:sp>
      <p:sp>
        <p:nvSpPr>
          <p:cNvPr id="54275" name="Rectangle 2">
            <a:extLst>
              <a:ext uri="{FF2B5EF4-FFF2-40B4-BE49-F238E27FC236}">
                <a16:creationId xmlns:a16="http://schemas.microsoft.com/office/drawing/2014/main" id="{651A1C53-5803-4329-ADBB-C2DCB27934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A9A615B5-34F5-4FFE-8A14-58F9D87E72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75999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D8BFA632-939F-43EC-AED5-A20347AE1D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9F2A6A-A7FF-4B32-926D-D0E4BBBA1FEF}"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4035" name="Rectangle 2">
            <a:extLst>
              <a:ext uri="{FF2B5EF4-FFF2-40B4-BE49-F238E27FC236}">
                <a16:creationId xmlns:a16="http://schemas.microsoft.com/office/drawing/2014/main" id="{2383FCF0-1666-4847-B945-D6641A308F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77AD8F48-FC3B-4AE8-85AF-54E627154B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93398425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3D7A826-943D-46A9-9412-053B446A667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2303C35-7BFF-4DF7-8043-F88EF821DEA1}" type="slidenum">
              <a:rPr lang="en-US" altLang="zh-CN">
                <a:latin typeface="Calibri" panose="020F0502020204030204" pitchFamily="34" charset="0"/>
              </a:rPr>
              <a:pPr eaLnBrk="1" hangingPunct="1"/>
              <a:t>165</a:t>
            </a:fld>
            <a:endParaRPr lang="en-US" altLang="zh-CN">
              <a:latin typeface="Calibri" panose="020F0502020204030204" pitchFamily="34" charset="0"/>
            </a:endParaRPr>
          </a:p>
        </p:txBody>
      </p:sp>
      <p:sp>
        <p:nvSpPr>
          <p:cNvPr id="55299" name="Rectangle 2">
            <a:extLst>
              <a:ext uri="{FF2B5EF4-FFF2-40B4-BE49-F238E27FC236}">
                <a16:creationId xmlns:a16="http://schemas.microsoft.com/office/drawing/2014/main" id="{9D93FE87-3DD8-4C0C-BA64-F4E52F66C9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3DBE410A-CC28-4DFB-8681-C4656EAED8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9369304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A29913C-5C2E-415B-AC11-2DFEE2199DC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7093595-6987-476D-AAE4-3C92D6771E35}" type="slidenum">
              <a:rPr lang="en-US" altLang="zh-CN">
                <a:latin typeface="Calibri" panose="020F0502020204030204" pitchFamily="34" charset="0"/>
              </a:rPr>
              <a:pPr eaLnBrk="1" hangingPunct="1"/>
              <a:t>166</a:t>
            </a:fld>
            <a:endParaRPr lang="en-US" altLang="zh-CN">
              <a:latin typeface="Calibri" panose="020F0502020204030204" pitchFamily="34" charset="0"/>
            </a:endParaRPr>
          </a:p>
        </p:txBody>
      </p:sp>
      <p:sp>
        <p:nvSpPr>
          <p:cNvPr id="56323" name="Rectangle 2">
            <a:extLst>
              <a:ext uri="{FF2B5EF4-FFF2-40B4-BE49-F238E27FC236}">
                <a16:creationId xmlns:a16="http://schemas.microsoft.com/office/drawing/2014/main" id="{76C3BD0E-360B-4479-AE0C-235F486D66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9173E305-8740-48E8-9FFE-E370A73792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579786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D701E60-21C1-4DE9-9D74-E58F25C3B07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61C87DE-4D1B-493A-A63B-98EC5E449E89}" type="slidenum">
              <a:rPr lang="en-US" altLang="zh-CN">
                <a:latin typeface="Calibri" panose="020F0502020204030204" pitchFamily="34" charset="0"/>
              </a:rPr>
              <a:pPr eaLnBrk="1" hangingPunct="1"/>
              <a:t>167</a:t>
            </a:fld>
            <a:endParaRPr lang="en-US" altLang="zh-CN">
              <a:latin typeface="Calibri" panose="020F0502020204030204" pitchFamily="34" charset="0"/>
            </a:endParaRPr>
          </a:p>
        </p:txBody>
      </p:sp>
      <p:sp>
        <p:nvSpPr>
          <p:cNvPr id="57347" name="Rectangle 2">
            <a:extLst>
              <a:ext uri="{FF2B5EF4-FFF2-40B4-BE49-F238E27FC236}">
                <a16:creationId xmlns:a16="http://schemas.microsoft.com/office/drawing/2014/main" id="{91F2C40D-E0B3-4AA0-B508-FBF19E236A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A3A3C875-7926-4A66-8112-CC28D8E2C0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2418551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4851CA9-A515-4237-9441-B18448DE9EC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BA9A420-8A8F-4B23-B11F-89116AD9D23C}" type="slidenum">
              <a:rPr lang="en-US" altLang="zh-CN">
                <a:latin typeface="Calibri" panose="020F0502020204030204" pitchFamily="34" charset="0"/>
              </a:rPr>
              <a:pPr eaLnBrk="1" hangingPunct="1"/>
              <a:t>168</a:t>
            </a:fld>
            <a:endParaRPr lang="en-US" altLang="zh-CN">
              <a:latin typeface="Calibri" panose="020F0502020204030204" pitchFamily="34" charset="0"/>
            </a:endParaRPr>
          </a:p>
        </p:txBody>
      </p:sp>
      <p:sp>
        <p:nvSpPr>
          <p:cNvPr id="58371" name="Rectangle 2">
            <a:extLst>
              <a:ext uri="{FF2B5EF4-FFF2-40B4-BE49-F238E27FC236}">
                <a16:creationId xmlns:a16="http://schemas.microsoft.com/office/drawing/2014/main" id="{AB65A088-2F4C-4250-B8F4-572523B6C5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8EF9CA43-E0A8-4447-99F5-ED6D7D409B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24138537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DA39AEC-C481-41D1-852E-E3FE59FE8A7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EE0FA1B-D405-44E8-8B7B-18913D9F5929}" type="slidenum">
              <a:rPr lang="en-US" altLang="zh-CN">
                <a:latin typeface="Calibri" panose="020F0502020204030204" pitchFamily="34" charset="0"/>
              </a:rPr>
              <a:pPr eaLnBrk="1" hangingPunct="1"/>
              <a:t>169</a:t>
            </a:fld>
            <a:endParaRPr lang="en-US" altLang="zh-CN">
              <a:latin typeface="Calibri" panose="020F0502020204030204" pitchFamily="34" charset="0"/>
            </a:endParaRPr>
          </a:p>
        </p:txBody>
      </p:sp>
      <p:sp>
        <p:nvSpPr>
          <p:cNvPr id="59395" name="Rectangle 2">
            <a:extLst>
              <a:ext uri="{FF2B5EF4-FFF2-40B4-BE49-F238E27FC236}">
                <a16:creationId xmlns:a16="http://schemas.microsoft.com/office/drawing/2014/main" id="{110CD77A-1A8A-4A66-82C3-31D6875E04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631D70AB-5822-4C30-8176-74E5912938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6188637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8187C8E-68FA-41B1-9BBF-4BB21560B5E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D884A50-E12C-46EF-9F84-C8C7C51BF20B}" type="slidenum">
              <a:rPr lang="en-US" altLang="zh-CN">
                <a:latin typeface="Calibri" panose="020F0502020204030204" pitchFamily="34" charset="0"/>
              </a:rPr>
              <a:pPr eaLnBrk="1" hangingPunct="1"/>
              <a:t>170</a:t>
            </a:fld>
            <a:endParaRPr lang="en-US" altLang="zh-CN">
              <a:latin typeface="Calibri" panose="020F0502020204030204" pitchFamily="34" charset="0"/>
            </a:endParaRPr>
          </a:p>
        </p:txBody>
      </p:sp>
      <p:sp>
        <p:nvSpPr>
          <p:cNvPr id="60419" name="Rectangle 2">
            <a:extLst>
              <a:ext uri="{FF2B5EF4-FFF2-40B4-BE49-F238E27FC236}">
                <a16:creationId xmlns:a16="http://schemas.microsoft.com/office/drawing/2014/main" id="{141D78B5-AF35-43A7-B549-2F4AF6F9B3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73F3D189-7AAE-4856-9A49-0D73D489F7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2259964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246BE9B-4B95-4B38-B768-1D02C827490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17E1E53-18A2-4CA7-9208-A68EAD52711E}" type="slidenum">
              <a:rPr lang="en-US" altLang="zh-CN">
                <a:latin typeface="Calibri" panose="020F0502020204030204" pitchFamily="34" charset="0"/>
              </a:rPr>
              <a:pPr eaLnBrk="1" hangingPunct="1"/>
              <a:t>171</a:t>
            </a:fld>
            <a:endParaRPr lang="en-US" altLang="zh-CN">
              <a:latin typeface="Calibri" panose="020F0502020204030204" pitchFamily="34" charset="0"/>
            </a:endParaRPr>
          </a:p>
        </p:txBody>
      </p:sp>
      <p:sp>
        <p:nvSpPr>
          <p:cNvPr id="61443" name="Rectangle 2">
            <a:extLst>
              <a:ext uri="{FF2B5EF4-FFF2-40B4-BE49-F238E27FC236}">
                <a16:creationId xmlns:a16="http://schemas.microsoft.com/office/drawing/2014/main" id="{8B712F85-4AEB-4629-988D-455BD1A6999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B22A5117-1665-4F2A-B2DC-6834AC280F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5630704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4CD28DD-8AE7-43BC-8C9C-08AC51D19BD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CD3F423-45AE-4253-9BA5-D0C5BCC1FC3A}" type="slidenum">
              <a:rPr lang="en-US" altLang="zh-CN">
                <a:latin typeface="Calibri" panose="020F0502020204030204" pitchFamily="34" charset="0"/>
              </a:rPr>
              <a:pPr eaLnBrk="1" hangingPunct="1"/>
              <a:t>172</a:t>
            </a:fld>
            <a:endParaRPr lang="en-US" altLang="zh-CN">
              <a:latin typeface="Calibri" panose="020F0502020204030204" pitchFamily="34" charset="0"/>
            </a:endParaRPr>
          </a:p>
        </p:txBody>
      </p:sp>
      <p:sp>
        <p:nvSpPr>
          <p:cNvPr id="62467" name="Rectangle 2">
            <a:extLst>
              <a:ext uri="{FF2B5EF4-FFF2-40B4-BE49-F238E27FC236}">
                <a16:creationId xmlns:a16="http://schemas.microsoft.com/office/drawing/2014/main" id="{23C1D7E6-7E08-4BAF-B18A-88872CBF0B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545416D3-3243-47AA-89FB-BF28CC6DAE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86909763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6FF0A53-F50F-437E-AA6B-907A7B3605A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AD73602-BC37-4CE4-A96C-2FBECEB22E59}" type="slidenum">
              <a:rPr lang="en-US" altLang="zh-CN">
                <a:latin typeface="Calibri" panose="020F0502020204030204" pitchFamily="34" charset="0"/>
              </a:rPr>
              <a:pPr eaLnBrk="1" hangingPunct="1"/>
              <a:t>173</a:t>
            </a:fld>
            <a:endParaRPr lang="en-US" altLang="zh-CN">
              <a:latin typeface="Calibri" panose="020F0502020204030204" pitchFamily="34" charset="0"/>
            </a:endParaRPr>
          </a:p>
        </p:txBody>
      </p:sp>
      <p:sp>
        <p:nvSpPr>
          <p:cNvPr id="63491" name="Rectangle 2">
            <a:extLst>
              <a:ext uri="{FF2B5EF4-FFF2-40B4-BE49-F238E27FC236}">
                <a16:creationId xmlns:a16="http://schemas.microsoft.com/office/drawing/2014/main" id="{406098A2-3A5A-42CB-B15C-91BCA3A153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7149D948-FCF1-4DCB-A0EE-6CD840B935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4661924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F748037-4B78-4411-9ADB-375B0B90509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C8AB18F-DCB5-4E0D-B709-7B10B7043759}" type="slidenum">
              <a:rPr lang="en-US" altLang="zh-CN">
                <a:latin typeface="Calibri" panose="020F0502020204030204" pitchFamily="34" charset="0"/>
              </a:rPr>
              <a:pPr eaLnBrk="1" hangingPunct="1"/>
              <a:t>174</a:t>
            </a:fld>
            <a:endParaRPr lang="en-US" altLang="zh-CN">
              <a:latin typeface="Calibri" panose="020F0502020204030204" pitchFamily="34" charset="0"/>
            </a:endParaRPr>
          </a:p>
        </p:txBody>
      </p:sp>
      <p:sp>
        <p:nvSpPr>
          <p:cNvPr id="64515" name="Rectangle 2">
            <a:extLst>
              <a:ext uri="{FF2B5EF4-FFF2-40B4-BE49-F238E27FC236}">
                <a16:creationId xmlns:a16="http://schemas.microsoft.com/office/drawing/2014/main" id="{3F4F81D7-DC63-47DE-9E00-996F633367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a:extLst>
              <a:ext uri="{FF2B5EF4-FFF2-40B4-BE49-F238E27FC236}">
                <a16:creationId xmlns:a16="http://schemas.microsoft.com/office/drawing/2014/main" id="{01905D95-6FC8-435B-AE9A-1F7F3D9C25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66009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52951CC0-BB4E-4DEA-A8D8-1F4242618D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DDDEDB-FBDB-4628-B597-9C5BD1A06452}"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6083" name="Rectangle 2">
            <a:extLst>
              <a:ext uri="{FF2B5EF4-FFF2-40B4-BE49-F238E27FC236}">
                <a16:creationId xmlns:a16="http://schemas.microsoft.com/office/drawing/2014/main" id="{24BFF202-190C-4197-AC58-7423AABFE6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9FF928F9-9C70-43A6-877C-89B6F3040A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8419750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CAE431-C217-4779-BF6A-B77EBB9418A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D573C4D-F46D-4097-AA83-DB23E76D5AB6}" type="slidenum">
              <a:rPr lang="en-US" altLang="zh-CN">
                <a:latin typeface="Calibri" panose="020F0502020204030204" pitchFamily="34" charset="0"/>
              </a:rPr>
              <a:pPr eaLnBrk="1" hangingPunct="1"/>
              <a:t>175</a:t>
            </a:fld>
            <a:endParaRPr lang="en-US" altLang="zh-CN">
              <a:latin typeface="Calibri" panose="020F0502020204030204" pitchFamily="34" charset="0"/>
            </a:endParaRPr>
          </a:p>
        </p:txBody>
      </p:sp>
      <p:sp>
        <p:nvSpPr>
          <p:cNvPr id="65539" name="Rectangle 2">
            <a:extLst>
              <a:ext uri="{FF2B5EF4-FFF2-40B4-BE49-F238E27FC236}">
                <a16:creationId xmlns:a16="http://schemas.microsoft.com/office/drawing/2014/main" id="{EA4174E9-E229-4792-AD51-5CC0AC9342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9CE8F642-D9B2-4D06-BB3A-BA633FDA6E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9190889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5F16FE8-D974-49FD-BDDC-55F7C398B95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B7F5C2B-1691-4AB6-B9A0-901DC028FEC9}" type="slidenum">
              <a:rPr lang="en-US" altLang="zh-CN">
                <a:latin typeface="Calibri" panose="020F0502020204030204" pitchFamily="34" charset="0"/>
              </a:rPr>
              <a:pPr eaLnBrk="1" hangingPunct="1"/>
              <a:t>176</a:t>
            </a:fld>
            <a:endParaRPr lang="en-US" altLang="zh-CN">
              <a:latin typeface="Calibri" panose="020F0502020204030204" pitchFamily="34" charset="0"/>
            </a:endParaRPr>
          </a:p>
        </p:txBody>
      </p:sp>
      <p:sp>
        <p:nvSpPr>
          <p:cNvPr id="66563" name="Rectangle 2">
            <a:extLst>
              <a:ext uri="{FF2B5EF4-FFF2-40B4-BE49-F238E27FC236}">
                <a16:creationId xmlns:a16="http://schemas.microsoft.com/office/drawing/2014/main" id="{BBAADE99-61AA-47D9-8AFA-B8FEB98F54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a:extLst>
              <a:ext uri="{FF2B5EF4-FFF2-40B4-BE49-F238E27FC236}">
                <a16:creationId xmlns:a16="http://schemas.microsoft.com/office/drawing/2014/main" id="{45507C91-2A3F-4DBA-94DB-B5685A0B58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81824586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18ACDBE-6E94-4E14-9E82-340A44BEE49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599C434-98A0-4DA7-892D-FAA8D9712676}" type="slidenum">
              <a:rPr lang="en-US" altLang="zh-CN">
                <a:latin typeface="Calibri" panose="020F0502020204030204" pitchFamily="34" charset="0"/>
              </a:rPr>
              <a:pPr eaLnBrk="1" hangingPunct="1"/>
              <a:t>177</a:t>
            </a:fld>
            <a:endParaRPr lang="en-US" altLang="zh-CN">
              <a:latin typeface="Calibri" panose="020F0502020204030204" pitchFamily="34" charset="0"/>
            </a:endParaRPr>
          </a:p>
        </p:txBody>
      </p:sp>
      <p:sp>
        <p:nvSpPr>
          <p:cNvPr id="67587" name="Rectangle 2">
            <a:extLst>
              <a:ext uri="{FF2B5EF4-FFF2-40B4-BE49-F238E27FC236}">
                <a16:creationId xmlns:a16="http://schemas.microsoft.com/office/drawing/2014/main" id="{98115E22-2230-4150-BB54-9C436F7BBC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2E3DDCF1-35CE-43C2-9144-71918547DE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8054652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1292D07-7B77-45AD-A9B3-6C07929D6A0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1045AED-A2C5-4B5B-90C0-33DB916B78AE}" type="slidenum">
              <a:rPr lang="en-US" altLang="zh-CN">
                <a:latin typeface="Calibri" panose="020F0502020204030204" pitchFamily="34" charset="0"/>
              </a:rPr>
              <a:pPr eaLnBrk="1" hangingPunct="1"/>
              <a:t>178</a:t>
            </a:fld>
            <a:endParaRPr lang="en-US" altLang="zh-CN">
              <a:latin typeface="Calibri" panose="020F0502020204030204" pitchFamily="34" charset="0"/>
            </a:endParaRPr>
          </a:p>
        </p:txBody>
      </p:sp>
      <p:sp>
        <p:nvSpPr>
          <p:cNvPr id="68611" name="Rectangle 2">
            <a:extLst>
              <a:ext uri="{FF2B5EF4-FFF2-40B4-BE49-F238E27FC236}">
                <a16:creationId xmlns:a16="http://schemas.microsoft.com/office/drawing/2014/main" id="{D708F662-509C-43A2-BC94-EE4528D7B5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a:extLst>
              <a:ext uri="{FF2B5EF4-FFF2-40B4-BE49-F238E27FC236}">
                <a16:creationId xmlns:a16="http://schemas.microsoft.com/office/drawing/2014/main" id="{82E7D45A-5023-49D9-8855-79BB6F3C77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28823077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775C252-9F7B-4943-9656-C6AC8012EDA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0657AB1-FA50-4B1A-B85D-9483F962FDE0}" type="slidenum">
              <a:rPr lang="en-US" altLang="zh-CN">
                <a:latin typeface="Calibri" panose="020F0502020204030204" pitchFamily="34" charset="0"/>
              </a:rPr>
              <a:pPr eaLnBrk="1" hangingPunct="1"/>
              <a:t>179</a:t>
            </a:fld>
            <a:endParaRPr lang="en-US" altLang="zh-CN">
              <a:latin typeface="Calibri" panose="020F0502020204030204" pitchFamily="34" charset="0"/>
            </a:endParaRPr>
          </a:p>
        </p:txBody>
      </p:sp>
      <p:sp>
        <p:nvSpPr>
          <p:cNvPr id="69635" name="Rectangle 2">
            <a:extLst>
              <a:ext uri="{FF2B5EF4-FFF2-40B4-BE49-F238E27FC236}">
                <a16:creationId xmlns:a16="http://schemas.microsoft.com/office/drawing/2014/main" id="{D9873C34-B930-4689-A52A-AE4B4A76D7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88DA608A-2856-4808-9AAC-1E00A738BF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2416325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C1ED8D8-B62D-4E58-8A9D-81EADE8E35C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EDB4004-5F5D-455C-B42F-8527348F189A}" type="slidenum">
              <a:rPr lang="en-US" altLang="zh-CN">
                <a:latin typeface="Calibri" panose="020F0502020204030204" pitchFamily="34" charset="0"/>
              </a:rPr>
              <a:pPr eaLnBrk="1" hangingPunct="1"/>
              <a:t>180</a:t>
            </a:fld>
            <a:endParaRPr lang="en-US" altLang="zh-CN">
              <a:latin typeface="Calibri" panose="020F0502020204030204" pitchFamily="34" charset="0"/>
            </a:endParaRPr>
          </a:p>
        </p:txBody>
      </p:sp>
      <p:sp>
        <p:nvSpPr>
          <p:cNvPr id="70659" name="Rectangle 2">
            <a:extLst>
              <a:ext uri="{FF2B5EF4-FFF2-40B4-BE49-F238E27FC236}">
                <a16:creationId xmlns:a16="http://schemas.microsoft.com/office/drawing/2014/main" id="{77145669-92CF-4768-A2B5-2C0B9D708F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a:extLst>
              <a:ext uri="{FF2B5EF4-FFF2-40B4-BE49-F238E27FC236}">
                <a16:creationId xmlns:a16="http://schemas.microsoft.com/office/drawing/2014/main" id="{8991606D-327B-4220-AD14-9931D18A26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536964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3EE7F39-F9F6-422D-81E0-63E60E8A19F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27CD657-C4E9-4F47-BFDB-B420A6084B73}" type="slidenum">
              <a:rPr lang="en-US" altLang="zh-CN">
                <a:latin typeface="Calibri" panose="020F0502020204030204" pitchFamily="34" charset="0"/>
              </a:rPr>
              <a:pPr eaLnBrk="1" hangingPunct="1"/>
              <a:t>181</a:t>
            </a:fld>
            <a:endParaRPr lang="en-US" altLang="zh-CN">
              <a:latin typeface="Calibri" panose="020F0502020204030204" pitchFamily="34" charset="0"/>
            </a:endParaRPr>
          </a:p>
        </p:txBody>
      </p:sp>
      <p:sp>
        <p:nvSpPr>
          <p:cNvPr id="71683" name="Rectangle 2">
            <a:extLst>
              <a:ext uri="{FF2B5EF4-FFF2-40B4-BE49-F238E27FC236}">
                <a16:creationId xmlns:a16="http://schemas.microsoft.com/office/drawing/2014/main" id="{C220E84E-A043-4BDB-BCAC-17ADBA4B35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E9E9EF5B-8909-48B1-B242-E11FFC17DA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65256357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8DB4A07-BD99-433E-BA28-1AC700474AB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53AF297-1157-45C7-841F-0E0D7FCB8080}" type="slidenum">
              <a:rPr lang="en-US" altLang="zh-CN">
                <a:latin typeface="Calibri" panose="020F0502020204030204" pitchFamily="34" charset="0"/>
              </a:rPr>
              <a:pPr eaLnBrk="1" hangingPunct="1"/>
              <a:t>182</a:t>
            </a:fld>
            <a:endParaRPr lang="en-US" altLang="zh-CN">
              <a:latin typeface="Calibri" panose="020F0502020204030204" pitchFamily="34" charset="0"/>
            </a:endParaRPr>
          </a:p>
        </p:txBody>
      </p:sp>
      <p:sp>
        <p:nvSpPr>
          <p:cNvPr id="72707" name="Rectangle 2">
            <a:extLst>
              <a:ext uri="{FF2B5EF4-FFF2-40B4-BE49-F238E27FC236}">
                <a16:creationId xmlns:a16="http://schemas.microsoft.com/office/drawing/2014/main" id="{C63CB977-C6B3-4B43-A1DE-6CF2A35EA5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a:extLst>
              <a:ext uri="{FF2B5EF4-FFF2-40B4-BE49-F238E27FC236}">
                <a16:creationId xmlns:a16="http://schemas.microsoft.com/office/drawing/2014/main" id="{2874D98A-F3FB-4497-94F2-AFD0FFF8475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953049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89412EF-083C-4462-BE87-C93E635D496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239664E-F67D-4030-81F9-5529CCBC906A}" type="slidenum">
              <a:rPr lang="en-US" altLang="zh-CN">
                <a:latin typeface="Calibri" panose="020F0502020204030204" pitchFamily="34" charset="0"/>
              </a:rPr>
              <a:pPr eaLnBrk="1" hangingPunct="1"/>
              <a:t>183</a:t>
            </a:fld>
            <a:endParaRPr lang="en-US" altLang="zh-CN">
              <a:latin typeface="Calibri" panose="020F0502020204030204" pitchFamily="34" charset="0"/>
            </a:endParaRPr>
          </a:p>
        </p:txBody>
      </p:sp>
      <p:sp>
        <p:nvSpPr>
          <p:cNvPr id="73731" name="Rectangle 2">
            <a:extLst>
              <a:ext uri="{FF2B5EF4-FFF2-40B4-BE49-F238E27FC236}">
                <a16:creationId xmlns:a16="http://schemas.microsoft.com/office/drawing/2014/main" id="{0625F6E0-637A-44A4-858D-EF282A5D30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a:extLst>
              <a:ext uri="{FF2B5EF4-FFF2-40B4-BE49-F238E27FC236}">
                <a16:creationId xmlns:a16="http://schemas.microsoft.com/office/drawing/2014/main" id="{99A3A5BF-5159-4B3B-84F0-6A0D3DBB3F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6875255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53A4679-E5B0-457F-8F6C-7C726CF2C98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9FE57D3-89C8-4E96-9E5D-B70880396F86}" type="slidenum">
              <a:rPr lang="en-US" altLang="zh-CN">
                <a:latin typeface="Calibri" panose="020F0502020204030204" pitchFamily="34" charset="0"/>
              </a:rPr>
              <a:pPr eaLnBrk="1" hangingPunct="1"/>
              <a:t>184</a:t>
            </a:fld>
            <a:endParaRPr lang="en-US" altLang="zh-CN">
              <a:latin typeface="Calibri" panose="020F0502020204030204" pitchFamily="34" charset="0"/>
            </a:endParaRPr>
          </a:p>
        </p:txBody>
      </p:sp>
      <p:sp>
        <p:nvSpPr>
          <p:cNvPr id="74755" name="Rectangle 2">
            <a:extLst>
              <a:ext uri="{FF2B5EF4-FFF2-40B4-BE49-F238E27FC236}">
                <a16:creationId xmlns:a16="http://schemas.microsoft.com/office/drawing/2014/main" id="{3026568E-FF3F-4B87-B845-921F28F289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a:extLst>
              <a:ext uri="{FF2B5EF4-FFF2-40B4-BE49-F238E27FC236}">
                <a16:creationId xmlns:a16="http://schemas.microsoft.com/office/drawing/2014/main" id="{B6F485EB-817E-47FD-A70B-8D1BB8370C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98416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9381F9A2-D714-4706-A500-CA9B1B3908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DE1634-B550-40C0-B9C3-769FC13D107E}"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8131" name="Rectangle 2">
            <a:extLst>
              <a:ext uri="{FF2B5EF4-FFF2-40B4-BE49-F238E27FC236}">
                <a16:creationId xmlns:a16="http://schemas.microsoft.com/office/drawing/2014/main" id="{CFC5647D-C008-455F-8CE2-95E09B5280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2D272B46-41E0-4C71-90B6-27347E914A8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65974926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4E87346-8FAC-4F32-9D8A-CD3D682D3AB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FF49220-0B8E-4C3C-8DB4-30ED7A26CF45}" type="slidenum">
              <a:rPr lang="en-US" altLang="zh-CN">
                <a:latin typeface="Calibri" panose="020F0502020204030204" pitchFamily="34" charset="0"/>
              </a:rPr>
              <a:pPr eaLnBrk="1" hangingPunct="1"/>
              <a:t>185</a:t>
            </a:fld>
            <a:endParaRPr lang="en-US" altLang="zh-CN">
              <a:latin typeface="Calibri" panose="020F0502020204030204" pitchFamily="34" charset="0"/>
            </a:endParaRPr>
          </a:p>
        </p:txBody>
      </p:sp>
      <p:sp>
        <p:nvSpPr>
          <p:cNvPr id="75779" name="Rectangle 2">
            <a:extLst>
              <a:ext uri="{FF2B5EF4-FFF2-40B4-BE49-F238E27FC236}">
                <a16:creationId xmlns:a16="http://schemas.microsoft.com/office/drawing/2014/main" id="{2EF55C43-13B2-4F30-B7DF-C63F2871236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a:extLst>
              <a:ext uri="{FF2B5EF4-FFF2-40B4-BE49-F238E27FC236}">
                <a16:creationId xmlns:a16="http://schemas.microsoft.com/office/drawing/2014/main" id="{94FF3D23-C85C-47BE-AA82-36EA991190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78691342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6F78E10-11C1-4C7F-B707-C7660AA2D4E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14F09F6-9B25-4DDB-9F25-ACF95E32FDE0}" type="slidenum">
              <a:rPr lang="en-US" altLang="zh-CN">
                <a:latin typeface="Calibri" panose="020F0502020204030204" pitchFamily="34" charset="0"/>
              </a:rPr>
              <a:pPr eaLnBrk="1" hangingPunct="1"/>
              <a:t>186</a:t>
            </a:fld>
            <a:endParaRPr lang="en-US" altLang="zh-CN">
              <a:latin typeface="Calibri" panose="020F0502020204030204" pitchFamily="34" charset="0"/>
            </a:endParaRPr>
          </a:p>
        </p:txBody>
      </p:sp>
      <p:sp>
        <p:nvSpPr>
          <p:cNvPr id="76803" name="Rectangle 2">
            <a:extLst>
              <a:ext uri="{FF2B5EF4-FFF2-40B4-BE49-F238E27FC236}">
                <a16:creationId xmlns:a16="http://schemas.microsoft.com/office/drawing/2014/main" id="{CB70DB2B-C1D0-4A5D-9EF0-9C77F3818E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4" name="Rectangle 3">
            <a:extLst>
              <a:ext uri="{FF2B5EF4-FFF2-40B4-BE49-F238E27FC236}">
                <a16:creationId xmlns:a16="http://schemas.microsoft.com/office/drawing/2014/main" id="{3C8087ED-1052-4FAC-AAAC-1E3567C5E8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0803970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45828CD-E080-4CFD-BAB5-6522B1EBEA7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3300EBE-88AE-4D49-9CCE-CAAE7BCE13E1}" type="slidenum">
              <a:rPr lang="en-US" altLang="zh-CN">
                <a:latin typeface="Calibri" panose="020F0502020204030204" pitchFamily="34" charset="0"/>
              </a:rPr>
              <a:pPr eaLnBrk="1" hangingPunct="1"/>
              <a:t>188</a:t>
            </a:fld>
            <a:endParaRPr lang="en-US" altLang="zh-CN">
              <a:latin typeface="Calibri" panose="020F0502020204030204" pitchFamily="34" charset="0"/>
            </a:endParaRPr>
          </a:p>
        </p:txBody>
      </p:sp>
      <p:sp>
        <p:nvSpPr>
          <p:cNvPr id="26627" name="Rectangle 2">
            <a:extLst>
              <a:ext uri="{FF2B5EF4-FFF2-40B4-BE49-F238E27FC236}">
                <a16:creationId xmlns:a16="http://schemas.microsoft.com/office/drawing/2014/main" id="{E8326D59-484B-44AB-8FD1-97F9A41D8D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a:extLst>
              <a:ext uri="{FF2B5EF4-FFF2-40B4-BE49-F238E27FC236}">
                <a16:creationId xmlns:a16="http://schemas.microsoft.com/office/drawing/2014/main" id="{368BF616-473F-4FB1-81BD-E70EACE500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5612038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87547E5-08C0-4263-A8A1-FEDFF552508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887D7EB-1EAE-4ACF-967E-D00460D9EA32}" type="slidenum">
              <a:rPr lang="en-US" altLang="zh-CN">
                <a:latin typeface="Calibri" panose="020F0502020204030204" pitchFamily="34" charset="0"/>
              </a:rPr>
              <a:pPr eaLnBrk="1" hangingPunct="1"/>
              <a:t>189</a:t>
            </a:fld>
            <a:endParaRPr lang="en-US" altLang="zh-CN">
              <a:latin typeface="Calibri" panose="020F0502020204030204" pitchFamily="34" charset="0"/>
            </a:endParaRPr>
          </a:p>
        </p:txBody>
      </p:sp>
      <p:sp>
        <p:nvSpPr>
          <p:cNvPr id="27651" name="Rectangle 2">
            <a:extLst>
              <a:ext uri="{FF2B5EF4-FFF2-40B4-BE49-F238E27FC236}">
                <a16:creationId xmlns:a16="http://schemas.microsoft.com/office/drawing/2014/main" id="{EABED066-61CE-45C3-BA13-CB7397A513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a:extLst>
              <a:ext uri="{FF2B5EF4-FFF2-40B4-BE49-F238E27FC236}">
                <a16:creationId xmlns:a16="http://schemas.microsoft.com/office/drawing/2014/main" id="{F2F07909-D260-4EA1-BAAA-012314BEC5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5708681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BB63CE1-694F-4FDB-998F-F9DC725E866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7D574F9-8DDF-4D81-8B44-F9ADB7742A26}" type="slidenum">
              <a:rPr lang="en-US" altLang="zh-CN">
                <a:latin typeface="Calibri" panose="020F0502020204030204" pitchFamily="34" charset="0"/>
              </a:rPr>
              <a:pPr eaLnBrk="1" hangingPunct="1"/>
              <a:t>190</a:t>
            </a:fld>
            <a:endParaRPr lang="en-US" altLang="zh-CN">
              <a:latin typeface="Calibri" panose="020F0502020204030204" pitchFamily="34" charset="0"/>
            </a:endParaRPr>
          </a:p>
        </p:txBody>
      </p:sp>
      <p:sp>
        <p:nvSpPr>
          <p:cNvPr id="28675" name="Rectangle 2">
            <a:extLst>
              <a:ext uri="{FF2B5EF4-FFF2-40B4-BE49-F238E27FC236}">
                <a16:creationId xmlns:a16="http://schemas.microsoft.com/office/drawing/2014/main" id="{EBC8B88A-9543-4D61-B2E1-22F35B1BA06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B7651682-4E5A-40DD-9B0E-037BCD2336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60433693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480ADEC-F897-4F11-B8E7-BB8A6A20759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816E553-623E-4C90-832B-81AEAE2E626B}" type="slidenum">
              <a:rPr lang="en-US" altLang="zh-CN">
                <a:latin typeface="Calibri" panose="020F0502020204030204" pitchFamily="34" charset="0"/>
              </a:rPr>
              <a:pPr eaLnBrk="1" hangingPunct="1"/>
              <a:t>191</a:t>
            </a:fld>
            <a:endParaRPr lang="en-US" altLang="zh-CN">
              <a:latin typeface="Calibri" panose="020F0502020204030204" pitchFamily="34" charset="0"/>
            </a:endParaRPr>
          </a:p>
        </p:txBody>
      </p:sp>
      <p:sp>
        <p:nvSpPr>
          <p:cNvPr id="29699" name="Rectangle 2">
            <a:extLst>
              <a:ext uri="{FF2B5EF4-FFF2-40B4-BE49-F238E27FC236}">
                <a16:creationId xmlns:a16="http://schemas.microsoft.com/office/drawing/2014/main" id="{121324E8-F0D0-4EA8-AC50-67C6F96D16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0" name="Rectangle 3">
            <a:extLst>
              <a:ext uri="{FF2B5EF4-FFF2-40B4-BE49-F238E27FC236}">
                <a16:creationId xmlns:a16="http://schemas.microsoft.com/office/drawing/2014/main" id="{316480ED-D203-43D5-8864-0AF1BEB693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48118819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892BBF9-E15F-482C-BE3D-2EE36D052C0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8589F03-9FE0-4326-869B-1EBBF8AE9538}" type="slidenum">
              <a:rPr lang="en-US" altLang="zh-CN">
                <a:latin typeface="Calibri" panose="020F0502020204030204" pitchFamily="34" charset="0"/>
              </a:rPr>
              <a:pPr eaLnBrk="1" hangingPunct="1"/>
              <a:t>192</a:t>
            </a:fld>
            <a:endParaRPr lang="en-US" altLang="zh-CN">
              <a:latin typeface="Calibri" panose="020F0502020204030204" pitchFamily="34" charset="0"/>
            </a:endParaRPr>
          </a:p>
        </p:txBody>
      </p:sp>
      <p:sp>
        <p:nvSpPr>
          <p:cNvPr id="30723" name="Rectangle 2">
            <a:extLst>
              <a:ext uri="{FF2B5EF4-FFF2-40B4-BE49-F238E27FC236}">
                <a16:creationId xmlns:a16="http://schemas.microsoft.com/office/drawing/2014/main" id="{BD128387-3CEA-480E-9A2E-2F6083E352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a:extLst>
              <a:ext uri="{FF2B5EF4-FFF2-40B4-BE49-F238E27FC236}">
                <a16:creationId xmlns:a16="http://schemas.microsoft.com/office/drawing/2014/main" id="{D079B7A2-0904-418F-B754-24084BF67DF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5138493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4DC3AE9-0DD7-49B8-98E8-B4D841FD3B2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9094011-D8ED-43A1-8478-1FD01653E38A}" type="slidenum">
              <a:rPr lang="en-US" altLang="zh-CN">
                <a:latin typeface="Calibri" panose="020F0502020204030204" pitchFamily="34" charset="0"/>
              </a:rPr>
              <a:pPr eaLnBrk="1" hangingPunct="1"/>
              <a:t>193</a:t>
            </a:fld>
            <a:endParaRPr lang="en-US" altLang="zh-CN">
              <a:latin typeface="Calibri" panose="020F0502020204030204" pitchFamily="34" charset="0"/>
            </a:endParaRPr>
          </a:p>
        </p:txBody>
      </p:sp>
      <p:sp>
        <p:nvSpPr>
          <p:cNvPr id="31747" name="Rectangle 2">
            <a:extLst>
              <a:ext uri="{FF2B5EF4-FFF2-40B4-BE49-F238E27FC236}">
                <a16:creationId xmlns:a16="http://schemas.microsoft.com/office/drawing/2014/main" id="{22790FB0-9226-4B80-87BB-3E6CECAACB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a:extLst>
              <a:ext uri="{FF2B5EF4-FFF2-40B4-BE49-F238E27FC236}">
                <a16:creationId xmlns:a16="http://schemas.microsoft.com/office/drawing/2014/main" id="{A411A66B-2D60-49D7-B6C8-6091F00397F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18557482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635C7CE-589E-4F06-9482-E13C0A78E64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35568D2-D2A3-4696-A68C-B486795BABBB}" type="slidenum">
              <a:rPr lang="en-US" altLang="zh-CN">
                <a:latin typeface="Calibri" panose="020F0502020204030204" pitchFamily="34" charset="0"/>
              </a:rPr>
              <a:pPr eaLnBrk="1" hangingPunct="1"/>
              <a:t>194</a:t>
            </a:fld>
            <a:endParaRPr lang="en-US" altLang="zh-CN">
              <a:latin typeface="Calibri" panose="020F0502020204030204" pitchFamily="34" charset="0"/>
            </a:endParaRPr>
          </a:p>
        </p:txBody>
      </p:sp>
      <p:sp>
        <p:nvSpPr>
          <p:cNvPr id="32771" name="Rectangle 2">
            <a:extLst>
              <a:ext uri="{FF2B5EF4-FFF2-40B4-BE49-F238E27FC236}">
                <a16:creationId xmlns:a16="http://schemas.microsoft.com/office/drawing/2014/main" id="{3FFDBF0F-74EE-43F3-BE1D-4B7576B41B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a:extLst>
              <a:ext uri="{FF2B5EF4-FFF2-40B4-BE49-F238E27FC236}">
                <a16:creationId xmlns:a16="http://schemas.microsoft.com/office/drawing/2014/main" id="{D37839F6-D793-4D71-AA0C-AA925C328A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05521854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CC939EE-8781-4002-A86A-3446402ABE2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DD49D05-556B-4F0D-9EB4-D04F38282F4D}" type="slidenum">
              <a:rPr lang="en-US" altLang="zh-CN">
                <a:latin typeface="Calibri" panose="020F0502020204030204" pitchFamily="34" charset="0"/>
              </a:rPr>
              <a:pPr eaLnBrk="1" hangingPunct="1"/>
              <a:t>195</a:t>
            </a:fld>
            <a:endParaRPr lang="en-US" altLang="zh-CN">
              <a:latin typeface="Calibri" panose="020F0502020204030204" pitchFamily="34" charset="0"/>
            </a:endParaRPr>
          </a:p>
        </p:txBody>
      </p:sp>
      <p:sp>
        <p:nvSpPr>
          <p:cNvPr id="33795" name="Rectangle 2">
            <a:extLst>
              <a:ext uri="{FF2B5EF4-FFF2-40B4-BE49-F238E27FC236}">
                <a16:creationId xmlns:a16="http://schemas.microsoft.com/office/drawing/2014/main" id="{16FCBB2A-C367-4504-9559-A86003B88D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2A533253-33E1-48AF-8A8D-023FE2BAC8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86058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C1CB32A1-DB29-4000-8506-DC6C5105B6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6B2175-7880-4E3E-886D-4BA92D27C1FF}"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0179" name="Rectangle 2">
            <a:extLst>
              <a:ext uri="{FF2B5EF4-FFF2-40B4-BE49-F238E27FC236}">
                <a16:creationId xmlns:a16="http://schemas.microsoft.com/office/drawing/2014/main" id="{EC4282D2-2D9E-4079-8C09-35D6B162DB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D3C949EC-A228-43C1-A9D5-2D68CC781B7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56042777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4C908FD-8A0D-4C3B-98AC-FFB35004838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614849D-0748-4A79-A29C-2516D8352994}" type="slidenum">
              <a:rPr lang="en-US" altLang="zh-CN">
                <a:latin typeface="Calibri" panose="020F0502020204030204" pitchFamily="34" charset="0"/>
              </a:rPr>
              <a:pPr eaLnBrk="1" hangingPunct="1"/>
              <a:t>196</a:t>
            </a:fld>
            <a:endParaRPr lang="en-US" altLang="zh-CN">
              <a:latin typeface="Calibri" panose="020F0502020204030204" pitchFamily="34" charset="0"/>
            </a:endParaRPr>
          </a:p>
        </p:txBody>
      </p:sp>
      <p:sp>
        <p:nvSpPr>
          <p:cNvPr id="34819" name="Rectangle 2">
            <a:extLst>
              <a:ext uri="{FF2B5EF4-FFF2-40B4-BE49-F238E27FC236}">
                <a16:creationId xmlns:a16="http://schemas.microsoft.com/office/drawing/2014/main" id="{39804CE8-5619-4479-AC2B-779A32EF2D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a:extLst>
              <a:ext uri="{FF2B5EF4-FFF2-40B4-BE49-F238E27FC236}">
                <a16:creationId xmlns:a16="http://schemas.microsoft.com/office/drawing/2014/main" id="{57820464-3B80-4491-8B80-45BA2DD0E8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0326931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A2727EE-052A-4658-BBCD-1CF43CB8B9E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6CCCACC-AEC1-4732-8E11-E66276D18BCC}" type="slidenum">
              <a:rPr lang="en-US" altLang="zh-CN">
                <a:latin typeface="Calibri" panose="020F0502020204030204" pitchFamily="34" charset="0"/>
              </a:rPr>
              <a:pPr eaLnBrk="1" hangingPunct="1"/>
              <a:t>197</a:t>
            </a:fld>
            <a:endParaRPr lang="en-US" altLang="zh-CN">
              <a:latin typeface="Calibri" panose="020F0502020204030204" pitchFamily="34" charset="0"/>
            </a:endParaRPr>
          </a:p>
        </p:txBody>
      </p:sp>
      <p:sp>
        <p:nvSpPr>
          <p:cNvPr id="35843" name="Rectangle 2">
            <a:extLst>
              <a:ext uri="{FF2B5EF4-FFF2-40B4-BE49-F238E27FC236}">
                <a16:creationId xmlns:a16="http://schemas.microsoft.com/office/drawing/2014/main" id="{F4C00F64-6A5A-475A-B66D-57169A267F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id="{2F446600-8DCF-4812-B283-B6018AB3B9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98060604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1BAD22F-BF8B-4F7F-AA5D-378D98E95F9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5152F13-AC91-41BA-89F1-1DB9077160F7}" type="slidenum">
              <a:rPr lang="en-US" altLang="zh-CN">
                <a:latin typeface="Calibri" panose="020F0502020204030204" pitchFamily="34" charset="0"/>
              </a:rPr>
              <a:pPr eaLnBrk="1" hangingPunct="1"/>
              <a:t>198</a:t>
            </a:fld>
            <a:endParaRPr lang="en-US" altLang="zh-CN">
              <a:latin typeface="Calibri" panose="020F0502020204030204" pitchFamily="34" charset="0"/>
            </a:endParaRPr>
          </a:p>
        </p:txBody>
      </p:sp>
      <p:sp>
        <p:nvSpPr>
          <p:cNvPr id="36867" name="Rectangle 2">
            <a:extLst>
              <a:ext uri="{FF2B5EF4-FFF2-40B4-BE49-F238E27FC236}">
                <a16:creationId xmlns:a16="http://schemas.microsoft.com/office/drawing/2014/main" id="{2E58C34A-48EB-4980-8C4D-FC0EA788CD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5792C64F-06C8-4242-B532-8D8C5E7536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04019305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5656B8A-834F-4525-BF7B-B10DD795433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0E016C9-F12F-4CDA-AD80-4A6B5D490EEF}" type="slidenum">
              <a:rPr lang="en-US" altLang="zh-CN">
                <a:latin typeface="Calibri" panose="020F0502020204030204" pitchFamily="34" charset="0"/>
              </a:rPr>
              <a:pPr eaLnBrk="1" hangingPunct="1"/>
              <a:t>199</a:t>
            </a:fld>
            <a:endParaRPr lang="en-US" altLang="zh-CN">
              <a:latin typeface="Calibri" panose="020F0502020204030204" pitchFamily="34" charset="0"/>
            </a:endParaRPr>
          </a:p>
        </p:txBody>
      </p:sp>
      <p:sp>
        <p:nvSpPr>
          <p:cNvPr id="37891" name="Rectangle 2">
            <a:extLst>
              <a:ext uri="{FF2B5EF4-FFF2-40B4-BE49-F238E27FC236}">
                <a16:creationId xmlns:a16="http://schemas.microsoft.com/office/drawing/2014/main" id="{BCC3477D-9725-48C5-B8F8-C9B005D8EF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2A391EC8-C151-46EA-A3B6-6E276E044F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50708187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497C1BE-DC31-4B1A-993C-F8DB66A19F1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38C476C-B497-4B13-83C6-4DB040A9CEBB}" type="slidenum">
              <a:rPr lang="en-US" altLang="zh-CN">
                <a:latin typeface="Calibri" panose="020F0502020204030204" pitchFamily="34" charset="0"/>
              </a:rPr>
              <a:pPr eaLnBrk="1" hangingPunct="1"/>
              <a:t>201</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2F90E3B0-338D-450B-883F-1562146134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567BED2D-3284-4EC7-A9D6-5153C50BB8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66636206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3B2EDDA-05A1-4FD6-AF41-9FC9A5CC66E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A0BD7E1-49DD-4124-B8FC-6BBE38E3F5B1}" type="slidenum">
              <a:rPr lang="en-US" altLang="zh-CN">
                <a:latin typeface="Calibri" panose="020F0502020204030204" pitchFamily="34" charset="0"/>
              </a:rPr>
              <a:pPr eaLnBrk="1" hangingPunct="1"/>
              <a:t>202</a:t>
            </a:fld>
            <a:endParaRPr lang="en-US" altLang="zh-CN">
              <a:latin typeface="Calibri" panose="020F0502020204030204" pitchFamily="34" charset="0"/>
            </a:endParaRPr>
          </a:p>
        </p:txBody>
      </p:sp>
      <p:sp>
        <p:nvSpPr>
          <p:cNvPr id="49155" name="Rectangle 2">
            <a:extLst>
              <a:ext uri="{FF2B5EF4-FFF2-40B4-BE49-F238E27FC236}">
                <a16:creationId xmlns:a16="http://schemas.microsoft.com/office/drawing/2014/main" id="{761A2FDF-8E6C-4B39-8C98-D9B8FB548C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8AED43C0-EF14-4D8C-B7C5-D10AA29360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6352322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8CCA53E-CCD3-448C-8506-FD8398BC7A0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DC41DB0-C177-487F-91ED-9D81680BE8A4}" type="slidenum">
              <a:rPr lang="en-US" altLang="zh-CN">
                <a:latin typeface="Calibri" panose="020F0502020204030204" pitchFamily="34" charset="0"/>
              </a:rPr>
              <a:pPr eaLnBrk="1" hangingPunct="1"/>
              <a:t>203</a:t>
            </a:fld>
            <a:endParaRPr lang="en-US" altLang="zh-CN">
              <a:latin typeface="Calibri" panose="020F0502020204030204" pitchFamily="34" charset="0"/>
            </a:endParaRPr>
          </a:p>
        </p:txBody>
      </p:sp>
      <p:sp>
        <p:nvSpPr>
          <p:cNvPr id="50179" name="Rectangle 2">
            <a:extLst>
              <a:ext uri="{FF2B5EF4-FFF2-40B4-BE49-F238E27FC236}">
                <a16:creationId xmlns:a16="http://schemas.microsoft.com/office/drawing/2014/main" id="{5442A690-DCDE-4E58-AAB3-E96DDDC4AC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6F419004-BCB1-41AE-8DA4-B6098C0592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45660024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CCC0CB-F9F3-46BA-8A1E-400D1C34C9C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5D6BEC7-159A-40F8-875D-2C13B727857D}" type="slidenum">
              <a:rPr lang="en-US" altLang="zh-CN">
                <a:latin typeface="Calibri" panose="020F0502020204030204" pitchFamily="34" charset="0"/>
              </a:rPr>
              <a:pPr eaLnBrk="1" hangingPunct="1"/>
              <a:t>204</a:t>
            </a:fld>
            <a:endParaRPr lang="en-US" altLang="zh-CN">
              <a:latin typeface="Calibri" panose="020F0502020204030204" pitchFamily="34" charset="0"/>
            </a:endParaRPr>
          </a:p>
        </p:txBody>
      </p:sp>
      <p:sp>
        <p:nvSpPr>
          <p:cNvPr id="51203" name="Rectangle 2">
            <a:extLst>
              <a:ext uri="{FF2B5EF4-FFF2-40B4-BE49-F238E27FC236}">
                <a16:creationId xmlns:a16="http://schemas.microsoft.com/office/drawing/2014/main" id="{E5227412-60FF-434B-856C-EEE74F6FBD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1A6CC186-4F08-4C7E-AF63-5C26E7E082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09737576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73CA771-40D1-471B-910C-C4A8A24B679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9164D25-128A-4C0D-BFFB-0ECB56993495}" type="slidenum">
              <a:rPr lang="en-US" altLang="zh-CN">
                <a:latin typeface="Calibri" panose="020F0502020204030204" pitchFamily="34" charset="0"/>
              </a:rPr>
              <a:pPr eaLnBrk="1" hangingPunct="1"/>
              <a:t>205</a:t>
            </a:fld>
            <a:endParaRPr lang="en-US" altLang="zh-CN">
              <a:latin typeface="Calibri" panose="020F0502020204030204" pitchFamily="34" charset="0"/>
            </a:endParaRPr>
          </a:p>
        </p:txBody>
      </p:sp>
      <p:sp>
        <p:nvSpPr>
          <p:cNvPr id="52227" name="Rectangle 2">
            <a:extLst>
              <a:ext uri="{FF2B5EF4-FFF2-40B4-BE49-F238E27FC236}">
                <a16:creationId xmlns:a16="http://schemas.microsoft.com/office/drawing/2014/main" id="{272196BE-5587-4E7C-8683-2DC97ED48CE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87942D31-81C4-4ED6-9874-CE73FAC8347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12554645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9610D09-5969-4513-A51A-9B626AAF65E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11BABAC-C10E-42A1-886B-AF8CA1408AFD}" type="slidenum">
              <a:rPr lang="en-US" altLang="zh-CN">
                <a:latin typeface="Calibri" panose="020F0502020204030204" pitchFamily="34" charset="0"/>
              </a:rPr>
              <a:pPr eaLnBrk="1" hangingPunct="1"/>
              <a:t>206</a:t>
            </a:fld>
            <a:endParaRPr lang="en-US" altLang="zh-CN">
              <a:latin typeface="Calibri" panose="020F0502020204030204" pitchFamily="34" charset="0"/>
            </a:endParaRPr>
          </a:p>
        </p:txBody>
      </p:sp>
      <p:sp>
        <p:nvSpPr>
          <p:cNvPr id="53251" name="Rectangle 2">
            <a:extLst>
              <a:ext uri="{FF2B5EF4-FFF2-40B4-BE49-F238E27FC236}">
                <a16:creationId xmlns:a16="http://schemas.microsoft.com/office/drawing/2014/main" id="{D051B64C-CE80-4830-A541-91641D3BF4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B6281441-E371-4CE4-8306-1FDE53F56A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13652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EF3F801E-E309-4E80-BFDC-7ADAD948533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F066A9B-D09A-4431-867E-C796FD2AE1CF}" type="slidenum">
              <a:rPr lang="en-US" altLang="zh-CN">
                <a:latin typeface="Calibri" panose="020F0502020204030204" pitchFamily="34" charset="0"/>
              </a:rPr>
              <a:pPr eaLnBrk="1" hangingPunct="1"/>
              <a:t>23</a:t>
            </a:fld>
            <a:endParaRPr lang="en-US" altLang="zh-CN">
              <a:latin typeface="Calibri" panose="020F0502020204030204" pitchFamily="34" charset="0"/>
            </a:endParaRPr>
          </a:p>
        </p:txBody>
      </p:sp>
      <p:sp>
        <p:nvSpPr>
          <p:cNvPr id="35843" name="Rectangle 2">
            <a:extLst>
              <a:ext uri="{FF2B5EF4-FFF2-40B4-BE49-F238E27FC236}">
                <a16:creationId xmlns:a16="http://schemas.microsoft.com/office/drawing/2014/main" id="{2A67DE9D-87BD-4ACA-B1ED-E08938A73849}"/>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5844" name="Rectangle 3">
            <a:extLst>
              <a:ext uri="{FF2B5EF4-FFF2-40B4-BE49-F238E27FC236}">
                <a16:creationId xmlns:a16="http://schemas.microsoft.com/office/drawing/2014/main" id="{7981B36A-9252-47F4-8568-9725A61A828B}"/>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0053371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B37805F-DAA8-4E86-8065-A659FC229B2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C31411C-779A-4229-80F0-46DB4F60FDE4}" type="slidenum">
              <a:rPr lang="en-US" altLang="zh-CN">
                <a:latin typeface="Calibri" panose="020F0502020204030204" pitchFamily="34" charset="0"/>
              </a:rPr>
              <a:pPr eaLnBrk="1" hangingPunct="1"/>
              <a:t>207</a:t>
            </a:fld>
            <a:endParaRPr lang="en-US" altLang="zh-CN">
              <a:latin typeface="Calibri" panose="020F0502020204030204" pitchFamily="34" charset="0"/>
            </a:endParaRPr>
          </a:p>
        </p:txBody>
      </p:sp>
      <p:sp>
        <p:nvSpPr>
          <p:cNvPr id="54275" name="Rectangle 2">
            <a:extLst>
              <a:ext uri="{FF2B5EF4-FFF2-40B4-BE49-F238E27FC236}">
                <a16:creationId xmlns:a16="http://schemas.microsoft.com/office/drawing/2014/main" id="{ACB52FC2-C2C9-4D41-A121-A0863B12D2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E310F630-AD6C-490C-B8CB-184E41ADC4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32757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A00F46F-65AD-4F5C-8A81-0BA9D2202CA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F0FCDFD-F41E-48E6-87E9-A1623FBE6E52}" type="slidenum">
              <a:rPr lang="en-US" altLang="zh-CN">
                <a:latin typeface="Calibri" panose="020F0502020204030204" pitchFamily="34" charset="0"/>
              </a:rPr>
              <a:pPr eaLnBrk="1" hangingPunct="1"/>
              <a:t>208</a:t>
            </a:fld>
            <a:endParaRPr lang="en-US" altLang="zh-CN">
              <a:latin typeface="Calibri" panose="020F0502020204030204" pitchFamily="34" charset="0"/>
            </a:endParaRPr>
          </a:p>
        </p:txBody>
      </p:sp>
      <p:sp>
        <p:nvSpPr>
          <p:cNvPr id="55299" name="Rectangle 2">
            <a:extLst>
              <a:ext uri="{FF2B5EF4-FFF2-40B4-BE49-F238E27FC236}">
                <a16:creationId xmlns:a16="http://schemas.microsoft.com/office/drawing/2014/main" id="{90A5DA35-69D2-4950-9D43-08E1E51017F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E7E334CF-B39D-46E0-B87C-C6182FBDFA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88769694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54CD707-00FC-4ACA-8796-DC3AAA158CE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EA8C5D2-BA17-41FE-82E8-A093809A6146}" type="slidenum">
              <a:rPr lang="en-US" altLang="zh-CN">
                <a:latin typeface="Calibri" panose="020F0502020204030204" pitchFamily="34" charset="0"/>
              </a:rPr>
              <a:pPr eaLnBrk="1" hangingPunct="1"/>
              <a:t>209</a:t>
            </a:fld>
            <a:endParaRPr lang="en-US" altLang="zh-CN">
              <a:latin typeface="Calibri" panose="020F0502020204030204" pitchFamily="34" charset="0"/>
            </a:endParaRPr>
          </a:p>
        </p:txBody>
      </p:sp>
      <p:sp>
        <p:nvSpPr>
          <p:cNvPr id="56323" name="Rectangle 2">
            <a:extLst>
              <a:ext uri="{FF2B5EF4-FFF2-40B4-BE49-F238E27FC236}">
                <a16:creationId xmlns:a16="http://schemas.microsoft.com/office/drawing/2014/main" id="{4AD01B5B-AB0E-439F-8479-007F076916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6E648562-A0D7-46E7-A1F7-C06C73DFAA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9944323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D3AD911-8BCC-4AC8-9033-E6A83561357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E923392-F4F2-431E-8087-F0F9F5A73351}" type="slidenum">
              <a:rPr lang="en-US" altLang="zh-CN">
                <a:latin typeface="Calibri" panose="020F0502020204030204" pitchFamily="34" charset="0"/>
              </a:rPr>
              <a:pPr eaLnBrk="1" hangingPunct="1"/>
              <a:t>210</a:t>
            </a:fld>
            <a:endParaRPr lang="en-US" altLang="zh-CN">
              <a:latin typeface="Calibri" panose="020F0502020204030204" pitchFamily="34" charset="0"/>
            </a:endParaRPr>
          </a:p>
        </p:txBody>
      </p:sp>
      <p:sp>
        <p:nvSpPr>
          <p:cNvPr id="57347" name="Rectangle 2">
            <a:extLst>
              <a:ext uri="{FF2B5EF4-FFF2-40B4-BE49-F238E27FC236}">
                <a16:creationId xmlns:a16="http://schemas.microsoft.com/office/drawing/2014/main" id="{A00B959D-6E4B-41F0-AC1B-466AC94707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A4EF8050-7D78-4068-A0E9-D6A90D53EC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37566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54E912C-B45A-4FB6-B542-EDB2316A6C4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D46AA23-CF88-45C4-9629-F99E2DB3A54D}" type="slidenum">
              <a:rPr lang="en-US" altLang="zh-CN">
                <a:latin typeface="Calibri" panose="020F0502020204030204" pitchFamily="34" charset="0"/>
              </a:rPr>
              <a:pPr eaLnBrk="1" hangingPunct="1"/>
              <a:t>211</a:t>
            </a:fld>
            <a:endParaRPr lang="en-US" altLang="zh-CN">
              <a:latin typeface="Calibri" panose="020F0502020204030204" pitchFamily="34" charset="0"/>
            </a:endParaRPr>
          </a:p>
        </p:txBody>
      </p:sp>
      <p:sp>
        <p:nvSpPr>
          <p:cNvPr id="58371" name="Rectangle 2">
            <a:extLst>
              <a:ext uri="{FF2B5EF4-FFF2-40B4-BE49-F238E27FC236}">
                <a16:creationId xmlns:a16="http://schemas.microsoft.com/office/drawing/2014/main" id="{A8ED947E-A3B3-4E46-B086-46C0E852E8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DA110884-65C1-4CA1-879D-CA867FF74F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96792816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4DC7DB2-3366-4937-AA7C-660DE4A1DFB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9F7E39D-F434-4049-9FA8-C1CEF411642B}" type="slidenum">
              <a:rPr lang="en-US" altLang="zh-CN">
                <a:latin typeface="Calibri" panose="020F0502020204030204" pitchFamily="34" charset="0"/>
              </a:rPr>
              <a:pPr eaLnBrk="1" hangingPunct="1"/>
              <a:t>212</a:t>
            </a:fld>
            <a:endParaRPr lang="en-US" altLang="zh-CN">
              <a:latin typeface="Calibri" panose="020F0502020204030204" pitchFamily="34" charset="0"/>
            </a:endParaRPr>
          </a:p>
        </p:txBody>
      </p:sp>
      <p:sp>
        <p:nvSpPr>
          <p:cNvPr id="59395" name="Rectangle 2">
            <a:extLst>
              <a:ext uri="{FF2B5EF4-FFF2-40B4-BE49-F238E27FC236}">
                <a16:creationId xmlns:a16="http://schemas.microsoft.com/office/drawing/2014/main" id="{80514219-45AD-432B-A5A3-5442BDA8E6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B970B79D-386C-493D-8816-6C543C11C5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566652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BA3F4F3-B2BB-474D-8D0F-31C876D4C53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1C33980-6F25-4259-9955-7A1BBFA7DB59}" type="slidenum">
              <a:rPr lang="en-US" altLang="zh-CN">
                <a:latin typeface="Calibri" panose="020F0502020204030204" pitchFamily="34" charset="0"/>
              </a:rPr>
              <a:pPr eaLnBrk="1" hangingPunct="1"/>
              <a:t>213</a:t>
            </a:fld>
            <a:endParaRPr lang="en-US" altLang="zh-CN">
              <a:latin typeface="Calibri" panose="020F0502020204030204" pitchFamily="34" charset="0"/>
            </a:endParaRPr>
          </a:p>
        </p:txBody>
      </p:sp>
      <p:sp>
        <p:nvSpPr>
          <p:cNvPr id="60419" name="Rectangle 2">
            <a:extLst>
              <a:ext uri="{FF2B5EF4-FFF2-40B4-BE49-F238E27FC236}">
                <a16:creationId xmlns:a16="http://schemas.microsoft.com/office/drawing/2014/main" id="{0D695B16-D889-42C5-88AB-13E2B6EFB8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272A21E1-51BF-4C01-A2DB-68CF269FB3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72666390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72FAC9E-7AF7-424E-BA8E-B8FE7D4BD3F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4E5CC21-C429-48D2-BB88-AF312F0F4387}" type="slidenum">
              <a:rPr lang="en-US" altLang="zh-CN">
                <a:latin typeface="Calibri" panose="020F0502020204030204" pitchFamily="34" charset="0"/>
              </a:rPr>
              <a:pPr eaLnBrk="1" hangingPunct="1"/>
              <a:t>214</a:t>
            </a:fld>
            <a:endParaRPr lang="en-US" altLang="zh-CN">
              <a:latin typeface="Calibri" panose="020F0502020204030204" pitchFamily="34" charset="0"/>
            </a:endParaRPr>
          </a:p>
        </p:txBody>
      </p:sp>
      <p:sp>
        <p:nvSpPr>
          <p:cNvPr id="61443" name="Rectangle 2">
            <a:extLst>
              <a:ext uri="{FF2B5EF4-FFF2-40B4-BE49-F238E27FC236}">
                <a16:creationId xmlns:a16="http://schemas.microsoft.com/office/drawing/2014/main" id="{7A446422-9021-48F7-987D-BA8ED1D4145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939A7F56-47B0-4B77-8812-B4493EF416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19588784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248F6A8-B12C-4524-91F4-DD40A018A43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34765A5-9FA4-4B90-A24A-BE6ED299F021}" type="slidenum">
              <a:rPr lang="en-US" altLang="zh-CN">
                <a:latin typeface="Calibri" panose="020F0502020204030204" pitchFamily="34" charset="0"/>
              </a:rPr>
              <a:pPr eaLnBrk="1" hangingPunct="1"/>
              <a:t>215</a:t>
            </a:fld>
            <a:endParaRPr lang="en-US" altLang="zh-CN">
              <a:latin typeface="Calibri" panose="020F0502020204030204" pitchFamily="34" charset="0"/>
            </a:endParaRPr>
          </a:p>
        </p:txBody>
      </p:sp>
      <p:sp>
        <p:nvSpPr>
          <p:cNvPr id="62467" name="Rectangle 2">
            <a:extLst>
              <a:ext uri="{FF2B5EF4-FFF2-40B4-BE49-F238E27FC236}">
                <a16:creationId xmlns:a16="http://schemas.microsoft.com/office/drawing/2014/main" id="{20098495-E03B-4F49-9ED6-336E5ED661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4A3A6A13-F119-4990-92E2-E870DC52BB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57408231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C2FB2D5-FEA2-406A-A3DF-0157664AA6C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00AA90D-5838-4467-AAE6-1349DA24EB4B}" type="slidenum">
              <a:rPr lang="en-US" altLang="zh-CN">
                <a:latin typeface="Calibri" panose="020F0502020204030204" pitchFamily="34" charset="0"/>
              </a:rPr>
              <a:pPr eaLnBrk="1" hangingPunct="1"/>
              <a:t>216</a:t>
            </a:fld>
            <a:endParaRPr lang="en-US" altLang="zh-CN">
              <a:latin typeface="Calibri" panose="020F0502020204030204" pitchFamily="34" charset="0"/>
            </a:endParaRPr>
          </a:p>
        </p:txBody>
      </p:sp>
      <p:sp>
        <p:nvSpPr>
          <p:cNvPr id="63491" name="Rectangle 2">
            <a:extLst>
              <a:ext uri="{FF2B5EF4-FFF2-40B4-BE49-F238E27FC236}">
                <a16:creationId xmlns:a16="http://schemas.microsoft.com/office/drawing/2014/main" id="{5AB0AEF6-DEA7-4B3E-AB12-45801D8061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93178FEB-2A34-44E6-8F2F-712B7A730B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20576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A36A773-770B-4CD7-A3E2-D17EBBA3AD8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62B4BF1-CCA5-443E-8C4F-9F703368A66B}" type="slidenum">
              <a:rPr lang="en-US" altLang="zh-CN">
                <a:latin typeface="Calibri" panose="020F0502020204030204" pitchFamily="34" charset="0"/>
              </a:rPr>
              <a:pPr eaLnBrk="1" hangingPunct="1"/>
              <a:t>24</a:t>
            </a:fld>
            <a:endParaRPr lang="en-US" altLang="zh-CN">
              <a:latin typeface="Calibri" panose="020F0502020204030204" pitchFamily="34" charset="0"/>
            </a:endParaRPr>
          </a:p>
        </p:txBody>
      </p:sp>
      <p:sp>
        <p:nvSpPr>
          <p:cNvPr id="36867" name="Rectangle 2">
            <a:extLst>
              <a:ext uri="{FF2B5EF4-FFF2-40B4-BE49-F238E27FC236}">
                <a16:creationId xmlns:a16="http://schemas.microsoft.com/office/drawing/2014/main" id="{AC393998-8F15-44D1-8575-3C8E37A1C5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2F232874-5EDA-4ED0-A3D8-96FA1991A6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39086186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AA2C82C-E403-4423-AF66-DF3A8A01D4E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5ABB7C1-109B-4915-84EF-C1C6C0A0AF88}" type="slidenum">
              <a:rPr lang="en-US" altLang="zh-CN">
                <a:latin typeface="Calibri" panose="020F0502020204030204" pitchFamily="34" charset="0"/>
              </a:rPr>
              <a:pPr eaLnBrk="1" hangingPunct="1"/>
              <a:t>217</a:t>
            </a:fld>
            <a:endParaRPr lang="en-US" altLang="zh-CN">
              <a:latin typeface="Calibri" panose="020F0502020204030204" pitchFamily="34" charset="0"/>
            </a:endParaRPr>
          </a:p>
        </p:txBody>
      </p:sp>
      <p:sp>
        <p:nvSpPr>
          <p:cNvPr id="64515" name="Rectangle 2">
            <a:extLst>
              <a:ext uri="{FF2B5EF4-FFF2-40B4-BE49-F238E27FC236}">
                <a16:creationId xmlns:a16="http://schemas.microsoft.com/office/drawing/2014/main" id="{33F4A039-A428-4451-B976-BE7CA028F0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a:extLst>
              <a:ext uri="{FF2B5EF4-FFF2-40B4-BE49-F238E27FC236}">
                <a16:creationId xmlns:a16="http://schemas.microsoft.com/office/drawing/2014/main" id="{1CB35F39-318D-4033-800D-3060E511C4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3527922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78BA520-9B6D-487A-97D4-E6FF7F3ED8B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61E2857-3C20-4C31-97CE-7AB43215FCE6}" type="slidenum">
              <a:rPr lang="en-US" altLang="zh-CN">
                <a:latin typeface="Calibri" panose="020F0502020204030204" pitchFamily="34" charset="0"/>
              </a:rPr>
              <a:pPr eaLnBrk="1" hangingPunct="1"/>
              <a:t>218</a:t>
            </a:fld>
            <a:endParaRPr lang="en-US" altLang="zh-CN">
              <a:latin typeface="Calibri" panose="020F0502020204030204" pitchFamily="34" charset="0"/>
            </a:endParaRPr>
          </a:p>
        </p:txBody>
      </p:sp>
      <p:sp>
        <p:nvSpPr>
          <p:cNvPr id="65539" name="Rectangle 2">
            <a:extLst>
              <a:ext uri="{FF2B5EF4-FFF2-40B4-BE49-F238E27FC236}">
                <a16:creationId xmlns:a16="http://schemas.microsoft.com/office/drawing/2014/main" id="{ED64CC05-20A3-4A91-B608-0DED67C7EE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B0939389-11DD-4D6C-88DB-41C71A81C6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9036081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2E469AE-D03A-4C5F-82A3-ECEE5389125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14876CD-B2DE-471F-84A5-2F2EF3A482B3}" type="slidenum">
              <a:rPr lang="en-US" altLang="zh-CN">
                <a:latin typeface="Calibri" panose="020F0502020204030204" pitchFamily="34" charset="0"/>
              </a:rPr>
              <a:pPr eaLnBrk="1" hangingPunct="1"/>
              <a:t>219</a:t>
            </a:fld>
            <a:endParaRPr lang="en-US" altLang="zh-CN">
              <a:latin typeface="Calibri" panose="020F0502020204030204" pitchFamily="34" charset="0"/>
            </a:endParaRPr>
          </a:p>
        </p:txBody>
      </p:sp>
      <p:sp>
        <p:nvSpPr>
          <p:cNvPr id="66563" name="Rectangle 2">
            <a:extLst>
              <a:ext uri="{FF2B5EF4-FFF2-40B4-BE49-F238E27FC236}">
                <a16:creationId xmlns:a16="http://schemas.microsoft.com/office/drawing/2014/main" id="{9284DED8-4C19-4904-9E1C-DB55CC0558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a:extLst>
              <a:ext uri="{FF2B5EF4-FFF2-40B4-BE49-F238E27FC236}">
                <a16:creationId xmlns:a16="http://schemas.microsoft.com/office/drawing/2014/main" id="{FCA1C3CA-AD85-4804-B27D-3060A1EE1B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4318154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34ED9AC-D095-43D3-B9A0-12DE30E74D0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63A30B3-04B0-421E-BC71-EBD359D5CF8B}" type="slidenum">
              <a:rPr lang="en-US" altLang="zh-CN">
                <a:latin typeface="Calibri" panose="020F0502020204030204" pitchFamily="34" charset="0"/>
              </a:rPr>
              <a:pPr eaLnBrk="1" hangingPunct="1"/>
              <a:t>220</a:t>
            </a:fld>
            <a:endParaRPr lang="en-US" altLang="zh-CN">
              <a:latin typeface="Calibri" panose="020F0502020204030204" pitchFamily="34" charset="0"/>
            </a:endParaRPr>
          </a:p>
        </p:txBody>
      </p:sp>
      <p:sp>
        <p:nvSpPr>
          <p:cNvPr id="67587" name="Rectangle 2">
            <a:extLst>
              <a:ext uri="{FF2B5EF4-FFF2-40B4-BE49-F238E27FC236}">
                <a16:creationId xmlns:a16="http://schemas.microsoft.com/office/drawing/2014/main" id="{998012A3-4229-44EB-9104-6CEE253FF1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F099D727-1E8A-4643-A86A-4DE010C5997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39749823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781758E-B832-4CF3-83E2-050E01CD0BA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8658B51-730E-4DF6-9EC5-D7BC4390A257}" type="slidenum">
              <a:rPr lang="en-US" altLang="zh-CN">
                <a:latin typeface="Calibri" panose="020F0502020204030204" pitchFamily="34" charset="0"/>
              </a:rPr>
              <a:pPr eaLnBrk="1" hangingPunct="1"/>
              <a:t>221</a:t>
            </a:fld>
            <a:endParaRPr lang="en-US" altLang="zh-CN">
              <a:latin typeface="Calibri" panose="020F0502020204030204" pitchFamily="34" charset="0"/>
            </a:endParaRPr>
          </a:p>
        </p:txBody>
      </p:sp>
      <p:sp>
        <p:nvSpPr>
          <p:cNvPr id="68611" name="Rectangle 2">
            <a:extLst>
              <a:ext uri="{FF2B5EF4-FFF2-40B4-BE49-F238E27FC236}">
                <a16:creationId xmlns:a16="http://schemas.microsoft.com/office/drawing/2014/main" id="{C2241CD7-9E2E-4BF4-90EC-406C85645E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a:extLst>
              <a:ext uri="{FF2B5EF4-FFF2-40B4-BE49-F238E27FC236}">
                <a16:creationId xmlns:a16="http://schemas.microsoft.com/office/drawing/2014/main" id="{3E167A90-88AA-402A-852B-AC43A501AB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55074875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2B55EBA-C252-4C85-9DA8-77AD2D83924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BE2714D-1C61-4190-9817-0023719E383D}" type="slidenum">
              <a:rPr lang="en-US" altLang="zh-CN">
                <a:latin typeface="Calibri" panose="020F0502020204030204" pitchFamily="34" charset="0"/>
              </a:rPr>
              <a:pPr eaLnBrk="1" hangingPunct="1"/>
              <a:t>222</a:t>
            </a:fld>
            <a:endParaRPr lang="en-US" altLang="zh-CN">
              <a:latin typeface="Calibri" panose="020F0502020204030204" pitchFamily="34" charset="0"/>
            </a:endParaRPr>
          </a:p>
        </p:txBody>
      </p:sp>
      <p:sp>
        <p:nvSpPr>
          <p:cNvPr id="69635" name="Rectangle 2">
            <a:extLst>
              <a:ext uri="{FF2B5EF4-FFF2-40B4-BE49-F238E27FC236}">
                <a16:creationId xmlns:a16="http://schemas.microsoft.com/office/drawing/2014/main" id="{E99F6CA6-9228-46A1-8FEF-C3F12F96EA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A4A8128D-480B-44F4-871F-F0120D6B08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152644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8EC3260-4287-4E03-A276-D22F257ED45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2311D5F-4284-466B-B07D-FC658B5F6A02}" type="slidenum">
              <a:rPr lang="en-US" altLang="zh-CN">
                <a:latin typeface="Calibri" panose="020F0502020204030204" pitchFamily="34" charset="0"/>
              </a:rPr>
              <a:pPr eaLnBrk="1" hangingPunct="1"/>
              <a:t>223</a:t>
            </a:fld>
            <a:endParaRPr lang="en-US" altLang="zh-CN">
              <a:latin typeface="Calibri" panose="020F0502020204030204" pitchFamily="34" charset="0"/>
            </a:endParaRPr>
          </a:p>
        </p:txBody>
      </p:sp>
      <p:sp>
        <p:nvSpPr>
          <p:cNvPr id="70659" name="Rectangle 2">
            <a:extLst>
              <a:ext uri="{FF2B5EF4-FFF2-40B4-BE49-F238E27FC236}">
                <a16:creationId xmlns:a16="http://schemas.microsoft.com/office/drawing/2014/main" id="{0A7B92E4-60AC-4084-BB7D-A70AA6A3A46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a:extLst>
              <a:ext uri="{FF2B5EF4-FFF2-40B4-BE49-F238E27FC236}">
                <a16:creationId xmlns:a16="http://schemas.microsoft.com/office/drawing/2014/main" id="{7E90A7F6-C097-45AD-AF0C-5EC4B16A91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5746967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C1D7E7E-0826-4DD5-A238-231CD6B7C5D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58F8C97-8B8F-4442-AC18-E5D43EDD6537}" type="slidenum">
              <a:rPr lang="en-US" altLang="zh-CN">
                <a:latin typeface="Calibri" panose="020F0502020204030204" pitchFamily="34" charset="0"/>
              </a:rPr>
              <a:pPr eaLnBrk="1" hangingPunct="1"/>
              <a:t>224</a:t>
            </a:fld>
            <a:endParaRPr lang="en-US" altLang="zh-CN">
              <a:latin typeface="Calibri" panose="020F0502020204030204" pitchFamily="34" charset="0"/>
            </a:endParaRPr>
          </a:p>
        </p:txBody>
      </p:sp>
      <p:sp>
        <p:nvSpPr>
          <p:cNvPr id="71683" name="Rectangle 2">
            <a:extLst>
              <a:ext uri="{FF2B5EF4-FFF2-40B4-BE49-F238E27FC236}">
                <a16:creationId xmlns:a16="http://schemas.microsoft.com/office/drawing/2014/main" id="{04020B3B-A268-46D7-8D76-8C5F15AC18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7703F6FB-A13A-461F-93C7-AB1E41EB97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5427081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982EB06-42D8-477D-9D5F-50CE3B951CA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B493344-6838-48D5-BC49-4EC39EE26DDF}" type="slidenum">
              <a:rPr lang="en-US" altLang="zh-CN">
                <a:latin typeface="Calibri" panose="020F0502020204030204" pitchFamily="34" charset="0"/>
              </a:rPr>
              <a:pPr eaLnBrk="1" hangingPunct="1"/>
              <a:t>225</a:t>
            </a:fld>
            <a:endParaRPr lang="en-US" altLang="zh-CN">
              <a:latin typeface="Calibri" panose="020F0502020204030204" pitchFamily="34" charset="0"/>
            </a:endParaRPr>
          </a:p>
        </p:txBody>
      </p:sp>
      <p:sp>
        <p:nvSpPr>
          <p:cNvPr id="72707" name="Rectangle 2">
            <a:extLst>
              <a:ext uri="{FF2B5EF4-FFF2-40B4-BE49-F238E27FC236}">
                <a16:creationId xmlns:a16="http://schemas.microsoft.com/office/drawing/2014/main" id="{8922333A-0635-4811-8E49-2DE09EA61C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a:extLst>
              <a:ext uri="{FF2B5EF4-FFF2-40B4-BE49-F238E27FC236}">
                <a16:creationId xmlns:a16="http://schemas.microsoft.com/office/drawing/2014/main" id="{255ECE4B-7B67-445B-8713-D209B285AC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53790452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7742D00-1CA3-4BA3-A76A-38AFDF939D1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D63FCA4-86F5-4D2C-833A-87977A220A9D}" type="slidenum">
              <a:rPr lang="en-US" altLang="zh-CN">
                <a:latin typeface="Calibri" panose="020F0502020204030204" pitchFamily="34" charset="0"/>
              </a:rPr>
              <a:pPr eaLnBrk="1" hangingPunct="1"/>
              <a:t>226</a:t>
            </a:fld>
            <a:endParaRPr lang="en-US" altLang="zh-CN">
              <a:latin typeface="Calibri" panose="020F0502020204030204" pitchFamily="34" charset="0"/>
            </a:endParaRPr>
          </a:p>
        </p:txBody>
      </p:sp>
      <p:sp>
        <p:nvSpPr>
          <p:cNvPr id="73731" name="Rectangle 2">
            <a:extLst>
              <a:ext uri="{FF2B5EF4-FFF2-40B4-BE49-F238E27FC236}">
                <a16:creationId xmlns:a16="http://schemas.microsoft.com/office/drawing/2014/main" id="{E9F224AE-29C7-47E8-862E-6204C0B613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a:extLst>
              <a:ext uri="{FF2B5EF4-FFF2-40B4-BE49-F238E27FC236}">
                <a16:creationId xmlns:a16="http://schemas.microsoft.com/office/drawing/2014/main" id="{FB5A43A8-E782-45E8-9C87-72A181899E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234699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02670BF-E4DC-4EB5-91EA-0CAF65B9B8B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1E0F30D-93B7-47FE-90F1-E6555F6B61D2}" type="slidenum">
              <a:rPr lang="en-US" altLang="zh-CN">
                <a:latin typeface="Calibri" panose="020F0502020204030204" pitchFamily="34" charset="0"/>
              </a:rPr>
              <a:pPr eaLnBrk="1" hangingPunct="1"/>
              <a:t>25</a:t>
            </a:fld>
            <a:endParaRPr lang="en-US" altLang="zh-CN">
              <a:latin typeface="Calibri" panose="020F0502020204030204" pitchFamily="34" charset="0"/>
            </a:endParaRPr>
          </a:p>
        </p:txBody>
      </p:sp>
      <p:sp>
        <p:nvSpPr>
          <p:cNvPr id="37891" name="Rectangle 2">
            <a:extLst>
              <a:ext uri="{FF2B5EF4-FFF2-40B4-BE49-F238E27FC236}">
                <a16:creationId xmlns:a16="http://schemas.microsoft.com/office/drawing/2014/main" id="{B320CF0F-B9AF-4F60-8959-5E0F7910221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852AA377-E63D-42D2-8C68-9144668197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01882470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6C5AFB9-57CB-42CB-AA48-1E8F1323D76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BEBA514-9F4A-4270-9E9F-9EC93653ED67}" type="slidenum">
              <a:rPr lang="en-US" altLang="zh-CN">
                <a:latin typeface="Calibri" panose="020F0502020204030204" pitchFamily="34" charset="0"/>
              </a:rPr>
              <a:pPr eaLnBrk="1" hangingPunct="1"/>
              <a:t>227</a:t>
            </a:fld>
            <a:endParaRPr lang="en-US" altLang="zh-CN">
              <a:latin typeface="Calibri" panose="020F0502020204030204" pitchFamily="34" charset="0"/>
            </a:endParaRPr>
          </a:p>
        </p:txBody>
      </p:sp>
      <p:sp>
        <p:nvSpPr>
          <p:cNvPr id="74755" name="Rectangle 2">
            <a:extLst>
              <a:ext uri="{FF2B5EF4-FFF2-40B4-BE49-F238E27FC236}">
                <a16:creationId xmlns:a16="http://schemas.microsoft.com/office/drawing/2014/main" id="{5C126BAD-1B45-4764-A5C4-77EB9334267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a:extLst>
              <a:ext uri="{FF2B5EF4-FFF2-40B4-BE49-F238E27FC236}">
                <a16:creationId xmlns:a16="http://schemas.microsoft.com/office/drawing/2014/main" id="{A072EABD-B8CE-451D-9881-BC847854DB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45107053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30B4C60-768F-4B62-B063-B153769A9F8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7E93090-8BE4-4476-AEE7-2959C5DF3385}" type="slidenum">
              <a:rPr lang="en-US" altLang="zh-CN">
                <a:latin typeface="Calibri" panose="020F0502020204030204" pitchFamily="34" charset="0"/>
              </a:rPr>
              <a:pPr eaLnBrk="1" hangingPunct="1"/>
              <a:t>228</a:t>
            </a:fld>
            <a:endParaRPr lang="en-US" altLang="zh-CN">
              <a:latin typeface="Calibri" panose="020F0502020204030204" pitchFamily="34" charset="0"/>
            </a:endParaRPr>
          </a:p>
        </p:txBody>
      </p:sp>
      <p:sp>
        <p:nvSpPr>
          <p:cNvPr id="75779" name="Rectangle 2">
            <a:extLst>
              <a:ext uri="{FF2B5EF4-FFF2-40B4-BE49-F238E27FC236}">
                <a16:creationId xmlns:a16="http://schemas.microsoft.com/office/drawing/2014/main" id="{419C648C-9F6F-425B-9F31-D7E94334B0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a:extLst>
              <a:ext uri="{FF2B5EF4-FFF2-40B4-BE49-F238E27FC236}">
                <a16:creationId xmlns:a16="http://schemas.microsoft.com/office/drawing/2014/main" id="{B02D9C33-F1CA-4266-9DCF-5A5253174F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3957128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55E87A7-D4C8-4771-942E-0808F3DF31D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9B8F9DF-7362-4D52-9E84-8C1A21B1E126}" type="slidenum">
              <a:rPr lang="en-US" altLang="zh-CN">
                <a:latin typeface="Calibri" panose="020F0502020204030204" pitchFamily="34" charset="0"/>
              </a:rPr>
              <a:pPr eaLnBrk="1" hangingPunct="1"/>
              <a:t>229</a:t>
            </a:fld>
            <a:endParaRPr lang="en-US" altLang="zh-CN">
              <a:latin typeface="Calibri" panose="020F0502020204030204" pitchFamily="34" charset="0"/>
            </a:endParaRPr>
          </a:p>
        </p:txBody>
      </p:sp>
      <p:sp>
        <p:nvSpPr>
          <p:cNvPr id="76803" name="Rectangle 2">
            <a:extLst>
              <a:ext uri="{FF2B5EF4-FFF2-40B4-BE49-F238E27FC236}">
                <a16:creationId xmlns:a16="http://schemas.microsoft.com/office/drawing/2014/main" id="{895910D7-C2FE-4FA8-93A0-E180E7B17A0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4" name="Rectangle 3">
            <a:extLst>
              <a:ext uri="{FF2B5EF4-FFF2-40B4-BE49-F238E27FC236}">
                <a16:creationId xmlns:a16="http://schemas.microsoft.com/office/drawing/2014/main" id="{21CF25FD-018A-4F57-B7C9-88CB33D0BF6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2989002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A0F1E47-BCE7-45E7-A382-41A7B52D464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F3EFEBF-BBD6-4402-9160-80CECBA8A96B}" type="slidenum">
              <a:rPr lang="en-US" altLang="zh-CN">
                <a:latin typeface="Calibri" panose="020F0502020204030204" pitchFamily="34" charset="0"/>
              </a:rPr>
              <a:pPr eaLnBrk="1" hangingPunct="1"/>
              <a:t>230</a:t>
            </a:fld>
            <a:endParaRPr lang="en-US" altLang="zh-CN">
              <a:latin typeface="Calibri" panose="020F0502020204030204" pitchFamily="34" charset="0"/>
            </a:endParaRPr>
          </a:p>
        </p:txBody>
      </p:sp>
      <p:sp>
        <p:nvSpPr>
          <p:cNvPr id="77827" name="Rectangle 2">
            <a:extLst>
              <a:ext uri="{FF2B5EF4-FFF2-40B4-BE49-F238E27FC236}">
                <a16:creationId xmlns:a16="http://schemas.microsoft.com/office/drawing/2014/main" id="{94C9D146-7CC9-4E97-AA36-57139727BF6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a:extLst>
              <a:ext uri="{FF2B5EF4-FFF2-40B4-BE49-F238E27FC236}">
                <a16:creationId xmlns:a16="http://schemas.microsoft.com/office/drawing/2014/main" id="{ABDC9960-8243-4027-9619-A34D7866BC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8993512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8464CFF-D8FA-46F2-9113-8804641658C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52848F3-02A5-45A4-AD5A-F9D1A7BAD998}" type="slidenum">
              <a:rPr lang="en-US" altLang="zh-CN">
                <a:latin typeface="Calibri" panose="020F0502020204030204" pitchFamily="34" charset="0"/>
              </a:rPr>
              <a:pPr eaLnBrk="1" hangingPunct="1"/>
              <a:t>231</a:t>
            </a:fld>
            <a:endParaRPr lang="en-US" altLang="zh-CN">
              <a:latin typeface="Calibri" panose="020F0502020204030204" pitchFamily="34" charset="0"/>
            </a:endParaRPr>
          </a:p>
        </p:txBody>
      </p:sp>
      <p:sp>
        <p:nvSpPr>
          <p:cNvPr id="78851" name="Rectangle 2">
            <a:extLst>
              <a:ext uri="{FF2B5EF4-FFF2-40B4-BE49-F238E27FC236}">
                <a16:creationId xmlns:a16="http://schemas.microsoft.com/office/drawing/2014/main" id="{DD5DF5F2-54C5-4E2F-A741-B5C9EDDAE1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a:extLst>
              <a:ext uri="{FF2B5EF4-FFF2-40B4-BE49-F238E27FC236}">
                <a16:creationId xmlns:a16="http://schemas.microsoft.com/office/drawing/2014/main" id="{6F6A190F-FB2A-489B-88A3-4184F59412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15753839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43BCDE3-FB15-4AA2-9302-24C9C729636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D5BAAC3-E739-4095-B416-34477CCA2FF8}" type="slidenum">
              <a:rPr lang="en-US" altLang="zh-CN">
                <a:latin typeface="Calibri" panose="020F0502020204030204" pitchFamily="34" charset="0"/>
              </a:rPr>
              <a:pPr eaLnBrk="1" hangingPunct="1"/>
              <a:t>232</a:t>
            </a:fld>
            <a:endParaRPr lang="en-US" altLang="zh-CN">
              <a:latin typeface="Calibri" panose="020F0502020204030204" pitchFamily="34" charset="0"/>
            </a:endParaRPr>
          </a:p>
        </p:txBody>
      </p:sp>
      <p:sp>
        <p:nvSpPr>
          <p:cNvPr id="79875" name="Rectangle 2">
            <a:extLst>
              <a:ext uri="{FF2B5EF4-FFF2-40B4-BE49-F238E27FC236}">
                <a16:creationId xmlns:a16="http://schemas.microsoft.com/office/drawing/2014/main" id="{699EE168-9B39-4949-99FD-1B53FC0223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a:extLst>
              <a:ext uri="{FF2B5EF4-FFF2-40B4-BE49-F238E27FC236}">
                <a16:creationId xmlns:a16="http://schemas.microsoft.com/office/drawing/2014/main" id="{69934A6A-C320-4103-8204-6FFC23926C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87896211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86CC450-F185-4DA2-BCCC-B9F1A3AF8A2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8F4F6CB-C56B-44A5-8A21-7BCEAB0DF17F}" type="slidenum">
              <a:rPr lang="en-US" altLang="zh-CN">
                <a:latin typeface="Calibri" panose="020F0502020204030204" pitchFamily="34" charset="0"/>
              </a:rPr>
              <a:pPr eaLnBrk="1" hangingPunct="1"/>
              <a:t>233</a:t>
            </a:fld>
            <a:endParaRPr lang="en-US" altLang="zh-CN">
              <a:latin typeface="Calibri" panose="020F0502020204030204" pitchFamily="34" charset="0"/>
            </a:endParaRPr>
          </a:p>
        </p:txBody>
      </p:sp>
      <p:sp>
        <p:nvSpPr>
          <p:cNvPr id="80899" name="Rectangle 2">
            <a:extLst>
              <a:ext uri="{FF2B5EF4-FFF2-40B4-BE49-F238E27FC236}">
                <a16:creationId xmlns:a16="http://schemas.microsoft.com/office/drawing/2014/main" id="{B6B269DF-3088-415D-99C7-BD9B5BB4FC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a:extLst>
              <a:ext uri="{FF2B5EF4-FFF2-40B4-BE49-F238E27FC236}">
                <a16:creationId xmlns:a16="http://schemas.microsoft.com/office/drawing/2014/main" id="{377B232A-DF48-4F08-A57F-A36E6AC2D0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79556012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D86B4220-3FEF-4507-9295-7F6878380C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9B25B4-8CE9-4D79-B94B-92A209F2D774}" type="slidenum">
              <a:rPr lang="en-US" altLang="zh-CN"/>
              <a:pPr>
                <a:spcBef>
                  <a:spcPct val="0"/>
                </a:spcBef>
              </a:pPr>
              <a:t>235</a:t>
            </a:fld>
            <a:endParaRPr lang="en-US" altLang="zh-CN"/>
          </a:p>
        </p:txBody>
      </p:sp>
      <p:sp>
        <p:nvSpPr>
          <p:cNvPr id="15363" name="Rectangle 2">
            <a:extLst>
              <a:ext uri="{FF2B5EF4-FFF2-40B4-BE49-F238E27FC236}">
                <a16:creationId xmlns:a16="http://schemas.microsoft.com/office/drawing/2014/main" id="{EB4FE3D8-50CE-4CE9-8830-53AEC17F5F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4" name="Rectangle 3">
            <a:extLst>
              <a:ext uri="{FF2B5EF4-FFF2-40B4-BE49-F238E27FC236}">
                <a16:creationId xmlns:a16="http://schemas.microsoft.com/office/drawing/2014/main" id="{845B9BA2-D2F9-40DE-AA95-213D7E64A8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65524290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496A0B33-7A98-4E6E-B671-7922788640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083803-AF3E-4047-B260-A66E8AC67C11}" type="slidenum">
              <a:rPr lang="en-US" altLang="zh-CN"/>
              <a:pPr>
                <a:spcBef>
                  <a:spcPct val="0"/>
                </a:spcBef>
              </a:pPr>
              <a:t>236</a:t>
            </a:fld>
            <a:endParaRPr lang="en-US" altLang="zh-CN"/>
          </a:p>
        </p:txBody>
      </p:sp>
      <p:sp>
        <p:nvSpPr>
          <p:cNvPr id="17411" name="Rectangle 2">
            <a:extLst>
              <a:ext uri="{FF2B5EF4-FFF2-40B4-BE49-F238E27FC236}">
                <a16:creationId xmlns:a16="http://schemas.microsoft.com/office/drawing/2014/main" id="{507E5AE9-397E-40C1-814E-B37AC0EE54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a:extLst>
              <a:ext uri="{FF2B5EF4-FFF2-40B4-BE49-F238E27FC236}">
                <a16:creationId xmlns:a16="http://schemas.microsoft.com/office/drawing/2014/main" id="{2082D420-538C-4152-AC75-BF87011585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7702546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582CD39D-62D3-4630-9E17-4CAB12FB07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E63ADC-2080-4CD9-99E1-60A10A8FEF96}" type="slidenum">
              <a:rPr lang="en-US" altLang="zh-CN"/>
              <a:pPr>
                <a:spcBef>
                  <a:spcPct val="0"/>
                </a:spcBef>
              </a:pPr>
              <a:t>237</a:t>
            </a:fld>
            <a:endParaRPr lang="en-US" altLang="zh-CN"/>
          </a:p>
        </p:txBody>
      </p:sp>
      <p:sp>
        <p:nvSpPr>
          <p:cNvPr id="19459" name="Rectangle 2">
            <a:extLst>
              <a:ext uri="{FF2B5EF4-FFF2-40B4-BE49-F238E27FC236}">
                <a16:creationId xmlns:a16="http://schemas.microsoft.com/office/drawing/2014/main" id="{D73DE353-11CE-4E55-BF7A-6CDA5E4547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a:extLst>
              <a:ext uri="{FF2B5EF4-FFF2-40B4-BE49-F238E27FC236}">
                <a16:creationId xmlns:a16="http://schemas.microsoft.com/office/drawing/2014/main" id="{42F51A6E-A4C1-4985-939F-0CD07DAC33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041570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E3968946-EEF3-44E6-9298-8E179A7107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78ED06-867B-4A6A-9627-94257246B783}"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9459" name="Rectangle 2">
            <a:extLst>
              <a:ext uri="{FF2B5EF4-FFF2-40B4-BE49-F238E27FC236}">
                <a16:creationId xmlns:a16="http://schemas.microsoft.com/office/drawing/2014/main" id="{F5EFDC47-B0DD-42C9-99CE-B70C133467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a:extLst>
              <a:ext uri="{FF2B5EF4-FFF2-40B4-BE49-F238E27FC236}">
                <a16:creationId xmlns:a16="http://schemas.microsoft.com/office/drawing/2014/main" id="{BBD19792-463C-4B1E-9BF8-0C94A38310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345879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13470A1D-2541-4B62-93C6-3FA749DE26D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87D6B25-6ECD-4D7E-A0D7-320236420CA1}" type="slidenum">
              <a:rPr lang="en-US" altLang="zh-CN">
                <a:latin typeface="Calibri" panose="020F0502020204030204" pitchFamily="34" charset="0"/>
              </a:rPr>
              <a:pPr eaLnBrk="1" hangingPunct="1"/>
              <a:t>26</a:t>
            </a:fld>
            <a:endParaRPr lang="en-US" altLang="zh-CN">
              <a:latin typeface="Calibri" panose="020F0502020204030204" pitchFamily="34" charset="0"/>
            </a:endParaRPr>
          </a:p>
        </p:txBody>
      </p:sp>
      <p:sp>
        <p:nvSpPr>
          <p:cNvPr id="38915" name="Rectangle 2">
            <a:extLst>
              <a:ext uri="{FF2B5EF4-FFF2-40B4-BE49-F238E27FC236}">
                <a16:creationId xmlns:a16="http://schemas.microsoft.com/office/drawing/2014/main" id="{295463E6-EE4C-4DA7-80F8-719F34292425}"/>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8916" name="Rectangle 3">
            <a:extLst>
              <a:ext uri="{FF2B5EF4-FFF2-40B4-BE49-F238E27FC236}">
                <a16:creationId xmlns:a16="http://schemas.microsoft.com/office/drawing/2014/main" id="{848C2F9F-86B4-4267-948A-FF1EDCD13338}"/>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53640269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B4001F44-4F12-42D1-970C-89B4B330A0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90980E-7261-41A6-BD45-6BD03F84629B}" type="slidenum">
              <a:rPr lang="en-US" altLang="zh-CN"/>
              <a:pPr>
                <a:spcBef>
                  <a:spcPct val="0"/>
                </a:spcBef>
              </a:pPr>
              <a:t>238</a:t>
            </a:fld>
            <a:endParaRPr lang="en-US" altLang="zh-CN"/>
          </a:p>
        </p:txBody>
      </p:sp>
      <p:sp>
        <p:nvSpPr>
          <p:cNvPr id="21507" name="Rectangle 2">
            <a:extLst>
              <a:ext uri="{FF2B5EF4-FFF2-40B4-BE49-F238E27FC236}">
                <a16:creationId xmlns:a16="http://schemas.microsoft.com/office/drawing/2014/main" id="{7611B363-0169-42C0-ABEF-98469311EF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Rectangle 3">
            <a:extLst>
              <a:ext uri="{FF2B5EF4-FFF2-40B4-BE49-F238E27FC236}">
                <a16:creationId xmlns:a16="http://schemas.microsoft.com/office/drawing/2014/main" id="{FA393C2C-6452-469A-AE13-5D1473544C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7099357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E84396D-0794-4BB6-9640-57699EFB30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D40002-CB79-45A9-9C9A-71792211D755}" type="slidenum">
              <a:rPr lang="en-US" altLang="zh-CN"/>
              <a:pPr>
                <a:spcBef>
                  <a:spcPct val="0"/>
                </a:spcBef>
              </a:pPr>
              <a:t>239</a:t>
            </a:fld>
            <a:endParaRPr lang="en-US" altLang="zh-CN"/>
          </a:p>
        </p:txBody>
      </p:sp>
      <p:sp>
        <p:nvSpPr>
          <p:cNvPr id="23555" name="Rectangle 2">
            <a:extLst>
              <a:ext uri="{FF2B5EF4-FFF2-40B4-BE49-F238E27FC236}">
                <a16:creationId xmlns:a16="http://schemas.microsoft.com/office/drawing/2014/main" id="{11BC62C3-F054-4D44-B7C0-B028B8693E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6" name="Rectangle 3">
            <a:extLst>
              <a:ext uri="{FF2B5EF4-FFF2-40B4-BE49-F238E27FC236}">
                <a16:creationId xmlns:a16="http://schemas.microsoft.com/office/drawing/2014/main" id="{51C7F39C-112C-4930-930E-DB6B1773DCB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26544862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D4690F19-8603-41FA-B5D4-99D16FA1080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23F682-8301-42F3-A7CD-F7298F711377}" type="slidenum">
              <a:rPr lang="en-US" altLang="zh-CN"/>
              <a:pPr>
                <a:spcBef>
                  <a:spcPct val="0"/>
                </a:spcBef>
              </a:pPr>
              <a:t>240</a:t>
            </a:fld>
            <a:endParaRPr lang="en-US" altLang="zh-CN"/>
          </a:p>
        </p:txBody>
      </p:sp>
      <p:sp>
        <p:nvSpPr>
          <p:cNvPr id="25603" name="Rectangle 2">
            <a:extLst>
              <a:ext uri="{FF2B5EF4-FFF2-40B4-BE49-F238E27FC236}">
                <a16:creationId xmlns:a16="http://schemas.microsoft.com/office/drawing/2014/main" id="{D5B98F02-21E7-483E-8032-133B9EA2D9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a:extLst>
              <a:ext uri="{FF2B5EF4-FFF2-40B4-BE49-F238E27FC236}">
                <a16:creationId xmlns:a16="http://schemas.microsoft.com/office/drawing/2014/main" id="{DF2F675B-8CF3-4FD6-B63E-48819266FF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77932112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FA242BAF-EDAF-4156-B1C2-EEE6AEDE20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0A799F-853C-40D6-866F-A9D4258E70E4}" type="slidenum">
              <a:rPr lang="en-US" altLang="zh-CN"/>
              <a:pPr>
                <a:spcBef>
                  <a:spcPct val="0"/>
                </a:spcBef>
              </a:pPr>
              <a:t>243</a:t>
            </a:fld>
            <a:endParaRPr lang="en-US" altLang="zh-CN"/>
          </a:p>
        </p:txBody>
      </p:sp>
      <p:sp>
        <p:nvSpPr>
          <p:cNvPr id="29699" name="Rectangle 2">
            <a:extLst>
              <a:ext uri="{FF2B5EF4-FFF2-40B4-BE49-F238E27FC236}">
                <a16:creationId xmlns:a16="http://schemas.microsoft.com/office/drawing/2014/main" id="{C7E3E35F-B1DF-423C-9737-1BE73D8979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0" name="Rectangle 3">
            <a:extLst>
              <a:ext uri="{FF2B5EF4-FFF2-40B4-BE49-F238E27FC236}">
                <a16:creationId xmlns:a16="http://schemas.microsoft.com/office/drawing/2014/main" id="{D198A007-EC13-4173-A90A-D4C67733D4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54174299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A4661331-A415-4D3A-AE84-DD42319429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9890103-844A-4853-B53A-FCA6248FCC10}" type="slidenum">
              <a:rPr lang="en-US" altLang="zh-CN"/>
              <a:pPr>
                <a:spcBef>
                  <a:spcPct val="0"/>
                </a:spcBef>
              </a:pPr>
              <a:t>244</a:t>
            </a:fld>
            <a:endParaRPr lang="en-US" altLang="zh-CN"/>
          </a:p>
        </p:txBody>
      </p:sp>
      <p:sp>
        <p:nvSpPr>
          <p:cNvPr id="31747" name="Rectangle 2">
            <a:extLst>
              <a:ext uri="{FF2B5EF4-FFF2-40B4-BE49-F238E27FC236}">
                <a16:creationId xmlns:a16="http://schemas.microsoft.com/office/drawing/2014/main" id="{867CF977-D6F6-462B-ACEC-209ABBEE166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a:extLst>
              <a:ext uri="{FF2B5EF4-FFF2-40B4-BE49-F238E27FC236}">
                <a16:creationId xmlns:a16="http://schemas.microsoft.com/office/drawing/2014/main" id="{76098D95-AB4B-45E0-ABE8-C222874E61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53822741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ECE1A263-B5CA-4C2E-B40E-490450788D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51E6DB-4FB2-4DAE-85D6-0B9BA4930026}" type="slidenum">
              <a:rPr lang="en-US" altLang="zh-CN"/>
              <a:pPr>
                <a:spcBef>
                  <a:spcPct val="0"/>
                </a:spcBef>
              </a:pPr>
              <a:t>245</a:t>
            </a:fld>
            <a:endParaRPr lang="en-US" altLang="zh-CN"/>
          </a:p>
        </p:txBody>
      </p:sp>
      <p:sp>
        <p:nvSpPr>
          <p:cNvPr id="33795" name="Rectangle 2">
            <a:extLst>
              <a:ext uri="{FF2B5EF4-FFF2-40B4-BE49-F238E27FC236}">
                <a16:creationId xmlns:a16="http://schemas.microsoft.com/office/drawing/2014/main" id="{7EF7A369-4E92-4D6C-A4BA-3D4B3ADB73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9DD52924-547B-416B-9D02-0880CE6EB1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1506340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414067A0-2FC2-4160-81A8-40DFEBD0206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DE7A6B1-B843-4FBA-81AE-4D12E0BB7B09}" type="slidenum">
              <a:rPr lang="en-US" altLang="zh-CN"/>
              <a:pPr>
                <a:spcBef>
                  <a:spcPct val="0"/>
                </a:spcBef>
              </a:pPr>
              <a:t>246</a:t>
            </a:fld>
            <a:endParaRPr lang="en-US" altLang="zh-CN"/>
          </a:p>
        </p:txBody>
      </p:sp>
      <p:sp>
        <p:nvSpPr>
          <p:cNvPr id="35843" name="Rectangle 2">
            <a:extLst>
              <a:ext uri="{FF2B5EF4-FFF2-40B4-BE49-F238E27FC236}">
                <a16:creationId xmlns:a16="http://schemas.microsoft.com/office/drawing/2014/main" id="{DCB19069-55E6-4610-8694-596035243F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id="{1CF02E48-BE81-42A9-9DAB-B4968147C15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9777449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81D7D06D-B533-4F1C-BE18-0A6BA4FD417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D8D519-0FE0-4275-8335-EAF38FC5D786}" type="slidenum">
              <a:rPr lang="en-US" altLang="zh-CN"/>
              <a:pPr>
                <a:spcBef>
                  <a:spcPct val="0"/>
                </a:spcBef>
              </a:pPr>
              <a:t>247</a:t>
            </a:fld>
            <a:endParaRPr lang="en-US" altLang="zh-CN"/>
          </a:p>
        </p:txBody>
      </p:sp>
      <p:sp>
        <p:nvSpPr>
          <p:cNvPr id="37891" name="Rectangle 2">
            <a:extLst>
              <a:ext uri="{FF2B5EF4-FFF2-40B4-BE49-F238E27FC236}">
                <a16:creationId xmlns:a16="http://schemas.microsoft.com/office/drawing/2014/main" id="{6CC4A5B6-A6F4-4134-B587-6E44E4507F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F5495110-5646-4468-9402-FDD01A1657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64013303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6CEC3FCC-2086-489A-9716-2FC494029D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DD565C-985F-47EB-88E5-3175328ECBEF}" type="slidenum">
              <a:rPr lang="en-US" altLang="zh-CN"/>
              <a:pPr>
                <a:spcBef>
                  <a:spcPct val="0"/>
                </a:spcBef>
              </a:pPr>
              <a:t>248</a:t>
            </a:fld>
            <a:endParaRPr lang="en-US" altLang="zh-CN"/>
          </a:p>
        </p:txBody>
      </p:sp>
      <p:sp>
        <p:nvSpPr>
          <p:cNvPr id="39939" name="Rectangle 2">
            <a:extLst>
              <a:ext uri="{FF2B5EF4-FFF2-40B4-BE49-F238E27FC236}">
                <a16:creationId xmlns:a16="http://schemas.microsoft.com/office/drawing/2014/main" id="{3D6B4581-3F17-43A2-8376-8244CDFEA3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FCFC2A3A-99B1-4C1E-A87C-9AE4D728F6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67355691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38398921-3FDD-4F5C-80DF-79DBEF84F4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9B71D1-97D5-4452-8B99-20278B22D52B}" type="slidenum">
              <a:rPr lang="en-US" altLang="zh-CN"/>
              <a:pPr>
                <a:spcBef>
                  <a:spcPct val="0"/>
                </a:spcBef>
              </a:pPr>
              <a:t>249</a:t>
            </a:fld>
            <a:endParaRPr lang="en-US" altLang="zh-CN"/>
          </a:p>
        </p:txBody>
      </p:sp>
      <p:sp>
        <p:nvSpPr>
          <p:cNvPr id="41987" name="Rectangle 2">
            <a:extLst>
              <a:ext uri="{FF2B5EF4-FFF2-40B4-BE49-F238E27FC236}">
                <a16:creationId xmlns:a16="http://schemas.microsoft.com/office/drawing/2014/main" id="{A09F1DF0-EFF5-446C-AB42-5C92612171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56FCF745-C62C-46EF-91C4-A661691CCA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552593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25A9E30B-CE6E-4E8F-82E5-90655C935AB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5391BB0-D088-4C77-815F-3354DC4982F4}" type="slidenum">
              <a:rPr lang="en-US" altLang="zh-CN">
                <a:latin typeface="Calibri" panose="020F0502020204030204" pitchFamily="34" charset="0"/>
              </a:rPr>
              <a:pPr eaLnBrk="1" hangingPunct="1"/>
              <a:t>31</a:t>
            </a:fld>
            <a:endParaRPr lang="en-US" altLang="zh-CN">
              <a:latin typeface="Calibri" panose="020F0502020204030204" pitchFamily="34" charset="0"/>
            </a:endParaRPr>
          </a:p>
        </p:txBody>
      </p:sp>
      <p:sp>
        <p:nvSpPr>
          <p:cNvPr id="39939" name="Rectangle 2">
            <a:extLst>
              <a:ext uri="{FF2B5EF4-FFF2-40B4-BE49-F238E27FC236}">
                <a16:creationId xmlns:a16="http://schemas.microsoft.com/office/drawing/2014/main" id="{31A25FBD-7953-43C6-B767-BF1FB18AC726}"/>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9940" name="Rectangle 3">
            <a:extLst>
              <a:ext uri="{FF2B5EF4-FFF2-40B4-BE49-F238E27FC236}">
                <a16:creationId xmlns:a16="http://schemas.microsoft.com/office/drawing/2014/main" id="{DBB5BAE2-07A9-4ADB-A06D-D3BF84AE6889}"/>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57017373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E8CD02EB-C043-4249-A40B-97CEA1A38C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690B586-E64F-4BEC-A1B1-820294C8074E}" type="slidenum">
              <a:rPr lang="en-US" altLang="zh-CN"/>
              <a:pPr>
                <a:spcBef>
                  <a:spcPct val="0"/>
                </a:spcBef>
              </a:pPr>
              <a:t>250</a:t>
            </a:fld>
            <a:endParaRPr lang="en-US" altLang="zh-CN"/>
          </a:p>
        </p:txBody>
      </p:sp>
      <p:sp>
        <p:nvSpPr>
          <p:cNvPr id="44035" name="Rectangle 2">
            <a:extLst>
              <a:ext uri="{FF2B5EF4-FFF2-40B4-BE49-F238E27FC236}">
                <a16:creationId xmlns:a16="http://schemas.microsoft.com/office/drawing/2014/main" id="{DF70ADE2-0306-4A0C-BB73-0F27275272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F494862E-6AEB-480A-87B6-80FCF82D3F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65698960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809743FA-21A7-474C-BE92-689BA390C7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3E90FC-D5FA-4614-8E40-1A808AE487C5}" type="slidenum">
              <a:rPr lang="en-US" altLang="zh-CN"/>
              <a:pPr>
                <a:spcBef>
                  <a:spcPct val="0"/>
                </a:spcBef>
              </a:pPr>
              <a:t>251</a:t>
            </a:fld>
            <a:endParaRPr lang="en-US" altLang="zh-CN"/>
          </a:p>
        </p:txBody>
      </p:sp>
      <p:sp>
        <p:nvSpPr>
          <p:cNvPr id="46083" name="Rectangle 2">
            <a:extLst>
              <a:ext uri="{FF2B5EF4-FFF2-40B4-BE49-F238E27FC236}">
                <a16:creationId xmlns:a16="http://schemas.microsoft.com/office/drawing/2014/main" id="{A2332511-D86C-43F4-856F-9C0A27FB18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7C35AD5D-E12F-467E-AF7F-4138325691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69171131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8B1B6AF5-57A3-47F2-9974-B6F8DDA68FB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A7FCF0-C066-4E0A-AC7A-B71F7F83F8CF}" type="slidenum">
              <a:rPr lang="en-US" altLang="zh-CN"/>
              <a:pPr>
                <a:spcBef>
                  <a:spcPct val="0"/>
                </a:spcBef>
              </a:pPr>
              <a:t>252</a:t>
            </a:fld>
            <a:endParaRPr lang="en-US" altLang="zh-CN"/>
          </a:p>
        </p:txBody>
      </p:sp>
      <p:sp>
        <p:nvSpPr>
          <p:cNvPr id="48131" name="Rectangle 2">
            <a:extLst>
              <a:ext uri="{FF2B5EF4-FFF2-40B4-BE49-F238E27FC236}">
                <a16:creationId xmlns:a16="http://schemas.microsoft.com/office/drawing/2014/main" id="{A95861AE-C6BA-4C87-8D4F-D7E00CA57A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470311BD-177D-4114-B95A-9490976D4F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192193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062BD90A-DA62-4B49-9D3D-7342C05442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D3EDDF-A45E-489D-B7C8-0BDCCB6301B4}" type="slidenum">
              <a:rPr lang="en-US" altLang="zh-CN"/>
              <a:pPr>
                <a:spcBef>
                  <a:spcPct val="0"/>
                </a:spcBef>
              </a:pPr>
              <a:t>253</a:t>
            </a:fld>
            <a:endParaRPr lang="en-US" altLang="zh-CN"/>
          </a:p>
        </p:txBody>
      </p:sp>
      <p:sp>
        <p:nvSpPr>
          <p:cNvPr id="50179" name="Rectangle 2">
            <a:extLst>
              <a:ext uri="{FF2B5EF4-FFF2-40B4-BE49-F238E27FC236}">
                <a16:creationId xmlns:a16="http://schemas.microsoft.com/office/drawing/2014/main" id="{EF124F99-1083-41FD-8A31-C941F15655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AE701BAE-F61B-4162-96D7-D32557FBE2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11561956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4611320A-CA3F-4924-92D2-6262C2C61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3C33E8-36FB-4F60-87D8-D238A85E137C}" type="slidenum">
              <a:rPr lang="en-US" altLang="zh-CN"/>
              <a:pPr>
                <a:spcBef>
                  <a:spcPct val="0"/>
                </a:spcBef>
              </a:pPr>
              <a:t>254</a:t>
            </a:fld>
            <a:endParaRPr lang="en-US" altLang="zh-CN"/>
          </a:p>
        </p:txBody>
      </p:sp>
      <p:sp>
        <p:nvSpPr>
          <p:cNvPr id="52227" name="Rectangle 2">
            <a:extLst>
              <a:ext uri="{FF2B5EF4-FFF2-40B4-BE49-F238E27FC236}">
                <a16:creationId xmlns:a16="http://schemas.microsoft.com/office/drawing/2014/main" id="{118D0C40-AE1F-4360-9045-B840FA224A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E6EF2656-9A74-4C35-8A60-C154F35E14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84615809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26986EDE-E26A-4141-9468-5B5BF82057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7FBAE0-E2DC-4E27-AAA1-B0E3531AE756}" type="slidenum">
              <a:rPr lang="en-US" altLang="zh-CN"/>
              <a:pPr>
                <a:spcBef>
                  <a:spcPct val="0"/>
                </a:spcBef>
              </a:pPr>
              <a:t>255</a:t>
            </a:fld>
            <a:endParaRPr lang="en-US" altLang="zh-CN"/>
          </a:p>
        </p:txBody>
      </p:sp>
      <p:sp>
        <p:nvSpPr>
          <p:cNvPr id="54275" name="Rectangle 2">
            <a:extLst>
              <a:ext uri="{FF2B5EF4-FFF2-40B4-BE49-F238E27FC236}">
                <a16:creationId xmlns:a16="http://schemas.microsoft.com/office/drawing/2014/main" id="{345491A5-1F2E-4DB5-85D7-53A2F5BD3E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D69DB0F3-7AF8-45D4-8022-EEE6C0C950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84167021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B54442F5-968A-4866-8E39-A9E370A51F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63E68DF-AF2A-42B8-B3D1-F93EE4F7B904}" type="slidenum">
              <a:rPr lang="en-US" altLang="zh-CN"/>
              <a:pPr>
                <a:spcBef>
                  <a:spcPct val="0"/>
                </a:spcBef>
              </a:pPr>
              <a:t>256</a:t>
            </a:fld>
            <a:endParaRPr lang="en-US" altLang="zh-CN"/>
          </a:p>
        </p:txBody>
      </p:sp>
      <p:sp>
        <p:nvSpPr>
          <p:cNvPr id="56323" name="Rectangle 2">
            <a:extLst>
              <a:ext uri="{FF2B5EF4-FFF2-40B4-BE49-F238E27FC236}">
                <a16:creationId xmlns:a16="http://schemas.microsoft.com/office/drawing/2014/main" id="{41BDA673-16C5-43CC-8FFB-6FDDA3C01D0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F4219A99-803A-48FA-8ED5-8ADBFAED6E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4337565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AE82B559-BA5F-4DC9-8250-34CA1A45C60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DA537E-6BA7-4FA2-84B4-780568FA2F6C}" type="slidenum">
              <a:rPr lang="en-US" altLang="zh-CN"/>
              <a:pPr>
                <a:spcBef>
                  <a:spcPct val="0"/>
                </a:spcBef>
              </a:pPr>
              <a:t>257</a:t>
            </a:fld>
            <a:endParaRPr lang="en-US" altLang="zh-CN"/>
          </a:p>
        </p:txBody>
      </p:sp>
      <p:sp>
        <p:nvSpPr>
          <p:cNvPr id="58371" name="Rectangle 2">
            <a:extLst>
              <a:ext uri="{FF2B5EF4-FFF2-40B4-BE49-F238E27FC236}">
                <a16:creationId xmlns:a16="http://schemas.microsoft.com/office/drawing/2014/main" id="{9A7C6844-0A09-42EC-8B15-669656E228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7FB239CE-D584-4C2B-82D2-57527AC014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37131108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43B542F4-CB55-4A24-B5D5-5C64D44E48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4BA6073-9AD4-4035-A979-785C137E8F7F}" type="slidenum">
              <a:rPr lang="en-US" altLang="zh-CN"/>
              <a:pPr>
                <a:spcBef>
                  <a:spcPct val="0"/>
                </a:spcBef>
              </a:pPr>
              <a:t>258</a:t>
            </a:fld>
            <a:endParaRPr lang="en-US" altLang="zh-CN"/>
          </a:p>
        </p:txBody>
      </p:sp>
      <p:sp>
        <p:nvSpPr>
          <p:cNvPr id="60419" name="Rectangle 2">
            <a:extLst>
              <a:ext uri="{FF2B5EF4-FFF2-40B4-BE49-F238E27FC236}">
                <a16:creationId xmlns:a16="http://schemas.microsoft.com/office/drawing/2014/main" id="{3474E155-689F-4D83-953E-20D35DEDE1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6AEB2277-3158-44B0-B1AA-9D91EE68E1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90693743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9C1EA289-8BA7-4011-ACC3-056C7356C49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0CFB2A-2332-48B8-BBF9-98174B2FE4D4}" type="slidenum">
              <a:rPr lang="en-US" altLang="zh-CN"/>
              <a:pPr>
                <a:spcBef>
                  <a:spcPct val="0"/>
                </a:spcBef>
              </a:pPr>
              <a:t>259</a:t>
            </a:fld>
            <a:endParaRPr lang="en-US" altLang="zh-CN"/>
          </a:p>
        </p:txBody>
      </p:sp>
      <p:sp>
        <p:nvSpPr>
          <p:cNvPr id="62467" name="Rectangle 2">
            <a:extLst>
              <a:ext uri="{FF2B5EF4-FFF2-40B4-BE49-F238E27FC236}">
                <a16:creationId xmlns:a16="http://schemas.microsoft.com/office/drawing/2014/main" id="{8D562968-C6C2-4891-A649-1E02AEEBE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AF55619E-08FC-4AA5-A04B-240F7CA6FC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844139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2BCBFBC-89BD-4044-9C42-D688BE18229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3DF4F84-AB66-4043-AF24-E2B26657884D}" type="slidenum">
              <a:rPr lang="en-US" altLang="zh-CN">
                <a:latin typeface="Calibri" panose="020F0502020204030204" pitchFamily="34" charset="0"/>
              </a:rPr>
              <a:pPr eaLnBrk="1" hangingPunct="1"/>
              <a:t>32</a:t>
            </a:fld>
            <a:endParaRPr lang="en-US" altLang="zh-CN">
              <a:latin typeface="Calibri" panose="020F0502020204030204" pitchFamily="34" charset="0"/>
            </a:endParaRPr>
          </a:p>
        </p:txBody>
      </p:sp>
      <p:sp>
        <p:nvSpPr>
          <p:cNvPr id="40963" name="Rectangle 2">
            <a:extLst>
              <a:ext uri="{FF2B5EF4-FFF2-40B4-BE49-F238E27FC236}">
                <a16:creationId xmlns:a16="http://schemas.microsoft.com/office/drawing/2014/main" id="{E2F73AD2-D90A-4CB7-BECA-D7408446E0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98B51D62-670A-48CF-84A7-9E96E27621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15066668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94C46BCC-302E-45E1-A4E8-1006D728FE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9E03D2C-7B23-442A-8BB7-7E88EAB0FC6D}" type="slidenum">
              <a:rPr lang="en-US" altLang="zh-CN"/>
              <a:pPr>
                <a:spcBef>
                  <a:spcPct val="0"/>
                </a:spcBef>
              </a:pPr>
              <a:t>260</a:t>
            </a:fld>
            <a:endParaRPr lang="en-US" altLang="zh-CN"/>
          </a:p>
        </p:txBody>
      </p:sp>
      <p:sp>
        <p:nvSpPr>
          <p:cNvPr id="64515" name="Rectangle 2">
            <a:extLst>
              <a:ext uri="{FF2B5EF4-FFF2-40B4-BE49-F238E27FC236}">
                <a16:creationId xmlns:a16="http://schemas.microsoft.com/office/drawing/2014/main" id="{A81AEE32-5771-4591-8E6A-DF8D7B3DEE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a:extLst>
              <a:ext uri="{FF2B5EF4-FFF2-40B4-BE49-F238E27FC236}">
                <a16:creationId xmlns:a16="http://schemas.microsoft.com/office/drawing/2014/main" id="{231A3BF5-1E21-4713-838E-F0E3CDE74A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06021678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F1A994B6-F603-4B5F-9359-4DC137072F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83AE407-83AE-494B-AA90-1073D1312C3A}" type="slidenum">
              <a:rPr lang="en-US" altLang="zh-CN"/>
              <a:pPr>
                <a:spcBef>
                  <a:spcPct val="0"/>
                </a:spcBef>
              </a:pPr>
              <a:t>261</a:t>
            </a:fld>
            <a:endParaRPr lang="en-US" altLang="zh-CN"/>
          </a:p>
        </p:txBody>
      </p:sp>
      <p:sp>
        <p:nvSpPr>
          <p:cNvPr id="66563" name="Rectangle 2">
            <a:extLst>
              <a:ext uri="{FF2B5EF4-FFF2-40B4-BE49-F238E27FC236}">
                <a16:creationId xmlns:a16="http://schemas.microsoft.com/office/drawing/2014/main" id="{6A1F5FC3-1DC0-4FB1-B54F-5867E4F782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a:extLst>
              <a:ext uri="{FF2B5EF4-FFF2-40B4-BE49-F238E27FC236}">
                <a16:creationId xmlns:a16="http://schemas.microsoft.com/office/drawing/2014/main" id="{B8880F3C-B60B-469F-84B3-81339B309A6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37620424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15F185AC-1CF0-4EAB-AC17-BBF6C0F14BE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FF36B5-96B8-4FEA-9334-89A3A104FBF4}" type="slidenum">
              <a:rPr lang="en-US" altLang="zh-CN"/>
              <a:pPr>
                <a:spcBef>
                  <a:spcPct val="0"/>
                </a:spcBef>
              </a:pPr>
              <a:t>262</a:t>
            </a:fld>
            <a:endParaRPr lang="en-US" altLang="zh-CN"/>
          </a:p>
        </p:txBody>
      </p:sp>
      <p:sp>
        <p:nvSpPr>
          <p:cNvPr id="68611" name="Rectangle 2">
            <a:extLst>
              <a:ext uri="{FF2B5EF4-FFF2-40B4-BE49-F238E27FC236}">
                <a16:creationId xmlns:a16="http://schemas.microsoft.com/office/drawing/2014/main" id="{D4A1BD09-F8B1-4F03-BA7A-B3EC143329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a:extLst>
              <a:ext uri="{FF2B5EF4-FFF2-40B4-BE49-F238E27FC236}">
                <a16:creationId xmlns:a16="http://schemas.microsoft.com/office/drawing/2014/main" id="{2CDC6951-AA67-4D0C-8B1B-C1FBF37C45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90987469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575F355-EE20-45AD-9AEE-FE782B307C2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A1BB821-D9BD-499B-BD58-D04C03D3B8C8}" type="slidenum">
              <a:rPr lang="en-US" altLang="zh-CN">
                <a:latin typeface="Calibri" panose="020F0502020204030204" pitchFamily="34" charset="0"/>
              </a:rPr>
              <a:pPr eaLnBrk="1" hangingPunct="1"/>
              <a:t>264</a:t>
            </a:fld>
            <a:endParaRPr lang="en-US" altLang="zh-CN">
              <a:latin typeface="Calibri" panose="020F0502020204030204" pitchFamily="34" charset="0"/>
            </a:endParaRPr>
          </a:p>
        </p:txBody>
      </p:sp>
      <p:sp>
        <p:nvSpPr>
          <p:cNvPr id="44035" name="Rectangle 2">
            <a:extLst>
              <a:ext uri="{FF2B5EF4-FFF2-40B4-BE49-F238E27FC236}">
                <a16:creationId xmlns:a16="http://schemas.microsoft.com/office/drawing/2014/main" id="{5341B32C-00E2-4A3D-A432-CD89BF211A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6CF6B611-0D2A-4161-AF26-FC6D8A828CF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51160959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0E3896B-DA93-4EF5-90BF-CDF7DD9496B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947CAE1-DF50-41B8-B54F-C4897F296951}" type="slidenum">
              <a:rPr lang="en-US" altLang="zh-CN">
                <a:latin typeface="Calibri" panose="020F0502020204030204" pitchFamily="34" charset="0"/>
              </a:rPr>
              <a:pPr eaLnBrk="1" hangingPunct="1"/>
              <a:t>265</a:t>
            </a:fld>
            <a:endParaRPr lang="en-US" altLang="zh-CN">
              <a:latin typeface="Calibri" panose="020F0502020204030204" pitchFamily="34" charset="0"/>
            </a:endParaRPr>
          </a:p>
        </p:txBody>
      </p:sp>
      <p:sp>
        <p:nvSpPr>
          <p:cNvPr id="45059" name="Rectangle 2">
            <a:extLst>
              <a:ext uri="{FF2B5EF4-FFF2-40B4-BE49-F238E27FC236}">
                <a16:creationId xmlns:a16="http://schemas.microsoft.com/office/drawing/2014/main" id="{E8BBE9F6-9256-408D-879E-CC9E7C97B0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7EBB41A6-3F44-4E24-8381-E4A256B2B6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61594605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32FB649-390A-42D1-93B2-B737E5BF443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B6D24F4-4A92-45D2-B2A2-02391567B5F9}" type="slidenum">
              <a:rPr lang="en-US" altLang="zh-CN">
                <a:latin typeface="Calibri" panose="020F0502020204030204" pitchFamily="34" charset="0"/>
              </a:rPr>
              <a:pPr eaLnBrk="1" hangingPunct="1"/>
              <a:t>266</a:t>
            </a:fld>
            <a:endParaRPr lang="en-US" altLang="zh-CN">
              <a:latin typeface="Calibri" panose="020F0502020204030204" pitchFamily="34" charset="0"/>
            </a:endParaRPr>
          </a:p>
        </p:txBody>
      </p:sp>
      <p:sp>
        <p:nvSpPr>
          <p:cNvPr id="46083" name="Rectangle 2">
            <a:extLst>
              <a:ext uri="{FF2B5EF4-FFF2-40B4-BE49-F238E27FC236}">
                <a16:creationId xmlns:a16="http://schemas.microsoft.com/office/drawing/2014/main" id="{676C6F30-0697-4362-9D09-4EF1459F9E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42441D85-8F36-4A6C-8EB6-0D31764CD7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73273246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F05EEF5-2298-40A4-8857-A97D7BC9C76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592107F-142D-4ECF-BF11-30C86A133BA7}" type="slidenum">
              <a:rPr lang="en-US" altLang="zh-CN">
                <a:latin typeface="Calibri" panose="020F0502020204030204" pitchFamily="34" charset="0"/>
              </a:rPr>
              <a:pPr eaLnBrk="1" hangingPunct="1"/>
              <a:t>267</a:t>
            </a:fld>
            <a:endParaRPr lang="en-US" altLang="zh-CN">
              <a:latin typeface="Calibri" panose="020F0502020204030204" pitchFamily="34" charset="0"/>
            </a:endParaRPr>
          </a:p>
        </p:txBody>
      </p:sp>
      <p:sp>
        <p:nvSpPr>
          <p:cNvPr id="47107" name="Rectangle 2">
            <a:extLst>
              <a:ext uri="{FF2B5EF4-FFF2-40B4-BE49-F238E27FC236}">
                <a16:creationId xmlns:a16="http://schemas.microsoft.com/office/drawing/2014/main" id="{B8F1B4C5-0C08-4E17-97B3-A68EA7EB0D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1FAE9CE6-FD65-4515-BA7F-9926C497A0F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5289075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54B6EC4-2565-4B1F-8B8B-5B518BE5DB0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75FF565-73C1-4988-81AF-0C593E1DE2BF}" type="slidenum">
              <a:rPr lang="en-US" altLang="zh-CN">
                <a:latin typeface="Calibri" panose="020F0502020204030204" pitchFamily="34" charset="0"/>
              </a:rPr>
              <a:pPr eaLnBrk="1" hangingPunct="1"/>
              <a:t>268</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EB339220-FF93-402D-A33B-861C09CDB3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6A12E6CA-2C79-410E-8B13-BC8147E5C1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79306392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8619538-9D76-4041-AAF3-2CD52C94E4A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39E482F-81EB-42D5-94FF-126FF0593D29}" type="slidenum">
              <a:rPr lang="en-US" altLang="zh-CN">
                <a:latin typeface="Calibri" panose="020F0502020204030204" pitchFamily="34" charset="0"/>
              </a:rPr>
              <a:pPr eaLnBrk="1" hangingPunct="1"/>
              <a:t>269</a:t>
            </a:fld>
            <a:endParaRPr lang="en-US" altLang="zh-CN">
              <a:latin typeface="Calibri" panose="020F0502020204030204" pitchFamily="34" charset="0"/>
            </a:endParaRPr>
          </a:p>
        </p:txBody>
      </p:sp>
      <p:sp>
        <p:nvSpPr>
          <p:cNvPr id="49155" name="Rectangle 2">
            <a:extLst>
              <a:ext uri="{FF2B5EF4-FFF2-40B4-BE49-F238E27FC236}">
                <a16:creationId xmlns:a16="http://schemas.microsoft.com/office/drawing/2014/main" id="{C7CB3FA6-CCD8-4A20-BD87-7FC175D532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A8974D76-734C-4610-BEFA-52EAFD735B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95924881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A6F5F41-0AEF-4FB9-8EFF-B7E64613E72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84718B0-527C-4B36-A88F-7742C865F1F5}" type="slidenum">
              <a:rPr lang="en-US" altLang="zh-CN">
                <a:latin typeface="Calibri" panose="020F0502020204030204" pitchFamily="34" charset="0"/>
              </a:rPr>
              <a:pPr eaLnBrk="1" hangingPunct="1"/>
              <a:t>270</a:t>
            </a:fld>
            <a:endParaRPr lang="en-US" altLang="zh-CN">
              <a:latin typeface="Calibri" panose="020F0502020204030204" pitchFamily="34" charset="0"/>
            </a:endParaRPr>
          </a:p>
        </p:txBody>
      </p:sp>
      <p:sp>
        <p:nvSpPr>
          <p:cNvPr id="50179" name="Rectangle 2">
            <a:extLst>
              <a:ext uri="{FF2B5EF4-FFF2-40B4-BE49-F238E27FC236}">
                <a16:creationId xmlns:a16="http://schemas.microsoft.com/office/drawing/2014/main" id="{93FC3FE4-D56A-49CB-81F3-AFA44A8587C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91096FF9-D74C-4290-BE45-1395136205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678458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4FDFBFB-86BB-4871-8F80-7BDC079AA7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E7F4A2E-EB5E-4298-998B-CC5E213A6F8A}" type="slidenum">
              <a:rPr lang="en-US" altLang="zh-CN">
                <a:latin typeface="Calibri" panose="020F0502020204030204" pitchFamily="34" charset="0"/>
              </a:rPr>
              <a:pPr eaLnBrk="1" hangingPunct="1"/>
              <a:t>33</a:t>
            </a:fld>
            <a:endParaRPr lang="en-US" altLang="zh-CN">
              <a:latin typeface="Calibri" panose="020F0502020204030204" pitchFamily="34" charset="0"/>
            </a:endParaRPr>
          </a:p>
        </p:txBody>
      </p:sp>
      <p:sp>
        <p:nvSpPr>
          <p:cNvPr id="41987" name="Rectangle 2">
            <a:extLst>
              <a:ext uri="{FF2B5EF4-FFF2-40B4-BE49-F238E27FC236}">
                <a16:creationId xmlns:a16="http://schemas.microsoft.com/office/drawing/2014/main" id="{3AF9A7BC-77CE-4474-B54D-847BBF1EA6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0F9B87A4-8E8A-4A46-95B0-C74C8BAA707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90532531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9F5DA59-67E0-40BF-90C8-534066A0C9F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99546ED-44EC-47C3-9518-795BA5FAEB94}" type="slidenum">
              <a:rPr lang="en-US" altLang="zh-CN">
                <a:latin typeface="Calibri" panose="020F0502020204030204" pitchFamily="34" charset="0"/>
              </a:rPr>
              <a:pPr eaLnBrk="1" hangingPunct="1"/>
              <a:t>271</a:t>
            </a:fld>
            <a:endParaRPr lang="en-US" altLang="zh-CN">
              <a:latin typeface="Calibri" panose="020F0502020204030204" pitchFamily="34" charset="0"/>
            </a:endParaRPr>
          </a:p>
        </p:txBody>
      </p:sp>
      <p:sp>
        <p:nvSpPr>
          <p:cNvPr id="51203" name="Rectangle 2">
            <a:extLst>
              <a:ext uri="{FF2B5EF4-FFF2-40B4-BE49-F238E27FC236}">
                <a16:creationId xmlns:a16="http://schemas.microsoft.com/office/drawing/2014/main" id="{32636757-4B4A-4C75-8F9E-EA1EC2DB9A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978F0DEC-3391-4702-917B-9FC82B9567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83788541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1586EA9-7D6B-43F7-A0B3-D67B853E630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6F3FC3D-88F5-4D34-8E01-DDBE0C014DFA}" type="slidenum">
              <a:rPr lang="en-US" altLang="zh-CN">
                <a:latin typeface="Calibri" panose="020F0502020204030204" pitchFamily="34" charset="0"/>
              </a:rPr>
              <a:pPr eaLnBrk="1" hangingPunct="1"/>
              <a:t>272</a:t>
            </a:fld>
            <a:endParaRPr lang="en-US" altLang="zh-CN">
              <a:latin typeface="Calibri" panose="020F0502020204030204" pitchFamily="34" charset="0"/>
            </a:endParaRPr>
          </a:p>
        </p:txBody>
      </p:sp>
      <p:sp>
        <p:nvSpPr>
          <p:cNvPr id="52227" name="Rectangle 2">
            <a:extLst>
              <a:ext uri="{FF2B5EF4-FFF2-40B4-BE49-F238E27FC236}">
                <a16:creationId xmlns:a16="http://schemas.microsoft.com/office/drawing/2014/main" id="{E552000F-268C-4695-8FF4-7028BB2D0B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E042DB1F-A8F5-4D86-B8B8-12CE4A0DE68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7869112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6F6C49C-03E6-42B8-AFFC-C503699DBEF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DA5D608-2F76-433E-831D-61D1C2BB2E01}" type="slidenum">
              <a:rPr lang="en-US" altLang="zh-CN">
                <a:latin typeface="Calibri" panose="020F0502020204030204" pitchFamily="34" charset="0"/>
              </a:rPr>
              <a:pPr eaLnBrk="1" hangingPunct="1"/>
              <a:t>273</a:t>
            </a:fld>
            <a:endParaRPr lang="en-US" altLang="zh-CN">
              <a:latin typeface="Calibri" panose="020F0502020204030204" pitchFamily="34" charset="0"/>
            </a:endParaRPr>
          </a:p>
        </p:txBody>
      </p:sp>
      <p:sp>
        <p:nvSpPr>
          <p:cNvPr id="53251" name="Rectangle 2">
            <a:extLst>
              <a:ext uri="{FF2B5EF4-FFF2-40B4-BE49-F238E27FC236}">
                <a16:creationId xmlns:a16="http://schemas.microsoft.com/office/drawing/2014/main" id="{263DE044-E7C6-445D-98F0-DCF24D3654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6DF0FF5C-3962-4E1C-9839-6EBF035CEB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99616007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411D062-7C58-43EC-87F5-BFBDC0C4463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D6A28F8-5A50-4ABE-A946-BF12076E4751}" type="slidenum">
              <a:rPr lang="en-US" altLang="zh-CN">
                <a:latin typeface="Calibri" panose="020F0502020204030204" pitchFamily="34" charset="0"/>
              </a:rPr>
              <a:pPr eaLnBrk="1" hangingPunct="1"/>
              <a:t>274</a:t>
            </a:fld>
            <a:endParaRPr lang="en-US" altLang="zh-CN">
              <a:latin typeface="Calibri" panose="020F0502020204030204" pitchFamily="34" charset="0"/>
            </a:endParaRPr>
          </a:p>
        </p:txBody>
      </p:sp>
      <p:sp>
        <p:nvSpPr>
          <p:cNvPr id="54275" name="Rectangle 2">
            <a:extLst>
              <a:ext uri="{FF2B5EF4-FFF2-40B4-BE49-F238E27FC236}">
                <a16:creationId xmlns:a16="http://schemas.microsoft.com/office/drawing/2014/main" id="{FE5A35BF-0B67-4701-8A69-EC69F15E40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0F4AC40D-8CB8-4DD3-945D-73D3E17FB8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35766664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4FFEF53-85A6-43B1-8340-86B88D22A0D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9DDBDAA-C6E9-47BE-83D2-CF5172C3C2FE}" type="slidenum">
              <a:rPr lang="en-US" altLang="zh-CN">
                <a:latin typeface="Calibri" panose="020F0502020204030204" pitchFamily="34" charset="0"/>
              </a:rPr>
              <a:pPr eaLnBrk="1" hangingPunct="1"/>
              <a:t>275</a:t>
            </a:fld>
            <a:endParaRPr lang="en-US" altLang="zh-CN">
              <a:latin typeface="Calibri" panose="020F0502020204030204" pitchFamily="34" charset="0"/>
            </a:endParaRPr>
          </a:p>
        </p:txBody>
      </p:sp>
      <p:sp>
        <p:nvSpPr>
          <p:cNvPr id="55299" name="Rectangle 2">
            <a:extLst>
              <a:ext uri="{FF2B5EF4-FFF2-40B4-BE49-F238E27FC236}">
                <a16:creationId xmlns:a16="http://schemas.microsoft.com/office/drawing/2014/main" id="{E91F6492-CBC7-4B9A-91F0-D7D6CD45E9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D78B9C29-FFC8-422F-91BD-240CAF503B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479233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C5FCFA3-292A-4619-B764-29F8DA7BFD7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E0AB291-DC3A-41E6-A882-7B596DB7B515}" type="slidenum">
              <a:rPr lang="en-US" altLang="zh-CN">
                <a:latin typeface="Calibri" panose="020F0502020204030204" pitchFamily="34" charset="0"/>
              </a:rPr>
              <a:pPr eaLnBrk="1" hangingPunct="1"/>
              <a:t>276</a:t>
            </a:fld>
            <a:endParaRPr lang="en-US" altLang="zh-CN">
              <a:latin typeface="Calibri" panose="020F0502020204030204" pitchFamily="34" charset="0"/>
            </a:endParaRPr>
          </a:p>
        </p:txBody>
      </p:sp>
      <p:sp>
        <p:nvSpPr>
          <p:cNvPr id="56323" name="Rectangle 2">
            <a:extLst>
              <a:ext uri="{FF2B5EF4-FFF2-40B4-BE49-F238E27FC236}">
                <a16:creationId xmlns:a16="http://schemas.microsoft.com/office/drawing/2014/main" id="{D5DA982E-3124-40E5-85B3-B6E7FABCC4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713F85D0-EE7E-49A5-BEEC-1636E16135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18929487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928CC56-5078-469A-9198-E7B8EC69E8B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89A14F3-F00B-4800-81B5-31BE491FDF90}" type="slidenum">
              <a:rPr lang="en-US" altLang="zh-CN">
                <a:latin typeface="Calibri" panose="020F0502020204030204" pitchFamily="34" charset="0"/>
              </a:rPr>
              <a:pPr eaLnBrk="1" hangingPunct="1"/>
              <a:t>277</a:t>
            </a:fld>
            <a:endParaRPr lang="en-US" altLang="zh-CN">
              <a:latin typeface="Calibri" panose="020F0502020204030204" pitchFamily="34" charset="0"/>
            </a:endParaRPr>
          </a:p>
        </p:txBody>
      </p:sp>
      <p:sp>
        <p:nvSpPr>
          <p:cNvPr id="57347" name="Rectangle 2">
            <a:extLst>
              <a:ext uri="{FF2B5EF4-FFF2-40B4-BE49-F238E27FC236}">
                <a16:creationId xmlns:a16="http://schemas.microsoft.com/office/drawing/2014/main" id="{A08463CF-FE80-4F56-9C32-61F9D7B432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29796CF1-C788-4DE2-9AA9-17B0AAC1B0F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02782370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95821AB-6607-4AA9-9545-B9008C2DB89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6277D8B-B55C-46FB-8107-33B7DEF0D34E}" type="slidenum">
              <a:rPr lang="en-US" altLang="zh-CN">
                <a:latin typeface="Calibri" panose="020F0502020204030204" pitchFamily="34" charset="0"/>
              </a:rPr>
              <a:pPr eaLnBrk="1" hangingPunct="1"/>
              <a:t>278</a:t>
            </a:fld>
            <a:endParaRPr lang="en-US" altLang="zh-CN">
              <a:latin typeface="Calibri" panose="020F0502020204030204" pitchFamily="34" charset="0"/>
            </a:endParaRPr>
          </a:p>
        </p:txBody>
      </p:sp>
      <p:sp>
        <p:nvSpPr>
          <p:cNvPr id="58371" name="Rectangle 2">
            <a:extLst>
              <a:ext uri="{FF2B5EF4-FFF2-40B4-BE49-F238E27FC236}">
                <a16:creationId xmlns:a16="http://schemas.microsoft.com/office/drawing/2014/main" id="{5F382C3D-30BC-445F-BC1F-B2B18B4F1F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51B46314-30E6-4F9D-8744-3E5E407945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83137046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981378F-0A86-4559-818C-00DDCA8C5E0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EEBF9F0-49C8-47C2-BFA9-C35D0BFBE6AA}" type="slidenum">
              <a:rPr lang="en-US" altLang="zh-CN">
                <a:latin typeface="Calibri" panose="020F0502020204030204" pitchFamily="34" charset="0"/>
              </a:rPr>
              <a:pPr eaLnBrk="1" hangingPunct="1"/>
              <a:t>279</a:t>
            </a:fld>
            <a:endParaRPr lang="en-US" altLang="zh-CN">
              <a:latin typeface="Calibri" panose="020F0502020204030204" pitchFamily="34" charset="0"/>
            </a:endParaRPr>
          </a:p>
        </p:txBody>
      </p:sp>
      <p:sp>
        <p:nvSpPr>
          <p:cNvPr id="59395" name="Rectangle 2">
            <a:extLst>
              <a:ext uri="{FF2B5EF4-FFF2-40B4-BE49-F238E27FC236}">
                <a16:creationId xmlns:a16="http://schemas.microsoft.com/office/drawing/2014/main" id="{A495FD00-929B-4CBE-9A3A-5E0C3000DE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676717AC-6039-4211-A7EF-188D223F7B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9583794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992A3D5-A84F-4C11-842F-0B607173A8E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4C92359-F910-41AD-8783-35051266D5A0}" type="slidenum">
              <a:rPr lang="en-US" altLang="zh-CN">
                <a:latin typeface="Calibri" panose="020F0502020204030204" pitchFamily="34" charset="0"/>
              </a:rPr>
              <a:pPr eaLnBrk="1" hangingPunct="1"/>
              <a:t>280</a:t>
            </a:fld>
            <a:endParaRPr lang="en-US" altLang="zh-CN">
              <a:latin typeface="Calibri" panose="020F0502020204030204" pitchFamily="34" charset="0"/>
            </a:endParaRPr>
          </a:p>
        </p:txBody>
      </p:sp>
      <p:sp>
        <p:nvSpPr>
          <p:cNvPr id="60419" name="Rectangle 2">
            <a:extLst>
              <a:ext uri="{FF2B5EF4-FFF2-40B4-BE49-F238E27FC236}">
                <a16:creationId xmlns:a16="http://schemas.microsoft.com/office/drawing/2014/main" id="{004FC6D9-4F53-44C9-AF3B-7FD6214D70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026148C6-2A68-41B5-BA2A-786D2DF07D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986464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F8FFDB6-2EDE-4774-B873-AB951FC98BF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3BC724F-FAF2-4DB9-947D-1CEF77B9F3A4}" type="slidenum">
              <a:rPr lang="en-US" altLang="zh-CN">
                <a:latin typeface="Calibri" panose="020F0502020204030204" pitchFamily="34" charset="0"/>
              </a:rPr>
              <a:pPr eaLnBrk="1" hangingPunct="1"/>
              <a:t>34</a:t>
            </a:fld>
            <a:endParaRPr lang="en-US" altLang="zh-CN">
              <a:latin typeface="Calibri" panose="020F0502020204030204" pitchFamily="34" charset="0"/>
            </a:endParaRPr>
          </a:p>
        </p:txBody>
      </p:sp>
      <p:sp>
        <p:nvSpPr>
          <p:cNvPr id="43011" name="Rectangle 2">
            <a:extLst>
              <a:ext uri="{FF2B5EF4-FFF2-40B4-BE49-F238E27FC236}">
                <a16:creationId xmlns:a16="http://schemas.microsoft.com/office/drawing/2014/main" id="{E02A480A-E500-48A6-9652-197939C32B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930EAEA1-1385-41C1-9F1E-FFCA0D8786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54799867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9A7D30A-3BD1-47EF-9E9F-37F85281D5D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4294440-9C22-437A-A799-C54C6C9A2755}" type="slidenum">
              <a:rPr lang="en-US" altLang="zh-CN">
                <a:latin typeface="Calibri" panose="020F0502020204030204" pitchFamily="34" charset="0"/>
              </a:rPr>
              <a:pPr eaLnBrk="1" hangingPunct="1"/>
              <a:t>281</a:t>
            </a:fld>
            <a:endParaRPr lang="en-US" altLang="zh-CN">
              <a:latin typeface="Calibri" panose="020F0502020204030204" pitchFamily="34" charset="0"/>
            </a:endParaRPr>
          </a:p>
        </p:txBody>
      </p:sp>
      <p:sp>
        <p:nvSpPr>
          <p:cNvPr id="61443" name="Rectangle 2">
            <a:extLst>
              <a:ext uri="{FF2B5EF4-FFF2-40B4-BE49-F238E27FC236}">
                <a16:creationId xmlns:a16="http://schemas.microsoft.com/office/drawing/2014/main" id="{FB8BBF7B-904F-4DF2-9376-BCEA78BACE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E1E0BA6B-11E8-45F2-95AF-FFEDD377C3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79092874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B28E4E0-BC72-42BC-8355-AE8063FD66F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A393FB8-C8B0-4C39-AC34-966595E9A819}" type="slidenum">
              <a:rPr lang="en-US" altLang="zh-CN">
                <a:latin typeface="Calibri" panose="020F0502020204030204" pitchFamily="34" charset="0"/>
              </a:rPr>
              <a:pPr eaLnBrk="1" hangingPunct="1"/>
              <a:t>282</a:t>
            </a:fld>
            <a:endParaRPr lang="en-US" altLang="zh-CN">
              <a:latin typeface="Calibri" panose="020F0502020204030204" pitchFamily="34" charset="0"/>
            </a:endParaRPr>
          </a:p>
        </p:txBody>
      </p:sp>
      <p:sp>
        <p:nvSpPr>
          <p:cNvPr id="62467" name="Rectangle 2">
            <a:extLst>
              <a:ext uri="{FF2B5EF4-FFF2-40B4-BE49-F238E27FC236}">
                <a16:creationId xmlns:a16="http://schemas.microsoft.com/office/drawing/2014/main" id="{B75F7BCC-C8F0-4247-B3DC-A307530F4D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30C2CD64-021C-4C1F-9E7B-E56B25DB1A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4713375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B332FEC-418C-4CC2-A9BE-247C758B37D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590C29A-B124-41A8-B44B-6061C0144516}" type="slidenum">
              <a:rPr lang="en-US" altLang="zh-CN">
                <a:latin typeface="Calibri" panose="020F0502020204030204" pitchFamily="34" charset="0"/>
              </a:rPr>
              <a:pPr eaLnBrk="1" hangingPunct="1"/>
              <a:t>283</a:t>
            </a:fld>
            <a:endParaRPr lang="en-US" altLang="zh-CN">
              <a:latin typeface="Calibri" panose="020F0502020204030204" pitchFamily="34" charset="0"/>
            </a:endParaRPr>
          </a:p>
        </p:txBody>
      </p:sp>
      <p:sp>
        <p:nvSpPr>
          <p:cNvPr id="63491" name="Rectangle 2">
            <a:extLst>
              <a:ext uri="{FF2B5EF4-FFF2-40B4-BE49-F238E27FC236}">
                <a16:creationId xmlns:a16="http://schemas.microsoft.com/office/drawing/2014/main" id="{EC9E886E-7B1C-4E00-8FFC-7E1A91F7FE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B2C1D9D3-D075-4B54-985B-52C879F83B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08061165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FD89DE8-1EA1-48F7-89B6-CA824E78136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1D011C9-5745-4B0B-8FA5-A93D4D856511}" type="slidenum">
              <a:rPr lang="en-US" altLang="zh-CN">
                <a:latin typeface="Calibri" panose="020F0502020204030204" pitchFamily="34" charset="0"/>
              </a:rPr>
              <a:pPr eaLnBrk="1" hangingPunct="1"/>
              <a:t>284</a:t>
            </a:fld>
            <a:endParaRPr lang="en-US" altLang="zh-CN">
              <a:latin typeface="Calibri" panose="020F0502020204030204" pitchFamily="34" charset="0"/>
            </a:endParaRPr>
          </a:p>
        </p:txBody>
      </p:sp>
      <p:sp>
        <p:nvSpPr>
          <p:cNvPr id="64515" name="Rectangle 2">
            <a:extLst>
              <a:ext uri="{FF2B5EF4-FFF2-40B4-BE49-F238E27FC236}">
                <a16:creationId xmlns:a16="http://schemas.microsoft.com/office/drawing/2014/main" id="{D4EBA6B7-F3F2-4854-BAB9-A05D972FF5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a:extLst>
              <a:ext uri="{FF2B5EF4-FFF2-40B4-BE49-F238E27FC236}">
                <a16:creationId xmlns:a16="http://schemas.microsoft.com/office/drawing/2014/main" id="{7F0C38F8-6FD3-4DD8-AF39-28E15EC52C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3368415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759463D-74FF-4F6A-BD6B-B92793BE91F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AEB5685-BDB9-4EA3-810A-2DAF8374CABF}" type="slidenum">
              <a:rPr lang="en-US" altLang="zh-CN">
                <a:latin typeface="Calibri" panose="020F0502020204030204" pitchFamily="34" charset="0"/>
              </a:rPr>
              <a:pPr eaLnBrk="1" hangingPunct="1"/>
              <a:t>285</a:t>
            </a:fld>
            <a:endParaRPr lang="en-US" altLang="zh-CN">
              <a:latin typeface="Calibri" panose="020F0502020204030204" pitchFamily="34" charset="0"/>
            </a:endParaRPr>
          </a:p>
        </p:txBody>
      </p:sp>
      <p:sp>
        <p:nvSpPr>
          <p:cNvPr id="65539" name="Rectangle 2">
            <a:extLst>
              <a:ext uri="{FF2B5EF4-FFF2-40B4-BE49-F238E27FC236}">
                <a16:creationId xmlns:a16="http://schemas.microsoft.com/office/drawing/2014/main" id="{0BE1572A-FFA3-4512-BAA6-1A4D843C03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6DF40B02-9A75-4037-AFBB-8303CFABF5B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31738929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8A7DF5C-131A-4477-994B-70A9DD41C7C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A36F723-EE4C-4A29-9BE8-B4A02AE9432B}" type="slidenum">
              <a:rPr lang="en-US" altLang="zh-CN">
                <a:latin typeface="Calibri" panose="020F0502020204030204" pitchFamily="34" charset="0"/>
              </a:rPr>
              <a:pPr eaLnBrk="1" hangingPunct="1"/>
              <a:t>286</a:t>
            </a:fld>
            <a:endParaRPr lang="en-US" altLang="zh-CN">
              <a:latin typeface="Calibri" panose="020F0502020204030204" pitchFamily="34" charset="0"/>
            </a:endParaRPr>
          </a:p>
        </p:txBody>
      </p:sp>
      <p:sp>
        <p:nvSpPr>
          <p:cNvPr id="66563" name="Rectangle 2">
            <a:extLst>
              <a:ext uri="{FF2B5EF4-FFF2-40B4-BE49-F238E27FC236}">
                <a16:creationId xmlns:a16="http://schemas.microsoft.com/office/drawing/2014/main" id="{7696B1DE-D76A-424D-A4E2-D8CD7D81A7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a:extLst>
              <a:ext uri="{FF2B5EF4-FFF2-40B4-BE49-F238E27FC236}">
                <a16:creationId xmlns:a16="http://schemas.microsoft.com/office/drawing/2014/main" id="{B012E1BE-EAB9-441A-8DA4-02631B4D1C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7777720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9974890-A57D-42AD-996B-04B4FB6B6B1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A8FE48C-DBAE-4FBF-8344-30BDCADEC269}" type="slidenum">
              <a:rPr lang="en-US" altLang="zh-CN">
                <a:latin typeface="Calibri" panose="020F0502020204030204" pitchFamily="34" charset="0"/>
              </a:rPr>
              <a:pPr eaLnBrk="1" hangingPunct="1"/>
              <a:t>287</a:t>
            </a:fld>
            <a:endParaRPr lang="en-US" altLang="zh-CN">
              <a:latin typeface="Calibri" panose="020F0502020204030204" pitchFamily="34" charset="0"/>
            </a:endParaRPr>
          </a:p>
        </p:txBody>
      </p:sp>
      <p:sp>
        <p:nvSpPr>
          <p:cNvPr id="67587" name="Rectangle 2">
            <a:extLst>
              <a:ext uri="{FF2B5EF4-FFF2-40B4-BE49-F238E27FC236}">
                <a16:creationId xmlns:a16="http://schemas.microsoft.com/office/drawing/2014/main" id="{F902FEE7-2051-4F7B-AE76-05E27B1FB74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DC32E6FF-22DE-4890-AC8F-1DDB70C451D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02468500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7B49B4-4C71-4DCA-8F58-73BEC8FB112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BED3F62-8A66-4E7B-AD42-44C4F786D856}" type="slidenum">
              <a:rPr lang="en-US" altLang="zh-CN">
                <a:latin typeface="Calibri" panose="020F0502020204030204" pitchFamily="34" charset="0"/>
              </a:rPr>
              <a:pPr eaLnBrk="1" hangingPunct="1"/>
              <a:t>288</a:t>
            </a:fld>
            <a:endParaRPr lang="en-US" altLang="zh-CN">
              <a:latin typeface="Calibri" panose="020F0502020204030204" pitchFamily="34" charset="0"/>
            </a:endParaRPr>
          </a:p>
        </p:txBody>
      </p:sp>
      <p:sp>
        <p:nvSpPr>
          <p:cNvPr id="68611" name="Rectangle 2">
            <a:extLst>
              <a:ext uri="{FF2B5EF4-FFF2-40B4-BE49-F238E27FC236}">
                <a16:creationId xmlns:a16="http://schemas.microsoft.com/office/drawing/2014/main" id="{B99BC1F6-8C7C-4994-BC8F-3BEC6418D4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a:extLst>
              <a:ext uri="{FF2B5EF4-FFF2-40B4-BE49-F238E27FC236}">
                <a16:creationId xmlns:a16="http://schemas.microsoft.com/office/drawing/2014/main" id="{E3122536-7F22-4D16-9408-D2FB2343C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70117049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5BB09C6-739E-440A-84A8-D78A429FF8F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9123145-8830-4406-AC18-30C604D8078D}" type="slidenum">
              <a:rPr lang="en-US" altLang="zh-CN">
                <a:latin typeface="Calibri" panose="020F0502020204030204" pitchFamily="34" charset="0"/>
              </a:rPr>
              <a:pPr eaLnBrk="1" hangingPunct="1"/>
              <a:t>289</a:t>
            </a:fld>
            <a:endParaRPr lang="en-US" altLang="zh-CN">
              <a:latin typeface="Calibri" panose="020F0502020204030204" pitchFamily="34" charset="0"/>
            </a:endParaRPr>
          </a:p>
        </p:txBody>
      </p:sp>
      <p:sp>
        <p:nvSpPr>
          <p:cNvPr id="69635" name="Rectangle 2">
            <a:extLst>
              <a:ext uri="{FF2B5EF4-FFF2-40B4-BE49-F238E27FC236}">
                <a16:creationId xmlns:a16="http://schemas.microsoft.com/office/drawing/2014/main" id="{5C081070-C822-41DA-8782-1D225C04EC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C1664115-5D9D-4861-BB2F-F05F0B2736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3453212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A4904AF-9D28-40D7-BEC2-BC5ACD71341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8D1052F-3753-45BF-A33A-189BA505E422}" type="slidenum">
              <a:rPr lang="en-US" altLang="zh-CN">
                <a:latin typeface="Calibri" panose="020F0502020204030204" pitchFamily="34" charset="0"/>
              </a:rPr>
              <a:pPr eaLnBrk="1" hangingPunct="1"/>
              <a:t>290</a:t>
            </a:fld>
            <a:endParaRPr lang="en-US" altLang="zh-CN">
              <a:latin typeface="Calibri" panose="020F0502020204030204" pitchFamily="34" charset="0"/>
            </a:endParaRPr>
          </a:p>
        </p:txBody>
      </p:sp>
      <p:sp>
        <p:nvSpPr>
          <p:cNvPr id="70659" name="Rectangle 2">
            <a:extLst>
              <a:ext uri="{FF2B5EF4-FFF2-40B4-BE49-F238E27FC236}">
                <a16:creationId xmlns:a16="http://schemas.microsoft.com/office/drawing/2014/main" id="{F5EF6EFF-3537-43CD-9CAF-DCA364CD72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a:extLst>
              <a:ext uri="{FF2B5EF4-FFF2-40B4-BE49-F238E27FC236}">
                <a16:creationId xmlns:a16="http://schemas.microsoft.com/office/drawing/2014/main" id="{29A7CEBD-338F-4B34-B013-F768949E5F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504041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F26A111-E576-4BBC-B1ED-C3B5C15249D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ABC1CCA-37D6-460F-A519-4A32E2FCA2FB}" type="slidenum">
              <a:rPr lang="en-US" altLang="zh-CN">
                <a:latin typeface="Calibri" panose="020F0502020204030204" pitchFamily="34" charset="0"/>
              </a:rPr>
              <a:pPr eaLnBrk="1" hangingPunct="1"/>
              <a:t>35</a:t>
            </a:fld>
            <a:endParaRPr lang="en-US" altLang="zh-CN">
              <a:latin typeface="Calibri" panose="020F0502020204030204" pitchFamily="34" charset="0"/>
            </a:endParaRPr>
          </a:p>
        </p:txBody>
      </p:sp>
      <p:sp>
        <p:nvSpPr>
          <p:cNvPr id="44035" name="Rectangle 2">
            <a:extLst>
              <a:ext uri="{FF2B5EF4-FFF2-40B4-BE49-F238E27FC236}">
                <a16:creationId xmlns:a16="http://schemas.microsoft.com/office/drawing/2014/main" id="{D2D9BA1E-31EF-4CAA-98F6-1F473D69B9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22F30438-EFE5-4DE0-8E7E-EC9E357CF97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52348442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EFD3922-938C-4CC8-89C3-ADAE34EE8E2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0716FC6-EA0B-4FD4-81C4-C55EFCC0720B}" type="slidenum">
              <a:rPr lang="en-US" altLang="zh-CN">
                <a:latin typeface="Calibri" panose="020F0502020204030204" pitchFamily="34" charset="0"/>
              </a:rPr>
              <a:pPr eaLnBrk="1" hangingPunct="1"/>
              <a:t>291</a:t>
            </a:fld>
            <a:endParaRPr lang="en-US" altLang="zh-CN">
              <a:latin typeface="Calibri" panose="020F0502020204030204" pitchFamily="34" charset="0"/>
            </a:endParaRPr>
          </a:p>
        </p:txBody>
      </p:sp>
      <p:sp>
        <p:nvSpPr>
          <p:cNvPr id="71683" name="Rectangle 2">
            <a:extLst>
              <a:ext uri="{FF2B5EF4-FFF2-40B4-BE49-F238E27FC236}">
                <a16:creationId xmlns:a16="http://schemas.microsoft.com/office/drawing/2014/main" id="{ABB94D84-D922-4CF7-A9AB-2B3C27BC94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DB3ACBAE-371B-4FDC-ADC8-4A32FFD337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06888738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76E9FC9-EDCB-44D9-BAEA-9B591FC17BA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AE4FD98-241A-469A-A96E-7079E6C24D1D}" type="slidenum">
              <a:rPr lang="en-US" altLang="zh-CN">
                <a:latin typeface="Calibri" panose="020F0502020204030204" pitchFamily="34" charset="0"/>
              </a:rPr>
              <a:pPr eaLnBrk="1" hangingPunct="1"/>
              <a:t>292</a:t>
            </a:fld>
            <a:endParaRPr lang="en-US" altLang="zh-CN">
              <a:latin typeface="Calibri" panose="020F0502020204030204" pitchFamily="34" charset="0"/>
            </a:endParaRPr>
          </a:p>
        </p:txBody>
      </p:sp>
      <p:sp>
        <p:nvSpPr>
          <p:cNvPr id="72707" name="Rectangle 2">
            <a:extLst>
              <a:ext uri="{FF2B5EF4-FFF2-40B4-BE49-F238E27FC236}">
                <a16:creationId xmlns:a16="http://schemas.microsoft.com/office/drawing/2014/main" id="{6D147702-0007-45BB-BC9B-4D9700C627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a:extLst>
              <a:ext uri="{FF2B5EF4-FFF2-40B4-BE49-F238E27FC236}">
                <a16:creationId xmlns:a16="http://schemas.microsoft.com/office/drawing/2014/main" id="{022FE1AE-EC56-4463-8BC5-24B6D8A550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36091297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2FB5970-3351-4E5D-83B8-4822ED011D5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F27BD56-A2E1-4D0A-9A1F-D321A6DEAB08}" type="slidenum">
              <a:rPr lang="en-US" altLang="zh-CN">
                <a:latin typeface="Calibri" panose="020F0502020204030204" pitchFamily="34" charset="0"/>
              </a:rPr>
              <a:pPr eaLnBrk="1" hangingPunct="1"/>
              <a:t>294</a:t>
            </a:fld>
            <a:endParaRPr lang="en-US" altLang="zh-CN">
              <a:latin typeface="Calibri" panose="020F0502020204030204" pitchFamily="34" charset="0"/>
            </a:endParaRPr>
          </a:p>
        </p:txBody>
      </p:sp>
      <p:sp>
        <p:nvSpPr>
          <p:cNvPr id="41987" name="Rectangle 2">
            <a:extLst>
              <a:ext uri="{FF2B5EF4-FFF2-40B4-BE49-F238E27FC236}">
                <a16:creationId xmlns:a16="http://schemas.microsoft.com/office/drawing/2014/main" id="{B967760B-1F39-4919-85F8-A705AA03F7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94DD2399-A91B-4959-957B-49F24E84BF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80599274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AF71191-4E4C-4EA6-8DDB-09809985AA1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FD21F69-2331-46B9-8E63-28019C57C859}" type="slidenum">
              <a:rPr lang="en-US" altLang="zh-CN">
                <a:latin typeface="Calibri" panose="020F0502020204030204" pitchFamily="34" charset="0"/>
              </a:rPr>
              <a:pPr eaLnBrk="1" hangingPunct="1"/>
              <a:t>295</a:t>
            </a:fld>
            <a:endParaRPr lang="en-US" altLang="zh-CN">
              <a:latin typeface="Calibri" panose="020F0502020204030204" pitchFamily="34" charset="0"/>
            </a:endParaRPr>
          </a:p>
        </p:txBody>
      </p:sp>
      <p:sp>
        <p:nvSpPr>
          <p:cNvPr id="43011" name="Rectangle 2">
            <a:extLst>
              <a:ext uri="{FF2B5EF4-FFF2-40B4-BE49-F238E27FC236}">
                <a16:creationId xmlns:a16="http://schemas.microsoft.com/office/drawing/2014/main" id="{D40A1358-85CB-4C73-8770-35E5C43B76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77D3B617-47F2-4BCA-B364-AA15A05D61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97403229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499132F-FDF8-4362-A961-7A38C0E4B66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3B67742-9212-4BA3-B208-EF9679885325}" type="slidenum">
              <a:rPr lang="en-US" altLang="zh-CN">
                <a:latin typeface="Calibri" panose="020F0502020204030204" pitchFamily="34" charset="0"/>
              </a:rPr>
              <a:pPr eaLnBrk="1" hangingPunct="1"/>
              <a:t>296</a:t>
            </a:fld>
            <a:endParaRPr lang="en-US" altLang="zh-CN">
              <a:latin typeface="Calibri" panose="020F0502020204030204" pitchFamily="34" charset="0"/>
            </a:endParaRPr>
          </a:p>
        </p:txBody>
      </p:sp>
      <p:sp>
        <p:nvSpPr>
          <p:cNvPr id="44035" name="Rectangle 2">
            <a:extLst>
              <a:ext uri="{FF2B5EF4-FFF2-40B4-BE49-F238E27FC236}">
                <a16:creationId xmlns:a16="http://schemas.microsoft.com/office/drawing/2014/main" id="{D105D4E9-5488-4888-8D72-DB1E497307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AE06F695-0031-4510-99D5-2A549E107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首先看看浮空输入模式，在这张图上，阴影的部分处于不工作状态，尤其是下半部分的输出电路，实际上是与端口处于隔离状态。</a:t>
            </a:r>
          </a:p>
          <a:p>
            <a:r>
              <a:rPr lang="zh-CN" altLang="en-US"/>
              <a:t>黄色的高亮部分显示了数据传输通道，外部的电平信号通过左边编号</a:t>
            </a:r>
            <a:r>
              <a:rPr lang="en-US" altLang="zh-CN"/>
              <a:t>1</a:t>
            </a:r>
            <a:r>
              <a:rPr lang="zh-CN" altLang="en-US"/>
              <a:t>的</a:t>
            </a:r>
            <a:r>
              <a:rPr lang="en-US" altLang="zh-CN"/>
              <a:t>I/O</a:t>
            </a:r>
            <a:r>
              <a:rPr lang="zh-CN" altLang="en-US"/>
              <a:t>端口进入</a:t>
            </a:r>
            <a:r>
              <a:rPr lang="en-US" altLang="zh-CN"/>
              <a:t>STM32</a:t>
            </a:r>
            <a:r>
              <a:rPr lang="zh-CN" altLang="en-US"/>
              <a:t>，经过编号</a:t>
            </a:r>
            <a:r>
              <a:rPr lang="en-US" altLang="zh-CN"/>
              <a:t>2</a:t>
            </a:r>
            <a:r>
              <a:rPr lang="zh-CN" altLang="en-US"/>
              <a:t>的施密特触发器的整形送入编号</a:t>
            </a:r>
            <a:r>
              <a:rPr lang="en-US" altLang="zh-CN"/>
              <a:t>3</a:t>
            </a:r>
            <a:r>
              <a:rPr lang="zh-CN" altLang="en-US"/>
              <a:t>的</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a:t>
            </a:r>
            <a:r>
              <a:rPr lang="en-US" altLang="zh-CN"/>
              <a:t>(</a:t>
            </a:r>
            <a:r>
              <a:rPr lang="zh-CN" altLang="en-US"/>
              <a:t>编号</a:t>
            </a:r>
            <a:r>
              <a:rPr lang="en-US" altLang="zh-CN"/>
              <a:t>4)</a:t>
            </a:r>
            <a:r>
              <a:rPr lang="zh-CN" altLang="en-US"/>
              <a:t>，</a:t>
            </a:r>
            <a:r>
              <a:rPr lang="en-US" altLang="zh-CN"/>
              <a:t>CPU</a:t>
            </a:r>
            <a:r>
              <a:rPr lang="zh-CN" altLang="en-US"/>
              <a:t>可以随时读出</a:t>
            </a:r>
            <a:r>
              <a:rPr lang="en-US" altLang="zh-CN"/>
              <a:t>I/O</a:t>
            </a:r>
            <a:r>
              <a:rPr lang="zh-CN" altLang="en-US"/>
              <a:t>端口的电平状态。</a:t>
            </a:r>
          </a:p>
          <a:p>
            <a:pPr eaLnBrk="1" hangingPunct="1">
              <a:spcBef>
                <a:spcPct val="0"/>
              </a:spcBef>
            </a:pPr>
            <a:endParaRPr lang="zh-CN" altLang="zh-CN"/>
          </a:p>
        </p:txBody>
      </p:sp>
    </p:spTree>
    <p:extLst>
      <p:ext uri="{BB962C8B-B14F-4D97-AF65-F5344CB8AC3E}">
        <p14:creationId xmlns:p14="http://schemas.microsoft.com/office/powerpoint/2010/main" val="417138283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7E47842-25FC-4ECF-B347-332981ECF36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1E583FF-8074-498C-9022-FEFBCE938346}" type="slidenum">
              <a:rPr lang="en-US" altLang="zh-CN">
                <a:latin typeface="Calibri" panose="020F0502020204030204" pitchFamily="34" charset="0"/>
              </a:rPr>
              <a:pPr eaLnBrk="1" hangingPunct="1"/>
              <a:t>297</a:t>
            </a:fld>
            <a:endParaRPr lang="en-US" altLang="zh-CN">
              <a:latin typeface="Calibri" panose="020F0502020204030204" pitchFamily="34" charset="0"/>
            </a:endParaRPr>
          </a:p>
        </p:txBody>
      </p:sp>
      <p:sp>
        <p:nvSpPr>
          <p:cNvPr id="45059" name="Rectangle 2">
            <a:extLst>
              <a:ext uri="{FF2B5EF4-FFF2-40B4-BE49-F238E27FC236}">
                <a16:creationId xmlns:a16="http://schemas.microsoft.com/office/drawing/2014/main" id="{D3598103-C8AE-453E-B655-149B2BC3F6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445E2F9A-B416-4B57-BA5C-68613C7031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这是输入上拉模式的配置，与前面的浮空输入模式相比，仅仅是在数据通道上部，接入了一个上拉电阻，根据</a:t>
            </a:r>
            <a:r>
              <a:rPr lang="en-US" altLang="zh-CN"/>
              <a:t>STM32</a:t>
            </a:r>
            <a:r>
              <a:rPr lang="zh-CN" altLang="en-US"/>
              <a:t>的数据手册，这个上拉电阻阻值介于</a:t>
            </a:r>
            <a:r>
              <a:rPr lang="en-US" altLang="zh-CN"/>
              <a:t>30K~50K</a:t>
            </a:r>
            <a:r>
              <a:rPr lang="zh-CN" altLang="en-US"/>
              <a:t>欧姆。</a:t>
            </a:r>
          </a:p>
          <a:p>
            <a:r>
              <a:rPr lang="zh-CN" altLang="en-US"/>
              <a:t>同样，</a:t>
            </a:r>
            <a:r>
              <a:rPr lang="en-US" altLang="zh-CN"/>
              <a:t>CPU</a:t>
            </a:r>
            <a:r>
              <a:rPr lang="zh-CN" altLang="en-US"/>
              <a:t>可以随时在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的另一端，读出</a:t>
            </a:r>
            <a:r>
              <a:rPr lang="en-US" altLang="zh-CN"/>
              <a:t>I/O</a:t>
            </a:r>
            <a:r>
              <a:rPr lang="zh-CN" altLang="en-US"/>
              <a:t>端口的电平状态。</a:t>
            </a:r>
          </a:p>
          <a:p>
            <a:pPr eaLnBrk="1" hangingPunct="1">
              <a:spcBef>
                <a:spcPct val="0"/>
              </a:spcBef>
            </a:pPr>
            <a:endParaRPr lang="zh-CN" altLang="zh-CN"/>
          </a:p>
        </p:txBody>
      </p:sp>
    </p:spTree>
    <p:extLst>
      <p:ext uri="{BB962C8B-B14F-4D97-AF65-F5344CB8AC3E}">
        <p14:creationId xmlns:p14="http://schemas.microsoft.com/office/powerpoint/2010/main" val="344245702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D5427E8-5BF3-4E8B-A458-3D4728F7B4F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6EBB874-CF78-4F36-9BA1-71646BBE4EE1}" type="slidenum">
              <a:rPr lang="en-US" altLang="zh-CN">
                <a:latin typeface="Calibri" panose="020F0502020204030204" pitchFamily="34" charset="0"/>
              </a:rPr>
              <a:pPr eaLnBrk="1" hangingPunct="1"/>
              <a:t>298</a:t>
            </a:fld>
            <a:endParaRPr lang="en-US" altLang="zh-CN">
              <a:latin typeface="Calibri" panose="020F0502020204030204" pitchFamily="34" charset="0"/>
            </a:endParaRPr>
          </a:p>
        </p:txBody>
      </p:sp>
      <p:sp>
        <p:nvSpPr>
          <p:cNvPr id="46083" name="Rectangle 2">
            <a:extLst>
              <a:ext uri="{FF2B5EF4-FFF2-40B4-BE49-F238E27FC236}">
                <a16:creationId xmlns:a16="http://schemas.microsoft.com/office/drawing/2014/main" id="{67DAFA0C-0D4E-41F1-AC79-76FF2F914FC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1CB1262A-9BA4-49F5-97C0-048398F14E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对于输入下拉模式的配置，数据通道的下部，接入了一个下拉电阻，根据</a:t>
            </a:r>
            <a:r>
              <a:rPr lang="en-US" altLang="zh-CN"/>
              <a:t>STM32</a:t>
            </a:r>
            <a:r>
              <a:rPr lang="zh-CN" altLang="en-US"/>
              <a:t>的数据手册，这个下拉电阻阻值也是介于</a:t>
            </a:r>
            <a:r>
              <a:rPr lang="en-US" altLang="zh-CN"/>
              <a:t>30K~50K</a:t>
            </a:r>
            <a:r>
              <a:rPr lang="zh-CN" altLang="en-US"/>
              <a:t>欧姆。</a:t>
            </a:r>
          </a:p>
          <a:p>
            <a:pPr eaLnBrk="1" hangingPunct="1">
              <a:spcBef>
                <a:spcPct val="0"/>
              </a:spcBef>
            </a:pPr>
            <a:endParaRPr lang="zh-CN" altLang="zh-CN"/>
          </a:p>
        </p:txBody>
      </p:sp>
    </p:spTree>
    <p:extLst>
      <p:ext uri="{BB962C8B-B14F-4D97-AF65-F5344CB8AC3E}">
        <p14:creationId xmlns:p14="http://schemas.microsoft.com/office/powerpoint/2010/main" val="3262212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6EC7AA2-44E7-4702-8056-BFB9A1EFABE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4D93F10-0421-4CA4-B561-BE25EF5F271F}" type="slidenum">
              <a:rPr lang="en-US" altLang="zh-CN">
                <a:latin typeface="Calibri" panose="020F0502020204030204" pitchFamily="34" charset="0"/>
              </a:rPr>
              <a:pPr eaLnBrk="1" hangingPunct="1"/>
              <a:t>299</a:t>
            </a:fld>
            <a:endParaRPr lang="en-US" altLang="zh-CN">
              <a:latin typeface="Calibri" panose="020F0502020204030204" pitchFamily="34" charset="0"/>
            </a:endParaRPr>
          </a:p>
        </p:txBody>
      </p:sp>
      <p:sp>
        <p:nvSpPr>
          <p:cNvPr id="47107" name="Rectangle 2">
            <a:extLst>
              <a:ext uri="{FF2B5EF4-FFF2-40B4-BE49-F238E27FC236}">
                <a16:creationId xmlns:a16="http://schemas.microsoft.com/office/drawing/2014/main" id="{9E0064D8-D966-49AA-9C4B-2147F0B1BB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93D51A33-40F2-416C-87C1-EE2C9182D6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模拟输入通道的配置则更加简单，信号从左边编号</a:t>
            </a:r>
            <a:r>
              <a:rPr lang="en-US" altLang="zh-CN"/>
              <a:t>1</a:t>
            </a:r>
            <a:r>
              <a:rPr lang="zh-CN" altLang="en-US"/>
              <a:t>的端口进入，从右边编号</a:t>
            </a:r>
            <a:r>
              <a:rPr lang="en-US" altLang="zh-CN"/>
              <a:t>2</a:t>
            </a:r>
            <a:r>
              <a:rPr lang="zh-CN" altLang="en-US"/>
              <a:t>的一端直接进入</a:t>
            </a:r>
            <a:r>
              <a:rPr lang="en-US" altLang="zh-CN"/>
              <a:t>ADC</a:t>
            </a:r>
            <a:r>
              <a:rPr lang="zh-CN" altLang="en-US"/>
              <a:t>模块。</a:t>
            </a:r>
          </a:p>
          <a:p>
            <a:r>
              <a:rPr lang="zh-CN" altLang="en-US"/>
              <a:t>这里我们看到所有的上拉、下拉电阻和施密特触发器，均处于断开状态，因此</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将不能反映端口上的电平状态，也就是说，模拟输入配置下，</a:t>
            </a:r>
            <a:r>
              <a:rPr lang="en-US" altLang="zh-CN"/>
              <a:t>CPU</a:t>
            </a:r>
            <a:r>
              <a:rPr lang="zh-CN" altLang="en-US"/>
              <a:t>不能在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上读到有效的数据。</a:t>
            </a:r>
          </a:p>
          <a:p>
            <a:pPr eaLnBrk="1" hangingPunct="1">
              <a:spcBef>
                <a:spcPct val="0"/>
              </a:spcBef>
            </a:pPr>
            <a:endParaRPr lang="zh-CN" altLang="zh-CN"/>
          </a:p>
        </p:txBody>
      </p:sp>
    </p:spTree>
    <p:extLst>
      <p:ext uri="{BB962C8B-B14F-4D97-AF65-F5344CB8AC3E}">
        <p14:creationId xmlns:p14="http://schemas.microsoft.com/office/powerpoint/2010/main" val="282729865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4FD2D76-18E8-4FCA-A068-A42C1395F13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F07D22C-875C-47EB-B55E-DA17424F0195}" type="slidenum">
              <a:rPr lang="en-US" altLang="zh-CN">
                <a:latin typeface="Calibri" panose="020F0502020204030204" pitchFamily="34" charset="0"/>
              </a:rPr>
              <a:pPr eaLnBrk="1" hangingPunct="1"/>
              <a:t>300</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E86BABED-DF81-4127-877E-4FEFE866EB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6F07637C-0C87-4BFA-88EF-72F2FC8EAC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这是开漏输出模式的配置，当</a:t>
            </a:r>
            <a:r>
              <a:rPr lang="en-US" altLang="zh-CN"/>
              <a:t>CPU</a:t>
            </a:r>
            <a:r>
              <a:rPr lang="zh-CN" altLang="en-US"/>
              <a:t>在左边的编号</a:t>
            </a:r>
            <a:r>
              <a:rPr lang="en-US" altLang="zh-CN"/>
              <a:t>1</a:t>
            </a:r>
            <a:r>
              <a:rPr lang="zh-CN" altLang="en-US"/>
              <a:t>端通过位设置</a:t>
            </a:r>
            <a:r>
              <a:rPr lang="en-US" altLang="zh-CN"/>
              <a:t>/</a:t>
            </a:r>
            <a:r>
              <a:rPr lang="zh-CN" altLang="en-US"/>
              <a:t>清除寄存器，或输出数据寄存器写入数据后，该数据位将通过编号</a:t>
            </a:r>
            <a:r>
              <a:rPr lang="en-US" altLang="zh-CN"/>
              <a:t>2</a:t>
            </a:r>
            <a:r>
              <a:rPr lang="zh-CN" altLang="en-US"/>
              <a:t>的输出控制电路传送到编号</a:t>
            </a:r>
            <a:r>
              <a:rPr lang="en-US" altLang="zh-CN"/>
              <a:t>4</a:t>
            </a:r>
            <a:r>
              <a:rPr lang="zh-CN" altLang="en-US"/>
              <a:t>的</a:t>
            </a:r>
            <a:r>
              <a:rPr lang="en-US" altLang="zh-CN"/>
              <a:t>I/O</a:t>
            </a:r>
            <a:r>
              <a:rPr lang="zh-CN" altLang="en-US"/>
              <a:t>端口，如果</a:t>
            </a:r>
            <a:r>
              <a:rPr lang="en-US" altLang="zh-CN"/>
              <a:t>CPU</a:t>
            </a:r>
            <a:r>
              <a:rPr lang="zh-CN" altLang="en-US"/>
              <a:t>写入的是逻辑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管将处于关闭状态，此时</a:t>
            </a:r>
            <a:r>
              <a:rPr lang="en-US" altLang="zh-CN"/>
              <a:t>I/O</a:t>
            </a:r>
            <a:r>
              <a:rPr lang="zh-CN" altLang="en-US"/>
              <a:t>端口的电平将由外部的上拉电阻决定，如果</a:t>
            </a:r>
            <a:r>
              <a:rPr lang="en-US" altLang="zh-CN"/>
              <a:t>CPU</a:t>
            </a:r>
            <a:r>
              <a:rPr lang="zh-CN" altLang="en-US"/>
              <a:t>写入的是逻辑</a:t>
            </a:r>
            <a:r>
              <a:rPr lang="zh-CN" altLang="en-US">
                <a:latin typeface="Arial" panose="020B0604020202020204" pitchFamily="34" charset="0"/>
              </a:rPr>
              <a:t>“</a:t>
            </a:r>
            <a:r>
              <a:rPr lang="en-US" altLang="zh-CN"/>
              <a:t>0</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管将处于开启状态，此时</a:t>
            </a:r>
            <a:r>
              <a:rPr lang="en-US" altLang="zh-CN"/>
              <a:t>I/O</a:t>
            </a:r>
            <a:r>
              <a:rPr lang="zh-CN" altLang="en-US"/>
              <a:t>端口的电平被编号</a:t>
            </a:r>
            <a:r>
              <a:rPr lang="en-US" altLang="zh-CN"/>
              <a:t>3</a:t>
            </a:r>
            <a:r>
              <a:rPr lang="zh-CN" altLang="en-US"/>
              <a:t>的</a:t>
            </a:r>
            <a:r>
              <a:rPr lang="en-US" altLang="zh-CN"/>
              <a:t>N-MOS</a:t>
            </a:r>
            <a:r>
              <a:rPr lang="zh-CN" altLang="en-US"/>
              <a:t>管拉到了</a:t>
            </a:r>
            <a:r>
              <a:rPr lang="en-US" altLang="zh-CN"/>
              <a:t>VSS</a:t>
            </a:r>
            <a:r>
              <a:rPr lang="zh-CN" altLang="en-US"/>
              <a:t>的零电位。</a:t>
            </a:r>
          </a:p>
          <a:p>
            <a:r>
              <a:rPr lang="zh-CN" altLang="en-US"/>
              <a:t>在图的上半部，施密特触发器处于开启状态，这意味着</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的另一端，随时监控</a:t>
            </a:r>
            <a:r>
              <a:rPr lang="en-US" altLang="zh-CN"/>
              <a:t>I/O</a:t>
            </a:r>
            <a:r>
              <a:rPr lang="zh-CN" altLang="en-US"/>
              <a:t>端口的状态；通过这个特性，还实现了虚拟的</a:t>
            </a:r>
            <a:r>
              <a:rPr lang="en-US" altLang="zh-CN"/>
              <a:t>I/O</a:t>
            </a:r>
            <a:r>
              <a:rPr lang="zh-CN" altLang="en-US"/>
              <a:t>端口双向通信：只要</a:t>
            </a:r>
            <a:r>
              <a:rPr lang="en-US" altLang="zh-CN"/>
              <a:t>CPU</a:t>
            </a:r>
            <a:r>
              <a:rPr lang="zh-CN" altLang="en-US"/>
              <a:t>输出逻辑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，由于编号</a:t>
            </a:r>
            <a:r>
              <a:rPr lang="en-US" altLang="zh-CN"/>
              <a:t>3</a:t>
            </a:r>
            <a:r>
              <a:rPr lang="zh-CN" altLang="en-US"/>
              <a:t>的</a:t>
            </a:r>
            <a:r>
              <a:rPr lang="en-US" altLang="zh-CN"/>
              <a:t>N-MOS</a:t>
            </a:r>
            <a:r>
              <a:rPr lang="zh-CN" altLang="en-US"/>
              <a:t>管处于关闭状态，</a:t>
            </a:r>
            <a:r>
              <a:rPr lang="en-US" altLang="zh-CN"/>
              <a:t>I/O</a:t>
            </a:r>
            <a:r>
              <a:rPr lang="zh-CN" altLang="en-US"/>
              <a:t>端口的电平将完全由外部电路决定，因此，</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读到外部电路的信号，而不是它自己输出的逻辑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a:t>
            </a:r>
          </a:p>
          <a:p>
            <a:pPr eaLnBrk="1" hangingPunct="1">
              <a:spcBef>
                <a:spcPct val="0"/>
              </a:spcBef>
            </a:pPr>
            <a:endParaRPr lang="zh-CN" altLang="zh-CN"/>
          </a:p>
        </p:txBody>
      </p:sp>
    </p:spTree>
    <p:extLst>
      <p:ext uri="{BB962C8B-B14F-4D97-AF65-F5344CB8AC3E}">
        <p14:creationId xmlns:p14="http://schemas.microsoft.com/office/powerpoint/2010/main" val="335369317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805E3BB-B989-4920-A23C-D5DFEE6B29D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1BB8011-DDC4-49D0-AFE3-CE9B7EE7A617}" type="slidenum">
              <a:rPr lang="en-US" altLang="zh-CN">
                <a:latin typeface="Calibri" panose="020F0502020204030204" pitchFamily="34" charset="0"/>
              </a:rPr>
              <a:pPr eaLnBrk="1" hangingPunct="1"/>
              <a:t>301</a:t>
            </a:fld>
            <a:endParaRPr lang="en-US" altLang="zh-CN">
              <a:latin typeface="Calibri" panose="020F0502020204030204" pitchFamily="34" charset="0"/>
            </a:endParaRPr>
          </a:p>
        </p:txBody>
      </p:sp>
      <p:sp>
        <p:nvSpPr>
          <p:cNvPr id="49155" name="Rectangle 2">
            <a:extLst>
              <a:ext uri="{FF2B5EF4-FFF2-40B4-BE49-F238E27FC236}">
                <a16:creationId xmlns:a16="http://schemas.microsoft.com/office/drawing/2014/main" id="{A023919B-6079-461A-AA30-4481B59414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929DA1E2-2449-4457-ABF8-9094D80DC3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开漏复用输出模式与开漏输出模式的配置基本相同，不同的是编号</a:t>
            </a:r>
            <a:r>
              <a:rPr lang="en-US" altLang="zh-CN"/>
              <a:t>2</a:t>
            </a:r>
            <a:r>
              <a:rPr lang="zh-CN" altLang="en-US"/>
              <a:t>的输出控制电路的输入，与复用功能的输出端相连，此时输出数据寄存器被从输出通道断开了。</a:t>
            </a:r>
          </a:p>
          <a:p>
            <a:r>
              <a:rPr lang="zh-CN" altLang="en-US"/>
              <a:t>同样，</a:t>
            </a:r>
            <a:r>
              <a:rPr lang="en-US" altLang="zh-CN"/>
              <a:t>CPU</a:t>
            </a:r>
            <a:r>
              <a:rPr lang="zh-CN" altLang="en-US"/>
              <a:t>可以从</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读到外部电路的信号。</a:t>
            </a:r>
          </a:p>
        </p:txBody>
      </p:sp>
    </p:spTree>
    <p:extLst>
      <p:ext uri="{BB962C8B-B14F-4D97-AF65-F5344CB8AC3E}">
        <p14:creationId xmlns:p14="http://schemas.microsoft.com/office/powerpoint/2010/main" val="1525061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5C8774D-D3B0-4E7D-9883-36323C131A7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B1CFE26-ABA7-482F-A067-9EC5BDC1F9A0}" type="slidenum">
              <a:rPr lang="en-US" altLang="zh-CN">
                <a:latin typeface="Calibri" panose="020F0502020204030204" pitchFamily="34" charset="0"/>
              </a:rPr>
              <a:pPr eaLnBrk="1" hangingPunct="1"/>
              <a:t>36</a:t>
            </a:fld>
            <a:endParaRPr lang="en-US" altLang="zh-CN">
              <a:latin typeface="Calibri" panose="020F0502020204030204" pitchFamily="34" charset="0"/>
            </a:endParaRPr>
          </a:p>
        </p:txBody>
      </p:sp>
      <p:sp>
        <p:nvSpPr>
          <p:cNvPr id="45059" name="Rectangle 2">
            <a:extLst>
              <a:ext uri="{FF2B5EF4-FFF2-40B4-BE49-F238E27FC236}">
                <a16:creationId xmlns:a16="http://schemas.microsoft.com/office/drawing/2014/main" id="{2829D21C-AAEB-446C-8A29-FEFD7BA07E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651F0E14-F330-4322-A8E3-10A850CC5D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8830628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8918A6F-D802-4EBF-917F-4673C03EF5E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D0F77A3-B18A-471D-9F95-51ACF9E6C8EF}" type="slidenum">
              <a:rPr lang="en-US" altLang="zh-CN">
                <a:latin typeface="Calibri" panose="020F0502020204030204" pitchFamily="34" charset="0"/>
              </a:rPr>
              <a:pPr eaLnBrk="1" hangingPunct="1"/>
              <a:t>302</a:t>
            </a:fld>
            <a:endParaRPr lang="en-US" altLang="zh-CN">
              <a:latin typeface="Calibri" panose="020F0502020204030204" pitchFamily="34" charset="0"/>
            </a:endParaRPr>
          </a:p>
        </p:txBody>
      </p:sp>
      <p:sp>
        <p:nvSpPr>
          <p:cNvPr id="50179" name="Rectangle 2">
            <a:extLst>
              <a:ext uri="{FF2B5EF4-FFF2-40B4-BE49-F238E27FC236}">
                <a16:creationId xmlns:a16="http://schemas.microsoft.com/office/drawing/2014/main" id="{CED9EFBD-F70E-46D9-B258-94804195C0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648683DF-6906-4568-97EA-A81DDB520A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在开漏输出模式的基础上，推挽输出模式仅仅是在编号</a:t>
            </a:r>
            <a:r>
              <a:rPr lang="en-US" altLang="zh-CN"/>
              <a:t>2</a:t>
            </a:r>
            <a:r>
              <a:rPr lang="zh-CN" altLang="en-US"/>
              <a:t>的输出控制电路之后，增加了一个</a:t>
            </a:r>
            <a:r>
              <a:rPr lang="en-US" altLang="zh-CN"/>
              <a:t>P-MOS</a:t>
            </a:r>
            <a:r>
              <a:rPr lang="zh-CN" altLang="en-US"/>
              <a:t>管。</a:t>
            </a:r>
          </a:p>
          <a:p>
            <a:r>
              <a:rPr lang="zh-CN" altLang="en-US"/>
              <a:t>当输出逻辑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时，编号</a:t>
            </a:r>
            <a:r>
              <a:rPr lang="en-US" altLang="zh-CN"/>
              <a:t>3</a:t>
            </a:r>
            <a:r>
              <a:rPr lang="zh-CN" altLang="en-US"/>
              <a:t>处的</a:t>
            </a:r>
            <a:r>
              <a:rPr lang="en-US" altLang="zh-CN"/>
              <a:t>P-MOS</a:t>
            </a:r>
            <a:r>
              <a:rPr lang="zh-CN" altLang="en-US"/>
              <a:t>管导通，而下方的</a:t>
            </a:r>
            <a:r>
              <a:rPr lang="en-US" altLang="zh-CN"/>
              <a:t>N-MOS</a:t>
            </a:r>
            <a:r>
              <a:rPr lang="zh-CN" altLang="en-US"/>
              <a:t>管截止，达到输出高电平的目的。</a:t>
            </a:r>
          </a:p>
          <a:p>
            <a:r>
              <a:rPr lang="zh-CN" altLang="en-US"/>
              <a:t>当输出逻辑</a:t>
            </a:r>
            <a:r>
              <a:rPr lang="zh-CN" altLang="en-US">
                <a:latin typeface="Arial" panose="020B0604020202020204" pitchFamily="34" charset="0"/>
              </a:rPr>
              <a:t>“</a:t>
            </a:r>
            <a:r>
              <a:rPr lang="en-US" altLang="zh-CN"/>
              <a:t>0</a:t>
            </a:r>
            <a:r>
              <a:rPr lang="en-US" altLang="zh-CN">
                <a:latin typeface="Arial" panose="020B0604020202020204" pitchFamily="34" charset="0"/>
              </a:rPr>
              <a:t>”</a:t>
            </a:r>
            <a:r>
              <a:rPr lang="zh-CN" altLang="en-US"/>
              <a:t>时，编号</a:t>
            </a:r>
            <a:r>
              <a:rPr lang="en-US" altLang="zh-CN"/>
              <a:t>3</a:t>
            </a:r>
            <a:r>
              <a:rPr lang="zh-CN" altLang="en-US"/>
              <a:t>处的</a:t>
            </a:r>
            <a:r>
              <a:rPr lang="en-US" altLang="zh-CN"/>
              <a:t>P-MOS</a:t>
            </a:r>
            <a:r>
              <a:rPr lang="zh-CN" altLang="en-US"/>
              <a:t>管截止，而下方的</a:t>
            </a:r>
            <a:r>
              <a:rPr lang="en-US" altLang="zh-CN"/>
              <a:t>N-MOS</a:t>
            </a:r>
            <a:r>
              <a:rPr lang="zh-CN" altLang="en-US"/>
              <a:t>管导通，达到输出低电平的目的。</a:t>
            </a:r>
          </a:p>
          <a:p>
            <a:r>
              <a:rPr lang="zh-CN" altLang="en-US"/>
              <a:t>在这个模式下，</a:t>
            </a:r>
            <a:r>
              <a:rPr lang="en-US" altLang="zh-CN"/>
              <a:t>CPU</a:t>
            </a:r>
            <a:r>
              <a:rPr lang="zh-CN" altLang="en-US"/>
              <a:t>仍然可以从</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读到外部电路的信号。</a:t>
            </a:r>
          </a:p>
        </p:txBody>
      </p:sp>
    </p:spTree>
    <p:extLst>
      <p:ext uri="{BB962C8B-B14F-4D97-AF65-F5344CB8AC3E}">
        <p14:creationId xmlns:p14="http://schemas.microsoft.com/office/powerpoint/2010/main" val="238236279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431B84D-FCD2-4468-9C01-CC2F66503AA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CAC6AE9-9CE8-4073-92EB-BFC9D90FA9F8}" type="slidenum">
              <a:rPr lang="en-US" altLang="zh-CN">
                <a:latin typeface="Calibri" panose="020F0502020204030204" pitchFamily="34" charset="0"/>
              </a:rPr>
              <a:pPr eaLnBrk="1" hangingPunct="1"/>
              <a:t>303</a:t>
            </a:fld>
            <a:endParaRPr lang="en-US" altLang="zh-CN">
              <a:latin typeface="Calibri" panose="020F0502020204030204" pitchFamily="34" charset="0"/>
            </a:endParaRPr>
          </a:p>
        </p:txBody>
      </p:sp>
      <p:sp>
        <p:nvSpPr>
          <p:cNvPr id="51203" name="Rectangle 2">
            <a:extLst>
              <a:ext uri="{FF2B5EF4-FFF2-40B4-BE49-F238E27FC236}">
                <a16:creationId xmlns:a16="http://schemas.microsoft.com/office/drawing/2014/main" id="{A6A4C049-B356-4ECB-B4D7-463C616AAA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D48B5E35-3639-4871-9A9B-597C15CAC5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r>
              <a:rPr lang="zh-CN" altLang="en-US"/>
              <a:t>最后是推挽复用输出模式，同样的道理，编号</a:t>
            </a:r>
            <a:r>
              <a:rPr lang="en-US" altLang="zh-CN"/>
              <a:t>2</a:t>
            </a:r>
            <a:r>
              <a:rPr lang="zh-CN" altLang="en-US"/>
              <a:t>的输出控制电路的输入，与复用功能的输出端相连，此时输出数据寄存器被从输出通道断开了。</a:t>
            </a:r>
          </a:p>
          <a:p>
            <a:pPr>
              <a:lnSpc>
                <a:spcPct val="80000"/>
              </a:lnSpc>
            </a:pPr>
            <a:r>
              <a:rPr lang="zh-CN" altLang="en-US"/>
              <a:t>其它部分与前述模式一致，包括对</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的读取。</a:t>
            </a:r>
          </a:p>
          <a:p>
            <a:pPr>
              <a:lnSpc>
                <a:spcPct val="80000"/>
              </a:lnSpc>
            </a:pPr>
            <a:r>
              <a:rPr lang="zh-CN" altLang="en-US"/>
              <a:t>经过这几张框图的介绍，我们了解了</a:t>
            </a:r>
            <a:r>
              <a:rPr lang="en-US" altLang="zh-CN"/>
              <a:t>STM32</a:t>
            </a:r>
            <a:r>
              <a:rPr lang="zh-CN" altLang="en-US"/>
              <a:t>的</a:t>
            </a:r>
            <a:r>
              <a:rPr lang="en-US" altLang="zh-CN"/>
              <a:t>8</a:t>
            </a:r>
            <a:r>
              <a:rPr lang="zh-CN" altLang="en-US"/>
              <a:t>种输入输出模式的配置。通过这几页简单讲解，我想介绍给大家的是一种如何理解</a:t>
            </a:r>
            <a:r>
              <a:rPr lang="en-US" altLang="zh-CN"/>
              <a:t>STM32</a:t>
            </a:r>
            <a:r>
              <a:rPr lang="zh-CN" altLang="en-US"/>
              <a:t>功能模块的方法，这个方法就是根据功能框图，分析数据和信号的传输通路，并搞清楚在传输通道上各种控制机制的选项，及其控制原理，这样就可以全面地掌握该功能模块的操作原理。在实际应用中，根据需要选择不同的控制选项组合，就可以满足各种各样的不同应用要求。</a:t>
            </a:r>
          </a:p>
          <a:p>
            <a:pPr>
              <a:lnSpc>
                <a:spcPct val="80000"/>
              </a:lnSpc>
            </a:pPr>
            <a:r>
              <a:rPr lang="zh-CN" altLang="en-US"/>
              <a:t>同时，因为了解掌握了该功能模块的内部操作原理，你可以自己回答很多手册上没有明确答案的问题。比如有人会问，在</a:t>
            </a:r>
            <a:r>
              <a:rPr lang="en-US" altLang="zh-CN"/>
              <a:t>UART</a:t>
            </a:r>
            <a:r>
              <a:rPr lang="zh-CN" altLang="en-US"/>
              <a:t>发送时，能否知道当前线路上传输的是</a:t>
            </a:r>
            <a:r>
              <a:rPr lang="zh-CN" altLang="en-US">
                <a:latin typeface="Arial" panose="020B0604020202020204" pitchFamily="34" charset="0"/>
              </a:rPr>
              <a:t>“</a:t>
            </a:r>
            <a:r>
              <a:rPr lang="en-US" altLang="zh-CN"/>
              <a:t>0</a:t>
            </a:r>
            <a:r>
              <a:rPr lang="en-US" altLang="zh-CN">
                <a:latin typeface="Arial" panose="020B0604020202020204" pitchFamily="34" charset="0"/>
              </a:rPr>
              <a:t>”</a:t>
            </a:r>
            <a:r>
              <a:rPr lang="zh-CN" altLang="en-US"/>
              <a:t>还是</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，这个问题手册中没有明确的答案，但如果你了解了本页的</a:t>
            </a:r>
            <a:r>
              <a:rPr lang="zh-CN" altLang="en-US">
                <a:latin typeface="Arial" panose="020B0604020202020204" pitchFamily="34" charset="0"/>
              </a:rPr>
              <a:t>“</a:t>
            </a:r>
            <a:r>
              <a:rPr lang="zh-CN" altLang="en-US"/>
              <a:t>推挽复用输出模式</a:t>
            </a:r>
            <a:r>
              <a:rPr lang="zh-CN" altLang="en-US">
                <a:latin typeface="Arial" panose="020B0604020202020204" pitchFamily="34" charset="0"/>
              </a:rPr>
              <a:t>”</a:t>
            </a:r>
            <a:r>
              <a:rPr lang="zh-CN" altLang="en-US"/>
              <a:t>配置框图，你可以很容易地知道，在图中的编号</a:t>
            </a:r>
            <a:r>
              <a:rPr lang="en-US" altLang="zh-CN"/>
              <a:t>7 </a:t>
            </a:r>
            <a:r>
              <a:rPr lang="zh-CN" altLang="en-US"/>
              <a:t>这一端，</a:t>
            </a:r>
            <a:r>
              <a:rPr lang="en-US" altLang="zh-CN"/>
              <a:t>CPU</a:t>
            </a:r>
            <a:r>
              <a:rPr lang="zh-CN" altLang="en-US"/>
              <a:t>可以随时读到传输线路上的信号状态。</a:t>
            </a:r>
          </a:p>
          <a:p>
            <a:pPr eaLnBrk="1" hangingPunct="1">
              <a:spcBef>
                <a:spcPct val="0"/>
              </a:spcBef>
            </a:pPr>
            <a:endParaRPr lang="zh-CN" altLang="zh-CN"/>
          </a:p>
        </p:txBody>
      </p:sp>
    </p:spTree>
    <p:extLst>
      <p:ext uri="{BB962C8B-B14F-4D97-AF65-F5344CB8AC3E}">
        <p14:creationId xmlns:p14="http://schemas.microsoft.com/office/powerpoint/2010/main" val="198458718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2A0270B-2675-4A36-BC1C-3DC26497A98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3EF7890-118E-415F-843F-DF45E2908C8B}" type="slidenum">
              <a:rPr lang="en-US" altLang="zh-CN">
                <a:latin typeface="Calibri" panose="020F0502020204030204" pitchFamily="34" charset="0"/>
              </a:rPr>
              <a:pPr eaLnBrk="1" hangingPunct="1"/>
              <a:t>304</a:t>
            </a:fld>
            <a:endParaRPr lang="en-US" altLang="zh-CN">
              <a:latin typeface="Calibri" panose="020F0502020204030204" pitchFamily="34" charset="0"/>
            </a:endParaRPr>
          </a:p>
        </p:txBody>
      </p:sp>
      <p:sp>
        <p:nvSpPr>
          <p:cNvPr id="52227" name="Rectangle 2">
            <a:extLst>
              <a:ext uri="{FF2B5EF4-FFF2-40B4-BE49-F238E27FC236}">
                <a16:creationId xmlns:a16="http://schemas.microsoft.com/office/drawing/2014/main" id="{E27F28AC-2338-49BC-B704-B27B6948143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0B10A791-7746-44C2-9538-617D0A5366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688276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EB465B8-3153-4B59-BFBF-5AEC39A5D8A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C407DAE-842F-440D-AA79-5CAB0DB62790}" type="slidenum">
              <a:rPr lang="en-US" altLang="zh-CN">
                <a:latin typeface="Calibri" panose="020F0502020204030204" pitchFamily="34" charset="0"/>
              </a:rPr>
              <a:pPr eaLnBrk="1" hangingPunct="1"/>
              <a:t>305</a:t>
            </a:fld>
            <a:endParaRPr lang="en-US" altLang="zh-CN">
              <a:latin typeface="Calibri" panose="020F0502020204030204" pitchFamily="34" charset="0"/>
            </a:endParaRPr>
          </a:p>
        </p:txBody>
      </p:sp>
      <p:sp>
        <p:nvSpPr>
          <p:cNvPr id="53251" name="Rectangle 2">
            <a:extLst>
              <a:ext uri="{FF2B5EF4-FFF2-40B4-BE49-F238E27FC236}">
                <a16:creationId xmlns:a16="http://schemas.microsoft.com/office/drawing/2014/main" id="{93106912-0843-4715-BE76-9129B2A5AC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4FC886A0-191C-4FEC-ABE7-CF23B7EF19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3577632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1E2A90A-5B69-49AD-B8AE-37A9F1C13A3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D02562F-6B5D-4347-846A-EA7C18A9D1DD}" type="slidenum">
              <a:rPr lang="en-US" altLang="zh-CN">
                <a:latin typeface="Calibri" panose="020F0502020204030204" pitchFamily="34" charset="0"/>
              </a:rPr>
              <a:pPr eaLnBrk="1" hangingPunct="1"/>
              <a:t>306</a:t>
            </a:fld>
            <a:endParaRPr lang="en-US" altLang="zh-CN">
              <a:latin typeface="Calibri" panose="020F0502020204030204" pitchFamily="34" charset="0"/>
            </a:endParaRPr>
          </a:p>
        </p:txBody>
      </p:sp>
      <p:sp>
        <p:nvSpPr>
          <p:cNvPr id="54275" name="Rectangle 2">
            <a:extLst>
              <a:ext uri="{FF2B5EF4-FFF2-40B4-BE49-F238E27FC236}">
                <a16:creationId xmlns:a16="http://schemas.microsoft.com/office/drawing/2014/main" id="{DB3C430A-AEF4-40D4-8563-3E9FEA8A65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9CC55325-7B66-4393-93FC-6DE27C18B0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79797539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FC56A7E-1762-4BFD-BBEB-8D18AE5B694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AF20A6A-938E-4B3D-BDB2-D1B2BEB68911}" type="slidenum">
              <a:rPr lang="en-US" altLang="zh-CN">
                <a:latin typeface="Calibri" panose="020F0502020204030204" pitchFamily="34" charset="0"/>
              </a:rPr>
              <a:pPr eaLnBrk="1" hangingPunct="1"/>
              <a:t>307</a:t>
            </a:fld>
            <a:endParaRPr lang="en-US" altLang="zh-CN">
              <a:latin typeface="Calibri" panose="020F0502020204030204" pitchFamily="34" charset="0"/>
            </a:endParaRPr>
          </a:p>
        </p:txBody>
      </p:sp>
      <p:sp>
        <p:nvSpPr>
          <p:cNvPr id="55299" name="Rectangle 2">
            <a:extLst>
              <a:ext uri="{FF2B5EF4-FFF2-40B4-BE49-F238E27FC236}">
                <a16:creationId xmlns:a16="http://schemas.microsoft.com/office/drawing/2014/main" id="{25FBEF76-9073-4BC9-AD6D-26563FF8EB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0F013DBB-F56D-42AF-A3FE-9801A938C1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66458206"/>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84FA33D-78EF-4083-AB38-C546A6AECC1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A11C5F6-902B-4449-83C8-4120A57CF9A4}" type="slidenum">
              <a:rPr lang="en-US" altLang="zh-CN">
                <a:latin typeface="Calibri" panose="020F0502020204030204" pitchFamily="34" charset="0"/>
              </a:rPr>
              <a:pPr eaLnBrk="1" hangingPunct="1"/>
              <a:t>308</a:t>
            </a:fld>
            <a:endParaRPr lang="en-US" altLang="zh-CN">
              <a:latin typeface="Calibri" panose="020F0502020204030204" pitchFamily="34" charset="0"/>
            </a:endParaRPr>
          </a:p>
        </p:txBody>
      </p:sp>
      <p:sp>
        <p:nvSpPr>
          <p:cNvPr id="56323" name="Rectangle 2">
            <a:extLst>
              <a:ext uri="{FF2B5EF4-FFF2-40B4-BE49-F238E27FC236}">
                <a16:creationId xmlns:a16="http://schemas.microsoft.com/office/drawing/2014/main" id="{D5333EA6-378C-45EC-8B3F-F47EB683FE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93B295A1-4482-4434-AC08-D3CAC080F4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61742389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00D5D7C-E9EE-4DB9-8B74-18B20ACF02B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287673F-806E-4F2D-9311-CC50ED1659A2}" type="slidenum">
              <a:rPr lang="en-US" altLang="zh-CN">
                <a:latin typeface="Calibri" panose="020F0502020204030204" pitchFamily="34" charset="0"/>
              </a:rPr>
              <a:pPr eaLnBrk="1" hangingPunct="1"/>
              <a:t>309</a:t>
            </a:fld>
            <a:endParaRPr lang="en-US" altLang="zh-CN">
              <a:latin typeface="Calibri" panose="020F0502020204030204" pitchFamily="34" charset="0"/>
            </a:endParaRPr>
          </a:p>
        </p:txBody>
      </p:sp>
      <p:sp>
        <p:nvSpPr>
          <p:cNvPr id="57347" name="Rectangle 2">
            <a:extLst>
              <a:ext uri="{FF2B5EF4-FFF2-40B4-BE49-F238E27FC236}">
                <a16:creationId xmlns:a16="http://schemas.microsoft.com/office/drawing/2014/main" id="{10561E74-4472-490C-A78C-DD67227D46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7F02D362-B59E-48AE-B9A9-582D3CA58CF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53881681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4B61F76-DFD5-4B60-866E-74C9D04C25F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E31D356-0E8F-4B04-B356-6DEF87A5B498}" type="slidenum">
              <a:rPr lang="en-US" altLang="zh-CN">
                <a:latin typeface="Calibri" panose="020F0502020204030204" pitchFamily="34" charset="0"/>
              </a:rPr>
              <a:pPr eaLnBrk="1" hangingPunct="1"/>
              <a:t>310</a:t>
            </a:fld>
            <a:endParaRPr lang="en-US" altLang="zh-CN">
              <a:latin typeface="Calibri" panose="020F0502020204030204" pitchFamily="34" charset="0"/>
            </a:endParaRPr>
          </a:p>
        </p:txBody>
      </p:sp>
      <p:sp>
        <p:nvSpPr>
          <p:cNvPr id="58371" name="Rectangle 2">
            <a:extLst>
              <a:ext uri="{FF2B5EF4-FFF2-40B4-BE49-F238E27FC236}">
                <a16:creationId xmlns:a16="http://schemas.microsoft.com/office/drawing/2014/main" id="{36D98128-5C8B-4312-9BC4-5D95CECD10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D4D0C47D-A6A6-4270-A52D-C9A7B0D423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86338512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1C3C2B3-2311-47E1-A07A-017243187BE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408DB93-70EB-4DCD-AE35-4DEC16C738A7}" type="slidenum">
              <a:rPr lang="en-US" altLang="zh-CN">
                <a:latin typeface="Calibri" panose="020F0502020204030204" pitchFamily="34" charset="0"/>
              </a:rPr>
              <a:pPr eaLnBrk="1" hangingPunct="1"/>
              <a:t>311</a:t>
            </a:fld>
            <a:endParaRPr lang="en-US" altLang="zh-CN">
              <a:latin typeface="Calibri" panose="020F0502020204030204" pitchFamily="34" charset="0"/>
            </a:endParaRPr>
          </a:p>
        </p:txBody>
      </p:sp>
      <p:sp>
        <p:nvSpPr>
          <p:cNvPr id="59395" name="Rectangle 2">
            <a:extLst>
              <a:ext uri="{FF2B5EF4-FFF2-40B4-BE49-F238E27FC236}">
                <a16:creationId xmlns:a16="http://schemas.microsoft.com/office/drawing/2014/main" id="{ABCD578F-78D8-4BEF-8711-91FCAB177F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02E913ED-9039-46C4-A4B0-929ADCD13F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751365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58D9B98-4BB4-4292-B84C-F079A097921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624BA14-5154-4831-9887-37EC369F1BF6}" type="slidenum">
              <a:rPr lang="en-US" altLang="zh-CN">
                <a:latin typeface="Calibri" panose="020F0502020204030204" pitchFamily="34" charset="0"/>
              </a:rPr>
              <a:pPr eaLnBrk="1" hangingPunct="1"/>
              <a:t>37</a:t>
            </a:fld>
            <a:endParaRPr lang="en-US" altLang="zh-CN">
              <a:latin typeface="Calibri" panose="020F0502020204030204" pitchFamily="34" charset="0"/>
            </a:endParaRPr>
          </a:p>
        </p:txBody>
      </p:sp>
      <p:sp>
        <p:nvSpPr>
          <p:cNvPr id="46083" name="Rectangle 2">
            <a:extLst>
              <a:ext uri="{FF2B5EF4-FFF2-40B4-BE49-F238E27FC236}">
                <a16:creationId xmlns:a16="http://schemas.microsoft.com/office/drawing/2014/main" id="{B804A0A9-FC96-4A54-8864-9FE00E76ED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A84259DB-5754-4D10-8A1E-54F991D53C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7209625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CB27137-69EE-449C-8CEA-05F739B496D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1CD4648-CEB1-4D12-9630-54DA163937CF}" type="slidenum">
              <a:rPr lang="en-US" altLang="zh-CN">
                <a:latin typeface="Calibri" panose="020F0502020204030204" pitchFamily="34" charset="0"/>
              </a:rPr>
              <a:pPr eaLnBrk="1" hangingPunct="1"/>
              <a:t>312</a:t>
            </a:fld>
            <a:endParaRPr lang="en-US" altLang="zh-CN">
              <a:latin typeface="Calibri" panose="020F0502020204030204" pitchFamily="34" charset="0"/>
            </a:endParaRPr>
          </a:p>
        </p:txBody>
      </p:sp>
      <p:sp>
        <p:nvSpPr>
          <p:cNvPr id="60419" name="Rectangle 2">
            <a:extLst>
              <a:ext uri="{FF2B5EF4-FFF2-40B4-BE49-F238E27FC236}">
                <a16:creationId xmlns:a16="http://schemas.microsoft.com/office/drawing/2014/main" id="{2315EA1F-9591-430E-8D65-0D283F1B96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77E5D50C-E3CD-43A3-AD97-D3A4DE110C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00021014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D200EBB-584F-4C33-BE04-476710AC609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7789D13-76B0-487C-800B-B34C098900A2}" type="slidenum">
              <a:rPr lang="en-US" altLang="zh-CN">
                <a:latin typeface="Calibri" panose="020F0502020204030204" pitchFamily="34" charset="0"/>
              </a:rPr>
              <a:pPr eaLnBrk="1" hangingPunct="1"/>
              <a:t>313</a:t>
            </a:fld>
            <a:endParaRPr lang="en-US" altLang="zh-CN">
              <a:latin typeface="Calibri" panose="020F0502020204030204" pitchFamily="34" charset="0"/>
            </a:endParaRPr>
          </a:p>
        </p:txBody>
      </p:sp>
      <p:sp>
        <p:nvSpPr>
          <p:cNvPr id="61443" name="Rectangle 2">
            <a:extLst>
              <a:ext uri="{FF2B5EF4-FFF2-40B4-BE49-F238E27FC236}">
                <a16:creationId xmlns:a16="http://schemas.microsoft.com/office/drawing/2014/main" id="{3A629A03-4F10-41CB-858B-C37407B5C3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9BB6D662-68AC-41A4-811A-F32A0ED404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93281004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BFC0C1E-C611-4F08-967A-8EC434C74E1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827431E-ABB3-41C3-ACE1-C0E33DB1DF8A}" type="slidenum">
              <a:rPr lang="en-US" altLang="zh-CN">
                <a:latin typeface="Calibri" panose="020F0502020204030204" pitchFamily="34" charset="0"/>
              </a:rPr>
              <a:pPr eaLnBrk="1" hangingPunct="1"/>
              <a:t>314</a:t>
            </a:fld>
            <a:endParaRPr lang="en-US" altLang="zh-CN">
              <a:latin typeface="Calibri" panose="020F0502020204030204" pitchFamily="34" charset="0"/>
            </a:endParaRPr>
          </a:p>
        </p:txBody>
      </p:sp>
      <p:sp>
        <p:nvSpPr>
          <p:cNvPr id="62467" name="Rectangle 2">
            <a:extLst>
              <a:ext uri="{FF2B5EF4-FFF2-40B4-BE49-F238E27FC236}">
                <a16:creationId xmlns:a16="http://schemas.microsoft.com/office/drawing/2014/main" id="{DFD55B7E-E327-4E32-9BEF-75557005E1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D19B2FFB-B97C-4187-9BD4-402EE463303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24797005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C296D9B-C755-41D5-820B-64289C17DFA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622855E-1B07-40BE-88F1-97C7292C5A24}" type="slidenum">
              <a:rPr lang="en-US" altLang="zh-CN">
                <a:latin typeface="Calibri" panose="020F0502020204030204" pitchFamily="34" charset="0"/>
              </a:rPr>
              <a:pPr eaLnBrk="1" hangingPunct="1"/>
              <a:t>315</a:t>
            </a:fld>
            <a:endParaRPr lang="en-US" altLang="zh-CN">
              <a:latin typeface="Calibri" panose="020F0502020204030204" pitchFamily="34" charset="0"/>
            </a:endParaRPr>
          </a:p>
        </p:txBody>
      </p:sp>
      <p:sp>
        <p:nvSpPr>
          <p:cNvPr id="63491" name="Rectangle 2">
            <a:extLst>
              <a:ext uri="{FF2B5EF4-FFF2-40B4-BE49-F238E27FC236}">
                <a16:creationId xmlns:a16="http://schemas.microsoft.com/office/drawing/2014/main" id="{6648364C-C20B-4B60-98E1-68D0CAA91F4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9BE8CE50-7865-4147-B90C-5A07F6228E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37257421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D9834FF-E326-48BF-88CF-FFA70AE49BC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1B158D5-CFDE-47DE-9F0E-2EC989D2F9F7}" type="slidenum">
              <a:rPr lang="en-US" altLang="zh-CN">
                <a:latin typeface="Calibri" panose="020F0502020204030204" pitchFamily="34" charset="0"/>
              </a:rPr>
              <a:pPr eaLnBrk="1" hangingPunct="1"/>
              <a:t>316</a:t>
            </a:fld>
            <a:endParaRPr lang="en-US" altLang="zh-CN">
              <a:latin typeface="Calibri" panose="020F0502020204030204" pitchFamily="34" charset="0"/>
            </a:endParaRPr>
          </a:p>
        </p:txBody>
      </p:sp>
      <p:sp>
        <p:nvSpPr>
          <p:cNvPr id="64515" name="Rectangle 2">
            <a:extLst>
              <a:ext uri="{FF2B5EF4-FFF2-40B4-BE49-F238E27FC236}">
                <a16:creationId xmlns:a16="http://schemas.microsoft.com/office/drawing/2014/main" id="{214A846E-5107-42AA-B506-5DB9CFB644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a:extLst>
              <a:ext uri="{FF2B5EF4-FFF2-40B4-BE49-F238E27FC236}">
                <a16:creationId xmlns:a16="http://schemas.microsoft.com/office/drawing/2014/main" id="{C8626E8E-63B3-4FD4-82CA-54B146FD5A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3391155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062E01D-764F-4988-B48C-53089E5C017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5B98F60-4694-4EB7-8103-25E347EEE5C1}" type="slidenum">
              <a:rPr lang="en-US" altLang="zh-CN">
                <a:latin typeface="Calibri" panose="020F0502020204030204" pitchFamily="34" charset="0"/>
              </a:rPr>
              <a:pPr eaLnBrk="1" hangingPunct="1"/>
              <a:t>317</a:t>
            </a:fld>
            <a:endParaRPr lang="en-US" altLang="zh-CN">
              <a:latin typeface="Calibri" panose="020F0502020204030204" pitchFamily="34" charset="0"/>
            </a:endParaRPr>
          </a:p>
        </p:txBody>
      </p:sp>
      <p:sp>
        <p:nvSpPr>
          <p:cNvPr id="65539" name="Rectangle 2">
            <a:extLst>
              <a:ext uri="{FF2B5EF4-FFF2-40B4-BE49-F238E27FC236}">
                <a16:creationId xmlns:a16="http://schemas.microsoft.com/office/drawing/2014/main" id="{3941E254-EC09-41C0-86CF-32A49B9E8A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005CD3E0-2715-4DB2-8C1D-42CA574219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2603554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02B8F2F-1F8C-479C-8F05-69BDBAF334E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7C8A2B5-71E8-43EE-8593-58A84B43415A}" type="slidenum">
              <a:rPr lang="en-US" altLang="zh-CN">
                <a:latin typeface="Calibri" panose="020F0502020204030204" pitchFamily="34" charset="0"/>
              </a:rPr>
              <a:pPr eaLnBrk="1" hangingPunct="1"/>
              <a:t>318</a:t>
            </a:fld>
            <a:endParaRPr lang="en-US" altLang="zh-CN">
              <a:latin typeface="Calibri" panose="020F0502020204030204" pitchFamily="34" charset="0"/>
            </a:endParaRPr>
          </a:p>
        </p:txBody>
      </p:sp>
      <p:sp>
        <p:nvSpPr>
          <p:cNvPr id="66563" name="Rectangle 2">
            <a:extLst>
              <a:ext uri="{FF2B5EF4-FFF2-40B4-BE49-F238E27FC236}">
                <a16:creationId xmlns:a16="http://schemas.microsoft.com/office/drawing/2014/main" id="{6A5CBFC5-855F-4928-98B4-67D2801710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a:extLst>
              <a:ext uri="{FF2B5EF4-FFF2-40B4-BE49-F238E27FC236}">
                <a16:creationId xmlns:a16="http://schemas.microsoft.com/office/drawing/2014/main" id="{638C3A3B-102C-4EF6-B5E8-B94480E24B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10588837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12B8576-BFFA-4755-8920-994BBDF56CF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8D4818C-D3D7-4384-B8D9-66DD537737FF}" type="slidenum">
              <a:rPr lang="en-US" altLang="zh-CN">
                <a:latin typeface="Calibri" panose="020F0502020204030204" pitchFamily="34" charset="0"/>
              </a:rPr>
              <a:pPr eaLnBrk="1" hangingPunct="1"/>
              <a:t>319</a:t>
            </a:fld>
            <a:endParaRPr lang="en-US" altLang="zh-CN">
              <a:latin typeface="Calibri" panose="020F0502020204030204" pitchFamily="34" charset="0"/>
            </a:endParaRPr>
          </a:p>
        </p:txBody>
      </p:sp>
      <p:sp>
        <p:nvSpPr>
          <p:cNvPr id="67587" name="Rectangle 2">
            <a:extLst>
              <a:ext uri="{FF2B5EF4-FFF2-40B4-BE49-F238E27FC236}">
                <a16:creationId xmlns:a16="http://schemas.microsoft.com/office/drawing/2014/main" id="{D9A9DC00-3058-4F2B-8E2E-45473E7D82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162EA7CF-470B-448C-A65F-02CD63D1CA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89735297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3994569-5492-45B0-B3DC-40B59CF0281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97E3416-F181-4B29-B95A-DECFC8BF72DB}" type="slidenum">
              <a:rPr lang="en-US" altLang="zh-CN">
                <a:latin typeface="Calibri" panose="020F0502020204030204" pitchFamily="34" charset="0"/>
              </a:rPr>
              <a:pPr eaLnBrk="1" hangingPunct="1"/>
              <a:t>320</a:t>
            </a:fld>
            <a:endParaRPr lang="en-US" altLang="zh-CN">
              <a:latin typeface="Calibri" panose="020F0502020204030204" pitchFamily="34" charset="0"/>
            </a:endParaRPr>
          </a:p>
        </p:txBody>
      </p:sp>
      <p:sp>
        <p:nvSpPr>
          <p:cNvPr id="68611" name="Rectangle 2">
            <a:extLst>
              <a:ext uri="{FF2B5EF4-FFF2-40B4-BE49-F238E27FC236}">
                <a16:creationId xmlns:a16="http://schemas.microsoft.com/office/drawing/2014/main" id="{D8C63D7E-6FA5-448D-8BF1-46F6134767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a:extLst>
              <a:ext uri="{FF2B5EF4-FFF2-40B4-BE49-F238E27FC236}">
                <a16:creationId xmlns:a16="http://schemas.microsoft.com/office/drawing/2014/main" id="{A9A5D44D-44F0-4F9B-9F1E-80959769508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24071769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A283A85-E747-452B-BB58-08BF22B51C2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7A8B56B-A307-4536-BA6B-424AC1182538}" type="slidenum">
              <a:rPr lang="en-US" altLang="zh-CN">
                <a:latin typeface="Calibri" panose="020F0502020204030204" pitchFamily="34" charset="0"/>
              </a:rPr>
              <a:pPr eaLnBrk="1" hangingPunct="1"/>
              <a:t>322</a:t>
            </a:fld>
            <a:endParaRPr lang="en-US" altLang="zh-CN">
              <a:latin typeface="Calibri" panose="020F0502020204030204" pitchFamily="34" charset="0"/>
            </a:endParaRPr>
          </a:p>
        </p:txBody>
      </p:sp>
      <p:sp>
        <p:nvSpPr>
          <p:cNvPr id="31747" name="Rectangle 2">
            <a:extLst>
              <a:ext uri="{FF2B5EF4-FFF2-40B4-BE49-F238E27FC236}">
                <a16:creationId xmlns:a16="http://schemas.microsoft.com/office/drawing/2014/main" id="{49D40681-3101-4881-8150-9A1B6C6A8E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a:extLst>
              <a:ext uri="{FF2B5EF4-FFF2-40B4-BE49-F238E27FC236}">
                <a16:creationId xmlns:a16="http://schemas.microsoft.com/office/drawing/2014/main" id="{DF939528-1F11-435F-8EE1-EB3CF53A83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2705465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964281D-0BBC-4058-89F7-DE6A48AE1FC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7D35BAA-F853-4DD7-861C-C98B31E0C305}" type="slidenum">
              <a:rPr lang="en-US" altLang="zh-CN">
                <a:latin typeface="Calibri" panose="020F0502020204030204" pitchFamily="34" charset="0"/>
              </a:rPr>
              <a:pPr eaLnBrk="1" hangingPunct="1"/>
              <a:t>38</a:t>
            </a:fld>
            <a:endParaRPr lang="en-US" altLang="zh-CN">
              <a:latin typeface="Calibri" panose="020F0502020204030204" pitchFamily="34" charset="0"/>
            </a:endParaRPr>
          </a:p>
        </p:txBody>
      </p:sp>
      <p:sp>
        <p:nvSpPr>
          <p:cNvPr id="47107" name="Rectangle 2">
            <a:extLst>
              <a:ext uri="{FF2B5EF4-FFF2-40B4-BE49-F238E27FC236}">
                <a16:creationId xmlns:a16="http://schemas.microsoft.com/office/drawing/2014/main" id="{398A1FDA-447B-469C-93EC-D01FB290006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1F450D5E-E35C-4131-B304-16E8C00DC3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07492046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BE2542E-0340-44B8-BAD9-1648EED7341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8368129-EF74-4D2A-9702-E2B05C1C4635}" type="slidenum">
              <a:rPr lang="en-US" altLang="zh-CN">
                <a:latin typeface="Calibri" panose="020F0502020204030204" pitchFamily="34" charset="0"/>
              </a:rPr>
              <a:pPr eaLnBrk="1" hangingPunct="1"/>
              <a:t>323</a:t>
            </a:fld>
            <a:endParaRPr lang="en-US" altLang="zh-CN">
              <a:latin typeface="Calibri" panose="020F0502020204030204" pitchFamily="34" charset="0"/>
            </a:endParaRPr>
          </a:p>
        </p:txBody>
      </p:sp>
      <p:sp>
        <p:nvSpPr>
          <p:cNvPr id="32771" name="Rectangle 2">
            <a:extLst>
              <a:ext uri="{FF2B5EF4-FFF2-40B4-BE49-F238E27FC236}">
                <a16:creationId xmlns:a16="http://schemas.microsoft.com/office/drawing/2014/main" id="{B91DBFA4-6DB4-43FF-92ED-85258DC847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a:extLst>
              <a:ext uri="{FF2B5EF4-FFF2-40B4-BE49-F238E27FC236}">
                <a16:creationId xmlns:a16="http://schemas.microsoft.com/office/drawing/2014/main" id="{405D5770-45E3-476B-9B87-47492940A2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4643539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6AD7D47-B832-47CB-B5A9-E6C537451FA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FC1C9D2-14A9-4D52-8DA7-6C05B495626D}" type="slidenum">
              <a:rPr lang="en-US" altLang="zh-CN">
                <a:latin typeface="Calibri" panose="020F0502020204030204" pitchFamily="34" charset="0"/>
              </a:rPr>
              <a:pPr eaLnBrk="1" hangingPunct="1"/>
              <a:t>324</a:t>
            </a:fld>
            <a:endParaRPr lang="en-US" altLang="zh-CN">
              <a:latin typeface="Calibri" panose="020F0502020204030204" pitchFamily="34" charset="0"/>
            </a:endParaRPr>
          </a:p>
        </p:txBody>
      </p:sp>
      <p:sp>
        <p:nvSpPr>
          <p:cNvPr id="33795" name="Rectangle 2">
            <a:extLst>
              <a:ext uri="{FF2B5EF4-FFF2-40B4-BE49-F238E27FC236}">
                <a16:creationId xmlns:a16="http://schemas.microsoft.com/office/drawing/2014/main" id="{BE3766F9-BE57-4AF2-B1AF-180B619C7D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68BDB977-BD35-4048-9691-C2E22B6AB6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7366542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A1184F0-0868-4C18-9649-5F1B6499E5C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8CAEA9B-E122-4A4A-8A37-2398BE5F1943}" type="slidenum">
              <a:rPr lang="en-US" altLang="zh-CN">
                <a:latin typeface="Calibri" panose="020F0502020204030204" pitchFamily="34" charset="0"/>
              </a:rPr>
              <a:pPr eaLnBrk="1" hangingPunct="1"/>
              <a:t>325</a:t>
            </a:fld>
            <a:endParaRPr lang="en-US" altLang="zh-CN">
              <a:latin typeface="Calibri" panose="020F0502020204030204" pitchFamily="34" charset="0"/>
            </a:endParaRPr>
          </a:p>
        </p:txBody>
      </p:sp>
      <p:sp>
        <p:nvSpPr>
          <p:cNvPr id="34819" name="Rectangle 2">
            <a:extLst>
              <a:ext uri="{FF2B5EF4-FFF2-40B4-BE49-F238E27FC236}">
                <a16:creationId xmlns:a16="http://schemas.microsoft.com/office/drawing/2014/main" id="{EAA6D2D7-608B-46B2-8B44-31DE5F52DF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a:extLst>
              <a:ext uri="{FF2B5EF4-FFF2-40B4-BE49-F238E27FC236}">
                <a16:creationId xmlns:a16="http://schemas.microsoft.com/office/drawing/2014/main" id="{A5975FAE-8018-4079-B9FD-F6CC5AF4E6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92614803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E0F0EBF-3929-4EB2-B999-794503912C8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5D4AC3B-0EEC-4F39-A32B-7CB2038F9DB8}" type="slidenum">
              <a:rPr lang="en-US" altLang="zh-CN">
                <a:latin typeface="Calibri" panose="020F0502020204030204" pitchFamily="34" charset="0"/>
              </a:rPr>
              <a:pPr eaLnBrk="1" hangingPunct="1"/>
              <a:t>326</a:t>
            </a:fld>
            <a:endParaRPr lang="en-US" altLang="zh-CN">
              <a:latin typeface="Calibri" panose="020F0502020204030204" pitchFamily="34" charset="0"/>
            </a:endParaRPr>
          </a:p>
        </p:txBody>
      </p:sp>
      <p:sp>
        <p:nvSpPr>
          <p:cNvPr id="35843" name="Rectangle 2">
            <a:extLst>
              <a:ext uri="{FF2B5EF4-FFF2-40B4-BE49-F238E27FC236}">
                <a16:creationId xmlns:a16="http://schemas.microsoft.com/office/drawing/2014/main" id="{462C0089-7512-4A6C-8A84-24011ED296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id="{1026E1FF-739F-4550-84A1-CBC109BE17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71233200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2A0B181-5445-4D80-847F-4047436B6A9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2737180-EF9B-45D7-BF3A-7BCE45097C39}" type="slidenum">
              <a:rPr lang="en-US" altLang="zh-CN">
                <a:latin typeface="Calibri" panose="020F0502020204030204" pitchFamily="34" charset="0"/>
              </a:rPr>
              <a:pPr eaLnBrk="1" hangingPunct="1"/>
              <a:t>327</a:t>
            </a:fld>
            <a:endParaRPr lang="en-US" altLang="zh-CN">
              <a:latin typeface="Calibri" panose="020F0502020204030204" pitchFamily="34" charset="0"/>
            </a:endParaRPr>
          </a:p>
        </p:txBody>
      </p:sp>
      <p:sp>
        <p:nvSpPr>
          <p:cNvPr id="36867" name="Rectangle 2">
            <a:extLst>
              <a:ext uri="{FF2B5EF4-FFF2-40B4-BE49-F238E27FC236}">
                <a16:creationId xmlns:a16="http://schemas.microsoft.com/office/drawing/2014/main" id="{D1CE9E3A-A120-4DDF-BA10-0C152B7486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C830D46B-CEF1-41BF-965D-CE5B02F218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154775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A0ADCAD-198F-49A3-90F0-DBE2353B234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D6846C2-59CD-4E71-AA47-9429247ADF6A}" type="slidenum">
              <a:rPr lang="en-US" altLang="zh-CN">
                <a:latin typeface="Calibri" panose="020F0502020204030204" pitchFamily="34" charset="0"/>
              </a:rPr>
              <a:pPr eaLnBrk="1" hangingPunct="1"/>
              <a:t>328</a:t>
            </a:fld>
            <a:endParaRPr lang="en-US" altLang="zh-CN">
              <a:latin typeface="Calibri" panose="020F0502020204030204" pitchFamily="34" charset="0"/>
            </a:endParaRPr>
          </a:p>
        </p:txBody>
      </p:sp>
      <p:sp>
        <p:nvSpPr>
          <p:cNvPr id="37891" name="Rectangle 2">
            <a:extLst>
              <a:ext uri="{FF2B5EF4-FFF2-40B4-BE49-F238E27FC236}">
                <a16:creationId xmlns:a16="http://schemas.microsoft.com/office/drawing/2014/main" id="{EC430A2D-FBF7-4212-B6A9-0DE0634C7E7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778F7104-69A1-4CFD-A439-F9BE37BB5D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50445481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68B69D7-CF3D-410A-96AD-B46D339BC53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421D1DA-C51A-4361-8FDE-19C702B9AFA4}" type="slidenum">
              <a:rPr lang="en-US" altLang="zh-CN">
                <a:latin typeface="Calibri" panose="020F0502020204030204" pitchFamily="34" charset="0"/>
              </a:rPr>
              <a:pPr eaLnBrk="1" hangingPunct="1"/>
              <a:t>329</a:t>
            </a:fld>
            <a:endParaRPr lang="en-US" altLang="zh-CN">
              <a:latin typeface="Calibri" panose="020F0502020204030204" pitchFamily="34" charset="0"/>
            </a:endParaRPr>
          </a:p>
        </p:txBody>
      </p:sp>
      <p:sp>
        <p:nvSpPr>
          <p:cNvPr id="38915" name="Rectangle 2">
            <a:extLst>
              <a:ext uri="{FF2B5EF4-FFF2-40B4-BE49-F238E27FC236}">
                <a16:creationId xmlns:a16="http://schemas.microsoft.com/office/drawing/2014/main" id="{DD2BDD99-C053-4C40-959C-AB080CCFC8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a:extLst>
              <a:ext uri="{FF2B5EF4-FFF2-40B4-BE49-F238E27FC236}">
                <a16:creationId xmlns:a16="http://schemas.microsoft.com/office/drawing/2014/main" id="{308CE033-2500-4BD7-86C6-F81D7B7653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43297535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23B4181-CA2A-40AD-9282-1FB3C28FF57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038170B-8308-4A87-BD58-710C8E17A93F}" type="slidenum">
              <a:rPr lang="en-US" altLang="zh-CN">
                <a:latin typeface="Calibri" panose="020F0502020204030204" pitchFamily="34" charset="0"/>
              </a:rPr>
              <a:pPr eaLnBrk="1" hangingPunct="1"/>
              <a:t>330</a:t>
            </a:fld>
            <a:endParaRPr lang="en-US" altLang="zh-CN">
              <a:latin typeface="Calibri" panose="020F0502020204030204" pitchFamily="34" charset="0"/>
            </a:endParaRPr>
          </a:p>
        </p:txBody>
      </p:sp>
      <p:sp>
        <p:nvSpPr>
          <p:cNvPr id="39939" name="Rectangle 2">
            <a:extLst>
              <a:ext uri="{FF2B5EF4-FFF2-40B4-BE49-F238E27FC236}">
                <a16:creationId xmlns:a16="http://schemas.microsoft.com/office/drawing/2014/main" id="{D924F007-D5AC-4493-AC4A-02BDE28F470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D321F70E-80F8-4A1E-BED9-1251148C5A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968266770"/>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1759557-BC83-4DA4-B02B-CD928EA8BB5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1ED2F89-2EDB-45BB-898A-C13A8F158A55}" type="slidenum">
              <a:rPr lang="en-US" altLang="zh-CN">
                <a:latin typeface="Calibri" panose="020F0502020204030204" pitchFamily="34" charset="0"/>
              </a:rPr>
              <a:pPr eaLnBrk="1" hangingPunct="1"/>
              <a:t>331</a:t>
            </a:fld>
            <a:endParaRPr lang="en-US" altLang="zh-CN">
              <a:latin typeface="Calibri" panose="020F0502020204030204" pitchFamily="34" charset="0"/>
            </a:endParaRPr>
          </a:p>
        </p:txBody>
      </p:sp>
      <p:sp>
        <p:nvSpPr>
          <p:cNvPr id="40963" name="Rectangle 2">
            <a:extLst>
              <a:ext uri="{FF2B5EF4-FFF2-40B4-BE49-F238E27FC236}">
                <a16:creationId xmlns:a16="http://schemas.microsoft.com/office/drawing/2014/main" id="{0C896F7E-035C-47C6-B2AE-9C01D532BA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A919BF89-A361-4E7A-AD0A-66EA9DF1A1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01305725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72C3E5B-2685-44A8-8751-E62DDD1649A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CF5A34C-2E48-4F1C-807F-E912A503064D}" type="slidenum">
              <a:rPr lang="en-US" altLang="zh-CN">
                <a:latin typeface="Calibri" panose="020F0502020204030204" pitchFamily="34" charset="0"/>
              </a:rPr>
              <a:pPr eaLnBrk="1" hangingPunct="1"/>
              <a:t>332</a:t>
            </a:fld>
            <a:endParaRPr lang="en-US" altLang="zh-CN">
              <a:latin typeface="Calibri" panose="020F0502020204030204" pitchFamily="34" charset="0"/>
            </a:endParaRPr>
          </a:p>
        </p:txBody>
      </p:sp>
      <p:sp>
        <p:nvSpPr>
          <p:cNvPr id="41987" name="Rectangle 2">
            <a:extLst>
              <a:ext uri="{FF2B5EF4-FFF2-40B4-BE49-F238E27FC236}">
                <a16:creationId xmlns:a16="http://schemas.microsoft.com/office/drawing/2014/main" id="{8C6F6909-A02E-4067-B8FF-E658C455C9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F643BDF6-B53A-4DD4-9D39-2F1DB5CFC0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11246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1D5555C-F5E9-4759-9E22-106097BEC51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65AC282-C1FE-4BF4-89A5-C9D9BFFB983C}" type="slidenum">
              <a:rPr lang="en-US" altLang="zh-CN">
                <a:latin typeface="Calibri" panose="020F0502020204030204" pitchFamily="34" charset="0"/>
              </a:rPr>
              <a:pPr eaLnBrk="1" hangingPunct="1"/>
              <a:t>39</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4029F21B-8BC2-462B-94F8-89E87D9AC3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B3CB0A36-EB36-4A38-989E-358503E9FC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2859950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69A3BBD-3D2C-401D-B45C-EFB29EBCEE9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922F4AD-48D9-4419-A4AA-065F3B4C0573}" type="slidenum">
              <a:rPr lang="en-US" altLang="zh-CN">
                <a:latin typeface="Calibri" panose="020F0502020204030204" pitchFamily="34" charset="0"/>
              </a:rPr>
              <a:pPr eaLnBrk="1" hangingPunct="1"/>
              <a:t>333</a:t>
            </a:fld>
            <a:endParaRPr lang="en-US" altLang="zh-CN">
              <a:latin typeface="Calibri" panose="020F0502020204030204" pitchFamily="34" charset="0"/>
            </a:endParaRPr>
          </a:p>
        </p:txBody>
      </p:sp>
      <p:sp>
        <p:nvSpPr>
          <p:cNvPr id="43011" name="Rectangle 2">
            <a:extLst>
              <a:ext uri="{FF2B5EF4-FFF2-40B4-BE49-F238E27FC236}">
                <a16:creationId xmlns:a16="http://schemas.microsoft.com/office/drawing/2014/main" id="{E766BE3B-A2A7-4922-9EF5-E2BAC882BC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F8ABF9D4-206F-433C-AC80-2B245F818E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41251998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A5F4C79-0144-440B-ABD3-7533B7D9B1E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1A1895F-E9B4-4115-BD9F-01CE9CE77651}" type="slidenum">
              <a:rPr lang="en-US" altLang="zh-CN">
                <a:latin typeface="Calibri" panose="020F0502020204030204" pitchFamily="34" charset="0"/>
              </a:rPr>
              <a:pPr eaLnBrk="1" hangingPunct="1"/>
              <a:t>334</a:t>
            </a:fld>
            <a:endParaRPr lang="en-US" altLang="zh-CN">
              <a:latin typeface="Calibri" panose="020F0502020204030204" pitchFamily="34" charset="0"/>
            </a:endParaRPr>
          </a:p>
        </p:txBody>
      </p:sp>
      <p:sp>
        <p:nvSpPr>
          <p:cNvPr id="44035" name="Rectangle 2">
            <a:extLst>
              <a:ext uri="{FF2B5EF4-FFF2-40B4-BE49-F238E27FC236}">
                <a16:creationId xmlns:a16="http://schemas.microsoft.com/office/drawing/2014/main" id="{13956545-8E8F-4AAD-B8E5-7830DA3A4B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674A28AD-D058-439D-B33E-34477601307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29671656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2DEF05-DD87-4234-A511-C73647226BC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E2028C0-9AEF-4D8B-A167-48FED62B2E85}" type="slidenum">
              <a:rPr lang="en-US" altLang="zh-CN">
                <a:latin typeface="Calibri" panose="020F0502020204030204" pitchFamily="34" charset="0"/>
              </a:rPr>
              <a:pPr eaLnBrk="1" hangingPunct="1"/>
              <a:t>335</a:t>
            </a:fld>
            <a:endParaRPr lang="en-US" altLang="zh-CN">
              <a:latin typeface="Calibri" panose="020F0502020204030204" pitchFamily="34" charset="0"/>
            </a:endParaRPr>
          </a:p>
        </p:txBody>
      </p:sp>
      <p:sp>
        <p:nvSpPr>
          <p:cNvPr id="45059" name="Rectangle 2">
            <a:extLst>
              <a:ext uri="{FF2B5EF4-FFF2-40B4-BE49-F238E27FC236}">
                <a16:creationId xmlns:a16="http://schemas.microsoft.com/office/drawing/2014/main" id="{EB394CCC-4FCF-4964-B56D-B973699BC0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4EDBD40D-1C2F-41E1-9B93-7EB91FCA187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98634196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1CF6EAA-3DAC-4F32-A485-66DF5D9490F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A236222-2452-4454-98E8-E0641C391ADE}" type="slidenum">
              <a:rPr lang="en-US" altLang="zh-CN">
                <a:latin typeface="Calibri" panose="020F0502020204030204" pitchFamily="34" charset="0"/>
              </a:rPr>
              <a:pPr eaLnBrk="1" hangingPunct="1"/>
              <a:t>336</a:t>
            </a:fld>
            <a:endParaRPr lang="en-US" altLang="zh-CN">
              <a:latin typeface="Calibri" panose="020F0502020204030204" pitchFamily="34" charset="0"/>
            </a:endParaRPr>
          </a:p>
        </p:txBody>
      </p:sp>
      <p:sp>
        <p:nvSpPr>
          <p:cNvPr id="46083" name="Rectangle 2">
            <a:extLst>
              <a:ext uri="{FF2B5EF4-FFF2-40B4-BE49-F238E27FC236}">
                <a16:creationId xmlns:a16="http://schemas.microsoft.com/office/drawing/2014/main" id="{96636A1F-8603-4AE2-A637-A5A87AB5D95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EC9EFB4F-0EAE-4BF3-9A02-4DB973C1BC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25311986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A351BA8-C75A-4D1E-AD37-E1888656BE3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D9556E8-6AA8-43C6-92DB-DEB827AFC7B3}" type="slidenum">
              <a:rPr lang="en-US" altLang="zh-CN">
                <a:latin typeface="Calibri" panose="020F0502020204030204" pitchFamily="34" charset="0"/>
              </a:rPr>
              <a:pPr eaLnBrk="1" hangingPunct="1"/>
              <a:t>337</a:t>
            </a:fld>
            <a:endParaRPr lang="en-US" altLang="zh-CN">
              <a:latin typeface="Calibri" panose="020F0502020204030204" pitchFamily="34" charset="0"/>
            </a:endParaRPr>
          </a:p>
        </p:txBody>
      </p:sp>
      <p:sp>
        <p:nvSpPr>
          <p:cNvPr id="47107" name="Rectangle 2">
            <a:extLst>
              <a:ext uri="{FF2B5EF4-FFF2-40B4-BE49-F238E27FC236}">
                <a16:creationId xmlns:a16="http://schemas.microsoft.com/office/drawing/2014/main" id="{8EDE0D02-2949-443A-B27D-F49C25D1A76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647B885C-9AF9-4164-A74E-FF09038A8C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01490604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6853C9D-4B65-4CAA-9D0F-7D9B5E9CE56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94404ED-2B90-4EFF-85B3-AB9A5E9303CB}" type="slidenum">
              <a:rPr lang="en-US" altLang="zh-CN">
                <a:latin typeface="Calibri" panose="020F0502020204030204" pitchFamily="34" charset="0"/>
              </a:rPr>
              <a:pPr eaLnBrk="1" hangingPunct="1"/>
              <a:t>338</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22AEF3EF-FFE5-47E4-AAD6-6BAB4D2370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75D958AA-B0AA-460F-A71B-B5DD99C018A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7819703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9BA4813-7E5F-4A32-B66D-F457FD37CFB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85BFCF5-A57B-49C3-B375-9E030681BB70}" type="slidenum">
              <a:rPr lang="en-US" altLang="zh-CN">
                <a:latin typeface="Calibri" panose="020F0502020204030204" pitchFamily="34" charset="0"/>
              </a:rPr>
              <a:pPr eaLnBrk="1" hangingPunct="1"/>
              <a:t>339</a:t>
            </a:fld>
            <a:endParaRPr lang="en-US" altLang="zh-CN">
              <a:latin typeface="Calibri" panose="020F0502020204030204" pitchFamily="34" charset="0"/>
            </a:endParaRPr>
          </a:p>
        </p:txBody>
      </p:sp>
      <p:sp>
        <p:nvSpPr>
          <p:cNvPr id="41987" name="Rectangle 2">
            <a:extLst>
              <a:ext uri="{FF2B5EF4-FFF2-40B4-BE49-F238E27FC236}">
                <a16:creationId xmlns:a16="http://schemas.microsoft.com/office/drawing/2014/main" id="{54C23AF4-A056-43CC-BA6C-B21E3AA9F4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C4E50CD4-1473-4590-8C4D-467F07887B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2838208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9BA4813-7E5F-4A32-B66D-F457FD37CFB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85BFCF5-A57B-49C3-B375-9E030681BB70}" type="slidenum">
              <a:rPr lang="en-US" altLang="zh-CN">
                <a:latin typeface="Calibri" panose="020F0502020204030204" pitchFamily="34" charset="0"/>
              </a:rPr>
              <a:pPr eaLnBrk="1" hangingPunct="1"/>
              <a:t>341</a:t>
            </a:fld>
            <a:endParaRPr lang="en-US" altLang="zh-CN">
              <a:latin typeface="Calibri" panose="020F0502020204030204" pitchFamily="34" charset="0"/>
            </a:endParaRPr>
          </a:p>
        </p:txBody>
      </p:sp>
      <p:sp>
        <p:nvSpPr>
          <p:cNvPr id="41987" name="Rectangle 2">
            <a:extLst>
              <a:ext uri="{FF2B5EF4-FFF2-40B4-BE49-F238E27FC236}">
                <a16:creationId xmlns:a16="http://schemas.microsoft.com/office/drawing/2014/main" id="{54C23AF4-A056-43CC-BA6C-B21E3AA9F4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C4E50CD4-1473-4590-8C4D-467F07887B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4782193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32D63FE-4285-4F8D-9FD4-82646DEBD6B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3AD4D8D-20AE-44D6-A066-B2DD5AD36EB3}" type="slidenum">
              <a:rPr lang="en-US" altLang="zh-CN">
                <a:latin typeface="Calibri" panose="020F0502020204030204" pitchFamily="34" charset="0"/>
              </a:rPr>
              <a:pPr eaLnBrk="1" hangingPunct="1"/>
              <a:t>344</a:t>
            </a:fld>
            <a:endParaRPr lang="en-US" altLang="zh-CN">
              <a:latin typeface="Calibri" panose="020F0502020204030204" pitchFamily="34" charset="0"/>
            </a:endParaRPr>
          </a:p>
        </p:txBody>
      </p:sp>
      <p:sp>
        <p:nvSpPr>
          <p:cNvPr id="41987" name="Rectangle 2">
            <a:extLst>
              <a:ext uri="{FF2B5EF4-FFF2-40B4-BE49-F238E27FC236}">
                <a16:creationId xmlns:a16="http://schemas.microsoft.com/office/drawing/2014/main" id="{A22E6E55-3463-4D5E-832E-EF5FE3ED18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09C1A9AB-2B86-4361-8DB3-282BABBDBB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01188484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E79DEC8-B8B0-4E3B-918E-E0E07DE1F3A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9855651-054B-46B4-8159-5E16ACB3DF64}" type="slidenum">
              <a:rPr lang="en-US" altLang="zh-CN">
                <a:latin typeface="Calibri" panose="020F0502020204030204" pitchFamily="34" charset="0"/>
              </a:rPr>
              <a:pPr eaLnBrk="1" hangingPunct="1"/>
              <a:t>345</a:t>
            </a:fld>
            <a:endParaRPr lang="en-US" altLang="zh-CN">
              <a:latin typeface="Calibri" panose="020F0502020204030204" pitchFamily="34" charset="0"/>
            </a:endParaRPr>
          </a:p>
        </p:txBody>
      </p:sp>
      <p:sp>
        <p:nvSpPr>
          <p:cNvPr id="43011" name="Rectangle 2">
            <a:extLst>
              <a:ext uri="{FF2B5EF4-FFF2-40B4-BE49-F238E27FC236}">
                <a16:creationId xmlns:a16="http://schemas.microsoft.com/office/drawing/2014/main" id="{920DCE6B-602C-4572-BCFF-EA6AEDB71D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CD78B766-5CD3-40A7-BB79-6A38D8EED26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203207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3A400B86-B5A8-4AAF-9270-A5412EC430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2B4A11-E8C4-40EA-A32D-BC6AF1F072FB}"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1507" name="Rectangle 2">
            <a:extLst>
              <a:ext uri="{FF2B5EF4-FFF2-40B4-BE49-F238E27FC236}">
                <a16:creationId xmlns:a16="http://schemas.microsoft.com/office/drawing/2014/main" id="{321F4EA4-E2D5-47A3-A357-2B280C8E23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Rectangle 3">
            <a:extLst>
              <a:ext uri="{FF2B5EF4-FFF2-40B4-BE49-F238E27FC236}">
                <a16:creationId xmlns:a16="http://schemas.microsoft.com/office/drawing/2014/main" id="{AB15EFB0-5B25-4D8F-B030-01CED3EEDC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32338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950ECE4-D1DC-4E09-8E49-B580A65DD08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8F9542C-8495-4D5F-853B-0A168E7F94D6}" type="slidenum">
              <a:rPr lang="en-US" altLang="zh-CN">
                <a:latin typeface="Calibri" panose="020F0502020204030204" pitchFamily="34" charset="0"/>
              </a:rPr>
              <a:pPr eaLnBrk="1" hangingPunct="1"/>
              <a:t>40</a:t>
            </a:fld>
            <a:endParaRPr lang="en-US" altLang="zh-CN">
              <a:latin typeface="Calibri" panose="020F0502020204030204" pitchFamily="34" charset="0"/>
            </a:endParaRPr>
          </a:p>
        </p:txBody>
      </p:sp>
      <p:sp>
        <p:nvSpPr>
          <p:cNvPr id="49155" name="Rectangle 2">
            <a:extLst>
              <a:ext uri="{FF2B5EF4-FFF2-40B4-BE49-F238E27FC236}">
                <a16:creationId xmlns:a16="http://schemas.microsoft.com/office/drawing/2014/main" id="{98AD162B-7CA8-4321-B3FA-37E948CBE5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CE07988C-F142-444B-B284-97337439AE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55667174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F340CEE-0175-42B5-ABCA-827752527AE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DBC5D7A-2521-4BE3-928C-02B56F58385F}" type="slidenum">
              <a:rPr lang="en-US" altLang="zh-CN">
                <a:latin typeface="Calibri" panose="020F0502020204030204" pitchFamily="34" charset="0"/>
              </a:rPr>
              <a:pPr eaLnBrk="1" hangingPunct="1"/>
              <a:t>346</a:t>
            </a:fld>
            <a:endParaRPr lang="en-US" altLang="zh-CN">
              <a:latin typeface="Calibri" panose="020F0502020204030204" pitchFamily="34" charset="0"/>
            </a:endParaRPr>
          </a:p>
        </p:txBody>
      </p:sp>
      <p:sp>
        <p:nvSpPr>
          <p:cNvPr id="44035" name="Rectangle 2">
            <a:extLst>
              <a:ext uri="{FF2B5EF4-FFF2-40B4-BE49-F238E27FC236}">
                <a16:creationId xmlns:a16="http://schemas.microsoft.com/office/drawing/2014/main" id="{C7CEC498-8FE7-4E94-916F-6E28210261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66A2A713-CA73-4D83-88F4-59CE382EA7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首先看看浮空输入模式，在这张图上，阴影的部分处于不工作状态，尤其是下半部分的输出电路，实际上是与端口处于隔离状态。</a:t>
            </a:r>
          </a:p>
          <a:p>
            <a:r>
              <a:rPr lang="zh-CN" altLang="en-US"/>
              <a:t>黄色的高亮部分显示了数据传输通道，外部的电平信号通过左边编号</a:t>
            </a:r>
            <a:r>
              <a:rPr lang="en-US" altLang="zh-CN"/>
              <a:t>1</a:t>
            </a:r>
            <a:r>
              <a:rPr lang="zh-CN" altLang="en-US"/>
              <a:t>的</a:t>
            </a:r>
            <a:r>
              <a:rPr lang="en-US" altLang="zh-CN"/>
              <a:t>I/O</a:t>
            </a:r>
            <a:r>
              <a:rPr lang="zh-CN" altLang="en-US"/>
              <a:t>端口进入</a:t>
            </a:r>
            <a:r>
              <a:rPr lang="en-US" altLang="zh-CN"/>
              <a:t>STM32</a:t>
            </a:r>
            <a:r>
              <a:rPr lang="zh-CN" altLang="en-US"/>
              <a:t>，经过编号</a:t>
            </a:r>
            <a:r>
              <a:rPr lang="en-US" altLang="zh-CN"/>
              <a:t>2</a:t>
            </a:r>
            <a:r>
              <a:rPr lang="zh-CN" altLang="en-US"/>
              <a:t>的施密特触发器的整形送入编号</a:t>
            </a:r>
            <a:r>
              <a:rPr lang="en-US" altLang="zh-CN"/>
              <a:t>3</a:t>
            </a:r>
            <a:r>
              <a:rPr lang="zh-CN" altLang="en-US"/>
              <a:t>的</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a:t>
            </a:r>
            <a:r>
              <a:rPr lang="en-US" altLang="zh-CN"/>
              <a:t>(</a:t>
            </a:r>
            <a:r>
              <a:rPr lang="zh-CN" altLang="en-US"/>
              <a:t>编号</a:t>
            </a:r>
            <a:r>
              <a:rPr lang="en-US" altLang="zh-CN"/>
              <a:t>4)</a:t>
            </a:r>
            <a:r>
              <a:rPr lang="zh-CN" altLang="en-US"/>
              <a:t>，</a:t>
            </a:r>
            <a:r>
              <a:rPr lang="en-US" altLang="zh-CN"/>
              <a:t>CPU</a:t>
            </a:r>
            <a:r>
              <a:rPr lang="zh-CN" altLang="en-US"/>
              <a:t>可以随时读出</a:t>
            </a:r>
            <a:r>
              <a:rPr lang="en-US" altLang="zh-CN"/>
              <a:t>I/O</a:t>
            </a:r>
            <a:r>
              <a:rPr lang="zh-CN" altLang="en-US"/>
              <a:t>端口的电平状态。</a:t>
            </a:r>
          </a:p>
          <a:p>
            <a:pPr eaLnBrk="1" hangingPunct="1">
              <a:spcBef>
                <a:spcPct val="0"/>
              </a:spcBef>
            </a:pPr>
            <a:endParaRPr lang="zh-CN" altLang="zh-CN"/>
          </a:p>
        </p:txBody>
      </p:sp>
    </p:spTree>
    <p:extLst>
      <p:ext uri="{BB962C8B-B14F-4D97-AF65-F5344CB8AC3E}">
        <p14:creationId xmlns:p14="http://schemas.microsoft.com/office/powerpoint/2010/main" val="200556178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BCB44E4-55BE-46C3-8CC6-F4E91A867DB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D109420-D610-4E59-9624-635A34035D39}" type="slidenum">
              <a:rPr lang="en-US" altLang="zh-CN">
                <a:latin typeface="Calibri" panose="020F0502020204030204" pitchFamily="34" charset="0"/>
              </a:rPr>
              <a:pPr eaLnBrk="1" hangingPunct="1"/>
              <a:t>347</a:t>
            </a:fld>
            <a:endParaRPr lang="en-US" altLang="zh-CN">
              <a:latin typeface="Calibri" panose="020F0502020204030204" pitchFamily="34" charset="0"/>
            </a:endParaRPr>
          </a:p>
        </p:txBody>
      </p:sp>
      <p:sp>
        <p:nvSpPr>
          <p:cNvPr id="45059" name="Rectangle 2">
            <a:extLst>
              <a:ext uri="{FF2B5EF4-FFF2-40B4-BE49-F238E27FC236}">
                <a16:creationId xmlns:a16="http://schemas.microsoft.com/office/drawing/2014/main" id="{B76C2FF5-DAA6-4654-9DD1-8054410F5C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007D2F03-A702-40CC-9A97-52F593ACC3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这是输入上拉模式的配置，与前面的浮空输入模式相比，仅仅是在数据通道上部，接入了一个上拉电阻，根据</a:t>
            </a:r>
            <a:r>
              <a:rPr lang="en-US" altLang="zh-CN"/>
              <a:t>STM32</a:t>
            </a:r>
            <a:r>
              <a:rPr lang="zh-CN" altLang="en-US"/>
              <a:t>的数据手册，这个上拉电阻阻值介于</a:t>
            </a:r>
            <a:r>
              <a:rPr lang="en-US" altLang="zh-CN"/>
              <a:t>30K~50K</a:t>
            </a:r>
            <a:r>
              <a:rPr lang="zh-CN" altLang="en-US"/>
              <a:t>欧姆。</a:t>
            </a:r>
          </a:p>
          <a:p>
            <a:r>
              <a:rPr lang="zh-CN" altLang="en-US"/>
              <a:t>同样，</a:t>
            </a:r>
            <a:r>
              <a:rPr lang="en-US" altLang="zh-CN"/>
              <a:t>CPU</a:t>
            </a:r>
            <a:r>
              <a:rPr lang="zh-CN" altLang="en-US"/>
              <a:t>可以随时在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的另一端，读出</a:t>
            </a:r>
            <a:r>
              <a:rPr lang="en-US" altLang="zh-CN"/>
              <a:t>I/O</a:t>
            </a:r>
            <a:r>
              <a:rPr lang="zh-CN" altLang="en-US"/>
              <a:t>端口的电平状态。</a:t>
            </a:r>
          </a:p>
          <a:p>
            <a:pPr eaLnBrk="1" hangingPunct="1">
              <a:spcBef>
                <a:spcPct val="0"/>
              </a:spcBef>
            </a:pPr>
            <a:endParaRPr lang="zh-CN" altLang="zh-CN"/>
          </a:p>
        </p:txBody>
      </p:sp>
    </p:spTree>
    <p:extLst>
      <p:ext uri="{BB962C8B-B14F-4D97-AF65-F5344CB8AC3E}">
        <p14:creationId xmlns:p14="http://schemas.microsoft.com/office/powerpoint/2010/main" val="391552685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4727E74-2F37-4B27-8FE3-239996B9504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4F4F3E5-FA57-476C-9304-31F7FBA900CF}" type="slidenum">
              <a:rPr lang="en-US" altLang="zh-CN">
                <a:latin typeface="Calibri" panose="020F0502020204030204" pitchFamily="34" charset="0"/>
              </a:rPr>
              <a:pPr eaLnBrk="1" hangingPunct="1"/>
              <a:t>348</a:t>
            </a:fld>
            <a:endParaRPr lang="en-US" altLang="zh-CN">
              <a:latin typeface="Calibri" panose="020F0502020204030204" pitchFamily="34" charset="0"/>
            </a:endParaRPr>
          </a:p>
        </p:txBody>
      </p:sp>
      <p:sp>
        <p:nvSpPr>
          <p:cNvPr id="46083" name="Rectangle 2">
            <a:extLst>
              <a:ext uri="{FF2B5EF4-FFF2-40B4-BE49-F238E27FC236}">
                <a16:creationId xmlns:a16="http://schemas.microsoft.com/office/drawing/2014/main" id="{0990E5C7-9722-4DBD-B4C2-2FD8668D67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3C9021C5-EC7D-431E-8B7C-57FCDC55CD6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对于输入下拉模式的配置，数据通道的下部，接入了一个下拉电阻，根据</a:t>
            </a:r>
            <a:r>
              <a:rPr lang="en-US" altLang="zh-CN"/>
              <a:t>STM32</a:t>
            </a:r>
            <a:r>
              <a:rPr lang="zh-CN" altLang="en-US"/>
              <a:t>的数据手册，这个下拉电阻阻值也是介于</a:t>
            </a:r>
            <a:r>
              <a:rPr lang="en-US" altLang="zh-CN"/>
              <a:t>30K~50K</a:t>
            </a:r>
            <a:r>
              <a:rPr lang="zh-CN" altLang="en-US"/>
              <a:t>欧姆。</a:t>
            </a:r>
          </a:p>
          <a:p>
            <a:pPr eaLnBrk="1" hangingPunct="1">
              <a:spcBef>
                <a:spcPct val="0"/>
              </a:spcBef>
            </a:pPr>
            <a:endParaRPr lang="zh-CN" altLang="zh-CN"/>
          </a:p>
        </p:txBody>
      </p:sp>
    </p:spTree>
    <p:extLst>
      <p:ext uri="{BB962C8B-B14F-4D97-AF65-F5344CB8AC3E}">
        <p14:creationId xmlns:p14="http://schemas.microsoft.com/office/powerpoint/2010/main" val="197175036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2FADE77-77E3-4007-AB88-D55DC41854C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BB05598-2F92-49F8-8BBD-57F0EE14B160}" type="slidenum">
              <a:rPr lang="en-US" altLang="zh-CN">
                <a:latin typeface="Calibri" panose="020F0502020204030204" pitchFamily="34" charset="0"/>
              </a:rPr>
              <a:pPr eaLnBrk="1" hangingPunct="1"/>
              <a:t>349</a:t>
            </a:fld>
            <a:endParaRPr lang="en-US" altLang="zh-CN">
              <a:latin typeface="Calibri" panose="020F0502020204030204" pitchFamily="34" charset="0"/>
            </a:endParaRPr>
          </a:p>
        </p:txBody>
      </p:sp>
      <p:sp>
        <p:nvSpPr>
          <p:cNvPr id="47107" name="Rectangle 2">
            <a:extLst>
              <a:ext uri="{FF2B5EF4-FFF2-40B4-BE49-F238E27FC236}">
                <a16:creationId xmlns:a16="http://schemas.microsoft.com/office/drawing/2014/main" id="{48CD31F6-3A97-4113-A672-6F39F3112D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CB2ADD8B-C894-4334-A0E0-E967F8B6A3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模拟输入通道的配置则更加简单，信号从左边编号</a:t>
            </a:r>
            <a:r>
              <a:rPr lang="en-US" altLang="zh-CN"/>
              <a:t>1</a:t>
            </a:r>
            <a:r>
              <a:rPr lang="zh-CN" altLang="en-US"/>
              <a:t>的端口进入，从右边编号</a:t>
            </a:r>
            <a:r>
              <a:rPr lang="en-US" altLang="zh-CN"/>
              <a:t>2</a:t>
            </a:r>
            <a:r>
              <a:rPr lang="zh-CN" altLang="en-US"/>
              <a:t>的一端直接进入</a:t>
            </a:r>
            <a:r>
              <a:rPr lang="en-US" altLang="zh-CN"/>
              <a:t>ADC</a:t>
            </a:r>
            <a:r>
              <a:rPr lang="zh-CN" altLang="en-US"/>
              <a:t>模块。</a:t>
            </a:r>
          </a:p>
          <a:p>
            <a:r>
              <a:rPr lang="zh-CN" altLang="en-US"/>
              <a:t>这里我们看到所有的上拉、下拉电阻和施密特触发器，均处于断开状态，因此</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将不能反映端口上的电平状态，也就是说，模拟输入配置下，</a:t>
            </a:r>
            <a:r>
              <a:rPr lang="en-US" altLang="zh-CN"/>
              <a:t>CPU</a:t>
            </a:r>
            <a:r>
              <a:rPr lang="zh-CN" altLang="en-US"/>
              <a:t>不能在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上读到有效的数据。</a:t>
            </a:r>
          </a:p>
          <a:p>
            <a:pPr eaLnBrk="1" hangingPunct="1">
              <a:spcBef>
                <a:spcPct val="0"/>
              </a:spcBef>
            </a:pPr>
            <a:endParaRPr lang="zh-CN" altLang="zh-CN"/>
          </a:p>
        </p:txBody>
      </p:sp>
    </p:spTree>
    <p:extLst>
      <p:ext uri="{BB962C8B-B14F-4D97-AF65-F5344CB8AC3E}">
        <p14:creationId xmlns:p14="http://schemas.microsoft.com/office/powerpoint/2010/main" val="1224957488"/>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754FCEB-632E-4255-B290-192533F181F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8C5CE50-0CA3-4B8F-AA36-260D5CF76787}" type="slidenum">
              <a:rPr lang="en-US" altLang="zh-CN">
                <a:latin typeface="Calibri" panose="020F0502020204030204" pitchFamily="34" charset="0"/>
              </a:rPr>
              <a:pPr eaLnBrk="1" hangingPunct="1"/>
              <a:t>350</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DA8327DC-6776-4911-BAF5-3E79A9C1EC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37D10957-00B2-4A74-BD99-C6DDE92785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这是开漏输出模式的配置，当</a:t>
            </a:r>
            <a:r>
              <a:rPr lang="en-US" altLang="zh-CN"/>
              <a:t>CPU</a:t>
            </a:r>
            <a:r>
              <a:rPr lang="zh-CN" altLang="en-US"/>
              <a:t>在左边的编号</a:t>
            </a:r>
            <a:r>
              <a:rPr lang="en-US" altLang="zh-CN"/>
              <a:t>1</a:t>
            </a:r>
            <a:r>
              <a:rPr lang="zh-CN" altLang="en-US"/>
              <a:t>端通过位设置</a:t>
            </a:r>
            <a:r>
              <a:rPr lang="en-US" altLang="zh-CN"/>
              <a:t>/</a:t>
            </a:r>
            <a:r>
              <a:rPr lang="zh-CN" altLang="en-US"/>
              <a:t>清除寄存器，或输出数据寄存器写入数据后，该数据位将通过编号</a:t>
            </a:r>
            <a:r>
              <a:rPr lang="en-US" altLang="zh-CN"/>
              <a:t>2</a:t>
            </a:r>
            <a:r>
              <a:rPr lang="zh-CN" altLang="en-US"/>
              <a:t>的输出控制电路传送到编号</a:t>
            </a:r>
            <a:r>
              <a:rPr lang="en-US" altLang="zh-CN"/>
              <a:t>4</a:t>
            </a:r>
            <a:r>
              <a:rPr lang="zh-CN" altLang="en-US"/>
              <a:t>的</a:t>
            </a:r>
            <a:r>
              <a:rPr lang="en-US" altLang="zh-CN"/>
              <a:t>I/O</a:t>
            </a:r>
            <a:r>
              <a:rPr lang="zh-CN" altLang="en-US"/>
              <a:t>端口，如果</a:t>
            </a:r>
            <a:r>
              <a:rPr lang="en-US" altLang="zh-CN"/>
              <a:t>CPU</a:t>
            </a:r>
            <a:r>
              <a:rPr lang="zh-CN" altLang="en-US"/>
              <a:t>写入的是逻辑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管将处于关闭状态，此时</a:t>
            </a:r>
            <a:r>
              <a:rPr lang="en-US" altLang="zh-CN"/>
              <a:t>I/O</a:t>
            </a:r>
            <a:r>
              <a:rPr lang="zh-CN" altLang="en-US"/>
              <a:t>端口的电平将由外部的上拉电阻决定，如果</a:t>
            </a:r>
            <a:r>
              <a:rPr lang="en-US" altLang="zh-CN"/>
              <a:t>CPU</a:t>
            </a:r>
            <a:r>
              <a:rPr lang="zh-CN" altLang="en-US"/>
              <a:t>写入的是逻辑</a:t>
            </a:r>
            <a:r>
              <a:rPr lang="zh-CN" altLang="en-US">
                <a:latin typeface="Arial" panose="020B0604020202020204" pitchFamily="34" charset="0"/>
              </a:rPr>
              <a:t>“</a:t>
            </a:r>
            <a:r>
              <a:rPr lang="en-US" altLang="zh-CN"/>
              <a:t>0</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管将处于开启状态，此时</a:t>
            </a:r>
            <a:r>
              <a:rPr lang="en-US" altLang="zh-CN"/>
              <a:t>I/O</a:t>
            </a:r>
            <a:r>
              <a:rPr lang="zh-CN" altLang="en-US"/>
              <a:t>端口的电平被编号</a:t>
            </a:r>
            <a:r>
              <a:rPr lang="en-US" altLang="zh-CN"/>
              <a:t>3</a:t>
            </a:r>
            <a:r>
              <a:rPr lang="zh-CN" altLang="en-US"/>
              <a:t>的</a:t>
            </a:r>
            <a:r>
              <a:rPr lang="en-US" altLang="zh-CN"/>
              <a:t>N-MOS</a:t>
            </a:r>
            <a:r>
              <a:rPr lang="zh-CN" altLang="en-US"/>
              <a:t>管拉到了</a:t>
            </a:r>
            <a:r>
              <a:rPr lang="en-US" altLang="zh-CN"/>
              <a:t>VSS</a:t>
            </a:r>
            <a:r>
              <a:rPr lang="zh-CN" altLang="en-US"/>
              <a:t>的零电位。</a:t>
            </a:r>
          </a:p>
          <a:p>
            <a:r>
              <a:rPr lang="zh-CN" altLang="en-US"/>
              <a:t>在图的上半部，施密特触发器处于开启状态，这意味着</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的另一端，随时监控</a:t>
            </a:r>
            <a:r>
              <a:rPr lang="en-US" altLang="zh-CN"/>
              <a:t>I/O</a:t>
            </a:r>
            <a:r>
              <a:rPr lang="zh-CN" altLang="en-US"/>
              <a:t>端口的状态；通过这个特性，还实现了虚拟的</a:t>
            </a:r>
            <a:r>
              <a:rPr lang="en-US" altLang="zh-CN"/>
              <a:t>I/O</a:t>
            </a:r>
            <a:r>
              <a:rPr lang="zh-CN" altLang="en-US"/>
              <a:t>端口双向通信：只要</a:t>
            </a:r>
            <a:r>
              <a:rPr lang="en-US" altLang="zh-CN"/>
              <a:t>CPU</a:t>
            </a:r>
            <a:r>
              <a:rPr lang="zh-CN" altLang="en-US"/>
              <a:t>输出逻辑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，由于编号</a:t>
            </a:r>
            <a:r>
              <a:rPr lang="en-US" altLang="zh-CN"/>
              <a:t>3</a:t>
            </a:r>
            <a:r>
              <a:rPr lang="zh-CN" altLang="en-US"/>
              <a:t>的</a:t>
            </a:r>
            <a:r>
              <a:rPr lang="en-US" altLang="zh-CN"/>
              <a:t>N-MOS</a:t>
            </a:r>
            <a:r>
              <a:rPr lang="zh-CN" altLang="en-US"/>
              <a:t>管处于关闭状态，</a:t>
            </a:r>
            <a:r>
              <a:rPr lang="en-US" altLang="zh-CN"/>
              <a:t>I/O</a:t>
            </a:r>
            <a:r>
              <a:rPr lang="zh-CN" altLang="en-US"/>
              <a:t>端口的电平将完全由外部电路决定，因此，</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读到外部电路的信号，而不是它自己输出的逻辑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a:t>
            </a:r>
          </a:p>
          <a:p>
            <a:pPr eaLnBrk="1" hangingPunct="1">
              <a:spcBef>
                <a:spcPct val="0"/>
              </a:spcBef>
            </a:pPr>
            <a:endParaRPr lang="zh-CN" altLang="zh-CN"/>
          </a:p>
        </p:txBody>
      </p:sp>
    </p:spTree>
    <p:extLst>
      <p:ext uri="{BB962C8B-B14F-4D97-AF65-F5344CB8AC3E}">
        <p14:creationId xmlns:p14="http://schemas.microsoft.com/office/powerpoint/2010/main" val="3170213622"/>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C0CB52B-886A-4550-B4AE-B8B2F764D3F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ADDE41A-0AE8-4403-989E-AB4FB36BDDBC}" type="slidenum">
              <a:rPr lang="en-US" altLang="zh-CN">
                <a:latin typeface="Calibri" panose="020F0502020204030204" pitchFamily="34" charset="0"/>
              </a:rPr>
              <a:pPr eaLnBrk="1" hangingPunct="1"/>
              <a:t>351</a:t>
            </a:fld>
            <a:endParaRPr lang="en-US" altLang="zh-CN">
              <a:latin typeface="Calibri" panose="020F0502020204030204" pitchFamily="34" charset="0"/>
            </a:endParaRPr>
          </a:p>
        </p:txBody>
      </p:sp>
      <p:sp>
        <p:nvSpPr>
          <p:cNvPr id="49155" name="Rectangle 2">
            <a:extLst>
              <a:ext uri="{FF2B5EF4-FFF2-40B4-BE49-F238E27FC236}">
                <a16:creationId xmlns:a16="http://schemas.microsoft.com/office/drawing/2014/main" id="{FEFE1B23-F6F4-4443-B459-FF4D86FB39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306E5BD8-9D2F-4A00-96FE-6BAE45DC56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开漏复用输出模式与开漏输出模式的配置基本相同，不同的是编号</a:t>
            </a:r>
            <a:r>
              <a:rPr lang="en-US" altLang="zh-CN"/>
              <a:t>2</a:t>
            </a:r>
            <a:r>
              <a:rPr lang="zh-CN" altLang="en-US"/>
              <a:t>的输出控制电路的输入，与复用功能的输出端相连，此时输出数据寄存器被从输出通道断开了。</a:t>
            </a:r>
          </a:p>
          <a:p>
            <a:r>
              <a:rPr lang="zh-CN" altLang="en-US"/>
              <a:t>同样，</a:t>
            </a:r>
            <a:r>
              <a:rPr lang="en-US" altLang="zh-CN"/>
              <a:t>CPU</a:t>
            </a:r>
            <a:r>
              <a:rPr lang="zh-CN" altLang="en-US"/>
              <a:t>可以从</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读到外部电路的信号。</a:t>
            </a:r>
          </a:p>
        </p:txBody>
      </p:sp>
    </p:spTree>
    <p:extLst>
      <p:ext uri="{BB962C8B-B14F-4D97-AF65-F5344CB8AC3E}">
        <p14:creationId xmlns:p14="http://schemas.microsoft.com/office/powerpoint/2010/main" val="282201853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61F436D-9A6A-4F50-B3E0-6A8B3AE7E53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B010024-8231-4F57-95C0-D91A753E3EF1}" type="slidenum">
              <a:rPr lang="en-US" altLang="zh-CN">
                <a:latin typeface="Calibri" panose="020F0502020204030204" pitchFamily="34" charset="0"/>
              </a:rPr>
              <a:pPr eaLnBrk="1" hangingPunct="1"/>
              <a:t>352</a:t>
            </a:fld>
            <a:endParaRPr lang="en-US" altLang="zh-CN">
              <a:latin typeface="Calibri" panose="020F0502020204030204" pitchFamily="34" charset="0"/>
            </a:endParaRPr>
          </a:p>
        </p:txBody>
      </p:sp>
      <p:sp>
        <p:nvSpPr>
          <p:cNvPr id="50179" name="Rectangle 2">
            <a:extLst>
              <a:ext uri="{FF2B5EF4-FFF2-40B4-BE49-F238E27FC236}">
                <a16:creationId xmlns:a16="http://schemas.microsoft.com/office/drawing/2014/main" id="{B3954D26-815C-4E64-992C-F8E2933356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56C24F53-468C-43EA-996E-883E00C4C9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在开漏输出模式的基础上，推挽输出模式仅仅是在编号</a:t>
            </a:r>
            <a:r>
              <a:rPr lang="en-US" altLang="zh-CN"/>
              <a:t>2</a:t>
            </a:r>
            <a:r>
              <a:rPr lang="zh-CN" altLang="en-US"/>
              <a:t>的输出控制电路之后，增加了一个</a:t>
            </a:r>
            <a:r>
              <a:rPr lang="en-US" altLang="zh-CN"/>
              <a:t>P-MOS</a:t>
            </a:r>
            <a:r>
              <a:rPr lang="zh-CN" altLang="en-US"/>
              <a:t>管。</a:t>
            </a:r>
          </a:p>
          <a:p>
            <a:r>
              <a:rPr lang="zh-CN" altLang="en-US"/>
              <a:t>当输出逻辑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时，编号</a:t>
            </a:r>
            <a:r>
              <a:rPr lang="en-US" altLang="zh-CN"/>
              <a:t>3</a:t>
            </a:r>
            <a:r>
              <a:rPr lang="zh-CN" altLang="en-US"/>
              <a:t>处的</a:t>
            </a:r>
            <a:r>
              <a:rPr lang="en-US" altLang="zh-CN"/>
              <a:t>P-MOS</a:t>
            </a:r>
            <a:r>
              <a:rPr lang="zh-CN" altLang="en-US"/>
              <a:t>管导通，而下方的</a:t>
            </a:r>
            <a:r>
              <a:rPr lang="en-US" altLang="zh-CN"/>
              <a:t>N-MOS</a:t>
            </a:r>
            <a:r>
              <a:rPr lang="zh-CN" altLang="en-US"/>
              <a:t>管截止，达到输出高电平的目的。</a:t>
            </a:r>
          </a:p>
          <a:p>
            <a:r>
              <a:rPr lang="zh-CN" altLang="en-US"/>
              <a:t>当输出逻辑</a:t>
            </a:r>
            <a:r>
              <a:rPr lang="zh-CN" altLang="en-US">
                <a:latin typeface="Arial" panose="020B0604020202020204" pitchFamily="34" charset="0"/>
              </a:rPr>
              <a:t>“</a:t>
            </a:r>
            <a:r>
              <a:rPr lang="en-US" altLang="zh-CN"/>
              <a:t>0</a:t>
            </a:r>
            <a:r>
              <a:rPr lang="en-US" altLang="zh-CN">
                <a:latin typeface="Arial" panose="020B0604020202020204" pitchFamily="34" charset="0"/>
              </a:rPr>
              <a:t>”</a:t>
            </a:r>
            <a:r>
              <a:rPr lang="zh-CN" altLang="en-US"/>
              <a:t>时，编号</a:t>
            </a:r>
            <a:r>
              <a:rPr lang="en-US" altLang="zh-CN"/>
              <a:t>3</a:t>
            </a:r>
            <a:r>
              <a:rPr lang="zh-CN" altLang="en-US"/>
              <a:t>处的</a:t>
            </a:r>
            <a:r>
              <a:rPr lang="en-US" altLang="zh-CN"/>
              <a:t>P-MOS</a:t>
            </a:r>
            <a:r>
              <a:rPr lang="zh-CN" altLang="en-US"/>
              <a:t>管截止，而下方的</a:t>
            </a:r>
            <a:r>
              <a:rPr lang="en-US" altLang="zh-CN"/>
              <a:t>N-MOS</a:t>
            </a:r>
            <a:r>
              <a:rPr lang="zh-CN" altLang="en-US"/>
              <a:t>管导通，达到输出低电平的目的。</a:t>
            </a:r>
          </a:p>
          <a:p>
            <a:r>
              <a:rPr lang="zh-CN" altLang="en-US"/>
              <a:t>在这个模式下，</a:t>
            </a:r>
            <a:r>
              <a:rPr lang="en-US" altLang="zh-CN"/>
              <a:t>CPU</a:t>
            </a:r>
            <a:r>
              <a:rPr lang="zh-CN" altLang="en-US"/>
              <a:t>仍然可以从</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读到外部电路的信号。</a:t>
            </a:r>
          </a:p>
        </p:txBody>
      </p:sp>
    </p:spTree>
    <p:extLst>
      <p:ext uri="{BB962C8B-B14F-4D97-AF65-F5344CB8AC3E}">
        <p14:creationId xmlns:p14="http://schemas.microsoft.com/office/powerpoint/2010/main" val="1806934207"/>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B980E0B-5912-4702-9C66-0B13ACB9712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1CF4913-F44F-41A8-A34B-55A1195B59D2}" type="slidenum">
              <a:rPr lang="en-US" altLang="zh-CN">
                <a:latin typeface="Calibri" panose="020F0502020204030204" pitchFamily="34" charset="0"/>
              </a:rPr>
              <a:pPr eaLnBrk="1" hangingPunct="1"/>
              <a:t>353</a:t>
            </a:fld>
            <a:endParaRPr lang="en-US" altLang="zh-CN">
              <a:latin typeface="Calibri" panose="020F0502020204030204" pitchFamily="34" charset="0"/>
            </a:endParaRPr>
          </a:p>
        </p:txBody>
      </p:sp>
      <p:sp>
        <p:nvSpPr>
          <p:cNvPr id="51203" name="Rectangle 2">
            <a:extLst>
              <a:ext uri="{FF2B5EF4-FFF2-40B4-BE49-F238E27FC236}">
                <a16:creationId xmlns:a16="http://schemas.microsoft.com/office/drawing/2014/main" id="{B407812F-97DE-43B6-B752-AC79DB47E3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F8C2DF2D-A7FB-47C7-9931-BDFB2516E4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r>
              <a:rPr lang="zh-CN" altLang="en-US"/>
              <a:t>最后是推挽复用输出模式，同样的道理，编号</a:t>
            </a:r>
            <a:r>
              <a:rPr lang="en-US" altLang="zh-CN"/>
              <a:t>2</a:t>
            </a:r>
            <a:r>
              <a:rPr lang="zh-CN" altLang="en-US"/>
              <a:t>的输出控制电路的输入，与复用功能的输出端相连，此时输出数据寄存器被从输出通道断开了。</a:t>
            </a:r>
          </a:p>
          <a:p>
            <a:pPr>
              <a:lnSpc>
                <a:spcPct val="80000"/>
              </a:lnSpc>
            </a:pPr>
            <a:r>
              <a:rPr lang="zh-CN" altLang="en-US"/>
              <a:t>其它部分与前述模式一致，包括对</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的读取。</a:t>
            </a:r>
          </a:p>
          <a:p>
            <a:pPr>
              <a:lnSpc>
                <a:spcPct val="80000"/>
              </a:lnSpc>
            </a:pPr>
            <a:r>
              <a:rPr lang="zh-CN" altLang="en-US"/>
              <a:t>经过这几张框图的介绍，我们了解了</a:t>
            </a:r>
            <a:r>
              <a:rPr lang="en-US" altLang="zh-CN"/>
              <a:t>STM32</a:t>
            </a:r>
            <a:r>
              <a:rPr lang="zh-CN" altLang="en-US"/>
              <a:t>的</a:t>
            </a:r>
            <a:r>
              <a:rPr lang="en-US" altLang="zh-CN"/>
              <a:t>8</a:t>
            </a:r>
            <a:r>
              <a:rPr lang="zh-CN" altLang="en-US"/>
              <a:t>种输入输出模式的配置。通过这几页简单讲解，我想介绍给大家的是一种如何理解</a:t>
            </a:r>
            <a:r>
              <a:rPr lang="en-US" altLang="zh-CN"/>
              <a:t>STM32</a:t>
            </a:r>
            <a:r>
              <a:rPr lang="zh-CN" altLang="en-US"/>
              <a:t>功能模块的方法，这个方法就是根据功能框图，分析数据和信号的传输通路，并搞清楚在传输通道上各种控制机制的选项，及其控制原理，这样就可以全面地掌握该功能模块的操作原理。在实际应用中，根据需要选择不同的控制选项组合，就可以满足各种各样的不同应用要求。</a:t>
            </a:r>
          </a:p>
          <a:p>
            <a:pPr>
              <a:lnSpc>
                <a:spcPct val="80000"/>
              </a:lnSpc>
            </a:pPr>
            <a:r>
              <a:rPr lang="zh-CN" altLang="en-US"/>
              <a:t>同时，因为了解掌握了该功能模块的内部操作原理，你可以自己回答很多手册上没有明确答案的问题。比如有人会问，在</a:t>
            </a:r>
            <a:r>
              <a:rPr lang="en-US" altLang="zh-CN"/>
              <a:t>UART</a:t>
            </a:r>
            <a:r>
              <a:rPr lang="zh-CN" altLang="en-US"/>
              <a:t>发送时，能否知道当前线路上传输的是</a:t>
            </a:r>
            <a:r>
              <a:rPr lang="zh-CN" altLang="en-US">
                <a:latin typeface="Arial" panose="020B0604020202020204" pitchFamily="34" charset="0"/>
              </a:rPr>
              <a:t>“</a:t>
            </a:r>
            <a:r>
              <a:rPr lang="en-US" altLang="zh-CN"/>
              <a:t>0</a:t>
            </a:r>
            <a:r>
              <a:rPr lang="en-US" altLang="zh-CN">
                <a:latin typeface="Arial" panose="020B0604020202020204" pitchFamily="34" charset="0"/>
              </a:rPr>
              <a:t>”</a:t>
            </a:r>
            <a:r>
              <a:rPr lang="zh-CN" altLang="en-US"/>
              <a:t>还是</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，这个问题手册中没有明确的答案，但如果你了解了本页的</a:t>
            </a:r>
            <a:r>
              <a:rPr lang="zh-CN" altLang="en-US">
                <a:latin typeface="Arial" panose="020B0604020202020204" pitchFamily="34" charset="0"/>
              </a:rPr>
              <a:t>“</a:t>
            </a:r>
            <a:r>
              <a:rPr lang="zh-CN" altLang="en-US"/>
              <a:t>推挽复用输出模式</a:t>
            </a:r>
            <a:r>
              <a:rPr lang="zh-CN" altLang="en-US">
                <a:latin typeface="Arial" panose="020B0604020202020204" pitchFamily="34" charset="0"/>
              </a:rPr>
              <a:t>”</a:t>
            </a:r>
            <a:r>
              <a:rPr lang="zh-CN" altLang="en-US"/>
              <a:t>配置框图，你可以很容易地知道，在图中的编号</a:t>
            </a:r>
            <a:r>
              <a:rPr lang="en-US" altLang="zh-CN"/>
              <a:t>7 </a:t>
            </a:r>
            <a:r>
              <a:rPr lang="zh-CN" altLang="en-US"/>
              <a:t>这一端，</a:t>
            </a:r>
            <a:r>
              <a:rPr lang="en-US" altLang="zh-CN"/>
              <a:t>CPU</a:t>
            </a:r>
            <a:r>
              <a:rPr lang="zh-CN" altLang="en-US"/>
              <a:t>可以随时读到传输线路上的信号状态。</a:t>
            </a:r>
          </a:p>
          <a:p>
            <a:pPr eaLnBrk="1" hangingPunct="1">
              <a:spcBef>
                <a:spcPct val="0"/>
              </a:spcBef>
            </a:pPr>
            <a:endParaRPr lang="zh-CN" altLang="zh-CN"/>
          </a:p>
        </p:txBody>
      </p:sp>
    </p:spTree>
    <p:extLst>
      <p:ext uri="{BB962C8B-B14F-4D97-AF65-F5344CB8AC3E}">
        <p14:creationId xmlns:p14="http://schemas.microsoft.com/office/powerpoint/2010/main" val="237600072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D9899FA-D3D7-47BE-A59D-78D8D4F81BD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566526C-EFB3-407E-A04F-24180CE01946}" type="slidenum">
              <a:rPr lang="en-US" altLang="zh-CN">
                <a:latin typeface="Calibri" panose="020F0502020204030204" pitchFamily="34" charset="0"/>
              </a:rPr>
              <a:pPr eaLnBrk="1" hangingPunct="1"/>
              <a:t>354</a:t>
            </a:fld>
            <a:endParaRPr lang="en-US" altLang="zh-CN">
              <a:latin typeface="Calibri" panose="020F0502020204030204" pitchFamily="34" charset="0"/>
            </a:endParaRPr>
          </a:p>
        </p:txBody>
      </p:sp>
      <p:sp>
        <p:nvSpPr>
          <p:cNvPr id="52227" name="Rectangle 2">
            <a:extLst>
              <a:ext uri="{FF2B5EF4-FFF2-40B4-BE49-F238E27FC236}">
                <a16:creationId xmlns:a16="http://schemas.microsoft.com/office/drawing/2014/main" id="{13EAD959-9CE9-4611-B57E-E184D755EF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77F77940-4664-461D-95F6-1DC69E1E58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80517922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CE3914C-106E-466F-947E-0B54D707FFD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F3A01E0-BB88-4944-A087-C69DDA1A5DE3}" type="slidenum">
              <a:rPr lang="en-US" altLang="zh-CN">
                <a:latin typeface="Calibri" panose="020F0502020204030204" pitchFamily="34" charset="0"/>
              </a:rPr>
              <a:pPr eaLnBrk="1" hangingPunct="1"/>
              <a:t>355</a:t>
            </a:fld>
            <a:endParaRPr lang="en-US" altLang="zh-CN">
              <a:latin typeface="Calibri" panose="020F0502020204030204" pitchFamily="34" charset="0"/>
            </a:endParaRPr>
          </a:p>
        </p:txBody>
      </p:sp>
      <p:sp>
        <p:nvSpPr>
          <p:cNvPr id="53251" name="Rectangle 2">
            <a:extLst>
              <a:ext uri="{FF2B5EF4-FFF2-40B4-BE49-F238E27FC236}">
                <a16:creationId xmlns:a16="http://schemas.microsoft.com/office/drawing/2014/main" id="{01E19F65-63E4-45FD-A4C1-FC2E8E632B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C43C9C4A-B813-432E-B9A4-88265CCD08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392608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0738241-F5F8-4BBF-8CFB-8F6948D39BE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42E06F8-BA21-411A-BC50-76AAE0A79000}" type="slidenum">
              <a:rPr lang="en-US" altLang="zh-CN">
                <a:latin typeface="Calibri" panose="020F0502020204030204" pitchFamily="34" charset="0"/>
              </a:rPr>
              <a:pPr eaLnBrk="1" hangingPunct="1"/>
              <a:t>41</a:t>
            </a:fld>
            <a:endParaRPr lang="en-US" altLang="zh-CN">
              <a:latin typeface="Calibri" panose="020F0502020204030204" pitchFamily="34" charset="0"/>
            </a:endParaRPr>
          </a:p>
        </p:txBody>
      </p:sp>
      <p:sp>
        <p:nvSpPr>
          <p:cNvPr id="50179" name="Rectangle 2">
            <a:extLst>
              <a:ext uri="{FF2B5EF4-FFF2-40B4-BE49-F238E27FC236}">
                <a16:creationId xmlns:a16="http://schemas.microsoft.com/office/drawing/2014/main" id="{FBEAF9BC-F4FD-454E-8359-939FC75431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7F3D4618-E879-4D81-9BF0-FB8CA4007F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4698244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8183FA7-AF34-4D9F-8175-FF12269C34C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F51285F-9BB6-46A0-8720-A32478DE15B8}" type="slidenum">
              <a:rPr lang="en-US" altLang="zh-CN">
                <a:latin typeface="Calibri" panose="020F0502020204030204" pitchFamily="34" charset="0"/>
              </a:rPr>
              <a:pPr eaLnBrk="1" hangingPunct="1"/>
              <a:t>356</a:t>
            </a:fld>
            <a:endParaRPr lang="en-US" altLang="zh-CN">
              <a:latin typeface="Calibri" panose="020F0502020204030204" pitchFamily="34" charset="0"/>
            </a:endParaRPr>
          </a:p>
        </p:txBody>
      </p:sp>
      <p:sp>
        <p:nvSpPr>
          <p:cNvPr id="54275" name="Rectangle 2">
            <a:extLst>
              <a:ext uri="{FF2B5EF4-FFF2-40B4-BE49-F238E27FC236}">
                <a16:creationId xmlns:a16="http://schemas.microsoft.com/office/drawing/2014/main" id="{8794DCA3-225E-483A-9B44-73141556D9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94543C77-7CE1-4BA9-8ED0-89FE34A91A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22971211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A7463D9-9537-433C-AE0E-37FAB44E936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E2C095C-D896-46FC-80C4-E19E651790A6}" type="slidenum">
              <a:rPr lang="en-US" altLang="zh-CN">
                <a:latin typeface="Calibri" panose="020F0502020204030204" pitchFamily="34" charset="0"/>
              </a:rPr>
              <a:pPr eaLnBrk="1" hangingPunct="1"/>
              <a:t>357</a:t>
            </a:fld>
            <a:endParaRPr lang="en-US" altLang="zh-CN">
              <a:latin typeface="Calibri" panose="020F0502020204030204" pitchFamily="34" charset="0"/>
            </a:endParaRPr>
          </a:p>
        </p:txBody>
      </p:sp>
      <p:sp>
        <p:nvSpPr>
          <p:cNvPr id="55299" name="Rectangle 2">
            <a:extLst>
              <a:ext uri="{FF2B5EF4-FFF2-40B4-BE49-F238E27FC236}">
                <a16:creationId xmlns:a16="http://schemas.microsoft.com/office/drawing/2014/main" id="{05DA30F4-C95E-41A3-BA99-5FAFA8A415F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3BAC4666-2E41-489B-988E-1FF44BD728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59027469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7010FB2-4AA0-49FF-92B5-7AF28E30FBC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5ACC1CE-313E-44C6-A136-FD10711C09A1}" type="slidenum">
              <a:rPr lang="en-US" altLang="zh-CN">
                <a:latin typeface="Calibri" panose="020F0502020204030204" pitchFamily="34" charset="0"/>
              </a:rPr>
              <a:pPr eaLnBrk="1" hangingPunct="1"/>
              <a:t>358</a:t>
            </a:fld>
            <a:endParaRPr lang="en-US" altLang="zh-CN">
              <a:latin typeface="Calibri" panose="020F0502020204030204" pitchFamily="34" charset="0"/>
            </a:endParaRPr>
          </a:p>
        </p:txBody>
      </p:sp>
      <p:sp>
        <p:nvSpPr>
          <p:cNvPr id="56323" name="Rectangle 2">
            <a:extLst>
              <a:ext uri="{FF2B5EF4-FFF2-40B4-BE49-F238E27FC236}">
                <a16:creationId xmlns:a16="http://schemas.microsoft.com/office/drawing/2014/main" id="{515D663C-5C2B-48FC-9B4F-543034F3AB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1869E396-3A17-4711-87B7-00FEC9AF24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105395000"/>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7AE3752-BF23-4C31-B716-BD585089E45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F9213E1-0D88-458D-8D5C-0B5DA7309CC2}" type="slidenum">
              <a:rPr lang="en-US" altLang="zh-CN">
                <a:latin typeface="Calibri" panose="020F0502020204030204" pitchFamily="34" charset="0"/>
              </a:rPr>
              <a:pPr eaLnBrk="1" hangingPunct="1"/>
              <a:t>359</a:t>
            </a:fld>
            <a:endParaRPr lang="en-US" altLang="zh-CN">
              <a:latin typeface="Calibri" panose="020F0502020204030204" pitchFamily="34" charset="0"/>
            </a:endParaRPr>
          </a:p>
        </p:txBody>
      </p:sp>
      <p:sp>
        <p:nvSpPr>
          <p:cNvPr id="57347" name="Rectangle 2">
            <a:extLst>
              <a:ext uri="{FF2B5EF4-FFF2-40B4-BE49-F238E27FC236}">
                <a16:creationId xmlns:a16="http://schemas.microsoft.com/office/drawing/2014/main" id="{98C226D0-7BB5-4EB8-BBDA-2068B27C14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A36B3AD8-B921-44C9-B641-EB9B42C09C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78026399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A8314F8-7D06-4A68-A047-9717246A6ED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4D49502-BB90-416C-B68F-56A8E2D1FCE3}" type="slidenum">
              <a:rPr lang="en-US" altLang="zh-CN">
                <a:latin typeface="Calibri" panose="020F0502020204030204" pitchFamily="34" charset="0"/>
              </a:rPr>
              <a:pPr eaLnBrk="1" hangingPunct="1"/>
              <a:t>360</a:t>
            </a:fld>
            <a:endParaRPr lang="en-US" altLang="zh-CN">
              <a:latin typeface="Calibri" panose="020F0502020204030204" pitchFamily="34" charset="0"/>
            </a:endParaRPr>
          </a:p>
        </p:txBody>
      </p:sp>
      <p:sp>
        <p:nvSpPr>
          <p:cNvPr id="58371" name="Rectangle 2">
            <a:extLst>
              <a:ext uri="{FF2B5EF4-FFF2-40B4-BE49-F238E27FC236}">
                <a16:creationId xmlns:a16="http://schemas.microsoft.com/office/drawing/2014/main" id="{5C508746-0136-49E9-BFFF-0E3223BA77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18942AA9-A7C6-4E27-99A7-9355FE3B0B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69015738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71BE7F0-3E32-4C19-ABA5-9EB55F36C11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A9DC897-8576-471A-9153-61873C2F6FFC}" type="slidenum">
              <a:rPr lang="en-US" altLang="zh-CN">
                <a:latin typeface="Calibri" panose="020F0502020204030204" pitchFamily="34" charset="0"/>
              </a:rPr>
              <a:pPr eaLnBrk="1" hangingPunct="1"/>
              <a:t>361</a:t>
            </a:fld>
            <a:endParaRPr lang="en-US" altLang="zh-CN">
              <a:latin typeface="Calibri" panose="020F0502020204030204" pitchFamily="34" charset="0"/>
            </a:endParaRPr>
          </a:p>
        </p:txBody>
      </p:sp>
      <p:sp>
        <p:nvSpPr>
          <p:cNvPr id="59395" name="Rectangle 2">
            <a:extLst>
              <a:ext uri="{FF2B5EF4-FFF2-40B4-BE49-F238E27FC236}">
                <a16:creationId xmlns:a16="http://schemas.microsoft.com/office/drawing/2014/main" id="{EFFE0E72-C3F2-4E17-8DEF-8056B1462B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12DA2D39-4A86-4C25-BB49-60374BB1F2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66062228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C53FCD4-F6CA-4734-9B35-942E48197F1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D18CA11-9ADC-49D3-8AC5-F293FC61CD6D}" type="slidenum">
              <a:rPr lang="en-US" altLang="zh-CN">
                <a:latin typeface="Calibri" panose="020F0502020204030204" pitchFamily="34" charset="0"/>
              </a:rPr>
              <a:pPr eaLnBrk="1" hangingPunct="1"/>
              <a:t>362</a:t>
            </a:fld>
            <a:endParaRPr lang="en-US" altLang="zh-CN">
              <a:latin typeface="Calibri" panose="020F0502020204030204" pitchFamily="34" charset="0"/>
            </a:endParaRPr>
          </a:p>
        </p:txBody>
      </p:sp>
      <p:sp>
        <p:nvSpPr>
          <p:cNvPr id="60419" name="Rectangle 2">
            <a:extLst>
              <a:ext uri="{FF2B5EF4-FFF2-40B4-BE49-F238E27FC236}">
                <a16:creationId xmlns:a16="http://schemas.microsoft.com/office/drawing/2014/main" id="{FE616E6E-B98C-47D7-90EE-241EBAC51F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61CA960C-CF9C-48B5-AA07-7C6E7135DE7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92489343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F2938DD-DDA4-43F7-A366-9D841C1DE06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76B9C5B-7714-44AB-86B6-F0F76B043DC9}" type="slidenum">
              <a:rPr lang="en-US" altLang="zh-CN">
                <a:latin typeface="Calibri" panose="020F0502020204030204" pitchFamily="34" charset="0"/>
              </a:rPr>
              <a:pPr eaLnBrk="1" hangingPunct="1"/>
              <a:t>363</a:t>
            </a:fld>
            <a:endParaRPr lang="en-US" altLang="zh-CN">
              <a:latin typeface="Calibri" panose="020F0502020204030204" pitchFamily="34" charset="0"/>
            </a:endParaRPr>
          </a:p>
        </p:txBody>
      </p:sp>
      <p:sp>
        <p:nvSpPr>
          <p:cNvPr id="61443" name="Rectangle 2">
            <a:extLst>
              <a:ext uri="{FF2B5EF4-FFF2-40B4-BE49-F238E27FC236}">
                <a16:creationId xmlns:a16="http://schemas.microsoft.com/office/drawing/2014/main" id="{91B143E5-AD4B-4733-A22E-9F902F090A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98C0F215-F905-4CC5-8A68-F4BD38D3DB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824280400"/>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B20A51B-20EF-4AF1-9D0E-F980FEF42D7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8325751-98A8-4F93-96E9-EED7CB9C83A6}" type="slidenum">
              <a:rPr lang="en-US" altLang="zh-CN">
                <a:latin typeface="Calibri" panose="020F0502020204030204" pitchFamily="34" charset="0"/>
              </a:rPr>
              <a:pPr eaLnBrk="1" hangingPunct="1"/>
              <a:t>364</a:t>
            </a:fld>
            <a:endParaRPr lang="en-US" altLang="zh-CN">
              <a:latin typeface="Calibri" panose="020F0502020204030204" pitchFamily="34" charset="0"/>
            </a:endParaRPr>
          </a:p>
        </p:txBody>
      </p:sp>
      <p:sp>
        <p:nvSpPr>
          <p:cNvPr id="62467" name="Rectangle 2">
            <a:extLst>
              <a:ext uri="{FF2B5EF4-FFF2-40B4-BE49-F238E27FC236}">
                <a16:creationId xmlns:a16="http://schemas.microsoft.com/office/drawing/2014/main" id="{B07735D1-4C0F-4669-B5D7-9541E07E49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26846D11-BF1C-47E7-BFF9-03A6E797EC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35355267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9CBFB08-219B-4846-AF10-75DA71D760E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F67260A-EEEB-47CC-A59A-B8FE80BB5568}" type="slidenum">
              <a:rPr lang="en-US" altLang="zh-CN">
                <a:latin typeface="Calibri" panose="020F0502020204030204" pitchFamily="34" charset="0"/>
              </a:rPr>
              <a:pPr eaLnBrk="1" hangingPunct="1"/>
              <a:t>365</a:t>
            </a:fld>
            <a:endParaRPr lang="en-US" altLang="zh-CN">
              <a:latin typeface="Calibri" panose="020F0502020204030204" pitchFamily="34" charset="0"/>
            </a:endParaRPr>
          </a:p>
        </p:txBody>
      </p:sp>
      <p:sp>
        <p:nvSpPr>
          <p:cNvPr id="63491" name="Rectangle 2">
            <a:extLst>
              <a:ext uri="{FF2B5EF4-FFF2-40B4-BE49-F238E27FC236}">
                <a16:creationId xmlns:a16="http://schemas.microsoft.com/office/drawing/2014/main" id="{BF331C75-7FE0-4F59-A9B3-4B87A29719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42697028-E5E9-418C-AA6F-67C817753B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79149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E9DB81B-9733-4F08-8147-AC37BCF4EBA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17F11BB-5440-4D0E-B53C-EAB46EFE5B82}" type="slidenum">
              <a:rPr lang="en-US" altLang="zh-CN">
                <a:latin typeface="Calibri" panose="020F0502020204030204" pitchFamily="34" charset="0"/>
              </a:rPr>
              <a:pPr eaLnBrk="1" hangingPunct="1"/>
              <a:t>42</a:t>
            </a:fld>
            <a:endParaRPr lang="en-US" altLang="zh-CN">
              <a:latin typeface="Calibri" panose="020F0502020204030204" pitchFamily="34" charset="0"/>
            </a:endParaRPr>
          </a:p>
        </p:txBody>
      </p:sp>
      <p:sp>
        <p:nvSpPr>
          <p:cNvPr id="51203" name="Rectangle 2">
            <a:extLst>
              <a:ext uri="{FF2B5EF4-FFF2-40B4-BE49-F238E27FC236}">
                <a16:creationId xmlns:a16="http://schemas.microsoft.com/office/drawing/2014/main" id="{3797BA7E-5E63-4CA4-9DF4-1836FC8C61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8CC3046E-2C94-4FFC-814A-DDC56D7011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25143222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9152EA3-15FF-4FDD-A9FA-347696F0C6F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8F9008A-A431-41D1-B405-1589BF4A93CB}" type="slidenum">
              <a:rPr lang="en-US" altLang="zh-CN">
                <a:latin typeface="Calibri" panose="020F0502020204030204" pitchFamily="34" charset="0"/>
              </a:rPr>
              <a:pPr eaLnBrk="1" hangingPunct="1"/>
              <a:t>366</a:t>
            </a:fld>
            <a:endParaRPr lang="en-US" altLang="zh-CN">
              <a:latin typeface="Calibri" panose="020F0502020204030204" pitchFamily="34" charset="0"/>
            </a:endParaRPr>
          </a:p>
        </p:txBody>
      </p:sp>
      <p:sp>
        <p:nvSpPr>
          <p:cNvPr id="64515" name="Rectangle 2">
            <a:extLst>
              <a:ext uri="{FF2B5EF4-FFF2-40B4-BE49-F238E27FC236}">
                <a16:creationId xmlns:a16="http://schemas.microsoft.com/office/drawing/2014/main" id="{E26FC2A0-9B6D-4E32-AA07-AD8CC05E2A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a:extLst>
              <a:ext uri="{FF2B5EF4-FFF2-40B4-BE49-F238E27FC236}">
                <a16:creationId xmlns:a16="http://schemas.microsoft.com/office/drawing/2014/main" id="{5DEE030E-FDA8-4267-B271-4BA146A0DD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499815630"/>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670278E-0418-4748-8787-C2B7FE08878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CACD64C-3DA3-450C-AC0F-7897DEE7D081}" type="slidenum">
              <a:rPr lang="en-US" altLang="zh-CN">
                <a:latin typeface="Calibri" panose="020F0502020204030204" pitchFamily="34" charset="0"/>
              </a:rPr>
              <a:pPr eaLnBrk="1" hangingPunct="1"/>
              <a:t>367</a:t>
            </a:fld>
            <a:endParaRPr lang="en-US" altLang="zh-CN">
              <a:latin typeface="Calibri" panose="020F0502020204030204" pitchFamily="34" charset="0"/>
            </a:endParaRPr>
          </a:p>
        </p:txBody>
      </p:sp>
      <p:sp>
        <p:nvSpPr>
          <p:cNvPr id="65539" name="Rectangle 2">
            <a:extLst>
              <a:ext uri="{FF2B5EF4-FFF2-40B4-BE49-F238E27FC236}">
                <a16:creationId xmlns:a16="http://schemas.microsoft.com/office/drawing/2014/main" id="{F275EE3A-D7C6-41E1-8A03-ED0D98888F6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AB61DEE1-EC84-495A-AEED-4DA2FEF568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535377229"/>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250F068-85C9-42A8-B83F-8E85D6DBF5D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D92E80F-D99C-47D3-A6DB-77A207973FCA}" type="slidenum">
              <a:rPr lang="en-US" altLang="zh-CN">
                <a:latin typeface="Calibri" panose="020F0502020204030204" pitchFamily="34" charset="0"/>
              </a:rPr>
              <a:pPr eaLnBrk="1" hangingPunct="1"/>
              <a:t>368</a:t>
            </a:fld>
            <a:endParaRPr lang="en-US" altLang="zh-CN">
              <a:latin typeface="Calibri" panose="020F0502020204030204" pitchFamily="34" charset="0"/>
            </a:endParaRPr>
          </a:p>
        </p:txBody>
      </p:sp>
      <p:sp>
        <p:nvSpPr>
          <p:cNvPr id="66563" name="Rectangle 2">
            <a:extLst>
              <a:ext uri="{FF2B5EF4-FFF2-40B4-BE49-F238E27FC236}">
                <a16:creationId xmlns:a16="http://schemas.microsoft.com/office/drawing/2014/main" id="{2A9BBDEC-458F-48DF-BF65-A6E6561625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a:extLst>
              <a:ext uri="{FF2B5EF4-FFF2-40B4-BE49-F238E27FC236}">
                <a16:creationId xmlns:a16="http://schemas.microsoft.com/office/drawing/2014/main" id="{349AC6F1-74DC-49EA-940E-BB50FED1718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4533119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7120AD7-55E6-480A-916D-92EF1892BC5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CD8A4D3-05BF-4BD1-8E7D-DE14A398524D}" type="slidenum">
              <a:rPr lang="en-US" altLang="zh-CN">
                <a:latin typeface="Calibri" panose="020F0502020204030204" pitchFamily="34" charset="0"/>
              </a:rPr>
              <a:pPr eaLnBrk="1" hangingPunct="1"/>
              <a:t>369</a:t>
            </a:fld>
            <a:endParaRPr lang="en-US" altLang="zh-CN">
              <a:latin typeface="Calibri" panose="020F0502020204030204" pitchFamily="34" charset="0"/>
            </a:endParaRPr>
          </a:p>
        </p:txBody>
      </p:sp>
      <p:sp>
        <p:nvSpPr>
          <p:cNvPr id="67587" name="Rectangle 2">
            <a:extLst>
              <a:ext uri="{FF2B5EF4-FFF2-40B4-BE49-F238E27FC236}">
                <a16:creationId xmlns:a16="http://schemas.microsoft.com/office/drawing/2014/main" id="{8645CC39-B87C-4695-91D7-919E7F8ABD8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51B0160F-B149-451B-BC48-DCA00BFC9F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22814724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A3A1B58-BB8D-45F2-AA15-B34FC4A8B62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6079CB0-7C20-46C8-A501-384076198130}" type="slidenum">
              <a:rPr lang="en-US" altLang="zh-CN">
                <a:latin typeface="Calibri" panose="020F0502020204030204" pitchFamily="34" charset="0"/>
              </a:rPr>
              <a:pPr eaLnBrk="1" hangingPunct="1"/>
              <a:t>370</a:t>
            </a:fld>
            <a:endParaRPr lang="en-US" altLang="zh-CN">
              <a:latin typeface="Calibri" panose="020F0502020204030204" pitchFamily="34" charset="0"/>
            </a:endParaRPr>
          </a:p>
        </p:txBody>
      </p:sp>
      <p:sp>
        <p:nvSpPr>
          <p:cNvPr id="68611" name="Rectangle 2">
            <a:extLst>
              <a:ext uri="{FF2B5EF4-FFF2-40B4-BE49-F238E27FC236}">
                <a16:creationId xmlns:a16="http://schemas.microsoft.com/office/drawing/2014/main" id="{CF9B51EA-1E7A-4369-AC42-76C25CA20E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a:extLst>
              <a:ext uri="{FF2B5EF4-FFF2-40B4-BE49-F238E27FC236}">
                <a16:creationId xmlns:a16="http://schemas.microsoft.com/office/drawing/2014/main" id="{6BE885A2-B8A9-41E4-AA3C-61B0B9B235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87289289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DA2C917-E867-4706-B6C7-2F7F1B3AD99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6D0ACD8-34C4-4C18-BBB0-64B8FA6A9B0D}" type="slidenum">
              <a:rPr lang="en-US" altLang="zh-CN">
                <a:latin typeface="Calibri" panose="020F0502020204030204" pitchFamily="34" charset="0"/>
              </a:rPr>
              <a:pPr eaLnBrk="1" hangingPunct="1"/>
              <a:t>372</a:t>
            </a:fld>
            <a:endParaRPr lang="en-US" altLang="zh-CN">
              <a:latin typeface="Calibri" panose="020F0502020204030204" pitchFamily="34" charset="0"/>
            </a:endParaRPr>
          </a:p>
        </p:txBody>
      </p:sp>
      <p:sp>
        <p:nvSpPr>
          <p:cNvPr id="31747" name="Rectangle 2">
            <a:extLst>
              <a:ext uri="{FF2B5EF4-FFF2-40B4-BE49-F238E27FC236}">
                <a16:creationId xmlns:a16="http://schemas.microsoft.com/office/drawing/2014/main" id="{C1D1F146-3BE9-4883-AC4B-573C46F04A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a:extLst>
              <a:ext uri="{FF2B5EF4-FFF2-40B4-BE49-F238E27FC236}">
                <a16:creationId xmlns:a16="http://schemas.microsoft.com/office/drawing/2014/main" id="{3CB0FB62-BB44-45BC-B214-16E4C88D803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2330161624"/>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A9EF34E-CEEE-4C97-BE65-1E0405FB110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BEC315B-A193-4E3E-9C26-B9D290CE2B74}" type="slidenum">
              <a:rPr lang="en-US" altLang="zh-CN">
                <a:latin typeface="Calibri" panose="020F0502020204030204" pitchFamily="34" charset="0"/>
              </a:rPr>
              <a:pPr eaLnBrk="1" hangingPunct="1"/>
              <a:t>373</a:t>
            </a:fld>
            <a:endParaRPr lang="en-US" altLang="zh-CN">
              <a:latin typeface="Calibri" panose="020F0502020204030204" pitchFamily="34" charset="0"/>
            </a:endParaRPr>
          </a:p>
        </p:txBody>
      </p:sp>
      <p:sp>
        <p:nvSpPr>
          <p:cNvPr id="32771" name="Rectangle 2">
            <a:extLst>
              <a:ext uri="{FF2B5EF4-FFF2-40B4-BE49-F238E27FC236}">
                <a16:creationId xmlns:a16="http://schemas.microsoft.com/office/drawing/2014/main" id="{8A8BFC1A-A21B-45AB-B820-D0B6ED4C70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a:extLst>
              <a:ext uri="{FF2B5EF4-FFF2-40B4-BE49-F238E27FC236}">
                <a16:creationId xmlns:a16="http://schemas.microsoft.com/office/drawing/2014/main" id="{33215741-3145-4187-8CE7-DF11F10C39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075736667"/>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A5E14B7-0CB3-49C1-96BE-2EFD9137B39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9552E22-E59A-43A1-8B87-8EB2419D4DC0}" type="slidenum">
              <a:rPr lang="en-US" altLang="zh-CN">
                <a:latin typeface="Calibri" panose="020F0502020204030204" pitchFamily="34" charset="0"/>
              </a:rPr>
              <a:pPr eaLnBrk="1" hangingPunct="1"/>
              <a:t>374</a:t>
            </a:fld>
            <a:endParaRPr lang="en-US" altLang="zh-CN">
              <a:latin typeface="Calibri" panose="020F0502020204030204" pitchFamily="34" charset="0"/>
            </a:endParaRPr>
          </a:p>
        </p:txBody>
      </p:sp>
      <p:sp>
        <p:nvSpPr>
          <p:cNvPr id="33795" name="Rectangle 2">
            <a:extLst>
              <a:ext uri="{FF2B5EF4-FFF2-40B4-BE49-F238E27FC236}">
                <a16:creationId xmlns:a16="http://schemas.microsoft.com/office/drawing/2014/main" id="{1A597443-5E3A-4777-AF87-F5EA49D23D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4B78C4EF-24C4-4C55-BF21-5DD2972C6D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48280043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108326B-D330-461E-BD25-7F15D1D93A1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4C443A0-6795-4E97-A8A5-4350DC1AD6DA}" type="slidenum">
              <a:rPr lang="en-US" altLang="zh-CN">
                <a:latin typeface="Calibri" panose="020F0502020204030204" pitchFamily="34" charset="0"/>
              </a:rPr>
              <a:pPr eaLnBrk="1" hangingPunct="1"/>
              <a:t>375</a:t>
            </a:fld>
            <a:endParaRPr lang="en-US" altLang="zh-CN">
              <a:latin typeface="Calibri" panose="020F0502020204030204" pitchFamily="34" charset="0"/>
            </a:endParaRPr>
          </a:p>
        </p:txBody>
      </p:sp>
      <p:sp>
        <p:nvSpPr>
          <p:cNvPr id="34819" name="Rectangle 2">
            <a:extLst>
              <a:ext uri="{FF2B5EF4-FFF2-40B4-BE49-F238E27FC236}">
                <a16:creationId xmlns:a16="http://schemas.microsoft.com/office/drawing/2014/main" id="{17A71D26-9420-4D33-9D4C-7F86985F285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a:extLst>
              <a:ext uri="{FF2B5EF4-FFF2-40B4-BE49-F238E27FC236}">
                <a16:creationId xmlns:a16="http://schemas.microsoft.com/office/drawing/2014/main" id="{514DC6E6-0BE5-49F0-AD92-45B680D6A4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8278221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C22C061-B19D-48A3-B41B-BBF28DE20A4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F372264-3906-4B34-9C72-B7E3A8B60671}" type="slidenum">
              <a:rPr lang="en-US" altLang="zh-CN">
                <a:latin typeface="Calibri" panose="020F0502020204030204" pitchFamily="34" charset="0"/>
              </a:rPr>
              <a:pPr eaLnBrk="1" hangingPunct="1"/>
              <a:t>376</a:t>
            </a:fld>
            <a:endParaRPr lang="en-US" altLang="zh-CN">
              <a:latin typeface="Calibri" panose="020F0502020204030204" pitchFamily="34" charset="0"/>
            </a:endParaRPr>
          </a:p>
        </p:txBody>
      </p:sp>
      <p:sp>
        <p:nvSpPr>
          <p:cNvPr id="35843" name="Rectangle 2">
            <a:extLst>
              <a:ext uri="{FF2B5EF4-FFF2-40B4-BE49-F238E27FC236}">
                <a16:creationId xmlns:a16="http://schemas.microsoft.com/office/drawing/2014/main" id="{D1508CF2-E97B-4361-99E8-9C2AD74493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id="{9036422B-D74B-4238-BF22-CCE7EDDC3C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579325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E9A2FED-C3DC-4A27-95F4-D13DE714FC9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CAE4DA7-3B53-4F9B-BB03-39AFA4BD9B27}" type="slidenum">
              <a:rPr lang="en-US" altLang="zh-CN">
                <a:latin typeface="Calibri" panose="020F0502020204030204" pitchFamily="34" charset="0"/>
              </a:rPr>
              <a:pPr eaLnBrk="1" hangingPunct="1"/>
              <a:t>43</a:t>
            </a:fld>
            <a:endParaRPr lang="en-US" altLang="zh-CN">
              <a:latin typeface="Calibri" panose="020F0502020204030204" pitchFamily="34" charset="0"/>
            </a:endParaRPr>
          </a:p>
        </p:txBody>
      </p:sp>
      <p:sp>
        <p:nvSpPr>
          <p:cNvPr id="52227" name="Rectangle 2">
            <a:extLst>
              <a:ext uri="{FF2B5EF4-FFF2-40B4-BE49-F238E27FC236}">
                <a16:creationId xmlns:a16="http://schemas.microsoft.com/office/drawing/2014/main" id="{B8E455F4-D455-4081-BD4B-F1094317EB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08D3EAC4-4DAC-4BC7-AD2F-2E94FA99FE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380732827"/>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59535AF-2305-421C-B4EF-A99FB321879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B71A8BA-E5FD-4EE4-A0A1-EBA65A5CD92D}" type="slidenum">
              <a:rPr lang="en-US" altLang="zh-CN">
                <a:latin typeface="Calibri" panose="020F0502020204030204" pitchFamily="34" charset="0"/>
              </a:rPr>
              <a:pPr eaLnBrk="1" hangingPunct="1"/>
              <a:t>377</a:t>
            </a:fld>
            <a:endParaRPr lang="en-US" altLang="zh-CN">
              <a:latin typeface="Calibri" panose="020F0502020204030204" pitchFamily="34" charset="0"/>
            </a:endParaRPr>
          </a:p>
        </p:txBody>
      </p:sp>
      <p:sp>
        <p:nvSpPr>
          <p:cNvPr id="36867" name="Rectangle 2">
            <a:extLst>
              <a:ext uri="{FF2B5EF4-FFF2-40B4-BE49-F238E27FC236}">
                <a16:creationId xmlns:a16="http://schemas.microsoft.com/office/drawing/2014/main" id="{D6D16991-CDC3-4BD4-A646-957077E284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E94F2CBE-01C2-4038-8FDB-E8CF46244B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7437204"/>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70E1906-4F71-496E-BEDB-D795B1F8950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8D90D17-37F4-48DF-BDC6-D11FD0E07319}" type="slidenum">
              <a:rPr lang="en-US" altLang="zh-CN">
                <a:latin typeface="Calibri" panose="020F0502020204030204" pitchFamily="34" charset="0"/>
              </a:rPr>
              <a:pPr eaLnBrk="1" hangingPunct="1"/>
              <a:t>378</a:t>
            </a:fld>
            <a:endParaRPr lang="en-US" altLang="zh-CN">
              <a:latin typeface="Calibri" panose="020F0502020204030204" pitchFamily="34" charset="0"/>
            </a:endParaRPr>
          </a:p>
        </p:txBody>
      </p:sp>
      <p:sp>
        <p:nvSpPr>
          <p:cNvPr id="37891" name="Rectangle 2">
            <a:extLst>
              <a:ext uri="{FF2B5EF4-FFF2-40B4-BE49-F238E27FC236}">
                <a16:creationId xmlns:a16="http://schemas.microsoft.com/office/drawing/2014/main" id="{734C5366-5E36-4BD9-ACF5-606C8AEB62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82E77DDC-4BB5-40A9-85E1-549D6C38A3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5720256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D2BC85A-9A4D-4B15-B01F-8F238C0E3FF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E3EEB00-B312-43DC-8A58-729F06AFDA89}" type="slidenum">
              <a:rPr lang="en-US" altLang="zh-CN">
                <a:latin typeface="Calibri" panose="020F0502020204030204" pitchFamily="34" charset="0"/>
              </a:rPr>
              <a:pPr eaLnBrk="1" hangingPunct="1"/>
              <a:t>379</a:t>
            </a:fld>
            <a:endParaRPr lang="en-US" altLang="zh-CN">
              <a:latin typeface="Calibri" panose="020F0502020204030204" pitchFamily="34" charset="0"/>
            </a:endParaRPr>
          </a:p>
        </p:txBody>
      </p:sp>
      <p:sp>
        <p:nvSpPr>
          <p:cNvPr id="38915" name="Rectangle 2">
            <a:extLst>
              <a:ext uri="{FF2B5EF4-FFF2-40B4-BE49-F238E27FC236}">
                <a16:creationId xmlns:a16="http://schemas.microsoft.com/office/drawing/2014/main" id="{B52E86DF-8560-41CC-A94D-471C3E5CDD0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a:extLst>
              <a:ext uri="{FF2B5EF4-FFF2-40B4-BE49-F238E27FC236}">
                <a16:creationId xmlns:a16="http://schemas.microsoft.com/office/drawing/2014/main" id="{6A962F47-36C0-4E0A-952E-FB7BF6DF88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500392589"/>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92E39FC-CBF8-488B-848F-7DD6379428E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5312026-C87D-4771-9C4F-AEF352FEE81F}" type="slidenum">
              <a:rPr lang="en-US" altLang="zh-CN">
                <a:latin typeface="Calibri" panose="020F0502020204030204" pitchFamily="34" charset="0"/>
              </a:rPr>
              <a:pPr eaLnBrk="1" hangingPunct="1"/>
              <a:t>380</a:t>
            </a:fld>
            <a:endParaRPr lang="en-US" altLang="zh-CN">
              <a:latin typeface="Calibri" panose="020F0502020204030204" pitchFamily="34" charset="0"/>
            </a:endParaRPr>
          </a:p>
        </p:txBody>
      </p:sp>
      <p:sp>
        <p:nvSpPr>
          <p:cNvPr id="39939" name="Rectangle 2">
            <a:extLst>
              <a:ext uri="{FF2B5EF4-FFF2-40B4-BE49-F238E27FC236}">
                <a16:creationId xmlns:a16="http://schemas.microsoft.com/office/drawing/2014/main" id="{E1D320A2-3E71-45A1-A509-413ED5E3C3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C3802550-B06A-40E0-991C-77B4C3038E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35268268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EC17A16-9FFA-457C-B354-F754AB50C92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E081E11-0CDB-4CDB-B2D0-1DBEE392DA07}" type="slidenum">
              <a:rPr lang="en-US" altLang="zh-CN">
                <a:latin typeface="Calibri" panose="020F0502020204030204" pitchFamily="34" charset="0"/>
              </a:rPr>
              <a:pPr eaLnBrk="1" hangingPunct="1"/>
              <a:t>381</a:t>
            </a:fld>
            <a:endParaRPr lang="en-US" altLang="zh-CN">
              <a:latin typeface="Calibri" panose="020F0502020204030204" pitchFamily="34" charset="0"/>
            </a:endParaRPr>
          </a:p>
        </p:txBody>
      </p:sp>
      <p:sp>
        <p:nvSpPr>
          <p:cNvPr id="40963" name="Rectangle 2">
            <a:extLst>
              <a:ext uri="{FF2B5EF4-FFF2-40B4-BE49-F238E27FC236}">
                <a16:creationId xmlns:a16="http://schemas.microsoft.com/office/drawing/2014/main" id="{30991F3E-E9FD-4AC1-B9ED-954A85A50E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E32A69EF-EE6B-4685-8B37-A429A3B029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393961359"/>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DC9C1C8-7887-44E3-AA1B-F869C07764A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0B466A4-A11E-49B6-ACF8-1BBCD1362F57}" type="slidenum">
              <a:rPr lang="en-US" altLang="zh-CN">
                <a:latin typeface="Calibri" panose="020F0502020204030204" pitchFamily="34" charset="0"/>
              </a:rPr>
              <a:pPr eaLnBrk="1" hangingPunct="1"/>
              <a:t>382</a:t>
            </a:fld>
            <a:endParaRPr lang="en-US" altLang="zh-CN">
              <a:latin typeface="Calibri" panose="020F0502020204030204" pitchFamily="34" charset="0"/>
            </a:endParaRPr>
          </a:p>
        </p:txBody>
      </p:sp>
      <p:sp>
        <p:nvSpPr>
          <p:cNvPr id="41987" name="Rectangle 2">
            <a:extLst>
              <a:ext uri="{FF2B5EF4-FFF2-40B4-BE49-F238E27FC236}">
                <a16:creationId xmlns:a16="http://schemas.microsoft.com/office/drawing/2014/main" id="{A207DCB1-258B-40FC-8945-84C993086C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A6B0547B-A650-46FC-8258-C5171541E1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9786802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AA050DA-CE7B-421E-9CA6-4BD6A047021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AD6BDE9-B5C3-438C-BEA0-28019AA603AD}" type="slidenum">
              <a:rPr lang="en-US" altLang="zh-CN">
                <a:latin typeface="Calibri" panose="020F0502020204030204" pitchFamily="34" charset="0"/>
              </a:rPr>
              <a:pPr eaLnBrk="1" hangingPunct="1"/>
              <a:t>383</a:t>
            </a:fld>
            <a:endParaRPr lang="en-US" altLang="zh-CN">
              <a:latin typeface="Calibri" panose="020F0502020204030204" pitchFamily="34" charset="0"/>
            </a:endParaRPr>
          </a:p>
        </p:txBody>
      </p:sp>
      <p:sp>
        <p:nvSpPr>
          <p:cNvPr id="43011" name="Rectangle 2">
            <a:extLst>
              <a:ext uri="{FF2B5EF4-FFF2-40B4-BE49-F238E27FC236}">
                <a16:creationId xmlns:a16="http://schemas.microsoft.com/office/drawing/2014/main" id="{B1C0453E-2F42-483E-8E92-AD4E09178B1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7E698F06-D6A7-4432-9921-BB4EE2E4DA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1797991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64C1F16-D1BC-4202-9B4B-88691824514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BD38DE5-19F7-43C9-B3E8-6E062838B5AA}" type="slidenum">
              <a:rPr lang="en-US" altLang="zh-CN">
                <a:latin typeface="Calibri" panose="020F0502020204030204" pitchFamily="34" charset="0"/>
              </a:rPr>
              <a:pPr eaLnBrk="1" hangingPunct="1"/>
              <a:t>384</a:t>
            </a:fld>
            <a:endParaRPr lang="en-US" altLang="zh-CN">
              <a:latin typeface="Calibri" panose="020F0502020204030204" pitchFamily="34" charset="0"/>
            </a:endParaRPr>
          </a:p>
        </p:txBody>
      </p:sp>
      <p:sp>
        <p:nvSpPr>
          <p:cNvPr id="44035" name="Rectangle 2">
            <a:extLst>
              <a:ext uri="{FF2B5EF4-FFF2-40B4-BE49-F238E27FC236}">
                <a16:creationId xmlns:a16="http://schemas.microsoft.com/office/drawing/2014/main" id="{E8BADCC2-03D0-458C-B380-A90E0A6878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413D14B2-0F34-4BF3-9BD7-3CB4071EC88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96712396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CF1938B-7742-4293-B4FA-542B369F3B5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693B488-BCB0-4D03-8CBD-F4FE811A7499}" type="slidenum">
              <a:rPr lang="en-US" altLang="zh-CN">
                <a:latin typeface="Calibri" panose="020F0502020204030204" pitchFamily="34" charset="0"/>
              </a:rPr>
              <a:pPr eaLnBrk="1" hangingPunct="1"/>
              <a:t>385</a:t>
            </a:fld>
            <a:endParaRPr lang="en-US" altLang="zh-CN">
              <a:latin typeface="Calibri" panose="020F0502020204030204" pitchFamily="34" charset="0"/>
            </a:endParaRPr>
          </a:p>
        </p:txBody>
      </p:sp>
      <p:sp>
        <p:nvSpPr>
          <p:cNvPr id="45059" name="Rectangle 2">
            <a:extLst>
              <a:ext uri="{FF2B5EF4-FFF2-40B4-BE49-F238E27FC236}">
                <a16:creationId xmlns:a16="http://schemas.microsoft.com/office/drawing/2014/main" id="{AEB6FDE7-1222-4B04-B4F1-CCBB289CB0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4D7189FE-E183-4D89-B5EE-4BE9545308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379679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BD374DB-88B0-43DD-A47F-8DD34E5D84D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B7371E5-9AAE-4F32-9F71-988090CF5A5C}" type="slidenum">
              <a:rPr lang="en-US" altLang="zh-CN">
                <a:latin typeface="Calibri" panose="020F0502020204030204" pitchFamily="34" charset="0"/>
              </a:rPr>
              <a:pPr eaLnBrk="1" hangingPunct="1"/>
              <a:t>386</a:t>
            </a:fld>
            <a:endParaRPr lang="en-US" altLang="zh-CN">
              <a:latin typeface="Calibri" panose="020F0502020204030204" pitchFamily="34" charset="0"/>
            </a:endParaRPr>
          </a:p>
        </p:txBody>
      </p:sp>
      <p:sp>
        <p:nvSpPr>
          <p:cNvPr id="46083" name="Rectangle 2">
            <a:extLst>
              <a:ext uri="{FF2B5EF4-FFF2-40B4-BE49-F238E27FC236}">
                <a16:creationId xmlns:a16="http://schemas.microsoft.com/office/drawing/2014/main" id="{32B00443-F1E6-40C3-9D59-0A6C44834D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40522DB7-02F1-4AFD-B5AC-A6A94BF5C9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659225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9789BCB-1F28-45C5-834A-A472FE90956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39DBE80-3427-43FF-ABD6-628C9D5D8E54}" type="slidenum">
              <a:rPr lang="en-US" altLang="zh-CN">
                <a:latin typeface="Calibri" panose="020F0502020204030204" pitchFamily="34" charset="0"/>
              </a:rPr>
              <a:pPr eaLnBrk="1" hangingPunct="1"/>
              <a:t>45</a:t>
            </a:fld>
            <a:endParaRPr lang="en-US" altLang="zh-CN">
              <a:latin typeface="Calibri" panose="020F0502020204030204" pitchFamily="34" charset="0"/>
            </a:endParaRPr>
          </a:p>
        </p:txBody>
      </p:sp>
      <p:sp>
        <p:nvSpPr>
          <p:cNvPr id="33795" name="Rectangle 2">
            <a:extLst>
              <a:ext uri="{FF2B5EF4-FFF2-40B4-BE49-F238E27FC236}">
                <a16:creationId xmlns:a16="http://schemas.microsoft.com/office/drawing/2014/main" id="{8327F5B1-8FCB-45E3-ADE6-7C717CCF91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94233301-E46B-4CA8-9138-965B562E00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31868916"/>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1F29BE6-14AF-4C06-8670-AC4CDE41212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4B103A2-D938-4AF2-A5E8-4206F9ABA93B}" type="slidenum">
              <a:rPr lang="en-US" altLang="zh-CN">
                <a:latin typeface="Calibri" panose="020F0502020204030204" pitchFamily="34" charset="0"/>
              </a:rPr>
              <a:pPr eaLnBrk="1" hangingPunct="1"/>
              <a:t>387</a:t>
            </a:fld>
            <a:endParaRPr lang="en-US" altLang="zh-CN">
              <a:latin typeface="Calibri" panose="020F0502020204030204" pitchFamily="34" charset="0"/>
            </a:endParaRPr>
          </a:p>
        </p:txBody>
      </p:sp>
      <p:sp>
        <p:nvSpPr>
          <p:cNvPr id="47107" name="Rectangle 2">
            <a:extLst>
              <a:ext uri="{FF2B5EF4-FFF2-40B4-BE49-F238E27FC236}">
                <a16:creationId xmlns:a16="http://schemas.microsoft.com/office/drawing/2014/main" id="{33FDA565-B926-479D-B716-BB993E11B7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68D8F289-60C5-4FD2-938F-7778BBAF15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5093068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6E43A7C-D3DD-40DE-8C0C-1A34CC7DA28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7AE05A7-1C04-45A0-AD87-F24E85757154}" type="slidenum">
              <a:rPr lang="en-US" altLang="zh-CN">
                <a:latin typeface="Calibri" panose="020F0502020204030204" pitchFamily="34" charset="0"/>
              </a:rPr>
              <a:pPr eaLnBrk="1" hangingPunct="1"/>
              <a:t>388</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5DB036C7-24F8-48BC-A529-9A9A16793E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9BD74B22-CEF4-431F-AD9A-E450633CEA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8387671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BD0699C-2CEE-4F34-9A32-9FFD0D5C364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4B94821-5760-483E-B363-5A3569E7BD01}" type="slidenum">
              <a:rPr lang="en-US" altLang="zh-CN">
                <a:latin typeface="Calibri" panose="020F0502020204030204" pitchFamily="34" charset="0"/>
              </a:rPr>
              <a:pPr eaLnBrk="1" hangingPunct="1"/>
              <a:t>390</a:t>
            </a:fld>
            <a:endParaRPr lang="en-US" altLang="zh-CN">
              <a:latin typeface="Calibri" panose="020F0502020204030204" pitchFamily="34" charset="0"/>
            </a:endParaRPr>
          </a:p>
        </p:txBody>
      </p:sp>
      <p:sp>
        <p:nvSpPr>
          <p:cNvPr id="34819" name="Rectangle 2">
            <a:extLst>
              <a:ext uri="{FF2B5EF4-FFF2-40B4-BE49-F238E27FC236}">
                <a16:creationId xmlns:a16="http://schemas.microsoft.com/office/drawing/2014/main" id="{59BF00CC-00A1-428E-AFB4-1B33360BF9F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a:extLst>
              <a:ext uri="{FF2B5EF4-FFF2-40B4-BE49-F238E27FC236}">
                <a16:creationId xmlns:a16="http://schemas.microsoft.com/office/drawing/2014/main" id="{9866038E-D42C-45CB-8A5F-D2477FA911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428630467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5C54324-A677-4669-93AD-2F11AE4087C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B249E1E-7334-43E7-8D03-8726D6749CE9}" type="slidenum">
              <a:rPr lang="en-US" altLang="zh-CN">
                <a:latin typeface="Calibri" panose="020F0502020204030204" pitchFamily="34" charset="0"/>
              </a:rPr>
              <a:pPr eaLnBrk="1" hangingPunct="1"/>
              <a:t>391</a:t>
            </a:fld>
            <a:endParaRPr lang="en-US" altLang="zh-CN">
              <a:latin typeface="Calibri" panose="020F0502020204030204" pitchFamily="34" charset="0"/>
            </a:endParaRPr>
          </a:p>
        </p:txBody>
      </p:sp>
      <p:sp>
        <p:nvSpPr>
          <p:cNvPr id="35843" name="Rectangle 2">
            <a:extLst>
              <a:ext uri="{FF2B5EF4-FFF2-40B4-BE49-F238E27FC236}">
                <a16:creationId xmlns:a16="http://schemas.microsoft.com/office/drawing/2014/main" id="{283515BC-0F12-4691-8E61-86263643E50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id="{35D3EE93-DE42-47BF-91A9-64D277A9AB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2671424668"/>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B755F03-08DE-4DA0-960F-A418CE7E9B3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AC62DDF-BDF7-48C9-9758-063C56F017DA}" type="slidenum">
              <a:rPr lang="en-US" altLang="zh-CN">
                <a:latin typeface="Calibri" panose="020F0502020204030204" pitchFamily="34" charset="0"/>
              </a:rPr>
              <a:pPr eaLnBrk="1" hangingPunct="1"/>
              <a:t>392</a:t>
            </a:fld>
            <a:endParaRPr lang="en-US" altLang="zh-CN">
              <a:latin typeface="Calibri" panose="020F0502020204030204" pitchFamily="34" charset="0"/>
            </a:endParaRPr>
          </a:p>
        </p:txBody>
      </p:sp>
      <p:sp>
        <p:nvSpPr>
          <p:cNvPr id="36867" name="Rectangle 2">
            <a:extLst>
              <a:ext uri="{FF2B5EF4-FFF2-40B4-BE49-F238E27FC236}">
                <a16:creationId xmlns:a16="http://schemas.microsoft.com/office/drawing/2014/main" id="{605BEFD3-1DB9-45C2-8A37-23918C3921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FAED25EE-C831-4345-A485-B3E6222197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首先看看浮空输入模式，在这张图上，阴影的部分处于不工作状态，尤其是下半部分的输出电路，实际上是与端口处于隔离状态。</a:t>
            </a:r>
          </a:p>
          <a:p>
            <a:r>
              <a:rPr lang="zh-CN" altLang="en-US"/>
              <a:t>黄色的高亮部分显示了数据传输通道，外部的电平信号通过左边编号</a:t>
            </a:r>
            <a:r>
              <a:rPr lang="en-US" altLang="zh-CN"/>
              <a:t>1</a:t>
            </a:r>
            <a:r>
              <a:rPr lang="zh-CN" altLang="en-US"/>
              <a:t>的</a:t>
            </a:r>
            <a:r>
              <a:rPr lang="en-US" altLang="zh-CN"/>
              <a:t>I/O</a:t>
            </a:r>
            <a:r>
              <a:rPr lang="zh-CN" altLang="en-US"/>
              <a:t>端口进入</a:t>
            </a:r>
            <a:r>
              <a:rPr lang="en-US" altLang="zh-CN"/>
              <a:t>STM32</a:t>
            </a:r>
            <a:r>
              <a:rPr lang="zh-CN" altLang="en-US"/>
              <a:t>，经过编号</a:t>
            </a:r>
            <a:r>
              <a:rPr lang="en-US" altLang="zh-CN"/>
              <a:t>2</a:t>
            </a:r>
            <a:r>
              <a:rPr lang="zh-CN" altLang="en-US"/>
              <a:t>的施密特触发器的整形送入编号</a:t>
            </a:r>
            <a:r>
              <a:rPr lang="en-US" altLang="zh-CN"/>
              <a:t>3</a:t>
            </a:r>
            <a:r>
              <a:rPr lang="zh-CN" altLang="en-US"/>
              <a:t>的</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a:t>
            </a:r>
            <a:r>
              <a:rPr lang="en-US" altLang="zh-CN"/>
              <a:t>(</a:t>
            </a:r>
            <a:r>
              <a:rPr lang="zh-CN" altLang="en-US"/>
              <a:t>编号</a:t>
            </a:r>
            <a:r>
              <a:rPr lang="en-US" altLang="zh-CN"/>
              <a:t>4)</a:t>
            </a:r>
            <a:r>
              <a:rPr lang="zh-CN" altLang="en-US"/>
              <a:t>，</a:t>
            </a:r>
            <a:r>
              <a:rPr lang="en-US" altLang="zh-CN"/>
              <a:t>CPU</a:t>
            </a:r>
            <a:r>
              <a:rPr lang="zh-CN" altLang="en-US"/>
              <a:t>可以随时读出</a:t>
            </a:r>
            <a:r>
              <a:rPr lang="en-US" altLang="zh-CN"/>
              <a:t>I/O</a:t>
            </a:r>
            <a:r>
              <a:rPr lang="zh-CN" altLang="en-US"/>
              <a:t>端口的电平状态。</a:t>
            </a:r>
          </a:p>
          <a:p>
            <a:pPr eaLnBrk="1" hangingPunct="1">
              <a:spcBef>
                <a:spcPct val="0"/>
              </a:spcBef>
            </a:pPr>
            <a:endParaRPr lang="zh-CN" altLang="zh-CN"/>
          </a:p>
        </p:txBody>
      </p:sp>
    </p:spTree>
    <p:extLst>
      <p:ext uri="{BB962C8B-B14F-4D97-AF65-F5344CB8AC3E}">
        <p14:creationId xmlns:p14="http://schemas.microsoft.com/office/powerpoint/2010/main" val="398555310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4A154C5-1175-45F6-8B57-48617E01931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977B197-D888-4CFC-AA63-54BBF4621F7E}" type="slidenum">
              <a:rPr lang="en-US" altLang="zh-CN">
                <a:latin typeface="Calibri" panose="020F0502020204030204" pitchFamily="34" charset="0"/>
              </a:rPr>
              <a:pPr eaLnBrk="1" hangingPunct="1"/>
              <a:t>393</a:t>
            </a:fld>
            <a:endParaRPr lang="en-US" altLang="zh-CN">
              <a:latin typeface="Calibri" panose="020F0502020204030204" pitchFamily="34" charset="0"/>
            </a:endParaRPr>
          </a:p>
        </p:txBody>
      </p:sp>
      <p:sp>
        <p:nvSpPr>
          <p:cNvPr id="37891" name="Rectangle 2">
            <a:extLst>
              <a:ext uri="{FF2B5EF4-FFF2-40B4-BE49-F238E27FC236}">
                <a16:creationId xmlns:a16="http://schemas.microsoft.com/office/drawing/2014/main" id="{A5309A08-B49E-4EC0-BCCB-404BB5DC4F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5ED74433-7F54-480B-BE53-191FB70E14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这是输入上拉模式的配置，与前面的浮空输入模式相比，仅仅是在数据通道上部，接入了一个上拉电阻，根据</a:t>
            </a:r>
            <a:r>
              <a:rPr lang="en-US" altLang="zh-CN"/>
              <a:t>STM32</a:t>
            </a:r>
            <a:r>
              <a:rPr lang="zh-CN" altLang="en-US"/>
              <a:t>的数据手册，这个上拉电阻阻值介于</a:t>
            </a:r>
            <a:r>
              <a:rPr lang="en-US" altLang="zh-CN"/>
              <a:t>30K~50K</a:t>
            </a:r>
            <a:r>
              <a:rPr lang="zh-CN" altLang="en-US"/>
              <a:t>欧姆。</a:t>
            </a:r>
          </a:p>
          <a:p>
            <a:r>
              <a:rPr lang="zh-CN" altLang="en-US"/>
              <a:t>同样，</a:t>
            </a:r>
            <a:r>
              <a:rPr lang="en-US" altLang="zh-CN"/>
              <a:t>CPU</a:t>
            </a:r>
            <a:r>
              <a:rPr lang="zh-CN" altLang="en-US"/>
              <a:t>可以随时在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的另一端，读出</a:t>
            </a:r>
            <a:r>
              <a:rPr lang="en-US" altLang="zh-CN"/>
              <a:t>I/O</a:t>
            </a:r>
            <a:r>
              <a:rPr lang="zh-CN" altLang="en-US"/>
              <a:t>端口的电平状态。</a:t>
            </a:r>
          </a:p>
          <a:p>
            <a:pPr eaLnBrk="1" hangingPunct="1">
              <a:spcBef>
                <a:spcPct val="0"/>
              </a:spcBef>
            </a:pPr>
            <a:endParaRPr lang="zh-CN" altLang="zh-CN"/>
          </a:p>
        </p:txBody>
      </p:sp>
    </p:spTree>
    <p:extLst>
      <p:ext uri="{BB962C8B-B14F-4D97-AF65-F5344CB8AC3E}">
        <p14:creationId xmlns:p14="http://schemas.microsoft.com/office/powerpoint/2010/main" val="192643997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B4AE06E-3E02-4380-86CD-D997F3468F3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BBB4D41-405E-4A4A-9C8B-3B4A11A78E30}" type="slidenum">
              <a:rPr lang="en-US" altLang="zh-CN">
                <a:latin typeface="Calibri" panose="020F0502020204030204" pitchFamily="34" charset="0"/>
              </a:rPr>
              <a:pPr eaLnBrk="1" hangingPunct="1"/>
              <a:t>394</a:t>
            </a:fld>
            <a:endParaRPr lang="en-US" altLang="zh-CN">
              <a:latin typeface="Calibri" panose="020F0502020204030204" pitchFamily="34" charset="0"/>
            </a:endParaRPr>
          </a:p>
        </p:txBody>
      </p:sp>
      <p:sp>
        <p:nvSpPr>
          <p:cNvPr id="38915" name="Rectangle 2">
            <a:extLst>
              <a:ext uri="{FF2B5EF4-FFF2-40B4-BE49-F238E27FC236}">
                <a16:creationId xmlns:a16="http://schemas.microsoft.com/office/drawing/2014/main" id="{BF84D0A6-A43F-401A-B65F-E9E96E3554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a:extLst>
              <a:ext uri="{FF2B5EF4-FFF2-40B4-BE49-F238E27FC236}">
                <a16:creationId xmlns:a16="http://schemas.microsoft.com/office/drawing/2014/main" id="{557F4AF0-09C0-41C4-B8B9-3CB77ABE50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对于输入下拉模式的配置，数据通道的下部，接入了一个下拉电阻，根据</a:t>
            </a:r>
            <a:r>
              <a:rPr lang="en-US" altLang="zh-CN"/>
              <a:t>STM32</a:t>
            </a:r>
            <a:r>
              <a:rPr lang="zh-CN" altLang="en-US"/>
              <a:t>的数据手册，这个下拉电阻阻值也是介于</a:t>
            </a:r>
            <a:r>
              <a:rPr lang="en-US" altLang="zh-CN"/>
              <a:t>30K~50K</a:t>
            </a:r>
            <a:r>
              <a:rPr lang="zh-CN" altLang="en-US"/>
              <a:t>欧姆。</a:t>
            </a:r>
          </a:p>
          <a:p>
            <a:pPr eaLnBrk="1" hangingPunct="1">
              <a:spcBef>
                <a:spcPct val="0"/>
              </a:spcBef>
            </a:pPr>
            <a:endParaRPr lang="zh-CN" altLang="zh-CN"/>
          </a:p>
        </p:txBody>
      </p:sp>
    </p:spTree>
    <p:extLst>
      <p:ext uri="{BB962C8B-B14F-4D97-AF65-F5344CB8AC3E}">
        <p14:creationId xmlns:p14="http://schemas.microsoft.com/office/powerpoint/2010/main" val="3996546158"/>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9E48EA0-424F-488D-BF92-7913E40F0D0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1EA08DD-FBE1-4B74-8AD8-A1FE445BCE70}" type="slidenum">
              <a:rPr lang="en-US" altLang="zh-CN">
                <a:latin typeface="Calibri" panose="020F0502020204030204" pitchFamily="34" charset="0"/>
              </a:rPr>
              <a:pPr eaLnBrk="1" hangingPunct="1"/>
              <a:t>395</a:t>
            </a:fld>
            <a:endParaRPr lang="en-US" altLang="zh-CN">
              <a:latin typeface="Calibri" panose="020F0502020204030204" pitchFamily="34" charset="0"/>
            </a:endParaRPr>
          </a:p>
        </p:txBody>
      </p:sp>
      <p:sp>
        <p:nvSpPr>
          <p:cNvPr id="39939" name="Rectangle 2">
            <a:extLst>
              <a:ext uri="{FF2B5EF4-FFF2-40B4-BE49-F238E27FC236}">
                <a16:creationId xmlns:a16="http://schemas.microsoft.com/office/drawing/2014/main" id="{A0C4B3E8-27D2-4F5D-A91F-41EF7591BA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BA3B00A4-B131-47F6-BC65-BBD609B731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模拟输入通道的配置则更加简单，信号从左边编号</a:t>
            </a:r>
            <a:r>
              <a:rPr lang="en-US" altLang="zh-CN"/>
              <a:t>1</a:t>
            </a:r>
            <a:r>
              <a:rPr lang="zh-CN" altLang="en-US"/>
              <a:t>的端口进入，从右边编号</a:t>
            </a:r>
            <a:r>
              <a:rPr lang="en-US" altLang="zh-CN"/>
              <a:t>2</a:t>
            </a:r>
            <a:r>
              <a:rPr lang="zh-CN" altLang="en-US"/>
              <a:t>的一端直接进入</a:t>
            </a:r>
            <a:r>
              <a:rPr lang="en-US" altLang="zh-CN"/>
              <a:t>ADC</a:t>
            </a:r>
            <a:r>
              <a:rPr lang="zh-CN" altLang="en-US"/>
              <a:t>模块。</a:t>
            </a:r>
          </a:p>
          <a:p>
            <a:r>
              <a:rPr lang="zh-CN" altLang="en-US"/>
              <a:t>这里我们看到所有的上拉、下拉电阻和施密特触发器，均处于断开状态，因此</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将不能反映端口上的电平状态，也就是说，模拟输入配置下，</a:t>
            </a:r>
            <a:r>
              <a:rPr lang="en-US" altLang="zh-CN"/>
              <a:t>CPU</a:t>
            </a:r>
            <a:r>
              <a:rPr lang="zh-CN" altLang="en-US"/>
              <a:t>不能在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上读到有效的数据。</a:t>
            </a:r>
          </a:p>
          <a:p>
            <a:pPr eaLnBrk="1" hangingPunct="1">
              <a:spcBef>
                <a:spcPct val="0"/>
              </a:spcBef>
            </a:pPr>
            <a:endParaRPr lang="zh-CN" altLang="zh-CN"/>
          </a:p>
        </p:txBody>
      </p:sp>
    </p:spTree>
    <p:extLst>
      <p:ext uri="{BB962C8B-B14F-4D97-AF65-F5344CB8AC3E}">
        <p14:creationId xmlns:p14="http://schemas.microsoft.com/office/powerpoint/2010/main" val="200199219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F12D439-8F46-4E1B-97C3-0DA14F32E13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480BB35-B067-4F5C-A6C3-CB186E2B6A5C}" type="slidenum">
              <a:rPr lang="en-US" altLang="zh-CN">
                <a:latin typeface="Calibri" panose="020F0502020204030204" pitchFamily="34" charset="0"/>
              </a:rPr>
              <a:pPr eaLnBrk="1" hangingPunct="1"/>
              <a:t>396</a:t>
            </a:fld>
            <a:endParaRPr lang="en-US" altLang="zh-CN">
              <a:latin typeface="Calibri" panose="020F0502020204030204" pitchFamily="34" charset="0"/>
            </a:endParaRPr>
          </a:p>
        </p:txBody>
      </p:sp>
      <p:sp>
        <p:nvSpPr>
          <p:cNvPr id="40963" name="Rectangle 2">
            <a:extLst>
              <a:ext uri="{FF2B5EF4-FFF2-40B4-BE49-F238E27FC236}">
                <a16:creationId xmlns:a16="http://schemas.microsoft.com/office/drawing/2014/main" id="{F4C80CB0-C861-4A48-9C31-6597DFABB6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D6001CAB-4FE9-4B6C-93BB-30612E68DC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模拟输入通道的配置则更加简单，信号从左边编号</a:t>
            </a:r>
            <a:r>
              <a:rPr lang="en-US" altLang="zh-CN"/>
              <a:t>1</a:t>
            </a:r>
            <a:r>
              <a:rPr lang="zh-CN" altLang="en-US"/>
              <a:t>的端口进入，从右边编号</a:t>
            </a:r>
            <a:r>
              <a:rPr lang="en-US" altLang="zh-CN"/>
              <a:t>2</a:t>
            </a:r>
            <a:r>
              <a:rPr lang="zh-CN" altLang="en-US"/>
              <a:t>的一端直接进入</a:t>
            </a:r>
            <a:r>
              <a:rPr lang="en-US" altLang="zh-CN"/>
              <a:t>ADC</a:t>
            </a:r>
            <a:r>
              <a:rPr lang="zh-CN" altLang="en-US"/>
              <a:t>模块。</a:t>
            </a:r>
          </a:p>
          <a:p>
            <a:r>
              <a:rPr lang="zh-CN" altLang="en-US"/>
              <a:t>这里我们看到所有的上拉、下拉电阻和施密特触发器，均处于断开状态，因此</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将不能反映端口上的电平状态，也就是说，模拟输入配置下，</a:t>
            </a:r>
            <a:r>
              <a:rPr lang="en-US" altLang="zh-CN"/>
              <a:t>CPU</a:t>
            </a:r>
            <a:r>
              <a:rPr lang="zh-CN" altLang="en-US"/>
              <a:t>不能在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上读到有效的数据。</a:t>
            </a:r>
          </a:p>
          <a:p>
            <a:pPr eaLnBrk="1" hangingPunct="1">
              <a:spcBef>
                <a:spcPct val="0"/>
              </a:spcBef>
            </a:pPr>
            <a:endParaRPr lang="zh-CN" altLang="zh-CN"/>
          </a:p>
        </p:txBody>
      </p:sp>
    </p:spTree>
    <p:extLst>
      <p:ext uri="{BB962C8B-B14F-4D97-AF65-F5344CB8AC3E}">
        <p14:creationId xmlns:p14="http://schemas.microsoft.com/office/powerpoint/2010/main" val="293633229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5DB2B53-7CA0-4A25-9CA4-94975DEBC01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6108EEE-AC44-47D6-9702-E12DFD02E578}" type="slidenum">
              <a:rPr lang="en-US" altLang="zh-CN">
                <a:latin typeface="Calibri" panose="020F0502020204030204" pitchFamily="34" charset="0"/>
              </a:rPr>
              <a:pPr eaLnBrk="1" hangingPunct="1"/>
              <a:t>397</a:t>
            </a:fld>
            <a:endParaRPr lang="en-US" altLang="zh-CN">
              <a:latin typeface="Calibri" panose="020F0502020204030204" pitchFamily="34" charset="0"/>
            </a:endParaRPr>
          </a:p>
        </p:txBody>
      </p:sp>
      <p:sp>
        <p:nvSpPr>
          <p:cNvPr id="41987" name="Rectangle 2">
            <a:extLst>
              <a:ext uri="{FF2B5EF4-FFF2-40B4-BE49-F238E27FC236}">
                <a16:creationId xmlns:a16="http://schemas.microsoft.com/office/drawing/2014/main" id="{DBEB871B-95FE-4882-8A05-4FCCFE8584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214D60A8-873E-4561-9464-BC428289A1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模拟输入通道的配置则更加简单，信号从左边编号</a:t>
            </a:r>
            <a:r>
              <a:rPr lang="en-US" altLang="zh-CN"/>
              <a:t>1</a:t>
            </a:r>
            <a:r>
              <a:rPr lang="zh-CN" altLang="en-US"/>
              <a:t>的端口进入，从右边编号</a:t>
            </a:r>
            <a:r>
              <a:rPr lang="en-US" altLang="zh-CN"/>
              <a:t>2</a:t>
            </a:r>
            <a:r>
              <a:rPr lang="zh-CN" altLang="en-US"/>
              <a:t>的一端直接进入</a:t>
            </a:r>
            <a:r>
              <a:rPr lang="en-US" altLang="zh-CN"/>
              <a:t>ADC</a:t>
            </a:r>
            <a:r>
              <a:rPr lang="zh-CN" altLang="en-US"/>
              <a:t>模块。</a:t>
            </a:r>
          </a:p>
          <a:p>
            <a:r>
              <a:rPr lang="zh-CN" altLang="en-US"/>
              <a:t>这里我们看到所有的上拉、下拉电阻和施密特触发器，均处于断开状态，因此</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将不能反映端口上的电平状态，也就是说，模拟输入配置下，</a:t>
            </a:r>
            <a:r>
              <a:rPr lang="en-US" altLang="zh-CN"/>
              <a:t>CPU</a:t>
            </a:r>
            <a:r>
              <a:rPr lang="zh-CN" altLang="en-US"/>
              <a:t>不能在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上读到有效的数据。</a:t>
            </a:r>
          </a:p>
          <a:p>
            <a:pPr eaLnBrk="1" hangingPunct="1">
              <a:spcBef>
                <a:spcPct val="0"/>
              </a:spcBef>
            </a:pPr>
            <a:endParaRPr lang="zh-CN" altLang="zh-CN"/>
          </a:p>
        </p:txBody>
      </p:sp>
    </p:spTree>
    <p:extLst>
      <p:ext uri="{BB962C8B-B14F-4D97-AF65-F5344CB8AC3E}">
        <p14:creationId xmlns:p14="http://schemas.microsoft.com/office/powerpoint/2010/main" val="1691208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A63CA2F-2CD3-4F7D-8765-6827F600770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8E75293-775A-4B86-B8D7-52057C76B8F6}" type="slidenum">
              <a:rPr lang="en-US" altLang="zh-CN">
                <a:latin typeface="Calibri" panose="020F0502020204030204" pitchFamily="34" charset="0"/>
              </a:rPr>
              <a:pPr eaLnBrk="1" hangingPunct="1"/>
              <a:t>46</a:t>
            </a:fld>
            <a:endParaRPr lang="en-US" altLang="zh-CN">
              <a:latin typeface="Calibri" panose="020F0502020204030204" pitchFamily="34" charset="0"/>
            </a:endParaRPr>
          </a:p>
        </p:txBody>
      </p:sp>
      <p:sp>
        <p:nvSpPr>
          <p:cNvPr id="34819" name="Rectangle 2">
            <a:extLst>
              <a:ext uri="{FF2B5EF4-FFF2-40B4-BE49-F238E27FC236}">
                <a16:creationId xmlns:a16="http://schemas.microsoft.com/office/drawing/2014/main" id="{88C01A9D-1D4C-4831-BA5C-DF6FEC2EC5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a:extLst>
              <a:ext uri="{FF2B5EF4-FFF2-40B4-BE49-F238E27FC236}">
                <a16:creationId xmlns:a16="http://schemas.microsoft.com/office/drawing/2014/main" id="{C0930EC6-C2E4-4B6B-BB5B-AEC15B7D2F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41174968"/>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E2CFB81-F493-450E-8F53-B62F7915D66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AE08A56-E689-4391-95A6-CC1778FFAC7F}" type="slidenum">
              <a:rPr lang="en-US" altLang="zh-CN">
                <a:latin typeface="Calibri" panose="020F0502020204030204" pitchFamily="34" charset="0"/>
              </a:rPr>
              <a:pPr eaLnBrk="1" hangingPunct="1"/>
              <a:t>398</a:t>
            </a:fld>
            <a:endParaRPr lang="en-US" altLang="zh-CN">
              <a:latin typeface="Calibri" panose="020F0502020204030204" pitchFamily="34" charset="0"/>
            </a:endParaRPr>
          </a:p>
        </p:txBody>
      </p:sp>
      <p:sp>
        <p:nvSpPr>
          <p:cNvPr id="43011" name="Rectangle 2">
            <a:extLst>
              <a:ext uri="{FF2B5EF4-FFF2-40B4-BE49-F238E27FC236}">
                <a16:creationId xmlns:a16="http://schemas.microsoft.com/office/drawing/2014/main" id="{D7A0F8AC-77BA-46CF-BFE2-EEADCF1B5B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B975DC00-28FF-459D-889B-39F953BC5B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模拟输入通道的配置则更加简单，信号从左边编号</a:t>
            </a:r>
            <a:r>
              <a:rPr lang="en-US" altLang="zh-CN"/>
              <a:t>1</a:t>
            </a:r>
            <a:r>
              <a:rPr lang="zh-CN" altLang="en-US"/>
              <a:t>的端口进入，从右边编号</a:t>
            </a:r>
            <a:r>
              <a:rPr lang="en-US" altLang="zh-CN"/>
              <a:t>2</a:t>
            </a:r>
            <a:r>
              <a:rPr lang="zh-CN" altLang="en-US"/>
              <a:t>的一端直接进入</a:t>
            </a:r>
            <a:r>
              <a:rPr lang="en-US" altLang="zh-CN"/>
              <a:t>ADC</a:t>
            </a:r>
            <a:r>
              <a:rPr lang="zh-CN" altLang="en-US"/>
              <a:t>模块。</a:t>
            </a:r>
          </a:p>
          <a:p>
            <a:r>
              <a:rPr lang="zh-CN" altLang="en-US"/>
              <a:t>这里我们看到所有的上拉、下拉电阻和施密特触发器，均处于断开状态，因此</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将不能反映端口上的电平状态，也就是说，模拟输入配置下，</a:t>
            </a:r>
            <a:r>
              <a:rPr lang="en-US" altLang="zh-CN"/>
              <a:t>CPU</a:t>
            </a:r>
            <a:r>
              <a:rPr lang="zh-CN" altLang="en-US"/>
              <a:t>不能在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上读到有效的数据。</a:t>
            </a:r>
          </a:p>
          <a:p>
            <a:pPr eaLnBrk="1" hangingPunct="1">
              <a:spcBef>
                <a:spcPct val="0"/>
              </a:spcBef>
            </a:pPr>
            <a:endParaRPr lang="zh-CN" altLang="zh-CN"/>
          </a:p>
        </p:txBody>
      </p:sp>
    </p:spTree>
    <p:extLst>
      <p:ext uri="{BB962C8B-B14F-4D97-AF65-F5344CB8AC3E}">
        <p14:creationId xmlns:p14="http://schemas.microsoft.com/office/powerpoint/2010/main" val="421044967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1A2B931-AD38-419D-814F-BA6EA914442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516F26A-8C1A-4ECE-B7CC-DB8076757E79}" type="slidenum">
              <a:rPr lang="en-US" altLang="zh-CN">
                <a:latin typeface="Calibri" panose="020F0502020204030204" pitchFamily="34" charset="0"/>
              </a:rPr>
              <a:pPr eaLnBrk="1" hangingPunct="1"/>
              <a:t>399</a:t>
            </a:fld>
            <a:endParaRPr lang="en-US" altLang="zh-CN">
              <a:latin typeface="Calibri" panose="020F0502020204030204" pitchFamily="34" charset="0"/>
            </a:endParaRPr>
          </a:p>
        </p:txBody>
      </p:sp>
      <p:sp>
        <p:nvSpPr>
          <p:cNvPr id="44035" name="Rectangle 2">
            <a:extLst>
              <a:ext uri="{FF2B5EF4-FFF2-40B4-BE49-F238E27FC236}">
                <a16:creationId xmlns:a16="http://schemas.microsoft.com/office/drawing/2014/main" id="{5976DA20-17E6-4DB2-8C38-1ABF629AFA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1DCFD681-2734-4E1F-85D8-92B59BB35E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模拟输入通道的配置则更加简单，信号从左边编号</a:t>
            </a:r>
            <a:r>
              <a:rPr lang="en-US" altLang="zh-CN"/>
              <a:t>1</a:t>
            </a:r>
            <a:r>
              <a:rPr lang="zh-CN" altLang="en-US"/>
              <a:t>的端口进入，从右边编号</a:t>
            </a:r>
            <a:r>
              <a:rPr lang="en-US" altLang="zh-CN"/>
              <a:t>2</a:t>
            </a:r>
            <a:r>
              <a:rPr lang="zh-CN" altLang="en-US"/>
              <a:t>的一端直接进入</a:t>
            </a:r>
            <a:r>
              <a:rPr lang="en-US" altLang="zh-CN"/>
              <a:t>ADC</a:t>
            </a:r>
            <a:r>
              <a:rPr lang="zh-CN" altLang="en-US"/>
              <a:t>模块。</a:t>
            </a:r>
          </a:p>
          <a:p>
            <a:r>
              <a:rPr lang="zh-CN" altLang="en-US"/>
              <a:t>这里我们看到所有的上拉、下拉电阻和施密特触发器，均处于断开状态，因此</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将不能反映端口上的电平状态，也就是说，模拟输入配置下，</a:t>
            </a:r>
            <a:r>
              <a:rPr lang="en-US" altLang="zh-CN"/>
              <a:t>CPU</a:t>
            </a:r>
            <a:r>
              <a:rPr lang="zh-CN" altLang="en-US"/>
              <a:t>不能在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上读到有效的数据。</a:t>
            </a:r>
          </a:p>
          <a:p>
            <a:pPr eaLnBrk="1" hangingPunct="1">
              <a:spcBef>
                <a:spcPct val="0"/>
              </a:spcBef>
            </a:pPr>
            <a:endParaRPr lang="zh-CN" altLang="zh-CN"/>
          </a:p>
        </p:txBody>
      </p:sp>
    </p:spTree>
    <p:extLst>
      <p:ext uri="{BB962C8B-B14F-4D97-AF65-F5344CB8AC3E}">
        <p14:creationId xmlns:p14="http://schemas.microsoft.com/office/powerpoint/2010/main" val="4127714955"/>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15F3FAA-277D-4AC5-BD9A-8990DFAADC8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F9DE4A5-48E8-4462-BE37-4DF467147E5A}" type="slidenum">
              <a:rPr lang="en-US" altLang="zh-CN">
                <a:latin typeface="Calibri" panose="020F0502020204030204" pitchFamily="34" charset="0"/>
              </a:rPr>
              <a:pPr eaLnBrk="1" hangingPunct="1"/>
              <a:t>400</a:t>
            </a:fld>
            <a:endParaRPr lang="en-US" altLang="zh-CN">
              <a:latin typeface="Calibri" panose="020F0502020204030204" pitchFamily="34" charset="0"/>
            </a:endParaRPr>
          </a:p>
        </p:txBody>
      </p:sp>
      <p:sp>
        <p:nvSpPr>
          <p:cNvPr id="45059" name="Rectangle 2">
            <a:extLst>
              <a:ext uri="{FF2B5EF4-FFF2-40B4-BE49-F238E27FC236}">
                <a16:creationId xmlns:a16="http://schemas.microsoft.com/office/drawing/2014/main" id="{7962728A-5593-4CD6-9808-AD31B58BDB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2336D88C-0692-4BD1-B6AD-ECA3071E93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这是开漏输出模式的配置，当</a:t>
            </a:r>
            <a:r>
              <a:rPr lang="en-US" altLang="zh-CN"/>
              <a:t>CPU</a:t>
            </a:r>
            <a:r>
              <a:rPr lang="zh-CN" altLang="en-US"/>
              <a:t>在左边的编号</a:t>
            </a:r>
            <a:r>
              <a:rPr lang="en-US" altLang="zh-CN"/>
              <a:t>1</a:t>
            </a:r>
            <a:r>
              <a:rPr lang="zh-CN" altLang="en-US"/>
              <a:t>端通过位设置</a:t>
            </a:r>
            <a:r>
              <a:rPr lang="en-US" altLang="zh-CN"/>
              <a:t>/</a:t>
            </a:r>
            <a:r>
              <a:rPr lang="zh-CN" altLang="en-US"/>
              <a:t>清除寄存器，或输出数据寄存器写入数据后，该数据位将通过编号</a:t>
            </a:r>
            <a:r>
              <a:rPr lang="en-US" altLang="zh-CN"/>
              <a:t>2</a:t>
            </a:r>
            <a:r>
              <a:rPr lang="zh-CN" altLang="en-US"/>
              <a:t>的输出控制电路传送到编号</a:t>
            </a:r>
            <a:r>
              <a:rPr lang="en-US" altLang="zh-CN"/>
              <a:t>4</a:t>
            </a:r>
            <a:r>
              <a:rPr lang="zh-CN" altLang="en-US"/>
              <a:t>的</a:t>
            </a:r>
            <a:r>
              <a:rPr lang="en-US" altLang="zh-CN"/>
              <a:t>I/O</a:t>
            </a:r>
            <a:r>
              <a:rPr lang="zh-CN" altLang="en-US"/>
              <a:t>端口，如果</a:t>
            </a:r>
            <a:r>
              <a:rPr lang="en-US" altLang="zh-CN"/>
              <a:t>CPU</a:t>
            </a:r>
            <a:r>
              <a:rPr lang="zh-CN" altLang="en-US"/>
              <a:t>写入的是逻辑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管将处于关闭状态，此时</a:t>
            </a:r>
            <a:r>
              <a:rPr lang="en-US" altLang="zh-CN"/>
              <a:t>I/O</a:t>
            </a:r>
            <a:r>
              <a:rPr lang="zh-CN" altLang="en-US"/>
              <a:t>端口的电平将由外部的上拉电阻决定，如果</a:t>
            </a:r>
            <a:r>
              <a:rPr lang="en-US" altLang="zh-CN"/>
              <a:t>CPU</a:t>
            </a:r>
            <a:r>
              <a:rPr lang="zh-CN" altLang="en-US"/>
              <a:t>写入的是逻辑</a:t>
            </a:r>
            <a:r>
              <a:rPr lang="zh-CN" altLang="en-US">
                <a:latin typeface="Arial" panose="020B0604020202020204" pitchFamily="34" charset="0"/>
              </a:rPr>
              <a:t>“</a:t>
            </a:r>
            <a:r>
              <a:rPr lang="en-US" altLang="zh-CN"/>
              <a:t>0</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管将处于开启状态，此时</a:t>
            </a:r>
            <a:r>
              <a:rPr lang="en-US" altLang="zh-CN"/>
              <a:t>I/O</a:t>
            </a:r>
            <a:r>
              <a:rPr lang="zh-CN" altLang="en-US"/>
              <a:t>端口的电平被编号</a:t>
            </a:r>
            <a:r>
              <a:rPr lang="en-US" altLang="zh-CN"/>
              <a:t>3</a:t>
            </a:r>
            <a:r>
              <a:rPr lang="zh-CN" altLang="en-US"/>
              <a:t>的</a:t>
            </a:r>
            <a:r>
              <a:rPr lang="en-US" altLang="zh-CN"/>
              <a:t>N-MOS</a:t>
            </a:r>
            <a:r>
              <a:rPr lang="zh-CN" altLang="en-US"/>
              <a:t>管拉到了</a:t>
            </a:r>
            <a:r>
              <a:rPr lang="en-US" altLang="zh-CN"/>
              <a:t>VSS</a:t>
            </a:r>
            <a:r>
              <a:rPr lang="zh-CN" altLang="en-US"/>
              <a:t>的零电位。</a:t>
            </a:r>
          </a:p>
          <a:p>
            <a:r>
              <a:rPr lang="zh-CN" altLang="en-US"/>
              <a:t>在图的上半部，施密特触发器处于开启状态，这意味着</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的另一端，随时监控</a:t>
            </a:r>
            <a:r>
              <a:rPr lang="en-US" altLang="zh-CN"/>
              <a:t>I/O</a:t>
            </a:r>
            <a:r>
              <a:rPr lang="zh-CN" altLang="en-US"/>
              <a:t>端口的状态；通过这个特性，还实现了虚拟的</a:t>
            </a:r>
            <a:r>
              <a:rPr lang="en-US" altLang="zh-CN"/>
              <a:t>I/O</a:t>
            </a:r>
            <a:r>
              <a:rPr lang="zh-CN" altLang="en-US"/>
              <a:t>端口双向通信：只要</a:t>
            </a:r>
            <a:r>
              <a:rPr lang="en-US" altLang="zh-CN"/>
              <a:t>CPU</a:t>
            </a:r>
            <a:r>
              <a:rPr lang="zh-CN" altLang="en-US"/>
              <a:t>输出逻辑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，由于编号</a:t>
            </a:r>
            <a:r>
              <a:rPr lang="en-US" altLang="zh-CN"/>
              <a:t>3</a:t>
            </a:r>
            <a:r>
              <a:rPr lang="zh-CN" altLang="en-US"/>
              <a:t>的</a:t>
            </a:r>
            <a:r>
              <a:rPr lang="en-US" altLang="zh-CN"/>
              <a:t>N-MOS</a:t>
            </a:r>
            <a:r>
              <a:rPr lang="zh-CN" altLang="en-US"/>
              <a:t>管处于关闭状态，</a:t>
            </a:r>
            <a:r>
              <a:rPr lang="en-US" altLang="zh-CN"/>
              <a:t>I/O</a:t>
            </a:r>
            <a:r>
              <a:rPr lang="zh-CN" altLang="en-US"/>
              <a:t>端口的电平将完全由外部电路决定，因此，</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读到外部电路的信号，而不是它自己输出的逻辑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a:t>
            </a:r>
          </a:p>
          <a:p>
            <a:pPr eaLnBrk="1" hangingPunct="1">
              <a:spcBef>
                <a:spcPct val="0"/>
              </a:spcBef>
            </a:pPr>
            <a:endParaRPr lang="zh-CN" altLang="zh-CN"/>
          </a:p>
        </p:txBody>
      </p:sp>
    </p:spTree>
    <p:extLst>
      <p:ext uri="{BB962C8B-B14F-4D97-AF65-F5344CB8AC3E}">
        <p14:creationId xmlns:p14="http://schemas.microsoft.com/office/powerpoint/2010/main" val="91262987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A91D3C2-7A99-4458-928B-4E43188D8B8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5703325-A616-4A3C-97DB-98C5083F0DE1}" type="slidenum">
              <a:rPr lang="en-US" altLang="zh-CN">
                <a:latin typeface="Calibri" panose="020F0502020204030204" pitchFamily="34" charset="0"/>
              </a:rPr>
              <a:pPr eaLnBrk="1" hangingPunct="1"/>
              <a:t>401</a:t>
            </a:fld>
            <a:endParaRPr lang="en-US" altLang="zh-CN">
              <a:latin typeface="Calibri" panose="020F0502020204030204" pitchFamily="34" charset="0"/>
            </a:endParaRPr>
          </a:p>
        </p:txBody>
      </p:sp>
      <p:sp>
        <p:nvSpPr>
          <p:cNvPr id="46083" name="Rectangle 2">
            <a:extLst>
              <a:ext uri="{FF2B5EF4-FFF2-40B4-BE49-F238E27FC236}">
                <a16:creationId xmlns:a16="http://schemas.microsoft.com/office/drawing/2014/main" id="{934C894C-1B95-4590-A9E2-A663658FCE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F9D3F0D7-E7D4-43F6-819F-A9BE9470491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这是开漏输出模式的配置，当</a:t>
            </a:r>
            <a:r>
              <a:rPr lang="en-US" altLang="zh-CN"/>
              <a:t>CPU</a:t>
            </a:r>
            <a:r>
              <a:rPr lang="zh-CN" altLang="en-US"/>
              <a:t>在左边的编号</a:t>
            </a:r>
            <a:r>
              <a:rPr lang="en-US" altLang="zh-CN"/>
              <a:t>1</a:t>
            </a:r>
            <a:r>
              <a:rPr lang="zh-CN" altLang="en-US"/>
              <a:t>端通过位设置</a:t>
            </a:r>
            <a:r>
              <a:rPr lang="en-US" altLang="zh-CN"/>
              <a:t>/</a:t>
            </a:r>
            <a:r>
              <a:rPr lang="zh-CN" altLang="en-US"/>
              <a:t>清除寄存器，或输出数据寄存器写入数据后，该数据位将通过编号</a:t>
            </a:r>
            <a:r>
              <a:rPr lang="en-US" altLang="zh-CN"/>
              <a:t>2</a:t>
            </a:r>
            <a:r>
              <a:rPr lang="zh-CN" altLang="en-US"/>
              <a:t>的输出控制电路传送到编号</a:t>
            </a:r>
            <a:r>
              <a:rPr lang="en-US" altLang="zh-CN"/>
              <a:t>4</a:t>
            </a:r>
            <a:r>
              <a:rPr lang="zh-CN" altLang="en-US"/>
              <a:t>的</a:t>
            </a:r>
            <a:r>
              <a:rPr lang="en-US" altLang="zh-CN"/>
              <a:t>I/O</a:t>
            </a:r>
            <a:r>
              <a:rPr lang="zh-CN" altLang="en-US"/>
              <a:t>端口，如果</a:t>
            </a:r>
            <a:r>
              <a:rPr lang="en-US" altLang="zh-CN"/>
              <a:t>CPU</a:t>
            </a:r>
            <a:r>
              <a:rPr lang="zh-CN" altLang="en-US"/>
              <a:t>写入的是逻辑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管将处于关闭状态，此时</a:t>
            </a:r>
            <a:r>
              <a:rPr lang="en-US" altLang="zh-CN"/>
              <a:t>I/O</a:t>
            </a:r>
            <a:r>
              <a:rPr lang="zh-CN" altLang="en-US"/>
              <a:t>端口的电平将由外部的上拉电阻决定，如果</a:t>
            </a:r>
            <a:r>
              <a:rPr lang="en-US" altLang="zh-CN"/>
              <a:t>CPU</a:t>
            </a:r>
            <a:r>
              <a:rPr lang="zh-CN" altLang="en-US"/>
              <a:t>写入的是逻辑</a:t>
            </a:r>
            <a:r>
              <a:rPr lang="zh-CN" altLang="en-US">
                <a:latin typeface="Arial" panose="020B0604020202020204" pitchFamily="34" charset="0"/>
              </a:rPr>
              <a:t>“</a:t>
            </a:r>
            <a:r>
              <a:rPr lang="en-US" altLang="zh-CN"/>
              <a:t>0</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管将处于开启状态，此时</a:t>
            </a:r>
            <a:r>
              <a:rPr lang="en-US" altLang="zh-CN"/>
              <a:t>I/O</a:t>
            </a:r>
            <a:r>
              <a:rPr lang="zh-CN" altLang="en-US"/>
              <a:t>端口的电平被编号</a:t>
            </a:r>
            <a:r>
              <a:rPr lang="en-US" altLang="zh-CN"/>
              <a:t>3</a:t>
            </a:r>
            <a:r>
              <a:rPr lang="zh-CN" altLang="en-US"/>
              <a:t>的</a:t>
            </a:r>
            <a:r>
              <a:rPr lang="en-US" altLang="zh-CN"/>
              <a:t>N-MOS</a:t>
            </a:r>
            <a:r>
              <a:rPr lang="zh-CN" altLang="en-US"/>
              <a:t>管拉到了</a:t>
            </a:r>
            <a:r>
              <a:rPr lang="en-US" altLang="zh-CN"/>
              <a:t>VSS</a:t>
            </a:r>
            <a:r>
              <a:rPr lang="zh-CN" altLang="en-US"/>
              <a:t>的零电位。</a:t>
            </a:r>
          </a:p>
          <a:p>
            <a:r>
              <a:rPr lang="zh-CN" altLang="en-US"/>
              <a:t>在图的上半部，施密特触发器处于开启状态，这意味着</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的另一端，随时监控</a:t>
            </a:r>
            <a:r>
              <a:rPr lang="en-US" altLang="zh-CN"/>
              <a:t>I/O</a:t>
            </a:r>
            <a:r>
              <a:rPr lang="zh-CN" altLang="en-US"/>
              <a:t>端口的状态；通过这个特性，还实现了虚拟的</a:t>
            </a:r>
            <a:r>
              <a:rPr lang="en-US" altLang="zh-CN"/>
              <a:t>I/O</a:t>
            </a:r>
            <a:r>
              <a:rPr lang="zh-CN" altLang="en-US"/>
              <a:t>端口双向通信：只要</a:t>
            </a:r>
            <a:r>
              <a:rPr lang="en-US" altLang="zh-CN"/>
              <a:t>CPU</a:t>
            </a:r>
            <a:r>
              <a:rPr lang="zh-CN" altLang="en-US"/>
              <a:t>输出逻辑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，由于编号</a:t>
            </a:r>
            <a:r>
              <a:rPr lang="en-US" altLang="zh-CN"/>
              <a:t>3</a:t>
            </a:r>
            <a:r>
              <a:rPr lang="zh-CN" altLang="en-US"/>
              <a:t>的</a:t>
            </a:r>
            <a:r>
              <a:rPr lang="en-US" altLang="zh-CN"/>
              <a:t>N-MOS</a:t>
            </a:r>
            <a:r>
              <a:rPr lang="zh-CN" altLang="en-US"/>
              <a:t>管处于关闭状态，</a:t>
            </a:r>
            <a:r>
              <a:rPr lang="en-US" altLang="zh-CN"/>
              <a:t>I/O</a:t>
            </a:r>
            <a:r>
              <a:rPr lang="zh-CN" altLang="en-US"/>
              <a:t>端口的电平将完全由外部电路决定，因此，</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读到外部电路的信号，而不是它自己输出的逻辑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a:t>
            </a:r>
          </a:p>
          <a:p>
            <a:pPr eaLnBrk="1" hangingPunct="1">
              <a:spcBef>
                <a:spcPct val="0"/>
              </a:spcBef>
            </a:pPr>
            <a:endParaRPr lang="zh-CN" altLang="zh-CN"/>
          </a:p>
        </p:txBody>
      </p:sp>
    </p:spTree>
    <p:extLst>
      <p:ext uri="{BB962C8B-B14F-4D97-AF65-F5344CB8AC3E}">
        <p14:creationId xmlns:p14="http://schemas.microsoft.com/office/powerpoint/2010/main" val="182916206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0BEF31C-66FC-457D-AB7C-D710B5D3D67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41E9281-C9DD-4FBC-90EC-FFCEF3ADF9A2}" type="slidenum">
              <a:rPr lang="en-US" altLang="zh-CN">
                <a:latin typeface="Calibri" panose="020F0502020204030204" pitchFamily="34" charset="0"/>
              </a:rPr>
              <a:pPr eaLnBrk="1" hangingPunct="1"/>
              <a:t>402</a:t>
            </a:fld>
            <a:endParaRPr lang="en-US" altLang="zh-CN">
              <a:latin typeface="Calibri" panose="020F0502020204030204" pitchFamily="34" charset="0"/>
            </a:endParaRPr>
          </a:p>
        </p:txBody>
      </p:sp>
      <p:sp>
        <p:nvSpPr>
          <p:cNvPr id="47107" name="Rectangle 2">
            <a:extLst>
              <a:ext uri="{FF2B5EF4-FFF2-40B4-BE49-F238E27FC236}">
                <a16:creationId xmlns:a16="http://schemas.microsoft.com/office/drawing/2014/main" id="{23BB45E8-A898-4560-B6AA-8E2BEDAE59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1CB8A36B-C76A-4A8F-9DFE-AB344C5F9D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这是开漏输出模式的配置，当</a:t>
            </a:r>
            <a:r>
              <a:rPr lang="en-US" altLang="zh-CN"/>
              <a:t>CPU</a:t>
            </a:r>
            <a:r>
              <a:rPr lang="zh-CN" altLang="en-US"/>
              <a:t>在左边的编号</a:t>
            </a:r>
            <a:r>
              <a:rPr lang="en-US" altLang="zh-CN"/>
              <a:t>1</a:t>
            </a:r>
            <a:r>
              <a:rPr lang="zh-CN" altLang="en-US"/>
              <a:t>端通过位设置</a:t>
            </a:r>
            <a:r>
              <a:rPr lang="en-US" altLang="zh-CN"/>
              <a:t>/</a:t>
            </a:r>
            <a:r>
              <a:rPr lang="zh-CN" altLang="en-US"/>
              <a:t>清除寄存器，或输出数据寄存器写入数据后，该数据位将通过编号</a:t>
            </a:r>
            <a:r>
              <a:rPr lang="en-US" altLang="zh-CN"/>
              <a:t>2</a:t>
            </a:r>
            <a:r>
              <a:rPr lang="zh-CN" altLang="en-US"/>
              <a:t>的输出控制电路传送到编号</a:t>
            </a:r>
            <a:r>
              <a:rPr lang="en-US" altLang="zh-CN"/>
              <a:t>4</a:t>
            </a:r>
            <a:r>
              <a:rPr lang="zh-CN" altLang="en-US"/>
              <a:t>的</a:t>
            </a:r>
            <a:r>
              <a:rPr lang="en-US" altLang="zh-CN"/>
              <a:t>I/O</a:t>
            </a:r>
            <a:r>
              <a:rPr lang="zh-CN" altLang="en-US"/>
              <a:t>端口，如果</a:t>
            </a:r>
            <a:r>
              <a:rPr lang="en-US" altLang="zh-CN"/>
              <a:t>CPU</a:t>
            </a:r>
            <a:r>
              <a:rPr lang="zh-CN" altLang="en-US"/>
              <a:t>写入的是逻辑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管将处于关闭状态，此时</a:t>
            </a:r>
            <a:r>
              <a:rPr lang="en-US" altLang="zh-CN"/>
              <a:t>I/O</a:t>
            </a:r>
            <a:r>
              <a:rPr lang="zh-CN" altLang="en-US"/>
              <a:t>端口的电平将由外部的上拉电阻决定，如果</a:t>
            </a:r>
            <a:r>
              <a:rPr lang="en-US" altLang="zh-CN"/>
              <a:t>CPU</a:t>
            </a:r>
            <a:r>
              <a:rPr lang="zh-CN" altLang="en-US"/>
              <a:t>写入的是逻辑</a:t>
            </a:r>
            <a:r>
              <a:rPr lang="zh-CN" altLang="en-US">
                <a:latin typeface="Arial" panose="020B0604020202020204" pitchFamily="34" charset="0"/>
              </a:rPr>
              <a:t>“</a:t>
            </a:r>
            <a:r>
              <a:rPr lang="en-US" altLang="zh-CN"/>
              <a:t>0</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管将处于开启状态，此时</a:t>
            </a:r>
            <a:r>
              <a:rPr lang="en-US" altLang="zh-CN"/>
              <a:t>I/O</a:t>
            </a:r>
            <a:r>
              <a:rPr lang="zh-CN" altLang="en-US"/>
              <a:t>端口的电平被编号</a:t>
            </a:r>
            <a:r>
              <a:rPr lang="en-US" altLang="zh-CN"/>
              <a:t>3</a:t>
            </a:r>
            <a:r>
              <a:rPr lang="zh-CN" altLang="en-US"/>
              <a:t>的</a:t>
            </a:r>
            <a:r>
              <a:rPr lang="en-US" altLang="zh-CN"/>
              <a:t>N-MOS</a:t>
            </a:r>
            <a:r>
              <a:rPr lang="zh-CN" altLang="en-US"/>
              <a:t>管拉到了</a:t>
            </a:r>
            <a:r>
              <a:rPr lang="en-US" altLang="zh-CN"/>
              <a:t>VSS</a:t>
            </a:r>
            <a:r>
              <a:rPr lang="zh-CN" altLang="en-US"/>
              <a:t>的零电位。</a:t>
            </a:r>
          </a:p>
          <a:p>
            <a:r>
              <a:rPr lang="zh-CN" altLang="en-US"/>
              <a:t>在图的上半部，施密特触发器处于开启状态，这意味着</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的另一端，随时监控</a:t>
            </a:r>
            <a:r>
              <a:rPr lang="en-US" altLang="zh-CN"/>
              <a:t>I/O</a:t>
            </a:r>
            <a:r>
              <a:rPr lang="zh-CN" altLang="en-US"/>
              <a:t>端口的状态；通过这个特性，还实现了虚拟的</a:t>
            </a:r>
            <a:r>
              <a:rPr lang="en-US" altLang="zh-CN"/>
              <a:t>I/O</a:t>
            </a:r>
            <a:r>
              <a:rPr lang="zh-CN" altLang="en-US"/>
              <a:t>端口双向通信：只要</a:t>
            </a:r>
            <a:r>
              <a:rPr lang="en-US" altLang="zh-CN"/>
              <a:t>CPU</a:t>
            </a:r>
            <a:r>
              <a:rPr lang="zh-CN" altLang="en-US"/>
              <a:t>输出逻辑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，由于编号</a:t>
            </a:r>
            <a:r>
              <a:rPr lang="en-US" altLang="zh-CN"/>
              <a:t>3</a:t>
            </a:r>
            <a:r>
              <a:rPr lang="zh-CN" altLang="en-US"/>
              <a:t>的</a:t>
            </a:r>
            <a:r>
              <a:rPr lang="en-US" altLang="zh-CN"/>
              <a:t>N-MOS</a:t>
            </a:r>
            <a:r>
              <a:rPr lang="zh-CN" altLang="en-US"/>
              <a:t>管处于关闭状态，</a:t>
            </a:r>
            <a:r>
              <a:rPr lang="en-US" altLang="zh-CN"/>
              <a:t>I/O</a:t>
            </a:r>
            <a:r>
              <a:rPr lang="zh-CN" altLang="en-US"/>
              <a:t>端口的电平将完全由外部电路决定，因此，</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读到外部电路的信号，而不是它自己输出的逻辑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a:t>
            </a:r>
          </a:p>
          <a:p>
            <a:pPr eaLnBrk="1" hangingPunct="1">
              <a:spcBef>
                <a:spcPct val="0"/>
              </a:spcBef>
            </a:pPr>
            <a:endParaRPr lang="zh-CN" altLang="zh-CN"/>
          </a:p>
        </p:txBody>
      </p:sp>
    </p:spTree>
    <p:extLst>
      <p:ext uri="{BB962C8B-B14F-4D97-AF65-F5344CB8AC3E}">
        <p14:creationId xmlns:p14="http://schemas.microsoft.com/office/powerpoint/2010/main" val="104076700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BDFA6CB-CE63-4D87-ABF6-F3003F1A522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1D239E6-75A9-4F3B-8E73-CC49BFD9DAD1}" type="slidenum">
              <a:rPr lang="en-US" altLang="zh-CN">
                <a:latin typeface="Calibri" panose="020F0502020204030204" pitchFamily="34" charset="0"/>
              </a:rPr>
              <a:pPr eaLnBrk="1" hangingPunct="1"/>
              <a:t>403</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3A2FE401-BEF3-49C7-A9E5-538CE51423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61CF26F7-B4FB-456D-A755-4AD2D351C1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这是开漏输出模式的配置，当</a:t>
            </a:r>
            <a:r>
              <a:rPr lang="en-US" altLang="zh-CN"/>
              <a:t>CPU</a:t>
            </a:r>
            <a:r>
              <a:rPr lang="zh-CN" altLang="en-US"/>
              <a:t>在左边的编号</a:t>
            </a:r>
            <a:r>
              <a:rPr lang="en-US" altLang="zh-CN"/>
              <a:t>1</a:t>
            </a:r>
            <a:r>
              <a:rPr lang="zh-CN" altLang="en-US"/>
              <a:t>端通过位设置</a:t>
            </a:r>
            <a:r>
              <a:rPr lang="en-US" altLang="zh-CN"/>
              <a:t>/</a:t>
            </a:r>
            <a:r>
              <a:rPr lang="zh-CN" altLang="en-US"/>
              <a:t>清除寄存器，或输出数据寄存器写入数据后，该数据位将通过编号</a:t>
            </a:r>
            <a:r>
              <a:rPr lang="en-US" altLang="zh-CN"/>
              <a:t>2</a:t>
            </a:r>
            <a:r>
              <a:rPr lang="zh-CN" altLang="en-US"/>
              <a:t>的输出控制电路传送到编号</a:t>
            </a:r>
            <a:r>
              <a:rPr lang="en-US" altLang="zh-CN"/>
              <a:t>4</a:t>
            </a:r>
            <a:r>
              <a:rPr lang="zh-CN" altLang="en-US"/>
              <a:t>的</a:t>
            </a:r>
            <a:r>
              <a:rPr lang="en-US" altLang="zh-CN"/>
              <a:t>I/O</a:t>
            </a:r>
            <a:r>
              <a:rPr lang="zh-CN" altLang="en-US"/>
              <a:t>端口，如果</a:t>
            </a:r>
            <a:r>
              <a:rPr lang="en-US" altLang="zh-CN"/>
              <a:t>CPU</a:t>
            </a:r>
            <a:r>
              <a:rPr lang="zh-CN" altLang="en-US"/>
              <a:t>写入的是逻辑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管将处于关闭状态，此时</a:t>
            </a:r>
            <a:r>
              <a:rPr lang="en-US" altLang="zh-CN"/>
              <a:t>I/O</a:t>
            </a:r>
            <a:r>
              <a:rPr lang="zh-CN" altLang="en-US"/>
              <a:t>端口的电平将由外部的上拉电阻决定，如果</a:t>
            </a:r>
            <a:r>
              <a:rPr lang="en-US" altLang="zh-CN"/>
              <a:t>CPU</a:t>
            </a:r>
            <a:r>
              <a:rPr lang="zh-CN" altLang="en-US"/>
              <a:t>写入的是逻辑</a:t>
            </a:r>
            <a:r>
              <a:rPr lang="zh-CN" altLang="en-US">
                <a:latin typeface="Arial" panose="020B0604020202020204" pitchFamily="34" charset="0"/>
              </a:rPr>
              <a:t>“</a:t>
            </a:r>
            <a:r>
              <a:rPr lang="en-US" altLang="zh-CN"/>
              <a:t>0</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管将处于开启状态，此时</a:t>
            </a:r>
            <a:r>
              <a:rPr lang="en-US" altLang="zh-CN"/>
              <a:t>I/O</a:t>
            </a:r>
            <a:r>
              <a:rPr lang="zh-CN" altLang="en-US"/>
              <a:t>端口的电平被编号</a:t>
            </a:r>
            <a:r>
              <a:rPr lang="en-US" altLang="zh-CN"/>
              <a:t>3</a:t>
            </a:r>
            <a:r>
              <a:rPr lang="zh-CN" altLang="en-US"/>
              <a:t>的</a:t>
            </a:r>
            <a:r>
              <a:rPr lang="en-US" altLang="zh-CN"/>
              <a:t>N-MOS</a:t>
            </a:r>
            <a:r>
              <a:rPr lang="zh-CN" altLang="en-US"/>
              <a:t>管拉到了</a:t>
            </a:r>
            <a:r>
              <a:rPr lang="en-US" altLang="zh-CN"/>
              <a:t>VSS</a:t>
            </a:r>
            <a:r>
              <a:rPr lang="zh-CN" altLang="en-US"/>
              <a:t>的零电位。</a:t>
            </a:r>
          </a:p>
          <a:p>
            <a:r>
              <a:rPr lang="zh-CN" altLang="en-US"/>
              <a:t>在图的上半部，施密特触发器处于开启状态，这意味着</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的另一端，随时监控</a:t>
            </a:r>
            <a:r>
              <a:rPr lang="en-US" altLang="zh-CN"/>
              <a:t>I/O</a:t>
            </a:r>
            <a:r>
              <a:rPr lang="zh-CN" altLang="en-US"/>
              <a:t>端口的状态；通过这个特性，还实现了虚拟的</a:t>
            </a:r>
            <a:r>
              <a:rPr lang="en-US" altLang="zh-CN"/>
              <a:t>I/O</a:t>
            </a:r>
            <a:r>
              <a:rPr lang="zh-CN" altLang="en-US"/>
              <a:t>端口双向通信：只要</a:t>
            </a:r>
            <a:r>
              <a:rPr lang="en-US" altLang="zh-CN"/>
              <a:t>CPU</a:t>
            </a:r>
            <a:r>
              <a:rPr lang="zh-CN" altLang="en-US"/>
              <a:t>输出逻辑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，由于编号</a:t>
            </a:r>
            <a:r>
              <a:rPr lang="en-US" altLang="zh-CN"/>
              <a:t>3</a:t>
            </a:r>
            <a:r>
              <a:rPr lang="zh-CN" altLang="en-US"/>
              <a:t>的</a:t>
            </a:r>
            <a:r>
              <a:rPr lang="en-US" altLang="zh-CN"/>
              <a:t>N-MOS</a:t>
            </a:r>
            <a:r>
              <a:rPr lang="zh-CN" altLang="en-US"/>
              <a:t>管处于关闭状态，</a:t>
            </a:r>
            <a:r>
              <a:rPr lang="en-US" altLang="zh-CN"/>
              <a:t>I/O</a:t>
            </a:r>
            <a:r>
              <a:rPr lang="zh-CN" altLang="en-US"/>
              <a:t>端口的电平将完全由外部电路决定，因此，</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读到外部电路的信号，而不是它自己输出的逻辑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a:t>
            </a:r>
          </a:p>
          <a:p>
            <a:pPr eaLnBrk="1" hangingPunct="1">
              <a:spcBef>
                <a:spcPct val="0"/>
              </a:spcBef>
            </a:pPr>
            <a:endParaRPr lang="zh-CN" altLang="zh-CN"/>
          </a:p>
        </p:txBody>
      </p:sp>
    </p:spTree>
    <p:extLst>
      <p:ext uri="{BB962C8B-B14F-4D97-AF65-F5344CB8AC3E}">
        <p14:creationId xmlns:p14="http://schemas.microsoft.com/office/powerpoint/2010/main" val="363193007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7D6C9ED-2353-4851-95C0-33DB12BC00C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084787A-5B4D-45E7-BB92-7D98D929A032}" type="slidenum">
              <a:rPr lang="en-US" altLang="zh-CN">
                <a:latin typeface="Calibri" panose="020F0502020204030204" pitchFamily="34" charset="0"/>
              </a:rPr>
              <a:pPr eaLnBrk="1" hangingPunct="1"/>
              <a:t>404</a:t>
            </a:fld>
            <a:endParaRPr lang="en-US" altLang="zh-CN">
              <a:latin typeface="Calibri" panose="020F0502020204030204" pitchFamily="34" charset="0"/>
            </a:endParaRPr>
          </a:p>
        </p:txBody>
      </p:sp>
      <p:sp>
        <p:nvSpPr>
          <p:cNvPr id="49155" name="Rectangle 2">
            <a:extLst>
              <a:ext uri="{FF2B5EF4-FFF2-40B4-BE49-F238E27FC236}">
                <a16:creationId xmlns:a16="http://schemas.microsoft.com/office/drawing/2014/main" id="{8B88EC81-61C3-4E1A-AA5F-2E5189CB05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C542098D-F068-41C7-A579-3E2C9D1FE9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这是开漏输出模式的配置，当</a:t>
            </a:r>
            <a:r>
              <a:rPr lang="en-US" altLang="zh-CN"/>
              <a:t>CPU</a:t>
            </a:r>
            <a:r>
              <a:rPr lang="zh-CN" altLang="en-US"/>
              <a:t>在左边的编号</a:t>
            </a:r>
            <a:r>
              <a:rPr lang="en-US" altLang="zh-CN"/>
              <a:t>1</a:t>
            </a:r>
            <a:r>
              <a:rPr lang="zh-CN" altLang="en-US"/>
              <a:t>端通过位设置</a:t>
            </a:r>
            <a:r>
              <a:rPr lang="en-US" altLang="zh-CN"/>
              <a:t>/</a:t>
            </a:r>
            <a:r>
              <a:rPr lang="zh-CN" altLang="en-US"/>
              <a:t>清除寄存器，或输出数据寄存器写入数据后，该数据位将通过编号</a:t>
            </a:r>
            <a:r>
              <a:rPr lang="en-US" altLang="zh-CN"/>
              <a:t>2</a:t>
            </a:r>
            <a:r>
              <a:rPr lang="zh-CN" altLang="en-US"/>
              <a:t>的输出控制电路传送到编号</a:t>
            </a:r>
            <a:r>
              <a:rPr lang="en-US" altLang="zh-CN"/>
              <a:t>4</a:t>
            </a:r>
            <a:r>
              <a:rPr lang="zh-CN" altLang="en-US"/>
              <a:t>的</a:t>
            </a:r>
            <a:r>
              <a:rPr lang="en-US" altLang="zh-CN"/>
              <a:t>I/O</a:t>
            </a:r>
            <a:r>
              <a:rPr lang="zh-CN" altLang="en-US"/>
              <a:t>端口，如果</a:t>
            </a:r>
            <a:r>
              <a:rPr lang="en-US" altLang="zh-CN"/>
              <a:t>CPU</a:t>
            </a:r>
            <a:r>
              <a:rPr lang="zh-CN" altLang="en-US"/>
              <a:t>写入的是逻辑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管将处于关闭状态，此时</a:t>
            </a:r>
            <a:r>
              <a:rPr lang="en-US" altLang="zh-CN"/>
              <a:t>I/O</a:t>
            </a:r>
            <a:r>
              <a:rPr lang="zh-CN" altLang="en-US"/>
              <a:t>端口的电平将由外部的上拉电阻决定，如果</a:t>
            </a:r>
            <a:r>
              <a:rPr lang="en-US" altLang="zh-CN"/>
              <a:t>CPU</a:t>
            </a:r>
            <a:r>
              <a:rPr lang="zh-CN" altLang="en-US"/>
              <a:t>写入的是逻辑</a:t>
            </a:r>
            <a:r>
              <a:rPr lang="zh-CN" altLang="en-US">
                <a:latin typeface="Arial" panose="020B0604020202020204" pitchFamily="34" charset="0"/>
              </a:rPr>
              <a:t>“</a:t>
            </a:r>
            <a:r>
              <a:rPr lang="en-US" altLang="zh-CN"/>
              <a:t>0</a:t>
            </a:r>
            <a:r>
              <a:rPr lang="en-US" altLang="zh-CN">
                <a:latin typeface="Arial" panose="020B0604020202020204" pitchFamily="34" charset="0"/>
              </a:rPr>
              <a:t>”</a:t>
            </a:r>
            <a:r>
              <a:rPr lang="zh-CN" altLang="en-US"/>
              <a:t>，则编号</a:t>
            </a:r>
            <a:r>
              <a:rPr lang="en-US" altLang="zh-CN"/>
              <a:t>3</a:t>
            </a:r>
            <a:r>
              <a:rPr lang="zh-CN" altLang="en-US"/>
              <a:t>的</a:t>
            </a:r>
            <a:r>
              <a:rPr lang="en-US" altLang="zh-CN"/>
              <a:t>N-MOS</a:t>
            </a:r>
            <a:r>
              <a:rPr lang="zh-CN" altLang="en-US"/>
              <a:t>管将处于开启状态，此时</a:t>
            </a:r>
            <a:r>
              <a:rPr lang="en-US" altLang="zh-CN"/>
              <a:t>I/O</a:t>
            </a:r>
            <a:r>
              <a:rPr lang="zh-CN" altLang="en-US"/>
              <a:t>端口的电平被编号</a:t>
            </a:r>
            <a:r>
              <a:rPr lang="en-US" altLang="zh-CN"/>
              <a:t>3</a:t>
            </a:r>
            <a:r>
              <a:rPr lang="zh-CN" altLang="en-US"/>
              <a:t>的</a:t>
            </a:r>
            <a:r>
              <a:rPr lang="en-US" altLang="zh-CN"/>
              <a:t>N-MOS</a:t>
            </a:r>
            <a:r>
              <a:rPr lang="zh-CN" altLang="en-US"/>
              <a:t>管拉到了</a:t>
            </a:r>
            <a:r>
              <a:rPr lang="en-US" altLang="zh-CN"/>
              <a:t>VSS</a:t>
            </a:r>
            <a:r>
              <a:rPr lang="zh-CN" altLang="en-US"/>
              <a:t>的零电位。</a:t>
            </a:r>
          </a:p>
          <a:p>
            <a:r>
              <a:rPr lang="zh-CN" altLang="en-US"/>
              <a:t>在图的上半部，施密特触发器处于开启状态，这意味着</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的另一端，随时监控</a:t>
            </a:r>
            <a:r>
              <a:rPr lang="en-US" altLang="zh-CN"/>
              <a:t>I/O</a:t>
            </a:r>
            <a:r>
              <a:rPr lang="zh-CN" altLang="en-US"/>
              <a:t>端口的状态；通过这个特性，还实现了虚拟的</a:t>
            </a:r>
            <a:r>
              <a:rPr lang="en-US" altLang="zh-CN"/>
              <a:t>I/O</a:t>
            </a:r>
            <a:r>
              <a:rPr lang="zh-CN" altLang="en-US"/>
              <a:t>端口双向通信：只要</a:t>
            </a:r>
            <a:r>
              <a:rPr lang="en-US" altLang="zh-CN"/>
              <a:t>CPU</a:t>
            </a:r>
            <a:r>
              <a:rPr lang="zh-CN" altLang="en-US"/>
              <a:t>输出逻辑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，由于编号</a:t>
            </a:r>
            <a:r>
              <a:rPr lang="en-US" altLang="zh-CN"/>
              <a:t>3</a:t>
            </a:r>
            <a:r>
              <a:rPr lang="zh-CN" altLang="en-US"/>
              <a:t>的</a:t>
            </a:r>
            <a:r>
              <a:rPr lang="en-US" altLang="zh-CN"/>
              <a:t>N-MOS</a:t>
            </a:r>
            <a:r>
              <a:rPr lang="zh-CN" altLang="en-US"/>
              <a:t>管处于关闭状态，</a:t>
            </a:r>
            <a:r>
              <a:rPr lang="en-US" altLang="zh-CN"/>
              <a:t>I/O</a:t>
            </a:r>
            <a:r>
              <a:rPr lang="zh-CN" altLang="en-US"/>
              <a:t>端口的电平将完全由外部电路决定，因此，</a:t>
            </a:r>
            <a:r>
              <a:rPr lang="en-US" altLang="zh-CN"/>
              <a:t>CPU</a:t>
            </a:r>
            <a:r>
              <a:rPr lang="zh-CN" altLang="en-US"/>
              <a:t>可以在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读到外部电路的信号，而不是它自己输出的逻辑</a:t>
            </a:r>
            <a:r>
              <a:rPr lang="zh-CN" altLang="en-US">
                <a:latin typeface="Arial" panose="020B0604020202020204" pitchFamily="34" charset="0"/>
              </a:rPr>
              <a:t>“</a:t>
            </a:r>
            <a:r>
              <a:rPr lang="en-US" altLang="zh-CN"/>
              <a:t>1</a:t>
            </a:r>
            <a:r>
              <a:rPr lang="en-US" altLang="zh-CN">
                <a:latin typeface="Arial" panose="020B0604020202020204" pitchFamily="34" charset="0"/>
              </a:rPr>
              <a:t>”</a:t>
            </a:r>
            <a:r>
              <a:rPr lang="zh-CN" altLang="en-US"/>
              <a:t>。</a:t>
            </a:r>
          </a:p>
          <a:p>
            <a:pPr eaLnBrk="1" hangingPunct="1">
              <a:spcBef>
                <a:spcPct val="0"/>
              </a:spcBef>
            </a:pPr>
            <a:endParaRPr lang="zh-CN" altLang="zh-CN"/>
          </a:p>
        </p:txBody>
      </p:sp>
    </p:spTree>
    <p:extLst>
      <p:ext uri="{BB962C8B-B14F-4D97-AF65-F5344CB8AC3E}">
        <p14:creationId xmlns:p14="http://schemas.microsoft.com/office/powerpoint/2010/main" val="1074210267"/>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A9455B2-82A0-4E29-8980-9BEE584C567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0722DF0-25AE-40C2-A541-DFAB4395C89E}" type="slidenum">
              <a:rPr lang="en-US" altLang="zh-CN">
                <a:latin typeface="Calibri" panose="020F0502020204030204" pitchFamily="34" charset="0"/>
              </a:rPr>
              <a:pPr eaLnBrk="1" hangingPunct="1"/>
              <a:t>405</a:t>
            </a:fld>
            <a:endParaRPr lang="en-US" altLang="zh-CN">
              <a:latin typeface="Calibri" panose="020F0502020204030204" pitchFamily="34" charset="0"/>
            </a:endParaRPr>
          </a:p>
        </p:txBody>
      </p:sp>
      <p:sp>
        <p:nvSpPr>
          <p:cNvPr id="50179" name="Rectangle 2">
            <a:extLst>
              <a:ext uri="{FF2B5EF4-FFF2-40B4-BE49-F238E27FC236}">
                <a16:creationId xmlns:a16="http://schemas.microsoft.com/office/drawing/2014/main" id="{16FC43B1-D1AA-4331-8264-0F6B0E5C98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D6FD176F-0A71-43B2-ABAB-2FD3B330DA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439919098"/>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7B424C7-8350-4716-9CF9-DE4D32E8114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24AB65F-AF68-4C48-B5CF-8CC4D3D65062}" type="slidenum">
              <a:rPr lang="en-US" altLang="zh-CN">
                <a:latin typeface="Calibri" panose="020F0502020204030204" pitchFamily="34" charset="0"/>
              </a:rPr>
              <a:pPr eaLnBrk="1" hangingPunct="1"/>
              <a:t>406</a:t>
            </a:fld>
            <a:endParaRPr lang="en-US" altLang="zh-CN">
              <a:latin typeface="Calibri" panose="020F0502020204030204" pitchFamily="34" charset="0"/>
            </a:endParaRPr>
          </a:p>
        </p:txBody>
      </p:sp>
      <p:sp>
        <p:nvSpPr>
          <p:cNvPr id="51203" name="Rectangle 2">
            <a:extLst>
              <a:ext uri="{FF2B5EF4-FFF2-40B4-BE49-F238E27FC236}">
                <a16:creationId xmlns:a16="http://schemas.microsoft.com/office/drawing/2014/main" id="{4184A1D2-7499-4841-AECD-2F0A95D327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CBE8D927-9240-468E-9391-10940D63BC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80685926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2BBA608-4703-4020-BB41-650516C49C2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637F337-B21F-4B15-8A76-DF122B42F0FE}" type="slidenum">
              <a:rPr lang="en-US" altLang="zh-CN">
                <a:latin typeface="Calibri" panose="020F0502020204030204" pitchFamily="34" charset="0"/>
              </a:rPr>
              <a:pPr eaLnBrk="1" hangingPunct="1"/>
              <a:t>407</a:t>
            </a:fld>
            <a:endParaRPr lang="en-US" altLang="zh-CN">
              <a:latin typeface="Calibri" panose="020F0502020204030204" pitchFamily="34" charset="0"/>
            </a:endParaRPr>
          </a:p>
        </p:txBody>
      </p:sp>
      <p:sp>
        <p:nvSpPr>
          <p:cNvPr id="52227" name="Rectangle 2">
            <a:extLst>
              <a:ext uri="{FF2B5EF4-FFF2-40B4-BE49-F238E27FC236}">
                <a16:creationId xmlns:a16="http://schemas.microsoft.com/office/drawing/2014/main" id="{9685ED74-AFCB-4F19-BE0B-B4609E1249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AFDD8D34-F80C-4A5E-878D-78C6B2A4BF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005969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CBEF482-8835-4A98-936A-D741D2D8779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E35C9CB-0589-40EE-BAC0-054E2C56EAA4}" type="slidenum">
              <a:rPr lang="en-US" altLang="zh-CN">
                <a:latin typeface="Calibri" panose="020F0502020204030204" pitchFamily="34" charset="0"/>
              </a:rPr>
              <a:pPr eaLnBrk="1" hangingPunct="1"/>
              <a:t>47</a:t>
            </a:fld>
            <a:endParaRPr lang="en-US" altLang="zh-CN">
              <a:latin typeface="Calibri" panose="020F0502020204030204" pitchFamily="34" charset="0"/>
            </a:endParaRPr>
          </a:p>
        </p:txBody>
      </p:sp>
      <p:sp>
        <p:nvSpPr>
          <p:cNvPr id="35843" name="Rectangle 2">
            <a:extLst>
              <a:ext uri="{FF2B5EF4-FFF2-40B4-BE49-F238E27FC236}">
                <a16:creationId xmlns:a16="http://schemas.microsoft.com/office/drawing/2014/main" id="{A0E8BA7D-DB70-4BA1-9A39-19AA79425F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id="{D62B3877-01B9-42CF-A32F-90EB153ECC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91450083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C28CEB4-2A0A-4DCF-ADD1-02B5B83307E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5C8F4C8-50E1-44B4-97D9-1EF119FAE00C}" type="slidenum">
              <a:rPr lang="en-US" altLang="zh-CN">
                <a:latin typeface="Calibri" panose="020F0502020204030204" pitchFamily="34" charset="0"/>
              </a:rPr>
              <a:pPr eaLnBrk="1" hangingPunct="1"/>
              <a:t>408</a:t>
            </a:fld>
            <a:endParaRPr lang="en-US" altLang="zh-CN">
              <a:latin typeface="Calibri" panose="020F0502020204030204" pitchFamily="34" charset="0"/>
            </a:endParaRPr>
          </a:p>
        </p:txBody>
      </p:sp>
      <p:sp>
        <p:nvSpPr>
          <p:cNvPr id="53251" name="Rectangle 2">
            <a:extLst>
              <a:ext uri="{FF2B5EF4-FFF2-40B4-BE49-F238E27FC236}">
                <a16:creationId xmlns:a16="http://schemas.microsoft.com/office/drawing/2014/main" id="{542CF3B8-EFF4-44AE-862C-9C5CCB9D38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7384FDD8-6651-435C-A7F7-8F256BB8D8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3495285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89A3921-A140-4674-9A3E-96D6B686C58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5176E7A-F0A9-4022-A55C-04FB9B0EBC88}" type="slidenum">
              <a:rPr lang="en-US" altLang="zh-CN">
                <a:latin typeface="Calibri" panose="020F0502020204030204" pitchFamily="34" charset="0"/>
              </a:rPr>
              <a:pPr eaLnBrk="1" hangingPunct="1"/>
              <a:t>409</a:t>
            </a:fld>
            <a:endParaRPr lang="en-US" altLang="zh-CN">
              <a:latin typeface="Calibri" panose="020F0502020204030204" pitchFamily="34" charset="0"/>
            </a:endParaRPr>
          </a:p>
        </p:txBody>
      </p:sp>
      <p:sp>
        <p:nvSpPr>
          <p:cNvPr id="54275" name="Rectangle 2">
            <a:extLst>
              <a:ext uri="{FF2B5EF4-FFF2-40B4-BE49-F238E27FC236}">
                <a16:creationId xmlns:a16="http://schemas.microsoft.com/office/drawing/2014/main" id="{14003B73-EED3-4B98-A1E2-E66720DEEF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BCAA2F61-8473-482E-B4D9-EAA7FD9449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654619907"/>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4BCDFB3-66C2-4360-857C-C98F505305F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BE9DDB96-AD9E-4C0B-BEB8-ADF075E80652}" type="slidenum">
              <a:rPr lang="en-US" altLang="zh-CN">
                <a:latin typeface="Calibri" panose="020F0502020204030204" pitchFamily="34" charset="0"/>
              </a:rPr>
              <a:pPr eaLnBrk="1" hangingPunct="1"/>
              <a:t>411</a:t>
            </a:fld>
            <a:endParaRPr lang="en-US" altLang="zh-CN">
              <a:latin typeface="Calibri" panose="020F0502020204030204" pitchFamily="34" charset="0"/>
            </a:endParaRPr>
          </a:p>
        </p:txBody>
      </p:sp>
      <p:sp>
        <p:nvSpPr>
          <p:cNvPr id="24579" name="Rectangle 2">
            <a:extLst>
              <a:ext uri="{FF2B5EF4-FFF2-40B4-BE49-F238E27FC236}">
                <a16:creationId xmlns:a16="http://schemas.microsoft.com/office/drawing/2014/main" id="{9DD3B325-351D-4B83-BE22-5C398BF147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a:extLst>
              <a:ext uri="{FF2B5EF4-FFF2-40B4-BE49-F238E27FC236}">
                <a16:creationId xmlns:a16="http://schemas.microsoft.com/office/drawing/2014/main" id="{99411F90-88AC-40B2-B2C9-5FE170A8D9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1925255912"/>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205231B-E7E6-4276-A137-431BC5F2680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2565057-F430-48B8-9D79-8E83C40A8468}" type="slidenum">
              <a:rPr lang="en-US" altLang="zh-CN">
                <a:latin typeface="Calibri" panose="020F0502020204030204" pitchFamily="34" charset="0"/>
              </a:rPr>
              <a:pPr eaLnBrk="1" hangingPunct="1"/>
              <a:t>412</a:t>
            </a:fld>
            <a:endParaRPr lang="en-US" altLang="zh-CN">
              <a:latin typeface="Calibri" panose="020F0502020204030204" pitchFamily="34" charset="0"/>
            </a:endParaRPr>
          </a:p>
        </p:txBody>
      </p:sp>
      <p:sp>
        <p:nvSpPr>
          <p:cNvPr id="25603" name="Rectangle 2">
            <a:extLst>
              <a:ext uri="{FF2B5EF4-FFF2-40B4-BE49-F238E27FC236}">
                <a16:creationId xmlns:a16="http://schemas.microsoft.com/office/drawing/2014/main" id="{866ABE49-AD52-4388-AC12-CBF98BFEA05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a:extLst>
              <a:ext uri="{FF2B5EF4-FFF2-40B4-BE49-F238E27FC236}">
                <a16:creationId xmlns:a16="http://schemas.microsoft.com/office/drawing/2014/main" id="{0B4546DF-E6A4-463D-95FB-140B7C168A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222411133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7F74A53-F5E1-4155-84C3-0B7871DA3AB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73D0360-BDAA-4F43-9B57-54B938EC33C4}" type="slidenum">
              <a:rPr lang="en-US" altLang="zh-CN">
                <a:latin typeface="Calibri" panose="020F0502020204030204" pitchFamily="34" charset="0"/>
              </a:rPr>
              <a:pPr eaLnBrk="1" hangingPunct="1"/>
              <a:t>413</a:t>
            </a:fld>
            <a:endParaRPr lang="en-US" altLang="zh-CN">
              <a:latin typeface="Calibri" panose="020F0502020204030204" pitchFamily="34" charset="0"/>
            </a:endParaRPr>
          </a:p>
        </p:txBody>
      </p:sp>
      <p:sp>
        <p:nvSpPr>
          <p:cNvPr id="26627" name="Rectangle 2">
            <a:extLst>
              <a:ext uri="{FF2B5EF4-FFF2-40B4-BE49-F238E27FC236}">
                <a16:creationId xmlns:a16="http://schemas.microsoft.com/office/drawing/2014/main" id="{FD9A5099-EC31-4009-912F-9506526096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a:extLst>
              <a:ext uri="{FF2B5EF4-FFF2-40B4-BE49-F238E27FC236}">
                <a16:creationId xmlns:a16="http://schemas.microsoft.com/office/drawing/2014/main" id="{3201B88F-3610-4924-86C3-AB88D9D7A0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367540572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749ED2B-4D47-48F9-80A0-35AB8CE21BA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BB10ED0-B59A-403E-B4AE-529ED3886995}" type="slidenum">
              <a:rPr lang="en-US" altLang="zh-CN">
                <a:latin typeface="Calibri" panose="020F0502020204030204" pitchFamily="34" charset="0"/>
              </a:rPr>
              <a:pPr eaLnBrk="1" hangingPunct="1"/>
              <a:t>414</a:t>
            </a:fld>
            <a:endParaRPr lang="en-US" altLang="zh-CN">
              <a:latin typeface="Calibri" panose="020F0502020204030204" pitchFamily="34" charset="0"/>
            </a:endParaRPr>
          </a:p>
        </p:txBody>
      </p:sp>
      <p:sp>
        <p:nvSpPr>
          <p:cNvPr id="27651" name="Rectangle 2">
            <a:extLst>
              <a:ext uri="{FF2B5EF4-FFF2-40B4-BE49-F238E27FC236}">
                <a16:creationId xmlns:a16="http://schemas.microsoft.com/office/drawing/2014/main" id="{5D9A9BAE-1198-41E6-8715-97C8E98C29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a:extLst>
              <a:ext uri="{FF2B5EF4-FFF2-40B4-BE49-F238E27FC236}">
                <a16:creationId xmlns:a16="http://schemas.microsoft.com/office/drawing/2014/main" id="{D8F6177E-9F4E-412C-8FB2-840D40F8D54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141328301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2A53769-0921-464B-B938-D6864C176C4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DF3BD57-A69D-47D3-8830-E354DB355496}" type="slidenum">
              <a:rPr lang="en-US" altLang="zh-CN">
                <a:latin typeface="Calibri" panose="020F0502020204030204" pitchFamily="34" charset="0"/>
              </a:rPr>
              <a:pPr eaLnBrk="1" hangingPunct="1"/>
              <a:t>415</a:t>
            </a:fld>
            <a:endParaRPr lang="en-US" altLang="zh-CN">
              <a:latin typeface="Calibri" panose="020F0502020204030204" pitchFamily="34" charset="0"/>
            </a:endParaRPr>
          </a:p>
        </p:txBody>
      </p:sp>
      <p:sp>
        <p:nvSpPr>
          <p:cNvPr id="28675" name="Rectangle 2">
            <a:extLst>
              <a:ext uri="{FF2B5EF4-FFF2-40B4-BE49-F238E27FC236}">
                <a16:creationId xmlns:a16="http://schemas.microsoft.com/office/drawing/2014/main" id="{D9A2330E-96D6-498B-884C-8D89686A34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1FF831C5-A147-4975-8807-7342FB408B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模拟输入通道的配置则更加简单，信号从左边编号</a:t>
            </a:r>
            <a:r>
              <a:rPr lang="en-US" altLang="zh-CN"/>
              <a:t>1</a:t>
            </a:r>
            <a:r>
              <a:rPr lang="zh-CN" altLang="en-US"/>
              <a:t>的端口进入，从右边编号</a:t>
            </a:r>
            <a:r>
              <a:rPr lang="en-US" altLang="zh-CN"/>
              <a:t>2</a:t>
            </a:r>
            <a:r>
              <a:rPr lang="zh-CN" altLang="en-US"/>
              <a:t>的一端直接进入</a:t>
            </a:r>
            <a:r>
              <a:rPr lang="en-US" altLang="zh-CN"/>
              <a:t>ADC</a:t>
            </a:r>
            <a:r>
              <a:rPr lang="zh-CN" altLang="en-US"/>
              <a:t>模块。</a:t>
            </a:r>
          </a:p>
          <a:p>
            <a:r>
              <a:rPr lang="zh-CN" altLang="en-US"/>
              <a:t>这里我们看到所有的上拉、下拉电阻和施密特触发器，均处于断开状态，因此</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将不能反映端口上的电平状态，也就是说，模拟输入配置下，</a:t>
            </a:r>
            <a:r>
              <a:rPr lang="en-US" altLang="zh-CN"/>
              <a:t>CPU</a:t>
            </a:r>
            <a:r>
              <a:rPr lang="zh-CN" altLang="en-US"/>
              <a:t>不能在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上读到有效的数据。</a:t>
            </a:r>
          </a:p>
          <a:p>
            <a:pPr eaLnBrk="1" hangingPunct="1">
              <a:spcBef>
                <a:spcPct val="0"/>
              </a:spcBef>
            </a:pPr>
            <a:endParaRPr lang="zh-CN" altLang="zh-CN"/>
          </a:p>
        </p:txBody>
      </p:sp>
    </p:spTree>
    <p:extLst>
      <p:ext uri="{BB962C8B-B14F-4D97-AF65-F5344CB8AC3E}">
        <p14:creationId xmlns:p14="http://schemas.microsoft.com/office/powerpoint/2010/main" val="311781077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83AAC05-FB79-4AB4-851E-CA3F50B11EB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C3F2812-75B8-4B34-9E5E-6A35330883A2}" type="slidenum">
              <a:rPr lang="en-US" altLang="zh-CN">
                <a:latin typeface="Calibri" panose="020F0502020204030204" pitchFamily="34" charset="0"/>
              </a:rPr>
              <a:pPr eaLnBrk="1" hangingPunct="1"/>
              <a:t>416</a:t>
            </a:fld>
            <a:endParaRPr lang="en-US" altLang="zh-CN">
              <a:latin typeface="Calibri" panose="020F0502020204030204" pitchFamily="34" charset="0"/>
            </a:endParaRPr>
          </a:p>
        </p:txBody>
      </p:sp>
      <p:sp>
        <p:nvSpPr>
          <p:cNvPr id="29699" name="Rectangle 2">
            <a:extLst>
              <a:ext uri="{FF2B5EF4-FFF2-40B4-BE49-F238E27FC236}">
                <a16:creationId xmlns:a16="http://schemas.microsoft.com/office/drawing/2014/main" id="{D9A9C95B-5F12-4358-BFCD-E85DFB2263F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0" name="Rectangle 3">
            <a:extLst>
              <a:ext uri="{FF2B5EF4-FFF2-40B4-BE49-F238E27FC236}">
                <a16:creationId xmlns:a16="http://schemas.microsoft.com/office/drawing/2014/main" id="{ACB81952-9F2B-4E56-AB21-B528BA697D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436331538"/>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E5C8C37-4E9D-4A42-AE9B-17010DC47E5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2FDA0CB-3DE1-4454-9ABE-5B7F94467677}" type="slidenum">
              <a:rPr lang="en-US" altLang="zh-CN">
                <a:latin typeface="Calibri" panose="020F0502020204030204" pitchFamily="34" charset="0"/>
              </a:rPr>
              <a:pPr eaLnBrk="1" hangingPunct="1"/>
              <a:t>417</a:t>
            </a:fld>
            <a:endParaRPr lang="en-US" altLang="zh-CN">
              <a:latin typeface="Calibri" panose="020F0502020204030204" pitchFamily="34" charset="0"/>
            </a:endParaRPr>
          </a:p>
        </p:txBody>
      </p:sp>
      <p:sp>
        <p:nvSpPr>
          <p:cNvPr id="30723" name="Rectangle 2">
            <a:extLst>
              <a:ext uri="{FF2B5EF4-FFF2-40B4-BE49-F238E27FC236}">
                <a16:creationId xmlns:a16="http://schemas.microsoft.com/office/drawing/2014/main" id="{FC758C19-9CAB-4224-9628-161F2A7AE9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a:extLst>
              <a:ext uri="{FF2B5EF4-FFF2-40B4-BE49-F238E27FC236}">
                <a16:creationId xmlns:a16="http://schemas.microsoft.com/office/drawing/2014/main" id="{0DF135AF-9830-4071-86BE-9EF3DABC24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它包括输入输出寄存器、</a:t>
            </a:r>
            <a:r>
              <a:rPr lang="en-US" altLang="zh-CN"/>
              <a:t>ESD</a:t>
            </a:r>
            <a:r>
              <a:rPr lang="zh-CN" altLang="en-US"/>
              <a:t>静电保护二极管，和输入输出控制电路与驱动器。请注意图中左边红色圆圈圈起的地方，这是保护二极管的上拉电位，对于具有模拟输入的管脚，这里上拉到内部的</a:t>
            </a:r>
            <a:r>
              <a:rPr lang="en-US" altLang="zh-CN"/>
              <a:t>3.3V</a:t>
            </a:r>
            <a:r>
              <a:rPr lang="zh-CN" altLang="en-US"/>
              <a:t>电位，所以具有模拟输入的管脚不是</a:t>
            </a:r>
            <a:r>
              <a:rPr lang="en-US" altLang="zh-CN"/>
              <a:t>5V</a:t>
            </a:r>
            <a:r>
              <a:rPr lang="zh-CN" altLang="en-US"/>
              <a:t>容忍管脚；而其它的</a:t>
            </a:r>
            <a:r>
              <a:rPr lang="en-US" altLang="zh-CN"/>
              <a:t>5V</a:t>
            </a:r>
            <a:r>
              <a:rPr lang="zh-CN" altLang="en-US"/>
              <a:t>容忍管脚，这个保护二极管上拉到一个内部的</a:t>
            </a:r>
            <a:r>
              <a:rPr lang="en-US" altLang="zh-CN"/>
              <a:t>5V</a:t>
            </a:r>
            <a:r>
              <a:rPr lang="zh-CN" altLang="en-US"/>
              <a:t>电位，从而保证外部电路的</a:t>
            </a:r>
            <a:r>
              <a:rPr lang="en-US" altLang="zh-CN"/>
              <a:t>5V</a:t>
            </a:r>
            <a:r>
              <a:rPr lang="zh-CN" altLang="en-US"/>
              <a:t>信号不会受此保护二极管的影响。</a:t>
            </a:r>
          </a:p>
          <a:p>
            <a:pPr eaLnBrk="1" hangingPunct="1">
              <a:spcBef>
                <a:spcPct val="0"/>
              </a:spcBef>
            </a:pPr>
            <a:endParaRPr lang="zh-CN" altLang="zh-CN"/>
          </a:p>
        </p:txBody>
      </p:sp>
    </p:spTree>
    <p:extLst>
      <p:ext uri="{BB962C8B-B14F-4D97-AF65-F5344CB8AC3E}">
        <p14:creationId xmlns:p14="http://schemas.microsoft.com/office/powerpoint/2010/main" val="188139388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4A2ACCB-3784-447C-ACA2-4964136B180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817FA76-E785-4B94-945C-6FBC6CA1A687}" type="slidenum">
              <a:rPr lang="en-US" altLang="zh-CN">
                <a:latin typeface="Calibri" panose="020F0502020204030204" pitchFamily="34" charset="0"/>
              </a:rPr>
              <a:pPr eaLnBrk="1" hangingPunct="1"/>
              <a:t>418</a:t>
            </a:fld>
            <a:endParaRPr lang="en-US" altLang="zh-CN">
              <a:latin typeface="Calibri" panose="020F0502020204030204" pitchFamily="34" charset="0"/>
            </a:endParaRPr>
          </a:p>
        </p:txBody>
      </p:sp>
      <p:sp>
        <p:nvSpPr>
          <p:cNvPr id="31747" name="Rectangle 2">
            <a:extLst>
              <a:ext uri="{FF2B5EF4-FFF2-40B4-BE49-F238E27FC236}">
                <a16:creationId xmlns:a16="http://schemas.microsoft.com/office/drawing/2014/main" id="{12249417-7DE1-4E9C-B045-C0838F0C11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a:extLst>
              <a:ext uri="{FF2B5EF4-FFF2-40B4-BE49-F238E27FC236}">
                <a16:creationId xmlns:a16="http://schemas.microsoft.com/office/drawing/2014/main" id="{C0B35AC6-4731-4DF1-8143-6BB3827449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模拟输入通道的配置则更加简单，信号从左边编号</a:t>
            </a:r>
            <a:r>
              <a:rPr lang="en-US" altLang="zh-CN"/>
              <a:t>1</a:t>
            </a:r>
            <a:r>
              <a:rPr lang="zh-CN" altLang="en-US"/>
              <a:t>的端口进入，从右边编号</a:t>
            </a:r>
            <a:r>
              <a:rPr lang="en-US" altLang="zh-CN"/>
              <a:t>2</a:t>
            </a:r>
            <a:r>
              <a:rPr lang="zh-CN" altLang="en-US"/>
              <a:t>的一端直接进入</a:t>
            </a:r>
            <a:r>
              <a:rPr lang="en-US" altLang="zh-CN"/>
              <a:t>ADC</a:t>
            </a:r>
            <a:r>
              <a:rPr lang="zh-CN" altLang="en-US"/>
              <a:t>模块。</a:t>
            </a:r>
          </a:p>
          <a:p>
            <a:r>
              <a:rPr lang="zh-CN" altLang="en-US"/>
              <a:t>这里我们看到所有的上拉、下拉电阻和施密特触发器，均处于断开状态，因此</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将不能反映端口上的电平状态，也就是说，模拟输入配置下，</a:t>
            </a:r>
            <a:r>
              <a:rPr lang="en-US" altLang="zh-CN"/>
              <a:t>CPU</a:t>
            </a:r>
            <a:r>
              <a:rPr lang="zh-CN" altLang="en-US"/>
              <a:t>不能在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上读到有效的数据。</a:t>
            </a:r>
          </a:p>
          <a:p>
            <a:pPr eaLnBrk="1" hangingPunct="1">
              <a:spcBef>
                <a:spcPct val="0"/>
              </a:spcBef>
            </a:pPr>
            <a:endParaRPr lang="zh-CN" altLang="zh-CN"/>
          </a:p>
        </p:txBody>
      </p:sp>
    </p:spTree>
    <p:extLst>
      <p:ext uri="{BB962C8B-B14F-4D97-AF65-F5344CB8AC3E}">
        <p14:creationId xmlns:p14="http://schemas.microsoft.com/office/powerpoint/2010/main" val="442841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6656ED7-BB4F-4FBA-A6EC-2457DE515AA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3FA9F1B-75B0-47D9-9E59-883FFE9605D8}" type="slidenum">
              <a:rPr lang="en-US" altLang="zh-CN">
                <a:latin typeface="Calibri" panose="020F0502020204030204" pitchFamily="34" charset="0"/>
              </a:rPr>
              <a:pPr eaLnBrk="1" hangingPunct="1"/>
              <a:t>48</a:t>
            </a:fld>
            <a:endParaRPr lang="en-US" altLang="zh-CN">
              <a:latin typeface="Calibri" panose="020F0502020204030204" pitchFamily="34" charset="0"/>
            </a:endParaRPr>
          </a:p>
        </p:txBody>
      </p:sp>
      <p:sp>
        <p:nvSpPr>
          <p:cNvPr id="36867" name="Rectangle 2">
            <a:extLst>
              <a:ext uri="{FF2B5EF4-FFF2-40B4-BE49-F238E27FC236}">
                <a16:creationId xmlns:a16="http://schemas.microsoft.com/office/drawing/2014/main" id="{A2F231E1-09DF-4215-AEA3-02153E119D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7483B9EA-ACB8-48C1-9F6C-21FDF2EC67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34985704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CAC074C-4DDB-4A3F-8938-3F87B5B6388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54F86FE-4988-42D2-8F3C-1E19FCD311C4}" type="slidenum">
              <a:rPr lang="en-US" altLang="zh-CN">
                <a:latin typeface="Calibri" panose="020F0502020204030204" pitchFamily="34" charset="0"/>
              </a:rPr>
              <a:pPr eaLnBrk="1" hangingPunct="1"/>
              <a:t>419</a:t>
            </a:fld>
            <a:endParaRPr lang="en-US" altLang="zh-CN">
              <a:latin typeface="Calibri" panose="020F0502020204030204" pitchFamily="34" charset="0"/>
            </a:endParaRPr>
          </a:p>
        </p:txBody>
      </p:sp>
      <p:sp>
        <p:nvSpPr>
          <p:cNvPr id="32771" name="Rectangle 2">
            <a:extLst>
              <a:ext uri="{FF2B5EF4-FFF2-40B4-BE49-F238E27FC236}">
                <a16:creationId xmlns:a16="http://schemas.microsoft.com/office/drawing/2014/main" id="{C85E151F-9146-4AF6-9AFC-81FEE192073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a:extLst>
              <a:ext uri="{FF2B5EF4-FFF2-40B4-BE49-F238E27FC236}">
                <a16:creationId xmlns:a16="http://schemas.microsoft.com/office/drawing/2014/main" id="{1CA6D1DD-E8E4-4354-BC43-E6486ECB13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模拟输入通道的配置则更加简单，信号从左边编号</a:t>
            </a:r>
            <a:r>
              <a:rPr lang="en-US" altLang="zh-CN"/>
              <a:t>1</a:t>
            </a:r>
            <a:r>
              <a:rPr lang="zh-CN" altLang="en-US"/>
              <a:t>的端口进入，从右边编号</a:t>
            </a:r>
            <a:r>
              <a:rPr lang="en-US" altLang="zh-CN"/>
              <a:t>2</a:t>
            </a:r>
            <a:r>
              <a:rPr lang="zh-CN" altLang="en-US"/>
              <a:t>的一端直接进入</a:t>
            </a:r>
            <a:r>
              <a:rPr lang="en-US" altLang="zh-CN"/>
              <a:t>ADC</a:t>
            </a:r>
            <a:r>
              <a:rPr lang="zh-CN" altLang="en-US"/>
              <a:t>模块。</a:t>
            </a:r>
          </a:p>
          <a:p>
            <a:r>
              <a:rPr lang="zh-CN" altLang="en-US"/>
              <a:t>这里我们看到所有的上拉、下拉电阻和施密特触发器，均处于断开状态，因此</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将不能反映端口上的电平状态，也就是说，模拟输入配置下，</a:t>
            </a:r>
            <a:r>
              <a:rPr lang="en-US" altLang="zh-CN"/>
              <a:t>CPU</a:t>
            </a:r>
            <a:r>
              <a:rPr lang="zh-CN" altLang="en-US"/>
              <a:t>不能在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上读到有效的数据。</a:t>
            </a:r>
          </a:p>
          <a:p>
            <a:pPr eaLnBrk="1" hangingPunct="1">
              <a:spcBef>
                <a:spcPct val="0"/>
              </a:spcBef>
            </a:pPr>
            <a:endParaRPr lang="zh-CN" altLang="zh-CN"/>
          </a:p>
        </p:txBody>
      </p:sp>
    </p:spTree>
    <p:extLst>
      <p:ext uri="{BB962C8B-B14F-4D97-AF65-F5344CB8AC3E}">
        <p14:creationId xmlns:p14="http://schemas.microsoft.com/office/powerpoint/2010/main" val="61163384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58FD038-1C54-4851-AF64-3E7FFFCF0D7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BB7B545-159C-43B9-A8BD-954E416EB6F3}" type="slidenum">
              <a:rPr lang="en-US" altLang="zh-CN">
                <a:latin typeface="Calibri" panose="020F0502020204030204" pitchFamily="34" charset="0"/>
              </a:rPr>
              <a:pPr eaLnBrk="1" hangingPunct="1"/>
              <a:t>420</a:t>
            </a:fld>
            <a:endParaRPr lang="en-US" altLang="zh-CN">
              <a:latin typeface="Calibri" panose="020F0502020204030204" pitchFamily="34" charset="0"/>
            </a:endParaRPr>
          </a:p>
        </p:txBody>
      </p:sp>
      <p:sp>
        <p:nvSpPr>
          <p:cNvPr id="33795" name="Rectangle 2">
            <a:extLst>
              <a:ext uri="{FF2B5EF4-FFF2-40B4-BE49-F238E27FC236}">
                <a16:creationId xmlns:a16="http://schemas.microsoft.com/office/drawing/2014/main" id="{45811518-E9CD-4BB3-9C3B-2C076B48C2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55E3A4E5-5F91-44D5-9C63-D7AEAFF919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模拟输入通道的配置则更加简单，信号从左边编号</a:t>
            </a:r>
            <a:r>
              <a:rPr lang="en-US" altLang="zh-CN"/>
              <a:t>1</a:t>
            </a:r>
            <a:r>
              <a:rPr lang="zh-CN" altLang="en-US"/>
              <a:t>的端口进入，从右边编号</a:t>
            </a:r>
            <a:r>
              <a:rPr lang="en-US" altLang="zh-CN"/>
              <a:t>2</a:t>
            </a:r>
            <a:r>
              <a:rPr lang="zh-CN" altLang="en-US"/>
              <a:t>的一端直接进入</a:t>
            </a:r>
            <a:r>
              <a:rPr lang="en-US" altLang="zh-CN"/>
              <a:t>ADC</a:t>
            </a:r>
            <a:r>
              <a:rPr lang="zh-CN" altLang="en-US"/>
              <a:t>模块。</a:t>
            </a:r>
          </a:p>
          <a:p>
            <a:r>
              <a:rPr lang="zh-CN" altLang="en-US"/>
              <a:t>这里我们看到所有的上拉、下拉电阻和施密特触发器，均处于断开状态，因此</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将不能反映端口上的电平状态，也就是说，模拟输入配置下，</a:t>
            </a:r>
            <a:r>
              <a:rPr lang="en-US" altLang="zh-CN"/>
              <a:t>CPU</a:t>
            </a:r>
            <a:r>
              <a:rPr lang="zh-CN" altLang="en-US"/>
              <a:t>不能在</a:t>
            </a:r>
            <a:r>
              <a:rPr lang="zh-CN" altLang="en-US">
                <a:latin typeface="Arial" panose="020B0604020202020204" pitchFamily="34" charset="0"/>
              </a:rPr>
              <a:t>“</a:t>
            </a:r>
            <a:r>
              <a:rPr lang="zh-CN" altLang="en-US"/>
              <a:t>输入数据寄存器</a:t>
            </a:r>
            <a:r>
              <a:rPr lang="zh-CN" altLang="en-US">
                <a:latin typeface="Arial" panose="020B0604020202020204" pitchFamily="34" charset="0"/>
              </a:rPr>
              <a:t>”</a:t>
            </a:r>
            <a:r>
              <a:rPr lang="zh-CN" altLang="en-US"/>
              <a:t>上读到有效的数据。</a:t>
            </a:r>
          </a:p>
          <a:p>
            <a:pPr eaLnBrk="1" hangingPunct="1">
              <a:spcBef>
                <a:spcPct val="0"/>
              </a:spcBef>
            </a:pPr>
            <a:endParaRPr lang="zh-CN" altLang="zh-CN"/>
          </a:p>
        </p:txBody>
      </p:sp>
    </p:spTree>
    <p:extLst>
      <p:ext uri="{BB962C8B-B14F-4D97-AF65-F5344CB8AC3E}">
        <p14:creationId xmlns:p14="http://schemas.microsoft.com/office/powerpoint/2010/main" val="3626809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E210B69-75BE-4E08-AAA7-F1C96CCC69F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23EFEE2-B812-4202-9F72-5E3EE385AB43}" type="slidenum">
              <a:rPr lang="en-US" altLang="zh-CN">
                <a:latin typeface="Calibri" panose="020F0502020204030204" pitchFamily="34" charset="0"/>
              </a:rPr>
              <a:pPr eaLnBrk="1" hangingPunct="1"/>
              <a:t>49</a:t>
            </a:fld>
            <a:endParaRPr lang="en-US" altLang="zh-CN">
              <a:latin typeface="Calibri" panose="020F0502020204030204" pitchFamily="34" charset="0"/>
            </a:endParaRPr>
          </a:p>
        </p:txBody>
      </p:sp>
      <p:sp>
        <p:nvSpPr>
          <p:cNvPr id="37891" name="Rectangle 2">
            <a:extLst>
              <a:ext uri="{FF2B5EF4-FFF2-40B4-BE49-F238E27FC236}">
                <a16:creationId xmlns:a16="http://schemas.microsoft.com/office/drawing/2014/main" id="{88CC011D-7C70-4E27-80EA-20EE388B7A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2" name="Rectangle 3">
            <a:extLst>
              <a:ext uri="{FF2B5EF4-FFF2-40B4-BE49-F238E27FC236}">
                <a16:creationId xmlns:a16="http://schemas.microsoft.com/office/drawing/2014/main" id="{4DC29463-916D-4161-BF76-5693F23CF1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724643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78F9070-E8DB-486A-B30B-C26686939E6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5907EBA-0604-4F05-96B7-C572D57CC2EE}" type="slidenum">
              <a:rPr lang="en-US" altLang="zh-CN">
                <a:latin typeface="Calibri" panose="020F0502020204030204" pitchFamily="34" charset="0"/>
              </a:rPr>
              <a:pPr eaLnBrk="1" hangingPunct="1"/>
              <a:t>50</a:t>
            </a:fld>
            <a:endParaRPr lang="en-US" altLang="zh-CN">
              <a:latin typeface="Calibri" panose="020F0502020204030204" pitchFamily="34" charset="0"/>
            </a:endParaRPr>
          </a:p>
        </p:txBody>
      </p:sp>
      <p:sp>
        <p:nvSpPr>
          <p:cNvPr id="38915" name="Rectangle 2">
            <a:extLst>
              <a:ext uri="{FF2B5EF4-FFF2-40B4-BE49-F238E27FC236}">
                <a16:creationId xmlns:a16="http://schemas.microsoft.com/office/drawing/2014/main" id="{8C2BB6AE-E7E8-4E15-B8CF-447174907B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a:extLst>
              <a:ext uri="{FF2B5EF4-FFF2-40B4-BE49-F238E27FC236}">
                <a16:creationId xmlns:a16="http://schemas.microsoft.com/office/drawing/2014/main" id="{BD87F3E2-D549-4F03-904D-2347DA6B67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06743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7D1A0891-BE96-4C89-99E2-592DF3E112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2C64FF-27F7-40E6-9AFB-3AC694A983E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4579" name="Rectangle 2">
            <a:extLst>
              <a:ext uri="{FF2B5EF4-FFF2-40B4-BE49-F238E27FC236}">
                <a16:creationId xmlns:a16="http://schemas.microsoft.com/office/drawing/2014/main" id="{4445FC95-3827-4F1C-B019-F8B2C504AA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a:extLst>
              <a:ext uri="{FF2B5EF4-FFF2-40B4-BE49-F238E27FC236}">
                <a16:creationId xmlns:a16="http://schemas.microsoft.com/office/drawing/2014/main" id="{25060D0D-D889-431D-8AA5-3225B6A351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135703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69AAE3D-4492-455A-8D5E-D12B22B204F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AA9E034-D45B-4233-98FE-1287E7C9E359}" type="slidenum">
              <a:rPr lang="en-US" altLang="zh-CN">
                <a:latin typeface="Calibri" panose="020F0502020204030204" pitchFamily="34" charset="0"/>
              </a:rPr>
              <a:pPr eaLnBrk="1" hangingPunct="1"/>
              <a:t>52</a:t>
            </a:fld>
            <a:endParaRPr lang="en-US" altLang="zh-CN">
              <a:latin typeface="Calibri" panose="020F0502020204030204" pitchFamily="34" charset="0"/>
            </a:endParaRPr>
          </a:p>
        </p:txBody>
      </p:sp>
      <p:sp>
        <p:nvSpPr>
          <p:cNvPr id="39939" name="Rectangle 2">
            <a:extLst>
              <a:ext uri="{FF2B5EF4-FFF2-40B4-BE49-F238E27FC236}">
                <a16:creationId xmlns:a16="http://schemas.microsoft.com/office/drawing/2014/main" id="{0B657346-9266-473C-BE16-4FCE8C9451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F8427E6E-6C41-446E-A0BC-6066C4695D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307505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82273F4-9632-44A4-B0B7-4A8DF616316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9F843DC-E7C3-4109-9DE2-436C68D57245}" type="slidenum">
              <a:rPr lang="en-US" altLang="zh-CN">
                <a:latin typeface="Calibri" panose="020F0502020204030204" pitchFamily="34" charset="0"/>
              </a:rPr>
              <a:pPr eaLnBrk="1" hangingPunct="1"/>
              <a:t>53</a:t>
            </a:fld>
            <a:endParaRPr lang="en-US" altLang="zh-CN">
              <a:latin typeface="Calibri" panose="020F0502020204030204" pitchFamily="34" charset="0"/>
            </a:endParaRPr>
          </a:p>
        </p:txBody>
      </p:sp>
      <p:sp>
        <p:nvSpPr>
          <p:cNvPr id="40963" name="Rectangle 2">
            <a:extLst>
              <a:ext uri="{FF2B5EF4-FFF2-40B4-BE49-F238E27FC236}">
                <a16:creationId xmlns:a16="http://schemas.microsoft.com/office/drawing/2014/main" id="{3E06B6E9-BB82-4F0E-B5E2-7EB8BDF96F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88C9BF5F-4F0D-4DE5-B623-23AB12440F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778076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C49394F-2314-458B-9F35-26BC043C92A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60D5E24-4856-44A1-A9C7-732E3F469EB8}" type="slidenum">
              <a:rPr lang="en-US" altLang="zh-CN">
                <a:latin typeface="Calibri" panose="020F0502020204030204" pitchFamily="34" charset="0"/>
              </a:rPr>
              <a:pPr eaLnBrk="1" hangingPunct="1"/>
              <a:t>54</a:t>
            </a:fld>
            <a:endParaRPr lang="en-US" altLang="zh-CN">
              <a:latin typeface="Calibri" panose="020F0502020204030204" pitchFamily="34" charset="0"/>
            </a:endParaRPr>
          </a:p>
        </p:txBody>
      </p:sp>
      <p:sp>
        <p:nvSpPr>
          <p:cNvPr id="41987" name="Rectangle 2">
            <a:extLst>
              <a:ext uri="{FF2B5EF4-FFF2-40B4-BE49-F238E27FC236}">
                <a16:creationId xmlns:a16="http://schemas.microsoft.com/office/drawing/2014/main" id="{ED2190FF-7A11-4799-A1EF-99368536A3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94C56097-B505-41F6-B994-50E88D0EC0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922327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8823134-7372-40C9-AE0A-83A0D95CD3E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109E0B2-1ADE-4885-9A36-3E6F394DD1B0}" type="slidenum">
              <a:rPr lang="en-US" altLang="zh-CN">
                <a:latin typeface="Calibri" panose="020F0502020204030204" pitchFamily="34" charset="0"/>
              </a:rPr>
              <a:pPr eaLnBrk="1" hangingPunct="1"/>
              <a:t>55</a:t>
            </a:fld>
            <a:endParaRPr lang="en-US" altLang="zh-CN">
              <a:latin typeface="Calibri" panose="020F0502020204030204" pitchFamily="34" charset="0"/>
            </a:endParaRPr>
          </a:p>
        </p:txBody>
      </p:sp>
      <p:sp>
        <p:nvSpPr>
          <p:cNvPr id="43011" name="Rectangle 2">
            <a:extLst>
              <a:ext uri="{FF2B5EF4-FFF2-40B4-BE49-F238E27FC236}">
                <a16:creationId xmlns:a16="http://schemas.microsoft.com/office/drawing/2014/main" id="{C8B476E7-BFAB-4FCF-985E-B87DCB62DC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F89F69BB-619C-447E-BD10-31B28A84B2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693313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64DC5C4-9107-49C2-9372-2A3D41E7849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21D944D-2101-4586-8FBE-B30BCD7A7739}" type="slidenum">
              <a:rPr lang="en-US" altLang="zh-CN">
                <a:latin typeface="Calibri" panose="020F0502020204030204" pitchFamily="34" charset="0"/>
              </a:rPr>
              <a:pPr eaLnBrk="1" hangingPunct="1"/>
              <a:t>56</a:t>
            </a:fld>
            <a:endParaRPr lang="en-US" altLang="zh-CN">
              <a:latin typeface="Calibri" panose="020F0502020204030204" pitchFamily="34" charset="0"/>
            </a:endParaRPr>
          </a:p>
        </p:txBody>
      </p:sp>
      <p:sp>
        <p:nvSpPr>
          <p:cNvPr id="44035" name="Rectangle 2">
            <a:extLst>
              <a:ext uri="{FF2B5EF4-FFF2-40B4-BE49-F238E27FC236}">
                <a16:creationId xmlns:a16="http://schemas.microsoft.com/office/drawing/2014/main" id="{56A65E02-310D-48B6-9DB3-E0EF3C948C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EADAC8EA-DA62-416A-B2DC-B7165D2056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69168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2282387-FB60-4334-9EB2-3F423531A37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C6EE031-F6C2-43B1-BB9E-8A0F48FC64C6}" type="slidenum">
              <a:rPr lang="en-US" altLang="zh-CN">
                <a:latin typeface="Calibri" panose="020F0502020204030204" pitchFamily="34" charset="0"/>
              </a:rPr>
              <a:pPr eaLnBrk="1" hangingPunct="1"/>
              <a:t>57</a:t>
            </a:fld>
            <a:endParaRPr lang="en-US" altLang="zh-CN">
              <a:latin typeface="Calibri" panose="020F0502020204030204" pitchFamily="34" charset="0"/>
            </a:endParaRPr>
          </a:p>
        </p:txBody>
      </p:sp>
      <p:sp>
        <p:nvSpPr>
          <p:cNvPr id="45059" name="Rectangle 2">
            <a:extLst>
              <a:ext uri="{FF2B5EF4-FFF2-40B4-BE49-F238E27FC236}">
                <a16:creationId xmlns:a16="http://schemas.microsoft.com/office/drawing/2014/main" id="{9F77A0CF-45A7-4849-A802-FC550E0EEF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C8250B89-4C8B-4761-B3DA-557C4AD813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669343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6549FA1-94FA-40AA-B9B6-E77450BD282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7275CDA-05BD-4F2F-B8C8-3A63111A61C4}" type="slidenum">
              <a:rPr lang="en-US" altLang="zh-CN">
                <a:latin typeface="Calibri" panose="020F0502020204030204" pitchFamily="34" charset="0"/>
              </a:rPr>
              <a:pPr eaLnBrk="1" hangingPunct="1"/>
              <a:t>58</a:t>
            </a:fld>
            <a:endParaRPr lang="en-US" altLang="zh-CN">
              <a:latin typeface="Calibri" panose="020F0502020204030204" pitchFamily="34" charset="0"/>
            </a:endParaRPr>
          </a:p>
        </p:txBody>
      </p:sp>
      <p:sp>
        <p:nvSpPr>
          <p:cNvPr id="46083" name="Rectangle 2">
            <a:extLst>
              <a:ext uri="{FF2B5EF4-FFF2-40B4-BE49-F238E27FC236}">
                <a16:creationId xmlns:a16="http://schemas.microsoft.com/office/drawing/2014/main" id="{386BE52B-440E-49D2-9DBB-7DA42685D0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9715AF32-5614-495A-8E6B-79E19C8D98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473642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78546E6-8722-4B99-982C-677689C7160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EED2671-6746-4B17-AC93-88EA8568978C}" type="slidenum">
              <a:rPr lang="en-US" altLang="zh-CN">
                <a:latin typeface="Calibri" panose="020F0502020204030204" pitchFamily="34" charset="0"/>
              </a:rPr>
              <a:pPr eaLnBrk="1" hangingPunct="1"/>
              <a:t>59</a:t>
            </a:fld>
            <a:endParaRPr lang="en-US" altLang="zh-CN">
              <a:latin typeface="Calibri" panose="020F0502020204030204" pitchFamily="34" charset="0"/>
            </a:endParaRPr>
          </a:p>
        </p:txBody>
      </p:sp>
      <p:sp>
        <p:nvSpPr>
          <p:cNvPr id="47107" name="Rectangle 2">
            <a:extLst>
              <a:ext uri="{FF2B5EF4-FFF2-40B4-BE49-F238E27FC236}">
                <a16:creationId xmlns:a16="http://schemas.microsoft.com/office/drawing/2014/main" id="{B773D1D3-E806-47FD-8500-509CC25FF7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7F8DF525-E575-4952-B5C1-2A861CA860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476435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146701A-D1D9-4AC7-829E-2756390B35A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143E50D-A003-44AE-B636-824FD4D45949}" type="slidenum">
              <a:rPr lang="en-US" altLang="zh-CN">
                <a:latin typeface="Calibri" panose="020F0502020204030204" pitchFamily="34" charset="0"/>
              </a:rPr>
              <a:pPr eaLnBrk="1" hangingPunct="1"/>
              <a:t>61</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0BF5D08D-7F29-4E4B-8619-39C22F9D73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FDFFD22D-400D-484A-83E8-A43D25FCDB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718638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A4E1D8E-8EDF-4BA7-98A7-416116ADD14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C155BD2-B283-41C6-9537-F88739E72604}" type="slidenum">
              <a:rPr lang="en-US" altLang="zh-CN">
                <a:latin typeface="Calibri" panose="020F0502020204030204" pitchFamily="34" charset="0"/>
              </a:rPr>
              <a:pPr eaLnBrk="1" hangingPunct="1"/>
              <a:t>62</a:t>
            </a:fld>
            <a:endParaRPr lang="en-US" altLang="zh-CN">
              <a:latin typeface="Calibri" panose="020F0502020204030204" pitchFamily="34" charset="0"/>
            </a:endParaRPr>
          </a:p>
        </p:txBody>
      </p:sp>
      <p:sp>
        <p:nvSpPr>
          <p:cNvPr id="49155" name="Rectangle 2">
            <a:extLst>
              <a:ext uri="{FF2B5EF4-FFF2-40B4-BE49-F238E27FC236}">
                <a16:creationId xmlns:a16="http://schemas.microsoft.com/office/drawing/2014/main" id="{B632F146-3597-424C-973A-923B963262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8B4662FF-E826-488F-95B7-417A90DD74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54454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AC8837D8-B15C-4B17-B435-1EC3E59F74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519663-426F-43E4-8ACC-848DE16E0F3F}"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6627" name="Rectangle 2">
            <a:extLst>
              <a:ext uri="{FF2B5EF4-FFF2-40B4-BE49-F238E27FC236}">
                <a16:creationId xmlns:a16="http://schemas.microsoft.com/office/drawing/2014/main" id="{3C3D90FF-59F5-4401-B828-1A77ADFC43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a:extLst>
              <a:ext uri="{FF2B5EF4-FFF2-40B4-BE49-F238E27FC236}">
                <a16:creationId xmlns:a16="http://schemas.microsoft.com/office/drawing/2014/main" id="{C516E4D5-08D1-45A7-B4FA-0868CEE4507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21442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1D88557-AC50-4BC3-9E54-E8D5ED74D6E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795FC12-FC09-466D-A3B3-334AD0514277}" type="slidenum">
              <a:rPr lang="en-US" altLang="zh-CN">
                <a:latin typeface="Calibri" panose="020F0502020204030204" pitchFamily="34" charset="0"/>
              </a:rPr>
              <a:pPr eaLnBrk="1" hangingPunct="1"/>
              <a:t>63</a:t>
            </a:fld>
            <a:endParaRPr lang="en-US" altLang="zh-CN">
              <a:latin typeface="Calibri" panose="020F0502020204030204" pitchFamily="34" charset="0"/>
            </a:endParaRPr>
          </a:p>
        </p:txBody>
      </p:sp>
      <p:sp>
        <p:nvSpPr>
          <p:cNvPr id="50179" name="Rectangle 2">
            <a:extLst>
              <a:ext uri="{FF2B5EF4-FFF2-40B4-BE49-F238E27FC236}">
                <a16:creationId xmlns:a16="http://schemas.microsoft.com/office/drawing/2014/main" id="{BC98B804-2722-43BC-8AB7-AF0CC88474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2A68FE54-4C54-45C1-8B91-2FD7245B56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687961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D54A27C-66EC-499D-8A28-5996ED5C74C3}"/>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DF9C244-659A-4352-B765-EC7C2B6A9BA1}" type="slidenum">
              <a:rPr lang="en-US" altLang="zh-CN">
                <a:latin typeface="Calibri" panose="020F0502020204030204" pitchFamily="34" charset="0"/>
              </a:rPr>
              <a:pPr eaLnBrk="1" hangingPunct="1"/>
              <a:t>65</a:t>
            </a:fld>
            <a:endParaRPr lang="en-US" altLang="zh-CN">
              <a:latin typeface="Calibri" panose="020F0502020204030204" pitchFamily="34" charset="0"/>
            </a:endParaRPr>
          </a:p>
        </p:txBody>
      </p:sp>
      <p:sp>
        <p:nvSpPr>
          <p:cNvPr id="41987" name="Rectangle 2">
            <a:extLst>
              <a:ext uri="{FF2B5EF4-FFF2-40B4-BE49-F238E27FC236}">
                <a16:creationId xmlns:a16="http://schemas.microsoft.com/office/drawing/2014/main" id="{AC6481FE-23B8-45E0-AC31-8B944131EF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3BCA2E18-8631-4A7B-948F-E4BDE54835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958581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4D01EAE-DCE4-4119-B9F4-26FC89DC91CB}"/>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BCFA47B-CD65-4D25-998B-54B481981B02}" type="slidenum">
              <a:rPr lang="en-US" altLang="zh-CN">
                <a:latin typeface="Calibri" panose="020F0502020204030204" pitchFamily="34" charset="0"/>
              </a:rPr>
              <a:pPr eaLnBrk="1" hangingPunct="1"/>
              <a:t>66</a:t>
            </a:fld>
            <a:endParaRPr lang="en-US" altLang="zh-CN">
              <a:latin typeface="Calibri" panose="020F0502020204030204" pitchFamily="34" charset="0"/>
            </a:endParaRPr>
          </a:p>
        </p:txBody>
      </p:sp>
      <p:sp>
        <p:nvSpPr>
          <p:cNvPr id="43011" name="Rectangle 2">
            <a:extLst>
              <a:ext uri="{FF2B5EF4-FFF2-40B4-BE49-F238E27FC236}">
                <a16:creationId xmlns:a16="http://schemas.microsoft.com/office/drawing/2014/main" id="{3B70A7A8-84CF-48E2-82BC-F8EBC39697C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a:extLst>
              <a:ext uri="{FF2B5EF4-FFF2-40B4-BE49-F238E27FC236}">
                <a16:creationId xmlns:a16="http://schemas.microsoft.com/office/drawing/2014/main" id="{F3EDB35D-45FC-4689-9B68-BD65065B68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158880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907E381-5425-4F5C-AA74-255F4EAC892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4AB1C24-70BA-41B5-A4F7-E6E31646865A}" type="slidenum">
              <a:rPr lang="en-US" altLang="zh-CN">
                <a:latin typeface="Calibri" panose="020F0502020204030204" pitchFamily="34" charset="0"/>
              </a:rPr>
              <a:pPr eaLnBrk="1" hangingPunct="1"/>
              <a:t>67</a:t>
            </a:fld>
            <a:endParaRPr lang="en-US" altLang="zh-CN">
              <a:latin typeface="Calibri" panose="020F0502020204030204" pitchFamily="34" charset="0"/>
            </a:endParaRPr>
          </a:p>
        </p:txBody>
      </p:sp>
      <p:sp>
        <p:nvSpPr>
          <p:cNvPr id="44035" name="Rectangle 2">
            <a:extLst>
              <a:ext uri="{FF2B5EF4-FFF2-40B4-BE49-F238E27FC236}">
                <a16:creationId xmlns:a16="http://schemas.microsoft.com/office/drawing/2014/main" id="{55AC0686-A9CC-423B-B6E9-ACB24A115B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187AE140-D643-4BBC-A449-9C1795A041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890460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A131A47-C6C4-4AAC-A9B4-2041C773DEA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9D47F5D-A23D-4504-BD40-ED19FF509777}" type="slidenum">
              <a:rPr lang="en-US" altLang="zh-CN">
                <a:latin typeface="Calibri" panose="020F0502020204030204" pitchFamily="34" charset="0"/>
              </a:rPr>
              <a:pPr eaLnBrk="1" hangingPunct="1"/>
              <a:t>68</a:t>
            </a:fld>
            <a:endParaRPr lang="en-US" altLang="zh-CN">
              <a:latin typeface="Calibri" panose="020F0502020204030204" pitchFamily="34" charset="0"/>
            </a:endParaRPr>
          </a:p>
        </p:txBody>
      </p:sp>
      <p:sp>
        <p:nvSpPr>
          <p:cNvPr id="45059" name="Rectangle 2">
            <a:extLst>
              <a:ext uri="{FF2B5EF4-FFF2-40B4-BE49-F238E27FC236}">
                <a16:creationId xmlns:a16="http://schemas.microsoft.com/office/drawing/2014/main" id="{A7270D7A-99A9-489C-B3A9-566FA025AB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9DEA2968-CF42-44A5-AD78-D2DB7CEF27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26035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2514B30-6EE6-4308-BDBF-1B2423FA7F7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167BCE1-2C1F-4857-9180-7371BF48ACB4}" type="slidenum">
              <a:rPr lang="en-US" altLang="zh-CN">
                <a:latin typeface="Calibri" panose="020F0502020204030204" pitchFamily="34" charset="0"/>
              </a:rPr>
              <a:pPr eaLnBrk="1" hangingPunct="1"/>
              <a:t>69</a:t>
            </a:fld>
            <a:endParaRPr lang="en-US" altLang="zh-CN">
              <a:latin typeface="Calibri" panose="020F0502020204030204" pitchFamily="34" charset="0"/>
            </a:endParaRPr>
          </a:p>
        </p:txBody>
      </p:sp>
      <p:sp>
        <p:nvSpPr>
          <p:cNvPr id="46083" name="Rectangle 2">
            <a:extLst>
              <a:ext uri="{FF2B5EF4-FFF2-40B4-BE49-F238E27FC236}">
                <a16:creationId xmlns:a16="http://schemas.microsoft.com/office/drawing/2014/main" id="{DB977DBB-FFAA-46ED-88CE-8525C76DA1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a:extLst>
              <a:ext uri="{FF2B5EF4-FFF2-40B4-BE49-F238E27FC236}">
                <a16:creationId xmlns:a16="http://schemas.microsoft.com/office/drawing/2014/main" id="{D9A6AFA9-04F5-4968-A17A-96EE2451BA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5277648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D39B184-585E-4AA2-B886-6A37568C999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7BDE08C-FC5E-43B1-B39E-56F0A81C5220}" type="slidenum">
              <a:rPr lang="en-US" altLang="zh-CN">
                <a:latin typeface="Calibri" panose="020F0502020204030204" pitchFamily="34" charset="0"/>
              </a:rPr>
              <a:pPr eaLnBrk="1" hangingPunct="1"/>
              <a:t>70</a:t>
            </a:fld>
            <a:endParaRPr lang="en-US" altLang="zh-CN">
              <a:latin typeface="Calibri" panose="020F0502020204030204" pitchFamily="34" charset="0"/>
            </a:endParaRPr>
          </a:p>
        </p:txBody>
      </p:sp>
      <p:sp>
        <p:nvSpPr>
          <p:cNvPr id="47107" name="Rectangle 2">
            <a:extLst>
              <a:ext uri="{FF2B5EF4-FFF2-40B4-BE49-F238E27FC236}">
                <a16:creationId xmlns:a16="http://schemas.microsoft.com/office/drawing/2014/main" id="{3C31C4C4-2E74-4E68-94D8-B2ABC3D1125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4959DE61-8147-41EC-8EA2-94A084B7B9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707019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349EFD2-D21C-44A1-BCF7-9C46D5A042B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EE73304-DF33-427F-B1AA-49A8558258A3}" type="slidenum">
              <a:rPr lang="en-US" altLang="zh-CN">
                <a:latin typeface="Calibri" panose="020F0502020204030204" pitchFamily="34" charset="0"/>
              </a:rPr>
              <a:pPr eaLnBrk="1" hangingPunct="1"/>
              <a:t>71</a:t>
            </a:fld>
            <a:endParaRPr lang="en-US" altLang="zh-CN">
              <a:latin typeface="Calibri" panose="020F0502020204030204" pitchFamily="34" charset="0"/>
            </a:endParaRPr>
          </a:p>
        </p:txBody>
      </p:sp>
      <p:sp>
        <p:nvSpPr>
          <p:cNvPr id="48131" name="Rectangle 2">
            <a:extLst>
              <a:ext uri="{FF2B5EF4-FFF2-40B4-BE49-F238E27FC236}">
                <a16:creationId xmlns:a16="http://schemas.microsoft.com/office/drawing/2014/main" id="{88DC71B0-072C-4E72-BA15-506EE4B9D8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CF0935A5-E7B7-4760-8B00-1603081812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80746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E1FB793-CBAA-41D2-830A-7A20D312C9C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5E03FF9-3B50-475C-8C74-8F839207CD53}" type="slidenum">
              <a:rPr lang="en-US" altLang="zh-CN">
                <a:latin typeface="Calibri" panose="020F0502020204030204" pitchFamily="34" charset="0"/>
              </a:rPr>
              <a:pPr eaLnBrk="1" hangingPunct="1"/>
              <a:t>72</a:t>
            </a:fld>
            <a:endParaRPr lang="en-US" altLang="zh-CN">
              <a:latin typeface="Calibri" panose="020F0502020204030204" pitchFamily="34" charset="0"/>
            </a:endParaRPr>
          </a:p>
        </p:txBody>
      </p:sp>
      <p:sp>
        <p:nvSpPr>
          <p:cNvPr id="49155" name="Rectangle 2">
            <a:extLst>
              <a:ext uri="{FF2B5EF4-FFF2-40B4-BE49-F238E27FC236}">
                <a16:creationId xmlns:a16="http://schemas.microsoft.com/office/drawing/2014/main" id="{CE64E440-93FE-4FF8-BF14-7C8353B8CD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D2D36D33-E7D9-4675-A7D1-C6927F909E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228605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1A642F3-C19B-4510-BF83-734B1C9E909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7DEA019F-F047-40C6-A793-E52156FB7CD6}" type="slidenum">
              <a:rPr lang="en-US" altLang="zh-CN">
                <a:latin typeface="Calibri" panose="020F0502020204030204" pitchFamily="34" charset="0"/>
              </a:rPr>
              <a:pPr eaLnBrk="1" hangingPunct="1"/>
              <a:t>73</a:t>
            </a:fld>
            <a:endParaRPr lang="en-US" altLang="zh-CN">
              <a:latin typeface="Calibri" panose="020F0502020204030204" pitchFamily="34" charset="0"/>
            </a:endParaRPr>
          </a:p>
        </p:txBody>
      </p:sp>
      <p:sp>
        <p:nvSpPr>
          <p:cNvPr id="50179" name="Rectangle 2">
            <a:extLst>
              <a:ext uri="{FF2B5EF4-FFF2-40B4-BE49-F238E27FC236}">
                <a16:creationId xmlns:a16="http://schemas.microsoft.com/office/drawing/2014/main" id="{F700529B-65EF-4CF8-B38D-69D4301A23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75E1891D-F728-4ABE-878A-480C8D1969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75155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F41883F-02FB-4929-95D8-7A1E3E92CF3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026A2C-DA68-4470-BEA6-745C60388D62}"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8675" name="Rectangle 2">
            <a:extLst>
              <a:ext uri="{FF2B5EF4-FFF2-40B4-BE49-F238E27FC236}">
                <a16:creationId xmlns:a16="http://schemas.microsoft.com/office/drawing/2014/main" id="{531AC520-4A90-4FF3-8E3F-71B1F134B1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9282BB07-1829-4B19-8FED-722D8B9BCB2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1248837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D34E424-EF6D-446A-9B53-92A9FEE3B41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BCB2AB0-112C-4A2D-8AD7-9462279A296C}" type="slidenum">
              <a:rPr lang="en-US" altLang="zh-CN">
                <a:latin typeface="Calibri" panose="020F0502020204030204" pitchFamily="34" charset="0"/>
              </a:rPr>
              <a:pPr eaLnBrk="1" hangingPunct="1"/>
              <a:t>93</a:t>
            </a:fld>
            <a:endParaRPr lang="en-US" altLang="zh-CN">
              <a:latin typeface="Calibri" panose="020F0502020204030204" pitchFamily="34" charset="0"/>
            </a:endParaRPr>
          </a:p>
        </p:txBody>
      </p:sp>
      <p:sp>
        <p:nvSpPr>
          <p:cNvPr id="52227" name="Rectangle 2">
            <a:extLst>
              <a:ext uri="{FF2B5EF4-FFF2-40B4-BE49-F238E27FC236}">
                <a16:creationId xmlns:a16="http://schemas.microsoft.com/office/drawing/2014/main" id="{6615E5ED-72FC-4E1B-B709-DE3143764C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3CEF1E31-F0B4-49C4-A2D9-31158100FE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949575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66FD821-8C68-4729-BC1A-36CD1A4A2031}"/>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D1CF89C9-CD70-4586-AE72-6F619262116A}" type="slidenum">
              <a:rPr lang="en-US" altLang="zh-CN">
                <a:latin typeface="Calibri" panose="020F0502020204030204" pitchFamily="34" charset="0"/>
              </a:rPr>
              <a:pPr eaLnBrk="1" hangingPunct="1"/>
              <a:t>94</a:t>
            </a:fld>
            <a:endParaRPr lang="en-US" altLang="zh-CN">
              <a:latin typeface="Calibri" panose="020F0502020204030204" pitchFamily="34" charset="0"/>
            </a:endParaRPr>
          </a:p>
        </p:txBody>
      </p:sp>
      <p:sp>
        <p:nvSpPr>
          <p:cNvPr id="53251" name="Rectangle 2">
            <a:extLst>
              <a:ext uri="{FF2B5EF4-FFF2-40B4-BE49-F238E27FC236}">
                <a16:creationId xmlns:a16="http://schemas.microsoft.com/office/drawing/2014/main" id="{15CF42EA-B955-4E1B-A581-C463066F83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34621EE7-C112-41A8-9137-C86E7B8055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1956623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FAA4A0F-736C-436E-80F7-F94B31EC676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8F50122E-BBAA-4A1E-84BB-B653CA7D5F5C}" type="slidenum">
              <a:rPr lang="en-US" altLang="zh-CN">
                <a:latin typeface="Calibri" panose="020F0502020204030204" pitchFamily="34" charset="0"/>
              </a:rPr>
              <a:pPr eaLnBrk="1" hangingPunct="1"/>
              <a:t>95</a:t>
            </a:fld>
            <a:endParaRPr lang="en-US" altLang="zh-CN">
              <a:latin typeface="Calibri" panose="020F0502020204030204" pitchFamily="34" charset="0"/>
            </a:endParaRPr>
          </a:p>
        </p:txBody>
      </p:sp>
      <p:sp>
        <p:nvSpPr>
          <p:cNvPr id="54275" name="Rectangle 2">
            <a:extLst>
              <a:ext uri="{FF2B5EF4-FFF2-40B4-BE49-F238E27FC236}">
                <a16:creationId xmlns:a16="http://schemas.microsoft.com/office/drawing/2014/main" id="{4521C944-C88F-41DD-8491-7D6B5E8CF5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E3907CFD-C6D8-4B50-9E18-E763C9DE2B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4434878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78A92B5-E3F0-418E-97F0-A8B46921C28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F02BFD1-6B60-4E44-86FA-708785BD3969}" type="slidenum">
              <a:rPr lang="en-US" altLang="zh-CN">
                <a:latin typeface="Calibri" panose="020F0502020204030204" pitchFamily="34" charset="0"/>
              </a:rPr>
              <a:pPr eaLnBrk="1" hangingPunct="1"/>
              <a:t>96</a:t>
            </a:fld>
            <a:endParaRPr lang="en-US" altLang="zh-CN">
              <a:latin typeface="Calibri" panose="020F0502020204030204" pitchFamily="34" charset="0"/>
            </a:endParaRPr>
          </a:p>
        </p:txBody>
      </p:sp>
      <p:sp>
        <p:nvSpPr>
          <p:cNvPr id="55299" name="Rectangle 2">
            <a:extLst>
              <a:ext uri="{FF2B5EF4-FFF2-40B4-BE49-F238E27FC236}">
                <a16:creationId xmlns:a16="http://schemas.microsoft.com/office/drawing/2014/main" id="{6F9BFA84-C02E-4283-8E7B-D27027403CC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a:extLst>
              <a:ext uri="{FF2B5EF4-FFF2-40B4-BE49-F238E27FC236}">
                <a16:creationId xmlns:a16="http://schemas.microsoft.com/office/drawing/2014/main" id="{370E3DFF-C724-43D5-8B8B-C82AFEB46E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0439609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E3A4882-12AD-4F31-A546-B8F1ACDC8E4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14C72B4-6415-4F05-A8BE-18FD4BE5B52F}" type="slidenum">
              <a:rPr lang="en-US" altLang="zh-CN">
                <a:latin typeface="Calibri" panose="020F0502020204030204" pitchFamily="34" charset="0"/>
              </a:rPr>
              <a:pPr eaLnBrk="1" hangingPunct="1"/>
              <a:t>97</a:t>
            </a:fld>
            <a:endParaRPr lang="en-US" altLang="zh-CN">
              <a:latin typeface="Calibri" panose="020F0502020204030204" pitchFamily="34" charset="0"/>
            </a:endParaRPr>
          </a:p>
        </p:txBody>
      </p:sp>
      <p:sp>
        <p:nvSpPr>
          <p:cNvPr id="56323" name="Rectangle 2">
            <a:extLst>
              <a:ext uri="{FF2B5EF4-FFF2-40B4-BE49-F238E27FC236}">
                <a16:creationId xmlns:a16="http://schemas.microsoft.com/office/drawing/2014/main" id="{0C31E4D2-DF81-4F45-8D32-3CB562A0DC2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23466E79-598E-4849-BF10-F1A87A23FB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64440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4106DCD-7F87-435D-A3BC-B82D61448D0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3AA081E1-9535-470B-B410-AEC18A90BF51}" type="slidenum">
              <a:rPr lang="en-US" altLang="zh-CN">
                <a:latin typeface="Calibri" panose="020F0502020204030204" pitchFamily="34" charset="0"/>
              </a:rPr>
              <a:pPr eaLnBrk="1" hangingPunct="1"/>
              <a:t>98</a:t>
            </a:fld>
            <a:endParaRPr lang="en-US" altLang="zh-CN">
              <a:latin typeface="Calibri" panose="020F0502020204030204" pitchFamily="34" charset="0"/>
            </a:endParaRPr>
          </a:p>
        </p:txBody>
      </p:sp>
      <p:sp>
        <p:nvSpPr>
          <p:cNvPr id="57347" name="Rectangle 2">
            <a:extLst>
              <a:ext uri="{FF2B5EF4-FFF2-40B4-BE49-F238E27FC236}">
                <a16:creationId xmlns:a16="http://schemas.microsoft.com/office/drawing/2014/main" id="{358FA7F3-0877-4BAC-8B95-BA8E0D965B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a:extLst>
              <a:ext uri="{FF2B5EF4-FFF2-40B4-BE49-F238E27FC236}">
                <a16:creationId xmlns:a16="http://schemas.microsoft.com/office/drawing/2014/main" id="{D815747C-B240-4A2B-B206-FA5E0109EF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686135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3082C1F-A617-483C-8F2C-3B94F079C9F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EBE9809-726A-49E6-8101-2D1A02C3710D}" type="slidenum">
              <a:rPr lang="en-US" altLang="zh-CN">
                <a:latin typeface="Calibri" panose="020F0502020204030204" pitchFamily="34" charset="0"/>
              </a:rPr>
              <a:pPr eaLnBrk="1" hangingPunct="1"/>
              <a:t>99</a:t>
            </a:fld>
            <a:endParaRPr lang="en-US" altLang="zh-CN">
              <a:latin typeface="Calibri" panose="020F0502020204030204" pitchFamily="34" charset="0"/>
            </a:endParaRPr>
          </a:p>
        </p:txBody>
      </p:sp>
      <p:sp>
        <p:nvSpPr>
          <p:cNvPr id="58371" name="Rectangle 2">
            <a:extLst>
              <a:ext uri="{FF2B5EF4-FFF2-40B4-BE49-F238E27FC236}">
                <a16:creationId xmlns:a16="http://schemas.microsoft.com/office/drawing/2014/main" id="{58A7BEBA-0791-4FF5-9BAD-5BA07E2863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68692E59-5E25-4923-AE7E-242F1328C0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69344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3EA3D65-779E-4BB1-A3B1-605FADC29EB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7199B97-AC4C-4E96-A16F-BA84A503E67B}" type="slidenum">
              <a:rPr lang="en-US" altLang="zh-CN">
                <a:latin typeface="Calibri" panose="020F0502020204030204" pitchFamily="34" charset="0"/>
              </a:rPr>
              <a:pPr eaLnBrk="1" hangingPunct="1"/>
              <a:t>100</a:t>
            </a:fld>
            <a:endParaRPr lang="en-US" altLang="zh-CN">
              <a:latin typeface="Calibri" panose="020F0502020204030204" pitchFamily="34" charset="0"/>
            </a:endParaRPr>
          </a:p>
        </p:txBody>
      </p:sp>
      <p:sp>
        <p:nvSpPr>
          <p:cNvPr id="59395" name="Rectangle 2">
            <a:extLst>
              <a:ext uri="{FF2B5EF4-FFF2-40B4-BE49-F238E27FC236}">
                <a16:creationId xmlns:a16="http://schemas.microsoft.com/office/drawing/2014/main" id="{3F3C66DC-FCD2-45DE-B542-C9637FAB6F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D68A9514-AE7D-4403-8EF7-38F02EC533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74807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C560B2C-9DDD-4343-A688-A25AA94AE73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4747329-C4AD-4FAD-AF57-ADE0ABB1F717}" type="slidenum">
              <a:rPr lang="en-US" altLang="zh-CN">
                <a:latin typeface="Calibri" panose="020F0502020204030204" pitchFamily="34" charset="0"/>
              </a:rPr>
              <a:pPr eaLnBrk="1" hangingPunct="1"/>
              <a:t>101</a:t>
            </a:fld>
            <a:endParaRPr lang="en-US" altLang="zh-CN">
              <a:latin typeface="Calibri" panose="020F0502020204030204" pitchFamily="34" charset="0"/>
            </a:endParaRPr>
          </a:p>
        </p:txBody>
      </p:sp>
      <p:sp>
        <p:nvSpPr>
          <p:cNvPr id="60419" name="Rectangle 2">
            <a:extLst>
              <a:ext uri="{FF2B5EF4-FFF2-40B4-BE49-F238E27FC236}">
                <a16:creationId xmlns:a16="http://schemas.microsoft.com/office/drawing/2014/main" id="{62A1CAC5-A7EB-48FD-8F9B-1942773B4E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D34820BA-B6CD-4158-8477-5881865BB6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2262794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EE15EE9-06FA-482E-9FEC-2ABD31589DD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18A52AA-51D5-461E-98BD-987F35899E9A}" type="slidenum">
              <a:rPr lang="en-US" altLang="zh-CN">
                <a:latin typeface="Calibri" panose="020F0502020204030204" pitchFamily="34" charset="0"/>
              </a:rPr>
              <a:pPr eaLnBrk="1" hangingPunct="1"/>
              <a:t>102</a:t>
            </a:fld>
            <a:endParaRPr lang="en-US" altLang="zh-CN">
              <a:latin typeface="Calibri" panose="020F0502020204030204" pitchFamily="34" charset="0"/>
            </a:endParaRPr>
          </a:p>
        </p:txBody>
      </p:sp>
      <p:sp>
        <p:nvSpPr>
          <p:cNvPr id="61443" name="Rectangle 2">
            <a:extLst>
              <a:ext uri="{FF2B5EF4-FFF2-40B4-BE49-F238E27FC236}">
                <a16:creationId xmlns:a16="http://schemas.microsoft.com/office/drawing/2014/main" id="{131603B6-B992-4388-A3EB-49F1FB6B00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0EB2DD44-363C-4A5C-B7C5-0D159BEE94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85212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81AA2303-881E-4CEB-9313-D45CC37D83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A78314-A3F6-4643-B950-63B26C523936}"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1747" name="Rectangle 2">
            <a:extLst>
              <a:ext uri="{FF2B5EF4-FFF2-40B4-BE49-F238E27FC236}">
                <a16:creationId xmlns:a16="http://schemas.microsoft.com/office/drawing/2014/main" id="{FA13F3A3-ED6A-4113-9997-A4657F9395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a:extLst>
              <a:ext uri="{FF2B5EF4-FFF2-40B4-BE49-F238E27FC236}">
                <a16:creationId xmlns:a16="http://schemas.microsoft.com/office/drawing/2014/main" id="{DA370BA7-BDB6-470F-9B83-E0D07CD9FA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9973596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58A84F3-1ED0-48CE-90E3-3B4131825827}"/>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FBF5D6B-102E-4B51-B0B3-A9FAFC38561D}" type="slidenum">
              <a:rPr lang="en-US" altLang="zh-CN">
                <a:latin typeface="Calibri" panose="020F0502020204030204" pitchFamily="34" charset="0"/>
              </a:rPr>
              <a:pPr eaLnBrk="1" hangingPunct="1"/>
              <a:t>103</a:t>
            </a:fld>
            <a:endParaRPr lang="en-US" altLang="zh-CN">
              <a:latin typeface="Calibri" panose="020F0502020204030204" pitchFamily="34" charset="0"/>
            </a:endParaRPr>
          </a:p>
        </p:txBody>
      </p:sp>
      <p:sp>
        <p:nvSpPr>
          <p:cNvPr id="62467" name="Rectangle 2">
            <a:extLst>
              <a:ext uri="{FF2B5EF4-FFF2-40B4-BE49-F238E27FC236}">
                <a16:creationId xmlns:a16="http://schemas.microsoft.com/office/drawing/2014/main" id="{B52BF24B-39E9-4977-AD9E-D260FCEAC0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a:extLst>
              <a:ext uri="{FF2B5EF4-FFF2-40B4-BE49-F238E27FC236}">
                <a16:creationId xmlns:a16="http://schemas.microsoft.com/office/drawing/2014/main" id="{692756BB-9D2A-4B88-AA3F-0E1C29E9DB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388885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858E6E5-6A91-4E4F-9C69-7D914E565F7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8A31690-2FA9-47AD-8A0B-258136CDEADA}" type="slidenum">
              <a:rPr lang="en-US" altLang="zh-CN">
                <a:latin typeface="Calibri" panose="020F0502020204030204" pitchFamily="34" charset="0"/>
              </a:rPr>
              <a:pPr eaLnBrk="1" hangingPunct="1"/>
              <a:t>104</a:t>
            </a:fld>
            <a:endParaRPr lang="en-US" altLang="zh-CN">
              <a:latin typeface="Calibri" panose="020F0502020204030204" pitchFamily="34" charset="0"/>
            </a:endParaRPr>
          </a:p>
        </p:txBody>
      </p:sp>
      <p:sp>
        <p:nvSpPr>
          <p:cNvPr id="63491" name="Rectangle 2">
            <a:extLst>
              <a:ext uri="{FF2B5EF4-FFF2-40B4-BE49-F238E27FC236}">
                <a16:creationId xmlns:a16="http://schemas.microsoft.com/office/drawing/2014/main" id="{4E454717-8F31-4B50-9F8C-5B1106D1A0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644377CE-10DD-410E-A91F-CE5BA4CD1D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972277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90CC9BF-2196-4DD5-878F-7E1B693F61C8}"/>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C10181C-6863-43A8-A1A8-5C75589312C9}" type="slidenum">
              <a:rPr lang="en-US" altLang="zh-CN">
                <a:latin typeface="Calibri" panose="020F0502020204030204" pitchFamily="34" charset="0"/>
              </a:rPr>
              <a:pPr eaLnBrk="1" hangingPunct="1"/>
              <a:t>105</a:t>
            </a:fld>
            <a:endParaRPr lang="en-US" altLang="zh-CN">
              <a:latin typeface="Calibri" panose="020F0502020204030204" pitchFamily="34" charset="0"/>
            </a:endParaRPr>
          </a:p>
        </p:txBody>
      </p:sp>
      <p:sp>
        <p:nvSpPr>
          <p:cNvPr id="64515" name="Rectangle 2">
            <a:extLst>
              <a:ext uri="{FF2B5EF4-FFF2-40B4-BE49-F238E27FC236}">
                <a16:creationId xmlns:a16="http://schemas.microsoft.com/office/drawing/2014/main" id="{7531489A-E6C6-423C-A464-2BECA7B21F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a:extLst>
              <a:ext uri="{FF2B5EF4-FFF2-40B4-BE49-F238E27FC236}">
                <a16:creationId xmlns:a16="http://schemas.microsoft.com/office/drawing/2014/main" id="{13C6927E-FE1F-4A12-B407-2DF5A21AEF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4487094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A323165-EB04-4DEB-8903-FCC14B74F77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0899A1B-624D-406D-8DFE-AB8600C07BE7}" type="slidenum">
              <a:rPr lang="en-US" altLang="zh-CN">
                <a:latin typeface="Calibri" panose="020F0502020204030204" pitchFamily="34" charset="0"/>
              </a:rPr>
              <a:pPr eaLnBrk="1" hangingPunct="1"/>
              <a:t>106</a:t>
            </a:fld>
            <a:endParaRPr lang="en-US" altLang="zh-CN">
              <a:latin typeface="Calibri" panose="020F0502020204030204" pitchFamily="34" charset="0"/>
            </a:endParaRPr>
          </a:p>
        </p:txBody>
      </p:sp>
      <p:sp>
        <p:nvSpPr>
          <p:cNvPr id="65539" name="Rectangle 2">
            <a:extLst>
              <a:ext uri="{FF2B5EF4-FFF2-40B4-BE49-F238E27FC236}">
                <a16:creationId xmlns:a16="http://schemas.microsoft.com/office/drawing/2014/main" id="{3D128292-B4BF-4861-823D-96DCB0E99D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975FE3D1-C03B-4B62-BDFF-0D6D79A5D9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5449803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3CB47ED-AB20-4C41-B196-0917BE3A112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F0E39AB-98FC-4775-B960-1DAFF4D9F9C3}" type="slidenum">
              <a:rPr lang="en-US" altLang="zh-CN">
                <a:latin typeface="Calibri" panose="020F0502020204030204" pitchFamily="34" charset="0"/>
              </a:rPr>
              <a:pPr eaLnBrk="1" hangingPunct="1"/>
              <a:t>107</a:t>
            </a:fld>
            <a:endParaRPr lang="en-US" altLang="zh-CN">
              <a:latin typeface="Calibri" panose="020F0502020204030204" pitchFamily="34" charset="0"/>
            </a:endParaRPr>
          </a:p>
        </p:txBody>
      </p:sp>
      <p:sp>
        <p:nvSpPr>
          <p:cNvPr id="66563" name="Rectangle 2">
            <a:extLst>
              <a:ext uri="{FF2B5EF4-FFF2-40B4-BE49-F238E27FC236}">
                <a16:creationId xmlns:a16="http://schemas.microsoft.com/office/drawing/2014/main" id="{8540857F-8B93-4E26-9E96-42CB4895B9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a:extLst>
              <a:ext uri="{FF2B5EF4-FFF2-40B4-BE49-F238E27FC236}">
                <a16:creationId xmlns:a16="http://schemas.microsoft.com/office/drawing/2014/main" id="{42A05835-0010-4256-B1C7-2B2841148B3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715206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DC9BF26-E624-424F-A6AC-FCEABCF73D7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3C060D5-6647-4505-877B-9E5932404F9A}" type="slidenum">
              <a:rPr lang="en-US" altLang="zh-CN">
                <a:latin typeface="Calibri" panose="020F0502020204030204" pitchFamily="34" charset="0"/>
              </a:rPr>
              <a:pPr eaLnBrk="1" hangingPunct="1"/>
              <a:t>108</a:t>
            </a:fld>
            <a:endParaRPr lang="en-US" altLang="zh-CN">
              <a:latin typeface="Calibri" panose="020F0502020204030204" pitchFamily="34" charset="0"/>
            </a:endParaRPr>
          </a:p>
        </p:txBody>
      </p:sp>
      <p:sp>
        <p:nvSpPr>
          <p:cNvPr id="67587" name="Rectangle 2">
            <a:extLst>
              <a:ext uri="{FF2B5EF4-FFF2-40B4-BE49-F238E27FC236}">
                <a16:creationId xmlns:a16="http://schemas.microsoft.com/office/drawing/2014/main" id="{5CA87BDF-76D1-4B70-B44C-781B822D66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59096AA7-D9EB-469C-9B0F-0A4E3F1C26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6685705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62FF5C4-9ED7-4CA0-952B-2EA75BAF2B3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FD08776-B151-4191-BD64-303BD6E04975}" type="slidenum">
              <a:rPr lang="en-US" altLang="zh-CN">
                <a:latin typeface="Calibri" panose="020F0502020204030204" pitchFamily="34" charset="0"/>
              </a:rPr>
              <a:pPr eaLnBrk="1" hangingPunct="1"/>
              <a:t>109</a:t>
            </a:fld>
            <a:endParaRPr lang="en-US" altLang="zh-CN">
              <a:latin typeface="Calibri" panose="020F0502020204030204" pitchFamily="34" charset="0"/>
            </a:endParaRPr>
          </a:p>
        </p:txBody>
      </p:sp>
      <p:sp>
        <p:nvSpPr>
          <p:cNvPr id="68611" name="Rectangle 2">
            <a:extLst>
              <a:ext uri="{FF2B5EF4-FFF2-40B4-BE49-F238E27FC236}">
                <a16:creationId xmlns:a16="http://schemas.microsoft.com/office/drawing/2014/main" id="{050493EC-CCBC-4714-962D-E6EA8BDEFD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a:extLst>
              <a:ext uri="{FF2B5EF4-FFF2-40B4-BE49-F238E27FC236}">
                <a16:creationId xmlns:a16="http://schemas.microsoft.com/office/drawing/2014/main" id="{A6010BD4-39F7-4F6D-B15D-B1CD838449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612964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D177B63-8BD3-4ADC-951D-47FAE2F8D21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2156516-1CBC-4ECF-9687-9E8B717F60C0}" type="slidenum">
              <a:rPr lang="en-US" altLang="zh-CN">
                <a:latin typeface="Calibri" panose="020F0502020204030204" pitchFamily="34" charset="0"/>
              </a:rPr>
              <a:pPr eaLnBrk="1" hangingPunct="1"/>
              <a:t>110</a:t>
            </a:fld>
            <a:endParaRPr lang="en-US" altLang="zh-CN">
              <a:latin typeface="Calibri" panose="020F0502020204030204" pitchFamily="34" charset="0"/>
            </a:endParaRPr>
          </a:p>
        </p:txBody>
      </p:sp>
      <p:sp>
        <p:nvSpPr>
          <p:cNvPr id="69635" name="Rectangle 2">
            <a:extLst>
              <a:ext uri="{FF2B5EF4-FFF2-40B4-BE49-F238E27FC236}">
                <a16:creationId xmlns:a16="http://schemas.microsoft.com/office/drawing/2014/main" id="{BB37A2DF-C771-446B-A352-07393A3840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AA1C4179-D40E-4AC8-A056-9F51BE6672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6970591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EB7E8E5-DDB9-4DA3-B362-CB63DD6DCB4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90B64F1-2CA7-4DC8-B36F-423CF3990F95}" type="slidenum">
              <a:rPr lang="en-US" altLang="zh-CN">
                <a:latin typeface="Calibri" panose="020F0502020204030204" pitchFamily="34" charset="0"/>
              </a:rPr>
              <a:pPr eaLnBrk="1" hangingPunct="1"/>
              <a:t>111</a:t>
            </a:fld>
            <a:endParaRPr lang="en-US" altLang="zh-CN">
              <a:latin typeface="Calibri" panose="020F0502020204030204" pitchFamily="34" charset="0"/>
            </a:endParaRPr>
          </a:p>
        </p:txBody>
      </p:sp>
      <p:sp>
        <p:nvSpPr>
          <p:cNvPr id="70659" name="Rectangle 2">
            <a:extLst>
              <a:ext uri="{FF2B5EF4-FFF2-40B4-BE49-F238E27FC236}">
                <a16:creationId xmlns:a16="http://schemas.microsoft.com/office/drawing/2014/main" id="{F5BFE944-401E-44AC-AA4D-E1D5349F23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a:extLst>
              <a:ext uri="{FF2B5EF4-FFF2-40B4-BE49-F238E27FC236}">
                <a16:creationId xmlns:a16="http://schemas.microsoft.com/office/drawing/2014/main" id="{5B50A611-2A93-44C6-9E26-2E03DD547D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7670543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712CB60-0EA9-4459-AB91-2982DC8135B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D0B31A3-189F-4202-AD3F-89FA50B75BF5}" type="slidenum">
              <a:rPr lang="en-US" altLang="zh-CN">
                <a:latin typeface="Calibri" panose="020F0502020204030204" pitchFamily="34" charset="0"/>
              </a:rPr>
              <a:pPr eaLnBrk="1" hangingPunct="1"/>
              <a:t>112</a:t>
            </a:fld>
            <a:endParaRPr lang="en-US" altLang="zh-CN">
              <a:latin typeface="Calibri" panose="020F0502020204030204" pitchFamily="34" charset="0"/>
            </a:endParaRPr>
          </a:p>
        </p:txBody>
      </p:sp>
      <p:sp>
        <p:nvSpPr>
          <p:cNvPr id="71683" name="Rectangle 2">
            <a:extLst>
              <a:ext uri="{FF2B5EF4-FFF2-40B4-BE49-F238E27FC236}">
                <a16:creationId xmlns:a16="http://schemas.microsoft.com/office/drawing/2014/main" id="{2739AA34-B8AC-45D1-BEF6-A7E6E3A31E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C01C1271-0054-47DD-ADF2-7A8BDD6E78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734179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3AD26916-D2E8-4A4B-9A25-4AA38F3A0A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498C59-E9A7-466B-8871-24FF72D4A35F}"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3795" name="Rectangle 2">
            <a:extLst>
              <a:ext uri="{FF2B5EF4-FFF2-40B4-BE49-F238E27FC236}">
                <a16:creationId xmlns:a16="http://schemas.microsoft.com/office/drawing/2014/main" id="{B735FDB6-F4D8-4B57-9060-78E7F6BFA21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D8AA8FCA-2A85-4A06-B472-E8B2FB506E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086629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C2F1C28-DCCD-415A-9DDB-1A9723EFE6D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82D5C7E-98B2-403F-8706-BC62F4445D0E}" type="slidenum">
              <a:rPr lang="en-US" altLang="zh-CN">
                <a:latin typeface="Calibri" panose="020F0502020204030204" pitchFamily="34" charset="0"/>
              </a:rPr>
              <a:pPr eaLnBrk="1" hangingPunct="1"/>
              <a:t>113</a:t>
            </a:fld>
            <a:endParaRPr lang="en-US" altLang="zh-CN">
              <a:latin typeface="Calibri" panose="020F0502020204030204" pitchFamily="34" charset="0"/>
            </a:endParaRPr>
          </a:p>
        </p:txBody>
      </p:sp>
      <p:sp>
        <p:nvSpPr>
          <p:cNvPr id="72707" name="Rectangle 2">
            <a:extLst>
              <a:ext uri="{FF2B5EF4-FFF2-40B4-BE49-F238E27FC236}">
                <a16:creationId xmlns:a16="http://schemas.microsoft.com/office/drawing/2014/main" id="{F221BBC5-637E-49D9-BD6C-0F33F1088E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a:extLst>
              <a:ext uri="{FF2B5EF4-FFF2-40B4-BE49-F238E27FC236}">
                <a16:creationId xmlns:a16="http://schemas.microsoft.com/office/drawing/2014/main" id="{C0FC0D08-AFB0-42E7-85B1-165E47624E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4894108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8846489-571E-45CD-B7F9-13E30CAFD4AE}"/>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B50433F-7C1D-42C9-964D-3BC209B8B798}" type="slidenum">
              <a:rPr lang="en-US" altLang="zh-CN">
                <a:latin typeface="Calibri" panose="020F0502020204030204" pitchFamily="34" charset="0"/>
              </a:rPr>
              <a:pPr eaLnBrk="1" hangingPunct="1"/>
              <a:t>114</a:t>
            </a:fld>
            <a:endParaRPr lang="en-US" altLang="zh-CN">
              <a:latin typeface="Calibri" panose="020F0502020204030204" pitchFamily="34" charset="0"/>
            </a:endParaRPr>
          </a:p>
        </p:txBody>
      </p:sp>
      <p:sp>
        <p:nvSpPr>
          <p:cNvPr id="73731" name="Rectangle 2">
            <a:extLst>
              <a:ext uri="{FF2B5EF4-FFF2-40B4-BE49-F238E27FC236}">
                <a16:creationId xmlns:a16="http://schemas.microsoft.com/office/drawing/2014/main" id="{DF63E7BA-6355-49B5-9958-7982D70F9C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a:extLst>
              <a:ext uri="{FF2B5EF4-FFF2-40B4-BE49-F238E27FC236}">
                <a16:creationId xmlns:a16="http://schemas.microsoft.com/office/drawing/2014/main" id="{6CB54C96-D720-4B59-B580-FEA6891231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7046153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FE3FC49-B460-4D81-B33D-5BA5A938091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DB08B94-416B-49CA-AEE9-D562306F461A}" type="slidenum">
              <a:rPr lang="en-US" altLang="zh-CN">
                <a:latin typeface="Calibri" panose="020F0502020204030204" pitchFamily="34" charset="0"/>
              </a:rPr>
              <a:pPr eaLnBrk="1" hangingPunct="1"/>
              <a:t>115</a:t>
            </a:fld>
            <a:endParaRPr lang="en-US" altLang="zh-CN">
              <a:latin typeface="Calibri" panose="020F0502020204030204" pitchFamily="34" charset="0"/>
            </a:endParaRPr>
          </a:p>
        </p:txBody>
      </p:sp>
      <p:sp>
        <p:nvSpPr>
          <p:cNvPr id="74755" name="Rectangle 2">
            <a:extLst>
              <a:ext uri="{FF2B5EF4-FFF2-40B4-BE49-F238E27FC236}">
                <a16:creationId xmlns:a16="http://schemas.microsoft.com/office/drawing/2014/main" id="{7BC3D7A0-D5CD-4CF4-A56B-C95BB7A535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a:extLst>
              <a:ext uri="{FF2B5EF4-FFF2-40B4-BE49-F238E27FC236}">
                <a16:creationId xmlns:a16="http://schemas.microsoft.com/office/drawing/2014/main" id="{02327CA7-2FEF-4301-A269-E281243E78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0259027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E9FEA35-5D7D-41BC-B62A-CAAD0F90490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55AE756-C54F-4E09-97C2-10071849E4C6}" type="slidenum">
              <a:rPr lang="en-US" altLang="zh-CN">
                <a:latin typeface="Calibri" panose="020F0502020204030204" pitchFamily="34" charset="0"/>
              </a:rPr>
              <a:pPr eaLnBrk="1" hangingPunct="1"/>
              <a:t>116</a:t>
            </a:fld>
            <a:endParaRPr lang="en-US" altLang="zh-CN">
              <a:latin typeface="Calibri" panose="020F0502020204030204" pitchFamily="34" charset="0"/>
            </a:endParaRPr>
          </a:p>
        </p:txBody>
      </p:sp>
      <p:sp>
        <p:nvSpPr>
          <p:cNvPr id="75779" name="Rectangle 2">
            <a:extLst>
              <a:ext uri="{FF2B5EF4-FFF2-40B4-BE49-F238E27FC236}">
                <a16:creationId xmlns:a16="http://schemas.microsoft.com/office/drawing/2014/main" id="{333E2501-30A2-4C65-8907-1098E55DC2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a:extLst>
              <a:ext uri="{FF2B5EF4-FFF2-40B4-BE49-F238E27FC236}">
                <a16:creationId xmlns:a16="http://schemas.microsoft.com/office/drawing/2014/main" id="{D535F849-3882-48F0-A23F-E705CBD975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2891422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40A2CC0-5D23-486C-A478-D0AAEE0667C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3557940-687F-4712-830C-0DB8B36770A5}" type="slidenum">
              <a:rPr lang="en-US" altLang="zh-CN">
                <a:latin typeface="Calibri" panose="020F0502020204030204" pitchFamily="34" charset="0"/>
              </a:rPr>
              <a:pPr eaLnBrk="1" hangingPunct="1"/>
              <a:t>117</a:t>
            </a:fld>
            <a:endParaRPr lang="en-US" altLang="zh-CN">
              <a:latin typeface="Calibri" panose="020F0502020204030204" pitchFamily="34" charset="0"/>
            </a:endParaRPr>
          </a:p>
        </p:txBody>
      </p:sp>
      <p:sp>
        <p:nvSpPr>
          <p:cNvPr id="76803" name="Rectangle 2">
            <a:extLst>
              <a:ext uri="{FF2B5EF4-FFF2-40B4-BE49-F238E27FC236}">
                <a16:creationId xmlns:a16="http://schemas.microsoft.com/office/drawing/2014/main" id="{CB645316-406B-44DA-BD7C-5CBDD54C95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4" name="Rectangle 3">
            <a:extLst>
              <a:ext uri="{FF2B5EF4-FFF2-40B4-BE49-F238E27FC236}">
                <a16:creationId xmlns:a16="http://schemas.microsoft.com/office/drawing/2014/main" id="{5E07A8A7-1FC6-4622-B663-CBDBCB023B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0283618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1F5B7F1-C355-45BC-A7BA-BEE6CA4CF33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119A5AD-D498-4741-9707-CDA472FF7838}" type="slidenum">
              <a:rPr lang="en-US" altLang="zh-CN">
                <a:latin typeface="Calibri" panose="020F0502020204030204" pitchFamily="34" charset="0"/>
              </a:rPr>
              <a:pPr eaLnBrk="1" hangingPunct="1"/>
              <a:t>118</a:t>
            </a:fld>
            <a:endParaRPr lang="en-US" altLang="zh-CN">
              <a:latin typeface="Calibri" panose="020F0502020204030204" pitchFamily="34" charset="0"/>
            </a:endParaRPr>
          </a:p>
        </p:txBody>
      </p:sp>
      <p:sp>
        <p:nvSpPr>
          <p:cNvPr id="77827" name="Rectangle 2">
            <a:extLst>
              <a:ext uri="{FF2B5EF4-FFF2-40B4-BE49-F238E27FC236}">
                <a16:creationId xmlns:a16="http://schemas.microsoft.com/office/drawing/2014/main" id="{C0B31566-4FB5-41A5-B849-1DC86B8B87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a:extLst>
              <a:ext uri="{FF2B5EF4-FFF2-40B4-BE49-F238E27FC236}">
                <a16:creationId xmlns:a16="http://schemas.microsoft.com/office/drawing/2014/main" id="{031B1219-34CE-4614-AED3-768BD206713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8026992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7789AE6-C155-447F-A109-9D2B0698A7A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F7D41CDD-7A05-42BC-8127-01FF6B710823}" type="slidenum">
              <a:rPr lang="en-US" altLang="zh-CN">
                <a:latin typeface="Calibri" panose="020F0502020204030204" pitchFamily="34" charset="0"/>
              </a:rPr>
              <a:pPr eaLnBrk="1" hangingPunct="1"/>
              <a:t>119</a:t>
            </a:fld>
            <a:endParaRPr lang="en-US" altLang="zh-CN">
              <a:latin typeface="Calibri" panose="020F0502020204030204" pitchFamily="34" charset="0"/>
            </a:endParaRPr>
          </a:p>
        </p:txBody>
      </p:sp>
      <p:sp>
        <p:nvSpPr>
          <p:cNvPr id="78851" name="Rectangle 2">
            <a:extLst>
              <a:ext uri="{FF2B5EF4-FFF2-40B4-BE49-F238E27FC236}">
                <a16:creationId xmlns:a16="http://schemas.microsoft.com/office/drawing/2014/main" id="{3670DDC9-D168-4C54-90CC-E647AB0AF7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a:extLst>
              <a:ext uri="{FF2B5EF4-FFF2-40B4-BE49-F238E27FC236}">
                <a16:creationId xmlns:a16="http://schemas.microsoft.com/office/drawing/2014/main" id="{DDAA2F74-D17A-40FE-877D-3B17092B54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80723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01C5B3B-B774-46E1-A181-BBE727A767D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53DE179-E411-41A5-B326-A80673E27D66}" type="slidenum">
              <a:rPr lang="en-US" altLang="zh-CN">
                <a:latin typeface="Calibri" panose="020F0502020204030204" pitchFamily="34" charset="0"/>
              </a:rPr>
              <a:pPr eaLnBrk="1" hangingPunct="1"/>
              <a:t>120</a:t>
            </a:fld>
            <a:endParaRPr lang="en-US" altLang="zh-CN">
              <a:latin typeface="Calibri" panose="020F0502020204030204" pitchFamily="34" charset="0"/>
            </a:endParaRPr>
          </a:p>
        </p:txBody>
      </p:sp>
      <p:sp>
        <p:nvSpPr>
          <p:cNvPr id="79875" name="Rectangle 2">
            <a:extLst>
              <a:ext uri="{FF2B5EF4-FFF2-40B4-BE49-F238E27FC236}">
                <a16:creationId xmlns:a16="http://schemas.microsoft.com/office/drawing/2014/main" id="{6F31EF29-CF06-406C-AED4-193ADB5E91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a:extLst>
              <a:ext uri="{FF2B5EF4-FFF2-40B4-BE49-F238E27FC236}">
                <a16:creationId xmlns:a16="http://schemas.microsoft.com/office/drawing/2014/main" id="{D5D454F9-40ED-46F8-A759-B1E2C87AEC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194138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89FB775-80BE-4D12-B8E9-2A0853569AD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A53B12D7-C481-4FE7-A23A-4537FD79CA41}" type="slidenum">
              <a:rPr lang="en-US" altLang="zh-CN">
                <a:latin typeface="Calibri" panose="020F0502020204030204" pitchFamily="34" charset="0"/>
              </a:rPr>
              <a:pPr eaLnBrk="1" hangingPunct="1"/>
              <a:t>121</a:t>
            </a:fld>
            <a:endParaRPr lang="en-US" altLang="zh-CN">
              <a:latin typeface="Calibri" panose="020F0502020204030204" pitchFamily="34" charset="0"/>
            </a:endParaRPr>
          </a:p>
        </p:txBody>
      </p:sp>
      <p:sp>
        <p:nvSpPr>
          <p:cNvPr id="80899" name="Rectangle 2">
            <a:extLst>
              <a:ext uri="{FF2B5EF4-FFF2-40B4-BE49-F238E27FC236}">
                <a16:creationId xmlns:a16="http://schemas.microsoft.com/office/drawing/2014/main" id="{C86A178D-EE19-4235-9F18-FA6E2417E5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a:extLst>
              <a:ext uri="{FF2B5EF4-FFF2-40B4-BE49-F238E27FC236}">
                <a16:creationId xmlns:a16="http://schemas.microsoft.com/office/drawing/2014/main" id="{0AA503AB-4B05-4BFA-90CB-14FB54DED0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5621356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CDD27AE-8667-4025-9BDA-8C0B22A9A6AD}"/>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4BFDE2A7-ED29-4F13-8DA2-77BAC5983604}" type="slidenum">
              <a:rPr lang="en-US" altLang="zh-CN">
                <a:latin typeface="Calibri" panose="020F0502020204030204" pitchFamily="34" charset="0"/>
              </a:rPr>
              <a:pPr eaLnBrk="1" hangingPunct="1"/>
              <a:t>122</a:t>
            </a:fld>
            <a:endParaRPr lang="en-US" altLang="zh-CN">
              <a:latin typeface="Calibri" panose="020F0502020204030204" pitchFamily="34" charset="0"/>
            </a:endParaRPr>
          </a:p>
        </p:txBody>
      </p:sp>
      <p:sp>
        <p:nvSpPr>
          <p:cNvPr id="81923" name="Rectangle 2">
            <a:extLst>
              <a:ext uri="{FF2B5EF4-FFF2-40B4-BE49-F238E27FC236}">
                <a16:creationId xmlns:a16="http://schemas.microsoft.com/office/drawing/2014/main" id="{53855ABC-D4E9-4DE8-B7F5-2E9D2098F4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a:extLst>
              <a:ext uri="{FF2B5EF4-FFF2-40B4-BE49-F238E27FC236}">
                <a16:creationId xmlns:a16="http://schemas.microsoft.com/office/drawing/2014/main" id="{BDABCD90-1851-4721-8A89-2273978012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022923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86A825FB-52FF-47DC-B5F6-09B6746088B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D9034E-8441-498E-8560-E166607ACF8D}"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5843" name="Rectangle 2">
            <a:extLst>
              <a:ext uri="{FF2B5EF4-FFF2-40B4-BE49-F238E27FC236}">
                <a16:creationId xmlns:a16="http://schemas.microsoft.com/office/drawing/2014/main" id="{DEB51EC4-AC83-42FE-ACDD-4D6A9E8BA4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id="{174D6C15-3482-48C5-82E6-6A59BE0905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6811784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6E274F9-B2BE-485A-AE3D-F7DE1EB2A74F}"/>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640198CC-66DB-425A-9CD0-A0612BD4C488}" type="slidenum">
              <a:rPr lang="en-US" altLang="zh-CN">
                <a:latin typeface="Calibri" panose="020F0502020204030204" pitchFamily="34" charset="0"/>
              </a:rPr>
              <a:pPr eaLnBrk="1" hangingPunct="1"/>
              <a:t>123</a:t>
            </a:fld>
            <a:endParaRPr lang="en-US" altLang="zh-CN">
              <a:latin typeface="Calibri" panose="020F0502020204030204" pitchFamily="34" charset="0"/>
            </a:endParaRPr>
          </a:p>
        </p:txBody>
      </p:sp>
      <p:sp>
        <p:nvSpPr>
          <p:cNvPr id="82947" name="Rectangle 2">
            <a:extLst>
              <a:ext uri="{FF2B5EF4-FFF2-40B4-BE49-F238E27FC236}">
                <a16:creationId xmlns:a16="http://schemas.microsoft.com/office/drawing/2014/main" id="{3B86EC94-E6C4-46C1-A4D4-AE36B8F3F2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a:extLst>
              <a:ext uri="{FF2B5EF4-FFF2-40B4-BE49-F238E27FC236}">
                <a16:creationId xmlns:a16="http://schemas.microsoft.com/office/drawing/2014/main" id="{90576AF8-EA56-417E-800E-B2AC685B35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4876359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68FF1A9-83E1-4E76-855B-AADA45836392}"/>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5F3EE6F-70B6-4711-AD7E-5FE9E6EFBEC8}" type="slidenum">
              <a:rPr lang="en-US" altLang="zh-CN">
                <a:latin typeface="Calibri" panose="020F0502020204030204" pitchFamily="34" charset="0"/>
              </a:rPr>
              <a:pPr eaLnBrk="1" hangingPunct="1"/>
              <a:t>124</a:t>
            </a:fld>
            <a:endParaRPr lang="en-US" altLang="zh-CN">
              <a:latin typeface="Calibri" panose="020F0502020204030204" pitchFamily="34" charset="0"/>
            </a:endParaRPr>
          </a:p>
        </p:txBody>
      </p:sp>
      <p:sp>
        <p:nvSpPr>
          <p:cNvPr id="83971" name="Rectangle 2">
            <a:extLst>
              <a:ext uri="{FF2B5EF4-FFF2-40B4-BE49-F238E27FC236}">
                <a16:creationId xmlns:a16="http://schemas.microsoft.com/office/drawing/2014/main" id="{DB2CA8AE-5211-451B-808C-EFDBEA6F55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a:extLst>
              <a:ext uri="{FF2B5EF4-FFF2-40B4-BE49-F238E27FC236}">
                <a16:creationId xmlns:a16="http://schemas.microsoft.com/office/drawing/2014/main" id="{A7D0AA36-6E52-41A2-9339-9228EF8E8C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7590163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1773699-19C3-4EAB-99BA-C228B427DD8A}"/>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021077A-6C2C-49E0-9469-42DCCC15E59B}" type="slidenum">
              <a:rPr lang="en-US" altLang="zh-CN">
                <a:latin typeface="Calibri" panose="020F0502020204030204" pitchFamily="34" charset="0"/>
              </a:rPr>
              <a:pPr eaLnBrk="1" hangingPunct="1"/>
              <a:t>125</a:t>
            </a:fld>
            <a:endParaRPr lang="en-US" altLang="zh-CN">
              <a:latin typeface="Calibri" panose="020F0502020204030204" pitchFamily="34" charset="0"/>
            </a:endParaRPr>
          </a:p>
        </p:txBody>
      </p:sp>
      <p:sp>
        <p:nvSpPr>
          <p:cNvPr id="84995" name="Rectangle 2">
            <a:extLst>
              <a:ext uri="{FF2B5EF4-FFF2-40B4-BE49-F238E27FC236}">
                <a16:creationId xmlns:a16="http://schemas.microsoft.com/office/drawing/2014/main" id="{57F3A160-E383-44FA-B88D-47DFE0A876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a:extLst>
              <a:ext uri="{FF2B5EF4-FFF2-40B4-BE49-F238E27FC236}">
                <a16:creationId xmlns:a16="http://schemas.microsoft.com/office/drawing/2014/main" id="{3B586F0C-1936-4DDD-A906-AE75FCBA04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8324974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2A77721-DAFE-4D81-AC8A-587B5BFCF5E6}"/>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91DE6129-3795-454A-85C2-46464BBA2E5B}" type="slidenum">
              <a:rPr lang="en-US" altLang="zh-CN">
                <a:latin typeface="Calibri" panose="020F0502020204030204" pitchFamily="34" charset="0"/>
              </a:rPr>
              <a:pPr eaLnBrk="1" hangingPunct="1"/>
              <a:t>126</a:t>
            </a:fld>
            <a:endParaRPr lang="en-US" altLang="zh-CN">
              <a:latin typeface="Calibri" panose="020F0502020204030204" pitchFamily="34" charset="0"/>
            </a:endParaRPr>
          </a:p>
        </p:txBody>
      </p:sp>
      <p:sp>
        <p:nvSpPr>
          <p:cNvPr id="86019" name="Rectangle 2">
            <a:extLst>
              <a:ext uri="{FF2B5EF4-FFF2-40B4-BE49-F238E27FC236}">
                <a16:creationId xmlns:a16="http://schemas.microsoft.com/office/drawing/2014/main" id="{23713623-284C-4CE7-B42F-769D00C54F3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a:extLst>
              <a:ext uri="{FF2B5EF4-FFF2-40B4-BE49-F238E27FC236}">
                <a16:creationId xmlns:a16="http://schemas.microsoft.com/office/drawing/2014/main" id="{2523508F-BDD4-458A-9109-0C60D5C4C4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40105531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CAE975B-3AD7-42F1-845C-209A2C67C3A0}"/>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5A546C9C-B6B0-4BCD-8659-94B629F51EBC}" type="slidenum">
              <a:rPr lang="en-US" altLang="zh-CN">
                <a:latin typeface="Calibri" panose="020F0502020204030204" pitchFamily="34" charset="0"/>
              </a:rPr>
              <a:pPr eaLnBrk="1" hangingPunct="1"/>
              <a:t>127</a:t>
            </a:fld>
            <a:endParaRPr lang="en-US" altLang="zh-CN">
              <a:latin typeface="Calibri" panose="020F0502020204030204" pitchFamily="34" charset="0"/>
            </a:endParaRPr>
          </a:p>
        </p:txBody>
      </p:sp>
      <p:sp>
        <p:nvSpPr>
          <p:cNvPr id="87043" name="Rectangle 2">
            <a:extLst>
              <a:ext uri="{FF2B5EF4-FFF2-40B4-BE49-F238E27FC236}">
                <a16:creationId xmlns:a16="http://schemas.microsoft.com/office/drawing/2014/main" id="{71E9FCA4-08A3-4977-8E4A-36466D2573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4" name="Rectangle 3">
            <a:extLst>
              <a:ext uri="{FF2B5EF4-FFF2-40B4-BE49-F238E27FC236}">
                <a16:creationId xmlns:a16="http://schemas.microsoft.com/office/drawing/2014/main" id="{F54D0639-AF16-4824-97DD-F98EA9B561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798051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D975AED-CB24-45A8-A278-A0FB9306D0F9}"/>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2CE90523-D1B7-40BF-9420-2271D79809BB}" type="slidenum">
              <a:rPr lang="en-US" altLang="zh-CN">
                <a:latin typeface="Calibri" panose="020F0502020204030204" pitchFamily="34" charset="0"/>
              </a:rPr>
              <a:pPr eaLnBrk="1" hangingPunct="1"/>
              <a:t>128</a:t>
            </a:fld>
            <a:endParaRPr lang="en-US" altLang="zh-CN">
              <a:latin typeface="Calibri" panose="020F0502020204030204" pitchFamily="34" charset="0"/>
            </a:endParaRPr>
          </a:p>
        </p:txBody>
      </p:sp>
      <p:sp>
        <p:nvSpPr>
          <p:cNvPr id="88067" name="Rectangle 2">
            <a:extLst>
              <a:ext uri="{FF2B5EF4-FFF2-40B4-BE49-F238E27FC236}">
                <a16:creationId xmlns:a16="http://schemas.microsoft.com/office/drawing/2014/main" id="{78F7BA72-DEAC-4831-B407-D187E95AFC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8" name="Rectangle 3">
            <a:extLst>
              <a:ext uri="{FF2B5EF4-FFF2-40B4-BE49-F238E27FC236}">
                <a16:creationId xmlns:a16="http://schemas.microsoft.com/office/drawing/2014/main" id="{A3A4C537-10B9-415C-8FC0-2E97188D91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241729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C0C2F92-BD56-4572-8758-D3CD6F055E85}"/>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0440DE05-C731-47F8-AD0F-FF84C72A5258}" type="slidenum">
              <a:rPr lang="en-US" altLang="zh-CN">
                <a:latin typeface="Calibri" panose="020F0502020204030204" pitchFamily="34" charset="0"/>
              </a:rPr>
              <a:pPr eaLnBrk="1" hangingPunct="1"/>
              <a:t>129</a:t>
            </a:fld>
            <a:endParaRPr lang="en-US" altLang="zh-CN">
              <a:latin typeface="Calibri" panose="020F0502020204030204" pitchFamily="34" charset="0"/>
            </a:endParaRPr>
          </a:p>
        </p:txBody>
      </p:sp>
      <p:sp>
        <p:nvSpPr>
          <p:cNvPr id="89091" name="Rectangle 2">
            <a:extLst>
              <a:ext uri="{FF2B5EF4-FFF2-40B4-BE49-F238E27FC236}">
                <a16:creationId xmlns:a16="http://schemas.microsoft.com/office/drawing/2014/main" id="{C31B7FCC-2C59-4BAF-B8AB-C8D08186D71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a:extLst>
              <a:ext uri="{FF2B5EF4-FFF2-40B4-BE49-F238E27FC236}">
                <a16:creationId xmlns:a16="http://schemas.microsoft.com/office/drawing/2014/main" id="{77C0A13F-913E-4511-8449-06100C5165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5854841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EFE8F05-0AB1-47C9-8AC4-CD9ACD4CF5B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C93DC1FA-773C-4AF0-89D8-F8CE3EE5B605}" type="slidenum">
              <a:rPr lang="en-US" altLang="zh-CN">
                <a:latin typeface="Calibri" panose="020F0502020204030204" pitchFamily="34" charset="0"/>
              </a:rPr>
              <a:pPr eaLnBrk="1" hangingPunct="1"/>
              <a:t>131</a:t>
            </a:fld>
            <a:endParaRPr lang="en-US" altLang="zh-CN">
              <a:latin typeface="Calibri" panose="020F0502020204030204" pitchFamily="34" charset="0"/>
            </a:endParaRPr>
          </a:p>
        </p:txBody>
      </p:sp>
      <p:sp>
        <p:nvSpPr>
          <p:cNvPr id="38915" name="Rectangle 2">
            <a:extLst>
              <a:ext uri="{FF2B5EF4-FFF2-40B4-BE49-F238E27FC236}">
                <a16:creationId xmlns:a16="http://schemas.microsoft.com/office/drawing/2014/main" id="{FB5D6521-7C14-4853-904A-E93FB4CA95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a:extLst>
              <a:ext uri="{FF2B5EF4-FFF2-40B4-BE49-F238E27FC236}">
                <a16:creationId xmlns:a16="http://schemas.microsoft.com/office/drawing/2014/main" id="{DA0237C9-B655-47F4-BC1E-041E0F611F3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4648064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55575ED-ED82-45E2-B909-D43487D20254}"/>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ECFE8ACE-152B-4F91-B579-5A69C5C94ABE}" type="slidenum">
              <a:rPr lang="en-US" altLang="zh-CN">
                <a:latin typeface="Calibri" panose="020F0502020204030204" pitchFamily="34" charset="0"/>
              </a:rPr>
              <a:pPr eaLnBrk="1" hangingPunct="1"/>
              <a:t>132</a:t>
            </a:fld>
            <a:endParaRPr lang="en-US" altLang="zh-CN">
              <a:latin typeface="Calibri" panose="020F0502020204030204" pitchFamily="34" charset="0"/>
            </a:endParaRPr>
          </a:p>
        </p:txBody>
      </p:sp>
      <p:sp>
        <p:nvSpPr>
          <p:cNvPr id="39939" name="Rectangle 2">
            <a:extLst>
              <a:ext uri="{FF2B5EF4-FFF2-40B4-BE49-F238E27FC236}">
                <a16:creationId xmlns:a16="http://schemas.microsoft.com/office/drawing/2014/main" id="{DD590667-82E5-41A8-99E3-A0FB6DC04C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a:extLst>
              <a:ext uri="{FF2B5EF4-FFF2-40B4-BE49-F238E27FC236}">
                <a16:creationId xmlns:a16="http://schemas.microsoft.com/office/drawing/2014/main" id="{86C44B41-8CBE-44EA-9FDB-D5D3E9F89A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31040463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9B40101-E12E-44C2-9269-AE6E724728EC}"/>
              </a:ext>
            </a:extLst>
          </p:cNvPr>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fld id="{141EC704-C9DB-4AF9-8318-EF122E6373B4}" type="slidenum">
              <a:rPr lang="en-US" altLang="zh-CN">
                <a:latin typeface="Calibri" panose="020F0502020204030204" pitchFamily="34" charset="0"/>
              </a:rPr>
              <a:pPr eaLnBrk="1" hangingPunct="1"/>
              <a:t>133</a:t>
            </a:fld>
            <a:endParaRPr lang="en-US" altLang="zh-CN">
              <a:latin typeface="Calibri" panose="020F0502020204030204" pitchFamily="34" charset="0"/>
            </a:endParaRPr>
          </a:p>
        </p:txBody>
      </p:sp>
      <p:sp>
        <p:nvSpPr>
          <p:cNvPr id="40963" name="Rectangle 2">
            <a:extLst>
              <a:ext uri="{FF2B5EF4-FFF2-40B4-BE49-F238E27FC236}">
                <a16:creationId xmlns:a16="http://schemas.microsoft.com/office/drawing/2014/main" id="{1C7A6C98-2333-4586-91B4-C307A80EE2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3FD19B33-C759-470C-B8AF-AF8B15FD54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14876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98323-4C9E-4E97-A687-169BC6810F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A51DA58-B981-4360-A6F1-1D0EB29F5D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7E946E-2056-4024-9F5B-E8848D7E6F2A}"/>
              </a:ext>
            </a:extLst>
          </p:cNvPr>
          <p:cNvSpPr>
            <a:spLocks noGrp="1"/>
          </p:cNvSpPr>
          <p:nvPr>
            <p:ph type="dt" sz="half" idx="10"/>
          </p:nvPr>
        </p:nvSpPr>
        <p:spPr/>
        <p:txBody>
          <a:bodyPr/>
          <a:lstStyle/>
          <a:p>
            <a:fld id="{43E564B4-82D8-48EF-B933-BFBC6F04B040}" type="datetimeFigureOut">
              <a:rPr lang="zh-CN" altLang="en-US" smtClean="0"/>
              <a:t>2020-12-27</a:t>
            </a:fld>
            <a:endParaRPr lang="zh-CN" altLang="en-US"/>
          </a:p>
        </p:txBody>
      </p:sp>
      <p:sp>
        <p:nvSpPr>
          <p:cNvPr id="5" name="页脚占位符 4">
            <a:extLst>
              <a:ext uri="{FF2B5EF4-FFF2-40B4-BE49-F238E27FC236}">
                <a16:creationId xmlns:a16="http://schemas.microsoft.com/office/drawing/2014/main" id="{D52DA345-ED56-4B11-A29D-0BFCDCFE52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C2D1C6-DDA9-4D9A-B7D9-113E7D4B1811}"/>
              </a:ext>
            </a:extLst>
          </p:cNvPr>
          <p:cNvSpPr>
            <a:spLocks noGrp="1"/>
          </p:cNvSpPr>
          <p:nvPr>
            <p:ph type="sldNum" sz="quarter" idx="12"/>
          </p:nvPr>
        </p:nvSpPr>
        <p:spPr/>
        <p:txBody>
          <a:body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3798823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93F1C-03FF-47CB-AD1D-79394AAA619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1C17DDC-9228-4361-869B-74B538CE1E8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C075309-61DA-4393-9AE3-04A26C68574E}"/>
              </a:ext>
            </a:extLst>
          </p:cNvPr>
          <p:cNvSpPr>
            <a:spLocks noGrp="1"/>
          </p:cNvSpPr>
          <p:nvPr>
            <p:ph type="dt" sz="half" idx="10"/>
          </p:nvPr>
        </p:nvSpPr>
        <p:spPr/>
        <p:txBody>
          <a:bodyPr/>
          <a:lstStyle/>
          <a:p>
            <a:fld id="{43E564B4-82D8-48EF-B933-BFBC6F04B040}" type="datetimeFigureOut">
              <a:rPr lang="zh-CN" altLang="en-US" smtClean="0"/>
              <a:t>2020-12-27</a:t>
            </a:fld>
            <a:endParaRPr lang="zh-CN" altLang="en-US"/>
          </a:p>
        </p:txBody>
      </p:sp>
      <p:sp>
        <p:nvSpPr>
          <p:cNvPr id="5" name="页脚占位符 4">
            <a:extLst>
              <a:ext uri="{FF2B5EF4-FFF2-40B4-BE49-F238E27FC236}">
                <a16:creationId xmlns:a16="http://schemas.microsoft.com/office/drawing/2014/main" id="{29076C36-0C9A-4FC9-AE93-CCFBE32AA5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408A09-45A3-445A-9C43-62283F67B803}"/>
              </a:ext>
            </a:extLst>
          </p:cNvPr>
          <p:cNvSpPr>
            <a:spLocks noGrp="1"/>
          </p:cNvSpPr>
          <p:nvPr>
            <p:ph type="sldNum" sz="quarter" idx="12"/>
          </p:nvPr>
        </p:nvSpPr>
        <p:spPr/>
        <p:txBody>
          <a:body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252790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887EF5-2BC2-432E-B594-05B36E93EF0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C71B45E-E5E5-464D-A7AA-8B9AB593EF2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E89A2F3-A836-47A6-88B3-7531256E8420}"/>
              </a:ext>
            </a:extLst>
          </p:cNvPr>
          <p:cNvSpPr>
            <a:spLocks noGrp="1"/>
          </p:cNvSpPr>
          <p:nvPr>
            <p:ph type="dt" sz="half" idx="10"/>
          </p:nvPr>
        </p:nvSpPr>
        <p:spPr/>
        <p:txBody>
          <a:bodyPr/>
          <a:lstStyle/>
          <a:p>
            <a:fld id="{43E564B4-82D8-48EF-B933-BFBC6F04B040}" type="datetimeFigureOut">
              <a:rPr lang="zh-CN" altLang="en-US" smtClean="0"/>
              <a:t>2020-12-27</a:t>
            </a:fld>
            <a:endParaRPr lang="zh-CN" altLang="en-US"/>
          </a:p>
        </p:txBody>
      </p:sp>
      <p:sp>
        <p:nvSpPr>
          <p:cNvPr id="5" name="页脚占位符 4">
            <a:extLst>
              <a:ext uri="{FF2B5EF4-FFF2-40B4-BE49-F238E27FC236}">
                <a16:creationId xmlns:a16="http://schemas.microsoft.com/office/drawing/2014/main" id="{F0758428-9E0E-483F-8A1F-BFAF25DDAA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7DAA10-DEED-4A87-A21C-5815B9CD27EF}"/>
              </a:ext>
            </a:extLst>
          </p:cNvPr>
          <p:cNvSpPr>
            <a:spLocks noGrp="1"/>
          </p:cNvSpPr>
          <p:nvPr>
            <p:ph type="sldNum" sz="quarter" idx="12"/>
          </p:nvPr>
        </p:nvSpPr>
        <p:spPr/>
        <p:txBody>
          <a:body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1447144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783C510-6C29-4FA2-9BDE-DC8F11F22AD7}"/>
              </a:ext>
            </a:extLst>
          </p:cNvPr>
          <p:cNvSpPr/>
          <p:nvPr/>
        </p:nvSpPr>
        <p:spPr>
          <a:xfrm>
            <a:off x="609600" y="1411288"/>
            <a:ext cx="10972800" cy="17462"/>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anklin Gothic Book"/>
              <a:ea typeface="黑体" panose="02010609060101010101" pitchFamily="49" charset="-122"/>
              <a:cs typeface="+mn-cs"/>
            </a:endParaRPr>
          </a:p>
        </p:txBody>
      </p:sp>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a:extLst>
              <a:ext uri="{FF2B5EF4-FFF2-40B4-BE49-F238E27FC236}">
                <a16:creationId xmlns:a16="http://schemas.microsoft.com/office/drawing/2014/main" id="{8D8FF533-ABBD-4D80-B388-DAC177B33E16}"/>
              </a:ext>
            </a:extLst>
          </p:cNvPr>
          <p:cNvSpPr>
            <a:spLocks noGrp="1"/>
          </p:cNvSpPr>
          <p:nvPr>
            <p:ph type="dt" sz="half" idx="10"/>
          </p:nvPr>
        </p:nvSpPr>
        <p:spPr>
          <a:xfrm>
            <a:off x="97367" y="6400801"/>
            <a:ext cx="4267200" cy="284163"/>
          </a:xfrm>
        </p:spPr>
        <p:txBody>
          <a:bodyPr/>
          <a:lstStyle>
            <a:lvl1pPr>
              <a:defRPr/>
            </a:lvl1pPr>
          </a:lstStyle>
          <a:p>
            <a:pPr fontAlgn="base">
              <a:spcBef>
                <a:spcPct val="0"/>
              </a:spcBef>
              <a:spcAft>
                <a:spcPct val="0"/>
              </a:spcAft>
              <a:defRPr/>
            </a:pPr>
            <a:fld id="{589DC60D-4239-46DF-BA43-9F484DD27FE3}" type="datetimeFigureOut">
              <a:rPr lang="en-US" altLang="zh-CN" smtClean="0">
                <a:ea typeface="宋体" panose="02010600030101010101" pitchFamily="2" charset="-122"/>
              </a:rPr>
              <a:pPr fontAlgn="base">
                <a:spcBef>
                  <a:spcPct val="0"/>
                </a:spcBef>
                <a:spcAft>
                  <a:spcPct val="0"/>
                </a:spcAft>
                <a:defRPr/>
              </a:pPr>
              <a:t>12/27/2020</a:t>
            </a:fld>
            <a:endParaRPr lang="en-US" altLang="zh-CN">
              <a:ea typeface="宋体" panose="02010600030101010101" pitchFamily="2" charset="-122"/>
            </a:endParaRPr>
          </a:p>
        </p:txBody>
      </p:sp>
      <p:sp>
        <p:nvSpPr>
          <p:cNvPr id="6" name="页脚占位符 4">
            <a:extLst>
              <a:ext uri="{FF2B5EF4-FFF2-40B4-BE49-F238E27FC236}">
                <a16:creationId xmlns:a16="http://schemas.microsoft.com/office/drawing/2014/main" id="{F2E115D0-50BA-4C60-A1C2-45ADA67B9314}"/>
              </a:ext>
            </a:extLst>
          </p:cNvPr>
          <p:cNvSpPr>
            <a:spLocks noGrp="1"/>
          </p:cNvSpPr>
          <p:nvPr>
            <p:ph type="ftr" sz="quarter" idx="11"/>
          </p:nvPr>
        </p:nvSpPr>
        <p:spPr>
          <a:xfrm>
            <a:off x="7107767" y="6400801"/>
            <a:ext cx="4978400" cy="284163"/>
          </a:xfrm>
        </p:spPr>
        <p:txBody>
          <a:bodyPr/>
          <a:lstStyle>
            <a:lvl1pPr>
              <a:defRPr/>
            </a:lvl1pPr>
          </a:lstStyle>
          <a:p>
            <a:pPr>
              <a:defRPr/>
            </a:pPr>
            <a:endParaRPr lang="zh-CN" altLang="en-US">
              <a:solidFill>
                <a:srgbClr val="2F2F2F">
                  <a:lumMod val="75000"/>
                  <a:lumOff val="25000"/>
                </a:srgbClr>
              </a:solidFill>
            </a:endParaRPr>
          </a:p>
        </p:txBody>
      </p:sp>
      <p:sp>
        <p:nvSpPr>
          <p:cNvPr id="7" name="灯片编号占位符 5">
            <a:extLst>
              <a:ext uri="{FF2B5EF4-FFF2-40B4-BE49-F238E27FC236}">
                <a16:creationId xmlns:a16="http://schemas.microsoft.com/office/drawing/2014/main" id="{5C20E4E1-7909-47F1-998A-58EF5A586753}"/>
              </a:ext>
            </a:extLst>
          </p:cNvPr>
          <p:cNvSpPr>
            <a:spLocks noGrp="1"/>
          </p:cNvSpPr>
          <p:nvPr>
            <p:ph type="sldNum" sz="quarter" idx="12"/>
          </p:nvPr>
        </p:nvSpPr>
        <p:spPr/>
        <p:txBody>
          <a:bodyPr/>
          <a:lstStyle>
            <a:lvl1pPr>
              <a:defRPr smtClean="0"/>
            </a:lvl1pPr>
          </a:lstStyle>
          <a:p>
            <a:pPr fontAlgn="base">
              <a:spcBef>
                <a:spcPct val="0"/>
              </a:spcBef>
              <a:spcAft>
                <a:spcPct val="0"/>
              </a:spcAft>
              <a:defRPr/>
            </a:pPr>
            <a:fld id="{163D60C1-76C7-406B-A21D-A4A195DD6167}" type="slidenum">
              <a:rPr lang="en-US" altLang="zh-CN" smtClean="0">
                <a:ea typeface="宋体" panose="02010600030101010101" pitchFamily="2" charset="-122"/>
              </a:rPr>
              <a:pPr fontAlgn="base">
                <a:spcBef>
                  <a:spcPct val="0"/>
                </a:spcBef>
                <a:spcAft>
                  <a:spcPct val="0"/>
                </a:spcAft>
                <a:defRPr/>
              </a:pPr>
              <a:t>‹#›</a:t>
            </a:fld>
            <a:endParaRPr lang="zh-CN" altLang="en-US"/>
          </a:p>
        </p:txBody>
      </p:sp>
    </p:spTree>
    <p:extLst>
      <p:ext uri="{BB962C8B-B14F-4D97-AF65-F5344CB8AC3E}">
        <p14:creationId xmlns:p14="http://schemas.microsoft.com/office/powerpoint/2010/main" val="3868445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87DDB-2C8D-4F0C-9C2D-A0000FCD35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B892BA-7967-40E6-AA23-BEA914DEBC8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2B77998-66AA-4F3D-82CC-44AB04E23290}"/>
              </a:ext>
            </a:extLst>
          </p:cNvPr>
          <p:cNvSpPr>
            <a:spLocks noGrp="1"/>
          </p:cNvSpPr>
          <p:nvPr>
            <p:ph type="dt" sz="half" idx="10"/>
          </p:nvPr>
        </p:nvSpPr>
        <p:spPr/>
        <p:txBody>
          <a:bodyPr/>
          <a:lstStyle/>
          <a:p>
            <a:fld id="{43E564B4-82D8-48EF-B933-BFBC6F04B040}" type="datetimeFigureOut">
              <a:rPr lang="zh-CN" altLang="en-US" smtClean="0"/>
              <a:t>2020-12-27</a:t>
            </a:fld>
            <a:endParaRPr lang="zh-CN" altLang="en-US"/>
          </a:p>
        </p:txBody>
      </p:sp>
      <p:sp>
        <p:nvSpPr>
          <p:cNvPr id="5" name="页脚占位符 4">
            <a:extLst>
              <a:ext uri="{FF2B5EF4-FFF2-40B4-BE49-F238E27FC236}">
                <a16:creationId xmlns:a16="http://schemas.microsoft.com/office/drawing/2014/main" id="{F99340A3-21D6-4CB0-ACB3-41B2718301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E31C91-7CAF-4406-8FF0-1C795EB300EA}"/>
              </a:ext>
            </a:extLst>
          </p:cNvPr>
          <p:cNvSpPr>
            <a:spLocks noGrp="1"/>
          </p:cNvSpPr>
          <p:nvPr>
            <p:ph type="sldNum" sz="quarter" idx="12"/>
          </p:nvPr>
        </p:nvSpPr>
        <p:spPr/>
        <p:txBody>
          <a:body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2994655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97048-FFAF-4F85-A9BF-25522BD981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1874540-894D-4B4D-A081-DDB6AB559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38A8A43-E292-4CB7-AE63-482F8AAE3385}"/>
              </a:ext>
            </a:extLst>
          </p:cNvPr>
          <p:cNvSpPr>
            <a:spLocks noGrp="1"/>
          </p:cNvSpPr>
          <p:nvPr>
            <p:ph type="dt" sz="half" idx="10"/>
          </p:nvPr>
        </p:nvSpPr>
        <p:spPr/>
        <p:txBody>
          <a:bodyPr/>
          <a:lstStyle/>
          <a:p>
            <a:fld id="{43E564B4-82D8-48EF-B933-BFBC6F04B040}" type="datetimeFigureOut">
              <a:rPr lang="zh-CN" altLang="en-US" smtClean="0"/>
              <a:t>2020-12-27</a:t>
            </a:fld>
            <a:endParaRPr lang="zh-CN" altLang="en-US"/>
          </a:p>
        </p:txBody>
      </p:sp>
      <p:sp>
        <p:nvSpPr>
          <p:cNvPr id="5" name="页脚占位符 4">
            <a:extLst>
              <a:ext uri="{FF2B5EF4-FFF2-40B4-BE49-F238E27FC236}">
                <a16:creationId xmlns:a16="http://schemas.microsoft.com/office/drawing/2014/main" id="{A3E58368-6C2E-4E1D-9243-75EFCF69D4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E41104-7C71-495E-891E-34C9ACD5FD2F}"/>
              </a:ext>
            </a:extLst>
          </p:cNvPr>
          <p:cNvSpPr>
            <a:spLocks noGrp="1"/>
          </p:cNvSpPr>
          <p:nvPr>
            <p:ph type="sldNum" sz="quarter" idx="12"/>
          </p:nvPr>
        </p:nvSpPr>
        <p:spPr/>
        <p:txBody>
          <a:body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1570740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5FC9BB-142D-48B3-BC0E-9826CFDA2E8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80997E-FF12-43CC-8C57-8D6B559B8F2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434A00B-6957-42DB-8EBC-F2C87ED7A32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C4B10D5-1DDB-4788-B7F7-6045759E5B5D}"/>
              </a:ext>
            </a:extLst>
          </p:cNvPr>
          <p:cNvSpPr>
            <a:spLocks noGrp="1"/>
          </p:cNvSpPr>
          <p:nvPr>
            <p:ph type="dt" sz="half" idx="10"/>
          </p:nvPr>
        </p:nvSpPr>
        <p:spPr/>
        <p:txBody>
          <a:bodyPr/>
          <a:lstStyle/>
          <a:p>
            <a:fld id="{43E564B4-82D8-48EF-B933-BFBC6F04B040}" type="datetimeFigureOut">
              <a:rPr lang="zh-CN" altLang="en-US" smtClean="0"/>
              <a:t>2020-12-27</a:t>
            </a:fld>
            <a:endParaRPr lang="zh-CN" altLang="en-US"/>
          </a:p>
        </p:txBody>
      </p:sp>
      <p:sp>
        <p:nvSpPr>
          <p:cNvPr id="6" name="页脚占位符 5">
            <a:extLst>
              <a:ext uri="{FF2B5EF4-FFF2-40B4-BE49-F238E27FC236}">
                <a16:creationId xmlns:a16="http://schemas.microsoft.com/office/drawing/2014/main" id="{0438F979-E839-46F3-BBD9-2B8AD6325C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307DE1-7147-4C26-889D-AE3BF46B7DC7}"/>
              </a:ext>
            </a:extLst>
          </p:cNvPr>
          <p:cNvSpPr>
            <a:spLocks noGrp="1"/>
          </p:cNvSpPr>
          <p:nvPr>
            <p:ph type="sldNum" sz="quarter" idx="12"/>
          </p:nvPr>
        </p:nvSpPr>
        <p:spPr/>
        <p:txBody>
          <a:body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382368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5875C-5CBF-4649-A466-C313FFFCBD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63F0C0F-EF7C-464F-9991-22B7E3652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641236D-B0A1-426B-995E-35DBDF6F4E4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9BA976C-DCBB-41B4-89B9-1F2BC3BC06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A810B98-D088-4991-A691-C46218EFD0F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6B91DF6-6378-4BCB-8E10-0E56835CE375}"/>
              </a:ext>
            </a:extLst>
          </p:cNvPr>
          <p:cNvSpPr>
            <a:spLocks noGrp="1"/>
          </p:cNvSpPr>
          <p:nvPr>
            <p:ph type="dt" sz="half" idx="10"/>
          </p:nvPr>
        </p:nvSpPr>
        <p:spPr/>
        <p:txBody>
          <a:bodyPr/>
          <a:lstStyle/>
          <a:p>
            <a:fld id="{43E564B4-82D8-48EF-B933-BFBC6F04B040}" type="datetimeFigureOut">
              <a:rPr lang="zh-CN" altLang="en-US" smtClean="0"/>
              <a:t>2020-12-27</a:t>
            </a:fld>
            <a:endParaRPr lang="zh-CN" altLang="en-US"/>
          </a:p>
        </p:txBody>
      </p:sp>
      <p:sp>
        <p:nvSpPr>
          <p:cNvPr id="8" name="页脚占位符 7">
            <a:extLst>
              <a:ext uri="{FF2B5EF4-FFF2-40B4-BE49-F238E27FC236}">
                <a16:creationId xmlns:a16="http://schemas.microsoft.com/office/drawing/2014/main" id="{E4C6899F-BC8F-48C1-BF9D-C774308286F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DD4E784-95C4-4931-B72E-8D6CBB52ADB0}"/>
              </a:ext>
            </a:extLst>
          </p:cNvPr>
          <p:cNvSpPr>
            <a:spLocks noGrp="1"/>
          </p:cNvSpPr>
          <p:nvPr>
            <p:ph type="sldNum" sz="quarter" idx="12"/>
          </p:nvPr>
        </p:nvSpPr>
        <p:spPr/>
        <p:txBody>
          <a:body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120227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A4CD0-8BA9-47B1-8D8E-6B31D0065C5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E369613-E3AA-4590-90C4-1FE5FB2E61EB}"/>
              </a:ext>
            </a:extLst>
          </p:cNvPr>
          <p:cNvSpPr>
            <a:spLocks noGrp="1"/>
          </p:cNvSpPr>
          <p:nvPr>
            <p:ph type="dt" sz="half" idx="10"/>
          </p:nvPr>
        </p:nvSpPr>
        <p:spPr/>
        <p:txBody>
          <a:bodyPr/>
          <a:lstStyle/>
          <a:p>
            <a:fld id="{43E564B4-82D8-48EF-B933-BFBC6F04B040}" type="datetimeFigureOut">
              <a:rPr lang="zh-CN" altLang="en-US" smtClean="0"/>
              <a:t>2020-12-27</a:t>
            </a:fld>
            <a:endParaRPr lang="zh-CN" altLang="en-US"/>
          </a:p>
        </p:txBody>
      </p:sp>
      <p:sp>
        <p:nvSpPr>
          <p:cNvPr id="4" name="页脚占位符 3">
            <a:extLst>
              <a:ext uri="{FF2B5EF4-FFF2-40B4-BE49-F238E27FC236}">
                <a16:creationId xmlns:a16="http://schemas.microsoft.com/office/drawing/2014/main" id="{F5BF65A2-53D6-4DA5-A63B-BC72E45496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C5159B-65E4-4CD9-9AD0-013A38A2949A}"/>
              </a:ext>
            </a:extLst>
          </p:cNvPr>
          <p:cNvSpPr>
            <a:spLocks noGrp="1"/>
          </p:cNvSpPr>
          <p:nvPr>
            <p:ph type="sldNum" sz="quarter" idx="12"/>
          </p:nvPr>
        </p:nvSpPr>
        <p:spPr/>
        <p:txBody>
          <a:body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954912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78EE86-CFD9-4251-AA66-03B2A8B300C3}"/>
              </a:ext>
            </a:extLst>
          </p:cNvPr>
          <p:cNvSpPr>
            <a:spLocks noGrp="1"/>
          </p:cNvSpPr>
          <p:nvPr>
            <p:ph type="dt" sz="half" idx="10"/>
          </p:nvPr>
        </p:nvSpPr>
        <p:spPr/>
        <p:txBody>
          <a:bodyPr/>
          <a:lstStyle/>
          <a:p>
            <a:fld id="{43E564B4-82D8-48EF-B933-BFBC6F04B040}" type="datetimeFigureOut">
              <a:rPr lang="zh-CN" altLang="en-US" smtClean="0"/>
              <a:t>2020-12-27</a:t>
            </a:fld>
            <a:endParaRPr lang="zh-CN" altLang="en-US"/>
          </a:p>
        </p:txBody>
      </p:sp>
      <p:sp>
        <p:nvSpPr>
          <p:cNvPr id="3" name="页脚占位符 2">
            <a:extLst>
              <a:ext uri="{FF2B5EF4-FFF2-40B4-BE49-F238E27FC236}">
                <a16:creationId xmlns:a16="http://schemas.microsoft.com/office/drawing/2014/main" id="{1E9608FB-B5EE-4493-80D0-06092BF536B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5DD374C-95D8-4A4B-86FD-DAEC271D8DB7}"/>
              </a:ext>
            </a:extLst>
          </p:cNvPr>
          <p:cNvSpPr>
            <a:spLocks noGrp="1"/>
          </p:cNvSpPr>
          <p:nvPr>
            <p:ph type="sldNum" sz="quarter" idx="12"/>
          </p:nvPr>
        </p:nvSpPr>
        <p:spPr/>
        <p:txBody>
          <a:body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1398173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A40C2-7AE5-43A4-A1B1-56E8383C3A1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D61D86C-B532-42B2-92C2-BDA63CD3E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E65961E-51F3-40C0-AD95-6AED9915B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55B99C0-CA7E-46A8-A331-3C836677FCBB}"/>
              </a:ext>
            </a:extLst>
          </p:cNvPr>
          <p:cNvSpPr>
            <a:spLocks noGrp="1"/>
          </p:cNvSpPr>
          <p:nvPr>
            <p:ph type="dt" sz="half" idx="10"/>
          </p:nvPr>
        </p:nvSpPr>
        <p:spPr/>
        <p:txBody>
          <a:bodyPr/>
          <a:lstStyle/>
          <a:p>
            <a:fld id="{43E564B4-82D8-48EF-B933-BFBC6F04B040}" type="datetimeFigureOut">
              <a:rPr lang="zh-CN" altLang="en-US" smtClean="0"/>
              <a:t>2020-12-27</a:t>
            </a:fld>
            <a:endParaRPr lang="zh-CN" altLang="en-US"/>
          </a:p>
        </p:txBody>
      </p:sp>
      <p:sp>
        <p:nvSpPr>
          <p:cNvPr id="6" name="页脚占位符 5">
            <a:extLst>
              <a:ext uri="{FF2B5EF4-FFF2-40B4-BE49-F238E27FC236}">
                <a16:creationId xmlns:a16="http://schemas.microsoft.com/office/drawing/2014/main" id="{EFEFBFE7-57CF-4E82-8F93-2B59DBF673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ED4245-927D-4A66-9F17-DF93EE295325}"/>
              </a:ext>
            </a:extLst>
          </p:cNvPr>
          <p:cNvSpPr>
            <a:spLocks noGrp="1"/>
          </p:cNvSpPr>
          <p:nvPr>
            <p:ph type="sldNum" sz="quarter" idx="12"/>
          </p:nvPr>
        </p:nvSpPr>
        <p:spPr/>
        <p:txBody>
          <a:body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220821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29B554-AC86-4769-818D-3CEE7EEB413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120BBFC-1D65-4707-9E26-8D81F56CC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702FBE-322D-4517-946E-66FA3686D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1126F3F-2FD2-4FEF-BF04-0B7729554C61}"/>
              </a:ext>
            </a:extLst>
          </p:cNvPr>
          <p:cNvSpPr>
            <a:spLocks noGrp="1"/>
          </p:cNvSpPr>
          <p:nvPr>
            <p:ph type="dt" sz="half" idx="10"/>
          </p:nvPr>
        </p:nvSpPr>
        <p:spPr/>
        <p:txBody>
          <a:bodyPr/>
          <a:lstStyle/>
          <a:p>
            <a:fld id="{43E564B4-82D8-48EF-B933-BFBC6F04B040}" type="datetimeFigureOut">
              <a:rPr lang="zh-CN" altLang="en-US" smtClean="0"/>
              <a:t>2020-12-27</a:t>
            </a:fld>
            <a:endParaRPr lang="zh-CN" altLang="en-US"/>
          </a:p>
        </p:txBody>
      </p:sp>
      <p:sp>
        <p:nvSpPr>
          <p:cNvPr id="6" name="页脚占位符 5">
            <a:extLst>
              <a:ext uri="{FF2B5EF4-FFF2-40B4-BE49-F238E27FC236}">
                <a16:creationId xmlns:a16="http://schemas.microsoft.com/office/drawing/2014/main" id="{D42D5017-F00B-4EB9-84ED-D64240407F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49D7A2-14B9-4895-94D6-9D11D47A3A09}"/>
              </a:ext>
            </a:extLst>
          </p:cNvPr>
          <p:cNvSpPr>
            <a:spLocks noGrp="1"/>
          </p:cNvSpPr>
          <p:nvPr>
            <p:ph type="sldNum" sz="quarter" idx="12"/>
          </p:nvPr>
        </p:nvSpPr>
        <p:spPr/>
        <p:txBody>
          <a:body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297129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F6C96BF-A279-4630-AD64-E262A01610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807F6BC-CFAB-45C7-8074-358F4EE5C9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CDEBD3-26F4-41AA-88C9-D76849B791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E564B4-82D8-48EF-B933-BFBC6F04B040}" type="datetimeFigureOut">
              <a:rPr lang="zh-CN" altLang="en-US" smtClean="0"/>
              <a:t>2020-12-27</a:t>
            </a:fld>
            <a:endParaRPr lang="zh-CN" altLang="en-US"/>
          </a:p>
        </p:txBody>
      </p:sp>
      <p:sp>
        <p:nvSpPr>
          <p:cNvPr id="5" name="页脚占位符 4">
            <a:extLst>
              <a:ext uri="{FF2B5EF4-FFF2-40B4-BE49-F238E27FC236}">
                <a16:creationId xmlns:a16="http://schemas.microsoft.com/office/drawing/2014/main" id="{290A165F-3CA8-4D34-8E10-F7C3594BD0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BD55FB-34A9-409F-BD59-4CAAB7727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EFE18-BB0B-4900-A6D0-23CA193D9B52}" type="slidenum">
              <a:rPr lang="zh-CN" altLang="en-US" smtClean="0"/>
              <a:t>‹#›</a:t>
            </a:fld>
            <a:endParaRPr lang="zh-CN" altLang="en-US"/>
          </a:p>
        </p:txBody>
      </p:sp>
    </p:spTree>
    <p:extLst>
      <p:ext uri="{BB962C8B-B14F-4D97-AF65-F5344CB8AC3E}">
        <p14:creationId xmlns:p14="http://schemas.microsoft.com/office/powerpoint/2010/main" val="497352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743A762-C4B9-4EC8-A96F-C371AAADD9BD}"/>
              </a:ext>
            </a:extLst>
          </p:cNvPr>
          <p:cNvSpPr/>
          <p:nvPr/>
        </p:nvSpPr>
        <p:spPr>
          <a:xfrm>
            <a:off x="0" y="6678614"/>
            <a:ext cx="12192000" cy="179387"/>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
        <p:nvSpPr>
          <p:cNvPr id="1027" name="标题占位符 1">
            <a:extLst>
              <a:ext uri="{FF2B5EF4-FFF2-40B4-BE49-F238E27FC236}">
                <a16:creationId xmlns:a16="http://schemas.microsoft.com/office/drawing/2014/main" id="{83A049AE-5CA0-4C5F-8E88-EDB3FE5AAD81}"/>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a:extLst>
              <a:ext uri="{FF2B5EF4-FFF2-40B4-BE49-F238E27FC236}">
                <a16:creationId xmlns:a16="http://schemas.microsoft.com/office/drawing/2014/main" id="{7D7E3EF4-628B-4EEC-8F55-05CB39C5B6F5}"/>
              </a:ext>
            </a:extLst>
          </p:cNvPr>
          <p:cNvSpPr>
            <a:spLocks noGrp="1"/>
          </p:cNvSpPr>
          <p:nvPr>
            <p:ph type="body" idx="1"/>
          </p:nvPr>
        </p:nvSpPr>
        <p:spPr bwMode="auto">
          <a:xfrm>
            <a:off x="609600" y="1600200"/>
            <a:ext cx="109728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B58AD25-4860-42F7-AB7F-E7A7BBCE584F}"/>
              </a:ext>
            </a:extLst>
          </p:cNvPr>
          <p:cNvSpPr>
            <a:spLocks noGrp="1"/>
          </p:cNvSpPr>
          <p:nvPr>
            <p:ph type="dt" sz="half" idx="2"/>
          </p:nvPr>
        </p:nvSpPr>
        <p:spPr>
          <a:xfrm>
            <a:off x="101600" y="6400801"/>
            <a:ext cx="4267200" cy="284163"/>
          </a:xfrm>
          <a:prstGeom prst="rect">
            <a:avLst/>
          </a:prstGeom>
        </p:spPr>
        <p:txBody>
          <a:bodyPr vert="horz" wrap="square" lIns="91440" tIns="45720" rIns="91440" bIns="45720" numCol="1" anchor="b" anchorCtr="0" compatLnSpc="1">
            <a:prstTxWarp prst="textNoShape">
              <a:avLst/>
            </a:prstTxWarp>
          </a:bodyPr>
          <a:lstStyle>
            <a:lvl1pPr eaLnBrk="1" hangingPunct="1">
              <a:defRPr sz="1100">
                <a:solidFill>
                  <a:srgbClr val="636363"/>
                </a:solidFill>
              </a:defRPr>
            </a:lvl1pPr>
          </a:lstStyle>
          <a:p>
            <a:pPr>
              <a:defRPr/>
            </a:pPr>
            <a:fld id="{B6B02394-2553-4AAB-9F8E-1FC8F9A55184}" type="datetimeFigureOut">
              <a:rPr lang="en-US" altLang="zh-CN"/>
              <a:pPr>
                <a:defRPr/>
              </a:pPr>
              <a:t>12/27/2020</a:t>
            </a:fld>
            <a:endParaRPr lang="en-US" altLang="zh-CN"/>
          </a:p>
        </p:txBody>
      </p:sp>
      <p:sp>
        <p:nvSpPr>
          <p:cNvPr id="5" name="页脚占位符 4">
            <a:extLst>
              <a:ext uri="{FF2B5EF4-FFF2-40B4-BE49-F238E27FC236}">
                <a16:creationId xmlns:a16="http://schemas.microsoft.com/office/drawing/2014/main" id="{FE6861A0-DB18-4CB4-A8DB-0CEBA7AE0B41}"/>
              </a:ext>
            </a:extLst>
          </p:cNvPr>
          <p:cNvSpPr>
            <a:spLocks noGrp="1"/>
          </p:cNvSpPr>
          <p:nvPr>
            <p:ph type="ftr" sz="quarter" idx="3"/>
          </p:nvPr>
        </p:nvSpPr>
        <p:spPr>
          <a:xfrm>
            <a:off x="7112000" y="6400801"/>
            <a:ext cx="4978400" cy="284163"/>
          </a:xfrm>
          <a:prstGeom prst="rect">
            <a:avLst/>
          </a:prstGeom>
        </p:spPr>
        <p:txBody>
          <a:bodyPr vert="horz" rtlCol="0" anchor="ctr"/>
          <a:lstStyle>
            <a:lvl1pPr algn="r" eaLnBrk="1" fontAlgn="auto" latinLnBrk="0" hangingPunct="1">
              <a:spcBef>
                <a:spcPts val="0"/>
              </a:spcBef>
              <a:spcAft>
                <a:spcPts val="0"/>
              </a:spcAft>
              <a:defRPr kumimoji="0" sz="1100">
                <a:solidFill>
                  <a:schemeClr val="tx2">
                    <a:lumMod val="75000"/>
                    <a:lumOff val="2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24FCCB43-91EA-47C4-A756-241F0764CDEC}"/>
              </a:ext>
            </a:extLst>
          </p:cNvPr>
          <p:cNvSpPr>
            <a:spLocks noGrp="1"/>
          </p:cNvSpPr>
          <p:nvPr>
            <p:ph type="sldNum" sz="quarter" idx="4"/>
          </p:nvPr>
        </p:nvSpPr>
        <p:spPr>
          <a:xfrm>
            <a:off x="5486400" y="6400801"/>
            <a:ext cx="1219200" cy="284163"/>
          </a:xfrm>
          <a:prstGeom prst="rect">
            <a:avLst/>
          </a:prstGeom>
          <a:noFill/>
        </p:spPr>
        <p:txBody>
          <a:bodyPr vert="horz" wrap="square" lIns="45720" tIns="45720" rIns="45720" bIns="45720" numCol="1" anchor="ctr" anchorCtr="0" compatLnSpc="1">
            <a:prstTxWarp prst="textNoShape">
              <a:avLst/>
            </a:prstTxWarp>
          </a:bodyPr>
          <a:lstStyle>
            <a:lvl1pPr algn="ctr" eaLnBrk="1" hangingPunct="1">
              <a:defRPr sz="1100" smtClean="0">
                <a:solidFill>
                  <a:srgbClr val="636363"/>
                </a:solidFill>
              </a:defRPr>
            </a:lvl1pPr>
          </a:lstStyle>
          <a:p>
            <a:pPr>
              <a:defRPr/>
            </a:pPr>
            <a:fld id="{2673BF44-FC60-46F0-BED0-EC93DCDA5384}" type="slidenum">
              <a:rPr lang="en-US" altLang="zh-CN"/>
              <a:pPr>
                <a:defRPr/>
              </a:pPr>
              <a:t>‹#›</a:t>
            </a:fld>
            <a:endParaRPr lang="zh-CN" altLang="en-US">
              <a:ea typeface="黑体" panose="02010609060101010101" pitchFamily="49" charset="-122"/>
            </a:endParaRPr>
          </a:p>
        </p:txBody>
      </p:sp>
      <p:sp>
        <p:nvSpPr>
          <p:cNvPr id="8" name="矩形 7">
            <a:extLst>
              <a:ext uri="{FF2B5EF4-FFF2-40B4-BE49-F238E27FC236}">
                <a16:creationId xmlns:a16="http://schemas.microsoft.com/office/drawing/2014/main" id="{E6D08178-D117-4E44-8D5A-4E2CA56AC2FD}"/>
              </a:ext>
            </a:extLst>
          </p:cNvPr>
          <p:cNvSpPr/>
          <p:nvPr/>
        </p:nvSpPr>
        <p:spPr>
          <a:xfrm>
            <a:off x="0" y="0"/>
            <a:ext cx="12192000" cy="10795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p>
        </p:txBody>
      </p:sp>
    </p:spTree>
    <p:extLst>
      <p:ext uri="{BB962C8B-B14F-4D97-AF65-F5344CB8AC3E}">
        <p14:creationId xmlns:p14="http://schemas.microsoft.com/office/powerpoint/2010/main" val="983578915"/>
      </p:ext>
    </p:extLst>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Franklin Gothic Medium" pitchFamily="34" charset="0"/>
        </a:defRPr>
      </a:lvl2pPr>
      <a:lvl3pPr algn="ctr" rtl="0" eaLnBrk="0" fontAlgn="base" hangingPunct="0">
        <a:spcBef>
          <a:spcPct val="0"/>
        </a:spcBef>
        <a:spcAft>
          <a:spcPct val="0"/>
        </a:spcAft>
        <a:defRPr sz="4400">
          <a:solidFill>
            <a:schemeClr val="tx2"/>
          </a:solidFill>
          <a:latin typeface="Franklin Gothic Medium" pitchFamily="34" charset="0"/>
        </a:defRPr>
      </a:lvl3pPr>
      <a:lvl4pPr algn="ctr" rtl="0" eaLnBrk="0" fontAlgn="base" hangingPunct="0">
        <a:spcBef>
          <a:spcPct val="0"/>
        </a:spcBef>
        <a:spcAft>
          <a:spcPct val="0"/>
        </a:spcAft>
        <a:defRPr sz="4400">
          <a:solidFill>
            <a:schemeClr val="tx2"/>
          </a:solidFill>
          <a:latin typeface="Franklin Gothic Medium" pitchFamily="34" charset="0"/>
        </a:defRPr>
      </a:lvl4pPr>
      <a:lvl5pPr algn="ctr" rtl="0" eaLnBrk="0" fontAlgn="base" hangingPunct="0">
        <a:spcBef>
          <a:spcPct val="0"/>
        </a:spcBef>
        <a:spcAft>
          <a:spcPct val="0"/>
        </a:spcAft>
        <a:defRPr sz="4400">
          <a:solidFill>
            <a:schemeClr val="tx2"/>
          </a:solidFill>
          <a:latin typeface="Franklin Gothic Medium" pitchFamily="34" charset="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tx2"/>
        </a:buClr>
        <a:buSzPct val="50000"/>
        <a:buFont typeface="Wingdings 2" panose="05020102010507070707" pitchFamily="18" charset="2"/>
        <a:buChar char="ß"/>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anose="05020102010507070707" pitchFamily="18" charset="2"/>
        <a:buChar char="Þ"/>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anose="05020102010507070707"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anose="05020102010507070707"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0.jpeg"/><Relationship Id="rId4" Type="http://schemas.openxmlformats.org/officeDocument/2006/relationships/image" Target="../media/image19.jpe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21.wmf"/><Relationship Id="rId4" Type="http://schemas.openxmlformats.org/officeDocument/2006/relationships/oleObject" Target="../embeddings/oleObject2.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6.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62.xml"/><Relationship Id="rId1" Type="http://schemas.openxmlformats.org/officeDocument/2006/relationships/slideLayout" Target="../slideLayouts/slideLayout1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99.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jpg"/><Relationship Id="rId7" Type="http://schemas.openxmlformats.org/officeDocument/2006/relationships/image" Target="../media/image77.jpg"/><Relationship Id="rId12" Type="http://schemas.openxmlformats.org/officeDocument/2006/relationships/image" Target="../media/image82.jpg"/><Relationship Id="rId2" Type="http://schemas.openxmlformats.org/officeDocument/2006/relationships/notesSlide" Target="../notesSlides/notesSlide163.xml"/><Relationship Id="rId1" Type="http://schemas.openxmlformats.org/officeDocument/2006/relationships/slideLayout" Target="../slideLayouts/slideLayout12.xml"/><Relationship Id="rId6" Type="http://schemas.openxmlformats.org/officeDocument/2006/relationships/image" Target="../media/image76.jpg"/><Relationship Id="rId11" Type="http://schemas.openxmlformats.org/officeDocument/2006/relationships/image" Target="../media/image81.jpg"/><Relationship Id="rId5" Type="http://schemas.openxmlformats.org/officeDocument/2006/relationships/image" Target="../media/image75.jpg"/><Relationship Id="rId10" Type="http://schemas.openxmlformats.org/officeDocument/2006/relationships/image" Target="../media/image80.jpg"/><Relationship Id="rId4" Type="http://schemas.openxmlformats.org/officeDocument/2006/relationships/image" Target="../media/image74.jpg"/><Relationship Id="rId9" Type="http://schemas.openxmlformats.org/officeDocument/2006/relationships/image" Target="../media/image7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83.emf"/><Relationship Id="rId4" Type="http://schemas.openxmlformats.org/officeDocument/2006/relationships/oleObject" Target="../embeddings/oleObject5.bin"/></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84.emf"/><Relationship Id="rId4" Type="http://schemas.openxmlformats.org/officeDocument/2006/relationships/oleObject" Target="../embeddings/oleObject6.bin"/></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15.xml"/><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3.xml"/><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4.xml"/><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5.xml"/><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9.xml"/><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3.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4.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2.xml"/></Relationships>
</file>

<file path=ppt/slides/_rels/slide2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0.xml"/><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1.xml"/><Relationship Id="rId1" Type="http://schemas.openxmlformats.org/officeDocument/2006/relationships/slideLayout" Target="../slideLayouts/slideLayout12.xml"/></Relationships>
</file>

<file path=ppt/slides/_rels/slide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2.xml"/><Relationship Id="rId1" Type="http://schemas.openxmlformats.org/officeDocument/2006/relationships/slideLayout" Target="../slideLayouts/slideLayout12.xml"/></Relationships>
</file>

<file path=ppt/slides/_rels/slide2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85.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101.emf"/><Relationship Id="rId4" Type="http://schemas.openxmlformats.org/officeDocument/2006/relationships/oleObject" Target="../embeddings/oleObject7.bin"/></Relationships>
</file>

<file path=ppt/slides/_rels/slide2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6.xml"/><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102.png"/><Relationship Id="rId4" Type="http://schemas.openxmlformats.org/officeDocument/2006/relationships/oleObject" Target="../embeddings/oleObject8.bin"/></Relationships>
</file>

<file path=ppt/slides/_rels/slide2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2.xml"/></Relationships>
</file>

<file path=ppt/slides/_rels/slide2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1.xml"/><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2.xml"/><Relationship Id="rId1" Type="http://schemas.openxmlformats.org/officeDocument/2006/relationships/slideLayout" Target="../slideLayouts/slideLayout12.xml"/></Relationships>
</file>

<file path=ppt/slides/_rels/slide2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3.xml"/><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4.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55.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6.xml"/><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8.xml"/><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9.xml"/><Relationship Id="rId1" Type="http://schemas.openxmlformats.org/officeDocument/2006/relationships/slideLayout" Target="../slideLayouts/slideLayout12.xml"/></Relationships>
</file>

<file path=ppt/slides/_rels/slide3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0.xml"/><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61.xml"/><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3.xml"/><Relationship Id="rId1" Type="http://schemas.openxmlformats.org/officeDocument/2006/relationships/slideLayout" Target="../slideLayouts/slideLayout1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5.xml"/><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68.xml"/><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9.xml"/><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0.xml"/><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3.xml"/><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7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79.xml"/><Relationship Id="rId1" Type="http://schemas.openxmlformats.org/officeDocument/2006/relationships/slideLayout" Target="../slideLayouts/slideLayout1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2.xml"/></Relationships>
</file>

<file path=ppt/slides/_rels/slide3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3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2.xml"/></Relationships>
</file>

<file path=ppt/slides/_rels/slide3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8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87.xml"/><Relationship Id="rId1" Type="http://schemas.openxmlformats.org/officeDocument/2006/relationships/slideLayout" Target="../slideLayouts/slideLayout12.xml"/></Relationships>
</file>

<file path=ppt/slides/_rels/slide3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88.xml"/><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91.xml"/><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94.xml"/><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45.emf"/><Relationship Id="rId4" Type="http://schemas.openxmlformats.org/officeDocument/2006/relationships/oleObject" Target="../embeddings/oleObject3.bin"/></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7.xml"/><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8.xml"/><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9.xml"/><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00.xml"/><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1.xml"/><Relationship Id="rId1" Type="http://schemas.openxmlformats.org/officeDocument/2006/relationships/slideLayout" Target="../slideLayouts/slideLayout12.xml"/></Relationships>
</file>

<file path=ppt/slides/_rels/slide3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2.xml"/><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4.xml"/><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5.xml"/><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06.xml"/><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7.xml"/><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9.xml"/><Relationship Id="rId1" Type="http://schemas.openxmlformats.org/officeDocument/2006/relationships/slideLayout" Target="../slideLayouts/slideLayout1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1.xml"/><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2.xml"/></Relationships>
</file>

<file path=ppt/slides/_rels/slide3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4.xml"/><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15.xml"/><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16.xml"/><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7.xml"/><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9.xml"/><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2.xml"/></Relationships>
</file>

<file path=ppt/slides/_rels/slide3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21.xml"/><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5.xml"/><Relationship Id="rId1" Type="http://schemas.openxmlformats.org/officeDocument/2006/relationships/slideLayout" Target="../slideLayouts/slideLayout1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2.xml"/></Relationships>
</file>

<file path=ppt/slides/_rels/slide3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29.xml"/><Relationship Id="rId1" Type="http://schemas.openxmlformats.org/officeDocument/2006/relationships/slideLayout" Target="../slideLayouts/slideLayout12.xml"/></Relationships>
</file>

<file path=ppt/slides/_rels/slide3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30.xml"/><Relationship Id="rId1" Type="http://schemas.openxmlformats.org/officeDocument/2006/relationships/slideLayout" Target="../slideLayouts/slideLayout1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2.xml"/></Relationships>
</file>

<file path=ppt/slides/_rels/slide3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3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33.xml"/><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4.xml"/><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37.xml"/><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40.xml"/><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54.wmf"/><Relationship Id="rId4" Type="http://schemas.openxmlformats.org/officeDocument/2006/relationships/oleObject" Target="../embeddings/oleObject4.bin"/></Relationships>
</file>

<file path=ppt/slides/_rels/slide3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2.xml"/><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43.xml"/><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45.xml"/><Relationship Id="rId1" Type="http://schemas.openxmlformats.org/officeDocument/2006/relationships/slideLayout" Target="../slideLayouts/slideLayout12.xml"/><Relationship Id="rId5" Type="http://schemas.openxmlformats.org/officeDocument/2006/relationships/image" Target="../media/image137.png"/><Relationship Id="rId4" Type="http://schemas.openxmlformats.org/officeDocument/2006/relationships/image" Target="../media/image136.png"/></Relationships>
</file>

<file path=ppt/slides/_rels/slide3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46.xml"/><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2.xml"/></Relationships>
</file>

<file path=ppt/slides/_rels/slide3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48.xml"/><Relationship Id="rId1" Type="http://schemas.openxmlformats.org/officeDocument/2006/relationships/slideLayout" Target="../slideLayouts/slideLayout12.xml"/></Relationships>
</file>

<file path=ppt/slides/_rels/slide397.xml.rels><?xml version="1.0" encoding="UTF-8" standalone="yes"?>
<Relationships xmlns="http://schemas.openxmlformats.org/package/2006/relationships"><Relationship Id="rId3" Type="http://schemas.openxmlformats.org/officeDocument/2006/relationships/notesSlide" Target="../notesSlides/notesSlide349.xml"/><Relationship Id="rId2" Type="http://schemas.openxmlformats.org/officeDocument/2006/relationships/slideLayout" Target="../slideLayouts/slideLayout12.xml"/><Relationship Id="rId1" Type="http://schemas.openxmlformats.org/officeDocument/2006/relationships/vmlDrawing" Target="../drawings/vmlDrawing9.vml"/><Relationship Id="rId5" Type="http://schemas.openxmlformats.org/officeDocument/2006/relationships/image" Target="../media/image140.emf"/><Relationship Id="rId4" Type="http://schemas.openxmlformats.org/officeDocument/2006/relationships/oleObject" Target="../embeddings/oleObject9.bin"/></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5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2.xml"/></Relationships>
</file>

<file path=ppt/slides/_rels/slide40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53.xml"/><Relationship Id="rId1" Type="http://schemas.openxmlformats.org/officeDocument/2006/relationships/slideLayout" Target="../slideLayouts/slideLayout1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359.xml"/><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64.xml"/><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37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7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001A6451-1DF1-4504-944D-81C0657A2E6C}"/>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3315" name="Rectangle 2">
            <a:extLst>
              <a:ext uri="{FF2B5EF4-FFF2-40B4-BE49-F238E27FC236}">
                <a16:creationId xmlns:a16="http://schemas.microsoft.com/office/drawing/2014/main" id="{DAD8F4E9-A152-40EC-A521-CD151D48A110}"/>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endParaRPr lang="en-US" altLang="zh-CN" b="1">
              <a:solidFill>
                <a:srgbClr val="2F2F2F"/>
              </a:solidFill>
              <a:latin typeface="黑体" panose="02010609060101010101" pitchFamily="49" charset="-122"/>
              <a:ea typeface="黑体" panose="02010609060101010101" pitchFamily="49" charset="-122"/>
            </a:endParaRPr>
          </a:p>
          <a:p>
            <a:pPr algn="ctr" fontAlgn="base">
              <a:spcBef>
                <a:spcPct val="0"/>
              </a:spcBef>
              <a:spcAft>
                <a:spcPct val="0"/>
              </a:spcAft>
              <a:buClrTx/>
              <a:buSzTx/>
              <a:buNone/>
            </a:pPr>
            <a:r>
              <a:rPr lang="zh-CN" altLang="en-US" b="1">
                <a:solidFill>
                  <a:srgbClr val="2F2F2F"/>
                </a:solidFill>
                <a:latin typeface="黑体" panose="02010609060101010101" pitchFamily="49" charset="-122"/>
                <a:ea typeface="黑体" panose="02010609060101010101" pitchFamily="49" charset="-122"/>
              </a:rPr>
              <a:t>第</a:t>
            </a:r>
            <a:r>
              <a:rPr lang="en-US" altLang="zh-CN" b="1">
                <a:solidFill>
                  <a:srgbClr val="2F2F2F"/>
                </a:solidFill>
                <a:latin typeface="黑体" panose="02010609060101010101" pitchFamily="49" charset="-122"/>
                <a:ea typeface="黑体" panose="02010609060101010101" pitchFamily="49" charset="-122"/>
              </a:rPr>
              <a:t>1</a:t>
            </a:r>
            <a:r>
              <a:rPr lang="zh-CN" altLang="en-US" b="1">
                <a:solidFill>
                  <a:srgbClr val="2F2F2F"/>
                </a:solidFill>
                <a:latin typeface="黑体" panose="02010609060101010101" pitchFamily="49" charset="-122"/>
                <a:ea typeface="黑体" panose="02010609060101010101" pitchFamily="49" charset="-122"/>
              </a:rPr>
              <a:t>章 微处理器发展与应用概述</a:t>
            </a:r>
            <a:br>
              <a:rPr lang="zh-CN" altLang="en-US">
                <a:solidFill>
                  <a:srgbClr val="2F2F2F"/>
                </a:solidFill>
                <a:latin typeface="黑体" panose="02010609060101010101" pitchFamily="49" charset="-122"/>
                <a:ea typeface="黑体" panose="02010609060101010101" pitchFamily="49" charset="-122"/>
              </a:rPr>
            </a:br>
            <a:endParaRPr lang="zh-CN" altLang="en-US">
              <a:solidFill>
                <a:srgbClr val="2F2F2F"/>
              </a:solidFill>
              <a:latin typeface="黑体" panose="02010609060101010101" pitchFamily="49" charset="-122"/>
              <a:ea typeface="黑体" panose="02010609060101010101" pitchFamily="49" charset="-122"/>
            </a:endParaRPr>
          </a:p>
        </p:txBody>
      </p:sp>
      <p:sp>
        <p:nvSpPr>
          <p:cNvPr id="13316" name="Text Box 5">
            <a:extLst>
              <a:ext uri="{FF2B5EF4-FFF2-40B4-BE49-F238E27FC236}">
                <a16:creationId xmlns:a16="http://schemas.microsoft.com/office/drawing/2014/main" id="{C648180D-B3F5-48C3-84C4-752C99741710}"/>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50000"/>
              </a:spcBef>
              <a:spcAft>
                <a:spcPct val="0"/>
              </a:spcAft>
              <a:buClrTx/>
              <a:buSzTx/>
              <a:buNone/>
            </a:pPr>
            <a:r>
              <a:rPr lang="zh-CN" altLang="en-US" sz="2400" b="1">
                <a:solidFill>
                  <a:prstClr val="black"/>
                </a:solidFill>
                <a:latin typeface="楷体_GB2312" pitchFamily="49" charset="-122"/>
                <a:ea typeface="楷体_GB2312" pitchFamily="49" charset="-122"/>
              </a:rPr>
              <a:t>胡飞虎  电气工程学院工业自动化系</a:t>
            </a:r>
            <a:r>
              <a:rPr lang="en-US" altLang="zh-CN" sz="2400" b="1">
                <a:solidFill>
                  <a:prstClr val="black"/>
                </a:solidFill>
                <a:latin typeface="楷体_GB2312" pitchFamily="49" charset="-122"/>
                <a:ea typeface="楷体_GB2312" pitchFamily="49" charset="-122"/>
              </a:rPr>
              <a:t>117</a:t>
            </a:r>
            <a:r>
              <a:rPr lang="zh-CN" altLang="en-US" sz="2400" b="1">
                <a:solidFill>
                  <a:prstClr val="black"/>
                </a:solidFill>
                <a:latin typeface="楷体_GB2312" pitchFamily="49" charset="-122"/>
                <a:ea typeface="楷体_GB2312" pitchFamily="49" charset="-122"/>
              </a:rPr>
              <a:t>室</a:t>
            </a:r>
          </a:p>
          <a:p>
            <a:pPr fontAlgn="base">
              <a:spcBef>
                <a:spcPct val="50000"/>
              </a:spcBef>
              <a:spcAft>
                <a:spcPct val="0"/>
              </a:spcAft>
              <a:buClrTx/>
              <a:buSzTx/>
              <a:buNone/>
            </a:pPr>
            <a:r>
              <a:rPr lang="en-US" altLang="zh-CN" sz="2400" b="1">
                <a:solidFill>
                  <a:prstClr val="black"/>
                </a:solidFill>
                <a:latin typeface="Arial" panose="020B0604020202020204" pitchFamily="34" charset="0"/>
                <a:ea typeface="黑体" panose="02010609060101010101" pitchFamily="49" charset="-122"/>
              </a:rPr>
              <a:t>Email</a:t>
            </a:r>
            <a:r>
              <a:rPr lang="zh-CN" altLang="en-US" sz="2400" b="1">
                <a:solidFill>
                  <a:prstClr val="black"/>
                </a:solidFill>
                <a:latin typeface="Arial" panose="020B0604020202020204" pitchFamily="34" charset="0"/>
                <a:ea typeface="黑体" panose="02010609060101010101" pitchFamily="49" charset="-122"/>
              </a:rPr>
              <a:t>：   </a:t>
            </a:r>
            <a:r>
              <a:rPr lang="en-US" altLang="zh-CN" sz="2400" b="1">
                <a:solidFill>
                  <a:prstClr val="black"/>
                </a:solidFill>
                <a:latin typeface="Arial" panose="020B0604020202020204" pitchFamily="34" charset="0"/>
                <a:ea typeface="黑体" panose="02010609060101010101" pitchFamily="49" charset="-122"/>
              </a:rPr>
              <a:t>hufeihu@mail.xjtu.edu.cn</a:t>
            </a:r>
          </a:p>
          <a:p>
            <a:pPr fontAlgn="base">
              <a:spcBef>
                <a:spcPct val="50000"/>
              </a:spcBef>
              <a:spcAft>
                <a:spcPct val="0"/>
              </a:spcAft>
              <a:buClrTx/>
              <a:buSzTx/>
              <a:buNone/>
            </a:pPr>
            <a:r>
              <a:rPr lang="zh-CN" altLang="en-US" sz="2400" b="1">
                <a:solidFill>
                  <a:prstClr val="black"/>
                </a:solidFill>
                <a:latin typeface="楷体_GB2312" pitchFamily="49" charset="-122"/>
                <a:ea typeface="楷体_GB2312" pitchFamily="49" charset="-122"/>
              </a:rPr>
              <a:t>课程网站地址：</a:t>
            </a:r>
            <a:r>
              <a:rPr lang="en-US" altLang="zh-CN" sz="2400" b="1">
                <a:solidFill>
                  <a:prstClr val="black"/>
                </a:solidFill>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2565423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2FE9E9DA-0505-4178-B27C-A9224BA4D2E7}"/>
              </a:ext>
            </a:extLst>
          </p:cNvPr>
          <p:cNvSpPr txBox="1">
            <a:spLocks noChangeArrowheads="1"/>
          </p:cNvSpPr>
          <p:nvPr/>
        </p:nvSpPr>
        <p:spPr bwMode="auto">
          <a:xfrm>
            <a:off x="1992313" y="333376"/>
            <a:ext cx="619125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Arial" panose="020B0604020202020204" pitchFamily="34" charset="0"/>
                <a:ea typeface="黑体" panose="02010609060101010101" pitchFamily="49" charset="-122"/>
              </a:rPr>
              <a:t>嵌入式系统</a:t>
            </a:r>
            <a:r>
              <a:rPr kumimoji="1" lang="zh-CN" altLang="zh-CN" sz="3600" b="1">
                <a:solidFill>
                  <a:prstClr val="black"/>
                </a:solidFill>
                <a:latin typeface="Arial" panose="020B0604020202020204" pitchFamily="34" charset="0"/>
                <a:ea typeface="黑体" panose="02010609060101010101" pitchFamily="49" charset="-122"/>
              </a:rPr>
              <a:t>发展年代表</a:t>
            </a:r>
            <a:r>
              <a:rPr kumimoji="1" lang="zh-CN" altLang="en-US" sz="2000" b="1">
                <a:solidFill>
                  <a:prstClr val="black"/>
                </a:solidFill>
                <a:latin typeface="Arial" panose="020B0604020202020204" pitchFamily="34" charset="0"/>
                <a:ea typeface="黑体" panose="02010609060101010101" pitchFamily="49" charset="-122"/>
              </a:rPr>
              <a:t>（部分）</a:t>
            </a:r>
          </a:p>
        </p:txBody>
      </p:sp>
      <p:sp>
        <p:nvSpPr>
          <p:cNvPr id="27651" name="Rectangle 3">
            <a:extLst>
              <a:ext uri="{FF2B5EF4-FFF2-40B4-BE49-F238E27FC236}">
                <a16:creationId xmlns:a16="http://schemas.microsoft.com/office/drawing/2014/main" id="{688F964F-DC51-45D6-A12C-4330B501878A}"/>
              </a:ext>
            </a:extLst>
          </p:cNvPr>
          <p:cNvSpPr>
            <a:spLocks noChangeArrowheads="1"/>
          </p:cNvSpPr>
          <p:nvPr/>
        </p:nvSpPr>
        <p:spPr bwMode="auto">
          <a:xfrm>
            <a:off x="1631951" y="1262063"/>
            <a:ext cx="8964613" cy="535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en-US" altLang="zh-CN" sz="1800">
                <a:solidFill>
                  <a:prstClr val="black"/>
                </a:solidFill>
                <a:ea typeface="宋体" panose="02010600030101010101" pitchFamily="2" charset="-122"/>
              </a:rPr>
              <a:t>1978</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--Hermann Hauser </a:t>
            </a:r>
            <a:r>
              <a:rPr lang="zh-CN" altLang="en-US" sz="1800">
                <a:solidFill>
                  <a:prstClr val="black"/>
                </a:solidFill>
                <a:ea typeface="宋体" panose="02010600030101010101" pitchFamily="2" charset="-122"/>
              </a:rPr>
              <a:t>和 </a:t>
            </a:r>
            <a:r>
              <a:rPr lang="en-US" altLang="zh-CN" sz="1800">
                <a:solidFill>
                  <a:prstClr val="black"/>
                </a:solidFill>
                <a:ea typeface="宋体" panose="02010600030101010101" pitchFamily="2" charset="-122"/>
              </a:rPr>
              <a:t>Chris Curry</a:t>
            </a:r>
            <a:r>
              <a:rPr lang="zh-CN" altLang="en-US" sz="1800">
                <a:solidFill>
                  <a:prstClr val="black"/>
                </a:solidFill>
                <a:ea typeface="宋体" panose="02010600030101010101" pitchFamily="2" charset="-122"/>
              </a:rPr>
              <a:t>等人创立了</a:t>
            </a:r>
            <a:r>
              <a:rPr lang="en-US" altLang="zh-CN" sz="1800">
                <a:solidFill>
                  <a:prstClr val="black"/>
                </a:solidFill>
                <a:ea typeface="宋体" panose="02010600030101010101" pitchFamily="2" charset="-122"/>
              </a:rPr>
              <a:t>Acorn</a:t>
            </a:r>
            <a:r>
              <a:rPr lang="zh-CN" altLang="en-US" sz="1800">
                <a:solidFill>
                  <a:prstClr val="black"/>
                </a:solidFill>
                <a:ea typeface="宋体" panose="02010600030101010101" pitchFamily="2" charset="-122"/>
              </a:rPr>
              <a:t>计算机公司</a:t>
            </a:r>
            <a:r>
              <a:rPr lang="zh-CN" altLang="zh-CN" sz="1800">
                <a:solidFill>
                  <a:prstClr val="black"/>
                </a:solidFill>
                <a:ea typeface="宋体" panose="02010600030101010101" pitchFamily="2" charset="-122"/>
              </a:rPr>
              <a:t>。</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1981</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--1981</a:t>
            </a:r>
            <a:r>
              <a:rPr lang="zh-CN" altLang="en-US" sz="1800">
                <a:solidFill>
                  <a:prstClr val="black"/>
                </a:solidFill>
                <a:ea typeface="宋体" panose="02010600030101010101" pitchFamily="2" charset="-122"/>
              </a:rPr>
              <a:t>年，英国广播公司</a:t>
            </a:r>
            <a:r>
              <a:rPr lang="en-US" altLang="zh-CN" sz="1800">
                <a:solidFill>
                  <a:prstClr val="black"/>
                </a:solidFill>
                <a:ea typeface="宋体" panose="02010600030101010101" pitchFamily="2" charset="-122"/>
              </a:rPr>
              <a:t>BBC</a:t>
            </a:r>
            <a:r>
              <a:rPr lang="zh-CN" altLang="en-US" sz="1800">
                <a:solidFill>
                  <a:prstClr val="black"/>
                </a:solidFill>
                <a:ea typeface="宋体" panose="02010600030101010101" pitchFamily="2" charset="-122"/>
              </a:rPr>
              <a:t>打算播放一套提高电脑普及水平的节目，希望</a:t>
            </a:r>
            <a:r>
              <a:rPr lang="en-US" altLang="zh-CN" sz="1800">
                <a:solidFill>
                  <a:prstClr val="black"/>
                </a:solidFill>
                <a:ea typeface="宋体" panose="02010600030101010101" pitchFamily="2" charset="-122"/>
              </a:rPr>
              <a:t>Acorn</a:t>
            </a:r>
            <a:r>
              <a:rPr lang="zh-CN" altLang="en-US" sz="1800">
                <a:solidFill>
                  <a:prstClr val="black"/>
                </a:solidFill>
                <a:ea typeface="宋体" panose="02010600030101010101" pitchFamily="2" charset="-122"/>
              </a:rPr>
              <a:t>能生产配套的电脑，找</a:t>
            </a:r>
            <a:r>
              <a:rPr lang="en-US" altLang="zh-CN" sz="1800">
                <a:solidFill>
                  <a:prstClr val="black"/>
                </a:solidFill>
                <a:ea typeface="宋体" panose="02010600030101010101" pitchFamily="2" charset="-122"/>
              </a:rPr>
              <a:t>Intel</a:t>
            </a:r>
            <a:r>
              <a:rPr lang="zh-CN" altLang="en-US" sz="1800">
                <a:solidFill>
                  <a:prstClr val="black"/>
                </a:solidFill>
                <a:ea typeface="宋体" panose="02010600030101010101" pitchFamily="2" charset="-122"/>
              </a:rPr>
              <a:t>被拒绝，只好单干。从美国加州伯克利大学找到新型处理器的研究</a:t>
            </a:r>
            <a:r>
              <a:rPr lang="en-US" altLang="zh-CN" sz="1800">
                <a:solidFill>
                  <a:prstClr val="black"/>
                </a:solidFill>
                <a:ea typeface="宋体" panose="02010600030101010101" pitchFamily="2" charset="-122"/>
              </a:rPr>
              <a:t>——</a:t>
            </a:r>
            <a:r>
              <a:rPr lang="zh-CN" altLang="en-US" sz="1800">
                <a:solidFill>
                  <a:prstClr val="black"/>
                </a:solidFill>
                <a:ea typeface="宋体" panose="02010600030101010101" pitchFamily="2" charset="-122"/>
              </a:rPr>
              <a:t>简化指令集，在此基础上，来自剑桥大学的</a:t>
            </a:r>
            <a:r>
              <a:rPr lang="en-US" altLang="zh-CN" sz="1800">
                <a:solidFill>
                  <a:prstClr val="black"/>
                </a:solidFill>
                <a:ea typeface="宋体" panose="02010600030101010101" pitchFamily="2" charset="-122"/>
              </a:rPr>
              <a:t>Sophie Wilson</a:t>
            </a:r>
            <a:r>
              <a:rPr lang="zh-CN" altLang="en-US" sz="1800">
                <a:solidFill>
                  <a:prstClr val="black"/>
                </a:solidFill>
                <a:ea typeface="宋体" panose="02010600030101010101" pitchFamily="2" charset="-122"/>
              </a:rPr>
              <a:t>和</a:t>
            </a:r>
            <a:r>
              <a:rPr lang="en-US" altLang="zh-CN" sz="1800">
                <a:solidFill>
                  <a:prstClr val="black"/>
                </a:solidFill>
                <a:ea typeface="宋体" panose="02010600030101010101" pitchFamily="2" charset="-122"/>
              </a:rPr>
              <a:t>Steve Furber</a:t>
            </a:r>
            <a:r>
              <a:rPr lang="zh-CN" altLang="en-US" sz="1800">
                <a:solidFill>
                  <a:prstClr val="black"/>
                </a:solidFill>
                <a:ea typeface="宋体" panose="02010600030101010101" pitchFamily="2" charset="-122"/>
              </a:rPr>
              <a:t>完成了微处理器的设计，命名为“</a:t>
            </a:r>
            <a:r>
              <a:rPr lang="en-US" altLang="zh-CN" sz="1800">
                <a:solidFill>
                  <a:prstClr val="black"/>
                </a:solidFill>
                <a:ea typeface="宋体" panose="02010600030101010101" pitchFamily="2" charset="-122"/>
              </a:rPr>
              <a:t>Acorn RISC Machine”</a:t>
            </a:r>
            <a:r>
              <a:rPr lang="zh-CN" altLang="en-US" sz="1800">
                <a:solidFill>
                  <a:prstClr val="black"/>
                </a:solidFill>
                <a:ea typeface="宋体" panose="02010600030101010101" pitchFamily="2" charset="-122"/>
              </a:rPr>
              <a:t>。</a:t>
            </a:r>
            <a:endParaRPr lang="zh-CN"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1982</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--Acorn</a:t>
            </a:r>
            <a:r>
              <a:rPr lang="zh-CN" altLang="en-US" sz="1800">
                <a:solidFill>
                  <a:prstClr val="black"/>
                </a:solidFill>
                <a:ea typeface="宋体" panose="02010600030101010101" pitchFamily="2" charset="-122"/>
              </a:rPr>
              <a:t>计算机公司推出了</a:t>
            </a:r>
            <a:r>
              <a:rPr lang="en-US" altLang="zh-CN" sz="1800">
                <a:solidFill>
                  <a:prstClr val="black"/>
                </a:solidFill>
                <a:ea typeface="宋体" panose="02010600030101010101" pitchFamily="2" charset="-122"/>
              </a:rPr>
              <a:t>BBC Micro</a:t>
            </a:r>
            <a:r>
              <a:rPr lang="zh-CN" altLang="en-US" sz="1800">
                <a:solidFill>
                  <a:prstClr val="black"/>
                </a:solidFill>
                <a:ea typeface="宋体" panose="02010600030101010101" pitchFamily="2" charset="-122"/>
              </a:rPr>
              <a:t>计算机，欧洲第一台畅销的个人计算机。</a:t>
            </a:r>
            <a:endParaRPr lang="zh-CN"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1985</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--Acorn</a:t>
            </a:r>
            <a:r>
              <a:rPr lang="zh-CN" altLang="en-US" sz="1800">
                <a:solidFill>
                  <a:prstClr val="black"/>
                </a:solidFill>
                <a:ea typeface="宋体" panose="02010600030101010101" pitchFamily="2" charset="-122"/>
              </a:rPr>
              <a:t>与合作伙伴推出了</a:t>
            </a:r>
            <a:r>
              <a:rPr lang="en-US" altLang="zh-CN" sz="1800">
                <a:solidFill>
                  <a:prstClr val="black"/>
                </a:solidFill>
                <a:ea typeface="宋体" panose="02010600030101010101" pitchFamily="2" charset="-122"/>
              </a:rPr>
              <a:t>ARM1</a:t>
            </a:r>
            <a:r>
              <a:rPr lang="zh-CN" altLang="en-US" sz="1800">
                <a:solidFill>
                  <a:prstClr val="black"/>
                </a:solidFill>
                <a:ea typeface="宋体" panose="02010600030101010101" pitchFamily="2" charset="-122"/>
              </a:rPr>
              <a:t>芯片，以此作为其未来个人计算机的中枢</a:t>
            </a:r>
            <a:r>
              <a:rPr lang="zh-CN" altLang="zh-CN" sz="1800">
                <a:solidFill>
                  <a:prstClr val="black"/>
                </a:solidFill>
                <a:ea typeface="宋体" panose="02010600030101010101" pitchFamily="2" charset="-122"/>
              </a:rPr>
              <a:t>。</a:t>
            </a:r>
            <a:br>
              <a:rPr lang="en-US" altLang="zh-CN" sz="1800">
                <a:solidFill>
                  <a:prstClr val="black"/>
                </a:solidFill>
                <a:ea typeface="宋体" panose="02010600030101010101" pitchFamily="2" charset="-122"/>
              </a:rPr>
            </a:br>
            <a:r>
              <a:rPr lang="en-US" altLang="zh-CN" sz="1800">
                <a:solidFill>
                  <a:prstClr val="black"/>
                </a:solidFill>
                <a:ea typeface="宋体" panose="02010600030101010101" pitchFamily="2" charset="-122"/>
              </a:rPr>
              <a:t>1990</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t>
            </a:r>
            <a:r>
              <a:rPr lang="zh-CN" altLang="en-US" sz="1800">
                <a:solidFill>
                  <a:prstClr val="black"/>
                </a:solidFill>
                <a:ea typeface="宋体" panose="02010600030101010101" pitchFamily="2" charset="-122"/>
              </a:rPr>
              <a:t>苹果等公司投资</a:t>
            </a:r>
            <a:r>
              <a:rPr lang="en-US" altLang="zh-CN" sz="1800">
                <a:solidFill>
                  <a:prstClr val="black"/>
                </a:solidFill>
                <a:ea typeface="宋体" panose="02010600030101010101" pitchFamily="2" charset="-122"/>
              </a:rPr>
              <a:t>ARM</a:t>
            </a:r>
            <a:r>
              <a:rPr lang="zh-CN" altLang="en-US" sz="1800">
                <a:solidFill>
                  <a:prstClr val="black"/>
                </a:solidFill>
                <a:ea typeface="宋体" panose="02010600030101010101" pitchFamily="2" charset="-122"/>
              </a:rPr>
              <a:t>，</a:t>
            </a:r>
            <a:r>
              <a:rPr lang="en-US" altLang="zh-CN" sz="1800">
                <a:solidFill>
                  <a:prstClr val="black"/>
                </a:solidFill>
                <a:ea typeface="宋体" panose="02010600030101010101" pitchFamily="2" charset="-122"/>
              </a:rPr>
              <a:t>Acorn</a:t>
            </a:r>
            <a:r>
              <a:rPr lang="zh-CN" altLang="en-US" sz="1800">
                <a:solidFill>
                  <a:prstClr val="black"/>
                </a:solidFill>
                <a:ea typeface="宋体" panose="02010600030101010101" pitchFamily="2" charset="-122"/>
              </a:rPr>
              <a:t>公司正式改组为</a:t>
            </a:r>
            <a:r>
              <a:rPr lang="en-US" altLang="zh-CN" sz="1800">
                <a:solidFill>
                  <a:prstClr val="black"/>
                </a:solidFill>
                <a:ea typeface="宋体" panose="02010600030101010101" pitchFamily="2" charset="-122"/>
              </a:rPr>
              <a:t>ARM</a:t>
            </a:r>
            <a:r>
              <a:rPr lang="zh-CN" altLang="en-US" sz="1800">
                <a:solidFill>
                  <a:prstClr val="black"/>
                </a:solidFill>
                <a:ea typeface="宋体" panose="02010600030101010101" pitchFamily="2" charset="-122"/>
              </a:rPr>
              <a:t>计算机公司</a:t>
            </a:r>
            <a:r>
              <a:rPr lang="en-US" altLang="zh-CN" sz="1800">
                <a:solidFill>
                  <a:prstClr val="black"/>
                </a:solidFill>
                <a:ea typeface="宋体" panose="02010600030101010101" pitchFamily="2" charset="-122"/>
              </a:rPr>
              <a:t>(Advanced RISC Machines)</a:t>
            </a:r>
            <a:r>
              <a:rPr lang="zh-CN" altLang="en-US" sz="1800">
                <a:solidFill>
                  <a:prstClr val="black"/>
                </a:solidFill>
                <a:ea typeface="宋体" panose="02010600030101010101" pitchFamily="2" charset="-122"/>
              </a:rPr>
              <a:t>。</a:t>
            </a:r>
            <a:r>
              <a:rPr lang="en-US" altLang="zh-CN" sz="1800">
                <a:solidFill>
                  <a:prstClr val="black"/>
                </a:solidFill>
                <a:ea typeface="宋体" panose="02010600030101010101" pitchFamily="2" charset="-122"/>
              </a:rPr>
              <a:t> ARM</a:t>
            </a:r>
            <a:r>
              <a:rPr lang="zh-CN" altLang="en-US" sz="1800">
                <a:solidFill>
                  <a:prstClr val="black"/>
                </a:solidFill>
                <a:ea typeface="宋体" panose="02010600030101010101" pitchFamily="2" charset="-122"/>
              </a:rPr>
              <a:t>决定不再生产芯片，以授权的方式，将芯片设计方案转让给其他公司，即“</a:t>
            </a:r>
            <a:r>
              <a:rPr lang="en-US" altLang="zh-CN" sz="1800">
                <a:solidFill>
                  <a:prstClr val="black"/>
                </a:solidFill>
                <a:ea typeface="宋体" panose="02010600030101010101" pitchFamily="2" charset="-122"/>
              </a:rPr>
              <a:t>Partnership”</a:t>
            </a:r>
            <a:r>
              <a:rPr lang="zh-CN" altLang="en-US" sz="1800">
                <a:solidFill>
                  <a:prstClr val="black"/>
                </a:solidFill>
                <a:ea typeface="宋体" panose="02010600030101010101" pitchFamily="2" charset="-122"/>
              </a:rPr>
              <a:t>开放模式。 </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1991</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 ARM</a:t>
            </a:r>
            <a:r>
              <a:rPr lang="zh-CN" altLang="en-US" sz="1800">
                <a:solidFill>
                  <a:prstClr val="black"/>
                </a:solidFill>
                <a:ea typeface="宋体" panose="02010600030101010101" pitchFamily="2" charset="-122"/>
              </a:rPr>
              <a:t>将产品授权给英国</a:t>
            </a:r>
            <a:r>
              <a:rPr lang="en-US" altLang="zh-CN" sz="1800">
                <a:solidFill>
                  <a:prstClr val="black"/>
                </a:solidFill>
                <a:ea typeface="宋体" panose="02010600030101010101" pitchFamily="2" charset="-122"/>
              </a:rPr>
              <a:t>GEC Plessey</a:t>
            </a:r>
            <a:r>
              <a:rPr lang="zh-CN" altLang="en-US" sz="1800">
                <a:solidFill>
                  <a:prstClr val="black"/>
                </a:solidFill>
                <a:ea typeface="宋体" panose="02010600030101010101" pitchFamily="2" charset="-122"/>
              </a:rPr>
              <a:t>半导体公司。</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1993</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 ARM</a:t>
            </a:r>
            <a:r>
              <a:rPr lang="zh-CN" altLang="en-US" sz="1800">
                <a:solidFill>
                  <a:prstClr val="black"/>
                </a:solidFill>
                <a:ea typeface="宋体" panose="02010600030101010101" pitchFamily="2" charset="-122"/>
              </a:rPr>
              <a:t>将产品授权给</a:t>
            </a:r>
            <a:r>
              <a:rPr lang="en-US" altLang="zh-CN" sz="1800">
                <a:solidFill>
                  <a:prstClr val="black"/>
                </a:solidFill>
                <a:ea typeface="宋体" panose="02010600030101010101" pitchFamily="2" charset="-122"/>
              </a:rPr>
              <a:t>Cirrus Logic</a:t>
            </a:r>
            <a:r>
              <a:rPr lang="zh-CN" altLang="en-US" sz="1800">
                <a:solidFill>
                  <a:prstClr val="black"/>
                </a:solidFill>
                <a:ea typeface="宋体" panose="02010600030101010101" pitchFamily="2" charset="-122"/>
              </a:rPr>
              <a:t>和德州仪器（</a:t>
            </a:r>
            <a:r>
              <a:rPr lang="en-US" altLang="zh-CN" sz="1800">
                <a:solidFill>
                  <a:prstClr val="black"/>
                </a:solidFill>
                <a:ea typeface="宋体" panose="02010600030101010101" pitchFamily="2" charset="-122"/>
              </a:rPr>
              <a:t>Texas Instruments</a:t>
            </a:r>
            <a:r>
              <a:rPr lang="zh-CN" altLang="en-US" sz="1800">
                <a:solidFill>
                  <a:prstClr val="black"/>
                </a:solidFill>
                <a:ea typeface="宋体" panose="02010600030101010101" pitchFamily="2" charset="-122"/>
              </a:rPr>
              <a:t>，</a:t>
            </a:r>
            <a:r>
              <a:rPr lang="en-US" altLang="zh-CN" sz="1800">
                <a:solidFill>
                  <a:prstClr val="black"/>
                </a:solidFill>
                <a:ea typeface="宋体" panose="02010600030101010101" pitchFamily="2" charset="-122"/>
              </a:rPr>
              <a:t>TI</a:t>
            </a:r>
            <a:r>
              <a:rPr lang="zh-CN" altLang="en-US" sz="1800">
                <a:solidFill>
                  <a:prstClr val="black"/>
                </a:solidFill>
                <a:ea typeface="宋体" panose="02010600030101010101" pitchFamily="2" charset="-122"/>
              </a:rPr>
              <a:t>）。</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               ARM6</a:t>
            </a:r>
            <a:r>
              <a:rPr lang="zh-CN" altLang="en-US" sz="1800">
                <a:solidFill>
                  <a:prstClr val="black"/>
                </a:solidFill>
                <a:ea typeface="宋体" panose="02010600030101010101" pitchFamily="2" charset="-122"/>
              </a:rPr>
              <a:t>用于苹果公司推出的掌上电脑产品</a:t>
            </a:r>
            <a:r>
              <a:rPr lang="en-US" altLang="zh-CN" sz="1800">
                <a:solidFill>
                  <a:prstClr val="black"/>
                </a:solidFill>
                <a:ea typeface="宋体" panose="02010600030101010101" pitchFamily="2" charset="-122"/>
              </a:rPr>
              <a:t>Newton</a:t>
            </a:r>
            <a:r>
              <a:rPr lang="zh-CN" altLang="en-US" sz="1800">
                <a:solidFill>
                  <a:prstClr val="black"/>
                </a:solidFill>
                <a:ea typeface="宋体" panose="02010600030101010101" pitchFamily="2" charset="-122"/>
              </a:rPr>
              <a:t>。</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zh-CN" altLang="en-US" sz="1800">
                <a:solidFill>
                  <a:prstClr val="black"/>
                </a:solidFill>
                <a:ea typeface="宋体" panose="02010600030101010101" pitchFamily="2" charset="-122"/>
              </a:rPr>
              <a:t>               诺基亚基于</a:t>
            </a:r>
            <a:r>
              <a:rPr lang="en-US" altLang="zh-CN" sz="1800">
                <a:solidFill>
                  <a:prstClr val="black"/>
                </a:solidFill>
                <a:ea typeface="宋体" panose="02010600030101010101" pitchFamily="2" charset="-122"/>
              </a:rPr>
              <a:t>ARM</a:t>
            </a:r>
            <a:r>
              <a:rPr lang="zh-CN" altLang="en-US" sz="1800">
                <a:solidFill>
                  <a:prstClr val="black"/>
                </a:solidFill>
                <a:ea typeface="宋体" panose="02010600030101010101" pitchFamily="2" charset="-122"/>
              </a:rPr>
              <a:t>设计的畅销，帮助</a:t>
            </a:r>
            <a:r>
              <a:rPr lang="en-US" altLang="zh-CN" sz="1800">
                <a:solidFill>
                  <a:prstClr val="black"/>
                </a:solidFill>
                <a:ea typeface="宋体" panose="02010600030101010101" pitchFamily="2" charset="-122"/>
              </a:rPr>
              <a:t>ARM</a:t>
            </a:r>
            <a:r>
              <a:rPr lang="zh-CN" altLang="en-US" sz="1800">
                <a:solidFill>
                  <a:prstClr val="black"/>
                </a:solidFill>
                <a:ea typeface="宋体" panose="02010600030101010101" pitchFamily="2" charset="-122"/>
              </a:rPr>
              <a:t>成了全世界最大的手机生产商</a:t>
            </a:r>
            <a:r>
              <a:rPr lang="zh-CN" altLang="zh-CN" sz="1800">
                <a:solidFill>
                  <a:prstClr val="black"/>
                </a:solidFill>
                <a:ea typeface="宋体" panose="02010600030101010101" pitchFamily="2" charset="-122"/>
              </a:rPr>
              <a:t>。</a:t>
            </a:r>
          </a:p>
          <a:p>
            <a:pPr fontAlgn="base">
              <a:spcBef>
                <a:spcPct val="0"/>
              </a:spcBef>
              <a:spcAft>
                <a:spcPct val="0"/>
              </a:spcAft>
              <a:buClrTx/>
              <a:buSzTx/>
              <a:buNone/>
            </a:pPr>
            <a:r>
              <a:rPr lang="en-US" altLang="zh-CN" sz="1800">
                <a:solidFill>
                  <a:prstClr val="black"/>
                </a:solidFill>
                <a:ea typeface="宋体" panose="02010600030101010101" pitchFamily="2" charset="-122"/>
              </a:rPr>
              <a:t>1998</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 ARM</a:t>
            </a:r>
            <a:r>
              <a:rPr lang="zh-CN" altLang="en-US" sz="1800">
                <a:solidFill>
                  <a:prstClr val="black"/>
                </a:solidFill>
                <a:ea typeface="宋体" panose="02010600030101010101" pitchFamily="2" charset="-122"/>
              </a:rPr>
              <a:t>公司同时在伦敦证交所和纳斯达克上市</a:t>
            </a:r>
            <a:r>
              <a:rPr lang="zh-CN" altLang="zh-CN" sz="1800">
                <a:solidFill>
                  <a:prstClr val="black"/>
                </a:solidFill>
                <a:ea typeface="宋体" panose="02010600030101010101" pitchFamily="2" charset="-122"/>
              </a:rPr>
              <a:t>。</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2007</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t>
            </a:r>
            <a:r>
              <a:rPr lang="zh-CN" altLang="en-US" sz="1800">
                <a:solidFill>
                  <a:prstClr val="black"/>
                </a:solidFill>
                <a:ea typeface="宋体" panose="02010600030101010101" pitchFamily="2" charset="-122"/>
              </a:rPr>
              <a:t>第一代</a:t>
            </a:r>
            <a:r>
              <a:rPr lang="en-US" altLang="zh-CN" sz="1800">
                <a:solidFill>
                  <a:prstClr val="black"/>
                </a:solidFill>
                <a:ea typeface="宋体" panose="02010600030101010101" pitchFamily="2" charset="-122"/>
              </a:rPr>
              <a:t>iPhone</a:t>
            </a:r>
            <a:r>
              <a:rPr lang="zh-CN" altLang="en-US" sz="1800">
                <a:solidFill>
                  <a:prstClr val="black"/>
                </a:solidFill>
                <a:ea typeface="宋体" panose="02010600030101010101" pitchFamily="2" charset="-122"/>
              </a:rPr>
              <a:t>，使用了</a:t>
            </a:r>
            <a:r>
              <a:rPr lang="en-US" altLang="zh-CN" sz="1800">
                <a:solidFill>
                  <a:prstClr val="black"/>
                </a:solidFill>
                <a:ea typeface="宋体" panose="02010600030101010101" pitchFamily="2" charset="-122"/>
              </a:rPr>
              <a:t>ARM</a:t>
            </a:r>
            <a:r>
              <a:rPr lang="zh-CN" altLang="en-US" sz="1800">
                <a:solidFill>
                  <a:prstClr val="black"/>
                </a:solidFill>
                <a:ea typeface="宋体" panose="02010600030101010101" pitchFamily="2" charset="-122"/>
              </a:rPr>
              <a:t>设计、三星制造的芯片。</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2008</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t>
            </a:r>
            <a:r>
              <a:rPr lang="zh-CN" altLang="en-US" sz="1800">
                <a:solidFill>
                  <a:prstClr val="black"/>
                </a:solidFill>
                <a:ea typeface="宋体" panose="02010600030101010101" pitchFamily="2" charset="-122"/>
              </a:rPr>
              <a:t>谷歌基于</a:t>
            </a:r>
            <a:r>
              <a:rPr lang="en-US" altLang="zh-CN" sz="1800">
                <a:solidFill>
                  <a:prstClr val="black"/>
                </a:solidFill>
                <a:ea typeface="宋体" panose="02010600030101010101" pitchFamily="2" charset="-122"/>
              </a:rPr>
              <a:t>ARM</a:t>
            </a:r>
            <a:r>
              <a:rPr lang="zh-CN" altLang="en-US" sz="1800">
                <a:solidFill>
                  <a:prstClr val="black"/>
                </a:solidFill>
                <a:ea typeface="宋体" panose="02010600030101010101" pitchFamily="2" charset="-122"/>
              </a:rPr>
              <a:t>指令集推出了</a:t>
            </a:r>
            <a:r>
              <a:rPr lang="en-US" altLang="zh-CN" sz="1800">
                <a:solidFill>
                  <a:prstClr val="black"/>
                </a:solidFill>
                <a:ea typeface="宋体" panose="02010600030101010101" pitchFamily="2" charset="-122"/>
              </a:rPr>
              <a:t>Android</a:t>
            </a:r>
            <a:r>
              <a:rPr lang="zh-CN" altLang="en-US" sz="1800">
                <a:solidFill>
                  <a:prstClr val="black"/>
                </a:solidFill>
                <a:ea typeface="宋体" panose="02010600030101010101" pitchFamily="2" charset="-122"/>
              </a:rPr>
              <a:t>（安卓）系统， </a:t>
            </a:r>
            <a:r>
              <a:rPr lang="en-US" altLang="zh-CN" sz="1800">
                <a:solidFill>
                  <a:prstClr val="black"/>
                </a:solidFill>
                <a:ea typeface="宋体" panose="02010600030101010101" pitchFamily="2" charset="-122"/>
              </a:rPr>
              <a:t>ARM</a:t>
            </a:r>
            <a:r>
              <a:rPr lang="zh-CN" altLang="en-US" sz="1800">
                <a:solidFill>
                  <a:prstClr val="black"/>
                </a:solidFill>
                <a:ea typeface="宋体" panose="02010600030101010101" pitchFamily="2" charset="-122"/>
              </a:rPr>
              <a:t>出货量达到了一百亿颗。</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2011</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t>
            </a:r>
            <a:r>
              <a:rPr lang="zh-CN" altLang="en-US" sz="1800">
                <a:solidFill>
                  <a:prstClr val="black"/>
                </a:solidFill>
                <a:ea typeface="宋体" panose="02010600030101010101" pitchFamily="2" charset="-122"/>
              </a:rPr>
              <a:t>微软公司（</a:t>
            </a:r>
            <a:r>
              <a:rPr lang="en-US" altLang="zh-CN" sz="1800">
                <a:solidFill>
                  <a:prstClr val="black"/>
                </a:solidFill>
                <a:ea typeface="宋体" panose="02010600030101010101" pitchFamily="2" charset="-122"/>
              </a:rPr>
              <a:t>2011</a:t>
            </a:r>
            <a:r>
              <a:rPr lang="zh-CN" altLang="en-US" sz="1800">
                <a:solidFill>
                  <a:prstClr val="black"/>
                </a:solidFill>
                <a:ea typeface="宋体" panose="02010600030101010101" pitchFamily="2" charset="-122"/>
              </a:rPr>
              <a:t>年）宣布，下一版</a:t>
            </a:r>
            <a:r>
              <a:rPr lang="en-US" altLang="zh-CN" sz="1800">
                <a:solidFill>
                  <a:prstClr val="black"/>
                </a:solidFill>
                <a:ea typeface="宋体" panose="02010600030101010101" pitchFamily="2" charset="-122"/>
              </a:rPr>
              <a:t>Windows</a:t>
            </a:r>
            <a:r>
              <a:rPr lang="zh-CN" altLang="en-US" sz="1800">
                <a:solidFill>
                  <a:prstClr val="black"/>
                </a:solidFill>
                <a:ea typeface="宋体" panose="02010600030101010101" pitchFamily="2" charset="-122"/>
              </a:rPr>
              <a:t>将正式支持</a:t>
            </a:r>
            <a:r>
              <a:rPr lang="en-US" altLang="zh-CN" sz="1800">
                <a:solidFill>
                  <a:prstClr val="black"/>
                </a:solidFill>
                <a:ea typeface="宋体" panose="02010600030101010101" pitchFamily="2" charset="-122"/>
              </a:rPr>
              <a:t>ARM</a:t>
            </a:r>
            <a:r>
              <a:rPr lang="zh-CN" altLang="en-US" sz="1800">
                <a:solidFill>
                  <a:prstClr val="black"/>
                </a:solidFill>
                <a:ea typeface="宋体" panose="02010600030101010101" pitchFamily="2" charset="-122"/>
              </a:rPr>
              <a:t>处理器</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2016</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t>
            </a:r>
            <a:r>
              <a:rPr lang="zh-CN" altLang="en-US" sz="1800">
                <a:solidFill>
                  <a:prstClr val="black"/>
                </a:solidFill>
                <a:ea typeface="宋体" panose="02010600030101010101" pitchFamily="2" charset="-122"/>
              </a:rPr>
              <a:t>日本软银集团，以</a:t>
            </a:r>
            <a:r>
              <a:rPr lang="en-US" altLang="zh-CN" sz="1800">
                <a:solidFill>
                  <a:prstClr val="black"/>
                </a:solidFill>
                <a:ea typeface="宋体" panose="02010600030101010101" pitchFamily="2" charset="-122"/>
              </a:rPr>
              <a:t>243</a:t>
            </a:r>
            <a:r>
              <a:rPr lang="zh-CN" altLang="en-US" sz="1800">
                <a:solidFill>
                  <a:prstClr val="black"/>
                </a:solidFill>
                <a:ea typeface="宋体" panose="02010600030101010101" pitchFamily="2" charset="-122"/>
              </a:rPr>
              <a:t>亿英镑（约</a:t>
            </a:r>
            <a:r>
              <a:rPr lang="en-US" altLang="zh-CN" sz="1800">
                <a:solidFill>
                  <a:prstClr val="black"/>
                </a:solidFill>
                <a:ea typeface="宋体" panose="02010600030101010101" pitchFamily="2" charset="-122"/>
              </a:rPr>
              <a:t>309</a:t>
            </a:r>
            <a:r>
              <a:rPr lang="zh-CN" altLang="en-US" sz="1800">
                <a:solidFill>
                  <a:prstClr val="black"/>
                </a:solidFill>
                <a:ea typeface="宋体" panose="02010600030101010101" pitchFamily="2" charset="-122"/>
              </a:rPr>
              <a:t>亿美元）收购了</a:t>
            </a:r>
            <a:r>
              <a:rPr lang="en-US" altLang="zh-CN" sz="1800">
                <a:solidFill>
                  <a:prstClr val="black"/>
                </a:solidFill>
                <a:ea typeface="宋体" panose="02010600030101010101" pitchFamily="2" charset="-122"/>
              </a:rPr>
              <a:t>ARM</a:t>
            </a:r>
            <a:r>
              <a:rPr lang="zh-CN" altLang="en-US" sz="1800">
                <a:solidFill>
                  <a:prstClr val="black"/>
                </a:solidFill>
                <a:ea typeface="宋体" panose="02010600030101010101" pitchFamily="2" charset="-122"/>
              </a:rPr>
              <a:t>集团。</a:t>
            </a:r>
            <a:endParaRPr lang="zh-CN" altLang="zh-CN" sz="1800">
              <a:solidFill>
                <a:prstClr val="black"/>
              </a:solidFill>
              <a:ea typeface="宋体" panose="02010600030101010101" pitchFamily="2" charset="-122"/>
            </a:endParaRPr>
          </a:p>
        </p:txBody>
      </p:sp>
    </p:spTree>
    <p:extLst>
      <p:ext uri="{BB962C8B-B14F-4D97-AF65-F5344CB8AC3E}">
        <p14:creationId xmlns:p14="http://schemas.microsoft.com/office/powerpoint/2010/main" val="276187784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0853D95B-1DB6-485D-83D5-BBBFE37A11BB}"/>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单寄存器</a:t>
            </a:r>
          </a:p>
        </p:txBody>
      </p:sp>
      <p:sp>
        <p:nvSpPr>
          <p:cNvPr id="47" name="Text Box 4">
            <a:extLst>
              <a:ext uri="{FF2B5EF4-FFF2-40B4-BE49-F238E27FC236}">
                <a16:creationId xmlns:a16="http://schemas.microsoft.com/office/drawing/2014/main" id="{F347E5DA-BB09-451F-ADC5-982EBCA23929}"/>
              </a:ext>
            </a:extLst>
          </p:cNvPr>
          <p:cNvSpPr txBox="1">
            <a:spLocks noChangeArrowheads="1"/>
          </p:cNvSpPr>
          <p:nvPr/>
        </p:nvSpPr>
        <p:spPr bwMode="auto">
          <a:xfrm>
            <a:off x="2424114" y="2924175"/>
            <a:ext cx="7127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kern="0">
                <a:solidFill>
                  <a:sysClr val="windowText" lastClr="000000"/>
                </a:solidFill>
                <a:latin typeface="Times New Roman" pitchFamily="18" charset="0"/>
                <a:ea typeface="华文新魏" pitchFamily="2" charset="-122"/>
              </a:rPr>
              <a:t>装载指令：</a:t>
            </a:r>
            <a:r>
              <a:rPr lang="en-US" altLang="zh-CN" sz="3200" kern="0">
                <a:solidFill>
                  <a:srgbClr val="3333CC"/>
                </a:solidFill>
                <a:effectLst>
                  <a:outerShdw blurRad="38100" dist="38100" dir="2700000" algn="tl">
                    <a:srgbClr val="000000"/>
                  </a:outerShdw>
                </a:effectLst>
                <a:latin typeface="Arial Black" pitchFamily="34" charset="0"/>
                <a:ea typeface="华文新魏" pitchFamily="2" charset="-122"/>
              </a:rPr>
              <a:t>LDR</a:t>
            </a:r>
            <a:endParaRPr lang="en-US" altLang="zh-CN" sz="2800" kern="0">
              <a:solidFill>
                <a:srgbClr val="3333CC"/>
              </a:solidFill>
              <a:effectLst>
                <a:outerShdw blurRad="38100" dist="38100" dir="2700000" algn="tl">
                  <a:srgbClr val="000000"/>
                </a:outerShdw>
              </a:effectLst>
              <a:latin typeface="Arial Black" pitchFamily="34" charset="0"/>
              <a:ea typeface="华文新魏" pitchFamily="2" charset="-122"/>
            </a:endParaRPr>
          </a:p>
        </p:txBody>
      </p:sp>
      <p:sp>
        <p:nvSpPr>
          <p:cNvPr id="48" name="Text Box 5">
            <a:extLst>
              <a:ext uri="{FF2B5EF4-FFF2-40B4-BE49-F238E27FC236}">
                <a16:creationId xmlns:a16="http://schemas.microsoft.com/office/drawing/2014/main" id="{811EF87F-AB5A-43A8-918B-938913988961}"/>
              </a:ext>
            </a:extLst>
          </p:cNvPr>
          <p:cNvSpPr txBox="1">
            <a:spLocks noChangeArrowheads="1"/>
          </p:cNvSpPr>
          <p:nvPr/>
        </p:nvSpPr>
        <p:spPr bwMode="auto">
          <a:xfrm>
            <a:off x="2424114" y="4719639"/>
            <a:ext cx="7127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kern="0">
                <a:solidFill>
                  <a:sysClr val="windowText" lastClr="000000"/>
                </a:solidFill>
                <a:latin typeface="Times New Roman" pitchFamily="18" charset="0"/>
                <a:ea typeface="华文新魏" pitchFamily="2" charset="-122"/>
              </a:rPr>
              <a:t>存储指令：</a:t>
            </a:r>
            <a:r>
              <a:rPr lang="en-US" altLang="zh-CN" sz="3200" kern="0">
                <a:solidFill>
                  <a:srgbClr val="3333CC"/>
                </a:solidFill>
                <a:effectLst>
                  <a:outerShdw blurRad="38100" dist="38100" dir="2700000" algn="tl">
                    <a:srgbClr val="000000"/>
                  </a:outerShdw>
                </a:effectLst>
                <a:latin typeface="Arial Black" pitchFamily="34" charset="0"/>
                <a:ea typeface="华文新魏" pitchFamily="2" charset="-122"/>
              </a:rPr>
              <a:t>STR</a:t>
            </a:r>
            <a:endParaRPr lang="en-US" altLang="zh-CN" sz="2800" kern="0">
              <a:solidFill>
                <a:srgbClr val="3333CC"/>
              </a:solidFill>
              <a:effectLst>
                <a:outerShdw blurRad="38100" dist="38100" dir="2700000" algn="tl">
                  <a:srgbClr val="000000"/>
                </a:outerShdw>
              </a:effectLst>
              <a:latin typeface="Arial Black" pitchFamily="34" charset="0"/>
              <a:ea typeface="华文新魏" pitchFamily="2" charset="-122"/>
            </a:endParaRPr>
          </a:p>
        </p:txBody>
      </p:sp>
      <p:grpSp>
        <p:nvGrpSpPr>
          <p:cNvPr id="49" name="Group 6">
            <a:extLst>
              <a:ext uri="{FF2B5EF4-FFF2-40B4-BE49-F238E27FC236}">
                <a16:creationId xmlns:a16="http://schemas.microsoft.com/office/drawing/2014/main" id="{05F072C2-CCD2-4FAB-92ED-52A02FEB8E01}"/>
              </a:ext>
            </a:extLst>
          </p:cNvPr>
          <p:cNvGrpSpPr>
            <a:grpSpLocks/>
          </p:cNvGrpSpPr>
          <p:nvPr/>
        </p:nvGrpSpPr>
        <p:grpSpPr bwMode="auto">
          <a:xfrm>
            <a:off x="5375276" y="3068638"/>
            <a:ext cx="504825" cy="2089150"/>
            <a:chOff x="2426" y="1933"/>
            <a:chExt cx="544" cy="1316"/>
          </a:xfrm>
        </p:grpSpPr>
        <p:sp>
          <p:nvSpPr>
            <p:cNvPr id="20493" name="Rectangle 7">
              <a:extLst>
                <a:ext uri="{FF2B5EF4-FFF2-40B4-BE49-F238E27FC236}">
                  <a16:creationId xmlns:a16="http://schemas.microsoft.com/office/drawing/2014/main" id="{3AA8657C-DBAD-4EC9-9E94-D977673ADB8A}"/>
                </a:ext>
              </a:extLst>
            </p:cNvPr>
            <p:cNvSpPr>
              <a:spLocks noChangeArrowheads="1"/>
            </p:cNvSpPr>
            <p:nvPr/>
          </p:nvSpPr>
          <p:spPr bwMode="auto">
            <a:xfrm>
              <a:off x="2426" y="1933"/>
              <a:ext cx="544"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3200">
                  <a:solidFill>
                    <a:srgbClr val="FF0000"/>
                  </a:solidFill>
                  <a:latin typeface="Arial Black" panose="020B0A04020102020204" pitchFamily="34" charset="0"/>
                  <a:ea typeface="华文新魏" panose="02010800040101010101" pitchFamily="2" charset="-122"/>
                </a:rPr>
                <a:t>x</a:t>
              </a:r>
            </a:p>
          </p:txBody>
        </p:sp>
        <p:sp>
          <p:nvSpPr>
            <p:cNvPr id="20494" name="Rectangle 8">
              <a:extLst>
                <a:ext uri="{FF2B5EF4-FFF2-40B4-BE49-F238E27FC236}">
                  <a16:creationId xmlns:a16="http://schemas.microsoft.com/office/drawing/2014/main" id="{7AD3B243-1309-402C-9A6F-09B03ED7643A}"/>
                </a:ext>
              </a:extLst>
            </p:cNvPr>
            <p:cNvSpPr>
              <a:spLocks noChangeArrowheads="1"/>
            </p:cNvSpPr>
            <p:nvPr/>
          </p:nvSpPr>
          <p:spPr bwMode="auto">
            <a:xfrm>
              <a:off x="2426" y="3067"/>
              <a:ext cx="544"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3200">
                  <a:solidFill>
                    <a:srgbClr val="FF0000"/>
                  </a:solidFill>
                  <a:latin typeface="Arial Black" panose="020B0A04020102020204" pitchFamily="34" charset="0"/>
                  <a:ea typeface="华文新魏" panose="02010800040101010101" pitchFamily="2" charset="-122"/>
                </a:rPr>
                <a:t>x</a:t>
              </a:r>
            </a:p>
          </p:txBody>
        </p:sp>
      </p:grpSp>
      <p:sp>
        <p:nvSpPr>
          <p:cNvPr id="52" name="Rectangle 9">
            <a:extLst>
              <a:ext uri="{FF2B5EF4-FFF2-40B4-BE49-F238E27FC236}">
                <a16:creationId xmlns:a16="http://schemas.microsoft.com/office/drawing/2014/main" id="{0919D191-D4C3-45AC-99F7-CE738976BE1A}"/>
              </a:ext>
            </a:extLst>
          </p:cNvPr>
          <p:cNvSpPr>
            <a:spLocks noChangeArrowheads="1"/>
          </p:cNvSpPr>
          <p:nvPr/>
        </p:nvSpPr>
        <p:spPr bwMode="auto">
          <a:xfrm>
            <a:off x="6092826" y="2563814"/>
            <a:ext cx="345757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LDR/STR</a:t>
            </a:r>
            <a:r>
              <a:rPr lang="zh-CN" altLang="en-US" sz="2400">
                <a:latin typeface="Times New Roman" panose="02020603050405020304" pitchFamily="18" charset="0"/>
                <a:ea typeface="华文新魏" panose="02010800040101010101" pitchFamily="2" charset="-122"/>
              </a:rPr>
              <a:t>指令搭配不同的后缀实现不同方式的单寄存器存取操作</a:t>
            </a:r>
            <a:r>
              <a:rPr lang="en-US" altLang="zh-CN" sz="2400">
                <a:latin typeface="Times New Roman" panose="02020603050405020304" pitchFamily="18" charset="0"/>
                <a:ea typeface="华文新魏" panose="02010800040101010101" pitchFamily="2" charset="-122"/>
              </a:rPr>
              <a:t>:</a:t>
            </a:r>
          </a:p>
        </p:txBody>
      </p:sp>
      <p:grpSp>
        <p:nvGrpSpPr>
          <p:cNvPr id="53" name="Group 10">
            <a:extLst>
              <a:ext uri="{FF2B5EF4-FFF2-40B4-BE49-F238E27FC236}">
                <a16:creationId xmlns:a16="http://schemas.microsoft.com/office/drawing/2014/main" id="{BA3CD03D-4009-4F66-9255-0BF585F8542E}"/>
              </a:ext>
            </a:extLst>
          </p:cNvPr>
          <p:cNvGrpSpPr>
            <a:grpSpLocks/>
          </p:cNvGrpSpPr>
          <p:nvPr/>
        </p:nvGrpSpPr>
        <p:grpSpPr bwMode="auto">
          <a:xfrm>
            <a:off x="5805488" y="3284539"/>
            <a:ext cx="4176712" cy="2160587"/>
            <a:chOff x="2697" y="2069"/>
            <a:chExt cx="2631" cy="1361"/>
          </a:xfrm>
        </p:grpSpPr>
        <p:sp>
          <p:nvSpPr>
            <p:cNvPr id="54" name="AutoShape 11">
              <a:extLst>
                <a:ext uri="{FF2B5EF4-FFF2-40B4-BE49-F238E27FC236}">
                  <a16:creationId xmlns:a16="http://schemas.microsoft.com/office/drawing/2014/main" id="{56B6F001-DD7D-4D52-9E8A-F06A23964FC8}"/>
                </a:ext>
              </a:extLst>
            </p:cNvPr>
            <p:cNvSpPr>
              <a:spLocks noChangeArrowheads="1"/>
            </p:cNvSpPr>
            <p:nvPr/>
          </p:nvSpPr>
          <p:spPr bwMode="auto">
            <a:xfrm>
              <a:off x="2878" y="2478"/>
              <a:ext cx="2450" cy="952"/>
            </a:xfrm>
            <a:prstGeom prst="roundRect">
              <a:avLst>
                <a:gd name="adj" fmla="val 7250"/>
              </a:avLst>
            </a:prstGeom>
            <a:solidFill>
              <a:srgbClr val="FFFFCC"/>
            </a:solidFill>
            <a:ln w="19050">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5" name="Rectangle 12">
              <a:extLst>
                <a:ext uri="{FF2B5EF4-FFF2-40B4-BE49-F238E27FC236}">
                  <a16:creationId xmlns:a16="http://schemas.microsoft.com/office/drawing/2014/main" id="{07A89FE6-84BB-406F-AE48-0454772EAB4D}"/>
                </a:ext>
              </a:extLst>
            </p:cNvPr>
            <p:cNvSpPr>
              <a:spLocks noChangeArrowheads="1"/>
            </p:cNvSpPr>
            <p:nvPr/>
          </p:nvSpPr>
          <p:spPr bwMode="auto">
            <a:xfrm>
              <a:off x="2878" y="2523"/>
              <a:ext cx="2359"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800" kern="0">
                  <a:solidFill>
                    <a:srgbClr val="FF0000"/>
                  </a:solidFill>
                  <a:latin typeface="隶书" pitchFamily="49" charset="-122"/>
                  <a:ea typeface="隶书" pitchFamily="49" charset="-122"/>
                </a:rPr>
                <a:t>字</a:t>
              </a:r>
              <a:r>
                <a:rPr lang="en-US" altLang="zh-CN" sz="2800" kern="0">
                  <a:solidFill>
                    <a:srgbClr val="FF0000"/>
                  </a:solidFill>
                  <a:latin typeface="隶书" pitchFamily="49" charset="-122"/>
                  <a:ea typeface="隶书" pitchFamily="49" charset="-122"/>
                </a:rPr>
                <a:t>/</a:t>
              </a:r>
              <a:r>
                <a:rPr lang="zh-CN" altLang="en-US" sz="2800" kern="0">
                  <a:solidFill>
                    <a:srgbClr val="FF0000"/>
                  </a:solidFill>
                  <a:latin typeface="隶书" pitchFamily="49" charset="-122"/>
                  <a:ea typeface="隶书" pitchFamily="49" charset="-122"/>
                </a:rPr>
                <a:t>半字</a:t>
              </a:r>
              <a:r>
                <a:rPr lang="en-US" altLang="zh-CN" sz="2800" kern="0">
                  <a:solidFill>
                    <a:srgbClr val="FF0000"/>
                  </a:solidFill>
                  <a:latin typeface="隶书" pitchFamily="49" charset="-122"/>
                  <a:ea typeface="隶书" pitchFamily="49" charset="-122"/>
                </a:rPr>
                <a:t>/</a:t>
              </a:r>
              <a:r>
                <a:rPr lang="zh-CN" altLang="en-US" sz="2800" kern="0">
                  <a:solidFill>
                    <a:srgbClr val="FF0000"/>
                  </a:solidFill>
                  <a:latin typeface="隶书" pitchFamily="49" charset="-122"/>
                  <a:ea typeface="隶书" pitchFamily="49" charset="-122"/>
                </a:rPr>
                <a:t>字节数据</a:t>
              </a:r>
              <a:r>
                <a:rPr lang="zh-CN" altLang="en-US" sz="2800" kern="0">
                  <a:solidFill>
                    <a:srgbClr val="000000"/>
                  </a:solidFill>
                  <a:latin typeface="隶书" pitchFamily="49" charset="-122"/>
                  <a:ea typeface="隶书" pitchFamily="49" charset="-122"/>
                </a:rPr>
                <a:t>控制</a:t>
              </a:r>
            </a:p>
          </p:txBody>
        </p:sp>
        <p:sp>
          <p:nvSpPr>
            <p:cNvPr id="56" name="Rectangle 13">
              <a:extLst>
                <a:ext uri="{FF2B5EF4-FFF2-40B4-BE49-F238E27FC236}">
                  <a16:creationId xmlns:a16="http://schemas.microsoft.com/office/drawing/2014/main" id="{38EFD9B9-1706-48C8-95A0-9C1754EE787E}"/>
                </a:ext>
              </a:extLst>
            </p:cNvPr>
            <p:cNvSpPr>
              <a:spLocks noChangeArrowheads="1"/>
            </p:cNvSpPr>
            <p:nvPr/>
          </p:nvSpPr>
          <p:spPr bwMode="auto">
            <a:xfrm>
              <a:off x="2878" y="2841"/>
              <a:ext cx="213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800" kern="0">
                  <a:solidFill>
                    <a:srgbClr val="FF0000"/>
                  </a:solidFill>
                  <a:latin typeface="隶书" pitchFamily="49" charset="-122"/>
                  <a:ea typeface="隶书" pitchFamily="49" charset="-122"/>
                </a:rPr>
                <a:t>是</a:t>
              </a:r>
              <a:r>
                <a:rPr lang="en-US" altLang="zh-CN" sz="2800" kern="0">
                  <a:solidFill>
                    <a:srgbClr val="FF0000"/>
                  </a:solidFill>
                  <a:latin typeface="隶书" pitchFamily="49" charset="-122"/>
                  <a:ea typeface="隶书" pitchFamily="49" charset="-122"/>
                </a:rPr>
                <a:t>/</a:t>
              </a:r>
              <a:r>
                <a:rPr lang="zh-CN" altLang="en-US" sz="2800" kern="0">
                  <a:solidFill>
                    <a:srgbClr val="FF0000"/>
                  </a:solidFill>
                  <a:latin typeface="隶书" pitchFamily="49" charset="-122"/>
                  <a:ea typeface="隶书" pitchFamily="49" charset="-122"/>
                </a:rPr>
                <a:t>否用户模式</a:t>
              </a:r>
              <a:r>
                <a:rPr lang="zh-CN" altLang="en-US" sz="2800" kern="0">
                  <a:solidFill>
                    <a:srgbClr val="000000"/>
                  </a:solidFill>
                  <a:latin typeface="隶书" pitchFamily="49" charset="-122"/>
                  <a:ea typeface="隶书" pitchFamily="49" charset="-122"/>
                </a:rPr>
                <a:t>控制</a:t>
              </a:r>
            </a:p>
          </p:txBody>
        </p:sp>
        <p:sp>
          <p:nvSpPr>
            <p:cNvPr id="57" name="Rectangle 14">
              <a:extLst>
                <a:ext uri="{FF2B5EF4-FFF2-40B4-BE49-F238E27FC236}">
                  <a16:creationId xmlns:a16="http://schemas.microsoft.com/office/drawing/2014/main" id="{75E055F2-AD8B-48E5-9631-C831E29D1185}"/>
                </a:ext>
              </a:extLst>
            </p:cNvPr>
            <p:cNvSpPr>
              <a:spLocks noChangeArrowheads="1"/>
            </p:cNvSpPr>
            <p:nvPr/>
          </p:nvSpPr>
          <p:spPr bwMode="auto">
            <a:xfrm>
              <a:off x="2878" y="3158"/>
              <a:ext cx="213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800" kern="0">
                  <a:solidFill>
                    <a:srgbClr val="FF0000"/>
                  </a:solidFill>
                  <a:latin typeface="隶书" pitchFamily="49" charset="-122"/>
                  <a:ea typeface="隶书" pitchFamily="49" charset="-122"/>
                </a:rPr>
                <a:t>无</a:t>
              </a:r>
              <a:r>
                <a:rPr lang="en-US" altLang="zh-CN" sz="2800" kern="0">
                  <a:solidFill>
                    <a:srgbClr val="FF0000"/>
                  </a:solidFill>
                  <a:latin typeface="隶书" pitchFamily="49" charset="-122"/>
                  <a:ea typeface="隶书" pitchFamily="49" charset="-122"/>
                </a:rPr>
                <a:t>/</a:t>
              </a:r>
              <a:r>
                <a:rPr lang="zh-CN" altLang="en-US" sz="2800" kern="0">
                  <a:solidFill>
                    <a:srgbClr val="FF0000"/>
                  </a:solidFill>
                  <a:latin typeface="隶书" pitchFamily="49" charset="-122"/>
                  <a:ea typeface="隶书" pitchFamily="49" charset="-122"/>
                </a:rPr>
                <a:t>有符号</a:t>
              </a:r>
              <a:r>
                <a:rPr lang="zh-CN" altLang="en-US" sz="2800" kern="0">
                  <a:solidFill>
                    <a:srgbClr val="000000"/>
                  </a:solidFill>
                  <a:latin typeface="隶书" pitchFamily="49" charset="-122"/>
                  <a:ea typeface="隶书" pitchFamily="49" charset="-122"/>
                </a:rPr>
                <a:t>控制</a:t>
              </a:r>
            </a:p>
          </p:txBody>
        </p:sp>
        <p:sp>
          <p:nvSpPr>
            <p:cNvPr id="58" name="AutoShape 15">
              <a:extLst>
                <a:ext uri="{FF2B5EF4-FFF2-40B4-BE49-F238E27FC236}">
                  <a16:creationId xmlns:a16="http://schemas.microsoft.com/office/drawing/2014/main" id="{826C979E-E4ED-4A5D-BEE1-0845821720E5}"/>
                </a:ext>
              </a:extLst>
            </p:cNvPr>
            <p:cNvSpPr>
              <a:spLocks/>
            </p:cNvSpPr>
            <p:nvPr/>
          </p:nvSpPr>
          <p:spPr bwMode="auto">
            <a:xfrm>
              <a:off x="2697" y="2069"/>
              <a:ext cx="181" cy="1134"/>
            </a:xfrm>
            <a:prstGeom prst="rightBrace">
              <a:avLst>
                <a:gd name="adj1" fmla="val 52210"/>
                <a:gd name="adj2" fmla="val 77319"/>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Tree>
    <p:extLst>
      <p:ext uri="{BB962C8B-B14F-4D97-AF65-F5344CB8AC3E}">
        <p14:creationId xmlns:p14="http://schemas.microsoft.com/office/powerpoint/2010/main" val="3491925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slide(fromRight)">
                                      <p:cBhvr>
                                        <p:cTn id="7" dur="500"/>
                                        <p:tgtEl>
                                          <p:spTgt spid="49"/>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1+#ppt_w/2"/>
                                          </p:val>
                                        </p:tav>
                                        <p:tav tm="100000">
                                          <p:val>
                                            <p:strVal val="#ppt_x"/>
                                          </p:val>
                                        </p:tav>
                                      </p:tavLst>
                                    </p:anim>
                                    <p:anim calcmode="lin" valueType="num">
                                      <p:cBhvr additive="base">
                                        <p:cTn id="12" dur="500" fill="hold"/>
                                        <p:tgtEl>
                                          <p:spTgt spid="5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2" presetClass="entr" presetSubtype="8"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left)">
                                      <p:cBhvr>
                                        <p:cTn id="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069B33DC-ED69-4682-A616-6A4563584420}"/>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单寄存器</a:t>
            </a:r>
          </a:p>
        </p:txBody>
      </p:sp>
      <p:graphicFrame>
        <p:nvGraphicFramePr>
          <p:cNvPr id="15" name="Group 55">
            <a:extLst>
              <a:ext uri="{FF2B5EF4-FFF2-40B4-BE49-F238E27FC236}">
                <a16:creationId xmlns:a16="http://schemas.microsoft.com/office/drawing/2014/main" id="{D234697A-B05B-4282-B1A9-8C51D6EEC27A}"/>
              </a:ext>
            </a:extLst>
          </p:cNvPr>
          <p:cNvGraphicFramePr>
            <a:graphicFrameLocks noGrp="1"/>
          </p:cNvGraphicFramePr>
          <p:nvPr/>
        </p:nvGraphicFramePr>
        <p:xfrm>
          <a:off x="1631951" y="1468439"/>
          <a:ext cx="8785225" cy="2770187"/>
        </p:xfrm>
        <a:graphic>
          <a:graphicData uri="http://schemas.openxmlformats.org/drawingml/2006/table">
            <a:tbl>
              <a:tblPr/>
              <a:tblGrid>
                <a:gridCol w="2376331">
                  <a:extLst>
                    <a:ext uri="{9D8B030D-6E8A-4147-A177-3AD203B41FA5}">
                      <a16:colId xmlns:a16="http://schemas.microsoft.com/office/drawing/2014/main" val="20000"/>
                    </a:ext>
                  </a:extLst>
                </a:gridCol>
                <a:gridCol w="3528492">
                  <a:extLst>
                    <a:ext uri="{9D8B030D-6E8A-4147-A177-3AD203B41FA5}">
                      <a16:colId xmlns:a16="http://schemas.microsoft.com/office/drawing/2014/main" val="20001"/>
                    </a:ext>
                  </a:extLst>
                </a:gridCol>
                <a:gridCol w="2880402">
                  <a:extLst>
                    <a:ext uri="{9D8B030D-6E8A-4147-A177-3AD203B41FA5}">
                      <a16:colId xmlns:a16="http://schemas.microsoft.com/office/drawing/2014/main" val="20002"/>
                    </a:ext>
                  </a:extLst>
                </a:gridCol>
              </a:tblGrid>
              <a:tr h="3048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itchFamily="18" charset="0"/>
                          <a:ea typeface="宋体" pitchFamily="2" charset="-122"/>
                        </a:rPr>
                        <a:t>助记符</a:t>
                      </a:r>
                    </a:p>
                  </a:txBody>
                  <a:tcPr marL="91443" marR="91443"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说明</a:t>
                      </a:r>
                    </a:p>
                  </a:txBody>
                  <a:tcPr marL="91443" marR="91443"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itchFamily="18" charset="0"/>
                          <a:ea typeface="宋体" pitchFamily="2" charset="-122"/>
                        </a:rPr>
                        <a:t>条件码位置</a:t>
                      </a:r>
                    </a:p>
                  </a:txBody>
                  <a:tcPr marL="91443" marR="91443"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extLst>
                  <a:ext uri="{0D108BD9-81ED-4DB2-BD59-A6C34878D82A}">
                    <a16:rowId xmlns:a16="http://schemas.microsoft.com/office/drawing/2014/main" val="10000"/>
                  </a:ext>
                </a:extLst>
              </a:tr>
              <a:tr h="3600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LDR    Rd,addressing </a:t>
                      </a:r>
                    </a:p>
                  </a:txBody>
                  <a:tcPr marL="91443" marR="91443" marT="45729" marB="457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宋体" pitchFamily="2" charset="-122"/>
                          <a:ea typeface="宋体" pitchFamily="2" charset="-122"/>
                        </a:rPr>
                        <a:t>加载</a:t>
                      </a:r>
                      <a:r>
                        <a:rPr kumimoji="1" lang="zh-CN" altLang="en-US" sz="1400" b="1" i="0" u="none" strike="noStrike" cap="none" normalizeH="0" baseline="0">
                          <a:ln>
                            <a:noFill/>
                          </a:ln>
                          <a:solidFill>
                            <a:srgbClr val="FF0000"/>
                          </a:solidFill>
                          <a:effectLst/>
                          <a:latin typeface="宋体" pitchFamily="2" charset="-122"/>
                          <a:ea typeface="宋体" pitchFamily="2" charset="-122"/>
                        </a:rPr>
                        <a:t>字</a:t>
                      </a:r>
                      <a:r>
                        <a:rPr kumimoji="1" lang="zh-CN" altLang="en-US" sz="1400" b="0" i="0" u="none" strike="noStrike" cap="none" normalizeH="0" baseline="0">
                          <a:ln>
                            <a:noFill/>
                          </a:ln>
                          <a:solidFill>
                            <a:schemeClr val="tx1"/>
                          </a:solidFill>
                          <a:effectLst/>
                          <a:latin typeface="宋体" pitchFamily="2" charset="-122"/>
                          <a:ea typeface="宋体" pitchFamily="2" charset="-122"/>
                        </a:rPr>
                        <a:t>数据</a:t>
                      </a:r>
                    </a:p>
                  </a:txBody>
                  <a:tcPr marL="91443" marR="91443"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LDR{</a:t>
                      </a:r>
                      <a:r>
                        <a:rPr kumimoji="1" lang="en-US" altLang="zh-CN" sz="1400" b="0" i="0" u="none" strike="noStrike" cap="none" normalizeH="0" baseline="0" dirty="0" err="1">
                          <a:ln>
                            <a:noFill/>
                          </a:ln>
                          <a:solidFill>
                            <a:schemeClr val="tx1"/>
                          </a:solidFill>
                          <a:effectLst/>
                          <a:latin typeface="宋体" pitchFamily="2" charset="-122"/>
                          <a:ea typeface="宋体" pitchFamily="2" charset="-122"/>
                          <a:cs typeface="Times New Roman" pitchFamily="18" charset="0"/>
                        </a:rPr>
                        <a:t>cond</a:t>
                      </a:r>
                      <a:r>
                        <a:rPr kumimoji="1" lang="en-US" altLang="zh-CN" sz="14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a:t>
                      </a:r>
                    </a:p>
                  </a:txBody>
                  <a:tcPr marL="91443" marR="91443" marT="45729" marB="457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1"/>
                  </a:ext>
                </a:extLst>
              </a:tr>
              <a:tr h="3600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LDR</a:t>
                      </a:r>
                      <a:r>
                        <a:rPr kumimoji="1" lang="en-US" altLang="zh-CN" sz="1400" b="1" i="0" u="none" strike="noStrike" cap="none" normalizeH="0" baseline="0">
                          <a:ln>
                            <a:noFill/>
                          </a:ln>
                          <a:solidFill>
                            <a:srgbClr val="FF0000"/>
                          </a:solidFill>
                          <a:effectLst/>
                          <a:latin typeface="Times New Roman" pitchFamily="18" charset="0"/>
                          <a:ea typeface="宋体" pitchFamily="2" charset="-122"/>
                        </a:rPr>
                        <a:t>B</a:t>
                      </a:r>
                      <a:r>
                        <a:rPr kumimoji="1" lang="en-US" altLang="zh-CN" sz="1400" b="0" i="0" u="none" strike="noStrike" cap="none" normalizeH="0" baseline="0">
                          <a:ln>
                            <a:noFill/>
                          </a:ln>
                          <a:solidFill>
                            <a:schemeClr val="tx1"/>
                          </a:solidFill>
                          <a:effectLst/>
                          <a:latin typeface="Times New Roman" pitchFamily="18" charset="0"/>
                          <a:ea typeface="宋体" pitchFamily="2" charset="-122"/>
                        </a:rPr>
                        <a:t>   Rd,addressing </a:t>
                      </a:r>
                    </a:p>
                  </a:txBody>
                  <a:tcPr marL="91443" marR="91443" marT="45729" marB="457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宋体" pitchFamily="2" charset="-122"/>
                          <a:ea typeface="宋体" pitchFamily="2" charset="-122"/>
                        </a:rPr>
                        <a:t>加载无符号</a:t>
                      </a:r>
                      <a:r>
                        <a:rPr kumimoji="1" lang="zh-CN" altLang="en-US" sz="1400" b="1" i="0" u="none" strike="noStrike" cap="none" normalizeH="0" baseline="0" dirty="0">
                          <a:ln>
                            <a:noFill/>
                          </a:ln>
                          <a:solidFill>
                            <a:srgbClr val="FF0000"/>
                          </a:solidFill>
                          <a:effectLst/>
                          <a:latin typeface="宋体" pitchFamily="2" charset="-122"/>
                          <a:ea typeface="宋体" pitchFamily="2" charset="-122"/>
                        </a:rPr>
                        <a:t>字节</a:t>
                      </a:r>
                      <a:r>
                        <a:rPr kumimoji="1" lang="zh-CN" altLang="en-US" sz="1400" b="0" i="0" u="none" strike="noStrike" cap="none" normalizeH="0" baseline="0" dirty="0">
                          <a:ln>
                            <a:noFill/>
                          </a:ln>
                          <a:solidFill>
                            <a:schemeClr val="tx1"/>
                          </a:solidFill>
                          <a:effectLst/>
                          <a:latin typeface="宋体" pitchFamily="2" charset="-122"/>
                          <a:ea typeface="宋体" pitchFamily="2" charset="-122"/>
                        </a:rPr>
                        <a:t>数据</a:t>
                      </a:r>
                    </a:p>
                  </a:txBody>
                  <a:tcPr marL="91443" marR="91443"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LDR{cond}B</a:t>
                      </a:r>
                    </a:p>
                  </a:txBody>
                  <a:tcPr marL="91443" marR="91443" marT="45729" marB="457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2"/>
                  </a:ext>
                </a:extLst>
              </a:tr>
              <a:tr h="3600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LDR</a:t>
                      </a:r>
                      <a:r>
                        <a:rPr kumimoji="1" lang="en-US" altLang="zh-CN" sz="1400" b="1" i="0" u="none" strike="noStrike" cap="none" normalizeH="0" baseline="0">
                          <a:ln>
                            <a:noFill/>
                          </a:ln>
                          <a:solidFill>
                            <a:srgbClr val="FF0000"/>
                          </a:solidFill>
                          <a:effectLst/>
                          <a:latin typeface="Times New Roman" pitchFamily="18" charset="0"/>
                          <a:ea typeface="宋体" pitchFamily="2" charset="-122"/>
                        </a:rPr>
                        <a:t>T</a:t>
                      </a:r>
                      <a:r>
                        <a:rPr kumimoji="1" lang="en-US" altLang="zh-CN" sz="1400" b="0" i="0" u="none" strike="noStrike" cap="none" normalizeH="0" baseline="0">
                          <a:ln>
                            <a:noFill/>
                          </a:ln>
                          <a:solidFill>
                            <a:schemeClr val="tx1"/>
                          </a:solidFill>
                          <a:effectLst/>
                          <a:latin typeface="Times New Roman" pitchFamily="18" charset="0"/>
                          <a:ea typeface="宋体" pitchFamily="2" charset="-122"/>
                        </a:rPr>
                        <a:t>   Rd,addressing</a:t>
                      </a:r>
                      <a:endParaRPr kumimoji="1" lang="en-US" altLang="zh-CN"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91443" marR="91443" marT="45729" marB="457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宋体" pitchFamily="2" charset="-122"/>
                          <a:ea typeface="宋体" pitchFamily="2" charset="-122"/>
                        </a:rPr>
                        <a:t>以</a:t>
                      </a:r>
                      <a:r>
                        <a:rPr kumimoji="1" lang="zh-CN" altLang="en-US" sz="1400" b="1" i="0" u="none" strike="noStrike" cap="none" normalizeH="0" baseline="0" dirty="0">
                          <a:ln>
                            <a:noFill/>
                          </a:ln>
                          <a:solidFill>
                            <a:srgbClr val="FF0000"/>
                          </a:solidFill>
                          <a:effectLst/>
                          <a:latin typeface="宋体" pitchFamily="2" charset="-122"/>
                          <a:ea typeface="宋体" pitchFamily="2" charset="-122"/>
                        </a:rPr>
                        <a:t>用户模式</a:t>
                      </a:r>
                      <a:r>
                        <a:rPr kumimoji="1" lang="zh-CN" altLang="en-US" sz="1400" b="0" i="0" u="none" strike="noStrike" cap="none" normalizeH="0" baseline="0" dirty="0">
                          <a:ln>
                            <a:noFill/>
                          </a:ln>
                          <a:solidFill>
                            <a:schemeClr val="tx1"/>
                          </a:solidFill>
                          <a:effectLst/>
                          <a:latin typeface="宋体" pitchFamily="2" charset="-122"/>
                          <a:ea typeface="宋体" pitchFamily="2" charset="-122"/>
                        </a:rPr>
                        <a:t>加载字数据</a:t>
                      </a:r>
                    </a:p>
                  </a:txBody>
                  <a:tcPr marL="91443" marR="91443"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LDR{cond}T</a:t>
                      </a:r>
                    </a:p>
                  </a:txBody>
                  <a:tcPr marL="91443" marR="91443" marT="45729" marB="457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3"/>
                  </a:ext>
                </a:extLst>
              </a:tr>
              <a:tr h="3600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LDR</a:t>
                      </a:r>
                      <a:r>
                        <a:rPr kumimoji="1" lang="en-US" altLang="zh-CN" sz="1400" b="1" i="0" u="none" strike="noStrike" cap="none" normalizeH="0" baseline="0">
                          <a:ln>
                            <a:noFill/>
                          </a:ln>
                          <a:solidFill>
                            <a:srgbClr val="FF0000"/>
                          </a:solidFill>
                          <a:effectLst/>
                          <a:latin typeface="Times New Roman" pitchFamily="18" charset="0"/>
                          <a:ea typeface="宋体" pitchFamily="2" charset="-122"/>
                        </a:rPr>
                        <a:t>BT</a:t>
                      </a:r>
                      <a:r>
                        <a:rPr kumimoji="1" lang="en-US" altLang="zh-CN" sz="1400" b="0" i="0" u="none" strike="noStrike" cap="none" normalizeH="0" baseline="0">
                          <a:ln>
                            <a:noFill/>
                          </a:ln>
                          <a:solidFill>
                            <a:schemeClr val="tx1"/>
                          </a:solidFill>
                          <a:effectLst/>
                          <a:latin typeface="Times New Roman" pitchFamily="18" charset="0"/>
                          <a:ea typeface="宋体" pitchFamily="2" charset="-122"/>
                        </a:rPr>
                        <a:t>  Rd, addressing </a:t>
                      </a:r>
                    </a:p>
                  </a:txBody>
                  <a:tcPr marL="91443" marR="91443" marT="45729" marB="457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宋体" pitchFamily="2" charset="-122"/>
                          <a:ea typeface="宋体" pitchFamily="2" charset="-122"/>
                        </a:rPr>
                        <a:t>以</a:t>
                      </a:r>
                      <a:r>
                        <a:rPr kumimoji="1" lang="zh-CN" altLang="en-US" sz="1400" b="1" i="0" u="none" strike="noStrike" cap="none" normalizeH="0" baseline="0" dirty="0">
                          <a:ln>
                            <a:noFill/>
                          </a:ln>
                          <a:solidFill>
                            <a:srgbClr val="FF0000"/>
                          </a:solidFill>
                          <a:effectLst/>
                          <a:latin typeface="宋体" pitchFamily="2" charset="-122"/>
                          <a:ea typeface="宋体" pitchFamily="2" charset="-122"/>
                        </a:rPr>
                        <a:t>用户模式</a:t>
                      </a:r>
                      <a:r>
                        <a:rPr kumimoji="1" lang="zh-CN" altLang="en-US" sz="1400" b="0" i="0" u="none" strike="noStrike" cap="none" normalizeH="0" baseline="0" dirty="0">
                          <a:ln>
                            <a:noFill/>
                          </a:ln>
                          <a:solidFill>
                            <a:schemeClr val="tx1"/>
                          </a:solidFill>
                          <a:effectLst/>
                          <a:latin typeface="宋体" pitchFamily="2" charset="-122"/>
                          <a:ea typeface="宋体" pitchFamily="2" charset="-122"/>
                        </a:rPr>
                        <a:t>加载</a:t>
                      </a:r>
                      <a:r>
                        <a:rPr kumimoji="1" lang="zh-CN" altLang="en-US" sz="1400" b="1" i="0" u="none" strike="noStrike" cap="none" normalizeH="0" baseline="0" dirty="0">
                          <a:ln>
                            <a:noFill/>
                          </a:ln>
                          <a:solidFill>
                            <a:srgbClr val="FF0000"/>
                          </a:solidFill>
                          <a:effectLst/>
                          <a:latin typeface="宋体" pitchFamily="2" charset="-122"/>
                          <a:ea typeface="宋体" pitchFamily="2" charset="-122"/>
                        </a:rPr>
                        <a:t>无符号</a:t>
                      </a:r>
                      <a:r>
                        <a:rPr kumimoji="1" lang="zh-CN" altLang="en-US" sz="1400" b="0" i="0" u="none" strike="noStrike" cap="none" normalizeH="0" baseline="0" dirty="0">
                          <a:ln>
                            <a:noFill/>
                          </a:ln>
                          <a:solidFill>
                            <a:schemeClr val="tx1"/>
                          </a:solidFill>
                          <a:effectLst/>
                          <a:latin typeface="宋体" pitchFamily="2" charset="-122"/>
                          <a:ea typeface="宋体" pitchFamily="2" charset="-122"/>
                        </a:rPr>
                        <a:t>字节数据</a:t>
                      </a:r>
                    </a:p>
                  </a:txBody>
                  <a:tcPr marL="91443" marR="91443"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LDR{cond}BT</a:t>
                      </a:r>
                    </a:p>
                  </a:txBody>
                  <a:tcPr marL="91443" marR="91443" marT="45729" marB="457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4"/>
                  </a:ext>
                </a:extLst>
              </a:tr>
              <a:tr h="3600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LDR</a:t>
                      </a:r>
                      <a:r>
                        <a:rPr kumimoji="1" lang="en-US" altLang="zh-CN" sz="1400" b="1" i="0" u="none" strike="noStrike" cap="none" normalizeH="0" baseline="0">
                          <a:ln>
                            <a:noFill/>
                          </a:ln>
                          <a:solidFill>
                            <a:srgbClr val="FF0000"/>
                          </a:solidFill>
                          <a:effectLst/>
                          <a:latin typeface="Times New Roman" pitchFamily="18" charset="0"/>
                          <a:ea typeface="宋体" pitchFamily="2" charset="-122"/>
                        </a:rPr>
                        <a:t>H</a:t>
                      </a:r>
                      <a:r>
                        <a:rPr kumimoji="1" lang="en-US" altLang="zh-CN" sz="1400" b="0" i="0" u="none" strike="noStrike" cap="none" normalizeH="0" baseline="0">
                          <a:ln>
                            <a:noFill/>
                          </a:ln>
                          <a:solidFill>
                            <a:schemeClr val="tx1"/>
                          </a:solidFill>
                          <a:effectLst/>
                          <a:latin typeface="Times New Roman" pitchFamily="18" charset="0"/>
                          <a:ea typeface="宋体" pitchFamily="2" charset="-122"/>
                        </a:rPr>
                        <a:t>   Rd, addressing </a:t>
                      </a:r>
                    </a:p>
                  </a:txBody>
                  <a:tcPr marL="91443" marR="91443" marT="45729" marB="457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宋体" pitchFamily="2" charset="-122"/>
                          <a:ea typeface="宋体" pitchFamily="2" charset="-122"/>
                        </a:rPr>
                        <a:t>加载</a:t>
                      </a:r>
                      <a:r>
                        <a:rPr kumimoji="1" lang="zh-CN" altLang="en-US" sz="1400" b="1" i="0" u="none" strike="noStrike" cap="none" normalizeH="0" baseline="0">
                          <a:ln>
                            <a:noFill/>
                          </a:ln>
                          <a:solidFill>
                            <a:srgbClr val="FF0000"/>
                          </a:solidFill>
                          <a:effectLst/>
                          <a:latin typeface="宋体" pitchFamily="2" charset="-122"/>
                          <a:ea typeface="宋体" pitchFamily="2" charset="-122"/>
                        </a:rPr>
                        <a:t>无符号半字</a:t>
                      </a:r>
                      <a:r>
                        <a:rPr kumimoji="1" lang="zh-CN" altLang="en-US" sz="1400" b="0" i="0" u="none" strike="noStrike" cap="none" normalizeH="0" baseline="0">
                          <a:ln>
                            <a:noFill/>
                          </a:ln>
                          <a:solidFill>
                            <a:schemeClr val="tx1"/>
                          </a:solidFill>
                          <a:effectLst/>
                          <a:latin typeface="宋体" pitchFamily="2" charset="-122"/>
                          <a:ea typeface="宋体" pitchFamily="2" charset="-122"/>
                        </a:rPr>
                        <a:t>数据</a:t>
                      </a:r>
                    </a:p>
                  </a:txBody>
                  <a:tcPr marL="91443" marR="91443"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LDR{cond}H</a:t>
                      </a:r>
                    </a:p>
                  </a:txBody>
                  <a:tcPr marL="91443" marR="91443" marT="45729" marB="457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5"/>
                  </a:ext>
                </a:extLst>
              </a:tr>
              <a:tr h="3600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LDR</a:t>
                      </a:r>
                      <a:r>
                        <a:rPr kumimoji="1" lang="en-US" altLang="zh-CN" sz="1400" b="1" i="0" u="none" strike="noStrike" cap="none" normalizeH="0" baseline="0">
                          <a:ln>
                            <a:noFill/>
                          </a:ln>
                          <a:solidFill>
                            <a:srgbClr val="FF0000"/>
                          </a:solidFill>
                          <a:effectLst/>
                          <a:latin typeface="Times New Roman" pitchFamily="18" charset="0"/>
                          <a:ea typeface="宋体" pitchFamily="2" charset="-122"/>
                        </a:rPr>
                        <a:t>SB</a:t>
                      </a:r>
                      <a:r>
                        <a:rPr kumimoji="1" lang="en-US" altLang="zh-CN" sz="1400" b="0" i="0" u="none" strike="noStrike" cap="none" normalizeH="0" baseline="0">
                          <a:ln>
                            <a:noFill/>
                          </a:ln>
                          <a:solidFill>
                            <a:schemeClr val="tx1"/>
                          </a:solidFill>
                          <a:effectLst/>
                          <a:latin typeface="Times New Roman" pitchFamily="18" charset="0"/>
                          <a:ea typeface="宋体" pitchFamily="2" charset="-122"/>
                        </a:rPr>
                        <a:t>  Rd, addressing </a:t>
                      </a:r>
                    </a:p>
                  </a:txBody>
                  <a:tcPr marL="91443" marR="91443" marT="45729" marB="457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宋体" pitchFamily="2" charset="-122"/>
                          <a:ea typeface="宋体" pitchFamily="2" charset="-122"/>
                        </a:rPr>
                        <a:t>加载</a:t>
                      </a:r>
                      <a:r>
                        <a:rPr kumimoji="1" lang="zh-CN" altLang="en-US" sz="1400" b="1" i="0" u="none" strike="noStrike" cap="none" normalizeH="0" baseline="0">
                          <a:ln>
                            <a:noFill/>
                          </a:ln>
                          <a:solidFill>
                            <a:srgbClr val="FF0000"/>
                          </a:solidFill>
                          <a:effectLst/>
                          <a:latin typeface="宋体" pitchFamily="2" charset="-122"/>
                          <a:ea typeface="宋体" pitchFamily="2" charset="-122"/>
                        </a:rPr>
                        <a:t>有符号字节</a:t>
                      </a:r>
                      <a:r>
                        <a:rPr kumimoji="1" lang="zh-CN" altLang="en-US" sz="1400" b="0" i="0" u="none" strike="noStrike" cap="none" normalizeH="0" baseline="0">
                          <a:ln>
                            <a:noFill/>
                          </a:ln>
                          <a:solidFill>
                            <a:schemeClr val="tx1"/>
                          </a:solidFill>
                          <a:effectLst/>
                          <a:latin typeface="宋体" pitchFamily="2" charset="-122"/>
                          <a:ea typeface="宋体" pitchFamily="2" charset="-122"/>
                        </a:rPr>
                        <a:t>数据</a:t>
                      </a:r>
                    </a:p>
                  </a:txBody>
                  <a:tcPr marL="91443" marR="91443"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LDR{cond}SB</a:t>
                      </a:r>
                    </a:p>
                  </a:txBody>
                  <a:tcPr marL="91443" marR="91443" marT="45729" marB="457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6"/>
                  </a:ext>
                </a:extLst>
              </a:tr>
              <a:tr h="3048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LDR</a:t>
                      </a:r>
                      <a:r>
                        <a:rPr kumimoji="1" lang="en-US" altLang="zh-CN" sz="1400" b="1" i="0" u="none" strike="noStrike" cap="none" normalizeH="0" baseline="0">
                          <a:ln>
                            <a:noFill/>
                          </a:ln>
                          <a:solidFill>
                            <a:srgbClr val="FF0000"/>
                          </a:solidFill>
                          <a:effectLst/>
                          <a:latin typeface="Times New Roman" pitchFamily="18" charset="0"/>
                          <a:ea typeface="宋体" pitchFamily="2" charset="-122"/>
                        </a:rPr>
                        <a:t>SH</a:t>
                      </a:r>
                      <a:r>
                        <a:rPr kumimoji="1" lang="en-US" altLang="zh-CN" sz="1400" b="0" i="0" u="none" strike="noStrike" cap="none" normalizeH="0" baseline="0">
                          <a:ln>
                            <a:noFill/>
                          </a:ln>
                          <a:solidFill>
                            <a:schemeClr val="tx1"/>
                          </a:solidFill>
                          <a:effectLst/>
                          <a:latin typeface="Times New Roman" pitchFamily="18" charset="0"/>
                          <a:ea typeface="宋体" pitchFamily="2" charset="-122"/>
                        </a:rPr>
                        <a:t>  Rd, addressing</a:t>
                      </a:r>
                    </a:p>
                  </a:txBody>
                  <a:tcPr marL="91443" marR="91443" marT="45729" marB="457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宋体" pitchFamily="2" charset="-122"/>
                          <a:ea typeface="宋体" pitchFamily="2" charset="-122"/>
                        </a:rPr>
                        <a:t>加载</a:t>
                      </a:r>
                      <a:r>
                        <a:rPr kumimoji="1" lang="zh-CN" altLang="en-US" sz="1400" b="1" i="0" u="none" strike="noStrike" cap="none" normalizeH="0" baseline="0">
                          <a:ln>
                            <a:noFill/>
                          </a:ln>
                          <a:solidFill>
                            <a:srgbClr val="FF0000"/>
                          </a:solidFill>
                          <a:effectLst/>
                          <a:latin typeface="宋体" pitchFamily="2" charset="-122"/>
                          <a:ea typeface="宋体" pitchFamily="2" charset="-122"/>
                        </a:rPr>
                        <a:t>有符号半字</a:t>
                      </a:r>
                      <a:r>
                        <a:rPr kumimoji="1" lang="zh-CN" altLang="en-US" sz="1400" b="0" i="0" u="none" strike="noStrike" cap="none" normalizeH="0" baseline="0">
                          <a:ln>
                            <a:noFill/>
                          </a:ln>
                          <a:solidFill>
                            <a:schemeClr val="tx1"/>
                          </a:solidFill>
                          <a:effectLst/>
                          <a:latin typeface="宋体" pitchFamily="2" charset="-122"/>
                          <a:ea typeface="宋体" pitchFamily="2" charset="-122"/>
                        </a:rPr>
                        <a:t>数据</a:t>
                      </a:r>
                      <a:r>
                        <a:rPr kumimoji="1" lang="zh-CN" altLang="en-US" sz="1400" b="0" i="0" u="none" strike="noStrike" cap="none" normalizeH="0" baseline="0">
                          <a:ln>
                            <a:noFill/>
                          </a:ln>
                          <a:solidFill>
                            <a:schemeClr val="tx1"/>
                          </a:solidFill>
                          <a:effectLst/>
                          <a:latin typeface="Times New Roman" pitchFamily="18" charset="0"/>
                          <a:ea typeface="宋体" pitchFamily="2" charset="-122"/>
                        </a:rPr>
                        <a:t> </a:t>
                      </a:r>
                    </a:p>
                  </a:txBody>
                  <a:tcPr marL="91443" marR="91443"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LDR{</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rPr>
                        <a:t>cond</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}SH </a:t>
                      </a:r>
                    </a:p>
                  </a:txBody>
                  <a:tcPr marL="91443" marR="91443" marT="45729" marB="457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7"/>
                  </a:ext>
                </a:extLst>
              </a:tr>
            </a:tbl>
          </a:graphicData>
        </a:graphic>
      </p:graphicFrame>
      <p:graphicFrame>
        <p:nvGraphicFramePr>
          <p:cNvPr id="16" name="Group 65">
            <a:extLst>
              <a:ext uri="{FF2B5EF4-FFF2-40B4-BE49-F238E27FC236}">
                <a16:creationId xmlns:a16="http://schemas.microsoft.com/office/drawing/2014/main" id="{FDB36899-2353-4B4D-AC65-86A288D9A1BB}"/>
              </a:ext>
            </a:extLst>
          </p:cNvPr>
          <p:cNvGraphicFramePr>
            <a:graphicFrameLocks noGrp="1"/>
          </p:cNvGraphicFramePr>
          <p:nvPr/>
        </p:nvGraphicFramePr>
        <p:xfrm>
          <a:off x="1774826" y="4437064"/>
          <a:ext cx="8424863" cy="2232025"/>
        </p:xfrm>
        <a:graphic>
          <a:graphicData uri="http://schemas.openxmlformats.org/drawingml/2006/table">
            <a:tbl>
              <a:tblPr/>
              <a:tblGrid>
                <a:gridCol w="2232229">
                  <a:extLst>
                    <a:ext uri="{9D8B030D-6E8A-4147-A177-3AD203B41FA5}">
                      <a16:colId xmlns:a16="http://schemas.microsoft.com/office/drawing/2014/main" val="20000"/>
                    </a:ext>
                  </a:extLst>
                </a:gridCol>
                <a:gridCol w="3528361">
                  <a:extLst>
                    <a:ext uri="{9D8B030D-6E8A-4147-A177-3AD203B41FA5}">
                      <a16:colId xmlns:a16="http://schemas.microsoft.com/office/drawing/2014/main" val="20001"/>
                    </a:ext>
                  </a:extLst>
                </a:gridCol>
                <a:gridCol w="2664273">
                  <a:extLst>
                    <a:ext uri="{9D8B030D-6E8A-4147-A177-3AD203B41FA5}">
                      <a16:colId xmlns:a16="http://schemas.microsoft.com/office/drawing/2014/main" val="20002"/>
                    </a:ext>
                  </a:extLst>
                </a:gridCol>
              </a:tblGrid>
              <a:tr h="30484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itchFamily="18" charset="0"/>
                          <a:ea typeface="宋体" pitchFamily="2" charset="-122"/>
                        </a:rPr>
                        <a:t>助记符</a:t>
                      </a:r>
                    </a:p>
                  </a:txBody>
                  <a:tcPr marL="91439" marR="91439" marT="45726" marB="4572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说明</a:t>
                      </a:r>
                    </a:p>
                  </a:txBody>
                  <a:tcPr marL="91439" marR="91439"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itchFamily="18" charset="0"/>
                          <a:ea typeface="宋体" pitchFamily="2" charset="-122"/>
                        </a:rPr>
                        <a:t>条件码位置</a:t>
                      </a:r>
                    </a:p>
                  </a:txBody>
                  <a:tcPr marL="91439" marR="91439" marT="45726" marB="4572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extLst>
                  <a:ext uri="{0D108BD9-81ED-4DB2-BD59-A6C34878D82A}">
                    <a16:rowId xmlns:a16="http://schemas.microsoft.com/office/drawing/2014/main" val="10000"/>
                  </a:ext>
                </a:extLst>
              </a:tr>
              <a:tr h="415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STR  Rd, addressing </a:t>
                      </a:r>
                    </a:p>
                  </a:txBody>
                  <a:tcPr marL="91439" marR="91439" marT="45726" marB="4572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chemeClr val="tx1"/>
                          </a:solidFill>
                          <a:effectLst/>
                          <a:latin typeface="宋体" pitchFamily="2" charset="-122"/>
                          <a:ea typeface="宋体" pitchFamily="2" charset="-122"/>
                        </a:rPr>
                        <a:t>存储</a:t>
                      </a:r>
                      <a:r>
                        <a:rPr kumimoji="1" lang="zh-CN" altLang="en-US" sz="1400" b="1" i="0" u="none" strike="noStrike" cap="none" normalizeH="0" baseline="0">
                          <a:ln>
                            <a:noFill/>
                          </a:ln>
                          <a:solidFill>
                            <a:srgbClr val="FF0000"/>
                          </a:solidFill>
                          <a:effectLst/>
                          <a:latin typeface="宋体" pitchFamily="2" charset="-122"/>
                          <a:ea typeface="宋体" pitchFamily="2" charset="-122"/>
                        </a:rPr>
                        <a:t>字</a:t>
                      </a:r>
                      <a:r>
                        <a:rPr kumimoji="1" lang="zh-CN" altLang="en-US" sz="1400" b="0" i="0" u="none" strike="noStrike" cap="none" normalizeH="0" baseline="0">
                          <a:ln>
                            <a:noFill/>
                          </a:ln>
                          <a:solidFill>
                            <a:schemeClr val="tx1"/>
                          </a:solidFill>
                          <a:effectLst/>
                          <a:latin typeface="宋体" pitchFamily="2" charset="-122"/>
                          <a:ea typeface="宋体" pitchFamily="2" charset="-122"/>
                        </a:rPr>
                        <a:t>数据</a:t>
                      </a:r>
                    </a:p>
                  </a:txBody>
                  <a:tcPr marL="91439" marR="91439"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STR{cond}</a:t>
                      </a:r>
                    </a:p>
                  </a:txBody>
                  <a:tcPr marL="91439" marR="91439" marT="45726" marB="4572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1"/>
                  </a:ext>
                </a:extLst>
              </a:tr>
              <a:tr h="3600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STR</a:t>
                      </a:r>
                      <a:r>
                        <a:rPr kumimoji="1" lang="en-US" altLang="zh-CN" sz="1400" b="1" i="0" u="none" strike="noStrike" cap="none" normalizeH="0" baseline="0" dirty="0">
                          <a:ln>
                            <a:noFill/>
                          </a:ln>
                          <a:solidFill>
                            <a:srgbClr val="FF0000"/>
                          </a:solidFill>
                          <a:effectLst/>
                          <a:latin typeface="Times New Roman" pitchFamily="18" charset="0"/>
                          <a:ea typeface="宋体" pitchFamily="2" charset="-122"/>
                        </a:rPr>
                        <a:t>B</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rPr>
                        <a:t>Rd,addressing</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 </a:t>
                      </a:r>
                    </a:p>
                  </a:txBody>
                  <a:tcPr marL="91439" marR="91439" marT="45726" marB="4572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宋体" pitchFamily="2" charset="-122"/>
                          <a:ea typeface="宋体" pitchFamily="2" charset="-122"/>
                        </a:rPr>
                        <a:t>存储</a:t>
                      </a:r>
                      <a:r>
                        <a:rPr kumimoji="1" lang="zh-CN" altLang="en-US" sz="1400" b="1" i="0" u="none" strike="noStrike" cap="none" normalizeH="0" baseline="0">
                          <a:ln>
                            <a:noFill/>
                          </a:ln>
                          <a:solidFill>
                            <a:srgbClr val="FF0000"/>
                          </a:solidFill>
                          <a:effectLst/>
                          <a:latin typeface="宋体" pitchFamily="2" charset="-122"/>
                          <a:ea typeface="宋体" pitchFamily="2" charset="-122"/>
                        </a:rPr>
                        <a:t>字节</a:t>
                      </a:r>
                      <a:r>
                        <a:rPr kumimoji="1" lang="zh-CN" altLang="en-US" sz="1400" b="0" i="0" u="none" strike="noStrike" cap="none" normalizeH="0" baseline="0">
                          <a:ln>
                            <a:noFill/>
                          </a:ln>
                          <a:solidFill>
                            <a:schemeClr val="tx1"/>
                          </a:solidFill>
                          <a:effectLst/>
                          <a:latin typeface="宋体" pitchFamily="2" charset="-122"/>
                          <a:ea typeface="宋体" pitchFamily="2" charset="-122"/>
                        </a:rPr>
                        <a:t>数据</a:t>
                      </a:r>
                    </a:p>
                  </a:txBody>
                  <a:tcPr marL="91439" marR="91439"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STR{cond}B</a:t>
                      </a:r>
                    </a:p>
                  </a:txBody>
                  <a:tcPr marL="91439" marR="91439" marT="45726" marB="4572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2"/>
                  </a:ext>
                </a:extLst>
              </a:tr>
              <a:tr h="3600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STR</a:t>
                      </a:r>
                      <a:r>
                        <a:rPr kumimoji="1" lang="en-US" altLang="zh-CN" sz="1400" b="1" i="0" u="none" strike="noStrike" cap="none" normalizeH="0" baseline="0" dirty="0">
                          <a:ln>
                            <a:noFill/>
                          </a:ln>
                          <a:solidFill>
                            <a:srgbClr val="FF0000"/>
                          </a:solidFill>
                          <a:effectLst/>
                          <a:latin typeface="Times New Roman" pitchFamily="18" charset="0"/>
                          <a:ea typeface="宋体" pitchFamily="2" charset="-122"/>
                        </a:rPr>
                        <a:t>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rPr>
                        <a:t>Rd,addressing</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 </a:t>
                      </a:r>
                    </a:p>
                  </a:txBody>
                  <a:tcPr marL="91439" marR="91439" marT="45726" marB="4572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宋体" pitchFamily="2" charset="-122"/>
                          <a:ea typeface="宋体" pitchFamily="2" charset="-122"/>
                        </a:rPr>
                        <a:t>以</a:t>
                      </a:r>
                      <a:r>
                        <a:rPr kumimoji="1" lang="zh-CN" altLang="en-US" sz="1400" b="1" i="0" u="none" strike="noStrike" cap="none" normalizeH="0" baseline="0">
                          <a:ln>
                            <a:noFill/>
                          </a:ln>
                          <a:solidFill>
                            <a:srgbClr val="FF0000"/>
                          </a:solidFill>
                          <a:effectLst/>
                          <a:latin typeface="宋体" pitchFamily="2" charset="-122"/>
                          <a:ea typeface="宋体" pitchFamily="2" charset="-122"/>
                        </a:rPr>
                        <a:t>用户模式</a:t>
                      </a:r>
                      <a:r>
                        <a:rPr kumimoji="1" lang="zh-CN" altLang="en-US" sz="1400" b="0" i="0" u="none" strike="noStrike" cap="none" normalizeH="0" baseline="0">
                          <a:ln>
                            <a:noFill/>
                          </a:ln>
                          <a:solidFill>
                            <a:schemeClr val="tx1"/>
                          </a:solidFill>
                          <a:effectLst/>
                          <a:latin typeface="宋体" pitchFamily="2" charset="-122"/>
                          <a:ea typeface="宋体" pitchFamily="2" charset="-122"/>
                        </a:rPr>
                        <a:t>存储字数据</a:t>
                      </a:r>
                    </a:p>
                  </a:txBody>
                  <a:tcPr marL="91439" marR="91439"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STR{cond}T</a:t>
                      </a:r>
                    </a:p>
                  </a:txBody>
                  <a:tcPr marL="91439" marR="91439" marT="45726" marB="4572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3"/>
                  </a:ext>
                </a:extLst>
              </a:tr>
              <a:tr h="43200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STR</a:t>
                      </a:r>
                      <a:r>
                        <a:rPr kumimoji="1" lang="en-US" altLang="zh-CN" sz="1400" b="1" i="0" u="none" strike="noStrike" cap="none" normalizeH="0" baseline="0" dirty="0">
                          <a:ln>
                            <a:noFill/>
                          </a:ln>
                          <a:solidFill>
                            <a:srgbClr val="FF0000"/>
                          </a:solidFill>
                          <a:effectLst/>
                          <a:latin typeface="Times New Roman" pitchFamily="18" charset="0"/>
                          <a:ea typeface="宋体" pitchFamily="2" charset="-122"/>
                        </a:rPr>
                        <a:t>BT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rPr>
                        <a:t>Rd,addressing</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 </a:t>
                      </a:r>
                    </a:p>
                  </a:txBody>
                  <a:tcPr marL="91439" marR="91439" marT="45726" marB="4572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宋体" pitchFamily="2" charset="-122"/>
                          <a:ea typeface="宋体" pitchFamily="2" charset="-122"/>
                        </a:rPr>
                        <a:t>以</a:t>
                      </a:r>
                      <a:r>
                        <a:rPr kumimoji="1" lang="zh-CN" altLang="en-US" sz="1400" b="1" i="0" u="none" strike="noStrike" cap="none" normalizeH="0" baseline="0">
                          <a:ln>
                            <a:noFill/>
                          </a:ln>
                          <a:solidFill>
                            <a:srgbClr val="FF0000"/>
                          </a:solidFill>
                          <a:effectLst/>
                          <a:latin typeface="宋体" pitchFamily="2" charset="-122"/>
                          <a:ea typeface="宋体" pitchFamily="2" charset="-122"/>
                        </a:rPr>
                        <a:t>用户模式</a:t>
                      </a:r>
                      <a:r>
                        <a:rPr kumimoji="1" lang="zh-CN" altLang="en-US" sz="1400" b="0" i="0" u="none" strike="noStrike" cap="none" normalizeH="0" baseline="0">
                          <a:ln>
                            <a:noFill/>
                          </a:ln>
                          <a:solidFill>
                            <a:schemeClr val="tx1"/>
                          </a:solidFill>
                          <a:effectLst/>
                          <a:latin typeface="宋体" pitchFamily="2" charset="-122"/>
                          <a:ea typeface="宋体" pitchFamily="2" charset="-122"/>
                        </a:rPr>
                        <a:t>存储</a:t>
                      </a:r>
                      <a:r>
                        <a:rPr kumimoji="1" lang="zh-CN" altLang="en-US" sz="1400" b="1" i="0" u="none" strike="noStrike" cap="none" normalizeH="0" baseline="0">
                          <a:ln>
                            <a:noFill/>
                          </a:ln>
                          <a:solidFill>
                            <a:srgbClr val="FF0000"/>
                          </a:solidFill>
                          <a:effectLst/>
                          <a:latin typeface="宋体" pitchFamily="2" charset="-122"/>
                          <a:ea typeface="宋体" pitchFamily="2" charset="-122"/>
                        </a:rPr>
                        <a:t>字节</a:t>
                      </a:r>
                      <a:r>
                        <a:rPr kumimoji="1" lang="zh-CN" altLang="en-US" sz="1400" b="0" i="0" u="none" strike="noStrike" cap="none" normalizeH="0" baseline="0">
                          <a:ln>
                            <a:noFill/>
                          </a:ln>
                          <a:solidFill>
                            <a:schemeClr val="tx1"/>
                          </a:solidFill>
                          <a:effectLst/>
                          <a:latin typeface="宋体" pitchFamily="2" charset="-122"/>
                          <a:ea typeface="宋体" pitchFamily="2" charset="-122"/>
                        </a:rPr>
                        <a:t>数据</a:t>
                      </a:r>
                    </a:p>
                  </a:txBody>
                  <a:tcPr marL="91439" marR="91439"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STR{cond}BT</a:t>
                      </a:r>
                    </a:p>
                  </a:txBody>
                  <a:tcPr marL="91439" marR="91439" marT="45726" marB="4572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4"/>
                  </a:ext>
                </a:extLst>
              </a:tr>
              <a:tr h="36000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STR</a:t>
                      </a:r>
                      <a:r>
                        <a:rPr kumimoji="1" lang="en-US" altLang="zh-CN" sz="1400" b="1" i="0" u="none" strike="noStrike" cap="none" normalizeH="0" baseline="0" dirty="0">
                          <a:ln>
                            <a:noFill/>
                          </a:ln>
                          <a:solidFill>
                            <a:srgbClr val="FF0000"/>
                          </a:solidFill>
                          <a:effectLst/>
                          <a:latin typeface="Times New Roman" pitchFamily="18" charset="0"/>
                          <a:ea typeface="宋体" pitchFamily="2" charset="-122"/>
                        </a:rPr>
                        <a:t>H</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rPr>
                        <a:t>Rd,addressing</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 </a:t>
                      </a:r>
                    </a:p>
                  </a:txBody>
                  <a:tcPr marL="91439" marR="91439" marT="45726" marB="4572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宋体" pitchFamily="2" charset="-122"/>
                          <a:ea typeface="宋体" pitchFamily="2" charset="-122"/>
                        </a:rPr>
                        <a:t>存储</a:t>
                      </a:r>
                      <a:r>
                        <a:rPr kumimoji="1" lang="zh-CN" altLang="en-US" sz="1400" b="1" i="0" u="none" strike="noStrike" cap="none" normalizeH="0" baseline="0">
                          <a:ln>
                            <a:noFill/>
                          </a:ln>
                          <a:solidFill>
                            <a:srgbClr val="FF0000"/>
                          </a:solidFill>
                          <a:effectLst/>
                          <a:latin typeface="宋体" pitchFamily="2" charset="-122"/>
                          <a:ea typeface="宋体" pitchFamily="2" charset="-122"/>
                        </a:rPr>
                        <a:t>半字</a:t>
                      </a:r>
                      <a:r>
                        <a:rPr kumimoji="1" lang="zh-CN" altLang="en-US" sz="1400" b="0" i="0" u="none" strike="noStrike" cap="none" normalizeH="0" baseline="0">
                          <a:ln>
                            <a:noFill/>
                          </a:ln>
                          <a:solidFill>
                            <a:schemeClr val="tx1"/>
                          </a:solidFill>
                          <a:effectLst/>
                          <a:latin typeface="宋体" pitchFamily="2" charset="-122"/>
                          <a:ea typeface="宋体" pitchFamily="2" charset="-122"/>
                        </a:rPr>
                        <a:t>数据</a:t>
                      </a:r>
                    </a:p>
                  </a:txBody>
                  <a:tcPr marL="91439" marR="91439"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STR{</a:t>
                      </a:r>
                      <a:r>
                        <a:rPr kumimoji="1" lang="en-US" altLang="zh-CN" sz="1400" b="0" i="0" u="none" strike="noStrike" cap="none" normalizeH="0" baseline="0" dirty="0" err="1">
                          <a:ln>
                            <a:noFill/>
                          </a:ln>
                          <a:solidFill>
                            <a:schemeClr val="tx1"/>
                          </a:solidFill>
                          <a:effectLst/>
                          <a:latin typeface="宋体" pitchFamily="2" charset="-122"/>
                          <a:ea typeface="宋体" pitchFamily="2" charset="-122"/>
                          <a:cs typeface="Times New Roman" pitchFamily="18" charset="0"/>
                        </a:rPr>
                        <a:t>cond</a:t>
                      </a:r>
                      <a:r>
                        <a:rPr kumimoji="1" lang="en-US" altLang="zh-CN" sz="14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}H</a:t>
                      </a:r>
                    </a:p>
                  </a:txBody>
                  <a:tcPr marL="91439" marR="91439" marT="45726" marB="4572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2970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nodeType="afterGroup">
                            <p:stCondLst>
                              <p:cond delay="500"/>
                            </p:stCondLst>
                            <p:childTnLst>
                              <p:par>
                                <p:cTn id="9" presetID="18" presetClass="entr" presetSubtype="1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strips(down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E84A02F1-7A44-4BC2-BCB4-73CD413D1BD6}"/>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单寄存器</a:t>
            </a:r>
          </a:p>
        </p:txBody>
      </p:sp>
      <p:grpSp>
        <p:nvGrpSpPr>
          <p:cNvPr id="4" name="Group 55">
            <a:extLst>
              <a:ext uri="{FF2B5EF4-FFF2-40B4-BE49-F238E27FC236}">
                <a16:creationId xmlns:a16="http://schemas.microsoft.com/office/drawing/2014/main" id="{2F80B98D-5BD5-498B-B919-B48F4B6ED284}"/>
              </a:ext>
            </a:extLst>
          </p:cNvPr>
          <p:cNvGrpSpPr>
            <a:grpSpLocks/>
          </p:cNvGrpSpPr>
          <p:nvPr/>
        </p:nvGrpSpPr>
        <p:grpSpPr bwMode="auto">
          <a:xfrm>
            <a:off x="2986088" y="1701801"/>
            <a:ext cx="5853112" cy="1262063"/>
            <a:chOff x="921" y="942"/>
            <a:chExt cx="3687" cy="795"/>
          </a:xfrm>
        </p:grpSpPr>
        <p:sp>
          <p:nvSpPr>
            <p:cNvPr id="6" name="AutoShape 40">
              <a:extLst>
                <a:ext uri="{FF2B5EF4-FFF2-40B4-BE49-F238E27FC236}">
                  <a16:creationId xmlns:a16="http://schemas.microsoft.com/office/drawing/2014/main" id="{C7F37D96-DA31-4711-A93A-0B079BEF2BA2}"/>
                </a:ext>
              </a:extLst>
            </p:cNvPr>
            <p:cNvSpPr>
              <a:spLocks noChangeArrowheads="1"/>
            </p:cNvSpPr>
            <p:nvPr/>
          </p:nvSpPr>
          <p:spPr bwMode="auto">
            <a:xfrm>
              <a:off x="921" y="942"/>
              <a:ext cx="3687" cy="373"/>
            </a:xfrm>
            <a:prstGeom prst="roundRect">
              <a:avLst>
                <a:gd name="adj" fmla="val 10102"/>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楷体" panose="02010609060101010101" pitchFamily="49" charset="-122"/>
                <a:ea typeface="楷体" panose="02010609060101010101" pitchFamily="49" charset="-122"/>
              </a:endParaRPr>
            </a:p>
          </p:txBody>
        </p:sp>
        <p:sp>
          <p:nvSpPr>
            <p:cNvPr id="7" name="Text Box 41">
              <a:extLst>
                <a:ext uri="{FF2B5EF4-FFF2-40B4-BE49-F238E27FC236}">
                  <a16:creationId xmlns:a16="http://schemas.microsoft.com/office/drawing/2014/main" id="{7D0F4B1C-BD77-49C3-B803-FFBEF6139732}"/>
                </a:ext>
              </a:extLst>
            </p:cNvPr>
            <p:cNvSpPr txBox="1">
              <a:spLocks noChangeArrowheads="1"/>
            </p:cNvSpPr>
            <p:nvPr/>
          </p:nvSpPr>
          <p:spPr bwMode="auto">
            <a:xfrm>
              <a:off x="921" y="942"/>
              <a:ext cx="357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zh-CN" altLang="en-US" sz="2800" kern="0" dirty="0">
                  <a:solidFill>
                    <a:sysClr val="windowText" lastClr="000000"/>
                  </a:solidFill>
                  <a:latin typeface="楷体" panose="02010609060101010101" pitchFamily="49" charset="-122"/>
                  <a:ea typeface="楷体" panose="02010609060101010101" pitchFamily="49" charset="-122"/>
                </a:rPr>
                <a:t>装载指令：</a:t>
              </a:r>
              <a:r>
                <a:rPr lang="en-US" altLang="zh-CN" sz="2800" kern="0" dirty="0">
                  <a:solidFill>
                    <a:srgbClr val="3333CC"/>
                  </a:solidFill>
                  <a:effectLst>
                    <a:outerShdw blurRad="38100" dist="38100" dir="2700000" algn="tl">
                      <a:srgbClr val="000000"/>
                    </a:outerShdw>
                  </a:effectLst>
                  <a:latin typeface="楷体" panose="02010609060101010101" pitchFamily="49" charset="-122"/>
                  <a:ea typeface="楷体" panose="02010609060101010101" pitchFamily="49" charset="-122"/>
                </a:rPr>
                <a:t>LDR    </a:t>
              </a:r>
              <a:r>
                <a:rPr lang="zh-CN" altLang="en-US" sz="2000" kern="0" dirty="0">
                  <a:solidFill>
                    <a:srgbClr val="0000FF"/>
                  </a:solidFill>
                  <a:latin typeface="楷体" panose="02010609060101010101" pitchFamily="49" charset="-122"/>
                  <a:ea typeface="楷体" panose="02010609060101010101" pitchFamily="49" charset="-122"/>
                </a:rPr>
                <a:t>目标寄存器</a:t>
              </a:r>
              <a:r>
                <a:rPr lang="en-US" altLang="zh-CN" sz="2000" kern="0" dirty="0">
                  <a:solidFill>
                    <a:srgbClr val="3333CC"/>
                  </a:solidFill>
                  <a:latin typeface="楷体" panose="02010609060101010101" pitchFamily="49" charset="-122"/>
                  <a:ea typeface="楷体" panose="02010609060101010101" pitchFamily="49" charset="-122"/>
                </a:rPr>
                <a:t>,  </a:t>
              </a:r>
              <a:r>
                <a:rPr lang="zh-CN" altLang="en-US" sz="2000" kern="0" dirty="0">
                  <a:solidFill>
                    <a:srgbClr val="3333CC"/>
                  </a:solidFill>
                  <a:latin typeface="楷体" panose="02010609060101010101" pitchFamily="49" charset="-122"/>
                  <a:ea typeface="楷体" panose="02010609060101010101" pitchFamily="49" charset="-122"/>
                </a:rPr>
                <a:t>源地址</a:t>
              </a:r>
            </a:p>
          </p:txBody>
        </p:sp>
        <p:sp>
          <p:nvSpPr>
            <p:cNvPr id="8" name="AutoShape 42">
              <a:extLst>
                <a:ext uri="{FF2B5EF4-FFF2-40B4-BE49-F238E27FC236}">
                  <a16:creationId xmlns:a16="http://schemas.microsoft.com/office/drawing/2014/main" id="{1A311ACD-ADCA-400F-BA9C-324B51AB61C9}"/>
                </a:ext>
              </a:extLst>
            </p:cNvPr>
            <p:cNvSpPr>
              <a:spLocks noChangeArrowheads="1"/>
            </p:cNvSpPr>
            <p:nvPr/>
          </p:nvSpPr>
          <p:spPr bwMode="auto">
            <a:xfrm>
              <a:off x="921" y="1364"/>
              <a:ext cx="3682" cy="373"/>
            </a:xfrm>
            <a:prstGeom prst="roundRect">
              <a:avLst>
                <a:gd name="adj" fmla="val 10102"/>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楷体" panose="02010609060101010101" pitchFamily="49" charset="-122"/>
                <a:ea typeface="楷体" panose="02010609060101010101" pitchFamily="49" charset="-122"/>
              </a:endParaRPr>
            </a:p>
          </p:txBody>
        </p:sp>
        <p:sp>
          <p:nvSpPr>
            <p:cNvPr id="9" name="Text Box 43">
              <a:extLst>
                <a:ext uri="{FF2B5EF4-FFF2-40B4-BE49-F238E27FC236}">
                  <a16:creationId xmlns:a16="http://schemas.microsoft.com/office/drawing/2014/main" id="{F81051B3-831D-4914-91B7-38CEF1884986}"/>
                </a:ext>
              </a:extLst>
            </p:cNvPr>
            <p:cNvSpPr txBox="1">
              <a:spLocks noChangeArrowheads="1"/>
            </p:cNvSpPr>
            <p:nvPr/>
          </p:nvSpPr>
          <p:spPr bwMode="auto">
            <a:xfrm>
              <a:off x="921" y="1364"/>
              <a:ext cx="365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zh-CN" altLang="en-US" sz="2800" kern="0" dirty="0">
                  <a:solidFill>
                    <a:sysClr val="windowText" lastClr="000000"/>
                  </a:solidFill>
                  <a:latin typeface="楷体" panose="02010609060101010101" pitchFamily="49" charset="-122"/>
                  <a:ea typeface="楷体" panose="02010609060101010101" pitchFamily="49" charset="-122"/>
                </a:rPr>
                <a:t>保存指令：</a:t>
              </a:r>
              <a:r>
                <a:rPr lang="en-US" altLang="zh-CN" sz="2800" kern="0" dirty="0">
                  <a:solidFill>
                    <a:srgbClr val="3333CC"/>
                  </a:solidFill>
                  <a:effectLst>
                    <a:outerShdw blurRad="38100" dist="38100" dir="2700000" algn="tl">
                      <a:srgbClr val="000000"/>
                    </a:outerShdw>
                  </a:effectLst>
                  <a:latin typeface="楷体" panose="02010609060101010101" pitchFamily="49" charset="-122"/>
                  <a:ea typeface="楷体" panose="02010609060101010101" pitchFamily="49" charset="-122"/>
                </a:rPr>
                <a:t>STR    </a:t>
              </a:r>
              <a:r>
                <a:rPr lang="zh-CN" altLang="en-US" sz="2000" kern="0" dirty="0">
                  <a:solidFill>
                    <a:srgbClr val="0000FF"/>
                  </a:solidFill>
                  <a:latin typeface="楷体" panose="02010609060101010101" pitchFamily="49" charset="-122"/>
                  <a:ea typeface="楷体" panose="02010609060101010101" pitchFamily="49" charset="-122"/>
                </a:rPr>
                <a:t>源寄存器</a:t>
              </a:r>
              <a:r>
                <a:rPr lang="en-US" altLang="zh-CN" sz="2000" kern="0" dirty="0">
                  <a:solidFill>
                    <a:srgbClr val="3333CC"/>
                  </a:solidFill>
                  <a:latin typeface="楷体" panose="02010609060101010101" pitchFamily="49" charset="-122"/>
                  <a:ea typeface="楷体" panose="02010609060101010101" pitchFamily="49" charset="-122"/>
                </a:rPr>
                <a:t>,   </a:t>
              </a:r>
              <a:r>
                <a:rPr lang="zh-CN" altLang="en-US" sz="2000" kern="0" dirty="0">
                  <a:solidFill>
                    <a:srgbClr val="3333CC"/>
                  </a:solidFill>
                  <a:latin typeface="楷体" panose="02010609060101010101" pitchFamily="49" charset="-122"/>
                  <a:ea typeface="楷体" panose="02010609060101010101" pitchFamily="49" charset="-122"/>
                </a:rPr>
                <a:t>目标地址</a:t>
              </a:r>
            </a:p>
          </p:txBody>
        </p:sp>
      </p:grpSp>
      <p:grpSp>
        <p:nvGrpSpPr>
          <p:cNvPr id="10" name="Group 59">
            <a:extLst>
              <a:ext uri="{FF2B5EF4-FFF2-40B4-BE49-F238E27FC236}">
                <a16:creationId xmlns:a16="http://schemas.microsoft.com/office/drawing/2014/main" id="{EE81854B-7175-4188-97CB-9E063F8887E5}"/>
              </a:ext>
            </a:extLst>
          </p:cNvPr>
          <p:cNvGrpSpPr>
            <a:grpSpLocks/>
          </p:cNvGrpSpPr>
          <p:nvPr/>
        </p:nvGrpSpPr>
        <p:grpSpPr bwMode="auto">
          <a:xfrm>
            <a:off x="2655889" y="3536951"/>
            <a:ext cx="6835775" cy="2987675"/>
            <a:chOff x="713" y="2098"/>
            <a:chExt cx="4306" cy="1882"/>
          </a:xfrm>
        </p:grpSpPr>
        <p:sp>
          <p:nvSpPr>
            <p:cNvPr id="11" name="AutoShape 45">
              <a:extLst>
                <a:ext uri="{FF2B5EF4-FFF2-40B4-BE49-F238E27FC236}">
                  <a16:creationId xmlns:a16="http://schemas.microsoft.com/office/drawing/2014/main" id="{72C101D4-948C-4719-A9D8-9B6FD9BBF6B7}"/>
                </a:ext>
              </a:extLst>
            </p:cNvPr>
            <p:cNvSpPr>
              <a:spLocks noChangeArrowheads="1"/>
            </p:cNvSpPr>
            <p:nvPr/>
          </p:nvSpPr>
          <p:spPr bwMode="auto">
            <a:xfrm>
              <a:off x="713" y="2098"/>
              <a:ext cx="4301" cy="594"/>
            </a:xfrm>
            <a:prstGeom prst="roundRect">
              <a:avLst>
                <a:gd name="adj" fmla="val 10102"/>
              </a:avLst>
            </a:prstGeom>
            <a:ln w="19050">
              <a:solidFill>
                <a:srgbClr val="000000"/>
              </a:solidFill>
              <a:round/>
              <a:headEnd/>
              <a:tailEnd/>
            </a:ln>
            <a:effectLst/>
          </p:spPr>
          <p:style>
            <a:lnRef idx="0">
              <a:scrgbClr r="0" g="0" b="0"/>
            </a:lnRef>
            <a:fillRef idx="1003">
              <a:schemeClr val="lt2"/>
            </a:fillRef>
            <a:effectRef idx="0">
              <a:scrgbClr r="0" g="0" b="0"/>
            </a:effectRef>
            <a:fontRef idx="major"/>
          </p:style>
          <p:txBody>
            <a:bodyPr anchor="ctr"/>
            <a:lstStyle/>
            <a:p>
              <a:pPr algn="just">
                <a:lnSpc>
                  <a:spcPct val="90000"/>
                </a:lnSpc>
                <a:buClr>
                  <a:srgbClr val="0000FF"/>
                </a:buClr>
                <a:defRPr/>
              </a:pPr>
              <a:r>
                <a:rPr lang="zh-CN" altLang="en-US" sz="2000" b="1" kern="0" dirty="0">
                  <a:solidFill>
                    <a:srgbClr val="0000FF"/>
                  </a:solidFill>
                  <a:latin typeface="+mn-ea"/>
                  <a:ea typeface="+mn-ea"/>
                </a:rPr>
                <a:t>立即数</a:t>
              </a:r>
              <a:r>
                <a:rPr lang="zh-CN" altLang="en-US" sz="2000" kern="0" dirty="0">
                  <a:solidFill>
                    <a:srgbClr val="3333CC"/>
                  </a:solidFill>
                  <a:latin typeface="+mn-ea"/>
                  <a:ea typeface="+mn-ea"/>
                </a:rPr>
                <a:t>：</a:t>
              </a:r>
              <a:r>
                <a:rPr lang="zh-CN" altLang="en-US" sz="2000" kern="0" dirty="0">
                  <a:solidFill>
                    <a:sysClr val="windowText" lastClr="000000"/>
                  </a:solidFill>
                  <a:latin typeface="+mn-ea"/>
                  <a:ea typeface="+mn-ea"/>
                </a:rPr>
                <a:t>立即数可以是一个无符号的数值。这个数据可以加到基址寄存器，也可以从基址寄存器中减去这个数值。 </a:t>
              </a:r>
            </a:p>
            <a:p>
              <a:pPr algn="just">
                <a:lnSpc>
                  <a:spcPct val="90000"/>
                </a:lnSpc>
                <a:buClr>
                  <a:srgbClr val="0000FF"/>
                </a:buClr>
                <a:defRPr/>
              </a:pPr>
              <a:r>
                <a:rPr lang="zh-CN" altLang="en-US" sz="2000" kern="0" dirty="0">
                  <a:solidFill>
                    <a:sysClr val="windowText" lastClr="000000"/>
                  </a:solidFill>
                  <a:latin typeface="+mn-ea"/>
                  <a:ea typeface="+mn-ea"/>
                </a:rPr>
                <a:t>如：</a:t>
              </a:r>
              <a:r>
                <a:rPr lang="en-US" altLang="zh-CN" sz="2000" kern="0" dirty="0">
                  <a:solidFill>
                    <a:sysClr val="windowText" lastClr="000000"/>
                  </a:solidFill>
                  <a:latin typeface="+mn-ea"/>
                  <a:ea typeface="+mn-ea"/>
                </a:rPr>
                <a:t>LDR  R1,[R0,</a:t>
              </a:r>
              <a:r>
                <a:rPr lang="en-US" altLang="zh-CN" sz="2000" kern="0" dirty="0">
                  <a:solidFill>
                    <a:srgbClr val="FF0000"/>
                  </a:solidFill>
                  <a:latin typeface="+mn-ea"/>
                  <a:ea typeface="+mn-ea"/>
                </a:rPr>
                <a:t>#0x12</a:t>
              </a:r>
              <a:r>
                <a:rPr lang="en-US" altLang="zh-CN" sz="2000" kern="0" dirty="0">
                  <a:solidFill>
                    <a:sysClr val="windowText" lastClr="000000"/>
                  </a:solidFill>
                  <a:latin typeface="+mn-ea"/>
                  <a:ea typeface="+mn-ea"/>
                </a:rPr>
                <a:t>] </a:t>
              </a:r>
              <a:endParaRPr lang="en-US" altLang="zh-CN" kern="0" dirty="0">
                <a:solidFill>
                  <a:sysClr val="windowText" lastClr="000000"/>
                </a:solidFill>
                <a:latin typeface="+mn-ea"/>
                <a:ea typeface="+mn-ea"/>
              </a:endParaRPr>
            </a:p>
          </p:txBody>
        </p:sp>
        <p:sp>
          <p:nvSpPr>
            <p:cNvPr id="12" name="AutoShape 46">
              <a:extLst>
                <a:ext uri="{FF2B5EF4-FFF2-40B4-BE49-F238E27FC236}">
                  <a16:creationId xmlns:a16="http://schemas.microsoft.com/office/drawing/2014/main" id="{7C8674C6-5CF5-4ED8-B3FD-6ED199345CC0}"/>
                </a:ext>
              </a:extLst>
            </p:cNvPr>
            <p:cNvSpPr>
              <a:spLocks noChangeArrowheads="1"/>
            </p:cNvSpPr>
            <p:nvPr/>
          </p:nvSpPr>
          <p:spPr bwMode="auto">
            <a:xfrm>
              <a:off x="713" y="2736"/>
              <a:ext cx="4301" cy="594"/>
            </a:xfrm>
            <a:prstGeom prst="roundRect">
              <a:avLst>
                <a:gd name="adj" fmla="val 10102"/>
              </a:avLst>
            </a:prstGeom>
            <a:ln w="19050">
              <a:solidFill>
                <a:srgbClr val="000000"/>
              </a:solidFill>
              <a:round/>
              <a:headEnd/>
              <a:tailEnd/>
            </a:ln>
            <a:effectLst/>
          </p:spPr>
          <p:style>
            <a:lnRef idx="0">
              <a:scrgbClr r="0" g="0" b="0"/>
            </a:lnRef>
            <a:fillRef idx="1003">
              <a:schemeClr val="lt2"/>
            </a:fillRef>
            <a:effectRef idx="0">
              <a:scrgbClr r="0" g="0" b="0"/>
            </a:effectRef>
            <a:fontRef idx="major"/>
          </p:style>
          <p:txBody>
            <a:bodyPr anchor="ctr"/>
            <a:lstStyle/>
            <a:p>
              <a:pPr algn="just">
                <a:lnSpc>
                  <a:spcPct val="90000"/>
                </a:lnSpc>
                <a:spcBef>
                  <a:spcPct val="50000"/>
                </a:spcBef>
                <a:buClr>
                  <a:srgbClr val="0000FF"/>
                </a:buClr>
                <a:defRPr/>
              </a:pPr>
              <a:r>
                <a:rPr lang="zh-CN" altLang="en-US" sz="2000" b="1" kern="0" dirty="0">
                  <a:solidFill>
                    <a:srgbClr val="0000FF"/>
                  </a:solidFill>
                  <a:latin typeface="+mn-ea"/>
                  <a:ea typeface="+mn-ea"/>
                </a:rPr>
                <a:t>寄存器</a:t>
              </a:r>
              <a:r>
                <a:rPr lang="zh-CN" altLang="en-US" sz="2000" kern="0" dirty="0">
                  <a:solidFill>
                    <a:srgbClr val="3333CC"/>
                  </a:solidFill>
                  <a:latin typeface="+mn-ea"/>
                  <a:ea typeface="+mn-ea"/>
                </a:rPr>
                <a:t>：</a:t>
              </a:r>
              <a:r>
                <a:rPr lang="zh-CN" altLang="en-US" sz="2000" kern="0" dirty="0">
                  <a:solidFill>
                    <a:sysClr val="windowText" lastClr="000000"/>
                  </a:solidFill>
                  <a:latin typeface="+mn-ea"/>
                  <a:ea typeface="+mn-ea"/>
                </a:rPr>
                <a:t>寄存器中的数值可以加到基址寄存器，也可以从基址寄存器中减去这个数值。 </a:t>
              </a:r>
            </a:p>
            <a:p>
              <a:pPr algn="just">
                <a:lnSpc>
                  <a:spcPct val="90000"/>
                </a:lnSpc>
                <a:buClr>
                  <a:srgbClr val="0000FF"/>
                </a:buClr>
                <a:defRPr/>
              </a:pPr>
              <a:r>
                <a:rPr lang="zh-CN" altLang="en-US" sz="2000" kern="0" dirty="0">
                  <a:solidFill>
                    <a:sysClr val="windowText" lastClr="000000"/>
                  </a:solidFill>
                  <a:latin typeface="+mn-ea"/>
                  <a:ea typeface="+mn-ea"/>
                </a:rPr>
                <a:t>如：</a:t>
              </a:r>
              <a:r>
                <a:rPr lang="en-US" altLang="zh-CN" sz="2000" kern="0" dirty="0">
                  <a:solidFill>
                    <a:sysClr val="windowText" lastClr="000000"/>
                  </a:solidFill>
                  <a:latin typeface="+mn-ea"/>
                  <a:ea typeface="+mn-ea"/>
                </a:rPr>
                <a:t>LDR  R1,[R0,</a:t>
              </a:r>
              <a:r>
                <a:rPr lang="en-US" altLang="zh-CN" sz="2000" kern="0" dirty="0">
                  <a:solidFill>
                    <a:srgbClr val="FF0000"/>
                  </a:solidFill>
                  <a:latin typeface="+mn-ea"/>
                  <a:ea typeface="+mn-ea"/>
                </a:rPr>
                <a:t>R2</a:t>
              </a:r>
              <a:r>
                <a:rPr lang="en-US" altLang="zh-CN" sz="2000" kern="0" dirty="0">
                  <a:solidFill>
                    <a:sysClr val="windowText" lastClr="000000"/>
                  </a:solidFill>
                  <a:latin typeface="+mn-ea"/>
                  <a:ea typeface="+mn-ea"/>
                </a:rPr>
                <a:t>]</a:t>
              </a:r>
              <a:r>
                <a:rPr lang="en-US" altLang="zh-CN" sz="2000" kern="0" dirty="0">
                  <a:solidFill>
                    <a:srgbClr val="0000FF"/>
                  </a:solidFill>
                  <a:latin typeface="+mn-ea"/>
                  <a:ea typeface="+mn-ea"/>
                </a:rPr>
                <a:t> </a:t>
              </a:r>
              <a:endParaRPr lang="en-US" altLang="zh-CN" kern="0" dirty="0">
                <a:solidFill>
                  <a:sysClr val="windowText" lastClr="000000"/>
                </a:solidFill>
                <a:latin typeface="+mn-ea"/>
                <a:ea typeface="+mn-ea"/>
              </a:endParaRPr>
            </a:p>
          </p:txBody>
        </p:sp>
        <p:sp>
          <p:nvSpPr>
            <p:cNvPr id="13" name="AutoShape 47">
              <a:extLst>
                <a:ext uri="{FF2B5EF4-FFF2-40B4-BE49-F238E27FC236}">
                  <a16:creationId xmlns:a16="http://schemas.microsoft.com/office/drawing/2014/main" id="{1595AD5D-D228-41C8-86F3-D302BCF1EA6A}"/>
                </a:ext>
              </a:extLst>
            </p:cNvPr>
            <p:cNvSpPr>
              <a:spLocks noChangeArrowheads="1"/>
            </p:cNvSpPr>
            <p:nvPr/>
          </p:nvSpPr>
          <p:spPr bwMode="auto">
            <a:xfrm>
              <a:off x="718" y="3380"/>
              <a:ext cx="4301" cy="600"/>
            </a:xfrm>
            <a:prstGeom prst="roundRect">
              <a:avLst>
                <a:gd name="adj" fmla="val 10102"/>
              </a:avLst>
            </a:prstGeom>
            <a:ln w="19050">
              <a:solidFill>
                <a:srgbClr val="000000"/>
              </a:solidFill>
              <a:round/>
              <a:headEnd/>
              <a:tailEnd/>
            </a:ln>
            <a:effectLst/>
          </p:spPr>
          <p:style>
            <a:lnRef idx="0">
              <a:scrgbClr r="0" g="0" b="0"/>
            </a:lnRef>
            <a:fillRef idx="1003">
              <a:schemeClr val="lt2"/>
            </a:fillRef>
            <a:effectRef idx="0">
              <a:scrgbClr r="0" g="0" b="0"/>
            </a:effectRef>
            <a:fontRef idx="major"/>
          </p:style>
          <p:txBody>
            <a:bodyPr anchor="ctr"/>
            <a:lstStyle/>
            <a:p>
              <a:pPr algn="just">
                <a:lnSpc>
                  <a:spcPct val="90000"/>
                </a:lnSpc>
                <a:spcBef>
                  <a:spcPct val="50000"/>
                </a:spcBef>
                <a:buClr>
                  <a:srgbClr val="0000FF"/>
                </a:buClr>
                <a:defRPr/>
              </a:pPr>
              <a:r>
                <a:rPr lang="zh-CN" altLang="en-US" sz="2000" b="1" kern="0" dirty="0">
                  <a:solidFill>
                    <a:srgbClr val="0000FF"/>
                  </a:solidFill>
                  <a:latin typeface="+mn-ea"/>
                  <a:ea typeface="+mn-ea"/>
                </a:rPr>
                <a:t>寄存器及移位常数</a:t>
              </a:r>
              <a:r>
                <a:rPr lang="zh-CN" altLang="en-US" sz="2000" kern="0" dirty="0">
                  <a:solidFill>
                    <a:srgbClr val="3333CC"/>
                  </a:solidFill>
                  <a:latin typeface="+mn-ea"/>
                  <a:ea typeface="+mn-ea"/>
                </a:rPr>
                <a:t>：</a:t>
              </a:r>
              <a:r>
                <a:rPr lang="zh-CN" altLang="en-US" sz="2000" kern="0" dirty="0">
                  <a:solidFill>
                    <a:sysClr val="windowText" lastClr="000000"/>
                  </a:solidFill>
                  <a:latin typeface="+mn-ea"/>
                  <a:ea typeface="+mn-ea"/>
                </a:rPr>
                <a:t>寄存器移位后的值可以加到基址寄存器，也可以从基址寄存器中减去这个数值。 </a:t>
              </a:r>
            </a:p>
            <a:p>
              <a:pPr algn="just">
                <a:lnSpc>
                  <a:spcPct val="90000"/>
                </a:lnSpc>
                <a:buClr>
                  <a:srgbClr val="0000FF"/>
                </a:buClr>
                <a:defRPr/>
              </a:pPr>
              <a:r>
                <a:rPr lang="zh-CN" altLang="en-US" sz="2000" kern="0" dirty="0">
                  <a:solidFill>
                    <a:sysClr val="windowText" lastClr="000000"/>
                  </a:solidFill>
                  <a:latin typeface="+mn-ea"/>
                  <a:ea typeface="+mn-ea"/>
                </a:rPr>
                <a:t>如：</a:t>
              </a:r>
              <a:r>
                <a:rPr lang="en-US" altLang="zh-CN" sz="2000" kern="0" dirty="0">
                  <a:solidFill>
                    <a:sysClr val="windowText" lastClr="000000"/>
                  </a:solidFill>
                  <a:latin typeface="+mn-ea"/>
                  <a:ea typeface="+mn-ea"/>
                </a:rPr>
                <a:t>LDR  R1,[R0,</a:t>
              </a:r>
              <a:r>
                <a:rPr lang="en-US" altLang="zh-CN" sz="2000" kern="0" dirty="0">
                  <a:solidFill>
                    <a:srgbClr val="FF0000"/>
                  </a:solidFill>
                  <a:latin typeface="+mn-ea"/>
                  <a:ea typeface="+mn-ea"/>
                </a:rPr>
                <a:t>R2,LSL</a:t>
              </a:r>
              <a:r>
                <a:rPr lang="en-US" altLang="zh-CN" sz="2000" kern="0" dirty="0">
                  <a:solidFill>
                    <a:srgbClr val="0000FF"/>
                  </a:solidFill>
                  <a:latin typeface="+mn-ea"/>
                  <a:ea typeface="+mn-ea"/>
                </a:rPr>
                <a:t> </a:t>
              </a:r>
              <a:r>
                <a:rPr lang="en-US" altLang="zh-CN" sz="2000" kern="0" dirty="0">
                  <a:solidFill>
                    <a:srgbClr val="FF0000"/>
                  </a:solidFill>
                  <a:latin typeface="+mn-ea"/>
                  <a:ea typeface="+mn-ea"/>
                </a:rPr>
                <a:t>#2</a:t>
              </a:r>
              <a:r>
                <a:rPr lang="en-US" altLang="zh-CN" sz="2000" kern="0" dirty="0">
                  <a:solidFill>
                    <a:sysClr val="windowText" lastClr="000000"/>
                  </a:solidFill>
                  <a:latin typeface="+mn-ea"/>
                  <a:ea typeface="+mn-ea"/>
                </a:rPr>
                <a:t>]</a:t>
              </a:r>
              <a:endParaRPr lang="en-US" altLang="zh-CN" sz="2000" kern="0" dirty="0">
                <a:solidFill>
                  <a:srgbClr val="0000FF"/>
                </a:solidFill>
                <a:latin typeface="+mn-ea"/>
                <a:ea typeface="+mn-ea"/>
              </a:endParaRPr>
            </a:p>
          </p:txBody>
        </p:sp>
      </p:grpSp>
      <p:sp>
        <p:nvSpPr>
          <p:cNvPr id="14" name="Line 49">
            <a:extLst>
              <a:ext uri="{FF2B5EF4-FFF2-40B4-BE49-F238E27FC236}">
                <a16:creationId xmlns:a16="http://schemas.microsoft.com/office/drawing/2014/main" id="{03C6D8ED-2071-431E-9E6D-A8C79B2E382C}"/>
              </a:ext>
            </a:extLst>
          </p:cNvPr>
          <p:cNvSpPr>
            <a:spLocks noChangeShapeType="1"/>
          </p:cNvSpPr>
          <p:nvPr/>
        </p:nvSpPr>
        <p:spPr bwMode="auto">
          <a:xfrm>
            <a:off x="2292351" y="3251200"/>
            <a:ext cx="580707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mn-ea"/>
            </a:endParaRPr>
          </a:p>
        </p:txBody>
      </p:sp>
      <p:grpSp>
        <p:nvGrpSpPr>
          <p:cNvPr id="15" name="Group 57">
            <a:extLst>
              <a:ext uri="{FF2B5EF4-FFF2-40B4-BE49-F238E27FC236}">
                <a16:creationId xmlns:a16="http://schemas.microsoft.com/office/drawing/2014/main" id="{A8C7C556-8D25-4E83-A9AF-DF44DD75E226}"/>
              </a:ext>
            </a:extLst>
          </p:cNvPr>
          <p:cNvGrpSpPr>
            <a:grpSpLocks/>
          </p:cNvGrpSpPr>
          <p:nvPr/>
        </p:nvGrpSpPr>
        <p:grpSpPr bwMode="auto">
          <a:xfrm>
            <a:off x="7535864" y="1763714"/>
            <a:ext cx="1216025" cy="1487487"/>
            <a:chOff x="3787" y="981"/>
            <a:chExt cx="766" cy="937"/>
          </a:xfrm>
        </p:grpSpPr>
        <p:sp>
          <p:nvSpPr>
            <p:cNvPr id="16" name="Line 50">
              <a:extLst>
                <a:ext uri="{FF2B5EF4-FFF2-40B4-BE49-F238E27FC236}">
                  <a16:creationId xmlns:a16="http://schemas.microsoft.com/office/drawing/2014/main" id="{16D187FB-407C-471C-BDE0-A73139AF0834}"/>
                </a:ext>
              </a:extLst>
            </p:cNvPr>
            <p:cNvSpPr>
              <a:spLocks noChangeShapeType="1"/>
            </p:cNvSpPr>
            <p:nvPr/>
          </p:nvSpPr>
          <p:spPr bwMode="auto">
            <a:xfrm flipV="1">
              <a:off x="4142" y="1691"/>
              <a:ext cx="0" cy="227"/>
            </a:xfrm>
            <a:prstGeom prst="line">
              <a:avLst/>
            </a:prstGeom>
            <a:noFill/>
            <a:ln w="38100">
              <a:solidFill>
                <a:srgbClr val="FF0000"/>
              </a:solidFill>
              <a:round/>
              <a:headEnd type="none" w="sm" len="sm"/>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楷体" panose="02010609060101010101" pitchFamily="49" charset="-122"/>
                <a:ea typeface="楷体" panose="02010609060101010101" pitchFamily="49" charset="-122"/>
              </a:endParaRPr>
            </a:p>
          </p:txBody>
        </p:sp>
        <p:sp>
          <p:nvSpPr>
            <p:cNvPr id="17" name="Rectangle 51">
              <a:extLst>
                <a:ext uri="{FF2B5EF4-FFF2-40B4-BE49-F238E27FC236}">
                  <a16:creationId xmlns:a16="http://schemas.microsoft.com/office/drawing/2014/main" id="{AFF32CB1-2CF0-47D6-BB03-D9DBF24B4DF4}"/>
                </a:ext>
              </a:extLst>
            </p:cNvPr>
            <p:cNvSpPr>
              <a:spLocks noChangeArrowheads="1"/>
            </p:cNvSpPr>
            <p:nvPr/>
          </p:nvSpPr>
          <p:spPr bwMode="auto">
            <a:xfrm>
              <a:off x="3787" y="981"/>
              <a:ext cx="766" cy="710"/>
            </a:xfrm>
            <a:prstGeom prst="rect">
              <a:avLst/>
            </a:prstGeom>
            <a:noFill/>
            <a:ln w="38100" algn="ctr">
              <a:solidFill>
                <a:srgbClr val="FF0000"/>
              </a:solidFill>
              <a:miter lim="800000"/>
              <a:headEnd/>
              <a:tailEnd/>
            </a:ln>
            <a:effectLst/>
            <a:extLst>
              <a:ext uri="{909E8E84-426E-40DD-AFC4-6F175D3DCCD1}">
                <a14:hiddenFill xmlns:a14="http://schemas.microsoft.com/office/drawing/2010/main">
                  <a:solidFill>
                    <a:srgbClr val="FFFF99">
                      <a:alpha val="2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楷体" panose="02010609060101010101" pitchFamily="49" charset="-122"/>
                <a:ea typeface="楷体" panose="02010609060101010101" pitchFamily="49" charset="-122"/>
              </a:endParaRPr>
            </a:p>
          </p:txBody>
        </p:sp>
      </p:grpSp>
      <p:grpSp>
        <p:nvGrpSpPr>
          <p:cNvPr id="18" name="Group 58">
            <a:extLst>
              <a:ext uri="{FF2B5EF4-FFF2-40B4-BE49-F238E27FC236}">
                <a16:creationId xmlns:a16="http://schemas.microsoft.com/office/drawing/2014/main" id="{5944F41B-0A2C-4935-83AF-4C6450A56EED}"/>
              </a:ext>
            </a:extLst>
          </p:cNvPr>
          <p:cNvGrpSpPr>
            <a:grpSpLocks/>
          </p:cNvGrpSpPr>
          <p:nvPr/>
        </p:nvGrpSpPr>
        <p:grpSpPr bwMode="auto">
          <a:xfrm>
            <a:off x="2292351" y="3251200"/>
            <a:ext cx="371475" cy="2870200"/>
            <a:chOff x="484" y="1918"/>
            <a:chExt cx="234" cy="1808"/>
          </a:xfrm>
        </p:grpSpPr>
        <p:sp>
          <p:nvSpPr>
            <p:cNvPr id="19" name="Line 48">
              <a:extLst>
                <a:ext uri="{FF2B5EF4-FFF2-40B4-BE49-F238E27FC236}">
                  <a16:creationId xmlns:a16="http://schemas.microsoft.com/office/drawing/2014/main" id="{C915788C-EE65-4CB7-9C1E-7BF153FB4901}"/>
                </a:ext>
              </a:extLst>
            </p:cNvPr>
            <p:cNvSpPr>
              <a:spLocks noChangeShapeType="1"/>
            </p:cNvSpPr>
            <p:nvPr/>
          </p:nvSpPr>
          <p:spPr bwMode="auto">
            <a:xfrm flipV="1">
              <a:off x="484" y="1918"/>
              <a:ext cx="0" cy="180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mn-ea"/>
              </a:endParaRPr>
            </a:p>
          </p:txBody>
        </p:sp>
        <p:sp>
          <p:nvSpPr>
            <p:cNvPr id="20" name="Line 52">
              <a:extLst>
                <a:ext uri="{FF2B5EF4-FFF2-40B4-BE49-F238E27FC236}">
                  <a16:creationId xmlns:a16="http://schemas.microsoft.com/office/drawing/2014/main" id="{C264449D-3C28-4D1C-9217-35F172DE4DF5}"/>
                </a:ext>
              </a:extLst>
            </p:cNvPr>
            <p:cNvSpPr>
              <a:spLocks noChangeShapeType="1"/>
            </p:cNvSpPr>
            <p:nvPr/>
          </p:nvSpPr>
          <p:spPr bwMode="auto">
            <a:xfrm>
              <a:off x="484" y="2396"/>
              <a:ext cx="234" cy="0"/>
            </a:xfrm>
            <a:prstGeom prst="line">
              <a:avLst/>
            </a:prstGeom>
            <a:noFill/>
            <a:ln w="38100">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mn-ea"/>
              </a:endParaRPr>
            </a:p>
          </p:txBody>
        </p:sp>
        <p:sp>
          <p:nvSpPr>
            <p:cNvPr id="21" name="Line 53">
              <a:extLst>
                <a:ext uri="{FF2B5EF4-FFF2-40B4-BE49-F238E27FC236}">
                  <a16:creationId xmlns:a16="http://schemas.microsoft.com/office/drawing/2014/main" id="{05A7473E-3B06-496A-A331-817C56B089C6}"/>
                </a:ext>
              </a:extLst>
            </p:cNvPr>
            <p:cNvSpPr>
              <a:spLocks noChangeShapeType="1"/>
            </p:cNvSpPr>
            <p:nvPr/>
          </p:nvSpPr>
          <p:spPr bwMode="auto">
            <a:xfrm flipH="1">
              <a:off x="484" y="3064"/>
              <a:ext cx="234" cy="0"/>
            </a:xfrm>
            <a:prstGeom prst="line">
              <a:avLst/>
            </a:prstGeom>
            <a:noFill/>
            <a:ln w="38100">
              <a:solidFill>
                <a:srgbClr val="FF0000"/>
              </a:solidFill>
              <a:round/>
              <a:headEnd type="oval" w="med" len="me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mn-ea"/>
              </a:endParaRPr>
            </a:p>
          </p:txBody>
        </p:sp>
        <p:sp>
          <p:nvSpPr>
            <p:cNvPr id="22" name="Line 54">
              <a:extLst>
                <a:ext uri="{FF2B5EF4-FFF2-40B4-BE49-F238E27FC236}">
                  <a16:creationId xmlns:a16="http://schemas.microsoft.com/office/drawing/2014/main" id="{9A78BD16-AC60-4E98-9404-31FFDDB057B0}"/>
                </a:ext>
              </a:extLst>
            </p:cNvPr>
            <p:cNvSpPr>
              <a:spLocks noChangeShapeType="1"/>
            </p:cNvSpPr>
            <p:nvPr/>
          </p:nvSpPr>
          <p:spPr bwMode="auto">
            <a:xfrm>
              <a:off x="484" y="3726"/>
              <a:ext cx="234" cy="0"/>
            </a:xfrm>
            <a:prstGeom prst="line">
              <a:avLst/>
            </a:prstGeom>
            <a:noFill/>
            <a:ln w="38100">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mn-ea"/>
              </a:endParaRPr>
            </a:p>
          </p:txBody>
        </p:sp>
      </p:grpSp>
    </p:spTree>
    <p:extLst>
      <p:ext uri="{BB962C8B-B14F-4D97-AF65-F5344CB8AC3E}">
        <p14:creationId xmlns:p14="http://schemas.microsoft.com/office/powerpoint/2010/main" val="11423666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par>
                          <p:cTn id="13" fill="hold" nodeType="afterGroup">
                            <p:stCondLst>
                              <p:cond delay="1000"/>
                            </p:stCondLst>
                            <p:childTnLst>
                              <p:par>
                                <p:cTn id="14" presetID="22" presetClass="entr" presetSubtype="2"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nodeType="afterGroup">
                            <p:stCondLst>
                              <p:cond delay="1500"/>
                            </p:stCondLst>
                            <p:childTnLst>
                              <p:par>
                                <p:cTn id="18" presetID="22" presetClass="entr" presetSubtype="8"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nodeType="afterGroup">
                            <p:stCondLst>
                              <p:cond delay="2000"/>
                            </p:stCondLst>
                            <p:childTnLst>
                              <p:par>
                                <p:cTn id="22" presetID="2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02AD992F-CB9F-47D7-94FD-09BF75894BDB}"/>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单寄存器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23" name="Text Box 3">
            <a:extLst>
              <a:ext uri="{FF2B5EF4-FFF2-40B4-BE49-F238E27FC236}">
                <a16:creationId xmlns:a16="http://schemas.microsoft.com/office/drawing/2014/main" id="{E6E085C6-62CB-4E5F-BFF1-ED5EFE2CAE0A}"/>
              </a:ext>
            </a:extLst>
          </p:cNvPr>
          <p:cNvSpPr txBox="1">
            <a:spLocks noChangeArrowheads="1"/>
          </p:cNvSpPr>
          <p:nvPr/>
        </p:nvSpPr>
        <p:spPr bwMode="auto">
          <a:xfrm>
            <a:off x="2135188" y="1557339"/>
            <a:ext cx="7993062"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imes New Roman" pitchFamily="18" charset="0"/>
                <a:ea typeface="华文新魏" pitchFamily="2" charset="-122"/>
              </a:defRPr>
            </a:lvl1pPr>
            <a:lvl2pPr marL="742950" indent="-285750" eaLnBrk="0" hangingPunct="0">
              <a:defRPr kumimoji="1" sz="2000" b="1">
                <a:solidFill>
                  <a:schemeClr val="tx1"/>
                </a:solidFill>
                <a:latin typeface="Times New Roman" pitchFamily="18" charset="0"/>
                <a:ea typeface="华文新魏" pitchFamily="2" charset="-122"/>
              </a:defRPr>
            </a:lvl2pPr>
            <a:lvl3pPr marL="1143000" indent="-228600" eaLnBrk="0" hangingPunct="0">
              <a:defRPr kumimoji="1" sz="2000" b="1">
                <a:solidFill>
                  <a:schemeClr val="tx1"/>
                </a:solidFill>
                <a:latin typeface="Times New Roman" pitchFamily="18" charset="0"/>
                <a:ea typeface="华文新魏" pitchFamily="2" charset="-122"/>
              </a:defRPr>
            </a:lvl3pPr>
            <a:lvl4pPr marL="1600200" indent="-228600" eaLnBrk="0" hangingPunct="0">
              <a:defRPr kumimoji="1" sz="2000" b="1">
                <a:solidFill>
                  <a:schemeClr val="tx1"/>
                </a:solidFill>
                <a:latin typeface="Times New Roman" pitchFamily="18" charset="0"/>
                <a:ea typeface="华文新魏" pitchFamily="2" charset="-122"/>
              </a:defRPr>
            </a:lvl4pPr>
            <a:lvl5pPr marL="2057400" indent="-228600" eaLnBrk="0" hangingPunct="0">
              <a:defRPr kumimoji="1" sz="2000" b="1">
                <a:solidFill>
                  <a:schemeClr val="tx1"/>
                </a:solidFill>
                <a:latin typeface="Times New Roman" pitchFamily="18" charset="0"/>
                <a:ea typeface="华文新魏" pitchFamily="2" charset="-122"/>
              </a:defRPr>
            </a:lvl5pPr>
            <a:lvl6pPr marL="25146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6pPr>
            <a:lvl7pPr marL="29718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7pPr>
            <a:lvl8pPr marL="34290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8pPr>
            <a:lvl9pPr marL="38862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9pPr>
          </a:lstStyle>
          <a:p>
            <a:pPr algn="just" eaLnBrk="1" hangingPunct="1">
              <a:lnSpc>
                <a:spcPct val="150000"/>
              </a:lnSpc>
              <a:buClr>
                <a:srgbClr val="0000FF"/>
              </a:buClr>
              <a:defRPr/>
            </a:pPr>
            <a:r>
              <a:rPr lang="en-US" altLang="zh-CN" sz="2400" b="0" dirty="0">
                <a:latin typeface="华文新魏" pitchFamily="2" charset="-122"/>
              </a:rPr>
              <a:t>        </a:t>
            </a:r>
            <a:r>
              <a:rPr lang="zh-CN" altLang="en-US" sz="2400" dirty="0">
                <a:latin typeface="楷体" panose="02010609060101010101" pitchFamily="49" charset="-122"/>
                <a:ea typeface="楷体" panose="02010609060101010101" pitchFamily="49" charset="-122"/>
              </a:rPr>
              <a:t>从寻址方式的地址计算方法分，加载</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存储指令有以下</a:t>
            </a:r>
            <a:r>
              <a:rPr lang="en-US" altLang="zh-CN" sz="2400" dirty="0">
                <a:latin typeface="楷体" panose="02010609060101010101" pitchFamily="49" charset="-122"/>
                <a:ea typeface="楷体" panose="02010609060101010101" pitchFamily="49" charset="-122"/>
              </a:rPr>
              <a:t>4</a:t>
            </a:r>
            <a:r>
              <a:rPr lang="zh-CN" altLang="en-US" sz="2400" dirty="0">
                <a:latin typeface="楷体" panose="02010609060101010101" pitchFamily="49" charset="-122"/>
                <a:ea typeface="楷体" panose="02010609060101010101" pitchFamily="49" charset="-122"/>
              </a:rPr>
              <a:t>种格式： </a:t>
            </a:r>
          </a:p>
          <a:p>
            <a:pPr marL="342900" indent="-342900" algn="just" eaLnBrk="1" hangingPunct="1">
              <a:lnSpc>
                <a:spcPct val="150000"/>
              </a:lnSpc>
              <a:buClr>
                <a:srgbClr val="0000FF"/>
              </a:buClr>
              <a:buFont typeface="Wingdings" panose="05000000000000000000" pitchFamily="2" charset="2"/>
              <a:buChar char="Ø"/>
              <a:defRPr/>
            </a:pPr>
            <a:r>
              <a:rPr lang="zh-CN" altLang="en-US" sz="2400" dirty="0">
                <a:solidFill>
                  <a:srgbClr val="0000FF"/>
                </a:solidFill>
                <a:latin typeface="楷体" panose="02010609060101010101" pitchFamily="49" charset="-122"/>
                <a:ea typeface="楷体" panose="02010609060101010101" pitchFamily="49" charset="-122"/>
              </a:rPr>
              <a:t>零偏移</a:t>
            </a:r>
            <a:r>
              <a:rPr lang="zh-CN" altLang="en-US" sz="2400" b="0" dirty="0">
                <a:latin typeface="楷体" panose="02010609060101010101" pitchFamily="49" charset="-122"/>
                <a:ea typeface="楷体" panose="02010609060101010101" pitchFamily="49" charset="-122"/>
              </a:rPr>
              <a:t>		如：</a:t>
            </a:r>
            <a:r>
              <a:rPr lang="en-US" altLang="zh-CN" sz="2400" dirty="0">
                <a:latin typeface="楷体" panose="02010609060101010101" pitchFamily="49" charset="-122"/>
                <a:ea typeface="楷体" panose="02010609060101010101" pitchFamily="49" charset="-122"/>
              </a:rPr>
              <a:t>LDR  Rd,[</a:t>
            </a:r>
            <a:r>
              <a:rPr lang="en-US" altLang="zh-CN" sz="2400" dirty="0">
                <a:solidFill>
                  <a:srgbClr val="0000FF"/>
                </a:solidFill>
                <a:latin typeface="楷体" panose="02010609060101010101" pitchFamily="49" charset="-122"/>
                <a:ea typeface="楷体" panose="02010609060101010101" pitchFamily="49" charset="-122"/>
              </a:rPr>
              <a:t>Rn</a:t>
            </a:r>
            <a:r>
              <a:rPr lang="en-US" altLang="zh-CN" sz="2400" dirty="0">
                <a:latin typeface="楷体" panose="02010609060101010101" pitchFamily="49" charset="-122"/>
                <a:ea typeface="楷体" panose="02010609060101010101" pitchFamily="49" charset="-122"/>
              </a:rPr>
              <a:t>] </a:t>
            </a:r>
          </a:p>
          <a:p>
            <a:pPr marL="342900" indent="-342900" algn="just" eaLnBrk="1" hangingPunct="1">
              <a:lnSpc>
                <a:spcPct val="150000"/>
              </a:lnSpc>
              <a:buClr>
                <a:srgbClr val="0000FF"/>
              </a:buClr>
              <a:buFont typeface="Wingdings" panose="05000000000000000000" pitchFamily="2" charset="2"/>
              <a:buChar char="Ø"/>
              <a:defRPr/>
            </a:pPr>
            <a:r>
              <a:rPr lang="zh-CN" altLang="en-US" sz="2400" dirty="0">
                <a:solidFill>
                  <a:srgbClr val="0000FF"/>
                </a:solidFill>
                <a:latin typeface="楷体" panose="02010609060101010101" pitchFamily="49" charset="-122"/>
                <a:ea typeface="楷体" panose="02010609060101010101" pitchFamily="49" charset="-122"/>
              </a:rPr>
              <a:t>程序相对偏移</a:t>
            </a:r>
            <a:r>
              <a:rPr lang="zh-CN" altLang="en-US" sz="2400" b="0" dirty="0">
                <a:latin typeface="楷体" panose="02010609060101010101" pitchFamily="49" charset="-122"/>
                <a:ea typeface="楷体" panose="02010609060101010101" pitchFamily="49" charset="-122"/>
              </a:rPr>
              <a:t>	如：</a:t>
            </a:r>
            <a:r>
              <a:rPr lang="en-US" altLang="zh-CN" sz="2400" dirty="0">
                <a:latin typeface="楷体" panose="02010609060101010101" pitchFamily="49" charset="-122"/>
                <a:ea typeface="楷体" panose="02010609060101010101" pitchFamily="49" charset="-122"/>
              </a:rPr>
              <a:t>LDR  Rd,</a:t>
            </a:r>
            <a:r>
              <a:rPr lang="en-US" altLang="zh-CN" sz="2400" dirty="0">
                <a:solidFill>
                  <a:srgbClr val="0000FF"/>
                </a:solidFill>
                <a:latin typeface="楷体" panose="02010609060101010101" pitchFamily="49" charset="-122"/>
                <a:ea typeface="楷体" panose="02010609060101010101" pitchFamily="49" charset="-122"/>
              </a:rPr>
              <a:t>labe1	</a:t>
            </a:r>
            <a:r>
              <a:rPr lang="en-US" altLang="zh-CN" sz="2400" b="0" dirty="0">
                <a:latin typeface="楷体" panose="02010609060101010101" pitchFamily="49" charset="-122"/>
                <a:ea typeface="楷体" panose="02010609060101010101" pitchFamily="49" charset="-122"/>
              </a:rPr>
              <a:t> </a:t>
            </a:r>
          </a:p>
          <a:p>
            <a:pPr marL="342900" indent="-342900" algn="just" eaLnBrk="1" hangingPunct="1">
              <a:lnSpc>
                <a:spcPct val="150000"/>
              </a:lnSpc>
              <a:buClr>
                <a:srgbClr val="0000FF"/>
              </a:buClr>
              <a:buFont typeface="Wingdings" panose="05000000000000000000" pitchFamily="2" charset="2"/>
              <a:buChar char="Ø"/>
              <a:defRPr/>
            </a:pPr>
            <a:r>
              <a:rPr lang="zh-CN" altLang="en-US" sz="2400" dirty="0">
                <a:solidFill>
                  <a:srgbClr val="0000FF"/>
                </a:solidFill>
                <a:latin typeface="楷体" panose="02010609060101010101" pitchFamily="49" charset="-122"/>
                <a:ea typeface="楷体" panose="02010609060101010101" pitchFamily="49" charset="-122"/>
              </a:rPr>
              <a:t>前索引偏移</a:t>
            </a:r>
            <a:r>
              <a:rPr lang="zh-CN" altLang="en-US" sz="2400" b="0" dirty="0">
                <a:latin typeface="楷体" panose="02010609060101010101" pitchFamily="49" charset="-122"/>
                <a:ea typeface="楷体" panose="02010609060101010101" pitchFamily="49" charset="-122"/>
              </a:rPr>
              <a:t>	如：</a:t>
            </a:r>
            <a:r>
              <a:rPr lang="en-US" altLang="zh-CN" sz="2400" dirty="0">
                <a:latin typeface="楷体" panose="02010609060101010101" pitchFamily="49" charset="-122"/>
                <a:ea typeface="楷体" panose="02010609060101010101" pitchFamily="49" charset="-122"/>
              </a:rPr>
              <a:t>LDR  Rd,[Rn,</a:t>
            </a:r>
            <a:r>
              <a:rPr lang="en-US" altLang="zh-CN" sz="2400" dirty="0">
                <a:solidFill>
                  <a:srgbClr val="0000FF"/>
                </a:solidFill>
                <a:latin typeface="楷体" panose="02010609060101010101" pitchFamily="49" charset="-122"/>
                <a:ea typeface="楷体" panose="02010609060101010101" pitchFamily="49" charset="-122"/>
              </a:rPr>
              <a:t>#0x04</a:t>
            </a:r>
            <a:r>
              <a:rPr lang="en-US" altLang="zh-CN" sz="2400" dirty="0">
                <a:latin typeface="楷体" panose="02010609060101010101" pitchFamily="49" charset="-122"/>
                <a:ea typeface="楷体" panose="02010609060101010101" pitchFamily="49" charset="-122"/>
              </a:rPr>
              <a:t>]!</a:t>
            </a:r>
          </a:p>
          <a:p>
            <a:pPr algn="just" eaLnBrk="1" hangingPunct="1">
              <a:lnSpc>
                <a:spcPct val="150000"/>
              </a:lnSpc>
              <a:buClr>
                <a:srgbClr val="0000FF"/>
              </a:buClr>
              <a:defRPr/>
            </a:pPr>
            <a:r>
              <a:rPr lang="zh-CN" altLang="en-US" b="0" dirty="0">
                <a:solidFill>
                  <a:srgbClr val="C00000"/>
                </a:solidFill>
                <a:latin typeface="+mj-ea"/>
                <a:ea typeface="+mj-ea"/>
              </a:rPr>
              <a:t>将</a:t>
            </a:r>
            <a:r>
              <a:rPr lang="en-US" altLang="zh-CN" b="0" dirty="0">
                <a:solidFill>
                  <a:srgbClr val="C00000"/>
                </a:solidFill>
                <a:latin typeface="+mj-ea"/>
                <a:ea typeface="+mj-ea"/>
              </a:rPr>
              <a:t>Rn+0x04</a:t>
            </a:r>
            <a:r>
              <a:rPr lang="zh-CN" altLang="en-US" b="0" dirty="0">
                <a:solidFill>
                  <a:srgbClr val="C00000"/>
                </a:solidFill>
                <a:latin typeface="+mj-ea"/>
                <a:ea typeface="+mj-ea"/>
              </a:rPr>
              <a:t>内存地址中的数据加载到</a:t>
            </a:r>
            <a:r>
              <a:rPr lang="en-US" altLang="zh-CN" b="0" dirty="0">
                <a:solidFill>
                  <a:srgbClr val="C00000"/>
                </a:solidFill>
                <a:latin typeface="+mj-ea"/>
                <a:ea typeface="+mj-ea"/>
              </a:rPr>
              <a:t>Rd</a:t>
            </a:r>
            <a:r>
              <a:rPr lang="zh-CN" altLang="en-US" b="0" dirty="0">
                <a:solidFill>
                  <a:srgbClr val="C00000"/>
                </a:solidFill>
                <a:latin typeface="+mj-ea"/>
                <a:ea typeface="+mj-ea"/>
              </a:rPr>
              <a:t>中，然后</a:t>
            </a:r>
            <a:r>
              <a:rPr lang="en-US" altLang="zh-CN" b="0" dirty="0">
                <a:solidFill>
                  <a:srgbClr val="C00000"/>
                </a:solidFill>
                <a:latin typeface="+mj-ea"/>
                <a:ea typeface="+mj-ea"/>
              </a:rPr>
              <a:t>Rn = Rn + 0x04</a:t>
            </a:r>
            <a:r>
              <a:rPr lang="zh-CN" altLang="en-US" b="0" dirty="0">
                <a:solidFill>
                  <a:srgbClr val="C00000"/>
                </a:solidFill>
                <a:latin typeface="+mj-ea"/>
                <a:ea typeface="+mj-ea"/>
              </a:rPr>
              <a:t>，如果没有“！”，</a:t>
            </a:r>
            <a:r>
              <a:rPr lang="en-US" altLang="zh-CN" b="0" dirty="0">
                <a:solidFill>
                  <a:srgbClr val="C00000"/>
                </a:solidFill>
                <a:latin typeface="+mj-ea"/>
                <a:ea typeface="+mj-ea"/>
              </a:rPr>
              <a:t>Rn</a:t>
            </a:r>
            <a:r>
              <a:rPr lang="zh-CN" altLang="en-US" b="0" dirty="0">
                <a:solidFill>
                  <a:srgbClr val="C00000"/>
                </a:solidFill>
                <a:latin typeface="+mj-ea"/>
                <a:ea typeface="+mj-ea"/>
              </a:rPr>
              <a:t>的值将得不到更新。</a:t>
            </a:r>
            <a:endParaRPr lang="en-US" altLang="zh-CN" b="0" dirty="0">
              <a:solidFill>
                <a:srgbClr val="C00000"/>
              </a:solidFill>
              <a:latin typeface="+mj-ea"/>
              <a:ea typeface="+mj-ea"/>
            </a:endParaRPr>
          </a:p>
          <a:p>
            <a:pPr marL="342900" indent="-342900" algn="just" eaLnBrk="1" hangingPunct="1">
              <a:lnSpc>
                <a:spcPct val="150000"/>
              </a:lnSpc>
              <a:buClr>
                <a:srgbClr val="0000FF"/>
              </a:buClr>
              <a:buFont typeface="Wingdings" panose="05000000000000000000" pitchFamily="2" charset="2"/>
              <a:buChar char="Ø"/>
              <a:defRPr/>
            </a:pPr>
            <a:r>
              <a:rPr lang="zh-CN" altLang="en-US" sz="2400" dirty="0">
                <a:solidFill>
                  <a:srgbClr val="0000FF"/>
                </a:solidFill>
                <a:latin typeface="楷体" panose="02010609060101010101" pitchFamily="49" charset="-122"/>
                <a:ea typeface="楷体" panose="02010609060101010101" pitchFamily="49" charset="-122"/>
              </a:rPr>
              <a:t>后索引偏移</a:t>
            </a:r>
            <a:r>
              <a:rPr lang="zh-CN" altLang="en-US" sz="2400" b="0" dirty="0">
                <a:solidFill>
                  <a:srgbClr val="0000FF"/>
                </a:solidFill>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如：</a:t>
            </a:r>
            <a:r>
              <a:rPr lang="en-US" altLang="zh-CN" sz="2400" dirty="0">
                <a:latin typeface="楷体" panose="02010609060101010101" pitchFamily="49" charset="-122"/>
                <a:ea typeface="楷体" panose="02010609060101010101" pitchFamily="49" charset="-122"/>
              </a:rPr>
              <a:t>LDR  Rd,[Rn],</a:t>
            </a:r>
            <a:r>
              <a:rPr lang="en-US" altLang="zh-CN" sz="2400" dirty="0">
                <a:solidFill>
                  <a:srgbClr val="0000FF"/>
                </a:solidFill>
                <a:latin typeface="楷体" panose="02010609060101010101" pitchFamily="49" charset="-122"/>
                <a:ea typeface="楷体" panose="02010609060101010101" pitchFamily="49" charset="-122"/>
              </a:rPr>
              <a:t>#0x04</a:t>
            </a:r>
          </a:p>
          <a:p>
            <a:pPr algn="just" eaLnBrk="1" hangingPunct="1">
              <a:lnSpc>
                <a:spcPct val="150000"/>
              </a:lnSpc>
              <a:buClr>
                <a:srgbClr val="0000FF"/>
              </a:buClr>
              <a:defRPr/>
            </a:pPr>
            <a:r>
              <a:rPr lang="zh-CN" altLang="en-US" b="0" dirty="0">
                <a:solidFill>
                  <a:srgbClr val="C00000"/>
                </a:solidFill>
                <a:latin typeface="+mj-ea"/>
                <a:ea typeface="+mj-ea"/>
              </a:rPr>
              <a:t>将</a:t>
            </a:r>
            <a:r>
              <a:rPr lang="en-US" altLang="zh-CN" b="0" dirty="0">
                <a:solidFill>
                  <a:srgbClr val="C00000"/>
                </a:solidFill>
                <a:latin typeface="+mj-ea"/>
                <a:ea typeface="+mj-ea"/>
              </a:rPr>
              <a:t>Rn</a:t>
            </a:r>
            <a:r>
              <a:rPr lang="zh-CN" altLang="en-US" b="0" dirty="0">
                <a:solidFill>
                  <a:srgbClr val="C00000"/>
                </a:solidFill>
                <a:latin typeface="+mj-ea"/>
                <a:ea typeface="+mj-ea"/>
              </a:rPr>
              <a:t>地址指向的内存中的数据加载到</a:t>
            </a:r>
            <a:r>
              <a:rPr lang="en-US" altLang="zh-CN" b="0" dirty="0">
                <a:solidFill>
                  <a:srgbClr val="C00000"/>
                </a:solidFill>
                <a:latin typeface="+mj-ea"/>
                <a:ea typeface="+mj-ea"/>
              </a:rPr>
              <a:t>Rd</a:t>
            </a:r>
            <a:r>
              <a:rPr lang="zh-CN" altLang="en-US" b="0" dirty="0">
                <a:solidFill>
                  <a:srgbClr val="C00000"/>
                </a:solidFill>
                <a:latin typeface="+mj-ea"/>
                <a:ea typeface="+mj-ea"/>
              </a:rPr>
              <a:t>中，然后</a:t>
            </a:r>
            <a:r>
              <a:rPr lang="en-US" altLang="zh-CN" b="0" dirty="0">
                <a:solidFill>
                  <a:srgbClr val="C00000"/>
                </a:solidFill>
                <a:latin typeface="+mj-ea"/>
                <a:ea typeface="+mj-ea"/>
              </a:rPr>
              <a:t>Rn = Rn + 0x04</a:t>
            </a:r>
            <a:r>
              <a:rPr lang="zh-CN" altLang="en-US" b="0" dirty="0">
                <a:solidFill>
                  <a:srgbClr val="C00000"/>
                </a:solidFill>
                <a:latin typeface="+mj-ea"/>
                <a:ea typeface="+mj-ea"/>
              </a:rPr>
              <a:t>。</a:t>
            </a:r>
            <a:endParaRPr lang="en-US" altLang="zh-CN" b="0" dirty="0">
              <a:solidFill>
                <a:srgbClr val="C00000"/>
              </a:solidFill>
              <a:latin typeface="+mj-ea"/>
              <a:ea typeface="+mj-ea"/>
            </a:endParaRPr>
          </a:p>
          <a:p>
            <a:pPr algn="just" eaLnBrk="1" hangingPunct="1">
              <a:lnSpc>
                <a:spcPct val="20000"/>
              </a:lnSpc>
              <a:buClr>
                <a:srgbClr val="0000FF"/>
              </a:buClr>
              <a:buFont typeface="Wingdings" pitchFamily="2" charset="2"/>
              <a:buNone/>
              <a:defRPr/>
            </a:pPr>
            <a:endParaRPr lang="en-US" altLang="zh-CN" sz="2400" b="0" dirty="0">
              <a:latin typeface="华文新魏" pitchFamily="2" charset="-122"/>
            </a:endParaRPr>
          </a:p>
        </p:txBody>
      </p:sp>
    </p:spTree>
    <p:extLst>
      <p:ext uri="{BB962C8B-B14F-4D97-AF65-F5344CB8AC3E}">
        <p14:creationId xmlns:p14="http://schemas.microsoft.com/office/powerpoint/2010/main" val="7611626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1EFE5D01-D3F0-4D86-AF93-8603802F6DE3}"/>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单寄存器</a:t>
            </a:r>
          </a:p>
        </p:txBody>
      </p:sp>
      <p:sp>
        <p:nvSpPr>
          <p:cNvPr id="2" name="矩形 1">
            <a:extLst>
              <a:ext uri="{FF2B5EF4-FFF2-40B4-BE49-F238E27FC236}">
                <a16:creationId xmlns:a16="http://schemas.microsoft.com/office/drawing/2014/main" id="{40EB92E6-8E06-44DF-9F42-3661C36BE387}"/>
              </a:ext>
            </a:extLst>
          </p:cNvPr>
          <p:cNvSpPr/>
          <p:nvPr/>
        </p:nvSpPr>
        <p:spPr>
          <a:xfrm>
            <a:off x="1631951" y="1412875"/>
            <a:ext cx="8964613" cy="5094288"/>
          </a:xfrm>
          <a:prstGeom prst="rect">
            <a:avLst/>
          </a:prstGeom>
        </p:spPr>
        <p:txBody>
          <a:bodyPr>
            <a:spAutoFit/>
          </a:bodyPr>
          <a:lstStyle/>
          <a:p>
            <a:pPr>
              <a:lnSpc>
                <a:spcPct val="150000"/>
              </a:lnSpc>
              <a:defRPr/>
            </a:pPr>
            <a:r>
              <a:rPr lang="zh-CN" altLang="en-US" sz="2000" b="1" kern="0" dirty="0">
                <a:solidFill>
                  <a:srgbClr val="0000FF"/>
                </a:solidFill>
                <a:latin typeface="+mn-ea"/>
                <a:cs typeface="+mj-cs"/>
              </a:rPr>
              <a:t>立即数</a:t>
            </a:r>
          </a:p>
          <a:p>
            <a:pPr>
              <a:lnSpc>
                <a:spcPct val="150000"/>
              </a:lnSpc>
              <a:defRPr/>
            </a:pPr>
            <a:r>
              <a:rPr lang="en-US" altLang="zh-CN" sz="2000" dirty="0">
                <a:solidFill>
                  <a:srgbClr val="C00000"/>
                </a:solidFill>
                <a:latin typeface="楷体" panose="02010609060101010101" pitchFamily="49" charset="-122"/>
                <a:ea typeface="楷体" panose="02010609060101010101" pitchFamily="49" charset="-122"/>
              </a:rPr>
              <a:t>LDR R1,[R0,#0x12];</a:t>
            </a:r>
            <a:r>
              <a:rPr lang="zh-CN" altLang="en-US" sz="2000" dirty="0">
                <a:latin typeface="楷体" panose="02010609060101010101" pitchFamily="49" charset="-122"/>
                <a:ea typeface="楷体" panose="02010609060101010101" pitchFamily="49" charset="-122"/>
              </a:rPr>
              <a:t>将</a:t>
            </a:r>
            <a:r>
              <a:rPr lang="en-US" altLang="zh-CN" sz="2000" dirty="0">
                <a:latin typeface="楷体" panose="02010609060101010101" pitchFamily="49" charset="-122"/>
                <a:ea typeface="楷体" panose="02010609060101010101" pitchFamily="49" charset="-122"/>
              </a:rPr>
              <a:t>R0+0x12</a:t>
            </a:r>
            <a:r>
              <a:rPr lang="zh-CN" altLang="en-US" sz="2000" dirty="0">
                <a:latin typeface="楷体" panose="02010609060101010101" pitchFamily="49" charset="-122"/>
                <a:ea typeface="楷体" panose="02010609060101010101" pitchFamily="49" charset="-122"/>
              </a:rPr>
              <a:t>地址处的数据读出，保存到</a:t>
            </a:r>
            <a:r>
              <a:rPr lang="en-US" altLang="zh-CN" sz="2000" dirty="0">
                <a:latin typeface="楷体" panose="02010609060101010101" pitchFamily="49" charset="-122"/>
                <a:ea typeface="楷体" panose="02010609060101010101" pitchFamily="49" charset="-122"/>
              </a:rPr>
              <a:t>R1</a:t>
            </a:r>
            <a:r>
              <a:rPr lang="zh-CN" altLang="en-US" sz="2000" dirty="0">
                <a:latin typeface="楷体" panose="02010609060101010101" pitchFamily="49" charset="-122"/>
                <a:ea typeface="楷体" panose="02010609060101010101" pitchFamily="49" charset="-122"/>
              </a:rPr>
              <a:t>中</a:t>
            </a:r>
            <a:r>
              <a:rPr lang="en-US" altLang="zh-CN" sz="2000" dirty="0">
                <a:latin typeface="楷体" panose="02010609060101010101" pitchFamily="49" charset="-122"/>
                <a:ea typeface="楷体" panose="02010609060101010101" pitchFamily="49" charset="-122"/>
              </a:rPr>
              <a:t>(R0</a:t>
            </a:r>
            <a:r>
              <a:rPr lang="zh-CN" altLang="en-US" sz="2000" dirty="0">
                <a:latin typeface="楷体" panose="02010609060101010101" pitchFamily="49" charset="-122"/>
                <a:ea typeface="楷体" panose="02010609060101010101" pitchFamily="49" charset="-122"/>
              </a:rPr>
              <a:t>的值不变</a:t>
            </a:r>
            <a:r>
              <a:rPr lang="en-US" altLang="zh-CN" sz="2000" dirty="0">
                <a:latin typeface="楷体" panose="02010609060101010101" pitchFamily="49" charset="-122"/>
                <a:ea typeface="楷体" panose="02010609060101010101" pitchFamily="49" charset="-122"/>
              </a:rPr>
              <a:t>)</a:t>
            </a:r>
          </a:p>
          <a:p>
            <a:pPr>
              <a:lnSpc>
                <a:spcPct val="150000"/>
              </a:lnSpc>
              <a:defRPr/>
            </a:pPr>
            <a:r>
              <a:rPr lang="en-US" altLang="zh-CN" sz="2000" dirty="0">
                <a:solidFill>
                  <a:srgbClr val="C00000"/>
                </a:solidFill>
                <a:latin typeface="楷体" panose="02010609060101010101" pitchFamily="49" charset="-122"/>
                <a:ea typeface="楷体" panose="02010609060101010101" pitchFamily="49" charset="-122"/>
              </a:rPr>
              <a:t>LDR R1,[R0,#-0x12];</a:t>
            </a:r>
            <a:r>
              <a:rPr lang="zh-CN" altLang="en-US" sz="2000" dirty="0">
                <a:latin typeface="楷体" panose="02010609060101010101" pitchFamily="49" charset="-122"/>
                <a:ea typeface="楷体" panose="02010609060101010101" pitchFamily="49" charset="-122"/>
              </a:rPr>
              <a:t>将</a:t>
            </a:r>
            <a:r>
              <a:rPr lang="en-US" altLang="zh-CN" sz="2000" dirty="0">
                <a:latin typeface="楷体" panose="02010609060101010101" pitchFamily="49" charset="-122"/>
                <a:ea typeface="楷体" panose="02010609060101010101" pitchFamily="49" charset="-122"/>
              </a:rPr>
              <a:t>R0-0x12</a:t>
            </a:r>
            <a:r>
              <a:rPr lang="zh-CN" altLang="en-US" sz="2000" dirty="0">
                <a:latin typeface="楷体" panose="02010609060101010101" pitchFamily="49" charset="-122"/>
                <a:ea typeface="楷体" panose="02010609060101010101" pitchFamily="49" charset="-122"/>
              </a:rPr>
              <a:t>地址处的数据读出，保存到</a:t>
            </a:r>
            <a:r>
              <a:rPr lang="en-US" altLang="zh-CN" sz="2000" dirty="0">
                <a:latin typeface="楷体" panose="02010609060101010101" pitchFamily="49" charset="-122"/>
                <a:ea typeface="楷体" panose="02010609060101010101" pitchFamily="49" charset="-122"/>
              </a:rPr>
              <a:t>R1</a:t>
            </a:r>
            <a:r>
              <a:rPr lang="zh-CN" altLang="en-US" sz="2000" dirty="0">
                <a:latin typeface="楷体" panose="02010609060101010101" pitchFamily="49" charset="-122"/>
                <a:ea typeface="楷体" panose="02010609060101010101" pitchFamily="49" charset="-122"/>
              </a:rPr>
              <a:t>中</a:t>
            </a:r>
            <a:r>
              <a:rPr lang="en-US" altLang="zh-CN" sz="2000" dirty="0">
                <a:latin typeface="楷体" panose="02010609060101010101" pitchFamily="49" charset="-122"/>
                <a:ea typeface="楷体" panose="02010609060101010101" pitchFamily="49" charset="-122"/>
              </a:rPr>
              <a:t>(R0</a:t>
            </a:r>
            <a:r>
              <a:rPr lang="zh-CN" altLang="en-US" sz="2000" dirty="0">
                <a:latin typeface="楷体" panose="02010609060101010101" pitchFamily="49" charset="-122"/>
                <a:ea typeface="楷体" panose="02010609060101010101" pitchFamily="49" charset="-122"/>
              </a:rPr>
              <a:t>的值不变</a:t>
            </a:r>
            <a:r>
              <a:rPr lang="en-US" altLang="zh-CN" sz="2000" dirty="0">
                <a:latin typeface="楷体" panose="02010609060101010101" pitchFamily="49" charset="-122"/>
                <a:ea typeface="楷体" panose="02010609060101010101" pitchFamily="49" charset="-122"/>
              </a:rPr>
              <a:t>)</a:t>
            </a:r>
          </a:p>
          <a:p>
            <a:pPr>
              <a:lnSpc>
                <a:spcPct val="150000"/>
              </a:lnSpc>
              <a:defRPr/>
            </a:pPr>
            <a:r>
              <a:rPr lang="en-US" altLang="zh-CN" sz="2000" dirty="0">
                <a:solidFill>
                  <a:srgbClr val="C00000"/>
                </a:solidFill>
                <a:latin typeface="楷体" panose="02010609060101010101" pitchFamily="49" charset="-122"/>
                <a:ea typeface="楷体" panose="02010609060101010101" pitchFamily="49" charset="-122"/>
              </a:rPr>
              <a:t>LDR R1,[R0];</a:t>
            </a:r>
            <a:r>
              <a:rPr lang="zh-CN" altLang="en-US" sz="2000" dirty="0">
                <a:latin typeface="楷体" panose="02010609060101010101" pitchFamily="49" charset="-122"/>
                <a:ea typeface="楷体" panose="02010609060101010101" pitchFamily="49" charset="-122"/>
              </a:rPr>
              <a:t>将</a:t>
            </a:r>
            <a:r>
              <a:rPr lang="en-US" altLang="zh-CN" sz="2000" dirty="0">
                <a:latin typeface="楷体" panose="02010609060101010101" pitchFamily="49" charset="-122"/>
                <a:ea typeface="楷体" panose="02010609060101010101" pitchFamily="49" charset="-122"/>
              </a:rPr>
              <a:t>R0</a:t>
            </a:r>
            <a:r>
              <a:rPr lang="zh-CN" altLang="en-US" sz="2000" dirty="0">
                <a:latin typeface="楷体" panose="02010609060101010101" pitchFamily="49" charset="-122"/>
                <a:ea typeface="楷体" panose="02010609060101010101" pitchFamily="49" charset="-122"/>
              </a:rPr>
              <a:t>地址处的数据读出，保存到</a:t>
            </a:r>
            <a:r>
              <a:rPr lang="en-US" altLang="zh-CN" sz="2000" dirty="0">
                <a:latin typeface="楷体" panose="02010609060101010101" pitchFamily="49" charset="-122"/>
                <a:ea typeface="楷体" panose="02010609060101010101" pitchFamily="49" charset="-122"/>
              </a:rPr>
              <a:t>R1</a:t>
            </a:r>
            <a:r>
              <a:rPr lang="zh-CN" altLang="en-US" sz="2000" dirty="0">
                <a:latin typeface="楷体" panose="02010609060101010101" pitchFamily="49" charset="-122"/>
                <a:ea typeface="楷体" panose="02010609060101010101" pitchFamily="49" charset="-122"/>
              </a:rPr>
              <a:t>中</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零偏移</a:t>
            </a:r>
            <a:r>
              <a:rPr lang="en-US" altLang="zh-CN" sz="2000" dirty="0">
                <a:latin typeface="楷体" panose="02010609060101010101" pitchFamily="49" charset="-122"/>
                <a:ea typeface="楷体" panose="02010609060101010101" pitchFamily="49" charset="-122"/>
              </a:rPr>
              <a:t>)</a:t>
            </a:r>
          </a:p>
          <a:p>
            <a:pPr>
              <a:lnSpc>
                <a:spcPct val="150000"/>
              </a:lnSpc>
              <a:defRPr/>
            </a:pPr>
            <a:r>
              <a:rPr lang="zh-CN" altLang="en-US" sz="2000" b="1" kern="0" dirty="0">
                <a:solidFill>
                  <a:srgbClr val="0000FF"/>
                </a:solidFill>
                <a:latin typeface="+mn-ea"/>
                <a:cs typeface="+mj-cs"/>
              </a:rPr>
              <a:t>寄存器</a:t>
            </a:r>
          </a:p>
          <a:p>
            <a:pPr>
              <a:lnSpc>
                <a:spcPct val="150000"/>
              </a:lnSpc>
              <a:defRPr/>
            </a:pPr>
            <a:r>
              <a:rPr lang="en-US" altLang="zh-CN" sz="2000" dirty="0">
                <a:solidFill>
                  <a:srgbClr val="C00000"/>
                </a:solidFill>
                <a:latin typeface="楷体" panose="02010609060101010101" pitchFamily="49" charset="-122"/>
                <a:ea typeface="楷体" panose="02010609060101010101" pitchFamily="49" charset="-122"/>
              </a:rPr>
              <a:t>LDR R1,[R0,R2];</a:t>
            </a:r>
            <a:r>
              <a:rPr lang="zh-CN" altLang="en-US" sz="2000" dirty="0">
                <a:latin typeface="楷体" panose="02010609060101010101" pitchFamily="49" charset="-122"/>
                <a:ea typeface="楷体" panose="02010609060101010101" pitchFamily="49" charset="-122"/>
              </a:rPr>
              <a:t>将</a:t>
            </a:r>
            <a:r>
              <a:rPr lang="en-US" altLang="zh-CN" sz="2000" dirty="0">
                <a:latin typeface="楷体" panose="02010609060101010101" pitchFamily="49" charset="-122"/>
                <a:ea typeface="楷体" panose="02010609060101010101" pitchFamily="49" charset="-122"/>
              </a:rPr>
              <a:t>R0+R2</a:t>
            </a:r>
            <a:r>
              <a:rPr lang="zh-CN" altLang="en-US" sz="2000" dirty="0">
                <a:latin typeface="楷体" panose="02010609060101010101" pitchFamily="49" charset="-122"/>
                <a:ea typeface="楷体" panose="02010609060101010101" pitchFamily="49" charset="-122"/>
              </a:rPr>
              <a:t>地址的数据计读出，保存到</a:t>
            </a:r>
            <a:r>
              <a:rPr lang="en-US" altLang="zh-CN" sz="2000" dirty="0">
                <a:latin typeface="楷体" panose="02010609060101010101" pitchFamily="49" charset="-122"/>
                <a:ea typeface="楷体" panose="02010609060101010101" pitchFamily="49" charset="-122"/>
              </a:rPr>
              <a:t>R1</a:t>
            </a:r>
            <a:r>
              <a:rPr lang="zh-CN" altLang="en-US" sz="2000" dirty="0">
                <a:latin typeface="楷体" panose="02010609060101010101" pitchFamily="49" charset="-122"/>
                <a:ea typeface="楷体" panose="02010609060101010101" pitchFamily="49" charset="-122"/>
              </a:rPr>
              <a:t>中</a:t>
            </a:r>
            <a:r>
              <a:rPr lang="en-US" altLang="zh-CN" sz="2000" dirty="0">
                <a:latin typeface="楷体" panose="02010609060101010101" pitchFamily="49" charset="-122"/>
                <a:ea typeface="楷体" panose="02010609060101010101" pitchFamily="49" charset="-122"/>
              </a:rPr>
              <a:t>(R0</a:t>
            </a:r>
            <a:r>
              <a:rPr lang="zh-CN" altLang="en-US" sz="2000" dirty="0">
                <a:latin typeface="楷体" panose="02010609060101010101" pitchFamily="49" charset="-122"/>
                <a:ea typeface="楷体" panose="02010609060101010101" pitchFamily="49" charset="-122"/>
              </a:rPr>
              <a:t>的值不变</a:t>
            </a:r>
            <a:r>
              <a:rPr lang="en-US" altLang="zh-CN" sz="2000" dirty="0">
                <a:latin typeface="楷体" panose="02010609060101010101" pitchFamily="49" charset="-122"/>
                <a:ea typeface="楷体" panose="02010609060101010101" pitchFamily="49" charset="-122"/>
              </a:rPr>
              <a:t>)</a:t>
            </a:r>
          </a:p>
          <a:p>
            <a:pPr>
              <a:lnSpc>
                <a:spcPct val="150000"/>
              </a:lnSpc>
              <a:defRPr/>
            </a:pPr>
            <a:r>
              <a:rPr lang="en-US" altLang="zh-CN" sz="2000" dirty="0">
                <a:solidFill>
                  <a:srgbClr val="C00000"/>
                </a:solidFill>
                <a:latin typeface="楷体" panose="02010609060101010101" pitchFamily="49" charset="-122"/>
                <a:ea typeface="楷体" panose="02010609060101010101" pitchFamily="49" charset="-122"/>
              </a:rPr>
              <a:t>LDR R1,[R0,-R2];</a:t>
            </a:r>
            <a:r>
              <a:rPr lang="zh-CN" altLang="en-US" sz="2000" dirty="0">
                <a:latin typeface="楷体" panose="02010609060101010101" pitchFamily="49" charset="-122"/>
                <a:ea typeface="楷体" panose="02010609060101010101" pitchFamily="49" charset="-122"/>
              </a:rPr>
              <a:t>将</a:t>
            </a:r>
            <a:r>
              <a:rPr lang="en-US" altLang="zh-CN" sz="2000" dirty="0">
                <a:latin typeface="楷体" panose="02010609060101010101" pitchFamily="49" charset="-122"/>
                <a:ea typeface="楷体" panose="02010609060101010101" pitchFamily="49" charset="-122"/>
              </a:rPr>
              <a:t>R0-R2</a:t>
            </a:r>
            <a:r>
              <a:rPr lang="zh-CN" altLang="en-US" sz="2000" dirty="0">
                <a:latin typeface="楷体" panose="02010609060101010101" pitchFamily="49" charset="-122"/>
                <a:ea typeface="楷体" panose="02010609060101010101" pitchFamily="49" charset="-122"/>
              </a:rPr>
              <a:t>地址处的数据计读出，保存到</a:t>
            </a:r>
            <a:r>
              <a:rPr lang="en-US" altLang="zh-CN" sz="2000" dirty="0">
                <a:latin typeface="楷体" panose="02010609060101010101" pitchFamily="49" charset="-122"/>
                <a:ea typeface="楷体" panose="02010609060101010101" pitchFamily="49" charset="-122"/>
              </a:rPr>
              <a:t>R1</a:t>
            </a:r>
            <a:r>
              <a:rPr lang="zh-CN" altLang="en-US" sz="2000" dirty="0">
                <a:latin typeface="楷体" panose="02010609060101010101" pitchFamily="49" charset="-122"/>
                <a:ea typeface="楷体" panose="02010609060101010101" pitchFamily="49" charset="-122"/>
              </a:rPr>
              <a:t>中</a:t>
            </a:r>
            <a:r>
              <a:rPr lang="en-US" altLang="zh-CN" sz="2000" dirty="0">
                <a:latin typeface="楷体" panose="02010609060101010101" pitchFamily="49" charset="-122"/>
                <a:ea typeface="楷体" panose="02010609060101010101" pitchFamily="49" charset="-122"/>
              </a:rPr>
              <a:t>(R0</a:t>
            </a:r>
            <a:r>
              <a:rPr lang="zh-CN" altLang="en-US" sz="2000" dirty="0">
                <a:latin typeface="楷体" panose="02010609060101010101" pitchFamily="49" charset="-122"/>
                <a:ea typeface="楷体" panose="02010609060101010101" pitchFamily="49" charset="-122"/>
              </a:rPr>
              <a:t>的值不变</a:t>
            </a:r>
            <a:r>
              <a:rPr lang="en-US" altLang="zh-CN" sz="2000" dirty="0">
                <a:latin typeface="楷体" panose="02010609060101010101" pitchFamily="49" charset="-122"/>
                <a:ea typeface="楷体" panose="02010609060101010101" pitchFamily="49" charset="-122"/>
              </a:rPr>
              <a:t>)</a:t>
            </a:r>
          </a:p>
          <a:p>
            <a:pPr>
              <a:lnSpc>
                <a:spcPct val="150000"/>
              </a:lnSpc>
              <a:defRPr/>
            </a:pPr>
            <a:r>
              <a:rPr lang="zh-CN" altLang="en-US" sz="2000" b="1" kern="0" dirty="0">
                <a:solidFill>
                  <a:srgbClr val="0000FF"/>
                </a:solidFill>
                <a:latin typeface="+mn-ea"/>
                <a:cs typeface="+mj-cs"/>
              </a:rPr>
              <a:t>寄存器及移位常数</a:t>
            </a:r>
          </a:p>
          <a:p>
            <a:pPr>
              <a:defRPr/>
            </a:pPr>
            <a:r>
              <a:rPr lang="en-US" altLang="zh-CN" sz="2000" dirty="0">
                <a:solidFill>
                  <a:srgbClr val="C00000"/>
                </a:solidFill>
                <a:latin typeface="楷体" panose="02010609060101010101" pitchFamily="49" charset="-122"/>
                <a:ea typeface="楷体" panose="02010609060101010101" pitchFamily="49" charset="-122"/>
              </a:rPr>
              <a:t>LDR R1,[R0,R2,LSL#2];</a:t>
            </a:r>
            <a:r>
              <a:rPr lang="zh-CN" altLang="en-US" sz="2000" dirty="0">
                <a:latin typeface="楷体" panose="02010609060101010101" pitchFamily="49" charset="-122"/>
                <a:ea typeface="楷体" panose="02010609060101010101" pitchFamily="49" charset="-122"/>
              </a:rPr>
              <a:t>将</a:t>
            </a:r>
            <a:r>
              <a:rPr lang="en-US" altLang="zh-CN" sz="2000" dirty="0">
                <a:latin typeface="楷体" panose="02010609060101010101" pitchFamily="49" charset="-122"/>
                <a:ea typeface="楷体" panose="02010609060101010101" pitchFamily="49" charset="-122"/>
              </a:rPr>
              <a:t>R0+R2*4</a:t>
            </a:r>
            <a:r>
              <a:rPr lang="zh-CN" altLang="en-US" sz="2000" dirty="0">
                <a:latin typeface="楷体" panose="02010609060101010101" pitchFamily="49" charset="-122"/>
                <a:ea typeface="楷体" panose="02010609060101010101" pitchFamily="49" charset="-122"/>
              </a:rPr>
              <a:t>地址处的数据读出，保存到</a:t>
            </a:r>
            <a:r>
              <a:rPr lang="en-US" altLang="zh-CN" sz="2000" dirty="0">
                <a:latin typeface="楷体" panose="02010609060101010101" pitchFamily="49" charset="-122"/>
                <a:ea typeface="楷体" panose="02010609060101010101" pitchFamily="49" charset="-122"/>
              </a:rPr>
              <a:t>R1</a:t>
            </a:r>
            <a:r>
              <a:rPr lang="zh-CN" altLang="en-US" sz="2000" dirty="0">
                <a:latin typeface="楷体" panose="02010609060101010101" pitchFamily="49" charset="-122"/>
                <a:ea typeface="楷体" panose="02010609060101010101" pitchFamily="49" charset="-122"/>
              </a:rPr>
              <a:t>中（</a:t>
            </a:r>
            <a:r>
              <a:rPr lang="en-US" altLang="zh-CN" sz="2000" dirty="0">
                <a:latin typeface="楷体" panose="02010609060101010101" pitchFamily="49" charset="-122"/>
                <a:ea typeface="楷体" panose="02010609060101010101" pitchFamily="49" charset="-122"/>
              </a:rPr>
              <a:t>R0</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R2</a:t>
            </a:r>
            <a:r>
              <a:rPr lang="zh-CN" altLang="en-US" sz="2000" dirty="0">
                <a:latin typeface="楷体" panose="02010609060101010101" pitchFamily="49" charset="-122"/>
                <a:ea typeface="楷体" panose="02010609060101010101" pitchFamily="49" charset="-122"/>
              </a:rPr>
              <a:t>的值不变）</a:t>
            </a:r>
          </a:p>
          <a:p>
            <a:pPr>
              <a:spcBef>
                <a:spcPts val="600"/>
              </a:spcBef>
              <a:defRPr/>
            </a:pPr>
            <a:r>
              <a:rPr lang="en-US" altLang="zh-CN" sz="2000" dirty="0">
                <a:solidFill>
                  <a:srgbClr val="C00000"/>
                </a:solidFill>
                <a:latin typeface="楷体" panose="02010609060101010101" pitchFamily="49" charset="-122"/>
                <a:ea typeface="楷体" panose="02010609060101010101" pitchFamily="49" charset="-122"/>
              </a:rPr>
              <a:t>LDR R1,[R0,-R2,LSL#2];</a:t>
            </a:r>
            <a:r>
              <a:rPr lang="zh-CN" altLang="en-US" sz="2000" dirty="0">
                <a:latin typeface="楷体" panose="02010609060101010101" pitchFamily="49" charset="-122"/>
                <a:ea typeface="楷体" panose="02010609060101010101" pitchFamily="49" charset="-122"/>
              </a:rPr>
              <a:t>将</a:t>
            </a:r>
            <a:r>
              <a:rPr lang="en-US" altLang="zh-CN" sz="2000" dirty="0">
                <a:latin typeface="楷体" panose="02010609060101010101" pitchFamily="49" charset="-122"/>
                <a:ea typeface="楷体" panose="02010609060101010101" pitchFamily="49" charset="-122"/>
              </a:rPr>
              <a:t>R0-R2*4</a:t>
            </a:r>
            <a:r>
              <a:rPr lang="zh-CN" altLang="en-US" sz="2000" dirty="0">
                <a:latin typeface="楷体" panose="02010609060101010101" pitchFamily="49" charset="-122"/>
                <a:ea typeface="楷体" panose="02010609060101010101" pitchFamily="49" charset="-122"/>
              </a:rPr>
              <a:t>地址处的数据计读出，保存到</a:t>
            </a:r>
            <a:r>
              <a:rPr lang="en-US" altLang="zh-CN" sz="2000" dirty="0">
                <a:latin typeface="楷体" panose="02010609060101010101" pitchFamily="49" charset="-122"/>
                <a:ea typeface="楷体" panose="02010609060101010101" pitchFamily="49" charset="-122"/>
              </a:rPr>
              <a:t>R1</a:t>
            </a:r>
            <a:r>
              <a:rPr lang="zh-CN" altLang="en-US" sz="2000" dirty="0">
                <a:latin typeface="楷体" panose="02010609060101010101" pitchFamily="49" charset="-122"/>
                <a:ea typeface="楷体" panose="02010609060101010101" pitchFamily="49" charset="-122"/>
              </a:rPr>
              <a:t>中</a:t>
            </a:r>
            <a:r>
              <a:rPr lang="en-US" altLang="zh-CN" sz="2000" dirty="0">
                <a:latin typeface="楷体" panose="02010609060101010101" pitchFamily="49" charset="-122"/>
                <a:ea typeface="楷体" panose="02010609060101010101" pitchFamily="49" charset="-122"/>
              </a:rPr>
              <a:t>(R0</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R2</a:t>
            </a:r>
            <a:r>
              <a:rPr lang="zh-CN" altLang="en-US" sz="2000" dirty="0">
                <a:latin typeface="楷体" panose="02010609060101010101" pitchFamily="49" charset="-122"/>
                <a:ea typeface="楷体" panose="02010609060101010101" pitchFamily="49" charset="-122"/>
              </a:rPr>
              <a:t>的值不变</a:t>
            </a:r>
            <a:r>
              <a:rPr lang="en-US" altLang="zh-CN"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237039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13AC2A29-3DF3-4031-BE3A-91B2B36F41B1}"/>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200" b="1">
                <a:solidFill>
                  <a:srgbClr val="C00000"/>
                </a:solidFill>
                <a:latin typeface="楷体" panose="02010609060101010101" pitchFamily="49" charset="-122"/>
                <a:ea typeface="楷体" panose="02010609060101010101" pitchFamily="49" charset="-122"/>
              </a:rPr>
              <a:t>-</a:t>
            </a:r>
            <a:r>
              <a:rPr kumimoji="1" lang="zh-CN" altLang="en-US" sz="3200" b="1">
                <a:solidFill>
                  <a:srgbClr val="C00000"/>
                </a:solidFill>
                <a:latin typeface="楷体" panose="02010609060101010101" pitchFamily="49" charset="-122"/>
                <a:ea typeface="楷体" panose="02010609060101010101" pitchFamily="49" charset="-122"/>
              </a:rPr>
              <a:t>单寄存器</a:t>
            </a:r>
          </a:p>
          <a:p>
            <a:pPr eaLnBrk="1" hangingPunct="1"/>
            <a:endParaRPr kumimoji="1" lang="zh-CN" altLang="en-US" sz="3600" b="1">
              <a:latin typeface="Arial" panose="020B0604020202020204" pitchFamily="34" charset="0"/>
              <a:ea typeface="黑体" panose="02010609060101010101" pitchFamily="49" charset="-122"/>
            </a:endParaRPr>
          </a:p>
        </p:txBody>
      </p:sp>
      <p:grpSp>
        <p:nvGrpSpPr>
          <p:cNvPr id="4" name="Group 2">
            <a:extLst>
              <a:ext uri="{FF2B5EF4-FFF2-40B4-BE49-F238E27FC236}">
                <a16:creationId xmlns:a16="http://schemas.microsoft.com/office/drawing/2014/main" id="{613025B2-FE37-41E2-B033-A8F4D332471A}"/>
              </a:ext>
            </a:extLst>
          </p:cNvPr>
          <p:cNvGrpSpPr>
            <a:grpSpLocks/>
          </p:cNvGrpSpPr>
          <p:nvPr/>
        </p:nvGrpSpPr>
        <p:grpSpPr bwMode="auto">
          <a:xfrm>
            <a:off x="2970214" y="5135563"/>
            <a:ext cx="6746875" cy="1390650"/>
            <a:chOff x="911" y="2555"/>
            <a:chExt cx="4250" cy="876"/>
          </a:xfrm>
        </p:grpSpPr>
        <p:sp>
          <p:nvSpPr>
            <p:cNvPr id="5" name="Rectangle 3">
              <a:extLst>
                <a:ext uri="{FF2B5EF4-FFF2-40B4-BE49-F238E27FC236}">
                  <a16:creationId xmlns:a16="http://schemas.microsoft.com/office/drawing/2014/main" id="{6002932F-733F-4442-818B-016BCF52D48A}"/>
                </a:ext>
              </a:extLst>
            </p:cNvPr>
            <p:cNvSpPr>
              <a:spLocks noChangeArrowheads="1"/>
            </p:cNvSpPr>
            <p:nvPr/>
          </p:nvSpPr>
          <p:spPr bwMode="auto">
            <a:xfrm>
              <a:off x="1247" y="2992"/>
              <a:ext cx="105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0x12345678</a:t>
              </a:r>
            </a:p>
          </p:txBody>
        </p:sp>
        <p:sp>
          <p:nvSpPr>
            <p:cNvPr id="6" name="Rectangle 4">
              <a:extLst>
                <a:ext uri="{FF2B5EF4-FFF2-40B4-BE49-F238E27FC236}">
                  <a16:creationId xmlns:a16="http://schemas.microsoft.com/office/drawing/2014/main" id="{A849C981-D059-48F5-A9B4-DCCFF3B87375}"/>
                </a:ext>
              </a:extLst>
            </p:cNvPr>
            <p:cNvSpPr>
              <a:spLocks noChangeArrowheads="1"/>
            </p:cNvSpPr>
            <p:nvPr/>
          </p:nvSpPr>
          <p:spPr bwMode="auto">
            <a:xfrm>
              <a:off x="911" y="2992"/>
              <a:ext cx="33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R1</a:t>
              </a:r>
            </a:p>
          </p:txBody>
        </p:sp>
        <p:sp>
          <p:nvSpPr>
            <p:cNvPr id="7" name="Rectangle 5">
              <a:extLst>
                <a:ext uri="{FF2B5EF4-FFF2-40B4-BE49-F238E27FC236}">
                  <a16:creationId xmlns:a16="http://schemas.microsoft.com/office/drawing/2014/main" id="{37689C38-ABA6-4963-9CB1-A12DEC6AA1CA}"/>
                </a:ext>
              </a:extLst>
            </p:cNvPr>
            <p:cNvSpPr>
              <a:spLocks noChangeArrowheads="1"/>
            </p:cNvSpPr>
            <p:nvPr/>
          </p:nvSpPr>
          <p:spPr bwMode="auto">
            <a:xfrm>
              <a:off x="911" y="2704"/>
              <a:ext cx="33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R2</a:t>
              </a:r>
            </a:p>
          </p:txBody>
        </p:sp>
        <p:sp>
          <p:nvSpPr>
            <p:cNvPr id="8" name="Rectangle 6">
              <a:extLst>
                <a:ext uri="{FF2B5EF4-FFF2-40B4-BE49-F238E27FC236}">
                  <a16:creationId xmlns:a16="http://schemas.microsoft.com/office/drawing/2014/main" id="{8720DBBC-E39B-4F52-BCE3-A655D39D1423}"/>
                </a:ext>
              </a:extLst>
            </p:cNvPr>
            <p:cNvSpPr>
              <a:spLocks noChangeArrowheads="1"/>
            </p:cNvSpPr>
            <p:nvPr/>
          </p:nvSpPr>
          <p:spPr bwMode="auto">
            <a:xfrm>
              <a:off x="1247" y="2704"/>
              <a:ext cx="105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0x40000000</a:t>
              </a:r>
            </a:p>
          </p:txBody>
        </p:sp>
        <p:grpSp>
          <p:nvGrpSpPr>
            <p:cNvPr id="25628" name="Group 7">
              <a:extLst>
                <a:ext uri="{FF2B5EF4-FFF2-40B4-BE49-F238E27FC236}">
                  <a16:creationId xmlns:a16="http://schemas.microsoft.com/office/drawing/2014/main" id="{D682FBBF-D8D5-435E-A931-B0224577C5F0}"/>
                </a:ext>
              </a:extLst>
            </p:cNvPr>
            <p:cNvGrpSpPr>
              <a:grpSpLocks/>
            </p:cNvGrpSpPr>
            <p:nvPr/>
          </p:nvGrpSpPr>
          <p:grpSpPr bwMode="auto">
            <a:xfrm>
              <a:off x="3061" y="2555"/>
              <a:ext cx="2100" cy="876"/>
              <a:chOff x="3061" y="2555"/>
              <a:chExt cx="2100" cy="876"/>
            </a:xfrm>
          </p:grpSpPr>
          <p:sp>
            <p:nvSpPr>
              <p:cNvPr id="10" name="Rectangle 8">
                <a:extLst>
                  <a:ext uri="{FF2B5EF4-FFF2-40B4-BE49-F238E27FC236}">
                    <a16:creationId xmlns:a16="http://schemas.microsoft.com/office/drawing/2014/main" id="{D2E9E846-7F04-4D1E-951A-3162351A2699}"/>
                  </a:ext>
                </a:extLst>
              </p:cNvPr>
              <p:cNvSpPr>
                <a:spLocks noChangeArrowheads="1"/>
              </p:cNvSpPr>
              <p:nvPr/>
            </p:nvSpPr>
            <p:spPr bwMode="auto">
              <a:xfrm>
                <a:off x="3062" y="2569"/>
                <a:ext cx="1043" cy="862"/>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2000" kern="0">
                  <a:solidFill>
                    <a:sysClr val="windowText" lastClr="000000"/>
                  </a:solidFill>
                  <a:latin typeface="Times New Roman" pitchFamily="18" charset="0"/>
                  <a:ea typeface="华文新魏" pitchFamily="2" charset="-122"/>
                </a:endParaRPr>
              </a:p>
            </p:txBody>
          </p:sp>
          <p:sp>
            <p:nvSpPr>
              <p:cNvPr id="11" name="Rectangle 9">
                <a:extLst>
                  <a:ext uri="{FF2B5EF4-FFF2-40B4-BE49-F238E27FC236}">
                    <a16:creationId xmlns:a16="http://schemas.microsoft.com/office/drawing/2014/main" id="{6F3578CA-EA37-43A7-B9F7-877744B2519B}"/>
                  </a:ext>
                </a:extLst>
              </p:cNvPr>
              <p:cNvSpPr>
                <a:spLocks noChangeArrowheads="1"/>
              </p:cNvSpPr>
              <p:nvPr/>
            </p:nvSpPr>
            <p:spPr bwMode="auto">
              <a:xfrm>
                <a:off x="3061" y="2886"/>
                <a:ext cx="1044"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a:t>
                </a:r>
              </a:p>
            </p:txBody>
          </p:sp>
          <p:sp>
            <p:nvSpPr>
              <p:cNvPr id="12" name="Rectangle 10">
                <a:extLst>
                  <a:ext uri="{FF2B5EF4-FFF2-40B4-BE49-F238E27FC236}">
                    <a16:creationId xmlns:a16="http://schemas.microsoft.com/office/drawing/2014/main" id="{D7B0C738-6CC0-45D7-B70E-772CA2F8A007}"/>
                  </a:ext>
                </a:extLst>
              </p:cNvPr>
              <p:cNvSpPr>
                <a:spLocks noChangeArrowheads="1"/>
              </p:cNvSpPr>
              <p:nvPr/>
            </p:nvSpPr>
            <p:spPr bwMode="auto">
              <a:xfrm>
                <a:off x="4105" y="2886"/>
                <a:ext cx="1056" cy="2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kern="0">
                    <a:solidFill>
                      <a:srgbClr val="0000FF"/>
                    </a:solidFill>
                    <a:latin typeface="Arial Black" pitchFamily="34" charset="0"/>
                  </a:rPr>
                  <a:t>0x40000004</a:t>
                </a:r>
              </a:p>
            </p:txBody>
          </p:sp>
          <p:sp>
            <p:nvSpPr>
              <p:cNvPr id="13" name="Text Box 11">
                <a:extLst>
                  <a:ext uri="{FF2B5EF4-FFF2-40B4-BE49-F238E27FC236}">
                    <a16:creationId xmlns:a16="http://schemas.microsoft.com/office/drawing/2014/main" id="{5C34BD03-D13B-4223-8A13-B00F8D3CCC20}"/>
                  </a:ext>
                </a:extLst>
              </p:cNvPr>
              <p:cNvSpPr txBox="1">
                <a:spLocks noChangeArrowheads="1"/>
              </p:cNvSpPr>
              <p:nvPr/>
            </p:nvSpPr>
            <p:spPr bwMode="auto">
              <a:xfrm>
                <a:off x="4163" y="2555"/>
                <a:ext cx="9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zh-CN" altLang="en-US" sz="2000" kern="0" dirty="0">
                    <a:solidFill>
                      <a:srgbClr val="000000"/>
                    </a:solidFill>
                    <a:latin typeface="Times New Roman" pitchFamily="18" charset="0"/>
                    <a:ea typeface="华文新魏" pitchFamily="2" charset="-122"/>
                  </a:rPr>
                  <a:t>存储器</a:t>
                </a:r>
              </a:p>
            </p:txBody>
          </p:sp>
          <p:sp>
            <p:nvSpPr>
              <p:cNvPr id="14" name="Text Box 12">
                <a:extLst>
                  <a:ext uri="{FF2B5EF4-FFF2-40B4-BE49-F238E27FC236}">
                    <a16:creationId xmlns:a16="http://schemas.microsoft.com/office/drawing/2014/main" id="{3A3FC081-6997-46C7-ACFE-2BB3CE6DEA57}"/>
                  </a:ext>
                </a:extLst>
              </p:cNvPr>
              <p:cNvSpPr txBox="1">
                <a:spLocks noChangeArrowheads="1"/>
              </p:cNvSpPr>
              <p:nvPr/>
            </p:nvSpPr>
            <p:spPr bwMode="auto">
              <a:xfrm>
                <a:off x="4105" y="3067"/>
                <a:ext cx="9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zh-CN" altLang="en-US" sz="2000" kern="0">
                    <a:solidFill>
                      <a:srgbClr val="000000"/>
                    </a:solidFill>
                    <a:latin typeface="Times New Roman" pitchFamily="18" charset="0"/>
                    <a:ea typeface="华文新魏" pitchFamily="2" charset="-122"/>
                  </a:rPr>
                  <a:t>地址</a:t>
                </a:r>
              </a:p>
            </p:txBody>
          </p:sp>
        </p:grpSp>
      </p:grpSp>
      <p:sp>
        <p:nvSpPr>
          <p:cNvPr id="15" name="Text Box 13">
            <a:extLst>
              <a:ext uri="{FF2B5EF4-FFF2-40B4-BE49-F238E27FC236}">
                <a16:creationId xmlns:a16="http://schemas.microsoft.com/office/drawing/2014/main" id="{039418EE-AD6E-48B0-967A-E81348A230E9}"/>
              </a:ext>
            </a:extLst>
          </p:cNvPr>
          <p:cNvSpPr txBox="1">
            <a:spLocks noChangeArrowheads="1"/>
          </p:cNvSpPr>
          <p:nvPr/>
        </p:nvSpPr>
        <p:spPr bwMode="auto">
          <a:xfrm>
            <a:off x="2303464" y="4381500"/>
            <a:ext cx="81375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en-US" altLang="zh-CN" sz="2000">
                <a:solidFill>
                  <a:srgbClr val="0000FF"/>
                </a:solidFill>
                <a:latin typeface="Arial Black" panose="020B0A04020102020204" pitchFamily="34" charset="0"/>
                <a:ea typeface="华文新魏" panose="02010800040101010101" pitchFamily="2" charset="-122"/>
              </a:rPr>
              <a:t>STR	R1,[R2,#0x04]</a:t>
            </a:r>
            <a:r>
              <a:rPr kumimoji="1" lang="en-US" altLang="zh-CN" sz="2800">
                <a:latin typeface="Courier New" panose="02070309020205020404" pitchFamily="49" charset="0"/>
                <a:ea typeface="华文新魏" panose="02010800040101010101" pitchFamily="2" charset="-122"/>
              </a:rPr>
              <a:t>  </a:t>
            </a:r>
            <a:r>
              <a:rPr kumimoji="1" lang="en-US" altLang="zh-CN" sz="2400">
                <a:latin typeface="Courier New" panose="02070309020205020404" pitchFamily="49" charset="0"/>
                <a:ea typeface="华文新魏" panose="02010800040101010101" pitchFamily="2" charset="-122"/>
              </a:rPr>
              <a:t>;</a:t>
            </a:r>
            <a:r>
              <a:rPr kumimoji="1" lang="zh-CN" altLang="en-US" sz="2400">
                <a:latin typeface="Courier New" panose="02070309020205020404" pitchFamily="49" charset="0"/>
                <a:ea typeface="华文新魏" panose="02010800040101010101" pitchFamily="2" charset="-122"/>
              </a:rPr>
              <a:t>将</a:t>
            </a:r>
            <a:r>
              <a:rPr kumimoji="1" lang="en-US" altLang="zh-CN" sz="2400">
                <a:latin typeface="Courier New" panose="02070309020205020404" pitchFamily="49" charset="0"/>
                <a:ea typeface="华文新魏" panose="02010800040101010101" pitchFamily="2" charset="-122"/>
              </a:rPr>
              <a:t>R1</a:t>
            </a:r>
            <a:r>
              <a:rPr kumimoji="1" lang="zh-CN" altLang="en-US" sz="2400">
                <a:latin typeface="Courier New" panose="02070309020205020404" pitchFamily="49" charset="0"/>
                <a:ea typeface="华文新魏" panose="02010800040101010101" pitchFamily="2" charset="-122"/>
              </a:rPr>
              <a:t>的数据存储到</a:t>
            </a:r>
            <a:r>
              <a:rPr kumimoji="1" lang="en-US" altLang="zh-CN" sz="2400">
                <a:latin typeface="Courier New" panose="02070309020205020404" pitchFamily="49" charset="0"/>
                <a:ea typeface="华文新魏" panose="02010800040101010101" pitchFamily="2" charset="-122"/>
              </a:rPr>
              <a:t>R2+0x04</a:t>
            </a:r>
            <a:r>
              <a:rPr kumimoji="1" lang="zh-CN" altLang="en-US" sz="2400">
                <a:latin typeface="Courier New" panose="02070309020205020404" pitchFamily="49" charset="0"/>
                <a:ea typeface="华文新魏" panose="02010800040101010101" pitchFamily="2" charset="-122"/>
              </a:rPr>
              <a:t>地址</a:t>
            </a:r>
          </a:p>
        </p:txBody>
      </p:sp>
      <p:sp>
        <p:nvSpPr>
          <p:cNvPr id="16" name="Rectangle 15">
            <a:extLst>
              <a:ext uri="{FF2B5EF4-FFF2-40B4-BE49-F238E27FC236}">
                <a16:creationId xmlns:a16="http://schemas.microsoft.com/office/drawing/2014/main" id="{64225BD1-AF53-41BE-A8CA-B24EB50F80F9}"/>
              </a:ext>
            </a:extLst>
          </p:cNvPr>
          <p:cNvSpPr>
            <a:spLocks noChangeArrowheads="1"/>
          </p:cNvSpPr>
          <p:nvPr/>
        </p:nvSpPr>
        <p:spPr bwMode="auto">
          <a:xfrm>
            <a:off x="6383338" y="5661025"/>
            <a:ext cx="165735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0x12345678</a:t>
            </a:r>
          </a:p>
        </p:txBody>
      </p:sp>
      <p:sp>
        <p:nvSpPr>
          <p:cNvPr id="17" name="Freeform 16">
            <a:extLst>
              <a:ext uri="{FF2B5EF4-FFF2-40B4-BE49-F238E27FC236}">
                <a16:creationId xmlns:a16="http://schemas.microsoft.com/office/drawing/2014/main" id="{50295B18-AC50-440E-B0B0-DBAA762691E5}"/>
              </a:ext>
            </a:extLst>
          </p:cNvPr>
          <p:cNvSpPr>
            <a:spLocks/>
          </p:cNvSpPr>
          <p:nvPr/>
        </p:nvSpPr>
        <p:spPr bwMode="auto">
          <a:xfrm>
            <a:off x="5703889" y="5060951"/>
            <a:ext cx="3055937" cy="600075"/>
          </a:xfrm>
          <a:custGeom>
            <a:avLst/>
            <a:gdLst>
              <a:gd name="T0" fmla="*/ 0 w 1925"/>
              <a:gd name="T1" fmla="*/ 791328567 h 503"/>
              <a:gd name="T2" fmla="*/ 1635580345 w 1925"/>
              <a:gd name="T3" fmla="*/ 78124001 h 503"/>
              <a:gd name="T4" fmla="*/ 2147483647 w 1925"/>
              <a:gd name="T5" fmla="*/ 1267637006 h 503"/>
              <a:gd name="T6" fmla="*/ 0 60000 65536"/>
              <a:gd name="T7" fmla="*/ 0 60000 65536"/>
              <a:gd name="T8" fmla="*/ 0 60000 65536"/>
            </a:gdLst>
            <a:ahLst/>
            <a:cxnLst>
              <a:cxn ang="T6">
                <a:pos x="T0" y="T1"/>
              </a:cxn>
              <a:cxn ang="T7">
                <a:pos x="T2" y="T3"/>
              </a:cxn>
              <a:cxn ang="T8">
                <a:pos x="T4" y="T5"/>
              </a:cxn>
            </a:cxnLst>
            <a:rect l="0" t="0" r="r" b="b"/>
            <a:pathLst>
              <a:path w="1925" h="503">
                <a:moveTo>
                  <a:pt x="0" y="314"/>
                </a:moveTo>
                <a:cubicBezTo>
                  <a:pt x="108" y="267"/>
                  <a:pt x="328" y="0"/>
                  <a:pt x="649" y="31"/>
                </a:cubicBezTo>
                <a:cubicBezTo>
                  <a:pt x="970" y="62"/>
                  <a:pt x="1659" y="405"/>
                  <a:pt x="1925" y="503"/>
                </a:cubicBezTo>
              </a:path>
            </a:pathLst>
          </a:custGeom>
          <a:noFill/>
          <a:ln w="19050"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8" name="Line 17">
            <a:extLst>
              <a:ext uri="{FF2B5EF4-FFF2-40B4-BE49-F238E27FC236}">
                <a16:creationId xmlns:a16="http://schemas.microsoft.com/office/drawing/2014/main" id="{FEBAE883-64DC-40B4-AA02-69291C471448}"/>
              </a:ext>
            </a:extLst>
          </p:cNvPr>
          <p:cNvSpPr>
            <a:spLocks noChangeShapeType="1"/>
          </p:cNvSpPr>
          <p:nvPr/>
        </p:nvSpPr>
        <p:spPr bwMode="auto">
          <a:xfrm flipH="1">
            <a:off x="5087938" y="5876925"/>
            <a:ext cx="1295400" cy="21590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9" name="Rectangle 18">
            <a:extLst>
              <a:ext uri="{FF2B5EF4-FFF2-40B4-BE49-F238E27FC236}">
                <a16:creationId xmlns:a16="http://schemas.microsoft.com/office/drawing/2014/main" id="{C5CDFBE6-19AE-4C48-8099-7DE2E6A2F1A1}"/>
              </a:ext>
            </a:extLst>
          </p:cNvPr>
          <p:cNvSpPr>
            <a:spLocks noChangeArrowheads="1"/>
          </p:cNvSpPr>
          <p:nvPr/>
        </p:nvSpPr>
        <p:spPr bwMode="auto">
          <a:xfrm>
            <a:off x="5230814" y="5372100"/>
            <a:ext cx="504825" cy="457200"/>
          </a:xfrm>
          <a:prstGeom prst="rect">
            <a:avLst/>
          </a:prstGeom>
          <a:solidFill>
            <a:srgbClr val="FF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rgbClr val="0000FF"/>
                </a:solidFill>
                <a:latin typeface="Arial Black" pitchFamily="34" charset="0"/>
              </a:rPr>
              <a:t>+4</a:t>
            </a:r>
          </a:p>
        </p:txBody>
      </p:sp>
      <p:grpSp>
        <p:nvGrpSpPr>
          <p:cNvPr id="20" name="Group 2">
            <a:extLst>
              <a:ext uri="{FF2B5EF4-FFF2-40B4-BE49-F238E27FC236}">
                <a16:creationId xmlns:a16="http://schemas.microsoft.com/office/drawing/2014/main" id="{E802EA25-E3D2-4CEB-B4E3-C9EC917EA79B}"/>
              </a:ext>
            </a:extLst>
          </p:cNvPr>
          <p:cNvGrpSpPr>
            <a:grpSpLocks/>
          </p:cNvGrpSpPr>
          <p:nvPr/>
        </p:nvGrpSpPr>
        <p:grpSpPr bwMode="auto">
          <a:xfrm>
            <a:off x="3011489" y="2347913"/>
            <a:ext cx="6746875" cy="1657350"/>
            <a:chOff x="911" y="2387"/>
            <a:chExt cx="4250" cy="1044"/>
          </a:xfrm>
        </p:grpSpPr>
        <p:sp>
          <p:nvSpPr>
            <p:cNvPr id="25614" name="Rectangle 3">
              <a:extLst>
                <a:ext uri="{FF2B5EF4-FFF2-40B4-BE49-F238E27FC236}">
                  <a16:creationId xmlns:a16="http://schemas.microsoft.com/office/drawing/2014/main" id="{BA1E6C87-5975-499B-B6BF-4B0E9DFEB1A8}"/>
                </a:ext>
              </a:extLst>
            </p:cNvPr>
            <p:cNvSpPr>
              <a:spLocks noChangeArrowheads="1"/>
            </p:cNvSpPr>
            <p:nvPr/>
          </p:nvSpPr>
          <p:spPr bwMode="auto">
            <a:xfrm>
              <a:off x="1247" y="2907"/>
              <a:ext cx="1056" cy="28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0x55</a:t>
              </a:r>
            </a:p>
          </p:txBody>
        </p:sp>
        <p:sp>
          <p:nvSpPr>
            <p:cNvPr id="25615" name="Rectangle 4">
              <a:extLst>
                <a:ext uri="{FF2B5EF4-FFF2-40B4-BE49-F238E27FC236}">
                  <a16:creationId xmlns:a16="http://schemas.microsoft.com/office/drawing/2014/main" id="{05B991CA-6BFA-4741-8D93-38159137DC02}"/>
                </a:ext>
              </a:extLst>
            </p:cNvPr>
            <p:cNvSpPr>
              <a:spLocks noChangeArrowheads="1"/>
            </p:cNvSpPr>
            <p:nvPr/>
          </p:nvSpPr>
          <p:spPr bwMode="auto">
            <a:xfrm>
              <a:off x="911" y="2904"/>
              <a:ext cx="336" cy="28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R2</a:t>
              </a:r>
            </a:p>
          </p:txBody>
        </p:sp>
        <p:sp>
          <p:nvSpPr>
            <p:cNvPr id="25616" name="Rectangle 5">
              <a:extLst>
                <a:ext uri="{FF2B5EF4-FFF2-40B4-BE49-F238E27FC236}">
                  <a16:creationId xmlns:a16="http://schemas.microsoft.com/office/drawing/2014/main" id="{4696A5F0-1FC8-4DAD-830F-1DB9F8CDE305}"/>
                </a:ext>
              </a:extLst>
            </p:cNvPr>
            <p:cNvSpPr>
              <a:spLocks noChangeArrowheads="1"/>
            </p:cNvSpPr>
            <p:nvPr/>
          </p:nvSpPr>
          <p:spPr bwMode="auto">
            <a:xfrm>
              <a:off x="911" y="2614"/>
              <a:ext cx="336" cy="28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R5</a:t>
              </a:r>
            </a:p>
          </p:txBody>
        </p:sp>
        <p:sp>
          <p:nvSpPr>
            <p:cNvPr id="25617" name="Rectangle 6">
              <a:extLst>
                <a:ext uri="{FF2B5EF4-FFF2-40B4-BE49-F238E27FC236}">
                  <a16:creationId xmlns:a16="http://schemas.microsoft.com/office/drawing/2014/main" id="{8A9FFFEB-8140-42C0-B209-F1064EA13BF5}"/>
                </a:ext>
              </a:extLst>
            </p:cNvPr>
            <p:cNvSpPr>
              <a:spLocks noChangeArrowheads="1"/>
            </p:cNvSpPr>
            <p:nvPr/>
          </p:nvSpPr>
          <p:spPr bwMode="auto">
            <a:xfrm>
              <a:off x="1247" y="2614"/>
              <a:ext cx="1056" cy="28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0x40000000</a:t>
              </a:r>
            </a:p>
          </p:txBody>
        </p:sp>
        <p:grpSp>
          <p:nvGrpSpPr>
            <p:cNvPr id="25618" name="Group 7">
              <a:extLst>
                <a:ext uri="{FF2B5EF4-FFF2-40B4-BE49-F238E27FC236}">
                  <a16:creationId xmlns:a16="http://schemas.microsoft.com/office/drawing/2014/main" id="{A975B4F0-4F23-462B-8722-4096D75C6237}"/>
                </a:ext>
              </a:extLst>
            </p:cNvPr>
            <p:cNvGrpSpPr>
              <a:grpSpLocks/>
            </p:cNvGrpSpPr>
            <p:nvPr/>
          </p:nvGrpSpPr>
          <p:grpSpPr bwMode="auto">
            <a:xfrm>
              <a:off x="3061" y="2387"/>
              <a:ext cx="2100" cy="1044"/>
              <a:chOff x="3061" y="2387"/>
              <a:chExt cx="2100" cy="1044"/>
            </a:xfrm>
          </p:grpSpPr>
          <p:sp>
            <p:nvSpPr>
              <p:cNvPr id="25619" name="Rectangle 8">
                <a:extLst>
                  <a:ext uri="{FF2B5EF4-FFF2-40B4-BE49-F238E27FC236}">
                    <a16:creationId xmlns:a16="http://schemas.microsoft.com/office/drawing/2014/main" id="{9B167C79-897F-4F5E-A373-2BCF4616A6CE}"/>
                  </a:ext>
                </a:extLst>
              </p:cNvPr>
              <p:cNvSpPr>
                <a:spLocks noChangeArrowheads="1"/>
              </p:cNvSpPr>
              <p:nvPr/>
            </p:nvSpPr>
            <p:spPr bwMode="auto">
              <a:xfrm>
                <a:off x="3062" y="2512"/>
                <a:ext cx="1043" cy="919"/>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zh-CN" altLang="zh-CN" sz="2000">
                  <a:latin typeface="Times New Roman" panose="02020603050405020304" pitchFamily="18" charset="0"/>
                  <a:ea typeface="华文新魏" panose="02010800040101010101" pitchFamily="2" charset="-122"/>
                </a:endParaRPr>
              </a:p>
            </p:txBody>
          </p:sp>
          <p:sp>
            <p:nvSpPr>
              <p:cNvPr id="25620" name="Rectangle 9">
                <a:extLst>
                  <a:ext uri="{FF2B5EF4-FFF2-40B4-BE49-F238E27FC236}">
                    <a16:creationId xmlns:a16="http://schemas.microsoft.com/office/drawing/2014/main" id="{EB5BAD9B-B010-481D-A96E-8C5708F65638}"/>
                  </a:ext>
                </a:extLst>
              </p:cNvPr>
              <p:cNvSpPr>
                <a:spLocks noChangeArrowheads="1"/>
              </p:cNvSpPr>
              <p:nvPr/>
            </p:nvSpPr>
            <p:spPr bwMode="auto">
              <a:xfrm>
                <a:off x="3061" y="2886"/>
                <a:ext cx="1044" cy="28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a:latin typeface="Times New Roman" panose="02020603050405020304" pitchFamily="18" charset="0"/>
                  </a:rPr>
                  <a:t>0x12345678</a:t>
                </a:r>
              </a:p>
            </p:txBody>
          </p:sp>
          <p:sp>
            <p:nvSpPr>
              <p:cNvPr id="25621" name="Rectangle 10">
                <a:extLst>
                  <a:ext uri="{FF2B5EF4-FFF2-40B4-BE49-F238E27FC236}">
                    <a16:creationId xmlns:a16="http://schemas.microsoft.com/office/drawing/2014/main" id="{A43FC2A6-299B-41FF-B454-211CCEC73CC6}"/>
                  </a:ext>
                </a:extLst>
              </p:cNvPr>
              <p:cNvSpPr>
                <a:spLocks noChangeArrowheads="1"/>
              </p:cNvSpPr>
              <p:nvPr/>
            </p:nvSpPr>
            <p:spPr bwMode="auto">
              <a:xfrm>
                <a:off x="4105" y="2886"/>
                <a:ext cx="1056" cy="2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a:solidFill>
                      <a:srgbClr val="0000FF"/>
                    </a:solidFill>
                    <a:latin typeface="Arial Black" panose="020B0A04020102020204" pitchFamily="34" charset="0"/>
                  </a:rPr>
                  <a:t>0x40000000</a:t>
                </a:r>
              </a:p>
            </p:txBody>
          </p:sp>
          <p:sp>
            <p:nvSpPr>
              <p:cNvPr id="25622" name="Text Box 11">
                <a:extLst>
                  <a:ext uri="{FF2B5EF4-FFF2-40B4-BE49-F238E27FC236}">
                    <a16:creationId xmlns:a16="http://schemas.microsoft.com/office/drawing/2014/main" id="{A68BE816-6E1A-42E3-A0E1-3A424697C472}"/>
                  </a:ext>
                </a:extLst>
              </p:cNvPr>
              <p:cNvSpPr txBox="1">
                <a:spLocks noChangeArrowheads="1"/>
              </p:cNvSpPr>
              <p:nvPr/>
            </p:nvSpPr>
            <p:spPr bwMode="auto">
              <a:xfrm>
                <a:off x="4119" y="2387"/>
                <a:ext cx="9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存储器</a:t>
                </a:r>
              </a:p>
            </p:txBody>
          </p:sp>
          <p:sp>
            <p:nvSpPr>
              <p:cNvPr id="25623" name="Text Box 12">
                <a:extLst>
                  <a:ext uri="{FF2B5EF4-FFF2-40B4-BE49-F238E27FC236}">
                    <a16:creationId xmlns:a16="http://schemas.microsoft.com/office/drawing/2014/main" id="{71548CC9-6EE1-4269-8A4B-06AD1BDDEE6D}"/>
                  </a:ext>
                </a:extLst>
              </p:cNvPr>
              <p:cNvSpPr txBox="1">
                <a:spLocks noChangeArrowheads="1"/>
              </p:cNvSpPr>
              <p:nvPr/>
            </p:nvSpPr>
            <p:spPr bwMode="auto">
              <a:xfrm>
                <a:off x="4105" y="3067"/>
                <a:ext cx="9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地址</a:t>
                </a:r>
              </a:p>
            </p:txBody>
          </p:sp>
        </p:grpSp>
      </p:grpSp>
      <p:sp>
        <p:nvSpPr>
          <p:cNvPr id="32" name="Rectangle 15">
            <a:extLst>
              <a:ext uri="{FF2B5EF4-FFF2-40B4-BE49-F238E27FC236}">
                <a16:creationId xmlns:a16="http://schemas.microsoft.com/office/drawing/2014/main" id="{0D3B124E-C3CB-4E50-84C5-035697274D5A}"/>
              </a:ext>
            </a:extLst>
          </p:cNvPr>
          <p:cNvSpPr>
            <a:spLocks noChangeArrowheads="1"/>
          </p:cNvSpPr>
          <p:nvPr/>
        </p:nvSpPr>
        <p:spPr bwMode="auto">
          <a:xfrm>
            <a:off x="3544888" y="3171825"/>
            <a:ext cx="1676400" cy="45720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a:solidFill>
                  <a:srgbClr val="FF0000"/>
                </a:solidFill>
                <a:latin typeface="Times New Roman" panose="02020603050405020304" pitchFamily="18" charset="0"/>
              </a:rPr>
              <a:t>0x12345678</a:t>
            </a:r>
          </a:p>
        </p:txBody>
      </p:sp>
      <p:sp>
        <p:nvSpPr>
          <p:cNvPr id="33" name="Freeform 16">
            <a:extLst>
              <a:ext uri="{FF2B5EF4-FFF2-40B4-BE49-F238E27FC236}">
                <a16:creationId xmlns:a16="http://schemas.microsoft.com/office/drawing/2014/main" id="{755C4B46-C45E-4CE7-BB2C-DD5686B854A5}"/>
              </a:ext>
            </a:extLst>
          </p:cNvPr>
          <p:cNvSpPr>
            <a:spLocks/>
          </p:cNvSpPr>
          <p:nvPr/>
        </p:nvSpPr>
        <p:spPr bwMode="auto">
          <a:xfrm>
            <a:off x="5129214" y="2636839"/>
            <a:ext cx="3671887" cy="503237"/>
          </a:xfrm>
          <a:custGeom>
            <a:avLst/>
            <a:gdLst>
              <a:gd name="T0" fmla="*/ 0 w 2313"/>
              <a:gd name="T1" fmla="*/ 2147483647 h 495"/>
              <a:gd name="T2" fmla="*/ 2147483647 w 2313"/>
              <a:gd name="T3" fmla="*/ 2147483647 h 495"/>
              <a:gd name="T4" fmla="*/ 2147483647 w 2313"/>
              <a:gd name="T5" fmla="*/ 2147483647 h 495"/>
              <a:gd name="T6" fmla="*/ 0 60000 65536"/>
              <a:gd name="T7" fmla="*/ 0 60000 65536"/>
              <a:gd name="T8" fmla="*/ 0 60000 65536"/>
            </a:gdLst>
            <a:ahLst/>
            <a:cxnLst>
              <a:cxn ang="T6">
                <a:pos x="T0" y="T1"/>
              </a:cxn>
              <a:cxn ang="T7">
                <a:pos x="T2" y="T3"/>
              </a:cxn>
              <a:cxn ang="T8">
                <a:pos x="T4" y="T5"/>
              </a:cxn>
            </a:cxnLst>
            <a:rect l="0" t="0" r="r" b="b"/>
            <a:pathLst>
              <a:path w="2313" h="495">
                <a:moveTo>
                  <a:pt x="0" y="359"/>
                </a:moveTo>
                <a:cubicBezTo>
                  <a:pt x="173" y="303"/>
                  <a:pt x="652" y="0"/>
                  <a:pt x="1037" y="23"/>
                </a:cubicBezTo>
                <a:cubicBezTo>
                  <a:pt x="1422" y="46"/>
                  <a:pt x="2047" y="397"/>
                  <a:pt x="2313" y="495"/>
                </a:cubicBezTo>
              </a:path>
            </a:pathLst>
          </a:custGeom>
          <a:noFill/>
          <a:ln w="19050"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17">
            <a:extLst>
              <a:ext uri="{FF2B5EF4-FFF2-40B4-BE49-F238E27FC236}">
                <a16:creationId xmlns:a16="http://schemas.microsoft.com/office/drawing/2014/main" id="{5C7BDB3D-41C5-4798-AC0E-3F3DECBE4C37}"/>
              </a:ext>
            </a:extLst>
          </p:cNvPr>
          <p:cNvSpPr>
            <a:spLocks noChangeShapeType="1"/>
          </p:cNvSpPr>
          <p:nvPr/>
        </p:nvSpPr>
        <p:spPr bwMode="auto">
          <a:xfrm flipH="1">
            <a:off x="5221289" y="3355975"/>
            <a:ext cx="1203325" cy="127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3" name="矩形 1">
            <a:extLst>
              <a:ext uri="{FF2B5EF4-FFF2-40B4-BE49-F238E27FC236}">
                <a16:creationId xmlns:a16="http://schemas.microsoft.com/office/drawing/2014/main" id="{0E2CF91B-4CE3-4B04-B749-118F8D833489}"/>
              </a:ext>
            </a:extLst>
          </p:cNvPr>
          <p:cNvSpPr>
            <a:spLocks noChangeArrowheads="1"/>
          </p:cNvSpPr>
          <p:nvPr/>
        </p:nvSpPr>
        <p:spPr bwMode="auto">
          <a:xfrm>
            <a:off x="2303464" y="1316039"/>
            <a:ext cx="770572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lang="zh-CN" altLang="en-US" sz="2800">
                <a:latin typeface="楷体" panose="02010609060101010101" pitchFamily="49" charset="-122"/>
                <a:ea typeface="楷体" panose="02010609060101010101" pitchFamily="49" charset="-122"/>
              </a:rPr>
              <a:t>应用示例：</a:t>
            </a:r>
            <a:endParaRPr kumimoji="1" lang="en-US" altLang="zh-CN" sz="2800">
              <a:solidFill>
                <a:srgbClr val="0000FF"/>
              </a:solidFill>
              <a:latin typeface="楷体" panose="02010609060101010101" pitchFamily="49" charset="-122"/>
              <a:ea typeface="楷体" panose="02010609060101010101" pitchFamily="49" charset="-122"/>
            </a:endParaRPr>
          </a:p>
          <a:p>
            <a:pPr algn="just" eaLnBrk="1" hangingPunct="1">
              <a:spcBef>
                <a:spcPts val="600"/>
              </a:spcBef>
              <a:buClr>
                <a:srgbClr val="0000FF"/>
              </a:buClr>
            </a:pPr>
            <a:r>
              <a:rPr kumimoji="1" lang="en-US" altLang="zh-CN" sz="2000">
                <a:solidFill>
                  <a:srgbClr val="0000FF"/>
                </a:solidFill>
                <a:latin typeface="Arial Black" panose="020B0A04020102020204" pitchFamily="34" charset="0"/>
                <a:ea typeface="华文新魏" panose="02010800040101010101" pitchFamily="2" charset="-122"/>
              </a:rPr>
              <a:t>LDR	R2,[R5]</a:t>
            </a:r>
            <a:r>
              <a:rPr kumimoji="1" lang="en-US" altLang="zh-CN" sz="2800">
                <a:solidFill>
                  <a:srgbClr val="000000"/>
                </a:solidFill>
                <a:latin typeface="Courier New" panose="02070309020205020404" pitchFamily="49" charset="0"/>
                <a:ea typeface="华文新魏" panose="02010800040101010101" pitchFamily="2" charset="-122"/>
              </a:rPr>
              <a:t>    </a:t>
            </a:r>
            <a:r>
              <a:rPr kumimoji="1" lang="en-US" altLang="zh-CN" sz="2400">
                <a:solidFill>
                  <a:srgbClr val="000000"/>
                </a:solidFill>
                <a:latin typeface="Courier New" panose="02070309020205020404" pitchFamily="49" charset="0"/>
                <a:ea typeface="华文新魏" panose="02010800040101010101" pitchFamily="2" charset="-122"/>
              </a:rPr>
              <a:t>;</a:t>
            </a:r>
            <a:r>
              <a:rPr kumimoji="1" lang="zh-CN" altLang="en-US" sz="2400">
                <a:solidFill>
                  <a:srgbClr val="000000"/>
                </a:solidFill>
                <a:latin typeface="Courier New" panose="02070309020205020404" pitchFamily="49" charset="0"/>
                <a:ea typeface="华文新魏" panose="02010800040101010101" pitchFamily="2" charset="-122"/>
              </a:rPr>
              <a:t>将</a:t>
            </a:r>
            <a:r>
              <a:rPr kumimoji="1" lang="en-US" altLang="zh-CN" sz="2400">
                <a:solidFill>
                  <a:srgbClr val="000000"/>
                </a:solidFill>
                <a:latin typeface="Courier New" panose="02070309020205020404" pitchFamily="49" charset="0"/>
                <a:ea typeface="华文新魏" panose="02010800040101010101" pitchFamily="2" charset="-122"/>
              </a:rPr>
              <a:t>R5</a:t>
            </a:r>
            <a:r>
              <a:rPr kumimoji="1" lang="zh-CN" altLang="en-US" sz="2400">
                <a:solidFill>
                  <a:srgbClr val="000000"/>
                </a:solidFill>
                <a:latin typeface="Courier New" panose="02070309020205020404" pitchFamily="49" charset="0"/>
                <a:ea typeface="华文新魏" panose="02010800040101010101" pitchFamily="2" charset="-122"/>
              </a:rPr>
              <a:t>指向地址的字数据存入</a:t>
            </a:r>
            <a:r>
              <a:rPr kumimoji="1" lang="en-US" altLang="zh-CN" sz="2400">
                <a:solidFill>
                  <a:srgbClr val="000000"/>
                </a:solidFill>
                <a:latin typeface="Courier New" panose="02070309020205020404" pitchFamily="49" charset="0"/>
                <a:ea typeface="华文新魏" panose="02010800040101010101" pitchFamily="2" charset="-122"/>
              </a:rPr>
              <a:t>R2</a:t>
            </a:r>
          </a:p>
        </p:txBody>
      </p:sp>
    </p:spTree>
    <p:extLst>
      <p:ext uri="{BB962C8B-B14F-4D97-AF65-F5344CB8AC3E}">
        <p14:creationId xmlns:p14="http://schemas.microsoft.com/office/powerpoint/2010/main" val="21559571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50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right)">
                                      <p:cBhvr>
                                        <p:cTn id="17" dur="500"/>
                                        <p:tgtEl>
                                          <p:spTgt spid="34"/>
                                        </p:tgtEl>
                                      </p:cBhvr>
                                    </p:animEffect>
                                  </p:childTnLst>
                                </p:cTn>
                              </p:par>
                            </p:childTnLst>
                          </p:cTn>
                        </p:par>
                        <p:par>
                          <p:cTn id="18" fill="hold" nodeType="afterGroup">
                            <p:stCondLst>
                              <p:cond delay="500"/>
                            </p:stCondLst>
                            <p:childTnLst>
                              <p:par>
                                <p:cTn id="19" presetID="12" presetClass="entr" presetSubtype="2"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slide(fromRight)">
                                      <p:cBhvr>
                                        <p:cTn id="21" dur="500"/>
                                        <p:tgtEl>
                                          <p:spTgt spid="3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ox(in)">
                                      <p:cBhvr>
                                        <p:cTn id="26" dur="500"/>
                                        <p:tgtEl>
                                          <p:spTgt spid="1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1"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slide(fromTop)">
                                      <p:cBhvr>
                                        <p:cTn id="36" dur="500"/>
                                        <p:tgtEl>
                                          <p:spTgt spid="19"/>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par>
                          <p:cTn id="46" fill="hold" nodeType="afterGroup">
                            <p:stCondLst>
                              <p:cond delay="500"/>
                            </p:stCondLst>
                            <p:childTnLst>
                              <p:par>
                                <p:cTn id="47" presetID="12" presetClass="entr" presetSubtype="8"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slide(fromLeft)">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nimBg="1"/>
      <p:bldP spid="19" grpId="0" animBg="1"/>
      <p:bldP spid="3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1BA232ED-F786-4E8E-B5F2-53C9814548B2}"/>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多寄存器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26627" name="Text Box 4">
            <a:extLst>
              <a:ext uri="{FF2B5EF4-FFF2-40B4-BE49-F238E27FC236}">
                <a16:creationId xmlns:a16="http://schemas.microsoft.com/office/drawing/2014/main" id="{264E41F4-B0E1-4DEE-B9FF-0968D48546D0}"/>
              </a:ext>
            </a:extLst>
          </p:cNvPr>
          <p:cNvSpPr txBox="1">
            <a:spLocks noChangeArrowheads="1"/>
          </p:cNvSpPr>
          <p:nvPr/>
        </p:nvSpPr>
        <p:spPr bwMode="auto">
          <a:xfrm>
            <a:off x="1739901" y="1412876"/>
            <a:ext cx="878522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8775" indent="-4572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ts val="600"/>
              </a:spcBef>
              <a:buClr>
                <a:srgbClr val="0000FF"/>
              </a:buClr>
              <a:buFont typeface="Wingdings" panose="05000000000000000000" pitchFamily="2" charset="2"/>
              <a:buChar char="Ø"/>
            </a:pPr>
            <a:r>
              <a:rPr kumimoji="1" lang="zh-CN" altLang="en-US" sz="2400" b="1">
                <a:latin typeface="楷体" panose="02010609060101010101" pitchFamily="49" charset="-122"/>
                <a:ea typeface="楷体" panose="02010609060101010101" pitchFamily="49" charset="-122"/>
              </a:rPr>
              <a:t>多寄存器加载</a:t>
            </a:r>
            <a:r>
              <a:rPr kumimoji="1" lang="en-US" altLang="zh-CN" sz="2400" b="1">
                <a:latin typeface="楷体" panose="02010609060101010101" pitchFamily="49" charset="-122"/>
                <a:ea typeface="楷体" panose="02010609060101010101" pitchFamily="49" charset="-122"/>
              </a:rPr>
              <a:t>/</a:t>
            </a:r>
            <a:r>
              <a:rPr kumimoji="1" lang="zh-CN" altLang="en-US" sz="2400" b="1">
                <a:latin typeface="楷体" panose="02010609060101010101" pitchFamily="49" charset="-122"/>
                <a:ea typeface="楷体" panose="02010609060101010101" pitchFamily="49" charset="-122"/>
              </a:rPr>
              <a:t>存储指令可以实现在一组寄存器和一块</a:t>
            </a:r>
            <a:r>
              <a:rPr kumimoji="1" lang="zh-CN" altLang="en-US" sz="2400" b="1">
                <a:solidFill>
                  <a:srgbClr val="C00000"/>
                </a:solidFill>
                <a:latin typeface="楷体" panose="02010609060101010101" pitchFamily="49" charset="-122"/>
                <a:ea typeface="楷体" panose="02010609060101010101" pitchFamily="49" charset="-122"/>
              </a:rPr>
              <a:t>连续的内存单元</a:t>
            </a:r>
            <a:r>
              <a:rPr kumimoji="1" lang="zh-CN" altLang="en-US" sz="2400" b="1">
                <a:latin typeface="楷体" panose="02010609060101010101" pitchFamily="49" charset="-122"/>
                <a:ea typeface="楷体" panose="02010609060101010101" pitchFamily="49" charset="-122"/>
              </a:rPr>
              <a:t>之间传输数据；</a:t>
            </a:r>
            <a:endParaRPr kumimoji="1" lang="en-US" altLang="zh-CN" sz="2400" b="1">
              <a:latin typeface="楷体" panose="02010609060101010101" pitchFamily="49" charset="-122"/>
              <a:ea typeface="楷体" panose="02010609060101010101" pitchFamily="49" charset="-122"/>
            </a:endParaRPr>
          </a:p>
          <a:p>
            <a:pPr algn="just" eaLnBrk="1" hangingPunct="1">
              <a:spcBef>
                <a:spcPts val="600"/>
              </a:spcBef>
              <a:buClr>
                <a:srgbClr val="0000FF"/>
              </a:buClr>
              <a:buFont typeface="Wingdings" panose="05000000000000000000" pitchFamily="2" charset="2"/>
              <a:buChar char="Ø"/>
            </a:pPr>
            <a:r>
              <a:rPr kumimoji="1" lang="zh-CN" altLang="en-US" sz="2400" b="1">
                <a:latin typeface="楷体" panose="02010609060101010101" pitchFamily="49" charset="-122"/>
                <a:ea typeface="楷体" panose="02010609060101010101" pitchFamily="49" charset="-122"/>
              </a:rPr>
              <a:t>允许一条指令传送</a:t>
            </a:r>
            <a:r>
              <a:rPr kumimoji="1" lang="en-US" altLang="zh-CN" sz="2400" b="1">
                <a:latin typeface="楷体" panose="02010609060101010101" pitchFamily="49" charset="-122"/>
                <a:ea typeface="楷体" panose="02010609060101010101" pitchFamily="49" charset="-122"/>
              </a:rPr>
              <a:t>16</a:t>
            </a:r>
            <a:r>
              <a:rPr kumimoji="1" lang="zh-CN" altLang="en-US" sz="2400" b="1">
                <a:latin typeface="楷体" panose="02010609060101010101" pitchFamily="49" charset="-122"/>
                <a:ea typeface="楷体" panose="02010609060101010101" pitchFamily="49" charset="-122"/>
              </a:rPr>
              <a:t>个寄存器的</a:t>
            </a:r>
            <a:r>
              <a:rPr kumimoji="1" lang="zh-CN" altLang="en-US" sz="2400" b="1">
                <a:solidFill>
                  <a:srgbClr val="C00000"/>
                </a:solidFill>
                <a:latin typeface="楷体" panose="02010609060101010101" pitchFamily="49" charset="-122"/>
                <a:ea typeface="楷体" panose="02010609060101010101" pitchFamily="49" charset="-122"/>
              </a:rPr>
              <a:t>任何子集</a:t>
            </a:r>
            <a:r>
              <a:rPr kumimoji="1" lang="zh-CN" altLang="en-US" sz="2400" b="1">
                <a:latin typeface="楷体" panose="02010609060101010101" pitchFamily="49" charset="-122"/>
                <a:ea typeface="楷体" panose="02010609060101010101" pitchFamily="49" charset="-122"/>
              </a:rPr>
              <a:t>或</a:t>
            </a:r>
            <a:r>
              <a:rPr kumimoji="1" lang="zh-CN" altLang="en-US" sz="2400" b="1">
                <a:solidFill>
                  <a:srgbClr val="C00000"/>
                </a:solidFill>
                <a:latin typeface="楷体" panose="02010609060101010101" pitchFamily="49" charset="-122"/>
                <a:ea typeface="楷体" panose="02010609060101010101" pitchFamily="49" charset="-122"/>
              </a:rPr>
              <a:t>所有寄存器</a:t>
            </a:r>
            <a:r>
              <a:rPr kumimoji="1" lang="zh-CN" altLang="en-US" sz="2400" b="1">
                <a:latin typeface="楷体" panose="02010609060101010101" pitchFamily="49" charset="-122"/>
                <a:ea typeface="楷体" panose="02010609060101010101" pitchFamily="49" charset="-122"/>
              </a:rPr>
              <a:t>；</a:t>
            </a:r>
            <a:endParaRPr kumimoji="1" lang="en-US" altLang="zh-CN" sz="2400" b="1">
              <a:latin typeface="楷体" panose="02010609060101010101" pitchFamily="49" charset="-122"/>
              <a:ea typeface="楷体" panose="02010609060101010101" pitchFamily="49" charset="-122"/>
            </a:endParaRPr>
          </a:p>
          <a:p>
            <a:pPr algn="just" eaLnBrk="1" hangingPunct="1">
              <a:spcBef>
                <a:spcPts val="600"/>
              </a:spcBef>
              <a:buClr>
                <a:srgbClr val="0000FF"/>
              </a:buClr>
              <a:buFont typeface="Wingdings" panose="05000000000000000000" pitchFamily="2" charset="2"/>
              <a:buChar char="Ø"/>
            </a:pPr>
            <a:r>
              <a:rPr kumimoji="1" lang="zh-CN" altLang="en-US" sz="2400" b="1">
                <a:latin typeface="楷体" panose="02010609060101010101" pitchFamily="49" charset="-122"/>
                <a:ea typeface="楷体" panose="02010609060101010101" pitchFamily="49" charset="-122"/>
              </a:rPr>
              <a:t>主要用于现场保护、数据复制、常数传递等。</a:t>
            </a:r>
          </a:p>
        </p:txBody>
      </p:sp>
      <p:grpSp>
        <p:nvGrpSpPr>
          <p:cNvPr id="36" name="Group 4">
            <a:extLst>
              <a:ext uri="{FF2B5EF4-FFF2-40B4-BE49-F238E27FC236}">
                <a16:creationId xmlns:a16="http://schemas.microsoft.com/office/drawing/2014/main" id="{04B5BB8F-D2B4-4BD5-BAE5-AC3CD9A51F85}"/>
              </a:ext>
            </a:extLst>
          </p:cNvPr>
          <p:cNvGrpSpPr>
            <a:grpSpLocks/>
          </p:cNvGrpSpPr>
          <p:nvPr/>
        </p:nvGrpSpPr>
        <p:grpSpPr bwMode="auto">
          <a:xfrm>
            <a:off x="2135188" y="3284538"/>
            <a:ext cx="7848600" cy="3384550"/>
            <a:chOff x="567" y="1842"/>
            <a:chExt cx="4717" cy="2132"/>
          </a:xfrm>
        </p:grpSpPr>
        <p:sp>
          <p:nvSpPr>
            <p:cNvPr id="26641" name="AutoShape 5">
              <a:extLst>
                <a:ext uri="{FF2B5EF4-FFF2-40B4-BE49-F238E27FC236}">
                  <a16:creationId xmlns:a16="http://schemas.microsoft.com/office/drawing/2014/main" id="{61305F4B-9799-4BB6-91E3-1B2BFB2B7D54}"/>
                </a:ext>
              </a:extLst>
            </p:cNvPr>
            <p:cNvSpPr>
              <a:spLocks noChangeArrowheads="1"/>
            </p:cNvSpPr>
            <p:nvPr/>
          </p:nvSpPr>
          <p:spPr bwMode="auto">
            <a:xfrm>
              <a:off x="567" y="1842"/>
              <a:ext cx="4717" cy="998"/>
            </a:xfrm>
            <a:prstGeom prst="roundRect">
              <a:avLst>
                <a:gd name="adj" fmla="val 10102"/>
              </a:avLst>
            </a:prstGeom>
            <a:solidFill>
              <a:srgbClr val="CC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42" name="AutoShape 6">
              <a:extLst>
                <a:ext uri="{FF2B5EF4-FFF2-40B4-BE49-F238E27FC236}">
                  <a16:creationId xmlns:a16="http://schemas.microsoft.com/office/drawing/2014/main" id="{E07E51B1-16D9-4601-ABC7-D53813A6B5CB}"/>
                </a:ext>
              </a:extLst>
            </p:cNvPr>
            <p:cNvSpPr>
              <a:spLocks noChangeArrowheads="1"/>
            </p:cNvSpPr>
            <p:nvPr/>
          </p:nvSpPr>
          <p:spPr bwMode="auto">
            <a:xfrm>
              <a:off x="567" y="2976"/>
              <a:ext cx="4717" cy="998"/>
            </a:xfrm>
            <a:prstGeom prst="roundRect">
              <a:avLst>
                <a:gd name="adj" fmla="val 10102"/>
              </a:avLst>
            </a:prstGeom>
            <a:solidFill>
              <a:srgbClr val="CC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39" name="Text Box 7">
              <a:extLst>
                <a:ext uri="{FF2B5EF4-FFF2-40B4-BE49-F238E27FC236}">
                  <a16:creationId xmlns:a16="http://schemas.microsoft.com/office/drawing/2014/main" id="{45C31762-6C18-43C1-BC99-BB6BCFFD861C}"/>
                </a:ext>
              </a:extLst>
            </p:cNvPr>
            <p:cNvSpPr txBox="1">
              <a:spLocks noChangeArrowheads="1"/>
            </p:cNvSpPr>
            <p:nvPr/>
          </p:nvSpPr>
          <p:spPr bwMode="auto">
            <a:xfrm>
              <a:off x="567" y="1842"/>
              <a:ext cx="449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a:latin typeface="Times New Roman" pitchFamily="18" charset="0"/>
                  <a:ea typeface="华文新魏" pitchFamily="2" charset="-122"/>
                </a:rPr>
                <a:t>装载指令：</a:t>
              </a:r>
              <a:r>
                <a:rPr lang="en-US" altLang="zh-CN" sz="3200">
                  <a:solidFill>
                    <a:schemeClr val="accent2"/>
                  </a:solidFill>
                  <a:effectLst>
                    <a:outerShdw blurRad="38100" dist="38100" dir="2700000" algn="tl">
                      <a:srgbClr val="000000"/>
                    </a:outerShdw>
                  </a:effectLst>
                  <a:latin typeface="Arial Black" pitchFamily="34" charset="0"/>
                  <a:ea typeface="华文新魏" pitchFamily="2" charset="-122"/>
                </a:rPr>
                <a:t>LD</a:t>
              </a:r>
              <a:r>
                <a:rPr lang="en-US" altLang="zh-CN" sz="3200">
                  <a:solidFill>
                    <a:srgbClr val="FF00FF"/>
                  </a:solidFill>
                  <a:effectLst>
                    <a:outerShdw blurRad="38100" dist="38100" dir="2700000" algn="tl">
                      <a:srgbClr val="000000"/>
                    </a:outerShdw>
                  </a:effectLst>
                  <a:latin typeface="Arial Black" pitchFamily="34" charset="0"/>
                  <a:ea typeface="华文新魏" pitchFamily="2" charset="-122"/>
                </a:rPr>
                <a:t>M</a:t>
              </a:r>
              <a:r>
                <a:rPr lang="en-US" altLang="zh-CN" sz="3200">
                  <a:solidFill>
                    <a:schemeClr val="accent2"/>
                  </a:solidFill>
                  <a:effectLst>
                    <a:outerShdw blurRad="38100" dist="38100" dir="2700000" algn="tl">
                      <a:srgbClr val="000000"/>
                    </a:outerShdw>
                  </a:effectLst>
                  <a:latin typeface="Arial Black" pitchFamily="34" charset="0"/>
                  <a:ea typeface="华文新魏" pitchFamily="2" charset="-122"/>
                </a:rPr>
                <a:t>    </a:t>
              </a:r>
              <a:r>
                <a:rPr lang="zh-CN" altLang="en-US" sz="2400">
                  <a:solidFill>
                    <a:schemeClr val="accent2"/>
                  </a:solidFill>
                  <a:effectLst>
                    <a:outerShdw blurRad="38100" dist="38100" dir="2700000" algn="tl">
                      <a:srgbClr val="000000"/>
                    </a:outerShdw>
                  </a:effectLst>
                  <a:latin typeface="Arial Black" pitchFamily="34" charset="0"/>
                  <a:ea typeface="方正粗宋_GBK" pitchFamily="65" charset="-122"/>
                </a:rPr>
                <a:t>源地址</a:t>
              </a:r>
              <a:r>
                <a:rPr lang="en-US" altLang="zh-CN" sz="2400">
                  <a:solidFill>
                    <a:schemeClr val="accent2"/>
                  </a:solidFill>
                  <a:effectLst>
                    <a:outerShdw blurRad="38100" dist="38100" dir="2700000" algn="tl">
                      <a:srgbClr val="000000"/>
                    </a:outerShdw>
                  </a:effectLst>
                  <a:latin typeface="Arial Black" pitchFamily="34" charset="0"/>
                  <a:ea typeface="方正粗宋_GBK" pitchFamily="65" charset="-122"/>
                </a:rPr>
                <a:t>,</a:t>
              </a:r>
              <a:r>
                <a:rPr lang="zh-CN" altLang="en-US" sz="2400">
                  <a:solidFill>
                    <a:schemeClr val="accent2"/>
                  </a:solidFill>
                  <a:effectLst>
                    <a:outerShdw blurRad="38100" dist="38100" dir="2700000" algn="tl">
                      <a:srgbClr val="000000"/>
                    </a:outerShdw>
                  </a:effectLst>
                  <a:latin typeface="Arial Black" pitchFamily="34" charset="0"/>
                  <a:ea typeface="方正粗宋_GBK" pitchFamily="65" charset="-122"/>
                </a:rPr>
                <a:t>目标寄存器列表</a:t>
              </a:r>
            </a:p>
          </p:txBody>
        </p:sp>
        <p:sp>
          <p:nvSpPr>
            <p:cNvPr id="40" name="Text Box 8">
              <a:extLst>
                <a:ext uri="{FF2B5EF4-FFF2-40B4-BE49-F238E27FC236}">
                  <a16:creationId xmlns:a16="http://schemas.microsoft.com/office/drawing/2014/main" id="{50CA83D5-C85E-4258-83D5-BEF267772C23}"/>
                </a:ext>
              </a:extLst>
            </p:cNvPr>
            <p:cNvSpPr txBox="1">
              <a:spLocks noChangeArrowheads="1"/>
            </p:cNvSpPr>
            <p:nvPr/>
          </p:nvSpPr>
          <p:spPr bwMode="auto">
            <a:xfrm>
              <a:off x="567" y="2973"/>
              <a:ext cx="449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a:latin typeface="Times New Roman" pitchFamily="18" charset="0"/>
                  <a:ea typeface="华文新魏" pitchFamily="2" charset="-122"/>
                </a:rPr>
                <a:t>存储指令：</a:t>
              </a:r>
              <a:r>
                <a:rPr lang="en-US" altLang="zh-CN" sz="3200">
                  <a:solidFill>
                    <a:schemeClr val="accent2"/>
                  </a:solidFill>
                  <a:effectLst>
                    <a:outerShdw blurRad="38100" dist="38100" dir="2700000" algn="tl">
                      <a:srgbClr val="000000"/>
                    </a:outerShdw>
                  </a:effectLst>
                  <a:latin typeface="Arial Black" pitchFamily="34" charset="0"/>
                  <a:ea typeface="华文新魏" pitchFamily="2" charset="-122"/>
                </a:rPr>
                <a:t>ST</a:t>
              </a:r>
              <a:r>
                <a:rPr lang="en-US" altLang="zh-CN" sz="3200">
                  <a:solidFill>
                    <a:srgbClr val="FF00FF"/>
                  </a:solidFill>
                  <a:effectLst>
                    <a:outerShdw blurRad="38100" dist="38100" dir="2700000" algn="tl">
                      <a:srgbClr val="000000"/>
                    </a:outerShdw>
                  </a:effectLst>
                  <a:latin typeface="Arial Black" pitchFamily="34" charset="0"/>
                  <a:ea typeface="华文新魏" pitchFamily="2" charset="-122"/>
                </a:rPr>
                <a:t>M</a:t>
              </a:r>
              <a:r>
                <a:rPr lang="en-US" altLang="zh-CN" sz="3200">
                  <a:solidFill>
                    <a:schemeClr val="accent2"/>
                  </a:solidFill>
                  <a:effectLst>
                    <a:outerShdw blurRad="38100" dist="38100" dir="2700000" algn="tl">
                      <a:srgbClr val="000000"/>
                    </a:outerShdw>
                  </a:effectLst>
                  <a:latin typeface="Arial Black" pitchFamily="34" charset="0"/>
                  <a:ea typeface="华文新魏" pitchFamily="2" charset="-122"/>
                </a:rPr>
                <a:t>    </a:t>
              </a:r>
              <a:r>
                <a:rPr lang="zh-CN" altLang="en-US" sz="2400">
                  <a:solidFill>
                    <a:schemeClr val="accent2"/>
                  </a:solidFill>
                  <a:effectLst>
                    <a:outerShdw blurRad="38100" dist="38100" dir="2700000" algn="tl">
                      <a:srgbClr val="000000"/>
                    </a:outerShdw>
                  </a:effectLst>
                  <a:latin typeface="Arial Black" pitchFamily="34" charset="0"/>
                  <a:ea typeface="方正粗宋_GBK" pitchFamily="65" charset="-122"/>
                </a:rPr>
                <a:t>目标地址</a:t>
              </a:r>
              <a:r>
                <a:rPr lang="en-US" altLang="zh-CN" sz="2400">
                  <a:solidFill>
                    <a:schemeClr val="accent2"/>
                  </a:solidFill>
                  <a:effectLst>
                    <a:outerShdw blurRad="38100" dist="38100" dir="2700000" algn="tl">
                      <a:srgbClr val="000000"/>
                    </a:outerShdw>
                  </a:effectLst>
                  <a:latin typeface="Arial Black" pitchFamily="34" charset="0"/>
                  <a:ea typeface="方正粗宋_GBK" pitchFamily="65" charset="-122"/>
                </a:rPr>
                <a:t>,</a:t>
              </a:r>
              <a:r>
                <a:rPr lang="zh-CN" altLang="en-US" sz="2400">
                  <a:solidFill>
                    <a:schemeClr val="accent2"/>
                  </a:solidFill>
                  <a:effectLst>
                    <a:outerShdw blurRad="38100" dist="38100" dir="2700000" algn="tl">
                      <a:srgbClr val="000000"/>
                    </a:outerShdw>
                  </a:effectLst>
                  <a:latin typeface="Arial Black" pitchFamily="34" charset="0"/>
                  <a:ea typeface="方正粗宋_GBK" pitchFamily="65" charset="-122"/>
                </a:rPr>
                <a:t>源寄存器列表</a:t>
              </a:r>
            </a:p>
          </p:txBody>
        </p:sp>
      </p:grpSp>
      <p:grpSp>
        <p:nvGrpSpPr>
          <p:cNvPr id="41" name="Group 9">
            <a:extLst>
              <a:ext uri="{FF2B5EF4-FFF2-40B4-BE49-F238E27FC236}">
                <a16:creationId xmlns:a16="http://schemas.microsoft.com/office/drawing/2014/main" id="{106723F0-728B-48BA-AFE9-0E15EF172F16}"/>
              </a:ext>
            </a:extLst>
          </p:cNvPr>
          <p:cNvGrpSpPr>
            <a:grpSpLocks/>
          </p:cNvGrpSpPr>
          <p:nvPr/>
        </p:nvGrpSpPr>
        <p:grpSpPr bwMode="auto">
          <a:xfrm>
            <a:off x="5230813" y="3860801"/>
            <a:ext cx="3960812" cy="936625"/>
            <a:chOff x="2381" y="2205"/>
            <a:chExt cx="2495" cy="590"/>
          </a:xfrm>
        </p:grpSpPr>
        <p:sp>
          <p:nvSpPr>
            <p:cNvPr id="26637" name="Rectangle 10">
              <a:extLst>
                <a:ext uri="{FF2B5EF4-FFF2-40B4-BE49-F238E27FC236}">
                  <a16:creationId xmlns:a16="http://schemas.microsoft.com/office/drawing/2014/main" id="{096EF11C-169B-437B-A282-AAD6794C6BE7}"/>
                </a:ext>
              </a:extLst>
            </p:cNvPr>
            <p:cNvSpPr>
              <a:spLocks noChangeArrowheads="1"/>
            </p:cNvSpPr>
            <p:nvPr/>
          </p:nvSpPr>
          <p:spPr bwMode="auto">
            <a:xfrm>
              <a:off x="3923" y="2205"/>
              <a:ext cx="953" cy="590"/>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en-US" altLang="zh-CN" sz="2000">
                <a:latin typeface="Times New Roman" panose="02020603050405020304" pitchFamily="18" charset="0"/>
                <a:ea typeface="华文新魏" panose="02010800040101010101" pitchFamily="2" charset="-122"/>
              </a:endParaRPr>
            </a:p>
          </p:txBody>
        </p:sp>
        <p:sp>
          <p:nvSpPr>
            <p:cNvPr id="26638" name="Rectangle 11">
              <a:extLst>
                <a:ext uri="{FF2B5EF4-FFF2-40B4-BE49-F238E27FC236}">
                  <a16:creationId xmlns:a16="http://schemas.microsoft.com/office/drawing/2014/main" id="{73C399FC-1D8C-4CFB-ADA2-883FE1B2EEDC}"/>
                </a:ext>
              </a:extLst>
            </p:cNvPr>
            <p:cNvSpPr>
              <a:spLocks noChangeArrowheads="1"/>
            </p:cNvSpPr>
            <p:nvPr/>
          </p:nvSpPr>
          <p:spPr bwMode="auto">
            <a:xfrm>
              <a:off x="3923" y="2251"/>
              <a:ext cx="953" cy="363"/>
            </a:xfrm>
            <a:prstGeom prst="rect">
              <a:avLst/>
            </a:prstGeom>
            <a:solidFill>
              <a:schemeClr va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pPr>
              <a:endParaRPr lang="en-US" altLang="zh-CN" sz="2000">
                <a:latin typeface="Times New Roman" panose="02020603050405020304" pitchFamily="18" charset="0"/>
                <a:ea typeface="华文新魏" panose="02010800040101010101" pitchFamily="2" charset="-122"/>
              </a:endParaRPr>
            </a:p>
            <a:p>
              <a:pPr algn="ctr" eaLnBrk="1" hangingPunct="1">
                <a:spcBef>
                  <a:spcPct val="50000"/>
                </a:spcBef>
              </a:pPr>
              <a:r>
                <a:rPr lang="zh-CN" altLang="en-US" sz="2000">
                  <a:latin typeface="Times New Roman" panose="02020603050405020304" pitchFamily="18" charset="0"/>
                  <a:ea typeface="华文新魏" panose="02010800040101010101" pitchFamily="2" charset="-122"/>
                </a:rPr>
                <a:t>源地址</a:t>
              </a:r>
              <a:endParaRPr lang="en-US" altLang="zh-CN" sz="2000">
                <a:latin typeface="Times New Roman" panose="02020603050405020304" pitchFamily="18" charset="0"/>
                <a:ea typeface="华文新魏" panose="02010800040101010101" pitchFamily="2" charset="-122"/>
              </a:endParaRPr>
            </a:p>
            <a:p>
              <a:pPr algn="ctr" eaLnBrk="1" hangingPunct="1">
                <a:spcBef>
                  <a:spcPct val="50000"/>
                </a:spcBef>
              </a:pPr>
              <a:r>
                <a:rPr lang="zh-CN" altLang="en-US">
                  <a:solidFill>
                    <a:srgbClr val="FF0000"/>
                  </a:solidFill>
                  <a:latin typeface="Times New Roman" panose="02020603050405020304" pitchFamily="18" charset="0"/>
                  <a:ea typeface="黑体" panose="02010609060101010101" pitchFamily="49" charset="-122"/>
                </a:rPr>
                <a:t>存储器</a:t>
              </a:r>
            </a:p>
          </p:txBody>
        </p:sp>
        <p:sp>
          <p:nvSpPr>
            <p:cNvPr id="26639" name="Rectangle 12">
              <a:extLst>
                <a:ext uri="{FF2B5EF4-FFF2-40B4-BE49-F238E27FC236}">
                  <a16:creationId xmlns:a16="http://schemas.microsoft.com/office/drawing/2014/main" id="{4DC64D98-F092-49FB-B8E2-FA2F5CC98826}"/>
                </a:ext>
              </a:extLst>
            </p:cNvPr>
            <p:cNvSpPr>
              <a:spLocks noChangeArrowheads="1"/>
            </p:cNvSpPr>
            <p:nvPr/>
          </p:nvSpPr>
          <p:spPr bwMode="auto">
            <a:xfrm>
              <a:off x="2381" y="2296"/>
              <a:ext cx="998" cy="18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目标寄存器</a:t>
              </a:r>
              <a:r>
                <a:rPr lang="en-US" altLang="zh-CN" sz="2000">
                  <a:latin typeface="Times New Roman" panose="02020603050405020304" pitchFamily="18" charset="0"/>
                  <a:ea typeface="华文新魏" panose="02010800040101010101" pitchFamily="2" charset="-122"/>
                </a:rPr>
                <a:t>1</a:t>
              </a:r>
            </a:p>
          </p:txBody>
        </p:sp>
        <p:sp>
          <p:nvSpPr>
            <p:cNvPr id="26640" name="Rectangle 13">
              <a:extLst>
                <a:ext uri="{FF2B5EF4-FFF2-40B4-BE49-F238E27FC236}">
                  <a16:creationId xmlns:a16="http://schemas.microsoft.com/office/drawing/2014/main" id="{AC56F2BF-5DF6-4514-912F-4B78097AD973}"/>
                </a:ext>
              </a:extLst>
            </p:cNvPr>
            <p:cNvSpPr>
              <a:spLocks noChangeArrowheads="1"/>
            </p:cNvSpPr>
            <p:nvPr/>
          </p:nvSpPr>
          <p:spPr bwMode="auto">
            <a:xfrm>
              <a:off x="2381" y="2522"/>
              <a:ext cx="998" cy="18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目标寄存器</a:t>
              </a:r>
              <a:r>
                <a:rPr lang="en-US" altLang="zh-CN" sz="2000">
                  <a:latin typeface="Times New Roman" panose="02020603050405020304" pitchFamily="18" charset="0"/>
                  <a:ea typeface="华文新魏" panose="02010800040101010101" pitchFamily="2" charset="-122"/>
                </a:rPr>
                <a:t>n</a:t>
              </a:r>
            </a:p>
          </p:txBody>
        </p:sp>
      </p:grpSp>
      <p:sp>
        <p:nvSpPr>
          <p:cNvPr id="46" name="AutoShape 14">
            <a:extLst>
              <a:ext uri="{FF2B5EF4-FFF2-40B4-BE49-F238E27FC236}">
                <a16:creationId xmlns:a16="http://schemas.microsoft.com/office/drawing/2014/main" id="{9ED9C357-922D-4B2E-8F0D-A15A7366CB12}"/>
              </a:ext>
            </a:extLst>
          </p:cNvPr>
          <p:cNvSpPr>
            <a:spLocks noChangeArrowheads="1"/>
          </p:cNvSpPr>
          <p:nvPr/>
        </p:nvSpPr>
        <p:spPr bwMode="auto">
          <a:xfrm flipH="1">
            <a:off x="6886576" y="4005264"/>
            <a:ext cx="720725" cy="574675"/>
          </a:xfrm>
          <a:custGeom>
            <a:avLst/>
            <a:gdLst>
              <a:gd name="T0" fmla="*/ 601814618 w 21600"/>
              <a:gd name="T1" fmla="*/ 0 h 21600"/>
              <a:gd name="T2" fmla="*/ 0 w 21600"/>
              <a:gd name="T3" fmla="*/ 203390280 h 21600"/>
              <a:gd name="T4" fmla="*/ 601814618 w 21600"/>
              <a:gd name="T5" fmla="*/ 406779841 h 21600"/>
              <a:gd name="T6" fmla="*/ 802419112 w 21600"/>
              <a:gd name="T7" fmla="*/ 20339028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99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 name="Group 15">
            <a:extLst>
              <a:ext uri="{FF2B5EF4-FFF2-40B4-BE49-F238E27FC236}">
                <a16:creationId xmlns:a16="http://schemas.microsoft.com/office/drawing/2014/main" id="{A3AAEC49-6D49-48C0-B04C-603D1E45AD5B}"/>
              </a:ext>
            </a:extLst>
          </p:cNvPr>
          <p:cNvGrpSpPr>
            <a:grpSpLocks/>
          </p:cNvGrpSpPr>
          <p:nvPr/>
        </p:nvGrpSpPr>
        <p:grpSpPr bwMode="auto">
          <a:xfrm>
            <a:off x="5230813" y="5661026"/>
            <a:ext cx="3960812" cy="936625"/>
            <a:chOff x="2381" y="2205"/>
            <a:chExt cx="2495" cy="590"/>
          </a:xfrm>
        </p:grpSpPr>
        <p:sp>
          <p:nvSpPr>
            <p:cNvPr id="26633" name="Rectangle 16">
              <a:extLst>
                <a:ext uri="{FF2B5EF4-FFF2-40B4-BE49-F238E27FC236}">
                  <a16:creationId xmlns:a16="http://schemas.microsoft.com/office/drawing/2014/main" id="{4D4F2FA3-D991-4A89-8010-CC2E3757E87F}"/>
                </a:ext>
              </a:extLst>
            </p:cNvPr>
            <p:cNvSpPr>
              <a:spLocks noChangeArrowheads="1"/>
            </p:cNvSpPr>
            <p:nvPr/>
          </p:nvSpPr>
          <p:spPr bwMode="auto">
            <a:xfrm>
              <a:off x="3923" y="2205"/>
              <a:ext cx="953" cy="590"/>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en-US" altLang="zh-CN" sz="2000">
                <a:latin typeface="Times New Roman" panose="02020603050405020304" pitchFamily="18" charset="0"/>
                <a:ea typeface="华文新魏" panose="02010800040101010101" pitchFamily="2" charset="-122"/>
              </a:endParaRPr>
            </a:p>
            <a:p>
              <a:pPr eaLnBrk="1" hangingPunct="1">
                <a:spcBef>
                  <a:spcPct val="50000"/>
                </a:spcBef>
              </a:pPr>
              <a:endParaRPr lang="en-US" altLang="zh-CN">
                <a:solidFill>
                  <a:srgbClr val="FF0000"/>
                </a:solidFill>
                <a:latin typeface="Times New Roman" panose="02020603050405020304" pitchFamily="18" charset="0"/>
                <a:ea typeface="黑体" panose="02010609060101010101" pitchFamily="49" charset="-122"/>
              </a:endParaRPr>
            </a:p>
          </p:txBody>
        </p:sp>
        <p:sp>
          <p:nvSpPr>
            <p:cNvPr id="26634" name="Rectangle 17">
              <a:extLst>
                <a:ext uri="{FF2B5EF4-FFF2-40B4-BE49-F238E27FC236}">
                  <a16:creationId xmlns:a16="http://schemas.microsoft.com/office/drawing/2014/main" id="{E668C158-0C93-444C-A570-9369EB6C8F61}"/>
                </a:ext>
              </a:extLst>
            </p:cNvPr>
            <p:cNvSpPr>
              <a:spLocks noChangeArrowheads="1"/>
            </p:cNvSpPr>
            <p:nvPr/>
          </p:nvSpPr>
          <p:spPr bwMode="auto">
            <a:xfrm>
              <a:off x="3923" y="2251"/>
              <a:ext cx="953" cy="363"/>
            </a:xfrm>
            <a:prstGeom prst="rect">
              <a:avLst/>
            </a:prstGeom>
            <a:solidFill>
              <a:schemeClr va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en-US" altLang="zh-CN" sz="20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000">
                <a:latin typeface="Times New Roman" panose="02020603050405020304" pitchFamily="18" charset="0"/>
                <a:ea typeface="华文新魏" panose="02010800040101010101" pitchFamily="2" charset="-122"/>
              </a:endParaRPr>
            </a:p>
            <a:p>
              <a:pPr eaLnBrk="1" hangingPunct="1">
                <a:spcBef>
                  <a:spcPct val="50000"/>
                </a:spcBef>
              </a:pPr>
              <a:r>
                <a:rPr lang="zh-CN" altLang="en-US" sz="2000">
                  <a:latin typeface="Times New Roman" panose="02020603050405020304" pitchFamily="18" charset="0"/>
                  <a:ea typeface="华文新魏" panose="02010800040101010101" pitchFamily="2" charset="-122"/>
                </a:rPr>
                <a:t>目标地址</a:t>
              </a:r>
              <a:endParaRPr lang="en-US" altLang="zh-CN" sz="2000">
                <a:latin typeface="Times New Roman" panose="02020603050405020304" pitchFamily="18" charset="0"/>
                <a:ea typeface="华文新魏" panose="02010800040101010101" pitchFamily="2" charset="-122"/>
              </a:endParaRPr>
            </a:p>
            <a:p>
              <a:pPr eaLnBrk="1" hangingPunct="1">
                <a:spcBef>
                  <a:spcPct val="50000"/>
                </a:spcBef>
              </a:pPr>
              <a:r>
                <a:rPr lang="zh-CN" altLang="en-US">
                  <a:solidFill>
                    <a:srgbClr val="FF0000"/>
                  </a:solidFill>
                  <a:latin typeface="Times New Roman" panose="02020603050405020304" pitchFamily="18" charset="0"/>
                  <a:ea typeface="黑体" panose="02010609060101010101" pitchFamily="49" charset="-122"/>
                </a:rPr>
                <a:t>存储器</a:t>
              </a: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p:txBody>
        </p:sp>
        <p:sp>
          <p:nvSpPr>
            <p:cNvPr id="26635" name="Rectangle 18">
              <a:extLst>
                <a:ext uri="{FF2B5EF4-FFF2-40B4-BE49-F238E27FC236}">
                  <a16:creationId xmlns:a16="http://schemas.microsoft.com/office/drawing/2014/main" id="{AD35302B-ECB1-4BBD-BDFE-E7723822ECBF}"/>
                </a:ext>
              </a:extLst>
            </p:cNvPr>
            <p:cNvSpPr>
              <a:spLocks noChangeArrowheads="1"/>
            </p:cNvSpPr>
            <p:nvPr/>
          </p:nvSpPr>
          <p:spPr bwMode="auto">
            <a:xfrm>
              <a:off x="2381" y="2296"/>
              <a:ext cx="998" cy="18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源寄存器</a:t>
              </a:r>
              <a:r>
                <a:rPr lang="en-US" altLang="zh-CN" sz="2000">
                  <a:latin typeface="Times New Roman" panose="02020603050405020304" pitchFamily="18" charset="0"/>
                  <a:ea typeface="华文新魏" panose="02010800040101010101" pitchFamily="2" charset="-122"/>
                </a:rPr>
                <a:t>1</a:t>
              </a:r>
            </a:p>
          </p:txBody>
        </p:sp>
        <p:sp>
          <p:nvSpPr>
            <p:cNvPr id="26636" name="Rectangle 19">
              <a:extLst>
                <a:ext uri="{FF2B5EF4-FFF2-40B4-BE49-F238E27FC236}">
                  <a16:creationId xmlns:a16="http://schemas.microsoft.com/office/drawing/2014/main" id="{F7D33AF3-3EE7-4A6E-85B6-FEE25D7DD95B}"/>
                </a:ext>
              </a:extLst>
            </p:cNvPr>
            <p:cNvSpPr>
              <a:spLocks noChangeArrowheads="1"/>
            </p:cNvSpPr>
            <p:nvPr/>
          </p:nvSpPr>
          <p:spPr bwMode="auto">
            <a:xfrm>
              <a:off x="2381" y="2522"/>
              <a:ext cx="998" cy="18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源寄存器</a:t>
              </a:r>
              <a:r>
                <a:rPr lang="en-US" altLang="zh-CN" sz="2000">
                  <a:latin typeface="Times New Roman" panose="02020603050405020304" pitchFamily="18" charset="0"/>
                  <a:ea typeface="华文新魏" panose="02010800040101010101" pitchFamily="2" charset="-122"/>
                </a:rPr>
                <a:t>n</a:t>
              </a:r>
            </a:p>
          </p:txBody>
        </p:sp>
      </p:grpSp>
      <p:sp>
        <p:nvSpPr>
          <p:cNvPr id="52" name="AutoShape 20">
            <a:extLst>
              <a:ext uri="{FF2B5EF4-FFF2-40B4-BE49-F238E27FC236}">
                <a16:creationId xmlns:a16="http://schemas.microsoft.com/office/drawing/2014/main" id="{9371E661-FD98-40B9-BE54-53E10AB43DC8}"/>
              </a:ext>
            </a:extLst>
          </p:cNvPr>
          <p:cNvSpPr>
            <a:spLocks noChangeArrowheads="1"/>
          </p:cNvSpPr>
          <p:nvPr/>
        </p:nvSpPr>
        <p:spPr bwMode="auto">
          <a:xfrm>
            <a:off x="6886576" y="5805489"/>
            <a:ext cx="720725" cy="574675"/>
          </a:xfrm>
          <a:custGeom>
            <a:avLst/>
            <a:gdLst>
              <a:gd name="T0" fmla="*/ 601814618 w 21600"/>
              <a:gd name="T1" fmla="*/ 0 h 21600"/>
              <a:gd name="T2" fmla="*/ 0 w 21600"/>
              <a:gd name="T3" fmla="*/ 203390280 h 21600"/>
              <a:gd name="T4" fmla="*/ 601814618 w 21600"/>
              <a:gd name="T5" fmla="*/ 406779841 h 21600"/>
              <a:gd name="T6" fmla="*/ 802419112 w 21600"/>
              <a:gd name="T7" fmla="*/ 20339028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6699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4642021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1"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slide(fromTop)">
                                      <p:cBhvr>
                                        <p:cTn id="13" dur="500"/>
                                        <p:tgtEl>
                                          <p:spTgt spid="41"/>
                                        </p:tgtEl>
                                      </p:cBhvr>
                                    </p:animEffect>
                                  </p:childTnLst>
                                </p:cTn>
                              </p:par>
                            </p:childTnLst>
                          </p:cTn>
                        </p:par>
                        <p:par>
                          <p:cTn id="14" fill="hold" nodeType="afterGroup">
                            <p:stCondLst>
                              <p:cond delay="500"/>
                            </p:stCondLst>
                            <p:childTnLst>
                              <p:par>
                                <p:cTn id="15" presetID="12" presetClass="entr" presetSubtype="2"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slide(fromRight)">
                                      <p:cBhvr>
                                        <p:cTn id="17" dur="500"/>
                                        <p:tgtEl>
                                          <p:spTgt spid="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slide(fromTop)">
                                      <p:cBhvr>
                                        <p:cTn id="22" dur="500"/>
                                        <p:tgtEl>
                                          <p:spTgt spid="47"/>
                                        </p:tgtEl>
                                      </p:cBhvr>
                                    </p:animEffect>
                                  </p:childTnLst>
                                </p:cTn>
                              </p:par>
                            </p:childTnLst>
                          </p:cTn>
                        </p:par>
                        <p:par>
                          <p:cTn id="23" fill="hold" nodeType="afterGroup">
                            <p:stCondLst>
                              <p:cond delay="500"/>
                            </p:stCondLst>
                            <p:childTnLst>
                              <p:par>
                                <p:cTn id="24" presetID="12" presetClass="entr" presetSubtype="8"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slide(fromLeft)">
                                      <p:cBhvr>
                                        <p:cTn id="2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DB5367EF-2F5B-4981-9B28-CAF9C600832B}"/>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多寄存器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53" name="Text Box 4">
            <a:extLst>
              <a:ext uri="{FF2B5EF4-FFF2-40B4-BE49-F238E27FC236}">
                <a16:creationId xmlns:a16="http://schemas.microsoft.com/office/drawing/2014/main" id="{A4CB1518-3350-470C-8872-AA08D4578E9C}"/>
              </a:ext>
            </a:extLst>
          </p:cNvPr>
          <p:cNvSpPr txBox="1">
            <a:spLocks noChangeArrowheads="1"/>
          </p:cNvSpPr>
          <p:nvPr/>
        </p:nvSpPr>
        <p:spPr bwMode="auto">
          <a:xfrm>
            <a:off x="2208214" y="2278064"/>
            <a:ext cx="7470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kern="0">
                <a:solidFill>
                  <a:sysClr val="windowText" lastClr="000000"/>
                </a:solidFill>
                <a:latin typeface="Times New Roman" pitchFamily="18" charset="0"/>
                <a:ea typeface="华文新魏" pitchFamily="2" charset="-122"/>
              </a:rPr>
              <a:t>装载指令：</a:t>
            </a:r>
            <a:r>
              <a:rPr lang="en-US" altLang="zh-CN" sz="3200" kern="0">
                <a:solidFill>
                  <a:srgbClr val="3333CC"/>
                </a:solidFill>
                <a:effectLst>
                  <a:outerShdw blurRad="38100" dist="38100" dir="2700000" algn="tl">
                    <a:srgbClr val="000000"/>
                  </a:outerShdw>
                </a:effectLst>
                <a:latin typeface="Arial Black" pitchFamily="34" charset="0"/>
                <a:ea typeface="华文新魏" pitchFamily="2" charset="-122"/>
              </a:rPr>
              <a:t>LDM</a:t>
            </a:r>
          </a:p>
        </p:txBody>
      </p:sp>
      <p:sp>
        <p:nvSpPr>
          <p:cNvPr id="54" name="Text Box 5">
            <a:extLst>
              <a:ext uri="{FF2B5EF4-FFF2-40B4-BE49-F238E27FC236}">
                <a16:creationId xmlns:a16="http://schemas.microsoft.com/office/drawing/2014/main" id="{614D6AA5-BA20-4350-B8DE-5A72B0FCF691}"/>
              </a:ext>
            </a:extLst>
          </p:cNvPr>
          <p:cNvSpPr txBox="1">
            <a:spLocks noChangeArrowheads="1"/>
          </p:cNvSpPr>
          <p:nvPr/>
        </p:nvSpPr>
        <p:spPr bwMode="auto">
          <a:xfrm>
            <a:off x="2208214" y="4073525"/>
            <a:ext cx="7470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kern="0">
                <a:solidFill>
                  <a:sysClr val="windowText" lastClr="000000"/>
                </a:solidFill>
                <a:latin typeface="Times New Roman" pitchFamily="18" charset="0"/>
                <a:ea typeface="华文新魏" pitchFamily="2" charset="-122"/>
              </a:rPr>
              <a:t>存储指令：</a:t>
            </a:r>
            <a:r>
              <a:rPr lang="en-US" altLang="zh-CN" sz="3200" kern="0">
                <a:solidFill>
                  <a:srgbClr val="3333CC"/>
                </a:solidFill>
                <a:effectLst>
                  <a:outerShdw blurRad="38100" dist="38100" dir="2700000" algn="tl">
                    <a:srgbClr val="000000"/>
                  </a:outerShdw>
                </a:effectLst>
                <a:latin typeface="Arial Black" pitchFamily="34" charset="0"/>
                <a:ea typeface="华文新魏" pitchFamily="2" charset="-122"/>
              </a:rPr>
              <a:t>STM</a:t>
            </a:r>
          </a:p>
        </p:txBody>
      </p:sp>
      <p:grpSp>
        <p:nvGrpSpPr>
          <p:cNvPr id="55" name="Group 6">
            <a:extLst>
              <a:ext uri="{FF2B5EF4-FFF2-40B4-BE49-F238E27FC236}">
                <a16:creationId xmlns:a16="http://schemas.microsoft.com/office/drawing/2014/main" id="{D43F348C-F9CF-4488-96DA-7A73AAFDE9E1}"/>
              </a:ext>
            </a:extLst>
          </p:cNvPr>
          <p:cNvGrpSpPr>
            <a:grpSpLocks/>
          </p:cNvGrpSpPr>
          <p:nvPr/>
        </p:nvGrpSpPr>
        <p:grpSpPr bwMode="auto">
          <a:xfrm>
            <a:off x="5232401" y="2422525"/>
            <a:ext cx="504825" cy="2089150"/>
            <a:chOff x="2426" y="1933"/>
            <a:chExt cx="544" cy="1316"/>
          </a:xfrm>
        </p:grpSpPr>
        <p:sp>
          <p:nvSpPr>
            <p:cNvPr id="27663" name="Rectangle 7">
              <a:extLst>
                <a:ext uri="{FF2B5EF4-FFF2-40B4-BE49-F238E27FC236}">
                  <a16:creationId xmlns:a16="http://schemas.microsoft.com/office/drawing/2014/main" id="{DC610EF6-DE76-45D6-A09B-5F211D653587}"/>
                </a:ext>
              </a:extLst>
            </p:cNvPr>
            <p:cNvSpPr>
              <a:spLocks noChangeArrowheads="1"/>
            </p:cNvSpPr>
            <p:nvPr/>
          </p:nvSpPr>
          <p:spPr bwMode="auto">
            <a:xfrm>
              <a:off x="2426" y="1933"/>
              <a:ext cx="544"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3200">
                  <a:solidFill>
                    <a:srgbClr val="FF0000"/>
                  </a:solidFill>
                  <a:latin typeface="Arial Black" panose="020B0A04020102020204" pitchFamily="34" charset="0"/>
                  <a:ea typeface="华文新魏" panose="02010800040101010101" pitchFamily="2" charset="-122"/>
                </a:rPr>
                <a:t>x</a:t>
              </a:r>
            </a:p>
          </p:txBody>
        </p:sp>
        <p:sp>
          <p:nvSpPr>
            <p:cNvPr id="27664" name="Rectangle 8">
              <a:extLst>
                <a:ext uri="{FF2B5EF4-FFF2-40B4-BE49-F238E27FC236}">
                  <a16:creationId xmlns:a16="http://schemas.microsoft.com/office/drawing/2014/main" id="{28814F4E-4FF9-4664-B032-091E26882195}"/>
                </a:ext>
              </a:extLst>
            </p:cNvPr>
            <p:cNvSpPr>
              <a:spLocks noChangeArrowheads="1"/>
            </p:cNvSpPr>
            <p:nvPr/>
          </p:nvSpPr>
          <p:spPr bwMode="auto">
            <a:xfrm>
              <a:off x="2426" y="3067"/>
              <a:ext cx="544"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3200">
                  <a:solidFill>
                    <a:srgbClr val="FF0000"/>
                  </a:solidFill>
                  <a:latin typeface="Arial Black" panose="020B0A04020102020204" pitchFamily="34" charset="0"/>
                  <a:ea typeface="华文新魏" panose="02010800040101010101" pitchFamily="2" charset="-122"/>
                </a:rPr>
                <a:t>x</a:t>
              </a:r>
            </a:p>
          </p:txBody>
        </p:sp>
      </p:grpSp>
      <p:sp>
        <p:nvSpPr>
          <p:cNvPr id="58" name="Rectangle 9">
            <a:extLst>
              <a:ext uri="{FF2B5EF4-FFF2-40B4-BE49-F238E27FC236}">
                <a16:creationId xmlns:a16="http://schemas.microsoft.com/office/drawing/2014/main" id="{FECD4C3E-A554-41F2-A7EE-B29052FBFD3E}"/>
              </a:ext>
            </a:extLst>
          </p:cNvPr>
          <p:cNvSpPr>
            <a:spLocks noChangeArrowheads="1"/>
          </p:cNvSpPr>
          <p:nvPr/>
        </p:nvSpPr>
        <p:spPr bwMode="auto">
          <a:xfrm>
            <a:off x="5949951" y="1989139"/>
            <a:ext cx="345757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LDM/STM</a:t>
            </a:r>
            <a:r>
              <a:rPr lang="zh-CN" altLang="en-US" sz="2400">
                <a:latin typeface="Times New Roman" panose="02020603050405020304" pitchFamily="18" charset="0"/>
                <a:ea typeface="华文新魏" panose="02010800040101010101" pitchFamily="2" charset="-122"/>
              </a:rPr>
              <a:t>指令搭配不同的后缀实现不同方式地址增长方式：</a:t>
            </a:r>
          </a:p>
        </p:txBody>
      </p:sp>
      <p:grpSp>
        <p:nvGrpSpPr>
          <p:cNvPr id="59" name="Group 10">
            <a:extLst>
              <a:ext uri="{FF2B5EF4-FFF2-40B4-BE49-F238E27FC236}">
                <a16:creationId xmlns:a16="http://schemas.microsoft.com/office/drawing/2014/main" id="{1FACCB92-9ADB-444A-8927-DBE28ED59A6B}"/>
              </a:ext>
            </a:extLst>
          </p:cNvPr>
          <p:cNvGrpSpPr>
            <a:grpSpLocks/>
          </p:cNvGrpSpPr>
          <p:nvPr/>
        </p:nvGrpSpPr>
        <p:grpSpPr bwMode="auto">
          <a:xfrm>
            <a:off x="5662614" y="2638425"/>
            <a:ext cx="4105275" cy="2520950"/>
            <a:chOff x="2607" y="2069"/>
            <a:chExt cx="2586" cy="1588"/>
          </a:xfrm>
        </p:grpSpPr>
        <p:sp>
          <p:nvSpPr>
            <p:cNvPr id="60" name="AutoShape 11">
              <a:extLst>
                <a:ext uri="{FF2B5EF4-FFF2-40B4-BE49-F238E27FC236}">
                  <a16:creationId xmlns:a16="http://schemas.microsoft.com/office/drawing/2014/main" id="{60EC6ACC-4765-48E4-8047-2CEF94A0A72F}"/>
                </a:ext>
              </a:extLst>
            </p:cNvPr>
            <p:cNvSpPr>
              <a:spLocks/>
            </p:cNvSpPr>
            <p:nvPr/>
          </p:nvSpPr>
          <p:spPr bwMode="auto">
            <a:xfrm>
              <a:off x="2607" y="2069"/>
              <a:ext cx="181" cy="1134"/>
            </a:xfrm>
            <a:prstGeom prst="rightBrace">
              <a:avLst>
                <a:gd name="adj1" fmla="val 52210"/>
                <a:gd name="adj2" fmla="val 77319"/>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27657" name="Group 12">
              <a:extLst>
                <a:ext uri="{FF2B5EF4-FFF2-40B4-BE49-F238E27FC236}">
                  <a16:creationId xmlns:a16="http://schemas.microsoft.com/office/drawing/2014/main" id="{0842A019-E38E-4386-9474-6EF7AC3CEA54}"/>
                </a:ext>
              </a:extLst>
            </p:cNvPr>
            <p:cNvGrpSpPr>
              <a:grpSpLocks/>
            </p:cNvGrpSpPr>
            <p:nvPr/>
          </p:nvGrpSpPr>
          <p:grpSpPr bwMode="auto">
            <a:xfrm>
              <a:off x="2788" y="2523"/>
              <a:ext cx="2405" cy="1134"/>
              <a:chOff x="2788" y="2478"/>
              <a:chExt cx="2405" cy="1134"/>
            </a:xfrm>
          </p:grpSpPr>
          <p:sp>
            <p:nvSpPr>
              <p:cNvPr id="62" name="AutoShape 13">
                <a:extLst>
                  <a:ext uri="{FF2B5EF4-FFF2-40B4-BE49-F238E27FC236}">
                    <a16:creationId xmlns:a16="http://schemas.microsoft.com/office/drawing/2014/main" id="{4E622DE0-000D-4945-B107-B3AD6003A073}"/>
                  </a:ext>
                </a:extLst>
              </p:cNvPr>
              <p:cNvSpPr>
                <a:spLocks noChangeArrowheads="1"/>
              </p:cNvSpPr>
              <p:nvPr/>
            </p:nvSpPr>
            <p:spPr bwMode="auto">
              <a:xfrm>
                <a:off x="2788" y="2478"/>
                <a:ext cx="2405" cy="1134"/>
              </a:xfrm>
              <a:prstGeom prst="roundRect">
                <a:avLst>
                  <a:gd name="adj" fmla="val 7250"/>
                </a:avLst>
              </a:prstGeom>
              <a:solidFill>
                <a:srgbClr val="FFFFCC"/>
              </a:solidFill>
              <a:ln w="19050">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3" name="Rectangle 14">
                <a:extLst>
                  <a:ext uri="{FF2B5EF4-FFF2-40B4-BE49-F238E27FC236}">
                    <a16:creationId xmlns:a16="http://schemas.microsoft.com/office/drawing/2014/main" id="{8EC3A31A-ED94-4D86-88FA-CBDB0227AFF3}"/>
                  </a:ext>
                </a:extLst>
              </p:cNvPr>
              <p:cNvSpPr>
                <a:spLocks noChangeArrowheads="1"/>
              </p:cNvSpPr>
              <p:nvPr/>
            </p:nvSpPr>
            <p:spPr bwMode="auto">
              <a:xfrm>
                <a:off x="2834" y="2568"/>
                <a:ext cx="2359"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400" kern="0">
                    <a:solidFill>
                      <a:srgbClr val="FF0000"/>
                    </a:solidFill>
                    <a:latin typeface="Arial Black" pitchFamily="34" charset="0"/>
                    <a:ea typeface="隶书" pitchFamily="49" charset="-122"/>
                  </a:rPr>
                  <a:t>IA</a:t>
                </a:r>
                <a:r>
                  <a:rPr lang="zh-CN" altLang="en-US" sz="2400" kern="0">
                    <a:solidFill>
                      <a:srgbClr val="FF0000"/>
                    </a:solidFill>
                    <a:latin typeface="Arial Black" pitchFamily="34" charset="0"/>
                    <a:ea typeface="隶书" pitchFamily="49" charset="-122"/>
                  </a:rPr>
                  <a:t>： </a:t>
                </a:r>
                <a:r>
                  <a:rPr lang="zh-CN" altLang="en-US" sz="2400" kern="0">
                    <a:solidFill>
                      <a:sysClr val="windowText" lastClr="000000"/>
                    </a:solidFill>
                    <a:latin typeface="Times New Roman" pitchFamily="18" charset="0"/>
                    <a:ea typeface="华文新魏" pitchFamily="2" charset="-122"/>
                  </a:rPr>
                  <a:t>每次传送</a:t>
                </a:r>
                <a:r>
                  <a:rPr lang="zh-CN" altLang="en-US" sz="2400" kern="0">
                    <a:solidFill>
                      <a:srgbClr val="0000FF"/>
                    </a:solidFill>
                    <a:latin typeface="Times New Roman" pitchFamily="18" charset="0"/>
                    <a:ea typeface="华文新魏" pitchFamily="2" charset="-122"/>
                  </a:rPr>
                  <a:t>后</a:t>
                </a:r>
                <a:r>
                  <a:rPr lang="zh-CN" altLang="en-US" sz="2400" kern="0">
                    <a:solidFill>
                      <a:sysClr val="windowText" lastClr="000000"/>
                    </a:solidFill>
                    <a:latin typeface="Times New Roman" pitchFamily="18" charset="0"/>
                    <a:ea typeface="华文新魏" pitchFamily="2" charset="-122"/>
                  </a:rPr>
                  <a:t>地址</a:t>
                </a:r>
                <a:r>
                  <a:rPr lang="zh-CN" altLang="en-US" sz="2400" kern="0">
                    <a:solidFill>
                      <a:srgbClr val="0000FF"/>
                    </a:solidFill>
                    <a:latin typeface="Times New Roman" pitchFamily="18" charset="0"/>
                    <a:ea typeface="华文新魏" pitchFamily="2" charset="-122"/>
                  </a:rPr>
                  <a:t>加</a:t>
                </a:r>
                <a:r>
                  <a:rPr lang="en-US" altLang="zh-CN" sz="2400" kern="0">
                    <a:solidFill>
                      <a:srgbClr val="0000FF"/>
                    </a:solidFill>
                    <a:latin typeface="Times New Roman" pitchFamily="18" charset="0"/>
                    <a:ea typeface="华文新魏" pitchFamily="2" charset="-122"/>
                  </a:rPr>
                  <a:t>4</a:t>
                </a:r>
              </a:p>
            </p:txBody>
          </p:sp>
          <p:sp>
            <p:nvSpPr>
              <p:cNvPr id="64" name="Rectangle 15">
                <a:extLst>
                  <a:ext uri="{FF2B5EF4-FFF2-40B4-BE49-F238E27FC236}">
                    <a16:creationId xmlns:a16="http://schemas.microsoft.com/office/drawing/2014/main" id="{57FE0F8F-0D61-4CB3-A565-541AC4699AAE}"/>
                  </a:ext>
                </a:extLst>
              </p:cNvPr>
              <p:cNvSpPr>
                <a:spLocks noChangeArrowheads="1"/>
              </p:cNvSpPr>
              <p:nvPr/>
            </p:nvSpPr>
            <p:spPr bwMode="auto">
              <a:xfrm>
                <a:off x="2834" y="2840"/>
                <a:ext cx="2359"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400" kern="0">
                    <a:solidFill>
                      <a:srgbClr val="FF0000"/>
                    </a:solidFill>
                    <a:latin typeface="Arial Black" pitchFamily="34" charset="0"/>
                    <a:ea typeface="隶书" pitchFamily="49" charset="-122"/>
                  </a:rPr>
                  <a:t>IB</a:t>
                </a:r>
                <a:r>
                  <a:rPr lang="zh-CN" altLang="en-US" sz="2400" kern="0">
                    <a:solidFill>
                      <a:srgbClr val="FF0000"/>
                    </a:solidFill>
                    <a:latin typeface="Arial Black" pitchFamily="34" charset="0"/>
                    <a:ea typeface="隶书" pitchFamily="49" charset="-122"/>
                  </a:rPr>
                  <a:t>： </a:t>
                </a:r>
                <a:r>
                  <a:rPr lang="zh-CN" altLang="en-US" sz="2400" kern="0">
                    <a:solidFill>
                      <a:sysClr val="windowText" lastClr="000000"/>
                    </a:solidFill>
                    <a:latin typeface="Times New Roman" pitchFamily="18" charset="0"/>
                    <a:ea typeface="华文新魏" pitchFamily="2" charset="-122"/>
                  </a:rPr>
                  <a:t>每次传送</a:t>
                </a:r>
                <a:r>
                  <a:rPr lang="zh-CN" altLang="en-US" sz="2400" kern="0">
                    <a:solidFill>
                      <a:srgbClr val="0000FF"/>
                    </a:solidFill>
                    <a:latin typeface="Times New Roman" pitchFamily="18" charset="0"/>
                    <a:ea typeface="华文新魏" pitchFamily="2" charset="-122"/>
                  </a:rPr>
                  <a:t>前</a:t>
                </a:r>
                <a:r>
                  <a:rPr lang="zh-CN" altLang="en-US" sz="2400" kern="0">
                    <a:solidFill>
                      <a:sysClr val="windowText" lastClr="000000"/>
                    </a:solidFill>
                    <a:latin typeface="Times New Roman" pitchFamily="18" charset="0"/>
                    <a:ea typeface="华文新魏" pitchFamily="2" charset="-122"/>
                  </a:rPr>
                  <a:t>地址</a:t>
                </a:r>
                <a:r>
                  <a:rPr lang="zh-CN" altLang="en-US" sz="2400" kern="0">
                    <a:solidFill>
                      <a:srgbClr val="0000FF"/>
                    </a:solidFill>
                    <a:latin typeface="Times New Roman" pitchFamily="18" charset="0"/>
                    <a:ea typeface="华文新魏" pitchFamily="2" charset="-122"/>
                  </a:rPr>
                  <a:t>加</a:t>
                </a:r>
                <a:r>
                  <a:rPr lang="en-US" altLang="zh-CN" sz="2400" kern="0">
                    <a:solidFill>
                      <a:srgbClr val="0000FF"/>
                    </a:solidFill>
                    <a:latin typeface="Times New Roman" pitchFamily="18" charset="0"/>
                    <a:ea typeface="华文新魏" pitchFamily="2" charset="-122"/>
                  </a:rPr>
                  <a:t>4</a:t>
                </a:r>
              </a:p>
            </p:txBody>
          </p:sp>
          <p:sp>
            <p:nvSpPr>
              <p:cNvPr id="65" name="Rectangle 16">
                <a:extLst>
                  <a:ext uri="{FF2B5EF4-FFF2-40B4-BE49-F238E27FC236}">
                    <a16:creationId xmlns:a16="http://schemas.microsoft.com/office/drawing/2014/main" id="{3B80C119-542D-48D4-B0FB-D4F92867CAEB}"/>
                  </a:ext>
                </a:extLst>
              </p:cNvPr>
              <p:cNvSpPr>
                <a:spLocks noChangeArrowheads="1"/>
              </p:cNvSpPr>
              <p:nvPr/>
            </p:nvSpPr>
            <p:spPr bwMode="auto">
              <a:xfrm>
                <a:off x="2834" y="3111"/>
                <a:ext cx="2359"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400" kern="0" dirty="0">
                    <a:solidFill>
                      <a:srgbClr val="FF0000"/>
                    </a:solidFill>
                    <a:latin typeface="Arial Black" pitchFamily="34" charset="0"/>
                    <a:ea typeface="隶书" pitchFamily="49" charset="-122"/>
                  </a:rPr>
                  <a:t>DA</a:t>
                </a:r>
                <a:r>
                  <a:rPr lang="zh-CN" altLang="en-US" sz="2400" kern="0" dirty="0">
                    <a:solidFill>
                      <a:srgbClr val="FF0000"/>
                    </a:solidFill>
                    <a:latin typeface="Arial Black" pitchFamily="34" charset="0"/>
                    <a:ea typeface="隶书" pitchFamily="49" charset="-122"/>
                  </a:rPr>
                  <a:t>：</a:t>
                </a:r>
                <a:r>
                  <a:rPr lang="zh-CN" altLang="en-US" sz="2400" kern="0" dirty="0">
                    <a:solidFill>
                      <a:sysClr val="windowText" lastClr="000000"/>
                    </a:solidFill>
                    <a:latin typeface="Times New Roman" pitchFamily="18" charset="0"/>
                    <a:ea typeface="华文新魏" pitchFamily="2" charset="-122"/>
                  </a:rPr>
                  <a:t>每次传送</a:t>
                </a:r>
                <a:r>
                  <a:rPr lang="zh-CN" altLang="en-US" sz="2400" kern="0" dirty="0">
                    <a:solidFill>
                      <a:srgbClr val="0000FF"/>
                    </a:solidFill>
                    <a:latin typeface="Times New Roman" pitchFamily="18" charset="0"/>
                    <a:ea typeface="华文新魏" pitchFamily="2" charset="-122"/>
                  </a:rPr>
                  <a:t>后</a:t>
                </a:r>
                <a:r>
                  <a:rPr lang="zh-CN" altLang="en-US" sz="2400" kern="0" dirty="0">
                    <a:solidFill>
                      <a:sysClr val="windowText" lastClr="000000"/>
                    </a:solidFill>
                    <a:latin typeface="Times New Roman" pitchFamily="18" charset="0"/>
                    <a:ea typeface="华文新魏" pitchFamily="2" charset="-122"/>
                  </a:rPr>
                  <a:t>地址</a:t>
                </a:r>
                <a:r>
                  <a:rPr lang="zh-CN" altLang="en-US" sz="2400" kern="0" dirty="0">
                    <a:solidFill>
                      <a:srgbClr val="0000FF"/>
                    </a:solidFill>
                    <a:latin typeface="Times New Roman" pitchFamily="18" charset="0"/>
                    <a:ea typeface="华文新魏" pitchFamily="2" charset="-122"/>
                  </a:rPr>
                  <a:t>减</a:t>
                </a:r>
                <a:r>
                  <a:rPr lang="en-US" altLang="zh-CN" sz="2400" kern="0" dirty="0">
                    <a:solidFill>
                      <a:srgbClr val="0000FF"/>
                    </a:solidFill>
                    <a:latin typeface="Times New Roman" pitchFamily="18" charset="0"/>
                    <a:ea typeface="华文新魏" pitchFamily="2" charset="-122"/>
                  </a:rPr>
                  <a:t>4</a:t>
                </a:r>
              </a:p>
            </p:txBody>
          </p:sp>
          <p:sp>
            <p:nvSpPr>
              <p:cNvPr id="66" name="Rectangle 17">
                <a:extLst>
                  <a:ext uri="{FF2B5EF4-FFF2-40B4-BE49-F238E27FC236}">
                    <a16:creationId xmlns:a16="http://schemas.microsoft.com/office/drawing/2014/main" id="{E793CD1F-3934-4788-8157-BC87EE9C0F11}"/>
                  </a:ext>
                </a:extLst>
              </p:cNvPr>
              <p:cNvSpPr>
                <a:spLocks noChangeArrowheads="1"/>
              </p:cNvSpPr>
              <p:nvPr/>
            </p:nvSpPr>
            <p:spPr bwMode="auto">
              <a:xfrm>
                <a:off x="2834" y="3383"/>
                <a:ext cx="2359"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400" kern="0" dirty="0">
                    <a:solidFill>
                      <a:srgbClr val="FF0000"/>
                    </a:solidFill>
                    <a:latin typeface="Arial Black" pitchFamily="34" charset="0"/>
                    <a:ea typeface="隶书" pitchFamily="49" charset="-122"/>
                  </a:rPr>
                  <a:t>DB</a:t>
                </a:r>
                <a:r>
                  <a:rPr lang="zh-CN" altLang="en-US" sz="2400" kern="0" dirty="0">
                    <a:solidFill>
                      <a:srgbClr val="FF0000"/>
                    </a:solidFill>
                    <a:latin typeface="Arial Black" pitchFamily="34" charset="0"/>
                    <a:ea typeface="隶书" pitchFamily="49" charset="-122"/>
                  </a:rPr>
                  <a:t>：</a:t>
                </a:r>
                <a:r>
                  <a:rPr lang="zh-CN" altLang="en-US" sz="2400" kern="0" dirty="0">
                    <a:solidFill>
                      <a:sysClr val="windowText" lastClr="000000"/>
                    </a:solidFill>
                    <a:latin typeface="Times New Roman" pitchFamily="18" charset="0"/>
                    <a:ea typeface="华文新魏" pitchFamily="2" charset="-122"/>
                  </a:rPr>
                  <a:t>每次传送</a:t>
                </a:r>
                <a:r>
                  <a:rPr lang="zh-CN" altLang="en-US" sz="2400" kern="0" dirty="0">
                    <a:solidFill>
                      <a:srgbClr val="0000FF"/>
                    </a:solidFill>
                    <a:latin typeface="Times New Roman" pitchFamily="18" charset="0"/>
                    <a:ea typeface="华文新魏" pitchFamily="2" charset="-122"/>
                  </a:rPr>
                  <a:t>前</a:t>
                </a:r>
                <a:r>
                  <a:rPr lang="zh-CN" altLang="en-US" sz="2400" kern="0" dirty="0">
                    <a:solidFill>
                      <a:sysClr val="windowText" lastClr="000000"/>
                    </a:solidFill>
                    <a:latin typeface="Times New Roman" pitchFamily="18" charset="0"/>
                    <a:ea typeface="华文新魏" pitchFamily="2" charset="-122"/>
                  </a:rPr>
                  <a:t>地址</a:t>
                </a:r>
                <a:r>
                  <a:rPr lang="zh-CN" altLang="en-US" sz="2400" kern="0" dirty="0">
                    <a:solidFill>
                      <a:srgbClr val="0000FF"/>
                    </a:solidFill>
                    <a:latin typeface="Times New Roman" pitchFamily="18" charset="0"/>
                    <a:ea typeface="华文新魏" pitchFamily="2" charset="-122"/>
                  </a:rPr>
                  <a:t>减</a:t>
                </a:r>
                <a:r>
                  <a:rPr lang="en-US" altLang="zh-CN" sz="2400" kern="0" dirty="0">
                    <a:solidFill>
                      <a:srgbClr val="0000FF"/>
                    </a:solidFill>
                    <a:latin typeface="Times New Roman" pitchFamily="18" charset="0"/>
                    <a:ea typeface="华文新魏" pitchFamily="2" charset="-122"/>
                  </a:rPr>
                  <a:t>4</a:t>
                </a:r>
              </a:p>
            </p:txBody>
          </p:sp>
        </p:grpSp>
      </p:grpSp>
    </p:spTree>
    <p:extLst>
      <p:ext uri="{BB962C8B-B14F-4D97-AF65-F5344CB8AC3E}">
        <p14:creationId xmlns:p14="http://schemas.microsoft.com/office/powerpoint/2010/main" val="30536826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slide(fromRight)">
                                      <p:cBhvr>
                                        <p:cTn id="7" dur="500"/>
                                        <p:tgtEl>
                                          <p:spTgt spid="55"/>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2" presetClass="entr" presetSubtype="8"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4C3028BE-3635-48DB-9772-44775D7E9DE2}"/>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多寄存器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17" name="Text Box 3">
            <a:extLst>
              <a:ext uri="{FF2B5EF4-FFF2-40B4-BE49-F238E27FC236}">
                <a16:creationId xmlns:a16="http://schemas.microsoft.com/office/drawing/2014/main" id="{D8A78729-6465-4C24-8D82-3B844B9F0957}"/>
              </a:ext>
            </a:extLst>
          </p:cNvPr>
          <p:cNvSpPr txBox="1">
            <a:spLocks noChangeArrowheads="1"/>
          </p:cNvSpPr>
          <p:nvPr/>
        </p:nvSpPr>
        <p:spPr bwMode="auto">
          <a:xfrm>
            <a:off x="2133600" y="2638425"/>
            <a:ext cx="25908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solidFill>
                  <a:srgbClr val="0000FF"/>
                </a:solidFill>
                <a:latin typeface="华文新魏" panose="02010800040101010101" pitchFamily="2" charset="-122"/>
                <a:ea typeface="华文新魏" panose="02010800040101010101" pitchFamily="2" charset="-122"/>
              </a:rPr>
              <a:t>数据块传送指令</a:t>
            </a:r>
            <a:r>
              <a:rPr kumimoji="1" lang="zh-CN" altLang="en-US" sz="2400">
                <a:latin typeface="华文新魏" panose="02010800040101010101" pitchFamily="2" charset="-122"/>
                <a:ea typeface="华文新魏" panose="02010800040101010101" pitchFamily="2" charset="-122"/>
              </a:rPr>
              <a:t>操作过程如右图所示，其中</a:t>
            </a:r>
            <a:r>
              <a:rPr kumimoji="1" lang="en-US" altLang="zh-CN" sz="2400">
                <a:latin typeface="华文新魏" panose="02010800040101010101" pitchFamily="2" charset="-122"/>
                <a:ea typeface="华文新魏" panose="02010800040101010101" pitchFamily="2" charset="-122"/>
              </a:rPr>
              <a:t>R1</a:t>
            </a:r>
            <a:r>
              <a:rPr kumimoji="1" lang="zh-CN" altLang="en-US" sz="2400">
                <a:latin typeface="华文新魏" panose="02010800040101010101" pitchFamily="2" charset="-122"/>
                <a:ea typeface="华文新魏" panose="02010800040101010101" pitchFamily="2" charset="-122"/>
              </a:rPr>
              <a:t>为指令执行前的基址寄存器，</a:t>
            </a:r>
            <a:r>
              <a:rPr kumimoji="1" lang="en-US" altLang="zh-CN" sz="2400">
                <a:latin typeface="华文新魏" panose="02010800040101010101" pitchFamily="2" charset="-122"/>
                <a:ea typeface="华文新魏" panose="02010800040101010101" pitchFamily="2" charset="-122"/>
              </a:rPr>
              <a:t>R1</a:t>
            </a:r>
            <a:r>
              <a:rPr kumimoji="1" lang="en-US" altLang="zh-CN" sz="2400">
                <a:latin typeface="Times New Roman" panose="02020603050405020304" pitchFamily="18" charset="0"/>
                <a:ea typeface="华文新魏" panose="02010800040101010101" pitchFamily="2" charset="-122"/>
              </a:rPr>
              <a:t>’</a:t>
            </a:r>
            <a:r>
              <a:rPr kumimoji="1" lang="zh-CN" altLang="en-US" sz="2400">
                <a:latin typeface="华文新魏" panose="02010800040101010101" pitchFamily="2" charset="-122"/>
                <a:ea typeface="华文新魏" panose="02010800040101010101" pitchFamily="2" charset="-122"/>
              </a:rPr>
              <a:t>则为指令执行后的基址寄存器。</a:t>
            </a:r>
          </a:p>
        </p:txBody>
      </p:sp>
      <p:grpSp>
        <p:nvGrpSpPr>
          <p:cNvPr id="18" name="Group 4">
            <a:extLst>
              <a:ext uri="{FF2B5EF4-FFF2-40B4-BE49-F238E27FC236}">
                <a16:creationId xmlns:a16="http://schemas.microsoft.com/office/drawing/2014/main" id="{686B09CE-0283-41DA-8870-C3F863062006}"/>
              </a:ext>
            </a:extLst>
          </p:cNvPr>
          <p:cNvGrpSpPr>
            <a:grpSpLocks/>
          </p:cNvGrpSpPr>
          <p:nvPr/>
        </p:nvGrpSpPr>
        <p:grpSpPr bwMode="auto">
          <a:xfrm>
            <a:off x="4876800" y="1519238"/>
            <a:ext cx="5181600" cy="5149850"/>
            <a:chOff x="2112" y="740"/>
            <a:chExt cx="3264" cy="3244"/>
          </a:xfrm>
        </p:grpSpPr>
        <p:grpSp>
          <p:nvGrpSpPr>
            <p:cNvPr id="28677" name="Group 5">
              <a:extLst>
                <a:ext uri="{FF2B5EF4-FFF2-40B4-BE49-F238E27FC236}">
                  <a16:creationId xmlns:a16="http://schemas.microsoft.com/office/drawing/2014/main" id="{83FEA2B5-B5BD-4011-A434-F876965C0394}"/>
                </a:ext>
              </a:extLst>
            </p:cNvPr>
            <p:cNvGrpSpPr>
              <a:grpSpLocks/>
            </p:cNvGrpSpPr>
            <p:nvPr/>
          </p:nvGrpSpPr>
          <p:grpSpPr bwMode="auto">
            <a:xfrm>
              <a:off x="2112" y="740"/>
              <a:ext cx="3264" cy="3244"/>
              <a:chOff x="2112" y="740"/>
              <a:chExt cx="3264" cy="3244"/>
            </a:xfrm>
          </p:grpSpPr>
          <p:sp>
            <p:nvSpPr>
              <p:cNvPr id="24" name="Rectangle 6">
                <a:extLst>
                  <a:ext uri="{FF2B5EF4-FFF2-40B4-BE49-F238E27FC236}">
                    <a16:creationId xmlns:a16="http://schemas.microsoft.com/office/drawing/2014/main" id="{C7734DEC-BA80-487A-A114-66F25E9E1A2C}"/>
                  </a:ext>
                </a:extLst>
              </p:cNvPr>
              <p:cNvSpPr>
                <a:spLocks noChangeArrowheads="1"/>
              </p:cNvSpPr>
              <p:nvPr/>
            </p:nvSpPr>
            <p:spPr bwMode="auto">
              <a:xfrm>
                <a:off x="2160" y="740"/>
                <a:ext cx="1440" cy="1324"/>
              </a:xfrm>
              <a:prstGeom prst="rect">
                <a:avLst/>
              </a:prstGeom>
              <a:solidFill>
                <a:srgbClr val="CCFFFF">
                  <a:alpha val="50195"/>
                </a:srgbClr>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28683" name="Group 7">
                <a:extLst>
                  <a:ext uri="{FF2B5EF4-FFF2-40B4-BE49-F238E27FC236}">
                    <a16:creationId xmlns:a16="http://schemas.microsoft.com/office/drawing/2014/main" id="{A004CBCE-4DFE-4ECF-B360-F730C3FBEE8B}"/>
                  </a:ext>
                </a:extLst>
              </p:cNvPr>
              <p:cNvGrpSpPr>
                <a:grpSpLocks/>
              </p:cNvGrpSpPr>
              <p:nvPr/>
            </p:nvGrpSpPr>
            <p:grpSpPr bwMode="auto">
              <a:xfrm>
                <a:off x="2592" y="836"/>
                <a:ext cx="480" cy="1152"/>
                <a:chOff x="480" y="2736"/>
                <a:chExt cx="480" cy="1152"/>
              </a:xfrm>
            </p:grpSpPr>
            <p:sp>
              <p:nvSpPr>
                <p:cNvPr id="104" name="Rectangle 8">
                  <a:extLst>
                    <a:ext uri="{FF2B5EF4-FFF2-40B4-BE49-F238E27FC236}">
                      <a16:creationId xmlns:a16="http://schemas.microsoft.com/office/drawing/2014/main" id="{6722F72A-7E24-449C-B3D7-56CCB380908F}"/>
                    </a:ext>
                  </a:extLst>
                </p:cNvPr>
                <p:cNvSpPr>
                  <a:spLocks noChangeArrowheads="1"/>
                </p:cNvSpPr>
                <p:nvPr/>
              </p:nvSpPr>
              <p:spPr bwMode="auto">
                <a:xfrm>
                  <a:off x="480" y="3312"/>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R5</a:t>
                  </a:r>
                </a:p>
              </p:txBody>
            </p:sp>
            <p:sp>
              <p:nvSpPr>
                <p:cNvPr id="105" name="Rectangle 9">
                  <a:extLst>
                    <a:ext uri="{FF2B5EF4-FFF2-40B4-BE49-F238E27FC236}">
                      <a16:creationId xmlns:a16="http://schemas.microsoft.com/office/drawing/2014/main" id="{AF4E38A3-E8B6-470E-915A-88FFFA35AEA8}"/>
                    </a:ext>
                  </a:extLst>
                </p:cNvPr>
                <p:cNvSpPr>
                  <a:spLocks noChangeArrowheads="1"/>
                </p:cNvSpPr>
                <p:nvPr/>
              </p:nvSpPr>
              <p:spPr bwMode="auto">
                <a:xfrm>
                  <a:off x="480" y="3120"/>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R6</a:t>
                  </a:r>
                </a:p>
              </p:txBody>
            </p:sp>
            <p:sp>
              <p:nvSpPr>
                <p:cNvPr id="106" name="Rectangle 10">
                  <a:extLst>
                    <a:ext uri="{FF2B5EF4-FFF2-40B4-BE49-F238E27FC236}">
                      <a16:creationId xmlns:a16="http://schemas.microsoft.com/office/drawing/2014/main" id="{955C0944-A4F0-4DDE-8F63-6CB3C17F61C6}"/>
                    </a:ext>
                  </a:extLst>
                </p:cNvPr>
                <p:cNvSpPr>
                  <a:spLocks noChangeArrowheads="1"/>
                </p:cNvSpPr>
                <p:nvPr/>
              </p:nvSpPr>
              <p:spPr bwMode="auto">
                <a:xfrm>
                  <a:off x="480" y="2928"/>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R7</a:t>
                  </a:r>
                </a:p>
              </p:txBody>
            </p:sp>
            <p:sp>
              <p:nvSpPr>
                <p:cNvPr id="107" name="Rectangle 11">
                  <a:extLst>
                    <a:ext uri="{FF2B5EF4-FFF2-40B4-BE49-F238E27FC236}">
                      <a16:creationId xmlns:a16="http://schemas.microsoft.com/office/drawing/2014/main" id="{DB08E543-60D0-48AF-BCD8-7507A26E7261}"/>
                    </a:ext>
                  </a:extLst>
                </p:cNvPr>
                <p:cNvSpPr>
                  <a:spLocks noChangeArrowheads="1"/>
                </p:cNvSpPr>
                <p:nvPr/>
              </p:nvSpPr>
              <p:spPr bwMode="auto">
                <a:xfrm>
                  <a:off x="480" y="2736"/>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sp>
              <p:nvSpPr>
                <p:cNvPr id="108" name="Rectangle 12">
                  <a:extLst>
                    <a:ext uri="{FF2B5EF4-FFF2-40B4-BE49-F238E27FC236}">
                      <a16:creationId xmlns:a16="http://schemas.microsoft.com/office/drawing/2014/main" id="{9BC7AC2A-C53E-4276-A560-A2C178317D0E}"/>
                    </a:ext>
                  </a:extLst>
                </p:cNvPr>
                <p:cNvSpPr>
                  <a:spLocks noChangeArrowheads="1"/>
                </p:cNvSpPr>
                <p:nvPr/>
              </p:nvSpPr>
              <p:spPr bwMode="auto">
                <a:xfrm>
                  <a:off x="480" y="3504"/>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sp>
              <p:nvSpPr>
                <p:cNvPr id="109" name="Rectangle 13">
                  <a:extLst>
                    <a:ext uri="{FF2B5EF4-FFF2-40B4-BE49-F238E27FC236}">
                      <a16:creationId xmlns:a16="http://schemas.microsoft.com/office/drawing/2014/main" id="{DF245BB3-2A02-429C-840A-6462CEA19441}"/>
                    </a:ext>
                  </a:extLst>
                </p:cNvPr>
                <p:cNvSpPr>
                  <a:spLocks noChangeArrowheads="1"/>
                </p:cNvSpPr>
                <p:nvPr/>
              </p:nvSpPr>
              <p:spPr bwMode="auto">
                <a:xfrm>
                  <a:off x="480" y="3696"/>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grpSp>
          <p:sp>
            <p:nvSpPr>
              <p:cNvPr id="26" name="Rectangle 14">
                <a:extLst>
                  <a:ext uri="{FF2B5EF4-FFF2-40B4-BE49-F238E27FC236}">
                    <a16:creationId xmlns:a16="http://schemas.microsoft.com/office/drawing/2014/main" id="{1085912F-D4F7-4F2C-B46C-5E11DA06A9E3}"/>
                  </a:ext>
                </a:extLst>
              </p:cNvPr>
              <p:cNvSpPr>
                <a:spLocks noChangeArrowheads="1"/>
              </p:cNvSpPr>
              <p:nvPr/>
            </p:nvSpPr>
            <p:spPr bwMode="auto">
              <a:xfrm>
                <a:off x="2160" y="1412"/>
                <a:ext cx="3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R1  </a:t>
                </a:r>
                <a:r>
                  <a:rPr lang="en-US" altLang="zh-CN" sz="1600" kern="0">
                    <a:solidFill>
                      <a:sysClr val="windowText" lastClr="000000"/>
                    </a:solidFill>
                    <a:latin typeface="Times New Roman" pitchFamily="18" charset="0"/>
                    <a:ea typeface="华文新魏" pitchFamily="2" charset="-122"/>
                    <a:sym typeface="Wingdings" pitchFamily="2" charset="2"/>
                  </a:rPr>
                  <a:t></a:t>
                </a:r>
                <a:endParaRPr lang="en-US" altLang="zh-CN" sz="1600" kern="0">
                  <a:solidFill>
                    <a:sysClr val="windowText" lastClr="000000"/>
                  </a:solidFill>
                  <a:latin typeface="Times New Roman" pitchFamily="18" charset="0"/>
                  <a:ea typeface="华文新魏" pitchFamily="2" charset="-122"/>
                </a:endParaRPr>
              </a:p>
            </p:txBody>
          </p:sp>
          <p:sp>
            <p:nvSpPr>
              <p:cNvPr id="27" name="Rectangle 15">
                <a:extLst>
                  <a:ext uri="{FF2B5EF4-FFF2-40B4-BE49-F238E27FC236}">
                    <a16:creationId xmlns:a16="http://schemas.microsoft.com/office/drawing/2014/main" id="{0B9C823D-7EF2-4976-B90E-7A8BFDAF2968}"/>
                  </a:ext>
                </a:extLst>
              </p:cNvPr>
              <p:cNvSpPr>
                <a:spLocks noChangeArrowheads="1"/>
              </p:cNvSpPr>
              <p:nvPr/>
            </p:nvSpPr>
            <p:spPr bwMode="auto">
              <a:xfrm>
                <a:off x="2160" y="836"/>
                <a:ext cx="3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R1’ </a:t>
                </a:r>
                <a:r>
                  <a:rPr lang="en-US" altLang="zh-CN" sz="1600" kern="0">
                    <a:solidFill>
                      <a:sysClr val="windowText" lastClr="000000"/>
                    </a:solidFill>
                    <a:latin typeface="Times New Roman" pitchFamily="18" charset="0"/>
                    <a:ea typeface="华文新魏" pitchFamily="2" charset="-122"/>
                    <a:sym typeface="Wingdings" pitchFamily="2" charset="2"/>
                  </a:rPr>
                  <a:t></a:t>
                </a:r>
                <a:endParaRPr lang="en-US" altLang="zh-CN" sz="1600" kern="0">
                  <a:solidFill>
                    <a:sysClr val="windowText" lastClr="000000"/>
                  </a:solidFill>
                  <a:latin typeface="Times New Roman" pitchFamily="18" charset="0"/>
                  <a:ea typeface="华文新魏" pitchFamily="2" charset="-122"/>
                </a:endParaRPr>
              </a:p>
            </p:txBody>
          </p:sp>
          <p:sp>
            <p:nvSpPr>
              <p:cNvPr id="28" name="Text Box 16">
                <a:extLst>
                  <a:ext uri="{FF2B5EF4-FFF2-40B4-BE49-F238E27FC236}">
                    <a16:creationId xmlns:a16="http://schemas.microsoft.com/office/drawing/2014/main" id="{D03E71AB-A5FE-4958-8385-CD0FA246001A}"/>
                  </a:ext>
                </a:extLst>
              </p:cNvPr>
              <p:cNvSpPr txBox="1">
                <a:spLocks noChangeArrowheads="1"/>
              </p:cNvSpPr>
              <p:nvPr/>
            </p:nvSpPr>
            <p:spPr bwMode="auto">
              <a:xfrm>
                <a:off x="2112" y="2064"/>
                <a:ext cx="15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zh-CN" altLang="en-US" sz="1600" kern="0">
                    <a:solidFill>
                      <a:srgbClr val="000000"/>
                    </a:solidFill>
                    <a:latin typeface="Times New Roman" pitchFamily="18" charset="0"/>
                    <a:ea typeface="华文新魏" pitchFamily="2" charset="-122"/>
                  </a:rPr>
                  <a:t>指令</a:t>
                </a:r>
                <a:r>
                  <a:rPr lang="en-US" altLang="zh-CN" sz="1600" kern="0">
                    <a:solidFill>
                      <a:srgbClr val="000000"/>
                    </a:solidFill>
                    <a:latin typeface="Times New Roman" pitchFamily="18" charset="0"/>
                    <a:ea typeface="华文新魏" pitchFamily="2" charset="-122"/>
                  </a:rPr>
                  <a:t>STM</a:t>
                </a:r>
                <a:r>
                  <a:rPr lang="en-US" altLang="zh-CN" sz="1600" kern="0">
                    <a:solidFill>
                      <a:srgbClr val="FF0000"/>
                    </a:solidFill>
                    <a:latin typeface="Arial Black" pitchFamily="34" charset="0"/>
                    <a:ea typeface="华文新魏" pitchFamily="2" charset="-122"/>
                  </a:rPr>
                  <a:t>IA</a:t>
                </a:r>
                <a:r>
                  <a:rPr lang="en-US" altLang="zh-CN" sz="1600" kern="0">
                    <a:solidFill>
                      <a:srgbClr val="000000"/>
                    </a:solidFill>
                    <a:latin typeface="Times New Roman" pitchFamily="18" charset="0"/>
                    <a:ea typeface="华文新魏" pitchFamily="2" charset="-122"/>
                  </a:rPr>
                  <a:t>  R1!,{R5-R7}</a:t>
                </a:r>
              </a:p>
            </p:txBody>
          </p:sp>
          <p:grpSp>
            <p:nvGrpSpPr>
              <p:cNvPr id="28687" name="Group 17">
                <a:extLst>
                  <a:ext uri="{FF2B5EF4-FFF2-40B4-BE49-F238E27FC236}">
                    <a16:creationId xmlns:a16="http://schemas.microsoft.com/office/drawing/2014/main" id="{53F2B215-0113-42C1-9DB2-7F795527397F}"/>
                  </a:ext>
                </a:extLst>
              </p:cNvPr>
              <p:cNvGrpSpPr>
                <a:grpSpLocks/>
              </p:cNvGrpSpPr>
              <p:nvPr/>
            </p:nvGrpSpPr>
            <p:grpSpPr bwMode="auto">
              <a:xfrm>
                <a:off x="3072" y="836"/>
                <a:ext cx="480" cy="1152"/>
                <a:chOff x="960" y="2736"/>
                <a:chExt cx="480" cy="1152"/>
              </a:xfrm>
            </p:grpSpPr>
            <p:sp>
              <p:nvSpPr>
                <p:cNvPr id="98" name="Rectangle 18">
                  <a:extLst>
                    <a:ext uri="{FF2B5EF4-FFF2-40B4-BE49-F238E27FC236}">
                      <a16:creationId xmlns:a16="http://schemas.microsoft.com/office/drawing/2014/main" id="{35BF67C2-5955-47D0-BA77-83903AE8DD0F}"/>
                    </a:ext>
                  </a:extLst>
                </p:cNvPr>
                <p:cNvSpPr>
                  <a:spLocks noChangeArrowheads="1"/>
                </p:cNvSpPr>
                <p:nvPr/>
              </p:nvSpPr>
              <p:spPr bwMode="auto">
                <a:xfrm>
                  <a:off x="960" y="3312"/>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4008H</a:t>
                  </a:r>
                </a:p>
              </p:txBody>
            </p:sp>
            <p:sp>
              <p:nvSpPr>
                <p:cNvPr id="99" name="Rectangle 19">
                  <a:extLst>
                    <a:ext uri="{FF2B5EF4-FFF2-40B4-BE49-F238E27FC236}">
                      <a16:creationId xmlns:a16="http://schemas.microsoft.com/office/drawing/2014/main" id="{768B95A1-45FB-461B-9E04-D17B0ADCFC67}"/>
                    </a:ext>
                  </a:extLst>
                </p:cNvPr>
                <p:cNvSpPr>
                  <a:spLocks noChangeArrowheads="1"/>
                </p:cNvSpPr>
                <p:nvPr/>
              </p:nvSpPr>
              <p:spPr bwMode="auto">
                <a:xfrm>
                  <a:off x="960" y="3504"/>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4004H</a:t>
                  </a:r>
                </a:p>
              </p:txBody>
            </p:sp>
            <p:sp>
              <p:nvSpPr>
                <p:cNvPr id="100" name="Rectangle 20">
                  <a:extLst>
                    <a:ext uri="{FF2B5EF4-FFF2-40B4-BE49-F238E27FC236}">
                      <a16:creationId xmlns:a16="http://schemas.microsoft.com/office/drawing/2014/main" id="{F10483BD-CFBF-4B9A-AE16-B48ED61BB178}"/>
                    </a:ext>
                  </a:extLst>
                </p:cNvPr>
                <p:cNvSpPr>
                  <a:spLocks noChangeArrowheads="1"/>
                </p:cNvSpPr>
                <p:nvPr/>
              </p:nvSpPr>
              <p:spPr bwMode="auto">
                <a:xfrm>
                  <a:off x="960" y="3696"/>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4000H</a:t>
                  </a:r>
                </a:p>
              </p:txBody>
            </p:sp>
            <p:sp>
              <p:nvSpPr>
                <p:cNvPr id="101" name="Rectangle 21">
                  <a:extLst>
                    <a:ext uri="{FF2B5EF4-FFF2-40B4-BE49-F238E27FC236}">
                      <a16:creationId xmlns:a16="http://schemas.microsoft.com/office/drawing/2014/main" id="{5C528C80-D2E3-4D65-B661-54A7ABC6ECEC}"/>
                    </a:ext>
                  </a:extLst>
                </p:cNvPr>
                <p:cNvSpPr>
                  <a:spLocks noChangeArrowheads="1"/>
                </p:cNvSpPr>
                <p:nvPr/>
              </p:nvSpPr>
              <p:spPr bwMode="auto">
                <a:xfrm>
                  <a:off x="960" y="2736"/>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4014H</a:t>
                  </a:r>
                </a:p>
              </p:txBody>
            </p:sp>
            <p:sp>
              <p:nvSpPr>
                <p:cNvPr id="102" name="Rectangle 22">
                  <a:extLst>
                    <a:ext uri="{FF2B5EF4-FFF2-40B4-BE49-F238E27FC236}">
                      <a16:creationId xmlns:a16="http://schemas.microsoft.com/office/drawing/2014/main" id="{C632087F-AB78-497D-9A9D-2AE60359A083}"/>
                    </a:ext>
                  </a:extLst>
                </p:cNvPr>
                <p:cNvSpPr>
                  <a:spLocks noChangeArrowheads="1"/>
                </p:cNvSpPr>
                <p:nvPr/>
              </p:nvSpPr>
              <p:spPr bwMode="auto">
                <a:xfrm>
                  <a:off x="960" y="2928"/>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4010H</a:t>
                  </a:r>
                </a:p>
              </p:txBody>
            </p:sp>
            <p:sp>
              <p:nvSpPr>
                <p:cNvPr id="103" name="Rectangle 23">
                  <a:extLst>
                    <a:ext uri="{FF2B5EF4-FFF2-40B4-BE49-F238E27FC236}">
                      <a16:creationId xmlns:a16="http://schemas.microsoft.com/office/drawing/2014/main" id="{4DC59FAE-77EE-4B04-BE09-3B02029AC4A0}"/>
                    </a:ext>
                  </a:extLst>
                </p:cNvPr>
                <p:cNvSpPr>
                  <a:spLocks noChangeArrowheads="1"/>
                </p:cNvSpPr>
                <p:nvPr/>
              </p:nvSpPr>
              <p:spPr bwMode="auto">
                <a:xfrm>
                  <a:off x="960" y="3120"/>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400CH</a:t>
                  </a:r>
                </a:p>
              </p:txBody>
            </p:sp>
          </p:grpSp>
          <p:sp>
            <p:nvSpPr>
              <p:cNvPr id="30" name="Rectangle 24">
                <a:extLst>
                  <a:ext uri="{FF2B5EF4-FFF2-40B4-BE49-F238E27FC236}">
                    <a16:creationId xmlns:a16="http://schemas.microsoft.com/office/drawing/2014/main" id="{BD02AD97-C884-410D-A23D-2A69D08283A6}"/>
                  </a:ext>
                </a:extLst>
              </p:cNvPr>
              <p:cNvSpPr>
                <a:spLocks noChangeArrowheads="1"/>
              </p:cNvSpPr>
              <p:nvPr/>
            </p:nvSpPr>
            <p:spPr bwMode="auto">
              <a:xfrm>
                <a:off x="2160" y="2448"/>
                <a:ext cx="1440" cy="1324"/>
              </a:xfrm>
              <a:prstGeom prst="rect">
                <a:avLst/>
              </a:prstGeom>
              <a:solidFill>
                <a:srgbClr val="CCFFFF">
                  <a:alpha val="50195"/>
                </a:srgbClr>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28689" name="Group 25">
                <a:extLst>
                  <a:ext uri="{FF2B5EF4-FFF2-40B4-BE49-F238E27FC236}">
                    <a16:creationId xmlns:a16="http://schemas.microsoft.com/office/drawing/2014/main" id="{27EA50EF-CF7B-4982-905D-E445E162FBDE}"/>
                  </a:ext>
                </a:extLst>
              </p:cNvPr>
              <p:cNvGrpSpPr>
                <a:grpSpLocks/>
              </p:cNvGrpSpPr>
              <p:nvPr/>
            </p:nvGrpSpPr>
            <p:grpSpPr bwMode="auto">
              <a:xfrm>
                <a:off x="2592" y="2544"/>
                <a:ext cx="480" cy="1152"/>
                <a:chOff x="480" y="2736"/>
                <a:chExt cx="480" cy="1152"/>
              </a:xfrm>
            </p:grpSpPr>
            <p:sp>
              <p:nvSpPr>
                <p:cNvPr id="92" name="Rectangle 26">
                  <a:extLst>
                    <a:ext uri="{FF2B5EF4-FFF2-40B4-BE49-F238E27FC236}">
                      <a16:creationId xmlns:a16="http://schemas.microsoft.com/office/drawing/2014/main" id="{C175FD77-C8AE-4CBA-AC5E-7368C5097C70}"/>
                    </a:ext>
                  </a:extLst>
                </p:cNvPr>
                <p:cNvSpPr>
                  <a:spLocks noChangeArrowheads="1"/>
                </p:cNvSpPr>
                <p:nvPr/>
              </p:nvSpPr>
              <p:spPr bwMode="auto">
                <a:xfrm>
                  <a:off x="480" y="3312"/>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R5</a:t>
                  </a:r>
                </a:p>
              </p:txBody>
            </p:sp>
            <p:sp>
              <p:nvSpPr>
                <p:cNvPr id="93" name="Rectangle 27">
                  <a:extLst>
                    <a:ext uri="{FF2B5EF4-FFF2-40B4-BE49-F238E27FC236}">
                      <a16:creationId xmlns:a16="http://schemas.microsoft.com/office/drawing/2014/main" id="{76D8F690-B110-49F1-857F-83C653F09A70}"/>
                    </a:ext>
                  </a:extLst>
                </p:cNvPr>
                <p:cNvSpPr>
                  <a:spLocks noChangeArrowheads="1"/>
                </p:cNvSpPr>
                <p:nvPr/>
              </p:nvSpPr>
              <p:spPr bwMode="auto">
                <a:xfrm>
                  <a:off x="480" y="3120"/>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R6</a:t>
                  </a:r>
                </a:p>
              </p:txBody>
            </p:sp>
            <p:sp>
              <p:nvSpPr>
                <p:cNvPr id="94" name="Rectangle 28">
                  <a:extLst>
                    <a:ext uri="{FF2B5EF4-FFF2-40B4-BE49-F238E27FC236}">
                      <a16:creationId xmlns:a16="http://schemas.microsoft.com/office/drawing/2014/main" id="{3C10C0C1-5610-49E7-AFA1-4BE0BC354472}"/>
                    </a:ext>
                  </a:extLst>
                </p:cNvPr>
                <p:cNvSpPr>
                  <a:spLocks noChangeArrowheads="1"/>
                </p:cNvSpPr>
                <p:nvPr/>
              </p:nvSpPr>
              <p:spPr bwMode="auto">
                <a:xfrm>
                  <a:off x="480" y="2928"/>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R7</a:t>
                  </a:r>
                </a:p>
              </p:txBody>
            </p:sp>
            <p:sp>
              <p:nvSpPr>
                <p:cNvPr id="95" name="Rectangle 29">
                  <a:extLst>
                    <a:ext uri="{FF2B5EF4-FFF2-40B4-BE49-F238E27FC236}">
                      <a16:creationId xmlns:a16="http://schemas.microsoft.com/office/drawing/2014/main" id="{2EE606D4-E020-4270-96B5-7D4793271B35}"/>
                    </a:ext>
                  </a:extLst>
                </p:cNvPr>
                <p:cNvSpPr>
                  <a:spLocks noChangeArrowheads="1"/>
                </p:cNvSpPr>
                <p:nvPr/>
              </p:nvSpPr>
              <p:spPr bwMode="auto">
                <a:xfrm>
                  <a:off x="480" y="2736"/>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sp>
              <p:nvSpPr>
                <p:cNvPr id="96" name="Rectangle 30">
                  <a:extLst>
                    <a:ext uri="{FF2B5EF4-FFF2-40B4-BE49-F238E27FC236}">
                      <a16:creationId xmlns:a16="http://schemas.microsoft.com/office/drawing/2014/main" id="{58422D7D-67ED-4BE4-AF04-FAACC98C3E64}"/>
                    </a:ext>
                  </a:extLst>
                </p:cNvPr>
                <p:cNvSpPr>
                  <a:spLocks noChangeArrowheads="1"/>
                </p:cNvSpPr>
                <p:nvPr/>
              </p:nvSpPr>
              <p:spPr bwMode="auto">
                <a:xfrm>
                  <a:off x="480" y="3504"/>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sp>
              <p:nvSpPr>
                <p:cNvPr id="97" name="Rectangle 31">
                  <a:extLst>
                    <a:ext uri="{FF2B5EF4-FFF2-40B4-BE49-F238E27FC236}">
                      <a16:creationId xmlns:a16="http://schemas.microsoft.com/office/drawing/2014/main" id="{47ED9AB1-C747-46E3-920D-02B7F10A6345}"/>
                    </a:ext>
                  </a:extLst>
                </p:cNvPr>
                <p:cNvSpPr>
                  <a:spLocks noChangeArrowheads="1"/>
                </p:cNvSpPr>
                <p:nvPr/>
              </p:nvSpPr>
              <p:spPr bwMode="auto">
                <a:xfrm>
                  <a:off x="480" y="3696"/>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grpSp>
          <p:sp>
            <p:nvSpPr>
              <p:cNvPr id="32" name="Rectangle 32">
                <a:extLst>
                  <a:ext uri="{FF2B5EF4-FFF2-40B4-BE49-F238E27FC236}">
                    <a16:creationId xmlns:a16="http://schemas.microsoft.com/office/drawing/2014/main" id="{C7EE55EC-E070-4717-B567-4D87380C1A00}"/>
                  </a:ext>
                </a:extLst>
              </p:cNvPr>
              <p:cNvSpPr>
                <a:spLocks noChangeArrowheads="1"/>
              </p:cNvSpPr>
              <p:nvPr/>
            </p:nvSpPr>
            <p:spPr bwMode="auto">
              <a:xfrm>
                <a:off x="2160" y="2736"/>
                <a:ext cx="3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R1  </a:t>
                </a:r>
                <a:r>
                  <a:rPr lang="en-US" altLang="zh-CN" sz="1600" kern="0">
                    <a:solidFill>
                      <a:sysClr val="windowText" lastClr="000000"/>
                    </a:solidFill>
                    <a:latin typeface="Times New Roman" pitchFamily="18" charset="0"/>
                    <a:ea typeface="华文新魏" pitchFamily="2" charset="-122"/>
                    <a:sym typeface="Wingdings" pitchFamily="2" charset="2"/>
                  </a:rPr>
                  <a:t></a:t>
                </a:r>
                <a:endParaRPr lang="en-US" altLang="zh-CN" sz="1600" kern="0">
                  <a:solidFill>
                    <a:sysClr val="windowText" lastClr="000000"/>
                  </a:solidFill>
                  <a:latin typeface="Times New Roman" pitchFamily="18" charset="0"/>
                  <a:ea typeface="华文新魏" pitchFamily="2" charset="-122"/>
                </a:endParaRPr>
              </a:p>
            </p:txBody>
          </p:sp>
          <p:sp>
            <p:nvSpPr>
              <p:cNvPr id="33" name="Rectangle 33">
                <a:extLst>
                  <a:ext uri="{FF2B5EF4-FFF2-40B4-BE49-F238E27FC236}">
                    <a16:creationId xmlns:a16="http://schemas.microsoft.com/office/drawing/2014/main" id="{789CD566-0BE5-4556-8BD8-C046062C534B}"/>
                  </a:ext>
                </a:extLst>
              </p:cNvPr>
              <p:cNvSpPr>
                <a:spLocks noChangeArrowheads="1"/>
              </p:cNvSpPr>
              <p:nvPr/>
            </p:nvSpPr>
            <p:spPr bwMode="auto">
              <a:xfrm>
                <a:off x="2160" y="3312"/>
                <a:ext cx="3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R1’ </a:t>
                </a:r>
                <a:r>
                  <a:rPr lang="en-US" altLang="zh-CN" sz="1600" kern="0">
                    <a:solidFill>
                      <a:sysClr val="windowText" lastClr="000000"/>
                    </a:solidFill>
                    <a:latin typeface="Times New Roman" pitchFamily="18" charset="0"/>
                    <a:ea typeface="华文新魏" pitchFamily="2" charset="-122"/>
                    <a:sym typeface="Wingdings" pitchFamily="2" charset="2"/>
                  </a:rPr>
                  <a:t></a:t>
                </a:r>
                <a:endParaRPr lang="en-US" altLang="zh-CN" sz="1600" kern="0">
                  <a:solidFill>
                    <a:sysClr val="windowText" lastClr="000000"/>
                  </a:solidFill>
                  <a:latin typeface="Times New Roman" pitchFamily="18" charset="0"/>
                  <a:ea typeface="华文新魏" pitchFamily="2" charset="-122"/>
                </a:endParaRPr>
              </a:p>
            </p:txBody>
          </p:sp>
          <p:sp>
            <p:nvSpPr>
              <p:cNvPr id="34" name="Text Box 34">
                <a:extLst>
                  <a:ext uri="{FF2B5EF4-FFF2-40B4-BE49-F238E27FC236}">
                    <a16:creationId xmlns:a16="http://schemas.microsoft.com/office/drawing/2014/main" id="{977B5D60-C116-4A75-934C-47A820970D52}"/>
                  </a:ext>
                </a:extLst>
              </p:cNvPr>
              <p:cNvSpPr txBox="1">
                <a:spLocks noChangeArrowheads="1"/>
              </p:cNvSpPr>
              <p:nvPr/>
            </p:nvSpPr>
            <p:spPr bwMode="auto">
              <a:xfrm>
                <a:off x="2112" y="3772"/>
                <a:ext cx="15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zh-CN" altLang="en-US" sz="1600" kern="0">
                    <a:solidFill>
                      <a:srgbClr val="000000"/>
                    </a:solidFill>
                    <a:latin typeface="Times New Roman" pitchFamily="18" charset="0"/>
                    <a:ea typeface="华文新魏" pitchFamily="2" charset="-122"/>
                  </a:rPr>
                  <a:t>指令</a:t>
                </a:r>
                <a:r>
                  <a:rPr lang="en-US" altLang="zh-CN" sz="1600" kern="0">
                    <a:solidFill>
                      <a:srgbClr val="000000"/>
                    </a:solidFill>
                    <a:latin typeface="Times New Roman" pitchFamily="18" charset="0"/>
                    <a:ea typeface="华文新魏" pitchFamily="2" charset="-122"/>
                  </a:rPr>
                  <a:t>STM</a:t>
                </a:r>
                <a:r>
                  <a:rPr lang="en-US" altLang="zh-CN" sz="1600" kern="0">
                    <a:solidFill>
                      <a:srgbClr val="FF0000"/>
                    </a:solidFill>
                    <a:latin typeface="Arial Black" pitchFamily="34" charset="0"/>
                    <a:ea typeface="华文新魏" pitchFamily="2" charset="-122"/>
                  </a:rPr>
                  <a:t>DA</a:t>
                </a:r>
                <a:r>
                  <a:rPr lang="en-US" altLang="zh-CN" sz="1600" kern="0">
                    <a:solidFill>
                      <a:srgbClr val="000000"/>
                    </a:solidFill>
                    <a:latin typeface="Times New Roman" pitchFamily="18" charset="0"/>
                    <a:ea typeface="华文新魏" pitchFamily="2" charset="-122"/>
                  </a:rPr>
                  <a:t>  R1!,{R5-R7}</a:t>
                </a:r>
              </a:p>
            </p:txBody>
          </p:sp>
          <p:grpSp>
            <p:nvGrpSpPr>
              <p:cNvPr id="28693" name="Group 35">
                <a:extLst>
                  <a:ext uri="{FF2B5EF4-FFF2-40B4-BE49-F238E27FC236}">
                    <a16:creationId xmlns:a16="http://schemas.microsoft.com/office/drawing/2014/main" id="{E60AEB1E-AA1C-4DBC-B416-E8900F8F362A}"/>
                  </a:ext>
                </a:extLst>
              </p:cNvPr>
              <p:cNvGrpSpPr>
                <a:grpSpLocks/>
              </p:cNvGrpSpPr>
              <p:nvPr/>
            </p:nvGrpSpPr>
            <p:grpSpPr bwMode="auto">
              <a:xfrm>
                <a:off x="3072" y="2544"/>
                <a:ext cx="480" cy="1152"/>
                <a:chOff x="960" y="2736"/>
                <a:chExt cx="480" cy="1152"/>
              </a:xfrm>
            </p:grpSpPr>
            <p:sp>
              <p:nvSpPr>
                <p:cNvPr id="86" name="Rectangle 36">
                  <a:extLst>
                    <a:ext uri="{FF2B5EF4-FFF2-40B4-BE49-F238E27FC236}">
                      <a16:creationId xmlns:a16="http://schemas.microsoft.com/office/drawing/2014/main" id="{0D73AEB7-19DA-42DF-8DC9-CD9738CBA5AC}"/>
                    </a:ext>
                  </a:extLst>
                </p:cNvPr>
                <p:cNvSpPr>
                  <a:spLocks noChangeArrowheads="1"/>
                </p:cNvSpPr>
                <p:nvPr/>
              </p:nvSpPr>
              <p:spPr bwMode="auto">
                <a:xfrm>
                  <a:off x="960" y="3312"/>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4008H</a:t>
                  </a:r>
                </a:p>
              </p:txBody>
            </p:sp>
            <p:sp>
              <p:nvSpPr>
                <p:cNvPr id="87" name="Rectangle 37">
                  <a:extLst>
                    <a:ext uri="{FF2B5EF4-FFF2-40B4-BE49-F238E27FC236}">
                      <a16:creationId xmlns:a16="http://schemas.microsoft.com/office/drawing/2014/main" id="{68F29BEC-5584-4D13-9346-EFBBDEB5C4F9}"/>
                    </a:ext>
                  </a:extLst>
                </p:cNvPr>
                <p:cNvSpPr>
                  <a:spLocks noChangeArrowheads="1"/>
                </p:cNvSpPr>
                <p:nvPr/>
              </p:nvSpPr>
              <p:spPr bwMode="auto">
                <a:xfrm>
                  <a:off x="960" y="3504"/>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4004H</a:t>
                  </a:r>
                </a:p>
              </p:txBody>
            </p:sp>
            <p:sp>
              <p:nvSpPr>
                <p:cNvPr id="88" name="Rectangle 38">
                  <a:extLst>
                    <a:ext uri="{FF2B5EF4-FFF2-40B4-BE49-F238E27FC236}">
                      <a16:creationId xmlns:a16="http://schemas.microsoft.com/office/drawing/2014/main" id="{A5D3ECBB-51D7-4223-B7E6-870E06A80EA4}"/>
                    </a:ext>
                  </a:extLst>
                </p:cNvPr>
                <p:cNvSpPr>
                  <a:spLocks noChangeArrowheads="1"/>
                </p:cNvSpPr>
                <p:nvPr/>
              </p:nvSpPr>
              <p:spPr bwMode="auto">
                <a:xfrm>
                  <a:off x="960" y="3696"/>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4000H</a:t>
                  </a:r>
                </a:p>
              </p:txBody>
            </p:sp>
            <p:sp>
              <p:nvSpPr>
                <p:cNvPr id="89" name="Rectangle 39">
                  <a:extLst>
                    <a:ext uri="{FF2B5EF4-FFF2-40B4-BE49-F238E27FC236}">
                      <a16:creationId xmlns:a16="http://schemas.microsoft.com/office/drawing/2014/main" id="{EFE4E358-CDCB-45AB-A74D-ED53B181469B}"/>
                    </a:ext>
                  </a:extLst>
                </p:cNvPr>
                <p:cNvSpPr>
                  <a:spLocks noChangeArrowheads="1"/>
                </p:cNvSpPr>
                <p:nvPr/>
              </p:nvSpPr>
              <p:spPr bwMode="auto">
                <a:xfrm>
                  <a:off x="960" y="2736"/>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4014H</a:t>
                  </a:r>
                </a:p>
              </p:txBody>
            </p:sp>
            <p:sp>
              <p:nvSpPr>
                <p:cNvPr id="90" name="Rectangle 40">
                  <a:extLst>
                    <a:ext uri="{FF2B5EF4-FFF2-40B4-BE49-F238E27FC236}">
                      <a16:creationId xmlns:a16="http://schemas.microsoft.com/office/drawing/2014/main" id="{1D34F93F-FE36-4B4E-B242-981573A067F1}"/>
                    </a:ext>
                  </a:extLst>
                </p:cNvPr>
                <p:cNvSpPr>
                  <a:spLocks noChangeArrowheads="1"/>
                </p:cNvSpPr>
                <p:nvPr/>
              </p:nvSpPr>
              <p:spPr bwMode="auto">
                <a:xfrm>
                  <a:off x="960" y="2928"/>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4010H</a:t>
                  </a:r>
                </a:p>
              </p:txBody>
            </p:sp>
            <p:sp>
              <p:nvSpPr>
                <p:cNvPr id="91" name="Rectangle 41">
                  <a:extLst>
                    <a:ext uri="{FF2B5EF4-FFF2-40B4-BE49-F238E27FC236}">
                      <a16:creationId xmlns:a16="http://schemas.microsoft.com/office/drawing/2014/main" id="{5C05A16F-2CC4-41E1-92BD-D36C1488097F}"/>
                    </a:ext>
                  </a:extLst>
                </p:cNvPr>
                <p:cNvSpPr>
                  <a:spLocks noChangeArrowheads="1"/>
                </p:cNvSpPr>
                <p:nvPr/>
              </p:nvSpPr>
              <p:spPr bwMode="auto">
                <a:xfrm>
                  <a:off x="960" y="3120"/>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400CH</a:t>
                  </a:r>
                </a:p>
              </p:txBody>
            </p:sp>
          </p:grpSp>
          <p:sp>
            <p:nvSpPr>
              <p:cNvPr id="36" name="Rectangle 42">
                <a:extLst>
                  <a:ext uri="{FF2B5EF4-FFF2-40B4-BE49-F238E27FC236}">
                    <a16:creationId xmlns:a16="http://schemas.microsoft.com/office/drawing/2014/main" id="{EF465E18-1C6C-4E42-9276-76B84BB96914}"/>
                  </a:ext>
                </a:extLst>
              </p:cNvPr>
              <p:cNvSpPr>
                <a:spLocks noChangeArrowheads="1"/>
              </p:cNvSpPr>
              <p:nvPr/>
            </p:nvSpPr>
            <p:spPr bwMode="auto">
              <a:xfrm>
                <a:off x="3888" y="740"/>
                <a:ext cx="1440" cy="1324"/>
              </a:xfrm>
              <a:prstGeom prst="rect">
                <a:avLst/>
              </a:prstGeom>
              <a:solidFill>
                <a:srgbClr val="CCFFFF">
                  <a:alpha val="50195"/>
                </a:srgbClr>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28695" name="Group 43">
                <a:extLst>
                  <a:ext uri="{FF2B5EF4-FFF2-40B4-BE49-F238E27FC236}">
                    <a16:creationId xmlns:a16="http://schemas.microsoft.com/office/drawing/2014/main" id="{FAD668E1-44CA-4A1F-8C77-3113E26300FC}"/>
                  </a:ext>
                </a:extLst>
              </p:cNvPr>
              <p:cNvGrpSpPr>
                <a:grpSpLocks/>
              </p:cNvGrpSpPr>
              <p:nvPr/>
            </p:nvGrpSpPr>
            <p:grpSpPr bwMode="auto">
              <a:xfrm>
                <a:off x="4320" y="836"/>
                <a:ext cx="480" cy="1152"/>
                <a:chOff x="480" y="2736"/>
                <a:chExt cx="480" cy="1152"/>
              </a:xfrm>
            </p:grpSpPr>
            <p:sp>
              <p:nvSpPr>
                <p:cNvPr id="80" name="Rectangle 44">
                  <a:extLst>
                    <a:ext uri="{FF2B5EF4-FFF2-40B4-BE49-F238E27FC236}">
                      <a16:creationId xmlns:a16="http://schemas.microsoft.com/office/drawing/2014/main" id="{00E16926-7168-4B43-BA77-270D4AD31929}"/>
                    </a:ext>
                  </a:extLst>
                </p:cNvPr>
                <p:cNvSpPr>
                  <a:spLocks noChangeArrowheads="1"/>
                </p:cNvSpPr>
                <p:nvPr/>
              </p:nvSpPr>
              <p:spPr bwMode="auto">
                <a:xfrm>
                  <a:off x="480" y="3312"/>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R5</a:t>
                  </a:r>
                </a:p>
              </p:txBody>
            </p:sp>
            <p:sp>
              <p:nvSpPr>
                <p:cNvPr id="81" name="Rectangle 45">
                  <a:extLst>
                    <a:ext uri="{FF2B5EF4-FFF2-40B4-BE49-F238E27FC236}">
                      <a16:creationId xmlns:a16="http://schemas.microsoft.com/office/drawing/2014/main" id="{4B9C5A66-37EE-4242-8A57-EFC1BD9C822C}"/>
                    </a:ext>
                  </a:extLst>
                </p:cNvPr>
                <p:cNvSpPr>
                  <a:spLocks noChangeArrowheads="1"/>
                </p:cNvSpPr>
                <p:nvPr/>
              </p:nvSpPr>
              <p:spPr bwMode="auto">
                <a:xfrm>
                  <a:off x="480" y="3120"/>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R6</a:t>
                  </a:r>
                </a:p>
              </p:txBody>
            </p:sp>
            <p:sp>
              <p:nvSpPr>
                <p:cNvPr id="82" name="Rectangle 46">
                  <a:extLst>
                    <a:ext uri="{FF2B5EF4-FFF2-40B4-BE49-F238E27FC236}">
                      <a16:creationId xmlns:a16="http://schemas.microsoft.com/office/drawing/2014/main" id="{40B301D1-E9CF-43A2-B645-B3AFAA120F27}"/>
                    </a:ext>
                  </a:extLst>
                </p:cNvPr>
                <p:cNvSpPr>
                  <a:spLocks noChangeArrowheads="1"/>
                </p:cNvSpPr>
                <p:nvPr/>
              </p:nvSpPr>
              <p:spPr bwMode="auto">
                <a:xfrm>
                  <a:off x="480" y="2928"/>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R7</a:t>
                  </a:r>
                </a:p>
              </p:txBody>
            </p:sp>
            <p:sp>
              <p:nvSpPr>
                <p:cNvPr id="83" name="Rectangle 47">
                  <a:extLst>
                    <a:ext uri="{FF2B5EF4-FFF2-40B4-BE49-F238E27FC236}">
                      <a16:creationId xmlns:a16="http://schemas.microsoft.com/office/drawing/2014/main" id="{ED1ABD30-43C1-447B-9362-909BC73180E9}"/>
                    </a:ext>
                  </a:extLst>
                </p:cNvPr>
                <p:cNvSpPr>
                  <a:spLocks noChangeArrowheads="1"/>
                </p:cNvSpPr>
                <p:nvPr/>
              </p:nvSpPr>
              <p:spPr bwMode="auto">
                <a:xfrm>
                  <a:off x="480" y="2736"/>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sp>
              <p:nvSpPr>
                <p:cNvPr id="84" name="Rectangle 48">
                  <a:extLst>
                    <a:ext uri="{FF2B5EF4-FFF2-40B4-BE49-F238E27FC236}">
                      <a16:creationId xmlns:a16="http://schemas.microsoft.com/office/drawing/2014/main" id="{CB73F94F-55B2-4936-999D-71C41A3F34DE}"/>
                    </a:ext>
                  </a:extLst>
                </p:cNvPr>
                <p:cNvSpPr>
                  <a:spLocks noChangeArrowheads="1"/>
                </p:cNvSpPr>
                <p:nvPr/>
              </p:nvSpPr>
              <p:spPr bwMode="auto">
                <a:xfrm>
                  <a:off x="480" y="3504"/>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sp>
              <p:nvSpPr>
                <p:cNvPr id="85" name="Rectangle 49">
                  <a:extLst>
                    <a:ext uri="{FF2B5EF4-FFF2-40B4-BE49-F238E27FC236}">
                      <a16:creationId xmlns:a16="http://schemas.microsoft.com/office/drawing/2014/main" id="{61DC0B5E-E341-4609-BDB6-18CED85F49CE}"/>
                    </a:ext>
                  </a:extLst>
                </p:cNvPr>
                <p:cNvSpPr>
                  <a:spLocks noChangeArrowheads="1"/>
                </p:cNvSpPr>
                <p:nvPr/>
              </p:nvSpPr>
              <p:spPr bwMode="auto">
                <a:xfrm>
                  <a:off x="480" y="3696"/>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grpSp>
          <p:sp>
            <p:nvSpPr>
              <p:cNvPr id="38" name="Rectangle 50">
                <a:extLst>
                  <a:ext uri="{FF2B5EF4-FFF2-40B4-BE49-F238E27FC236}">
                    <a16:creationId xmlns:a16="http://schemas.microsoft.com/office/drawing/2014/main" id="{90583632-C60B-484F-94F6-155C440703FC}"/>
                  </a:ext>
                </a:extLst>
              </p:cNvPr>
              <p:cNvSpPr>
                <a:spLocks noChangeArrowheads="1"/>
              </p:cNvSpPr>
              <p:nvPr/>
            </p:nvSpPr>
            <p:spPr bwMode="auto">
              <a:xfrm>
                <a:off x="3888" y="1632"/>
                <a:ext cx="3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R1  </a:t>
                </a:r>
                <a:r>
                  <a:rPr lang="en-US" altLang="zh-CN" sz="1600" kern="0">
                    <a:solidFill>
                      <a:sysClr val="windowText" lastClr="000000"/>
                    </a:solidFill>
                    <a:latin typeface="Times New Roman" pitchFamily="18" charset="0"/>
                    <a:ea typeface="华文新魏" pitchFamily="2" charset="-122"/>
                    <a:sym typeface="Wingdings" pitchFamily="2" charset="2"/>
                  </a:rPr>
                  <a:t></a:t>
                </a:r>
                <a:endParaRPr lang="en-US" altLang="zh-CN" sz="1600" kern="0">
                  <a:solidFill>
                    <a:sysClr val="windowText" lastClr="000000"/>
                  </a:solidFill>
                  <a:latin typeface="Times New Roman" pitchFamily="18" charset="0"/>
                  <a:ea typeface="华文新魏" pitchFamily="2" charset="-122"/>
                </a:endParaRPr>
              </a:p>
            </p:txBody>
          </p:sp>
          <p:sp>
            <p:nvSpPr>
              <p:cNvPr id="39" name="Rectangle 51">
                <a:extLst>
                  <a:ext uri="{FF2B5EF4-FFF2-40B4-BE49-F238E27FC236}">
                    <a16:creationId xmlns:a16="http://schemas.microsoft.com/office/drawing/2014/main" id="{7CE8D5AC-9B05-4D16-9922-680E73406CB4}"/>
                  </a:ext>
                </a:extLst>
              </p:cNvPr>
              <p:cNvSpPr>
                <a:spLocks noChangeArrowheads="1"/>
              </p:cNvSpPr>
              <p:nvPr/>
            </p:nvSpPr>
            <p:spPr bwMode="auto">
              <a:xfrm>
                <a:off x="3888" y="1056"/>
                <a:ext cx="3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R1’ </a:t>
                </a:r>
                <a:r>
                  <a:rPr lang="en-US" altLang="zh-CN" sz="1600" kern="0">
                    <a:solidFill>
                      <a:sysClr val="windowText" lastClr="000000"/>
                    </a:solidFill>
                    <a:latin typeface="Times New Roman" pitchFamily="18" charset="0"/>
                    <a:ea typeface="华文新魏" pitchFamily="2" charset="-122"/>
                    <a:sym typeface="Wingdings" pitchFamily="2" charset="2"/>
                  </a:rPr>
                  <a:t></a:t>
                </a:r>
                <a:endParaRPr lang="en-US" altLang="zh-CN" sz="1600" kern="0">
                  <a:solidFill>
                    <a:sysClr val="windowText" lastClr="000000"/>
                  </a:solidFill>
                  <a:latin typeface="Times New Roman" pitchFamily="18" charset="0"/>
                  <a:ea typeface="华文新魏" pitchFamily="2" charset="-122"/>
                </a:endParaRPr>
              </a:p>
            </p:txBody>
          </p:sp>
          <p:sp>
            <p:nvSpPr>
              <p:cNvPr id="40" name="Text Box 52">
                <a:extLst>
                  <a:ext uri="{FF2B5EF4-FFF2-40B4-BE49-F238E27FC236}">
                    <a16:creationId xmlns:a16="http://schemas.microsoft.com/office/drawing/2014/main" id="{E57DDAB9-03D0-47C3-B3C1-EB09F80F86FA}"/>
                  </a:ext>
                </a:extLst>
              </p:cNvPr>
              <p:cNvSpPr txBox="1">
                <a:spLocks noChangeArrowheads="1"/>
              </p:cNvSpPr>
              <p:nvPr/>
            </p:nvSpPr>
            <p:spPr bwMode="auto">
              <a:xfrm>
                <a:off x="3840" y="2064"/>
                <a:ext cx="15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zh-CN" altLang="en-US" sz="1600" kern="0">
                    <a:solidFill>
                      <a:srgbClr val="000000"/>
                    </a:solidFill>
                    <a:latin typeface="Times New Roman" pitchFamily="18" charset="0"/>
                    <a:ea typeface="华文新魏" pitchFamily="2" charset="-122"/>
                  </a:rPr>
                  <a:t>指令</a:t>
                </a:r>
                <a:r>
                  <a:rPr lang="en-US" altLang="zh-CN" sz="1600" kern="0">
                    <a:solidFill>
                      <a:srgbClr val="000000"/>
                    </a:solidFill>
                    <a:latin typeface="Times New Roman" pitchFamily="18" charset="0"/>
                    <a:ea typeface="华文新魏" pitchFamily="2" charset="-122"/>
                  </a:rPr>
                  <a:t>STM</a:t>
                </a:r>
                <a:r>
                  <a:rPr lang="en-US" altLang="zh-CN" sz="1600" kern="0">
                    <a:solidFill>
                      <a:srgbClr val="FF0000"/>
                    </a:solidFill>
                    <a:latin typeface="Arial Black" pitchFamily="34" charset="0"/>
                    <a:ea typeface="华文新魏" pitchFamily="2" charset="-122"/>
                  </a:rPr>
                  <a:t>IB</a:t>
                </a:r>
                <a:r>
                  <a:rPr lang="en-US" altLang="zh-CN" sz="1600" kern="0">
                    <a:solidFill>
                      <a:srgbClr val="FF0000"/>
                    </a:solidFill>
                    <a:latin typeface="Times New Roman" pitchFamily="18" charset="0"/>
                    <a:ea typeface="华文新魏" pitchFamily="2" charset="-122"/>
                  </a:rPr>
                  <a:t> </a:t>
                </a:r>
                <a:r>
                  <a:rPr lang="en-US" altLang="zh-CN" sz="1600" kern="0">
                    <a:solidFill>
                      <a:srgbClr val="000000"/>
                    </a:solidFill>
                    <a:latin typeface="Times New Roman" pitchFamily="18" charset="0"/>
                    <a:ea typeface="华文新魏" pitchFamily="2" charset="-122"/>
                  </a:rPr>
                  <a:t> R1!,{R5-R7}</a:t>
                </a:r>
              </a:p>
            </p:txBody>
          </p:sp>
          <p:grpSp>
            <p:nvGrpSpPr>
              <p:cNvPr id="28699" name="Group 53">
                <a:extLst>
                  <a:ext uri="{FF2B5EF4-FFF2-40B4-BE49-F238E27FC236}">
                    <a16:creationId xmlns:a16="http://schemas.microsoft.com/office/drawing/2014/main" id="{AECD9BBF-7BA8-41D7-8AE4-22899F4500BF}"/>
                  </a:ext>
                </a:extLst>
              </p:cNvPr>
              <p:cNvGrpSpPr>
                <a:grpSpLocks/>
              </p:cNvGrpSpPr>
              <p:nvPr/>
            </p:nvGrpSpPr>
            <p:grpSpPr bwMode="auto">
              <a:xfrm>
                <a:off x="4800" y="836"/>
                <a:ext cx="480" cy="1152"/>
                <a:chOff x="960" y="2736"/>
                <a:chExt cx="480" cy="1152"/>
              </a:xfrm>
            </p:grpSpPr>
            <p:sp>
              <p:nvSpPr>
                <p:cNvPr id="74" name="Rectangle 54">
                  <a:extLst>
                    <a:ext uri="{FF2B5EF4-FFF2-40B4-BE49-F238E27FC236}">
                      <a16:creationId xmlns:a16="http://schemas.microsoft.com/office/drawing/2014/main" id="{A1D98ED6-C80B-415F-B157-ED5EBB994853}"/>
                    </a:ext>
                  </a:extLst>
                </p:cNvPr>
                <p:cNvSpPr>
                  <a:spLocks noChangeArrowheads="1"/>
                </p:cNvSpPr>
                <p:nvPr/>
              </p:nvSpPr>
              <p:spPr bwMode="auto">
                <a:xfrm>
                  <a:off x="960" y="3312"/>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4008H</a:t>
                  </a:r>
                </a:p>
              </p:txBody>
            </p:sp>
            <p:sp>
              <p:nvSpPr>
                <p:cNvPr id="75" name="Rectangle 55">
                  <a:extLst>
                    <a:ext uri="{FF2B5EF4-FFF2-40B4-BE49-F238E27FC236}">
                      <a16:creationId xmlns:a16="http://schemas.microsoft.com/office/drawing/2014/main" id="{4B865C90-52AD-4FF2-A4C3-B97D4E8FF513}"/>
                    </a:ext>
                  </a:extLst>
                </p:cNvPr>
                <p:cNvSpPr>
                  <a:spLocks noChangeArrowheads="1"/>
                </p:cNvSpPr>
                <p:nvPr/>
              </p:nvSpPr>
              <p:spPr bwMode="auto">
                <a:xfrm>
                  <a:off x="960" y="3504"/>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4004H</a:t>
                  </a:r>
                </a:p>
              </p:txBody>
            </p:sp>
            <p:sp>
              <p:nvSpPr>
                <p:cNvPr id="76" name="Rectangle 56">
                  <a:extLst>
                    <a:ext uri="{FF2B5EF4-FFF2-40B4-BE49-F238E27FC236}">
                      <a16:creationId xmlns:a16="http://schemas.microsoft.com/office/drawing/2014/main" id="{7CA2E3D2-B0B5-4E16-B40E-D36220188110}"/>
                    </a:ext>
                  </a:extLst>
                </p:cNvPr>
                <p:cNvSpPr>
                  <a:spLocks noChangeArrowheads="1"/>
                </p:cNvSpPr>
                <p:nvPr/>
              </p:nvSpPr>
              <p:spPr bwMode="auto">
                <a:xfrm>
                  <a:off x="960" y="3696"/>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4000H</a:t>
                  </a:r>
                </a:p>
              </p:txBody>
            </p:sp>
            <p:sp>
              <p:nvSpPr>
                <p:cNvPr id="77" name="Rectangle 57">
                  <a:extLst>
                    <a:ext uri="{FF2B5EF4-FFF2-40B4-BE49-F238E27FC236}">
                      <a16:creationId xmlns:a16="http://schemas.microsoft.com/office/drawing/2014/main" id="{E6EDD4B4-FEB5-48BD-A914-A2A951621265}"/>
                    </a:ext>
                  </a:extLst>
                </p:cNvPr>
                <p:cNvSpPr>
                  <a:spLocks noChangeArrowheads="1"/>
                </p:cNvSpPr>
                <p:nvPr/>
              </p:nvSpPr>
              <p:spPr bwMode="auto">
                <a:xfrm>
                  <a:off x="960" y="2736"/>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4014H</a:t>
                  </a:r>
                </a:p>
              </p:txBody>
            </p:sp>
            <p:sp>
              <p:nvSpPr>
                <p:cNvPr id="78" name="Rectangle 58">
                  <a:extLst>
                    <a:ext uri="{FF2B5EF4-FFF2-40B4-BE49-F238E27FC236}">
                      <a16:creationId xmlns:a16="http://schemas.microsoft.com/office/drawing/2014/main" id="{0A78DF61-8A58-474B-A7D3-E1C49A862CCB}"/>
                    </a:ext>
                  </a:extLst>
                </p:cNvPr>
                <p:cNvSpPr>
                  <a:spLocks noChangeArrowheads="1"/>
                </p:cNvSpPr>
                <p:nvPr/>
              </p:nvSpPr>
              <p:spPr bwMode="auto">
                <a:xfrm>
                  <a:off x="960" y="2928"/>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4010H</a:t>
                  </a:r>
                </a:p>
              </p:txBody>
            </p:sp>
            <p:sp>
              <p:nvSpPr>
                <p:cNvPr id="79" name="Rectangle 59">
                  <a:extLst>
                    <a:ext uri="{FF2B5EF4-FFF2-40B4-BE49-F238E27FC236}">
                      <a16:creationId xmlns:a16="http://schemas.microsoft.com/office/drawing/2014/main" id="{9E95D3DC-E8C2-448F-A0E9-4059FA41D51A}"/>
                    </a:ext>
                  </a:extLst>
                </p:cNvPr>
                <p:cNvSpPr>
                  <a:spLocks noChangeArrowheads="1"/>
                </p:cNvSpPr>
                <p:nvPr/>
              </p:nvSpPr>
              <p:spPr bwMode="auto">
                <a:xfrm>
                  <a:off x="960" y="3120"/>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400CH</a:t>
                  </a:r>
                </a:p>
              </p:txBody>
            </p:sp>
          </p:grpSp>
          <p:sp>
            <p:nvSpPr>
              <p:cNvPr id="42" name="Rectangle 60">
                <a:extLst>
                  <a:ext uri="{FF2B5EF4-FFF2-40B4-BE49-F238E27FC236}">
                    <a16:creationId xmlns:a16="http://schemas.microsoft.com/office/drawing/2014/main" id="{BDF26379-1CC0-45BA-82EC-644E52478B40}"/>
                  </a:ext>
                </a:extLst>
              </p:cNvPr>
              <p:cNvSpPr>
                <a:spLocks noChangeArrowheads="1"/>
              </p:cNvSpPr>
              <p:nvPr/>
            </p:nvSpPr>
            <p:spPr bwMode="auto">
              <a:xfrm>
                <a:off x="3888" y="2448"/>
                <a:ext cx="1440" cy="1324"/>
              </a:xfrm>
              <a:prstGeom prst="rect">
                <a:avLst/>
              </a:prstGeom>
              <a:solidFill>
                <a:srgbClr val="CCFFFF">
                  <a:alpha val="50195"/>
                </a:srgbClr>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28701" name="Group 61">
                <a:extLst>
                  <a:ext uri="{FF2B5EF4-FFF2-40B4-BE49-F238E27FC236}">
                    <a16:creationId xmlns:a16="http://schemas.microsoft.com/office/drawing/2014/main" id="{472D39C7-C802-4000-BA42-C8590CF98653}"/>
                  </a:ext>
                </a:extLst>
              </p:cNvPr>
              <p:cNvGrpSpPr>
                <a:grpSpLocks/>
              </p:cNvGrpSpPr>
              <p:nvPr/>
            </p:nvGrpSpPr>
            <p:grpSpPr bwMode="auto">
              <a:xfrm>
                <a:off x="4320" y="2544"/>
                <a:ext cx="480" cy="1152"/>
                <a:chOff x="480" y="2736"/>
                <a:chExt cx="480" cy="1152"/>
              </a:xfrm>
            </p:grpSpPr>
            <p:sp>
              <p:nvSpPr>
                <p:cNvPr id="68" name="Rectangle 62">
                  <a:extLst>
                    <a:ext uri="{FF2B5EF4-FFF2-40B4-BE49-F238E27FC236}">
                      <a16:creationId xmlns:a16="http://schemas.microsoft.com/office/drawing/2014/main" id="{C72A015F-5FBF-4CEC-8550-933CADA10577}"/>
                    </a:ext>
                  </a:extLst>
                </p:cNvPr>
                <p:cNvSpPr>
                  <a:spLocks noChangeArrowheads="1"/>
                </p:cNvSpPr>
                <p:nvPr/>
              </p:nvSpPr>
              <p:spPr bwMode="auto">
                <a:xfrm>
                  <a:off x="480" y="3312"/>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R5</a:t>
                  </a:r>
                </a:p>
              </p:txBody>
            </p:sp>
            <p:sp>
              <p:nvSpPr>
                <p:cNvPr id="69" name="Rectangle 63">
                  <a:extLst>
                    <a:ext uri="{FF2B5EF4-FFF2-40B4-BE49-F238E27FC236}">
                      <a16:creationId xmlns:a16="http://schemas.microsoft.com/office/drawing/2014/main" id="{125DBEE4-BB81-42D0-8490-724E0D56A69C}"/>
                    </a:ext>
                  </a:extLst>
                </p:cNvPr>
                <p:cNvSpPr>
                  <a:spLocks noChangeArrowheads="1"/>
                </p:cNvSpPr>
                <p:nvPr/>
              </p:nvSpPr>
              <p:spPr bwMode="auto">
                <a:xfrm>
                  <a:off x="480" y="3120"/>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R6</a:t>
                  </a:r>
                </a:p>
              </p:txBody>
            </p:sp>
            <p:sp>
              <p:nvSpPr>
                <p:cNvPr id="70" name="Rectangle 64">
                  <a:extLst>
                    <a:ext uri="{FF2B5EF4-FFF2-40B4-BE49-F238E27FC236}">
                      <a16:creationId xmlns:a16="http://schemas.microsoft.com/office/drawing/2014/main" id="{56CE1C2A-C5B3-4ECA-921A-D3EF03C9748B}"/>
                    </a:ext>
                  </a:extLst>
                </p:cNvPr>
                <p:cNvSpPr>
                  <a:spLocks noChangeArrowheads="1"/>
                </p:cNvSpPr>
                <p:nvPr/>
              </p:nvSpPr>
              <p:spPr bwMode="auto">
                <a:xfrm>
                  <a:off x="480" y="2928"/>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R7</a:t>
                  </a:r>
                </a:p>
              </p:txBody>
            </p:sp>
            <p:sp>
              <p:nvSpPr>
                <p:cNvPr id="71" name="Rectangle 65">
                  <a:extLst>
                    <a:ext uri="{FF2B5EF4-FFF2-40B4-BE49-F238E27FC236}">
                      <a16:creationId xmlns:a16="http://schemas.microsoft.com/office/drawing/2014/main" id="{1DE71701-1B28-4462-BF3A-D4B88D405FED}"/>
                    </a:ext>
                  </a:extLst>
                </p:cNvPr>
                <p:cNvSpPr>
                  <a:spLocks noChangeArrowheads="1"/>
                </p:cNvSpPr>
                <p:nvPr/>
              </p:nvSpPr>
              <p:spPr bwMode="auto">
                <a:xfrm>
                  <a:off x="480" y="2736"/>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sp>
              <p:nvSpPr>
                <p:cNvPr id="72" name="Rectangle 66">
                  <a:extLst>
                    <a:ext uri="{FF2B5EF4-FFF2-40B4-BE49-F238E27FC236}">
                      <a16:creationId xmlns:a16="http://schemas.microsoft.com/office/drawing/2014/main" id="{5D10EE67-E911-494F-9E16-21AB5F293186}"/>
                    </a:ext>
                  </a:extLst>
                </p:cNvPr>
                <p:cNvSpPr>
                  <a:spLocks noChangeArrowheads="1"/>
                </p:cNvSpPr>
                <p:nvPr/>
              </p:nvSpPr>
              <p:spPr bwMode="auto">
                <a:xfrm>
                  <a:off x="480" y="3504"/>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sp>
              <p:nvSpPr>
                <p:cNvPr id="73" name="Rectangle 67">
                  <a:extLst>
                    <a:ext uri="{FF2B5EF4-FFF2-40B4-BE49-F238E27FC236}">
                      <a16:creationId xmlns:a16="http://schemas.microsoft.com/office/drawing/2014/main" id="{96CA94EC-AAE1-4FB7-96B8-B9D44865CB5B}"/>
                    </a:ext>
                  </a:extLst>
                </p:cNvPr>
                <p:cNvSpPr>
                  <a:spLocks noChangeArrowheads="1"/>
                </p:cNvSpPr>
                <p:nvPr/>
              </p:nvSpPr>
              <p:spPr bwMode="auto">
                <a:xfrm>
                  <a:off x="480" y="3696"/>
                  <a:ext cx="480" cy="192"/>
                </a:xfrm>
                <a:prstGeom prst="rect">
                  <a:avLst/>
                </a:prstGeom>
                <a:solidFill>
                  <a:srgbClr val="FF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1600" kern="0">
                    <a:solidFill>
                      <a:sysClr val="windowText" lastClr="000000"/>
                    </a:solidFill>
                    <a:latin typeface="Times New Roman" pitchFamily="18" charset="0"/>
                    <a:ea typeface="华文新魏" pitchFamily="2" charset="-122"/>
                  </a:endParaRPr>
                </a:p>
              </p:txBody>
            </p:sp>
          </p:grpSp>
          <p:sp>
            <p:nvSpPr>
              <p:cNvPr id="44" name="Rectangle 68">
                <a:extLst>
                  <a:ext uri="{FF2B5EF4-FFF2-40B4-BE49-F238E27FC236}">
                    <a16:creationId xmlns:a16="http://schemas.microsoft.com/office/drawing/2014/main" id="{1FD809E6-D59E-45A1-B835-BEE1807467AB}"/>
                  </a:ext>
                </a:extLst>
              </p:cNvPr>
              <p:cNvSpPr>
                <a:spLocks noChangeArrowheads="1"/>
              </p:cNvSpPr>
              <p:nvPr/>
            </p:nvSpPr>
            <p:spPr bwMode="auto">
              <a:xfrm>
                <a:off x="3888" y="3120"/>
                <a:ext cx="3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R1’  </a:t>
                </a:r>
                <a:r>
                  <a:rPr lang="en-US" altLang="zh-CN" sz="1600" kern="0">
                    <a:solidFill>
                      <a:sysClr val="windowText" lastClr="000000"/>
                    </a:solidFill>
                    <a:latin typeface="Times New Roman" pitchFamily="18" charset="0"/>
                    <a:ea typeface="华文新魏" pitchFamily="2" charset="-122"/>
                    <a:sym typeface="Wingdings" pitchFamily="2" charset="2"/>
                  </a:rPr>
                  <a:t></a:t>
                </a:r>
                <a:endParaRPr lang="en-US" altLang="zh-CN" sz="1600" kern="0">
                  <a:solidFill>
                    <a:sysClr val="windowText" lastClr="000000"/>
                  </a:solidFill>
                  <a:latin typeface="Times New Roman" pitchFamily="18" charset="0"/>
                  <a:ea typeface="华文新魏" pitchFamily="2" charset="-122"/>
                </a:endParaRPr>
              </a:p>
            </p:txBody>
          </p:sp>
          <p:sp>
            <p:nvSpPr>
              <p:cNvPr id="45" name="Rectangle 69">
                <a:extLst>
                  <a:ext uri="{FF2B5EF4-FFF2-40B4-BE49-F238E27FC236}">
                    <a16:creationId xmlns:a16="http://schemas.microsoft.com/office/drawing/2014/main" id="{FCE1CF7C-141D-4127-A58A-109FF2DF4614}"/>
                  </a:ext>
                </a:extLst>
              </p:cNvPr>
              <p:cNvSpPr>
                <a:spLocks noChangeArrowheads="1"/>
              </p:cNvSpPr>
              <p:nvPr/>
            </p:nvSpPr>
            <p:spPr bwMode="auto">
              <a:xfrm>
                <a:off x="3888" y="2544"/>
                <a:ext cx="3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R1 </a:t>
                </a:r>
                <a:r>
                  <a:rPr lang="en-US" altLang="zh-CN" sz="1600" kern="0">
                    <a:solidFill>
                      <a:sysClr val="windowText" lastClr="000000"/>
                    </a:solidFill>
                    <a:latin typeface="Times New Roman" pitchFamily="18" charset="0"/>
                    <a:ea typeface="华文新魏" pitchFamily="2" charset="-122"/>
                    <a:sym typeface="Wingdings" pitchFamily="2" charset="2"/>
                  </a:rPr>
                  <a:t></a:t>
                </a:r>
                <a:endParaRPr lang="en-US" altLang="zh-CN" sz="1600" kern="0">
                  <a:solidFill>
                    <a:sysClr val="windowText" lastClr="000000"/>
                  </a:solidFill>
                  <a:latin typeface="Times New Roman" pitchFamily="18" charset="0"/>
                  <a:ea typeface="华文新魏" pitchFamily="2" charset="-122"/>
                </a:endParaRPr>
              </a:p>
            </p:txBody>
          </p:sp>
          <p:sp>
            <p:nvSpPr>
              <p:cNvPr id="46" name="Text Box 70">
                <a:extLst>
                  <a:ext uri="{FF2B5EF4-FFF2-40B4-BE49-F238E27FC236}">
                    <a16:creationId xmlns:a16="http://schemas.microsoft.com/office/drawing/2014/main" id="{12BE614F-BC87-43ED-A9F5-64817D7C72F9}"/>
                  </a:ext>
                </a:extLst>
              </p:cNvPr>
              <p:cNvSpPr txBox="1">
                <a:spLocks noChangeArrowheads="1"/>
              </p:cNvSpPr>
              <p:nvPr/>
            </p:nvSpPr>
            <p:spPr bwMode="auto">
              <a:xfrm>
                <a:off x="3840" y="3772"/>
                <a:ext cx="15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zh-CN" altLang="en-US" sz="1600" kern="0">
                    <a:solidFill>
                      <a:srgbClr val="000000"/>
                    </a:solidFill>
                    <a:latin typeface="Times New Roman" pitchFamily="18" charset="0"/>
                    <a:ea typeface="华文新魏" pitchFamily="2" charset="-122"/>
                  </a:rPr>
                  <a:t>指令</a:t>
                </a:r>
                <a:r>
                  <a:rPr lang="en-US" altLang="zh-CN" sz="1600" kern="0">
                    <a:solidFill>
                      <a:srgbClr val="000000"/>
                    </a:solidFill>
                    <a:latin typeface="Times New Roman" pitchFamily="18" charset="0"/>
                    <a:ea typeface="华文新魏" pitchFamily="2" charset="-122"/>
                  </a:rPr>
                  <a:t>STM</a:t>
                </a:r>
                <a:r>
                  <a:rPr lang="en-US" altLang="zh-CN" sz="1600" kern="0">
                    <a:solidFill>
                      <a:srgbClr val="FF0000"/>
                    </a:solidFill>
                    <a:latin typeface="Arial Black" pitchFamily="34" charset="0"/>
                    <a:ea typeface="华文新魏" pitchFamily="2" charset="-122"/>
                  </a:rPr>
                  <a:t>DB</a:t>
                </a:r>
                <a:r>
                  <a:rPr lang="en-US" altLang="zh-CN" sz="1600" kern="0">
                    <a:solidFill>
                      <a:srgbClr val="000000"/>
                    </a:solidFill>
                    <a:latin typeface="Times New Roman" pitchFamily="18" charset="0"/>
                    <a:ea typeface="华文新魏" pitchFamily="2" charset="-122"/>
                  </a:rPr>
                  <a:t>  R1!,{R5-R7}</a:t>
                </a:r>
              </a:p>
            </p:txBody>
          </p:sp>
          <p:grpSp>
            <p:nvGrpSpPr>
              <p:cNvPr id="28705" name="Group 71">
                <a:extLst>
                  <a:ext uri="{FF2B5EF4-FFF2-40B4-BE49-F238E27FC236}">
                    <a16:creationId xmlns:a16="http://schemas.microsoft.com/office/drawing/2014/main" id="{CC585927-47DE-4712-A65C-5DEB52192D28}"/>
                  </a:ext>
                </a:extLst>
              </p:cNvPr>
              <p:cNvGrpSpPr>
                <a:grpSpLocks/>
              </p:cNvGrpSpPr>
              <p:nvPr/>
            </p:nvGrpSpPr>
            <p:grpSpPr bwMode="auto">
              <a:xfrm>
                <a:off x="4800" y="2544"/>
                <a:ext cx="480" cy="1152"/>
                <a:chOff x="960" y="2736"/>
                <a:chExt cx="480" cy="1152"/>
              </a:xfrm>
            </p:grpSpPr>
            <p:sp>
              <p:nvSpPr>
                <p:cNvPr id="48" name="Rectangle 72">
                  <a:extLst>
                    <a:ext uri="{FF2B5EF4-FFF2-40B4-BE49-F238E27FC236}">
                      <a16:creationId xmlns:a16="http://schemas.microsoft.com/office/drawing/2014/main" id="{AE5673DD-3F75-415C-B7F9-1717640EB994}"/>
                    </a:ext>
                  </a:extLst>
                </p:cNvPr>
                <p:cNvSpPr>
                  <a:spLocks noChangeArrowheads="1"/>
                </p:cNvSpPr>
                <p:nvPr/>
              </p:nvSpPr>
              <p:spPr bwMode="auto">
                <a:xfrm>
                  <a:off x="960" y="3312"/>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4008H</a:t>
                  </a:r>
                </a:p>
              </p:txBody>
            </p:sp>
            <p:sp>
              <p:nvSpPr>
                <p:cNvPr id="49" name="Rectangle 73">
                  <a:extLst>
                    <a:ext uri="{FF2B5EF4-FFF2-40B4-BE49-F238E27FC236}">
                      <a16:creationId xmlns:a16="http://schemas.microsoft.com/office/drawing/2014/main" id="{006948EE-F2E5-4A16-B001-C64331097387}"/>
                    </a:ext>
                  </a:extLst>
                </p:cNvPr>
                <p:cNvSpPr>
                  <a:spLocks noChangeArrowheads="1"/>
                </p:cNvSpPr>
                <p:nvPr/>
              </p:nvSpPr>
              <p:spPr bwMode="auto">
                <a:xfrm>
                  <a:off x="960" y="3504"/>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4004H</a:t>
                  </a:r>
                </a:p>
              </p:txBody>
            </p:sp>
            <p:sp>
              <p:nvSpPr>
                <p:cNvPr id="50" name="Rectangle 74">
                  <a:extLst>
                    <a:ext uri="{FF2B5EF4-FFF2-40B4-BE49-F238E27FC236}">
                      <a16:creationId xmlns:a16="http://schemas.microsoft.com/office/drawing/2014/main" id="{118234AB-5451-4046-973D-ADEFB5D4D336}"/>
                    </a:ext>
                  </a:extLst>
                </p:cNvPr>
                <p:cNvSpPr>
                  <a:spLocks noChangeArrowheads="1"/>
                </p:cNvSpPr>
                <p:nvPr/>
              </p:nvSpPr>
              <p:spPr bwMode="auto">
                <a:xfrm>
                  <a:off x="960" y="3696"/>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4000H</a:t>
                  </a:r>
                </a:p>
              </p:txBody>
            </p:sp>
            <p:sp>
              <p:nvSpPr>
                <p:cNvPr id="51" name="Rectangle 75">
                  <a:extLst>
                    <a:ext uri="{FF2B5EF4-FFF2-40B4-BE49-F238E27FC236}">
                      <a16:creationId xmlns:a16="http://schemas.microsoft.com/office/drawing/2014/main" id="{5461282E-E440-44A7-9A7B-FFDEB48B221D}"/>
                    </a:ext>
                  </a:extLst>
                </p:cNvPr>
                <p:cNvSpPr>
                  <a:spLocks noChangeArrowheads="1"/>
                </p:cNvSpPr>
                <p:nvPr/>
              </p:nvSpPr>
              <p:spPr bwMode="auto">
                <a:xfrm>
                  <a:off x="960" y="2736"/>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4014H</a:t>
                  </a:r>
                </a:p>
              </p:txBody>
            </p:sp>
            <p:sp>
              <p:nvSpPr>
                <p:cNvPr id="52" name="Rectangle 76">
                  <a:extLst>
                    <a:ext uri="{FF2B5EF4-FFF2-40B4-BE49-F238E27FC236}">
                      <a16:creationId xmlns:a16="http://schemas.microsoft.com/office/drawing/2014/main" id="{4632F06C-EA7A-4F7F-9897-F5A81BA5656A}"/>
                    </a:ext>
                  </a:extLst>
                </p:cNvPr>
                <p:cNvSpPr>
                  <a:spLocks noChangeArrowheads="1"/>
                </p:cNvSpPr>
                <p:nvPr/>
              </p:nvSpPr>
              <p:spPr bwMode="auto">
                <a:xfrm>
                  <a:off x="960" y="2928"/>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4010H</a:t>
                  </a:r>
                </a:p>
              </p:txBody>
            </p:sp>
            <p:sp>
              <p:nvSpPr>
                <p:cNvPr id="67" name="Rectangle 77">
                  <a:extLst>
                    <a:ext uri="{FF2B5EF4-FFF2-40B4-BE49-F238E27FC236}">
                      <a16:creationId xmlns:a16="http://schemas.microsoft.com/office/drawing/2014/main" id="{84E62109-20E1-42A0-A93B-6E8847FF080D}"/>
                    </a:ext>
                  </a:extLst>
                </p:cNvPr>
                <p:cNvSpPr>
                  <a:spLocks noChangeArrowheads="1"/>
                </p:cNvSpPr>
                <p:nvPr/>
              </p:nvSpPr>
              <p:spPr bwMode="auto">
                <a:xfrm>
                  <a:off x="960" y="3120"/>
                  <a:ext cx="48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1600" kern="0">
                      <a:solidFill>
                        <a:sysClr val="windowText" lastClr="000000"/>
                      </a:solidFill>
                      <a:latin typeface="Times New Roman" pitchFamily="18" charset="0"/>
                      <a:ea typeface="华文新魏" pitchFamily="2" charset="-122"/>
                    </a:rPr>
                    <a:t>400CH</a:t>
                  </a:r>
                </a:p>
              </p:txBody>
            </p:sp>
          </p:grpSp>
        </p:grpSp>
        <p:sp>
          <p:nvSpPr>
            <p:cNvPr id="20" name="Line 78">
              <a:extLst>
                <a:ext uri="{FF2B5EF4-FFF2-40B4-BE49-F238E27FC236}">
                  <a16:creationId xmlns:a16="http://schemas.microsoft.com/office/drawing/2014/main" id="{B7980E0F-B05E-4178-9E88-7479AC39E252}"/>
                </a:ext>
              </a:extLst>
            </p:cNvPr>
            <p:cNvSpPr>
              <a:spLocks noChangeShapeType="1"/>
            </p:cNvSpPr>
            <p:nvPr/>
          </p:nvSpPr>
          <p:spPr bwMode="auto">
            <a:xfrm flipV="1">
              <a:off x="2304" y="1008"/>
              <a:ext cx="0" cy="432"/>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1" name="Line 79">
              <a:extLst>
                <a:ext uri="{FF2B5EF4-FFF2-40B4-BE49-F238E27FC236}">
                  <a16:creationId xmlns:a16="http://schemas.microsoft.com/office/drawing/2014/main" id="{3093F28E-18EB-4DC8-BD31-C75425CF68B4}"/>
                </a:ext>
              </a:extLst>
            </p:cNvPr>
            <p:cNvSpPr>
              <a:spLocks noChangeShapeType="1"/>
            </p:cNvSpPr>
            <p:nvPr/>
          </p:nvSpPr>
          <p:spPr bwMode="auto">
            <a:xfrm flipV="1">
              <a:off x="4032" y="1200"/>
              <a:ext cx="0" cy="432"/>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2" name="Line 80">
              <a:extLst>
                <a:ext uri="{FF2B5EF4-FFF2-40B4-BE49-F238E27FC236}">
                  <a16:creationId xmlns:a16="http://schemas.microsoft.com/office/drawing/2014/main" id="{CD6BB5EB-5F42-4205-9210-36B348B485F0}"/>
                </a:ext>
              </a:extLst>
            </p:cNvPr>
            <p:cNvSpPr>
              <a:spLocks noChangeShapeType="1"/>
            </p:cNvSpPr>
            <p:nvPr/>
          </p:nvSpPr>
          <p:spPr bwMode="auto">
            <a:xfrm flipV="1">
              <a:off x="2304" y="2928"/>
              <a:ext cx="0" cy="384"/>
            </a:xfrm>
            <a:prstGeom prst="line">
              <a:avLst/>
            </a:prstGeom>
            <a:noFill/>
            <a:ln w="1905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3" name="Line 81">
              <a:extLst>
                <a:ext uri="{FF2B5EF4-FFF2-40B4-BE49-F238E27FC236}">
                  <a16:creationId xmlns:a16="http://schemas.microsoft.com/office/drawing/2014/main" id="{78DF3906-3A03-41FA-BD46-41C2B102728A}"/>
                </a:ext>
              </a:extLst>
            </p:cNvPr>
            <p:cNvSpPr>
              <a:spLocks noChangeShapeType="1"/>
            </p:cNvSpPr>
            <p:nvPr/>
          </p:nvSpPr>
          <p:spPr bwMode="auto">
            <a:xfrm flipV="1">
              <a:off x="4032" y="2736"/>
              <a:ext cx="0" cy="384"/>
            </a:xfrm>
            <a:prstGeom prst="line">
              <a:avLst/>
            </a:prstGeom>
            <a:noFill/>
            <a:ln w="1905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Tree>
    <p:extLst>
      <p:ext uri="{BB962C8B-B14F-4D97-AF65-F5344CB8AC3E}">
        <p14:creationId xmlns:p14="http://schemas.microsoft.com/office/powerpoint/2010/main" val="23715921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downRigh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551774EC-5741-4575-B426-9FC9BB3CF83C}"/>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多寄存器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29699" name="Text Box 4">
            <a:extLst>
              <a:ext uri="{FF2B5EF4-FFF2-40B4-BE49-F238E27FC236}">
                <a16:creationId xmlns:a16="http://schemas.microsoft.com/office/drawing/2014/main" id="{7BF23D6E-00EF-4873-B5FE-18401279CCB2}"/>
              </a:ext>
            </a:extLst>
          </p:cNvPr>
          <p:cNvSpPr txBox="1">
            <a:spLocks noChangeArrowheads="1"/>
          </p:cNvSpPr>
          <p:nvPr/>
        </p:nvSpPr>
        <p:spPr bwMode="auto">
          <a:xfrm>
            <a:off x="2355851" y="1347788"/>
            <a:ext cx="7446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华文新魏" panose="02010800040101010101" pitchFamily="2" charset="-122"/>
                <a:ea typeface="华文新魏" panose="02010800040101010101" pitchFamily="2" charset="-122"/>
              </a:rPr>
              <a:t>多寄存器存取指令与堆栈操作指令的关系如下表所示。</a:t>
            </a:r>
          </a:p>
        </p:txBody>
      </p:sp>
      <p:graphicFrame>
        <p:nvGraphicFramePr>
          <p:cNvPr id="111" name="Group 40">
            <a:extLst>
              <a:ext uri="{FF2B5EF4-FFF2-40B4-BE49-F238E27FC236}">
                <a16:creationId xmlns:a16="http://schemas.microsoft.com/office/drawing/2014/main" id="{4A3DB6D6-E729-4F60-887A-6123799F33F9}"/>
              </a:ext>
            </a:extLst>
          </p:cNvPr>
          <p:cNvGraphicFramePr>
            <a:graphicFrameLocks noGrp="1"/>
          </p:cNvGraphicFramePr>
          <p:nvPr/>
        </p:nvGraphicFramePr>
        <p:xfrm>
          <a:off x="1865313" y="4365626"/>
          <a:ext cx="8407400" cy="2009775"/>
        </p:xfrm>
        <a:graphic>
          <a:graphicData uri="http://schemas.openxmlformats.org/drawingml/2006/table">
            <a:tbl>
              <a:tblPr/>
              <a:tblGrid>
                <a:gridCol w="1371548">
                  <a:extLst>
                    <a:ext uri="{9D8B030D-6E8A-4147-A177-3AD203B41FA5}">
                      <a16:colId xmlns:a16="http://schemas.microsoft.com/office/drawing/2014/main" val="20000"/>
                    </a:ext>
                  </a:extLst>
                </a:gridCol>
                <a:gridCol w="1371548">
                  <a:extLst>
                    <a:ext uri="{9D8B030D-6E8A-4147-A177-3AD203B41FA5}">
                      <a16:colId xmlns:a16="http://schemas.microsoft.com/office/drawing/2014/main" val="20001"/>
                    </a:ext>
                  </a:extLst>
                </a:gridCol>
                <a:gridCol w="1371548">
                  <a:extLst>
                    <a:ext uri="{9D8B030D-6E8A-4147-A177-3AD203B41FA5}">
                      <a16:colId xmlns:a16="http://schemas.microsoft.com/office/drawing/2014/main" val="20002"/>
                    </a:ext>
                  </a:extLst>
                </a:gridCol>
                <a:gridCol w="208274">
                  <a:extLst>
                    <a:ext uri="{9D8B030D-6E8A-4147-A177-3AD203B41FA5}">
                      <a16:colId xmlns:a16="http://schemas.microsoft.com/office/drawing/2014/main" val="20003"/>
                    </a:ext>
                  </a:extLst>
                </a:gridCol>
                <a:gridCol w="1341386">
                  <a:extLst>
                    <a:ext uri="{9D8B030D-6E8A-4147-A177-3AD203B41FA5}">
                      <a16:colId xmlns:a16="http://schemas.microsoft.com/office/drawing/2014/main" val="20004"/>
                    </a:ext>
                  </a:extLst>
                </a:gridCol>
                <a:gridCol w="1371548">
                  <a:extLst>
                    <a:ext uri="{9D8B030D-6E8A-4147-A177-3AD203B41FA5}">
                      <a16:colId xmlns:a16="http://schemas.microsoft.com/office/drawing/2014/main" val="20005"/>
                    </a:ext>
                  </a:extLst>
                </a:gridCol>
                <a:gridCol w="1371548">
                  <a:extLst>
                    <a:ext uri="{9D8B030D-6E8A-4147-A177-3AD203B41FA5}">
                      <a16:colId xmlns:a16="http://schemas.microsoft.com/office/drawing/2014/main" val="20006"/>
                    </a:ext>
                  </a:extLst>
                </a:gridCol>
              </a:tblGrid>
              <a:tr h="628126">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rPr>
                        <a:t>数据块传送</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dirty="0">
                          <a:ln>
                            <a:noFill/>
                          </a:ln>
                          <a:solidFill>
                            <a:srgbClr val="FF0000"/>
                          </a:solidFill>
                          <a:effectLst/>
                          <a:latin typeface="Times New Roman" pitchFamily="18" charset="0"/>
                          <a:ea typeface="宋体" pitchFamily="2" charset="-122"/>
                        </a:rPr>
                        <a:t>存储</a:t>
                      </a:r>
                    </a:p>
                  </a:txBody>
                  <a:tcPr marL="91437" marR="91437" marT="45737" marB="45737"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堆栈操作</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rgbClr val="FF0000"/>
                          </a:solidFill>
                          <a:effectLst/>
                          <a:latin typeface="Times New Roman" pitchFamily="18" charset="0"/>
                          <a:ea typeface="宋体" pitchFamily="2" charset="-122"/>
                        </a:rPr>
                        <a:t>压栈</a:t>
                      </a:r>
                    </a:p>
                  </a:txBody>
                  <a:tcPr marL="91437" marR="91437" marT="45737" marB="457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说明</a:t>
                      </a:r>
                    </a:p>
                  </a:txBody>
                  <a:tcPr marL="91437" marR="91437" marT="45737" marB="45737"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rowSpan="5">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Times New Roman" pitchFamily="18" charset="0"/>
                        <a:ea typeface="宋体" pitchFamily="2" charset="-122"/>
                      </a:endParaRPr>
                    </a:p>
                  </a:txBody>
                  <a:tcPr marL="91437" marR="91437" marT="45737" marB="45737"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数据块传送</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rgbClr val="FF0000"/>
                          </a:solidFill>
                          <a:effectLst/>
                          <a:latin typeface="Times New Roman" pitchFamily="18" charset="0"/>
                          <a:ea typeface="宋体" pitchFamily="2" charset="-122"/>
                        </a:rPr>
                        <a:t>加载</a:t>
                      </a:r>
                    </a:p>
                  </a:txBody>
                  <a:tcPr marL="91437" marR="91437" marT="45737" marB="45737"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堆栈操作</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1" i="0" u="none" strike="noStrike" cap="none" normalizeH="0" baseline="0">
                          <a:ln>
                            <a:noFill/>
                          </a:ln>
                          <a:solidFill>
                            <a:srgbClr val="FF0000"/>
                          </a:solidFill>
                          <a:effectLst/>
                          <a:latin typeface="Times New Roman" pitchFamily="18" charset="0"/>
                          <a:ea typeface="宋体" pitchFamily="2" charset="-122"/>
                        </a:rPr>
                        <a:t>出栈</a:t>
                      </a:r>
                    </a:p>
                  </a:txBody>
                  <a:tcPr marL="91437" marR="91437" marT="45737" marB="457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说明</a:t>
                      </a:r>
                    </a:p>
                  </a:txBody>
                  <a:tcPr marL="91437" marR="91437" marT="45737" marB="45737"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346206">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STM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DA</a:t>
                      </a:r>
                    </a:p>
                  </a:txBody>
                  <a:tcPr marL="91437" marR="91437" marT="45737" marB="45737"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STM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ED</a:t>
                      </a:r>
                    </a:p>
                  </a:txBody>
                  <a:tcPr marL="91437" marR="91437" marT="45737" marB="457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空递减</a:t>
                      </a:r>
                    </a:p>
                  </a:txBody>
                  <a:tcPr marL="91437" marR="91437" marT="45737" marB="45737"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vMerge="1">
                  <a:txBody>
                    <a:bodyPr/>
                    <a:lstStyle/>
                    <a:p>
                      <a:endParaRPr lang="zh-CN" altLang="en-US"/>
                    </a:p>
                  </a:txBody>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LDM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DA</a:t>
                      </a:r>
                    </a:p>
                  </a:txBody>
                  <a:tcPr marL="91437" marR="91437" marT="45737" marB="45737"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LDM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FA</a:t>
                      </a:r>
                    </a:p>
                  </a:txBody>
                  <a:tcPr marL="91437" marR="91437" marT="45737" marB="457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满递减</a:t>
                      </a:r>
                    </a:p>
                  </a:txBody>
                  <a:tcPr marL="91437" marR="91437" marT="45737" marB="45737"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4461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STM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IA</a:t>
                      </a:r>
                    </a:p>
                  </a:txBody>
                  <a:tcPr marL="91437" marR="91437" marT="45737" marB="45737"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STM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EA</a:t>
                      </a:r>
                    </a:p>
                  </a:txBody>
                  <a:tcPr marL="91437" marR="91437" marT="45737" marB="457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空递增</a:t>
                      </a:r>
                    </a:p>
                  </a:txBody>
                  <a:tcPr marL="91437" marR="91437" marT="45737" marB="45737"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vMerge="1">
                  <a:txBody>
                    <a:bodyPr/>
                    <a:lstStyle/>
                    <a:p>
                      <a:endParaRPr lang="zh-CN" altLang="en-US"/>
                    </a:p>
                  </a:txBody>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LDM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IA</a:t>
                      </a:r>
                    </a:p>
                  </a:txBody>
                  <a:tcPr marL="91437" marR="91437" marT="45737" marB="45737"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LDM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FD</a:t>
                      </a:r>
                    </a:p>
                  </a:txBody>
                  <a:tcPr marL="91437" marR="91437" marT="45737" marB="457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满递增</a:t>
                      </a:r>
                    </a:p>
                  </a:txBody>
                  <a:tcPr marL="91437" marR="91437" marT="45737" marB="45737"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46206">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STM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DB</a:t>
                      </a:r>
                    </a:p>
                  </a:txBody>
                  <a:tcPr marL="91437" marR="91437" marT="45737" marB="45737"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STM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FD</a:t>
                      </a:r>
                    </a:p>
                  </a:txBody>
                  <a:tcPr marL="91437" marR="91437" marT="45737" marB="457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满递减</a:t>
                      </a:r>
                    </a:p>
                  </a:txBody>
                  <a:tcPr marL="91437" marR="91437" marT="45737" marB="45737"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vMerge="1">
                  <a:txBody>
                    <a:bodyPr/>
                    <a:lstStyle/>
                    <a:p>
                      <a:endParaRPr lang="zh-CN" altLang="en-US"/>
                    </a:p>
                  </a:txBody>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LDM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DB</a:t>
                      </a:r>
                    </a:p>
                  </a:txBody>
                  <a:tcPr marL="91437" marR="91437" marT="45737" marB="45737"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LDM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EA</a:t>
                      </a:r>
                    </a:p>
                  </a:txBody>
                  <a:tcPr marL="91437" marR="91437" marT="45737" marB="457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空递减</a:t>
                      </a:r>
                    </a:p>
                  </a:txBody>
                  <a:tcPr marL="91437" marR="91437" marT="45737" marB="45737"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34461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STM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IB</a:t>
                      </a:r>
                    </a:p>
                  </a:txBody>
                  <a:tcPr marL="91437" marR="91437" marT="45737" marB="45737"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STM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FA</a:t>
                      </a:r>
                    </a:p>
                  </a:txBody>
                  <a:tcPr marL="91437" marR="91437" marT="45737" marB="457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满递增</a:t>
                      </a:r>
                    </a:p>
                  </a:txBody>
                  <a:tcPr marL="91437" marR="91437" marT="45737" marB="45737"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CC"/>
                    </a:solidFill>
                  </a:tcPr>
                </a:tc>
                <a:tc vMerge="1">
                  <a:txBody>
                    <a:bodyPr/>
                    <a:lstStyle/>
                    <a:p>
                      <a:endParaRPr lang="zh-CN" altLang="en-US"/>
                    </a:p>
                  </a:txBody>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rPr>
                        <a:t>LDM</a:t>
                      </a:r>
                      <a:r>
                        <a:rPr kumimoji="1" lang="en-US" altLang="zh-CN" sz="1600" b="1" i="0" u="none" strike="noStrike" cap="none" normalizeH="0" baseline="0" dirty="0">
                          <a:ln>
                            <a:noFill/>
                          </a:ln>
                          <a:solidFill>
                            <a:srgbClr val="FF0000"/>
                          </a:solidFill>
                          <a:effectLst/>
                          <a:latin typeface="Times New Roman" pitchFamily="18" charset="0"/>
                          <a:ea typeface="宋体" pitchFamily="2" charset="-122"/>
                        </a:rPr>
                        <a:t>IB</a:t>
                      </a:r>
                    </a:p>
                  </a:txBody>
                  <a:tcPr marL="91437" marR="91437" marT="45737" marB="45737"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LDM</a:t>
                      </a:r>
                      <a:r>
                        <a:rPr kumimoji="1" lang="en-US" altLang="zh-CN" sz="1600" b="1" i="0" u="none" strike="noStrike" cap="none" normalizeH="0" baseline="0">
                          <a:ln>
                            <a:noFill/>
                          </a:ln>
                          <a:solidFill>
                            <a:srgbClr val="FF0000"/>
                          </a:solidFill>
                          <a:effectLst/>
                          <a:latin typeface="Times New Roman" pitchFamily="18" charset="0"/>
                          <a:ea typeface="宋体" pitchFamily="2" charset="-122"/>
                        </a:rPr>
                        <a:t>ED</a:t>
                      </a:r>
                    </a:p>
                  </a:txBody>
                  <a:tcPr marL="91437" marR="91437" marT="45737" marB="4573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rPr>
                        <a:t>空递增</a:t>
                      </a:r>
                    </a:p>
                  </a:txBody>
                  <a:tcPr marL="91437" marR="91437" marT="45737" marB="45737"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bl>
          </a:graphicData>
        </a:graphic>
      </p:graphicFrame>
      <p:graphicFrame>
        <p:nvGraphicFramePr>
          <p:cNvPr id="112" name="Group 19">
            <a:extLst>
              <a:ext uri="{FF2B5EF4-FFF2-40B4-BE49-F238E27FC236}">
                <a16:creationId xmlns:a16="http://schemas.microsoft.com/office/drawing/2014/main" id="{9C21CD36-D263-41F3-88A5-8A54AFED93DD}"/>
              </a:ext>
            </a:extLst>
          </p:cNvPr>
          <p:cNvGraphicFramePr>
            <a:graphicFrameLocks noGrp="1"/>
          </p:cNvGraphicFramePr>
          <p:nvPr/>
        </p:nvGraphicFramePr>
        <p:xfrm>
          <a:off x="2855913" y="1989139"/>
          <a:ext cx="6553200" cy="2073275"/>
        </p:xfrm>
        <a:graphic>
          <a:graphicData uri="http://schemas.openxmlformats.org/drawingml/2006/table">
            <a:tbl>
              <a:tblPr/>
              <a:tblGrid>
                <a:gridCol w="9144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346075">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模式</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说明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模式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说明</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34448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rgbClr val="FF0000"/>
                          </a:solidFill>
                          <a:effectLst/>
                          <a:latin typeface="Times New Roman" pitchFamily="18" charset="0"/>
                          <a:ea typeface="宋体" pitchFamily="2" charset="-122"/>
                        </a:rPr>
                        <a:t>IA</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每次传送后地址加</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rgbClr val="FF0000"/>
                          </a:solidFill>
                          <a:effectLst/>
                          <a:latin typeface="Times New Roman" pitchFamily="18" charset="0"/>
                          <a:ea typeface="宋体" pitchFamily="2" charset="-122"/>
                        </a:rPr>
                        <a:t>FD</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满递减堆栈</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46075">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rgbClr val="FF0000"/>
                          </a:solidFill>
                          <a:effectLst/>
                          <a:latin typeface="Times New Roman" pitchFamily="18" charset="0"/>
                          <a:ea typeface="宋体" pitchFamily="2" charset="-122"/>
                        </a:rPr>
                        <a:t>IB</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每次传送前地址加</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rgbClr val="FF0000"/>
                          </a:solidFill>
                          <a:effectLst/>
                          <a:latin typeface="Times New Roman" pitchFamily="18" charset="0"/>
                          <a:ea typeface="宋体" pitchFamily="2" charset="-122"/>
                        </a:rPr>
                        <a:t>ED</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空递减堆栈</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4448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rgbClr val="FF0000"/>
                          </a:solidFill>
                          <a:effectLst/>
                          <a:latin typeface="Times New Roman" pitchFamily="18" charset="0"/>
                          <a:ea typeface="宋体" pitchFamily="2" charset="-122"/>
                        </a:rPr>
                        <a:t>DA</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每次传送后地址减</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rgbClr val="FF0000"/>
                          </a:solidFill>
                          <a:effectLst/>
                          <a:latin typeface="Times New Roman" pitchFamily="18" charset="0"/>
                          <a:ea typeface="宋体" pitchFamily="2" charset="-122"/>
                        </a:rPr>
                        <a:t>FA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满递增堆栈</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346075">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rgbClr val="FF0000"/>
                          </a:solidFill>
                          <a:effectLst/>
                          <a:latin typeface="Times New Roman" pitchFamily="18" charset="0"/>
                          <a:ea typeface="宋体" pitchFamily="2" charset="-122"/>
                        </a:rPr>
                        <a:t>DB</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每次传送前地址减</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rgbClr val="FF0000"/>
                          </a:solidFill>
                          <a:effectLst/>
                          <a:latin typeface="Times New Roman" pitchFamily="18" charset="0"/>
                          <a:ea typeface="宋体" pitchFamily="2" charset="-122"/>
                        </a:rPr>
                        <a:t>EA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空递增堆栈</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346075">
                <a:tc gridSpan="2">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2"/>
                          </a:solidFill>
                          <a:effectLst/>
                          <a:latin typeface="Times New Roman" pitchFamily="18" charset="0"/>
                          <a:ea typeface="宋体" pitchFamily="2" charset="-122"/>
                        </a:rPr>
                        <a:t>数据块传送操作</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FF"/>
                    </a:solidFill>
                  </a:tcPr>
                </a:tc>
                <a:tc hMerge="1">
                  <a:txBody>
                    <a:bodyPr/>
                    <a:lstStyle/>
                    <a:p>
                      <a:endParaRPr lang="zh-CN" altLang="en-US"/>
                    </a:p>
                  </a:txBody>
                  <a:tcPr/>
                </a:tc>
                <a:tc gridSpan="2">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2"/>
                          </a:solidFill>
                          <a:effectLst/>
                          <a:latin typeface="Times New Roman" pitchFamily="18" charset="0"/>
                          <a:ea typeface="宋体" pitchFamily="2" charset="-122"/>
                        </a:rPr>
                        <a:t>堆栈操作</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CCFFFF"/>
                    </a:solidFill>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551793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strips(downLeft)">
                                      <p:cBhvr>
                                        <p:cTn id="7" dur="500"/>
                                        <p:tgtEl>
                                          <p:spTgt spid="11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33413BDF-D24C-46FA-B0BA-CFD4255F3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484314"/>
            <a:ext cx="7427912"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Text Box 2">
            <a:extLst>
              <a:ext uri="{FF2B5EF4-FFF2-40B4-BE49-F238E27FC236}">
                <a16:creationId xmlns:a16="http://schemas.microsoft.com/office/drawing/2014/main" id="{FAB7E166-C083-4EEC-931C-5AFF642A5938}"/>
              </a:ext>
            </a:extLst>
          </p:cNvPr>
          <p:cNvSpPr txBox="1">
            <a:spLocks noChangeArrowheads="1"/>
          </p:cNvSpPr>
          <p:nvPr/>
        </p:nvSpPr>
        <p:spPr bwMode="auto">
          <a:xfrm>
            <a:off x="2197101" y="476250"/>
            <a:ext cx="5267325"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kumimoji="1" lang="en-US" altLang="zh-CN" b="1">
                <a:solidFill>
                  <a:prstClr val="black"/>
                </a:solidFill>
                <a:latin typeface="Arial" panose="020B0604020202020204" pitchFamily="34" charset="0"/>
                <a:ea typeface="黑体" panose="02010609060101010101" pitchFamily="49" charset="-122"/>
              </a:rPr>
              <a:t>ARM</a:t>
            </a:r>
            <a:r>
              <a:rPr kumimoji="1" lang="zh-CN" altLang="en-US" b="1">
                <a:solidFill>
                  <a:prstClr val="black"/>
                </a:solidFill>
                <a:latin typeface="Arial" panose="020B0604020202020204" pitchFamily="34" charset="0"/>
                <a:ea typeface="黑体" panose="02010609060101010101" pitchFamily="49" charset="-122"/>
              </a:rPr>
              <a:t>处理器构架及家族</a:t>
            </a:r>
          </a:p>
        </p:txBody>
      </p:sp>
    </p:spTree>
    <p:extLst>
      <p:ext uri="{BB962C8B-B14F-4D97-AF65-F5344CB8AC3E}">
        <p14:creationId xmlns:p14="http://schemas.microsoft.com/office/powerpoint/2010/main" val="34054523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9C869491-104C-420A-A3AB-90DF8E99C221}"/>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多寄存器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6" name="Rectangle 2">
            <a:extLst>
              <a:ext uri="{FF2B5EF4-FFF2-40B4-BE49-F238E27FC236}">
                <a16:creationId xmlns:a16="http://schemas.microsoft.com/office/drawing/2014/main" id="{A18B5CF3-9376-4766-AC07-39459705C47F}"/>
              </a:ext>
            </a:extLst>
          </p:cNvPr>
          <p:cNvSpPr>
            <a:spLocks noChangeArrowheads="1"/>
          </p:cNvSpPr>
          <p:nvPr/>
        </p:nvSpPr>
        <p:spPr bwMode="auto">
          <a:xfrm>
            <a:off x="4121150" y="5492750"/>
            <a:ext cx="1676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0x40000000</a:t>
            </a:r>
          </a:p>
        </p:txBody>
      </p:sp>
      <p:sp>
        <p:nvSpPr>
          <p:cNvPr id="7" name="Rectangle 3">
            <a:extLst>
              <a:ext uri="{FF2B5EF4-FFF2-40B4-BE49-F238E27FC236}">
                <a16:creationId xmlns:a16="http://schemas.microsoft.com/office/drawing/2014/main" id="{C2A70875-85D8-4A9A-99B7-A4988A745CCA}"/>
              </a:ext>
            </a:extLst>
          </p:cNvPr>
          <p:cNvSpPr>
            <a:spLocks noChangeArrowheads="1"/>
          </p:cNvSpPr>
          <p:nvPr/>
        </p:nvSpPr>
        <p:spPr bwMode="auto">
          <a:xfrm>
            <a:off x="3587750" y="5492750"/>
            <a:ext cx="533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R1</a:t>
            </a:r>
          </a:p>
        </p:txBody>
      </p:sp>
      <p:sp>
        <p:nvSpPr>
          <p:cNvPr id="8" name="Rectangle 4">
            <a:extLst>
              <a:ext uri="{FF2B5EF4-FFF2-40B4-BE49-F238E27FC236}">
                <a16:creationId xmlns:a16="http://schemas.microsoft.com/office/drawing/2014/main" id="{CFC7486E-0B29-4317-B6FA-D8A73FBF5F60}"/>
              </a:ext>
            </a:extLst>
          </p:cNvPr>
          <p:cNvSpPr>
            <a:spLocks noChangeArrowheads="1"/>
          </p:cNvSpPr>
          <p:nvPr/>
        </p:nvSpPr>
        <p:spPr bwMode="auto">
          <a:xfrm>
            <a:off x="3587750" y="5035550"/>
            <a:ext cx="533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R2</a:t>
            </a:r>
          </a:p>
        </p:txBody>
      </p:sp>
      <p:sp>
        <p:nvSpPr>
          <p:cNvPr id="9" name="Rectangle 5">
            <a:extLst>
              <a:ext uri="{FF2B5EF4-FFF2-40B4-BE49-F238E27FC236}">
                <a16:creationId xmlns:a16="http://schemas.microsoft.com/office/drawing/2014/main" id="{5DFE79C8-9CB2-4A29-8707-BBE8361FD681}"/>
              </a:ext>
            </a:extLst>
          </p:cNvPr>
          <p:cNvSpPr>
            <a:spLocks noChangeArrowheads="1"/>
          </p:cNvSpPr>
          <p:nvPr/>
        </p:nvSpPr>
        <p:spPr bwMode="auto">
          <a:xfrm>
            <a:off x="4121150" y="5035550"/>
            <a:ext cx="1676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a:t>
            </a:r>
          </a:p>
        </p:txBody>
      </p:sp>
      <p:sp>
        <p:nvSpPr>
          <p:cNvPr id="10" name="Rectangle 6">
            <a:extLst>
              <a:ext uri="{FF2B5EF4-FFF2-40B4-BE49-F238E27FC236}">
                <a16:creationId xmlns:a16="http://schemas.microsoft.com/office/drawing/2014/main" id="{C647F228-5920-4FE7-B187-0C02788C72C7}"/>
              </a:ext>
            </a:extLst>
          </p:cNvPr>
          <p:cNvSpPr>
            <a:spLocks noChangeArrowheads="1"/>
          </p:cNvSpPr>
          <p:nvPr/>
        </p:nvSpPr>
        <p:spPr bwMode="auto">
          <a:xfrm>
            <a:off x="6711950" y="5035550"/>
            <a:ext cx="10668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0x01</a:t>
            </a:r>
          </a:p>
        </p:txBody>
      </p:sp>
      <p:sp>
        <p:nvSpPr>
          <p:cNvPr id="11" name="Rectangle 7">
            <a:extLst>
              <a:ext uri="{FF2B5EF4-FFF2-40B4-BE49-F238E27FC236}">
                <a16:creationId xmlns:a16="http://schemas.microsoft.com/office/drawing/2014/main" id="{5BAE51ED-D7BD-4F2A-AF06-AE5DBD78D226}"/>
              </a:ext>
            </a:extLst>
          </p:cNvPr>
          <p:cNvSpPr>
            <a:spLocks noChangeArrowheads="1"/>
          </p:cNvSpPr>
          <p:nvPr/>
        </p:nvSpPr>
        <p:spPr bwMode="auto">
          <a:xfrm>
            <a:off x="7778750" y="5035550"/>
            <a:ext cx="1676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0x40000000</a:t>
            </a:r>
          </a:p>
        </p:txBody>
      </p:sp>
      <p:sp>
        <p:nvSpPr>
          <p:cNvPr id="12" name="Rectangle 8">
            <a:extLst>
              <a:ext uri="{FF2B5EF4-FFF2-40B4-BE49-F238E27FC236}">
                <a16:creationId xmlns:a16="http://schemas.microsoft.com/office/drawing/2014/main" id="{70484EB5-FE7E-4192-B0CA-6321C7A1BD09}"/>
              </a:ext>
            </a:extLst>
          </p:cNvPr>
          <p:cNvSpPr>
            <a:spLocks noChangeArrowheads="1"/>
          </p:cNvSpPr>
          <p:nvPr/>
        </p:nvSpPr>
        <p:spPr bwMode="auto">
          <a:xfrm>
            <a:off x="4121150" y="4578350"/>
            <a:ext cx="1676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a:t>
            </a:r>
          </a:p>
        </p:txBody>
      </p:sp>
      <p:sp>
        <p:nvSpPr>
          <p:cNvPr id="13" name="Rectangle 9">
            <a:extLst>
              <a:ext uri="{FF2B5EF4-FFF2-40B4-BE49-F238E27FC236}">
                <a16:creationId xmlns:a16="http://schemas.microsoft.com/office/drawing/2014/main" id="{6D9BF38C-529A-45C7-8048-1301C2AE3949}"/>
              </a:ext>
            </a:extLst>
          </p:cNvPr>
          <p:cNvSpPr>
            <a:spLocks noChangeArrowheads="1"/>
          </p:cNvSpPr>
          <p:nvPr/>
        </p:nvSpPr>
        <p:spPr bwMode="auto">
          <a:xfrm>
            <a:off x="3587750" y="4578350"/>
            <a:ext cx="533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R3</a:t>
            </a:r>
          </a:p>
        </p:txBody>
      </p:sp>
      <p:sp>
        <p:nvSpPr>
          <p:cNvPr id="14" name="Rectangle 10">
            <a:extLst>
              <a:ext uri="{FF2B5EF4-FFF2-40B4-BE49-F238E27FC236}">
                <a16:creationId xmlns:a16="http://schemas.microsoft.com/office/drawing/2014/main" id="{4FA63FB4-0BC9-4693-99E4-FA68EB9D85E1}"/>
              </a:ext>
            </a:extLst>
          </p:cNvPr>
          <p:cNvSpPr>
            <a:spLocks noChangeArrowheads="1"/>
          </p:cNvSpPr>
          <p:nvPr/>
        </p:nvSpPr>
        <p:spPr bwMode="auto">
          <a:xfrm>
            <a:off x="3587750" y="4121150"/>
            <a:ext cx="533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R4</a:t>
            </a:r>
          </a:p>
        </p:txBody>
      </p:sp>
      <p:sp>
        <p:nvSpPr>
          <p:cNvPr id="15" name="Rectangle 11">
            <a:extLst>
              <a:ext uri="{FF2B5EF4-FFF2-40B4-BE49-F238E27FC236}">
                <a16:creationId xmlns:a16="http://schemas.microsoft.com/office/drawing/2014/main" id="{F4B56CEC-9428-4A85-82E9-353DA40A59A8}"/>
              </a:ext>
            </a:extLst>
          </p:cNvPr>
          <p:cNvSpPr>
            <a:spLocks noChangeArrowheads="1"/>
          </p:cNvSpPr>
          <p:nvPr/>
        </p:nvSpPr>
        <p:spPr bwMode="auto">
          <a:xfrm>
            <a:off x="4121150" y="4121150"/>
            <a:ext cx="1676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a:t>
            </a:r>
          </a:p>
        </p:txBody>
      </p:sp>
      <p:sp>
        <p:nvSpPr>
          <p:cNvPr id="16" name="Rectangle 12">
            <a:extLst>
              <a:ext uri="{FF2B5EF4-FFF2-40B4-BE49-F238E27FC236}">
                <a16:creationId xmlns:a16="http://schemas.microsoft.com/office/drawing/2014/main" id="{496A0E41-DDE5-4308-B1C6-8607C67A6179}"/>
              </a:ext>
            </a:extLst>
          </p:cNvPr>
          <p:cNvSpPr>
            <a:spLocks noChangeArrowheads="1"/>
          </p:cNvSpPr>
          <p:nvPr/>
        </p:nvSpPr>
        <p:spPr bwMode="auto">
          <a:xfrm>
            <a:off x="3587750" y="3663950"/>
            <a:ext cx="533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R6</a:t>
            </a:r>
          </a:p>
        </p:txBody>
      </p:sp>
      <p:sp>
        <p:nvSpPr>
          <p:cNvPr id="17" name="Rectangle 13">
            <a:extLst>
              <a:ext uri="{FF2B5EF4-FFF2-40B4-BE49-F238E27FC236}">
                <a16:creationId xmlns:a16="http://schemas.microsoft.com/office/drawing/2014/main" id="{52E57302-AEB6-4E7C-86C5-F18DAB29F5D3}"/>
              </a:ext>
            </a:extLst>
          </p:cNvPr>
          <p:cNvSpPr>
            <a:spLocks noChangeArrowheads="1"/>
          </p:cNvSpPr>
          <p:nvPr/>
        </p:nvSpPr>
        <p:spPr bwMode="auto">
          <a:xfrm>
            <a:off x="4121150" y="3663950"/>
            <a:ext cx="1676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a:t>
            </a:r>
          </a:p>
        </p:txBody>
      </p:sp>
      <p:sp>
        <p:nvSpPr>
          <p:cNvPr id="18" name="Rectangle 14">
            <a:extLst>
              <a:ext uri="{FF2B5EF4-FFF2-40B4-BE49-F238E27FC236}">
                <a16:creationId xmlns:a16="http://schemas.microsoft.com/office/drawing/2014/main" id="{9CC3BAC8-3185-45DE-AA6A-3CC7C1D5AA03}"/>
              </a:ext>
            </a:extLst>
          </p:cNvPr>
          <p:cNvSpPr>
            <a:spLocks noChangeArrowheads="1"/>
          </p:cNvSpPr>
          <p:nvPr/>
        </p:nvSpPr>
        <p:spPr bwMode="auto">
          <a:xfrm>
            <a:off x="6711950" y="4578350"/>
            <a:ext cx="10668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0x02</a:t>
            </a:r>
          </a:p>
        </p:txBody>
      </p:sp>
      <p:sp>
        <p:nvSpPr>
          <p:cNvPr id="19" name="Rectangle 15">
            <a:extLst>
              <a:ext uri="{FF2B5EF4-FFF2-40B4-BE49-F238E27FC236}">
                <a16:creationId xmlns:a16="http://schemas.microsoft.com/office/drawing/2014/main" id="{FA912904-6297-4095-A64B-A129CE378563}"/>
              </a:ext>
            </a:extLst>
          </p:cNvPr>
          <p:cNvSpPr>
            <a:spLocks noChangeArrowheads="1"/>
          </p:cNvSpPr>
          <p:nvPr/>
        </p:nvSpPr>
        <p:spPr bwMode="auto">
          <a:xfrm>
            <a:off x="6711950" y="4121150"/>
            <a:ext cx="10668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0x03</a:t>
            </a:r>
          </a:p>
        </p:txBody>
      </p:sp>
      <p:sp>
        <p:nvSpPr>
          <p:cNvPr id="20" name="Rectangle 16">
            <a:extLst>
              <a:ext uri="{FF2B5EF4-FFF2-40B4-BE49-F238E27FC236}">
                <a16:creationId xmlns:a16="http://schemas.microsoft.com/office/drawing/2014/main" id="{9D34A36B-190F-4CA5-AA47-714B4FAC6E52}"/>
              </a:ext>
            </a:extLst>
          </p:cNvPr>
          <p:cNvSpPr>
            <a:spLocks noChangeArrowheads="1"/>
          </p:cNvSpPr>
          <p:nvPr/>
        </p:nvSpPr>
        <p:spPr bwMode="auto">
          <a:xfrm>
            <a:off x="6711950" y="3663950"/>
            <a:ext cx="10668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0x04</a:t>
            </a:r>
          </a:p>
        </p:txBody>
      </p:sp>
      <p:sp>
        <p:nvSpPr>
          <p:cNvPr id="21" name="Rectangle 17">
            <a:extLst>
              <a:ext uri="{FF2B5EF4-FFF2-40B4-BE49-F238E27FC236}">
                <a16:creationId xmlns:a16="http://schemas.microsoft.com/office/drawing/2014/main" id="{64172970-8053-4DA9-9C74-A01E74030BD9}"/>
              </a:ext>
            </a:extLst>
          </p:cNvPr>
          <p:cNvSpPr>
            <a:spLocks noChangeArrowheads="1"/>
          </p:cNvSpPr>
          <p:nvPr/>
        </p:nvSpPr>
        <p:spPr bwMode="auto">
          <a:xfrm>
            <a:off x="7778750" y="4578350"/>
            <a:ext cx="1676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0x40000004</a:t>
            </a:r>
          </a:p>
        </p:txBody>
      </p:sp>
      <p:sp>
        <p:nvSpPr>
          <p:cNvPr id="22" name="Rectangle 18">
            <a:extLst>
              <a:ext uri="{FF2B5EF4-FFF2-40B4-BE49-F238E27FC236}">
                <a16:creationId xmlns:a16="http://schemas.microsoft.com/office/drawing/2014/main" id="{6AC05ABA-1277-49E3-A722-35628AADCDB8}"/>
              </a:ext>
            </a:extLst>
          </p:cNvPr>
          <p:cNvSpPr>
            <a:spLocks noChangeArrowheads="1"/>
          </p:cNvSpPr>
          <p:nvPr/>
        </p:nvSpPr>
        <p:spPr bwMode="auto">
          <a:xfrm>
            <a:off x="7778750" y="4121150"/>
            <a:ext cx="1676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0x40000008</a:t>
            </a:r>
          </a:p>
        </p:txBody>
      </p:sp>
      <p:sp>
        <p:nvSpPr>
          <p:cNvPr id="23" name="Rectangle 19">
            <a:extLst>
              <a:ext uri="{FF2B5EF4-FFF2-40B4-BE49-F238E27FC236}">
                <a16:creationId xmlns:a16="http://schemas.microsoft.com/office/drawing/2014/main" id="{C034CAEF-7590-4150-8488-CFF29C130224}"/>
              </a:ext>
            </a:extLst>
          </p:cNvPr>
          <p:cNvSpPr>
            <a:spLocks noChangeArrowheads="1"/>
          </p:cNvSpPr>
          <p:nvPr/>
        </p:nvSpPr>
        <p:spPr bwMode="auto">
          <a:xfrm>
            <a:off x="7778750" y="3663950"/>
            <a:ext cx="1676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0x4000000C</a:t>
            </a:r>
          </a:p>
        </p:txBody>
      </p:sp>
      <p:sp>
        <p:nvSpPr>
          <p:cNvPr id="30741" name="Rectangle 20">
            <a:extLst>
              <a:ext uri="{FF2B5EF4-FFF2-40B4-BE49-F238E27FC236}">
                <a16:creationId xmlns:a16="http://schemas.microsoft.com/office/drawing/2014/main" id="{9833570B-B36D-4269-890C-F544B10C6357}"/>
              </a:ext>
            </a:extLst>
          </p:cNvPr>
          <p:cNvSpPr>
            <a:spLocks noChangeArrowheads="1"/>
          </p:cNvSpPr>
          <p:nvPr/>
        </p:nvSpPr>
        <p:spPr bwMode="auto">
          <a:xfrm>
            <a:off x="7626350" y="541655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000">
                <a:ea typeface="华文新魏" panose="02010800040101010101" pitchFamily="2" charset="-122"/>
              </a:rPr>
              <a:t>存储器</a:t>
            </a:r>
          </a:p>
        </p:txBody>
      </p:sp>
      <p:grpSp>
        <p:nvGrpSpPr>
          <p:cNvPr id="25" name="Group 21">
            <a:extLst>
              <a:ext uri="{FF2B5EF4-FFF2-40B4-BE49-F238E27FC236}">
                <a16:creationId xmlns:a16="http://schemas.microsoft.com/office/drawing/2014/main" id="{054CED74-7FD7-42AD-8192-CE6F8ED1D52E}"/>
              </a:ext>
            </a:extLst>
          </p:cNvPr>
          <p:cNvGrpSpPr>
            <a:grpSpLocks/>
          </p:cNvGrpSpPr>
          <p:nvPr/>
        </p:nvGrpSpPr>
        <p:grpSpPr bwMode="auto">
          <a:xfrm>
            <a:off x="4121150" y="3663950"/>
            <a:ext cx="1676400" cy="1828800"/>
            <a:chOff x="5424" y="2208"/>
            <a:chExt cx="672" cy="1152"/>
          </a:xfrm>
        </p:grpSpPr>
        <p:sp>
          <p:nvSpPr>
            <p:cNvPr id="26" name="Rectangle 22">
              <a:extLst>
                <a:ext uri="{FF2B5EF4-FFF2-40B4-BE49-F238E27FC236}">
                  <a16:creationId xmlns:a16="http://schemas.microsoft.com/office/drawing/2014/main" id="{4C313EE8-4AB5-4040-A57F-92EEE6865957}"/>
                </a:ext>
              </a:extLst>
            </p:cNvPr>
            <p:cNvSpPr>
              <a:spLocks noChangeArrowheads="1"/>
            </p:cNvSpPr>
            <p:nvPr/>
          </p:nvSpPr>
          <p:spPr bwMode="auto">
            <a:xfrm>
              <a:off x="5424" y="3072"/>
              <a:ext cx="672"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0x01</a:t>
              </a:r>
            </a:p>
          </p:txBody>
        </p:sp>
        <p:sp>
          <p:nvSpPr>
            <p:cNvPr id="27" name="Rectangle 23">
              <a:extLst>
                <a:ext uri="{FF2B5EF4-FFF2-40B4-BE49-F238E27FC236}">
                  <a16:creationId xmlns:a16="http://schemas.microsoft.com/office/drawing/2014/main" id="{A4034798-38A8-452C-994F-218BBBBB9BC2}"/>
                </a:ext>
              </a:extLst>
            </p:cNvPr>
            <p:cNvSpPr>
              <a:spLocks noChangeArrowheads="1"/>
            </p:cNvSpPr>
            <p:nvPr/>
          </p:nvSpPr>
          <p:spPr bwMode="auto">
            <a:xfrm>
              <a:off x="5424" y="2784"/>
              <a:ext cx="672"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0x02</a:t>
              </a:r>
            </a:p>
          </p:txBody>
        </p:sp>
        <p:sp>
          <p:nvSpPr>
            <p:cNvPr id="28" name="Rectangle 24">
              <a:extLst>
                <a:ext uri="{FF2B5EF4-FFF2-40B4-BE49-F238E27FC236}">
                  <a16:creationId xmlns:a16="http://schemas.microsoft.com/office/drawing/2014/main" id="{AEDF0542-1ABE-43F2-A31F-BC4C78ACD832}"/>
                </a:ext>
              </a:extLst>
            </p:cNvPr>
            <p:cNvSpPr>
              <a:spLocks noChangeArrowheads="1"/>
            </p:cNvSpPr>
            <p:nvPr/>
          </p:nvSpPr>
          <p:spPr bwMode="auto">
            <a:xfrm>
              <a:off x="5424" y="2496"/>
              <a:ext cx="672"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0x03</a:t>
              </a:r>
            </a:p>
          </p:txBody>
        </p:sp>
        <p:sp>
          <p:nvSpPr>
            <p:cNvPr id="29" name="Rectangle 25">
              <a:extLst>
                <a:ext uri="{FF2B5EF4-FFF2-40B4-BE49-F238E27FC236}">
                  <a16:creationId xmlns:a16="http://schemas.microsoft.com/office/drawing/2014/main" id="{07BF4E79-EE8D-4EEC-84CB-A4E04AA0B30C}"/>
                </a:ext>
              </a:extLst>
            </p:cNvPr>
            <p:cNvSpPr>
              <a:spLocks noChangeArrowheads="1"/>
            </p:cNvSpPr>
            <p:nvPr/>
          </p:nvSpPr>
          <p:spPr bwMode="auto">
            <a:xfrm>
              <a:off x="5424" y="2208"/>
              <a:ext cx="672"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0x04</a:t>
              </a:r>
            </a:p>
          </p:txBody>
        </p:sp>
      </p:grpSp>
      <p:sp>
        <p:nvSpPr>
          <p:cNvPr id="30" name="Freeform 26">
            <a:extLst>
              <a:ext uri="{FF2B5EF4-FFF2-40B4-BE49-F238E27FC236}">
                <a16:creationId xmlns:a16="http://schemas.microsoft.com/office/drawing/2014/main" id="{726779CF-E714-427A-B38F-5532B0959FB1}"/>
              </a:ext>
            </a:extLst>
          </p:cNvPr>
          <p:cNvSpPr>
            <a:spLocks/>
          </p:cNvSpPr>
          <p:nvPr/>
        </p:nvSpPr>
        <p:spPr bwMode="auto">
          <a:xfrm>
            <a:off x="5797550" y="5416550"/>
            <a:ext cx="2286000" cy="381000"/>
          </a:xfrm>
          <a:custGeom>
            <a:avLst/>
            <a:gdLst>
              <a:gd name="T0" fmla="*/ 0 w 1440"/>
              <a:gd name="T1" fmla="*/ 604837500 h 240"/>
              <a:gd name="T2" fmla="*/ 2147483647 w 1440"/>
              <a:gd name="T3" fmla="*/ 483870000 h 240"/>
              <a:gd name="T4" fmla="*/ 2147483647 w 1440"/>
              <a:gd name="T5" fmla="*/ 0 h 240"/>
              <a:gd name="T6" fmla="*/ 0 60000 65536"/>
              <a:gd name="T7" fmla="*/ 0 60000 65536"/>
              <a:gd name="T8" fmla="*/ 0 60000 65536"/>
            </a:gdLst>
            <a:ahLst/>
            <a:cxnLst>
              <a:cxn ang="T6">
                <a:pos x="T0" y="T1"/>
              </a:cxn>
              <a:cxn ang="T7">
                <a:pos x="T2" y="T3"/>
              </a:cxn>
              <a:cxn ang="T8">
                <a:pos x="T4" y="T5"/>
              </a:cxn>
            </a:cxnLst>
            <a:rect l="0" t="0" r="r" b="b"/>
            <a:pathLst>
              <a:path w="1440" h="240">
                <a:moveTo>
                  <a:pt x="0" y="240"/>
                </a:moveTo>
                <a:cubicBezTo>
                  <a:pt x="408" y="236"/>
                  <a:pt x="816" y="232"/>
                  <a:pt x="1056" y="192"/>
                </a:cubicBezTo>
                <a:cubicBezTo>
                  <a:pt x="1296" y="152"/>
                  <a:pt x="1392" y="16"/>
                  <a:pt x="1440" y="0"/>
                </a:cubicBezTo>
              </a:path>
            </a:pathLst>
          </a:custGeom>
          <a:noFill/>
          <a:ln w="25400" cap="flat" cmpd="sng">
            <a:solidFill>
              <a:srgbClr val="FF0000"/>
            </a:solidFill>
            <a:prstDash val="dash"/>
            <a:round/>
            <a:headEn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31" name="Group 27">
            <a:extLst>
              <a:ext uri="{FF2B5EF4-FFF2-40B4-BE49-F238E27FC236}">
                <a16:creationId xmlns:a16="http://schemas.microsoft.com/office/drawing/2014/main" id="{A8F212AB-22B4-41B6-93DA-B142343F0BCB}"/>
              </a:ext>
            </a:extLst>
          </p:cNvPr>
          <p:cNvGrpSpPr>
            <a:grpSpLocks/>
          </p:cNvGrpSpPr>
          <p:nvPr/>
        </p:nvGrpSpPr>
        <p:grpSpPr bwMode="auto">
          <a:xfrm>
            <a:off x="5721350" y="3892550"/>
            <a:ext cx="1066800" cy="1371600"/>
            <a:chOff x="2592" y="2352"/>
            <a:chExt cx="672" cy="864"/>
          </a:xfrm>
        </p:grpSpPr>
        <p:sp>
          <p:nvSpPr>
            <p:cNvPr id="32" name="Line 28">
              <a:extLst>
                <a:ext uri="{FF2B5EF4-FFF2-40B4-BE49-F238E27FC236}">
                  <a16:creationId xmlns:a16="http://schemas.microsoft.com/office/drawing/2014/main" id="{30FF00B9-62A2-4D5E-A102-2D7476C5659D}"/>
                </a:ext>
              </a:extLst>
            </p:cNvPr>
            <p:cNvSpPr>
              <a:spLocks noChangeShapeType="1"/>
            </p:cNvSpPr>
            <p:nvPr/>
          </p:nvSpPr>
          <p:spPr bwMode="auto">
            <a:xfrm>
              <a:off x="2592" y="2352"/>
              <a:ext cx="672"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3" name="Line 29">
              <a:extLst>
                <a:ext uri="{FF2B5EF4-FFF2-40B4-BE49-F238E27FC236}">
                  <a16:creationId xmlns:a16="http://schemas.microsoft.com/office/drawing/2014/main" id="{0A0B154C-403E-4F1E-ADFA-C37B54638BFB}"/>
                </a:ext>
              </a:extLst>
            </p:cNvPr>
            <p:cNvSpPr>
              <a:spLocks noChangeShapeType="1"/>
            </p:cNvSpPr>
            <p:nvPr/>
          </p:nvSpPr>
          <p:spPr bwMode="auto">
            <a:xfrm>
              <a:off x="2592" y="2640"/>
              <a:ext cx="672"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4" name="Line 30">
              <a:extLst>
                <a:ext uri="{FF2B5EF4-FFF2-40B4-BE49-F238E27FC236}">
                  <a16:creationId xmlns:a16="http://schemas.microsoft.com/office/drawing/2014/main" id="{929FB33F-169D-49AC-AFC8-D2B05A11048D}"/>
                </a:ext>
              </a:extLst>
            </p:cNvPr>
            <p:cNvSpPr>
              <a:spLocks noChangeShapeType="1"/>
            </p:cNvSpPr>
            <p:nvPr/>
          </p:nvSpPr>
          <p:spPr bwMode="auto">
            <a:xfrm>
              <a:off x="2592" y="2928"/>
              <a:ext cx="672"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5" name="Line 31">
              <a:extLst>
                <a:ext uri="{FF2B5EF4-FFF2-40B4-BE49-F238E27FC236}">
                  <a16:creationId xmlns:a16="http://schemas.microsoft.com/office/drawing/2014/main" id="{2F833F50-87E3-4C67-96DD-6623B043FD7C}"/>
                </a:ext>
              </a:extLst>
            </p:cNvPr>
            <p:cNvSpPr>
              <a:spLocks noChangeShapeType="1"/>
            </p:cNvSpPr>
            <p:nvPr/>
          </p:nvSpPr>
          <p:spPr bwMode="auto">
            <a:xfrm>
              <a:off x="2592" y="3216"/>
              <a:ext cx="672" cy="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36" name="Rectangle 32">
            <a:extLst>
              <a:ext uri="{FF2B5EF4-FFF2-40B4-BE49-F238E27FC236}">
                <a16:creationId xmlns:a16="http://schemas.microsoft.com/office/drawing/2014/main" id="{D733B4EB-F926-4453-ADFC-46DD7D9B9204}"/>
              </a:ext>
            </a:extLst>
          </p:cNvPr>
          <p:cNvSpPr>
            <a:spLocks noChangeArrowheads="1"/>
          </p:cNvSpPr>
          <p:nvPr/>
        </p:nvSpPr>
        <p:spPr bwMode="auto">
          <a:xfrm>
            <a:off x="4121150" y="5492750"/>
            <a:ext cx="1676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0x40000010</a:t>
            </a:r>
          </a:p>
        </p:txBody>
      </p:sp>
      <p:sp>
        <p:nvSpPr>
          <p:cNvPr id="37" name="Text Box 33">
            <a:extLst>
              <a:ext uri="{FF2B5EF4-FFF2-40B4-BE49-F238E27FC236}">
                <a16:creationId xmlns:a16="http://schemas.microsoft.com/office/drawing/2014/main" id="{F92377D2-4F2A-42C7-A5C3-8403ED23BDCD}"/>
              </a:ext>
            </a:extLst>
          </p:cNvPr>
          <p:cNvSpPr txBox="1">
            <a:spLocks noChangeArrowheads="1"/>
          </p:cNvSpPr>
          <p:nvPr/>
        </p:nvSpPr>
        <p:spPr bwMode="auto">
          <a:xfrm>
            <a:off x="2279651" y="1355725"/>
            <a:ext cx="8137525" cy="17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800">
                <a:latin typeface="华文新魏" panose="02010800040101010101" pitchFamily="2" charset="-122"/>
                <a:ea typeface="华文新魏" panose="02010800040101010101" pitchFamily="2" charset="-122"/>
              </a:rPr>
              <a:t>应用示例：</a:t>
            </a:r>
          </a:p>
          <a:p>
            <a:pPr eaLnBrk="1" hangingPunct="1">
              <a:spcBef>
                <a:spcPct val="50000"/>
              </a:spcBef>
              <a:buClr>
                <a:srgbClr val="0000FF"/>
              </a:buClr>
            </a:pPr>
            <a:r>
              <a:rPr kumimoji="1" lang="en-US" altLang="zh-CN" sz="2000">
                <a:solidFill>
                  <a:srgbClr val="0000FF"/>
                </a:solidFill>
                <a:latin typeface="Arial Black" panose="020B0A04020102020204" pitchFamily="34" charset="0"/>
                <a:ea typeface="华文新魏" panose="02010800040101010101" pitchFamily="2" charset="-122"/>
              </a:rPr>
              <a:t>LDMIA R1!,{R2-R4,R6}</a:t>
            </a:r>
            <a:r>
              <a:rPr kumimoji="1" lang="en-US" altLang="zh-CN" sz="2800">
                <a:latin typeface="Courier New" panose="02070309020205020404" pitchFamily="49" charset="0"/>
                <a:ea typeface="华文新魏" panose="02010800040101010101" pitchFamily="2" charset="-122"/>
              </a:rPr>
              <a:t>  </a:t>
            </a:r>
          </a:p>
          <a:p>
            <a:pPr eaLnBrk="1" hangingPunct="1">
              <a:spcBef>
                <a:spcPct val="50000"/>
              </a:spcBef>
              <a:buClr>
                <a:srgbClr val="0000FF"/>
              </a:buClr>
            </a:pPr>
            <a:r>
              <a:rPr kumimoji="1" lang="zh-CN" altLang="en-US" sz="2400">
                <a:latin typeface="Courier New" panose="02070309020205020404" pitchFamily="49" charset="0"/>
                <a:ea typeface="华文新魏" panose="02010800040101010101" pitchFamily="2" charset="-122"/>
              </a:rPr>
              <a:t>将</a:t>
            </a:r>
            <a:r>
              <a:rPr kumimoji="1" lang="en-US" altLang="zh-CN" sz="2400">
                <a:latin typeface="Courier New" panose="02070309020205020404" pitchFamily="49" charset="0"/>
                <a:ea typeface="华文新魏" panose="02010800040101010101" pitchFamily="2" charset="-122"/>
              </a:rPr>
              <a:t>R1</a:t>
            </a:r>
            <a:r>
              <a:rPr kumimoji="1" lang="zh-CN" altLang="en-US" sz="2400">
                <a:latin typeface="Courier New" panose="02070309020205020404" pitchFamily="49" charset="0"/>
                <a:ea typeface="华文新魏" panose="02010800040101010101" pitchFamily="2" charset="-122"/>
              </a:rPr>
              <a:t>指向的内存数据读取到</a:t>
            </a:r>
            <a:r>
              <a:rPr kumimoji="1" lang="en-US" altLang="zh-CN" sz="2400">
                <a:latin typeface="Courier New" panose="02070309020205020404" pitchFamily="49" charset="0"/>
                <a:ea typeface="华文新魏" panose="02010800040101010101" pitchFamily="2" charset="-122"/>
              </a:rPr>
              <a:t>R2-R4</a:t>
            </a:r>
            <a:r>
              <a:rPr kumimoji="1" lang="zh-CN" altLang="en-US" sz="2400">
                <a:latin typeface="Courier New" panose="02070309020205020404" pitchFamily="49" charset="0"/>
                <a:ea typeface="华文新魏" panose="02010800040101010101" pitchFamily="2" charset="-122"/>
              </a:rPr>
              <a:t>和</a:t>
            </a:r>
            <a:r>
              <a:rPr kumimoji="1" lang="en-US" altLang="zh-CN" sz="2400">
                <a:latin typeface="Courier New" panose="02070309020205020404" pitchFamily="49" charset="0"/>
                <a:ea typeface="华文新魏" panose="02010800040101010101" pitchFamily="2" charset="-122"/>
              </a:rPr>
              <a:t>R6</a:t>
            </a:r>
            <a:r>
              <a:rPr kumimoji="1" lang="zh-CN" altLang="en-US" sz="2400">
                <a:latin typeface="Courier New" panose="02070309020205020404" pitchFamily="49" charset="0"/>
                <a:ea typeface="华文新魏" panose="02010800040101010101" pitchFamily="2" charset="-122"/>
              </a:rPr>
              <a:t>寄存器中</a:t>
            </a:r>
          </a:p>
        </p:txBody>
      </p:sp>
    </p:spTree>
    <p:extLst>
      <p:ext uri="{BB962C8B-B14F-4D97-AF65-F5344CB8AC3E}">
        <p14:creationId xmlns:p14="http://schemas.microsoft.com/office/powerpoint/2010/main" val="23217475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ox(in)">
                                      <p:cBhvr>
                                        <p:cTn id="7" dur="500"/>
                                        <p:tgtEl>
                                          <p:spTgt spid="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500"/>
                            </p:stCondLst>
                            <p:childTnLst>
                              <p:par>
                                <p:cTn id="14" presetID="12" presetClass="entr" presetSubtype="2"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slide(fromRight)">
                                      <p:cBhvr>
                                        <p:cTn id="16" dur="500"/>
                                        <p:tgtEl>
                                          <p:spTgt spid="31"/>
                                        </p:tgtEl>
                                      </p:cBhvr>
                                    </p:animEffect>
                                  </p:childTnLst>
                                </p:cTn>
                              </p:par>
                            </p:childTnLst>
                          </p:cTn>
                        </p:par>
                        <p:par>
                          <p:cTn id="17" fill="hold" nodeType="afterGroup">
                            <p:stCondLst>
                              <p:cond delay="1000"/>
                            </p:stCondLst>
                            <p:childTnLst>
                              <p:par>
                                <p:cTn id="18" presetID="12" presetClass="entr" presetSubtype="2"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slide(fromRight)">
                                      <p:cBhvr>
                                        <p:cTn id="20" dur="500"/>
                                        <p:tgtEl>
                                          <p:spTgt spid="25"/>
                                        </p:tgtEl>
                                      </p:cBhvr>
                                    </p:animEffect>
                                  </p:childTnLst>
                                </p:cTn>
                              </p:par>
                            </p:childTnLst>
                          </p:cTn>
                        </p:par>
                        <p:par>
                          <p:cTn id="21" fill="hold" nodeType="afterGroup">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autoUpdateAnimBg="0"/>
      <p:bldP spid="37"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BEF8D174-8B2A-4F31-89AA-68BC84864668}"/>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多寄存器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55" name="Text Box 33">
            <a:extLst>
              <a:ext uri="{FF2B5EF4-FFF2-40B4-BE49-F238E27FC236}">
                <a16:creationId xmlns:a16="http://schemas.microsoft.com/office/drawing/2014/main" id="{4C36D854-FAEE-481F-B3B3-00CE5EE4CA88}"/>
              </a:ext>
            </a:extLst>
          </p:cNvPr>
          <p:cNvSpPr txBox="1">
            <a:spLocks noChangeArrowheads="1"/>
          </p:cNvSpPr>
          <p:nvPr/>
        </p:nvSpPr>
        <p:spPr bwMode="auto">
          <a:xfrm>
            <a:off x="2279651" y="1363663"/>
            <a:ext cx="8137525"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800">
                <a:latin typeface="华文新魏" panose="02010800040101010101" pitchFamily="2" charset="-122"/>
                <a:ea typeface="华文新魏" panose="02010800040101010101" pitchFamily="2" charset="-122"/>
              </a:rPr>
              <a:t>应用示例</a:t>
            </a:r>
            <a:r>
              <a:rPr kumimoji="1" lang="en-US" altLang="zh-CN" sz="2800">
                <a:latin typeface="华文新魏" panose="02010800040101010101" pitchFamily="2" charset="-122"/>
                <a:ea typeface="华文新魏" panose="02010800040101010101" pitchFamily="2" charset="-122"/>
              </a:rPr>
              <a:t>--</a:t>
            </a:r>
            <a:r>
              <a:rPr kumimoji="1" lang="zh-CN" altLang="en-US" sz="2800">
                <a:solidFill>
                  <a:srgbClr val="008000"/>
                </a:solidFill>
                <a:latin typeface="华文新魏" panose="02010800040101010101" pitchFamily="2" charset="-122"/>
                <a:ea typeface="华文新魏" panose="02010800040101010101" pitchFamily="2" charset="-122"/>
              </a:rPr>
              <a:t>满递减</a:t>
            </a:r>
            <a:r>
              <a:rPr kumimoji="1" lang="zh-CN" altLang="en-US" sz="2800">
                <a:solidFill>
                  <a:srgbClr val="FF0000"/>
                </a:solidFill>
                <a:latin typeface="华文新魏" panose="02010800040101010101" pitchFamily="2" charset="-122"/>
                <a:ea typeface="华文新魏" panose="02010800040101010101" pitchFamily="2" charset="-122"/>
              </a:rPr>
              <a:t>压栈</a:t>
            </a:r>
            <a:r>
              <a:rPr kumimoji="1" lang="zh-CN" altLang="en-US" sz="2800">
                <a:latin typeface="华文新魏" panose="02010800040101010101" pitchFamily="2" charset="-122"/>
                <a:ea typeface="华文新魏" panose="02010800040101010101" pitchFamily="2" charset="-122"/>
              </a:rPr>
              <a:t>操作：</a:t>
            </a:r>
          </a:p>
          <a:p>
            <a:pPr eaLnBrk="1" hangingPunct="1">
              <a:spcBef>
                <a:spcPct val="50000"/>
              </a:spcBef>
              <a:buClr>
                <a:srgbClr val="0000FF"/>
              </a:buClr>
            </a:pPr>
            <a:r>
              <a:rPr kumimoji="1" lang="en-US" altLang="zh-CN" sz="2000">
                <a:solidFill>
                  <a:srgbClr val="0000FF"/>
                </a:solidFill>
                <a:latin typeface="Arial Black" panose="020B0A04020102020204" pitchFamily="34" charset="0"/>
                <a:ea typeface="华文新魏" panose="02010800040101010101" pitchFamily="2" charset="-122"/>
              </a:rPr>
              <a:t>STMFD SP!,{R0-R7,LR}</a:t>
            </a:r>
            <a:endParaRPr kumimoji="1" lang="en-US" altLang="zh-CN" sz="2400">
              <a:latin typeface="Courier New" panose="02070309020205020404" pitchFamily="49" charset="0"/>
              <a:ea typeface="华文新魏" panose="02010800040101010101" pitchFamily="2" charset="-122"/>
            </a:endParaRPr>
          </a:p>
        </p:txBody>
      </p:sp>
      <p:sp>
        <p:nvSpPr>
          <p:cNvPr id="56" name="Line 78">
            <a:extLst>
              <a:ext uri="{FF2B5EF4-FFF2-40B4-BE49-F238E27FC236}">
                <a16:creationId xmlns:a16="http://schemas.microsoft.com/office/drawing/2014/main" id="{0E1D293C-DFAB-43A4-BBDD-BAD9B49CDBB1}"/>
              </a:ext>
            </a:extLst>
          </p:cNvPr>
          <p:cNvSpPr>
            <a:spLocks noChangeShapeType="1"/>
          </p:cNvSpPr>
          <p:nvPr/>
        </p:nvSpPr>
        <p:spPr bwMode="auto">
          <a:xfrm>
            <a:off x="6210300" y="4992688"/>
            <a:ext cx="914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57" name="Line 79">
            <a:extLst>
              <a:ext uri="{FF2B5EF4-FFF2-40B4-BE49-F238E27FC236}">
                <a16:creationId xmlns:a16="http://schemas.microsoft.com/office/drawing/2014/main" id="{4F69CE70-DDF5-4B7F-AB8F-1EBF67322350}"/>
              </a:ext>
            </a:extLst>
          </p:cNvPr>
          <p:cNvSpPr>
            <a:spLocks noChangeShapeType="1"/>
          </p:cNvSpPr>
          <p:nvPr/>
        </p:nvSpPr>
        <p:spPr bwMode="auto">
          <a:xfrm flipV="1">
            <a:off x="7124700" y="3316288"/>
            <a:ext cx="0" cy="167640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58" name="Line 80">
            <a:extLst>
              <a:ext uri="{FF2B5EF4-FFF2-40B4-BE49-F238E27FC236}">
                <a16:creationId xmlns:a16="http://schemas.microsoft.com/office/drawing/2014/main" id="{26BF1A54-1314-497B-9A9A-FD4F5F316B78}"/>
              </a:ext>
            </a:extLst>
          </p:cNvPr>
          <p:cNvSpPr>
            <a:spLocks noChangeShapeType="1"/>
          </p:cNvSpPr>
          <p:nvPr/>
        </p:nvSpPr>
        <p:spPr bwMode="auto">
          <a:xfrm>
            <a:off x="7124701" y="3316288"/>
            <a:ext cx="614363"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59" name="AutoShape 86">
            <a:extLst>
              <a:ext uri="{FF2B5EF4-FFF2-40B4-BE49-F238E27FC236}">
                <a16:creationId xmlns:a16="http://schemas.microsoft.com/office/drawing/2014/main" id="{2BB29487-98CA-4302-9CF2-0810F6F6E453}"/>
              </a:ext>
            </a:extLst>
          </p:cNvPr>
          <p:cNvSpPr>
            <a:spLocks noChangeArrowheads="1"/>
          </p:cNvSpPr>
          <p:nvPr/>
        </p:nvSpPr>
        <p:spPr bwMode="auto">
          <a:xfrm>
            <a:off x="9644063" y="2935288"/>
            <a:ext cx="533400" cy="609600"/>
          </a:xfrm>
          <a:prstGeom prst="leftArrowCallout">
            <a:avLst>
              <a:gd name="adj1" fmla="val 28571"/>
              <a:gd name="adj2" fmla="val 28571"/>
              <a:gd name="adj3" fmla="val 16667"/>
              <a:gd name="adj4" fmla="val 58931"/>
            </a:avLst>
          </a:prstGeom>
          <a:solidFill>
            <a:srgbClr val="FFCC99"/>
          </a:solidFill>
          <a:ln w="9525">
            <a:solidFill>
              <a:srgbClr val="000000"/>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solidFill>
                  <a:srgbClr val="000000"/>
                </a:solidFill>
                <a:latin typeface="Arial" panose="020B0604020202020204" pitchFamily="34" charset="0"/>
                <a:ea typeface="黑体" panose="02010609060101010101" pitchFamily="49" charset="-122"/>
              </a:rPr>
              <a:t> </a:t>
            </a:r>
            <a:r>
              <a:rPr lang="zh-CN" altLang="en-US">
                <a:solidFill>
                  <a:srgbClr val="000000"/>
                </a:solidFill>
                <a:latin typeface="Arial" panose="020B0604020202020204" pitchFamily="34" charset="0"/>
                <a:ea typeface="黑体" panose="02010609060101010101" pitchFamily="49" charset="-122"/>
              </a:rPr>
              <a:t>栈</a:t>
            </a:r>
          </a:p>
          <a:p>
            <a:pPr algn="ctr" eaLnBrk="1" hangingPunct="1"/>
            <a:r>
              <a:rPr lang="zh-CN" altLang="en-US">
                <a:solidFill>
                  <a:srgbClr val="000000"/>
                </a:solidFill>
                <a:latin typeface="Arial" panose="020B0604020202020204" pitchFamily="34" charset="0"/>
                <a:ea typeface="黑体" panose="02010609060101010101" pitchFamily="49" charset="-122"/>
              </a:rPr>
              <a:t> 顶</a:t>
            </a:r>
          </a:p>
        </p:txBody>
      </p:sp>
      <p:grpSp>
        <p:nvGrpSpPr>
          <p:cNvPr id="60" name="Group 233">
            <a:extLst>
              <a:ext uri="{FF2B5EF4-FFF2-40B4-BE49-F238E27FC236}">
                <a16:creationId xmlns:a16="http://schemas.microsoft.com/office/drawing/2014/main" id="{AB9B6B1B-A9B5-4817-B904-6F01141EBBAE}"/>
              </a:ext>
            </a:extLst>
          </p:cNvPr>
          <p:cNvGrpSpPr>
            <a:grpSpLocks/>
          </p:cNvGrpSpPr>
          <p:nvPr/>
        </p:nvGrpSpPr>
        <p:grpSpPr bwMode="auto">
          <a:xfrm>
            <a:off x="4316414" y="2554288"/>
            <a:ext cx="5470525" cy="4114800"/>
            <a:chOff x="1759" y="1439"/>
            <a:chExt cx="3446" cy="2592"/>
          </a:xfrm>
        </p:grpSpPr>
        <p:sp>
          <p:nvSpPr>
            <p:cNvPr id="61" name="Rectangle 2">
              <a:extLst>
                <a:ext uri="{FF2B5EF4-FFF2-40B4-BE49-F238E27FC236}">
                  <a16:creationId xmlns:a16="http://schemas.microsoft.com/office/drawing/2014/main" id="{29104FB0-96E0-4E57-A0FF-FEE745839E78}"/>
                </a:ext>
              </a:extLst>
            </p:cNvPr>
            <p:cNvSpPr>
              <a:spLocks noChangeArrowheads="1"/>
            </p:cNvSpPr>
            <p:nvPr/>
          </p:nvSpPr>
          <p:spPr bwMode="auto">
            <a:xfrm>
              <a:off x="1759" y="1727"/>
              <a:ext cx="1392" cy="192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62" name="Rectangle 3">
              <a:extLst>
                <a:ext uri="{FF2B5EF4-FFF2-40B4-BE49-F238E27FC236}">
                  <a16:creationId xmlns:a16="http://schemas.microsoft.com/office/drawing/2014/main" id="{6F4F53ED-D4C0-4C65-A2FA-04D04F0AB6BE}"/>
                </a:ext>
              </a:extLst>
            </p:cNvPr>
            <p:cNvSpPr>
              <a:spLocks noChangeArrowheads="1"/>
            </p:cNvSpPr>
            <p:nvPr/>
          </p:nvSpPr>
          <p:spPr bwMode="auto">
            <a:xfrm>
              <a:off x="2287" y="211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a:t>
              </a:r>
            </a:p>
          </p:txBody>
        </p:sp>
        <p:sp>
          <p:nvSpPr>
            <p:cNvPr id="63" name="Rectangle 9">
              <a:extLst>
                <a:ext uri="{FF2B5EF4-FFF2-40B4-BE49-F238E27FC236}">
                  <a16:creationId xmlns:a16="http://schemas.microsoft.com/office/drawing/2014/main" id="{F09B1B1A-69E5-4C03-B244-9ECF13A408B6}"/>
                </a:ext>
              </a:extLst>
            </p:cNvPr>
            <p:cNvSpPr>
              <a:spLocks noChangeArrowheads="1"/>
            </p:cNvSpPr>
            <p:nvPr/>
          </p:nvSpPr>
          <p:spPr bwMode="auto">
            <a:xfrm>
              <a:off x="2287" y="2303"/>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64" name="Rectangle 10">
              <a:extLst>
                <a:ext uri="{FF2B5EF4-FFF2-40B4-BE49-F238E27FC236}">
                  <a16:creationId xmlns:a16="http://schemas.microsoft.com/office/drawing/2014/main" id="{4AEDC702-74BC-46B5-892F-719EE54FD117}"/>
                </a:ext>
              </a:extLst>
            </p:cNvPr>
            <p:cNvSpPr>
              <a:spLocks noChangeArrowheads="1"/>
            </p:cNvSpPr>
            <p:nvPr/>
          </p:nvSpPr>
          <p:spPr bwMode="auto">
            <a:xfrm>
              <a:off x="2287" y="2495"/>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0x07</a:t>
              </a:r>
            </a:p>
          </p:txBody>
        </p:sp>
        <p:sp>
          <p:nvSpPr>
            <p:cNvPr id="65" name="Text Box 12">
              <a:extLst>
                <a:ext uri="{FF2B5EF4-FFF2-40B4-BE49-F238E27FC236}">
                  <a16:creationId xmlns:a16="http://schemas.microsoft.com/office/drawing/2014/main" id="{A84E87C9-F386-4481-AE6C-1AE56CEA56D0}"/>
                </a:ext>
              </a:extLst>
            </p:cNvPr>
            <p:cNvSpPr txBox="1">
              <a:spLocks noChangeArrowheads="1"/>
            </p:cNvSpPr>
            <p:nvPr/>
          </p:nvSpPr>
          <p:spPr bwMode="auto">
            <a:xfrm>
              <a:off x="2143" y="1487"/>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800" kern="0">
                  <a:solidFill>
                    <a:srgbClr val="000000"/>
                  </a:solidFill>
                  <a:latin typeface="Arial" pitchFamily="34" charset="0"/>
                </a:rPr>
                <a:t>ARM7</a:t>
              </a:r>
              <a:r>
                <a:rPr kumimoji="0" lang="zh-CN" altLang="en-US" sz="1800" kern="0">
                  <a:solidFill>
                    <a:srgbClr val="000000"/>
                  </a:solidFill>
                  <a:latin typeface="Arial" pitchFamily="34" charset="0"/>
                </a:rPr>
                <a:t>内核</a:t>
              </a:r>
            </a:p>
          </p:txBody>
        </p:sp>
        <p:sp>
          <p:nvSpPr>
            <p:cNvPr id="66" name="Text Box 13">
              <a:extLst>
                <a:ext uri="{FF2B5EF4-FFF2-40B4-BE49-F238E27FC236}">
                  <a16:creationId xmlns:a16="http://schemas.microsoft.com/office/drawing/2014/main" id="{86D95575-F7C7-455D-A152-06AF2B3529C5}"/>
                </a:ext>
              </a:extLst>
            </p:cNvPr>
            <p:cNvSpPr txBox="1">
              <a:spLocks noChangeArrowheads="1"/>
            </p:cNvSpPr>
            <p:nvPr/>
          </p:nvSpPr>
          <p:spPr bwMode="auto">
            <a:xfrm>
              <a:off x="2191" y="3368"/>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内部寄存器</a:t>
              </a:r>
            </a:p>
          </p:txBody>
        </p:sp>
        <p:sp>
          <p:nvSpPr>
            <p:cNvPr id="67" name="Text Box 14">
              <a:extLst>
                <a:ext uri="{FF2B5EF4-FFF2-40B4-BE49-F238E27FC236}">
                  <a16:creationId xmlns:a16="http://schemas.microsoft.com/office/drawing/2014/main" id="{1B1213C2-BB54-4286-98BA-535B9F77AA27}"/>
                </a:ext>
              </a:extLst>
            </p:cNvPr>
            <p:cNvSpPr txBox="1">
              <a:spLocks noChangeArrowheads="1"/>
            </p:cNvSpPr>
            <p:nvPr/>
          </p:nvSpPr>
          <p:spPr bwMode="auto">
            <a:xfrm>
              <a:off x="3991" y="14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存储器</a:t>
              </a:r>
            </a:p>
          </p:txBody>
        </p:sp>
        <p:sp>
          <p:nvSpPr>
            <p:cNvPr id="68" name="Rectangle 27">
              <a:extLst>
                <a:ext uri="{FF2B5EF4-FFF2-40B4-BE49-F238E27FC236}">
                  <a16:creationId xmlns:a16="http://schemas.microsoft.com/office/drawing/2014/main" id="{F5F7F5B7-2586-4560-975A-C433B73EF9A8}"/>
                </a:ext>
              </a:extLst>
            </p:cNvPr>
            <p:cNvSpPr>
              <a:spLocks noChangeArrowheads="1"/>
            </p:cNvSpPr>
            <p:nvPr/>
          </p:nvSpPr>
          <p:spPr bwMode="auto">
            <a:xfrm>
              <a:off x="2287" y="191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0x00</a:t>
              </a:r>
            </a:p>
          </p:txBody>
        </p:sp>
        <p:sp>
          <p:nvSpPr>
            <p:cNvPr id="69" name="Rectangle 28">
              <a:extLst>
                <a:ext uri="{FF2B5EF4-FFF2-40B4-BE49-F238E27FC236}">
                  <a16:creationId xmlns:a16="http://schemas.microsoft.com/office/drawing/2014/main" id="{00DDA825-91C8-42A7-9495-29C00751E6F6}"/>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0x4020</a:t>
              </a:r>
            </a:p>
          </p:txBody>
        </p:sp>
        <p:sp>
          <p:nvSpPr>
            <p:cNvPr id="70" name="Rectangle 29">
              <a:extLst>
                <a:ext uri="{FF2B5EF4-FFF2-40B4-BE49-F238E27FC236}">
                  <a16:creationId xmlns:a16="http://schemas.microsoft.com/office/drawing/2014/main" id="{A93E0194-7088-4C6B-9FDF-47C5561DE57D}"/>
                </a:ext>
              </a:extLst>
            </p:cNvPr>
            <p:cNvSpPr>
              <a:spLocks noChangeArrowheads="1"/>
            </p:cNvSpPr>
            <p:nvPr/>
          </p:nvSpPr>
          <p:spPr bwMode="auto">
            <a:xfrm>
              <a:off x="2287" y="2687"/>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71" name="Line 30">
              <a:extLst>
                <a:ext uri="{FF2B5EF4-FFF2-40B4-BE49-F238E27FC236}">
                  <a16:creationId xmlns:a16="http://schemas.microsoft.com/office/drawing/2014/main" id="{D6BE68F4-A8D6-4110-A172-5E30267C34DB}"/>
                </a:ext>
              </a:extLst>
            </p:cNvPr>
            <p:cNvSpPr>
              <a:spLocks noChangeShapeType="1"/>
            </p:cNvSpPr>
            <p:nvPr/>
          </p:nvSpPr>
          <p:spPr bwMode="auto">
            <a:xfrm>
              <a:off x="2287" y="3071"/>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72" name="Line 31">
              <a:extLst>
                <a:ext uri="{FF2B5EF4-FFF2-40B4-BE49-F238E27FC236}">
                  <a16:creationId xmlns:a16="http://schemas.microsoft.com/office/drawing/2014/main" id="{2D3C1726-E51B-4708-A90B-4E0192EE52BE}"/>
                </a:ext>
              </a:extLst>
            </p:cNvPr>
            <p:cNvSpPr>
              <a:spLocks noChangeShapeType="1"/>
            </p:cNvSpPr>
            <p:nvPr/>
          </p:nvSpPr>
          <p:spPr bwMode="auto">
            <a:xfrm>
              <a:off x="2959" y="3071"/>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73" name="Text Box 40">
              <a:extLst>
                <a:ext uri="{FF2B5EF4-FFF2-40B4-BE49-F238E27FC236}">
                  <a16:creationId xmlns:a16="http://schemas.microsoft.com/office/drawing/2014/main" id="{2E710C52-1D9C-4D02-8416-814995169B8E}"/>
                </a:ext>
              </a:extLst>
            </p:cNvPr>
            <p:cNvSpPr txBox="1">
              <a:spLocks noChangeArrowheads="1"/>
            </p:cNvSpPr>
            <p:nvPr/>
          </p:nvSpPr>
          <p:spPr bwMode="auto">
            <a:xfrm>
              <a:off x="2008" y="1919"/>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R0</a:t>
              </a:r>
            </a:p>
          </p:txBody>
        </p:sp>
        <p:sp>
          <p:nvSpPr>
            <p:cNvPr id="74" name="Text Box 41">
              <a:extLst>
                <a:ext uri="{FF2B5EF4-FFF2-40B4-BE49-F238E27FC236}">
                  <a16:creationId xmlns:a16="http://schemas.microsoft.com/office/drawing/2014/main" id="{F632FCD5-C7F4-4477-BF8B-939B2C805FFB}"/>
                </a:ext>
              </a:extLst>
            </p:cNvPr>
            <p:cNvSpPr txBox="1">
              <a:spLocks noChangeArrowheads="1"/>
            </p:cNvSpPr>
            <p:nvPr/>
          </p:nvSpPr>
          <p:spPr bwMode="auto">
            <a:xfrm>
              <a:off x="2008" y="211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R1</a:t>
              </a:r>
            </a:p>
          </p:txBody>
        </p:sp>
        <p:sp>
          <p:nvSpPr>
            <p:cNvPr id="75" name="Text Box 42">
              <a:extLst>
                <a:ext uri="{FF2B5EF4-FFF2-40B4-BE49-F238E27FC236}">
                  <a16:creationId xmlns:a16="http://schemas.microsoft.com/office/drawing/2014/main" id="{18E47198-5EE4-4623-904F-E7DCE83BCBC2}"/>
                </a:ext>
              </a:extLst>
            </p:cNvPr>
            <p:cNvSpPr txBox="1">
              <a:spLocks noChangeArrowheads="1"/>
            </p:cNvSpPr>
            <p:nvPr/>
          </p:nvSpPr>
          <p:spPr bwMode="auto">
            <a:xfrm>
              <a:off x="2008" y="2495"/>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R7</a:t>
              </a:r>
            </a:p>
          </p:txBody>
        </p:sp>
        <p:sp>
          <p:nvSpPr>
            <p:cNvPr id="76" name="Text Box 43">
              <a:extLst>
                <a:ext uri="{FF2B5EF4-FFF2-40B4-BE49-F238E27FC236}">
                  <a16:creationId xmlns:a16="http://schemas.microsoft.com/office/drawing/2014/main" id="{297A8B7B-3CF6-4BB3-9CED-E6352B41FE5A}"/>
                </a:ext>
              </a:extLst>
            </p:cNvPr>
            <p:cNvSpPr txBox="1">
              <a:spLocks noChangeArrowheads="1"/>
            </p:cNvSpPr>
            <p:nvPr/>
          </p:nvSpPr>
          <p:spPr bwMode="auto">
            <a:xfrm>
              <a:off x="2008" y="2879"/>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SP</a:t>
              </a:r>
            </a:p>
          </p:txBody>
        </p:sp>
        <p:sp>
          <p:nvSpPr>
            <p:cNvPr id="77" name="Rectangle 46">
              <a:extLst>
                <a:ext uri="{FF2B5EF4-FFF2-40B4-BE49-F238E27FC236}">
                  <a16:creationId xmlns:a16="http://schemas.microsoft.com/office/drawing/2014/main" id="{0BD49680-251A-468A-81D3-EE3B117C8FFE}"/>
                </a:ext>
              </a:extLst>
            </p:cNvPr>
            <p:cNvSpPr>
              <a:spLocks noChangeArrowheads="1"/>
            </p:cNvSpPr>
            <p:nvPr/>
          </p:nvSpPr>
          <p:spPr bwMode="auto">
            <a:xfrm>
              <a:off x="3915" y="292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78" name="Line 50">
              <a:extLst>
                <a:ext uri="{FF2B5EF4-FFF2-40B4-BE49-F238E27FC236}">
                  <a16:creationId xmlns:a16="http://schemas.microsoft.com/office/drawing/2014/main" id="{01AD7CB0-84D7-464F-9D73-071A7251AFFE}"/>
                </a:ext>
              </a:extLst>
            </p:cNvPr>
            <p:cNvSpPr>
              <a:spLocks noChangeShapeType="1"/>
            </p:cNvSpPr>
            <p:nvPr/>
          </p:nvSpPr>
          <p:spPr bwMode="auto">
            <a:xfrm>
              <a:off x="391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79" name="Line 51">
              <a:extLst>
                <a:ext uri="{FF2B5EF4-FFF2-40B4-BE49-F238E27FC236}">
                  <a16:creationId xmlns:a16="http://schemas.microsoft.com/office/drawing/2014/main" id="{5AAAB4D5-6EC4-461C-BA99-8C58D0DC3B6F}"/>
                </a:ext>
              </a:extLst>
            </p:cNvPr>
            <p:cNvSpPr>
              <a:spLocks noChangeShapeType="1"/>
            </p:cNvSpPr>
            <p:nvPr/>
          </p:nvSpPr>
          <p:spPr bwMode="auto">
            <a:xfrm>
              <a:off x="463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80" name="Text Box 54">
              <a:extLst>
                <a:ext uri="{FF2B5EF4-FFF2-40B4-BE49-F238E27FC236}">
                  <a16:creationId xmlns:a16="http://schemas.microsoft.com/office/drawing/2014/main" id="{401A276B-6E80-4410-BDB4-F220FC55E222}"/>
                </a:ext>
              </a:extLst>
            </p:cNvPr>
            <p:cNvSpPr txBox="1">
              <a:spLocks noChangeArrowheads="1"/>
            </p:cNvSpPr>
            <p:nvPr/>
          </p:nvSpPr>
          <p:spPr bwMode="auto">
            <a:xfrm>
              <a:off x="4635" y="311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0x4004</a:t>
              </a:r>
            </a:p>
          </p:txBody>
        </p:sp>
        <p:sp>
          <p:nvSpPr>
            <p:cNvPr id="81" name="Text Box 55">
              <a:extLst>
                <a:ext uri="{FF2B5EF4-FFF2-40B4-BE49-F238E27FC236}">
                  <a16:creationId xmlns:a16="http://schemas.microsoft.com/office/drawing/2014/main" id="{862E9AD6-F2D0-4EE7-8C85-B38C74A4C9AE}"/>
                </a:ext>
              </a:extLst>
            </p:cNvPr>
            <p:cNvSpPr txBox="1">
              <a:spLocks noChangeArrowheads="1"/>
            </p:cNvSpPr>
            <p:nvPr/>
          </p:nvSpPr>
          <p:spPr bwMode="auto">
            <a:xfrm>
              <a:off x="4635" y="331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0x4000</a:t>
              </a:r>
            </a:p>
          </p:txBody>
        </p:sp>
        <p:sp>
          <p:nvSpPr>
            <p:cNvPr id="82" name="Line 56">
              <a:extLst>
                <a:ext uri="{FF2B5EF4-FFF2-40B4-BE49-F238E27FC236}">
                  <a16:creationId xmlns:a16="http://schemas.microsoft.com/office/drawing/2014/main" id="{CF7B8106-124E-4144-A2E0-078CB226FF66}"/>
                </a:ext>
              </a:extLst>
            </p:cNvPr>
            <p:cNvSpPr>
              <a:spLocks noChangeShapeType="1"/>
            </p:cNvSpPr>
            <p:nvPr/>
          </p:nvSpPr>
          <p:spPr bwMode="auto">
            <a:xfrm>
              <a:off x="4587" y="3215"/>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83" name="Text Box 57">
              <a:extLst>
                <a:ext uri="{FF2B5EF4-FFF2-40B4-BE49-F238E27FC236}">
                  <a16:creationId xmlns:a16="http://schemas.microsoft.com/office/drawing/2014/main" id="{3AA2B9C6-E3A7-48F1-A46F-887586623D1E}"/>
                </a:ext>
              </a:extLst>
            </p:cNvPr>
            <p:cNvSpPr txBox="1">
              <a:spLocks noChangeArrowheads="1"/>
            </p:cNvSpPr>
            <p:nvPr/>
          </p:nvSpPr>
          <p:spPr bwMode="auto">
            <a:xfrm>
              <a:off x="4635" y="2735"/>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0x400C</a:t>
              </a:r>
            </a:p>
          </p:txBody>
        </p:sp>
        <p:sp>
          <p:nvSpPr>
            <p:cNvPr id="84" name="Text Box 58">
              <a:extLst>
                <a:ext uri="{FF2B5EF4-FFF2-40B4-BE49-F238E27FC236}">
                  <a16:creationId xmlns:a16="http://schemas.microsoft.com/office/drawing/2014/main" id="{DAFA26B5-5CDB-45D4-BC1A-66A25EB2A5D3}"/>
                </a:ext>
              </a:extLst>
            </p:cNvPr>
            <p:cNvSpPr txBox="1">
              <a:spLocks noChangeArrowheads="1"/>
            </p:cNvSpPr>
            <p:nvPr/>
          </p:nvSpPr>
          <p:spPr bwMode="auto">
            <a:xfrm>
              <a:off x="4635" y="2927"/>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0x4008</a:t>
              </a:r>
            </a:p>
          </p:txBody>
        </p:sp>
        <p:sp>
          <p:nvSpPr>
            <p:cNvPr id="85" name="Rectangle 63">
              <a:extLst>
                <a:ext uri="{FF2B5EF4-FFF2-40B4-BE49-F238E27FC236}">
                  <a16:creationId xmlns:a16="http://schemas.microsoft.com/office/drawing/2014/main" id="{E273DE43-FB36-42D5-8258-5C7B9177B480}"/>
                </a:ext>
              </a:extLst>
            </p:cNvPr>
            <p:cNvSpPr>
              <a:spLocks noChangeArrowheads="1"/>
            </p:cNvSpPr>
            <p:nvPr/>
          </p:nvSpPr>
          <p:spPr bwMode="auto">
            <a:xfrm>
              <a:off x="3915" y="2735"/>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86" name="Rectangle 64">
              <a:extLst>
                <a:ext uri="{FF2B5EF4-FFF2-40B4-BE49-F238E27FC236}">
                  <a16:creationId xmlns:a16="http://schemas.microsoft.com/office/drawing/2014/main" id="{239EEF8A-C730-4070-AF27-DCCDCE8DD454}"/>
                </a:ext>
              </a:extLst>
            </p:cNvPr>
            <p:cNvSpPr>
              <a:spLocks noChangeArrowheads="1"/>
            </p:cNvSpPr>
            <p:nvPr/>
          </p:nvSpPr>
          <p:spPr bwMode="auto">
            <a:xfrm>
              <a:off x="3915" y="2543"/>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87" name="Rectangle 65">
              <a:extLst>
                <a:ext uri="{FF2B5EF4-FFF2-40B4-BE49-F238E27FC236}">
                  <a16:creationId xmlns:a16="http://schemas.microsoft.com/office/drawing/2014/main" id="{0D556F8B-8D7B-471A-9564-513B0884BD90}"/>
                </a:ext>
              </a:extLst>
            </p:cNvPr>
            <p:cNvSpPr>
              <a:spLocks noChangeArrowheads="1"/>
            </p:cNvSpPr>
            <p:nvPr/>
          </p:nvSpPr>
          <p:spPr bwMode="auto">
            <a:xfrm>
              <a:off x="3915" y="235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88" name="Rectangle 66">
              <a:extLst>
                <a:ext uri="{FF2B5EF4-FFF2-40B4-BE49-F238E27FC236}">
                  <a16:creationId xmlns:a16="http://schemas.microsoft.com/office/drawing/2014/main" id="{3ECDEA84-6FE3-4E1F-9485-5DD820582688}"/>
                </a:ext>
              </a:extLst>
            </p:cNvPr>
            <p:cNvSpPr>
              <a:spLocks noChangeArrowheads="1"/>
            </p:cNvSpPr>
            <p:nvPr/>
          </p:nvSpPr>
          <p:spPr bwMode="auto">
            <a:xfrm>
              <a:off x="3915" y="215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89" name="Rectangle 67">
              <a:extLst>
                <a:ext uri="{FF2B5EF4-FFF2-40B4-BE49-F238E27FC236}">
                  <a16:creationId xmlns:a16="http://schemas.microsoft.com/office/drawing/2014/main" id="{FF3AF20C-2110-49C6-81EE-8BF6CB862C2F}"/>
                </a:ext>
              </a:extLst>
            </p:cNvPr>
            <p:cNvSpPr>
              <a:spLocks noChangeArrowheads="1"/>
            </p:cNvSpPr>
            <p:nvPr/>
          </p:nvSpPr>
          <p:spPr bwMode="auto">
            <a:xfrm>
              <a:off x="3915" y="1775"/>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90" name="Rectangle 70">
              <a:extLst>
                <a:ext uri="{FF2B5EF4-FFF2-40B4-BE49-F238E27FC236}">
                  <a16:creationId xmlns:a16="http://schemas.microsoft.com/office/drawing/2014/main" id="{58E1AD67-0CED-469C-A8A3-C71FDE562D14}"/>
                </a:ext>
              </a:extLst>
            </p:cNvPr>
            <p:cNvSpPr>
              <a:spLocks noChangeArrowheads="1"/>
            </p:cNvSpPr>
            <p:nvPr/>
          </p:nvSpPr>
          <p:spPr bwMode="auto">
            <a:xfrm>
              <a:off x="3915" y="331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91" name="Rectangle 71">
              <a:extLst>
                <a:ext uri="{FF2B5EF4-FFF2-40B4-BE49-F238E27FC236}">
                  <a16:creationId xmlns:a16="http://schemas.microsoft.com/office/drawing/2014/main" id="{B9A4D2CD-B047-4C9E-B8A9-101C04FCEB46}"/>
                </a:ext>
              </a:extLst>
            </p:cNvPr>
            <p:cNvSpPr>
              <a:spLocks noChangeArrowheads="1"/>
            </p:cNvSpPr>
            <p:nvPr/>
          </p:nvSpPr>
          <p:spPr bwMode="auto">
            <a:xfrm>
              <a:off x="3915" y="311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92" name="Text Box 72">
              <a:extLst>
                <a:ext uri="{FF2B5EF4-FFF2-40B4-BE49-F238E27FC236}">
                  <a16:creationId xmlns:a16="http://schemas.microsoft.com/office/drawing/2014/main" id="{C376C614-E8E0-4D89-989A-9199FBE42D00}"/>
                </a:ext>
              </a:extLst>
            </p:cNvPr>
            <p:cNvSpPr txBox="1">
              <a:spLocks noChangeArrowheads="1"/>
            </p:cNvSpPr>
            <p:nvPr/>
          </p:nvSpPr>
          <p:spPr bwMode="auto">
            <a:xfrm>
              <a:off x="4635" y="235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0x4014</a:t>
              </a:r>
            </a:p>
          </p:txBody>
        </p:sp>
        <p:sp>
          <p:nvSpPr>
            <p:cNvPr id="93" name="Text Box 73">
              <a:extLst>
                <a:ext uri="{FF2B5EF4-FFF2-40B4-BE49-F238E27FC236}">
                  <a16:creationId xmlns:a16="http://schemas.microsoft.com/office/drawing/2014/main" id="{AF00A4A9-CF3C-4340-80A7-16872D41DDC9}"/>
                </a:ext>
              </a:extLst>
            </p:cNvPr>
            <p:cNvSpPr txBox="1">
              <a:spLocks noChangeArrowheads="1"/>
            </p:cNvSpPr>
            <p:nvPr/>
          </p:nvSpPr>
          <p:spPr bwMode="auto">
            <a:xfrm>
              <a:off x="4635" y="2543"/>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0x4010</a:t>
              </a:r>
            </a:p>
          </p:txBody>
        </p:sp>
        <p:sp>
          <p:nvSpPr>
            <p:cNvPr id="94" name="Text Box 75">
              <a:extLst>
                <a:ext uri="{FF2B5EF4-FFF2-40B4-BE49-F238E27FC236}">
                  <a16:creationId xmlns:a16="http://schemas.microsoft.com/office/drawing/2014/main" id="{E4C8D269-1967-45F9-85BA-1CEAF0C6256B}"/>
                </a:ext>
              </a:extLst>
            </p:cNvPr>
            <p:cNvSpPr txBox="1">
              <a:spLocks noChangeArrowheads="1"/>
            </p:cNvSpPr>
            <p:nvPr/>
          </p:nvSpPr>
          <p:spPr bwMode="auto">
            <a:xfrm>
              <a:off x="4635" y="1775"/>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0x4020</a:t>
              </a:r>
            </a:p>
          </p:txBody>
        </p:sp>
        <p:sp>
          <p:nvSpPr>
            <p:cNvPr id="95" name="Text Box 76">
              <a:extLst>
                <a:ext uri="{FF2B5EF4-FFF2-40B4-BE49-F238E27FC236}">
                  <a16:creationId xmlns:a16="http://schemas.microsoft.com/office/drawing/2014/main" id="{D1CD346B-7CFB-4B52-BCDD-B2BDF0E27ED1}"/>
                </a:ext>
              </a:extLst>
            </p:cNvPr>
            <p:cNvSpPr txBox="1">
              <a:spLocks noChangeArrowheads="1"/>
            </p:cNvSpPr>
            <p:nvPr/>
          </p:nvSpPr>
          <p:spPr bwMode="auto">
            <a:xfrm>
              <a:off x="4635" y="215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0x4018</a:t>
              </a:r>
            </a:p>
          </p:txBody>
        </p:sp>
        <p:sp>
          <p:nvSpPr>
            <p:cNvPr id="96" name="Text Box 77">
              <a:extLst>
                <a:ext uri="{FF2B5EF4-FFF2-40B4-BE49-F238E27FC236}">
                  <a16:creationId xmlns:a16="http://schemas.microsoft.com/office/drawing/2014/main" id="{0513D46B-259E-4D7B-82D3-7C025756CA2E}"/>
                </a:ext>
              </a:extLst>
            </p:cNvPr>
            <p:cNvSpPr txBox="1">
              <a:spLocks noChangeArrowheads="1"/>
            </p:cNvSpPr>
            <p:nvPr/>
          </p:nvSpPr>
          <p:spPr bwMode="auto">
            <a:xfrm>
              <a:off x="4683" y="1535"/>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地址</a:t>
              </a:r>
            </a:p>
          </p:txBody>
        </p:sp>
        <p:sp>
          <p:nvSpPr>
            <p:cNvPr id="97" name="Rectangle 81">
              <a:extLst>
                <a:ext uri="{FF2B5EF4-FFF2-40B4-BE49-F238E27FC236}">
                  <a16:creationId xmlns:a16="http://schemas.microsoft.com/office/drawing/2014/main" id="{4C430663-29E9-47CD-98B0-03DED612CBAA}"/>
                </a:ext>
              </a:extLst>
            </p:cNvPr>
            <p:cNvSpPr>
              <a:spLocks noChangeArrowheads="1"/>
            </p:cNvSpPr>
            <p:nvPr/>
          </p:nvSpPr>
          <p:spPr bwMode="auto">
            <a:xfrm>
              <a:off x="3915" y="196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98" name="Text Box 82">
              <a:extLst>
                <a:ext uri="{FF2B5EF4-FFF2-40B4-BE49-F238E27FC236}">
                  <a16:creationId xmlns:a16="http://schemas.microsoft.com/office/drawing/2014/main" id="{C4380CF4-D78B-4DD9-9B52-BC2F5B9F0BDC}"/>
                </a:ext>
              </a:extLst>
            </p:cNvPr>
            <p:cNvSpPr txBox="1">
              <a:spLocks noChangeArrowheads="1"/>
            </p:cNvSpPr>
            <p:nvPr/>
          </p:nvSpPr>
          <p:spPr bwMode="auto">
            <a:xfrm>
              <a:off x="4635" y="1967"/>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0x401C</a:t>
              </a:r>
            </a:p>
          </p:txBody>
        </p:sp>
        <p:sp>
          <p:nvSpPr>
            <p:cNvPr id="99" name="Rectangle 84">
              <a:extLst>
                <a:ext uri="{FF2B5EF4-FFF2-40B4-BE49-F238E27FC236}">
                  <a16:creationId xmlns:a16="http://schemas.microsoft.com/office/drawing/2014/main" id="{D3B7A88B-193A-40CF-93A3-ACD92D80BEE0}"/>
                </a:ext>
              </a:extLst>
            </p:cNvPr>
            <p:cNvSpPr>
              <a:spLocks noChangeArrowheads="1"/>
            </p:cNvSpPr>
            <p:nvPr/>
          </p:nvSpPr>
          <p:spPr bwMode="auto">
            <a:xfrm>
              <a:off x="3915" y="3503"/>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00" name="Text Box 85">
              <a:extLst>
                <a:ext uri="{FF2B5EF4-FFF2-40B4-BE49-F238E27FC236}">
                  <a16:creationId xmlns:a16="http://schemas.microsoft.com/office/drawing/2014/main" id="{16C3AE90-BBE3-4520-BA60-674C034C84D6}"/>
                </a:ext>
              </a:extLst>
            </p:cNvPr>
            <p:cNvSpPr txBox="1">
              <a:spLocks noChangeArrowheads="1"/>
            </p:cNvSpPr>
            <p:nvPr/>
          </p:nvSpPr>
          <p:spPr bwMode="auto">
            <a:xfrm>
              <a:off x="4635" y="3503"/>
              <a:ext cx="5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0x3FFC</a:t>
              </a:r>
            </a:p>
          </p:txBody>
        </p:sp>
        <p:sp>
          <p:nvSpPr>
            <p:cNvPr id="101" name="Rectangle 28">
              <a:extLst>
                <a:ext uri="{FF2B5EF4-FFF2-40B4-BE49-F238E27FC236}">
                  <a16:creationId xmlns:a16="http://schemas.microsoft.com/office/drawing/2014/main" id="{05685730-5B4E-4072-AA07-46A37FC77C61}"/>
                </a:ext>
              </a:extLst>
            </p:cNvPr>
            <p:cNvSpPr>
              <a:spLocks noChangeArrowheads="1"/>
            </p:cNvSpPr>
            <p:nvPr/>
          </p:nvSpPr>
          <p:spPr bwMode="auto">
            <a:xfrm>
              <a:off x="2287" y="307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0x0123</a:t>
              </a:r>
            </a:p>
          </p:txBody>
        </p:sp>
        <p:sp>
          <p:nvSpPr>
            <p:cNvPr id="102" name="Rectangle 84">
              <a:extLst>
                <a:ext uri="{FF2B5EF4-FFF2-40B4-BE49-F238E27FC236}">
                  <a16:creationId xmlns:a16="http://schemas.microsoft.com/office/drawing/2014/main" id="{6E8BFCE4-5DC5-41EF-AB2E-3D05AB4C7110}"/>
                </a:ext>
              </a:extLst>
            </p:cNvPr>
            <p:cNvSpPr>
              <a:spLocks noChangeArrowheads="1"/>
            </p:cNvSpPr>
            <p:nvPr/>
          </p:nvSpPr>
          <p:spPr bwMode="auto">
            <a:xfrm>
              <a:off x="3915" y="3695"/>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03" name="Text Box 85">
              <a:extLst>
                <a:ext uri="{FF2B5EF4-FFF2-40B4-BE49-F238E27FC236}">
                  <a16:creationId xmlns:a16="http://schemas.microsoft.com/office/drawing/2014/main" id="{4DFB54E4-8BA8-486A-B5EF-466A575121D4}"/>
                </a:ext>
              </a:extLst>
            </p:cNvPr>
            <p:cNvSpPr txBox="1">
              <a:spLocks noChangeArrowheads="1"/>
            </p:cNvSpPr>
            <p:nvPr/>
          </p:nvSpPr>
          <p:spPr bwMode="auto">
            <a:xfrm>
              <a:off x="4635" y="3695"/>
              <a:ext cx="5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0x3FF8</a:t>
              </a:r>
            </a:p>
          </p:txBody>
        </p:sp>
        <p:sp>
          <p:nvSpPr>
            <p:cNvPr id="104" name="Text Box 43">
              <a:extLst>
                <a:ext uri="{FF2B5EF4-FFF2-40B4-BE49-F238E27FC236}">
                  <a16:creationId xmlns:a16="http://schemas.microsoft.com/office/drawing/2014/main" id="{B54BB801-F4E6-4BD0-9927-D762A21C42D9}"/>
                </a:ext>
              </a:extLst>
            </p:cNvPr>
            <p:cNvSpPr txBox="1">
              <a:spLocks noChangeArrowheads="1"/>
            </p:cNvSpPr>
            <p:nvPr/>
          </p:nvSpPr>
          <p:spPr bwMode="auto">
            <a:xfrm>
              <a:off x="2008" y="307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LR</a:t>
              </a:r>
            </a:p>
          </p:txBody>
        </p:sp>
      </p:grpSp>
      <p:sp>
        <p:nvSpPr>
          <p:cNvPr id="105" name="Rectangle 229">
            <a:extLst>
              <a:ext uri="{FF2B5EF4-FFF2-40B4-BE49-F238E27FC236}">
                <a16:creationId xmlns:a16="http://schemas.microsoft.com/office/drawing/2014/main" id="{FB49E16C-CD52-439E-A0B0-00573319953D}"/>
              </a:ext>
            </a:extLst>
          </p:cNvPr>
          <p:cNvSpPr>
            <a:spLocks noChangeArrowheads="1"/>
          </p:cNvSpPr>
          <p:nvPr/>
        </p:nvSpPr>
        <p:spPr bwMode="auto">
          <a:xfrm>
            <a:off x="1697038" y="2589214"/>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1.</a:t>
            </a:r>
            <a:r>
              <a:rPr lang="zh-CN" altLang="en-US" sz="2000">
                <a:latin typeface="Times New Roman" panose="02020603050405020304" pitchFamily="18" charset="0"/>
                <a:ea typeface="华文新魏" panose="02010800040101010101" pitchFamily="2" charset="-122"/>
              </a:rPr>
              <a:t>压栈操作前寄存器和堆栈区的状态；</a:t>
            </a:r>
          </a:p>
        </p:txBody>
      </p:sp>
      <p:sp>
        <p:nvSpPr>
          <p:cNvPr id="106" name="Rectangle 232">
            <a:extLst>
              <a:ext uri="{FF2B5EF4-FFF2-40B4-BE49-F238E27FC236}">
                <a16:creationId xmlns:a16="http://schemas.microsoft.com/office/drawing/2014/main" id="{ED56E4ED-D448-4DA3-B4AD-75FE421C30F7}"/>
              </a:ext>
            </a:extLst>
          </p:cNvPr>
          <p:cNvSpPr>
            <a:spLocks noChangeArrowheads="1"/>
          </p:cNvSpPr>
          <p:nvPr/>
        </p:nvSpPr>
        <p:spPr bwMode="auto">
          <a:xfrm>
            <a:off x="1697038" y="3308351"/>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2.</a:t>
            </a:r>
            <a:r>
              <a:rPr lang="zh-CN" altLang="en-US" sz="2000">
                <a:latin typeface="Times New Roman" panose="02020603050405020304" pitchFamily="18" charset="0"/>
                <a:ea typeface="华文新魏" panose="02010800040101010101" pitchFamily="2" charset="-122"/>
              </a:rPr>
              <a:t>压栈操作前堆栈指针指向栈顶；</a:t>
            </a:r>
          </a:p>
        </p:txBody>
      </p:sp>
    </p:spTree>
    <p:extLst>
      <p:ext uri="{BB962C8B-B14F-4D97-AF65-F5344CB8AC3E}">
        <p14:creationId xmlns:p14="http://schemas.microsoft.com/office/powerpoint/2010/main" val="7688660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ox(in)">
                                      <p:cBhvr>
                                        <p:cTn id="7" dur="500"/>
                                        <p:tgtEl>
                                          <p:spTgt spid="55"/>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down)">
                                      <p:cBhvr>
                                        <p:cTn id="11" dur="500"/>
                                        <p:tgtEl>
                                          <p:spTgt spid="60"/>
                                        </p:tgtEl>
                                      </p:cBhvr>
                                    </p:animEffect>
                                  </p:childTnLst>
                                </p:cTn>
                              </p:par>
                            </p:childTnLst>
                          </p:cTn>
                        </p:par>
                        <p:par>
                          <p:cTn id="12" fill="hold" nodeType="afterGroup">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500" fill="hold"/>
                                        <p:tgtEl>
                                          <p:spTgt spid="105"/>
                                        </p:tgtEl>
                                        <p:attrNameLst>
                                          <p:attrName>ppt_x</p:attrName>
                                        </p:attrNameLst>
                                      </p:cBhvr>
                                      <p:tavLst>
                                        <p:tav tm="0">
                                          <p:val>
                                            <p:strVal val="0-#ppt_w/2"/>
                                          </p:val>
                                        </p:tav>
                                        <p:tav tm="100000">
                                          <p:val>
                                            <p:strVal val="#ppt_x"/>
                                          </p:val>
                                        </p:tav>
                                      </p:tavLst>
                                    </p:anim>
                                    <p:anim calcmode="lin" valueType="num">
                                      <p:cBhvr additive="base">
                                        <p:cTn id="16"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additive="base">
                                        <p:cTn id="21" dur="500" fill="hold"/>
                                        <p:tgtEl>
                                          <p:spTgt spid="106"/>
                                        </p:tgtEl>
                                        <p:attrNameLst>
                                          <p:attrName>ppt_x</p:attrName>
                                        </p:attrNameLst>
                                      </p:cBhvr>
                                      <p:tavLst>
                                        <p:tav tm="0">
                                          <p:val>
                                            <p:strVal val="0-#ppt_w/2"/>
                                          </p:val>
                                        </p:tav>
                                        <p:tav tm="100000">
                                          <p:val>
                                            <p:strVal val="#ppt_x"/>
                                          </p:val>
                                        </p:tav>
                                      </p:tavLst>
                                    </p:anim>
                                    <p:anim calcmode="lin" valueType="num">
                                      <p:cBhvr additive="base">
                                        <p:cTn id="22" dur="500" fill="hold"/>
                                        <p:tgtEl>
                                          <p:spTgt spid="106"/>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left)">
                                      <p:cBhvr>
                                        <p:cTn id="26" dur="500"/>
                                        <p:tgtEl>
                                          <p:spTgt spid="56"/>
                                        </p:tgtEl>
                                      </p:cBhvr>
                                    </p:animEffect>
                                  </p:childTnLst>
                                </p:cTn>
                              </p:par>
                            </p:childTnLst>
                          </p:cTn>
                        </p:par>
                        <p:par>
                          <p:cTn id="27" fill="hold" nodeType="afterGroup">
                            <p:stCondLst>
                              <p:cond delay="1000"/>
                            </p:stCondLst>
                            <p:childTnLst>
                              <p:par>
                                <p:cTn id="28" presetID="22" presetClass="entr" presetSubtype="4" fill="hold" nodeType="after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down)">
                                      <p:cBhvr>
                                        <p:cTn id="30" dur="500"/>
                                        <p:tgtEl>
                                          <p:spTgt spid="57"/>
                                        </p:tgtEl>
                                      </p:cBhvr>
                                    </p:animEffect>
                                  </p:childTnLst>
                                </p:cTn>
                              </p:par>
                            </p:childTnLst>
                          </p:cTn>
                        </p:par>
                        <p:par>
                          <p:cTn id="31" fill="hold" nodeType="afterGroup">
                            <p:stCondLst>
                              <p:cond delay="1500"/>
                            </p:stCondLst>
                            <p:childTnLst>
                              <p:par>
                                <p:cTn id="32" presetID="22" presetClass="entr" presetSubtype="8" fill="hold"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par>
                          <p:cTn id="35" fill="hold" nodeType="afterGroup">
                            <p:stCondLst>
                              <p:cond delay="2000"/>
                            </p:stCondLst>
                            <p:childTnLst>
                              <p:par>
                                <p:cTn id="36" presetID="2" presetClass="entr" presetSubtype="2"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utoUpdateAnimBg="0"/>
      <p:bldP spid="59" grpId="0" animBg="1"/>
      <p:bldP spid="105" grpId="0"/>
      <p:bldP spid="10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5DEE9B4A-CD6E-4F97-8576-4D55CEBEDF85}"/>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多寄存器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32771" name="Text Box 2">
            <a:extLst>
              <a:ext uri="{FF2B5EF4-FFF2-40B4-BE49-F238E27FC236}">
                <a16:creationId xmlns:a16="http://schemas.microsoft.com/office/drawing/2014/main" id="{5704B317-D0F1-472C-B9DA-E4B5A35F1B48}"/>
              </a:ext>
            </a:extLst>
          </p:cNvPr>
          <p:cNvSpPr txBox="1">
            <a:spLocks noChangeArrowheads="1"/>
          </p:cNvSpPr>
          <p:nvPr/>
        </p:nvSpPr>
        <p:spPr bwMode="auto">
          <a:xfrm>
            <a:off x="2279651" y="1363663"/>
            <a:ext cx="8137525"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800">
                <a:latin typeface="华文新魏" panose="02010800040101010101" pitchFamily="2" charset="-122"/>
                <a:ea typeface="华文新魏" panose="02010800040101010101" pitchFamily="2" charset="-122"/>
              </a:rPr>
              <a:t>应用示例</a:t>
            </a:r>
            <a:r>
              <a:rPr kumimoji="1" lang="en-US" altLang="zh-CN" sz="2800">
                <a:latin typeface="华文新魏" panose="02010800040101010101" pitchFamily="2" charset="-122"/>
                <a:ea typeface="华文新魏" panose="02010800040101010101" pitchFamily="2" charset="-122"/>
              </a:rPr>
              <a:t>--</a:t>
            </a:r>
            <a:r>
              <a:rPr kumimoji="1" lang="zh-CN" altLang="en-US" sz="2800">
                <a:solidFill>
                  <a:srgbClr val="008000"/>
                </a:solidFill>
                <a:latin typeface="华文新魏" panose="02010800040101010101" pitchFamily="2" charset="-122"/>
                <a:ea typeface="华文新魏" panose="02010800040101010101" pitchFamily="2" charset="-122"/>
              </a:rPr>
              <a:t>满递减</a:t>
            </a:r>
            <a:r>
              <a:rPr kumimoji="1" lang="zh-CN" altLang="en-US" sz="2800">
                <a:solidFill>
                  <a:srgbClr val="FF0000"/>
                </a:solidFill>
                <a:latin typeface="华文新魏" panose="02010800040101010101" pitchFamily="2" charset="-122"/>
                <a:ea typeface="华文新魏" panose="02010800040101010101" pitchFamily="2" charset="-122"/>
              </a:rPr>
              <a:t>压栈</a:t>
            </a:r>
            <a:r>
              <a:rPr kumimoji="1" lang="zh-CN" altLang="en-US" sz="2800">
                <a:latin typeface="华文新魏" panose="02010800040101010101" pitchFamily="2" charset="-122"/>
                <a:ea typeface="华文新魏" panose="02010800040101010101" pitchFamily="2" charset="-122"/>
              </a:rPr>
              <a:t>操作：</a:t>
            </a:r>
          </a:p>
          <a:p>
            <a:pPr eaLnBrk="1" hangingPunct="1">
              <a:spcBef>
                <a:spcPct val="50000"/>
              </a:spcBef>
              <a:buClr>
                <a:srgbClr val="0000FF"/>
              </a:buClr>
            </a:pPr>
            <a:r>
              <a:rPr kumimoji="1" lang="en-US" altLang="zh-CN" sz="2000">
                <a:solidFill>
                  <a:srgbClr val="0000FF"/>
                </a:solidFill>
                <a:latin typeface="Arial Black" panose="020B0A04020102020204" pitchFamily="34" charset="0"/>
                <a:ea typeface="华文新魏" panose="02010800040101010101" pitchFamily="2" charset="-122"/>
              </a:rPr>
              <a:t>STMFD SP!,{R0-R7,LR}</a:t>
            </a:r>
            <a:endParaRPr kumimoji="1" lang="en-US" altLang="zh-CN" sz="2400">
              <a:latin typeface="Courier New" panose="02070309020205020404" pitchFamily="49" charset="0"/>
              <a:ea typeface="华文新魏" panose="02010800040101010101" pitchFamily="2" charset="-122"/>
            </a:endParaRPr>
          </a:p>
        </p:txBody>
      </p:sp>
      <p:sp>
        <p:nvSpPr>
          <p:cNvPr id="75" name="Line 78">
            <a:extLst>
              <a:ext uri="{FF2B5EF4-FFF2-40B4-BE49-F238E27FC236}">
                <a16:creationId xmlns:a16="http://schemas.microsoft.com/office/drawing/2014/main" id="{3FBA5AB5-FAF2-4086-A32D-9A54AAF25BF5}"/>
              </a:ext>
            </a:extLst>
          </p:cNvPr>
          <p:cNvSpPr>
            <a:spLocks noChangeShapeType="1"/>
          </p:cNvSpPr>
          <p:nvPr/>
        </p:nvSpPr>
        <p:spPr bwMode="auto">
          <a:xfrm>
            <a:off x="6210300" y="4992688"/>
            <a:ext cx="914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76" name="Line 79">
            <a:extLst>
              <a:ext uri="{FF2B5EF4-FFF2-40B4-BE49-F238E27FC236}">
                <a16:creationId xmlns:a16="http://schemas.microsoft.com/office/drawing/2014/main" id="{61823315-98EF-4F1D-B597-7127DA2F4477}"/>
              </a:ext>
            </a:extLst>
          </p:cNvPr>
          <p:cNvSpPr>
            <a:spLocks noChangeShapeType="1"/>
          </p:cNvSpPr>
          <p:nvPr/>
        </p:nvSpPr>
        <p:spPr bwMode="auto">
          <a:xfrm flipV="1">
            <a:off x="7124700" y="4992688"/>
            <a:ext cx="0" cy="99060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grpSp>
        <p:nvGrpSpPr>
          <p:cNvPr id="32774" name="Group 8">
            <a:extLst>
              <a:ext uri="{FF2B5EF4-FFF2-40B4-BE49-F238E27FC236}">
                <a16:creationId xmlns:a16="http://schemas.microsoft.com/office/drawing/2014/main" id="{F396BD72-7728-40F5-A503-65F0566426DD}"/>
              </a:ext>
            </a:extLst>
          </p:cNvPr>
          <p:cNvGrpSpPr>
            <a:grpSpLocks/>
          </p:cNvGrpSpPr>
          <p:nvPr/>
        </p:nvGrpSpPr>
        <p:grpSpPr bwMode="auto">
          <a:xfrm>
            <a:off x="4316414" y="2554288"/>
            <a:ext cx="5470525" cy="4114800"/>
            <a:chOff x="1759" y="1439"/>
            <a:chExt cx="3446" cy="2592"/>
          </a:xfrm>
        </p:grpSpPr>
        <p:sp>
          <p:nvSpPr>
            <p:cNvPr id="78" name="Rectangle 2">
              <a:extLst>
                <a:ext uri="{FF2B5EF4-FFF2-40B4-BE49-F238E27FC236}">
                  <a16:creationId xmlns:a16="http://schemas.microsoft.com/office/drawing/2014/main" id="{0606DDD7-DC92-45E2-BE3E-1C8DB54A351A}"/>
                </a:ext>
              </a:extLst>
            </p:cNvPr>
            <p:cNvSpPr>
              <a:spLocks noChangeArrowheads="1"/>
            </p:cNvSpPr>
            <p:nvPr/>
          </p:nvSpPr>
          <p:spPr bwMode="auto">
            <a:xfrm>
              <a:off x="1759" y="1727"/>
              <a:ext cx="1392" cy="192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79" name="Rectangle 3">
              <a:extLst>
                <a:ext uri="{FF2B5EF4-FFF2-40B4-BE49-F238E27FC236}">
                  <a16:creationId xmlns:a16="http://schemas.microsoft.com/office/drawing/2014/main" id="{BBF0B1BD-4840-42AC-B7FC-894535E9290E}"/>
                </a:ext>
              </a:extLst>
            </p:cNvPr>
            <p:cNvSpPr>
              <a:spLocks noChangeArrowheads="1"/>
            </p:cNvSpPr>
            <p:nvPr/>
          </p:nvSpPr>
          <p:spPr bwMode="auto">
            <a:xfrm>
              <a:off x="2287" y="211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a:t>
              </a:r>
            </a:p>
          </p:txBody>
        </p:sp>
        <p:sp>
          <p:nvSpPr>
            <p:cNvPr id="80" name="Rectangle 9">
              <a:extLst>
                <a:ext uri="{FF2B5EF4-FFF2-40B4-BE49-F238E27FC236}">
                  <a16:creationId xmlns:a16="http://schemas.microsoft.com/office/drawing/2014/main" id="{F3DF45A9-468D-4408-A2D7-04EEA540582E}"/>
                </a:ext>
              </a:extLst>
            </p:cNvPr>
            <p:cNvSpPr>
              <a:spLocks noChangeArrowheads="1"/>
            </p:cNvSpPr>
            <p:nvPr/>
          </p:nvSpPr>
          <p:spPr bwMode="auto">
            <a:xfrm>
              <a:off x="2287" y="2303"/>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81" name="Rectangle 10">
              <a:extLst>
                <a:ext uri="{FF2B5EF4-FFF2-40B4-BE49-F238E27FC236}">
                  <a16:creationId xmlns:a16="http://schemas.microsoft.com/office/drawing/2014/main" id="{FFB10E48-454A-4461-A96A-5F9556E3A6B6}"/>
                </a:ext>
              </a:extLst>
            </p:cNvPr>
            <p:cNvSpPr>
              <a:spLocks noChangeArrowheads="1"/>
            </p:cNvSpPr>
            <p:nvPr/>
          </p:nvSpPr>
          <p:spPr bwMode="auto">
            <a:xfrm>
              <a:off x="2287" y="2495"/>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0x07</a:t>
              </a:r>
            </a:p>
          </p:txBody>
        </p:sp>
        <p:sp>
          <p:nvSpPr>
            <p:cNvPr id="82" name="Text Box 12">
              <a:extLst>
                <a:ext uri="{FF2B5EF4-FFF2-40B4-BE49-F238E27FC236}">
                  <a16:creationId xmlns:a16="http://schemas.microsoft.com/office/drawing/2014/main" id="{9AAD0C04-3D0B-49DF-BB66-FB1C2B349D98}"/>
                </a:ext>
              </a:extLst>
            </p:cNvPr>
            <p:cNvSpPr txBox="1">
              <a:spLocks noChangeArrowheads="1"/>
            </p:cNvSpPr>
            <p:nvPr/>
          </p:nvSpPr>
          <p:spPr bwMode="auto">
            <a:xfrm>
              <a:off x="2143" y="1487"/>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800" kern="0">
                  <a:solidFill>
                    <a:srgbClr val="000000"/>
                  </a:solidFill>
                  <a:latin typeface="Arial" pitchFamily="34" charset="0"/>
                </a:rPr>
                <a:t>ARM7</a:t>
              </a:r>
              <a:r>
                <a:rPr kumimoji="0" lang="zh-CN" altLang="en-US" sz="1800" kern="0">
                  <a:solidFill>
                    <a:srgbClr val="000000"/>
                  </a:solidFill>
                  <a:latin typeface="Arial" pitchFamily="34" charset="0"/>
                </a:rPr>
                <a:t>内核</a:t>
              </a:r>
            </a:p>
          </p:txBody>
        </p:sp>
        <p:sp>
          <p:nvSpPr>
            <p:cNvPr id="83" name="Text Box 13">
              <a:extLst>
                <a:ext uri="{FF2B5EF4-FFF2-40B4-BE49-F238E27FC236}">
                  <a16:creationId xmlns:a16="http://schemas.microsoft.com/office/drawing/2014/main" id="{BBAAFB70-6AAF-4C11-A67E-98C8F22599BC}"/>
                </a:ext>
              </a:extLst>
            </p:cNvPr>
            <p:cNvSpPr txBox="1">
              <a:spLocks noChangeArrowheads="1"/>
            </p:cNvSpPr>
            <p:nvPr/>
          </p:nvSpPr>
          <p:spPr bwMode="auto">
            <a:xfrm>
              <a:off x="2191" y="3368"/>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内部寄存器</a:t>
              </a:r>
            </a:p>
          </p:txBody>
        </p:sp>
        <p:sp>
          <p:nvSpPr>
            <p:cNvPr id="84" name="Text Box 14">
              <a:extLst>
                <a:ext uri="{FF2B5EF4-FFF2-40B4-BE49-F238E27FC236}">
                  <a16:creationId xmlns:a16="http://schemas.microsoft.com/office/drawing/2014/main" id="{6ADE71A2-8029-4DCE-B440-A62C809318AD}"/>
                </a:ext>
              </a:extLst>
            </p:cNvPr>
            <p:cNvSpPr txBox="1">
              <a:spLocks noChangeArrowheads="1"/>
            </p:cNvSpPr>
            <p:nvPr/>
          </p:nvSpPr>
          <p:spPr bwMode="auto">
            <a:xfrm>
              <a:off x="3991" y="14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存储器</a:t>
              </a:r>
            </a:p>
          </p:txBody>
        </p:sp>
        <p:sp>
          <p:nvSpPr>
            <p:cNvPr id="85" name="Rectangle 27">
              <a:extLst>
                <a:ext uri="{FF2B5EF4-FFF2-40B4-BE49-F238E27FC236}">
                  <a16:creationId xmlns:a16="http://schemas.microsoft.com/office/drawing/2014/main" id="{81500B66-8B5C-4AB2-A04A-2420027A0848}"/>
                </a:ext>
              </a:extLst>
            </p:cNvPr>
            <p:cNvSpPr>
              <a:spLocks noChangeArrowheads="1"/>
            </p:cNvSpPr>
            <p:nvPr/>
          </p:nvSpPr>
          <p:spPr bwMode="auto">
            <a:xfrm>
              <a:off x="2287" y="191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0x00</a:t>
              </a:r>
            </a:p>
          </p:txBody>
        </p:sp>
        <p:sp>
          <p:nvSpPr>
            <p:cNvPr id="86" name="Rectangle 28">
              <a:extLst>
                <a:ext uri="{FF2B5EF4-FFF2-40B4-BE49-F238E27FC236}">
                  <a16:creationId xmlns:a16="http://schemas.microsoft.com/office/drawing/2014/main" id="{140EBB71-B777-44EB-B8C5-E1697B5C3CA1}"/>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0x4020</a:t>
              </a:r>
            </a:p>
          </p:txBody>
        </p:sp>
        <p:sp>
          <p:nvSpPr>
            <p:cNvPr id="87" name="Rectangle 29">
              <a:extLst>
                <a:ext uri="{FF2B5EF4-FFF2-40B4-BE49-F238E27FC236}">
                  <a16:creationId xmlns:a16="http://schemas.microsoft.com/office/drawing/2014/main" id="{2AC027DA-5F67-4CF5-B079-7F55565008D2}"/>
                </a:ext>
              </a:extLst>
            </p:cNvPr>
            <p:cNvSpPr>
              <a:spLocks noChangeArrowheads="1"/>
            </p:cNvSpPr>
            <p:nvPr/>
          </p:nvSpPr>
          <p:spPr bwMode="auto">
            <a:xfrm>
              <a:off x="2287" y="2687"/>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88" name="Line 30">
              <a:extLst>
                <a:ext uri="{FF2B5EF4-FFF2-40B4-BE49-F238E27FC236}">
                  <a16:creationId xmlns:a16="http://schemas.microsoft.com/office/drawing/2014/main" id="{1A5552EE-3C38-4B81-B659-D7D4A95411B8}"/>
                </a:ext>
              </a:extLst>
            </p:cNvPr>
            <p:cNvSpPr>
              <a:spLocks noChangeShapeType="1"/>
            </p:cNvSpPr>
            <p:nvPr/>
          </p:nvSpPr>
          <p:spPr bwMode="auto">
            <a:xfrm>
              <a:off x="2287" y="3071"/>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89" name="Line 31">
              <a:extLst>
                <a:ext uri="{FF2B5EF4-FFF2-40B4-BE49-F238E27FC236}">
                  <a16:creationId xmlns:a16="http://schemas.microsoft.com/office/drawing/2014/main" id="{77578888-0A65-4C52-91D0-C702E9A7A494}"/>
                </a:ext>
              </a:extLst>
            </p:cNvPr>
            <p:cNvSpPr>
              <a:spLocks noChangeShapeType="1"/>
            </p:cNvSpPr>
            <p:nvPr/>
          </p:nvSpPr>
          <p:spPr bwMode="auto">
            <a:xfrm>
              <a:off x="2959" y="3071"/>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90" name="Text Box 40">
              <a:extLst>
                <a:ext uri="{FF2B5EF4-FFF2-40B4-BE49-F238E27FC236}">
                  <a16:creationId xmlns:a16="http://schemas.microsoft.com/office/drawing/2014/main" id="{5207B0D9-092B-4708-8C0A-228B4EBFC80F}"/>
                </a:ext>
              </a:extLst>
            </p:cNvPr>
            <p:cNvSpPr txBox="1">
              <a:spLocks noChangeArrowheads="1"/>
            </p:cNvSpPr>
            <p:nvPr/>
          </p:nvSpPr>
          <p:spPr bwMode="auto">
            <a:xfrm>
              <a:off x="2008" y="1919"/>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R0</a:t>
              </a:r>
            </a:p>
          </p:txBody>
        </p:sp>
        <p:sp>
          <p:nvSpPr>
            <p:cNvPr id="91" name="Text Box 41">
              <a:extLst>
                <a:ext uri="{FF2B5EF4-FFF2-40B4-BE49-F238E27FC236}">
                  <a16:creationId xmlns:a16="http://schemas.microsoft.com/office/drawing/2014/main" id="{441E809D-2781-4E1E-8ABB-E0E503D20020}"/>
                </a:ext>
              </a:extLst>
            </p:cNvPr>
            <p:cNvSpPr txBox="1">
              <a:spLocks noChangeArrowheads="1"/>
            </p:cNvSpPr>
            <p:nvPr/>
          </p:nvSpPr>
          <p:spPr bwMode="auto">
            <a:xfrm>
              <a:off x="2008" y="211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R1</a:t>
              </a:r>
            </a:p>
          </p:txBody>
        </p:sp>
        <p:sp>
          <p:nvSpPr>
            <p:cNvPr id="92" name="Text Box 42">
              <a:extLst>
                <a:ext uri="{FF2B5EF4-FFF2-40B4-BE49-F238E27FC236}">
                  <a16:creationId xmlns:a16="http://schemas.microsoft.com/office/drawing/2014/main" id="{C297B338-8E91-4803-87FB-E5C81C7FDF6E}"/>
                </a:ext>
              </a:extLst>
            </p:cNvPr>
            <p:cNvSpPr txBox="1">
              <a:spLocks noChangeArrowheads="1"/>
            </p:cNvSpPr>
            <p:nvPr/>
          </p:nvSpPr>
          <p:spPr bwMode="auto">
            <a:xfrm>
              <a:off x="2008" y="2495"/>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R7</a:t>
              </a:r>
            </a:p>
          </p:txBody>
        </p:sp>
        <p:sp>
          <p:nvSpPr>
            <p:cNvPr id="93" name="Text Box 43">
              <a:extLst>
                <a:ext uri="{FF2B5EF4-FFF2-40B4-BE49-F238E27FC236}">
                  <a16:creationId xmlns:a16="http://schemas.microsoft.com/office/drawing/2014/main" id="{FF653A87-93B4-4464-A218-CF80814FEA4B}"/>
                </a:ext>
              </a:extLst>
            </p:cNvPr>
            <p:cNvSpPr txBox="1">
              <a:spLocks noChangeArrowheads="1"/>
            </p:cNvSpPr>
            <p:nvPr/>
          </p:nvSpPr>
          <p:spPr bwMode="auto">
            <a:xfrm>
              <a:off x="2008" y="2879"/>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SP</a:t>
              </a:r>
            </a:p>
          </p:txBody>
        </p:sp>
        <p:sp>
          <p:nvSpPr>
            <p:cNvPr id="94" name="Rectangle 46">
              <a:extLst>
                <a:ext uri="{FF2B5EF4-FFF2-40B4-BE49-F238E27FC236}">
                  <a16:creationId xmlns:a16="http://schemas.microsoft.com/office/drawing/2014/main" id="{738C7139-44CA-4987-9D69-80D0D9935E89}"/>
                </a:ext>
              </a:extLst>
            </p:cNvPr>
            <p:cNvSpPr>
              <a:spLocks noChangeArrowheads="1"/>
            </p:cNvSpPr>
            <p:nvPr/>
          </p:nvSpPr>
          <p:spPr bwMode="auto">
            <a:xfrm>
              <a:off x="3915" y="292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95" name="Line 50">
              <a:extLst>
                <a:ext uri="{FF2B5EF4-FFF2-40B4-BE49-F238E27FC236}">
                  <a16:creationId xmlns:a16="http://schemas.microsoft.com/office/drawing/2014/main" id="{85D9DAE2-9DE6-40CF-901D-63A2435E34A0}"/>
                </a:ext>
              </a:extLst>
            </p:cNvPr>
            <p:cNvSpPr>
              <a:spLocks noChangeShapeType="1"/>
            </p:cNvSpPr>
            <p:nvPr/>
          </p:nvSpPr>
          <p:spPr bwMode="auto">
            <a:xfrm>
              <a:off x="391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96" name="Line 51">
              <a:extLst>
                <a:ext uri="{FF2B5EF4-FFF2-40B4-BE49-F238E27FC236}">
                  <a16:creationId xmlns:a16="http://schemas.microsoft.com/office/drawing/2014/main" id="{C5C5E52D-FC75-4936-85C2-A245AB2035EE}"/>
                </a:ext>
              </a:extLst>
            </p:cNvPr>
            <p:cNvSpPr>
              <a:spLocks noChangeShapeType="1"/>
            </p:cNvSpPr>
            <p:nvPr/>
          </p:nvSpPr>
          <p:spPr bwMode="auto">
            <a:xfrm>
              <a:off x="463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97" name="Text Box 54">
              <a:extLst>
                <a:ext uri="{FF2B5EF4-FFF2-40B4-BE49-F238E27FC236}">
                  <a16:creationId xmlns:a16="http://schemas.microsoft.com/office/drawing/2014/main" id="{D2490CAD-6BC7-44F1-AEE2-FCA1E51D171B}"/>
                </a:ext>
              </a:extLst>
            </p:cNvPr>
            <p:cNvSpPr txBox="1">
              <a:spLocks noChangeArrowheads="1"/>
            </p:cNvSpPr>
            <p:nvPr/>
          </p:nvSpPr>
          <p:spPr bwMode="auto">
            <a:xfrm>
              <a:off x="4635" y="311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0x4004</a:t>
              </a:r>
            </a:p>
          </p:txBody>
        </p:sp>
        <p:sp>
          <p:nvSpPr>
            <p:cNvPr id="98" name="Text Box 55">
              <a:extLst>
                <a:ext uri="{FF2B5EF4-FFF2-40B4-BE49-F238E27FC236}">
                  <a16:creationId xmlns:a16="http://schemas.microsoft.com/office/drawing/2014/main" id="{28F58744-FA91-4201-A5A2-B35245A12FE8}"/>
                </a:ext>
              </a:extLst>
            </p:cNvPr>
            <p:cNvSpPr txBox="1">
              <a:spLocks noChangeArrowheads="1"/>
            </p:cNvSpPr>
            <p:nvPr/>
          </p:nvSpPr>
          <p:spPr bwMode="auto">
            <a:xfrm>
              <a:off x="4635" y="331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0x4000</a:t>
              </a:r>
            </a:p>
          </p:txBody>
        </p:sp>
        <p:sp>
          <p:nvSpPr>
            <p:cNvPr id="99" name="Line 56">
              <a:extLst>
                <a:ext uri="{FF2B5EF4-FFF2-40B4-BE49-F238E27FC236}">
                  <a16:creationId xmlns:a16="http://schemas.microsoft.com/office/drawing/2014/main" id="{B22E767B-A414-4FC6-A3AB-4E0A8BB402C6}"/>
                </a:ext>
              </a:extLst>
            </p:cNvPr>
            <p:cNvSpPr>
              <a:spLocks noChangeShapeType="1"/>
            </p:cNvSpPr>
            <p:nvPr/>
          </p:nvSpPr>
          <p:spPr bwMode="auto">
            <a:xfrm>
              <a:off x="4587" y="3215"/>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00" name="Text Box 57">
              <a:extLst>
                <a:ext uri="{FF2B5EF4-FFF2-40B4-BE49-F238E27FC236}">
                  <a16:creationId xmlns:a16="http://schemas.microsoft.com/office/drawing/2014/main" id="{21A9C0E2-C5B4-4DE3-B350-C8495D372648}"/>
                </a:ext>
              </a:extLst>
            </p:cNvPr>
            <p:cNvSpPr txBox="1">
              <a:spLocks noChangeArrowheads="1"/>
            </p:cNvSpPr>
            <p:nvPr/>
          </p:nvSpPr>
          <p:spPr bwMode="auto">
            <a:xfrm>
              <a:off x="4635" y="2735"/>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0x400C</a:t>
              </a:r>
            </a:p>
          </p:txBody>
        </p:sp>
        <p:sp>
          <p:nvSpPr>
            <p:cNvPr id="101" name="Text Box 58">
              <a:extLst>
                <a:ext uri="{FF2B5EF4-FFF2-40B4-BE49-F238E27FC236}">
                  <a16:creationId xmlns:a16="http://schemas.microsoft.com/office/drawing/2014/main" id="{0C703372-2E91-46BC-9DBD-CFC2F98C075B}"/>
                </a:ext>
              </a:extLst>
            </p:cNvPr>
            <p:cNvSpPr txBox="1">
              <a:spLocks noChangeArrowheads="1"/>
            </p:cNvSpPr>
            <p:nvPr/>
          </p:nvSpPr>
          <p:spPr bwMode="auto">
            <a:xfrm>
              <a:off x="4635" y="2927"/>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0x4008</a:t>
              </a:r>
            </a:p>
          </p:txBody>
        </p:sp>
        <p:sp>
          <p:nvSpPr>
            <p:cNvPr id="102" name="Rectangle 63">
              <a:extLst>
                <a:ext uri="{FF2B5EF4-FFF2-40B4-BE49-F238E27FC236}">
                  <a16:creationId xmlns:a16="http://schemas.microsoft.com/office/drawing/2014/main" id="{791BDDD4-EECC-471B-8C15-A63B87505EAF}"/>
                </a:ext>
              </a:extLst>
            </p:cNvPr>
            <p:cNvSpPr>
              <a:spLocks noChangeArrowheads="1"/>
            </p:cNvSpPr>
            <p:nvPr/>
          </p:nvSpPr>
          <p:spPr bwMode="auto">
            <a:xfrm>
              <a:off x="3915" y="2735"/>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03" name="Rectangle 64">
              <a:extLst>
                <a:ext uri="{FF2B5EF4-FFF2-40B4-BE49-F238E27FC236}">
                  <a16:creationId xmlns:a16="http://schemas.microsoft.com/office/drawing/2014/main" id="{6DD5239F-2F17-42FF-BBB3-18FF9E2C0E37}"/>
                </a:ext>
              </a:extLst>
            </p:cNvPr>
            <p:cNvSpPr>
              <a:spLocks noChangeArrowheads="1"/>
            </p:cNvSpPr>
            <p:nvPr/>
          </p:nvSpPr>
          <p:spPr bwMode="auto">
            <a:xfrm>
              <a:off x="3915" y="2543"/>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04" name="Rectangle 65">
              <a:extLst>
                <a:ext uri="{FF2B5EF4-FFF2-40B4-BE49-F238E27FC236}">
                  <a16:creationId xmlns:a16="http://schemas.microsoft.com/office/drawing/2014/main" id="{185017C8-EB94-46DB-B375-0163AD48F162}"/>
                </a:ext>
              </a:extLst>
            </p:cNvPr>
            <p:cNvSpPr>
              <a:spLocks noChangeArrowheads="1"/>
            </p:cNvSpPr>
            <p:nvPr/>
          </p:nvSpPr>
          <p:spPr bwMode="auto">
            <a:xfrm>
              <a:off x="3915" y="235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05" name="Rectangle 66">
              <a:extLst>
                <a:ext uri="{FF2B5EF4-FFF2-40B4-BE49-F238E27FC236}">
                  <a16:creationId xmlns:a16="http://schemas.microsoft.com/office/drawing/2014/main" id="{F1818604-D97D-45B1-90DE-FA2DA017025B}"/>
                </a:ext>
              </a:extLst>
            </p:cNvPr>
            <p:cNvSpPr>
              <a:spLocks noChangeArrowheads="1"/>
            </p:cNvSpPr>
            <p:nvPr/>
          </p:nvSpPr>
          <p:spPr bwMode="auto">
            <a:xfrm>
              <a:off x="3915" y="215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06" name="Rectangle 67">
              <a:extLst>
                <a:ext uri="{FF2B5EF4-FFF2-40B4-BE49-F238E27FC236}">
                  <a16:creationId xmlns:a16="http://schemas.microsoft.com/office/drawing/2014/main" id="{2F520A08-B5EE-4DFD-813E-DC1DEC63C43B}"/>
                </a:ext>
              </a:extLst>
            </p:cNvPr>
            <p:cNvSpPr>
              <a:spLocks noChangeArrowheads="1"/>
            </p:cNvSpPr>
            <p:nvPr/>
          </p:nvSpPr>
          <p:spPr bwMode="auto">
            <a:xfrm>
              <a:off x="3915" y="1775"/>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07" name="Rectangle 70">
              <a:extLst>
                <a:ext uri="{FF2B5EF4-FFF2-40B4-BE49-F238E27FC236}">
                  <a16:creationId xmlns:a16="http://schemas.microsoft.com/office/drawing/2014/main" id="{4CEE9976-2CF7-4952-8FF5-3B9A10EBFBCD}"/>
                </a:ext>
              </a:extLst>
            </p:cNvPr>
            <p:cNvSpPr>
              <a:spLocks noChangeArrowheads="1"/>
            </p:cNvSpPr>
            <p:nvPr/>
          </p:nvSpPr>
          <p:spPr bwMode="auto">
            <a:xfrm>
              <a:off x="3915" y="331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08" name="Rectangle 71">
              <a:extLst>
                <a:ext uri="{FF2B5EF4-FFF2-40B4-BE49-F238E27FC236}">
                  <a16:creationId xmlns:a16="http://schemas.microsoft.com/office/drawing/2014/main" id="{5EE546F0-90A7-4EF0-AA72-7434877D6615}"/>
                </a:ext>
              </a:extLst>
            </p:cNvPr>
            <p:cNvSpPr>
              <a:spLocks noChangeArrowheads="1"/>
            </p:cNvSpPr>
            <p:nvPr/>
          </p:nvSpPr>
          <p:spPr bwMode="auto">
            <a:xfrm>
              <a:off x="3915" y="311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09" name="Text Box 72">
              <a:extLst>
                <a:ext uri="{FF2B5EF4-FFF2-40B4-BE49-F238E27FC236}">
                  <a16:creationId xmlns:a16="http://schemas.microsoft.com/office/drawing/2014/main" id="{E75DB5C5-EE79-4024-B226-790D46AE4679}"/>
                </a:ext>
              </a:extLst>
            </p:cNvPr>
            <p:cNvSpPr txBox="1">
              <a:spLocks noChangeArrowheads="1"/>
            </p:cNvSpPr>
            <p:nvPr/>
          </p:nvSpPr>
          <p:spPr bwMode="auto">
            <a:xfrm>
              <a:off x="4635" y="235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0x4014</a:t>
              </a:r>
            </a:p>
          </p:txBody>
        </p:sp>
        <p:sp>
          <p:nvSpPr>
            <p:cNvPr id="110" name="Text Box 73">
              <a:extLst>
                <a:ext uri="{FF2B5EF4-FFF2-40B4-BE49-F238E27FC236}">
                  <a16:creationId xmlns:a16="http://schemas.microsoft.com/office/drawing/2014/main" id="{7C18E41D-AA91-47AD-B2BA-ECDFF8F4C60A}"/>
                </a:ext>
              </a:extLst>
            </p:cNvPr>
            <p:cNvSpPr txBox="1">
              <a:spLocks noChangeArrowheads="1"/>
            </p:cNvSpPr>
            <p:nvPr/>
          </p:nvSpPr>
          <p:spPr bwMode="auto">
            <a:xfrm>
              <a:off x="4635" y="2543"/>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0x4010</a:t>
              </a:r>
            </a:p>
          </p:txBody>
        </p:sp>
        <p:sp>
          <p:nvSpPr>
            <p:cNvPr id="111" name="Text Box 75">
              <a:extLst>
                <a:ext uri="{FF2B5EF4-FFF2-40B4-BE49-F238E27FC236}">
                  <a16:creationId xmlns:a16="http://schemas.microsoft.com/office/drawing/2014/main" id="{011CCDE7-DAEF-4A79-A6BE-34E6807EFC67}"/>
                </a:ext>
              </a:extLst>
            </p:cNvPr>
            <p:cNvSpPr txBox="1">
              <a:spLocks noChangeArrowheads="1"/>
            </p:cNvSpPr>
            <p:nvPr/>
          </p:nvSpPr>
          <p:spPr bwMode="auto">
            <a:xfrm>
              <a:off x="4635" y="1775"/>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0x4020</a:t>
              </a:r>
            </a:p>
          </p:txBody>
        </p:sp>
        <p:sp>
          <p:nvSpPr>
            <p:cNvPr id="112" name="Text Box 76">
              <a:extLst>
                <a:ext uri="{FF2B5EF4-FFF2-40B4-BE49-F238E27FC236}">
                  <a16:creationId xmlns:a16="http://schemas.microsoft.com/office/drawing/2014/main" id="{CB27A6AE-1684-4B05-B691-3FD39E335542}"/>
                </a:ext>
              </a:extLst>
            </p:cNvPr>
            <p:cNvSpPr txBox="1">
              <a:spLocks noChangeArrowheads="1"/>
            </p:cNvSpPr>
            <p:nvPr/>
          </p:nvSpPr>
          <p:spPr bwMode="auto">
            <a:xfrm>
              <a:off x="4635" y="215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0x4018</a:t>
              </a:r>
            </a:p>
          </p:txBody>
        </p:sp>
        <p:sp>
          <p:nvSpPr>
            <p:cNvPr id="113" name="Text Box 77">
              <a:extLst>
                <a:ext uri="{FF2B5EF4-FFF2-40B4-BE49-F238E27FC236}">
                  <a16:creationId xmlns:a16="http://schemas.microsoft.com/office/drawing/2014/main" id="{DB16B0B4-BE0A-4470-BFA6-500FCF589EC1}"/>
                </a:ext>
              </a:extLst>
            </p:cNvPr>
            <p:cNvSpPr txBox="1">
              <a:spLocks noChangeArrowheads="1"/>
            </p:cNvSpPr>
            <p:nvPr/>
          </p:nvSpPr>
          <p:spPr bwMode="auto">
            <a:xfrm>
              <a:off x="4683" y="1535"/>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地址</a:t>
              </a:r>
            </a:p>
          </p:txBody>
        </p:sp>
        <p:sp>
          <p:nvSpPr>
            <p:cNvPr id="114" name="Rectangle 81">
              <a:extLst>
                <a:ext uri="{FF2B5EF4-FFF2-40B4-BE49-F238E27FC236}">
                  <a16:creationId xmlns:a16="http://schemas.microsoft.com/office/drawing/2014/main" id="{021481DA-359C-4FE4-824E-267A9B75F33D}"/>
                </a:ext>
              </a:extLst>
            </p:cNvPr>
            <p:cNvSpPr>
              <a:spLocks noChangeArrowheads="1"/>
            </p:cNvSpPr>
            <p:nvPr/>
          </p:nvSpPr>
          <p:spPr bwMode="auto">
            <a:xfrm>
              <a:off x="3915" y="196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15" name="Text Box 82">
              <a:extLst>
                <a:ext uri="{FF2B5EF4-FFF2-40B4-BE49-F238E27FC236}">
                  <a16:creationId xmlns:a16="http://schemas.microsoft.com/office/drawing/2014/main" id="{5AA76F0F-8E71-41D9-9BC1-BC00D306043E}"/>
                </a:ext>
              </a:extLst>
            </p:cNvPr>
            <p:cNvSpPr txBox="1">
              <a:spLocks noChangeArrowheads="1"/>
            </p:cNvSpPr>
            <p:nvPr/>
          </p:nvSpPr>
          <p:spPr bwMode="auto">
            <a:xfrm>
              <a:off x="4635" y="1967"/>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0x401C</a:t>
              </a:r>
            </a:p>
          </p:txBody>
        </p:sp>
        <p:sp>
          <p:nvSpPr>
            <p:cNvPr id="116" name="Rectangle 84">
              <a:extLst>
                <a:ext uri="{FF2B5EF4-FFF2-40B4-BE49-F238E27FC236}">
                  <a16:creationId xmlns:a16="http://schemas.microsoft.com/office/drawing/2014/main" id="{D32E28C8-BFB0-40B0-B008-5C2A85A1F129}"/>
                </a:ext>
              </a:extLst>
            </p:cNvPr>
            <p:cNvSpPr>
              <a:spLocks noChangeArrowheads="1"/>
            </p:cNvSpPr>
            <p:nvPr/>
          </p:nvSpPr>
          <p:spPr bwMode="auto">
            <a:xfrm>
              <a:off x="3915" y="3503"/>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17" name="Text Box 85">
              <a:extLst>
                <a:ext uri="{FF2B5EF4-FFF2-40B4-BE49-F238E27FC236}">
                  <a16:creationId xmlns:a16="http://schemas.microsoft.com/office/drawing/2014/main" id="{6C936B8A-A53D-4E07-94DF-EFB2E6A59967}"/>
                </a:ext>
              </a:extLst>
            </p:cNvPr>
            <p:cNvSpPr txBox="1">
              <a:spLocks noChangeArrowheads="1"/>
            </p:cNvSpPr>
            <p:nvPr/>
          </p:nvSpPr>
          <p:spPr bwMode="auto">
            <a:xfrm>
              <a:off x="4635" y="3503"/>
              <a:ext cx="5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0x3FFC</a:t>
              </a:r>
            </a:p>
          </p:txBody>
        </p:sp>
        <p:sp>
          <p:nvSpPr>
            <p:cNvPr id="118" name="Rectangle 28">
              <a:extLst>
                <a:ext uri="{FF2B5EF4-FFF2-40B4-BE49-F238E27FC236}">
                  <a16:creationId xmlns:a16="http://schemas.microsoft.com/office/drawing/2014/main" id="{0A75CA56-E26B-4972-A976-78C526FC9F55}"/>
                </a:ext>
              </a:extLst>
            </p:cNvPr>
            <p:cNvSpPr>
              <a:spLocks noChangeArrowheads="1"/>
            </p:cNvSpPr>
            <p:nvPr/>
          </p:nvSpPr>
          <p:spPr bwMode="auto">
            <a:xfrm>
              <a:off x="2287" y="307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0x0123</a:t>
              </a:r>
            </a:p>
          </p:txBody>
        </p:sp>
        <p:sp>
          <p:nvSpPr>
            <p:cNvPr id="119" name="Rectangle 84">
              <a:extLst>
                <a:ext uri="{FF2B5EF4-FFF2-40B4-BE49-F238E27FC236}">
                  <a16:creationId xmlns:a16="http://schemas.microsoft.com/office/drawing/2014/main" id="{BE03FE11-9BC4-441D-9CFE-9FB46E9EC266}"/>
                </a:ext>
              </a:extLst>
            </p:cNvPr>
            <p:cNvSpPr>
              <a:spLocks noChangeArrowheads="1"/>
            </p:cNvSpPr>
            <p:nvPr/>
          </p:nvSpPr>
          <p:spPr bwMode="auto">
            <a:xfrm>
              <a:off x="3915" y="3695"/>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20" name="Text Box 85">
              <a:extLst>
                <a:ext uri="{FF2B5EF4-FFF2-40B4-BE49-F238E27FC236}">
                  <a16:creationId xmlns:a16="http://schemas.microsoft.com/office/drawing/2014/main" id="{59A19A4C-0681-4FD9-9444-81A49B9DC9F2}"/>
                </a:ext>
              </a:extLst>
            </p:cNvPr>
            <p:cNvSpPr txBox="1">
              <a:spLocks noChangeArrowheads="1"/>
            </p:cNvSpPr>
            <p:nvPr/>
          </p:nvSpPr>
          <p:spPr bwMode="auto">
            <a:xfrm>
              <a:off x="4635" y="3695"/>
              <a:ext cx="5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0x3FF8</a:t>
              </a:r>
            </a:p>
          </p:txBody>
        </p:sp>
        <p:sp>
          <p:nvSpPr>
            <p:cNvPr id="121" name="Text Box 43">
              <a:extLst>
                <a:ext uri="{FF2B5EF4-FFF2-40B4-BE49-F238E27FC236}">
                  <a16:creationId xmlns:a16="http://schemas.microsoft.com/office/drawing/2014/main" id="{F0A0D192-5211-411A-997C-C4E7C19901C5}"/>
                </a:ext>
              </a:extLst>
            </p:cNvPr>
            <p:cNvSpPr txBox="1">
              <a:spLocks noChangeArrowheads="1"/>
            </p:cNvSpPr>
            <p:nvPr/>
          </p:nvSpPr>
          <p:spPr bwMode="auto">
            <a:xfrm>
              <a:off x="2008" y="307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LR</a:t>
              </a:r>
            </a:p>
          </p:txBody>
        </p:sp>
      </p:grpSp>
      <p:sp>
        <p:nvSpPr>
          <p:cNvPr id="32775" name="Rectangle 53">
            <a:extLst>
              <a:ext uri="{FF2B5EF4-FFF2-40B4-BE49-F238E27FC236}">
                <a16:creationId xmlns:a16="http://schemas.microsoft.com/office/drawing/2014/main" id="{7BF2CABD-832D-40E4-B228-5D66CAAC3378}"/>
              </a:ext>
            </a:extLst>
          </p:cNvPr>
          <p:cNvSpPr>
            <a:spLocks noChangeArrowheads="1"/>
          </p:cNvSpPr>
          <p:nvPr/>
        </p:nvSpPr>
        <p:spPr bwMode="auto">
          <a:xfrm>
            <a:off x="1697038" y="2589214"/>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1.</a:t>
            </a:r>
            <a:r>
              <a:rPr lang="zh-CN" altLang="en-US" sz="2000">
                <a:latin typeface="Times New Roman" panose="02020603050405020304" pitchFamily="18" charset="0"/>
                <a:ea typeface="华文新魏" panose="02010800040101010101" pitchFamily="2" charset="-122"/>
              </a:rPr>
              <a:t>压栈操作前寄存器和堆栈区的状态；</a:t>
            </a:r>
          </a:p>
        </p:txBody>
      </p:sp>
      <p:sp>
        <p:nvSpPr>
          <p:cNvPr id="32776" name="Rectangle 54">
            <a:extLst>
              <a:ext uri="{FF2B5EF4-FFF2-40B4-BE49-F238E27FC236}">
                <a16:creationId xmlns:a16="http://schemas.microsoft.com/office/drawing/2014/main" id="{4314D5AA-E00B-43F3-B468-0132E1B68F15}"/>
              </a:ext>
            </a:extLst>
          </p:cNvPr>
          <p:cNvSpPr>
            <a:spLocks noChangeArrowheads="1"/>
          </p:cNvSpPr>
          <p:nvPr/>
        </p:nvSpPr>
        <p:spPr bwMode="auto">
          <a:xfrm>
            <a:off x="1697038" y="3308351"/>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2.</a:t>
            </a:r>
            <a:r>
              <a:rPr lang="zh-CN" altLang="en-US" sz="2000">
                <a:latin typeface="Times New Roman" panose="02020603050405020304" pitchFamily="18" charset="0"/>
                <a:ea typeface="华文新魏" panose="02010800040101010101" pitchFamily="2" charset="-122"/>
              </a:rPr>
              <a:t>压栈操作前堆栈指针指向栈顶；</a:t>
            </a:r>
          </a:p>
        </p:txBody>
      </p:sp>
      <p:sp>
        <p:nvSpPr>
          <p:cNvPr id="124" name="Rectangle 55">
            <a:extLst>
              <a:ext uri="{FF2B5EF4-FFF2-40B4-BE49-F238E27FC236}">
                <a16:creationId xmlns:a16="http://schemas.microsoft.com/office/drawing/2014/main" id="{D212A6F5-F473-48B3-8F63-5B56501057C8}"/>
              </a:ext>
            </a:extLst>
          </p:cNvPr>
          <p:cNvSpPr>
            <a:spLocks noChangeArrowheads="1"/>
          </p:cNvSpPr>
          <p:nvPr/>
        </p:nvSpPr>
        <p:spPr bwMode="auto">
          <a:xfrm>
            <a:off x="1697038" y="4092576"/>
            <a:ext cx="2463800"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3.</a:t>
            </a:r>
            <a:r>
              <a:rPr lang="zh-CN" altLang="en-US" sz="2000">
                <a:latin typeface="Times New Roman" panose="02020603050405020304" pitchFamily="18" charset="0"/>
                <a:ea typeface="华文新魏" panose="02010800040101010101" pitchFamily="2" charset="-122"/>
              </a:rPr>
              <a:t>执行压栈操作指令保存</a:t>
            </a:r>
            <a:r>
              <a:rPr lang="en-US" altLang="zh-CN" sz="2000">
                <a:latin typeface="Times New Roman" panose="02020603050405020304" pitchFamily="18" charset="0"/>
                <a:ea typeface="华文新魏" panose="02010800040101010101" pitchFamily="2" charset="-122"/>
              </a:rPr>
              <a:t>R0-R7</a:t>
            </a:r>
            <a:r>
              <a:rPr lang="zh-CN" altLang="en-US" sz="2000">
                <a:latin typeface="Times New Roman" panose="02020603050405020304" pitchFamily="18" charset="0"/>
                <a:ea typeface="华文新魏" panose="02010800040101010101" pitchFamily="2" charset="-122"/>
              </a:rPr>
              <a:t>和</a:t>
            </a:r>
            <a:r>
              <a:rPr lang="en-US" altLang="zh-CN" sz="2000">
                <a:latin typeface="Times New Roman" panose="02020603050405020304" pitchFamily="18" charset="0"/>
                <a:ea typeface="华文新魏" panose="02010800040101010101" pitchFamily="2" charset="-122"/>
              </a:rPr>
              <a:t>LR</a:t>
            </a:r>
          </a:p>
        </p:txBody>
      </p:sp>
      <p:grpSp>
        <p:nvGrpSpPr>
          <p:cNvPr id="125" name="Group 56">
            <a:extLst>
              <a:ext uri="{FF2B5EF4-FFF2-40B4-BE49-F238E27FC236}">
                <a16:creationId xmlns:a16="http://schemas.microsoft.com/office/drawing/2014/main" id="{43507F17-39EB-4732-81DC-F333A17E7F46}"/>
              </a:ext>
            </a:extLst>
          </p:cNvPr>
          <p:cNvGrpSpPr>
            <a:grpSpLocks/>
          </p:cNvGrpSpPr>
          <p:nvPr/>
        </p:nvGrpSpPr>
        <p:grpSpPr bwMode="auto">
          <a:xfrm>
            <a:off x="6276975" y="3392488"/>
            <a:ext cx="2605088" cy="2743200"/>
            <a:chOff x="2994" y="1967"/>
            <a:chExt cx="1641" cy="1728"/>
          </a:xfrm>
        </p:grpSpPr>
        <p:grpSp>
          <p:nvGrpSpPr>
            <p:cNvPr id="32785" name="Group 57">
              <a:extLst>
                <a:ext uri="{FF2B5EF4-FFF2-40B4-BE49-F238E27FC236}">
                  <a16:creationId xmlns:a16="http://schemas.microsoft.com/office/drawing/2014/main" id="{0E178F25-138C-4C2B-BF3F-E63E0D089076}"/>
                </a:ext>
              </a:extLst>
            </p:cNvPr>
            <p:cNvGrpSpPr>
              <a:grpSpLocks/>
            </p:cNvGrpSpPr>
            <p:nvPr/>
          </p:nvGrpSpPr>
          <p:grpSpPr bwMode="auto">
            <a:xfrm>
              <a:off x="2994" y="1967"/>
              <a:ext cx="887" cy="1584"/>
              <a:chOff x="2994" y="1967"/>
              <a:chExt cx="887" cy="1584"/>
            </a:xfrm>
          </p:grpSpPr>
          <p:sp>
            <p:nvSpPr>
              <p:cNvPr id="136" name="AutoShape 56">
                <a:extLst>
                  <a:ext uri="{FF2B5EF4-FFF2-40B4-BE49-F238E27FC236}">
                    <a16:creationId xmlns:a16="http://schemas.microsoft.com/office/drawing/2014/main" id="{8F5D3042-22F1-40A1-A8ED-52C910DCF36C}"/>
                  </a:ext>
                </a:extLst>
              </p:cNvPr>
              <p:cNvSpPr>
                <a:spLocks/>
              </p:cNvSpPr>
              <p:nvPr/>
            </p:nvSpPr>
            <p:spPr bwMode="auto">
              <a:xfrm>
                <a:off x="2994" y="1967"/>
                <a:ext cx="192" cy="672"/>
              </a:xfrm>
              <a:prstGeom prst="rightBrace">
                <a:avLst>
                  <a:gd name="adj1" fmla="val 29167"/>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137" name="AutoShape 57">
                <a:extLst>
                  <a:ext uri="{FF2B5EF4-FFF2-40B4-BE49-F238E27FC236}">
                    <a16:creationId xmlns:a16="http://schemas.microsoft.com/office/drawing/2014/main" id="{233D0DEF-7A57-4D77-9C8F-AF3C15BCB8B8}"/>
                  </a:ext>
                </a:extLst>
              </p:cNvPr>
              <p:cNvSpPr>
                <a:spLocks/>
              </p:cNvSpPr>
              <p:nvPr/>
            </p:nvSpPr>
            <p:spPr bwMode="auto">
              <a:xfrm>
                <a:off x="3641" y="2303"/>
                <a:ext cx="240" cy="1248"/>
              </a:xfrm>
              <a:prstGeom prst="leftBrace">
                <a:avLst>
                  <a:gd name="adj1" fmla="val 43333"/>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138" name="AutoShape 58">
                <a:extLst>
                  <a:ext uri="{FF2B5EF4-FFF2-40B4-BE49-F238E27FC236}">
                    <a16:creationId xmlns:a16="http://schemas.microsoft.com/office/drawing/2014/main" id="{1AD400E7-1F72-4C27-8E11-3A2E864684E7}"/>
                  </a:ext>
                </a:extLst>
              </p:cNvPr>
              <p:cNvSpPr>
                <a:spLocks noChangeArrowheads="1"/>
              </p:cNvSpPr>
              <p:nvPr/>
            </p:nvSpPr>
            <p:spPr bwMode="auto">
              <a:xfrm rot="3384754">
                <a:off x="3123" y="2536"/>
                <a:ext cx="657" cy="192"/>
              </a:xfrm>
              <a:custGeom>
                <a:avLst/>
                <a:gdLst>
                  <a:gd name="T0" fmla="*/ 1986795 w 21600"/>
                  <a:gd name="T1" fmla="*/ 0 h 21600"/>
                  <a:gd name="T2" fmla="*/ 0 w 21600"/>
                  <a:gd name="T3" fmla="*/ 2398 h 21600"/>
                  <a:gd name="T4" fmla="*/ 1986795 w 21600"/>
                  <a:gd name="T5" fmla="*/ 4795 h 21600"/>
                  <a:gd name="T6" fmla="*/ 1986795 w 21600"/>
                  <a:gd name="T7" fmla="*/ 2398 h 21600"/>
                  <a:gd name="T8" fmla="*/ 17694720 60000 65536"/>
                  <a:gd name="T9" fmla="*/ 11796480 60000 65536"/>
                  <a:gd name="T10" fmla="*/ 5898240 60000 65536"/>
                  <a:gd name="T11" fmla="*/ 0 60000 65536"/>
                  <a:gd name="T12" fmla="*/ 3386 w 21600"/>
                  <a:gd name="T13" fmla="*/ 5400 h 21600"/>
                  <a:gd name="T14" fmla="*/ 18904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pPr>
                  <a:defRPr/>
                </a:pPr>
                <a:endParaRPr lang="zh-CN" altLang="en-US" kern="0">
                  <a:solidFill>
                    <a:sysClr val="windowText" lastClr="000000"/>
                  </a:solidFill>
                </a:endParaRPr>
              </a:p>
            </p:txBody>
          </p:sp>
        </p:grpSp>
        <p:grpSp>
          <p:nvGrpSpPr>
            <p:cNvPr id="32786" name="Group 61">
              <a:extLst>
                <a:ext uri="{FF2B5EF4-FFF2-40B4-BE49-F238E27FC236}">
                  <a16:creationId xmlns:a16="http://schemas.microsoft.com/office/drawing/2014/main" id="{B16957B0-432E-4C50-AE03-CCFBA4090551}"/>
                </a:ext>
              </a:extLst>
            </p:cNvPr>
            <p:cNvGrpSpPr>
              <a:grpSpLocks/>
            </p:cNvGrpSpPr>
            <p:nvPr/>
          </p:nvGrpSpPr>
          <p:grpSpPr bwMode="auto">
            <a:xfrm>
              <a:off x="3915" y="2159"/>
              <a:ext cx="720" cy="1536"/>
              <a:chOff x="3915" y="2159"/>
              <a:chExt cx="720" cy="1536"/>
            </a:xfrm>
          </p:grpSpPr>
          <p:sp>
            <p:nvSpPr>
              <p:cNvPr id="128" name="Rectangle 18">
                <a:extLst>
                  <a:ext uri="{FF2B5EF4-FFF2-40B4-BE49-F238E27FC236}">
                    <a16:creationId xmlns:a16="http://schemas.microsoft.com/office/drawing/2014/main" id="{044F3318-FD3A-4DBF-9B01-949E13DBFFC2}"/>
                  </a:ext>
                </a:extLst>
              </p:cNvPr>
              <p:cNvSpPr>
                <a:spLocks noChangeArrowheads="1"/>
              </p:cNvSpPr>
              <p:nvPr/>
            </p:nvSpPr>
            <p:spPr bwMode="auto">
              <a:xfrm>
                <a:off x="3915" y="3311"/>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a:t>
                </a:r>
              </a:p>
            </p:txBody>
          </p:sp>
          <p:sp>
            <p:nvSpPr>
              <p:cNvPr id="129" name="Rectangle 26">
                <a:extLst>
                  <a:ext uri="{FF2B5EF4-FFF2-40B4-BE49-F238E27FC236}">
                    <a16:creationId xmlns:a16="http://schemas.microsoft.com/office/drawing/2014/main" id="{6D2CF6B9-58BA-48C7-98B8-C2A710E8E69E}"/>
                  </a:ext>
                </a:extLst>
              </p:cNvPr>
              <p:cNvSpPr>
                <a:spLocks noChangeArrowheads="1"/>
              </p:cNvSpPr>
              <p:nvPr/>
            </p:nvSpPr>
            <p:spPr bwMode="auto">
              <a:xfrm>
                <a:off x="3915" y="3119"/>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0x02</a:t>
                </a:r>
              </a:p>
            </p:txBody>
          </p:sp>
          <p:sp>
            <p:nvSpPr>
              <p:cNvPr id="130" name="Rectangle 27">
                <a:extLst>
                  <a:ext uri="{FF2B5EF4-FFF2-40B4-BE49-F238E27FC236}">
                    <a16:creationId xmlns:a16="http://schemas.microsoft.com/office/drawing/2014/main" id="{438C8D48-6BAC-4798-94EB-569994E95FF8}"/>
                  </a:ext>
                </a:extLst>
              </p:cNvPr>
              <p:cNvSpPr>
                <a:spLocks noChangeArrowheads="1"/>
              </p:cNvSpPr>
              <p:nvPr/>
            </p:nvSpPr>
            <p:spPr bwMode="auto">
              <a:xfrm>
                <a:off x="3915" y="2927"/>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0x03</a:t>
                </a:r>
              </a:p>
            </p:txBody>
          </p:sp>
          <p:sp>
            <p:nvSpPr>
              <p:cNvPr id="131" name="Rectangle 28">
                <a:extLst>
                  <a:ext uri="{FF2B5EF4-FFF2-40B4-BE49-F238E27FC236}">
                    <a16:creationId xmlns:a16="http://schemas.microsoft.com/office/drawing/2014/main" id="{C9A552AA-A4E7-41E1-B3ED-E3ECBEE4A92B}"/>
                  </a:ext>
                </a:extLst>
              </p:cNvPr>
              <p:cNvSpPr>
                <a:spLocks noChangeArrowheads="1"/>
              </p:cNvSpPr>
              <p:nvPr/>
            </p:nvSpPr>
            <p:spPr bwMode="auto">
              <a:xfrm>
                <a:off x="3915" y="2735"/>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0x04</a:t>
                </a:r>
              </a:p>
            </p:txBody>
          </p:sp>
          <p:sp>
            <p:nvSpPr>
              <p:cNvPr id="132" name="Rectangle 29">
                <a:extLst>
                  <a:ext uri="{FF2B5EF4-FFF2-40B4-BE49-F238E27FC236}">
                    <a16:creationId xmlns:a16="http://schemas.microsoft.com/office/drawing/2014/main" id="{80B67128-46FB-4F0E-AF72-A26711401A88}"/>
                  </a:ext>
                </a:extLst>
              </p:cNvPr>
              <p:cNvSpPr>
                <a:spLocks noChangeArrowheads="1"/>
              </p:cNvSpPr>
              <p:nvPr/>
            </p:nvSpPr>
            <p:spPr bwMode="auto">
              <a:xfrm>
                <a:off x="3915" y="2543"/>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0x05</a:t>
                </a:r>
              </a:p>
            </p:txBody>
          </p:sp>
          <p:sp>
            <p:nvSpPr>
              <p:cNvPr id="133" name="Rectangle 31">
                <a:extLst>
                  <a:ext uri="{FF2B5EF4-FFF2-40B4-BE49-F238E27FC236}">
                    <a16:creationId xmlns:a16="http://schemas.microsoft.com/office/drawing/2014/main" id="{30888B39-0342-430A-8614-EFBFE02531D8}"/>
                  </a:ext>
                </a:extLst>
              </p:cNvPr>
              <p:cNvSpPr>
                <a:spLocks noChangeArrowheads="1"/>
              </p:cNvSpPr>
              <p:nvPr/>
            </p:nvSpPr>
            <p:spPr bwMode="auto">
              <a:xfrm>
                <a:off x="3915" y="2159"/>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0x07</a:t>
                </a:r>
              </a:p>
            </p:txBody>
          </p:sp>
          <p:sp>
            <p:nvSpPr>
              <p:cNvPr id="134" name="Rectangle 32">
                <a:extLst>
                  <a:ext uri="{FF2B5EF4-FFF2-40B4-BE49-F238E27FC236}">
                    <a16:creationId xmlns:a16="http://schemas.microsoft.com/office/drawing/2014/main" id="{FFABE781-04DE-4ABD-83B5-508D2ECA19F4}"/>
                  </a:ext>
                </a:extLst>
              </p:cNvPr>
              <p:cNvSpPr>
                <a:spLocks noChangeArrowheads="1"/>
              </p:cNvSpPr>
              <p:nvPr/>
            </p:nvSpPr>
            <p:spPr bwMode="auto">
              <a:xfrm>
                <a:off x="3915" y="3503"/>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0x00</a:t>
                </a:r>
              </a:p>
            </p:txBody>
          </p:sp>
          <p:sp>
            <p:nvSpPr>
              <p:cNvPr id="135" name="Rectangle 41">
                <a:extLst>
                  <a:ext uri="{FF2B5EF4-FFF2-40B4-BE49-F238E27FC236}">
                    <a16:creationId xmlns:a16="http://schemas.microsoft.com/office/drawing/2014/main" id="{2F5B02EC-DDC2-4409-8B60-06C172789255}"/>
                  </a:ext>
                </a:extLst>
              </p:cNvPr>
              <p:cNvSpPr>
                <a:spLocks noChangeArrowheads="1"/>
              </p:cNvSpPr>
              <p:nvPr/>
            </p:nvSpPr>
            <p:spPr bwMode="auto">
              <a:xfrm>
                <a:off x="3915" y="2351"/>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0x06</a:t>
                </a:r>
              </a:p>
            </p:txBody>
          </p:sp>
        </p:grpSp>
      </p:grpSp>
      <p:grpSp>
        <p:nvGrpSpPr>
          <p:cNvPr id="139" name="Group 70">
            <a:extLst>
              <a:ext uri="{FF2B5EF4-FFF2-40B4-BE49-F238E27FC236}">
                <a16:creationId xmlns:a16="http://schemas.microsoft.com/office/drawing/2014/main" id="{82918933-4B2E-4EC6-88CE-914FAC6DC7BC}"/>
              </a:ext>
            </a:extLst>
          </p:cNvPr>
          <p:cNvGrpSpPr>
            <a:grpSpLocks/>
          </p:cNvGrpSpPr>
          <p:nvPr/>
        </p:nvGrpSpPr>
        <p:grpSpPr bwMode="auto">
          <a:xfrm>
            <a:off x="6276975" y="3392488"/>
            <a:ext cx="2605088" cy="1905000"/>
            <a:chOff x="2994" y="1967"/>
            <a:chExt cx="1641" cy="1200"/>
          </a:xfrm>
        </p:grpSpPr>
        <p:cxnSp>
          <p:nvCxnSpPr>
            <p:cNvPr id="32783" name="直接箭头连接符 61">
              <a:extLst>
                <a:ext uri="{FF2B5EF4-FFF2-40B4-BE49-F238E27FC236}">
                  <a16:creationId xmlns:a16="http://schemas.microsoft.com/office/drawing/2014/main" id="{C7611767-0567-42D9-95B7-281A7754D11E}"/>
                </a:ext>
              </a:extLst>
            </p:cNvPr>
            <p:cNvCxnSpPr>
              <a:cxnSpLocks noChangeShapeType="1"/>
            </p:cNvCxnSpPr>
            <p:nvPr/>
          </p:nvCxnSpPr>
          <p:spPr bwMode="auto">
            <a:xfrm flipV="1">
              <a:off x="2994" y="2081"/>
              <a:ext cx="887" cy="1086"/>
            </a:xfrm>
            <a:prstGeom prst="straightConnector1">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1" name="Rectangle 47">
              <a:extLst>
                <a:ext uri="{FF2B5EF4-FFF2-40B4-BE49-F238E27FC236}">
                  <a16:creationId xmlns:a16="http://schemas.microsoft.com/office/drawing/2014/main" id="{D311BF9B-4E62-4659-9CA5-F3E4911C95A6}"/>
                </a:ext>
              </a:extLst>
            </p:cNvPr>
            <p:cNvSpPr>
              <a:spLocks noChangeArrowheads="1"/>
            </p:cNvSpPr>
            <p:nvPr/>
          </p:nvSpPr>
          <p:spPr bwMode="auto">
            <a:xfrm>
              <a:off x="3915" y="1967"/>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0x0123</a:t>
              </a:r>
            </a:p>
          </p:txBody>
        </p:sp>
      </p:grpSp>
      <p:sp>
        <p:nvSpPr>
          <p:cNvPr id="142" name="Rectangle 28">
            <a:extLst>
              <a:ext uri="{FF2B5EF4-FFF2-40B4-BE49-F238E27FC236}">
                <a16:creationId xmlns:a16="http://schemas.microsoft.com/office/drawing/2014/main" id="{BF8E3473-9E1F-4723-B531-C0BFD2AA53F4}"/>
              </a:ext>
            </a:extLst>
          </p:cNvPr>
          <p:cNvSpPr>
            <a:spLocks noChangeArrowheads="1"/>
          </p:cNvSpPr>
          <p:nvPr/>
        </p:nvSpPr>
        <p:spPr bwMode="auto">
          <a:xfrm>
            <a:off x="5154613" y="4840288"/>
            <a:ext cx="1066800" cy="304800"/>
          </a:xfrm>
          <a:prstGeom prst="rect">
            <a:avLst/>
          </a:prstGeom>
          <a:solidFill>
            <a:srgbClr val="FFCC99"/>
          </a:solidFill>
          <a:ln w="9525">
            <a:solidFill>
              <a:srgbClr val="000000"/>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a:solidFill>
                  <a:srgbClr val="000000"/>
                </a:solidFill>
                <a:latin typeface="Arial" panose="020B0604020202020204" pitchFamily="34" charset="0"/>
              </a:rPr>
              <a:t>0x3FFC</a:t>
            </a:r>
          </a:p>
        </p:txBody>
      </p:sp>
      <p:sp>
        <p:nvSpPr>
          <p:cNvPr id="32781" name="AutoShape 86">
            <a:extLst>
              <a:ext uri="{FF2B5EF4-FFF2-40B4-BE49-F238E27FC236}">
                <a16:creationId xmlns:a16="http://schemas.microsoft.com/office/drawing/2014/main" id="{93910C9B-1733-4564-9611-A54345AC15F5}"/>
              </a:ext>
            </a:extLst>
          </p:cNvPr>
          <p:cNvSpPr>
            <a:spLocks noChangeArrowheads="1"/>
          </p:cNvSpPr>
          <p:nvPr/>
        </p:nvSpPr>
        <p:spPr bwMode="auto">
          <a:xfrm>
            <a:off x="9644063" y="2935288"/>
            <a:ext cx="533400" cy="609600"/>
          </a:xfrm>
          <a:prstGeom prst="leftArrowCallout">
            <a:avLst>
              <a:gd name="adj1" fmla="val 28571"/>
              <a:gd name="adj2" fmla="val 28571"/>
              <a:gd name="adj3" fmla="val 16667"/>
              <a:gd name="adj4" fmla="val 58931"/>
            </a:avLst>
          </a:prstGeom>
          <a:solidFill>
            <a:srgbClr val="FFCC99"/>
          </a:solidFill>
          <a:ln w="9525">
            <a:solidFill>
              <a:srgbClr val="000000"/>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solidFill>
                  <a:srgbClr val="000000"/>
                </a:solidFill>
                <a:latin typeface="Arial" panose="020B0604020202020204" pitchFamily="34" charset="0"/>
                <a:ea typeface="黑体" panose="02010609060101010101" pitchFamily="49" charset="-122"/>
              </a:rPr>
              <a:t> </a:t>
            </a:r>
            <a:r>
              <a:rPr lang="zh-CN" altLang="en-US">
                <a:solidFill>
                  <a:srgbClr val="000000"/>
                </a:solidFill>
                <a:latin typeface="Arial" panose="020B0604020202020204" pitchFamily="34" charset="0"/>
                <a:ea typeface="黑体" panose="02010609060101010101" pitchFamily="49" charset="-122"/>
              </a:rPr>
              <a:t>栈</a:t>
            </a:r>
          </a:p>
          <a:p>
            <a:pPr algn="ctr" eaLnBrk="1" hangingPunct="1"/>
            <a:r>
              <a:rPr lang="zh-CN" altLang="en-US">
                <a:solidFill>
                  <a:srgbClr val="000000"/>
                </a:solidFill>
                <a:latin typeface="Arial" panose="020B0604020202020204" pitchFamily="34" charset="0"/>
                <a:ea typeface="黑体" panose="02010609060101010101" pitchFamily="49" charset="-122"/>
              </a:rPr>
              <a:t> 顶</a:t>
            </a:r>
          </a:p>
        </p:txBody>
      </p:sp>
      <p:sp>
        <p:nvSpPr>
          <p:cNvPr id="144" name="Line 80">
            <a:extLst>
              <a:ext uri="{FF2B5EF4-FFF2-40B4-BE49-F238E27FC236}">
                <a16:creationId xmlns:a16="http://schemas.microsoft.com/office/drawing/2014/main" id="{1C3D3B42-AE5B-4BCA-9781-E65B796CD1D0}"/>
              </a:ext>
            </a:extLst>
          </p:cNvPr>
          <p:cNvSpPr>
            <a:spLocks noChangeShapeType="1"/>
          </p:cNvSpPr>
          <p:nvPr/>
        </p:nvSpPr>
        <p:spPr bwMode="auto">
          <a:xfrm>
            <a:off x="7156451" y="5983288"/>
            <a:ext cx="614363"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23080117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500" fill="hold"/>
                                        <p:tgtEl>
                                          <p:spTgt spid="124"/>
                                        </p:tgtEl>
                                        <p:attrNameLst>
                                          <p:attrName>ppt_x</p:attrName>
                                        </p:attrNameLst>
                                      </p:cBhvr>
                                      <p:tavLst>
                                        <p:tav tm="0">
                                          <p:val>
                                            <p:strVal val="0-#ppt_w/2"/>
                                          </p:val>
                                        </p:tav>
                                        <p:tav tm="100000">
                                          <p:val>
                                            <p:strVal val="#ppt_x"/>
                                          </p:val>
                                        </p:tav>
                                      </p:tavLst>
                                    </p:anim>
                                    <p:anim calcmode="lin" valueType="num">
                                      <p:cBhvr additive="base">
                                        <p:cTn id="8" dur="500" fill="hold"/>
                                        <p:tgtEl>
                                          <p:spTgt spid="12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wipe(left)">
                                      <p:cBhvr>
                                        <p:cTn id="12" dur="2000"/>
                                        <p:tgtEl>
                                          <p:spTgt spid="125"/>
                                        </p:tgtEl>
                                      </p:cBhvr>
                                    </p:animEffect>
                                  </p:childTnLst>
                                </p:cTn>
                              </p:par>
                            </p:childTnLst>
                          </p:cTn>
                        </p:par>
                        <p:par>
                          <p:cTn id="13" fill="hold" nodeType="afterGroup">
                            <p:stCondLst>
                              <p:cond delay="2500"/>
                            </p:stCondLst>
                            <p:childTnLst>
                              <p:par>
                                <p:cTn id="14" presetID="22" presetClass="entr" presetSubtype="8" fill="hold" nodeType="after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wipe(left)">
                                      <p:cBhvr>
                                        <p:cTn id="16" dur="2000"/>
                                        <p:tgtEl>
                                          <p:spTgt spid="139"/>
                                        </p:tgtEl>
                                      </p:cBhvr>
                                    </p:animEffect>
                                  </p:childTnLst>
                                </p:cTn>
                              </p:par>
                            </p:childTnLst>
                          </p:cTn>
                        </p:par>
                        <p:par>
                          <p:cTn id="17" fill="hold" nodeType="afterGroup">
                            <p:stCondLst>
                              <p:cond delay="4500"/>
                            </p:stCondLst>
                            <p:childTnLst>
                              <p:par>
                                <p:cTn id="18" presetID="22" presetClass="entr" presetSubtype="4" fill="hold" grpId="0" nodeType="after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wipe(down)">
                                      <p:cBhvr>
                                        <p:cTn id="20" dur="500"/>
                                        <p:tgtEl>
                                          <p:spTgt spid="142"/>
                                        </p:tgtEl>
                                      </p:cBhvr>
                                    </p:animEffect>
                                  </p:childTnLst>
                                </p:cTn>
                              </p:par>
                            </p:childTnLst>
                          </p:cTn>
                        </p:par>
                        <p:par>
                          <p:cTn id="21" fill="hold" nodeType="afterGroup">
                            <p:stCondLst>
                              <p:cond delay="5000"/>
                            </p:stCondLst>
                            <p:childTnLst>
                              <p:par>
                                <p:cTn id="22" presetID="22" presetClass="entr" presetSubtype="8" fill="hold"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left)">
                                      <p:cBhvr>
                                        <p:cTn id="24" dur="500"/>
                                        <p:tgtEl>
                                          <p:spTgt spid="75"/>
                                        </p:tgtEl>
                                      </p:cBhvr>
                                    </p:animEffect>
                                  </p:childTnLst>
                                </p:cTn>
                              </p:par>
                            </p:childTnLst>
                          </p:cTn>
                        </p:par>
                        <p:par>
                          <p:cTn id="25" fill="hold" nodeType="afterGroup">
                            <p:stCondLst>
                              <p:cond delay="5500"/>
                            </p:stCondLst>
                            <p:childTnLst>
                              <p:par>
                                <p:cTn id="26" presetID="22" presetClass="entr" presetSubtype="1" fill="hold" nodeType="after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up)">
                                      <p:cBhvr>
                                        <p:cTn id="28" dur="500"/>
                                        <p:tgtEl>
                                          <p:spTgt spid="76"/>
                                        </p:tgtEl>
                                      </p:cBhvr>
                                    </p:animEffect>
                                  </p:childTnLst>
                                </p:cTn>
                              </p:par>
                            </p:childTnLst>
                          </p:cTn>
                        </p:par>
                        <p:par>
                          <p:cTn id="29" fill="hold" nodeType="afterGroup">
                            <p:stCondLst>
                              <p:cond delay="6000"/>
                            </p:stCondLst>
                            <p:childTnLst>
                              <p:par>
                                <p:cTn id="30" presetID="22" presetClass="entr" presetSubtype="8"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wipe(left)">
                                      <p:cBhvr>
                                        <p:cTn id="3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4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56FD5E41-81C1-427E-A88A-4996FB0EEFFC}"/>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多寄存器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3" name="Text Box 2">
            <a:extLst>
              <a:ext uri="{FF2B5EF4-FFF2-40B4-BE49-F238E27FC236}">
                <a16:creationId xmlns:a16="http://schemas.microsoft.com/office/drawing/2014/main" id="{63F1F1D9-2FC1-46C6-9416-FC5A0B79DCF7}"/>
              </a:ext>
            </a:extLst>
          </p:cNvPr>
          <p:cNvSpPr txBox="1">
            <a:spLocks noChangeArrowheads="1"/>
          </p:cNvSpPr>
          <p:nvPr/>
        </p:nvSpPr>
        <p:spPr bwMode="auto">
          <a:xfrm>
            <a:off x="2279651" y="1292226"/>
            <a:ext cx="8137525" cy="97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800">
                <a:latin typeface="华文新魏" panose="02010800040101010101" pitchFamily="2" charset="-122"/>
                <a:ea typeface="华文新魏" panose="02010800040101010101" pitchFamily="2" charset="-122"/>
              </a:rPr>
              <a:t>应用示例</a:t>
            </a:r>
            <a:r>
              <a:rPr kumimoji="1" lang="en-US" altLang="zh-CN" sz="2800">
                <a:latin typeface="华文新魏" panose="02010800040101010101" pitchFamily="2" charset="-122"/>
                <a:ea typeface="华文新魏" panose="02010800040101010101" pitchFamily="2" charset="-122"/>
              </a:rPr>
              <a:t>--</a:t>
            </a:r>
            <a:r>
              <a:rPr kumimoji="1" lang="zh-CN" altLang="en-US" sz="2800">
                <a:solidFill>
                  <a:srgbClr val="008000"/>
                </a:solidFill>
                <a:latin typeface="华文新魏" panose="02010800040101010101" pitchFamily="2" charset="-122"/>
                <a:ea typeface="华文新魏" panose="02010800040101010101" pitchFamily="2" charset="-122"/>
              </a:rPr>
              <a:t>满递减</a:t>
            </a:r>
            <a:r>
              <a:rPr kumimoji="1" lang="zh-CN" altLang="en-US" sz="2800">
                <a:solidFill>
                  <a:srgbClr val="FF0000"/>
                </a:solidFill>
                <a:latin typeface="华文新魏" panose="02010800040101010101" pitchFamily="2" charset="-122"/>
                <a:ea typeface="华文新魏" panose="02010800040101010101" pitchFamily="2" charset="-122"/>
              </a:rPr>
              <a:t>出栈</a:t>
            </a:r>
            <a:r>
              <a:rPr kumimoji="1" lang="zh-CN" altLang="en-US" sz="2800">
                <a:latin typeface="华文新魏" panose="02010800040101010101" pitchFamily="2" charset="-122"/>
                <a:ea typeface="华文新魏" panose="02010800040101010101" pitchFamily="2" charset="-122"/>
              </a:rPr>
              <a:t>操作：</a:t>
            </a:r>
          </a:p>
          <a:p>
            <a:pPr eaLnBrk="1" hangingPunct="1">
              <a:spcBef>
                <a:spcPct val="50000"/>
              </a:spcBef>
              <a:buClr>
                <a:srgbClr val="0000FF"/>
              </a:buClr>
            </a:pPr>
            <a:r>
              <a:rPr kumimoji="1" lang="en-US" altLang="zh-CN" sz="2000">
                <a:solidFill>
                  <a:srgbClr val="0000FF"/>
                </a:solidFill>
                <a:latin typeface="Arial Black" panose="020B0A04020102020204" pitchFamily="34" charset="0"/>
                <a:ea typeface="华文新魏" panose="02010800040101010101" pitchFamily="2" charset="-122"/>
              </a:rPr>
              <a:t>LDMFD SP!,{R0-R7,PC}</a:t>
            </a:r>
            <a:endParaRPr kumimoji="1" lang="en-US" altLang="zh-CN" sz="2400">
              <a:latin typeface="Courier New" panose="02070309020205020404" pitchFamily="49" charset="0"/>
              <a:ea typeface="华文新魏" panose="02010800040101010101" pitchFamily="2" charset="-122"/>
            </a:endParaRPr>
          </a:p>
        </p:txBody>
      </p:sp>
      <p:sp>
        <p:nvSpPr>
          <p:cNvPr id="4" name="Rectangle 53">
            <a:extLst>
              <a:ext uri="{FF2B5EF4-FFF2-40B4-BE49-F238E27FC236}">
                <a16:creationId xmlns:a16="http://schemas.microsoft.com/office/drawing/2014/main" id="{8233195A-A38C-43CC-B401-33018B2BEC1A}"/>
              </a:ext>
            </a:extLst>
          </p:cNvPr>
          <p:cNvSpPr>
            <a:spLocks noChangeArrowheads="1"/>
          </p:cNvSpPr>
          <p:nvPr/>
        </p:nvSpPr>
        <p:spPr bwMode="auto">
          <a:xfrm>
            <a:off x="1697038" y="2517776"/>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1.</a:t>
            </a:r>
            <a:r>
              <a:rPr lang="zh-CN" altLang="en-US" sz="2000">
                <a:latin typeface="Times New Roman" panose="02020603050405020304" pitchFamily="18" charset="0"/>
                <a:ea typeface="华文新魏" panose="02010800040101010101" pitchFamily="2" charset="-122"/>
              </a:rPr>
              <a:t>出栈操作前寄存器和堆栈区的状态；</a:t>
            </a:r>
          </a:p>
        </p:txBody>
      </p:sp>
      <p:sp>
        <p:nvSpPr>
          <p:cNvPr id="5" name="Rectangle 54">
            <a:extLst>
              <a:ext uri="{FF2B5EF4-FFF2-40B4-BE49-F238E27FC236}">
                <a16:creationId xmlns:a16="http://schemas.microsoft.com/office/drawing/2014/main" id="{B0382671-725C-4E6F-8699-214BE8EA51F0}"/>
              </a:ext>
            </a:extLst>
          </p:cNvPr>
          <p:cNvSpPr>
            <a:spLocks noChangeArrowheads="1"/>
          </p:cNvSpPr>
          <p:nvPr/>
        </p:nvSpPr>
        <p:spPr bwMode="auto">
          <a:xfrm>
            <a:off x="1697038" y="3236914"/>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2.</a:t>
            </a:r>
            <a:r>
              <a:rPr lang="zh-CN" altLang="en-US" sz="2000">
                <a:latin typeface="Times New Roman" panose="02020603050405020304" pitchFamily="18" charset="0"/>
                <a:ea typeface="华文新魏" panose="02010800040101010101" pitchFamily="2" charset="-122"/>
              </a:rPr>
              <a:t>出栈操作前堆栈指针指向栈顶；</a:t>
            </a:r>
          </a:p>
        </p:txBody>
      </p:sp>
      <p:sp>
        <p:nvSpPr>
          <p:cNvPr id="6" name="Line 78">
            <a:extLst>
              <a:ext uri="{FF2B5EF4-FFF2-40B4-BE49-F238E27FC236}">
                <a16:creationId xmlns:a16="http://schemas.microsoft.com/office/drawing/2014/main" id="{220F95D2-D8DA-4EAB-85F3-575946837AC0}"/>
              </a:ext>
            </a:extLst>
          </p:cNvPr>
          <p:cNvSpPr>
            <a:spLocks noChangeShapeType="1"/>
          </p:cNvSpPr>
          <p:nvPr/>
        </p:nvSpPr>
        <p:spPr bwMode="auto">
          <a:xfrm>
            <a:off x="6210300" y="4921250"/>
            <a:ext cx="914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7" name="Line 79">
            <a:extLst>
              <a:ext uri="{FF2B5EF4-FFF2-40B4-BE49-F238E27FC236}">
                <a16:creationId xmlns:a16="http://schemas.microsoft.com/office/drawing/2014/main" id="{1767C3BE-5241-44BB-9972-FFACF5DFFD8B}"/>
              </a:ext>
            </a:extLst>
          </p:cNvPr>
          <p:cNvSpPr>
            <a:spLocks noChangeShapeType="1"/>
          </p:cNvSpPr>
          <p:nvPr/>
        </p:nvSpPr>
        <p:spPr bwMode="auto">
          <a:xfrm flipV="1">
            <a:off x="7124700" y="4921250"/>
            <a:ext cx="0" cy="99060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8" name="AutoShape 86">
            <a:extLst>
              <a:ext uri="{FF2B5EF4-FFF2-40B4-BE49-F238E27FC236}">
                <a16:creationId xmlns:a16="http://schemas.microsoft.com/office/drawing/2014/main" id="{4B755F83-33C3-4F8A-A176-D292518E2A2D}"/>
              </a:ext>
            </a:extLst>
          </p:cNvPr>
          <p:cNvSpPr>
            <a:spLocks noChangeArrowheads="1"/>
          </p:cNvSpPr>
          <p:nvPr/>
        </p:nvSpPr>
        <p:spPr bwMode="auto">
          <a:xfrm>
            <a:off x="9644063" y="5607050"/>
            <a:ext cx="533400" cy="609600"/>
          </a:xfrm>
          <a:prstGeom prst="leftArrowCallout">
            <a:avLst>
              <a:gd name="adj1" fmla="val 28571"/>
              <a:gd name="adj2" fmla="val 28571"/>
              <a:gd name="adj3" fmla="val 16667"/>
              <a:gd name="adj4" fmla="val 58931"/>
            </a:avLst>
          </a:prstGeom>
          <a:solidFill>
            <a:srgbClr val="FFCC99"/>
          </a:solidFill>
          <a:ln w="9525">
            <a:solidFill>
              <a:srgbClr val="000000"/>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solidFill>
                  <a:srgbClr val="000000"/>
                </a:solidFill>
                <a:latin typeface="Arial" panose="020B0604020202020204" pitchFamily="34" charset="0"/>
                <a:ea typeface="黑体" panose="02010609060101010101" pitchFamily="49" charset="-122"/>
              </a:rPr>
              <a:t> </a:t>
            </a:r>
            <a:r>
              <a:rPr lang="zh-CN" altLang="en-US">
                <a:solidFill>
                  <a:srgbClr val="000000"/>
                </a:solidFill>
                <a:latin typeface="Arial" panose="020B0604020202020204" pitchFamily="34" charset="0"/>
                <a:ea typeface="黑体" panose="02010609060101010101" pitchFamily="49" charset="-122"/>
              </a:rPr>
              <a:t>栈</a:t>
            </a:r>
          </a:p>
          <a:p>
            <a:pPr algn="ctr" eaLnBrk="1" hangingPunct="1"/>
            <a:r>
              <a:rPr lang="zh-CN" altLang="en-US">
                <a:solidFill>
                  <a:srgbClr val="000000"/>
                </a:solidFill>
                <a:latin typeface="Arial" panose="020B0604020202020204" pitchFamily="34" charset="0"/>
                <a:ea typeface="黑体" panose="02010609060101010101" pitchFamily="49" charset="-122"/>
              </a:rPr>
              <a:t> 顶</a:t>
            </a:r>
          </a:p>
        </p:txBody>
      </p:sp>
      <p:sp>
        <p:nvSpPr>
          <p:cNvPr id="9" name="Line 80">
            <a:extLst>
              <a:ext uri="{FF2B5EF4-FFF2-40B4-BE49-F238E27FC236}">
                <a16:creationId xmlns:a16="http://schemas.microsoft.com/office/drawing/2014/main" id="{C2B0C59F-BE2E-48EA-86DD-ECDF70B7B0F5}"/>
              </a:ext>
            </a:extLst>
          </p:cNvPr>
          <p:cNvSpPr>
            <a:spLocks noChangeShapeType="1"/>
          </p:cNvSpPr>
          <p:nvPr/>
        </p:nvSpPr>
        <p:spPr bwMode="auto">
          <a:xfrm>
            <a:off x="7156451" y="5911850"/>
            <a:ext cx="614363"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grpSp>
        <p:nvGrpSpPr>
          <p:cNvPr id="10" name="Group 165">
            <a:extLst>
              <a:ext uri="{FF2B5EF4-FFF2-40B4-BE49-F238E27FC236}">
                <a16:creationId xmlns:a16="http://schemas.microsoft.com/office/drawing/2014/main" id="{2FF7C567-F27F-46C4-A386-E0EF077A1322}"/>
              </a:ext>
            </a:extLst>
          </p:cNvPr>
          <p:cNvGrpSpPr>
            <a:grpSpLocks/>
          </p:cNvGrpSpPr>
          <p:nvPr/>
        </p:nvGrpSpPr>
        <p:grpSpPr bwMode="auto">
          <a:xfrm>
            <a:off x="4316414" y="2482850"/>
            <a:ext cx="5470525" cy="4114800"/>
            <a:chOff x="1759" y="1439"/>
            <a:chExt cx="3446" cy="2592"/>
          </a:xfrm>
        </p:grpSpPr>
        <p:grpSp>
          <p:nvGrpSpPr>
            <p:cNvPr id="33803" name="Group 153">
              <a:extLst>
                <a:ext uri="{FF2B5EF4-FFF2-40B4-BE49-F238E27FC236}">
                  <a16:creationId xmlns:a16="http://schemas.microsoft.com/office/drawing/2014/main" id="{347979F9-52A0-4754-BCA5-51564AF19902}"/>
                </a:ext>
              </a:extLst>
            </p:cNvPr>
            <p:cNvGrpSpPr>
              <a:grpSpLocks/>
            </p:cNvGrpSpPr>
            <p:nvPr/>
          </p:nvGrpSpPr>
          <p:grpSpPr bwMode="auto">
            <a:xfrm>
              <a:off x="1759" y="1439"/>
              <a:ext cx="3446" cy="2592"/>
              <a:chOff x="1759" y="1439"/>
              <a:chExt cx="3446" cy="2592"/>
            </a:xfrm>
          </p:grpSpPr>
          <p:sp>
            <p:nvSpPr>
              <p:cNvPr id="13" name="Rectangle 3">
                <a:extLst>
                  <a:ext uri="{FF2B5EF4-FFF2-40B4-BE49-F238E27FC236}">
                    <a16:creationId xmlns:a16="http://schemas.microsoft.com/office/drawing/2014/main" id="{D9CA95D9-9248-4744-83D5-FDD03E306C9B}"/>
                  </a:ext>
                </a:extLst>
              </p:cNvPr>
              <p:cNvSpPr>
                <a:spLocks noChangeArrowheads="1"/>
              </p:cNvSpPr>
              <p:nvPr/>
            </p:nvSpPr>
            <p:spPr bwMode="auto">
              <a:xfrm>
                <a:off x="2287" y="211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4" name="Rectangle 10">
                <a:extLst>
                  <a:ext uri="{FF2B5EF4-FFF2-40B4-BE49-F238E27FC236}">
                    <a16:creationId xmlns:a16="http://schemas.microsoft.com/office/drawing/2014/main" id="{64F6E04F-E1C3-47EA-80B4-E4D559332F9A}"/>
                  </a:ext>
                </a:extLst>
              </p:cNvPr>
              <p:cNvSpPr>
                <a:spLocks noChangeArrowheads="1"/>
              </p:cNvSpPr>
              <p:nvPr/>
            </p:nvSpPr>
            <p:spPr bwMode="auto">
              <a:xfrm>
                <a:off x="2287" y="2495"/>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5" name="Text Box 14">
                <a:extLst>
                  <a:ext uri="{FF2B5EF4-FFF2-40B4-BE49-F238E27FC236}">
                    <a16:creationId xmlns:a16="http://schemas.microsoft.com/office/drawing/2014/main" id="{E5BE21CE-BCB4-415C-B729-59055E225EA8}"/>
                  </a:ext>
                </a:extLst>
              </p:cNvPr>
              <p:cNvSpPr txBox="1">
                <a:spLocks noChangeArrowheads="1"/>
              </p:cNvSpPr>
              <p:nvPr/>
            </p:nvSpPr>
            <p:spPr bwMode="auto">
              <a:xfrm>
                <a:off x="3991" y="14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存储器</a:t>
                </a:r>
              </a:p>
            </p:txBody>
          </p:sp>
          <p:sp>
            <p:nvSpPr>
              <p:cNvPr id="16" name="Rectangle 27">
                <a:extLst>
                  <a:ext uri="{FF2B5EF4-FFF2-40B4-BE49-F238E27FC236}">
                    <a16:creationId xmlns:a16="http://schemas.microsoft.com/office/drawing/2014/main" id="{3B340E59-DE4F-4261-AD2C-FBEAB6FC04C7}"/>
                  </a:ext>
                </a:extLst>
              </p:cNvPr>
              <p:cNvSpPr>
                <a:spLocks noChangeArrowheads="1"/>
              </p:cNvSpPr>
              <p:nvPr/>
            </p:nvSpPr>
            <p:spPr bwMode="auto">
              <a:xfrm>
                <a:off x="2287" y="191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7" name="Rectangle 46">
                <a:extLst>
                  <a:ext uri="{FF2B5EF4-FFF2-40B4-BE49-F238E27FC236}">
                    <a16:creationId xmlns:a16="http://schemas.microsoft.com/office/drawing/2014/main" id="{BC6B7A90-170C-4980-AB0D-BDE982AF754F}"/>
                  </a:ext>
                </a:extLst>
              </p:cNvPr>
              <p:cNvSpPr>
                <a:spLocks noChangeArrowheads="1"/>
              </p:cNvSpPr>
              <p:nvPr/>
            </p:nvSpPr>
            <p:spPr bwMode="auto">
              <a:xfrm>
                <a:off x="3915" y="292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8" name="Line 50">
                <a:extLst>
                  <a:ext uri="{FF2B5EF4-FFF2-40B4-BE49-F238E27FC236}">
                    <a16:creationId xmlns:a16="http://schemas.microsoft.com/office/drawing/2014/main" id="{AF7A56D1-E499-4E4C-9B99-E74E63B53C2B}"/>
                  </a:ext>
                </a:extLst>
              </p:cNvPr>
              <p:cNvSpPr>
                <a:spLocks noChangeShapeType="1"/>
              </p:cNvSpPr>
              <p:nvPr/>
            </p:nvSpPr>
            <p:spPr bwMode="auto">
              <a:xfrm>
                <a:off x="391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9" name="Line 51">
                <a:extLst>
                  <a:ext uri="{FF2B5EF4-FFF2-40B4-BE49-F238E27FC236}">
                    <a16:creationId xmlns:a16="http://schemas.microsoft.com/office/drawing/2014/main" id="{1F753AB4-08AA-42CE-8D86-58CBD0D363CD}"/>
                  </a:ext>
                </a:extLst>
              </p:cNvPr>
              <p:cNvSpPr>
                <a:spLocks noChangeShapeType="1"/>
              </p:cNvSpPr>
              <p:nvPr/>
            </p:nvSpPr>
            <p:spPr bwMode="auto">
              <a:xfrm>
                <a:off x="463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20" name="Text Box 54">
                <a:extLst>
                  <a:ext uri="{FF2B5EF4-FFF2-40B4-BE49-F238E27FC236}">
                    <a16:creationId xmlns:a16="http://schemas.microsoft.com/office/drawing/2014/main" id="{8AE905AF-085C-48C7-84A1-D31DE1247402}"/>
                  </a:ext>
                </a:extLst>
              </p:cNvPr>
              <p:cNvSpPr txBox="1">
                <a:spLocks noChangeArrowheads="1"/>
              </p:cNvSpPr>
              <p:nvPr/>
            </p:nvSpPr>
            <p:spPr bwMode="auto">
              <a:xfrm>
                <a:off x="4635" y="311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0x4004</a:t>
                </a:r>
              </a:p>
            </p:txBody>
          </p:sp>
          <p:sp>
            <p:nvSpPr>
              <p:cNvPr id="21" name="Text Box 55">
                <a:extLst>
                  <a:ext uri="{FF2B5EF4-FFF2-40B4-BE49-F238E27FC236}">
                    <a16:creationId xmlns:a16="http://schemas.microsoft.com/office/drawing/2014/main" id="{B1DFA36C-A69D-4206-B76E-D1C8272CB59A}"/>
                  </a:ext>
                </a:extLst>
              </p:cNvPr>
              <p:cNvSpPr txBox="1">
                <a:spLocks noChangeArrowheads="1"/>
              </p:cNvSpPr>
              <p:nvPr/>
            </p:nvSpPr>
            <p:spPr bwMode="auto">
              <a:xfrm>
                <a:off x="4635" y="331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0x4000</a:t>
                </a:r>
              </a:p>
            </p:txBody>
          </p:sp>
          <p:sp>
            <p:nvSpPr>
              <p:cNvPr id="22" name="Line 56">
                <a:extLst>
                  <a:ext uri="{FF2B5EF4-FFF2-40B4-BE49-F238E27FC236}">
                    <a16:creationId xmlns:a16="http://schemas.microsoft.com/office/drawing/2014/main" id="{95E1F605-778D-4124-8265-48886057A5D0}"/>
                  </a:ext>
                </a:extLst>
              </p:cNvPr>
              <p:cNvSpPr>
                <a:spLocks noChangeShapeType="1"/>
              </p:cNvSpPr>
              <p:nvPr/>
            </p:nvSpPr>
            <p:spPr bwMode="auto">
              <a:xfrm>
                <a:off x="4587" y="3215"/>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23" name="Text Box 57">
                <a:extLst>
                  <a:ext uri="{FF2B5EF4-FFF2-40B4-BE49-F238E27FC236}">
                    <a16:creationId xmlns:a16="http://schemas.microsoft.com/office/drawing/2014/main" id="{546C745C-2CD8-40DF-83DB-B463ECFA1EB0}"/>
                  </a:ext>
                </a:extLst>
              </p:cNvPr>
              <p:cNvSpPr txBox="1">
                <a:spLocks noChangeArrowheads="1"/>
              </p:cNvSpPr>
              <p:nvPr/>
            </p:nvSpPr>
            <p:spPr bwMode="auto">
              <a:xfrm>
                <a:off x="4635" y="2735"/>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0x400C</a:t>
                </a:r>
              </a:p>
            </p:txBody>
          </p:sp>
          <p:sp>
            <p:nvSpPr>
              <p:cNvPr id="24" name="Text Box 58">
                <a:extLst>
                  <a:ext uri="{FF2B5EF4-FFF2-40B4-BE49-F238E27FC236}">
                    <a16:creationId xmlns:a16="http://schemas.microsoft.com/office/drawing/2014/main" id="{4BC7F774-F2AA-43BD-AB14-490744CAE050}"/>
                  </a:ext>
                </a:extLst>
              </p:cNvPr>
              <p:cNvSpPr txBox="1">
                <a:spLocks noChangeArrowheads="1"/>
              </p:cNvSpPr>
              <p:nvPr/>
            </p:nvSpPr>
            <p:spPr bwMode="auto">
              <a:xfrm>
                <a:off x="4635" y="2927"/>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0x4008</a:t>
                </a:r>
              </a:p>
            </p:txBody>
          </p:sp>
          <p:sp>
            <p:nvSpPr>
              <p:cNvPr id="25" name="Rectangle 63">
                <a:extLst>
                  <a:ext uri="{FF2B5EF4-FFF2-40B4-BE49-F238E27FC236}">
                    <a16:creationId xmlns:a16="http://schemas.microsoft.com/office/drawing/2014/main" id="{A4344285-573D-4921-995B-C0A78338BB2C}"/>
                  </a:ext>
                </a:extLst>
              </p:cNvPr>
              <p:cNvSpPr>
                <a:spLocks noChangeArrowheads="1"/>
              </p:cNvSpPr>
              <p:nvPr/>
            </p:nvSpPr>
            <p:spPr bwMode="auto">
              <a:xfrm>
                <a:off x="3915" y="2735"/>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6" name="Rectangle 64">
                <a:extLst>
                  <a:ext uri="{FF2B5EF4-FFF2-40B4-BE49-F238E27FC236}">
                    <a16:creationId xmlns:a16="http://schemas.microsoft.com/office/drawing/2014/main" id="{21F2A02D-D84F-4A06-A31E-87048A582714}"/>
                  </a:ext>
                </a:extLst>
              </p:cNvPr>
              <p:cNvSpPr>
                <a:spLocks noChangeArrowheads="1"/>
              </p:cNvSpPr>
              <p:nvPr/>
            </p:nvSpPr>
            <p:spPr bwMode="auto">
              <a:xfrm>
                <a:off x="3915" y="2543"/>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7" name="Rectangle 65">
                <a:extLst>
                  <a:ext uri="{FF2B5EF4-FFF2-40B4-BE49-F238E27FC236}">
                    <a16:creationId xmlns:a16="http://schemas.microsoft.com/office/drawing/2014/main" id="{7FEBBCD1-6842-4264-BED5-B06D3B5BEA0E}"/>
                  </a:ext>
                </a:extLst>
              </p:cNvPr>
              <p:cNvSpPr>
                <a:spLocks noChangeArrowheads="1"/>
              </p:cNvSpPr>
              <p:nvPr/>
            </p:nvSpPr>
            <p:spPr bwMode="auto">
              <a:xfrm>
                <a:off x="3915" y="235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8" name="Rectangle 66">
                <a:extLst>
                  <a:ext uri="{FF2B5EF4-FFF2-40B4-BE49-F238E27FC236}">
                    <a16:creationId xmlns:a16="http://schemas.microsoft.com/office/drawing/2014/main" id="{85FFEEF9-61D7-4F45-BEAB-53633EE06F32}"/>
                  </a:ext>
                </a:extLst>
              </p:cNvPr>
              <p:cNvSpPr>
                <a:spLocks noChangeArrowheads="1"/>
              </p:cNvSpPr>
              <p:nvPr/>
            </p:nvSpPr>
            <p:spPr bwMode="auto">
              <a:xfrm>
                <a:off x="3915" y="215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9" name="Rectangle 67">
                <a:extLst>
                  <a:ext uri="{FF2B5EF4-FFF2-40B4-BE49-F238E27FC236}">
                    <a16:creationId xmlns:a16="http://schemas.microsoft.com/office/drawing/2014/main" id="{CDFCC7F9-B4BB-4D2C-926A-3515E346123F}"/>
                  </a:ext>
                </a:extLst>
              </p:cNvPr>
              <p:cNvSpPr>
                <a:spLocks noChangeArrowheads="1"/>
              </p:cNvSpPr>
              <p:nvPr/>
            </p:nvSpPr>
            <p:spPr bwMode="auto">
              <a:xfrm>
                <a:off x="3915" y="1775"/>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30" name="Rectangle 70">
                <a:extLst>
                  <a:ext uri="{FF2B5EF4-FFF2-40B4-BE49-F238E27FC236}">
                    <a16:creationId xmlns:a16="http://schemas.microsoft.com/office/drawing/2014/main" id="{7774A158-E331-4045-9A1D-44AA92D3569A}"/>
                  </a:ext>
                </a:extLst>
              </p:cNvPr>
              <p:cNvSpPr>
                <a:spLocks noChangeArrowheads="1"/>
              </p:cNvSpPr>
              <p:nvPr/>
            </p:nvSpPr>
            <p:spPr bwMode="auto">
              <a:xfrm>
                <a:off x="3915" y="331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31" name="Rectangle 71">
                <a:extLst>
                  <a:ext uri="{FF2B5EF4-FFF2-40B4-BE49-F238E27FC236}">
                    <a16:creationId xmlns:a16="http://schemas.microsoft.com/office/drawing/2014/main" id="{D3535310-0650-4F05-A067-191E4BDBC33A}"/>
                  </a:ext>
                </a:extLst>
              </p:cNvPr>
              <p:cNvSpPr>
                <a:spLocks noChangeArrowheads="1"/>
              </p:cNvSpPr>
              <p:nvPr/>
            </p:nvSpPr>
            <p:spPr bwMode="auto">
              <a:xfrm>
                <a:off x="3915" y="311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32" name="Text Box 72">
                <a:extLst>
                  <a:ext uri="{FF2B5EF4-FFF2-40B4-BE49-F238E27FC236}">
                    <a16:creationId xmlns:a16="http://schemas.microsoft.com/office/drawing/2014/main" id="{E544B998-8699-4250-893D-E60C871BD9DC}"/>
                  </a:ext>
                </a:extLst>
              </p:cNvPr>
              <p:cNvSpPr txBox="1">
                <a:spLocks noChangeArrowheads="1"/>
              </p:cNvSpPr>
              <p:nvPr/>
            </p:nvSpPr>
            <p:spPr bwMode="auto">
              <a:xfrm>
                <a:off x="4635" y="235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0x4014</a:t>
                </a:r>
              </a:p>
            </p:txBody>
          </p:sp>
          <p:sp>
            <p:nvSpPr>
              <p:cNvPr id="33" name="Text Box 73">
                <a:extLst>
                  <a:ext uri="{FF2B5EF4-FFF2-40B4-BE49-F238E27FC236}">
                    <a16:creationId xmlns:a16="http://schemas.microsoft.com/office/drawing/2014/main" id="{ADDE3B77-B3BE-4B66-95F0-EFD3ACD05084}"/>
                  </a:ext>
                </a:extLst>
              </p:cNvPr>
              <p:cNvSpPr txBox="1">
                <a:spLocks noChangeArrowheads="1"/>
              </p:cNvSpPr>
              <p:nvPr/>
            </p:nvSpPr>
            <p:spPr bwMode="auto">
              <a:xfrm>
                <a:off x="4635" y="2543"/>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0x4010</a:t>
                </a:r>
              </a:p>
            </p:txBody>
          </p:sp>
          <p:sp>
            <p:nvSpPr>
              <p:cNvPr id="34" name="Text Box 75">
                <a:extLst>
                  <a:ext uri="{FF2B5EF4-FFF2-40B4-BE49-F238E27FC236}">
                    <a16:creationId xmlns:a16="http://schemas.microsoft.com/office/drawing/2014/main" id="{7130B0BA-9A48-4951-A0E5-5DD51B49924A}"/>
                  </a:ext>
                </a:extLst>
              </p:cNvPr>
              <p:cNvSpPr txBox="1">
                <a:spLocks noChangeArrowheads="1"/>
              </p:cNvSpPr>
              <p:nvPr/>
            </p:nvSpPr>
            <p:spPr bwMode="auto">
              <a:xfrm>
                <a:off x="4635" y="1775"/>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0x4020</a:t>
                </a:r>
              </a:p>
            </p:txBody>
          </p:sp>
          <p:sp>
            <p:nvSpPr>
              <p:cNvPr id="35" name="Text Box 76">
                <a:extLst>
                  <a:ext uri="{FF2B5EF4-FFF2-40B4-BE49-F238E27FC236}">
                    <a16:creationId xmlns:a16="http://schemas.microsoft.com/office/drawing/2014/main" id="{806FA2E0-E62E-4B91-9496-A3A315B4B379}"/>
                  </a:ext>
                </a:extLst>
              </p:cNvPr>
              <p:cNvSpPr txBox="1">
                <a:spLocks noChangeArrowheads="1"/>
              </p:cNvSpPr>
              <p:nvPr/>
            </p:nvSpPr>
            <p:spPr bwMode="auto">
              <a:xfrm>
                <a:off x="4635" y="215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0x4018</a:t>
                </a:r>
              </a:p>
            </p:txBody>
          </p:sp>
          <p:sp>
            <p:nvSpPr>
              <p:cNvPr id="36" name="Text Box 77">
                <a:extLst>
                  <a:ext uri="{FF2B5EF4-FFF2-40B4-BE49-F238E27FC236}">
                    <a16:creationId xmlns:a16="http://schemas.microsoft.com/office/drawing/2014/main" id="{D10EA272-9070-4770-B27D-5D3BE8046C87}"/>
                  </a:ext>
                </a:extLst>
              </p:cNvPr>
              <p:cNvSpPr txBox="1">
                <a:spLocks noChangeArrowheads="1"/>
              </p:cNvSpPr>
              <p:nvPr/>
            </p:nvSpPr>
            <p:spPr bwMode="auto">
              <a:xfrm>
                <a:off x="4683" y="1535"/>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地址</a:t>
                </a:r>
              </a:p>
            </p:txBody>
          </p:sp>
          <p:sp>
            <p:nvSpPr>
              <p:cNvPr id="37" name="Rectangle 81">
                <a:extLst>
                  <a:ext uri="{FF2B5EF4-FFF2-40B4-BE49-F238E27FC236}">
                    <a16:creationId xmlns:a16="http://schemas.microsoft.com/office/drawing/2014/main" id="{A7991093-3209-4AD5-9B26-F04C4BB9F42F}"/>
                  </a:ext>
                </a:extLst>
              </p:cNvPr>
              <p:cNvSpPr>
                <a:spLocks noChangeArrowheads="1"/>
              </p:cNvSpPr>
              <p:nvPr/>
            </p:nvSpPr>
            <p:spPr bwMode="auto">
              <a:xfrm>
                <a:off x="3915" y="196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38" name="Text Box 82">
                <a:extLst>
                  <a:ext uri="{FF2B5EF4-FFF2-40B4-BE49-F238E27FC236}">
                    <a16:creationId xmlns:a16="http://schemas.microsoft.com/office/drawing/2014/main" id="{7A630818-4FE8-437D-B2AD-113BC2C6697B}"/>
                  </a:ext>
                </a:extLst>
              </p:cNvPr>
              <p:cNvSpPr txBox="1">
                <a:spLocks noChangeArrowheads="1"/>
              </p:cNvSpPr>
              <p:nvPr/>
            </p:nvSpPr>
            <p:spPr bwMode="auto">
              <a:xfrm>
                <a:off x="4635" y="1967"/>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0x401C</a:t>
                </a:r>
              </a:p>
            </p:txBody>
          </p:sp>
          <p:sp>
            <p:nvSpPr>
              <p:cNvPr id="39" name="Rectangle 84">
                <a:extLst>
                  <a:ext uri="{FF2B5EF4-FFF2-40B4-BE49-F238E27FC236}">
                    <a16:creationId xmlns:a16="http://schemas.microsoft.com/office/drawing/2014/main" id="{FF14C2FC-65A7-4188-A0EF-5C3218605F16}"/>
                  </a:ext>
                </a:extLst>
              </p:cNvPr>
              <p:cNvSpPr>
                <a:spLocks noChangeArrowheads="1"/>
              </p:cNvSpPr>
              <p:nvPr/>
            </p:nvSpPr>
            <p:spPr bwMode="auto">
              <a:xfrm>
                <a:off x="3915" y="3503"/>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40" name="Text Box 85">
                <a:extLst>
                  <a:ext uri="{FF2B5EF4-FFF2-40B4-BE49-F238E27FC236}">
                    <a16:creationId xmlns:a16="http://schemas.microsoft.com/office/drawing/2014/main" id="{C15CCE77-71D5-4DC8-B160-1F83D621EC11}"/>
                  </a:ext>
                </a:extLst>
              </p:cNvPr>
              <p:cNvSpPr txBox="1">
                <a:spLocks noChangeArrowheads="1"/>
              </p:cNvSpPr>
              <p:nvPr/>
            </p:nvSpPr>
            <p:spPr bwMode="auto">
              <a:xfrm>
                <a:off x="4635" y="3503"/>
                <a:ext cx="5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0x3FFC</a:t>
                </a:r>
              </a:p>
            </p:txBody>
          </p:sp>
          <p:sp>
            <p:nvSpPr>
              <p:cNvPr id="41" name="Rectangle 84">
                <a:extLst>
                  <a:ext uri="{FF2B5EF4-FFF2-40B4-BE49-F238E27FC236}">
                    <a16:creationId xmlns:a16="http://schemas.microsoft.com/office/drawing/2014/main" id="{79E98F9D-252F-41DC-B210-438C263CFAE9}"/>
                  </a:ext>
                </a:extLst>
              </p:cNvPr>
              <p:cNvSpPr>
                <a:spLocks noChangeArrowheads="1"/>
              </p:cNvSpPr>
              <p:nvPr/>
            </p:nvSpPr>
            <p:spPr bwMode="auto">
              <a:xfrm>
                <a:off x="3915" y="3695"/>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42" name="Text Box 85">
                <a:extLst>
                  <a:ext uri="{FF2B5EF4-FFF2-40B4-BE49-F238E27FC236}">
                    <a16:creationId xmlns:a16="http://schemas.microsoft.com/office/drawing/2014/main" id="{A2316972-DB79-4313-983A-9859D1D2F6C1}"/>
                  </a:ext>
                </a:extLst>
              </p:cNvPr>
              <p:cNvSpPr txBox="1">
                <a:spLocks noChangeArrowheads="1"/>
              </p:cNvSpPr>
              <p:nvPr/>
            </p:nvSpPr>
            <p:spPr bwMode="auto">
              <a:xfrm>
                <a:off x="4635" y="3695"/>
                <a:ext cx="5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0x3FF8</a:t>
                </a:r>
              </a:p>
            </p:txBody>
          </p:sp>
          <p:grpSp>
            <p:nvGrpSpPr>
              <p:cNvPr id="33835" name="Group 108">
                <a:extLst>
                  <a:ext uri="{FF2B5EF4-FFF2-40B4-BE49-F238E27FC236}">
                    <a16:creationId xmlns:a16="http://schemas.microsoft.com/office/drawing/2014/main" id="{D1E32001-931B-4C85-B9B1-DC104BE04B78}"/>
                  </a:ext>
                </a:extLst>
              </p:cNvPr>
              <p:cNvGrpSpPr>
                <a:grpSpLocks/>
              </p:cNvGrpSpPr>
              <p:nvPr/>
            </p:nvGrpSpPr>
            <p:grpSpPr bwMode="auto">
              <a:xfrm>
                <a:off x="3915" y="2159"/>
                <a:ext cx="720" cy="1536"/>
                <a:chOff x="3915" y="2159"/>
                <a:chExt cx="720" cy="1536"/>
              </a:xfrm>
            </p:grpSpPr>
            <p:sp>
              <p:nvSpPr>
                <p:cNvPr id="60" name="Rectangle 18">
                  <a:extLst>
                    <a:ext uri="{FF2B5EF4-FFF2-40B4-BE49-F238E27FC236}">
                      <a16:creationId xmlns:a16="http://schemas.microsoft.com/office/drawing/2014/main" id="{0B6C3BCA-398A-4782-B4DB-245FDA06D551}"/>
                    </a:ext>
                  </a:extLst>
                </p:cNvPr>
                <p:cNvSpPr>
                  <a:spLocks noChangeArrowheads="1"/>
                </p:cNvSpPr>
                <p:nvPr/>
              </p:nvSpPr>
              <p:spPr bwMode="auto">
                <a:xfrm>
                  <a:off x="3915" y="3311"/>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a:t>
                  </a:r>
                </a:p>
              </p:txBody>
            </p:sp>
            <p:sp>
              <p:nvSpPr>
                <p:cNvPr id="61" name="Rectangle 26">
                  <a:extLst>
                    <a:ext uri="{FF2B5EF4-FFF2-40B4-BE49-F238E27FC236}">
                      <a16:creationId xmlns:a16="http://schemas.microsoft.com/office/drawing/2014/main" id="{057A3161-155A-4A9E-9AAB-12D77CAE61E1}"/>
                    </a:ext>
                  </a:extLst>
                </p:cNvPr>
                <p:cNvSpPr>
                  <a:spLocks noChangeArrowheads="1"/>
                </p:cNvSpPr>
                <p:nvPr/>
              </p:nvSpPr>
              <p:spPr bwMode="auto">
                <a:xfrm>
                  <a:off x="3915" y="3119"/>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0x02</a:t>
                  </a:r>
                </a:p>
              </p:txBody>
            </p:sp>
            <p:sp>
              <p:nvSpPr>
                <p:cNvPr id="62" name="Rectangle 27">
                  <a:extLst>
                    <a:ext uri="{FF2B5EF4-FFF2-40B4-BE49-F238E27FC236}">
                      <a16:creationId xmlns:a16="http://schemas.microsoft.com/office/drawing/2014/main" id="{456CBD3E-6AF4-4159-9896-850E5D3E778E}"/>
                    </a:ext>
                  </a:extLst>
                </p:cNvPr>
                <p:cNvSpPr>
                  <a:spLocks noChangeArrowheads="1"/>
                </p:cNvSpPr>
                <p:nvPr/>
              </p:nvSpPr>
              <p:spPr bwMode="auto">
                <a:xfrm>
                  <a:off x="3915" y="2927"/>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0x03</a:t>
                  </a:r>
                </a:p>
              </p:txBody>
            </p:sp>
            <p:sp>
              <p:nvSpPr>
                <p:cNvPr id="63" name="Rectangle 28">
                  <a:extLst>
                    <a:ext uri="{FF2B5EF4-FFF2-40B4-BE49-F238E27FC236}">
                      <a16:creationId xmlns:a16="http://schemas.microsoft.com/office/drawing/2014/main" id="{5C673C23-0F60-4BA8-95F6-DB4EAEC07904}"/>
                    </a:ext>
                  </a:extLst>
                </p:cNvPr>
                <p:cNvSpPr>
                  <a:spLocks noChangeArrowheads="1"/>
                </p:cNvSpPr>
                <p:nvPr/>
              </p:nvSpPr>
              <p:spPr bwMode="auto">
                <a:xfrm>
                  <a:off x="3915" y="2735"/>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0x04</a:t>
                  </a:r>
                </a:p>
              </p:txBody>
            </p:sp>
            <p:sp>
              <p:nvSpPr>
                <p:cNvPr id="64" name="Rectangle 29">
                  <a:extLst>
                    <a:ext uri="{FF2B5EF4-FFF2-40B4-BE49-F238E27FC236}">
                      <a16:creationId xmlns:a16="http://schemas.microsoft.com/office/drawing/2014/main" id="{B242F731-ADF9-4159-B9E4-3B642DE9ADA8}"/>
                    </a:ext>
                  </a:extLst>
                </p:cNvPr>
                <p:cNvSpPr>
                  <a:spLocks noChangeArrowheads="1"/>
                </p:cNvSpPr>
                <p:nvPr/>
              </p:nvSpPr>
              <p:spPr bwMode="auto">
                <a:xfrm>
                  <a:off x="3915" y="2543"/>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0x05</a:t>
                  </a:r>
                </a:p>
              </p:txBody>
            </p:sp>
            <p:sp>
              <p:nvSpPr>
                <p:cNvPr id="65" name="Rectangle 31">
                  <a:extLst>
                    <a:ext uri="{FF2B5EF4-FFF2-40B4-BE49-F238E27FC236}">
                      <a16:creationId xmlns:a16="http://schemas.microsoft.com/office/drawing/2014/main" id="{9CCC6F15-5FD1-4291-948C-115DDBA9AA7B}"/>
                    </a:ext>
                  </a:extLst>
                </p:cNvPr>
                <p:cNvSpPr>
                  <a:spLocks noChangeArrowheads="1"/>
                </p:cNvSpPr>
                <p:nvPr/>
              </p:nvSpPr>
              <p:spPr bwMode="auto">
                <a:xfrm>
                  <a:off x="3915" y="2159"/>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0x07</a:t>
                  </a:r>
                </a:p>
              </p:txBody>
            </p:sp>
            <p:sp>
              <p:nvSpPr>
                <p:cNvPr id="66" name="Rectangle 32">
                  <a:extLst>
                    <a:ext uri="{FF2B5EF4-FFF2-40B4-BE49-F238E27FC236}">
                      <a16:creationId xmlns:a16="http://schemas.microsoft.com/office/drawing/2014/main" id="{A5BFD6AD-6AA5-4CFA-915C-D1FA2C7ED9FD}"/>
                    </a:ext>
                  </a:extLst>
                </p:cNvPr>
                <p:cNvSpPr>
                  <a:spLocks noChangeArrowheads="1"/>
                </p:cNvSpPr>
                <p:nvPr/>
              </p:nvSpPr>
              <p:spPr bwMode="auto">
                <a:xfrm>
                  <a:off x="3915" y="3503"/>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0x00</a:t>
                  </a:r>
                </a:p>
              </p:txBody>
            </p:sp>
            <p:sp>
              <p:nvSpPr>
                <p:cNvPr id="67" name="Rectangle 41">
                  <a:extLst>
                    <a:ext uri="{FF2B5EF4-FFF2-40B4-BE49-F238E27FC236}">
                      <a16:creationId xmlns:a16="http://schemas.microsoft.com/office/drawing/2014/main" id="{D1ADE156-CA00-4976-B2B6-34CC8F692843}"/>
                    </a:ext>
                  </a:extLst>
                </p:cNvPr>
                <p:cNvSpPr>
                  <a:spLocks noChangeArrowheads="1"/>
                </p:cNvSpPr>
                <p:nvPr/>
              </p:nvSpPr>
              <p:spPr bwMode="auto">
                <a:xfrm>
                  <a:off x="3915" y="2351"/>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0x06</a:t>
                  </a:r>
                </a:p>
              </p:txBody>
            </p:sp>
          </p:grpSp>
          <p:sp>
            <p:nvSpPr>
              <p:cNvPr id="44" name="Rectangle 47">
                <a:extLst>
                  <a:ext uri="{FF2B5EF4-FFF2-40B4-BE49-F238E27FC236}">
                    <a16:creationId xmlns:a16="http://schemas.microsoft.com/office/drawing/2014/main" id="{26FB6972-EC85-44F0-8BD4-75327A1AC01F}"/>
                  </a:ext>
                </a:extLst>
              </p:cNvPr>
              <p:cNvSpPr>
                <a:spLocks noChangeArrowheads="1"/>
              </p:cNvSpPr>
              <p:nvPr/>
            </p:nvSpPr>
            <p:spPr bwMode="auto">
              <a:xfrm>
                <a:off x="3915" y="1967"/>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0x0123</a:t>
                </a:r>
              </a:p>
            </p:txBody>
          </p:sp>
          <p:sp>
            <p:nvSpPr>
              <p:cNvPr id="45" name="Rectangle 2">
                <a:extLst>
                  <a:ext uri="{FF2B5EF4-FFF2-40B4-BE49-F238E27FC236}">
                    <a16:creationId xmlns:a16="http://schemas.microsoft.com/office/drawing/2014/main" id="{30ECE74A-7020-45E3-9D0F-C37EF13A0359}"/>
                  </a:ext>
                </a:extLst>
              </p:cNvPr>
              <p:cNvSpPr>
                <a:spLocks noChangeArrowheads="1"/>
              </p:cNvSpPr>
              <p:nvPr/>
            </p:nvSpPr>
            <p:spPr bwMode="auto">
              <a:xfrm>
                <a:off x="1759" y="1727"/>
                <a:ext cx="1392" cy="192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46" name="Rectangle 9">
                <a:extLst>
                  <a:ext uri="{FF2B5EF4-FFF2-40B4-BE49-F238E27FC236}">
                    <a16:creationId xmlns:a16="http://schemas.microsoft.com/office/drawing/2014/main" id="{8A20B687-994B-4F50-93ED-CF713EC55DAB}"/>
                  </a:ext>
                </a:extLst>
              </p:cNvPr>
              <p:cNvSpPr>
                <a:spLocks noChangeArrowheads="1"/>
              </p:cNvSpPr>
              <p:nvPr/>
            </p:nvSpPr>
            <p:spPr bwMode="auto">
              <a:xfrm>
                <a:off x="2287" y="2303"/>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47" name="Text Box 12">
                <a:extLst>
                  <a:ext uri="{FF2B5EF4-FFF2-40B4-BE49-F238E27FC236}">
                    <a16:creationId xmlns:a16="http://schemas.microsoft.com/office/drawing/2014/main" id="{6429E4F0-A182-4BC1-BDB3-2B8E440F04D0}"/>
                  </a:ext>
                </a:extLst>
              </p:cNvPr>
              <p:cNvSpPr txBox="1">
                <a:spLocks noChangeArrowheads="1"/>
              </p:cNvSpPr>
              <p:nvPr/>
            </p:nvSpPr>
            <p:spPr bwMode="auto">
              <a:xfrm>
                <a:off x="2143" y="1487"/>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800" kern="0">
                    <a:solidFill>
                      <a:srgbClr val="000000"/>
                    </a:solidFill>
                    <a:latin typeface="Arial" pitchFamily="34" charset="0"/>
                  </a:rPr>
                  <a:t>ARM7</a:t>
                </a:r>
                <a:r>
                  <a:rPr kumimoji="0" lang="zh-CN" altLang="en-US" sz="1800" kern="0">
                    <a:solidFill>
                      <a:srgbClr val="000000"/>
                    </a:solidFill>
                    <a:latin typeface="Arial" pitchFamily="34" charset="0"/>
                  </a:rPr>
                  <a:t>内核</a:t>
                </a:r>
              </a:p>
            </p:txBody>
          </p:sp>
          <p:sp>
            <p:nvSpPr>
              <p:cNvPr id="48" name="Rectangle 28">
                <a:extLst>
                  <a:ext uri="{FF2B5EF4-FFF2-40B4-BE49-F238E27FC236}">
                    <a16:creationId xmlns:a16="http://schemas.microsoft.com/office/drawing/2014/main" id="{FA3E1B7A-5761-45BF-BDA2-61B2638B23CF}"/>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0x4020</a:t>
                </a:r>
              </a:p>
            </p:txBody>
          </p:sp>
          <p:sp>
            <p:nvSpPr>
              <p:cNvPr id="49" name="Rectangle 29">
                <a:extLst>
                  <a:ext uri="{FF2B5EF4-FFF2-40B4-BE49-F238E27FC236}">
                    <a16:creationId xmlns:a16="http://schemas.microsoft.com/office/drawing/2014/main" id="{9C81A0FB-42EC-4A8C-89EB-B0724034AE3D}"/>
                  </a:ext>
                </a:extLst>
              </p:cNvPr>
              <p:cNvSpPr>
                <a:spLocks noChangeArrowheads="1"/>
              </p:cNvSpPr>
              <p:nvPr/>
            </p:nvSpPr>
            <p:spPr bwMode="auto">
              <a:xfrm>
                <a:off x="2287" y="2687"/>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50" name="Line 30">
                <a:extLst>
                  <a:ext uri="{FF2B5EF4-FFF2-40B4-BE49-F238E27FC236}">
                    <a16:creationId xmlns:a16="http://schemas.microsoft.com/office/drawing/2014/main" id="{F618015A-713D-4B17-B49D-8B5DFCA75CDE}"/>
                  </a:ext>
                </a:extLst>
              </p:cNvPr>
              <p:cNvSpPr>
                <a:spLocks noChangeShapeType="1"/>
              </p:cNvSpPr>
              <p:nvPr/>
            </p:nvSpPr>
            <p:spPr bwMode="auto">
              <a:xfrm>
                <a:off x="2287" y="3071"/>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51" name="Line 31">
                <a:extLst>
                  <a:ext uri="{FF2B5EF4-FFF2-40B4-BE49-F238E27FC236}">
                    <a16:creationId xmlns:a16="http://schemas.microsoft.com/office/drawing/2014/main" id="{DCD8231E-85FB-40DE-9A09-E093A26C542A}"/>
                  </a:ext>
                </a:extLst>
              </p:cNvPr>
              <p:cNvSpPr>
                <a:spLocks noChangeShapeType="1"/>
              </p:cNvSpPr>
              <p:nvPr/>
            </p:nvSpPr>
            <p:spPr bwMode="auto">
              <a:xfrm>
                <a:off x="2959" y="3071"/>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52" name="Text Box 40">
                <a:extLst>
                  <a:ext uri="{FF2B5EF4-FFF2-40B4-BE49-F238E27FC236}">
                    <a16:creationId xmlns:a16="http://schemas.microsoft.com/office/drawing/2014/main" id="{DEA182E0-519C-48B6-BD91-0DF62C753602}"/>
                  </a:ext>
                </a:extLst>
              </p:cNvPr>
              <p:cNvSpPr txBox="1">
                <a:spLocks noChangeArrowheads="1"/>
              </p:cNvSpPr>
              <p:nvPr/>
            </p:nvSpPr>
            <p:spPr bwMode="auto">
              <a:xfrm>
                <a:off x="2008" y="1919"/>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R0</a:t>
                </a:r>
              </a:p>
            </p:txBody>
          </p:sp>
          <p:sp>
            <p:nvSpPr>
              <p:cNvPr id="53" name="Text Box 41">
                <a:extLst>
                  <a:ext uri="{FF2B5EF4-FFF2-40B4-BE49-F238E27FC236}">
                    <a16:creationId xmlns:a16="http://schemas.microsoft.com/office/drawing/2014/main" id="{2C64965A-150F-4CCE-9123-8E7495B560D4}"/>
                  </a:ext>
                </a:extLst>
              </p:cNvPr>
              <p:cNvSpPr txBox="1">
                <a:spLocks noChangeArrowheads="1"/>
              </p:cNvSpPr>
              <p:nvPr/>
            </p:nvSpPr>
            <p:spPr bwMode="auto">
              <a:xfrm>
                <a:off x="2008" y="211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R1</a:t>
                </a:r>
              </a:p>
            </p:txBody>
          </p:sp>
          <p:sp>
            <p:nvSpPr>
              <p:cNvPr id="54" name="Text Box 42">
                <a:extLst>
                  <a:ext uri="{FF2B5EF4-FFF2-40B4-BE49-F238E27FC236}">
                    <a16:creationId xmlns:a16="http://schemas.microsoft.com/office/drawing/2014/main" id="{D232E761-5BED-406A-9A85-C7AEF7568FF2}"/>
                  </a:ext>
                </a:extLst>
              </p:cNvPr>
              <p:cNvSpPr txBox="1">
                <a:spLocks noChangeArrowheads="1"/>
              </p:cNvSpPr>
              <p:nvPr/>
            </p:nvSpPr>
            <p:spPr bwMode="auto">
              <a:xfrm>
                <a:off x="2008" y="2495"/>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R7</a:t>
                </a:r>
              </a:p>
            </p:txBody>
          </p:sp>
          <p:sp>
            <p:nvSpPr>
              <p:cNvPr id="55" name="Text Box 43">
                <a:extLst>
                  <a:ext uri="{FF2B5EF4-FFF2-40B4-BE49-F238E27FC236}">
                    <a16:creationId xmlns:a16="http://schemas.microsoft.com/office/drawing/2014/main" id="{0433992F-13E6-444B-AA61-B1EA3CAD77E4}"/>
                  </a:ext>
                </a:extLst>
              </p:cNvPr>
              <p:cNvSpPr txBox="1">
                <a:spLocks noChangeArrowheads="1"/>
              </p:cNvSpPr>
              <p:nvPr/>
            </p:nvSpPr>
            <p:spPr bwMode="auto">
              <a:xfrm>
                <a:off x="2008" y="2879"/>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SP</a:t>
                </a:r>
              </a:p>
            </p:txBody>
          </p:sp>
          <p:sp>
            <p:nvSpPr>
              <p:cNvPr id="56" name="Rectangle 28">
                <a:extLst>
                  <a:ext uri="{FF2B5EF4-FFF2-40B4-BE49-F238E27FC236}">
                    <a16:creationId xmlns:a16="http://schemas.microsoft.com/office/drawing/2014/main" id="{0E12B65C-1BFF-49A6-B5A6-126D18D25BF9}"/>
                  </a:ext>
                </a:extLst>
              </p:cNvPr>
              <p:cNvSpPr>
                <a:spLocks noChangeArrowheads="1"/>
              </p:cNvSpPr>
              <p:nvPr/>
            </p:nvSpPr>
            <p:spPr bwMode="auto">
              <a:xfrm>
                <a:off x="2287" y="307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57" name="Text Box 43">
                <a:extLst>
                  <a:ext uri="{FF2B5EF4-FFF2-40B4-BE49-F238E27FC236}">
                    <a16:creationId xmlns:a16="http://schemas.microsoft.com/office/drawing/2014/main" id="{DBDA53D3-929E-4FCF-AF38-D744F38A9285}"/>
                  </a:ext>
                </a:extLst>
              </p:cNvPr>
              <p:cNvSpPr txBox="1">
                <a:spLocks noChangeArrowheads="1"/>
              </p:cNvSpPr>
              <p:nvPr/>
            </p:nvSpPr>
            <p:spPr bwMode="auto">
              <a:xfrm>
                <a:off x="2008" y="307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LR</a:t>
                </a:r>
              </a:p>
            </p:txBody>
          </p:sp>
          <p:sp>
            <p:nvSpPr>
              <p:cNvPr id="58" name="Rectangle 28">
                <a:extLst>
                  <a:ext uri="{FF2B5EF4-FFF2-40B4-BE49-F238E27FC236}">
                    <a16:creationId xmlns:a16="http://schemas.microsoft.com/office/drawing/2014/main" id="{A68A1979-71A5-4767-A510-3618C8E82778}"/>
                  </a:ext>
                </a:extLst>
              </p:cNvPr>
              <p:cNvSpPr>
                <a:spLocks noChangeArrowheads="1"/>
              </p:cNvSpPr>
              <p:nvPr/>
            </p:nvSpPr>
            <p:spPr bwMode="auto">
              <a:xfrm>
                <a:off x="2287" y="2879"/>
                <a:ext cx="672" cy="192"/>
              </a:xfrm>
              <a:prstGeom prst="rect">
                <a:avLst/>
              </a:prstGeom>
              <a:solidFill>
                <a:srgbClr val="BBE0E3"/>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r>
                  <a:rPr lang="en-US" altLang="zh-CN" kern="0">
                    <a:solidFill>
                      <a:srgbClr val="000000"/>
                    </a:solidFill>
                    <a:latin typeface="Arial" pitchFamily="34" charset="0"/>
                  </a:rPr>
                  <a:t>0x3FFC</a:t>
                </a:r>
              </a:p>
            </p:txBody>
          </p:sp>
          <p:sp>
            <p:nvSpPr>
              <p:cNvPr id="59" name="Text Box 43">
                <a:extLst>
                  <a:ext uri="{FF2B5EF4-FFF2-40B4-BE49-F238E27FC236}">
                    <a16:creationId xmlns:a16="http://schemas.microsoft.com/office/drawing/2014/main" id="{80474274-6333-448F-B35A-F789AD77D9F2}"/>
                  </a:ext>
                </a:extLst>
              </p:cNvPr>
              <p:cNvSpPr txBox="1">
                <a:spLocks noChangeArrowheads="1"/>
              </p:cNvSpPr>
              <p:nvPr/>
            </p:nvSpPr>
            <p:spPr bwMode="auto">
              <a:xfrm>
                <a:off x="2015" y="3243"/>
                <a:ext cx="2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PC</a:t>
                </a:r>
              </a:p>
            </p:txBody>
          </p:sp>
        </p:grpSp>
        <p:sp>
          <p:nvSpPr>
            <p:cNvPr id="12" name="Rectangle 67">
              <a:extLst>
                <a:ext uri="{FF2B5EF4-FFF2-40B4-BE49-F238E27FC236}">
                  <a16:creationId xmlns:a16="http://schemas.microsoft.com/office/drawing/2014/main" id="{D8FB52CC-6B92-403A-A675-D937F583F068}"/>
                </a:ext>
              </a:extLst>
            </p:cNvPr>
            <p:cNvSpPr>
              <a:spLocks noChangeArrowheads="1"/>
            </p:cNvSpPr>
            <p:nvPr/>
          </p:nvSpPr>
          <p:spPr bwMode="auto">
            <a:xfrm>
              <a:off x="2287" y="3263"/>
              <a:ext cx="672"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grpSp>
    </p:spTree>
    <p:extLst>
      <p:ext uri="{BB962C8B-B14F-4D97-AF65-F5344CB8AC3E}">
        <p14:creationId xmlns:p14="http://schemas.microsoft.com/office/powerpoint/2010/main" val="17597856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nodeType="afterGroup">
                            <p:stCondLst>
                              <p:cond delay="1000"/>
                            </p:stCondLst>
                            <p:childTnLst>
                              <p:par>
                                <p:cTn id="28" presetID="22" presetClass="entr" presetSubtype="1"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nodeType="afterGroup">
                            <p:stCondLst>
                              <p:cond delay="1500"/>
                            </p:stCondLst>
                            <p:childTnLst>
                              <p:par>
                                <p:cTn id="32" presetID="22" presetClass="entr" presetSubtype="8"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nodeType="afterGroup">
                            <p:stCondLst>
                              <p:cond delay="2000"/>
                            </p:stCondLst>
                            <p:childTnLst>
                              <p:par>
                                <p:cTn id="36" presetID="2" presetClass="entr" presetSubtype="2"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p:bldP spid="5" grpId="0"/>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DDAA74F8-AE83-44C2-8C7B-2CC67400F0E9}"/>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多寄存器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34819" name="Text Box 2">
            <a:extLst>
              <a:ext uri="{FF2B5EF4-FFF2-40B4-BE49-F238E27FC236}">
                <a16:creationId xmlns:a16="http://schemas.microsoft.com/office/drawing/2014/main" id="{EFB52318-A2FF-4AEB-BEF3-0E2E83731EBD}"/>
              </a:ext>
            </a:extLst>
          </p:cNvPr>
          <p:cNvSpPr txBox="1">
            <a:spLocks noChangeArrowheads="1"/>
          </p:cNvSpPr>
          <p:nvPr/>
        </p:nvSpPr>
        <p:spPr bwMode="auto">
          <a:xfrm>
            <a:off x="2279651" y="1292226"/>
            <a:ext cx="8137525" cy="97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800">
                <a:latin typeface="华文新魏" panose="02010800040101010101" pitchFamily="2" charset="-122"/>
                <a:ea typeface="华文新魏" panose="02010800040101010101" pitchFamily="2" charset="-122"/>
              </a:rPr>
              <a:t>应用示例</a:t>
            </a:r>
            <a:r>
              <a:rPr kumimoji="1" lang="en-US" altLang="zh-CN" sz="2800">
                <a:latin typeface="华文新魏" panose="02010800040101010101" pitchFamily="2" charset="-122"/>
                <a:ea typeface="华文新魏" panose="02010800040101010101" pitchFamily="2" charset="-122"/>
              </a:rPr>
              <a:t>--</a:t>
            </a:r>
            <a:r>
              <a:rPr kumimoji="1" lang="zh-CN" altLang="en-US" sz="2800">
                <a:solidFill>
                  <a:srgbClr val="008000"/>
                </a:solidFill>
                <a:latin typeface="华文新魏" panose="02010800040101010101" pitchFamily="2" charset="-122"/>
                <a:ea typeface="华文新魏" panose="02010800040101010101" pitchFamily="2" charset="-122"/>
              </a:rPr>
              <a:t>满递减</a:t>
            </a:r>
            <a:r>
              <a:rPr kumimoji="1" lang="zh-CN" altLang="en-US" sz="2800">
                <a:solidFill>
                  <a:srgbClr val="FF0000"/>
                </a:solidFill>
                <a:latin typeface="华文新魏" panose="02010800040101010101" pitchFamily="2" charset="-122"/>
                <a:ea typeface="华文新魏" panose="02010800040101010101" pitchFamily="2" charset="-122"/>
              </a:rPr>
              <a:t>出栈</a:t>
            </a:r>
            <a:r>
              <a:rPr kumimoji="1" lang="zh-CN" altLang="en-US" sz="2800">
                <a:latin typeface="华文新魏" panose="02010800040101010101" pitchFamily="2" charset="-122"/>
                <a:ea typeface="华文新魏" panose="02010800040101010101" pitchFamily="2" charset="-122"/>
              </a:rPr>
              <a:t>操作：</a:t>
            </a:r>
          </a:p>
          <a:p>
            <a:pPr eaLnBrk="1" hangingPunct="1">
              <a:spcBef>
                <a:spcPct val="50000"/>
              </a:spcBef>
              <a:buClr>
                <a:srgbClr val="0000FF"/>
              </a:buClr>
            </a:pPr>
            <a:r>
              <a:rPr kumimoji="1" lang="en-US" altLang="zh-CN" sz="2000">
                <a:solidFill>
                  <a:srgbClr val="0000FF"/>
                </a:solidFill>
                <a:latin typeface="Arial Black" panose="020B0A04020102020204" pitchFamily="34" charset="0"/>
                <a:ea typeface="华文新魏" panose="02010800040101010101" pitchFamily="2" charset="-122"/>
              </a:rPr>
              <a:t>LDMFD SP!,{R0-R7,PC}</a:t>
            </a:r>
            <a:endParaRPr kumimoji="1" lang="en-US" altLang="zh-CN" sz="2400">
              <a:latin typeface="Courier New" panose="02070309020205020404" pitchFamily="49" charset="0"/>
              <a:ea typeface="华文新魏" panose="02010800040101010101" pitchFamily="2" charset="-122"/>
            </a:endParaRPr>
          </a:p>
        </p:txBody>
      </p:sp>
      <p:sp>
        <p:nvSpPr>
          <p:cNvPr id="34820" name="Rectangle 4">
            <a:extLst>
              <a:ext uri="{FF2B5EF4-FFF2-40B4-BE49-F238E27FC236}">
                <a16:creationId xmlns:a16="http://schemas.microsoft.com/office/drawing/2014/main" id="{C794E198-6F0F-4C0B-80D2-C195B532FFB9}"/>
              </a:ext>
            </a:extLst>
          </p:cNvPr>
          <p:cNvSpPr>
            <a:spLocks noChangeArrowheads="1"/>
          </p:cNvSpPr>
          <p:nvPr/>
        </p:nvSpPr>
        <p:spPr bwMode="auto">
          <a:xfrm>
            <a:off x="1697038" y="2517776"/>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1.</a:t>
            </a:r>
            <a:r>
              <a:rPr lang="zh-CN" altLang="en-US" sz="2000">
                <a:latin typeface="Times New Roman" panose="02020603050405020304" pitchFamily="18" charset="0"/>
                <a:ea typeface="华文新魏" panose="02010800040101010101" pitchFamily="2" charset="-122"/>
              </a:rPr>
              <a:t>出栈操作前寄存器和堆栈区的状态；</a:t>
            </a:r>
          </a:p>
        </p:txBody>
      </p:sp>
      <p:sp>
        <p:nvSpPr>
          <p:cNvPr id="34821" name="Rectangle 5">
            <a:extLst>
              <a:ext uri="{FF2B5EF4-FFF2-40B4-BE49-F238E27FC236}">
                <a16:creationId xmlns:a16="http://schemas.microsoft.com/office/drawing/2014/main" id="{E7DF6E12-2141-4DA0-88FB-E320666E0527}"/>
              </a:ext>
            </a:extLst>
          </p:cNvPr>
          <p:cNvSpPr>
            <a:spLocks noChangeArrowheads="1"/>
          </p:cNvSpPr>
          <p:nvPr/>
        </p:nvSpPr>
        <p:spPr bwMode="auto">
          <a:xfrm>
            <a:off x="1697038" y="3236914"/>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2.</a:t>
            </a:r>
            <a:r>
              <a:rPr lang="zh-CN" altLang="en-US" sz="2000">
                <a:latin typeface="Times New Roman" panose="02020603050405020304" pitchFamily="18" charset="0"/>
                <a:ea typeface="华文新魏" panose="02010800040101010101" pitchFamily="2" charset="-122"/>
              </a:rPr>
              <a:t>出栈操作前堆栈指针指向栈顶；</a:t>
            </a:r>
          </a:p>
        </p:txBody>
      </p:sp>
      <p:sp>
        <p:nvSpPr>
          <p:cNvPr id="182" name="Line 78">
            <a:extLst>
              <a:ext uri="{FF2B5EF4-FFF2-40B4-BE49-F238E27FC236}">
                <a16:creationId xmlns:a16="http://schemas.microsoft.com/office/drawing/2014/main" id="{78B02454-AB55-4D2D-9E57-854ED264B26B}"/>
              </a:ext>
            </a:extLst>
          </p:cNvPr>
          <p:cNvSpPr>
            <a:spLocks noChangeShapeType="1"/>
          </p:cNvSpPr>
          <p:nvPr/>
        </p:nvSpPr>
        <p:spPr bwMode="auto">
          <a:xfrm>
            <a:off x="6210300" y="4921250"/>
            <a:ext cx="914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83" name="Line 79">
            <a:extLst>
              <a:ext uri="{FF2B5EF4-FFF2-40B4-BE49-F238E27FC236}">
                <a16:creationId xmlns:a16="http://schemas.microsoft.com/office/drawing/2014/main" id="{C3CF335B-3A59-45D6-8C5C-24D6AF5C9337}"/>
              </a:ext>
            </a:extLst>
          </p:cNvPr>
          <p:cNvSpPr>
            <a:spLocks noChangeShapeType="1"/>
          </p:cNvSpPr>
          <p:nvPr/>
        </p:nvSpPr>
        <p:spPr bwMode="auto">
          <a:xfrm flipH="1" flipV="1">
            <a:off x="7104064" y="3195638"/>
            <a:ext cx="20637" cy="1681162"/>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34824" name="AutoShape 86">
            <a:extLst>
              <a:ext uri="{FF2B5EF4-FFF2-40B4-BE49-F238E27FC236}">
                <a16:creationId xmlns:a16="http://schemas.microsoft.com/office/drawing/2014/main" id="{0B0F1CED-8829-47FE-8773-3B39E0691807}"/>
              </a:ext>
            </a:extLst>
          </p:cNvPr>
          <p:cNvSpPr>
            <a:spLocks noChangeArrowheads="1"/>
          </p:cNvSpPr>
          <p:nvPr/>
        </p:nvSpPr>
        <p:spPr bwMode="auto">
          <a:xfrm>
            <a:off x="9644063" y="5607050"/>
            <a:ext cx="533400" cy="609600"/>
          </a:xfrm>
          <a:prstGeom prst="leftArrowCallout">
            <a:avLst>
              <a:gd name="adj1" fmla="val 28571"/>
              <a:gd name="adj2" fmla="val 28571"/>
              <a:gd name="adj3" fmla="val 16667"/>
              <a:gd name="adj4" fmla="val 58931"/>
            </a:avLst>
          </a:prstGeom>
          <a:solidFill>
            <a:srgbClr val="FFCC99"/>
          </a:solidFill>
          <a:ln w="9525">
            <a:solidFill>
              <a:srgbClr val="000000"/>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solidFill>
                  <a:srgbClr val="000000"/>
                </a:solidFill>
                <a:latin typeface="Arial" panose="020B0604020202020204" pitchFamily="34" charset="0"/>
                <a:ea typeface="黑体" panose="02010609060101010101" pitchFamily="49" charset="-122"/>
              </a:rPr>
              <a:t> </a:t>
            </a:r>
            <a:r>
              <a:rPr lang="zh-CN" altLang="en-US">
                <a:solidFill>
                  <a:srgbClr val="000000"/>
                </a:solidFill>
                <a:latin typeface="Arial" panose="020B0604020202020204" pitchFamily="34" charset="0"/>
                <a:ea typeface="黑体" panose="02010609060101010101" pitchFamily="49" charset="-122"/>
              </a:rPr>
              <a:t>栈</a:t>
            </a:r>
          </a:p>
          <a:p>
            <a:pPr algn="ctr" eaLnBrk="1" hangingPunct="1"/>
            <a:r>
              <a:rPr lang="zh-CN" altLang="en-US">
                <a:solidFill>
                  <a:srgbClr val="000000"/>
                </a:solidFill>
                <a:latin typeface="Arial" panose="020B0604020202020204" pitchFamily="34" charset="0"/>
                <a:ea typeface="黑体" panose="02010609060101010101" pitchFamily="49" charset="-122"/>
              </a:rPr>
              <a:t> 顶</a:t>
            </a:r>
          </a:p>
        </p:txBody>
      </p:sp>
      <p:sp>
        <p:nvSpPr>
          <p:cNvPr id="185" name="Line 80">
            <a:extLst>
              <a:ext uri="{FF2B5EF4-FFF2-40B4-BE49-F238E27FC236}">
                <a16:creationId xmlns:a16="http://schemas.microsoft.com/office/drawing/2014/main" id="{7BC51879-6965-481A-818F-A351EE7A6505}"/>
              </a:ext>
            </a:extLst>
          </p:cNvPr>
          <p:cNvSpPr>
            <a:spLocks noChangeShapeType="1"/>
          </p:cNvSpPr>
          <p:nvPr/>
        </p:nvSpPr>
        <p:spPr bwMode="auto">
          <a:xfrm>
            <a:off x="7104063" y="3195638"/>
            <a:ext cx="614362"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grpSp>
        <p:nvGrpSpPr>
          <p:cNvPr id="34826" name="Group 10">
            <a:extLst>
              <a:ext uri="{FF2B5EF4-FFF2-40B4-BE49-F238E27FC236}">
                <a16:creationId xmlns:a16="http://schemas.microsoft.com/office/drawing/2014/main" id="{813AEF77-3B45-41AA-A859-143F380CD523}"/>
              </a:ext>
            </a:extLst>
          </p:cNvPr>
          <p:cNvGrpSpPr>
            <a:grpSpLocks/>
          </p:cNvGrpSpPr>
          <p:nvPr/>
        </p:nvGrpSpPr>
        <p:grpSpPr bwMode="auto">
          <a:xfrm>
            <a:off x="4316414" y="2482850"/>
            <a:ext cx="5470525" cy="4114800"/>
            <a:chOff x="1759" y="1439"/>
            <a:chExt cx="3446" cy="2592"/>
          </a:xfrm>
        </p:grpSpPr>
        <p:grpSp>
          <p:nvGrpSpPr>
            <p:cNvPr id="34850" name="Group 11">
              <a:extLst>
                <a:ext uri="{FF2B5EF4-FFF2-40B4-BE49-F238E27FC236}">
                  <a16:creationId xmlns:a16="http://schemas.microsoft.com/office/drawing/2014/main" id="{D92A76B6-1C4C-43C4-96D4-1057E321B0AB}"/>
                </a:ext>
              </a:extLst>
            </p:cNvPr>
            <p:cNvGrpSpPr>
              <a:grpSpLocks/>
            </p:cNvGrpSpPr>
            <p:nvPr/>
          </p:nvGrpSpPr>
          <p:grpSpPr bwMode="auto">
            <a:xfrm>
              <a:off x="1759" y="1439"/>
              <a:ext cx="3446" cy="2592"/>
              <a:chOff x="1759" y="1439"/>
              <a:chExt cx="3446" cy="2592"/>
            </a:xfrm>
          </p:grpSpPr>
          <p:sp>
            <p:nvSpPr>
              <p:cNvPr id="189" name="Rectangle 3">
                <a:extLst>
                  <a:ext uri="{FF2B5EF4-FFF2-40B4-BE49-F238E27FC236}">
                    <a16:creationId xmlns:a16="http://schemas.microsoft.com/office/drawing/2014/main" id="{CBB910B9-F98B-4AED-9144-1AA39EBA20AF}"/>
                  </a:ext>
                </a:extLst>
              </p:cNvPr>
              <p:cNvSpPr>
                <a:spLocks noChangeArrowheads="1"/>
              </p:cNvSpPr>
              <p:nvPr/>
            </p:nvSpPr>
            <p:spPr bwMode="auto">
              <a:xfrm>
                <a:off x="2287" y="211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90" name="Rectangle 10">
                <a:extLst>
                  <a:ext uri="{FF2B5EF4-FFF2-40B4-BE49-F238E27FC236}">
                    <a16:creationId xmlns:a16="http://schemas.microsoft.com/office/drawing/2014/main" id="{3CC5E514-E1CA-4699-950C-41B5D462FF14}"/>
                  </a:ext>
                </a:extLst>
              </p:cNvPr>
              <p:cNvSpPr>
                <a:spLocks noChangeArrowheads="1"/>
              </p:cNvSpPr>
              <p:nvPr/>
            </p:nvSpPr>
            <p:spPr bwMode="auto">
              <a:xfrm>
                <a:off x="2287" y="2495"/>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91" name="Text Box 14">
                <a:extLst>
                  <a:ext uri="{FF2B5EF4-FFF2-40B4-BE49-F238E27FC236}">
                    <a16:creationId xmlns:a16="http://schemas.microsoft.com/office/drawing/2014/main" id="{172D02AE-0EE3-45B7-8F1D-9C891EE490E0}"/>
                  </a:ext>
                </a:extLst>
              </p:cNvPr>
              <p:cNvSpPr txBox="1">
                <a:spLocks noChangeArrowheads="1"/>
              </p:cNvSpPr>
              <p:nvPr/>
            </p:nvSpPr>
            <p:spPr bwMode="auto">
              <a:xfrm>
                <a:off x="3991" y="14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存储器</a:t>
                </a:r>
              </a:p>
            </p:txBody>
          </p:sp>
          <p:sp>
            <p:nvSpPr>
              <p:cNvPr id="192" name="Rectangle 27">
                <a:extLst>
                  <a:ext uri="{FF2B5EF4-FFF2-40B4-BE49-F238E27FC236}">
                    <a16:creationId xmlns:a16="http://schemas.microsoft.com/office/drawing/2014/main" id="{67AD7753-8FBA-4E34-91FF-5D9E1A23DBF4}"/>
                  </a:ext>
                </a:extLst>
              </p:cNvPr>
              <p:cNvSpPr>
                <a:spLocks noChangeArrowheads="1"/>
              </p:cNvSpPr>
              <p:nvPr/>
            </p:nvSpPr>
            <p:spPr bwMode="auto">
              <a:xfrm>
                <a:off x="2287" y="191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93" name="Rectangle 46">
                <a:extLst>
                  <a:ext uri="{FF2B5EF4-FFF2-40B4-BE49-F238E27FC236}">
                    <a16:creationId xmlns:a16="http://schemas.microsoft.com/office/drawing/2014/main" id="{11C2A481-E16E-4E42-B5AE-092D1485EEDD}"/>
                  </a:ext>
                </a:extLst>
              </p:cNvPr>
              <p:cNvSpPr>
                <a:spLocks noChangeArrowheads="1"/>
              </p:cNvSpPr>
              <p:nvPr/>
            </p:nvSpPr>
            <p:spPr bwMode="auto">
              <a:xfrm>
                <a:off x="3915" y="292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94" name="Line 50">
                <a:extLst>
                  <a:ext uri="{FF2B5EF4-FFF2-40B4-BE49-F238E27FC236}">
                    <a16:creationId xmlns:a16="http://schemas.microsoft.com/office/drawing/2014/main" id="{5785CDC8-80B2-4411-A0A2-B284D4C4C0A4}"/>
                  </a:ext>
                </a:extLst>
              </p:cNvPr>
              <p:cNvSpPr>
                <a:spLocks noChangeShapeType="1"/>
              </p:cNvSpPr>
              <p:nvPr/>
            </p:nvSpPr>
            <p:spPr bwMode="auto">
              <a:xfrm>
                <a:off x="391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95" name="Line 51">
                <a:extLst>
                  <a:ext uri="{FF2B5EF4-FFF2-40B4-BE49-F238E27FC236}">
                    <a16:creationId xmlns:a16="http://schemas.microsoft.com/office/drawing/2014/main" id="{52D32B22-D880-4107-BE69-FF6B7E2B1334}"/>
                  </a:ext>
                </a:extLst>
              </p:cNvPr>
              <p:cNvSpPr>
                <a:spLocks noChangeShapeType="1"/>
              </p:cNvSpPr>
              <p:nvPr/>
            </p:nvSpPr>
            <p:spPr bwMode="auto">
              <a:xfrm>
                <a:off x="463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96" name="Text Box 54">
                <a:extLst>
                  <a:ext uri="{FF2B5EF4-FFF2-40B4-BE49-F238E27FC236}">
                    <a16:creationId xmlns:a16="http://schemas.microsoft.com/office/drawing/2014/main" id="{2B33CC98-449D-4E47-90D0-7BBB1A5F8FDF}"/>
                  </a:ext>
                </a:extLst>
              </p:cNvPr>
              <p:cNvSpPr txBox="1">
                <a:spLocks noChangeArrowheads="1"/>
              </p:cNvSpPr>
              <p:nvPr/>
            </p:nvSpPr>
            <p:spPr bwMode="auto">
              <a:xfrm>
                <a:off x="4635" y="311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0x4004</a:t>
                </a:r>
              </a:p>
            </p:txBody>
          </p:sp>
          <p:sp>
            <p:nvSpPr>
              <p:cNvPr id="197" name="Text Box 55">
                <a:extLst>
                  <a:ext uri="{FF2B5EF4-FFF2-40B4-BE49-F238E27FC236}">
                    <a16:creationId xmlns:a16="http://schemas.microsoft.com/office/drawing/2014/main" id="{5AB85C70-22D9-4615-8C66-C1427C3ED667}"/>
                  </a:ext>
                </a:extLst>
              </p:cNvPr>
              <p:cNvSpPr txBox="1">
                <a:spLocks noChangeArrowheads="1"/>
              </p:cNvSpPr>
              <p:nvPr/>
            </p:nvSpPr>
            <p:spPr bwMode="auto">
              <a:xfrm>
                <a:off x="4635" y="331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0x4000</a:t>
                </a:r>
              </a:p>
            </p:txBody>
          </p:sp>
          <p:sp>
            <p:nvSpPr>
              <p:cNvPr id="198" name="Line 56">
                <a:extLst>
                  <a:ext uri="{FF2B5EF4-FFF2-40B4-BE49-F238E27FC236}">
                    <a16:creationId xmlns:a16="http://schemas.microsoft.com/office/drawing/2014/main" id="{4B4B2EB3-CA30-4703-8A84-20EDD6C616EE}"/>
                  </a:ext>
                </a:extLst>
              </p:cNvPr>
              <p:cNvSpPr>
                <a:spLocks noChangeShapeType="1"/>
              </p:cNvSpPr>
              <p:nvPr/>
            </p:nvSpPr>
            <p:spPr bwMode="auto">
              <a:xfrm>
                <a:off x="4587" y="3215"/>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99" name="Text Box 57">
                <a:extLst>
                  <a:ext uri="{FF2B5EF4-FFF2-40B4-BE49-F238E27FC236}">
                    <a16:creationId xmlns:a16="http://schemas.microsoft.com/office/drawing/2014/main" id="{5F023EBF-DC89-4095-A43C-75D50A42E361}"/>
                  </a:ext>
                </a:extLst>
              </p:cNvPr>
              <p:cNvSpPr txBox="1">
                <a:spLocks noChangeArrowheads="1"/>
              </p:cNvSpPr>
              <p:nvPr/>
            </p:nvSpPr>
            <p:spPr bwMode="auto">
              <a:xfrm>
                <a:off x="4635" y="2735"/>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0x400C</a:t>
                </a:r>
              </a:p>
            </p:txBody>
          </p:sp>
          <p:sp>
            <p:nvSpPr>
              <p:cNvPr id="200" name="Text Box 58">
                <a:extLst>
                  <a:ext uri="{FF2B5EF4-FFF2-40B4-BE49-F238E27FC236}">
                    <a16:creationId xmlns:a16="http://schemas.microsoft.com/office/drawing/2014/main" id="{DCD4686B-465B-46FC-B91F-D116696D0E22}"/>
                  </a:ext>
                </a:extLst>
              </p:cNvPr>
              <p:cNvSpPr txBox="1">
                <a:spLocks noChangeArrowheads="1"/>
              </p:cNvSpPr>
              <p:nvPr/>
            </p:nvSpPr>
            <p:spPr bwMode="auto">
              <a:xfrm>
                <a:off x="4635" y="2927"/>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0x4008</a:t>
                </a:r>
              </a:p>
            </p:txBody>
          </p:sp>
          <p:sp>
            <p:nvSpPr>
              <p:cNvPr id="201" name="Rectangle 63">
                <a:extLst>
                  <a:ext uri="{FF2B5EF4-FFF2-40B4-BE49-F238E27FC236}">
                    <a16:creationId xmlns:a16="http://schemas.microsoft.com/office/drawing/2014/main" id="{50223AD0-EDCA-4CAA-9854-0451092BF40F}"/>
                  </a:ext>
                </a:extLst>
              </p:cNvPr>
              <p:cNvSpPr>
                <a:spLocks noChangeArrowheads="1"/>
              </p:cNvSpPr>
              <p:nvPr/>
            </p:nvSpPr>
            <p:spPr bwMode="auto">
              <a:xfrm>
                <a:off x="3915" y="2735"/>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02" name="Rectangle 64">
                <a:extLst>
                  <a:ext uri="{FF2B5EF4-FFF2-40B4-BE49-F238E27FC236}">
                    <a16:creationId xmlns:a16="http://schemas.microsoft.com/office/drawing/2014/main" id="{72E686CF-E543-4335-A273-C9ADC9AA267C}"/>
                  </a:ext>
                </a:extLst>
              </p:cNvPr>
              <p:cNvSpPr>
                <a:spLocks noChangeArrowheads="1"/>
              </p:cNvSpPr>
              <p:nvPr/>
            </p:nvSpPr>
            <p:spPr bwMode="auto">
              <a:xfrm>
                <a:off x="3915" y="2543"/>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03" name="Rectangle 65">
                <a:extLst>
                  <a:ext uri="{FF2B5EF4-FFF2-40B4-BE49-F238E27FC236}">
                    <a16:creationId xmlns:a16="http://schemas.microsoft.com/office/drawing/2014/main" id="{5D39BEEC-F357-4D6A-AB46-0148756A5282}"/>
                  </a:ext>
                </a:extLst>
              </p:cNvPr>
              <p:cNvSpPr>
                <a:spLocks noChangeArrowheads="1"/>
              </p:cNvSpPr>
              <p:nvPr/>
            </p:nvSpPr>
            <p:spPr bwMode="auto">
              <a:xfrm>
                <a:off x="3915" y="235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04" name="Rectangle 66">
                <a:extLst>
                  <a:ext uri="{FF2B5EF4-FFF2-40B4-BE49-F238E27FC236}">
                    <a16:creationId xmlns:a16="http://schemas.microsoft.com/office/drawing/2014/main" id="{D0FDE9BA-5E0A-44CB-9E97-4B6DD4E5B2D1}"/>
                  </a:ext>
                </a:extLst>
              </p:cNvPr>
              <p:cNvSpPr>
                <a:spLocks noChangeArrowheads="1"/>
              </p:cNvSpPr>
              <p:nvPr/>
            </p:nvSpPr>
            <p:spPr bwMode="auto">
              <a:xfrm>
                <a:off x="3915" y="215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05" name="Rectangle 67">
                <a:extLst>
                  <a:ext uri="{FF2B5EF4-FFF2-40B4-BE49-F238E27FC236}">
                    <a16:creationId xmlns:a16="http://schemas.microsoft.com/office/drawing/2014/main" id="{898DD736-7F79-433C-8823-60312A70A258}"/>
                  </a:ext>
                </a:extLst>
              </p:cNvPr>
              <p:cNvSpPr>
                <a:spLocks noChangeArrowheads="1"/>
              </p:cNvSpPr>
              <p:nvPr/>
            </p:nvSpPr>
            <p:spPr bwMode="auto">
              <a:xfrm>
                <a:off x="3915" y="1775"/>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06" name="Rectangle 70">
                <a:extLst>
                  <a:ext uri="{FF2B5EF4-FFF2-40B4-BE49-F238E27FC236}">
                    <a16:creationId xmlns:a16="http://schemas.microsoft.com/office/drawing/2014/main" id="{0E45A8DA-8160-4C0D-B88F-412D8AE2494D}"/>
                  </a:ext>
                </a:extLst>
              </p:cNvPr>
              <p:cNvSpPr>
                <a:spLocks noChangeArrowheads="1"/>
              </p:cNvSpPr>
              <p:nvPr/>
            </p:nvSpPr>
            <p:spPr bwMode="auto">
              <a:xfrm>
                <a:off x="3915" y="331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07" name="Rectangle 71">
                <a:extLst>
                  <a:ext uri="{FF2B5EF4-FFF2-40B4-BE49-F238E27FC236}">
                    <a16:creationId xmlns:a16="http://schemas.microsoft.com/office/drawing/2014/main" id="{5F42107A-54AB-4C18-ADD0-A3E7B78C9596}"/>
                  </a:ext>
                </a:extLst>
              </p:cNvPr>
              <p:cNvSpPr>
                <a:spLocks noChangeArrowheads="1"/>
              </p:cNvSpPr>
              <p:nvPr/>
            </p:nvSpPr>
            <p:spPr bwMode="auto">
              <a:xfrm>
                <a:off x="3915" y="311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08" name="Text Box 72">
                <a:extLst>
                  <a:ext uri="{FF2B5EF4-FFF2-40B4-BE49-F238E27FC236}">
                    <a16:creationId xmlns:a16="http://schemas.microsoft.com/office/drawing/2014/main" id="{F4369734-BC90-4081-A8FC-40949A4F5171}"/>
                  </a:ext>
                </a:extLst>
              </p:cNvPr>
              <p:cNvSpPr txBox="1">
                <a:spLocks noChangeArrowheads="1"/>
              </p:cNvSpPr>
              <p:nvPr/>
            </p:nvSpPr>
            <p:spPr bwMode="auto">
              <a:xfrm>
                <a:off x="4635" y="235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0x4014</a:t>
                </a:r>
              </a:p>
            </p:txBody>
          </p:sp>
          <p:sp>
            <p:nvSpPr>
              <p:cNvPr id="209" name="Text Box 73">
                <a:extLst>
                  <a:ext uri="{FF2B5EF4-FFF2-40B4-BE49-F238E27FC236}">
                    <a16:creationId xmlns:a16="http://schemas.microsoft.com/office/drawing/2014/main" id="{36720A71-D158-4C23-9B09-AD747D5B46DB}"/>
                  </a:ext>
                </a:extLst>
              </p:cNvPr>
              <p:cNvSpPr txBox="1">
                <a:spLocks noChangeArrowheads="1"/>
              </p:cNvSpPr>
              <p:nvPr/>
            </p:nvSpPr>
            <p:spPr bwMode="auto">
              <a:xfrm>
                <a:off x="4635" y="2543"/>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0x4010</a:t>
                </a:r>
              </a:p>
            </p:txBody>
          </p:sp>
          <p:sp>
            <p:nvSpPr>
              <p:cNvPr id="210" name="Text Box 75">
                <a:extLst>
                  <a:ext uri="{FF2B5EF4-FFF2-40B4-BE49-F238E27FC236}">
                    <a16:creationId xmlns:a16="http://schemas.microsoft.com/office/drawing/2014/main" id="{DA4E9D4D-0121-4FBA-BC4C-D7640A7F7DC7}"/>
                  </a:ext>
                </a:extLst>
              </p:cNvPr>
              <p:cNvSpPr txBox="1">
                <a:spLocks noChangeArrowheads="1"/>
              </p:cNvSpPr>
              <p:nvPr/>
            </p:nvSpPr>
            <p:spPr bwMode="auto">
              <a:xfrm>
                <a:off x="4635" y="1775"/>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0x4020</a:t>
                </a:r>
              </a:p>
            </p:txBody>
          </p:sp>
          <p:sp>
            <p:nvSpPr>
              <p:cNvPr id="211" name="Text Box 76">
                <a:extLst>
                  <a:ext uri="{FF2B5EF4-FFF2-40B4-BE49-F238E27FC236}">
                    <a16:creationId xmlns:a16="http://schemas.microsoft.com/office/drawing/2014/main" id="{EB99401C-61DF-4DB7-B1EA-BC4E5ECD9457}"/>
                  </a:ext>
                </a:extLst>
              </p:cNvPr>
              <p:cNvSpPr txBox="1">
                <a:spLocks noChangeArrowheads="1"/>
              </p:cNvSpPr>
              <p:nvPr/>
            </p:nvSpPr>
            <p:spPr bwMode="auto">
              <a:xfrm>
                <a:off x="4635" y="215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0x4018</a:t>
                </a:r>
              </a:p>
            </p:txBody>
          </p:sp>
          <p:sp>
            <p:nvSpPr>
              <p:cNvPr id="212" name="Text Box 77">
                <a:extLst>
                  <a:ext uri="{FF2B5EF4-FFF2-40B4-BE49-F238E27FC236}">
                    <a16:creationId xmlns:a16="http://schemas.microsoft.com/office/drawing/2014/main" id="{DE5A63EB-9FD1-4EAF-9568-7BD5754ECD22}"/>
                  </a:ext>
                </a:extLst>
              </p:cNvPr>
              <p:cNvSpPr txBox="1">
                <a:spLocks noChangeArrowheads="1"/>
              </p:cNvSpPr>
              <p:nvPr/>
            </p:nvSpPr>
            <p:spPr bwMode="auto">
              <a:xfrm>
                <a:off x="4683" y="1535"/>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地址</a:t>
                </a:r>
              </a:p>
            </p:txBody>
          </p:sp>
          <p:sp>
            <p:nvSpPr>
              <p:cNvPr id="213" name="Rectangle 81">
                <a:extLst>
                  <a:ext uri="{FF2B5EF4-FFF2-40B4-BE49-F238E27FC236}">
                    <a16:creationId xmlns:a16="http://schemas.microsoft.com/office/drawing/2014/main" id="{4F03DBE0-8734-4426-8D60-B28A43F06A51}"/>
                  </a:ext>
                </a:extLst>
              </p:cNvPr>
              <p:cNvSpPr>
                <a:spLocks noChangeArrowheads="1"/>
              </p:cNvSpPr>
              <p:nvPr/>
            </p:nvSpPr>
            <p:spPr bwMode="auto">
              <a:xfrm>
                <a:off x="3915" y="196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14" name="Text Box 82">
                <a:extLst>
                  <a:ext uri="{FF2B5EF4-FFF2-40B4-BE49-F238E27FC236}">
                    <a16:creationId xmlns:a16="http://schemas.microsoft.com/office/drawing/2014/main" id="{4EA72878-8869-445A-A6CC-C81EF914F8BE}"/>
                  </a:ext>
                </a:extLst>
              </p:cNvPr>
              <p:cNvSpPr txBox="1">
                <a:spLocks noChangeArrowheads="1"/>
              </p:cNvSpPr>
              <p:nvPr/>
            </p:nvSpPr>
            <p:spPr bwMode="auto">
              <a:xfrm>
                <a:off x="4635" y="1967"/>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0x401C</a:t>
                </a:r>
              </a:p>
            </p:txBody>
          </p:sp>
          <p:sp>
            <p:nvSpPr>
              <p:cNvPr id="215" name="Rectangle 84">
                <a:extLst>
                  <a:ext uri="{FF2B5EF4-FFF2-40B4-BE49-F238E27FC236}">
                    <a16:creationId xmlns:a16="http://schemas.microsoft.com/office/drawing/2014/main" id="{311CD58D-6477-4D4C-A618-4E467FBB5760}"/>
                  </a:ext>
                </a:extLst>
              </p:cNvPr>
              <p:cNvSpPr>
                <a:spLocks noChangeArrowheads="1"/>
              </p:cNvSpPr>
              <p:nvPr/>
            </p:nvSpPr>
            <p:spPr bwMode="auto">
              <a:xfrm>
                <a:off x="3915" y="3503"/>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16" name="Text Box 85">
                <a:extLst>
                  <a:ext uri="{FF2B5EF4-FFF2-40B4-BE49-F238E27FC236}">
                    <a16:creationId xmlns:a16="http://schemas.microsoft.com/office/drawing/2014/main" id="{899E9A54-6520-4606-A3E2-BE93D9FAFD20}"/>
                  </a:ext>
                </a:extLst>
              </p:cNvPr>
              <p:cNvSpPr txBox="1">
                <a:spLocks noChangeArrowheads="1"/>
              </p:cNvSpPr>
              <p:nvPr/>
            </p:nvSpPr>
            <p:spPr bwMode="auto">
              <a:xfrm>
                <a:off x="4635" y="3503"/>
                <a:ext cx="5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0x3FFC</a:t>
                </a:r>
              </a:p>
            </p:txBody>
          </p:sp>
          <p:sp>
            <p:nvSpPr>
              <p:cNvPr id="217" name="Rectangle 84">
                <a:extLst>
                  <a:ext uri="{FF2B5EF4-FFF2-40B4-BE49-F238E27FC236}">
                    <a16:creationId xmlns:a16="http://schemas.microsoft.com/office/drawing/2014/main" id="{EE49E9CE-CF32-452F-B1B2-4AA6B0F3941B}"/>
                  </a:ext>
                </a:extLst>
              </p:cNvPr>
              <p:cNvSpPr>
                <a:spLocks noChangeArrowheads="1"/>
              </p:cNvSpPr>
              <p:nvPr/>
            </p:nvSpPr>
            <p:spPr bwMode="auto">
              <a:xfrm>
                <a:off x="3915" y="3695"/>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18" name="Text Box 85">
                <a:extLst>
                  <a:ext uri="{FF2B5EF4-FFF2-40B4-BE49-F238E27FC236}">
                    <a16:creationId xmlns:a16="http://schemas.microsoft.com/office/drawing/2014/main" id="{CC98F0AD-2F75-4C5F-A3A3-1B402BEA767C}"/>
                  </a:ext>
                </a:extLst>
              </p:cNvPr>
              <p:cNvSpPr txBox="1">
                <a:spLocks noChangeArrowheads="1"/>
              </p:cNvSpPr>
              <p:nvPr/>
            </p:nvSpPr>
            <p:spPr bwMode="auto">
              <a:xfrm>
                <a:off x="4635" y="3695"/>
                <a:ext cx="5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0x3FF8</a:t>
                </a:r>
              </a:p>
            </p:txBody>
          </p:sp>
          <p:grpSp>
            <p:nvGrpSpPr>
              <p:cNvPr id="34882" name="Group 42">
                <a:extLst>
                  <a:ext uri="{FF2B5EF4-FFF2-40B4-BE49-F238E27FC236}">
                    <a16:creationId xmlns:a16="http://schemas.microsoft.com/office/drawing/2014/main" id="{363DD686-0787-4EAD-B39D-34A7FB67986F}"/>
                  </a:ext>
                </a:extLst>
              </p:cNvPr>
              <p:cNvGrpSpPr>
                <a:grpSpLocks/>
              </p:cNvGrpSpPr>
              <p:nvPr/>
            </p:nvGrpSpPr>
            <p:grpSpPr bwMode="auto">
              <a:xfrm>
                <a:off x="3915" y="2159"/>
                <a:ext cx="720" cy="1536"/>
                <a:chOff x="3915" y="2159"/>
                <a:chExt cx="720" cy="1536"/>
              </a:xfrm>
            </p:grpSpPr>
            <p:sp>
              <p:nvSpPr>
                <p:cNvPr id="236" name="Rectangle 18">
                  <a:extLst>
                    <a:ext uri="{FF2B5EF4-FFF2-40B4-BE49-F238E27FC236}">
                      <a16:creationId xmlns:a16="http://schemas.microsoft.com/office/drawing/2014/main" id="{34FFC139-FCB6-4CCE-B559-10DECF5EB7F8}"/>
                    </a:ext>
                  </a:extLst>
                </p:cNvPr>
                <p:cNvSpPr>
                  <a:spLocks noChangeArrowheads="1"/>
                </p:cNvSpPr>
                <p:nvPr/>
              </p:nvSpPr>
              <p:spPr bwMode="auto">
                <a:xfrm>
                  <a:off x="3915" y="3311"/>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a:t>
                  </a:r>
                </a:p>
              </p:txBody>
            </p:sp>
            <p:sp>
              <p:nvSpPr>
                <p:cNvPr id="237" name="Rectangle 26">
                  <a:extLst>
                    <a:ext uri="{FF2B5EF4-FFF2-40B4-BE49-F238E27FC236}">
                      <a16:creationId xmlns:a16="http://schemas.microsoft.com/office/drawing/2014/main" id="{FAE6BEF0-7FCD-41E9-A2DB-DEEFF23D6DD4}"/>
                    </a:ext>
                  </a:extLst>
                </p:cNvPr>
                <p:cNvSpPr>
                  <a:spLocks noChangeArrowheads="1"/>
                </p:cNvSpPr>
                <p:nvPr/>
              </p:nvSpPr>
              <p:spPr bwMode="auto">
                <a:xfrm>
                  <a:off x="3915" y="3119"/>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0x02</a:t>
                  </a:r>
                </a:p>
              </p:txBody>
            </p:sp>
            <p:sp>
              <p:nvSpPr>
                <p:cNvPr id="238" name="Rectangle 27">
                  <a:extLst>
                    <a:ext uri="{FF2B5EF4-FFF2-40B4-BE49-F238E27FC236}">
                      <a16:creationId xmlns:a16="http://schemas.microsoft.com/office/drawing/2014/main" id="{4C307830-9296-4AEB-A283-3A6AD8A50830}"/>
                    </a:ext>
                  </a:extLst>
                </p:cNvPr>
                <p:cNvSpPr>
                  <a:spLocks noChangeArrowheads="1"/>
                </p:cNvSpPr>
                <p:nvPr/>
              </p:nvSpPr>
              <p:spPr bwMode="auto">
                <a:xfrm>
                  <a:off x="3915" y="2927"/>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0x03</a:t>
                  </a:r>
                </a:p>
              </p:txBody>
            </p:sp>
            <p:sp>
              <p:nvSpPr>
                <p:cNvPr id="239" name="Rectangle 28">
                  <a:extLst>
                    <a:ext uri="{FF2B5EF4-FFF2-40B4-BE49-F238E27FC236}">
                      <a16:creationId xmlns:a16="http://schemas.microsoft.com/office/drawing/2014/main" id="{3E781465-08EF-4B0A-9687-F52AF9932125}"/>
                    </a:ext>
                  </a:extLst>
                </p:cNvPr>
                <p:cNvSpPr>
                  <a:spLocks noChangeArrowheads="1"/>
                </p:cNvSpPr>
                <p:nvPr/>
              </p:nvSpPr>
              <p:spPr bwMode="auto">
                <a:xfrm>
                  <a:off x="3915" y="2735"/>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0x04</a:t>
                  </a:r>
                </a:p>
              </p:txBody>
            </p:sp>
            <p:sp>
              <p:nvSpPr>
                <p:cNvPr id="240" name="Rectangle 29">
                  <a:extLst>
                    <a:ext uri="{FF2B5EF4-FFF2-40B4-BE49-F238E27FC236}">
                      <a16:creationId xmlns:a16="http://schemas.microsoft.com/office/drawing/2014/main" id="{51183BF9-2755-4249-A185-CD88C7BA7ECA}"/>
                    </a:ext>
                  </a:extLst>
                </p:cNvPr>
                <p:cNvSpPr>
                  <a:spLocks noChangeArrowheads="1"/>
                </p:cNvSpPr>
                <p:nvPr/>
              </p:nvSpPr>
              <p:spPr bwMode="auto">
                <a:xfrm>
                  <a:off x="3915" y="2543"/>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0x05</a:t>
                  </a:r>
                </a:p>
              </p:txBody>
            </p:sp>
            <p:sp>
              <p:nvSpPr>
                <p:cNvPr id="241" name="Rectangle 31">
                  <a:extLst>
                    <a:ext uri="{FF2B5EF4-FFF2-40B4-BE49-F238E27FC236}">
                      <a16:creationId xmlns:a16="http://schemas.microsoft.com/office/drawing/2014/main" id="{31E064EA-3FF6-4664-B24B-ED7BAC3D502D}"/>
                    </a:ext>
                  </a:extLst>
                </p:cNvPr>
                <p:cNvSpPr>
                  <a:spLocks noChangeArrowheads="1"/>
                </p:cNvSpPr>
                <p:nvPr/>
              </p:nvSpPr>
              <p:spPr bwMode="auto">
                <a:xfrm>
                  <a:off x="3915" y="2159"/>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0x07</a:t>
                  </a:r>
                </a:p>
              </p:txBody>
            </p:sp>
            <p:sp>
              <p:nvSpPr>
                <p:cNvPr id="242" name="Rectangle 32">
                  <a:extLst>
                    <a:ext uri="{FF2B5EF4-FFF2-40B4-BE49-F238E27FC236}">
                      <a16:creationId xmlns:a16="http://schemas.microsoft.com/office/drawing/2014/main" id="{9288B4F7-8392-4B93-9341-6449BE6A5B2F}"/>
                    </a:ext>
                  </a:extLst>
                </p:cNvPr>
                <p:cNvSpPr>
                  <a:spLocks noChangeArrowheads="1"/>
                </p:cNvSpPr>
                <p:nvPr/>
              </p:nvSpPr>
              <p:spPr bwMode="auto">
                <a:xfrm>
                  <a:off x="3915" y="3503"/>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0x00</a:t>
                  </a:r>
                </a:p>
              </p:txBody>
            </p:sp>
            <p:sp>
              <p:nvSpPr>
                <p:cNvPr id="243" name="Rectangle 41">
                  <a:extLst>
                    <a:ext uri="{FF2B5EF4-FFF2-40B4-BE49-F238E27FC236}">
                      <a16:creationId xmlns:a16="http://schemas.microsoft.com/office/drawing/2014/main" id="{19105504-B5B5-498A-92A4-76D9D8861C29}"/>
                    </a:ext>
                  </a:extLst>
                </p:cNvPr>
                <p:cNvSpPr>
                  <a:spLocks noChangeArrowheads="1"/>
                </p:cNvSpPr>
                <p:nvPr/>
              </p:nvSpPr>
              <p:spPr bwMode="auto">
                <a:xfrm>
                  <a:off x="3915" y="2351"/>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0x06</a:t>
                  </a:r>
                </a:p>
              </p:txBody>
            </p:sp>
          </p:grpSp>
          <p:sp>
            <p:nvSpPr>
              <p:cNvPr id="220" name="Rectangle 47">
                <a:extLst>
                  <a:ext uri="{FF2B5EF4-FFF2-40B4-BE49-F238E27FC236}">
                    <a16:creationId xmlns:a16="http://schemas.microsoft.com/office/drawing/2014/main" id="{E71335DB-647F-411B-9559-B0FF7268E3B9}"/>
                  </a:ext>
                </a:extLst>
              </p:cNvPr>
              <p:cNvSpPr>
                <a:spLocks noChangeArrowheads="1"/>
              </p:cNvSpPr>
              <p:nvPr/>
            </p:nvSpPr>
            <p:spPr bwMode="auto">
              <a:xfrm>
                <a:off x="3915" y="1967"/>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0x0123</a:t>
                </a:r>
              </a:p>
            </p:txBody>
          </p:sp>
          <p:sp>
            <p:nvSpPr>
              <p:cNvPr id="221" name="Rectangle 2">
                <a:extLst>
                  <a:ext uri="{FF2B5EF4-FFF2-40B4-BE49-F238E27FC236}">
                    <a16:creationId xmlns:a16="http://schemas.microsoft.com/office/drawing/2014/main" id="{D9355133-3565-4FC0-80BD-CFFADFDAB5E0}"/>
                  </a:ext>
                </a:extLst>
              </p:cNvPr>
              <p:cNvSpPr>
                <a:spLocks noChangeArrowheads="1"/>
              </p:cNvSpPr>
              <p:nvPr/>
            </p:nvSpPr>
            <p:spPr bwMode="auto">
              <a:xfrm>
                <a:off x="1759" y="1727"/>
                <a:ext cx="1392" cy="192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222" name="Rectangle 9">
                <a:extLst>
                  <a:ext uri="{FF2B5EF4-FFF2-40B4-BE49-F238E27FC236}">
                    <a16:creationId xmlns:a16="http://schemas.microsoft.com/office/drawing/2014/main" id="{0B82AB0E-7D2E-4DF0-9D0B-E853847419CC}"/>
                  </a:ext>
                </a:extLst>
              </p:cNvPr>
              <p:cNvSpPr>
                <a:spLocks noChangeArrowheads="1"/>
              </p:cNvSpPr>
              <p:nvPr/>
            </p:nvSpPr>
            <p:spPr bwMode="auto">
              <a:xfrm>
                <a:off x="2287" y="2303"/>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223" name="Text Box 12">
                <a:extLst>
                  <a:ext uri="{FF2B5EF4-FFF2-40B4-BE49-F238E27FC236}">
                    <a16:creationId xmlns:a16="http://schemas.microsoft.com/office/drawing/2014/main" id="{B0B5E0F4-1B21-4971-81E9-6377435C5E29}"/>
                  </a:ext>
                </a:extLst>
              </p:cNvPr>
              <p:cNvSpPr txBox="1">
                <a:spLocks noChangeArrowheads="1"/>
              </p:cNvSpPr>
              <p:nvPr/>
            </p:nvSpPr>
            <p:spPr bwMode="auto">
              <a:xfrm>
                <a:off x="2143" y="1487"/>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800" kern="0">
                    <a:solidFill>
                      <a:srgbClr val="000000"/>
                    </a:solidFill>
                    <a:latin typeface="Arial" pitchFamily="34" charset="0"/>
                  </a:rPr>
                  <a:t>ARM7</a:t>
                </a:r>
                <a:r>
                  <a:rPr kumimoji="0" lang="zh-CN" altLang="en-US" sz="1800" kern="0">
                    <a:solidFill>
                      <a:srgbClr val="000000"/>
                    </a:solidFill>
                    <a:latin typeface="Arial" pitchFamily="34" charset="0"/>
                  </a:rPr>
                  <a:t>内核</a:t>
                </a:r>
              </a:p>
            </p:txBody>
          </p:sp>
          <p:sp>
            <p:nvSpPr>
              <p:cNvPr id="224" name="Rectangle 28">
                <a:extLst>
                  <a:ext uri="{FF2B5EF4-FFF2-40B4-BE49-F238E27FC236}">
                    <a16:creationId xmlns:a16="http://schemas.microsoft.com/office/drawing/2014/main" id="{8BA1970E-9A81-4411-B8E9-6500D8772318}"/>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0x4020</a:t>
                </a:r>
              </a:p>
            </p:txBody>
          </p:sp>
          <p:sp>
            <p:nvSpPr>
              <p:cNvPr id="225" name="Rectangle 29">
                <a:extLst>
                  <a:ext uri="{FF2B5EF4-FFF2-40B4-BE49-F238E27FC236}">
                    <a16:creationId xmlns:a16="http://schemas.microsoft.com/office/drawing/2014/main" id="{A2F743E3-6739-401F-95F8-912D5BC89082}"/>
                  </a:ext>
                </a:extLst>
              </p:cNvPr>
              <p:cNvSpPr>
                <a:spLocks noChangeArrowheads="1"/>
              </p:cNvSpPr>
              <p:nvPr/>
            </p:nvSpPr>
            <p:spPr bwMode="auto">
              <a:xfrm>
                <a:off x="2287" y="2687"/>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226" name="Line 30">
                <a:extLst>
                  <a:ext uri="{FF2B5EF4-FFF2-40B4-BE49-F238E27FC236}">
                    <a16:creationId xmlns:a16="http://schemas.microsoft.com/office/drawing/2014/main" id="{DBC6938B-CBFA-4EB4-A57C-01D4D3B4DFC5}"/>
                  </a:ext>
                </a:extLst>
              </p:cNvPr>
              <p:cNvSpPr>
                <a:spLocks noChangeShapeType="1"/>
              </p:cNvSpPr>
              <p:nvPr/>
            </p:nvSpPr>
            <p:spPr bwMode="auto">
              <a:xfrm>
                <a:off x="2287" y="3071"/>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227" name="Line 31">
                <a:extLst>
                  <a:ext uri="{FF2B5EF4-FFF2-40B4-BE49-F238E27FC236}">
                    <a16:creationId xmlns:a16="http://schemas.microsoft.com/office/drawing/2014/main" id="{26598DA2-40D9-48F9-ABA5-009FA769A876}"/>
                  </a:ext>
                </a:extLst>
              </p:cNvPr>
              <p:cNvSpPr>
                <a:spLocks noChangeShapeType="1"/>
              </p:cNvSpPr>
              <p:nvPr/>
            </p:nvSpPr>
            <p:spPr bwMode="auto">
              <a:xfrm>
                <a:off x="2959" y="3071"/>
                <a:ext cx="0" cy="4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228" name="Text Box 40">
                <a:extLst>
                  <a:ext uri="{FF2B5EF4-FFF2-40B4-BE49-F238E27FC236}">
                    <a16:creationId xmlns:a16="http://schemas.microsoft.com/office/drawing/2014/main" id="{35B01DFC-D35F-4684-B470-3C8087DC0499}"/>
                  </a:ext>
                </a:extLst>
              </p:cNvPr>
              <p:cNvSpPr txBox="1">
                <a:spLocks noChangeArrowheads="1"/>
              </p:cNvSpPr>
              <p:nvPr/>
            </p:nvSpPr>
            <p:spPr bwMode="auto">
              <a:xfrm>
                <a:off x="2008" y="1919"/>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R0</a:t>
                </a:r>
              </a:p>
            </p:txBody>
          </p:sp>
          <p:sp>
            <p:nvSpPr>
              <p:cNvPr id="229" name="Text Box 41">
                <a:extLst>
                  <a:ext uri="{FF2B5EF4-FFF2-40B4-BE49-F238E27FC236}">
                    <a16:creationId xmlns:a16="http://schemas.microsoft.com/office/drawing/2014/main" id="{8DDFA8F6-18E6-4231-84C3-A227F27FD732}"/>
                  </a:ext>
                </a:extLst>
              </p:cNvPr>
              <p:cNvSpPr txBox="1">
                <a:spLocks noChangeArrowheads="1"/>
              </p:cNvSpPr>
              <p:nvPr/>
            </p:nvSpPr>
            <p:spPr bwMode="auto">
              <a:xfrm>
                <a:off x="2008" y="211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R1</a:t>
                </a:r>
              </a:p>
            </p:txBody>
          </p:sp>
          <p:sp>
            <p:nvSpPr>
              <p:cNvPr id="230" name="Text Box 42">
                <a:extLst>
                  <a:ext uri="{FF2B5EF4-FFF2-40B4-BE49-F238E27FC236}">
                    <a16:creationId xmlns:a16="http://schemas.microsoft.com/office/drawing/2014/main" id="{6E2F8A59-73BD-420B-9528-96093D89ED53}"/>
                  </a:ext>
                </a:extLst>
              </p:cNvPr>
              <p:cNvSpPr txBox="1">
                <a:spLocks noChangeArrowheads="1"/>
              </p:cNvSpPr>
              <p:nvPr/>
            </p:nvSpPr>
            <p:spPr bwMode="auto">
              <a:xfrm>
                <a:off x="2008" y="2495"/>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R7</a:t>
                </a:r>
              </a:p>
            </p:txBody>
          </p:sp>
          <p:sp>
            <p:nvSpPr>
              <p:cNvPr id="231" name="Text Box 43">
                <a:extLst>
                  <a:ext uri="{FF2B5EF4-FFF2-40B4-BE49-F238E27FC236}">
                    <a16:creationId xmlns:a16="http://schemas.microsoft.com/office/drawing/2014/main" id="{077B460A-2A8E-4F18-86D5-EF1AA0B41F67}"/>
                  </a:ext>
                </a:extLst>
              </p:cNvPr>
              <p:cNvSpPr txBox="1">
                <a:spLocks noChangeArrowheads="1"/>
              </p:cNvSpPr>
              <p:nvPr/>
            </p:nvSpPr>
            <p:spPr bwMode="auto">
              <a:xfrm>
                <a:off x="2008" y="2879"/>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SP</a:t>
                </a:r>
              </a:p>
            </p:txBody>
          </p:sp>
          <p:sp>
            <p:nvSpPr>
              <p:cNvPr id="232" name="Rectangle 28">
                <a:extLst>
                  <a:ext uri="{FF2B5EF4-FFF2-40B4-BE49-F238E27FC236}">
                    <a16:creationId xmlns:a16="http://schemas.microsoft.com/office/drawing/2014/main" id="{6F37E5F6-53E4-4D34-B07A-A5EEB9BDF56D}"/>
                  </a:ext>
                </a:extLst>
              </p:cNvPr>
              <p:cNvSpPr>
                <a:spLocks noChangeArrowheads="1"/>
              </p:cNvSpPr>
              <p:nvPr/>
            </p:nvSpPr>
            <p:spPr bwMode="auto">
              <a:xfrm>
                <a:off x="2287" y="307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33" name="Text Box 43">
                <a:extLst>
                  <a:ext uri="{FF2B5EF4-FFF2-40B4-BE49-F238E27FC236}">
                    <a16:creationId xmlns:a16="http://schemas.microsoft.com/office/drawing/2014/main" id="{8D274773-DEE2-42C8-B8DD-00D47EADA084}"/>
                  </a:ext>
                </a:extLst>
              </p:cNvPr>
              <p:cNvSpPr txBox="1">
                <a:spLocks noChangeArrowheads="1"/>
              </p:cNvSpPr>
              <p:nvPr/>
            </p:nvSpPr>
            <p:spPr bwMode="auto">
              <a:xfrm>
                <a:off x="2008" y="307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LR</a:t>
                </a:r>
              </a:p>
            </p:txBody>
          </p:sp>
          <p:sp>
            <p:nvSpPr>
              <p:cNvPr id="234" name="Rectangle 28">
                <a:extLst>
                  <a:ext uri="{FF2B5EF4-FFF2-40B4-BE49-F238E27FC236}">
                    <a16:creationId xmlns:a16="http://schemas.microsoft.com/office/drawing/2014/main" id="{509631F8-87D1-43CE-A380-B99AADBC1669}"/>
                  </a:ext>
                </a:extLst>
              </p:cNvPr>
              <p:cNvSpPr>
                <a:spLocks noChangeArrowheads="1"/>
              </p:cNvSpPr>
              <p:nvPr/>
            </p:nvSpPr>
            <p:spPr bwMode="auto">
              <a:xfrm>
                <a:off x="2287" y="2879"/>
                <a:ext cx="672" cy="192"/>
              </a:xfrm>
              <a:prstGeom prst="rect">
                <a:avLst/>
              </a:prstGeom>
              <a:solidFill>
                <a:srgbClr val="BBE0E3"/>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r>
                  <a:rPr lang="en-US" altLang="zh-CN" kern="0">
                    <a:solidFill>
                      <a:srgbClr val="000000"/>
                    </a:solidFill>
                    <a:latin typeface="Arial" pitchFamily="34" charset="0"/>
                  </a:rPr>
                  <a:t>0x3FFC</a:t>
                </a:r>
              </a:p>
            </p:txBody>
          </p:sp>
          <p:sp>
            <p:nvSpPr>
              <p:cNvPr id="235" name="Text Box 43">
                <a:extLst>
                  <a:ext uri="{FF2B5EF4-FFF2-40B4-BE49-F238E27FC236}">
                    <a16:creationId xmlns:a16="http://schemas.microsoft.com/office/drawing/2014/main" id="{31ABCF8B-EADE-4B79-8B0C-560C41916D4A}"/>
                  </a:ext>
                </a:extLst>
              </p:cNvPr>
              <p:cNvSpPr txBox="1">
                <a:spLocks noChangeArrowheads="1"/>
              </p:cNvSpPr>
              <p:nvPr/>
            </p:nvSpPr>
            <p:spPr bwMode="auto">
              <a:xfrm>
                <a:off x="2015" y="3243"/>
                <a:ext cx="2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PC</a:t>
                </a:r>
              </a:p>
            </p:txBody>
          </p:sp>
        </p:grpSp>
        <p:sp>
          <p:nvSpPr>
            <p:cNvPr id="188" name="Rectangle 67">
              <a:extLst>
                <a:ext uri="{FF2B5EF4-FFF2-40B4-BE49-F238E27FC236}">
                  <a16:creationId xmlns:a16="http://schemas.microsoft.com/office/drawing/2014/main" id="{16EAEEFE-9A70-466B-A1AF-EA6A03E3A570}"/>
                </a:ext>
              </a:extLst>
            </p:cNvPr>
            <p:cNvSpPr>
              <a:spLocks noChangeArrowheads="1"/>
            </p:cNvSpPr>
            <p:nvPr/>
          </p:nvSpPr>
          <p:spPr bwMode="auto">
            <a:xfrm>
              <a:off x="2287" y="3263"/>
              <a:ext cx="672"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grpSp>
      <p:sp>
        <p:nvSpPr>
          <p:cNvPr id="244" name="Rectangle 78">
            <a:extLst>
              <a:ext uri="{FF2B5EF4-FFF2-40B4-BE49-F238E27FC236}">
                <a16:creationId xmlns:a16="http://schemas.microsoft.com/office/drawing/2014/main" id="{3FE0B3B5-552C-43B8-BD96-12DD647EF537}"/>
              </a:ext>
            </a:extLst>
          </p:cNvPr>
          <p:cNvSpPr>
            <a:spLocks noChangeArrowheads="1"/>
          </p:cNvSpPr>
          <p:nvPr/>
        </p:nvSpPr>
        <p:spPr bwMode="auto">
          <a:xfrm>
            <a:off x="1697038" y="4021138"/>
            <a:ext cx="24638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3.</a:t>
            </a:r>
            <a:r>
              <a:rPr lang="zh-CN" altLang="en-US" sz="2000">
                <a:latin typeface="Times New Roman" panose="02020603050405020304" pitchFamily="18" charset="0"/>
                <a:ea typeface="华文新魏" panose="02010800040101010101" pitchFamily="2" charset="-122"/>
              </a:rPr>
              <a:t>执行出栈操作指令恢复</a:t>
            </a:r>
            <a:r>
              <a:rPr lang="en-US" altLang="zh-CN" sz="2000">
                <a:latin typeface="Times New Roman" panose="02020603050405020304" pitchFamily="18" charset="0"/>
                <a:ea typeface="华文新魏" panose="02010800040101010101" pitchFamily="2" charset="-122"/>
              </a:rPr>
              <a:t>R0-R7</a:t>
            </a:r>
            <a:r>
              <a:rPr lang="zh-CN" altLang="en-US" sz="2000">
                <a:latin typeface="Times New Roman" panose="02020603050405020304" pitchFamily="18" charset="0"/>
                <a:ea typeface="华文新魏" panose="02010800040101010101" pitchFamily="2" charset="-122"/>
              </a:rPr>
              <a:t>和</a:t>
            </a:r>
            <a:r>
              <a:rPr lang="en-US" altLang="zh-CN" sz="2000">
                <a:latin typeface="Times New Roman" panose="02020603050405020304" pitchFamily="18" charset="0"/>
                <a:ea typeface="华文新魏" panose="02010800040101010101" pitchFamily="2" charset="-122"/>
              </a:rPr>
              <a:t>PC</a:t>
            </a:r>
          </a:p>
        </p:txBody>
      </p:sp>
      <p:sp>
        <p:nvSpPr>
          <p:cNvPr id="245" name="Rectangle 28">
            <a:extLst>
              <a:ext uri="{FF2B5EF4-FFF2-40B4-BE49-F238E27FC236}">
                <a16:creationId xmlns:a16="http://schemas.microsoft.com/office/drawing/2014/main" id="{447242CA-24A5-405A-9AD3-301585E733DB}"/>
              </a:ext>
            </a:extLst>
          </p:cNvPr>
          <p:cNvSpPr>
            <a:spLocks noChangeArrowheads="1"/>
          </p:cNvSpPr>
          <p:nvPr/>
        </p:nvSpPr>
        <p:spPr bwMode="auto">
          <a:xfrm>
            <a:off x="5154613" y="4768850"/>
            <a:ext cx="1066800" cy="304800"/>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a:solidFill>
                  <a:srgbClr val="000000"/>
                </a:solidFill>
                <a:latin typeface="Arial" panose="020B0604020202020204" pitchFamily="34" charset="0"/>
              </a:rPr>
              <a:t>0x4020</a:t>
            </a:r>
          </a:p>
        </p:txBody>
      </p:sp>
      <p:grpSp>
        <p:nvGrpSpPr>
          <p:cNvPr id="246" name="Group 88">
            <a:extLst>
              <a:ext uri="{FF2B5EF4-FFF2-40B4-BE49-F238E27FC236}">
                <a16:creationId xmlns:a16="http://schemas.microsoft.com/office/drawing/2014/main" id="{9788D4C1-DCC5-4B44-BB03-9DA7C867600B}"/>
              </a:ext>
            </a:extLst>
          </p:cNvPr>
          <p:cNvGrpSpPr>
            <a:grpSpLocks/>
          </p:cNvGrpSpPr>
          <p:nvPr/>
        </p:nvGrpSpPr>
        <p:grpSpPr bwMode="auto">
          <a:xfrm>
            <a:off x="5154613" y="3244850"/>
            <a:ext cx="3727450" cy="2819400"/>
            <a:chOff x="2287" y="1919"/>
            <a:chExt cx="2348" cy="1776"/>
          </a:xfrm>
        </p:grpSpPr>
        <p:grpSp>
          <p:nvGrpSpPr>
            <p:cNvPr id="34835" name="Group 68">
              <a:extLst>
                <a:ext uri="{FF2B5EF4-FFF2-40B4-BE49-F238E27FC236}">
                  <a16:creationId xmlns:a16="http://schemas.microsoft.com/office/drawing/2014/main" id="{1D2FEC64-37A9-4879-8DA2-2A661A7BBC6D}"/>
                </a:ext>
              </a:extLst>
            </p:cNvPr>
            <p:cNvGrpSpPr>
              <a:grpSpLocks/>
            </p:cNvGrpSpPr>
            <p:nvPr/>
          </p:nvGrpSpPr>
          <p:grpSpPr bwMode="auto">
            <a:xfrm>
              <a:off x="2287" y="1919"/>
              <a:ext cx="1594" cy="1632"/>
              <a:chOff x="2287" y="1919"/>
              <a:chExt cx="1594" cy="1632"/>
            </a:xfrm>
          </p:grpSpPr>
          <p:sp>
            <p:nvSpPr>
              <p:cNvPr id="256" name="Rectangle 3">
                <a:extLst>
                  <a:ext uri="{FF2B5EF4-FFF2-40B4-BE49-F238E27FC236}">
                    <a16:creationId xmlns:a16="http://schemas.microsoft.com/office/drawing/2014/main" id="{B29E944D-AF9D-41DB-A411-3DAACC35A385}"/>
                  </a:ext>
                </a:extLst>
              </p:cNvPr>
              <p:cNvSpPr>
                <a:spLocks noChangeArrowheads="1"/>
              </p:cNvSpPr>
              <p:nvPr/>
            </p:nvSpPr>
            <p:spPr bwMode="auto">
              <a:xfrm>
                <a:off x="2287" y="2111"/>
                <a:ext cx="672" cy="192"/>
              </a:xfrm>
              <a:prstGeom prst="rect">
                <a:avLst/>
              </a:prstGeom>
              <a:solidFill>
                <a:srgbClr val="FFCC99"/>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a:t>
                </a:r>
              </a:p>
            </p:txBody>
          </p:sp>
          <p:sp>
            <p:nvSpPr>
              <p:cNvPr id="257" name="Rectangle 10">
                <a:extLst>
                  <a:ext uri="{FF2B5EF4-FFF2-40B4-BE49-F238E27FC236}">
                    <a16:creationId xmlns:a16="http://schemas.microsoft.com/office/drawing/2014/main" id="{27A17FAB-5E8A-46ED-9336-B07B46BD304D}"/>
                  </a:ext>
                </a:extLst>
              </p:cNvPr>
              <p:cNvSpPr>
                <a:spLocks noChangeArrowheads="1"/>
              </p:cNvSpPr>
              <p:nvPr/>
            </p:nvSpPr>
            <p:spPr bwMode="auto">
              <a:xfrm>
                <a:off x="2287" y="2495"/>
                <a:ext cx="672" cy="192"/>
              </a:xfrm>
              <a:prstGeom prst="rect">
                <a:avLst/>
              </a:prstGeom>
              <a:solidFill>
                <a:srgbClr val="FFCC99"/>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0x07</a:t>
                </a:r>
              </a:p>
            </p:txBody>
          </p:sp>
          <p:sp>
            <p:nvSpPr>
              <p:cNvPr id="258" name="Rectangle 27">
                <a:extLst>
                  <a:ext uri="{FF2B5EF4-FFF2-40B4-BE49-F238E27FC236}">
                    <a16:creationId xmlns:a16="http://schemas.microsoft.com/office/drawing/2014/main" id="{2F93C6BF-D9FE-4337-BCC8-02329007B31E}"/>
                  </a:ext>
                </a:extLst>
              </p:cNvPr>
              <p:cNvSpPr>
                <a:spLocks noChangeArrowheads="1"/>
              </p:cNvSpPr>
              <p:nvPr/>
            </p:nvSpPr>
            <p:spPr bwMode="auto">
              <a:xfrm>
                <a:off x="2287" y="1919"/>
                <a:ext cx="672" cy="192"/>
              </a:xfrm>
              <a:prstGeom prst="rect">
                <a:avLst/>
              </a:prstGeom>
              <a:solidFill>
                <a:srgbClr val="FFCC99"/>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0x00</a:t>
                </a:r>
              </a:p>
            </p:txBody>
          </p:sp>
          <p:sp>
            <p:nvSpPr>
              <p:cNvPr id="259" name="AutoShape 56">
                <a:extLst>
                  <a:ext uri="{FF2B5EF4-FFF2-40B4-BE49-F238E27FC236}">
                    <a16:creationId xmlns:a16="http://schemas.microsoft.com/office/drawing/2014/main" id="{FFC85CD5-254C-42D6-905D-728B2EA18697}"/>
                  </a:ext>
                </a:extLst>
              </p:cNvPr>
              <p:cNvSpPr>
                <a:spLocks/>
              </p:cNvSpPr>
              <p:nvPr/>
            </p:nvSpPr>
            <p:spPr bwMode="auto">
              <a:xfrm>
                <a:off x="2994" y="1967"/>
                <a:ext cx="192" cy="672"/>
              </a:xfrm>
              <a:prstGeom prst="rightBrace">
                <a:avLst>
                  <a:gd name="adj1" fmla="val 29167"/>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260" name="AutoShape 57">
                <a:extLst>
                  <a:ext uri="{FF2B5EF4-FFF2-40B4-BE49-F238E27FC236}">
                    <a16:creationId xmlns:a16="http://schemas.microsoft.com/office/drawing/2014/main" id="{8027ED2A-CE9E-417F-8988-E055EB92BCB7}"/>
                  </a:ext>
                </a:extLst>
              </p:cNvPr>
              <p:cNvSpPr>
                <a:spLocks/>
              </p:cNvSpPr>
              <p:nvPr/>
            </p:nvSpPr>
            <p:spPr bwMode="auto">
              <a:xfrm>
                <a:off x="3641" y="2303"/>
                <a:ext cx="240" cy="1248"/>
              </a:xfrm>
              <a:prstGeom prst="leftBrace">
                <a:avLst>
                  <a:gd name="adj1" fmla="val 43333"/>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261" name="AutoShape 58">
                <a:extLst>
                  <a:ext uri="{FF2B5EF4-FFF2-40B4-BE49-F238E27FC236}">
                    <a16:creationId xmlns:a16="http://schemas.microsoft.com/office/drawing/2014/main" id="{F8033418-017A-4DB3-8177-47BE513A7EAF}"/>
                  </a:ext>
                </a:extLst>
              </p:cNvPr>
              <p:cNvSpPr>
                <a:spLocks noChangeArrowheads="1"/>
              </p:cNvSpPr>
              <p:nvPr/>
            </p:nvSpPr>
            <p:spPr bwMode="auto">
              <a:xfrm rot="-7700786">
                <a:off x="3095" y="2529"/>
                <a:ext cx="657" cy="192"/>
              </a:xfrm>
              <a:custGeom>
                <a:avLst/>
                <a:gdLst>
                  <a:gd name="T0" fmla="*/ 1986795 w 21600"/>
                  <a:gd name="T1" fmla="*/ 0 h 21600"/>
                  <a:gd name="T2" fmla="*/ 0 w 21600"/>
                  <a:gd name="T3" fmla="*/ 2398 h 21600"/>
                  <a:gd name="T4" fmla="*/ 1986795 w 21600"/>
                  <a:gd name="T5" fmla="*/ 4795 h 21600"/>
                  <a:gd name="T6" fmla="*/ 1986795 w 21600"/>
                  <a:gd name="T7" fmla="*/ 2398 h 21600"/>
                  <a:gd name="T8" fmla="*/ 17694720 60000 65536"/>
                  <a:gd name="T9" fmla="*/ 11796480 60000 65536"/>
                  <a:gd name="T10" fmla="*/ 5898240 60000 65536"/>
                  <a:gd name="T11" fmla="*/ 0 60000 65536"/>
                  <a:gd name="T12" fmla="*/ 3386 w 21600"/>
                  <a:gd name="T13" fmla="*/ 5400 h 21600"/>
                  <a:gd name="T14" fmla="*/ 18904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defRPr/>
                </a:pPr>
                <a:endParaRPr lang="zh-CN" altLang="en-US" kern="0">
                  <a:solidFill>
                    <a:sysClr val="windowText" lastClr="000000"/>
                  </a:solidFill>
                </a:endParaRPr>
              </a:p>
            </p:txBody>
          </p:sp>
        </p:grpSp>
        <p:sp>
          <p:nvSpPr>
            <p:cNvPr id="248" name="Rectangle 18">
              <a:extLst>
                <a:ext uri="{FF2B5EF4-FFF2-40B4-BE49-F238E27FC236}">
                  <a16:creationId xmlns:a16="http://schemas.microsoft.com/office/drawing/2014/main" id="{861E93DC-B5F0-4C8B-B928-A0906E0FEA94}"/>
                </a:ext>
              </a:extLst>
            </p:cNvPr>
            <p:cNvSpPr>
              <a:spLocks noChangeArrowheads="1"/>
            </p:cNvSpPr>
            <p:nvPr/>
          </p:nvSpPr>
          <p:spPr bwMode="auto">
            <a:xfrm>
              <a:off x="3915" y="3311"/>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a:t>
              </a:r>
            </a:p>
          </p:txBody>
        </p:sp>
        <p:sp>
          <p:nvSpPr>
            <p:cNvPr id="249" name="Rectangle 26">
              <a:extLst>
                <a:ext uri="{FF2B5EF4-FFF2-40B4-BE49-F238E27FC236}">
                  <a16:creationId xmlns:a16="http://schemas.microsoft.com/office/drawing/2014/main" id="{69FFAFBA-86CD-4902-AFD8-79B02260BBEB}"/>
                </a:ext>
              </a:extLst>
            </p:cNvPr>
            <p:cNvSpPr>
              <a:spLocks noChangeArrowheads="1"/>
            </p:cNvSpPr>
            <p:nvPr/>
          </p:nvSpPr>
          <p:spPr bwMode="auto">
            <a:xfrm>
              <a:off x="3915" y="3119"/>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0x02</a:t>
              </a:r>
            </a:p>
          </p:txBody>
        </p:sp>
        <p:sp>
          <p:nvSpPr>
            <p:cNvPr id="250" name="Rectangle 27">
              <a:extLst>
                <a:ext uri="{FF2B5EF4-FFF2-40B4-BE49-F238E27FC236}">
                  <a16:creationId xmlns:a16="http://schemas.microsoft.com/office/drawing/2014/main" id="{EF51FA0C-1839-44D6-9E9D-B3C1FABFC1DD}"/>
                </a:ext>
              </a:extLst>
            </p:cNvPr>
            <p:cNvSpPr>
              <a:spLocks noChangeArrowheads="1"/>
            </p:cNvSpPr>
            <p:nvPr/>
          </p:nvSpPr>
          <p:spPr bwMode="auto">
            <a:xfrm>
              <a:off x="3915" y="2927"/>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0x03</a:t>
              </a:r>
            </a:p>
          </p:txBody>
        </p:sp>
        <p:sp>
          <p:nvSpPr>
            <p:cNvPr id="251" name="Rectangle 28">
              <a:extLst>
                <a:ext uri="{FF2B5EF4-FFF2-40B4-BE49-F238E27FC236}">
                  <a16:creationId xmlns:a16="http://schemas.microsoft.com/office/drawing/2014/main" id="{E2347BED-B943-4FF0-B42B-4162D1D25865}"/>
                </a:ext>
              </a:extLst>
            </p:cNvPr>
            <p:cNvSpPr>
              <a:spLocks noChangeArrowheads="1"/>
            </p:cNvSpPr>
            <p:nvPr/>
          </p:nvSpPr>
          <p:spPr bwMode="auto">
            <a:xfrm>
              <a:off x="3915" y="2735"/>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0x04</a:t>
              </a:r>
            </a:p>
          </p:txBody>
        </p:sp>
        <p:sp>
          <p:nvSpPr>
            <p:cNvPr id="252" name="Rectangle 29">
              <a:extLst>
                <a:ext uri="{FF2B5EF4-FFF2-40B4-BE49-F238E27FC236}">
                  <a16:creationId xmlns:a16="http://schemas.microsoft.com/office/drawing/2014/main" id="{489342DB-DFB9-43C9-A1A4-17D5A6B711D6}"/>
                </a:ext>
              </a:extLst>
            </p:cNvPr>
            <p:cNvSpPr>
              <a:spLocks noChangeArrowheads="1"/>
            </p:cNvSpPr>
            <p:nvPr/>
          </p:nvSpPr>
          <p:spPr bwMode="auto">
            <a:xfrm>
              <a:off x="3915" y="2543"/>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0x05</a:t>
              </a:r>
            </a:p>
          </p:txBody>
        </p:sp>
        <p:sp>
          <p:nvSpPr>
            <p:cNvPr id="253" name="Rectangle 31">
              <a:extLst>
                <a:ext uri="{FF2B5EF4-FFF2-40B4-BE49-F238E27FC236}">
                  <a16:creationId xmlns:a16="http://schemas.microsoft.com/office/drawing/2014/main" id="{03263B99-5FA4-4FCA-8F13-2D2A66E2AE63}"/>
                </a:ext>
              </a:extLst>
            </p:cNvPr>
            <p:cNvSpPr>
              <a:spLocks noChangeArrowheads="1"/>
            </p:cNvSpPr>
            <p:nvPr/>
          </p:nvSpPr>
          <p:spPr bwMode="auto">
            <a:xfrm>
              <a:off x="3915" y="2159"/>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0x07</a:t>
              </a:r>
            </a:p>
          </p:txBody>
        </p:sp>
        <p:sp>
          <p:nvSpPr>
            <p:cNvPr id="254" name="Rectangle 32">
              <a:extLst>
                <a:ext uri="{FF2B5EF4-FFF2-40B4-BE49-F238E27FC236}">
                  <a16:creationId xmlns:a16="http://schemas.microsoft.com/office/drawing/2014/main" id="{A8F3F5C3-8F38-4A0D-B8C8-8E150200D121}"/>
                </a:ext>
              </a:extLst>
            </p:cNvPr>
            <p:cNvSpPr>
              <a:spLocks noChangeArrowheads="1"/>
            </p:cNvSpPr>
            <p:nvPr/>
          </p:nvSpPr>
          <p:spPr bwMode="auto">
            <a:xfrm>
              <a:off x="3915" y="3503"/>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0x00</a:t>
              </a:r>
            </a:p>
          </p:txBody>
        </p:sp>
        <p:sp>
          <p:nvSpPr>
            <p:cNvPr id="255" name="Rectangle 41">
              <a:extLst>
                <a:ext uri="{FF2B5EF4-FFF2-40B4-BE49-F238E27FC236}">
                  <a16:creationId xmlns:a16="http://schemas.microsoft.com/office/drawing/2014/main" id="{EEA03BF8-6BE5-408C-AA4B-D7F1D6566CDB}"/>
                </a:ext>
              </a:extLst>
            </p:cNvPr>
            <p:cNvSpPr>
              <a:spLocks noChangeArrowheads="1"/>
            </p:cNvSpPr>
            <p:nvPr/>
          </p:nvSpPr>
          <p:spPr bwMode="auto">
            <a:xfrm>
              <a:off x="3915" y="2351"/>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0x06</a:t>
              </a:r>
            </a:p>
          </p:txBody>
        </p:sp>
      </p:grpSp>
      <p:grpSp>
        <p:nvGrpSpPr>
          <p:cNvPr id="262" name="Group 90">
            <a:extLst>
              <a:ext uri="{FF2B5EF4-FFF2-40B4-BE49-F238E27FC236}">
                <a16:creationId xmlns:a16="http://schemas.microsoft.com/office/drawing/2014/main" id="{0296A0F4-525D-4D4D-BD17-834A2AB1F23A}"/>
              </a:ext>
            </a:extLst>
          </p:cNvPr>
          <p:cNvGrpSpPr>
            <a:grpSpLocks/>
          </p:cNvGrpSpPr>
          <p:nvPr/>
        </p:nvGrpSpPr>
        <p:grpSpPr bwMode="auto">
          <a:xfrm>
            <a:off x="5154613" y="3321050"/>
            <a:ext cx="3727450" cy="2362200"/>
            <a:chOff x="2287" y="1967"/>
            <a:chExt cx="2348" cy="1488"/>
          </a:xfrm>
        </p:grpSpPr>
        <p:grpSp>
          <p:nvGrpSpPr>
            <p:cNvPr id="34831" name="Group 75">
              <a:extLst>
                <a:ext uri="{FF2B5EF4-FFF2-40B4-BE49-F238E27FC236}">
                  <a16:creationId xmlns:a16="http://schemas.microsoft.com/office/drawing/2014/main" id="{DF84B128-FEEC-41A3-AA07-66D0A01D66EF}"/>
                </a:ext>
              </a:extLst>
            </p:cNvPr>
            <p:cNvGrpSpPr>
              <a:grpSpLocks/>
            </p:cNvGrpSpPr>
            <p:nvPr/>
          </p:nvGrpSpPr>
          <p:grpSpPr bwMode="auto">
            <a:xfrm>
              <a:off x="2287" y="2069"/>
              <a:ext cx="1591" cy="1386"/>
              <a:chOff x="2287" y="2069"/>
              <a:chExt cx="1591" cy="1386"/>
            </a:xfrm>
          </p:grpSpPr>
          <p:sp>
            <p:nvSpPr>
              <p:cNvPr id="265" name="Rectangle 28">
                <a:extLst>
                  <a:ext uri="{FF2B5EF4-FFF2-40B4-BE49-F238E27FC236}">
                    <a16:creationId xmlns:a16="http://schemas.microsoft.com/office/drawing/2014/main" id="{09650F8E-F6E9-4A53-9F45-A7C5DF257D86}"/>
                  </a:ext>
                </a:extLst>
              </p:cNvPr>
              <p:cNvSpPr>
                <a:spLocks noChangeArrowheads="1"/>
              </p:cNvSpPr>
              <p:nvPr/>
            </p:nvSpPr>
            <p:spPr bwMode="auto">
              <a:xfrm>
                <a:off x="2287" y="3263"/>
                <a:ext cx="672" cy="192"/>
              </a:xfrm>
              <a:prstGeom prst="rect">
                <a:avLst/>
              </a:prstGeom>
              <a:solidFill>
                <a:srgbClr val="FFCC99"/>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0x0123</a:t>
                </a:r>
              </a:p>
            </p:txBody>
          </p:sp>
          <p:sp>
            <p:nvSpPr>
              <p:cNvPr id="266" name="Line 77">
                <a:extLst>
                  <a:ext uri="{FF2B5EF4-FFF2-40B4-BE49-F238E27FC236}">
                    <a16:creationId xmlns:a16="http://schemas.microsoft.com/office/drawing/2014/main" id="{77380B53-0846-4053-B717-543568EB3687}"/>
                  </a:ext>
                </a:extLst>
              </p:cNvPr>
              <p:cNvSpPr>
                <a:spLocks noChangeShapeType="1"/>
              </p:cNvSpPr>
              <p:nvPr/>
            </p:nvSpPr>
            <p:spPr bwMode="auto">
              <a:xfrm flipH="1">
                <a:off x="2994" y="2069"/>
                <a:ext cx="884" cy="12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264" name="Rectangle 47">
              <a:extLst>
                <a:ext uri="{FF2B5EF4-FFF2-40B4-BE49-F238E27FC236}">
                  <a16:creationId xmlns:a16="http://schemas.microsoft.com/office/drawing/2014/main" id="{0DC50C8B-8356-4013-8C25-D053D6A3F083}"/>
                </a:ext>
              </a:extLst>
            </p:cNvPr>
            <p:cNvSpPr>
              <a:spLocks noChangeArrowheads="1"/>
            </p:cNvSpPr>
            <p:nvPr/>
          </p:nvSpPr>
          <p:spPr bwMode="auto">
            <a:xfrm>
              <a:off x="3915" y="1967"/>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0x0123</a:t>
              </a:r>
            </a:p>
          </p:txBody>
        </p:sp>
      </p:grpSp>
    </p:spTree>
    <p:extLst>
      <p:ext uri="{BB962C8B-B14F-4D97-AF65-F5344CB8AC3E}">
        <p14:creationId xmlns:p14="http://schemas.microsoft.com/office/powerpoint/2010/main" val="34545214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additive="base">
                                        <p:cTn id="7" dur="500" fill="hold"/>
                                        <p:tgtEl>
                                          <p:spTgt spid="244"/>
                                        </p:tgtEl>
                                        <p:attrNameLst>
                                          <p:attrName>ppt_x</p:attrName>
                                        </p:attrNameLst>
                                      </p:cBhvr>
                                      <p:tavLst>
                                        <p:tav tm="0">
                                          <p:val>
                                            <p:strVal val="0-#ppt_w/2"/>
                                          </p:val>
                                        </p:tav>
                                        <p:tav tm="100000">
                                          <p:val>
                                            <p:strVal val="#ppt_x"/>
                                          </p:val>
                                        </p:tav>
                                      </p:tavLst>
                                    </p:anim>
                                    <p:anim calcmode="lin" valueType="num">
                                      <p:cBhvr additive="base">
                                        <p:cTn id="8" dur="500" fill="hold"/>
                                        <p:tgtEl>
                                          <p:spTgt spid="24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2" fill="hold" nodeType="after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wipe(right)">
                                      <p:cBhvr>
                                        <p:cTn id="12" dur="2000"/>
                                        <p:tgtEl>
                                          <p:spTgt spid="246"/>
                                        </p:tgtEl>
                                      </p:cBhvr>
                                    </p:animEffect>
                                  </p:childTnLst>
                                </p:cTn>
                              </p:par>
                            </p:childTnLst>
                          </p:cTn>
                        </p:par>
                        <p:par>
                          <p:cTn id="13" fill="hold" nodeType="afterGroup">
                            <p:stCondLst>
                              <p:cond delay="2500"/>
                            </p:stCondLst>
                            <p:childTnLst>
                              <p:par>
                                <p:cTn id="14" presetID="22" presetClass="entr" presetSubtype="2" fill="hold" nodeType="afterEffect">
                                  <p:stCondLst>
                                    <p:cond delay="0"/>
                                  </p:stCondLst>
                                  <p:childTnLst>
                                    <p:set>
                                      <p:cBhvr>
                                        <p:cTn id="15" dur="1" fill="hold">
                                          <p:stCondLst>
                                            <p:cond delay="0"/>
                                          </p:stCondLst>
                                        </p:cTn>
                                        <p:tgtEl>
                                          <p:spTgt spid="262"/>
                                        </p:tgtEl>
                                        <p:attrNameLst>
                                          <p:attrName>style.visibility</p:attrName>
                                        </p:attrNameLst>
                                      </p:cBhvr>
                                      <p:to>
                                        <p:strVal val="visible"/>
                                      </p:to>
                                    </p:set>
                                    <p:animEffect transition="in" filter="wipe(right)">
                                      <p:cBhvr>
                                        <p:cTn id="16" dur="2000"/>
                                        <p:tgtEl>
                                          <p:spTgt spid="262"/>
                                        </p:tgtEl>
                                      </p:cBhvr>
                                    </p:animEffect>
                                  </p:childTnLst>
                                </p:cTn>
                              </p:par>
                            </p:childTnLst>
                          </p:cTn>
                        </p:par>
                        <p:par>
                          <p:cTn id="17" fill="hold" nodeType="afterGroup">
                            <p:stCondLst>
                              <p:cond delay="4500"/>
                            </p:stCondLst>
                            <p:childTnLst>
                              <p:par>
                                <p:cTn id="18" presetID="22" presetClass="entr" presetSubtype="4" fill="hold" grpId="0" nodeType="afterEffect">
                                  <p:stCondLst>
                                    <p:cond delay="0"/>
                                  </p:stCondLst>
                                  <p:childTnLst>
                                    <p:set>
                                      <p:cBhvr>
                                        <p:cTn id="19" dur="1" fill="hold">
                                          <p:stCondLst>
                                            <p:cond delay="0"/>
                                          </p:stCondLst>
                                        </p:cTn>
                                        <p:tgtEl>
                                          <p:spTgt spid="245"/>
                                        </p:tgtEl>
                                        <p:attrNameLst>
                                          <p:attrName>style.visibility</p:attrName>
                                        </p:attrNameLst>
                                      </p:cBhvr>
                                      <p:to>
                                        <p:strVal val="visible"/>
                                      </p:to>
                                    </p:set>
                                    <p:animEffect transition="in" filter="wipe(down)">
                                      <p:cBhvr>
                                        <p:cTn id="20" dur="500"/>
                                        <p:tgtEl>
                                          <p:spTgt spid="245"/>
                                        </p:tgtEl>
                                      </p:cBhvr>
                                    </p:animEffect>
                                  </p:childTnLst>
                                </p:cTn>
                              </p:par>
                            </p:childTnLst>
                          </p:cTn>
                        </p:par>
                        <p:par>
                          <p:cTn id="21" fill="hold" nodeType="afterGroup">
                            <p:stCondLst>
                              <p:cond delay="5000"/>
                            </p:stCondLst>
                            <p:childTnLst>
                              <p:par>
                                <p:cTn id="22" presetID="22" presetClass="entr" presetSubtype="8" fill="hold" nodeType="afterEffect">
                                  <p:stCondLst>
                                    <p:cond delay="0"/>
                                  </p:stCondLst>
                                  <p:childTnLst>
                                    <p:set>
                                      <p:cBhvr>
                                        <p:cTn id="23" dur="1" fill="hold">
                                          <p:stCondLst>
                                            <p:cond delay="0"/>
                                          </p:stCondLst>
                                        </p:cTn>
                                        <p:tgtEl>
                                          <p:spTgt spid="182"/>
                                        </p:tgtEl>
                                        <p:attrNameLst>
                                          <p:attrName>style.visibility</p:attrName>
                                        </p:attrNameLst>
                                      </p:cBhvr>
                                      <p:to>
                                        <p:strVal val="visible"/>
                                      </p:to>
                                    </p:set>
                                    <p:animEffect transition="in" filter="wipe(left)">
                                      <p:cBhvr>
                                        <p:cTn id="24" dur="500"/>
                                        <p:tgtEl>
                                          <p:spTgt spid="182"/>
                                        </p:tgtEl>
                                      </p:cBhvr>
                                    </p:animEffect>
                                  </p:childTnLst>
                                </p:cTn>
                              </p:par>
                            </p:childTnLst>
                          </p:cTn>
                        </p:par>
                        <p:par>
                          <p:cTn id="25" fill="hold" nodeType="afterGroup">
                            <p:stCondLst>
                              <p:cond delay="5500"/>
                            </p:stCondLst>
                            <p:childTnLst>
                              <p:par>
                                <p:cTn id="26" presetID="22" presetClass="entr" presetSubtype="4" fill="hold" nodeType="afterEffect">
                                  <p:stCondLst>
                                    <p:cond delay="0"/>
                                  </p:stCondLst>
                                  <p:childTnLst>
                                    <p:set>
                                      <p:cBhvr>
                                        <p:cTn id="27" dur="1" fill="hold">
                                          <p:stCondLst>
                                            <p:cond delay="0"/>
                                          </p:stCondLst>
                                        </p:cTn>
                                        <p:tgtEl>
                                          <p:spTgt spid="183"/>
                                        </p:tgtEl>
                                        <p:attrNameLst>
                                          <p:attrName>style.visibility</p:attrName>
                                        </p:attrNameLst>
                                      </p:cBhvr>
                                      <p:to>
                                        <p:strVal val="visible"/>
                                      </p:to>
                                    </p:set>
                                    <p:animEffect transition="in" filter="wipe(down)">
                                      <p:cBhvr>
                                        <p:cTn id="28" dur="500"/>
                                        <p:tgtEl>
                                          <p:spTgt spid="183"/>
                                        </p:tgtEl>
                                      </p:cBhvr>
                                    </p:animEffect>
                                  </p:childTnLst>
                                </p:cTn>
                              </p:par>
                            </p:childTnLst>
                          </p:cTn>
                        </p:par>
                        <p:par>
                          <p:cTn id="29" fill="hold" nodeType="afterGroup">
                            <p:stCondLst>
                              <p:cond delay="6000"/>
                            </p:stCondLst>
                            <p:childTnLst>
                              <p:par>
                                <p:cTn id="30" presetID="22" presetClass="entr" presetSubtype="8" fill="hold" nodeType="after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wipe(left)">
                                      <p:cBhvr>
                                        <p:cTn id="32"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P spid="24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8657CF22-CE31-4755-8AE7-781E24245DB9}"/>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多寄存器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3" name="Text Box 2">
            <a:extLst>
              <a:ext uri="{FF2B5EF4-FFF2-40B4-BE49-F238E27FC236}">
                <a16:creationId xmlns:a16="http://schemas.microsoft.com/office/drawing/2014/main" id="{295DEEF1-FF83-45B8-88C0-A2489CCF0F9B}"/>
              </a:ext>
            </a:extLst>
          </p:cNvPr>
          <p:cNvSpPr txBox="1">
            <a:spLocks noChangeArrowheads="1"/>
          </p:cNvSpPr>
          <p:nvPr/>
        </p:nvSpPr>
        <p:spPr bwMode="auto">
          <a:xfrm>
            <a:off x="2279651" y="1363663"/>
            <a:ext cx="8137525"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800">
                <a:latin typeface="华文新魏" panose="02010800040101010101" pitchFamily="2" charset="-122"/>
                <a:ea typeface="华文新魏" panose="02010800040101010101" pitchFamily="2" charset="-122"/>
              </a:rPr>
              <a:t>带</a:t>
            </a:r>
            <a:r>
              <a:rPr kumimoji="1" lang="zh-CN" altLang="en-US" sz="2800">
                <a:solidFill>
                  <a:srgbClr val="FF0000"/>
                </a:solidFill>
                <a:latin typeface="华文新魏" panose="02010800040101010101" pitchFamily="2" charset="-122"/>
                <a:ea typeface="华文新魏" panose="02010800040101010101" pitchFamily="2" charset="-122"/>
              </a:rPr>
              <a:t>状态寄存器恢复</a:t>
            </a:r>
            <a:r>
              <a:rPr kumimoji="1" lang="zh-CN" altLang="en-US" sz="2800">
                <a:latin typeface="华文新魏" panose="02010800040101010101" pitchFamily="2" charset="-122"/>
                <a:ea typeface="华文新魏" panose="02010800040101010101" pitchFamily="2" charset="-122"/>
              </a:rPr>
              <a:t>的出栈操作：</a:t>
            </a:r>
          </a:p>
          <a:p>
            <a:pPr eaLnBrk="1" hangingPunct="1">
              <a:spcBef>
                <a:spcPct val="50000"/>
              </a:spcBef>
              <a:buClr>
                <a:srgbClr val="0000FF"/>
              </a:buClr>
            </a:pPr>
            <a:r>
              <a:rPr kumimoji="1" lang="en-US" altLang="zh-CN" sz="2000">
                <a:solidFill>
                  <a:srgbClr val="0000FF"/>
                </a:solidFill>
                <a:latin typeface="Arial Black" panose="020B0A04020102020204" pitchFamily="34" charset="0"/>
                <a:ea typeface="华文新魏" panose="02010800040101010101" pitchFamily="2" charset="-122"/>
              </a:rPr>
              <a:t>LDMFD SP!,{R0-R7,PC}</a:t>
            </a:r>
            <a:r>
              <a:rPr kumimoji="1" lang="en-US" altLang="zh-CN" sz="2000" b="1">
                <a:solidFill>
                  <a:srgbClr val="FF0000"/>
                </a:solidFill>
                <a:latin typeface="Arial Black" panose="020B0A04020102020204" pitchFamily="34" charset="0"/>
                <a:ea typeface="华文新魏" panose="02010800040101010101" pitchFamily="2" charset="-122"/>
              </a:rPr>
              <a:t>^</a:t>
            </a:r>
            <a:endParaRPr kumimoji="1" lang="en-US" altLang="zh-CN" sz="2400" b="1">
              <a:solidFill>
                <a:srgbClr val="FF0000"/>
              </a:solidFill>
              <a:latin typeface="Courier New" panose="02070309020205020404" pitchFamily="49" charset="0"/>
              <a:ea typeface="华文新魏" panose="02010800040101010101" pitchFamily="2" charset="-122"/>
            </a:endParaRPr>
          </a:p>
        </p:txBody>
      </p:sp>
      <p:sp>
        <p:nvSpPr>
          <p:cNvPr id="4" name="Rectangle 4">
            <a:extLst>
              <a:ext uri="{FF2B5EF4-FFF2-40B4-BE49-F238E27FC236}">
                <a16:creationId xmlns:a16="http://schemas.microsoft.com/office/drawing/2014/main" id="{7253DA65-574F-49F6-8539-AF13C5DA7107}"/>
              </a:ext>
            </a:extLst>
          </p:cNvPr>
          <p:cNvSpPr>
            <a:spLocks noChangeArrowheads="1"/>
          </p:cNvSpPr>
          <p:nvPr/>
        </p:nvSpPr>
        <p:spPr bwMode="auto">
          <a:xfrm>
            <a:off x="1697038" y="2589214"/>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1.</a:t>
            </a:r>
            <a:r>
              <a:rPr lang="zh-CN" altLang="en-US" sz="2000">
                <a:latin typeface="Times New Roman" panose="02020603050405020304" pitchFamily="18" charset="0"/>
                <a:ea typeface="华文新魏" panose="02010800040101010101" pitchFamily="2" charset="-122"/>
              </a:rPr>
              <a:t>出栈操作前寄存器和堆栈区的状态；</a:t>
            </a:r>
          </a:p>
        </p:txBody>
      </p:sp>
      <p:sp>
        <p:nvSpPr>
          <p:cNvPr id="5" name="Rectangle 5">
            <a:extLst>
              <a:ext uri="{FF2B5EF4-FFF2-40B4-BE49-F238E27FC236}">
                <a16:creationId xmlns:a16="http://schemas.microsoft.com/office/drawing/2014/main" id="{4D69190B-3668-40CB-BBD2-A5FDC9D78FF5}"/>
              </a:ext>
            </a:extLst>
          </p:cNvPr>
          <p:cNvSpPr>
            <a:spLocks noChangeArrowheads="1"/>
          </p:cNvSpPr>
          <p:nvPr/>
        </p:nvSpPr>
        <p:spPr bwMode="auto">
          <a:xfrm>
            <a:off x="1697038" y="3308351"/>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2.</a:t>
            </a:r>
            <a:r>
              <a:rPr lang="zh-CN" altLang="en-US" sz="2000">
                <a:latin typeface="Times New Roman" panose="02020603050405020304" pitchFamily="18" charset="0"/>
                <a:ea typeface="华文新魏" panose="02010800040101010101" pitchFamily="2" charset="-122"/>
              </a:rPr>
              <a:t>出栈操作前堆栈指针指向栈顶；</a:t>
            </a:r>
          </a:p>
        </p:txBody>
      </p:sp>
      <p:sp>
        <p:nvSpPr>
          <p:cNvPr id="6" name="Line 78">
            <a:extLst>
              <a:ext uri="{FF2B5EF4-FFF2-40B4-BE49-F238E27FC236}">
                <a16:creationId xmlns:a16="http://schemas.microsoft.com/office/drawing/2014/main" id="{76BBC2F7-7BC2-4A3A-B8EB-B4CD1DBF921F}"/>
              </a:ext>
            </a:extLst>
          </p:cNvPr>
          <p:cNvSpPr>
            <a:spLocks noChangeShapeType="1"/>
          </p:cNvSpPr>
          <p:nvPr/>
        </p:nvSpPr>
        <p:spPr bwMode="auto">
          <a:xfrm>
            <a:off x="6210300" y="4992688"/>
            <a:ext cx="914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7" name="Line 79">
            <a:extLst>
              <a:ext uri="{FF2B5EF4-FFF2-40B4-BE49-F238E27FC236}">
                <a16:creationId xmlns:a16="http://schemas.microsoft.com/office/drawing/2014/main" id="{09F11E6E-9D14-4715-9A38-D46703D4B90D}"/>
              </a:ext>
            </a:extLst>
          </p:cNvPr>
          <p:cNvSpPr>
            <a:spLocks noChangeShapeType="1"/>
          </p:cNvSpPr>
          <p:nvPr/>
        </p:nvSpPr>
        <p:spPr bwMode="auto">
          <a:xfrm flipV="1">
            <a:off x="7124700" y="4992688"/>
            <a:ext cx="0" cy="99060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8" name="AutoShape 86">
            <a:extLst>
              <a:ext uri="{FF2B5EF4-FFF2-40B4-BE49-F238E27FC236}">
                <a16:creationId xmlns:a16="http://schemas.microsoft.com/office/drawing/2014/main" id="{B16C4E20-BD2A-465B-8EA2-9D94D0D44FB9}"/>
              </a:ext>
            </a:extLst>
          </p:cNvPr>
          <p:cNvSpPr>
            <a:spLocks noChangeArrowheads="1"/>
          </p:cNvSpPr>
          <p:nvPr/>
        </p:nvSpPr>
        <p:spPr bwMode="auto">
          <a:xfrm>
            <a:off x="9644063" y="5678488"/>
            <a:ext cx="533400" cy="609600"/>
          </a:xfrm>
          <a:prstGeom prst="leftArrowCallout">
            <a:avLst>
              <a:gd name="adj1" fmla="val 28571"/>
              <a:gd name="adj2" fmla="val 28571"/>
              <a:gd name="adj3" fmla="val 16667"/>
              <a:gd name="adj4" fmla="val 58931"/>
            </a:avLst>
          </a:prstGeom>
          <a:solidFill>
            <a:srgbClr val="FFCC99"/>
          </a:solidFill>
          <a:ln w="9525">
            <a:solidFill>
              <a:srgbClr val="000000"/>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solidFill>
                  <a:srgbClr val="000000"/>
                </a:solidFill>
                <a:latin typeface="Arial" panose="020B0604020202020204" pitchFamily="34" charset="0"/>
                <a:ea typeface="黑体" panose="02010609060101010101" pitchFamily="49" charset="-122"/>
              </a:rPr>
              <a:t> </a:t>
            </a:r>
            <a:r>
              <a:rPr lang="zh-CN" altLang="en-US">
                <a:solidFill>
                  <a:srgbClr val="000000"/>
                </a:solidFill>
                <a:latin typeface="Arial" panose="020B0604020202020204" pitchFamily="34" charset="0"/>
                <a:ea typeface="黑体" panose="02010609060101010101" pitchFamily="49" charset="-122"/>
              </a:rPr>
              <a:t>栈</a:t>
            </a:r>
          </a:p>
          <a:p>
            <a:pPr algn="ctr" eaLnBrk="1" hangingPunct="1"/>
            <a:r>
              <a:rPr lang="zh-CN" altLang="en-US">
                <a:solidFill>
                  <a:srgbClr val="000000"/>
                </a:solidFill>
                <a:latin typeface="Arial" panose="020B0604020202020204" pitchFamily="34" charset="0"/>
                <a:ea typeface="黑体" panose="02010609060101010101" pitchFamily="49" charset="-122"/>
              </a:rPr>
              <a:t> 顶</a:t>
            </a:r>
          </a:p>
        </p:txBody>
      </p:sp>
      <p:sp>
        <p:nvSpPr>
          <p:cNvPr id="9" name="Line 80">
            <a:extLst>
              <a:ext uri="{FF2B5EF4-FFF2-40B4-BE49-F238E27FC236}">
                <a16:creationId xmlns:a16="http://schemas.microsoft.com/office/drawing/2014/main" id="{9A86E270-995E-440D-86BD-BC6684711E07}"/>
              </a:ext>
            </a:extLst>
          </p:cNvPr>
          <p:cNvSpPr>
            <a:spLocks noChangeShapeType="1"/>
          </p:cNvSpPr>
          <p:nvPr/>
        </p:nvSpPr>
        <p:spPr bwMode="auto">
          <a:xfrm>
            <a:off x="7156451" y="5983288"/>
            <a:ext cx="614363"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grpSp>
        <p:nvGrpSpPr>
          <p:cNvPr id="10" name="Group 124">
            <a:extLst>
              <a:ext uri="{FF2B5EF4-FFF2-40B4-BE49-F238E27FC236}">
                <a16:creationId xmlns:a16="http://schemas.microsoft.com/office/drawing/2014/main" id="{1748E534-8CB3-4FCC-BDF4-8FC78064196C}"/>
              </a:ext>
            </a:extLst>
          </p:cNvPr>
          <p:cNvGrpSpPr>
            <a:grpSpLocks/>
          </p:cNvGrpSpPr>
          <p:nvPr/>
        </p:nvGrpSpPr>
        <p:grpSpPr bwMode="auto">
          <a:xfrm>
            <a:off x="4316414" y="2554288"/>
            <a:ext cx="5470525" cy="4114800"/>
            <a:chOff x="1759" y="1439"/>
            <a:chExt cx="3446" cy="2592"/>
          </a:xfrm>
        </p:grpSpPr>
        <p:sp>
          <p:nvSpPr>
            <p:cNvPr id="11" name="Rectangle 3">
              <a:extLst>
                <a:ext uri="{FF2B5EF4-FFF2-40B4-BE49-F238E27FC236}">
                  <a16:creationId xmlns:a16="http://schemas.microsoft.com/office/drawing/2014/main" id="{5F247E6A-3E12-4FDE-A97C-195D237BFCE5}"/>
                </a:ext>
              </a:extLst>
            </p:cNvPr>
            <p:cNvSpPr>
              <a:spLocks noChangeArrowheads="1"/>
            </p:cNvSpPr>
            <p:nvPr/>
          </p:nvSpPr>
          <p:spPr bwMode="auto">
            <a:xfrm>
              <a:off x="2287" y="211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2" name="Rectangle 10">
              <a:extLst>
                <a:ext uri="{FF2B5EF4-FFF2-40B4-BE49-F238E27FC236}">
                  <a16:creationId xmlns:a16="http://schemas.microsoft.com/office/drawing/2014/main" id="{EAB74C9E-62BF-4949-AC60-74B1D4172FDC}"/>
                </a:ext>
              </a:extLst>
            </p:cNvPr>
            <p:cNvSpPr>
              <a:spLocks noChangeArrowheads="1"/>
            </p:cNvSpPr>
            <p:nvPr/>
          </p:nvSpPr>
          <p:spPr bwMode="auto">
            <a:xfrm>
              <a:off x="2287" y="2495"/>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3" name="Text Box 14">
              <a:extLst>
                <a:ext uri="{FF2B5EF4-FFF2-40B4-BE49-F238E27FC236}">
                  <a16:creationId xmlns:a16="http://schemas.microsoft.com/office/drawing/2014/main" id="{5DFD09E3-FF75-46CD-9954-2B979772D4B8}"/>
                </a:ext>
              </a:extLst>
            </p:cNvPr>
            <p:cNvSpPr txBox="1">
              <a:spLocks noChangeArrowheads="1"/>
            </p:cNvSpPr>
            <p:nvPr/>
          </p:nvSpPr>
          <p:spPr bwMode="auto">
            <a:xfrm>
              <a:off x="3991" y="14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存储器</a:t>
              </a:r>
            </a:p>
          </p:txBody>
        </p:sp>
        <p:sp>
          <p:nvSpPr>
            <p:cNvPr id="14" name="Rectangle 27">
              <a:extLst>
                <a:ext uri="{FF2B5EF4-FFF2-40B4-BE49-F238E27FC236}">
                  <a16:creationId xmlns:a16="http://schemas.microsoft.com/office/drawing/2014/main" id="{32861BED-8F91-45C1-BF07-2648CB55535B}"/>
                </a:ext>
              </a:extLst>
            </p:cNvPr>
            <p:cNvSpPr>
              <a:spLocks noChangeArrowheads="1"/>
            </p:cNvSpPr>
            <p:nvPr/>
          </p:nvSpPr>
          <p:spPr bwMode="auto">
            <a:xfrm>
              <a:off x="2287" y="191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5" name="Rectangle 46">
              <a:extLst>
                <a:ext uri="{FF2B5EF4-FFF2-40B4-BE49-F238E27FC236}">
                  <a16:creationId xmlns:a16="http://schemas.microsoft.com/office/drawing/2014/main" id="{84057014-204B-49C0-BCE7-9F645313E33A}"/>
                </a:ext>
              </a:extLst>
            </p:cNvPr>
            <p:cNvSpPr>
              <a:spLocks noChangeArrowheads="1"/>
            </p:cNvSpPr>
            <p:nvPr/>
          </p:nvSpPr>
          <p:spPr bwMode="auto">
            <a:xfrm>
              <a:off x="3915" y="292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6" name="Line 50">
              <a:extLst>
                <a:ext uri="{FF2B5EF4-FFF2-40B4-BE49-F238E27FC236}">
                  <a16:creationId xmlns:a16="http://schemas.microsoft.com/office/drawing/2014/main" id="{BDE2E482-35A5-47D2-836D-98200C010A36}"/>
                </a:ext>
              </a:extLst>
            </p:cNvPr>
            <p:cNvSpPr>
              <a:spLocks noChangeShapeType="1"/>
            </p:cNvSpPr>
            <p:nvPr/>
          </p:nvSpPr>
          <p:spPr bwMode="auto">
            <a:xfrm>
              <a:off x="391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7" name="Line 51">
              <a:extLst>
                <a:ext uri="{FF2B5EF4-FFF2-40B4-BE49-F238E27FC236}">
                  <a16:creationId xmlns:a16="http://schemas.microsoft.com/office/drawing/2014/main" id="{E488E847-E3CE-4B9D-BE0C-5249D774B592}"/>
                </a:ext>
              </a:extLst>
            </p:cNvPr>
            <p:cNvSpPr>
              <a:spLocks noChangeShapeType="1"/>
            </p:cNvSpPr>
            <p:nvPr/>
          </p:nvSpPr>
          <p:spPr bwMode="auto">
            <a:xfrm>
              <a:off x="463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8" name="Text Box 54">
              <a:extLst>
                <a:ext uri="{FF2B5EF4-FFF2-40B4-BE49-F238E27FC236}">
                  <a16:creationId xmlns:a16="http://schemas.microsoft.com/office/drawing/2014/main" id="{18B956AC-DCD7-4C59-A4EF-AE0CE47774C3}"/>
                </a:ext>
              </a:extLst>
            </p:cNvPr>
            <p:cNvSpPr txBox="1">
              <a:spLocks noChangeArrowheads="1"/>
            </p:cNvSpPr>
            <p:nvPr/>
          </p:nvSpPr>
          <p:spPr bwMode="auto">
            <a:xfrm>
              <a:off x="4635" y="311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0x4004</a:t>
              </a:r>
            </a:p>
          </p:txBody>
        </p:sp>
        <p:sp>
          <p:nvSpPr>
            <p:cNvPr id="19" name="Text Box 55">
              <a:extLst>
                <a:ext uri="{FF2B5EF4-FFF2-40B4-BE49-F238E27FC236}">
                  <a16:creationId xmlns:a16="http://schemas.microsoft.com/office/drawing/2014/main" id="{0068126F-BE6A-4A85-A870-F7904CB3DC08}"/>
                </a:ext>
              </a:extLst>
            </p:cNvPr>
            <p:cNvSpPr txBox="1">
              <a:spLocks noChangeArrowheads="1"/>
            </p:cNvSpPr>
            <p:nvPr/>
          </p:nvSpPr>
          <p:spPr bwMode="auto">
            <a:xfrm>
              <a:off x="4635" y="331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0x4000</a:t>
              </a:r>
            </a:p>
          </p:txBody>
        </p:sp>
        <p:sp>
          <p:nvSpPr>
            <p:cNvPr id="20" name="Line 56">
              <a:extLst>
                <a:ext uri="{FF2B5EF4-FFF2-40B4-BE49-F238E27FC236}">
                  <a16:creationId xmlns:a16="http://schemas.microsoft.com/office/drawing/2014/main" id="{222D60A0-C7FB-427B-8896-73FA43A16A3D}"/>
                </a:ext>
              </a:extLst>
            </p:cNvPr>
            <p:cNvSpPr>
              <a:spLocks noChangeShapeType="1"/>
            </p:cNvSpPr>
            <p:nvPr/>
          </p:nvSpPr>
          <p:spPr bwMode="auto">
            <a:xfrm>
              <a:off x="4587" y="3215"/>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21" name="Text Box 57">
              <a:extLst>
                <a:ext uri="{FF2B5EF4-FFF2-40B4-BE49-F238E27FC236}">
                  <a16:creationId xmlns:a16="http://schemas.microsoft.com/office/drawing/2014/main" id="{C0D75D96-C23C-4BB6-990C-E0499EC8935F}"/>
                </a:ext>
              </a:extLst>
            </p:cNvPr>
            <p:cNvSpPr txBox="1">
              <a:spLocks noChangeArrowheads="1"/>
            </p:cNvSpPr>
            <p:nvPr/>
          </p:nvSpPr>
          <p:spPr bwMode="auto">
            <a:xfrm>
              <a:off x="4635" y="2735"/>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0x400C</a:t>
              </a:r>
            </a:p>
          </p:txBody>
        </p:sp>
        <p:sp>
          <p:nvSpPr>
            <p:cNvPr id="22" name="Text Box 58">
              <a:extLst>
                <a:ext uri="{FF2B5EF4-FFF2-40B4-BE49-F238E27FC236}">
                  <a16:creationId xmlns:a16="http://schemas.microsoft.com/office/drawing/2014/main" id="{4E35C82D-D935-44AC-A2C3-79C985BAE2E0}"/>
                </a:ext>
              </a:extLst>
            </p:cNvPr>
            <p:cNvSpPr txBox="1">
              <a:spLocks noChangeArrowheads="1"/>
            </p:cNvSpPr>
            <p:nvPr/>
          </p:nvSpPr>
          <p:spPr bwMode="auto">
            <a:xfrm>
              <a:off x="4635" y="2927"/>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0x4008</a:t>
              </a:r>
            </a:p>
          </p:txBody>
        </p:sp>
        <p:sp>
          <p:nvSpPr>
            <p:cNvPr id="23" name="Rectangle 63">
              <a:extLst>
                <a:ext uri="{FF2B5EF4-FFF2-40B4-BE49-F238E27FC236}">
                  <a16:creationId xmlns:a16="http://schemas.microsoft.com/office/drawing/2014/main" id="{F31EBD9D-8764-453A-9410-95459AB52ED6}"/>
                </a:ext>
              </a:extLst>
            </p:cNvPr>
            <p:cNvSpPr>
              <a:spLocks noChangeArrowheads="1"/>
            </p:cNvSpPr>
            <p:nvPr/>
          </p:nvSpPr>
          <p:spPr bwMode="auto">
            <a:xfrm>
              <a:off x="3915" y="2735"/>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4" name="Rectangle 64">
              <a:extLst>
                <a:ext uri="{FF2B5EF4-FFF2-40B4-BE49-F238E27FC236}">
                  <a16:creationId xmlns:a16="http://schemas.microsoft.com/office/drawing/2014/main" id="{0AF33A85-777A-44AD-A378-4CBCB22EDA75}"/>
                </a:ext>
              </a:extLst>
            </p:cNvPr>
            <p:cNvSpPr>
              <a:spLocks noChangeArrowheads="1"/>
            </p:cNvSpPr>
            <p:nvPr/>
          </p:nvSpPr>
          <p:spPr bwMode="auto">
            <a:xfrm>
              <a:off x="3915" y="2543"/>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5" name="Rectangle 65">
              <a:extLst>
                <a:ext uri="{FF2B5EF4-FFF2-40B4-BE49-F238E27FC236}">
                  <a16:creationId xmlns:a16="http://schemas.microsoft.com/office/drawing/2014/main" id="{859DF778-E64E-437D-9B78-5C24389C099A}"/>
                </a:ext>
              </a:extLst>
            </p:cNvPr>
            <p:cNvSpPr>
              <a:spLocks noChangeArrowheads="1"/>
            </p:cNvSpPr>
            <p:nvPr/>
          </p:nvSpPr>
          <p:spPr bwMode="auto">
            <a:xfrm>
              <a:off x="3915" y="235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6" name="Rectangle 66">
              <a:extLst>
                <a:ext uri="{FF2B5EF4-FFF2-40B4-BE49-F238E27FC236}">
                  <a16:creationId xmlns:a16="http://schemas.microsoft.com/office/drawing/2014/main" id="{42D22E40-BBEA-4869-B378-80F8C4B76152}"/>
                </a:ext>
              </a:extLst>
            </p:cNvPr>
            <p:cNvSpPr>
              <a:spLocks noChangeArrowheads="1"/>
            </p:cNvSpPr>
            <p:nvPr/>
          </p:nvSpPr>
          <p:spPr bwMode="auto">
            <a:xfrm>
              <a:off x="3915" y="215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7" name="Rectangle 67">
              <a:extLst>
                <a:ext uri="{FF2B5EF4-FFF2-40B4-BE49-F238E27FC236}">
                  <a16:creationId xmlns:a16="http://schemas.microsoft.com/office/drawing/2014/main" id="{5DB20C8D-D597-475F-B523-7DCA48BE97D0}"/>
                </a:ext>
              </a:extLst>
            </p:cNvPr>
            <p:cNvSpPr>
              <a:spLocks noChangeArrowheads="1"/>
            </p:cNvSpPr>
            <p:nvPr/>
          </p:nvSpPr>
          <p:spPr bwMode="auto">
            <a:xfrm>
              <a:off x="3915" y="1775"/>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8" name="Rectangle 70">
              <a:extLst>
                <a:ext uri="{FF2B5EF4-FFF2-40B4-BE49-F238E27FC236}">
                  <a16:creationId xmlns:a16="http://schemas.microsoft.com/office/drawing/2014/main" id="{4D6181D0-B23B-44D6-AB0A-55632045C9C1}"/>
                </a:ext>
              </a:extLst>
            </p:cNvPr>
            <p:cNvSpPr>
              <a:spLocks noChangeArrowheads="1"/>
            </p:cNvSpPr>
            <p:nvPr/>
          </p:nvSpPr>
          <p:spPr bwMode="auto">
            <a:xfrm>
              <a:off x="3915" y="331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29" name="Rectangle 71">
              <a:extLst>
                <a:ext uri="{FF2B5EF4-FFF2-40B4-BE49-F238E27FC236}">
                  <a16:creationId xmlns:a16="http://schemas.microsoft.com/office/drawing/2014/main" id="{B16A8325-C937-4417-8825-AEBFF23DC3D2}"/>
                </a:ext>
              </a:extLst>
            </p:cNvPr>
            <p:cNvSpPr>
              <a:spLocks noChangeArrowheads="1"/>
            </p:cNvSpPr>
            <p:nvPr/>
          </p:nvSpPr>
          <p:spPr bwMode="auto">
            <a:xfrm>
              <a:off x="3915" y="311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30" name="Text Box 72">
              <a:extLst>
                <a:ext uri="{FF2B5EF4-FFF2-40B4-BE49-F238E27FC236}">
                  <a16:creationId xmlns:a16="http://schemas.microsoft.com/office/drawing/2014/main" id="{6A8A94E5-805F-45DE-9847-3DC395686E50}"/>
                </a:ext>
              </a:extLst>
            </p:cNvPr>
            <p:cNvSpPr txBox="1">
              <a:spLocks noChangeArrowheads="1"/>
            </p:cNvSpPr>
            <p:nvPr/>
          </p:nvSpPr>
          <p:spPr bwMode="auto">
            <a:xfrm>
              <a:off x="4635" y="235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0x4014</a:t>
              </a:r>
            </a:p>
          </p:txBody>
        </p:sp>
        <p:sp>
          <p:nvSpPr>
            <p:cNvPr id="31" name="Text Box 73">
              <a:extLst>
                <a:ext uri="{FF2B5EF4-FFF2-40B4-BE49-F238E27FC236}">
                  <a16:creationId xmlns:a16="http://schemas.microsoft.com/office/drawing/2014/main" id="{BF1E131E-D614-4FE4-8684-00588F56A00D}"/>
                </a:ext>
              </a:extLst>
            </p:cNvPr>
            <p:cNvSpPr txBox="1">
              <a:spLocks noChangeArrowheads="1"/>
            </p:cNvSpPr>
            <p:nvPr/>
          </p:nvSpPr>
          <p:spPr bwMode="auto">
            <a:xfrm>
              <a:off x="4635" y="2543"/>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0x4010</a:t>
              </a:r>
            </a:p>
          </p:txBody>
        </p:sp>
        <p:sp>
          <p:nvSpPr>
            <p:cNvPr id="32" name="Text Box 75">
              <a:extLst>
                <a:ext uri="{FF2B5EF4-FFF2-40B4-BE49-F238E27FC236}">
                  <a16:creationId xmlns:a16="http://schemas.microsoft.com/office/drawing/2014/main" id="{F911D19E-9B00-41A3-9EB8-462EBF02EDC0}"/>
                </a:ext>
              </a:extLst>
            </p:cNvPr>
            <p:cNvSpPr txBox="1">
              <a:spLocks noChangeArrowheads="1"/>
            </p:cNvSpPr>
            <p:nvPr/>
          </p:nvSpPr>
          <p:spPr bwMode="auto">
            <a:xfrm>
              <a:off x="4635" y="1775"/>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0x4020</a:t>
              </a:r>
            </a:p>
          </p:txBody>
        </p:sp>
        <p:sp>
          <p:nvSpPr>
            <p:cNvPr id="33" name="Text Box 76">
              <a:extLst>
                <a:ext uri="{FF2B5EF4-FFF2-40B4-BE49-F238E27FC236}">
                  <a16:creationId xmlns:a16="http://schemas.microsoft.com/office/drawing/2014/main" id="{E36488A5-6196-4FE7-B4B6-AFEDF7C2D474}"/>
                </a:ext>
              </a:extLst>
            </p:cNvPr>
            <p:cNvSpPr txBox="1">
              <a:spLocks noChangeArrowheads="1"/>
            </p:cNvSpPr>
            <p:nvPr/>
          </p:nvSpPr>
          <p:spPr bwMode="auto">
            <a:xfrm>
              <a:off x="4635" y="215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0x4018</a:t>
              </a:r>
            </a:p>
          </p:txBody>
        </p:sp>
        <p:sp>
          <p:nvSpPr>
            <p:cNvPr id="34" name="Text Box 77">
              <a:extLst>
                <a:ext uri="{FF2B5EF4-FFF2-40B4-BE49-F238E27FC236}">
                  <a16:creationId xmlns:a16="http://schemas.microsoft.com/office/drawing/2014/main" id="{9D9AF7F7-FD81-4BF7-9FE0-4EB6E683A8F9}"/>
                </a:ext>
              </a:extLst>
            </p:cNvPr>
            <p:cNvSpPr txBox="1">
              <a:spLocks noChangeArrowheads="1"/>
            </p:cNvSpPr>
            <p:nvPr/>
          </p:nvSpPr>
          <p:spPr bwMode="auto">
            <a:xfrm>
              <a:off x="4683" y="1535"/>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地址</a:t>
              </a:r>
            </a:p>
          </p:txBody>
        </p:sp>
        <p:sp>
          <p:nvSpPr>
            <p:cNvPr id="35" name="Rectangle 81">
              <a:extLst>
                <a:ext uri="{FF2B5EF4-FFF2-40B4-BE49-F238E27FC236}">
                  <a16:creationId xmlns:a16="http://schemas.microsoft.com/office/drawing/2014/main" id="{0367C3A8-31E0-431E-B20E-B7EE16D5B075}"/>
                </a:ext>
              </a:extLst>
            </p:cNvPr>
            <p:cNvSpPr>
              <a:spLocks noChangeArrowheads="1"/>
            </p:cNvSpPr>
            <p:nvPr/>
          </p:nvSpPr>
          <p:spPr bwMode="auto">
            <a:xfrm>
              <a:off x="3915" y="196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36" name="Text Box 82">
              <a:extLst>
                <a:ext uri="{FF2B5EF4-FFF2-40B4-BE49-F238E27FC236}">
                  <a16:creationId xmlns:a16="http://schemas.microsoft.com/office/drawing/2014/main" id="{0FE508A5-936A-4FD8-A274-FB662C1CD927}"/>
                </a:ext>
              </a:extLst>
            </p:cNvPr>
            <p:cNvSpPr txBox="1">
              <a:spLocks noChangeArrowheads="1"/>
            </p:cNvSpPr>
            <p:nvPr/>
          </p:nvSpPr>
          <p:spPr bwMode="auto">
            <a:xfrm>
              <a:off x="4635" y="1967"/>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0x401C</a:t>
              </a:r>
            </a:p>
          </p:txBody>
        </p:sp>
        <p:sp>
          <p:nvSpPr>
            <p:cNvPr id="37" name="Rectangle 84">
              <a:extLst>
                <a:ext uri="{FF2B5EF4-FFF2-40B4-BE49-F238E27FC236}">
                  <a16:creationId xmlns:a16="http://schemas.microsoft.com/office/drawing/2014/main" id="{FDD07500-078F-4908-95DA-00E836E8F823}"/>
                </a:ext>
              </a:extLst>
            </p:cNvPr>
            <p:cNvSpPr>
              <a:spLocks noChangeArrowheads="1"/>
            </p:cNvSpPr>
            <p:nvPr/>
          </p:nvSpPr>
          <p:spPr bwMode="auto">
            <a:xfrm>
              <a:off x="3915" y="3503"/>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38" name="Text Box 85">
              <a:extLst>
                <a:ext uri="{FF2B5EF4-FFF2-40B4-BE49-F238E27FC236}">
                  <a16:creationId xmlns:a16="http://schemas.microsoft.com/office/drawing/2014/main" id="{6D32738F-13C5-4DAF-AA6D-C85DF47EFF1D}"/>
                </a:ext>
              </a:extLst>
            </p:cNvPr>
            <p:cNvSpPr txBox="1">
              <a:spLocks noChangeArrowheads="1"/>
            </p:cNvSpPr>
            <p:nvPr/>
          </p:nvSpPr>
          <p:spPr bwMode="auto">
            <a:xfrm>
              <a:off x="4635" y="3503"/>
              <a:ext cx="5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0x3FFC</a:t>
              </a:r>
            </a:p>
          </p:txBody>
        </p:sp>
        <p:sp>
          <p:nvSpPr>
            <p:cNvPr id="39" name="Rectangle 84">
              <a:extLst>
                <a:ext uri="{FF2B5EF4-FFF2-40B4-BE49-F238E27FC236}">
                  <a16:creationId xmlns:a16="http://schemas.microsoft.com/office/drawing/2014/main" id="{55628FF9-922E-4410-B523-0F90010291C2}"/>
                </a:ext>
              </a:extLst>
            </p:cNvPr>
            <p:cNvSpPr>
              <a:spLocks noChangeArrowheads="1"/>
            </p:cNvSpPr>
            <p:nvPr/>
          </p:nvSpPr>
          <p:spPr bwMode="auto">
            <a:xfrm>
              <a:off x="3915" y="3695"/>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40" name="Text Box 85">
              <a:extLst>
                <a:ext uri="{FF2B5EF4-FFF2-40B4-BE49-F238E27FC236}">
                  <a16:creationId xmlns:a16="http://schemas.microsoft.com/office/drawing/2014/main" id="{6DE5FF2F-3DD8-4DE3-98C7-505641CE3911}"/>
                </a:ext>
              </a:extLst>
            </p:cNvPr>
            <p:cNvSpPr txBox="1">
              <a:spLocks noChangeArrowheads="1"/>
            </p:cNvSpPr>
            <p:nvPr/>
          </p:nvSpPr>
          <p:spPr bwMode="auto">
            <a:xfrm>
              <a:off x="4635" y="3695"/>
              <a:ext cx="5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0x3FF8</a:t>
              </a:r>
            </a:p>
          </p:txBody>
        </p:sp>
        <p:grpSp>
          <p:nvGrpSpPr>
            <p:cNvPr id="35881" name="Group 42">
              <a:extLst>
                <a:ext uri="{FF2B5EF4-FFF2-40B4-BE49-F238E27FC236}">
                  <a16:creationId xmlns:a16="http://schemas.microsoft.com/office/drawing/2014/main" id="{F53C57D4-2977-4873-9DC6-ABDA9F4D4F34}"/>
                </a:ext>
              </a:extLst>
            </p:cNvPr>
            <p:cNvGrpSpPr>
              <a:grpSpLocks/>
            </p:cNvGrpSpPr>
            <p:nvPr/>
          </p:nvGrpSpPr>
          <p:grpSpPr bwMode="auto">
            <a:xfrm>
              <a:off x="3915" y="2159"/>
              <a:ext cx="720" cy="1536"/>
              <a:chOff x="3915" y="2159"/>
              <a:chExt cx="720" cy="1536"/>
            </a:xfrm>
          </p:grpSpPr>
          <p:sp>
            <p:nvSpPr>
              <p:cNvPr id="63" name="Rectangle 18">
                <a:extLst>
                  <a:ext uri="{FF2B5EF4-FFF2-40B4-BE49-F238E27FC236}">
                    <a16:creationId xmlns:a16="http://schemas.microsoft.com/office/drawing/2014/main" id="{84FA103E-081F-40AB-A494-2EF96887C141}"/>
                  </a:ext>
                </a:extLst>
              </p:cNvPr>
              <p:cNvSpPr>
                <a:spLocks noChangeArrowheads="1"/>
              </p:cNvSpPr>
              <p:nvPr/>
            </p:nvSpPr>
            <p:spPr bwMode="auto">
              <a:xfrm>
                <a:off x="3915" y="3311"/>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a:t>
                </a:r>
              </a:p>
            </p:txBody>
          </p:sp>
          <p:sp>
            <p:nvSpPr>
              <p:cNvPr id="64" name="Rectangle 26">
                <a:extLst>
                  <a:ext uri="{FF2B5EF4-FFF2-40B4-BE49-F238E27FC236}">
                    <a16:creationId xmlns:a16="http://schemas.microsoft.com/office/drawing/2014/main" id="{02B48E13-DA5F-4024-9184-D0B0015CCFFE}"/>
                  </a:ext>
                </a:extLst>
              </p:cNvPr>
              <p:cNvSpPr>
                <a:spLocks noChangeArrowheads="1"/>
              </p:cNvSpPr>
              <p:nvPr/>
            </p:nvSpPr>
            <p:spPr bwMode="auto">
              <a:xfrm>
                <a:off x="3915" y="3119"/>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0x02</a:t>
                </a:r>
              </a:p>
            </p:txBody>
          </p:sp>
          <p:sp>
            <p:nvSpPr>
              <p:cNvPr id="65" name="Rectangle 27">
                <a:extLst>
                  <a:ext uri="{FF2B5EF4-FFF2-40B4-BE49-F238E27FC236}">
                    <a16:creationId xmlns:a16="http://schemas.microsoft.com/office/drawing/2014/main" id="{A5F42474-5007-4987-A5D0-0F254C65C004}"/>
                  </a:ext>
                </a:extLst>
              </p:cNvPr>
              <p:cNvSpPr>
                <a:spLocks noChangeArrowheads="1"/>
              </p:cNvSpPr>
              <p:nvPr/>
            </p:nvSpPr>
            <p:spPr bwMode="auto">
              <a:xfrm>
                <a:off x="3915" y="2927"/>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0x03</a:t>
                </a:r>
              </a:p>
            </p:txBody>
          </p:sp>
          <p:sp>
            <p:nvSpPr>
              <p:cNvPr id="66" name="Rectangle 28">
                <a:extLst>
                  <a:ext uri="{FF2B5EF4-FFF2-40B4-BE49-F238E27FC236}">
                    <a16:creationId xmlns:a16="http://schemas.microsoft.com/office/drawing/2014/main" id="{EE7363EF-8070-4519-9620-8DA17A33A78E}"/>
                  </a:ext>
                </a:extLst>
              </p:cNvPr>
              <p:cNvSpPr>
                <a:spLocks noChangeArrowheads="1"/>
              </p:cNvSpPr>
              <p:nvPr/>
            </p:nvSpPr>
            <p:spPr bwMode="auto">
              <a:xfrm>
                <a:off x="3915" y="2735"/>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0x04</a:t>
                </a:r>
              </a:p>
            </p:txBody>
          </p:sp>
          <p:sp>
            <p:nvSpPr>
              <p:cNvPr id="67" name="Rectangle 29">
                <a:extLst>
                  <a:ext uri="{FF2B5EF4-FFF2-40B4-BE49-F238E27FC236}">
                    <a16:creationId xmlns:a16="http://schemas.microsoft.com/office/drawing/2014/main" id="{69899E41-4439-4294-81C5-BF9A71B5E8CA}"/>
                  </a:ext>
                </a:extLst>
              </p:cNvPr>
              <p:cNvSpPr>
                <a:spLocks noChangeArrowheads="1"/>
              </p:cNvSpPr>
              <p:nvPr/>
            </p:nvSpPr>
            <p:spPr bwMode="auto">
              <a:xfrm>
                <a:off x="3915" y="2543"/>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0x05</a:t>
                </a:r>
              </a:p>
            </p:txBody>
          </p:sp>
          <p:sp>
            <p:nvSpPr>
              <p:cNvPr id="68" name="Rectangle 31">
                <a:extLst>
                  <a:ext uri="{FF2B5EF4-FFF2-40B4-BE49-F238E27FC236}">
                    <a16:creationId xmlns:a16="http://schemas.microsoft.com/office/drawing/2014/main" id="{A9134995-9319-4030-9CCB-6F4263E42926}"/>
                  </a:ext>
                </a:extLst>
              </p:cNvPr>
              <p:cNvSpPr>
                <a:spLocks noChangeArrowheads="1"/>
              </p:cNvSpPr>
              <p:nvPr/>
            </p:nvSpPr>
            <p:spPr bwMode="auto">
              <a:xfrm>
                <a:off x="3915" y="2159"/>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0x07</a:t>
                </a:r>
              </a:p>
            </p:txBody>
          </p:sp>
          <p:sp>
            <p:nvSpPr>
              <p:cNvPr id="69" name="Rectangle 32">
                <a:extLst>
                  <a:ext uri="{FF2B5EF4-FFF2-40B4-BE49-F238E27FC236}">
                    <a16:creationId xmlns:a16="http://schemas.microsoft.com/office/drawing/2014/main" id="{54C5BECB-2415-4598-BE88-BBD341915E35}"/>
                  </a:ext>
                </a:extLst>
              </p:cNvPr>
              <p:cNvSpPr>
                <a:spLocks noChangeArrowheads="1"/>
              </p:cNvSpPr>
              <p:nvPr/>
            </p:nvSpPr>
            <p:spPr bwMode="auto">
              <a:xfrm>
                <a:off x="3915" y="3503"/>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0x00</a:t>
                </a:r>
              </a:p>
            </p:txBody>
          </p:sp>
          <p:sp>
            <p:nvSpPr>
              <p:cNvPr id="70" name="Rectangle 41">
                <a:extLst>
                  <a:ext uri="{FF2B5EF4-FFF2-40B4-BE49-F238E27FC236}">
                    <a16:creationId xmlns:a16="http://schemas.microsoft.com/office/drawing/2014/main" id="{06C846A9-EAEF-4D9B-B870-D07FF1C8DCB5}"/>
                  </a:ext>
                </a:extLst>
              </p:cNvPr>
              <p:cNvSpPr>
                <a:spLocks noChangeArrowheads="1"/>
              </p:cNvSpPr>
              <p:nvPr/>
            </p:nvSpPr>
            <p:spPr bwMode="auto">
              <a:xfrm>
                <a:off x="3915" y="2351"/>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0x06</a:t>
                </a:r>
              </a:p>
            </p:txBody>
          </p:sp>
        </p:grpSp>
        <p:sp>
          <p:nvSpPr>
            <p:cNvPr id="42" name="Rectangle 47">
              <a:extLst>
                <a:ext uri="{FF2B5EF4-FFF2-40B4-BE49-F238E27FC236}">
                  <a16:creationId xmlns:a16="http://schemas.microsoft.com/office/drawing/2014/main" id="{C058BB27-7C1C-42EB-B579-D90A8C5BC856}"/>
                </a:ext>
              </a:extLst>
            </p:cNvPr>
            <p:cNvSpPr>
              <a:spLocks noChangeArrowheads="1"/>
            </p:cNvSpPr>
            <p:nvPr/>
          </p:nvSpPr>
          <p:spPr bwMode="auto">
            <a:xfrm>
              <a:off x="3915" y="1967"/>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0x0123</a:t>
              </a:r>
            </a:p>
          </p:txBody>
        </p:sp>
        <p:sp>
          <p:nvSpPr>
            <p:cNvPr id="43" name="Rectangle 2">
              <a:extLst>
                <a:ext uri="{FF2B5EF4-FFF2-40B4-BE49-F238E27FC236}">
                  <a16:creationId xmlns:a16="http://schemas.microsoft.com/office/drawing/2014/main" id="{19436F29-DB04-4816-B3DE-038E019A41F6}"/>
                </a:ext>
              </a:extLst>
            </p:cNvPr>
            <p:cNvSpPr>
              <a:spLocks noChangeArrowheads="1"/>
            </p:cNvSpPr>
            <p:nvPr/>
          </p:nvSpPr>
          <p:spPr bwMode="auto">
            <a:xfrm>
              <a:off x="1759" y="1727"/>
              <a:ext cx="1392" cy="2304"/>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44" name="Rectangle 9">
              <a:extLst>
                <a:ext uri="{FF2B5EF4-FFF2-40B4-BE49-F238E27FC236}">
                  <a16:creationId xmlns:a16="http://schemas.microsoft.com/office/drawing/2014/main" id="{C9728FA6-CDD9-4041-9896-F083BA2AB466}"/>
                </a:ext>
              </a:extLst>
            </p:cNvPr>
            <p:cNvSpPr>
              <a:spLocks noChangeArrowheads="1"/>
            </p:cNvSpPr>
            <p:nvPr/>
          </p:nvSpPr>
          <p:spPr bwMode="auto">
            <a:xfrm>
              <a:off x="2287" y="2303"/>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45" name="Text Box 12">
              <a:extLst>
                <a:ext uri="{FF2B5EF4-FFF2-40B4-BE49-F238E27FC236}">
                  <a16:creationId xmlns:a16="http://schemas.microsoft.com/office/drawing/2014/main" id="{CA408E5A-66F7-459D-B291-DAF159181AB1}"/>
                </a:ext>
              </a:extLst>
            </p:cNvPr>
            <p:cNvSpPr txBox="1">
              <a:spLocks noChangeArrowheads="1"/>
            </p:cNvSpPr>
            <p:nvPr/>
          </p:nvSpPr>
          <p:spPr bwMode="auto">
            <a:xfrm>
              <a:off x="2143" y="1487"/>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800" kern="0">
                  <a:solidFill>
                    <a:srgbClr val="000000"/>
                  </a:solidFill>
                  <a:latin typeface="Arial" pitchFamily="34" charset="0"/>
                </a:rPr>
                <a:t>ARM7</a:t>
              </a:r>
              <a:r>
                <a:rPr kumimoji="0" lang="zh-CN" altLang="en-US" sz="1800" kern="0">
                  <a:solidFill>
                    <a:srgbClr val="000000"/>
                  </a:solidFill>
                  <a:latin typeface="Arial" pitchFamily="34" charset="0"/>
                </a:rPr>
                <a:t>内核</a:t>
              </a:r>
            </a:p>
          </p:txBody>
        </p:sp>
        <p:sp>
          <p:nvSpPr>
            <p:cNvPr id="46" name="Rectangle 28">
              <a:extLst>
                <a:ext uri="{FF2B5EF4-FFF2-40B4-BE49-F238E27FC236}">
                  <a16:creationId xmlns:a16="http://schemas.microsoft.com/office/drawing/2014/main" id="{8152FAC1-48B6-4B5A-BB86-3ABF6053BB2C}"/>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0x4020</a:t>
              </a:r>
            </a:p>
          </p:txBody>
        </p:sp>
        <p:sp>
          <p:nvSpPr>
            <p:cNvPr id="47" name="Rectangle 29">
              <a:extLst>
                <a:ext uri="{FF2B5EF4-FFF2-40B4-BE49-F238E27FC236}">
                  <a16:creationId xmlns:a16="http://schemas.microsoft.com/office/drawing/2014/main" id="{01EFB0FF-278F-4062-A8B6-2AC16F03E4B1}"/>
                </a:ext>
              </a:extLst>
            </p:cNvPr>
            <p:cNvSpPr>
              <a:spLocks noChangeArrowheads="1"/>
            </p:cNvSpPr>
            <p:nvPr/>
          </p:nvSpPr>
          <p:spPr bwMode="auto">
            <a:xfrm>
              <a:off x="2287" y="2687"/>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48" name="Line 30">
              <a:extLst>
                <a:ext uri="{FF2B5EF4-FFF2-40B4-BE49-F238E27FC236}">
                  <a16:creationId xmlns:a16="http://schemas.microsoft.com/office/drawing/2014/main" id="{2B4E0BA8-7DB1-4833-BA10-E23230280D06}"/>
                </a:ext>
              </a:extLst>
            </p:cNvPr>
            <p:cNvSpPr>
              <a:spLocks noChangeShapeType="1"/>
            </p:cNvSpPr>
            <p:nvPr/>
          </p:nvSpPr>
          <p:spPr bwMode="auto">
            <a:xfrm>
              <a:off x="2287" y="3071"/>
              <a:ext cx="0" cy="9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49" name="Line 31">
              <a:extLst>
                <a:ext uri="{FF2B5EF4-FFF2-40B4-BE49-F238E27FC236}">
                  <a16:creationId xmlns:a16="http://schemas.microsoft.com/office/drawing/2014/main" id="{33E75325-979D-491E-BA55-E895C821900B}"/>
                </a:ext>
              </a:extLst>
            </p:cNvPr>
            <p:cNvSpPr>
              <a:spLocks noChangeShapeType="1"/>
            </p:cNvSpPr>
            <p:nvPr/>
          </p:nvSpPr>
          <p:spPr bwMode="auto">
            <a:xfrm>
              <a:off x="2959" y="3071"/>
              <a:ext cx="0" cy="9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50" name="Text Box 40">
              <a:extLst>
                <a:ext uri="{FF2B5EF4-FFF2-40B4-BE49-F238E27FC236}">
                  <a16:creationId xmlns:a16="http://schemas.microsoft.com/office/drawing/2014/main" id="{7F001499-648B-4CEE-901C-F2917E55C456}"/>
                </a:ext>
              </a:extLst>
            </p:cNvPr>
            <p:cNvSpPr txBox="1">
              <a:spLocks noChangeArrowheads="1"/>
            </p:cNvSpPr>
            <p:nvPr/>
          </p:nvSpPr>
          <p:spPr bwMode="auto">
            <a:xfrm>
              <a:off x="2008" y="1919"/>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R0</a:t>
              </a:r>
            </a:p>
          </p:txBody>
        </p:sp>
        <p:sp>
          <p:nvSpPr>
            <p:cNvPr id="51" name="Text Box 41">
              <a:extLst>
                <a:ext uri="{FF2B5EF4-FFF2-40B4-BE49-F238E27FC236}">
                  <a16:creationId xmlns:a16="http://schemas.microsoft.com/office/drawing/2014/main" id="{48E27CFF-E459-4C8D-ACB9-18662F9AB3D8}"/>
                </a:ext>
              </a:extLst>
            </p:cNvPr>
            <p:cNvSpPr txBox="1">
              <a:spLocks noChangeArrowheads="1"/>
            </p:cNvSpPr>
            <p:nvPr/>
          </p:nvSpPr>
          <p:spPr bwMode="auto">
            <a:xfrm>
              <a:off x="2008" y="211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R1</a:t>
              </a:r>
            </a:p>
          </p:txBody>
        </p:sp>
        <p:sp>
          <p:nvSpPr>
            <p:cNvPr id="52" name="Text Box 42">
              <a:extLst>
                <a:ext uri="{FF2B5EF4-FFF2-40B4-BE49-F238E27FC236}">
                  <a16:creationId xmlns:a16="http://schemas.microsoft.com/office/drawing/2014/main" id="{DF91D779-A535-424F-88B0-A513E1F69296}"/>
                </a:ext>
              </a:extLst>
            </p:cNvPr>
            <p:cNvSpPr txBox="1">
              <a:spLocks noChangeArrowheads="1"/>
            </p:cNvSpPr>
            <p:nvPr/>
          </p:nvSpPr>
          <p:spPr bwMode="auto">
            <a:xfrm>
              <a:off x="2008" y="2495"/>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R7</a:t>
              </a:r>
            </a:p>
          </p:txBody>
        </p:sp>
        <p:sp>
          <p:nvSpPr>
            <p:cNvPr id="53" name="Text Box 43">
              <a:extLst>
                <a:ext uri="{FF2B5EF4-FFF2-40B4-BE49-F238E27FC236}">
                  <a16:creationId xmlns:a16="http://schemas.microsoft.com/office/drawing/2014/main" id="{7028DD25-249B-4674-BE00-6384079829C6}"/>
                </a:ext>
              </a:extLst>
            </p:cNvPr>
            <p:cNvSpPr txBox="1">
              <a:spLocks noChangeArrowheads="1"/>
            </p:cNvSpPr>
            <p:nvPr/>
          </p:nvSpPr>
          <p:spPr bwMode="auto">
            <a:xfrm>
              <a:off x="2008" y="2879"/>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SP</a:t>
              </a:r>
            </a:p>
          </p:txBody>
        </p:sp>
        <p:sp>
          <p:nvSpPr>
            <p:cNvPr id="54" name="Rectangle 28">
              <a:extLst>
                <a:ext uri="{FF2B5EF4-FFF2-40B4-BE49-F238E27FC236}">
                  <a16:creationId xmlns:a16="http://schemas.microsoft.com/office/drawing/2014/main" id="{D853C754-A6EB-4C46-B2E7-3BDAE5BA64B1}"/>
                </a:ext>
              </a:extLst>
            </p:cNvPr>
            <p:cNvSpPr>
              <a:spLocks noChangeArrowheads="1"/>
            </p:cNvSpPr>
            <p:nvPr/>
          </p:nvSpPr>
          <p:spPr bwMode="auto">
            <a:xfrm>
              <a:off x="2287" y="307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55" name="Text Box 43">
              <a:extLst>
                <a:ext uri="{FF2B5EF4-FFF2-40B4-BE49-F238E27FC236}">
                  <a16:creationId xmlns:a16="http://schemas.microsoft.com/office/drawing/2014/main" id="{783368C2-3532-4E68-A06C-F1C396A01BEE}"/>
                </a:ext>
              </a:extLst>
            </p:cNvPr>
            <p:cNvSpPr txBox="1">
              <a:spLocks noChangeArrowheads="1"/>
            </p:cNvSpPr>
            <p:nvPr/>
          </p:nvSpPr>
          <p:spPr bwMode="auto">
            <a:xfrm>
              <a:off x="2008" y="307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LR</a:t>
              </a:r>
            </a:p>
          </p:txBody>
        </p:sp>
        <p:sp>
          <p:nvSpPr>
            <p:cNvPr id="56" name="Rectangle 28">
              <a:extLst>
                <a:ext uri="{FF2B5EF4-FFF2-40B4-BE49-F238E27FC236}">
                  <a16:creationId xmlns:a16="http://schemas.microsoft.com/office/drawing/2014/main" id="{6E72509D-287A-430C-B5FE-0619FFCC6D16}"/>
                </a:ext>
              </a:extLst>
            </p:cNvPr>
            <p:cNvSpPr>
              <a:spLocks noChangeArrowheads="1"/>
            </p:cNvSpPr>
            <p:nvPr/>
          </p:nvSpPr>
          <p:spPr bwMode="auto">
            <a:xfrm>
              <a:off x="2287" y="2879"/>
              <a:ext cx="672" cy="192"/>
            </a:xfrm>
            <a:prstGeom prst="rect">
              <a:avLst/>
            </a:prstGeom>
            <a:solidFill>
              <a:srgbClr val="BBE0E3"/>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r>
                <a:rPr lang="en-US" altLang="zh-CN" kern="0">
                  <a:solidFill>
                    <a:srgbClr val="000000"/>
                  </a:solidFill>
                  <a:latin typeface="Arial" pitchFamily="34" charset="0"/>
                </a:rPr>
                <a:t>0x3FFC</a:t>
              </a:r>
            </a:p>
          </p:txBody>
        </p:sp>
        <p:sp>
          <p:nvSpPr>
            <p:cNvPr id="57" name="Text Box 43">
              <a:extLst>
                <a:ext uri="{FF2B5EF4-FFF2-40B4-BE49-F238E27FC236}">
                  <a16:creationId xmlns:a16="http://schemas.microsoft.com/office/drawing/2014/main" id="{FCAC5C04-2747-4234-B43E-715072DEC9E5}"/>
                </a:ext>
              </a:extLst>
            </p:cNvPr>
            <p:cNvSpPr txBox="1">
              <a:spLocks noChangeArrowheads="1"/>
            </p:cNvSpPr>
            <p:nvPr/>
          </p:nvSpPr>
          <p:spPr bwMode="auto">
            <a:xfrm>
              <a:off x="2015" y="3243"/>
              <a:ext cx="2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PC</a:t>
              </a:r>
            </a:p>
          </p:txBody>
        </p:sp>
        <p:sp>
          <p:nvSpPr>
            <p:cNvPr id="58" name="Rectangle 67">
              <a:extLst>
                <a:ext uri="{FF2B5EF4-FFF2-40B4-BE49-F238E27FC236}">
                  <a16:creationId xmlns:a16="http://schemas.microsoft.com/office/drawing/2014/main" id="{FA194332-0BF0-4C19-B198-2EA10D87240A}"/>
                </a:ext>
              </a:extLst>
            </p:cNvPr>
            <p:cNvSpPr>
              <a:spLocks noChangeArrowheads="1"/>
            </p:cNvSpPr>
            <p:nvPr/>
          </p:nvSpPr>
          <p:spPr bwMode="auto">
            <a:xfrm>
              <a:off x="2287" y="3263"/>
              <a:ext cx="672"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59" name="Rectangle 28">
              <a:extLst>
                <a:ext uri="{FF2B5EF4-FFF2-40B4-BE49-F238E27FC236}">
                  <a16:creationId xmlns:a16="http://schemas.microsoft.com/office/drawing/2014/main" id="{66912261-F796-4510-B5BF-ED8DB1E7AB4F}"/>
                </a:ext>
              </a:extLst>
            </p:cNvPr>
            <p:cNvSpPr>
              <a:spLocks noChangeArrowheads="1"/>
            </p:cNvSpPr>
            <p:nvPr/>
          </p:nvSpPr>
          <p:spPr bwMode="auto">
            <a:xfrm>
              <a:off x="2287" y="3550"/>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60" name="Text Box 43">
              <a:extLst>
                <a:ext uri="{FF2B5EF4-FFF2-40B4-BE49-F238E27FC236}">
                  <a16:creationId xmlns:a16="http://schemas.microsoft.com/office/drawing/2014/main" id="{F6F0B0D6-A4FF-45BE-A489-8F09915D6B09}"/>
                </a:ext>
              </a:extLst>
            </p:cNvPr>
            <p:cNvSpPr txBox="1">
              <a:spLocks noChangeArrowheads="1"/>
            </p:cNvSpPr>
            <p:nvPr/>
          </p:nvSpPr>
          <p:spPr bwMode="auto">
            <a:xfrm>
              <a:off x="1833" y="3550"/>
              <a:ext cx="4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CPSR</a:t>
              </a:r>
            </a:p>
          </p:txBody>
        </p:sp>
        <p:sp>
          <p:nvSpPr>
            <p:cNvPr id="61" name="Text Box 43">
              <a:extLst>
                <a:ext uri="{FF2B5EF4-FFF2-40B4-BE49-F238E27FC236}">
                  <a16:creationId xmlns:a16="http://schemas.microsoft.com/office/drawing/2014/main" id="{827D2C4B-B747-439B-97A3-1089E829CCC6}"/>
                </a:ext>
              </a:extLst>
            </p:cNvPr>
            <p:cNvSpPr txBox="1">
              <a:spLocks noChangeArrowheads="1"/>
            </p:cNvSpPr>
            <p:nvPr/>
          </p:nvSpPr>
          <p:spPr bwMode="auto">
            <a:xfrm>
              <a:off x="1840" y="3722"/>
              <a:ext cx="46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SPSR</a:t>
              </a:r>
            </a:p>
          </p:txBody>
        </p:sp>
        <p:sp>
          <p:nvSpPr>
            <p:cNvPr id="62" name="Rectangle 67">
              <a:extLst>
                <a:ext uri="{FF2B5EF4-FFF2-40B4-BE49-F238E27FC236}">
                  <a16:creationId xmlns:a16="http://schemas.microsoft.com/office/drawing/2014/main" id="{69D506E1-B1C5-4F72-98E2-03103D0312D3}"/>
                </a:ext>
              </a:extLst>
            </p:cNvPr>
            <p:cNvSpPr>
              <a:spLocks noChangeArrowheads="1"/>
            </p:cNvSpPr>
            <p:nvPr/>
          </p:nvSpPr>
          <p:spPr bwMode="auto">
            <a:xfrm>
              <a:off x="2287" y="3742"/>
              <a:ext cx="672"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grpSp>
    </p:spTree>
    <p:extLst>
      <p:ext uri="{BB962C8B-B14F-4D97-AF65-F5344CB8AC3E}">
        <p14:creationId xmlns:p14="http://schemas.microsoft.com/office/powerpoint/2010/main" val="31562175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nodeType="afterGroup">
                            <p:stCondLst>
                              <p:cond delay="1000"/>
                            </p:stCondLst>
                            <p:childTnLst>
                              <p:par>
                                <p:cTn id="28" presetID="22" presetClass="entr" presetSubtype="1"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nodeType="afterGroup">
                            <p:stCondLst>
                              <p:cond delay="1500"/>
                            </p:stCondLst>
                            <p:childTnLst>
                              <p:par>
                                <p:cTn id="32" presetID="22" presetClass="entr" presetSubtype="8"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nodeType="afterGroup">
                            <p:stCondLst>
                              <p:cond delay="2000"/>
                            </p:stCondLst>
                            <p:childTnLst>
                              <p:par>
                                <p:cTn id="36" presetID="2" presetClass="entr" presetSubtype="2"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p:bldP spid="5" grpId="0"/>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B7A80EED-A71C-4A13-9F70-64C878B62758}"/>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多寄存器</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36867" name="AutoShape 86">
            <a:extLst>
              <a:ext uri="{FF2B5EF4-FFF2-40B4-BE49-F238E27FC236}">
                <a16:creationId xmlns:a16="http://schemas.microsoft.com/office/drawing/2014/main" id="{86A6BFA9-57DA-4C42-AB8B-96D14309DBD2}"/>
              </a:ext>
            </a:extLst>
          </p:cNvPr>
          <p:cNvSpPr>
            <a:spLocks noChangeArrowheads="1"/>
          </p:cNvSpPr>
          <p:nvPr/>
        </p:nvSpPr>
        <p:spPr bwMode="auto">
          <a:xfrm>
            <a:off x="9644063" y="5678488"/>
            <a:ext cx="533400" cy="609600"/>
          </a:xfrm>
          <a:prstGeom prst="leftArrowCallout">
            <a:avLst>
              <a:gd name="adj1" fmla="val 28571"/>
              <a:gd name="adj2" fmla="val 28571"/>
              <a:gd name="adj3" fmla="val 16667"/>
              <a:gd name="adj4" fmla="val 58931"/>
            </a:avLst>
          </a:prstGeom>
          <a:solidFill>
            <a:srgbClr val="FFCC99"/>
          </a:solidFill>
          <a:ln w="9525">
            <a:solidFill>
              <a:srgbClr val="000000"/>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solidFill>
                  <a:srgbClr val="000000"/>
                </a:solidFill>
                <a:latin typeface="Arial" panose="020B0604020202020204" pitchFamily="34" charset="0"/>
                <a:ea typeface="黑体" panose="02010609060101010101" pitchFamily="49" charset="-122"/>
              </a:rPr>
              <a:t> </a:t>
            </a:r>
            <a:r>
              <a:rPr lang="zh-CN" altLang="en-US">
                <a:solidFill>
                  <a:srgbClr val="000000"/>
                </a:solidFill>
                <a:latin typeface="Arial" panose="020B0604020202020204" pitchFamily="34" charset="0"/>
                <a:ea typeface="黑体" panose="02010609060101010101" pitchFamily="49" charset="-122"/>
              </a:rPr>
              <a:t>栈</a:t>
            </a:r>
          </a:p>
          <a:p>
            <a:pPr algn="ctr" eaLnBrk="1" hangingPunct="1"/>
            <a:r>
              <a:rPr lang="zh-CN" altLang="en-US">
                <a:solidFill>
                  <a:srgbClr val="000000"/>
                </a:solidFill>
                <a:latin typeface="Arial" panose="020B0604020202020204" pitchFamily="34" charset="0"/>
                <a:ea typeface="黑体" panose="02010609060101010101" pitchFamily="49" charset="-122"/>
              </a:rPr>
              <a:t> 顶</a:t>
            </a:r>
          </a:p>
        </p:txBody>
      </p:sp>
      <p:sp>
        <p:nvSpPr>
          <p:cNvPr id="36868" name="Text Box 2">
            <a:extLst>
              <a:ext uri="{FF2B5EF4-FFF2-40B4-BE49-F238E27FC236}">
                <a16:creationId xmlns:a16="http://schemas.microsoft.com/office/drawing/2014/main" id="{84921969-BC2B-4419-B070-DE63700A83EB}"/>
              </a:ext>
            </a:extLst>
          </p:cNvPr>
          <p:cNvSpPr txBox="1">
            <a:spLocks noChangeArrowheads="1"/>
          </p:cNvSpPr>
          <p:nvPr/>
        </p:nvSpPr>
        <p:spPr bwMode="auto">
          <a:xfrm>
            <a:off x="2279651" y="1363663"/>
            <a:ext cx="8137525"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800">
                <a:latin typeface="华文新魏" panose="02010800040101010101" pitchFamily="2" charset="-122"/>
                <a:ea typeface="华文新魏" panose="02010800040101010101" pitchFamily="2" charset="-122"/>
              </a:rPr>
              <a:t>带</a:t>
            </a:r>
            <a:r>
              <a:rPr kumimoji="1" lang="zh-CN" altLang="en-US" sz="2800">
                <a:solidFill>
                  <a:srgbClr val="FF0000"/>
                </a:solidFill>
                <a:latin typeface="华文新魏" panose="02010800040101010101" pitchFamily="2" charset="-122"/>
                <a:ea typeface="华文新魏" panose="02010800040101010101" pitchFamily="2" charset="-122"/>
              </a:rPr>
              <a:t>状态寄存器恢复</a:t>
            </a:r>
            <a:r>
              <a:rPr kumimoji="1" lang="zh-CN" altLang="en-US" sz="2800">
                <a:latin typeface="华文新魏" panose="02010800040101010101" pitchFamily="2" charset="-122"/>
                <a:ea typeface="华文新魏" panose="02010800040101010101" pitchFamily="2" charset="-122"/>
              </a:rPr>
              <a:t>的出栈操作：</a:t>
            </a:r>
          </a:p>
          <a:p>
            <a:pPr eaLnBrk="1" hangingPunct="1">
              <a:spcBef>
                <a:spcPct val="50000"/>
              </a:spcBef>
              <a:buClr>
                <a:srgbClr val="0000FF"/>
              </a:buClr>
            </a:pPr>
            <a:r>
              <a:rPr kumimoji="1" lang="en-US" altLang="zh-CN" sz="2000">
                <a:solidFill>
                  <a:srgbClr val="0000FF"/>
                </a:solidFill>
                <a:latin typeface="Arial Black" panose="020B0A04020102020204" pitchFamily="34" charset="0"/>
                <a:ea typeface="华文新魏" panose="02010800040101010101" pitchFamily="2" charset="-122"/>
              </a:rPr>
              <a:t>LDMFD SP!,{R0-R7,PC}</a:t>
            </a:r>
            <a:r>
              <a:rPr kumimoji="1" lang="en-US" altLang="zh-CN" sz="2000" b="1">
                <a:solidFill>
                  <a:srgbClr val="FF0000"/>
                </a:solidFill>
                <a:latin typeface="Arial Black" panose="020B0A04020102020204" pitchFamily="34" charset="0"/>
                <a:ea typeface="华文新魏" panose="02010800040101010101" pitchFamily="2" charset="-122"/>
              </a:rPr>
              <a:t>^</a:t>
            </a:r>
            <a:endParaRPr kumimoji="1" lang="en-US" altLang="zh-CN" sz="2400" b="1">
              <a:solidFill>
                <a:srgbClr val="FF0000"/>
              </a:solidFill>
              <a:latin typeface="Courier New" panose="02070309020205020404" pitchFamily="49" charset="0"/>
              <a:ea typeface="华文新魏" panose="02010800040101010101" pitchFamily="2" charset="-122"/>
            </a:endParaRPr>
          </a:p>
        </p:txBody>
      </p:sp>
      <p:sp>
        <p:nvSpPr>
          <p:cNvPr id="36869" name="Rectangle 4">
            <a:extLst>
              <a:ext uri="{FF2B5EF4-FFF2-40B4-BE49-F238E27FC236}">
                <a16:creationId xmlns:a16="http://schemas.microsoft.com/office/drawing/2014/main" id="{A5E8F290-6B2E-4D6E-90A7-1A7F593DCD30}"/>
              </a:ext>
            </a:extLst>
          </p:cNvPr>
          <p:cNvSpPr>
            <a:spLocks noChangeArrowheads="1"/>
          </p:cNvSpPr>
          <p:nvPr/>
        </p:nvSpPr>
        <p:spPr bwMode="auto">
          <a:xfrm>
            <a:off x="1697038" y="2589214"/>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1.</a:t>
            </a:r>
            <a:r>
              <a:rPr lang="zh-CN" altLang="en-US" sz="2000">
                <a:latin typeface="Times New Roman" panose="02020603050405020304" pitchFamily="18" charset="0"/>
                <a:ea typeface="华文新魏" panose="02010800040101010101" pitchFamily="2" charset="-122"/>
              </a:rPr>
              <a:t>出栈操作前寄存器和堆栈区的状态；</a:t>
            </a:r>
          </a:p>
        </p:txBody>
      </p:sp>
      <p:sp>
        <p:nvSpPr>
          <p:cNvPr id="36870" name="Rectangle 5">
            <a:extLst>
              <a:ext uri="{FF2B5EF4-FFF2-40B4-BE49-F238E27FC236}">
                <a16:creationId xmlns:a16="http://schemas.microsoft.com/office/drawing/2014/main" id="{C3ACD417-D314-4CF5-90B7-CE731BD86D42}"/>
              </a:ext>
            </a:extLst>
          </p:cNvPr>
          <p:cNvSpPr>
            <a:spLocks noChangeArrowheads="1"/>
          </p:cNvSpPr>
          <p:nvPr/>
        </p:nvSpPr>
        <p:spPr bwMode="auto">
          <a:xfrm>
            <a:off x="1697038" y="3308351"/>
            <a:ext cx="24638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2.</a:t>
            </a:r>
            <a:r>
              <a:rPr lang="zh-CN" altLang="en-US" sz="2000">
                <a:latin typeface="Times New Roman" panose="02020603050405020304" pitchFamily="18" charset="0"/>
                <a:ea typeface="华文新魏" panose="02010800040101010101" pitchFamily="2" charset="-122"/>
              </a:rPr>
              <a:t>出栈操作前堆栈指针指向栈顶；</a:t>
            </a:r>
          </a:p>
        </p:txBody>
      </p:sp>
      <p:sp>
        <p:nvSpPr>
          <p:cNvPr id="134" name="Line 78">
            <a:extLst>
              <a:ext uri="{FF2B5EF4-FFF2-40B4-BE49-F238E27FC236}">
                <a16:creationId xmlns:a16="http://schemas.microsoft.com/office/drawing/2014/main" id="{6A46EA22-8FD5-41FB-B099-33E3F8A49D06}"/>
              </a:ext>
            </a:extLst>
          </p:cNvPr>
          <p:cNvSpPr>
            <a:spLocks noChangeShapeType="1"/>
          </p:cNvSpPr>
          <p:nvPr/>
        </p:nvSpPr>
        <p:spPr bwMode="auto">
          <a:xfrm>
            <a:off x="6210300" y="4992688"/>
            <a:ext cx="914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grpSp>
        <p:nvGrpSpPr>
          <p:cNvPr id="36872" name="Group 70">
            <a:extLst>
              <a:ext uri="{FF2B5EF4-FFF2-40B4-BE49-F238E27FC236}">
                <a16:creationId xmlns:a16="http://schemas.microsoft.com/office/drawing/2014/main" id="{5271FF5E-F65F-424A-9869-BF052AB169F6}"/>
              </a:ext>
            </a:extLst>
          </p:cNvPr>
          <p:cNvGrpSpPr>
            <a:grpSpLocks/>
          </p:cNvGrpSpPr>
          <p:nvPr/>
        </p:nvGrpSpPr>
        <p:grpSpPr bwMode="auto">
          <a:xfrm>
            <a:off x="4316414" y="2554288"/>
            <a:ext cx="5470525" cy="4114800"/>
            <a:chOff x="1759" y="1439"/>
            <a:chExt cx="3446" cy="2592"/>
          </a:xfrm>
        </p:grpSpPr>
        <p:sp>
          <p:nvSpPr>
            <p:cNvPr id="136" name="Rectangle 3">
              <a:extLst>
                <a:ext uri="{FF2B5EF4-FFF2-40B4-BE49-F238E27FC236}">
                  <a16:creationId xmlns:a16="http://schemas.microsoft.com/office/drawing/2014/main" id="{C1F4B3D3-0B47-44FE-B156-4391B45F6239}"/>
                </a:ext>
              </a:extLst>
            </p:cNvPr>
            <p:cNvSpPr>
              <a:spLocks noChangeArrowheads="1"/>
            </p:cNvSpPr>
            <p:nvPr/>
          </p:nvSpPr>
          <p:spPr bwMode="auto">
            <a:xfrm>
              <a:off x="2287" y="211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37" name="Rectangle 10">
              <a:extLst>
                <a:ext uri="{FF2B5EF4-FFF2-40B4-BE49-F238E27FC236}">
                  <a16:creationId xmlns:a16="http://schemas.microsoft.com/office/drawing/2014/main" id="{3685C4CB-914D-4042-81CC-DD58314C500B}"/>
                </a:ext>
              </a:extLst>
            </p:cNvPr>
            <p:cNvSpPr>
              <a:spLocks noChangeArrowheads="1"/>
            </p:cNvSpPr>
            <p:nvPr/>
          </p:nvSpPr>
          <p:spPr bwMode="auto">
            <a:xfrm>
              <a:off x="2287" y="2495"/>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38" name="Text Box 14">
              <a:extLst>
                <a:ext uri="{FF2B5EF4-FFF2-40B4-BE49-F238E27FC236}">
                  <a16:creationId xmlns:a16="http://schemas.microsoft.com/office/drawing/2014/main" id="{698EC712-5D89-44B7-9B70-632C791F24D3}"/>
                </a:ext>
              </a:extLst>
            </p:cNvPr>
            <p:cNvSpPr txBox="1">
              <a:spLocks noChangeArrowheads="1"/>
            </p:cNvSpPr>
            <p:nvPr/>
          </p:nvSpPr>
          <p:spPr bwMode="auto">
            <a:xfrm>
              <a:off x="3991" y="1439"/>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存储器</a:t>
              </a:r>
            </a:p>
          </p:txBody>
        </p:sp>
        <p:sp>
          <p:nvSpPr>
            <p:cNvPr id="139" name="Rectangle 27">
              <a:extLst>
                <a:ext uri="{FF2B5EF4-FFF2-40B4-BE49-F238E27FC236}">
                  <a16:creationId xmlns:a16="http://schemas.microsoft.com/office/drawing/2014/main" id="{3E128E42-CD6B-4924-BE9D-AE3C4F98341C}"/>
                </a:ext>
              </a:extLst>
            </p:cNvPr>
            <p:cNvSpPr>
              <a:spLocks noChangeArrowheads="1"/>
            </p:cNvSpPr>
            <p:nvPr/>
          </p:nvSpPr>
          <p:spPr bwMode="auto">
            <a:xfrm>
              <a:off x="2287" y="191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40" name="Rectangle 46">
              <a:extLst>
                <a:ext uri="{FF2B5EF4-FFF2-40B4-BE49-F238E27FC236}">
                  <a16:creationId xmlns:a16="http://schemas.microsoft.com/office/drawing/2014/main" id="{FFC8DC2A-E495-43B7-A4EF-EFD1AD5D5989}"/>
                </a:ext>
              </a:extLst>
            </p:cNvPr>
            <p:cNvSpPr>
              <a:spLocks noChangeArrowheads="1"/>
            </p:cNvSpPr>
            <p:nvPr/>
          </p:nvSpPr>
          <p:spPr bwMode="auto">
            <a:xfrm>
              <a:off x="3915" y="292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41" name="Line 50">
              <a:extLst>
                <a:ext uri="{FF2B5EF4-FFF2-40B4-BE49-F238E27FC236}">
                  <a16:creationId xmlns:a16="http://schemas.microsoft.com/office/drawing/2014/main" id="{7A96636D-D810-498E-8CBD-C66170A03EA0}"/>
                </a:ext>
              </a:extLst>
            </p:cNvPr>
            <p:cNvSpPr>
              <a:spLocks noChangeShapeType="1"/>
            </p:cNvSpPr>
            <p:nvPr/>
          </p:nvSpPr>
          <p:spPr bwMode="auto">
            <a:xfrm>
              <a:off x="391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42" name="Line 51">
              <a:extLst>
                <a:ext uri="{FF2B5EF4-FFF2-40B4-BE49-F238E27FC236}">
                  <a16:creationId xmlns:a16="http://schemas.microsoft.com/office/drawing/2014/main" id="{C7BF4E32-5070-42CC-B339-DBA9FCE18446}"/>
                </a:ext>
              </a:extLst>
            </p:cNvPr>
            <p:cNvSpPr>
              <a:spLocks noChangeShapeType="1"/>
            </p:cNvSpPr>
            <p:nvPr/>
          </p:nvSpPr>
          <p:spPr bwMode="auto">
            <a:xfrm>
              <a:off x="4635" y="1631"/>
              <a:ext cx="0" cy="2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43" name="Text Box 54">
              <a:extLst>
                <a:ext uri="{FF2B5EF4-FFF2-40B4-BE49-F238E27FC236}">
                  <a16:creationId xmlns:a16="http://schemas.microsoft.com/office/drawing/2014/main" id="{8DDA1A10-6F86-4370-8EEC-D01C861D6DD7}"/>
                </a:ext>
              </a:extLst>
            </p:cNvPr>
            <p:cNvSpPr txBox="1">
              <a:spLocks noChangeArrowheads="1"/>
            </p:cNvSpPr>
            <p:nvPr/>
          </p:nvSpPr>
          <p:spPr bwMode="auto">
            <a:xfrm>
              <a:off x="4635" y="311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0x4004</a:t>
              </a:r>
            </a:p>
          </p:txBody>
        </p:sp>
        <p:sp>
          <p:nvSpPr>
            <p:cNvPr id="144" name="Text Box 55">
              <a:extLst>
                <a:ext uri="{FF2B5EF4-FFF2-40B4-BE49-F238E27FC236}">
                  <a16:creationId xmlns:a16="http://schemas.microsoft.com/office/drawing/2014/main" id="{9DDB7F01-AD08-458C-A4A8-291EC182A672}"/>
                </a:ext>
              </a:extLst>
            </p:cNvPr>
            <p:cNvSpPr txBox="1">
              <a:spLocks noChangeArrowheads="1"/>
            </p:cNvSpPr>
            <p:nvPr/>
          </p:nvSpPr>
          <p:spPr bwMode="auto">
            <a:xfrm>
              <a:off x="4635" y="331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0x4000</a:t>
              </a:r>
            </a:p>
          </p:txBody>
        </p:sp>
        <p:sp>
          <p:nvSpPr>
            <p:cNvPr id="145" name="Line 56">
              <a:extLst>
                <a:ext uri="{FF2B5EF4-FFF2-40B4-BE49-F238E27FC236}">
                  <a16:creationId xmlns:a16="http://schemas.microsoft.com/office/drawing/2014/main" id="{2047535F-E6A1-43D8-9641-CC9A3E79CD63}"/>
                </a:ext>
              </a:extLst>
            </p:cNvPr>
            <p:cNvSpPr>
              <a:spLocks noChangeShapeType="1"/>
            </p:cNvSpPr>
            <p:nvPr/>
          </p:nvSpPr>
          <p:spPr bwMode="auto">
            <a:xfrm>
              <a:off x="4587" y="3215"/>
              <a:ext cx="0" cy="1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46" name="Text Box 57">
              <a:extLst>
                <a:ext uri="{FF2B5EF4-FFF2-40B4-BE49-F238E27FC236}">
                  <a16:creationId xmlns:a16="http://schemas.microsoft.com/office/drawing/2014/main" id="{B6E1AF05-AD38-498A-92AF-A667EF9758A1}"/>
                </a:ext>
              </a:extLst>
            </p:cNvPr>
            <p:cNvSpPr txBox="1">
              <a:spLocks noChangeArrowheads="1"/>
            </p:cNvSpPr>
            <p:nvPr/>
          </p:nvSpPr>
          <p:spPr bwMode="auto">
            <a:xfrm>
              <a:off x="4635" y="2735"/>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0x400C</a:t>
              </a:r>
            </a:p>
          </p:txBody>
        </p:sp>
        <p:sp>
          <p:nvSpPr>
            <p:cNvPr id="147" name="Text Box 58">
              <a:extLst>
                <a:ext uri="{FF2B5EF4-FFF2-40B4-BE49-F238E27FC236}">
                  <a16:creationId xmlns:a16="http://schemas.microsoft.com/office/drawing/2014/main" id="{FB0F107C-C4D7-44BA-8B23-299F89AB5BE9}"/>
                </a:ext>
              </a:extLst>
            </p:cNvPr>
            <p:cNvSpPr txBox="1">
              <a:spLocks noChangeArrowheads="1"/>
            </p:cNvSpPr>
            <p:nvPr/>
          </p:nvSpPr>
          <p:spPr bwMode="auto">
            <a:xfrm>
              <a:off x="4635" y="2927"/>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0x4008</a:t>
              </a:r>
            </a:p>
          </p:txBody>
        </p:sp>
        <p:sp>
          <p:nvSpPr>
            <p:cNvPr id="148" name="Rectangle 63">
              <a:extLst>
                <a:ext uri="{FF2B5EF4-FFF2-40B4-BE49-F238E27FC236}">
                  <a16:creationId xmlns:a16="http://schemas.microsoft.com/office/drawing/2014/main" id="{DC79AE13-2F67-41F2-9FE6-130385B6CA40}"/>
                </a:ext>
              </a:extLst>
            </p:cNvPr>
            <p:cNvSpPr>
              <a:spLocks noChangeArrowheads="1"/>
            </p:cNvSpPr>
            <p:nvPr/>
          </p:nvSpPr>
          <p:spPr bwMode="auto">
            <a:xfrm>
              <a:off x="3915" y="2735"/>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49" name="Rectangle 64">
              <a:extLst>
                <a:ext uri="{FF2B5EF4-FFF2-40B4-BE49-F238E27FC236}">
                  <a16:creationId xmlns:a16="http://schemas.microsoft.com/office/drawing/2014/main" id="{8B432ED5-0241-4352-B301-7A4CA6BD72E4}"/>
                </a:ext>
              </a:extLst>
            </p:cNvPr>
            <p:cNvSpPr>
              <a:spLocks noChangeArrowheads="1"/>
            </p:cNvSpPr>
            <p:nvPr/>
          </p:nvSpPr>
          <p:spPr bwMode="auto">
            <a:xfrm>
              <a:off x="3915" y="2543"/>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50" name="Rectangle 65">
              <a:extLst>
                <a:ext uri="{FF2B5EF4-FFF2-40B4-BE49-F238E27FC236}">
                  <a16:creationId xmlns:a16="http://schemas.microsoft.com/office/drawing/2014/main" id="{ECC65969-2636-427B-B593-8AA98249CC77}"/>
                </a:ext>
              </a:extLst>
            </p:cNvPr>
            <p:cNvSpPr>
              <a:spLocks noChangeArrowheads="1"/>
            </p:cNvSpPr>
            <p:nvPr/>
          </p:nvSpPr>
          <p:spPr bwMode="auto">
            <a:xfrm>
              <a:off x="3915" y="235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51" name="Rectangle 66">
              <a:extLst>
                <a:ext uri="{FF2B5EF4-FFF2-40B4-BE49-F238E27FC236}">
                  <a16:creationId xmlns:a16="http://schemas.microsoft.com/office/drawing/2014/main" id="{4E51E49C-CAF6-4621-8693-C84539590ECD}"/>
                </a:ext>
              </a:extLst>
            </p:cNvPr>
            <p:cNvSpPr>
              <a:spLocks noChangeArrowheads="1"/>
            </p:cNvSpPr>
            <p:nvPr/>
          </p:nvSpPr>
          <p:spPr bwMode="auto">
            <a:xfrm>
              <a:off x="3915" y="215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52" name="Rectangle 67">
              <a:extLst>
                <a:ext uri="{FF2B5EF4-FFF2-40B4-BE49-F238E27FC236}">
                  <a16:creationId xmlns:a16="http://schemas.microsoft.com/office/drawing/2014/main" id="{2717D307-71B6-4731-8978-323B6EB771BD}"/>
                </a:ext>
              </a:extLst>
            </p:cNvPr>
            <p:cNvSpPr>
              <a:spLocks noChangeArrowheads="1"/>
            </p:cNvSpPr>
            <p:nvPr/>
          </p:nvSpPr>
          <p:spPr bwMode="auto">
            <a:xfrm>
              <a:off x="3915" y="1775"/>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53" name="Rectangle 70">
              <a:extLst>
                <a:ext uri="{FF2B5EF4-FFF2-40B4-BE49-F238E27FC236}">
                  <a16:creationId xmlns:a16="http://schemas.microsoft.com/office/drawing/2014/main" id="{F886844C-FE68-482C-A54D-5C4D9C7405A9}"/>
                </a:ext>
              </a:extLst>
            </p:cNvPr>
            <p:cNvSpPr>
              <a:spLocks noChangeArrowheads="1"/>
            </p:cNvSpPr>
            <p:nvPr/>
          </p:nvSpPr>
          <p:spPr bwMode="auto">
            <a:xfrm>
              <a:off x="3915" y="3311"/>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54" name="Rectangle 71">
              <a:extLst>
                <a:ext uri="{FF2B5EF4-FFF2-40B4-BE49-F238E27FC236}">
                  <a16:creationId xmlns:a16="http://schemas.microsoft.com/office/drawing/2014/main" id="{77601644-6FF3-4250-A1EF-7DB5B9A3D332}"/>
                </a:ext>
              </a:extLst>
            </p:cNvPr>
            <p:cNvSpPr>
              <a:spLocks noChangeArrowheads="1"/>
            </p:cNvSpPr>
            <p:nvPr/>
          </p:nvSpPr>
          <p:spPr bwMode="auto">
            <a:xfrm>
              <a:off x="3915" y="3119"/>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55" name="Text Box 72">
              <a:extLst>
                <a:ext uri="{FF2B5EF4-FFF2-40B4-BE49-F238E27FC236}">
                  <a16:creationId xmlns:a16="http://schemas.microsoft.com/office/drawing/2014/main" id="{7456E89A-B8CB-4A6B-9C89-5ED71C1BE6FD}"/>
                </a:ext>
              </a:extLst>
            </p:cNvPr>
            <p:cNvSpPr txBox="1">
              <a:spLocks noChangeArrowheads="1"/>
            </p:cNvSpPr>
            <p:nvPr/>
          </p:nvSpPr>
          <p:spPr bwMode="auto">
            <a:xfrm>
              <a:off x="4635" y="2351"/>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0x4014</a:t>
              </a:r>
            </a:p>
          </p:txBody>
        </p:sp>
        <p:sp>
          <p:nvSpPr>
            <p:cNvPr id="156" name="Text Box 73">
              <a:extLst>
                <a:ext uri="{FF2B5EF4-FFF2-40B4-BE49-F238E27FC236}">
                  <a16:creationId xmlns:a16="http://schemas.microsoft.com/office/drawing/2014/main" id="{9FDCA61F-E490-4367-92B0-0CA14D0F585A}"/>
                </a:ext>
              </a:extLst>
            </p:cNvPr>
            <p:cNvSpPr txBox="1">
              <a:spLocks noChangeArrowheads="1"/>
            </p:cNvSpPr>
            <p:nvPr/>
          </p:nvSpPr>
          <p:spPr bwMode="auto">
            <a:xfrm>
              <a:off x="4635" y="2543"/>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0x4010</a:t>
              </a:r>
            </a:p>
          </p:txBody>
        </p:sp>
        <p:sp>
          <p:nvSpPr>
            <p:cNvPr id="157" name="Text Box 75">
              <a:extLst>
                <a:ext uri="{FF2B5EF4-FFF2-40B4-BE49-F238E27FC236}">
                  <a16:creationId xmlns:a16="http://schemas.microsoft.com/office/drawing/2014/main" id="{391ECC3A-1CC3-427D-B723-CDEE058A9746}"/>
                </a:ext>
              </a:extLst>
            </p:cNvPr>
            <p:cNvSpPr txBox="1">
              <a:spLocks noChangeArrowheads="1"/>
            </p:cNvSpPr>
            <p:nvPr/>
          </p:nvSpPr>
          <p:spPr bwMode="auto">
            <a:xfrm>
              <a:off x="4635" y="1775"/>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0x4020</a:t>
              </a:r>
            </a:p>
          </p:txBody>
        </p:sp>
        <p:sp>
          <p:nvSpPr>
            <p:cNvPr id="158" name="Text Box 76">
              <a:extLst>
                <a:ext uri="{FF2B5EF4-FFF2-40B4-BE49-F238E27FC236}">
                  <a16:creationId xmlns:a16="http://schemas.microsoft.com/office/drawing/2014/main" id="{6836FD9E-E5C6-4635-BAEE-F99EA2CEEA9C}"/>
                </a:ext>
              </a:extLst>
            </p:cNvPr>
            <p:cNvSpPr txBox="1">
              <a:spLocks noChangeArrowheads="1"/>
            </p:cNvSpPr>
            <p:nvPr/>
          </p:nvSpPr>
          <p:spPr bwMode="auto">
            <a:xfrm>
              <a:off x="4635" y="2159"/>
              <a:ext cx="5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0x4018</a:t>
              </a:r>
            </a:p>
          </p:txBody>
        </p:sp>
        <p:sp>
          <p:nvSpPr>
            <p:cNvPr id="159" name="Text Box 77">
              <a:extLst>
                <a:ext uri="{FF2B5EF4-FFF2-40B4-BE49-F238E27FC236}">
                  <a16:creationId xmlns:a16="http://schemas.microsoft.com/office/drawing/2014/main" id="{53FC4AF6-853F-4100-8FB9-D8684EA19692}"/>
                </a:ext>
              </a:extLst>
            </p:cNvPr>
            <p:cNvSpPr txBox="1">
              <a:spLocks noChangeArrowheads="1"/>
            </p:cNvSpPr>
            <p:nvPr/>
          </p:nvSpPr>
          <p:spPr bwMode="auto">
            <a:xfrm>
              <a:off x="4683" y="1535"/>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zh-CN" altLang="en-US" sz="1800" kern="0">
                  <a:solidFill>
                    <a:srgbClr val="000000"/>
                  </a:solidFill>
                  <a:latin typeface="Arial" pitchFamily="34" charset="0"/>
                </a:rPr>
                <a:t>地址</a:t>
              </a:r>
            </a:p>
          </p:txBody>
        </p:sp>
        <p:sp>
          <p:nvSpPr>
            <p:cNvPr id="160" name="Rectangle 81">
              <a:extLst>
                <a:ext uri="{FF2B5EF4-FFF2-40B4-BE49-F238E27FC236}">
                  <a16:creationId xmlns:a16="http://schemas.microsoft.com/office/drawing/2014/main" id="{74F120B8-FB88-4554-A6AB-AE3BB8FCA8C3}"/>
                </a:ext>
              </a:extLst>
            </p:cNvPr>
            <p:cNvSpPr>
              <a:spLocks noChangeArrowheads="1"/>
            </p:cNvSpPr>
            <p:nvPr/>
          </p:nvSpPr>
          <p:spPr bwMode="auto">
            <a:xfrm>
              <a:off x="3915" y="1967"/>
              <a:ext cx="720" cy="192"/>
            </a:xfrm>
            <a:prstGeom prst="rect">
              <a:avLst/>
            </a:prstGeom>
            <a:solidFill>
              <a:srgbClr val="CCFFCC"/>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61" name="Text Box 82">
              <a:extLst>
                <a:ext uri="{FF2B5EF4-FFF2-40B4-BE49-F238E27FC236}">
                  <a16:creationId xmlns:a16="http://schemas.microsoft.com/office/drawing/2014/main" id="{A834F4BD-740E-4D5B-9629-287DC62B9662}"/>
                </a:ext>
              </a:extLst>
            </p:cNvPr>
            <p:cNvSpPr txBox="1">
              <a:spLocks noChangeArrowheads="1"/>
            </p:cNvSpPr>
            <p:nvPr/>
          </p:nvSpPr>
          <p:spPr bwMode="auto">
            <a:xfrm>
              <a:off x="4635" y="1967"/>
              <a:ext cx="5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0x401C</a:t>
              </a:r>
            </a:p>
          </p:txBody>
        </p:sp>
        <p:sp>
          <p:nvSpPr>
            <p:cNvPr id="162" name="Rectangle 84">
              <a:extLst>
                <a:ext uri="{FF2B5EF4-FFF2-40B4-BE49-F238E27FC236}">
                  <a16:creationId xmlns:a16="http://schemas.microsoft.com/office/drawing/2014/main" id="{B50D2EFA-3831-4915-8696-A3BF77D9C423}"/>
                </a:ext>
              </a:extLst>
            </p:cNvPr>
            <p:cNvSpPr>
              <a:spLocks noChangeArrowheads="1"/>
            </p:cNvSpPr>
            <p:nvPr/>
          </p:nvSpPr>
          <p:spPr bwMode="auto">
            <a:xfrm>
              <a:off x="3915" y="3503"/>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63" name="Text Box 85">
              <a:extLst>
                <a:ext uri="{FF2B5EF4-FFF2-40B4-BE49-F238E27FC236}">
                  <a16:creationId xmlns:a16="http://schemas.microsoft.com/office/drawing/2014/main" id="{FF6FB1E9-EC79-4B8C-B1CF-4EB5F49EBA53}"/>
                </a:ext>
              </a:extLst>
            </p:cNvPr>
            <p:cNvSpPr txBox="1">
              <a:spLocks noChangeArrowheads="1"/>
            </p:cNvSpPr>
            <p:nvPr/>
          </p:nvSpPr>
          <p:spPr bwMode="auto">
            <a:xfrm>
              <a:off x="4635" y="3503"/>
              <a:ext cx="5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0x3FFC</a:t>
              </a:r>
            </a:p>
          </p:txBody>
        </p:sp>
        <p:sp>
          <p:nvSpPr>
            <p:cNvPr id="164" name="Rectangle 84">
              <a:extLst>
                <a:ext uri="{FF2B5EF4-FFF2-40B4-BE49-F238E27FC236}">
                  <a16:creationId xmlns:a16="http://schemas.microsoft.com/office/drawing/2014/main" id="{AFF70C7D-B10D-42AC-A5A1-20E4ACF8D4A0}"/>
                </a:ext>
              </a:extLst>
            </p:cNvPr>
            <p:cNvSpPr>
              <a:spLocks noChangeArrowheads="1"/>
            </p:cNvSpPr>
            <p:nvPr/>
          </p:nvSpPr>
          <p:spPr bwMode="auto">
            <a:xfrm>
              <a:off x="3915" y="3695"/>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65" name="Text Box 85">
              <a:extLst>
                <a:ext uri="{FF2B5EF4-FFF2-40B4-BE49-F238E27FC236}">
                  <a16:creationId xmlns:a16="http://schemas.microsoft.com/office/drawing/2014/main" id="{981F042B-8F6E-4747-ACF0-855F8FB2C1C8}"/>
                </a:ext>
              </a:extLst>
            </p:cNvPr>
            <p:cNvSpPr txBox="1">
              <a:spLocks noChangeArrowheads="1"/>
            </p:cNvSpPr>
            <p:nvPr/>
          </p:nvSpPr>
          <p:spPr bwMode="auto">
            <a:xfrm>
              <a:off x="4635" y="3695"/>
              <a:ext cx="5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0x3FF8</a:t>
              </a:r>
            </a:p>
          </p:txBody>
        </p:sp>
        <p:grpSp>
          <p:nvGrpSpPr>
            <p:cNvPr id="36929" name="Group 40">
              <a:extLst>
                <a:ext uri="{FF2B5EF4-FFF2-40B4-BE49-F238E27FC236}">
                  <a16:creationId xmlns:a16="http://schemas.microsoft.com/office/drawing/2014/main" id="{BC829F4F-BF95-40A6-B99B-817F493A2059}"/>
                </a:ext>
              </a:extLst>
            </p:cNvPr>
            <p:cNvGrpSpPr>
              <a:grpSpLocks/>
            </p:cNvGrpSpPr>
            <p:nvPr/>
          </p:nvGrpSpPr>
          <p:grpSpPr bwMode="auto">
            <a:xfrm>
              <a:off x="3915" y="2159"/>
              <a:ext cx="720" cy="1536"/>
              <a:chOff x="3915" y="2159"/>
              <a:chExt cx="720" cy="1536"/>
            </a:xfrm>
          </p:grpSpPr>
          <p:sp>
            <p:nvSpPr>
              <p:cNvPr id="188" name="Rectangle 18">
                <a:extLst>
                  <a:ext uri="{FF2B5EF4-FFF2-40B4-BE49-F238E27FC236}">
                    <a16:creationId xmlns:a16="http://schemas.microsoft.com/office/drawing/2014/main" id="{5BDF6DB6-11B5-4D7F-80B4-E8226856EE6E}"/>
                  </a:ext>
                </a:extLst>
              </p:cNvPr>
              <p:cNvSpPr>
                <a:spLocks noChangeArrowheads="1"/>
              </p:cNvSpPr>
              <p:nvPr/>
            </p:nvSpPr>
            <p:spPr bwMode="auto">
              <a:xfrm>
                <a:off x="3915" y="3311"/>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a:t>
                </a:r>
              </a:p>
            </p:txBody>
          </p:sp>
          <p:sp>
            <p:nvSpPr>
              <p:cNvPr id="189" name="Rectangle 26">
                <a:extLst>
                  <a:ext uri="{FF2B5EF4-FFF2-40B4-BE49-F238E27FC236}">
                    <a16:creationId xmlns:a16="http://schemas.microsoft.com/office/drawing/2014/main" id="{16915551-E17E-45DF-BAD1-E6A95A82842C}"/>
                  </a:ext>
                </a:extLst>
              </p:cNvPr>
              <p:cNvSpPr>
                <a:spLocks noChangeArrowheads="1"/>
              </p:cNvSpPr>
              <p:nvPr/>
            </p:nvSpPr>
            <p:spPr bwMode="auto">
              <a:xfrm>
                <a:off x="3915" y="3119"/>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0x02</a:t>
                </a:r>
              </a:p>
            </p:txBody>
          </p:sp>
          <p:sp>
            <p:nvSpPr>
              <p:cNvPr id="190" name="Rectangle 27">
                <a:extLst>
                  <a:ext uri="{FF2B5EF4-FFF2-40B4-BE49-F238E27FC236}">
                    <a16:creationId xmlns:a16="http://schemas.microsoft.com/office/drawing/2014/main" id="{640FC9E7-C334-482C-8345-31D8FF3965DD}"/>
                  </a:ext>
                </a:extLst>
              </p:cNvPr>
              <p:cNvSpPr>
                <a:spLocks noChangeArrowheads="1"/>
              </p:cNvSpPr>
              <p:nvPr/>
            </p:nvSpPr>
            <p:spPr bwMode="auto">
              <a:xfrm>
                <a:off x="3915" y="2927"/>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0x03</a:t>
                </a:r>
              </a:p>
            </p:txBody>
          </p:sp>
          <p:sp>
            <p:nvSpPr>
              <p:cNvPr id="191" name="Rectangle 28">
                <a:extLst>
                  <a:ext uri="{FF2B5EF4-FFF2-40B4-BE49-F238E27FC236}">
                    <a16:creationId xmlns:a16="http://schemas.microsoft.com/office/drawing/2014/main" id="{736C4E6F-5AD6-4B3B-B5E3-EDEB0D9DCFF7}"/>
                  </a:ext>
                </a:extLst>
              </p:cNvPr>
              <p:cNvSpPr>
                <a:spLocks noChangeArrowheads="1"/>
              </p:cNvSpPr>
              <p:nvPr/>
            </p:nvSpPr>
            <p:spPr bwMode="auto">
              <a:xfrm>
                <a:off x="3915" y="2735"/>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0x04</a:t>
                </a:r>
              </a:p>
            </p:txBody>
          </p:sp>
          <p:sp>
            <p:nvSpPr>
              <p:cNvPr id="192" name="Rectangle 29">
                <a:extLst>
                  <a:ext uri="{FF2B5EF4-FFF2-40B4-BE49-F238E27FC236}">
                    <a16:creationId xmlns:a16="http://schemas.microsoft.com/office/drawing/2014/main" id="{D190DB10-069F-4DAF-BF71-3D61BCEF465F}"/>
                  </a:ext>
                </a:extLst>
              </p:cNvPr>
              <p:cNvSpPr>
                <a:spLocks noChangeArrowheads="1"/>
              </p:cNvSpPr>
              <p:nvPr/>
            </p:nvSpPr>
            <p:spPr bwMode="auto">
              <a:xfrm>
                <a:off x="3915" y="2543"/>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0x05</a:t>
                </a:r>
              </a:p>
            </p:txBody>
          </p:sp>
          <p:sp>
            <p:nvSpPr>
              <p:cNvPr id="193" name="Rectangle 31">
                <a:extLst>
                  <a:ext uri="{FF2B5EF4-FFF2-40B4-BE49-F238E27FC236}">
                    <a16:creationId xmlns:a16="http://schemas.microsoft.com/office/drawing/2014/main" id="{703C7600-D45B-48BC-A25B-65F09B9AC1CD}"/>
                  </a:ext>
                </a:extLst>
              </p:cNvPr>
              <p:cNvSpPr>
                <a:spLocks noChangeArrowheads="1"/>
              </p:cNvSpPr>
              <p:nvPr/>
            </p:nvSpPr>
            <p:spPr bwMode="auto">
              <a:xfrm>
                <a:off x="3915" y="2159"/>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0x07</a:t>
                </a:r>
              </a:p>
            </p:txBody>
          </p:sp>
          <p:sp>
            <p:nvSpPr>
              <p:cNvPr id="194" name="Rectangle 32">
                <a:extLst>
                  <a:ext uri="{FF2B5EF4-FFF2-40B4-BE49-F238E27FC236}">
                    <a16:creationId xmlns:a16="http://schemas.microsoft.com/office/drawing/2014/main" id="{59A43258-27CC-4384-931E-A49EA7483A31}"/>
                  </a:ext>
                </a:extLst>
              </p:cNvPr>
              <p:cNvSpPr>
                <a:spLocks noChangeArrowheads="1"/>
              </p:cNvSpPr>
              <p:nvPr/>
            </p:nvSpPr>
            <p:spPr bwMode="auto">
              <a:xfrm>
                <a:off x="3915" y="3503"/>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0x00</a:t>
                </a:r>
              </a:p>
            </p:txBody>
          </p:sp>
          <p:sp>
            <p:nvSpPr>
              <p:cNvPr id="195" name="Rectangle 41">
                <a:extLst>
                  <a:ext uri="{FF2B5EF4-FFF2-40B4-BE49-F238E27FC236}">
                    <a16:creationId xmlns:a16="http://schemas.microsoft.com/office/drawing/2014/main" id="{EA99601A-7745-45CA-9DAF-759097A6E7FF}"/>
                  </a:ext>
                </a:extLst>
              </p:cNvPr>
              <p:cNvSpPr>
                <a:spLocks noChangeArrowheads="1"/>
              </p:cNvSpPr>
              <p:nvPr/>
            </p:nvSpPr>
            <p:spPr bwMode="auto">
              <a:xfrm>
                <a:off x="3915" y="2351"/>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0x06</a:t>
                </a:r>
              </a:p>
            </p:txBody>
          </p:sp>
        </p:grpSp>
        <p:sp>
          <p:nvSpPr>
            <p:cNvPr id="167" name="Rectangle 47">
              <a:extLst>
                <a:ext uri="{FF2B5EF4-FFF2-40B4-BE49-F238E27FC236}">
                  <a16:creationId xmlns:a16="http://schemas.microsoft.com/office/drawing/2014/main" id="{F22AC3DA-DA38-41DC-B7B8-7E44ADE05C37}"/>
                </a:ext>
              </a:extLst>
            </p:cNvPr>
            <p:cNvSpPr>
              <a:spLocks noChangeArrowheads="1"/>
            </p:cNvSpPr>
            <p:nvPr/>
          </p:nvSpPr>
          <p:spPr bwMode="auto">
            <a:xfrm>
              <a:off x="3915" y="1967"/>
              <a:ext cx="720"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0x0123</a:t>
              </a:r>
            </a:p>
          </p:txBody>
        </p:sp>
        <p:sp>
          <p:nvSpPr>
            <p:cNvPr id="168" name="Rectangle 2">
              <a:extLst>
                <a:ext uri="{FF2B5EF4-FFF2-40B4-BE49-F238E27FC236}">
                  <a16:creationId xmlns:a16="http://schemas.microsoft.com/office/drawing/2014/main" id="{1C2A90B4-06B4-44FA-A921-277AEF9D6733}"/>
                </a:ext>
              </a:extLst>
            </p:cNvPr>
            <p:cNvSpPr>
              <a:spLocks noChangeArrowheads="1"/>
            </p:cNvSpPr>
            <p:nvPr/>
          </p:nvSpPr>
          <p:spPr bwMode="auto">
            <a:xfrm>
              <a:off x="1759" y="1727"/>
              <a:ext cx="1392" cy="2304"/>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169" name="Rectangle 9">
              <a:extLst>
                <a:ext uri="{FF2B5EF4-FFF2-40B4-BE49-F238E27FC236}">
                  <a16:creationId xmlns:a16="http://schemas.microsoft.com/office/drawing/2014/main" id="{91247C50-03FD-4369-BF9B-1BA19D075A21}"/>
                </a:ext>
              </a:extLst>
            </p:cNvPr>
            <p:cNvSpPr>
              <a:spLocks noChangeArrowheads="1"/>
            </p:cNvSpPr>
            <p:nvPr/>
          </p:nvSpPr>
          <p:spPr bwMode="auto">
            <a:xfrm>
              <a:off x="2287" y="2303"/>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170" name="Text Box 12">
              <a:extLst>
                <a:ext uri="{FF2B5EF4-FFF2-40B4-BE49-F238E27FC236}">
                  <a16:creationId xmlns:a16="http://schemas.microsoft.com/office/drawing/2014/main" id="{443337F6-B5E4-4FAE-920D-65642ACDD81F}"/>
                </a:ext>
              </a:extLst>
            </p:cNvPr>
            <p:cNvSpPr txBox="1">
              <a:spLocks noChangeArrowheads="1"/>
            </p:cNvSpPr>
            <p:nvPr/>
          </p:nvSpPr>
          <p:spPr bwMode="auto">
            <a:xfrm>
              <a:off x="2143" y="1487"/>
              <a:ext cx="8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800" kern="0">
                  <a:solidFill>
                    <a:srgbClr val="000000"/>
                  </a:solidFill>
                  <a:latin typeface="Arial" pitchFamily="34" charset="0"/>
                </a:rPr>
                <a:t>ARM7</a:t>
              </a:r>
              <a:r>
                <a:rPr kumimoji="0" lang="zh-CN" altLang="en-US" sz="1800" kern="0">
                  <a:solidFill>
                    <a:srgbClr val="000000"/>
                  </a:solidFill>
                  <a:latin typeface="Arial" pitchFamily="34" charset="0"/>
                </a:rPr>
                <a:t>内核</a:t>
              </a:r>
            </a:p>
          </p:txBody>
        </p:sp>
        <p:sp>
          <p:nvSpPr>
            <p:cNvPr id="171" name="Rectangle 28">
              <a:extLst>
                <a:ext uri="{FF2B5EF4-FFF2-40B4-BE49-F238E27FC236}">
                  <a16:creationId xmlns:a16="http://schemas.microsoft.com/office/drawing/2014/main" id="{6DE63AF7-F57B-421C-84B7-68F97A30069C}"/>
                </a:ext>
              </a:extLst>
            </p:cNvPr>
            <p:cNvSpPr>
              <a:spLocks noChangeArrowheads="1"/>
            </p:cNvSpPr>
            <p:nvPr/>
          </p:nvSpPr>
          <p:spPr bwMode="auto">
            <a:xfrm>
              <a:off x="2287" y="2879"/>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0x4020</a:t>
              </a:r>
            </a:p>
          </p:txBody>
        </p:sp>
        <p:sp>
          <p:nvSpPr>
            <p:cNvPr id="172" name="Rectangle 29">
              <a:extLst>
                <a:ext uri="{FF2B5EF4-FFF2-40B4-BE49-F238E27FC236}">
                  <a16:creationId xmlns:a16="http://schemas.microsoft.com/office/drawing/2014/main" id="{B538A4CE-525E-4A2B-8C0A-EC918638FD54}"/>
                </a:ext>
              </a:extLst>
            </p:cNvPr>
            <p:cNvSpPr>
              <a:spLocks noChangeArrowheads="1"/>
            </p:cNvSpPr>
            <p:nvPr/>
          </p:nvSpPr>
          <p:spPr bwMode="auto">
            <a:xfrm>
              <a:off x="2287" y="2687"/>
              <a:ext cx="672" cy="192"/>
            </a:xfrm>
            <a:prstGeom prst="rect">
              <a:avLst/>
            </a:prstGeom>
            <a:solidFill>
              <a:srgbClr val="FFFFFF"/>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a:t>
              </a:r>
            </a:p>
          </p:txBody>
        </p:sp>
        <p:sp>
          <p:nvSpPr>
            <p:cNvPr id="173" name="Line 30">
              <a:extLst>
                <a:ext uri="{FF2B5EF4-FFF2-40B4-BE49-F238E27FC236}">
                  <a16:creationId xmlns:a16="http://schemas.microsoft.com/office/drawing/2014/main" id="{036F915F-ECE8-4B6F-A6CC-13E6000FF3E4}"/>
                </a:ext>
              </a:extLst>
            </p:cNvPr>
            <p:cNvSpPr>
              <a:spLocks noChangeShapeType="1"/>
            </p:cNvSpPr>
            <p:nvPr/>
          </p:nvSpPr>
          <p:spPr bwMode="auto">
            <a:xfrm>
              <a:off x="2287" y="3071"/>
              <a:ext cx="0" cy="9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74" name="Line 31">
              <a:extLst>
                <a:ext uri="{FF2B5EF4-FFF2-40B4-BE49-F238E27FC236}">
                  <a16:creationId xmlns:a16="http://schemas.microsoft.com/office/drawing/2014/main" id="{E1AB08B7-0829-43A2-9EA7-CF4BEFC1EF7D}"/>
                </a:ext>
              </a:extLst>
            </p:cNvPr>
            <p:cNvSpPr>
              <a:spLocks noChangeShapeType="1"/>
            </p:cNvSpPr>
            <p:nvPr/>
          </p:nvSpPr>
          <p:spPr bwMode="auto">
            <a:xfrm>
              <a:off x="2959" y="3071"/>
              <a:ext cx="0" cy="9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75" name="Text Box 40">
              <a:extLst>
                <a:ext uri="{FF2B5EF4-FFF2-40B4-BE49-F238E27FC236}">
                  <a16:creationId xmlns:a16="http://schemas.microsoft.com/office/drawing/2014/main" id="{B9B24188-2064-4856-B70F-6D2BB72A7B64}"/>
                </a:ext>
              </a:extLst>
            </p:cNvPr>
            <p:cNvSpPr txBox="1">
              <a:spLocks noChangeArrowheads="1"/>
            </p:cNvSpPr>
            <p:nvPr/>
          </p:nvSpPr>
          <p:spPr bwMode="auto">
            <a:xfrm>
              <a:off x="2008" y="1919"/>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R0</a:t>
              </a:r>
            </a:p>
          </p:txBody>
        </p:sp>
        <p:sp>
          <p:nvSpPr>
            <p:cNvPr id="176" name="Text Box 41">
              <a:extLst>
                <a:ext uri="{FF2B5EF4-FFF2-40B4-BE49-F238E27FC236}">
                  <a16:creationId xmlns:a16="http://schemas.microsoft.com/office/drawing/2014/main" id="{56A13121-0E13-4094-922A-CAB140B7510B}"/>
                </a:ext>
              </a:extLst>
            </p:cNvPr>
            <p:cNvSpPr txBox="1">
              <a:spLocks noChangeArrowheads="1"/>
            </p:cNvSpPr>
            <p:nvPr/>
          </p:nvSpPr>
          <p:spPr bwMode="auto">
            <a:xfrm>
              <a:off x="2008" y="211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R1</a:t>
              </a:r>
            </a:p>
          </p:txBody>
        </p:sp>
        <p:sp>
          <p:nvSpPr>
            <p:cNvPr id="177" name="Text Box 42">
              <a:extLst>
                <a:ext uri="{FF2B5EF4-FFF2-40B4-BE49-F238E27FC236}">
                  <a16:creationId xmlns:a16="http://schemas.microsoft.com/office/drawing/2014/main" id="{EAE9F7BD-1988-44E5-BF0F-C26041E1259D}"/>
                </a:ext>
              </a:extLst>
            </p:cNvPr>
            <p:cNvSpPr txBox="1">
              <a:spLocks noChangeArrowheads="1"/>
            </p:cNvSpPr>
            <p:nvPr/>
          </p:nvSpPr>
          <p:spPr bwMode="auto">
            <a:xfrm>
              <a:off x="2008" y="2495"/>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R7</a:t>
              </a:r>
            </a:p>
          </p:txBody>
        </p:sp>
        <p:sp>
          <p:nvSpPr>
            <p:cNvPr id="178" name="Text Box 43">
              <a:extLst>
                <a:ext uri="{FF2B5EF4-FFF2-40B4-BE49-F238E27FC236}">
                  <a16:creationId xmlns:a16="http://schemas.microsoft.com/office/drawing/2014/main" id="{287960C6-B5FD-4982-A559-AB29948D0F90}"/>
                </a:ext>
              </a:extLst>
            </p:cNvPr>
            <p:cNvSpPr txBox="1">
              <a:spLocks noChangeArrowheads="1"/>
            </p:cNvSpPr>
            <p:nvPr/>
          </p:nvSpPr>
          <p:spPr bwMode="auto">
            <a:xfrm>
              <a:off x="2008" y="2879"/>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SP</a:t>
              </a:r>
            </a:p>
          </p:txBody>
        </p:sp>
        <p:sp>
          <p:nvSpPr>
            <p:cNvPr id="179" name="Rectangle 28">
              <a:extLst>
                <a:ext uri="{FF2B5EF4-FFF2-40B4-BE49-F238E27FC236}">
                  <a16:creationId xmlns:a16="http://schemas.microsoft.com/office/drawing/2014/main" id="{D3ACC07E-1AFD-4DBF-9157-E7A46EEB6419}"/>
                </a:ext>
              </a:extLst>
            </p:cNvPr>
            <p:cNvSpPr>
              <a:spLocks noChangeArrowheads="1"/>
            </p:cNvSpPr>
            <p:nvPr/>
          </p:nvSpPr>
          <p:spPr bwMode="auto">
            <a:xfrm>
              <a:off x="2287" y="3071"/>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80" name="Text Box 43">
              <a:extLst>
                <a:ext uri="{FF2B5EF4-FFF2-40B4-BE49-F238E27FC236}">
                  <a16:creationId xmlns:a16="http://schemas.microsoft.com/office/drawing/2014/main" id="{243C0AA7-61D4-42CE-AF30-B65EFFECA5CE}"/>
                </a:ext>
              </a:extLst>
            </p:cNvPr>
            <p:cNvSpPr txBox="1">
              <a:spLocks noChangeArrowheads="1"/>
            </p:cNvSpPr>
            <p:nvPr/>
          </p:nvSpPr>
          <p:spPr bwMode="auto">
            <a:xfrm>
              <a:off x="2008" y="3071"/>
              <a:ext cx="2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LR</a:t>
              </a:r>
            </a:p>
          </p:txBody>
        </p:sp>
        <p:sp>
          <p:nvSpPr>
            <p:cNvPr id="181" name="Rectangle 28">
              <a:extLst>
                <a:ext uri="{FF2B5EF4-FFF2-40B4-BE49-F238E27FC236}">
                  <a16:creationId xmlns:a16="http://schemas.microsoft.com/office/drawing/2014/main" id="{DCDACB05-E92F-40C2-8B08-08F6CF690CE7}"/>
                </a:ext>
              </a:extLst>
            </p:cNvPr>
            <p:cNvSpPr>
              <a:spLocks noChangeArrowheads="1"/>
            </p:cNvSpPr>
            <p:nvPr/>
          </p:nvSpPr>
          <p:spPr bwMode="auto">
            <a:xfrm>
              <a:off x="2287" y="2879"/>
              <a:ext cx="672" cy="192"/>
            </a:xfrm>
            <a:prstGeom prst="rect">
              <a:avLst/>
            </a:prstGeom>
            <a:solidFill>
              <a:srgbClr val="BBE0E3"/>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r>
                <a:rPr lang="en-US" altLang="zh-CN" kern="0">
                  <a:solidFill>
                    <a:srgbClr val="000000"/>
                  </a:solidFill>
                  <a:latin typeface="Arial" pitchFamily="34" charset="0"/>
                </a:rPr>
                <a:t>0x3FFC</a:t>
              </a:r>
            </a:p>
          </p:txBody>
        </p:sp>
        <p:sp>
          <p:nvSpPr>
            <p:cNvPr id="182" name="Text Box 43">
              <a:extLst>
                <a:ext uri="{FF2B5EF4-FFF2-40B4-BE49-F238E27FC236}">
                  <a16:creationId xmlns:a16="http://schemas.microsoft.com/office/drawing/2014/main" id="{1FB2D309-264A-4DC3-8C22-2B5B64D8FF55}"/>
                </a:ext>
              </a:extLst>
            </p:cNvPr>
            <p:cNvSpPr txBox="1">
              <a:spLocks noChangeArrowheads="1"/>
            </p:cNvSpPr>
            <p:nvPr/>
          </p:nvSpPr>
          <p:spPr bwMode="auto">
            <a:xfrm>
              <a:off x="2015" y="3243"/>
              <a:ext cx="2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PC</a:t>
              </a:r>
            </a:p>
          </p:txBody>
        </p:sp>
        <p:sp>
          <p:nvSpPr>
            <p:cNvPr id="183" name="Rectangle 67">
              <a:extLst>
                <a:ext uri="{FF2B5EF4-FFF2-40B4-BE49-F238E27FC236}">
                  <a16:creationId xmlns:a16="http://schemas.microsoft.com/office/drawing/2014/main" id="{214E19C3-B708-4314-9826-792BF09609E1}"/>
                </a:ext>
              </a:extLst>
            </p:cNvPr>
            <p:cNvSpPr>
              <a:spLocks noChangeArrowheads="1"/>
            </p:cNvSpPr>
            <p:nvPr/>
          </p:nvSpPr>
          <p:spPr bwMode="auto">
            <a:xfrm>
              <a:off x="2287" y="3263"/>
              <a:ext cx="672"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84" name="Rectangle 28">
              <a:extLst>
                <a:ext uri="{FF2B5EF4-FFF2-40B4-BE49-F238E27FC236}">
                  <a16:creationId xmlns:a16="http://schemas.microsoft.com/office/drawing/2014/main" id="{A51274C6-8EC1-40E3-B557-05FCDDD789CF}"/>
                </a:ext>
              </a:extLst>
            </p:cNvPr>
            <p:cNvSpPr>
              <a:spLocks noChangeArrowheads="1"/>
            </p:cNvSpPr>
            <p:nvPr/>
          </p:nvSpPr>
          <p:spPr bwMode="auto">
            <a:xfrm>
              <a:off x="2287" y="3550"/>
              <a:ext cx="672" cy="192"/>
            </a:xfrm>
            <a:prstGeom prst="rect">
              <a:avLst/>
            </a:prstGeom>
            <a:solidFill>
              <a:srgbClr val="BBE0E3"/>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sp>
          <p:nvSpPr>
            <p:cNvPr id="185" name="Text Box 43">
              <a:extLst>
                <a:ext uri="{FF2B5EF4-FFF2-40B4-BE49-F238E27FC236}">
                  <a16:creationId xmlns:a16="http://schemas.microsoft.com/office/drawing/2014/main" id="{7ECAAA15-559E-4EAB-A3AE-67FDCD5B210D}"/>
                </a:ext>
              </a:extLst>
            </p:cNvPr>
            <p:cNvSpPr txBox="1">
              <a:spLocks noChangeArrowheads="1"/>
            </p:cNvSpPr>
            <p:nvPr/>
          </p:nvSpPr>
          <p:spPr bwMode="auto">
            <a:xfrm>
              <a:off x="1833" y="3550"/>
              <a:ext cx="4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CPSR</a:t>
              </a:r>
            </a:p>
          </p:txBody>
        </p:sp>
        <p:sp>
          <p:nvSpPr>
            <p:cNvPr id="186" name="Text Box 43">
              <a:extLst>
                <a:ext uri="{FF2B5EF4-FFF2-40B4-BE49-F238E27FC236}">
                  <a16:creationId xmlns:a16="http://schemas.microsoft.com/office/drawing/2014/main" id="{7A71170B-BB0F-4D84-B78F-D3E205357A6D}"/>
                </a:ext>
              </a:extLst>
            </p:cNvPr>
            <p:cNvSpPr txBox="1">
              <a:spLocks noChangeArrowheads="1"/>
            </p:cNvSpPr>
            <p:nvPr/>
          </p:nvSpPr>
          <p:spPr bwMode="auto">
            <a:xfrm>
              <a:off x="1840" y="3722"/>
              <a:ext cx="46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kumimoji="0" lang="en-US" altLang="zh-CN" sz="1600" kern="0">
                  <a:solidFill>
                    <a:srgbClr val="000000"/>
                  </a:solidFill>
                  <a:latin typeface="Arial" pitchFamily="34" charset="0"/>
                </a:rPr>
                <a:t>SPSR</a:t>
              </a:r>
            </a:p>
          </p:txBody>
        </p:sp>
        <p:sp>
          <p:nvSpPr>
            <p:cNvPr id="187" name="Rectangle 67">
              <a:extLst>
                <a:ext uri="{FF2B5EF4-FFF2-40B4-BE49-F238E27FC236}">
                  <a16:creationId xmlns:a16="http://schemas.microsoft.com/office/drawing/2014/main" id="{62D14AA3-CE46-4AEA-BAE4-DEFD71D273D4}"/>
                </a:ext>
              </a:extLst>
            </p:cNvPr>
            <p:cNvSpPr>
              <a:spLocks noChangeArrowheads="1"/>
            </p:cNvSpPr>
            <p:nvPr/>
          </p:nvSpPr>
          <p:spPr bwMode="auto">
            <a:xfrm>
              <a:off x="2287" y="3742"/>
              <a:ext cx="672" cy="192"/>
            </a:xfrm>
            <a:prstGeom prst="rect">
              <a:avLst/>
            </a:prstGeom>
            <a:solidFill>
              <a:srgbClr val="BBE0E3"/>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a:t>
              </a:r>
            </a:p>
          </p:txBody>
        </p:sp>
      </p:grpSp>
      <p:sp>
        <p:nvSpPr>
          <p:cNvPr id="196" name="Line 79">
            <a:extLst>
              <a:ext uri="{FF2B5EF4-FFF2-40B4-BE49-F238E27FC236}">
                <a16:creationId xmlns:a16="http://schemas.microsoft.com/office/drawing/2014/main" id="{EE5E1E91-D422-470B-B34D-2AFE5E0126DD}"/>
              </a:ext>
            </a:extLst>
          </p:cNvPr>
          <p:cNvSpPr>
            <a:spLocks noChangeShapeType="1"/>
          </p:cNvSpPr>
          <p:nvPr/>
        </p:nvSpPr>
        <p:spPr bwMode="auto">
          <a:xfrm flipH="1" flipV="1">
            <a:off x="7104064" y="3267076"/>
            <a:ext cx="20637" cy="1681163"/>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97" name="Line 80">
            <a:extLst>
              <a:ext uri="{FF2B5EF4-FFF2-40B4-BE49-F238E27FC236}">
                <a16:creationId xmlns:a16="http://schemas.microsoft.com/office/drawing/2014/main" id="{031D7638-7AB1-43AE-9A95-AC7BE55E6D7E}"/>
              </a:ext>
            </a:extLst>
          </p:cNvPr>
          <p:cNvSpPr>
            <a:spLocks noChangeShapeType="1"/>
          </p:cNvSpPr>
          <p:nvPr/>
        </p:nvSpPr>
        <p:spPr bwMode="auto">
          <a:xfrm>
            <a:off x="7104063" y="3267075"/>
            <a:ext cx="614362"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98" name="Rectangle 28">
            <a:extLst>
              <a:ext uri="{FF2B5EF4-FFF2-40B4-BE49-F238E27FC236}">
                <a16:creationId xmlns:a16="http://schemas.microsoft.com/office/drawing/2014/main" id="{36F2CD36-441B-4331-A935-8C8BA0F85A0D}"/>
              </a:ext>
            </a:extLst>
          </p:cNvPr>
          <p:cNvSpPr>
            <a:spLocks noChangeArrowheads="1"/>
          </p:cNvSpPr>
          <p:nvPr/>
        </p:nvSpPr>
        <p:spPr bwMode="auto">
          <a:xfrm>
            <a:off x="5154613" y="4840288"/>
            <a:ext cx="1066800" cy="304800"/>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a:solidFill>
                  <a:srgbClr val="000000"/>
                </a:solidFill>
                <a:latin typeface="Arial" panose="020B0604020202020204" pitchFamily="34" charset="0"/>
              </a:rPr>
              <a:t>0x4020</a:t>
            </a:r>
          </a:p>
        </p:txBody>
      </p:sp>
      <p:grpSp>
        <p:nvGrpSpPr>
          <p:cNvPr id="199" name="Group 76">
            <a:extLst>
              <a:ext uri="{FF2B5EF4-FFF2-40B4-BE49-F238E27FC236}">
                <a16:creationId xmlns:a16="http://schemas.microsoft.com/office/drawing/2014/main" id="{15E423CC-DBF9-42AF-A981-80320A822F50}"/>
              </a:ext>
            </a:extLst>
          </p:cNvPr>
          <p:cNvGrpSpPr>
            <a:grpSpLocks/>
          </p:cNvGrpSpPr>
          <p:nvPr/>
        </p:nvGrpSpPr>
        <p:grpSpPr bwMode="auto">
          <a:xfrm>
            <a:off x="5154613" y="3316288"/>
            <a:ext cx="3727450" cy="2819400"/>
            <a:chOff x="2287" y="1919"/>
            <a:chExt cx="2348" cy="1776"/>
          </a:xfrm>
        </p:grpSpPr>
        <p:grpSp>
          <p:nvGrpSpPr>
            <p:cNvPr id="36884" name="Group 77">
              <a:extLst>
                <a:ext uri="{FF2B5EF4-FFF2-40B4-BE49-F238E27FC236}">
                  <a16:creationId xmlns:a16="http://schemas.microsoft.com/office/drawing/2014/main" id="{F2B19371-CE4A-4796-B497-2AEE009E8E6F}"/>
                </a:ext>
              </a:extLst>
            </p:cNvPr>
            <p:cNvGrpSpPr>
              <a:grpSpLocks/>
            </p:cNvGrpSpPr>
            <p:nvPr/>
          </p:nvGrpSpPr>
          <p:grpSpPr bwMode="auto">
            <a:xfrm>
              <a:off x="2287" y="1919"/>
              <a:ext cx="1594" cy="1632"/>
              <a:chOff x="2287" y="1919"/>
              <a:chExt cx="1594" cy="1632"/>
            </a:xfrm>
          </p:grpSpPr>
          <p:sp>
            <p:nvSpPr>
              <p:cNvPr id="209" name="Rectangle 3">
                <a:extLst>
                  <a:ext uri="{FF2B5EF4-FFF2-40B4-BE49-F238E27FC236}">
                    <a16:creationId xmlns:a16="http://schemas.microsoft.com/office/drawing/2014/main" id="{DF847BF3-2D60-4AD0-B46B-09CA1153C9F7}"/>
                  </a:ext>
                </a:extLst>
              </p:cNvPr>
              <p:cNvSpPr>
                <a:spLocks noChangeArrowheads="1"/>
              </p:cNvSpPr>
              <p:nvPr/>
            </p:nvSpPr>
            <p:spPr bwMode="auto">
              <a:xfrm>
                <a:off x="2287" y="2111"/>
                <a:ext cx="672" cy="192"/>
              </a:xfrm>
              <a:prstGeom prst="rect">
                <a:avLst/>
              </a:prstGeom>
              <a:solidFill>
                <a:srgbClr val="FFCC99"/>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a:t>
                </a:r>
              </a:p>
            </p:txBody>
          </p:sp>
          <p:sp>
            <p:nvSpPr>
              <p:cNvPr id="210" name="Rectangle 10">
                <a:extLst>
                  <a:ext uri="{FF2B5EF4-FFF2-40B4-BE49-F238E27FC236}">
                    <a16:creationId xmlns:a16="http://schemas.microsoft.com/office/drawing/2014/main" id="{842BDA2C-E2A7-43BE-B318-7D271E739571}"/>
                  </a:ext>
                </a:extLst>
              </p:cNvPr>
              <p:cNvSpPr>
                <a:spLocks noChangeArrowheads="1"/>
              </p:cNvSpPr>
              <p:nvPr/>
            </p:nvSpPr>
            <p:spPr bwMode="auto">
              <a:xfrm>
                <a:off x="2287" y="2495"/>
                <a:ext cx="672" cy="192"/>
              </a:xfrm>
              <a:prstGeom prst="rect">
                <a:avLst/>
              </a:prstGeom>
              <a:solidFill>
                <a:srgbClr val="FFCC99"/>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0x07</a:t>
                </a:r>
              </a:p>
            </p:txBody>
          </p:sp>
          <p:sp>
            <p:nvSpPr>
              <p:cNvPr id="211" name="Rectangle 27">
                <a:extLst>
                  <a:ext uri="{FF2B5EF4-FFF2-40B4-BE49-F238E27FC236}">
                    <a16:creationId xmlns:a16="http://schemas.microsoft.com/office/drawing/2014/main" id="{144C087E-5F32-4334-A3E0-4220763BA7A6}"/>
                  </a:ext>
                </a:extLst>
              </p:cNvPr>
              <p:cNvSpPr>
                <a:spLocks noChangeArrowheads="1"/>
              </p:cNvSpPr>
              <p:nvPr/>
            </p:nvSpPr>
            <p:spPr bwMode="auto">
              <a:xfrm>
                <a:off x="2287" y="1919"/>
                <a:ext cx="672" cy="192"/>
              </a:xfrm>
              <a:prstGeom prst="rect">
                <a:avLst/>
              </a:prstGeom>
              <a:solidFill>
                <a:srgbClr val="FFCC99"/>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0x00</a:t>
                </a:r>
              </a:p>
            </p:txBody>
          </p:sp>
          <p:sp>
            <p:nvSpPr>
              <p:cNvPr id="212" name="AutoShape 56">
                <a:extLst>
                  <a:ext uri="{FF2B5EF4-FFF2-40B4-BE49-F238E27FC236}">
                    <a16:creationId xmlns:a16="http://schemas.microsoft.com/office/drawing/2014/main" id="{CDA23A44-9886-45C1-B42A-A8FB9446C482}"/>
                  </a:ext>
                </a:extLst>
              </p:cNvPr>
              <p:cNvSpPr>
                <a:spLocks/>
              </p:cNvSpPr>
              <p:nvPr/>
            </p:nvSpPr>
            <p:spPr bwMode="auto">
              <a:xfrm>
                <a:off x="2994" y="1967"/>
                <a:ext cx="192" cy="672"/>
              </a:xfrm>
              <a:prstGeom prst="rightBrace">
                <a:avLst>
                  <a:gd name="adj1" fmla="val 29167"/>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213" name="AutoShape 57">
                <a:extLst>
                  <a:ext uri="{FF2B5EF4-FFF2-40B4-BE49-F238E27FC236}">
                    <a16:creationId xmlns:a16="http://schemas.microsoft.com/office/drawing/2014/main" id="{348704EC-1E58-4B04-AFEC-8C39DC0E90CD}"/>
                  </a:ext>
                </a:extLst>
              </p:cNvPr>
              <p:cNvSpPr>
                <a:spLocks/>
              </p:cNvSpPr>
              <p:nvPr/>
            </p:nvSpPr>
            <p:spPr bwMode="auto">
              <a:xfrm>
                <a:off x="3641" y="2303"/>
                <a:ext cx="240" cy="1248"/>
              </a:xfrm>
              <a:prstGeom prst="leftBrace">
                <a:avLst>
                  <a:gd name="adj1" fmla="val 43333"/>
                  <a:gd name="adj2" fmla="val 50000"/>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zh-CN" kern="0">
                  <a:solidFill>
                    <a:sysClr val="windowText" lastClr="000000"/>
                  </a:solidFill>
                  <a:latin typeface="Arial" pitchFamily="34" charset="0"/>
                </a:endParaRPr>
              </a:p>
            </p:txBody>
          </p:sp>
          <p:sp>
            <p:nvSpPr>
              <p:cNvPr id="214" name="AutoShape 58">
                <a:extLst>
                  <a:ext uri="{FF2B5EF4-FFF2-40B4-BE49-F238E27FC236}">
                    <a16:creationId xmlns:a16="http://schemas.microsoft.com/office/drawing/2014/main" id="{78BF5405-FCF1-45AE-A769-4A5C6239823E}"/>
                  </a:ext>
                </a:extLst>
              </p:cNvPr>
              <p:cNvSpPr>
                <a:spLocks noChangeArrowheads="1"/>
              </p:cNvSpPr>
              <p:nvPr/>
            </p:nvSpPr>
            <p:spPr bwMode="auto">
              <a:xfrm rot="-7700786">
                <a:off x="3095" y="2528"/>
                <a:ext cx="657" cy="192"/>
              </a:xfrm>
              <a:custGeom>
                <a:avLst/>
                <a:gdLst>
                  <a:gd name="T0" fmla="*/ 1986795 w 21600"/>
                  <a:gd name="T1" fmla="*/ 0 h 21600"/>
                  <a:gd name="T2" fmla="*/ 0 w 21600"/>
                  <a:gd name="T3" fmla="*/ 2398 h 21600"/>
                  <a:gd name="T4" fmla="*/ 1986795 w 21600"/>
                  <a:gd name="T5" fmla="*/ 4795 h 21600"/>
                  <a:gd name="T6" fmla="*/ 1986795 w 21600"/>
                  <a:gd name="T7" fmla="*/ 2398 h 21600"/>
                  <a:gd name="T8" fmla="*/ 17694720 60000 65536"/>
                  <a:gd name="T9" fmla="*/ 11796480 60000 65536"/>
                  <a:gd name="T10" fmla="*/ 5898240 60000 65536"/>
                  <a:gd name="T11" fmla="*/ 0 60000 65536"/>
                  <a:gd name="T12" fmla="*/ 3386 w 21600"/>
                  <a:gd name="T13" fmla="*/ 5400 h 21600"/>
                  <a:gd name="T14" fmla="*/ 18904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defRPr/>
                </a:pPr>
                <a:endParaRPr lang="zh-CN" altLang="en-US" kern="0">
                  <a:solidFill>
                    <a:sysClr val="windowText" lastClr="000000"/>
                  </a:solidFill>
                </a:endParaRPr>
              </a:p>
            </p:txBody>
          </p:sp>
        </p:grpSp>
        <p:sp>
          <p:nvSpPr>
            <p:cNvPr id="201" name="Rectangle 18">
              <a:extLst>
                <a:ext uri="{FF2B5EF4-FFF2-40B4-BE49-F238E27FC236}">
                  <a16:creationId xmlns:a16="http://schemas.microsoft.com/office/drawing/2014/main" id="{E46A5595-5B16-4E9F-AD79-A06CBBBCA66B}"/>
                </a:ext>
              </a:extLst>
            </p:cNvPr>
            <p:cNvSpPr>
              <a:spLocks noChangeArrowheads="1"/>
            </p:cNvSpPr>
            <p:nvPr/>
          </p:nvSpPr>
          <p:spPr bwMode="auto">
            <a:xfrm>
              <a:off x="3915" y="3311"/>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a:t>
              </a:r>
            </a:p>
          </p:txBody>
        </p:sp>
        <p:sp>
          <p:nvSpPr>
            <p:cNvPr id="202" name="Rectangle 26">
              <a:extLst>
                <a:ext uri="{FF2B5EF4-FFF2-40B4-BE49-F238E27FC236}">
                  <a16:creationId xmlns:a16="http://schemas.microsoft.com/office/drawing/2014/main" id="{172132FB-3C91-4AC5-8162-EFDF9A1A6742}"/>
                </a:ext>
              </a:extLst>
            </p:cNvPr>
            <p:cNvSpPr>
              <a:spLocks noChangeArrowheads="1"/>
            </p:cNvSpPr>
            <p:nvPr/>
          </p:nvSpPr>
          <p:spPr bwMode="auto">
            <a:xfrm>
              <a:off x="3915" y="3119"/>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0x02</a:t>
              </a:r>
            </a:p>
          </p:txBody>
        </p:sp>
        <p:sp>
          <p:nvSpPr>
            <p:cNvPr id="203" name="Rectangle 27">
              <a:extLst>
                <a:ext uri="{FF2B5EF4-FFF2-40B4-BE49-F238E27FC236}">
                  <a16:creationId xmlns:a16="http://schemas.microsoft.com/office/drawing/2014/main" id="{BF25DB73-0037-424B-B84A-6637FC6944E7}"/>
                </a:ext>
              </a:extLst>
            </p:cNvPr>
            <p:cNvSpPr>
              <a:spLocks noChangeArrowheads="1"/>
            </p:cNvSpPr>
            <p:nvPr/>
          </p:nvSpPr>
          <p:spPr bwMode="auto">
            <a:xfrm>
              <a:off x="3915" y="2927"/>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0x03</a:t>
              </a:r>
            </a:p>
          </p:txBody>
        </p:sp>
        <p:sp>
          <p:nvSpPr>
            <p:cNvPr id="204" name="Rectangle 28">
              <a:extLst>
                <a:ext uri="{FF2B5EF4-FFF2-40B4-BE49-F238E27FC236}">
                  <a16:creationId xmlns:a16="http://schemas.microsoft.com/office/drawing/2014/main" id="{4E3F7569-63AA-42D8-AD76-54BC4ED41734}"/>
                </a:ext>
              </a:extLst>
            </p:cNvPr>
            <p:cNvSpPr>
              <a:spLocks noChangeArrowheads="1"/>
            </p:cNvSpPr>
            <p:nvPr/>
          </p:nvSpPr>
          <p:spPr bwMode="auto">
            <a:xfrm>
              <a:off x="3915" y="2735"/>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0x04</a:t>
              </a:r>
            </a:p>
          </p:txBody>
        </p:sp>
        <p:sp>
          <p:nvSpPr>
            <p:cNvPr id="205" name="Rectangle 29">
              <a:extLst>
                <a:ext uri="{FF2B5EF4-FFF2-40B4-BE49-F238E27FC236}">
                  <a16:creationId xmlns:a16="http://schemas.microsoft.com/office/drawing/2014/main" id="{B44386E1-BC69-4851-A59F-A5E59672F680}"/>
                </a:ext>
              </a:extLst>
            </p:cNvPr>
            <p:cNvSpPr>
              <a:spLocks noChangeArrowheads="1"/>
            </p:cNvSpPr>
            <p:nvPr/>
          </p:nvSpPr>
          <p:spPr bwMode="auto">
            <a:xfrm>
              <a:off x="3915" y="2543"/>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0x05</a:t>
              </a:r>
            </a:p>
          </p:txBody>
        </p:sp>
        <p:sp>
          <p:nvSpPr>
            <p:cNvPr id="206" name="Rectangle 31">
              <a:extLst>
                <a:ext uri="{FF2B5EF4-FFF2-40B4-BE49-F238E27FC236}">
                  <a16:creationId xmlns:a16="http://schemas.microsoft.com/office/drawing/2014/main" id="{7DDA09D2-750D-41E3-A4AD-E09811B80466}"/>
                </a:ext>
              </a:extLst>
            </p:cNvPr>
            <p:cNvSpPr>
              <a:spLocks noChangeArrowheads="1"/>
            </p:cNvSpPr>
            <p:nvPr/>
          </p:nvSpPr>
          <p:spPr bwMode="auto">
            <a:xfrm>
              <a:off x="3915" y="2159"/>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0x07</a:t>
              </a:r>
            </a:p>
          </p:txBody>
        </p:sp>
        <p:sp>
          <p:nvSpPr>
            <p:cNvPr id="207" name="Rectangle 32">
              <a:extLst>
                <a:ext uri="{FF2B5EF4-FFF2-40B4-BE49-F238E27FC236}">
                  <a16:creationId xmlns:a16="http://schemas.microsoft.com/office/drawing/2014/main" id="{7E53878F-E27E-4190-BCD3-C2156FED5243}"/>
                </a:ext>
              </a:extLst>
            </p:cNvPr>
            <p:cNvSpPr>
              <a:spLocks noChangeArrowheads="1"/>
            </p:cNvSpPr>
            <p:nvPr/>
          </p:nvSpPr>
          <p:spPr bwMode="auto">
            <a:xfrm>
              <a:off x="3915" y="3503"/>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0x00</a:t>
              </a:r>
            </a:p>
          </p:txBody>
        </p:sp>
        <p:sp>
          <p:nvSpPr>
            <p:cNvPr id="208" name="Rectangle 41">
              <a:extLst>
                <a:ext uri="{FF2B5EF4-FFF2-40B4-BE49-F238E27FC236}">
                  <a16:creationId xmlns:a16="http://schemas.microsoft.com/office/drawing/2014/main" id="{6174BB59-E34F-4B1F-82E7-CC7BEAADD3D4}"/>
                </a:ext>
              </a:extLst>
            </p:cNvPr>
            <p:cNvSpPr>
              <a:spLocks noChangeArrowheads="1"/>
            </p:cNvSpPr>
            <p:nvPr/>
          </p:nvSpPr>
          <p:spPr bwMode="auto">
            <a:xfrm>
              <a:off x="3915" y="2351"/>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0x06</a:t>
              </a:r>
            </a:p>
          </p:txBody>
        </p:sp>
      </p:grpSp>
      <p:grpSp>
        <p:nvGrpSpPr>
          <p:cNvPr id="215" name="Group 92">
            <a:extLst>
              <a:ext uri="{FF2B5EF4-FFF2-40B4-BE49-F238E27FC236}">
                <a16:creationId xmlns:a16="http://schemas.microsoft.com/office/drawing/2014/main" id="{8723793C-22E6-44D5-98D7-3BDB33B17DCF}"/>
              </a:ext>
            </a:extLst>
          </p:cNvPr>
          <p:cNvGrpSpPr>
            <a:grpSpLocks/>
          </p:cNvGrpSpPr>
          <p:nvPr/>
        </p:nvGrpSpPr>
        <p:grpSpPr bwMode="auto">
          <a:xfrm>
            <a:off x="5154613" y="3392488"/>
            <a:ext cx="3727450" cy="2362200"/>
            <a:chOff x="2287" y="1967"/>
            <a:chExt cx="2348" cy="1488"/>
          </a:xfrm>
        </p:grpSpPr>
        <p:grpSp>
          <p:nvGrpSpPr>
            <p:cNvPr id="36880" name="Group 93">
              <a:extLst>
                <a:ext uri="{FF2B5EF4-FFF2-40B4-BE49-F238E27FC236}">
                  <a16:creationId xmlns:a16="http://schemas.microsoft.com/office/drawing/2014/main" id="{F68E37F2-4D97-4CFA-851C-830379CD011E}"/>
                </a:ext>
              </a:extLst>
            </p:cNvPr>
            <p:cNvGrpSpPr>
              <a:grpSpLocks/>
            </p:cNvGrpSpPr>
            <p:nvPr/>
          </p:nvGrpSpPr>
          <p:grpSpPr bwMode="auto">
            <a:xfrm>
              <a:off x="2287" y="2069"/>
              <a:ext cx="1591" cy="1386"/>
              <a:chOff x="2287" y="2069"/>
              <a:chExt cx="1591" cy="1386"/>
            </a:xfrm>
          </p:grpSpPr>
          <p:sp>
            <p:nvSpPr>
              <p:cNvPr id="218" name="Rectangle 28">
                <a:extLst>
                  <a:ext uri="{FF2B5EF4-FFF2-40B4-BE49-F238E27FC236}">
                    <a16:creationId xmlns:a16="http://schemas.microsoft.com/office/drawing/2014/main" id="{1CC3CBE7-8836-496C-86EE-71A1C41C41B5}"/>
                  </a:ext>
                </a:extLst>
              </p:cNvPr>
              <p:cNvSpPr>
                <a:spLocks noChangeArrowheads="1"/>
              </p:cNvSpPr>
              <p:nvPr/>
            </p:nvSpPr>
            <p:spPr bwMode="auto">
              <a:xfrm>
                <a:off x="2287" y="3263"/>
                <a:ext cx="672" cy="192"/>
              </a:xfrm>
              <a:prstGeom prst="rect">
                <a:avLst/>
              </a:prstGeom>
              <a:solidFill>
                <a:srgbClr val="FFCC99"/>
              </a:solidFill>
              <a:ln w="9525">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0x0123</a:t>
                </a:r>
              </a:p>
            </p:txBody>
          </p:sp>
          <p:sp>
            <p:nvSpPr>
              <p:cNvPr id="219" name="Line 95">
                <a:extLst>
                  <a:ext uri="{FF2B5EF4-FFF2-40B4-BE49-F238E27FC236}">
                    <a16:creationId xmlns:a16="http://schemas.microsoft.com/office/drawing/2014/main" id="{43F49F1F-F5D3-4DA8-ABEB-12883AD26253}"/>
                  </a:ext>
                </a:extLst>
              </p:cNvPr>
              <p:cNvSpPr>
                <a:spLocks noChangeShapeType="1"/>
              </p:cNvSpPr>
              <p:nvPr/>
            </p:nvSpPr>
            <p:spPr bwMode="auto">
              <a:xfrm flipH="1">
                <a:off x="2994" y="2069"/>
                <a:ext cx="884" cy="12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217" name="Rectangle 47">
              <a:extLst>
                <a:ext uri="{FF2B5EF4-FFF2-40B4-BE49-F238E27FC236}">
                  <a16:creationId xmlns:a16="http://schemas.microsoft.com/office/drawing/2014/main" id="{6C1BF784-92F9-4E7F-85E6-4A5A4EFEEE0B}"/>
                </a:ext>
              </a:extLst>
            </p:cNvPr>
            <p:cNvSpPr>
              <a:spLocks noChangeArrowheads="1"/>
            </p:cNvSpPr>
            <p:nvPr/>
          </p:nvSpPr>
          <p:spPr bwMode="auto">
            <a:xfrm>
              <a:off x="3915" y="1967"/>
              <a:ext cx="720" cy="192"/>
            </a:xfrm>
            <a:prstGeom prst="rect">
              <a:avLst/>
            </a:prstGeom>
            <a:solidFill>
              <a:srgbClr val="CCFFCC"/>
            </a:solidFill>
            <a:ln w="9525" algn="ctr">
              <a:solidFill>
                <a:srgbClr val="000000"/>
              </a:solidFill>
              <a:miter lim="800000"/>
              <a:headEnd/>
              <a:tailEnd/>
            </a:ln>
          </p:spPr>
          <p:txBody>
            <a:bodyPr wrap="none" anchor="ctr"/>
            <a:lstStyle/>
            <a:p>
              <a:pPr>
                <a:defRPr/>
              </a:pPr>
              <a:r>
                <a:rPr lang="en-US" altLang="zh-CN" kern="0">
                  <a:solidFill>
                    <a:srgbClr val="000000"/>
                  </a:solidFill>
                  <a:latin typeface="Arial" pitchFamily="34" charset="0"/>
                </a:rPr>
                <a:t>0x0123</a:t>
              </a:r>
            </a:p>
          </p:txBody>
        </p:sp>
      </p:grpSp>
      <p:sp>
        <p:nvSpPr>
          <p:cNvPr id="220" name="Rectangle 97">
            <a:extLst>
              <a:ext uri="{FF2B5EF4-FFF2-40B4-BE49-F238E27FC236}">
                <a16:creationId xmlns:a16="http://schemas.microsoft.com/office/drawing/2014/main" id="{21E306C5-0AE6-47B2-B0A0-614BBFA7374D}"/>
              </a:ext>
            </a:extLst>
          </p:cNvPr>
          <p:cNvSpPr>
            <a:spLocks noChangeArrowheads="1"/>
          </p:cNvSpPr>
          <p:nvPr/>
        </p:nvSpPr>
        <p:spPr bwMode="auto">
          <a:xfrm>
            <a:off x="1697038" y="4092576"/>
            <a:ext cx="2463800"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3.</a:t>
            </a:r>
            <a:r>
              <a:rPr lang="zh-CN" altLang="en-US" sz="2000">
                <a:latin typeface="Times New Roman" panose="02020603050405020304" pitchFamily="18" charset="0"/>
                <a:ea typeface="华文新魏" panose="02010800040101010101" pitchFamily="2" charset="-122"/>
              </a:rPr>
              <a:t>执行出栈操作指令恢复</a:t>
            </a:r>
            <a:r>
              <a:rPr lang="en-US" altLang="zh-CN" sz="2000">
                <a:latin typeface="Times New Roman" panose="02020603050405020304" pitchFamily="18" charset="0"/>
                <a:ea typeface="华文新魏" panose="02010800040101010101" pitchFamily="2" charset="-122"/>
              </a:rPr>
              <a:t>R0-R7</a:t>
            </a:r>
            <a:r>
              <a:rPr lang="zh-CN" altLang="en-US" sz="2000">
                <a:latin typeface="Times New Roman" panose="02020603050405020304" pitchFamily="18" charset="0"/>
                <a:ea typeface="华文新魏" panose="02010800040101010101" pitchFamily="2" charset="-122"/>
              </a:rPr>
              <a:t>和</a:t>
            </a:r>
            <a:r>
              <a:rPr lang="en-US" altLang="zh-CN" sz="2000">
                <a:latin typeface="Times New Roman" panose="02020603050405020304" pitchFamily="18" charset="0"/>
                <a:ea typeface="华文新魏" panose="02010800040101010101" pitchFamily="2" charset="-122"/>
              </a:rPr>
              <a:t>PC</a:t>
            </a:r>
          </a:p>
        </p:txBody>
      </p:sp>
      <p:sp>
        <p:nvSpPr>
          <p:cNvPr id="221" name="Freeform 102">
            <a:extLst>
              <a:ext uri="{FF2B5EF4-FFF2-40B4-BE49-F238E27FC236}">
                <a16:creationId xmlns:a16="http://schemas.microsoft.com/office/drawing/2014/main" id="{AEDEFAEB-D3B0-4E20-AEF3-B82F2839A1FA}"/>
              </a:ext>
            </a:extLst>
          </p:cNvPr>
          <p:cNvSpPr>
            <a:spLocks/>
          </p:cNvSpPr>
          <p:nvPr/>
        </p:nvSpPr>
        <p:spPr bwMode="auto">
          <a:xfrm>
            <a:off x="6215064" y="6029325"/>
            <a:ext cx="217487" cy="368300"/>
          </a:xfrm>
          <a:custGeom>
            <a:avLst/>
            <a:gdLst>
              <a:gd name="T0" fmla="*/ 37801463 w 137"/>
              <a:gd name="T1" fmla="*/ 584676250 h 232"/>
              <a:gd name="T2" fmla="*/ 337700161 w 137"/>
              <a:gd name="T3" fmla="*/ 302418750 h 232"/>
              <a:gd name="T4" fmla="*/ 0 w 137"/>
              <a:gd name="T5" fmla="*/ 0 h 232"/>
              <a:gd name="T6" fmla="*/ 0 60000 65536"/>
              <a:gd name="T7" fmla="*/ 0 60000 65536"/>
              <a:gd name="T8" fmla="*/ 0 60000 65536"/>
            </a:gdLst>
            <a:ahLst/>
            <a:cxnLst>
              <a:cxn ang="T6">
                <a:pos x="T0" y="T1"/>
              </a:cxn>
              <a:cxn ang="T7">
                <a:pos x="T2" y="T3"/>
              </a:cxn>
              <a:cxn ang="T8">
                <a:pos x="T4" y="T5"/>
              </a:cxn>
            </a:cxnLst>
            <a:rect l="0" t="0" r="r" b="b"/>
            <a:pathLst>
              <a:path w="137" h="232">
                <a:moveTo>
                  <a:pt x="15" y="232"/>
                </a:moveTo>
                <a:cubicBezTo>
                  <a:pt x="76" y="195"/>
                  <a:pt x="137" y="159"/>
                  <a:pt x="134" y="120"/>
                </a:cubicBezTo>
                <a:cubicBezTo>
                  <a:pt x="131" y="81"/>
                  <a:pt x="65" y="40"/>
                  <a:pt x="0" y="0"/>
                </a:cubicBezTo>
              </a:path>
            </a:pathLst>
          </a:custGeom>
          <a:noFill/>
          <a:ln w="190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28636577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0"/>
                                        </p:tgtEl>
                                        <p:attrNameLst>
                                          <p:attrName>style.visibility</p:attrName>
                                        </p:attrNameLst>
                                      </p:cBhvr>
                                      <p:to>
                                        <p:strVal val="visible"/>
                                      </p:to>
                                    </p:set>
                                    <p:anim calcmode="lin" valueType="num">
                                      <p:cBhvr additive="base">
                                        <p:cTn id="7" dur="500" fill="hold"/>
                                        <p:tgtEl>
                                          <p:spTgt spid="220"/>
                                        </p:tgtEl>
                                        <p:attrNameLst>
                                          <p:attrName>ppt_x</p:attrName>
                                        </p:attrNameLst>
                                      </p:cBhvr>
                                      <p:tavLst>
                                        <p:tav tm="0">
                                          <p:val>
                                            <p:strVal val="0-#ppt_w/2"/>
                                          </p:val>
                                        </p:tav>
                                        <p:tav tm="100000">
                                          <p:val>
                                            <p:strVal val="#ppt_x"/>
                                          </p:val>
                                        </p:tav>
                                      </p:tavLst>
                                    </p:anim>
                                    <p:anim calcmode="lin" valueType="num">
                                      <p:cBhvr additive="base">
                                        <p:cTn id="8" dur="500" fill="hold"/>
                                        <p:tgtEl>
                                          <p:spTgt spid="22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2" fill="hold" nodeType="after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wipe(right)">
                                      <p:cBhvr>
                                        <p:cTn id="12" dur="2000"/>
                                        <p:tgtEl>
                                          <p:spTgt spid="199"/>
                                        </p:tgtEl>
                                      </p:cBhvr>
                                    </p:animEffect>
                                  </p:childTnLst>
                                </p:cTn>
                              </p:par>
                            </p:childTnLst>
                          </p:cTn>
                        </p:par>
                        <p:par>
                          <p:cTn id="13" fill="hold" nodeType="afterGroup">
                            <p:stCondLst>
                              <p:cond delay="2500"/>
                            </p:stCondLst>
                            <p:childTnLst>
                              <p:par>
                                <p:cTn id="14" presetID="22" presetClass="entr" presetSubtype="2" fill="hold" nodeType="afterEffect">
                                  <p:stCondLst>
                                    <p:cond delay="0"/>
                                  </p:stCondLst>
                                  <p:childTnLst>
                                    <p:set>
                                      <p:cBhvr>
                                        <p:cTn id="15" dur="1" fill="hold">
                                          <p:stCondLst>
                                            <p:cond delay="0"/>
                                          </p:stCondLst>
                                        </p:cTn>
                                        <p:tgtEl>
                                          <p:spTgt spid="215"/>
                                        </p:tgtEl>
                                        <p:attrNameLst>
                                          <p:attrName>style.visibility</p:attrName>
                                        </p:attrNameLst>
                                      </p:cBhvr>
                                      <p:to>
                                        <p:strVal val="visible"/>
                                      </p:to>
                                    </p:set>
                                    <p:animEffect transition="in" filter="wipe(right)">
                                      <p:cBhvr>
                                        <p:cTn id="16" dur="2000"/>
                                        <p:tgtEl>
                                          <p:spTgt spid="215"/>
                                        </p:tgtEl>
                                      </p:cBhvr>
                                    </p:animEffect>
                                  </p:childTnLst>
                                </p:cTn>
                              </p:par>
                            </p:childTnLst>
                          </p:cTn>
                        </p:par>
                        <p:par>
                          <p:cTn id="17" fill="hold" nodeType="afterGroup">
                            <p:stCondLst>
                              <p:cond delay="4500"/>
                            </p:stCondLst>
                            <p:childTnLst>
                              <p:par>
                                <p:cTn id="18" presetID="22" presetClass="entr" presetSubtype="4" fill="hold" grpId="0" nodeType="afterEffect">
                                  <p:stCondLst>
                                    <p:cond delay="0"/>
                                  </p:stCondLst>
                                  <p:childTnLst>
                                    <p:set>
                                      <p:cBhvr>
                                        <p:cTn id="19" dur="1" fill="hold">
                                          <p:stCondLst>
                                            <p:cond delay="0"/>
                                          </p:stCondLst>
                                        </p:cTn>
                                        <p:tgtEl>
                                          <p:spTgt spid="198"/>
                                        </p:tgtEl>
                                        <p:attrNameLst>
                                          <p:attrName>style.visibility</p:attrName>
                                        </p:attrNameLst>
                                      </p:cBhvr>
                                      <p:to>
                                        <p:strVal val="visible"/>
                                      </p:to>
                                    </p:set>
                                    <p:animEffect transition="in" filter="wipe(down)">
                                      <p:cBhvr>
                                        <p:cTn id="20" dur="500"/>
                                        <p:tgtEl>
                                          <p:spTgt spid="198"/>
                                        </p:tgtEl>
                                      </p:cBhvr>
                                    </p:animEffect>
                                  </p:childTnLst>
                                </p:cTn>
                              </p:par>
                            </p:childTnLst>
                          </p:cTn>
                        </p:par>
                        <p:par>
                          <p:cTn id="21" fill="hold" nodeType="afterGroup">
                            <p:stCondLst>
                              <p:cond delay="5000"/>
                            </p:stCondLst>
                            <p:childTnLst>
                              <p:par>
                                <p:cTn id="22" presetID="22" presetClass="entr" presetSubtype="8" fill="hold" nodeType="after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wipe(left)">
                                      <p:cBhvr>
                                        <p:cTn id="24" dur="500"/>
                                        <p:tgtEl>
                                          <p:spTgt spid="134"/>
                                        </p:tgtEl>
                                      </p:cBhvr>
                                    </p:animEffect>
                                  </p:childTnLst>
                                </p:cTn>
                              </p:par>
                            </p:childTnLst>
                          </p:cTn>
                        </p:par>
                        <p:par>
                          <p:cTn id="25" fill="hold" nodeType="afterGroup">
                            <p:stCondLst>
                              <p:cond delay="5500"/>
                            </p:stCondLst>
                            <p:childTnLst>
                              <p:par>
                                <p:cTn id="26" presetID="22" presetClass="entr" presetSubtype="4" fill="hold" nodeType="afterEffect">
                                  <p:stCondLst>
                                    <p:cond delay="0"/>
                                  </p:stCondLst>
                                  <p:childTnLst>
                                    <p:set>
                                      <p:cBhvr>
                                        <p:cTn id="27" dur="1" fill="hold">
                                          <p:stCondLst>
                                            <p:cond delay="0"/>
                                          </p:stCondLst>
                                        </p:cTn>
                                        <p:tgtEl>
                                          <p:spTgt spid="196"/>
                                        </p:tgtEl>
                                        <p:attrNameLst>
                                          <p:attrName>style.visibility</p:attrName>
                                        </p:attrNameLst>
                                      </p:cBhvr>
                                      <p:to>
                                        <p:strVal val="visible"/>
                                      </p:to>
                                    </p:set>
                                    <p:animEffect transition="in" filter="wipe(down)">
                                      <p:cBhvr>
                                        <p:cTn id="28" dur="500"/>
                                        <p:tgtEl>
                                          <p:spTgt spid="196"/>
                                        </p:tgtEl>
                                      </p:cBhvr>
                                    </p:animEffect>
                                  </p:childTnLst>
                                </p:cTn>
                              </p:par>
                            </p:childTnLst>
                          </p:cTn>
                        </p:par>
                        <p:par>
                          <p:cTn id="29" fill="hold" nodeType="afterGroup">
                            <p:stCondLst>
                              <p:cond delay="6000"/>
                            </p:stCondLst>
                            <p:childTnLst>
                              <p:par>
                                <p:cTn id="30" presetID="22" presetClass="entr" presetSubtype="8" fill="hold" nodeType="after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wipe(left)">
                                      <p:cBhvr>
                                        <p:cTn id="32" dur="500"/>
                                        <p:tgtEl>
                                          <p:spTgt spid="197"/>
                                        </p:tgtEl>
                                      </p:cBhvr>
                                    </p:animEffect>
                                  </p:childTnLst>
                                </p:cTn>
                              </p:par>
                            </p:childTnLst>
                          </p:cTn>
                        </p:par>
                        <p:par>
                          <p:cTn id="33" fill="hold" nodeType="afterGroup">
                            <p:stCondLst>
                              <p:cond delay="6500"/>
                            </p:stCondLst>
                            <p:childTnLst>
                              <p:par>
                                <p:cTn id="34" presetID="22" presetClass="entr" presetSubtype="4" fill="hold" nodeType="after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wipe(down)">
                                      <p:cBhvr>
                                        <p:cTn id="36"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22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F8AC098B-BEA0-451B-8F0D-E97C15EEA26B}"/>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交换指令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37891" name="Text Box 4">
            <a:extLst>
              <a:ext uri="{FF2B5EF4-FFF2-40B4-BE49-F238E27FC236}">
                <a16:creationId xmlns:a16="http://schemas.microsoft.com/office/drawing/2014/main" id="{1F804735-B198-478D-B301-5AF27E40E035}"/>
              </a:ext>
            </a:extLst>
          </p:cNvPr>
          <p:cNvSpPr txBox="1">
            <a:spLocks noChangeArrowheads="1"/>
          </p:cNvSpPr>
          <p:nvPr/>
        </p:nvSpPr>
        <p:spPr bwMode="auto">
          <a:xfrm>
            <a:off x="1739901" y="1412875"/>
            <a:ext cx="8785225" cy="164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8775" indent="-4572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ts val="600"/>
              </a:spcBef>
              <a:buClr>
                <a:srgbClr val="0000FF"/>
              </a:buClr>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SWP</a:t>
            </a:r>
            <a:r>
              <a:rPr kumimoji="1" lang="zh-CN" altLang="en-US" sz="2400" b="1">
                <a:latin typeface="楷体" panose="02010609060101010101" pitchFamily="49" charset="-122"/>
                <a:ea typeface="楷体" panose="02010609060101010101" pitchFamily="49" charset="-122"/>
              </a:rPr>
              <a:t>指令用于将一个内存单元</a:t>
            </a:r>
            <a:r>
              <a:rPr kumimoji="1" lang="en-US" altLang="zh-CN" sz="2400" b="1">
                <a:latin typeface="楷体" panose="02010609060101010101" pitchFamily="49" charset="-122"/>
                <a:ea typeface="楷体" panose="02010609060101010101" pitchFamily="49" charset="-122"/>
              </a:rPr>
              <a:t>(</a:t>
            </a:r>
            <a:r>
              <a:rPr kumimoji="1" lang="zh-CN" altLang="en-US" sz="2400" b="1">
                <a:latin typeface="楷体" panose="02010609060101010101" pitchFamily="49" charset="-122"/>
                <a:ea typeface="楷体" panose="02010609060101010101" pitchFamily="49" charset="-122"/>
              </a:rPr>
              <a:t>该单元地址放在寄存器</a:t>
            </a:r>
            <a:r>
              <a:rPr kumimoji="1" lang="en-US" altLang="zh-CN" sz="2400" b="1">
                <a:latin typeface="楷体" panose="02010609060101010101" pitchFamily="49" charset="-122"/>
                <a:ea typeface="楷体" panose="02010609060101010101" pitchFamily="49" charset="-122"/>
              </a:rPr>
              <a:t>Rn</a:t>
            </a:r>
            <a:r>
              <a:rPr kumimoji="1" lang="zh-CN" altLang="en-US" sz="2400" b="1">
                <a:latin typeface="楷体" panose="02010609060101010101" pitchFamily="49" charset="-122"/>
                <a:ea typeface="楷体" panose="02010609060101010101" pitchFamily="49" charset="-122"/>
              </a:rPr>
              <a:t>中</a:t>
            </a:r>
            <a:r>
              <a:rPr kumimoji="1" lang="en-US" altLang="zh-CN" sz="2400" b="1">
                <a:latin typeface="楷体" panose="02010609060101010101" pitchFamily="49" charset="-122"/>
                <a:ea typeface="楷体" panose="02010609060101010101" pitchFamily="49" charset="-122"/>
              </a:rPr>
              <a:t>)</a:t>
            </a:r>
            <a:r>
              <a:rPr kumimoji="1" lang="zh-CN" altLang="en-US" sz="2400" b="1">
                <a:latin typeface="楷体" panose="02010609060101010101" pitchFamily="49" charset="-122"/>
                <a:ea typeface="楷体" panose="02010609060101010101" pitchFamily="49" charset="-122"/>
              </a:rPr>
              <a:t>的内容读取到一个寄存器</a:t>
            </a:r>
            <a:r>
              <a:rPr kumimoji="1" lang="en-US" altLang="zh-CN" sz="2400" b="1">
                <a:latin typeface="楷体" panose="02010609060101010101" pitchFamily="49" charset="-122"/>
                <a:ea typeface="楷体" panose="02010609060101010101" pitchFamily="49" charset="-122"/>
              </a:rPr>
              <a:t>Rd</a:t>
            </a:r>
            <a:r>
              <a:rPr kumimoji="1" lang="zh-CN" altLang="en-US" sz="2400" b="1">
                <a:latin typeface="楷体" panose="02010609060101010101" pitchFamily="49" charset="-122"/>
                <a:ea typeface="楷体" panose="02010609060101010101" pitchFamily="49" charset="-122"/>
              </a:rPr>
              <a:t>中，同时将另一个寄存器</a:t>
            </a:r>
            <a:r>
              <a:rPr kumimoji="1" lang="en-US" altLang="zh-CN" sz="2400" b="1">
                <a:latin typeface="楷体" panose="02010609060101010101" pitchFamily="49" charset="-122"/>
                <a:ea typeface="楷体" panose="02010609060101010101" pitchFamily="49" charset="-122"/>
              </a:rPr>
              <a:t>Rm</a:t>
            </a:r>
            <a:r>
              <a:rPr kumimoji="1" lang="zh-CN" altLang="en-US" sz="2400" b="1">
                <a:latin typeface="楷体" panose="02010609060101010101" pitchFamily="49" charset="-122"/>
                <a:ea typeface="楷体" panose="02010609060101010101" pitchFamily="49" charset="-122"/>
              </a:rPr>
              <a:t>的内容写入到该内存单元中。</a:t>
            </a:r>
            <a:endParaRPr kumimoji="1" lang="en-US" altLang="zh-CN" sz="2400" b="1">
              <a:latin typeface="楷体" panose="02010609060101010101" pitchFamily="49" charset="-122"/>
              <a:ea typeface="楷体" panose="02010609060101010101" pitchFamily="49" charset="-122"/>
            </a:endParaRPr>
          </a:p>
          <a:p>
            <a:pPr algn="just" eaLnBrk="1" hangingPunct="1">
              <a:spcBef>
                <a:spcPts val="600"/>
              </a:spcBef>
              <a:buClr>
                <a:srgbClr val="0000FF"/>
              </a:buClr>
              <a:buFont typeface="Wingdings" panose="05000000000000000000" pitchFamily="2" charset="2"/>
              <a:buChar char="Ø"/>
            </a:pPr>
            <a:r>
              <a:rPr kumimoji="1" lang="zh-CN" altLang="en-US" sz="2400" b="1">
                <a:latin typeface="楷体" panose="02010609060101010101" pitchFamily="49" charset="-122"/>
                <a:ea typeface="楷体" panose="02010609060101010101" pitchFamily="49" charset="-122"/>
              </a:rPr>
              <a:t>使用</a:t>
            </a:r>
            <a:r>
              <a:rPr kumimoji="1" lang="en-US" altLang="zh-CN" sz="2400" b="1">
                <a:latin typeface="楷体" panose="02010609060101010101" pitchFamily="49" charset="-122"/>
                <a:ea typeface="楷体" panose="02010609060101010101" pitchFamily="49" charset="-122"/>
              </a:rPr>
              <a:t>SWP</a:t>
            </a:r>
            <a:r>
              <a:rPr kumimoji="1" lang="zh-CN" altLang="en-US" sz="2400" b="1">
                <a:latin typeface="楷体" panose="02010609060101010101" pitchFamily="49" charset="-122"/>
                <a:ea typeface="楷体" panose="02010609060101010101" pitchFamily="49" charset="-122"/>
              </a:rPr>
              <a:t>可实现信号量操作。</a:t>
            </a:r>
            <a:endParaRPr kumimoji="1" lang="en-US" altLang="zh-CN" sz="2400" b="1">
              <a:latin typeface="楷体" panose="02010609060101010101" pitchFamily="49" charset="-122"/>
              <a:ea typeface="楷体" panose="02010609060101010101" pitchFamily="49" charset="-122"/>
            </a:endParaRPr>
          </a:p>
        </p:txBody>
      </p:sp>
      <p:grpSp>
        <p:nvGrpSpPr>
          <p:cNvPr id="106" name="Group 4">
            <a:extLst>
              <a:ext uri="{FF2B5EF4-FFF2-40B4-BE49-F238E27FC236}">
                <a16:creationId xmlns:a16="http://schemas.microsoft.com/office/drawing/2014/main" id="{1B2EA73C-1539-4E71-9DB8-0BA0A6AF4023}"/>
              </a:ext>
            </a:extLst>
          </p:cNvPr>
          <p:cNvGrpSpPr>
            <a:grpSpLocks/>
          </p:cNvGrpSpPr>
          <p:nvPr/>
        </p:nvGrpSpPr>
        <p:grpSpPr bwMode="auto">
          <a:xfrm>
            <a:off x="2135188" y="3284538"/>
            <a:ext cx="7848600" cy="3097212"/>
            <a:chOff x="385" y="1842"/>
            <a:chExt cx="4944" cy="1951"/>
          </a:xfrm>
        </p:grpSpPr>
        <p:sp>
          <p:nvSpPr>
            <p:cNvPr id="107" name="AutoShape 5">
              <a:extLst>
                <a:ext uri="{FF2B5EF4-FFF2-40B4-BE49-F238E27FC236}">
                  <a16:creationId xmlns:a16="http://schemas.microsoft.com/office/drawing/2014/main" id="{EB67AF82-31C0-4320-B99A-34D599DC7CC0}"/>
                </a:ext>
              </a:extLst>
            </p:cNvPr>
            <p:cNvSpPr>
              <a:spLocks noChangeArrowheads="1"/>
            </p:cNvSpPr>
            <p:nvPr/>
          </p:nvSpPr>
          <p:spPr bwMode="auto">
            <a:xfrm>
              <a:off x="385" y="1842"/>
              <a:ext cx="4944" cy="1951"/>
            </a:xfrm>
            <a:prstGeom prst="roundRect">
              <a:avLst>
                <a:gd name="adj" fmla="val 10102"/>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08" name="Text Box 6">
              <a:extLst>
                <a:ext uri="{FF2B5EF4-FFF2-40B4-BE49-F238E27FC236}">
                  <a16:creationId xmlns:a16="http://schemas.microsoft.com/office/drawing/2014/main" id="{6D9B3617-BDC0-4814-AD90-A68E6DFEBA4F}"/>
                </a:ext>
              </a:extLst>
            </p:cNvPr>
            <p:cNvSpPr txBox="1">
              <a:spLocks noChangeArrowheads="1"/>
            </p:cNvSpPr>
            <p:nvPr/>
          </p:nvSpPr>
          <p:spPr bwMode="auto">
            <a:xfrm>
              <a:off x="521" y="1842"/>
              <a:ext cx="4706" cy="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kern="0">
                  <a:solidFill>
                    <a:sysClr val="windowText" lastClr="000000"/>
                  </a:solidFill>
                  <a:latin typeface="Times New Roman" pitchFamily="18" charset="0"/>
                  <a:ea typeface="华文新魏" pitchFamily="2" charset="-122"/>
                </a:rPr>
                <a:t>装载指令：</a:t>
              </a:r>
            </a:p>
            <a:p>
              <a:pPr>
                <a:spcBef>
                  <a:spcPct val="50000"/>
                </a:spcBef>
                <a:defRPr/>
              </a:pPr>
              <a:r>
                <a:rPr lang="en-US" altLang="zh-CN" sz="2800" kern="0">
                  <a:solidFill>
                    <a:srgbClr val="3333CC"/>
                  </a:solidFill>
                  <a:effectLst>
                    <a:outerShdw blurRad="38100" dist="38100" dir="2700000" algn="tl">
                      <a:srgbClr val="000000"/>
                    </a:outerShdw>
                  </a:effectLst>
                  <a:latin typeface="Arial Black" pitchFamily="34" charset="0"/>
                  <a:ea typeface="华文新魏" pitchFamily="2" charset="-122"/>
                </a:rPr>
                <a:t>SWP    </a:t>
              </a:r>
              <a:r>
                <a:rPr lang="zh-CN" altLang="en-US" sz="2400" kern="0">
                  <a:solidFill>
                    <a:srgbClr val="3333CC"/>
                  </a:solidFill>
                  <a:effectLst>
                    <a:outerShdw blurRad="38100" dist="38100" dir="2700000" algn="tl">
                      <a:srgbClr val="000000"/>
                    </a:outerShdw>
                  </a:effectLst>
                  <a:latin typeface="Arial Black" pitchFamily="34" charset="0"/>
                  <a:ea typeface="方正粗宋_GBK" pitchFamily="65" charset="-122"/>
                </a:rPr>
                <a:t>读入寄存器</a:t>
              </a:r>
              <a:r>
                <a:rPr lang="en-US" altLang="zh-CN" sz="2400" kern="0">
                  <a:solidFill>
                    <a:srgbClr val="3333CC"/>
                  </a:solidFill>
                  <a:effectLst>
                    <a:outerShdw blurRad="38100" dist="38100" dir="2700000" algn="tl">
                      <a:srgbClr val="000000"/>
                    </a:outerShdw>
                  </a:effectLst>
                  <a:latin typeface="Arial Black" pitchFamily="34" charset="0"/>
                  <a:ea typeface="方正粗宋_GBK" pitchFamily="65" charset="-122"/>
                </a:rPr>
                <a:t>,</a:t>
              </a:r>
              <a:r>
                <a:rPr lang="zh-CN" altLang="en-US" sz="2400" kern="0">
                  <a:solidFill>
                    <a:srgbClr val="3333CC"/>
                  </a:solidFill>
                  <a:effectLst>
                    <a:outerShdw blurRad="38100" dist="38100" dir="2700000" algn="tl">
                      <a:srgbClr val="000000"/>
                    </a:outerShdw>
                  </a:effectLst>
                  <a:latin typeface="Arial Black" pitchFamily="34" charset="0"/>
                  <a:ea typeface="方正粗宋_GBK" pitchFamily="65" charset="-122"/>
                </a:rPr>
                <a:t>输出寄存器</a:t>
              </a:r>
              <a:r>
                <a:rPr lang="en-US" altLang="zh-CN" sz="2400" kern="0">
                  <a:solidFill>
                    <a:srgbClr val="3333CC"/>
                  </a:solidFill>
                  <a:effectLst>
                    <a:outerShdw blurRad="38100" dist="38100" dir="2700000" algn="tl">
                      <a:srgbClr val="000000"/>
                    </a:outerShdw>
                  </a:effectLst>
                  <a:latin typeface="Arial Black" pitchFamily="34" charset="0"/>
                  <a:ea typeface="方正粗宋_GBK" pitchFamily="65" charset="-122"/>
                </a:rPr>
                <a:t>,</a:t>
              </a:r>
              <a:r>
                <a:rPr lang="zh-CN" altLang="en-US" sz="2400" kern="0">
                  <a:solidFill>
                    <a:srgbClr val="3333CC"/>
                  </a:solidFill>
                  <a:effectLst>
                    <a:outerShdw blurRad="38100" dist="38100" dir="2700000" algn="tl">
                      <a:srgbClr val="000000"/>
                    </a:outerShdw>
                  </a:effectLst>
                  <a:latin typeface="Arial Black" pitchFamily="34" charset="0"/>
                  <a:ea typeface="方正粗宋_GBK" pitchFamily="65" charset="-122"/>
                </a:rPr>
                <a:t>目标地址</a:t>
              </a:r>
            </a:p>
          </p:txBody>
        </p:sp>
      </p:grpSp>
      <p:grpSp>
        <p:nvGrpSpPr>
          <p:cNvPr id="109" name="Group 7">
            <a:extLst>
              <a:ext uri="{FF2B5EF4-FFF2-40B4-BE49-F238E27FC236}">
                <a16:creationId xmlns:a16="http://schemas.microsoft.com/office/drawing/2014/main" id="{C78F0315-E84E-43AE-B482-5C8A865C903A}"/>
              </a:ext>
            </a:extLst>
          </p:cNvPr>
          <p:cNvGrpSpPr>
            <a:grpSpLocks/>
          </p:cNvGrpSpPr>
          <p:nvPr/>
        </p:nvGrpSpPr>
        <p:grpSpPr bwMode="auto">
          <a:xfrm>
            <a:off x="4367213" y="4868864"/>
            <a:ext cx="4032250" cy="1296987"/>
            <a:chOff x="1701" y="2840"/>
            <a:chExt cx="2540" cy="817"/>
          </a:xfrm>
        </p:grpSpPr>
        <p:sp>
          <p:nvSpPr>
            <p:cNvPr id="110" name="Rectangle 8">
              <a:extLst>
                <a:ext uri="{FF2B5EF4-FFF2-40B4-BE49-F238E27FC236}">
                  <a16:creationId xmlns:a16="http://schemas.microsoft.com/office/drawing/2014/main" id="{8CCE1F7D-3402-442A-8A0F-BCCA28B46681}"/>
                </a:ext>
              </a:extLst>
            </p:cNvPr>
            <p:cNvSpPr>
              <a:spLocks noChangeArrowheads="1"/>
            </p:cNvSpPr>
            <p:nvPr/>
          </p:nvSpPr>
          <p:spPr bwMode="auto">
            <a:xfrm>
              <a:off x="3243" y="2840"/>
              <a:ext cx="998" cy="817"/>
            </a:xfrm>
            <a:prstGeom prst="rect">
              <a:avLst/>
            </a:prstGeom>
            <a:solidFill>
              <a:srgbClr val="CCEC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endParaRPr lang="en-US" altLang="zh-CN" sz="2000" kern="0">
                <a:solidFill>
                  <a:srgbClr val="FF0000"/>
                </a:solidFill>
                <a:latin typeface="Times New Roman" pitchFamily="18" charset="0"/>
                <a:ea typeface="黑体" pitchFamily="49" charset="-122"/>
              </a:endParaRPr>
            </a:p>
            <a:p>
              <a:pPr algn="ctr">
                <a:spcBef>
                  <a:spcPct val="50000"/>
                </a:spcBef>
                <a:defRPr/>
              </a:pPr>
              <a:endParaRPr lang="en-US" altLang="zh-CN" sz="2000" kern="0">
                <a:solidFill>
                  <a:srgbClr val="FF0000"/>
                </a:solidFill>
                <a:latin typeface="Times New Roman" pitchFamily="18" charset="0"/>
                <a:ea typeface="黑体" pitchFamily="49" charset="-122"/>
              </a:endParaRPr>
            </a:p>
            <a:p>
              <a:pPr algn="ctr">
                <a:spcBef>
                  <a:spcPct val="50000"/>
                </a:spcBef>
                <a:defRPr/>
              </a:pPr>
              <a:r>
                <a:rPr lang="zh-CN" altLang="en-US" sz="2000" kern="0">
                  <a:solidFill>
                    <a:srgbClr val="FF0000"/>
                  </a:solidFill>
                  <a:latin typeface="Times New Roman" pitchFamily="18" charset="0"/>
                  <a:ea typeface="黑体" pitchFamily="49" charset="-122"/>
                </a:rPr>
                <a:t>存储器</a:t>
              </a:r>
            </a:p>
          </p:txBody>
        </p:sp>
        <p:sp>
          <p:nvSpPr>
            <p:cNvPr id="111" name="Rectangle 9">
              <a:extLst>
                <a:ext uri="{FF2B5EF4-FFF2-40B4-BE49-F238E27FC236}">
                  <a16:creationId xmlns:a16="http://schemas.microsoft.com/office/drawing/2014/main" id="{D30ED4D3-DBCA-4E45-AB05-738D2ACFADCB}"/>
                </a:ext>
              </a:extLst>
            </p:cNvPr>
            <p:cNvSpPr>
              <a:spLocks noChangeArrowheads="1"/>
            </p:cNvSpPr>
            <p:nvPr/>
          </p:nvSpPr>
          <p:spPr bwMode="auto">
            <a:xfrm>
              <a:off x="3243" y="3067"/>
              <a:ext cx="998" cy="210"/>
            </a:xfrm>
            <a:prstGeom prst="rect">
              <a:avLst/>
            </a:prstGeom>
            <a:solidFill>
              <a:srgbClr val="CCCC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zh-CN" altLang="en-US" sz="2400" kern="0">
                  <a:solidFill>
                    <a:sysClr val="windowText" lastClr="000000"/>
                  </a:solidFill>
                  <a:latin typeface="Times New Roman" pitchFamily="18" charset="0"/>
                  <a:ea typeface="华文新魏" pitchFamily="2" charset="-122"/>
                </a:rPr>
                <a:t>目标地址</a:t>
              </a:r>
            </a:p>
          </p:txBody>
        </p:sp>
        <p:sp>
          <p:nvSpPr>
            <p:cNvPr id="112" name="Rectangle 10">
              <a:extLst>
                <a:ext uri="{FF2B5EF4-FFF2-40B4-BE49-F238E27FC236}">
                  <a16:creationId xmlns:a16="http://schemas.microsoft.com/office/drawing/2014/main" id="{89C56273-D849-4DEC-8DED-B7625DE74631}"/>
                </a:ext>
              </a:extLst>
            </p:cNvPr>
            <p:cNvSpPr>
              <a:spLocks noChangeArrowheads="1"/>
            </p:cNvSpPr>
            <p:nvPr/>
          </p:nvSpPr>
          <p:spPr bwMode="auto">
            <a:xfrm>
              <a:off x="1701" y="2931"/>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zh-CN" altLang="en-US" sz="2400" kern="0">
                  <a:solidFill>
                    <a:sysClr val="windowText" lastClr="000000"/>
                  </a:solidFill>
                  <a:latin typeface="Times New Roman" pitchFamily="18" charset="0"/>
                  <a:ea typeface="华文新魏" pitchFamily="2" charset="-122"/>
                </a:rPr>
                <a:t>读入寄存器</a:t>
              </a:r>
            </a:p>
          </p:txBody>
        </p:sp>
        <p:sp>
          <p:nvSpPr>
            <p:cNvPr id="113" name="Rectangle 11">
              <a:extLst>
                <a:ext uri="{FF2B5EF4-FFF2-40B4-BE49-F238E27FC236}">
                  <a16:creationId xmlns:a16="http://schemas.microsoft.com/office/drawing/2014/main" id="{15644D4D-C4CA-4EEF-91B0-5B0B81721824}"/>
                </a:ext>
              </a:extLst>
            </p:cNvPr>
            <p:cNvSpPr>
              <a:spLocks noChangeArrowheads="1"/>
            </p:cNvSpPr>
            <p:nvPr/>
          </p:nvSpPr>
          <p:spPr bwMode="auto">
            <a:xfrm>
              <a:off x="1701" y="3266"/>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zh-CN" altLang="en-US" sz="2400" kern="0">
                  <a:solidFill>
                    <a:sysClr val="windowText" lastClr="000000"/>
                  </a:solidFill>
                  <a:latin typeface="Times New Roman" pitchFamily="18" charset="0"/>
                  <a:ea typeface="华文新魏" pitchFamily="2" charset="-122"/>
                </a:rPr>
                <a:t>输出寄存器</a:t>
              </a:r>
            </a:p>
          </p:txBody>
        </p:sp>
      </p:grpSp>
      <p:sp>
        <p:nvSpPr>
          <p:cNvPr id="114" name="Line 12">
            <a:extLst>
              <a:ext uri="{FF2B5EF4-FFF2-40B4-BE49-F238E27FC236}">
                <a16:creationId xmlns:a16="http://schemas.microsoft.com/office/drawing/2014/main" id="{C887335B-7821-4802-B876-2552DC96550B}"/>
              </a:ext>
            </a:extLst>
          </p:cNvPr>
          <p:cNvSpPr>
            <a:spLocks noChangeShapeType="1"/>
          </p:cNvSpPr>
          <p:nvPr/>
        </p:nvSpPr>
        <p:spPr bwMode="auto">
          <a:xfrm flipV="1">
            <a:off x="6022976" y="5445126"/>
            <a:ext cx="792163" cy="2889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15" name="Line 13">
            <a:extLst>
              <a:ext uri="{FF2B5EF4-FFF2-40B4-BE49-F238E27FC236}">
                <a16:creationId xmlns:a16="http://schemas.microsoft.com/office/drawing/2014/main" id="{C465D447-1B28-4DC7-81D0-37E2BD8D33F7}"/>
              </a:ext>
            </a:extLst>
          </p:cNvPr>
          <p:cNvSpPr>
            <a:spLocks noChangeShapeType="1"/>
          </p:cNvSpPr>
          <p:nvPr/>
        </p:nvSpPr>
        <p:spPr bwMode="auto">
          <a:xfrm flipH="1" flipV="1">
            <a:off x="6022976" y="5157788"/>
            <a:ext cx="792163" cy="2159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5937824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0-#ppt_w/2"/>
                                          </p:val>
                                        </p:tav>
                                        <p:tav tm="100000">
                                          <p:val>
                                            <p:strVal val="#ppt_x"/>
                                          </p:val>
                                        </p:tav>
                                      </p:tavLst>
                                    </p:anim>
                                    <p:anim calcmode="lin" valueType="num">
                                      <p:cBhvr additive="base">
                                        <p:cTn id="8"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1" fill="hold" nodeType="click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slide(fromTop)">
                                      <p:cBhvr>
                                        <p:cTn id="13" dur="500"/>
                                        <p:tgtEl>
                                          <p:spTgt spid="109"/>
                                        </p:tgtEl>
                                      </p:cBhvr>
                                    </p:animEffect>
                                  </p:childTnLst>
                                </p:cTn>
                              </p:par>
                            </p:childTnLst>
                          </p:cTn>
                        </p:par>
                        <p:par>
                          <p:cTn id="14" fill="hold" nodeType="afterGroup">
                            <p:stCondLst>
                              <p:cond delay="500"/>
                            </p:stCondLst>
                            <p:childTnLst>
                              <p:par>
                                <p:cTn id="15" presetID="22" presetClass="entr" presetSubtype="2" fill="hold" nodeType="after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right)">
                                      <p:cBhvr>
                                        <p:cTn id="17" dur="500"/>
                                        <p:tgtEl>
                                          <p:spTgt spid="115"/>
                                        </p:tgtEl>
                                      </p:cBhvr>
                                    </p:animEffect>
                                  </p:childTnLst>
                                </p:cTn>
                              </p:par>
                            </p:childTnLst>
                          </p:cTn>
                        </p:par>
                        <p:par>
                          <p:cTn id="18" fill="hold" nodeType="afterGroup">
                            <p:stCondLst>
                              <p:cond delay="1000"/>
                            </p:stCondLst>
                            <p:childTnLst>
                              <p:par>
                                <p:cTn id="19" presetID="22" presetClass="entr" presetSubtype="8" fill="hold" nodeType="after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wipe(left)">
                                      <p:cBhvr>
                                        <p:cTn id="21"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28F44772-17AB-41CC-B8CE-23EEEFE04F68}"/>
              </a:ext>
            </a:extLst>
          </p:cNvPr>
          <p:cNvSpPr txBox="1">
            <a:spLocks noChangeArrowheads="1"/>
          </p:cNvSpPr>
          <p:nvPr/>
        </p:nvSpPr>
        <p:spPr bwMode="auto">
          <a:xfrm>
            <a:off x="1992314" y="549275"/>
            <a:ext cx="583247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交换指令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16" name="Text Box 6">
            <a:extLst>
              <a:ext uri="{FF2B5EF4-FFF2-40B4-BE49-F238E27FC236}">
                <a16:creationId xmlns:a16="http://schemas.microsoft.com/office/drawing/2014/main" id="{3F56D185-2055-417A-8B75-FF20C4D1D1F1}"/>
              </a:ext>
            </a:extLst>
          </p:cNvPr>
          <p:cNvSpPr txBox="1">
            <a:spLocks noChangeArrowheads="1"/>
          </p:cNvSpPr>
          <p:nvPr/>
        </p:nvSpPr>
        <p:spPr bwMode="auto">
          <a:xfrm>
            <a:off x="2351089" y="1465264"/>
            <a:ext cx="74707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kern="0" dirty="0">
                <a:solidFill>
                  <a:srgbClr val="3333CC"/>
                </a:solidFill>
                <a:effectLst>
                  <a:outerShdw blurRad="38100" dist="38100" dir="2700000" algn="tl">
                    <a:srgbClr val="000000"/>
                  </a:outerShdw>
                </a:effectLst>
                <a:latin typeface="Arial Black" pitchFamily="34" charset="0"/>
                <a:ea typeface="华文新魏" pitchFamily="2" charset="-122"/>
              </a:rPr>
              <a:t>SWP    </a:t>
            </a:r>
            <a:r>
              <a:rPr lang="zh-CN" altLang="en-US" sz="2400" kern="0" dirty="0">
                <a:solidFill>
                  <a:srgbClr val="3333CC"/>
                </a:solidFill>
                <a:effectLst>
                  <a:outerShdw blurRad="38100" dist="38100" dir="2700000" algn="tl">
                    <a:srgbClr val="000000"/>
                  </a:outerShdw>
                </a:effectLst>
                <a:latin typeface="Arial Black" pitchFamily="34" charset="0"/>
                <a:ea typeface="方正粗宋_GBK" pitchFamily="65" charset="-122"/>
              </a:rPr>
              <a:t>读入寄存器</a:t>
            </a:r>
            <a:r>
              <a:rPr lang="en-US" altLang="zh-CN" sz="2400" kern="0" dirty="0">
                <a:solidFill>
                  <a:srgbClr val="3333CC"/>
                </a:solidFill>
                <a:effectLst>
                  <a:outerShdw blurRad="38100" dist="38100" dir="2700000" algn="tl">
                    <a:srgbClr val="000000"/>
                  </a:outerShdw>
                </a:effectLst>
                <a:latin typeface="Arial Black" pitchFamily="34" charset="0"/>
                <a:ea typeface="方正粗宋_GBK" pitchFamily="65" charset="-122"/>
              </a:rPr>
              <a:t>,</a:t>
            </a:r>
            <a:r>
              <a:rPr lang="zh-CN" altLang="en-US" sz="2400" kern="0" dirty="0">
                <a:solidFill>
                  <a:srgbClr val="3333CC"/>
                </a:solidFill>
                <a:effectLst>
                  <a:outerShdw blurRad="38100" dist="38100" dir="2700000" algn="tl">
                    <a:srgbClr val="000000"/>
                  </a:outerShdw>
                </a:effectLst>
                <a:latin typeface="Arial Black" pitchFamily="34" charset="0"/>
                <a:ea typeface="方正粗宋_GBK" pitchFamily="65" charset="-122"/>
              </a:rPr>
              <a:t>输出寄存器</a:t>
            </a:r>
            <a:r>
              <a:rPr lang="en-US" altLang="zh-CN" sz="2400" kern="0" dirty="0">
                <a:solidFill>
                  <a:srgbClr val="3333CC"/>
                </a:solidFill>
                <a:effectLst>
                  <a:outerShdw blurRad="38100" dist="38100" dir="2700000" algn="tl">
                    <a:srgbClr val="000000"/>
                  </a:outerShdw>
                </a:effectLst>
                <a:latin typeface="Arial Black" pitchFamily="34" charset="0"/>
                <a:ea typeface="方正粗宋_GBK" pitchFamily="65" charset="-122"/>
              </a:rPr>
              <a:t>,</a:t>
            </a:r>
            <a:r>
              <a:rPr lang="zh-CN" altLang="en-US" sz="2400" kern="0" dirty="0">
                <a:solidFill>
                  <a:srgbClr val="3333CC"/>
                </a:solidFill>
                <a:effectLst>
                  <a:outerShdw blurRad="38100" dist="38100" dir="2700000" algn="tl">
                    <a:srgbClr val="000000"/>
                  </a:outerShdw>
                </a:effectLst>
                <a:latin typeface="Arial Black" pitchFamily="34" charset="0"/>
                <a:ea typeface="方正粗宋_GBK" pitchFamily="65" charset="-122"/>
              </a:rPr>
              <a:t>目标地址</a:t>
            </a:r>
          </a:p>
        </p:txBody>
      </p:sp>
      <p:graphicFrame>
        <p:nvGraphicFramePr>
          <p:cNvPr id="17" name="Group 37">
            <a:extLst>
              <a:ext uri="{FF2B5EF4-FFF2-40B4-BE49-F238E27FC236}">
                <a16:creationId xmlns:a16="http://schemas.microsoft.com/office/drawing/2014/main" id="{D63C11CB-8EE6-4411-AE90-5F86D008528D}"/>
              </a:ext>
            </a:extLst>
          </p:cNvPr>
          <p:cNvGraphicFramePr>
            <a:graphicFrameLocks noGrp="1"/>
          </p:cNvGraphicFramePr>
          <p:nvPr/>
        </p:nvGraphicFramePr>
        <p:xfrm>
          <a:off x="2135188" y="2060576"/>
          <a:ext cx="7891462" cy="1427163"/>
        </p:xfrm>
        <a:graphic>
          <a:graphicData uri="http://schemas.openxmlformats.org/drawingml/2006/table">
            <a:tbl>
              <a:tblPr/>
              <a:tblGrid>
                <a:gridCol w="2119312">
                  <a:extLst>
                    <a:ext uri="{9D8B030D-6E8A-4147-A177-3AD203B41FA5}">
                      <a16:colId xmlns:a16="http://schemas.microsoft.com/office/drawing/2014/main" val="20000"/>
                    </a:ext>
                  </a:extLst>
                </a:gridCol>
                <a:gridCol w="2100263">
                  <a:extLst>
                    <a:ext uri="{9D8B030D-6E8A-4147-A177-3AD203B41FA5}">
                      <a16:colId xmlns:a16="http://schemas.microsoft.com/office/drawing/2014/main" val="20001"/>
                    </a:ext>
                  </a:extLst>
                </a:gridCol>
                <a:gridCol w="2078037">
                  <a:extLst>
                    <a:ext uri="{9D8B030D-6E8A-4147-A177-3AD203B41FA5}">
                      <a16:colId xmlns:a16="http://schemas.microsoft.com/office/drawing/2014/main" val="20002"/>
                    </a:ext>
                  </a:extLst>
                </a:gridCol>
                <a:gridCol w="1593850">
                  <a:extLst>
                    <a:ext uri="{9D8B030D-6E8A-4147-A177-3AD203B41FA5}">
                      <a16:colId xmlns:a16="http://schemas.microsoft.com/office/drawing/2014/main" val="20003"/>
                    </a:ext>
                  </a:extLst>
                </a:gridCol>
              </a:tblGrid>
              <a:tr h="304949">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助记符</a:t>
                      </a:r>
                    </a:p>
                  </a:txBody>
                  <a:tcPr marT="45742" marB="4574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alpha val="50000"/>
                      </a:srgbClr>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说明</a:t>
                      </a:r>
                    </a:p>
                  </a:txBody>
                  <a:tcPr marT="45742" marB="4574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alpha val="50000"/>
                      </a:srgbClr>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操作</a:t>
                      </a:r>
                    </a:p>
                  </a:txBody>
                  <a:tcPr marT="45742" marB="4574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alpha val="50000"/>
                      </a:srgbClr>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条件码位置</a:t>
                      </a:r>
                    </a:p>
                  </a:txBody>
                  <a:tcPr marT="45742" marB="4574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alpha val="50000"/>
                      </a:srgbClr>
                    </a:solidFill>
                  </a:tcPr>
                </a:tc>
                <a:extLst>
                  <a:ext uri="{0D108BD9-81ED-4DB2-BD59-A6C34878D82A}">
                    <a16:rowId xmlns:a16="http://schemas.microsoft.com/office/drawing/2014/main" val="10000"/>
                  </a:ext>
                </a:extLst>
              </a:tr>
              <a:tr h="561107">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SWP      Rd,Rm,Rn </a:t>
                      </a:r>
                    </a:p>
                  </a:txBody>
                  <a:tcPr marT="45742" marB="45742"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alpha val="50000"/>
                      </a:srgbClr>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宋体" pitchFamily="2" charset="-122"/>
                          <a:ea typeface="宋体" pitchFamily="2" charset="-122"/>
                        </a:rPr>
                        <a:t>寄存器和存储器</a:t>
                      </a:r>
                      <a:r>
                        <a:rPr kumimoji="1" lang="zh-CN" altLang="en-US" sz="1400" b="1" i="0" u="none" strike="noStrike" cap="none" normalizeH="0" baseline="0">
                          <a:ln>
                            <a:noFill/>
                          </a:ln>
                          <a:solidFill>
                            <a:srgbClr val="FF0000"/>
                          </a:solidFill>
                          <a:effectLst/>
                          <a:latin typeface="宋体" pitchFamily="2" charset="-122"/>
                          <a:ea typeface="宋体" pitchFamily="2" charset="-122"/>
                        </a:rPr>
                        <a:t>字</a:t>
                      </a:r>
                      <a:r>
                        <a:rPr kumimoji="1" lang="zh-CN" altLang="en-US" sz="1400" b="0" i="0" u="none" strike="noStrike" cap="none" normalizeH="0" baseline="0">
                          <a:ln>
                            <a:noFill/>
                          </a:ln>
                          <a:solidFill>
                            <a:schemeClr val="tx1"/>
                          </a:solidFill>
                          <a:effectLst/>
                          <a:latin typeface="宋体" pitchFamily="2" charset="-122"/>
                          <a:ea typeface="宋体" pitchFamily="2" charset="-122"/>
                        </a:rPr>
                        <a:t>数据交换</a:t>
                      </a:r>
                    </a:p>
                  </a:txBody>
                  <a:tcPr marT="45742" marB="4574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alpha val="50000"/>
                      </a:srgbClr>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Rd</a:t>
                      </a:r>
                      <a:r>
                        <a:rPr kumimoji="1" lang="en-US" altLang="zh-CN" sz="1400" b="0" i="0" u="none" strike="noStrike" cap="none" normalizeH="0" baseline="0">
                          <a:ln>
                            <a:noFill/>
                          </a:ln>
                          <a:solidFill>
                            <a:schemeClr val="tx1"/>
                          </a:solidFill>
                          <a:effectLst/>
                          <a:latin typeface="宋体" pitchFamily="2" charset="-122"/>
                          <a:ea typeface="宋体" pitchFamily="2" charset="-122"/>
                        </a:rPr>
                        <a:t>←</a:t>
                      </a: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[Rn]</a:t>
                      </a:r>
                      <a:r>
                        <a:rPr kumimoji="1" lang="zh-CN" altLang="en-US" sz="1400" b="0" i="0" u="none" strike="noStrike" cap="none" normalizeH="0" baseline="0">
                          <a:ln>
                            <a:noFill/>
                          </a:ln>
                          <a:solidFill>
                            <a:schemeClr val="tx1"/>
                          </a:solidFill>
                          <a:effectLst/>
                          <a:latin typeface="宋体" pitchFamily="2" charset="-122"/>
                          <a:ea typeface="宋体" pitchFamily="2" charset="-122"/>
                        </a:rPr>
                        <a:t>，</a:t>
                      </a: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[Rn]</a:t>
                      </a:r>
                      <a:r>
                        <a:rPr kumimoji="1" lang="en-US" altLang="zh-CN" sz="1400" b="0" i="0" u="none" strike="noStrike" cap="none" normalizeH="0" baseline="0">
                          <a:ln>
                            <a:noFill/>
                          </a:ln>
                          <a:solidFill>
                            <a:schemeClr val="tx1"/>
                          </a:solidFill>
                          <a:effectLst/>
                          <a:latin typeface="宋体" pitchFamily="2" charset="-122"/>
                          <a:ea typeface="宋体" pitchFamily="2" charset="-122"/>
                        </a:rPr>
                        <a:t>←</a:t>
                      </a: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Rm</a:t>
                      </a:r>
                    </a:p>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(Rn</a:t>
                      </a:r>
                      <a:r>
                        <a:rPr kumimoji="1" lang="en-US" altLang="zh-CN" sz="1400" b="0" i="0" u="none" strike="noStrike" cap="none" normalizeH="0" baseline="0">
                          <a:ln>
                            <a:noFill/>
                          </a:ln>
                          <a:solidFill>
                            <a:schemeClr val="tx1"/>
                          </a:solidFill>
                          <a:effectLst/>
                          <a:latin typeface="宋体" pitchFamily="2" charset="-122"/>
                          <a:ea typeface="宋体" pitchFamily="2" charset="-122"/>
                        </a:rPr>
                        <a:t>≠</a:t>
                      </a: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Rd</a:t>
                      </a:r>
                      <a:r>
                        <a:rPr kumimoji="1" lang="zh-CN" altLang="en-US" sz="1400" b="0" i="0" u="none" strike="noStrike" cap="none" normalizeH="0" baseline="0">
                          <a:ln>
                            <a:noFill/>
                          </a:ln>
                          <a:solidFill>
                            <a:schemeClr val="tx1"/>
                          </a:solidFill>
                          <a:effectLst/>
                          <a:latin typeface="宋体" pitchFamily="2" charset="-122"/>
                          <a:ea typeface="宋体" pitchFamily="2" charset="-122"/>
                        </a:rPr>
                        <a:t>或</a:t>
                      </a: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Rm)</a:t>
                      </a:r>
                    </a:p>
                  </a:txBody>
                  <a:tcPr marT="45742" marB="4574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alpha val="50000"/>
                      </a:srgbClr>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SWP{cond}</a:t>
                      </a:r>
                    </a:p>
                  </a:txBody>
                  <a:tcPr marT="45742" marB="45742"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1"/>
                  </a:ext>
                </a:extLst>
              </a:tr>
              <a:tr h="561107">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SWP</a:t>
                      </a:r>
                      <a:r>
                        <a:rPr kumimoji="1" lang="en-US" altLang="zh-CN" sz="1400" b="1" i="0" u="none" strike="noStrike" cap="none" normalizeH="0" baseline="0">
                          <a:ln>
                            <a:noFill/>
                          </a:ln>
                          <a:solidFill>
                            <a:srgbClr val="FF0000"/>
                          </a:solidFill>
                          <a:effectLst/>
                          <a:latin typeface="Times New Roman" pitchFamily="18" charset="0"/>
                          <a:ea typeface="宋体" pitchFamily="2" charset="-122"/>
                        </a:rPr>
                        <a:t>B</a:t>
                      </a:r>
                      <a:r>
                        <a:rPr kumimoji="1" lang="en-US" altLang="zh-CN" sz="1400" b="0" i="0" u="none" strike="noStrike" cap="none" normalizeH="0" baseline="0">
                          <a:ln>
                            <a:noFill/>
                          </a:ln>
                          <a:solidFill>
                            <a:schemeClr val="tx1"/>
                          </a:solidFill>
                          <a:effectLst/>
                          <a:latin typeface="Times New Roman" pitchFamily="18" charset="0"/>
                          <a:ea typeface="宋体" pitchFamily="2" charset="-122"/>
                        </a:rPr>
                        <a:t>    Rd,Rm,Rn </a:t>
                      </a:r>
                    </a:p>
                  </a:txBody>
                  <a:tcPr marT="45742" marB="45742"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CC">
                        <a:alpha val="50000"/>
                      </a:srgbClr>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宋体" pitchFamily="2" charset="-122"/>
                          <a:ea typeface="宋体" pitchFamily="2" charset="-122"/>
                        </a:rPr>
                        <a:t>寄存器和存储器</a:t>
                      </a:r>
                      <a:r>
                        <a:rPr kumimoji="1" lang="zh-CN" altLang="en-US" sz="1400" b="1" i="0" u="none" strike="noStrike" cap="none" normalizeH="0" baseline="0">
                          <a:ln>
                            <a:noFill/>
                          </a:ln>
                          <a:solidFill>
                            <a:srgbClr val="FF0000"/>
                          </a:solidFill>
                          <a:effectLst/>
                          <a:latin typeface="宋体" pitchFamily="2" charset="-122"/>
                          <a:ea typeface="宋体" pitchFamily="2" charset="-122"/>
                        </a:rPr>
                        <a:t>字节</a:t>
                      </a:r>
                      <a:r>
                        <a:rPr kumimoji="1" lang="zh-CN" altLang="en-US" sz="1400" b="0" i="0" u="none" strike="noStrike" cap="none" normalizeH="0" baseline="0">
                          <a:ln>
                            <a:noFill/>
                          </a:ln>
                          <a:solidFill>
                            <a:schemeClr val="tx1"/>
                          </a:solidFill>
                          <a:effectLst/>
                          <a:latin typeface="宋体" pitchFamily="2" charset="-122"/>
                          <a:ea typeface="宋体" pitchFamily="2" charset="-122"/>
                        </a:rPr>
                        <a:t>数据交换</a:t>
                      </a:r>
                    </a:p>
                  </a:txBody>
                  <a:tcPr marT="45742" marB="4574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CC">
                        <a:alpha val="50000"/>
                      </a:srgbClr>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Rd</a:t>
                      </a:r>
                      <a:r>
                        <a:rPr kumimoji="1" lang="en-US" altLang="zh-CN" sz="1400" b="0" i="0" u="none" strike="noStrike" cap="none" normalizeH="0" baseline="0">
                          <a:ln>
                            <a:noFill/>
                          </a:ln>
                          <a:solidFill>
                            <a:schemeClr val="tx1"/>
                          </a:solidFill>
                          <a:effectLst/>
                          <a:latin typeface="宋体" pitchFamily="2" charset="-122"/>
                          <a:ea typeface="宋体" pitchFamily="2" charset="-122"/>
                        </a:rPr>
                        <a:t>←</a:t>
                      </a: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[Rn]</a:t>
                      </a:r>
                      <a:r>
                        <a:rPr kumimoji="1" lang="zh-CN" altLang="en-US" sz="1400" b="0" i="0" u="none" strike="noStrike" cap="none" normalizeH="0" baseline="0">
                          <a:ln>
                            <a:noFill/>
                          </a:ln>
                          <a:solidFill>
                            <a:schemeClr val="tx1"/>
                          </a:solidFill>
                          <a:effectLst/>
                          <a:latin typeface="宋体" pitchFamily="2" charset="-122"/>
                          <a:ea typeface="宋体" pitchFamily="2" charset="-122"/>
                        </a:rPr>
                        <a:t>，</a:t>
                      </a: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[Rn]</a:t>
                      </a:r>
                      <a:r>
                        <a:rPr kumimoji="1" lang="en-US" altLang="zh-CN" sz="1400" b="0" i="0" u="none" strike="noStrike" cap="none" normalizeH="0" baseline="0">
                          <a:ln>
                            <a:noFill/>
                          </a:ln>
                          <a:solidFill>
                            <a:schemeClr val="tx1"/>
                          </a:solidFill>
                          <a:effectLst/>
                          <a:latin typeface="宋体" pitchFamily="2" charset="-122"/>
                          <a:ea typeface="宋体" pitchFamily="2" charset="-122"/>
                        </a:rPr>
                        <a:t>←</a:t>
                      </a: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Rm</a:t>
                      </a:r>
                    </a:p>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(Rn</a:t>
                      </a:r>
                      <a:r>
                        <a:rPr kumimoji="1" lang="en-US" altLang="zh-CN" sz="1400" b="0" i="0" u="none" strike="noStrike" cap="none" normalizeH="0" baseline="0">
                          <a:ln>
                            <a:noFill/>
                          </a:ln>
                          <a:solidFill>
                            <a:schemeClr val="tx1"/>
                          </a:solidFill>
                          <a:effectLst/>
                          <a:latin typeface="宋体" pitchFamily="2" charset="-122"/>
                          <a:ea typeface="宋体" pitchFamily="2" charset="-122"/>
                        </a:rPr>
                        <a:t>≠</a:t>
                      </a: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Rd</a:t>
                      </a:r>
                      <a:r>
                        <a:rPr kumimoji="1" lang="zh-CN" altLang="en-US" sz="1400" b="0" i="0" u="none" strike="noStrike" cap="none" normalizeH="0" baseline="0">
                          <a:ln>
                            <a:noFill/>
                          </a:ln>
                          <a:solidFill>
                            <a:schemeClr val="tx1"/>
                          </a:solidFill>
                          <a:effectLst/>
                          <a:latin typeface="宋体" pitchFamily="2" charset="-122"/>
                          <a:ea typeface="宋体" pitchFamily="2" charset="-122"/>
                        </a:rPr>
                        <a:t>或</a:t>
                      </a: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Rm)</a:t>
                      </a:r>
                    </a:p>
                  </a:txBody>
                  <a:tcPr marT="45742" marB="4574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CC">
                        <a:alpha val="50000"/>
                      </a:srgbClr>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SWP{</a:t>
                      </a:r>
                      <a:r>
                        <a:rPr kumimoji="1" lang="en-US" altLang="zh-CN" sz="1400" b="0" i="0" u="none" strike="noStrike" cap="none" normalizeH="0" baseline="0" dirty="0" err="1">
                          <a:ln>
                            <a:noFill/>
                          </a:ln>
                          <a:solidFill>
                            <a:schemeClr val="tx1"/>
                          </a:solidFill>
                          <a:effectLst/>
                          <a:latin typeface="宋体" pitchFamily="2" charset="-122"/>
                          <a:ea typeface="宋体" pitchFamily="2" charset="-122"/>
                          <a:cs typeface="Times New Roman" pitchFamily="18" charset="0"/>
                        </a:rPr>
                        <a:t>cond</a:t>
                      </a:r>
                      <a:r>
                        <a:rPr kumimoji="1" lang="en-US" altLang="zh-CN" sz="14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}B</a:t>
                      </a:r>
                    </a:p>
                  </a:txBody>
                  <a:tcPr marT="45742" marB="45742"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2"/>
                  </a:ext>
                </a:extLst>
              </a:tr>
            </a:tbl>
          </a:graphicData>
        </a:graphic>
      </p:graphicFrame>
      <p:grpSp>
        <p:nvGrpSpPr>
          <p:cNvPr id="36" name="Group 2">
            <a:extLst>
              <a:ext uri="{FF2B5EF4-FFF2-40B4-BE49-F238E27FC236}">
                <a16:creationId xmlns:a16="http://schemas.microsoft.com/office/drawing/2014/main" id="{91FCF912-E5A6-4D5A-A430-32E0718541D5}"/>
              </a:ext>
            </a:extLst>
          </p:cNvPr>
          <p:cNvGrpSpPr>
            <a:grpSpLocks/>
          </p:cNvGrpSpPr>
          <p:nvPr/>
        </p:nvGrpSpPr>
        <p:grpSpPr bwMode="auto">
          <a:xfrm>
            <a:off x="3359151" y="5157789"/>
            <a:ext cx="6621463" cy="1393825"/>
            <a:chOff x="1126" y="3158"/>
            <a:chExt cx="4171" cy="878"/>
          </a:xfrm>
        </p:grpSpPr>
        <p:sp>
          <p:nvSpPr>
            <p:cNvPr id="37" name="Rectangle 3">
              <a:extLst>
                <a:ext uri="{FF2B5EF4-FFF2-40B4-BE49-F238E27FC236}">
                  <a16:creationId xmlns:a16="http://schemas.microsoft.com/office/drawing/2014/main" id="{D0473535-8A9F-49BA-A14D-AC24FFD948C1}"/>
                </a:ext>
              </a:extLst>
            </p:cNvPr>
            <p:cNvSpPr>
              <a:spLocks noChangeArrowheads="1"/>
            </p:cNvSpPr>
            <p:nvPr/>
          </p:nvSpPr>
          <p:spPr bwMode="auto">
            <a:xfrm>
              <a:off x="1462" y="3460"/>
              <a:ext cx="105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0x12345678</a:t>
              </a:r>
            </a:p>
          </p:txBody>
        </p:sp>
        <p:sp>
          <p:nvSpPr>
            <p:cNvPr id="38" name="Rectangle 4">
              <a:extLst>
                <a:ext uri="{FF2B5EF4-FFF2-40B4-BE49-F238E27FC236}">
                  <a16:creationId xmlns:a16="http://schemas.microsoft.com/office/drawing/2014/main" id="{38EE3234-4B55-428F-A0E3-A3BF5FE0D25D}"/>
                </a:ext>
              </a:extLst>
            </p:cNvPr>
            <p:cNvSpPr>
              <a:spLocks noChangeArrowheads="1"/>
            </p:cNvSpPr>
            <p:nvPr/>
          </p:nvSpPr>
          <p:spPr bwMode="auto">
            <a:xfrm>
              <a:off x="1126" y="3460"/>
              <a:ext cx="33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R1</a:t>
              </a:r>
            </a:p>
          </p:txBody>
        </p:sp>
        <p:sp>
          <p:nvSpPr>
            <p:cNvPr id="39" name="Rectangle 5">
              <a:extLst>
                <a:ext uri="{FF2B5EF4-FFF2-40B4-BE49-F238E27FC236}">
                  <a16:creationId xmlns:a16="http://schemas.microsoft.com/office/drawing/2014/main" id="{33F854AE-AA32-4799-97F4-B8CC634EF54B}"/>
                </a:ext>
              </a:extLst>
            </p:cNvPr>
            <p:cNvSpPr>
              <a:spLocks noChangeArrowheads="1"/>
            </p:cNvSpPr>
            <p:nvPr/>
          </p:nvSpPr>
          <p:spPr bwMode="auto">
            <a:xfrm>
              <a:off x="1126" y="3172"/>
              <a:ext cx="33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R2</a:t>
              </a:r>
            </a:p>
          </p:txBody>
        </p:sp>
        <p:sp>
          <p:nvSpPr>
            <p:cNvPr id="40" name="Rectangle 6">
              <a:extLst>
                <a:ext uri="{FF2B5EF4-FFF2-40B4-BE49-F238E27FC236}">
                  <a16:creationId xmlns:a16="http://schemas.microsoft.com/office/drawing/2014/main" id="{EE212B34-B219-4E9E-BED8-06AA2FE96F76}"/>
                </a:ext>
              </a:extLst>
            </p:cNvPr>
            <p:cNvSpPr>
              <a:spLocks noChangeArrowheads="1"/>
            </p:cNvSpPr>
            <p:nvPr/>
          </p:nvSpPr>
          <p:spPr bwMode="auto">
            <a:xfrm>
              <a:off x="1462" y="3172"/>
              <a:ext cx="105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a:t>
              </a:r>
            </a:p>
          </p:txBody>
        </p:sp>
        <p:sp>
          <p:nvSpPr>
            <p:cNvPr id="41" name="Rectangle 7">
              <a:extLst>
                <a:ext uri="{FF2B5EF4-FFF2-40B4-BE49-F238E27FC236}">
                  <a16:creationId xmlns:a16="http://schemas.microsoft.com/office/drawing/2014/main" id="{B42642A2-CA66-4571-834C-43E6A5A1A703}"/>
                </a:ext>
              </a:extLst>
            </p:cNvPr>
            <p:cNvSpPr>
              <a:spLocks noChangeArrowheads="1"/>
            </p:cNvSpPr>
            <p:nvPr/>
          </p:nvSpPr>
          <p:spPr bwMode="auto">
            <a:xfrm>
              <a:off x="3198" y="3158"/>
              <a:ext cx="1043" cy="545"/>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zh-CN" altLang="zh-CN" sz="2000" kern="0">
                <a:solidFill>
                  <a:sysClr val="windowText" lastClr="000000"/>
                </a:solidFill>
                <a:latin typeface="Times New Roman" pitchFamily="18" charset="0"/>
                <a:ea typeface="华文新魏" pitchFamily="2" charset="-122"/>
              </a:endParaRPr>
            </a:p>
          </p:txBody>
        </p:sp>
        <p:sp>
          <p:nvSpPr>
            <p:cNvPr id="42" name="Rectangle 8">
              <a:extLst>
                <a:ext uri="{FF2B5EF4-FFF2-40B4-BE49-F238E27FC236}">
                  <a16:creationId xmlns:a16="http://schemas.microsoft.com/office/drawing/2014/main" id="{E3FA377B-11F4-4C31-B5FB-B414CDDA002B}"/>
                </a:ext>
              </a:extLst>
            </p:cNvPr>
            <p:cNvSpPr>
              <a:spLocks noChangeArrowheads="1"/>
            </p:cNvSpPr>
            <p:nvPr/>
          </p:nvSpPr>
          <p:spPr bwMode="auto">
            <a:xfrm>
              <a:off x="3197" y="3294"/>
              <a:ext cx="1044"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0x11223344</a:t>
              </a:r>
            </a:p>
          </p:txBody>
        </p:sp>
        <p:sp>
          <p:nvSpPr>
            <p:cNvPr id="43" name="Rectangle 9">
              <a:extLst>
                <a:ext uri="{FF2B5EF4-FFF2-40B4-BE49-F238E27FC236}">
                  <a16:creationId xmlns:a16="http://schemas.microsoft.com/office/drawing/2014/main" id="{3657E09E-231D-410F-A78A-4683BDB22AD2}"/>
                </a:ext>
              </a:extLst>
            </p:cNvPr>
            <p:cNvSpPr>
              <a:spLocks noChangeArrowheads="1"/>
            </p:cNvSpPr>
            <p:nvPr/>
          </p:nvSpPr>
          <p:spPr bwMode="auto">
            <a:xfrm>
              <a:off x="4241" y="3317"/>
              <a:ext cx="1056" cy="2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kern="0">
                  <a:solidFill>
                    <a:srgbClr val="0000FF"/>
                  </a:solidFill>
                  <a:latin typeface="Arial Black" pitchFamily="34" charset="0"/>
                </a:rPr>
                <a:t>0x40000000</a:t>
              </a:r>
            </a:p>
          </p:txBody>
        </p:sp>
        <p:sp>
          <p:nvSpPr>
            <p:cNvPr id="44" name="Text Box 10">
              <a:extLst>
                <a:ext uri="{FF2B5EF4-FFF2-40B4-BE49-F238E27FC236}">
                  <a16:creationId xmlns:a16="http://schemas.microsoft.com/office/drawing/2014/main" id="{6736D8E7-2D12-47A9-8487-3E649D33B7BC}"/>
                </a:ext>
              </a:extLst>
            </p:cNvPr>
            <p:cNvSpPr txBox="1">
              <a:spLocks noChangeArrowheads="1"/>
            </p:cNvSpPr>
            <p:nvPr/>
          </p:nvSpPr>
          <p:spPr bwMode="auto">
            <a:xfrm>
              <a:off x="3197" y="3679"/>
              <a:ext cx="9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zh-CN" altLang="en-US" sz="2000" kern="0">
                  <a:solidFill>
                    <a:srgbClr val="000000"/>
                  </a:solidFill>
                  <a:latin typeface="Times New Roman" pitchFamily="18" charset="0"/>
                  <a:ea typeface="华文新魏" pitchFamily="2" charset="-122"/>
                </a:rPr>
                <a:t>存储器</a:t>
              </a:r>
            </a:p>
          </p:txBody>
        </p:sp>
        <p:sp>
          <p:nvSpPr>
            <p:cNvPr id="45" name="Text Box 11">
              <a:extLst>
                <a:ext uri="{FF2B5EF4-FFF2-40B4-BE49-F238E27FC236}">
                  <a16:creationId xmlns:a16="http://schemas.microsoft.com/office/drawing/2014/main" id="{6058528F-CE18-4F10-BB7B-7561CFF9ADEA}"/>
                </a:ext>
              </a:extLst>
            </p:cNvPr>
            <p:cNvSpPr txBox="1">
              <a:spLocks noChangeArrowheads="1"/>
            </p:cNvSpPr>
            <p:nvPr/>
          </p:nvSpPr>
          <p:spPr bwMode="auto">
            <a:xfrm>
              <a:off x="4241" y="3498"/>
              <a:ext cx="9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zh-CN" altLang="en-US" sz="2000" kern="0">
                  <a:solidFill>
                    <a:srgbClr val="000000"/>
                  </a:solidFill>
                  <a:latin typeface="Times New Roman" pitchFamily="18" charset="0"/>
                  <a:ea typeface="华文新魏" pitchFamily="2" charset="-122"/>
                </a:rPr>
                <a:t>地址</a:t>
              </a:r>
            </a:p>
          </p:txBody>
        </p:sp>
        <p:sp>
          <p:nvSpPr>
            <p:cNvPr id="46" name="Rectangle 12">
              <a:extLst>
                <a:ext uri="{FF2B5EF4-FFF2-40B4-BE49-F238E27FC236}">
                  <a16:creationId xmlns:a16="http://schemas.microsoft.com/office/drawing/2014/main" id="{2AE7C4B6-C42E-4CA1-846E-14B35F9F11FC}"/>
                </a:ext>
              </a:extLst>
            </p:cNvPr>
            <p:cNvSpPr>
              <a:spLocks noChangeArrowheads="1"/>
            </p:cNvSpPr>
            <p:nvPr/>
          </p:nvSpPr>
          <p:spPr bwMode="auto">
            <a:xfrm>
              <a:off x="1126" y="3748"/>
              <a:ext cx="33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R0</a:t>
              </a:r>
            </a:p>
          </p:txBody>
        </p:sp>
        <p:sp>
          <p:nvSpPr>
            <p:cNvPr id="47" name="Rectangle 13">
              <a:extLst>
                <a:ext uri="{FF2B5EF4-FFF2-40B4-BE49-F238E27FC236}">
                  <a16:creationId xmlns:a16="http://schemas.microsoft.com/office/drawing/2014/main" id="{CFB42157-A1B5-49C4-8828-F9AEFCD74673}"/>
                </a:ext>
              </a:extLst>
            </p:cNvPr>
            <p:cNvSpPr>
              <a:spLocks noChangeArrowheads="1"/>
            </p:cNvSpPr>
            <p:nvPr/>
          </p:nvSpPr>
          <p:spPr bwMode="auto">
            <a:xfrm>
              <a:off x="1462" y="3748"/>
              <a:ext cx="105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0x40000000</a:t>
              </a:r>
            </a:p>
          </p:txBody>
        </p:sp>
      </p:grpSp>
      <p:sp>
        <p:nvSpPr>
          <p:cNvPr id="48" name="Text Box 16">
            <a:extLst>
              <a:ext uri="{FF2B5EF4-FFF2-40B4-BE49-F238E27FC236}">
                <a16:creationId xmlns:a16="http://schemas.microsoft.com/office/drawing/2014/main" id="{C1BAA56F-D61C-4E0B-A103-8F0DD6E653F2}"/>
              </a:ext>
            </a:extLst>
          </p:cNvPr>
          <p:cNvSpPr txBox="1">
            <a:spLocks noChangeArrowheads="1"/>
          </p:cNvSpPr>
          <p:nvPr/>
        </p:nvSpPr>
        <p:spPr bwMode="auto">
          <a:xfrm>
            <a:off x="2401888" y="3622675"/>
            <a:ext cx="73660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华文新魏" panose="02010800040101010101" pitchFamily="2" charset="-122"/>
                <a:ea typeface="华文新魏" panose="02010800040101010101" pitchFamily="2" charset="-122"/>
              </a:rPr>
              <a:t>应用示例：</a:t>
            </a:r>
          </a:p>
          <a:p>
            <a:pPr eaLnBrk="1" hangingPunct="1">
              <a:spcBef>
                <a:spcPct val="50000"/>
              </a:spcBef>
              <a:buClr>
                <a:srgbClr val="0000FF"/>
              </a:buClr>
            </a:pPr>
            <a:r>
              <a:rPr kumimoji="1" lang="en-US" altLang="zh-CN" sz="2000">
                <a:solidFill>
                  <a:srgbClr val="0000FF"/>
                </a:solidFill>
                <a:latin typeface="Arial Black" panose="020B0A04020102020204" pitchFamily="34" charset="0"/>
              </a:rPr>
              <a:t>SWP	R2,R1,[R0]</a:t>
            </a:r>
          </a:p>
          <a:p>
            <a:pPr eaLnBrk="1" hangingPunct="1">
              <a:spcBef>
                <a:spcPct val="50000"/>
              </a:spcBef>
              <a:buClr>
                <a:srgbClr val="0000FF"/>
              </a:buClr>
            </a:pPr>
            <a:r>
              <a:rPr kumimoji="1" lang="zh-CN" altLang="en-US" sz="2400">
                <a:latin typeface="华文新魏" panose="02010800040101010101" pitchFamily="2" charset="-122"/>
                <a:ea typeface="华文新魏" panose="02010800040101010101" pitchFamily="2" charset="-122"/>
              </a:rPr>
              <a:t>将</a:t>
            </a:r>
            <a:r>
              <a:rPr kumimoji="1" lang="en-US" altLang="zh-CN" sz="2400">
                <a:latin typeface="华文新魏" panose="02010800040101010101" pitchFamily="2" charset="-122"/>
                <a:ea typeface="华文新魏" panose="02010800040101010101" pitchFamily="2" charset="-122"/>
              </a:rPr>
              <a:t>R1</a:t>
            </a:r>
            <a:r>
              <a:rPr kumimoji="1" lang="zh-CN" altLang="en-US" sz="2400">
                <a:latin typeface="华文新魏" panose="02010800040101010101" pitchFamily="2" charset="-122"/>
                <a:ea typeface="华文新魏" panose="02010800040101010101" pitchFamily="2" charset="-122"/>
              </a:rPr>
              <a:t>的内容与</a:t>
            </a:r>
            <a:r>
              <a:rPr kumimoji="1" lang="en-US" altLang="zh-CN" sz="2400">
                <a:latin typeface="华文新魏" panose="02010800040101010101" pitchFamily="2" charset="-122"/>
                <a:ea typeface="华文新魏" panose="02010800040101010101" pitchFamily="2" charset="-122"/>
              </a:rPr>
              <a:t>R0</a:t>
            </a:r>
            <a:r>
              <a:rPr kumimoji="1" lang="zh-CN" altLang="en-US" sz="2400">
                <a:latin typeface="华文新魏" panose="02010800040101010101" pitchFamily="2" charset="-122"/>
                <a:ea typeface="华文新魏" panose="02010800040101010101" pitchFamily="2" charset="-122"/>
              </a:rPr>
              <a:t>指向的存储单元的内容进行交换</a:t>
            </a:r>
            <a:endParaRPr kumimoji="1" lang="zh-CN" altLang="en-US" sz="2000">
              <a:latin typeface="华文新魏" panose="02010800040101010101" pitchFamily="2" charset="-122"/>
              <a:ea typeface="华文新魏" panose="02010800040101010101" pitchFamily="2" charset="-122"/>
            </a:endParaRPr>
          </a:p>
        </p:txBody>
      </p:sp>
      <p:sp>
        <p:nvSpPr>
          <p:cNvPr id="49" name="Rectangle 17">
            <a:extLst>
              <a:ext uri="{FF2B5EF4-FFF2-40B4-BE49-F238E27FC236}">
                <a16:creationId xmlns:a16="http://schemas.microsoft.com/office/drawing/2014/main" id="{52DF2BC1-D94B-412F-9812-06D3606F65B8}"/>
              </a:ext>
            </a:extLst>
          </p:cNvPr>
          <p:cNvSpPr>
            <a:spLocks noChangeArrowheads="1"/>
          </p:cNvSpPr>
          <p:nvPr/>
        </p:nvSpPr>
        <p:spPr bwMode="auto">
          <a:xfrm>
            <a:off x="6643688" y="5373688"/>
            <a:ext cx="1655762"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0x12345678</a:t>
            </a:r>
          </a:p>
        </p:txBody>
      </p:sp>
      <p:sp>
        <p:nvSpPr>
          <p:cNvPr id="50" name="Freeform 18">
            <a:extLst>
              <a:ext uri="{FF2B5EF4-FFF2-40B4-BE49-F238E27FC236}">
                <a16:creationId xmlns:a16="http://schemas.microsoft.com/office/drawing/2014/main" id="{FCF26B28-D353-4DE0-89CA-6C238C3C9AF4}"/>
              </a:ext>
            </a:extLst>
          </p:cNvPr>
          <p:cNvSpPr>
            <a:spLocks/>
          </p:cNvSpPr>
          <p:nvPr/>
        </p:nvSpPr>
        <p:spPr bwMode="auto">
          <a:xfrm>
            <a:off x="5519738" y="5830889"/>
            <a:ext cx="3130550" cy="808037"/>
          </a:xfrm>
          <a:custGeom>
            <a:avLst/>
            <a:gdLst>
              <a:gd name="T0" fmla="*/ 0 w 1972"/>
              <a:gd name="T1" fmla="*/ 791329552 h 509"/>
              <a:gd name="T2" fmla="*/ 2147483647 w 1972"/>
              <a:gd name="T3" fmla="*/ 1151712913 h 509"/>
              <a:gd name="T4" fmla="*/ 2147483647 w 1972"/>
              <a:gd name="T5" fmla="*/ 0 h 509"/>
              <a:gd name="T6" fmla="*/ 0 60000 65536"/>
              <a:gd name="T7" fmla="*/ 0 60000 65536"/>
              <a:gd name="T8" fmla="*/ 0 60000 65536"/>
            </a:gdLst>
            <a:ahLst/>
            <a:cxnLst>
              <a:cxn ang="T6">
                <a:pos x="T0" y="T1"/>
              </a:cxn>
              <a:cxn ang="T7">
                <a:pos x="T2" y="T3"/>
              </a:cxn>
              <a:cxn ang="T8">
                <a:pos x="T4" y="T5"/>
              </a:cxn>
            </a:cxnLst>
            <a:rect l="0" t="0" r="r" b="b"/>
            <a:pathLst>
              <a:path w="1972" h="509">
                <a:moveTo>
                  <a:pt x="0" y="314"/>
                </a:moveTo>
                <a:cubicBezTo>
                  <a:pt x="217" y="338"/>
                  <a:pt x="977" y="509"/>
                  <a:pt x="1305" y="457"/>
                </a:cubicBezTo>
                <a:cubicBezTo>
                  <a:pt x="1633" y="405"/>
                  <a:pt x="1833" y="95"/>
                  <a:pt x="1972" y="0"/>
                </a:cubicBezTo>
              </a:path>
            </a:pathLst>
          </a:custGeom>
          <a:noFill/>
          <a:ln w="19050" cap="flat" cmpd="sng">
            <a:solidFill>
              <a:srgbClr val="FF00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1" name="Rectangle 19">
            <a:extLst>
              <a:ext uri="{FF2B5EF4-FFF2-40B4-BE49-F238E27FC236}">
                <a16:creationId xmlns:a16="http://schemas.microsoft.com/office/drawing/2014/main" id="{8B5A16A1-F283-4662-A3E1-1E9F0B77F1B9}"/>
              </a:ext>
            </a:extLst>
          </p:cNvPr>
          <p:cNvSpPr>
            <a:spLocks noChangeArrowheads="1"/>
          </p:cNvSpPr>
          <p:nvPr/>
        </p:nvSpPr>
        <p:spPr bwMode="auto">
          <a:xfrm>
            <a:off x="3890963" y="5183188"/>
            <a:ext cx="16764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0x11223344</a:t>
            </a:r>
          </a:p>
        </p:txBody>
      </p:sp>
      <p:sp>
        <p:nvSpPr>
          <p:cNvPr id="52" name="Line 20">
            <a:extLst>
              <a:ext uri="{FF2B5EF4-FFF2-40B4-BE49-F238E27FC236}">
                <a16:creationId xmlns:a16="http://schemas.microsoft.com/office/drawing/2014/main" id="{73C0607F-DC68-456F-9843-BA15DA28FD16}"/>
              </a:ext>
            </a:extLst>
          </p:cNvPr>
          <p:cNvSpPr>
            <a:spLocks noChangeShapeType="1"/>
          </p:cNvSpPr>
          <p:nvPr/>
        </p:nvSpPr>
        <p:spPr bwMode="auto">
          <a:xfrm flipH="1">
            <a:off x="5521325" y="5688013"/>
            <a:ext cx="1079500" cy="21590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3" name="Line 21">
            <a:extLst>
              <a:ext uri="{FF2B5EF4-FFF2-40B4-BE49-F238E27FC236}">
                <a16:creationId xmlns:a16="http://schemas.microsoft.com/office/drawing/2014/main" id="{7260E66A-4BDA-4D31-B172-D5BC7CEF4382}"/>
              </a:ext>
            </a:extLst>
          </p:cNvPr>
          <p:cNvSpPr>
            <a:spLocks noChangeShapeType="1"/>
          </p:cNvSpPr>
          <p:nvPr/>
        </p:nvSpPr>
        <p:spPr bwMode="auto">
          <a:xfrm flipH="1" flipV="1">
            <a:off x="5519739" y="5399088"/>
            <a:ext cx="1081087" cy="2159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25432265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Left)">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box(out)">
                                      <p:cBhvr>
                                        <p:cTn id="12" dur="500"/>
                                        <p:tgtEl>
                                          <p:spTgt spid="48"/>
                                        </p:tgtEl>
                                      </p:cBhvr>
                                    </p:animEffect>
                                  </p:childTnLst>
                                </p:cTn>
                              </p:par>
                            </p:childTnLst>
                          </p:cTn>
                        </p:par>
                        <p:par>
                          <p:cTn id="13" fill="hold" nodeType="afterGroup">
                            <p:stCondLst>
                              <p:cond delay="500"/>
                            </p:stCondLst>
                            <p:childTnLst>
                              <p:par>
                                <p:cTn id="14" presetID="12" presetClass="entr" presetSubtype="1"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slide(fromTop)">
                                      <p:cBhvr>
                                        <p:cTn id="16" dur="500"/>
                                        <p:tgtEl>
                                          <p:spTgt spid="3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childTnLst>
                          </p:cTn>
                        </p:par>
                        <p:par>
                          <p:cTn id="22" fill="hold" nodeType="afterGroup">
                            <p:stCondLst>
                              <p:cond delay="500"/>
                            </p:stCondLst>
                            <p:childTnLst>
                              <p:par>
                                <p:cTn id="23" presetID="22" presetClass="entr" presetSubtype="2"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right)">
                                      <p:cBhvr>
                                        <p:cTn id="25" dur="500"/>
                                        <p:tgtEl>
                                          <p:spTgt spid="53"/>
                                        </p:tgtEl>
                                      </p:cBhvr>
                                    </p:animEffect>
                                  </p:childTnLst>
                                </p:cTn>
                              </p:par>
                            </p:childTnLst>
                          </p:cTn>
                        </p:par>
                        <p:par>
                          <p:cTn id="26" fill="hold" nodeType="afterGroup">
                            <p:stCondLst>
                              <p:cond delay="1000"/>
                            </p:stCondLst>
                            <p:childTnLst>
                              <p:par>
                                <p:cTn id="27" presetID="12" presetClass="entr" presetSubtype="2"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slide(fromRight)">
                                      <p:cBhvr>
                                        <p:cTn id="29" dur="500"/>
                                        <p:tgtEl>
                                          <p:spTgt spid="51"/>
                                        </p:tgtEl>
                                      </p:cBhvr>
                                    </p:animEffect>
                                  </p:childTnLst>
                                </p:cTn>
                              </p:par>
                            </p:childTnLst>
                          </p:cTn>
                        </p:par>
                        <p:par>
                          <p:cTn id="30" fill="hold" nodeType="afterGroup">
                            <p:stCondLst>
                              <p:cond delay="1500"/>
                            </p:stCondLst>
                            <p:childTnLst>
                              <p:par>
                                <p:cTn id="31" presetID="22" presetClass="entr" presetSubtype="8"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childTnLst>
                          </p:cTn>
                        </p:par>
                        <p:par>
                          <p:cTn id="34" fill="hold" nodeType="afterGroup">
                            <p:stCondLst>
                              <p:cond delay="2000"/>
                            </p:stCondLst>
                            <p:childTnLst>
                              <p:par>
                                <p:cTn id="35" presetID="12" presetClass="entr" presetSubtype="8" fill="hold" grpId="0"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slide(fromLeft)">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utoUpdateAnimBg="0"/>
      <p:bldP spid="49" grpId="0" animBg="1"/>
      <p:bldP spid="5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a:extLst>
              <a:ext uri="{FF2B5EF4-FFF2-40B4-BE49-F238E27FC236}">
                <a16:creationId xmlns:a16="http://schemas.microsoft.com/office/drawing/2014/main" id="{3ECD0536-5D7C-4788-9C70-AD953BBD797D}"/>
              </a:ext>
            </a:extLst>
          </p:cNvPr>
          <p:cNvSpPr txBox="1">
            <a:spLocks noChangeArrowheads="1"/>
          </p:cNvSpPr>
          <p:nvPr/>
        </p:nvSpPr>
        <p:spPr bwMode="auto">
          <a:xfrm>
            <a:off x="1992313" y="549275"/>
            <a:ext cx="6767512"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数据处理指令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数据传送指令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39939" name="Text Box 4">
            <a:extLst>
              <a:ext uri="{FF2B5EF4-FFF2-40B4-BE49-F238E27FC236}">
                <a16:creationId xmlns:a16="http://schemas.microsoft.com/office/drawing/2014/main" id="{E3A71BF5-009E-4E42-BFB0-AF33503C4551}"/>
              </a:ext>
            </a:extLst>
          </p:cNvPr>
          <p:cNvSpPr txBox="1">
            <a:spLocks noChangeArrowheads="1"/>
          </p:cNvSpPr>
          <p:nvPr/>
        </p:nvSpPr>
        <p:spPr bwMode="auto">
          <a:xfrm>
            <a:off x="1739901" y="1412876"/>
            <a:ext cx="878522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ts val="600"/>
              </a:spcBef>
              <a:buClr>
                <a:srgbClr val="0000FF"/>
              </a:buClr>
            </a:pPr>
            <a:r>
              <a:rPr kumimoji="1" lang="zh-CN" altLang="en-US" sz="2400" b="1">
                <a:solidFill>
                  <a:srgbClr val="0000FF"/>
                </a:solidFill>
                <a:latin typeface="楷体" panose="02010609060101010101" pitchFamily="49" charset="-122"/>
                <a:ea typeface="楷体" panose="02010609060101010101" pitchFamily="49" charset="-122"/>
              </a:rPr>
              <a:t>数据处理指令</a:t>
            </a:r>
            <a:r>
              <a:rPr kumimoji="1" lang="zh-CN" altLang="en-US" sz="2400" b="1">
                <a:latin typeface="楷体" panose="02010609060101010101" pitchFamily="49" charset="-122"/>
                <a:ea typeface="楷体" panose="02010609060101010101" pitchFamily="49" charset="-122"/>
              </a:rPr>
              <a:t>只能对寄存器进行操作，不能对内存数据进行操作。数据处理指令均可选择</a:t>
            </a:r>
            <a:r>
              <a:rPr kumimoji="1" lang="en-US" altLang="zh-CN" sz="2400" b="1">
                <a:latin typeface="楷体" panose="02010609060101010101" pitchFamily="49" charset="-122"/>
                <a:ea typeface="楷体" panose="02010609060101010101" pitchFamily="49" charset="-122"/>
              </a:rPr>
              <a:t>S</a:t>
            </a:r>
            <a:r>
              <a:rPr kumimoji="1" lang="zh-CN" altLang="en-US" sz="2400" b="1">
                <a:latin typeface="楷体" panose="02010609060101010101" pitchFamily="49" charset="-122"/>
                <a:ea typeface="楷体" panose="02010609060101010101" pitchFamily="49" charset="-122"/>
              </a:rPr>
              <a:t>后缀，并影响状态标志。 </a:t>
            </a:r>
          </a:p>
        </p:txBody>
      </p:sp>
      <p:sp>
        <p:nvSpPr>
          <p:cNvPr id="21" name="Rectangle 3">
            <a:extLst>
              <a:ext uri="{FF2B5EF4-FFF2-40B4-BE49-F238E27FC236}">
                <a16:creationId xmlns:a16="http://schemas.microsoft.com/office/drawing/2014/main" id="{4EE401E5-FC2D-4CFD-A992-87C385016F71}"/>
              </a:ext>
            </a:extLst>
          </p:cNvPr>
          <p:cNvSpPr txBox="1">
            <a:spLocks noChangeArrowheads="1"/>
          </p:cNvSpPr>
          <p:nvPr/>
        </p:nvSpPr>
        <p:spPr bwMode="auto">
          <a:xfrm>
            <a:off x="2209800" y="2538413"/>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Tx/>
              <a:buChar char="•"/>
            </a:pPr>
            <a:r>
              <a:rPr kumimoji="1" lang="zh-CN" altLang="en-US" sz="3600" b="1">
                <a:solidFill>
                  <a:srgbClr val="C00000"/>
                </a:solidFill>
                <a:latin typeface="楷体" panose="02010609060101010101" pitchFamily="49" charset="-122"/>
                <a:ea typeface="楷体" panose="02010609060101010101" pitchFamily="49" charset="-122"/>
              </a:rPr>
              <a:t>数据传送指令</a:t>
            </a:r>
          </a:p>
        </p:txBody>
      </p:sp>
      <p:sp>
        <p:nvSpPr>
          <p:cNvPr id="22" name="Text Box 4">
            <a:extLst>
              <a:ext uri="{FF2B5EF4-FFF2-40B4-BE49-F238E27FC236}">
                <a16:creationId xmlns:a16="http://schemas.microsoft.com/office/drawing/2014/main" id="{765F6E44-19AB-4999-859D-14733409D43C}"/>
              </a:ext>
            </a:extLst>
          </p:cNvPr>
          <p:cNvSpPr txBox="1">
            <a:spLocks noChangeArrowheads="1"/>
          </p:cNvSpPr>
          <p:nvPr/>
        </p:nvSpPr>
        <p:spPr bwMode="auto">
          <a:xfrm>
            <a:off x="2028825" y="3265489"/>
            <a:ext cx="84963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2800" dirty="0">
                <a:solidFill>
                  <a:srgbClr val="0000FF"/>
                </a:solidFill>
                <a:latin typeface="+mn-ea"/>
                <a:ea typeface="+mn-ea"/>
              </a:rPr>
              <a:t>MOV</a:t>
            </a:r>
            <a:r>
              <a:rPr lang="zh-CN" altLang="en-US" sz="2800" dirty="0">
                <a:latin typeface="+mn-ea"/>
                <a:ea typeface="+mn-ea"/>
              </a:rPr>
              <a:t>将</a:t>
            </a:r>
            <a:r>
              <a:rPr lang="en-US" altLang="zh-CN" sz="2800" dirty="0">
                <a:latin typeface="+mn-ea"/>
                <a:ea typeface="+mn-ea"/>
              </a:rPr>
              <a:t>8</a:t>
            </a:r>
            <a:r>
              <a:rPr lang="zh-CN" altLang="en-US" sz="2800" dirty="0">
                <a:latin typeface="+mn-ea"/>
                <a:ea typeface="+mn-ea"/>
              </a:rPr>
              <a:t>位图立即数或寄存器传送到目标寄存器</a:t>
            </a:r>
            <a:r>
              <a:rPr lang="en-US" altLang="zh-CN" sz="2800" dirty="0">
                <a:latin typeface="+mn-ea"/>
                <a:ea typeface="+mn-ea"/>
              </a:rPr>
              <a:t>Rd</a:t>
            </a:r>
            <a:r>
              <a:rPr lang="zh-CN" altLang="en-US" sz="2800" dirty="0">
                <a:latin typeface="+mn-ea"/>
                <a:ea typeface="+mn-ea"/>
              </a:rPr>
              <a:t>。</a:t>
            </a:r>
          </a:p>
        </p:txBody>
      </p:sp>
      <p:grpSp>
        <p:nvGrpSpPr>
          <p:cNvPr id="23" name="Group 5">
            <a:extLst>
              <a:ext uri="{FF2B5EF4-FFF2-40B4-BE49-F238E27FC236}">
                <a16:creationId xmlns:a16="http://schemas.microsoft.com/office/drawing/2014/main" id="{CBCAA261-CF68-4239-A455-103AEB21D1AC}"/>
              </a:ext>
            </a:extLst>
          </p:cNvPr>
          <p:cNvGrpSpPr>
            <a:grpSpLocks/>
          </p:cNvGrpSpPr>
          <p:nvPr/>
        </p:nvGrpSpPr>
        <p:grpSpPr bwMode="auto">
          <a:xfrm>
            <a:off x="2349501" y="4148139"/>
            <a:ext cx="7273925" cy="2160587"/>
            <a:chOff x="566" y="2432"/>
            <a:chExt cx="4582" cy="1361"/>
          </a:xfrm>
        </p:grpSpPr>
        <p:sp>
          <p:nvSpPr>
            <p:cNvPr id="24" name="AutoShape 6">
              <a:extLst>
                <a:ext uri="{FF2B5EF4-FFF2-40B4-BE49-F238E27FC236}">
                  <a16:creationId xmlns:a16="http://schemas.microsoft.com/office/drawing/2014/main" id="{98F0A347-2EDA-4C21-A11E-92688088D3F5}"/>
                </a:ext>
              </a:extLst>
            </p:cNvPr>
            <p:cNvSpPr>
              <a:spLocks noChangeArrowheads="1"/>
            </p:cNvSpPr>
            <p:nvPr/>
          </p:nvSpPr>
          <p:spPr bwMode="auto">
            <a:xfrm>
              <a:off x="566" y="2432"/>
              <a:ext cx="4582" cy="1361"/>
            </a:xfrm>
            <a:prstGeom prst="roundRect">
              <a:avLst>
                <a:gd name="adj" fmla="val 10102"/>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5" name="Text Box 7">
              <a:extLst>
                <a:ext uri="{FF2B5EF4-FFF2-40B4-BE49-F238E27FC236}">
                  <a16:creationId xmlns:a16="http://schemas.microsoft.com/office/drawing/2014/main" id="{0B09F818-9A20-4069-A15C-292743D6911F}"/>
                </a:ext>
              </a:extLst>
            </p:cNvPr>
            <p:cNvSpPr txBox="1">
              <a:spLocks noChangeArrowheads="1"/>
            </p:cNvSpPr>
            <p:nvPr/>
          </p:nvSpPr>
          <p:spPr bwMode="auto">
            <a:xfrm>
              <a:off x="702" y="2432"/>
              <a:ext cx="4264" cy="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kern="0">
                  <a:solidFill>
                    <a:sysClr val="windowText" lastClr="000000"/>
                  </a:solidFill>
                  <a:latin typeface="Times New Roman" pitchFamily="18" charset="0"/>
                  <a:ea typeface="华文新魏" pitchFamily="2" charset="-122"/>
                </a:rPr>
                <a:t>装载指令：</a:t>
              </a:r>
            </a:p>
            <a:p>
              <a:pPr>
                <a:spcBef>
                  <a:spcPct val="50000"/>
                </a:spcBef>
                <a:defRPr/>
              </a:pPr>
              <a:r>
                <a:rPr lang="en-US" altLang="zh-CN" sz="2800" kern="0">
                  <a:solidFill>
                    <a:srgbClr val="3333CC"/>
                  </a:solidFill>
                  <a:effectLst>
                    <a:outerShdw blurRad="38100" dist="38100" dir="2700000" algn="tl">
                      <a:srgbClr val="000000"/>
                    </a:outerShdw>
                  </a:effectLst>
                  <a:latin typeface="Arial Black" pitchFamily="34" charset="0"/>
                  <a:ea typeface="华文新魏" pitchFamily="2" charset="-122"/>
                </a:rPr>
                <a:t>MOV    </a:t>
              </a:r>
              <a:r>
                <a:rPr lang="zh-CN" altLang="en-US" sz="2400" kern="0">
                  <a:solidFill>
                    <a:srgbClr val="3333CC"/>
                  </a:solidFill>
                  <a:effectLst>
                    <a:outerShdw blurRad="38100" dist="38100" dir="2700000" algn="tl">
                      <a:srgbClr val="000000"/>
                    </a:outerShdw>
                  </a:effectLst>
                  <a:latin typeface="Arial Black" pitchFamily="34" charset="0"/>
                  <a:ea typeface="方正粗宋_GBK" pitchFamily="65" charset="-122"/>
                </a:rPr>
                <a:t>目标寄存器，操作数</a:t>
              </a:r>
            </a:p>
          </p:txBody>
        </p:sp>
      </p:grpSp>
      <p:grpSp>
        <p:nvGrpSpPr>
          <p:cNvPr id="26" name="Group 8">
            <a:extLst>
              <a:ext uri="{FF2B5EF4-FFF2-40B4-BE49-F238E27FC236}">
                <a16:creationId xmlns:a16="http://schemas.microsoft.com/office/drawing/2014/main" id="{15BF4FC0-1568-4257-940F-4AF556560919}"/>
              </a:ext>
            </a:extLst>
          </p:cNvPr>
          <p:cNvGrpSpPr>
            <a:grpSpLocks/>
          </p:cNvGrpSpPr>
          <p:nvPr/>
        </p:nvGrpSpPr>
        <p:grpSpPr bwMode="auto">
          <a:xfrm>
            <a:off x="4868863" y="5661026"/>
            <a:ext cx="4178300" cy="404813"/>
            <a:chOff x="2153" y="3385"/>
            <a:chExt cx="2632" cy="255"/>
          </a:xfrm>
        </p:grpSpPr>
        <p:sp>
          <p:nvSpPr>
            <p:cNvPr id="27" name="Rectangle 9">
              <a:extLst>
                <a:ext uri="{FF2B5EF4-FFF2-40B4-BE49-F238E27FC236}">
                  <a16:creationId xmlns:a16="http://schemas.microsoft.com/office/drawing/2014/main" id="{D9361F7B-E333-4304-B560-BFA81D90B628}"/>
                </a:ext>
              </a:extLst>
            </p:cNvPr>
            <p:cNvSpPr>
              <a:spLocks noChangeArrowheads="1"/>
            </p:cNvSpPr>
            <p:nvPr/>
          </p:nvSpPr>
          <p:spPr bwMode="auto">
            <a:xfrm>
              <a:off x="2153" y="3385"/>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目标寄存器</a:t>
              </a:r>
            </a:p>
          </p:txBody>
        </p:sp>
        <p:sp>
          <p:nvSpPr>
            <p:cNvPr id="28" name="Rectangle 10">
              <a:extLst>
                <a:ext uri="{FF2B5EF4-FFF2-40B4-BE49-F238E27FC236}">
                  <a16:creationId xmlns:a16="http://schemas.microsoft.com/office/drawing/2014/main" id="{1746DCD5-7B46-4FDF-9BD4-DF997684E6F6}"/>
                </a:ext>
              </a:extLst>
            </p:cNvPr>
            <p:cNvSpPr>
              <a:spLocks noChangeArrowheads="1"/>
            </p:cNvSpPr>
            <p:nvPr/>
          </p:nvSpPr>
          <p:spPr bwMode="auto">
            <a:xfrm>
              <a:off x="3694" y="3385"/>
              <a:ext cx="1091"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操作数</a:t>
              </a:r>
            </a:p>
          </p:txBody>
        </p:sp>
      </p:grpSp>
      <p:sp>
        <p:nvSpPr>
          <p:cNvPr id="29" name="Line 11">
            <a:extLst>
              <a:ext uri="{FF2B5EF4-FFF2-40B4-BE49-F238E27FC236}">
                <a16:creationId xmlns:a16="http://schemas.microsoft.com/office/drawing/2014/main" id="{3D92DDBE-5B8E-4E2F-8179-18E20E26452C}"/>
              </a:ext>
            </a:extLst>
          </p:cNvPr>
          <p:cNvSpPr>
            <a:spLocks noChangeShapeType="1"/>
          </p:cNvSpPr>
          <p:nvPr/>
        </p:nvSpPr>
        <p:spPr bwMode="auto">
          <a:xfrm flipH="1">
            <a:off x="6524626" y="5876925"/>
            <a:ext cx="720725" cy="15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12030960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1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Top)">
                                      <p:cBhvr>
                                        <p:cTn id="17" dur="5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slide(fromTop)">
                                      <p:cBhvr>
                                        <p:cTn id="22" dur="500"/>
                                        <p:tgtEl>
                                          <p:spTgt spid="26"/>
                                        </p:tgtEl>
                                      </p:cBhvr>
                                    </p:animEffect>
                                  </p:childTnLst>
                                </p:cTn>
                              </p:par>
                            </p:childTnLst>
                          </p:cTn>
                        </p:par>
                        <p:par>
                          <p:cTn id="23" fill="hold" nodeType="afterGroup">
                            <p:stCondLst>
                              <p:cond delay="500"/>
                            </p:stCondLst>
                            <p:childTnLst>
                              <p:par>
                                <p:cTn id="24" presetID="22" presetClass="entr" presetSubtype="2"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autoUpdateAnimBg="0" advAuto="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07DA32FE-4BFA-4A8F-AC53-DDD108F0D915}"/>
              </a:ext>
            </a:extLst>
          </p:cNvPr>
          <p:cNvSpPr txBox="1">
            <a:spLocks noChangeArrowheads="1"/>
          </p:cNvSpPr>
          <p:nvPr/>
        </p:nvSpPr>
        <p:spPr bwMode="auto">
          <a:xfrm>
            <a:off x="1992313" y="465138"/>
            <a:ext cx="481806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黑体" panose="02010609060101010101" pitchFamily="49" charset="-122"/>
                <a:ea typeface="黑体" panose="02010609060101010101" pitchFamily="49" charset="-122"/>
              </a:rPr>
              <a:t>微型计算机系统的组成</a:t>
            </a:r>
          </a:p>
        </p:txBody>
      </p:sp>
      <p:grpSp>
        <p:nvGrpSpPr>
          <p:cNvPr id="30723" name="Group 4">
            <a:extLst>
              <a:ext uri="{FF2B5EF4-FFF2-40B4-BE49-F238E27FC236}">
                <a16:creationId xmlns:a16="http://schemas.microsoft.com/office/drawing/2014/main" id="{B932EECB-AF05-4E2E-BD62-6E30C972F4F8}"/>
              </a:ext>
            </a:extLst>
          </p:cNvPr>
          <p:cNvGrpSpPr>
            <a:grpSpLocks/>
          </p:cNvGrpSpPr>
          <p:nvPr/>
        </p:nvGrpSpPr>
        <p:grpSpPr bwMode="auto">
          <a:xfrm>
            <a:off x="1835150" y="1995488"/>
            <a:ext cx="8364538" cy="3757612"/>
            <a:chOff x="236" y="675"/>
            <a:chExt cx="5217" cy="1967"/>
          </a:xfrm>
        </p:grpSpPr>
        <p:sp>
          <p:nvSpPr>
            <p:cNvPr id="30724" name="Rectangle 5">
              <a:extLst>
                <a:ext uri="{FF2B5EF4-FFF2-40B4-BE49-F238E27FC236}">
                  <a16:creationId xmlns:a16="http://schemas.microsoft.com/office/drawing/2014/main" id="{2421192B-4479-45E0-8090-B9497D242908}"/>
                </a:ext>
              </a:extLst>
            </p:cNvPr>
            <p:cNvSpPr>
              <a:spLocks noChangeArrowheads="1"/>
            </p:cNvSpPr>
            <p:nvPr/>
          </p:nvSpPr>
          <p:spPr bwMode="auto">
            <a:xfrm>
              <a:off x="293" y="1564"/>
              <a:ext cx="542"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0" fontAlgn="base" hangingPunct="0">
                <a:spcBef>
                  <a:spcPct val="0"/>
                </a:spcBef>
                <a:spcAft>
                  <a:spcPct val="0"/>
                </a:spcAft>
                <a:buClrTx/>
                <a:buSzTx/>
                <a:buNone/>
              </a:pPr>
              <a:r>
                <a:rPr lang="en-US" altLang="zh-CN" sz="2000" b="1">
                  <a:solidFill>
                    <a:prstClr val="black"/>
                  </a:solidFill>
                  <a:latin typeface="Times New Roman" panose="02020603050405020304" pitchFamily="18" charset="0"/>
                  <a:ea typeface="宋体" panose="02010600030101010101" pitchFamily="2" charset="-122"/>
                </a:rPr>
                <a:t>CPU</a:t>
              </a:r>
            </a:p>
          </p:txBody>
        </p:sp>
        <p:sp>
          <p:nvSpPr>
            <p:cNvPr id="30725" name="Rectangle 6">
              <a:extLst>
                <a:ext uri="{FF2B5EF4-FFF2-40B4-BE49-F238E27FC236}">
                  <a16:creationId xmlns:a16="http://schemas.microsoft.com/office/drawing/2014/main" id="{7CA9A829-CC36-4E75-BFC7-4A3968B2B0F1}"/>
                </a:ext>
              </a:extLst>
            </p:cNvPr>
            <p:cNvSpPr>
              <a:spLocks noChangeArrowheads="1"/>
            </p:cNvSpPr>
            <p:nvPr/>
          </p:nvSpPr>
          <p:spPr bwMode="auto">
            <a:xfrm>
              <a:off x="236" y="699"/>
              <a:ext cx="669" cy="194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26" name="Text Box 7">
              <a:extLst>
                <a:ext uri="{FF2B5EF4-FFF2-40B4-BE49-F238E27FC236}">
                  <a16:creationId xmlns:a16="http://schemas.microsoft.com/office/drawing/2014/main" id="{730CBD0C-50F2-45CD-B743-23A2FBB5AE47}"/>
                </a:ext>
              </a:extLst>
            </p:cNvPr>
            <p:cNvSpPr txBox="1">
              <a:spLocks noChangeArrowheads="1"/>
            </p:cNvSpPr>
            <p:nvPr/>
          </p:nvSpPr>
          <p:spPr bwMode="auto">
            <a:xfrm>
              <a:off x="3798" y="675"/>
              <a:ext cx="1572" cy="354"/>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0" fontAlgn="base" hangingPunct="0">
                <a:spcBef>
                  <a:spcPct val="0"/>
                </a:spcBef>
                <a:spcAft>
                  <a:spcPct val="0"/>
                </a:spcAft>
                <a:buClrTx/>
                <a:buSzTx/>
                <a:buNone/>
              </a:pPr>
              <a:r>
                <a:rPr lang="zh-CN" altLang="en-US" sz="2000" b="1">
                  <a:solidFill>
                    <a:prstClr val="black"/>
                  </a:solidFill>
                  <a:latin typeface="Times New Roman" panose="02020603050405020304" pitchFamily="18" charset="0"/>
                  <a:ea typeface="宋体" panose="02010600030101010101" pitchFamily="2" charset="-122"/>
                </a:rPr>
                <a:t>地址总线（</a:t>
              </a:r>
              <a:r>
                <a:rPr lang="en-US" altLang="zh-CN" sz="2000" b="1">
                  <a:solidFill>
                    <a:prstClr val="black"/>
                  </a:solidFill>
                  <a:latin typeface="Times New Roman" panose="02020603050405020304" pitchFamily="18" charset="0"/>
                  <a:ea typeface="宋体" panose="02010600030101010101" pitchFamily="2" charset="-122"/>
                </a:rPr>
                <a:t>AB</a:t>
              </a:r>
              <a:r>
                <a:rPr lang="zh-CN" altLang="en-US" sz="2000" b="1">
                  <a:solidFill>
                    <a:prstClr val="black"/>
                  </a:solidFill>
                  <a:latin typeface="Times New Roman" panose="02020603050405020304" pitchFamily="18" charset="0"/>
                  <a:ea typeface="宋体" panose="02010600030101010101" pitchFamily="2" charset="-122"/>
                </a:rPr>
                <a:t>）</a:t>
              </a:r>
            </a:p>
          </p:txBody>
        </p:sp>
        <p:sp>
          <p:nvSpPr>
            <p:cNvPr id="30727" name="Text Box 8">
              <a:extLst>
                <a:ext uri="{FF2B5EF4-FFF2-40B4-BE49-F238E27FC236}">
                  <a16:creationId xmlns:a16="http://schemas.microsoft.com/office/drawing/2014/main" id="{072EA60C-042C-4135-A26A-31AAFB8D6293}"/>
                </a:ext>
              </a:extLst>
            </p:cNvPr>
            <p:cNvSpPr txBox="1">
              <a:spLocks noChangeArrowheads="1"/>
            </p:cNvSpPr>
            <p:nvPr/>
          </p:nvSpPr>
          <p:spPr bwMode="auto">
            <a:xfrm>
              <a:off x="1119" y="2270"/>
              <a:ext cx="606" cy="3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0" fontAlgn="base" hangingPunct="0">
                <a:spcBef>
                  <a:spcPct val="0"/>
                </a:spcBef>
                <a:spcAft>
                  <a:spcPct val="0"/>
                </a:spcAft>
                <a:buClrTx/>
                <a:buSzTx/>
                <a:buNone/>
              </a:pPr>
              <a:r>
                <a:rPr lang="en-US" altLang="zh-CN" sz="2000" b="1">
                  <a:solidFill>
                    <a:prstClr val="black"/>
                  </a:solidFill>
                  <a:latin typeface="Times New Roman" panose="02020603050405020304" pitchFamily="18" charset="0"/>
                  <a:ea typeface="宋体" panose="02010600030101010101" pitchFamily="2" charset="-122"/>
                </a:rPr>
                <a:t>RAM</a:t>
              </a:r>
            </a:p>
          </p:txBody>
        </p:sp>
        <p:sp>
          <p:nvSpPr>
            <p:cNvPr id="30728" name="Text Box 9">
              <a:extLst>
                <a:ext uri="{FF2B5EF4-FFF2-40B4-BE49-F238E27FC236}">
                  <a16:creationId xmlns:a16="http://schemas.microsoft.com/office/drawing/2014/main" id="{8D82622E-AED7-4108-989A-C51AFC47CB75}"/>
                </a:ext>
              </a:extLst>
            </p:cNvPr>
            <p:cNvSpPr txBox="1">
              <a:spLocks noChangeArrowheads="1"/>
            </p:cNvSpPr>
            <p:nvPr/>
          </p:nvSpPr>
          <p:spPr bwMode="auto">
            <a:xfrm>
              <a:off x="3009" y="2280"/>
              <a:ext cx="776" cy="3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0" fontAlgn="base" hangingPunct="0">
                <a:spcBef>
                  <a:spcPct val="0"/>
                </a:spcBef>
                <a:spcAft>
                  <a:spcPct val="0"/>
                </a:spcAft>
                <a:buClrTx/>
                <a:buSzTx/>
                <a:buNone/>
              </a:pPr>
              <a:r>
                <a:rPr lang="en-US" altLang="zh-CN" sz="2000" b="1">
                  <a:solidFill>
                    <a:prstClr val="black"/>
                  </a:solidFill>
                  <a:latin typeface="Times New Roman" panose="02020603050405020304" pitchFamily="18" charset="0"/>
                  <a:ea typeface="宋体" panose="02010600030101010101" pitchFamily="2" charset="-122"/>
                </a:rPr>
                <a:t>I/O</a:t>
              </a:r>
              <a:r>
                <a:rPr lang="zh-CN" altLang="en-US" sz="2000" b="1">
                  <a:solidFill>
                    <a:prstClr val="black"/>
                  </a:solidFill>
                  <a:latin typeface="Times New Roman" panose="02020603050405020304" pitchFamily="18" charset="0"/>
                  <a:ea typeface="宋体" panose="02010600030101010101" pitchFamily="2" charset="-122"/>
                </a:rPr>
                <a:t>接口</a:t>
              </a:r>
            </a:p>
          </p:txBody>
        </p:sp>
        <p:sp>
          <p:nvSpPr>
            <p:cNvPr id="30729" name="Text Box 10">
              <a:extLst>
                <a:ext uri="{FF2B5EF4-FFF2-40B4-BE49-F238E27FC236}">
                  <a16:creationId xmlns:a16="http://schemas.microsoft.com/office/drawing/2014/main" id="{9C2DBDAF-866C-4103-ABA9-7E2EF34AEF8B}"/>
                </a:ext>
              </a:extLst>
            </p:cNvPr>
            <p:cNvSpPr txBox="1">
              <a:spLocks noChangeArrowheads="1"/>
            </p:cNvSpPr>
            <p:nvPr/>
          </p:nvSpPr>
          <p:spPr bwMode="auto">
            <a:xfrm>
              <a:off x="4130" y="2270"/>
              <a:ext cx="776" cy="3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0" fontAlgn="base" hangingPunct="0">
                <a:spcBef>
                  <a:spcPct val="0"/>
                </a:spcBef>
                <a:spcAft>
                  <a:spcPct val="0"/>
                </a:spcAft>
                <a:buClrTx/>
                <a:buSzTx/>
                <a:buNone/>
              </a:pPr>
              <a:r>
                <a:rPr lang="en-US" altLang="zh-CN" sz="2000" b="1">
                  <a:solidFill>
                    <a:prstClr val="black"/>
                  </a:solidFill>
                  <a:latin typeface="Times New Roman" panose="02020603050405020304" pitchFamily="18" charset="0"/>
                  <a:ea typeface="宋体" panose="02010600030101010101" pitchFamily="2" charset="-122"/>
                </a:rPr>
                <a:t>I/O</a:t>
              </a:r>
              <a:r>
                <a:rPr lang="zh-CN" altLang="en-US" sz="2000" b="1">
                  <a:solidFill>
                    <a:prstClr val="black"/>
                  </a:solidFill>
                  <a:latin typeface="Times New Roman" panose="02020603050405020304" pitchFamily="18" charset="0"/>
                  <a:ea typeface="宋体" panose="02010600030101010101" pitchFamily="2" charset="-122"/>
                </a:rPr>
                <a:t>设备</a:t>
              </a:r>
            </a:p>
          </p:txBody>
        </p:sp>
        <p:sp>
          <p:nvSpPr>
            <p:cNvPr id="30730" name="Text Box 11">
              <a:extLst>
                <a:ext uri="{FF2B5EF4-FFF2-40B4-BE49-F238E27FC236}">
                  <a16:creationId xmlns:a16="http://schemas.microsoft.com/office/drawing/2014/main" id="{9B6DFB17-29ED-447F-820E-7F8A5692BDD8}"/>
                </a:ext>
              </a:extLst>
            </p:cNvPr>
            <p:cNvSpPr txBox="1">
              <a:spLocks noChangeArrowheads="1"/>
            </p:cNvSpPr>
            <p:nvPr/>
          </p:nvSpPr>
          <p:spPr bwMode="auto">
            <a:xfrm>
              <a:off x="1940" y="2289"/>
              <a:ext cx="604" cy="35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0" fontAlgn="base" hangingPunct="0">
                <a:spcBef>
                  <a:spcPct val="0"/>
                </a:spcBef>
                <a:spcAft>
                  <a:spcPct val="0"/>
                </a:spcAft>
                <a:buClrTx/>
                <a:buSzTx/>
                <a:buNone/>
              </a:pPr>
              <a:r>
                <a:rPr lang="en-US" altLang="zh-CN" sz="2000" b="1">
                  <a:solidFill>
                    <a:prstClr val="black"/>
                  </a:solidFill>
                  <a:latin typeface="Times New Roman" panose="02020603050405020304" pitchFamily="18" charset="0"/>
                  <a:ea typeface="宋体" panose="02010600030101010101" pitchFamily="2" charset="-122"/>
                </a:rPr>
                <a:t>ROM</a:t>
              </a:r>
            </a:p>
          </p:txBody>
        </p:sp>
        <p:sp>
          <p:nvSpPr>
            <p:cNvPr id="30731" name="Text Box 12">
              <a:extLst>
                <a:ext uri="{FF2B5EF4-FFF2-40B4-BE49-F238E27FC236}">
                  <a16:creationId xmlns:a16="http://schemas.microsoft.com/office/drawing/2014/main" id="{E4189BEE-3B05-466C-91A6-34CD952F345A}"/>
                </a:ext>
              </a:extLst>
            </p:cNvPr>
            <p:cNvSpPr txBox="1">
              <a:spLocks noChangeArrowheads="1"/>
            </p:cNvSpPr>
            <p:nvPr/>
          </p:nvSpPr>
          <p:spPr bwMode="auto">
            <a:xfrm>
              <a:off x="3678" y="1132"/>
              <a:ext cx="1768" cy="35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0" fontAlgn="base" hangingPunct="0">
                <a:spcBef>
                  <a:spcPct val="0"/>
                </a:spcBef>
                <a:spcAft>
                  <a:spcPct val="0"/>
                </a:spcAft>
                <a:buClrTx/>
                <a:buSzTx/>
                <a:buNone/>
              </a:pPr>
              <a:r>
                <a:rPr lang="zh-CN" altLang="en-US" sz="2000" b="1">
                  <a:solidFill>
                    <a:prstClr val="black"/>
                  </a:solidFill>
                  <a:latin typeface="Times New Roman" panose="02020603050405020304" pitchFamily="18" charset="0"/>
                  <a:ea typeface="宋体" panose="02010600030101010101" pitchFamily="2" charset="-122"/>
                </a:rPr>
                <a:t>数据总线（</a:t>
              </a:r>
              <a:r>
                <a:rPr lang="en-US" altLang="zh-CN" sz="2000" b="1">
                  <a:solidFill>
                    <a:prstClr val="black"/>
                  </a:solidFill>
                  <a:latin typeface="Times New Roman" panose="02020603050405020304" pitchFamily="18" charset="0"/>
                  <a:ea typeface="宋体" panose="02010600030101010101" pitchFamily="2" charset="-122"/>
                </a:rPr>
                <a:t>DB</a:t>
              </a:r>
              <a:r>
                <a:rPr lang="zh-CN" altLang="en-US" sz="2000" b="1">
                  <a:solidFill>
                    <a:prstClr val="black"/>
                  </a:solidFill>
                  <a:latin typeface="Times New Roman" panose="02020603050405020304" pitchFamily="18" charset="0"/>
                  <a:ea typeface="宋体" panose="02010600030101010101" pitchFamily="2" charset="-122"/>
                </a:rPr>
                <a:t>）</a:t>
              </a:r>
            </a:p>
          </p:txBody>
        </p:sp>
        <p:sp>
          <p:nvSpPr>
            <p:cNvPr id="30732" name="Text Box 13">
              <a:extLst>
                <a:ext uri="{FF2B5EF4-FFF2-40B4-BE49-F238E27FC236}">
                  <a16:creationId xmlns:a16="http://schemas.microsoft.com/office/drawing/2014/main" id="{C03883F2-5C0B-4358-B618-ADC369BB5DB1}"/>
                </a:ext>
              </a:extLst>
            </p:cNvPr>
            <p:cNvSpPr txBox="1">
              <a:spLocks noChangeArrowheads="1"/>
            </p:cNvSpPr>
            <p:nvPr/>
          </p:nvSpPr>
          <p:spPr bwMode="auto">
            <a:xfrm>
              <a:off x="3719" y="1573"/>
              <a:ext cx="1734" cy="35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0" fontAlgn="base" hangingPunct="0">
                <a:spcBef>
                  <a:spcPct val="0"/>
                </a:spcBef>
                <a:spcAft>
                  <a:spcPct val="0"/>
                </a:spcAft>
                <a:buClrTx/>
                <a:buSzTx/>
                <a:buNone/>
              </a:pPr>
              <a:r>
                <a:rPr lang="zh-CN" altLang="en-US" sz="2000" b="1">
                  <a:solidFill>
                    <a:prstClr val="black"/>
                  </a:solidFill>
                  <a:latin typeface="Times New Roman" panose="02020603050405020304" pitchFamily="18" charset="0"/>
                  <a:ea typeface="宋体" panose="02010600030101010101" pitchFamily="2" charset="-122"/>
                </a:rPr>
                <a:t>控制总线（</a:t>
              </a:r>
              <a:r>
                <a:rPr lang="en-US" altLang="zh-CN" sz="2000" b="1">
                  <a:solidFill>
                    <a:prstClr val="black"/>
                  </a:solidFill>
                  <a:latin typeface="Times New Roman" panose="02020603050405020304" pitchFamily="18" charset="0"/>
                  <a:ea typeface="宋体" panose="02010600030101010101" pitchFamily="2" charset="-122"/>
                </a:rPr>
                <a:t>CB</a:t>
              </a:r>
              <a:r>
                <a:rPr lang="zh-CN" altLang="en-US" sz="2000" b="1">
                  <a:solidFill>
                    <a:prstClr val="black"/>
                  </a:solidFill>
                  <a:latin typeface="Times New Roman" panose="02020603050405020304" pitchFamily="18" charset="0"/>
                  <a:ea typeface="宋体" panose="02010600030101010101" pitchFamily="2" charset="-122"/>
                </a:rPr>
                <a:t>）</a:t>
              </a:r>
            </a:p>
          </p:txBody>
        </p:sp>
        <p:sp>
          <p:nvSpPr>
            <p:cNvPr id="30733" name="AutoShape 14">
              <a:extLst>
                <a:ext uri="{FF2B5EF4-FFF2-40B4-BE49-F238E27FC236}">
                  <a16:creationId xmlns:a16="http://schemas.microsoft.com/office/drawing/2014/main" id="{89A026C9-B5A4-424B-A1AF-4FA7189B7872}"/>
                </a:ext>
              </a:extLst>
            </p:cNvPr>
            <p:cNvSpPr>
              <a:spLocks noChangeArrowheads="1"/>
            </p:cNvSpPr>
            <p:nvPr/>
          </p:nvSpPr>
          <p:spPr bwMode="auto">
            <a:xfrm>
              <a:off x="3794" y="2431"/>
              <a:ext cx="342" cy="125"/>
            </a:xfrm>
            <a:prstGeom prst="leftRightArrow">
              <a:avLst>
                <a:gd name="adj1" fmla="val 50000"/>
                <a:gd name="adj2" fmla="val 54720"/>
              </a:avLst>
            </a:prstGeom>
            <a:solidFill>
              <a:srgbClr val="FF9933"/>
            </a:solidFill>
            <a:ln w="9525">
              <a:solidFill>
                <a:srgbClr val="000000"/>
              </a:solidFill>
              <a:miter lim="800000"/>
              <a:headEnd/>
              <a:tailEnd/>
            </a:ln>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34" name="AutoShape 15">
              <a:extLst>
                <a:ext uri="{FF2B5EF4-FFF2-40B4-BE49-F238E27FC236}">
                  <a16:creationId xmlns:a16="http://schemas.microsoft.com/office/drawing/2014/main" id="{A104453C-0EC9-4FCC-A43A-2928F09AB6CC}"/>
                </a:ext>
              </a:extLst>
            </p:cNvPr>
            <p:cNvSpPr>
              <a:spLocks noChangeArrowheads="1"/>
            </p:cNvSpPr>
            <p:nvPr/>
          </p:nvSpPr>
          <p:spPr bwMode="auto">
            <a:xfrm>
              <a:off x="1163" y="1971"/>
              <a:ext cx="102" cy="318"/>
            </a:xfrm>
            <a:prstGeom prst="upDownArrow">
              <a:avLst>
                <a:gd name="adj1" fmla="val 50000"/>
                <a:gd name="adj2" fmla="val 62353"/>
              </a:avLst>
            </a:prstGeom>
            <a:solidFill>
              <a:schemeClr val="hlink"/>
            </a:solidFill>
            <a:ln w="9525">
              <a:solidFill>
                <a:srgbClr val="000000"/>
              </a:solidFill>
              <a:miter lim="800000"/>
              <a:headEnd/>
              <a:tailEnd/>
            </a:ln>
          </p:spPr>
          <p:txBody>
            <a:bodyPr vert="eaVert"/>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35" name="AutoShape 16">
              <a:extLst>
                <a:ext uri="{FF2B5EF4-FFF2-40B4-BE49-F238E27FC236}">
                  <a16:creationId xmlns:a16="http://schemas.microsoft.com/office/drawing/2014/main" id="{24F243E4-427B-45A3-9FD3-DBEE308558ED}"/>
                </a:ext>
              </a:extLst>
            </p:cNvPr>
            <p:cNvSpPr>
              <a:spLocks noChangeArrowheads="1"/>
            </p:cNvSpPr>
            <p:nvPr/>
          </p:nvSpPr>
          <p:spPr bwMode="auto">
            <a:xfrm>
              <a:off x="2010" y="1979"/>
              <a:ext cx="103" cy="319"/>
            </a:xfrm>
            <a:prstGeom prst="upDownArrow">
              <a:avLst>
                <a:gd name="adj1" fmla="val 50000"/>
                <a:gd name="adj2" fmla="val 61942"/>
              </a:avLst>
            </a:prstGeom>
            <a:solidFill>
              <a:schemeClr val="hlink"/>
            </a:solidFill>
            <a:ln w="9525">
              <a:solidFill>
                <a:srgbClr val="000000"/>
              </a:solidFill>
              <a:miter lim="800000"/>
              <a:headEnd/>
              <a:tailEnd/>
            </a:ln>
          </p:spPr>
          <p:txBody>
            <a:bodyPr vert="eaVert"/>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36" name="AutoShape 17">
              <a:extLst>
                <a:ext uri="{FF2B5EF4-FFF2-40B4-BE49-F238E27FC236}">
                  <a16:creationId xmlns:a16="http://schemas.microsoft.com/office/drawing/2014/main" id="{70764AB1-0710-4723-A7F8-6F8EB85AF81C}"/>
                </a:ext>
              </a:extLst>
            </p:cNvPr>
            <p:cNvSpPr>
              <a:spLocks noChangeArrowheads="1"/>
            </p:cNvSpPr>
            <p:nvPr/>
          </p:nvSpPr>
          <p:spPr bwMode="auto">
            <a:xfrm>
              <a:off x="3097" y="1979"/>
              <a:ext cx="102" cy="319"/>
            </a:xfrm>
            <a:prstGeom prst="upDownArrow">
              <a:avLst>
                <a:gd name="adj1" fmla="val 50000"/>
                <a:gd name="adj2" fmla="val 62549"/>
              </a:avLst>
            </a:prstGeom>
            <a:solidFill>
              <a:schemeClr val="hlink"/>
            </a:solidFill>
            <a:ln w="9525">
              <a:solidFill>
                <a:srgbClr val="000000"/>
              </a:solidFill>
              <a:miter lim="800000"/>
              <a:headEnd/>
              <a:tailEnd/>
            </a:ln>
          </p:spPr>
          <p:txBody>
            <a:bodyPr vert="eaVert"/>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37" name="AutoShape 18">
              <a:extLst>
                <a:ext uri="{FF2B5EF4-FFF2-40B4-BE49-F238E27FC236}">
                  <a16:creationId xmlns:a16="http://schemas.microsoft.com/office/drawing/2014/main" id="{42FD7F32-4BBE-4C5C-BC60-2D7B1565F1DA}"/>
                </a:ext>
              </a:extLst>
            </p:cNvPr>
            <p:cNvSpPr>
              <a:spLocks noChangeArrowheads="1"/>
            </p:cNvSpPr>
            <p:nvPr/>
          </p:nvSpPr>
          <p:spPr bwMode="auto">
            <a:xfrm>
              <a:off x="899" y="1343"/>
              <a:ext cx="4406" cy="215"/>
            </a:xfrm>
            <a:prstGeom prst="leftRightArrow">
              <a:avLst>
                <a:gd name="adj1" fmla="val 44426"/>
                <a:gd name="adj2" fmla="val 37855"/>
              </a:avLst>
            </a:prstGeom>
            <a:solidFill>
              <a:schemeClr val="folHlink"/>
            </a:solidFill>
            <a:ln w="9525">
              <a:solidFill>
                <a:srgbClr val="000000"/>
              </a:solidFill>
              <a:miter lim="800000"/>
              <a:headEnd/>
              <a:tailEnd/>
            </a:ln>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38" name="AutoShape 19">
              <a:extLst>
                <a:ext uri="{FF2B5EF4-FFF2-40B4-BE49-F238E27FC236}">
                  <a16:creationId xmlns:a16="http://schemas.microsoft.com/office/drawing/2014/main" id="{AEF9A3F9-C9AE-4D27-A2DD-5239FCE1F60C}"/>
                </a:ext>
              </a:extLst>
            </p:cNvPr>
            <p:cNvSpPr>
              <a:spLocks noChangeArrowheads="1"/>
            </p:cNvSpPr>
            <p:nvPr/>
          </p:nvSpPr>
          <p:spPr bwMode="auto">
            <a:xfrm>
              <a:off x="899" y="894"/>
              <a:ext cx="4406" cy="214"/>
            </a:xfrm>
            <a:prstGeom prst="leftRightArrow">
              <a:avLst>
                <a:gd name="adj1" fmla="val 44426"/>
                <a:gd name="adj2" fmla="val 38032"/>
              </a:avLst>
            </a:prstGeom>
            <a:solidFill>
              <a:srgbClr val="339933"/>
            </a:solidFill>
            <a:ln w="9525">
              <a:solidFill>
                <a:srgbClr val="000000"/>
              </a:solidFill>
              <a:miter lim="800000"/>
              <a:headEnd/>
              <a:tailEnd/>
            </a:ln>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39" name="AutoShape 20">
              <a:extLst>
                <a:ext uri="{FF2B5EF4-FFF2-40B4-BE49-F238E27FC236}">
                  <a16:creationId xmlns:a16="http://schemas.microsoft.com/office/drawing/2014/main" id="{719671A2-9BDF-4B66-8E8D-AD74EA944F88}"/>
                </a:ext>
              </a:extLst>
            </p:cNvPr>
            <p:cNvSpPr>
              <a:spLocks noChangeArrowheads="1"/>
            </p:cNvSpPr>
            <p:nvPr/>
          </p:nvSpPr>
          <p:spPr bwMode="auto">
            <a:xfrm>
              <a:off x="900" y="1821"/>
              <a:ext cx="4399" cy="215"/>
            </a:xfrm>
            <a:prstGeom prst="leftRightArrow">
              <a:avLst>
                <a:gd name="adj1" fmla="val 44426"/>
                <a:gd name="adj2" fmla="val 37795"/>
              </a:avLst>
            </a:prstGeom>
            <a:solidFill>
              <a:schemeClr val="hlink"/>
            </a:solidFill>
            <a:ln w="9525">
              <a:solidFill>
                <a:srgbClr val="000000"/>
              </a:solidFill>
              <a:miter lim="800000"/>
              <a:headEnd/>
              <a:tailEnd/>
            </a:ln>
          </p:spPr>
          <p:txBody>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40" name="AutoShape 21">
              <a:extLst>
                <a:ext uri="{FF2B5EF4-FFF2-40B4-BE49-F238E27FC236}">
                  <a16:creationId xmlns:a16="http://schemas.microsoft.com/office/drawing/2014/main" id="{EC729681-E89B-4148-89A9-E3A93D043959}"/>
                </a:ext>
              </a:extLst>
            </p:cNvPr>
            <p:cNvSpPr>
              <a:spLocks noChangeArrowheads="1"/>
            </p:cNvSpPr>
            <p:nvPr/>
          </p:nvSpPr>
          <p:spPr bwMode="auto">
            <a:xfrm>
              <a:off x="2375" y="1506"/>
              <a:ext cx="150" cy="783"/>
            </a:xfrm>
            <a:prstGeom prst="upArrow">
              <a:avLst>
                <a:gd name="adj1" fmla="val 50000"/>
                <a:gd name="adj2" fmla="val 130500"/>
              </a:avLst>
            </a:prstGeom>
            <a:solidFill>
              <a:schemeClr val="folHlink"/>
            </a:solidFill>
            <a:ln w="9525">
              <a:solidFill>
                <a:srgbClr val="000000"/>
              </a:solidFill>
              <a:miter lim="800000"/>
              <a:headEnd/>
              <a:tailEnd/>
            </a:ln>
          </p:spPr>
          <p:txBody>
            <a:bodyPr vert="eaVert"/>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41" name="AutoShape 22">
              <a:extLst>
                <a:ext uri="{FF2B5EF4-FFF2-40B4-BE49-F238E27FC236}">
                  <a16:creationId xmlns:a16="http://schemas.microsoft.com/office/drawing/2014/main" id="{30337B0F-885F-4912-9551-8C68752918E6}"/>
                </a:ext>
              </a:extLst>
            </p:cNvPr>
            <p:cNvSpPr>
              <a:spLocks noChangeArrowheads="1"/>
            </p:cNvSpPr>
            <p:nvPr/>
          </p:nvSpPr>
          <p:spPr bwMode="auto">
            <a:xfrm>
              <a:off x="3544" y="1508"/>
              <a:ext cx="103" cy="777"/>
            </a:xfrm>
            <a:prstGeom prst="upDownArrow">
              <a:avLst>
                <a:gd name="adj1" fmla="val 50000"/>
                <a:gd name="adj2" fmla="val 150874"/>
              </a:avLst>
            </a:prstGeom>
            <a:solidFill>
              <a:schemeClr val="folHlink"/>
            </a:solidFill>
            <a:ln w="9525">
              <a:solidFill>
                <a:srgbClr val="000000"/>
              </a:solidFill>
              <a:miter lim="800000"/>
              <a:headEnd/>
              <a:tailEnd/>
            </a:ln>
          </p:spPr>
          <p:txBody>
            <a:bodyPr vert="eaVert"/>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42" name="AutoShape 23">
              <a:extLst>
                <a:ext uri="{FF2B5EF4-FFF2-40B4-BE49-F238E27FC236}">
                  <a16:creationId xmlns:a16="http://schemas.microsoft.com/office/drawing/2014/main" id="{5B2B141F-94CA-49CD-9501-77C09CD68F39}"/>
                </a:ext>
              </a:extLst>
            </p:cNvPr>
            <p:cNvSpPr>
              <a:spLocks noChangeArrowheads="1"/>
            </p:cNvSpPr>
            <p:nvPr/>
          </p:nvSpPr>
          <p:spPr bwMode="auto">
            <a:xfrm>
              <a:off x="1583" y="1513"/>
              <a:ext cx="102" cy="776"/>
            </a:xfrm>
            <a:prstGeom prst="upDownArrow">
              <a:avLst>
                <a:gd name="adj1" fmla="val 50000"/>
                <a:gd name="adj2" fmla="val 152157"/>
              </a:avLst>
            </a:prstGeom>
            <a:solidFill>
              <a:schemeClr val="folHlink"/>
            </a:solidFill>
            <a:ln w="9525">
              <a:solidFill>
                <a:srgbClr val="000000"/>
              </a:solidFill>
              <a:miter lim="800000"/>
              <a:headEnd/>
              <a:tailEnd/>
            </a:ln>
          </p:spPr>
          <p:txBody>
            <a:bodyPr vert="eaVert"/>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43" name="AutoShape 24">
              <a:extLst>
                <a:ext uri="{FF2B5EF4-FFF2-40B4-BE49-F238E27FC236}">
                  <a16:creationId xmlns:a16="http://schemas.microsoft.com/office/drawing/2014/main" id="{542E0171-F1BE-41CC-9D60-436A7F65864D}"/>
                </a:ext>
              </a:extLst>
            </p:cNvPr>
            <p:cNvSpPr>
              <a:spLocks noChangeArrowheads="1"/>
            </p:cNvSpPr>
            <p:nvPr/>
          </p:nvSpPr>
          <p:spPr bwMode="auto">
            <a:xfrm>
              <a:off x="3368" y="1052"/>
              <a:ext cx="121" cy="1246"/>
            </a:xfrm>
            <a:prstGeom prst="downArrow">
              <a:avLst>
                <a:gd name="adj1" fmla="val 50185"/>
                <a:gd name="adj2" fmla="val 147502"/>
              </a:avLst>
            </a:prstGeom>
            <a:solidFill>
              <a:srgbClr val="339933"/>
            </a:solidFill>
            <a:ln w="9525">
              <a:solidFill>
                <a:srgbClr val="000000"/>
              </a:solidFill>
              <a:miter lim="800000"/>
              <a:headEnd/>
              <a:tailEnd/>
            </a:ln>
          </p:spPr>
          <p:txBody>
            <a:bodyPr vert="eaVert"/>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44" name="AutoShape 25">
              <a:extLst>
                <a:ext uri="{FF2B5EF4-FFF2-40B4-BE49-F238E27FC236}">
                  <a16:creationId xmlns:a16="http://schemas.microsoft.com/office/drawing/2014/main" id="{50BC0CBE-8084-48B6-ADE1-72AAFC2F0657}"/>
                </a:ext>
              </a:extLst>
            </p:cNvPr>
            <p:cNvSpPr>
              <a:spLocks noChangeArrowheads="1"/>
            </p:cNvSpPr>
            <p:nvPr/>
          </p:nvSpPr>
          <p:spPr bwMode="auto">
            <a:xfrm>
              <a:off x="2191" y="1052"/>
              <a:ext cx="121" cy="1246"/>
            </a:xfrm>
            <a:prstGeom prst="downArrow">
              <a:avLst>
                <a:gd name="adj1" fmla="val 50185"/>
                <a:gd name="adj2" fmla="val 147502"/>
              </a:avLst>
            </a:prstGeom>
            <a:solidFill>
              <a:srgbClr val="339933"/>
            </a:solidFill>
            <a:ln w="9525">
              <a:solidFill>
                <a:srgbClr val="000000"/>
              </a:solidFill>
              <a:miter lim="800000"/>
              <a:headEnd/>
              <a:tailEnd/>
            </a:ln>
          </p:spPr>
          <p:txBody>
            <a:bodyPr vert="eaVert"/>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sp>
          <p:nvSpPr>
            <p:cNvPr id="30745" name="AutoShape 26">
              <a:extLst>
                <a:ext uri="{FF2B5EF4-FFF2-40B4-BE49-F238E27FC236}">
                  <a16:creationId xmlns:a16="http://schemas.microsoft.com/office/drawing/2014/main" id="{3B785FB6-3577-4EC5-A8E2-A9279300E92D}"/>
                </a:ext>
              </a:extLst>
            </p:cNvPr>
            <p:cNvSpPr>
              <a:spLocks noChangeArrowheads="1"/>
            </p:cNvSpPr>
            <p:nvPr/>
          </p:nvSpPr>
          <p:spPr bwMode="auto">
            <a:xfrm>
              <a:off x="1378" y="1052"/>
              <a:ext cx="121" cy="1246"/>
            </a:xfrm>
            <a:prstGeom prst="downArrow">
              <a:avLst>
                <a:gd name="adj1" fmla="val 50185"/>
                <a:gd name="adj2" fmla="val 147502"/>
              </a:avLst>
            </a:prstGeom>
            <a:solidFill>
              <a:srgbClr val="339933"/>
            </a:solidFill>
            <a:ln w="9525">
              <a:solidFill>
                <a:srgbClr val="000000"/>
              </a:solidFill>
              <a:miter lim="800000"/>
              <a:headEnd/>
              <a:tailEnd/>
            </a:ln>
          </p:spPr>
          <p:txBody>
            <a:bodyPr vert="eaVert"/>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endParaRPr lang="zh-CN" altLang="en-US" sz="1800">
                <a:solidFill>
                  <a:prstClr val="black"/>
                </a:solidFill>
                <a:ea typeface="宋体" panose="02010600030101010101" pitchFamily="2" charset="-122"/>
              </a:endParaRPr>
            </a:p>
          </p:txBody>
        </p:sp>
      </p:grpSp>
    </p:spTree>
    <p:extLst>
      <p:ext uri="{BB962C8B-B14F-4D97-AF65-F5344CB8AC3E}">
        <p14:creationId xmlns:p14="http://schemas.microsoft.com/office/powerpoint/2010/main" val="291471209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F2316E5C-901A-4821-8916-A0443D583CF0}"/>
              </a:ext>
            </a:extLst>
          </p:cNvPr>
          <p:cNvSpPr txBox="1">
            <a:spLocks noChangeArrowheads="1"/>
          </p:cNvSpPr>
          <p:nvPr/>
        </p:nvSpPr>
        <p:spPr bwMode="auto">
          <a:xfrm>
            <a:off x="1992313" y="549275"/>
            <a:ext cx="6767512"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数据处理指令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数据传送指令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40963" name="Text Box 4">
            <a:extLst>
              <a:ext uri="{FF2B5EF4-FFF2-40B4-BE49-F238E27FC236}">
                <a16:creationId xmlns:a16="http://schemas.microsoft.com/office/drawing/2014/main" id="{5FC5CCAA-ECC0-43C8-AA88-A66408F76AD6}"/>
              </a:ext>
            </a:extLst>
          </p:cNvPr>
          <p:cNvSpPr txBox="1">
            <a:spLocks noChangeArrowheads="1"/>
          </p:cNvSpPr>
          <p:nvPr/>
        </p:nvSpPr>
        <p:spPr bwMode="auto">
          <a:xfrm>
            <a:off x="1739901" y="1412876"/>
            <a:ext cx="878522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ts val="600"/>
              </a:spcBef>
              <a:buClr>
                <a:srgbClr val="0000FF"/>
              </a:buClr>
            </a:pPr>
            <a:r>
              <a:rPr kumimoji="1" lang="zh-CN" altLang="en-US" sz="2400" b="1">
                <a:solidFill>
                  <a:srgbClr val="0000FF"/>
                </a:solidFill>
                <a:latin typeface="楷体" panose="02010609060101010101" pitchFamily="49" charset="-122"/>
                <a:ea typeface="楷体" panose="02010609060101010101" pitchFamily="49" charset="-122"/>
              </a:rPr>
              <a:t>数据处理指令</a:t>
            </a:r>
            <a:r>
              <a:rPr kumimoji="1" lang="zh-CN" altLang="en-US" sz="2400" b="1">
                <a:latin typeface="楷体" panose="02010609060101010101" pitchFamily="49" charset="-122"/>
                <a:ea typeface="楷体" panose="02010609060101010101" pitchFamily="49" charset="-122"/>
              </a:rPr>
              <a:t>只能对寄存器进行操作，不能对内存数据进行操作。数据处理指令均可选择</a:t>
            </a:r>
            <a:r>
              <a:rPr kumimoji="1" lang="en-US" altLang="zh-CN" sz="2400" b="1">
                <a:latin typeface="楷体" panose="02010609060101010101" pitchFamily="49" charset="-122"/>
                <a:ea typeface="楷体" panose="02010609060101010101" pitchFamily="49" charset="-122"/>
              </a:rPr>
              <a:t>S</a:t>
            </a:r>
            <a:r>
              <a:rPr kumimoji="1" lang="zh-CN" altLang="en-US" sz="2400" b="1">
                <a:latin typeface="楷体" panose="02010609060101010101" pitchFamily="49" charset="-122"/>
                <a:ea typeface="楷体" panose="02010609060101010101" pitchFamily="49" charset="-122"/>
              </a:rPr>
              <a:t>后缀，并影响状态标志。 </a:t>
            </a:r>
          </a:p>
        </p:txBody>
      </p:sp>
      <p:sp>
        <p:nvSpPr>
          <p:cNvPr id="21" name="Rectangle 3">
            <a:extLst>
              <a:ext uri="{FF2B5EF4-FFF2-40B4-BE49-F238E27FC236}">
                <a16:creationId xmlns:a16="http://schemas.microsoft.com/office/drawing/2014/main" id="{77580F32-B049-44C0-BAED-7DD7C82D8530}"/>
              </a:ext>
            </a:extLst>
          </p:cNvPr>
          <p:cNvSpPr txBox="1">
            <a:spLocks noChangeArrowheads="1"/>
          </p:cNvSpPr>
          <p:nvPr/>
        </p:nvSpPr>
        <p:spPr bwMode="auto">
          <a:xfrm>
            <a:off x="1860550" y="23114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Tx/>
              <a:buChar char="•"/>
            </a:pPr>
            <a:r>
              <a:rPr kumimoji="1" lang="zh-CN" altLang="en-US" sz="3200" b="1">
                <a:solidFill>
                  <a:srgbClr val="C00000"/>
                </a:solidFill>
                <a:latin typeface="楷体" panose="02010609060101010101" pitchFamily="49" charset="-122"/>
                <a:ea typeface="楷体" panose="02010609060101010101" pitchFamily="49" charset="-122"/>
              </a:rPr>
              <a:t>数据传送指令</a:t>
            </a:r>
          </a:p>
        </p:txBody>
      </p:sp>
      <p:sp>
        <p:nvSpPr>
          <p:cNvPr id="22" name="Text Box 4">
            <a:extLst>
              <a:ext uri="{FF2B5EF4-FFF2-40B4-BE49-F238E27FC236}">
                <a16:creationId xmlns:a16="http://schemas.microsoft.com/office/drawing/2014/main" id="{5C624D23-9567-48A6-A038-4230ACDB2629}"/>
              </a:ext>
            </a:extLst>
          </p:cNvPr>
          <p:cNvSpPr txBox="1">
            <a:spLocks noChangeArrowheads="1"/>
          </p:cNvSpPr>
          <p:nvPr/>
        </p:nvSpPr>
        <p:spPr bwMode="auto">
          <a:xfrm>
            <a:off x="2028825" y="2924176"/>
            <a:ext cx="84963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2800" dirty="0">
                <a:solidFill>
                  <a:srgbClr val="0000FF"/>
                </a:solidFill>
                <a:latin typeface="+mn-ea"/>
                <a:ea typeface="+mn-ea"/>
              </a:rPr>
              <a:t>MOV</a:t>
            </a:r>
            <a:r>
              <a:rPr lang="zh-CN" altLang="en-US" sz="2800" dirty="0">
                <a:latin typeface="+mn-ea"/>
                <a:ea typeface="+mn-ea"/>
              </a:rPr>
              <a:t>将</a:t>
            </a:r>
            <a:r>
              <a:rPr lang="en-US" altLang="zh-CN" sz="2800" dirty="0">
                <a:latin typeface="+mn-ea"/>
                <a:ea typeface="+mn-ea"/>
              </a:rPr>
              <a:t>8</a:t>
            </a:r>
            <a:r>
              <a:rPr lang="zh-CN" altLang="en-US" sz="2800" dirty="0">
                <a:latin typeface="+mn-ea"/>
                <a:ea typeface="+mn-ea"/>
              </a:rPr>
              <a:t>位图立即数或寄存器传送到目标寄存器</a:t>
            </a:r>
            <a:r>
              <a:rPr lang="en-US" altLang="zh-CN" sz="2800" dirty="0">
                <a:latin typeface="+mn-ea"/>
                <a:ea typeface="+mn-ea"/>
              </a:rPr>
              <a:t>Rd</a:t>
            </a:r>
            <a:r>
              <a:rPr lang="zh-CN" altLang="en-US" sz="2800" dirty="0">
                <a:latin typeface="+mn-ea"/>
                <a:ea typeface="+mn-ea"/>
              </a:rPr>
              <a:t>。</a:t>
            </a:r>
          </a:p>
        </p:txBody>
      </p:sp>
      <p:grpSp>
        <p:nvGrpSpPr>
          <p:cNvPr id="23" name="Group 5">
            <a:extLst>
              <a:ext uri="{FF2B5EF4-FFF2-40B4-BE49-F238E27FC236}">
                <a16:creationId xmlns:a16="http://schemas.microsoft.com/office/drawing/2014/main" id="{19D20BF4-D941-4607-8A12-AE5F90C32B08}"/>
              </a:ext>
            </a:extLst>
          </p:cNvPr>
          <p:cNvGrpSpPr>
            <a:grpSpLocks/>
          </p:cNvGrpSpPr>
          <p:nvPr/>
        </p:nvGrpSpPr>
        <p:grpSpPr bwMode="auto">
          <a:xfrm>
            <a:off x="2349501" y="3500439"/>
            <a:ext cx="7273925" cy="1152525"/>
            <a:chOff x="566" y="2432"/>
            <a:chExt cx="4582" cy="1361"/>
          </a:xfrm>
        </p:grpSpPr>
        <p:sp>
          <p:nvSpPr>
            <p:cNvPr id="24" name="AutoShape 6">
              <a:extLst>
                <a:ext uri="{FF2B5EF4-FFF2-40B4-BE49-F238E27FC236}">
                  <a16:creationId xmlns:a16="http://schemas.microsoft.com/office/drawing/2014/main" id="{F2B05C12-5F74-4560-BCFC-47C475DEAD94}"/>
                </a:ext>
              </a:extLst>
            </p:cNvPr>
            <p:cNvSpPr>
              <a:spLocks noChangeArrowheads="1"/>
            </p:cNvSpPr>
            <p:nvPr/>
          </p:nvSpPr>
          <p:spPr bwMode="auto">
            <a:xfrm>
              <a:off x="566" y="2432"/>
              <a:ext cx="4582" cy="1361"/>
            </a:xfrm>
            <a:prstGeom prst="roundRect">
              <a:avLst>
                <a:gd name="adj" fmla="val 10102"/>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5" name="Text Box 7">
              <a:extLst>
                <a:ext uri="{FF2B5EF4-FFF2-40B4-BE49-F238E27FC236}">
                  <a16:creationId xmlns:a16="http://schemas.microsoft.com/office/drawing/2014/main" id="{4E64381A-146A-4483-A351-AD6B6845B385}"/>
                </a:ext>
              </a:extLst>
            </p:cNvPr>
            <p:cNvSpPr txBox="1">
              <a:spLocks noChangeArrowheads="1"/>
            </p:cNvSpPr>
            <p:nvPr/>
          </p:nvSpPr>
          <p:spPr bwMode="auto">
            <a:xfrm>
              <a:off x="702" y="2432"/>
              <a:ext cx="4264" cy="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kern="0" dirty="0">
                  <a:solidFill>
                    <a:srgbClr val="3333CC"/>
                  </a:solidFill>
                  <a:effectLst>
                    <a:outerShdw blurRad="38100" dist="38100" dir="2700000" algn="tl">
                      <a:srgbClr val="000000"/>
                    </a:outerShdw>
                  </a:effectLst>
                  <a:latin typeface="Arial Black" pitchFamily="34" charset="0"/>
                  <a:ea typeface="华文新魏" pitchFamily="2" charset="-122"/>
                </a:rPr>
                <a:t>MOV    </a:t>
              </a:r>
              <a:r>
                <a:rPr lang="zh-CN" altLang="en-US" sz="2400" kern="0" dirty="0">
                  <a:solidFill>
                    <a:srgbClr val="3333CC"/>
                  </a:solidFill>
                  <a:effectLst>
                    <a:outerShdw blurRad="38100" dist="38100" dir="2700000" algn="tl">
                      <a:srgbClr val="000000"/>
                    </a:outerShdw>
                  </a:effectLst>
                  <a:latin typeface="Arial Black" pitchFamily="34" charset="0"/>
                  <a:ea typeface="方正粗宋_GBK" pitchFamily="65" charset="-122"/>
                </a:rPr>
                <a:t>目标寄存器，操作数</a:t>
              </a:r>
            </a:p>
          </p:txBody>
        </p:sp>
      </p:grpSp>
      <p:grpSp>
        <p:nvGrpSpPr>
          <p:cNvPr id="26" name="Group 8">
            <a:extLst>
              <a:ext uri="{FF2B5EF4-FFF2-40B4-BE49-F238E27FC236}">
                <a16:creationId xmlns:a16="http://schemas.microsoft.com/office/drawing/2014/main" id="{2C190179-DC29-438C-AC5D-D35BAD5E3DCC}"/>
              </a:ext>
            </a:extLst>
          </p:cNvPr>
          <p:cNvGrpSpPr>
            <a:grpSpLocks/>
          </p:cNvGrpSpPr>
          <p:nvPr/>
        </p:nvGrpSpPr>
        <p:grpSpPr bwMode="auto">
          <a:xfrm>
            <a:off x="4868863" y="4076701"/>
            <a:ext cx="4178300" cy="404813"/>
            <a:chOff x="2153" y="3385"/>
            <a:chExt cx="2632" cy="255"/>
          </a:xfrm>
        </p:grpSpPr>
        <p:sp>
          <p:nvSpPr>
            <p:cNvPr id="27" name="Rectangle 9">
              <a:extLst>
                <a:ext uri="{FF2B5EF4-FFF2-40B4-BE49-F238E27FC236}">
                  <a16:creationId xmlns:a16="http://schemas.microsoft.com/office/drawing/2014/main" id="{37CE069B-D472-4678-9D15-C7931BC51F81}"/>
                </a:ext>
              </a:extLst>
            </p:cNvPr>
            <p:cNvSpPr>
              <a:spLocks noChangeArrowheads="1"/>
            </p:cNvSpPr>
            <p:nvPr/>
          </p:nvSpPr>
          <p:spPr bwMode="auto">
            <a:xfrm>
              <a:off x="2153" y="3385"/>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目标寄存器</a:t>
              </a:r>
            </a:p>
          </p:txBody>
        </p:sp>
        <p:sp>
          <p:nvSpPr>
            <p:cNvPr id="28" name="Rectangle 10">
              <a:extLst>
                <a:ext uri="{FF2B5EF4-FFF2-40B4-BE49-F238E27FC236}">
                  <a16:creationId xmlns:a16="http://schemas.microsoft.com/office/drawing/2014/main" id="{8B99D244-36A5-481D-A6B1-C552EC898692}"/>
                </a:ext>
              </a:extLst>
            </p:cNvPr>
            <p:cNvSpPr>
              <a:spLocks noChangeArrowheads="1"/>
            </p:cNvSpPr>
            <p:nvPr/>
          </p:nvSpPr>
          <p:spPr bwMode="auto">
            <a:xfrm>
              <a:off x="3694" y="3385"/>
              <a:ext cx="1091"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操作数</a:t>
              </a:r>
            </a:p>
          </p:txBody>
        </p:sp>
      </p:grpSp>
      <p:sp>
        <p:nvSpPr>
          <p:cNvPr id="29" name="Line 11">
            <a:extLst>
              <a:ext uri="{FF2B5EF4-FFF2-40B4-BE49-F238E27FC236}">
                <a16:creationId xmlns:a16="http://schemas.microsoft.com/office/drawing/2014/main" id="{E224FB7B-2F21-43A5-B906-C16AE9B8CF0A}"/>
              </a:ext>
            </a:extLst>
          </p:cNvPr>
          <p:cNvSpPr>
            <a:spLocks noChangeShapeType="1"/>
          </p:cNvSpPr>
          <p:nvPr/>
        </p:nvSpPr>
        <p:spPr bwMode="auto">
          <a:xfrm flipH="1">
            <a:off x="6524626" y="4292600"/>
            <a:ext cx="720725" cy="15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3" name="Text Box 4">
            <a:extLst>
              <a:ext uri="{FF2B5EF4-FFF2-40B4-BE49-F238E27FC236}">
                <a16:creationId xmlns:a16="http://schemas.microsoft.com/office/drawing/2014/main" id="{2025DC53-8D72-47E3-88C2-4A858DEDE79E}"/>
              </a:ext>
            </a:extLst>
          </p:cNvPr>
          <p:cNvSpPr txBox="1">
            <a:spLocks noChangeArrowheads="1"/>
          </p:cNvSpPr>
          <p:nvPr/>
        </p:nvSpPr>
        <p:spPr bwMode="auto">
          <a:xfrm>
            <a:off x="1992313" y="4849814"/>
            <a:ext cx="84963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2800" dirty="0">
                <a:solidFill>
                  <a:srgbClr val="0000FF"/>
                </a:solidFill>
                <a:latin typeface="+mn-ea"/>
                <a:ea typeface="+mn-ea"/>
              </a:rPr>
              <a:t>MVN</a:t>
            </a:r>
            <a:r>
              <a:rPr lang="zh-CN" altLang="en-US" sz="2800" dirty="0">
                <a:solidFill>
                  <a:srgbClr val="0000FF"/>
                </a:solidFill>
                <a:latin typeface="+mn-ea"/>
                <a:ea typeface="+mn-ea"/>
              </a:rPr>
              <a:t>将</a:t>
            </a:r>
            <a:r>
              <a:rPr lang="zh-CN" altLang="en-US" sz="2800" dirty="0">
                <a:latin typeface="+mn-ea"/>
                <a:ea typeface="+mn-ea"/>
              </a:rPr>
              <a:t>操作数取反后送至目标寄存器。</a:t>
            </a:r>
          </a:p>
        </p:txBody>
      </p:sp>
      <p:grpSp>
        <p:nvGrpSpPr>
          <p:cNvPr id="30" name="Group 20">
            <a:extLst>
              <a:ext uri="{FF2B5EF4-FFF2-40B4-BE49-F238E27FC236}">
                <a16:creationId xmlns:a16="http://schemas.microsoft.com/office/drawing/2014/main" id="{E5861C8B-0AEB-4854-AC6C-E4EE115B51C4}"/>
              </a:ext>
            </a:extLst>
          </p:cNvPr>
          <p:cNvGrpSpPr>
            <a:grpSpLocks/>
          </p:cNvGrpSpPr>
          <p:nvPr/>
        </p:nvGrpSpPr>
        <p:grpSpPr bwMode="auto">
          <a:xfrm>
            <a:off x="3562350" y="5445126"/>
            <a:ext cx="5105400" cy="1152525"/>
            <a:chOff x="1284" y="2996"/>
            <a:chExt cx="3216" cy="1012"/>
          </a:xfrm>
        </p:grpSpPr>
        <p:sp>
          <p:nvSpPr>
            <p:cNvPr id="31" name="AutoShape 14">
              <a:extLst>
                <a:ext uri="{FF2B5EF4-FFF2-40B4-BE49-F238E27FC236}">
                  <a16:creationId xmlns:a16="http://schemas.microsoft.com/office/drawing/2014/main" id="{3BE0EE5F-F6F2-4068-A1E3-C4258F759153}"/>
                </a:ext>
              </a:extLst>
            </p:cNvPr>
            <p:cNvSpPr>
              <a:spLocks noChangeArrowheads="1"/>
            </p:cNvSpPr>
            <p:nvPr/>
          </p:nvSpPr>
          <p:spPr bwMode="auto">
            <a:xfrm>
              <a:off x="1284" y="2996"/>
              <a:ext cx="3216" cy="1012"/>
            </a:xfrm>
            <a:prstGeom prst="roundRect">
              <a:avLst>
                <a:gd name="adj" fmla="val 10102"/>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2" name="Text Box 15">
              <a:extLst>
                <a:ext uri="{FF2B5EF4-FFF2-40B4-BE49-F238E27FC236}">
                  <a16:creationId xmlns:a16="http://schemas.microsoft.com/office/drawing/2014/main" id="{4BAD3E93-EBA5-41C1-9E1C-ADC1AE7D1EA9}"/>
                </a:ext>
              </a:extLst>
            </p:cNvPr>
            <p:cNvSpPr txBox="1">
              <a:spLocks noChangeArrowheads="1"/>
            </p:cNvSpPr>
            <p:nvPr/>
          </p:nvSpPr>
          <p:spPr bwMode="auto">
            <a:xfrm>
              <a:off x="1527" y="3041"/>
              <a:ext cx="2742" cy="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altLang="zh-CN" sz="2800" kern="0" dirty="0">
                  <a:solidFill>
                    <a:srgbClr val="3333CC"/>
                  </a:solidFill>
                  <a:effectLst>
                    <a:outerShdw blurRad="38100" dist="38100" dir="2700000" algn="tl">
                      <a:srgbClr val="000000"/>
                    </a:outerShdw>
                  </a:effectLst>
                  <a:latin typeface="Arial Black" pitchFamily="34" charset="0"/>
                  <a:ea typeface="华文新魏" pitchFamily="2" charset="-122"/>
                </a:rPr>
                <a:t>MVN    </a:t>
              </a:r>
              <a:r>
                <a:rPr lang="zh-CN" altLang="en-US" sz="2400" kern="0" dirty="0">
                  <a:solidFill>
                    <a:srgbClr val="3333CC"/>
                  </a:solidFill>
                  <a:effectLst>
                    <a:outerShdw blurRad="38100" dist="38100" dir="2700000" algn="tl">
                      <a:srgbClr val="000000"/>
                    </a:outerShdw>
                  </a:effectLst>
                  <a:latin typeface="Arial Black" pitchFamily="34" charset="0"/>
                  <a:ea typeface="方正粗宋_GBK" pitchFamily="65" charset="-122"/>
                </a:rPr>
                <a:t>目标寄存器，操作数</a:t>
              </a:r>
            </a:p>
          </p:txBody>
        </p:sp>
      </p:grpSp>
      <p:grpSp>
        <p:nvGrpSpPr>
          <p:cNvPr id="33" name="Group 16">
            <a:extLst>
              <a:ext uri="{FF2B5EF4-FFF2-40B4-BE49-F238E27FC236}">
                <a16:creationId xmlns:a16="http://schemas.microsoft.com/office/drawing/2014/main" id="{1320D292-B221-48D2-8CAD-5D8214B63C40}"/>
              </a:ext>
            </a:extLst>
          </p:cNvPr>
          <p:cNvGrpSpPr>
            <a:grpSpLocks/>
          </p:cNvGrpSpPr>
          <p:nvPr/>
        </p:nvGrpSpPr>
        <p:grpSpPr bwMode="auto">
          <a:xfrm>
            <a:off x="4014788" y="6021388"/>
            <a:ext cx="4178300" cy="404812"/>
            <a:chOff x="2153" y="3385"/>
            <a:chExt cx="2632" cy="255"/>
          </a:xfrm>
        </p:grpSpPr>
        <p:sp>
          <p:nvSpPr>
            <p:cNvPr id="34" name="Rectangle 17">
              <a:extLst>
                <a:ext uri="{FF2B5EF4-FFF2-40B4-BE49-F238E27FC236}">
                  <a16:creationId xmlns:a16="http://schemas.microsoft.com/office/drawing/2014/main" id="{DE5E22A2-AC58-4B02-BFDF-9C8CF38D9A5D}"/>
                </a:ext>
              </a:extLst>
            </p:cNvPr>
            <p:cNvSpPr>
              <a:spLocks noChangeArrowheads="1"/>
            </p:cNvSpPr>
            <p:nvPr/>
          </p:nvSpPr>
          <p:spPr bwMode="auto">
            <a:xfrm>
              <a:off x="2153" y="3385"/>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目标寄存器</a:t>
              </a:r>
            </a:p>
          </p:txBody>
        </p:sp>
        <p:sp>
          <p:nvSpPr>
            <p:cNvPr id="36" name="Rectangle 18">
              <a:extLst>
                <a:ext uri="{FF2B5EF4-FFF2-40B4-BE49-F238E27FC236}">
                  <a16:creationId xmlns:a16="http://schemas.microsoft.com/office/drawing/2014/main" id="{777B5A4B-973B-4E83-A0A7-705DA357D3F8}"/>
                </a:ext>
              </a:extLst>
            </p:cNvPr>
            <p:cNvSpPr>
              <a:spLocks noChangeArrowheads="1"/>
            </p:cNvSpPr>
            <p:nvPr/>
          </p:nvSpPr>
          <p:spPr bwMode="auto">
            <a:xfrm>
              <a:off x="3694" y="3385"/>
              <a:ext cx="1091"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dirty="0">
                  <a:solidFill>
                    <a:sysClr val="windowText" lastClr="000000"/>
                  </a:solidFill>
                  <a:latin typeface="Times New Roman" pitchFamily="18" charset="0"/>
                  <a:ea typeface="华文新魏" pitchFamily="2" charset="-122"/>
                </a:rPr>
                <a:t>操作数取反</a:t>
              </a:r>
            </a:p>
          </p:txBody>
        </p:sp>
      </p:grpSp>
      <p:sp>
        <p:nvSpPr>
          <p:cNvPr id="37" name="Line 19">
            <a:extLst>
              <a:ext uri="{FF2B5EF4-FFF2-40B4-BE49-F238E27FC236}">
                <a16:creationId xmlns:a16="http://schemas.microsoft.com/office/drawing/2014/main" id="{EF53B7E8-DDC0-4E2C-BCE2-DEF219364392}"/>
              </a:ext>
            </a:extLst>
          </p:cNvPr>
          <p:cNvSpPr>
            <a:spLocks noChangeShapeType="1"/>
          </p:cNvSpPr>
          <p:nvPr/>
        </p:nvSpPr>
        <p:spPr bwMode="auto">
          <a:xfrm flipH="1">
            <a:off x="5670551" y="6237289"/>
            <a:ext cx="720725" cy="15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29811184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1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Top)">
                                      <p:cBhvr>
                                        <p:cTn id="17" dur="5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slide(fromTop)">
                                      <p:cBhvr>
                                        <p:cTn id="22" dur="500"/>
                                        <p:tgtEl>
                                          <p:spTgt spid="26"/>
                                        </p:tgtEl>
                                      </p:cBhvr>
                                    </p:animEffect>
                                  </p:childTnLst>
                                </p:cTn>
                              </p:par>
                            </p:childTnLst>
                          </p:cTn>
                        </p:par>
                        <p:par>
                          <p:cTn id="23" fill="hold" nodeType="afterGroup">
                            <p:stCondLst>
                              <p:cond delay="500"/>
                            </p:stCondLst>
                            <p:childTnLst>
                              <p:par>
                                <p:cTn id="24" presetID="22" presetClass="entr" presetSubtype="2"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500"/>
                            </p:stCondLst>
                            <p:childTnLst>
                              <p:par>
                                <p:cTn id="34" presetID="3" presetClass="entr" presetSubtype="5"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linds(vertical)">
                                      <p:cBhvr>
                                        <p:cTn id="36" dur="500"/>
                                        <p:tgtEl>
                                          <p:spTgt spid="30"/>
                                        </p:tgtEl>
                                      </p:cBhvr>
                                    </p:animEffect>
                                  </p:childTnLst>
                                </p:cTn>
                              </p:par>
                            </p:childTnLst>
                          </p:cTn>
                        </p:par>
                        <p:par>
                          <p:cTn id="37" fill="hold" nodeType="afterGroup">
                            <p:stCondLst>
                              <p:cond delay="1000"/>
                            </p:stCondLst>
                            <p:childTnLst>
                              <p:par>
                                <p:cTn id="38" presetID="12" presetClass="entr" presetSubtype="1"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slide(fromTop)">
                                      <p:cBhvr>
                                        <p:cTn id="40" dur="500"/>
                                        <p:tgtEl>
                                          <p:spTgt spid="33"/>
                                        </p:tgtEl>
                                      </p:cBhvr>
                                    </p:animEffect>
                                  </p:childTnLst>
                                </p:cTn>
                              </p:par>
                            </p:childTnLst>
                          </p:cTn>
                        </p:par>
                        <p:par>
                          <p:cTn id="41" fill="hold" nodeType="afterGroup">
                            <p:stCondLst>
                              <p:cond delay="1500"/>
                            </p:stCondLst>
                            <p:childTnLst>
                              <p:par>
                                <p:cTn id="42" presetID="22" presetClass="entr" presetSubtype="2" fill="hold"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right)">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autoUpdateAnimBg="0" advAuto="0"/>
      <p:bldP spid="22" grpId="0"/>
      <p:bldP spid="1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BF805964-7BCE-4CBC-ADE0-3E5E7C4E1E66}"/>
              </a:ext>
            </a:extLst>
          </p:cNvPr>
          <p:cNvSpPr txBox="1">
            <a:spLocks noChangeArrowheads="1"/>
          </p:cNvSpPr>
          <p:nvPr/>
        </p:nvSpPr>
        <p:spPr bwMode="auto">
          <a:xfrm>
            <a:off x="1992313" y="549275"/>
            <a:ext cx="6767512"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数据处理指令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数据传送指令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35" name="Text Box 4">
            <a:extLst>
              <a:ext uri="{FF2B5EF4-FFF2-40B4-BE49-F238E27FC236}">
                <a16:creationId xmlns:a16="http://schemas.microsoft.com/office/drawing/2014/main" id="{4011D7D2-8E37-4602-9C2E-5B789324DE43}"/>
              </a:ext>
            </a:extLst>
          </p:cNvPr>
          <p:cNvSpPr txBox="1">
            <a:spLocks noChangeArrowheads="1"/>
          </p:cNvSpPr>
          <p:nvPr/>
        </p:nvSpPr>
        <p:spPr bwMode="auto">
          <a:xfrm>
            <a:off x="1797051" y="5084764"/>
            <a:ext cx="8785225" cy="127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ts val="600"/>
              </a:spcBef>
              <a:buClr>
                <a:srgbClr val="0000FF"/>
              </a:buClr>
            </a:pPr>
            <a:r>
              <a:rPr kumimoji="1" lang="en-US" altLang="zh-CN" sz="2400" b="1">
                <a:latin typeface="楷体" panose="02010609060101010101" pitchFamily="49" charset="-122"/>
                <a:ea typeface="楷体" panose="02010609060101010101" pitchFamily="49" charset="-122"/>
              </a:rPr>
              <a:t>MOV</a:t>
            </a:r>
            <a:r>
              <a:rPr kumimoji="1" lang="zh-CN" altLang="en-US" sz="2400" b="1">
                <a:latin typeface="楷体" panose="02010609060101010101" pitchFamily="49" charset="-122"/>
                <a:ea typeface="楷体" panose="02010609060101010101" pitchFamily="49" charset="-122"/>
              </a:rPr>
              <a:t>指令用于将寄存器的值或常数传送到另一个寄存器中，不能访问内存。</a:t>
            </a:r>
            <a:endParaRPr kumimoji="1" lang="en-US" altLang="zh-CN" sz="2400" b="1">
              <a:latin typeface="楷体" panose="02010609060101010101" pitchFamily="49" charset="-122"/>
              <a:ea typeface="楷体" panose="02010609060101010101" pitchFamily="49" charset="-122"/>
            </a:endParaRPr>
          </a:p>
          <a:p>
            <a:pPr algn="just" eaLnBrk="1" hangingPunct="1">
              <a:spcBef>
                <a:spcPts val="600"/>
              </a:spcBef>
              <a:buClr>
                <a:srgbClr val="0000FF"/>
              </a:buClr>
            </a:pPr>
            <a:r>
              <a:rPr kumimoji="1" lang="en-US" altLang="zh-CN" sz="2400" b="1">
                <a:latin typeface="楷体" panose="02010609060101010101" pitchFamily="49" charset="-122"/>
                <a:ea typeface="楷体" panose="02010609060101010101" pitchFamily="49" charset="-122"/>
              </a:rPr>
              <a:t>LDR</a:t>
            </a:r>
            <a:r>
              <a:rPr kumimoji="1" lang="zh-CN" altLang="en-US" sz="2400" b="1">
                <a:latin typeface="楷体" panose="02010609060101010101" pitchFamily="49" charset="-122"/>
                <a:ea typeface="楷体" panose="02010609060101010101" pitchFamily="49" charset="-122"/>
              </a:rPr>
              <a:t>指令用于从内存中读取数据放入寄存器中。</a:t>
            </a:r>
          </a:p>
        </p:txBody>
      </p:sp>
      <p:sp>
        <p:nvSpPr>
          <p:cNvPr id="38" name="Text Box 4">
            <a:extLst>
              <a:ext uri="{FF2B5EF4-FFF2-40B4-BE49-F238E27FC236}">
                <a16:creationId xmlns:a16="http://schemas.microsoft.com/office/drawing/2014/main" id="{94800F95-4513-4FB7-A9A0-16DCBE956F6B}"/>
              </a:ext>
            </a:extLst>
          </p:cNvPr>
          <p:cNvSpPr txBox="1">
            <a:spLocks noChangeArrowheads="1"/>
          </p:cNvSpPr>
          <p:nvPr/>
        </p:nvSpPr>
        <p:spPr bwMode="auto">
          <a:xfrm>
            <a:off x="2279650" y="1700214"/>
            <a:ext cx="7848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Arial Black" panose="020B0A04020102020204" pitchFamily="34" charset="0"/>
                <a:ea typeface="华文新魏" panose="02010800040101010101" pitchFamily="2" charset="-122"/>
              </a:rPr>
              <a:t>应用示例：</a:t>
            </a:r>
          </a:p>
          <a:p>
            <a:pPr eaLnBrk="1" hangingPunct="1">
              <a:spcBef>
                <a:spcPct val="50000"/>
              </a:spcBef>
              <a:buClr>
                <a:srgbClr val="0000FF"/>
              </a:buClr>
            </a:pPr>
            <a:r>
              <a:rPr kumimoji="1" lang="en-US" altLang="zh-CN" sz="2400">
                <a:solidFill>
                  <a:srgbClr val="0000FF"/>
                </a:solidFill>
                <a:latin typeface="Arial Black" panose="020B0A04020102020204" pitchFamily="34" charset="0"/>
                <a:ea typeface="华文新魏" panose="02010800040101010101" pitchFamily="2" charset="-122"/>
              </a:rPr>
              <a:t>MOV	R3,R1,LSL #3    </a:t>
            </a:r>
            <a:r>
              <a:rPr kumimoji="1" lang="en-US" altLang="zh-CN" sz="2400">
                <a:latin typeface="华文新魏" panose="02010800040101010101" pitchFamily="2" charset="-122"/>
                <a:ea typeface="华文新魏" panose="02010800040101010101" pitchFamily="2" charset="-122"/>
              </a:rPr>
              <a:t>;R3=R1×8</a:t>
            </a:r>
          </a:p>
        </p:txBody>
      </p:sp>
      <p:grpSp>
        <p:nvGrpSpPr>
          <p:cNvPr id="39" name="Group 5">
            <a:extLst>
              <a:ext uri="{FF2B5EF4-FFF2-40B4-BE49-F238E27FC236}">
                <a16:creationId xmlns:a16="http://schemas.microsoft.com/office/drawing/2014/main" id="{EF7A99EB-ACBE-4EDA-AFF0-60EF03B7EDC4}"/>
              </a:ext>
            </a:extLst>
          </p:cNvPr>
          <p:cNvGrpSpPr>
            <a:grpSpLocks/>
          </p:cNvGrpSpPr>
          <p:nvPr/>
        </p:nvGrpSpPr>
        <p:grpSpPr bwMode="auto">
          <a:xfrm>
            <a:off x="4038600" y="3454400"/>
            <a:ext cx="2057400" cy="914400"/>
            <a:chOff x="1565" y="2945"/>
            <a:chExt cx="1296" cy="576"/>
          </a:xfrm>
        </p:grpSpPr>
        <p:sp>
          <p:nvSpPr>
            <p:cNvPr id="40" name="Rectangle 6">
              <a:extLst>
                <a:ext uri="{FF2B5EF4-FFF2-40B4-BE49-F238E27FC236}">
                  <a16:creationId xmlns:a16="http://schemas.microsoft.com/office/drawing/2014/main" id="{A4A2895E-CA89-4932-A62D-EE520AFA34E4}"/>
                </a:ext>
              </a:extLst>
            </p:cNvPr>
            <p:cNvSpPr>
              <a:spLocks noChangeArrowheads="1"/>
            </p:cNvSpPr>
            <p:nvPr/>
          </p:nvSpPr>
          <p:spPr bwMode="auto">
            <a:xfrm>
              <a:off x="1901" y="3233"/>
              <a:ext cx="960"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0x55</a:t>
              </a:r>
            </a:p>
          </p:txBody>
        </p:sp>
        <p:sp>
          <p:nvSpPr>
            <p:cNvPr id="41" name="Rectangle 7">
              <a:extLst>
                <a:ext uri="{FF2B5EF4-FFF2-40B4-BE49-F238E27FC236}">
                  <a16:creationId xmlns:a16="http://schemas.microsoft.com/office/drawing/2014/main" id="{3FD2B026-0ADE-4577-B3FB-E99636D1B9BE}"/>
                </a:ext>
              </a:extLst>
            </p:cNvPr>
            <p:cNvSpPr>
              <a:spLocks noChangeArrowheads="1"/>
            </p:cNvSpPr>
            <p:nvPr/>
          </p:nvSpPr>
          <p:spPr bwMode="auto">
            <a:xfrm>
              <a:off x="1565" y="3233"/>
              <a:ext cx="33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R3</a:t>
              </a:r>
            </a:p>
          </p:txBody>
        </p:sp>
        <p:sp>
          <p:nvSpPr>
            <p:cNvPr id="42" name="Rectangle 8">
              <a:extLst>
                <a:ext uri="{FF2B5EF4-FFF2-40B4-BE49-F238E27FC236}">
                  <a16:creationId xmlns:a16="http://schemas.microsoft.com/office/drawing/2014/main" id="{CE807721-7737-4DBC-9CA2-BAA04B7633A8}"/>
                </a:ext>
              </a:extLst>
            </p:cNvPr>
            <p:cNvSpPr>
              <a:spLocks noChangeArrowheads="1"/>
            </p:cNvSpPr>
            <p:nvPr/>
          </p:nvSpPr>
          <p:spPr bwMode="auto">
            <a:xfrm>
              <a:off x="1565" y="2945"/>
              <a:ext cx="33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R1</a:t>
              </a:r>
            </a:p>
          </p:txBody>
        </p:sp>
        <p:sp>
          <p:nvSpPr>
            <p:cNvPr id="43" name="Rectangle 9">
              <a:extLst>
                <a:ext uri="{FF2B5EF4-FFF2-40B4-BE49-F238E27FC236}">
                  <a16:creationId xmlns:a16="http://schemas.microsoft.com/office/drawing/2014/main" id="{1011F2B3-BB7E-4AF8-8C3D-D966E05349C3}"/>
                </a:ext>
              </a:extLst>
            </p:cNvPr>
            <p:cNvSpPr>
              <a:spLocks noChangeArrowheads="1"/>
            </p:cNvSpPr>
            <p:nvPr/>
          </p:nvSpPr>
          <p:spPr bwMode="auto">
            <a:xfrm>
              <a:off x="1901" y="2945"/>
              <a:ext cx="960"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0x01</a:t>
              </a:r>
            </a:p>
          </p:txBody>
        </p:sp>
      </p:grpSp>
      <p:sp>
        <p:nvSpPr>
          <p:cNvPr id="44" name="Rectangle 10">
            <a:extLst>
              <a:ext uri="{FF2B5EF4-FFF2-40B4-BE49-F238E27FC236}">
                <a16:creationId xmlns:a16="http://schemas.microsoft.com/office/drawing/2014/main" id="{D5469BB2-D314-49DA-AC18-E56651683490}"/>
              </a:ext>
            </a:extLst>
          </p:cNvPr>
          <p:cNvSpPr>
            <a:spLocks noChangeArrowheads="1"/>
          </p:cNvSpPr>
          <p:nvPr/>
        </p:nvSpPr>
        <p:spPr bwMode="auto">
          <a:xfrm>
            <a:off x="4572000" y="3911600"/>
            <a:ext cx="15240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0x08</a:t>
            </a:r>
          </a:p>
        </p:txBody>
      </p:sp>
      <p:sp>
        <p:nvSpPr>
          <p:cNvPr id="45" name="Line 11">
            <a:extLst>
              <a:ext uri="{FF2B5EF4-FFF2-40B4-BE49-F238E27FC236}">
                <a16:creationId xmlns:a16="http://schemas.microsoft.com/office/drawing/2014/main" id="{AEC05B34-6F84-44F2-9E0B-D1EBC93DFEED}"/>
              </a:ext>
            </a:extLst>
          </p:cNvPr>
          <p:cNvSpPr>
            <a:spLocks noChangeShapeType="1"/>
          </p:cNvSpPr>
          <p:nvPr/>
        </p:nvSpPr>
        <p:spPr bwMode="auto">
          <a:xfrm>
            <a:off x="6065838" y="3683000"/>
            <a:ext cx="609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6" name="Rectangle 12">
            <a:extLst>
              <a:ext uri="{FF2B5EF4-FFF2-40B4-BE49-F238E27FC236}">
                <a16:creationId xmlns:a16="http://schemas.microsoft.com/office/drawing/2014/main" id="{219908F6-BD24-41AD-B3BB-7561AE2E7796}"/>
              </a:ext>
            </a:extLst>
          </p:cNvPr>
          <p:cNvSpPr>
            <a:spLocks noChangeArrowheads="1"/>
          </p:cNvSpPr>
          <p:nvPr/>
        </p:nvSpPr>
        <p:spPr bwMode="auto">
          <a:xfrm>
            <a:off x="6675438" y="3454400"/>
            <a:ext cx="15240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0x08</a:t>
            </a:r>
          </a:p>
        </p:txBody>
      </p:sp>
      <p:sp>
        <p:nvSpPr>
          <p:cNvPr id="47" name="Freeform 13">
            <a:extLst>
              <a:ext uri="{FF2B5EF4-FFF2-40B4-BE49-F238E27FC236}">
                <a16:creationId xmlns:a16="http://schemas.microsoft.com/office/drawing/2014/main" id="{1054A7EB-8334-4387-BC59-DE495D6F2793}"/>
              </a:ext>
            </a:extLst>
          </p:cNvPr>
          <p:cNvSpPr>
            <a:spLocks/>
          </p:cNvSpPr>
          <p:nvPr/>
        </p:nvSpPr>
        <p:spPr bwMode="auto">
          <a:xfrm>
            <a:off x="5913438" y="3835400"/>
            <a:ext cx="1447800" cy="444500"/>
          </a:xfrm>
          <a:custGeom>
            <a:avLst/>
            <a:gdLst>
              <a:gd name="T0" fmla="*/ 2147483647 w 912"/>
              <a:gd name="T1" fmla="*/ 0 h 280"/>
              <a:gd name="T2" fmla="*/ 1814512500 w 912"/>
              <a:gd name="T3" fmla="*/ 604837500 h 280"/>
              <a:gd name="T4" fmla="*/ 0 w 912"/>
              <a:gd name="T5" fmla="*/ 604837500 h 280"/>
              <a:gd name="T6" fmla="*/ 0 60000 65536"/>
              <a:gd name="T7" fmla="*/ 0 60000 65536"/>
              <a:gd name="T8" fmla="*/ 0 60000 65536"/>
            </a:gdLst>
            <a:ahLst/>
            <a:cxnLst>
              <a:cxn ang="T6">
                <a:pos x="T0" y="T1"/>
              </a:cxn>
              <a:cxn ang="T7">
                <a:pos x="T2" y="T3"/>
              </a:cxn>
              <a:cxn ang="T8">
                <a:pos x="T4" y="T5"/>
              </a:cxn>
            </a:cxnLst>
            <a:rect l="0" t="0" r="r" b="b"/>
            <a:pathLst>
              <a:path w="912" h="280">
                <a:moveTo>
                  <a:pt x="912" y="0"/>
                </a:moveTo>
                <a:cubicBezTo>
                  <a:pt x="892" y="100"/>
                  <a:pt x="872" y="200"/>
                  <a:pt x="720" y="240"/>
                </a:cubicBezTo>
                <a:cubicBezTo>
                  <a:pt x="568" y="280"/>
                  <a:pt x="284" y="260"/>
                  <a:pt x="0" y="240"/>
                </a:cubicBezTo>
              </a:path>
            </a:pathLst>
          </a:custGeom>
          <a:noFill/>
          <a:ln w="25400" cap="flat" cmpd="sng">
            <a:solidFill>
              <a:srgbClr val="FF0000"/>
            </a:solidFill>
            <a:prstDash val="solid"/>
            <a:round/>
            <a:headEn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8" name="Rectangle 14">
            <a:extLst>
              <a:ext uri="{FF2B5EF4-FFF2-40B4-BE49-F238E27FC236}">
                <a16:creationId xmlns:a16="http://schemas.microsoft.com/office/drawing/2014/main" id="{92369872-AF50-407F-ADA2-9E9F6E109A2F}"/>
              </a:ext>
            </a:extLst>
          </p:cNvPr>
          <p:cNvSpPr>
            <a:spLocks noChangeArrowheads="1"/>
          </p:cNvSpPr>
          <p:nvPr/>
        </p:nvSpPr>
        <p:spPr bwMode="auto">
          <a:xfrm>
            <a:off x="5151438" y="2997200"/>
            <a:ext cx="25908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a:latin typeface="Times New Roman" panose="02020603050405020304" pitchFamily="18" charset="0"/>
                <a:ea typeface="华文新魏" panose="02010800040101010101" pitchFamily="2" charset="-122"/>
              </a:rPr>
              <a:t>逻辑左移</a:t>
            </a:r>
            <a:r>
              <a:rPr lang="en-US" altLang="zh-CN" sz="2400">
                <a:latin typeface="Times New Roman" panose="02020603050405020304" pitchFamily="18" charset="0"/>
                <a:ea typeface="华文新魏" panose="02010800040101010101" pitchFamily="2" charset="-122"/>
              </a:rPr>
              <a:t>3</a:t>
            </a:r>
            <a:r>
              <a:rPr lang="zh-CN" altLang="en-US" sz="2400">
                <a:latin typeface="Times New Roman" panose="02020603050405020304" pitchFamily="18" charset="0"/>
                <a:ea typeface="华文新魏" panose="02010800040101010101" pitchFamily="2" charset="-122"/>
              </a:rPr>
              <a:t>位</a:t>
            </a:r>
          </a:p>
        </p:txBody>
      </p:sp>
    </p:spTree>
    <p:extLst>
      <p:ext uri="{BB962C8B-B14F-4D97-AF65-F5344CB8AC3E}">
        <p14:creationId xmlns:p14="http://schemas.microsoft.com/office/powerpoint/2010/main" val="6669144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slide(fromLeft)">
                                      <p:cBhvr>
                                        <p:cTn id="12" dur="500"/>
                                        <p:tgtEl>
                                          <p:spTgt spid="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slide(fromLeft)">
                                      <p:cBhvr>
                                        <p:cTn id="17" dur="500"/>
                                        <p:tgtEl>
                                          <p:spTgt spid="45"/>
                                        </p:tgtEl>
                                      </p:cBhvr>
                                    </p:animEffect>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48"/>
                                        </p:tgtEl>
                                        <p:attrNameLst>
                                          <p:attrName>style.visibility</p:attrName>
                                        </p:attrNameLst>
                                      </p:cBhvr>
                                      <p:to>
                                        <p:strVal val="visible"/>
                                      </p:to>
                                    </p:set>
                                  </p:childTnLst>
                                </p:cTn>
                              </p:par>
                            </p:childTnLst>
                          </p:cTn>
                        </p:par>
                        <p:par>
                          <p:cTn id="21" fill="hold" nodeType="afterGroup">
                            <p:stCondLst>
                              <p:cond delay="1000"/>
                            </p:stCondLst>
                            <p:childTnLst>
                              <p:par>
                                <p:cTn id="22" presetID="1" presetClass="entr" presetSubtype="0" fill="hold" grpId="0" nodeType="afterEffect">
                                  <p:stCondLst>
                                    <p:cond delay="0"/>
                                  </p:stCondLst>
                                  <p:childTnLst>
                                    <p:set>
                                      <p:cBhvr>
                                        <p:cTn id="23" dur="1" fill="hold">
                                          <p:stCondLst>
                                            <p:cond delay="499"/>
                                          </p:stCondLst>
                                        </p:cTn>
                                        <p:tgtEl>
                                          <p:spTgt spid="46"/>
                                        </p:tgtEl>
                                        <p:attrNameLst>
                                          <p:attrName>style.visibility</p:attrName>
                                        </p:attrNameLst>
                                      </p:cBhvr>
                                      <p:to>
                                        <p:strVal val="visible"/>
                                      </p:to>
                                    </p:set>
                                  </p:childTnLst>
                                </p:cTn>
                              </p:par>
                            </p:childTnLst>
                          </p:cTn>
                        </p:par>
                        <p:par>
                          <p:cTn id="24" fill="hold" nodeType="afterGroup">
                            <p:stCondLst>
                              <p:cond delay="1500"/>
                            </p:stCondLst>
                            <p:childTnLst>
                              <p:par>
                                <p:cTn id="25" presetID="22" presetClass="entr" presetSubtype="2"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right)">
                                      <p:cBhvr>
                                        <p:cTn id="27" dur="500"/>
                                        <p:tgtEl>
                                          <p:spTgt spid="47"/>
                                        </p:tgtEl>
                                      </p:cBhvr>
                                    </p:animEffect>
                                  </p:childTnLst>
                                </p:cTn>
                              </p:par>
                            </p:childTnLst>
                          </p:cTn>
                        </p:par>
                        <p:par>
                          <p:cTn id="28" fill="hold" nodeType="afterGroup">
                            <p:stCondLst>
                              <p:cond delay="2000"/>
                            </p:stCondLst>
                            <p:childTnLst>
                              <p:par>
                                <p:cTn id="29" presetID="12" presetClass="entr" presetSubtype="2"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slide(fromRight)">
                                      <p:cBhvr>
                                        <p:cTn id="31" dur="500"/>
                                        <p:tgtEl>
                                          <p:spTgt spid="4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ppt_x"/>
                                          </p:val>
                                        </p:tav>
                                        <p:tav tm="100000">
                                          <p:val>
                                            <p:strVal val="#ppt_x"/>
                                          </p:val>
                                        </p:tav>
                                      </p:tavLst>
                                    </p:anim>
                                    <p:anim calcmode="lin" valueType="num">
                                      <p:cBhvr additive="base">
                                        <p:cTn id="3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4" grpId="0" animBg="1" autoUpdateAnimBg="0"/>
      <p:bldP spid="46" grpId="0" animBg="1" autoUpdateAnimBg="0"/>
      <p:bldP spid="48"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BDB560D9-6CB4-45B6-8A17-F97DA7FC2EB5}"/>
              </a:ext>
            </a:extLst>
          </p:cNvPr>
          <p:cNvSpPr txBox="1">
            <a:spLocks noChangeArrowheads="1"/>
          </p:cNvSpPr>
          <p:nvPr/>
        </p:nvSpPr>
        <p:spPr bwMode="auto">
          <a:xfrm>
            <a:off x="1992313" y="549275"/>
            <a:ext cx="6767512"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数据处理指令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数据传送指令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35" name="Text Box 4">
            <a:extLst>
              <a:ext uri="{FF2B5EF4-FFF2-40B4-BE49-F238E27FC236}">
                <a16:creationId xmlns:a16="http://schemas.microsoft.com/office/drawing/2014/main" id="{8CBE05DF-76DA-43FF-819A-84D05A495DD9}"/>
              </a:ext>
            </a:extLst>
          </p:cNvPr>
          <p:cNvSpPr txBox="1">
            <a:spLocks noChangeArrowheads="1"/>
          </p:cNvSpPr>
          <p:nvPr/>
        </p:nvSpPr>
        <p:spPr bwMode="auto">
          <a:xfrm>
            <a:off x="1797051" y="5084764"/>
            <a:ext cx="8785225" cy="127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ts val="600"/>
              </a:spcBef>
              <a:buClr>
                <a:srgbClr val="0000FF"/>
              </a:buClr>
              <a:buFont typeface="Wingdings" panose="05000000000000000000" pitchFamily="2" charset="2"/>
              <a:buChar char="Ø"/>
            </a:pPr>
            <a:r>
              <a:rPr kumimoji="1" lang="en-US" altLang="zh-CN" sz="2400" b="1">
                <a:solidFill>
                  <a:srgbClr val="0000FF"/>
                </a:solidFill>
                <a:latin typeface="楷体" panose="02010609060101010101" pitchFamily="49" charset="-122"/>
                <a:ea typeface="楷体" panose="02010609060101010101" pitchFamily="49" charset="-122"/>
              </a:rPr>
              <a:t>MOV</a:t>
            </a:r>
            <a:r>
              <a:rPr kumimoji="1" lang="zh-CN" altLang="en-US" sz="2400" b="1">
                <a:latin typeface="楷体" panose="02010609060101010101" pitchFamily="49" charset="-122"/>
                <a:ea typeface="楷体" panose="02010609060101010101" pitchFamily="49" charset="-122"/>
              </a:rPr>
              <a:t>指令用于将寄存器的值或常数传送到另一个寄存器中，不能访问内存。</a:t>
            </a:r>
            <a:endParaRPr kumimoji="1" lang="en-US" altLang="zh-CN" sz="2400" b="1">
              <a:latin typeface="楷体" panose="02010609060101010101" pitchFamily="49" charset="-122"/>
              <a:ea typeface="楷体" panose="02010609060101010101" pitchFamily="49" charset="-122"/>
            </a:endParaRPr>
          </a:p>
          <a:p>
            <a:pPr algn="just" eaLnBrk="1" hangingPunct="1">
              <a:spcBef>
                <a:spcPts val="600"/>
              </a:spcBef>
              <a:buClr>
                <a:srgbClr val="0000FF"/>
              </a:buClr>
              <a:buFont typeface="Wingdings" panose="05000000000000000000" pitchFamily="2" charset="2"/>
              <a:buChar char="Ø"/>
            </a:pPr>
            <a:r>
              <a:rPr kumimoji="1" lang="en-US" altLang="zh-CN" sz="2400" b="1">
                <a:solidFill>
                  <a:srgbClr val="0000FF"/>
                </a:solidFill>
                <a:latin typeface="楷体" panose="02010609060101010101" pitchFamily="49" charset="-122"/>
                <a:ea typeface="楷体" panose="02010609060101010101" pitchFamily="49" charset="-122"/>
              </a:rPr>
              <a:t>LDR</a:t>
            </a:r>
            <a:r>
              <a:rPr kumimoji="1" lang="zh-CN" altLang="en-US" sz="2400" b="1">
                <a:latin typeface="楷体" panose="02010609060101010101" pitchFamily="49" charset="-122"/>
                <a:ea typeface="楷体" panose="02010609060101010101" pitchFamily="49" charset="-122"/>
              </a:rPr>
              <a:t>指令用于从内存中读取数据放入寄存器中。</a:t>
            </a:r>
          </a:p>
        </p:txBody>
      </p:sp>
      <p:sp>
        <p:nvSpPr>
          <p:cNvPr id="38" name="Text Box 4">
            <a:extLst>
              <a:ext uri="{FF2B5EF4-FFF2-40B4-BE49-F238E27FC236}">
                <a16:creationId xmlns:a16="http://schemas.microsoft.com/office/drawing/2014/main" id="{029EF2E0-1708-4ED4-8F37-8080966D2736}"/>
              </a:ext>
            </a:extLst>
          </p:cNvPr>
          <p:cNvSpPr txBox="1">
            <a:spLocks noChangeArrowheads="1"/>
          </p:cNvSpPr>
          <p:nvPr/>
        </p:nvSpPr>
        <p:spPr bwMode="auto">
          <a:xfrm>
            <a:off x="2279650" y="1700214"/>
            <a:ext cx="7848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Arial Black" panose="020B0A04020102020204" pitchFamily="34" charset="0"/>
                <a:ea typeface="华文新魏" panose="02010800040101010101" pitchFamily="2" charset="-122"/>
              </a:rPr>
              <a:t>应用示例：</a:t>
            </a:r>
          </a:p>
          <a:p>
            <a:pPr eaLnBrk="1" hangingPunct="1">
              <a:spcBef>
                <a:spcPct val="50000"/>
              </a:spcBef>
              <a:buClr>
                <a:srgbClr val="0000FF"/>
              </a:buClr>
            </a:pPr>
            <a:r>
              <a:rPr kumimoji="1" lang="en-US" altLang="zh-CN" sz="2400">
                <a:solidFill>
                  <a:srgbClr val="0000FF"/>
                </a:solidFill>
                <a:latin typeface="Arial Black" panose="020B0A04020102020204" pitchFamily="34" charset="0"/>
                <a:ea typeface="华文新魏" panose="02010800040101010101" pitchFamily="2" charset="-122"/>
              </a:rPr>
              <a:t>MOV	R3,R1,LSL #3    </a:t>
            </a:r>
            <a:r>
              <a:rPr kumimoji="1" lang="en-US" altLang="zh-CN" sz="2400">
                <a:latin typeface="华文新魏" panose="02010800040101010101" pitchFamily="2" charset="-122"/>
                <a:ea typeface="华文新魏" panose="02010800040101010101" pitchFamily="2" charset="-122"/>
              </a:rPr>
              <a:t>;R3=R1×8</a:t>
            </a:r>
          </a:p>
        </p:txBody>
      </p:sp>
      <p:grpSp>
        <p:nvGrpSpPr>
          <p:cNvPr id="39" name="Group 5">
            <a:extLst>
              <a:ext uri="{FF2B5EF4-FFF2-40B4-BE49-F238E27FC236}">
                <a16:creationId xmlns:a16="http://schemas.microsoft.com/office/drawing/2014/main" id="{FF23F8B2-B170-46F5-95D9-E02FBF5EDDA7}"/>
              </a:ext>
            </a:extLst>
          </p:cNvPr>
          <p:cNvGrpSpPr>
            <a:grpSpLocks/>
          </p:cNvGrpSpPr>
          <p:nvPr/>
        </p:nvGrpSpPr>
        <p:grpSpPr bwMode="auto">
          <a:xfrm>
            <a:off x="4038600" y="3454400"/>
            <a:ext cx="2057400" cy="914400"/>
            <a:chOff x="1565" y="2945"/>
            <a:chExt cx="1296" cy="576"/>
          </a:xfrm>
        </p:grpSpPr>
        <p:sp>
          <p:nvSpPr>
            <p:cNvPr id="40" name="Rectangle 6">
              <a:extLst>
                <a:ext uri="{FF2B5EF4-FFF2-40B4-BE49-F238E27FC236}">
                  <a16:creationId xmlns:a16="http://schemas.microsoft.com/office/drawing/2014/main" id="{4F2D1E3F-87AF-4028-9A8F-CA1DCEF17266}"/>
                </a:ext>
              </a:extLst>
            </p:cNvPr>
            <p:cNvSpPr>
              <a:spLocks noChangeArrowheads="1"/>
            </p:cNvSpPr>
            <p:nvPr/>
          </p:nvSpPr>
          <p:spPr bwMode="auto">
            <a:xfrm>
              <a:off x="1901" y="3233"/>
              <a:ext cx="960"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0x55</a:t>
              </a:r>
            </a:p>
          </p:txBody>
        </p:sp>
        <p:sp>
          <p:nvSpPr>
            <p:cNvPr id="41" name="Rectangle 7">
              <a:extLst>
                <a:ext uri="{FF2B5EF4-FFF2-40B4-BE49-F238E27FC236}">
                  <a16:creationId xmlns:a16="http://schemas.microsoft.com/office/drawing/2014/main" id="{16234391-0F53-4004-81FB-EDDC00DAF9ED}"/>
                </a:ext>
              </a:extLst>
            </p:cNvPr>
            <p:cNvSpPr>
              <a:spLocks noChangeArrowheads="1"/>
            </p:cNvSpPr>
            <p:nvPr/>
          </p:nvSpPr>
          <p:spPr bwMode="auto">
            <a:xfrm>
              <a:off x="1565" y="3233"/>
              <a:ext cx="33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R3</a:t>
              </a:r>
            </a:p>
          </p:txBody>
        </p:sp>
        <p:sp>
          <p:nvSpPr>
            <p:cNvPr id="42" name="Rectangle 8">
              <a:extLst>
                <a:ext uri="{FF2B5EF4-FFF2-40B4-BE49-F238E27FC236}">
                  <a16:creationId xmlns:a16="http://schemas.microsoft.com/office/drawing/2014/main" id="{93042CB9-F182-4EE1-81D8-285A5CCCC8E8}"/>
                </a:ext>
              </a:extLst>
            </p:cNvPr>
            <p:cNvSpPr>
              <a:spLocks noChangeArrowheads="1"/>
            </p:cNvSpPr>
            <p:nvPr/>
          </p:nvSpPr>
          <p:spPr bwMode="auto">
            <a:xfrm>
              <a:off x="1565" y="2945"/>
              <a:ext cx="336"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R1</a:t>
              </a:r>
            </a:p>
          </p:txBody>
        </p:sp>
        <p:sp>
          <p:nvSpPr>
            <p:cNvPr id="43" name="Rectangle 9">
              <a:extLst>
                <a:ext uri="{FF2B5EF4-FFF2-40B4-BE49-F238E27FC236}">
                  <a16:creationId xmlns:a16="http://schemas.microsoft.com/office/drawing/2014/main" id="{68820B9D-CFA1-42AF-8A0F-735330336CB7}"/>
                </a:ext>
              </a:extLst>
            </p:cNvPr>
            <p:cNvSpPr>
              <a:spLocks noChangeArrowheads="1"/>
            </p:cNvSpPr>
            <p:nvPr/>
          </p:nvSpPr>
          <p:spPr bwMode="auto">
            <a:xfrm>
              <a:off x="1901" y="2945"/>
              <a:ext cx="960"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ysClr val="windowText" lastClr="000000"/>
                  </a:solidFill>
                  <a:latin typeface="Times New Roman" pitchFamily="18" charset="0"/>
                </a:rPr>
                <a:t>0x01</a:t>
              </a:r>
            </a:p>
          </p:txBody>
        </p:sp>
      </p:grpSp>
      <p:sp>
        <p:nvSpPr>
          <p:cNvPr id="44" name="Rectangle 10">
            <a:extLst>
              <a:ext uri="{FF2B5EF4-FFF2-40B4-BE49-F238E27FC236}">
                <a16:creationId xmlns:a16="http://schemas.microsoft.com/office/drawing/2014/main" id="{DBC18054-31D1-4BF5-8984-9F95F5D33A1A}"/>
              </a:ext>
            </a:extLst>
          </p:cNvPr>
          <p:cNvSpPr>
            <a:spLocks noChangeArrowheads="1"/>
          </p:cNvSpPr>
          <p:nvPr/>
        </p:nvSpPr>
        <p:spPr bwMode="auto">
          <a:xfrm>
            <a:off x="4572000" y="3911600"/>
            <a:ext cx="15240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0x08</a:t>
            </a:r>
          </a:p>
        </p:txBody>
      </p:sp>
      <p:sp>
        <p:nvSpPr>
          <p:cNvPr id="45" name="Line 11">
            <a:extLst>
              <a:ext uri="{FF2B5EF4-FFF2-40B4-BE49-F238E27FC236}">
                <a16:creationId xmlns:a16="http://schemas.microsoft.com/office/drawing/2014/main" id="{A61F4887-D24D-4DD4-990C-DD99259D4933}"/>
              </a:ext>
            </a:extLst>
          </p:cNvPr>
          <p:cNvSpPr>
            <a:spLocks noChangeShapeType="1"/>
          </p:cNvSpPr>
          <p:nvPr/>
        </p:nvSpPr>
        <p:spPr bwMode="auto">
          <a:xfrm>
            <a:off x="6065838" y="3683000"/>
            <a:ext cx="6096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6" name="Rectangle 12">
            <a:extLst>
              <a:ext uri="{FF2B5EF4-FFF2-40B4-BE49-F238E27FC236}">
                <a16:creationId xmlns:a16="http://schemas.microsoft.com/office/drawing/2014/main" id="{24BD260B-3DA8-4D8F-8F15-34A496EFAF30}"/>
              </a:ext>
            </a:extLst>
          </p:cNvPr>
          <p:cNvSpPr>
            <a:spLocks noChangeArrowheads="1"/>
          </p:cNvSpPr>
          <p:nvPr/>
        </p:nvSpPr>
        <p:spPr bwMode="auto">
          <a:xfrm>
            <a:off x="6675438" y="3454400"/>
            <a:ext cx="1524000" cy="457200"/>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400" kern="0">
                <a:solidFill>
                  <a:srgbClr val="FF0000"/>
                </a:solidFill>
                <a:latin typeface="Times New Roman" pitchFamily="18" charset="0"/>
              </a:rPr>
              <a:t>0x08</a:t>
            </a:r>
          </a:p>
        </p:txBody>
      </p:sp>
      <p:sp>
        <p:nvSpPr>
          <p:cNvPr id="47" name="Freeform 13">
            <a:extLst>
              <a:ext uri="{FF2B5EF4-FFF2-40B4-BE49-F238E27FC236}">
                <a16:creationId xmlns:a16="http://schemas.microsoft.com/office/drawing/2014/main" id="{AA82F90A-9740-40BF-AC74-B3D931F6255C}"/>
              </a:ext>
            </a:extLst>
          </p:cNvPr>
          <p:cNvSpPr>
            <a:spLocks/>
          </p:cNvSpPr>
          <p:nvPr/>
        </p:nvSpPr>
        <p:spPr bwMode="auto">
          <a:xfrm>
            <a:off x="5913438" y="3835400"/>
            <a:ext cx="1447800" cy="444500"/>
          </a:xfrm>
          <a:custGeom>
            <a:avLst/>
            <a:gdLst>
              <a:gd name="T0" fmla="*/ 2147483647 w 912"/>
              <a:gd name="T1" fmla="*/ 0 h 280"/>
              <a:gd name="T2" fmla="*/ 1814512500 w 912"/>
              <a:gd name="T3" fmla="*/ 604837500 h 280"/>
              <a:gd name="T4" fmla="*/ 0 w 912"/>
              <a:gd name="T5" fmla="*/ 604837500 h 280"/>
              <a:gd name="T6" fmla="*/ 0 60000 65536"/>
              <a:gd name="T7" fmla="*/ 0 60000 65536"/>
              <a:gd name="T8" fmla="*/ 0 60000 65536"/>
            </a:gdLst>
            <a:ahLst/>
            <a:cxnLst>
              <a:cxn ang="T6">
                <a:pos x="T0" y="T1"/>
              </a:cxn>
              <a:cxn ang="T7">
                <a:pos x="T2" y="T3"/>
              </a:cxn>
              <a:cxn ang="T8">
                <a:pos x="T4" y="T5"/>
              </a:cxn>
            </a:cxnLst>
            <a:rect l="0" t="0" r="r" b="b"/>
            <a:pathLst>
              <a:path w="912" h="280">
                <a:moveTo>
                  <a:pt x="912" y="0"/>
                </a:moveTo>
                <a:cubicBezTo>
                  <a:pt x="892" y="100"/>
                  <a:pt x="872" y="200"/>
                  <a:pt x="720" y="240"/>
                </a:cubicBezTo>
                <a:cubicBezTo>
                  <a:pt x="568" y="280"/>
                  <a:pt x="284" y="260"/>
                  <a:pt x="0" y="240"/>
                </a:cubicBezTo>
              </a:path>
            </a:pathLst>
          </a:custGeom>
          <a:noFill/>
          <a:ln w="25400" cap="flat" cmpd="sng">
            <a:solidFill>
              <a:srgbClr val="FF0000"/>
            </a:solidFill>
            <a:prstDash val="solid"/>
            <a:round/>
            <a:headEn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8" name="Rectangle 14">
            <a:extLst>
              <a:ext uri="{FF2B5EF4-FFF2-40B4-BE49-F238E27FC236}">
                <a16:creationId xmlns:a16="http://schemas.microsoft.com/office/drawing/2014/main" id="{1784F66C-4301-4587-8363-7867D481DA9F}"/>
              </a:ext>
            </a:extLst>
          </p:cNvPr>
          <p:cNvSpPr>
            <a:spLocks noChangeArrowheads="1"/>
          </p:cNvSpPr>
          <p:nvPr/>
        </p:nvSpPr>
        <p:spPr bwMode="auto">
          <a:xfrm>
            <a:off x="5151438" y="2997200"/>
            <a:ext cx="25908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a:latin typeface="Times New Roman" panose="02020603050405020304" pitchFamily="18" charset="0"/>
                <a:ea typeface="华文新魏" panose="02010800040101010101" pitchFamily="2" charset="-122"/>
              </a:rPr>
              <a:t>逻辑左移</a:t>
            </a:r>
            <a:r>
              <a:rPr lang="en-US" altLang="zh-CN" sz="2400">
                <a:latin typeface="Times New Roman" panose="02020603050405020304" pitchFamily="18" charset="0"/>
                <a:ea typeface="华文新魏" panose="02010800040101010101" pitchFamily="2" charset="-122"/>
              </a:rPr>
              <a:t>3</a:t>
            </a:r>
            <a:r>
              <a:rPr lang="zh-CN" altLang="en-US" sz="2400">
                <a:latin typeface="Times New Roman" panose="02020603050405020304" pitchFamily="18" charset="0"/>
                <a:ea typeface="华文新魏" panose="02010800040101010101" pitchFamily="2" charset="-122"/>
              </a:rPr>
              <a:t>位</a:t>
            </a:r>
          </a:p>
        </p:txBody>
      </p:sp>
    </p:spTree>
    <p:extLst>
      <p:ext uri="{BB962C8B-B14F-4D97-AF65-F5344CB8AC3E}">
        <p14:creationId xmlns:p14="http://schemas.microsoft.com/office/powerpoint/2010/main" val="13580371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slide(fromLeft)">
                                      <p:cBhvr>
                                        <p:cTn id="12" dur="500"/>
                                        <p:tgtEl>
                                          <p:spTgt spid="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slide(fromLeft)">
                                      <p:cBhvr>
                                        <p:cTn id="17" dur="500"/>
                                        <p:tgtEl>
                                          <p:spTgt spid="45"/>
                                        </p:tgtEl>
                                      </p:cBhvr>
                                    </p:animEffect>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48"/>
                                        </p:tgtEl>
                                        <p:attrNameLst>
                                          <p:attrName>style.visibility</p:attrName>
                                        </p:attrNameLst>
                                      </p:cBhvr>
                                      <p:to>
                                        <p:strVal val="visible"/>
                                      </p:to>
                                    </p:set>
                                  </p:childTnLst>
                                </p:cTn>
                              </p:par>
                            </p:childTnLst>
                          </p:cTn>
                        </p:par>
                        <p:par>
                          <p:cTn id="21" fill="hold" nodeType="afterGroup">
                            <p:stCondLst>
                              <p:cond delay="1000"/>
                            </p:stCondLst>
                            <p:childTnLst>
                              <p:par>
                                <p:cTn id="22" presetID="1" presetClass="entr" presetSubtype="0" fill="hold" grpId="0" nodeType="afterEffect">
                                  <p:stCondLst>
                                    <p:cond delay="0"/>
                                  </p:stCondLst>
                                  <p:childTnLst>
                                    <p:set>
                                      <p:cBhvr>
                                        <p:cTn id="23" dur="1" fill="hold">
                                          <p:stCondLst>
                                            <p:cond delay="499"/>
                                          </p:stCondLst>
                                        </p:cTn>
                                        <p:tgtEl>
                                          <p:spTgt spid="46"/>
                                        </p:tgtEl>
                                        <p:attrNameLst>
                                          <p:attrName>style.visibility</p:attrName>
                                        </p:attrNameLst>
                                      </p:cBhvr>
                                      <p:to>
                                        <p:strVal val="visible"/>
                                      </p:to>
                                    </p:set>
                                  </p:childTnLst>
                                </p:cTn>
                              </p:par>
                            </p:childTnLst>
                          </p:cTn>
                        </p:par>
                        <p:par>
                          <p:cTn id="24" fill="hold" nodeType="afterGroup">
                            <p:stCondLst>
                              <p:cond delay="1500"/>
                            </p:stCondLst>
                            <p:childTnLst>
                              <p:par>
                                <p:cTn id="25" presetID="22" presetClass="entr" presetSubtype="2"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right)">
                                      <p:cBhvr>
                                        <p:cTn id="27" dur="500"/>
                                        <p:tgtEl>
                                          <p:spTgt spid="47"/>
                                        </p:tgtEl>
                                      </p:cBhvr>
                                    </p:animEffect>
                                  </p:childTnLst>
                                </p:cTn>
                              </p:par>
                            </p:childTnLst>
                          </p:cTn>
                        </p:par>
                        <p:par>
                          <p:cTn id="28" fill="hold" nodeType="afterGroup">
                            <p:stCondLst>
                              <p:cond delay="2000"/>
                            </p:stCondLst>
                            <p:childTnLst>
                              <p:par>
                                <p:cTn id="29" presetID="12" presetClass="entr" presetSubtype="2"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slide(fromRight)">
                                      <p:cBhvr>
                                        <p:cTn id="31" dur="500"/>
                                        <p:tgtEl>
                                          <p:spTgt spid="4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ppt_x"/>
                                          </p:val>
                                        </p:tav>
                                        <p:tav tm="100000">
                                          <p:val>
                                            <p:strVal val="#ppt_x"/>
                                          </p:val>
                                        </p:tav>
                                      </p:tavLst>
                                    </p:anim>
                                    <p:anim calcmode="lin" valueType="num">
                                      <p:cBhvr additive="base">
                                        <p:cTn id="3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4" grpId="0" animBg="1" autoUpdateAnimBg="0"/>
      <p:bldP spid="46" grpId="0" animBg="1" autoUpdateAnimBg="0"/>
      <p:bldP spid="48"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DF605BFB-6CE3-4D6A-8377-53BBCF920B68}"/>
              </a:ext>
            </a:extLst>
          </p:cNvPr>
          <p:cNvSpPr txBox="1">
            <a:spLocks noChangeArrowheads="1"/>
          </p:cNvSpPr>
          <p:nvPr/>
        </p:nvSpPr>
        <p:spPr bwMode="auto">
          <a:xfrm>
            <a:off x="1992313" y="549275"/>
            <a:ext cx="76327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数据处理指令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算术逻辑运算指令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44035" name="Text Box 4">
            <a:extLst>
              <a:ext uri="{FF2B5EF4-FFF2-40B4-BE49-F238E27FC236}">
                <a16:creationId xmlns:a16="http://schemas.microsoft.com/office/drawing/2014/main" id="{829D77D5-23B0-46DA-929E-A87B07FCB10F}"/>
              </a:ext>
            </a:extLst>
          </p:cNvPr>
          <p:cNvSpPr txBox="1">
            <a:spLocks noChangeArrowheads="1"/>
          </p:cNvSpPr>
          <p:nvPr/>
        </p:nvSpPr>
        <p:spPr bwMode="auto">
          <a:xfrm>
            <a:off x="1774826" y="1341439"/>
            <a:ext cx="84248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ts val="600"/>
              </a:spcBef>
              <a:buClr>
                <a:srgbClr val="0000FF"/>
              </a:buClr>
            </a:pPr>
            <a:r>
              <a:rPr kumimoji="1" lang="zh-CN" altLang="en-US" sz="2400" b="1">
                <a:latin typeface="楷体" panose="02010609060101010101" pitchFamily="49" charset="-122"/>
                <a:ea typeface="楷体" panose="02010609060101010101" pitchFamily="49" charset="-122"/>
              </a:rPr>
              <a:t>包括“加</a:t>
            </a:r>
            <a:r>
              <a:rPr kumimoji="1" lang="en-US" altLang="zh-CN" sz="2400" b="1">
                <a:latin typeface="楷体" panose="02010609060101010101" pitchFamily="49" charset="-122"/>
                <a:ea typeface="楷体" panose="02010609060101010101" pitchFamily="49" charset="-122"/>
              </a:rPr>
              <a:t>/</a:t>
            </a:r>
            <a:r>
              <a:rPr kumimoji="1" lang="zh-CN" altLang="en-US" sz="2400" b="1">
                <a:latin typeface="楷体" panose="02010609060101010101" pitchFamily="49" charset="-122"/>
                <a:ea typeface="楷体" panose="02010609060101010101" pitchFamily="49" charset="-122"/>
              </a:rPr>
              <a:t>减” 及“与</a:t>
            </a:r>
            <a:r>
              <a:rPr kumimoji="1" lang="en-US" altLang="zh-CN" sz="2400" b="1">
                <a:latin typeface="楷体" panose="02010609060101010101" pitchFamily="49" charset="-122"/>
                <a:ea typeface="楷体" panose="02010609060101010101" pitchFamily="49" charset="-122"/>
              </a:rPr>
              <a:t>/</a:t>
            </a:r>
            <a:r>
              <a:rPr kumimoji="1" lang="zh-CN" altLang="en-US" sz="2400" b="1">
                <a:latin typeface="楷体" panose="02010609060101010101" pitchFamily="49" charset="-122"/>
                <a:ea typeface="楷体" panose="02010609060101010101" pitchFamily="49" charset="-122"/>
              </a:rPr>
              <a:t>或</a:t>
            </a:r>
            <a:r>
              <a:rPr kumimoji="1" lang="en-US" altLang="zh-CN" sz="2400" b="1">
                <a:latin typeface="楷体" panose="02010609060101010101" pitchFamily="49" charset="-122"/>
                <a:ea typeface="楷体" panose="02010609060101010101" pitchFamily="49" charset="-122"/>
              </a:rPr>
              <a:t>/</a:t>
            </a:r>
            <a:r>
              <a:rPr kumimoji="1" lang="zh-CN" altLang="en-US" sz="2400" b="1">
                <a:latin typeface="楷体" panose="02010609060101010101" pitchFamily="49" charset="-122"/>
                <a:ea typeface="楷体" panose="02010609060101010101" pitchFamily="49" charset="-122"/>
              </a:rPr>
              <a:t>异或”等指令，格式如下：</a:t>
            </a:r>
          </a:p>
        </p:txBody>
      </p:sp>
      <p:grpSp>
        <p:nvGrpSpPr>
          <p:cNvPr id="15" name="Group 5">
            <a:extLst>
              <a:ext uri="{FF2B5EF4-FFF2-40B4-BE49-F238E27FC236}">
                <a16:creationId xmlns:a16="http://schemas.microsoft.com/office/drawing/2014/main" id="{8A941CB5-CE92-4F25-A201-40E6F2C89A3D}"/>
              </a:ext>
            </a:extLst>
          </p:cNvPr>
          <p:cNvGrpSpPr>
            <a:grpSpLocks/>
          </p:cNvGrpSpPr>
          <p:nvPr/>
        </p:nvGrpSpPr>
        <p:grpSpPr bwMode="auto">
          <a:xfrm>
            <a:off x="2279650" y="1844676"/>
            <a:ext cx="7634288" cy="1814513"/>
            <a:chOff x="657" y="2559"/>
            <a:chExt cx="4809" cy="1415"/>
          </a:xfrm>
        </p:grpSpPr>
        <p:sp>
          <p:nvSpPr>
            <p:cNvPr id="16" name="AutoShape 6">
              <a:extLst>
                <a:ext uri="{FF2B5EF4-FFF2-40B4-BE49-F238E27FC236}">
                  <a16:creationId xmlns:a16="http://schemas.microsoft.com/office/drawing/2014/main" id="{73620141-5C12-479E-8D23-36DECE9614F3}"/>
                </a:ext>
              </a:extLst>
            </p:cNvPr>
            <p:cNvSpPr>
              <a:spLocks noChangeArrowheads="1"/>
            </p:cNvSpPr>
            <p:nvPr/>
          </p:nvSpPr>
          <p:spPr bwMode="auto">
            <a:xfrm>
              <a:off x="657" y="2568"/>
              <a:ext cx="4809" cy="1406"/>
            </a:xfrm>
            <a:prstGeom prst="roundRect">
              <a:avLst>
                <a:gd name="adj" fmla="val 10102"/>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7" name="Text Box 7">
              <a:extLst>
                <a:ext uri="{FF2B5EF4-FFF2-40B4-BE49-F238E27FC236}">
                  <a16:creationId xmlns:a16="http://schemas.microsoft.com/office/drawing/2014/main" id="{864B9B61-8B00-4592-81BC-FAFD61E8BF23}"/>
                </a:ext>
              </a:extLst>
            </p:cNvPr>
            <p:cNvSpPr txBox="1">
              <a:spLocks noChangeArrowheads="1"/>
            </p:cNvSpPr>
            <p:nvPr/>
          </p:nvSpPr>
          <p:spPr bwMode="auto">
            <a:xfrm>
              <a:off x="703" y="2559"/>
              <a:ext cx="4762"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kern="0" dirty="0" err="1">
                  <a:solidFill>
                    <a:srgbClr val="3333CC"/>
                  </a:solidFill>
                  <a:effectLst>
                    <a:outerShdw blurRad="38100" dist="38100" dir="2700000" algn="tl">
                      <a:srgbClr val="000000"/>
                    </a:outerShdw>
                  </a:effectLst>
                  <a:latin typeface="Arial Black" pitchFamily="34" charset="0"/>
                  <a:ea typeface="华文新魏" pitchFamily="2" charset="-122"/>
                </a:rPr>
                <a:t>OpCode</a:t>
              </a:r>
              <a:r>
                <a:rPr lang="en-US" altLang="zh-CN" sz="2800" kern="0" dirty="0">
                  <a:solidFill>
                    <a:srgbClr val="3333CC"/>
                  </a:solidFill>
                  <a:effectLst>
                    <a:outerShdw blurRad="38100" dist="38100" dir="2700000" algn="tl">
                      <a:srgbClr val="000000"/>
                    </a:outerShdw>
                  </a:effectLst>
                  <a:latin typeface="Arial Black" pitchFamily="34" charset="0"/>
                  <a:ea typeface="华文新魏" pitchFamily="2" charset="-122"/>
                </a:rPr>
                <a:t>    </a:t>
              </a:r>
              <a:r>
                <a:rPr lang="zh-CN" altLang="en-US" sz="2400" kern="0" dirty="0">
                  <a:solidFill>
                    <a:srgbClr val="3333CC"/>
                  </a:solidFill>
                  <a:effectLst>
                    <a:outerShdw blurRad="38100" dist="38100" dir="2700000" algn="tl">
                      <a:srgbClr val="000000"/>
                    </a:outerShdw>
                  </a:effectLst>
                  <a:latin typeface="Arial Black" pitchFamily="34" charset="0"/>
                  <a:ea typeface="方正粗宋_GBK" pitchFamily="65" charset="-122"/>
                </a:rPr>
                <a:t>结果寄存器，运算寄存器，第二操作数</a:t>
              </a:r>
            </a:p>
          </p:txBody>
        </p:sp>
      </p:grpSp>
      <p:sp>
        <p:nvSpPr>
          <p:cNvPr id="18" name="Line 8">
            <a:extLst>
              <a:ext uri="{FF2B5EF4-FFF2-40B4-BE49-F238E27FC236}">
                <a16:creationId xmlns:a16="http://schemas.microsoft.com/office/drawing/2014/main" id="{D9C85F29-1E66-48C2-B519-2DEC1034E562}"/>
              </a:ext>
            </a:extLst>
          </p:cNvPr>
          <p:cNvSpPr>
            <a:spLocks noChangeShapeType="1"/>
          </p:cNvSpPr>
          <p:nvPr/>
        </p:nvSpPr>
        <p:spPr bwMode="auto">
          <a:xfrm>
            <a:off x="5592763" y="2652713"/>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9" name="Line 9">
            <a:extLst>
              <a:ext uri="{FF2B5EF4-FFF2-40B4-BE49-F238E27FC236}">
                <a16:creationId xmlns:a16="http://schemas.microsoft.com/office/drawing/2014/main" id="{304CB2AA-7085-4B42-BEDD-E2D2651A6353}"/>
              </a:ext>
            </a:extLst>
          </p:cNvPr>
          <p:cNvSpPr>
            <a:spLocks noChangeShapeType="1"/>
          </p:cNvSpPr>
          <p:nvPr/>
        </p:nvSpPr>
        <p:spPr bwMode="auto">
          <a:xfrm flipH="1">
            <a:off x="6816725" y="2652713"/>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0" name="Line 10">
            <a:extLst>
              <a:ext uri="{FF2B5EF4-FFF2-40B4-BE49-F238E27FC236}">
                <a16:creationId xmlns:a16="http://schemas.microsoft.com/office/drawing/2014/main" id="{CF65B1B1-F2B8-42C1-A8BB-701D5E3B0DB0}"/>
              </a:ext>
            </a:extLst>
          </p:cNvPr>
          <p:cNvSpPr>
            <a:spLocks noChangeShapeType="1"/>
          </p:cNvSpPr>
          <p:nvPr/>
        </p:nvSpPr>
        <p:spPr bwMode="auto">
          <a:xfrm>
            <a:off x="6313488" y="2940050"/>
            <a:ext cx="0" cy="2174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21" name="Group 11">
            <a:extLst>
              <a:ext uri="{FF2B5EF4-FFF2-40B4-BE49-F238E27FC236}">
                <a16:creationId xmlns:a16="http://schemas.microsoft.com/office/drawing/2014/main" id="{D117E567-85FD-4685-AB8F-2E3D66F8EA67}"/>
              </a:ext>
            </a:extLst>
          </p:cNvPr>
          <p:cNvGrpSpPr>
            <a:grpSpLocks/>
          </p:cNvGrpSpPr>
          <p:nvPr/>
        </p:nvGrpSpPr>
        <p:grpSpPr bwMode="auto">
          <a:xfrm>
            <a:off x="3937001" y="2363788"/>
            <a:ext cx="4824413" cy="1198562"/>
            <a:chOff x="1701" y="3112"/>
            <a:chExt cx="3039" cy="755"/>
          </a:xfrm>
        </p:grpSpPr>
        <p:sp>
          <p:nvSpPr>
            <p:cNvPr id="22" name="Rectangle 12">
              <a:extLst>
                <a:ext uri="{FF2B5EF4-FFF2-40B4-BE49-F238E27FC236}">
                  <a16:creationId xmlns:a16="http://schemas.microsoft.com/office/drawing/2014/main" id="{936673F6-66D7-4B9A-8146-3C6257DAF03F}"/>
                </a:ext>
              </a:extLst>
            </p:cNvPr>
            <p:cNvSpPr>
              <a:spLocks noChangeArrowheads="1"/>
            </p:cNvSpPr>
            <p:nvPr/>
          </p:nvSpPr>
          <p:spPr bwMode="auto">
            <a:xfrm>
              <a:off x="1701" y="3158"/>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运算寄存器</a:t>
              </a:r>
            </a:p>
          </p:txBody>
        </p:sp>
        <p:sp>
          <p:nvSpPr>
            <p:cNvPr id="23" name="Rectangle 13">
              <a:extLst>
                <a:ext uri="{FF2B5EF4-FFF2-40B4-BE49-F238E27FC236}">
                  <a16:creationId xmlns:a16="http://schemas.microsoft.com/office/drawing/2014/main" id="{9319A7CA-20B5-4508-B011-EFFC9627C72F}"/>
                </a:ext>
              </a:extLst>
            </p:cNvPr>
            <p:cNvSpPr>
              <a:spLocks noChangeArrowheads="1"/>
            </p:cNvSpPr>
            <p:nvPr/>
          </p:nvSpPr>
          <p:spPr bwMode="auto">
            <a:xfrm>
              <a:off x="3649" y="3158"/>
              <a:ext cx="1091"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第二操作数</a:t>
              </a:r>
            </a:p>
          </p:txBody>
        </p:sp>
        <p:sp>
          <p:nvSpPr>
            <p:cNvPr id="24" name="Oval 14">
              <a:extLst>
                <a:ext uri="{FF2B5EF4-FFF2-40B4-BE49-F238E27FC236}">
                  <a16:creationId xmlns:a16="http://schemas.microsoft.com/office/drawing/2014/main" id="{9E14A947-3F76-444A-A22E-9094F6DEB069}"/>
                </a:ext>
              </a:extLst>
            </p:cNvPr>
            <p:cNvSpPr>
              <a:spLocks noChangeArrowheads="1"/>
            </p:cNvSpPr>
            <p:nvPr/>
          </p:nvSpPr>
          <p:spPr bwMode="auto">
            <a:xfrm>
              <a:off x="2880" y="3112"/>
              <a:ext cx="635" cy="363"/>
            </a:xfrm>
            <a:prstGeom prst="ellipse">
              <a:avLst/>
            </a:prstGeom>
            <a:solidFill>
              <a:srgbClr val="CCEC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ts val="600"/>
                </a:spcBef>
                <a:defRPr/>
              </a:pPr>
              <a:r>
                <a:rPr lang="zh-CN" altLang="en-US" sz="2400" kern="0" dirty="0">
                  <a:solidFill>
                    <a:srgbClr val="FF0000"/>
                  </a:solidFill>
                  <a:latin typeface="Times New Roman" pitchFamily="18" charset="0"/>
                  <a:ea typeface="华文新魏" pitchFamily="2" charset="-122"/>
                </a:rPr>
                <a:t>运算符</a:t>
              </a:r>
            </a:p>
          </p:txBody>
        </p:sp>
        <p:sp>
          <p:nvSpPr>
            <p:cNvPr id="25" name="Rectangle 15">
              <a:extLst>
                <a:ext uri="{FF2B5EF4-FFF2-40B4-BE49-F238E27FC236}">
                  <a16:creationId xmlns:a16="http://schemas.microsoft.com/office/drawing/2014/main" id="{75E2852B-DDEC-47A6-A211-46E5700B3723}"/>
                </a:ext>
              </a:extLst>
            </p:cNvPr>
            <p:cNvSpPr>
              <a:spLocks noChangeArrowheads="1"/>
            </p:cNvSpPr>
            <p:nvPr/>
          </p:nvSpPr>
          <p:spPr bwMode="auto">
            <a:xfrm>
              <a:off x="2699" y="3612"/>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dirty="0">
                  <a:solidFill>
                    <a:sysClr val="windowText" lastClr="000000"/>
                  </a:solidFill>
                  <a:latin typeface="Times New Roman" pitchFamily="18" charset="0"/>
                  <a:ea typeface="华文新魏" pitchFamily="2" charset="-122"/>
                </a:rPr>
                <a:t>结果寄存器</a:t>
              </a:r>
            </a:p>
          </p:txBody>
        </p:sp>
      </p:grpSp>
      <p:grpSp>
        <p:nvGrpSpPr>
          <p:cNvPr id="27" name="Group 14">
            <a:extLst>
              <a:ext uri="{FF2B5EF4-FFF2-40B4-BE49-F238E27FC236}">
                <a16:creationId xmlns:a16="http://schemas.microsoft.com/office/drawing/2014/main" id="{540B6465-7E80-4F53-898E-BB76A1FBF936}"/>
              </a:ext>
            </a:extLst>
          </p:cNvPr>
          <p:cNvGrpSpPr>
            <a:grpSpLocks/>
          </p:cNvGrpSpPr>
          <p:nvPr/>
        </p:nvGrpSpPr>
        <p:grpSpPr bwMode="auto">
          <a:xfrm>
            <a:off x="2135189" y="3933826"/>
            <a:ext cx="4175125" cy="2663825"/>
            <a:chOff x="2018" y="1797"/>
            <a:chExt cx="2553" cy="1997"/>
          </a:xfrm>
        </p:grpSpPr>
        <p:sp>
          <p:nvSpPr>
            <p:cNvPr id="44048" name="AutoShape 6">
              <a:extLst>
                <a:ext uri="{FF2B5EF4-FFF2-40B4-BE49-F238E27FC236}">
                  <a16:creationId xmlns:a16="http://schemas.microsoft.com/office/drawing/2014/main" id="{657B1A2D-98DB-4DCC-901B-C14D297CB00B}"/>
                </a:ext>
              </a:extLst>
            </p:cNvPr>
            <p:cNvSpPr>
              <a:spLocks noChangeArrowheads="1"/>
            </p:cNvSpPr>
            <p:nvPr/>
          </p:nvSpPr>
          <p:spPr bwMode="auto">
            <a:xfrm>
              <a:off x="2018" y="1797"/>
              <a:ext cx="2553" cy="1997"/>
            </a:xfrm>
            <a:prstGeom prst="roundRect">
              <a:avLst>
                <a:gd name="adj" fmla="val 7250"/>
              </a:avLst>
            </a:prstGeom>
            <a:solidFill>
              <a:srgbClr val="FFFFCC"/>
            </a:solidFill>
            <a:ln w="19050">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en-US" altLang="zh-CN" sz="2400">
                <a:latin typeface="Times New Roman" panose="02020603050405020304" pitchFamily="18" charset="0"/>
                <a:ea typeface="华文新魏" panose="02010800040101010101" pitchFamily="2" charset="-122"/>
              </a:endParaRPr>
            </a:p>
            <a:p>
              <a:pPr eaLnBrk="1" hangingPunct="1">
                <a:spcBef>
                  <a:spcPct val="50000"/>
                </a:spcBef>
              </a:pPr>
              <a:r>
                <a:rPr lang="zh-CN" altLang="en-US" sz="2400">
                  <a:latin typeface="Times New Roman" panose="02020603050405020304" pitchFamily="18" charset="0"/>
                  <a:ea typeface="华文新魏" panose="02010800040101010101" pitchFamily="2" charset="-122"/>
                </a:rPr>
                <a:t>部分</a:t>
              </a:r>
              <a:r>
                <a:rPr lang="zh-CN" altLang="en-US" sz="2400">
                  <a:solidFill>
                    <a:srgbClr val="FF0000"/>
                  </a:solidFill>
                  <a:latin typeface="Times New Roman" panose="02020603050405020304" pitchFamily="18" charset="0"/>
                  <a:ea typeface="华文新魏" panose="02010800040101010101" pitchFamily="2" charset="-122"/>
                </a:rPr>
                <a:t>算术</a:t>
              </a:r>
              <a:r>
                <a:rPr lang="zh-CN" altLang="en-US" sz="2400">
                  <a:latin typeface="Times New Roman" panose="02020603050405020304" pitchFamily="18" charset="0"/>
                  <a:ea typeface="华文新魏" panose="02010800040101010101" pitchFamily="2" charset="-122"/>
                </a:rPr>
                <a:t>运算符：</a:t>
              </a: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000">
                <a:latin typeface="Times New Roman" panose="02020603050405020304" pitchFamily="18" charset="0"/>
                <a:ea typeface="华文新魏" panose="02010800040101010101" pitchFamily="2" charset="-122"/>
              </a:endParaRPr>
            </a:p>
          </p:txBody>
        </p:sp>
        <p:sp>
          <p:nvSpPr>
            <p:cNvPr id="44049" name="Rectangle 7">
              <a:extLst>
                <a:ext uri="{FF2B5EF4-FFF2-40B4-BE49-F238E27FC236}">
                  <a16:creationId xmlns:a16="http://schemas.microsoft.com/office/drawing/2014/main" id="{548F51E9-3E8A-40B6-8C98-21B467F5311D}"/>
                </a:ext>
              </a:extLst>
            </p:cNvPr>
            <p:cNvSpPr>
              <a:spLocks noChangeArrowheads="1"/>
            </p:cNvSpPr>
            <p:nvPr/>
          </p:nvSpPr>
          <p:spPr bwMode="auto">
            <a:xfrm>
              <a:off x="2064" y="2175"/>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ADD</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加法</a:t>
              </a:r>
              <a:r>
                <a:rPr lang="zh-CN" altLang="en-US" sz="2400">
                  <a:latin typeface="Times New Roman" panose="02020603050405020304" pitchFamily="18" charset="0"/>
                  <a:ea typeface="华文新魏" panose="02010800040101010101" pitchFamily="2" charset="-122"/>
                </a:rPr>
                <a:t>运算</a:t>
              </a:r>
              <a:endParaRPr lang="zh-CN" altLang="en-US" sz="2400">
                <a:solidFill>
                  <a:srgbClr val="0000FF"/>
                </a:solidFill>
                <a:latin typeface="Times New Roman" panose="02020603050405020304" pitchFamily="18" charset="0"/>
                <a:ea typeface="华文新魏" panose="02010800040101010101" pitchFamily="2" charset="-122"/>
              </a:endParaRPr>
            </a:p>
          </p:txBody>
        </p:sp>
        <p:sp>
          <p:nvSpPr>
            <p:cNvPr id="44050" name="Rectangle 8">
              <a:extLst>
                <a:ext uri="{FF2B5EF4-FFF2-40B4-BE49-F238E27FC236}">
                  <a16:creationId xmlns:a16="http://schemas.microsoft.com/office/drawing/2014/main" id="{5CEFF6F6-AE6D-4537-BB36-AE5872F145BC}"/>
                </a:ext>
              </a:extLst>
            </p:cNvPr>
            <p:cNvSpPr>
              <a:spLocks noChangeArrowheads="1"/>
            </p:cNvSpPr>
            <p:nvPr/>
          </p:nvSpPr>
          <p:spPr bwMode="auto">
            <a:xfrm>
              <a:off x="2064" y="2445"/>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ADC</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带进位加法</a:t>
              </a:r>
              <a:r>
                <a:rPr lang="zh-CN" altLang="en-US" sz="2400">
                  <a:latin typeface="Times New Roman" panose="02020603050405020304" pitchFamily="18" charset="0"/>
                  <a:ea typeface="华文新魏" panose="02010800040101010101" pitchFamily="2" charset="-122"/>
                </a:rPr>
                <a:t>运算</a:t>
              </a:r>
              <a:endParaRPr lang="zh-CN" altLang="en-US" sz="2400">
                <a:solidFill>
                  <a:srgbClr val="0000FF"/>
                </a:solidFill>
                <a:latin typeface="Times New Roman" panose="02020603050405020304" pitchFamily="18" charset="0"/>
                <a:ea typeface="华文新魏" panose="02010800040101010101" pitchFamily="2" charset="-122"/>
              </a:endParaRPr>
            </a:p>
          </p:txBody>
        </p:sp>
        <p:sp>
          <p:nvSpPr>
            <p:cNvPr id="44051" name="Rectangle 9">
              <a:extLst>
                <a:ext uri="{FF2B5EF4-FFF2-40B4-BE49-F238E27FC236}">
                  <a16:creationId xmlns:a16="http://schemas.microsoft.com/office/drawing/2014/main" id="{3E9B228B-AD27-435A-8D3E-451586C43FA8}"/>
                </a:ext>
              </a:extLst>
            </p:cNvPr>
            <p:cNvSpPr>
              <a:spLocks noChangeArrowheads="1"/>
            </p:cNvSpPr>
            <p:nvPr/>
          </p:nvSpPr>
          <p:spPr bwMode="auto">
            <a:xfrm>
              <a:off x="2064" y="2715"/>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SUB</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减法</a:t>
              </a:r>
              <a:r>
                <a:rPr lang="zh-CN" altLang="en-US" sz="2400">
                  <a:latin typeface="Times New Roman" panose="02020603050405020304" pitchFamily="18" charset="0"/>
                  <a:ea typeface="华文新魏" panose="02010800040101010101" pitchFamily="2" charset="-122"/>
                </a:rPr>
                <a:t>运算</a:t>
              </a:r>
              <a:endParaRPr lang="zh-CN" altLang="en-US" sz="2400">
                <a:solidFill>
                  <a:srgbClr val="0000FF"/>
                </a:solidFill>
                <a:latin typeface="Times New Roman" panose="02020603050405020304" pitchFamily="18" charset="0"/>
                <a:ea typeface="华文新魏" panose="02010800040101010101" pitchFamily="2" charset="-122"/>
              </a:endParaRPr>
            </a:p>
          </p:txBody>
        </p:sp>
        <p:sp>
          <p:nvSpPr>
            <p:cNvPr id="44052" name="Rectangle 10">
              <a:extLst>
                <a:ext uri="{FF2B5EF4-FFF2-40B4-BE49-F238E27FC236}">
                  <a16:creationId xmlns:a16="http://schemas.microsoft.com/office/drawing/2014/main" id="{1FF88B06-1DFE-44F9-B7EE-AED83D70E044}"/>
                </a:ext>
              </a:extLst>
            </p:cNvPr>
            <p:cNvSpPr>
              <a:spLocks noChangeArrowheads="1"/>
            </p:cNvSpPr>
            <p:nvPr/>
          </p:nvSpPr>
          <p:spPr bwMode="auto">
            <a:xfrm>
              <a:off x="2063" y="2985"/>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RSB</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逆向减法</a:t>
              </a:r>
              <a:r>
                <a:rPr lang="zh-CN" altLang="en-US" sz="2400">
                  <a:latin typeface="Times New Roman" panose="02020603050405020304" pitchFamily="18" charset="0"/>
                  <a:ea typeface="华文新魏" panose="02010800040101010101" pitchFamily="2" charset="-122"/>
                </a:rPr>
                <a:t>运算</a:t>
              </a:r>
            </a:p>
          </p:txBody>
        </p:sp>
        <p:sp>
          <p:nvSpPr>
            <p:cNvPr id="44053" name="Rectangle 11">
              <a:extLst>
                <a:ext uri="{FF2B5EF4-FFF2-40B4-BE49-F238E27FC236}">
                  <a16:creationId xmlns:a16="http://schemas.microsoft.com/office/drawing/2014/main" id="{7872B92D-9C58-4DB7-8527-86FEDBCC1FE2}"/>
                </a:ext>
              </a:extLst>
            </p:cNvPr>
            <p:cNvSpPr>
              <a:spLocks noChangeArrowheads="1"/>
            </p:cNvSpPr>
            <p:nvPr/>
          </p:nvSpPr>
          <p:spPr bwMode="auto">
            <a:xfrm>
              <a:off x="2063" y="3255"/>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SBC</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带进位减法</a:t>
              </a:r>
              <a:r>
                <a:rPr lang="zh-CN" altLang="en-US" sz="2400">
                  <a:latin typeface="Times New Roman" panose="02020603050405020304" pitchFamily="18" charset="0"/>
                  <a:ea typeface="华文新魏" panose="02010800040101010101" pitchFamily="2" charset="-122"/>
                </a:rPr>
                <a:t>运算</a:t>
              </a:r>
              <a:endParaRPr lang="zh-CN" altLang="en-US" sz="2400">
                <a:solidFill>
                  <a:srgbClr val="0000FF"/>
                </a:solidFill>
                <a:latin typeface="Times New Roman" panose="02020603050405020304" pitchFamily="18" charset="0"/>
                <a:ea typeface="华文新魏" panose="02010800040101010101" pitchFamily="2" charset="-122"/>
              </a:endParaRPr>
            </a:p>
          </p:txBody>
        </p:sp>
        <p:sp>
          <p:nvSpPr>
            <p:cNvPr id="44054" name="Rectangle 13">
              <a:extLst>
                <a:ext uri="{FF2B5EF4-FFF2-40B4-BE49-F238E27FC236}">
                  <a16:creationId xmlns:a16="http://schemas.microsoft.com/office/drawing/2014/main" id="{10CCFA71-DF67-4F16-827A-FFA30D5F400A}"/>
                </a:ext>
              </a:extLst>
            </p:cNvPr>
            <p:cNvSpPr>
              <a:spLocks noChangeArrowheads="1"/>
            </p:cNvSpPr>
            <p:nvPr/>
          </p:nvSpPr>
          <p:spPr bwMode="auto">
            <a:xfrm>
              <a:off x="2063" y="3517"/>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RSC</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带进位逆向减法</a:t>
              </a:r>
              <a:r>
                <a:rPr lang="zh-CN" altLang="en-US" sz="2400">
                  <a:latin typeface="Times New Roman" panose="02020603050405020304" pitchFamily="18" charset="0"/>
                  <a:ea typeface="华文新魏" panose="02010800040101010101" pitchFamily="2" charset="-122"/>
                </a:rPr>
                <a:t>运算</a:t>
              </a:r>
              <a:endParaRPr lang="zh-CN" altLang="en-US" sz="2400">
                <a:solidFill>
                  <a:srgbClr val="0000FF"/>
                </a:solidFill>
                <a:latin typeface="Times New Roman" panose="02020603050405020304" pitchFamily="18" charset="0"/>
                <a:ea typeface="华文新魏" panose="02010800040101010101" pitchFamily="2" charset="-122"/>
              </a:endParaRPr>
            </a:p>
          </p:txBody>
        </p:sp>
      </p:grpSp>
      <p:grpSp>
        <p:nvGrpSpPr>
          <p:cNvPr id="36" name="Group 15">
            <a:extLst>
              <a:ext uri="{FF2B5EF4-FFF2-40B4-BE49-F238E27FC236}">
                <a16:creationId xmlns:a16="http://schemas.microsoft.com/office/drawing/2014/main" id="{C7E57E57-9CAD-4B20-90B7-3051901F6C87}"/>
              </a:ext>
            </a:extLst>
          </p:cNvPr>
          <p:cNvGrpSpPr>
            <a:grpSpLocks/>
          </p:cNvGrpSpPr>
          <p:nvPr/>
        </p:nvGrpSpPr>
        <p:grpSpPr bwMode="auto">
          <a:xfrm>
            <a:off x="6669089" y="4076700"/>
            <a:ext cx="3817937" cy="2311400"/>
            <a:chOff x="2039" y="2177"/>
            <a:chExt cx="2405" cy="1456"/>
          </a:xfrm>
        </p:grpSpPr>
        <p:sp>
          <p:nvSpPr>
            <p:cNvPr id="44043" name="AutoShape 6">
              <a:extLst>
                <a:ext uri="{FF2B5EF4-FFF2-40B4-BE49-F238E27FC236}">
                  <a16:creationId xmlns:a16="http://schemas.microsoft.com/office/drawing/2014/main" id="{0744864C-02D2-44D4-A0D6-39B1C06E2DE8}"/>
                </a:ext>
              </a:extLst>
            </p:cNvPr>
            <p:cNvSpPr>
              <a:spLocks noChangeArrowheads="1"/>
            </p:cNvSpPr>
            <p:nvPr/>
          </p:nvSpPr>
          <p:spPr bwMode="auto">
            <a:xfrm>
              <a:off x="2039" y="2177"/>
              <a:ext cx="2405" cy="1452"/>
            </a:xfrm>
            <a:prstGeom prst="roundRect">
              <a:avLst>
                <a:gd name="adj" fmla="val 7250"/>
              </a:avLst>
            </a:prstGeom>
            <a:solidFill>
              <a:srgbClr val="FFFFCC"/>
            </a:solidFill>
            <a:ln w="19050">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600"/>
                </a:spcBef>
              </a:pPr>
              <a:r>
                <a:rPr lang="zh-CN" altLang="en-US" sz="2400">
                  <a:latin typeface="Times New Roman" panose="02020603050405020304" pitchFamily="18" charset="0"/>
                  <a:ea typeface="华文新魏" panose="02010800040101010101" pitchFamily="2" charset="-122"/>
                </a:rPr>
                <a:t>部分</a:t>
              </a:r>
              <a:r>
                <a:rPr lang="zh-CN" altLang="en-US" sz="2400">
                  <a:solidFill>
                    <a:srgbClr val="FF0000"/>
                  </a:solidFill>
                  <a:latin typeface="Times New Roman" panose="02020603050405020304" pitchFamily="18" charset="0"/>
                  <a:ea typeface="华文新魏" panose="02010800040101010101" pitchFamily="2" charset="-122"/>
                </a:rPr>
                <a:t>逻辑</a:t>
              </a:r>
              <a:r>
                <a:rPr lang="zh-CN" altLang="en-US" sz="2400">
                  <a:latin typeface="Times New Roman" panose="02020603050405020304" pitchFamily="18" charset="0"/>
                  <a:ea typeface="华文新魏" panose="02010800040101010101" pitchFamily="2" charset="-122"/>
                </a:rPr>
                <a:t>运算符：</a:t>
              </a: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000">
                <a:latin typeface="Times New Roman" panose="02020603050405020304" pitchFamily="18" charset="0"/>
                <a:ea typeface="华文新魏" panose="02010800040101010101" pitchFamily="2" charset="-122"/>
              </a:endParaRPr>
            </a:p>
          </p:txBody>
        </p:sp>
        <p:sp>
          <p:nvSpPr>
            <p:cNvPr id="44044" name="Rectangle 7">
              <a:extLst>
                <a:ext uri="{FF2B5EF4-FFF2-40B4-BE49-F238E27FC236}">
                  <a16:creationId xmlns:a16="http://schemas.microsoft.com/office/drawing/2014/main" id="{4CBC6CFE-5408-4D38-8EC9-C45BF024D40A}"/>
                </a:ext>
              </a:extLst>
            </p:cNvPr>
            <p:cNvSpPr>
              <a:spLocks noChangeArrowheads="1"/>
            </p:cNvSpPr>
            <p:nvPr/>
          </p:nvSpPr>
          <p:spPr bwMode="auto">
            <a:xfrm>
              <a:off x="2085" y="2535"/>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AND</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逻辑“与”</a:t>
              </a:r>
              <a:r>
                <a:rPr lang="zh-CN" altLang="en-US" sz="2400">
                  <a:latin typeface="Times New Roman" panose="02020603050405020304" pitchFamily="18" charset="0"/>
                  <a:ea typeface="华文新魏" panose="02010800040101010101" pitchFamily="2" charset="-122"/>
                </a:rPr>
                <a:t>运算</a:t>
              </a:r>
            </a:p>
          </p:txBody>
        </p:sp>
        <p:sp>
          <p:nvSpPr>
            <p:cNvPr id="44045" name="Rectangle 8">
              <a:extLst>
                <a:ext uri="{FF2B5EF4-FFF2-40B4-BE49-F238E27FC236}">
                  <a16:creationId xmlns:a16="http://schemas.microsoft.com/office/drawing/2014/main" id="{744DE080-9583-48B5-BD29-8B41B6C57A77}"/>
                </a:ext>
              </a:extLst>
            </p:cNvPr>
            <p:cNvSpPr>
              <a:spLocks noChangeArrowheads="1"/>
            </p:cNvSpPr>
            <p:nvPr/>
          </p:nvSpPr>
          <p:spPr bwMode="auto">
            <a:xfrm>
              <a:off x="2085" y="2807"/>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ORR </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逻辑“或”</a:t>
              </a:r>
              <a:r>
                <a:rPr lang="zh-CN" altLang="en-US" sz="2400">
                  <a:latin typeface="Times New Roman" panose="02020603050405020304" pitchFamily="18" charset="0"/>
                  <a:ea typeface="华文新魏" panose="02010800040101010101" pitchFamily="2" charset="-122"/>
                </a:rPr>
                <a:t>运算</a:t>
              </a:r>
            </a:p>
          </p:txBody>
        </p:sp>
        <p:sp>
          <p:nvSpPr>
            <p:cNvPr id="44046" name="Rectangle 9">
              <a:extLst>
                <a:ext uri="{FF2B5EF4-FFF2-40B4-BE49-F238E27FC236}">
                  <a16:creationId xmlns:a16="http://schemas.microsoft.com/office/drawing/2014/main" id="{2EC57165-FB82-4D09-9AEF-A1A1461D5CD1}"/>
                </a:ext>
              </a:extLst>
            </p:cNvPr>
            <p:cNvSpPr>
              <a:spLocks noChangeArrowheads="1"/>
            </p:cNvSpPr>
            <p:nvPr/>
          </p:nvSpPr>
          <p:spPr bwMode="auto">
            <a:xfrm>
              <a:off x="2085" y="3084"/>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EOR</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逻辑“异或”</a:t>
              </a:r>
              <a:r>
                <a:rPr lang="zh-CN" altLang="en-US" sz="2400">
                  <a:latin typeface="Times New Roman" panose="02020603050405020304" pitchFamily="18" charset="0"/>
                  <a:ea typeface="华文新魏" panose="02010800040101010101" pitchFamily="2" charset="-122"/>
                </a:rPr>
                <a:t>运算</a:t>
              </a:r>
            </a:p>
          </p:txBody>
        </p:sp>
        <p:sp>
          <p:nvSpPr>
            <p:cNvPr id="44047" name="Rectangle 14">
              <a:extLst>
                <a:ext uri="{FF2B5EF4-FFF2-40B4-BE49-F238E27FC236}">
                  <a16:creationId xmlns:a16="http://schemas.microsoft.com/office/drawing/2014/main" id="{280D76AA-BB53-4B38-8E6C-12FFB59059B5}"/>
                </a:ext>
              </a:extLst>
            </p:cNvPr>
            <p:cNvSpPr>
              <a:spLocks noChangeArrowheads="1"/>
            </p:cNvSpPr>
            <p:nvPr/>
          </p:nvSpPr>
          <p:spPr bwMode="auto">
            <a:xfrm>
              <a:off x="2085" y="3356"/>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BIC</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位清除</a:t>
              </a:r>
              <a:r>
                <a:rPr lang="zh-CN" altLang="en-US" sz="2400">
                  <a:latin typeface="Times New Roman" panose="02020603050405020304" pitchFamily="18" charset="0"/>
                  <a:ea typeface="华文新魏" panose="02010800040101010101" pitchFamily="2" charset="-122"/>
                </a:rPr>
                <a:t>运算</a:t>
              </a:r>
            </a:p>
          </p:txBody>
        </p:sp>
      </p:grpSp>
    </p:spTree>
    <p:extLst>
      <p:ext uri="{BB962C8B-B14F-4D97-AF65-F5344CB8AC3E}">
        <p14:creationId xmlns:p14="http://schemas.microsoft.com/office/powerpoint/2010/main" val="293841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Top)">
                                      <p:cBhvr>
                                        <p:cTn id="7" dur="500"/>
                                        <p:tgtEl>
                                          <p:spTgt spid="15"/>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slide(fromTop)">
                                      <p:cBhvr>
                                        <p:cTn id="11" dur="500"/>
                                        <p:tgtEl>
                                          <p:spTgt spid="2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slide(fromLeft)">
                                      <p:cBhvr>
                                        <p:cTn id="16" dur="500"/>
                                        <p:tgtEl>
                                          <p:spTgt spid="18"/>
                                        </p:tgtEl>
                                      </p:cBhvr>
                                    </p:animEffect>
                                  </p:childTnLst>
                                </p:cTn>
                              </p:par>
                              <p:par>
                                <p:cTn id="17" presetID="12" presetClass="entr" presetSubtype="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lide(fromRight)">
                                      <p:cBhvr>
                                        <p:cTn id="19" dur="500"/>
                                        <p:tgtEl>
                                          <p:spTgt spid="19"/>
                                        </p:tgtEl>
                                      </p:cBhvr>
                                    </p:animEffect>
                                  </p:childTnLst>
                                </p:cTn>
                              </p:par>
                            </p:childTnLst>
                          </p:cTn>
                        </p:par>
                        <p:par>
                          <p:cTn id="20" fill="hold" nodeType="afterGroup">
                            <p:stCondLst>
                              <p:cond delay="500"/>
                            </p:stCondLst>
                            <p:childTnLst>
                              <p:par>
                                <p:cTn id="21" presetID="12" presetClass="entr" presetSubtype="1"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slide(fromTop)">
                                      <p:cBhvr>
                                        <p:cTn id="23" dur="500"/>
                                        <p:tgtEl>
                                          <p:spTgt spid="2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5075C761-F086-43ED-86E5-EE19E1EAD7A9}"/>
              </a:ext>
            </a:extLst>
          </p:cNvPr>
          <p:cNvSpPr txBox="1">
            <a:spLocks noChangeArrowheads="1"/>
          </p:cNvSpPr>
          <p:nvPr/>
        </p:nvSpPr>
        <p:spPr bwMode="auto">
          <a:xfrm>
            <a:off x="1992313" y="549275"/>
            <a:ext cx="76327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数据处理指令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算术逻辑运算指令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38" name="Text Box 4">
            <a:extLst>
              <a:ext uri="{FF2B5EF4-FFF2-40B4-BE49-F238E27FC236}">
                <a16:creationId xmlns:a16="http://schemas.microsoft.com/office/drawing/2014/main" id="{957465C9-450D-4283-A17C-6F62AF6686ED}"/>
              </a:ext>
            </a:extLst>
          </p:cNvPr>
          <p:cNvSpPr txBox="1">
            <a:spLocks noChangeArrowheads="1"/>
          </p:cNvSpPr>
          <p:nvPr/>
        </p:nvSpPr>
        <p:spPr bwMode="auto">
          <a:xfrm>
            <a:off x="2279650" y="1412876"/>
            <a:ext cx="7848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Arial Black" panose="020B0A04020102020204" pitchFamily="34" charset="0"/>
                <a:ea typeface="华文新魏" panose="02010800040101010101" pitchFamily="2" charset="-122"/>
              </a:rPr>
              <a:t>应用示例：</a:t>
            </a:r>
          </a:p>
          <a:p>
            <a:pPr eaLnBrk="1" hangingPunct="1">
              <a:spcBef>
                <a:spcPct val="50000"/>
              </a:spcBef>
              <a:buClr>
                <a:srgbClr val="0000FF"/>
              </a:buClr>
            </a:pPr>
            <a:r>
              <a:rPr kumimoji="1" lang="en-US" altLang="zh-CN" sz="2400">
                <a:solidFill>
                  <a:srgbClr val="0000FF"/>
                </a:solidFill>
                <a:latin typeface="Arial Black" panose="020B0A04020102020204" pitchFamily="34" charset="0"/>
                <a:ea typeface="华文新魏" panose="02010800040101010101" pitchFamily="2" charset="-122"/>
              </a:rPr>
              <a:t>ADD	R3,R1, #0x08    </a:t>
            </a:r>
            <a:r>
              <a:rPr kumimoji="1" lang="en-US" altLang="zh-CN" sz="2400">
                <a:latin typeface="华文新魏" panose="02010800040101010101" pitchFamily="2" charset="-122"/>
                <a:ea typeface="华文新魏" panose="02010800040101010101" pitchFamily="2" charset="-122"/>
              </a:rPr>
              <a:t>;R3=R1+8</a:t>
            </a:r>
          </a:p>
        </p:txBody>
      </p:sp>
      <p:sp>
        <p:nvSpPr>
          <p:cNvPr id="39" name="Line 5">
            <a:extLst>
              <a:ext uri="{FF2B5EF4-FFF2-40B4-BE49-F238E27FC236}">
                <a16:creationId xmlns:a16="http://schemas.microsoft.com/office/drawing/2014/main" id="{84AF9F21-5157-4749-9DC3-8C0C4CF23A5D}"/>
              </a:ext>
            </a:extLst>
          </p:cNvPr>
          <p:cNvSpPr>
            <a:spLocks noChangeShapeType="1"/>
          </p:cNvSpPr>
          <p:nvPr/>
        </p:nvSpPr>
        <p:spPr bwMode="auto">
          <a:xfrm>
            <a:off x="5448300" y="2925763"/>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6">
            <a:extLst>
              <a:ext uri="{FF2B5EF4-FFF2-40B4-BE49-F238E27FC236}">
                <a16:creationId xmlns:a16="http://schemas.microsoft.com/office/drawing/2014/main" id="{D61DEF70-E52D-4070-8AEA-688A03833725}"/>
              </a:ext>
            </a:extLst>
          </p:cNvPr>
          <p:cNvSpPr>
            <a:spLocks noChangeShapeType="1"/>
          </p:cNvSpPr>
          <p:nvPr/>
        </p:nvSpPr>
        <p:spPr bwMode="auto">
          <a:xfrm flipH="1">
            <a:off x="6672263" y="2925763"/>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7">
            <a:extLst>
              <a:ext uri="{FF2B5EF4-FFF2-40B4-BE49-F238E27FC236}">
                <a16:creationId xmlns:a16="http://schemas.microsoft.com/office/drawing/2014/main" id="{1DF27940-1617-4C46-90EF-A36FECED1410}"/>
              </a:ext>
            </a:extLst>
          </p:cNvPr>
          <p:cNvSpPr>
            <a:spLocks noChangeShapeType="1"/>
          </p:cNvSpPr>
          <p:nvPr/>
        </p:nvSpPr>
        <p:spPr bwMode="auto">
          <a:xfrm>
            <a:off x="6169025" y="3213100"/>
            <a:ext cx="0" cy="2174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2" name="Group 8">
            <a:extLst>
              <a:ext uri="{FF2B5EF4-FFF2-40B4-BE49-F238E27FC236}">
                <a16:creationId xmlns:a16="http://schemas.microsoft.com/office/drawing/2014/main" id="{5D2E83F6-9B01-4D0E-B32D-B535EDCEAC86}"/>
              </a:ext>
            </a:extLst>
          </p:cNvPr>
          <p:cNvGrpSpPr>
            <a:grpSpLocks/>
          </p:cNvGrpSpPr>
          <p:nvPr/>
        </p:nvGrpSpPr>
        <p:grpSpPr bwMode="auto">
          <a:xfrm>
            <a:off x="3216276" y="2349500"/>
            <a:ext cx="5400675" cy="1511300"/>
            <a:chOff x="884" y="2659"/>
            <a:chExt cx="3402" cy="952"/>
          </a:xfrm>
        </p:grpSpPr>
        <p:sp>
          <p:nvSpPr>
            <p:cNvPr id="45079" name="Rectangle 9">
              <a:extLst>
                <a:ext uri="{FF2B5EF4-FFF2-40B4-BE49-F238E27FC236}">
                  <a16:creationId xmlns:a16="http://schemas.microsoft.com/office/drawing/2014/main" id="{1B4EDFC9-CCB6-4A32-86BD-EC8DF0CB683B}"/>
                </a:ext>
              </a:extLst>
            </p:cNvPr>
            <p:cNvSpPr>
              <a:spLocks noChangeArrowheads="1"/>
            </p:cNvSpPr>
            <p:nvPr/>
          </p:nvSpPr>
          <p:spPr bwMode="auto">
            <a:xfrm>
              <a:off x="1247" y="2886"/>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0x00000005</a:t>
              </a:r>
            </a:p>
          </p:txBody>
        </p:sp>
        <p:sp>
          <p:nvSpPr>
            <p:cNvPr id="45080" name="Rectangle 10">
              <a:extLst>
                <a:ext uri="{FF2B5EF4-FFF2-40B4-BE49-F238E27FC236}">
                  <a16:creationId xmlns:a16="http://schemas.microsoft.com/office/drawing/2014/main" id="{9D36E084-C789-4945-AC0C-E81433A64E1D}"/>
                </a:ext>
              </a:extLst>
            </p:cNvPr>
            <p:cNvSpPr>
              <a:spLocks noChangeArrowheads="1"/>
            </p:cNvSpPr>
            <p:nvPr/>
          </p:nvSpPr>
          <p:spPr bwMode="auto">
            <a:xfrm>
              <a:off x="3195" y="2886"/>
              <a:ext cx="1091"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0x08</a:t>
              </a:r>
            </a:p>
          </p:txBody>
        </p:sp>
        <p:sp>
          <p:nvSpPr>
            <p:cNvPr id="45081" name="Oval 11">
              <a:extLst>
                <a:ext uri="{FF2B5EF4-FFF2-40B4-BE49-F238E27FC236}">
                  <a16:creationId xmlns:a16="http://schemas.microsoft.com/office/drawing/2014/main" id="{9D1A0EE1-97FF-4EC6-A3BA-647BCA96F117}"/>
                </a:ext>
              </a:extLst>
            </p:cNvPr>
            <p:cNvSpPr>
              <a:spLocks noChangeArrowheads="1"/>
            </p:cNvSpPr>
            <p:nvPr/>
          </p:nvSpPr>
          <p:spPr bwMode="auto">
            <a:xfrm>
              <a:off x="2426" y="2840"/>
              <a:ext cx="635" cy="363"/>
            </a:xfrm>
            <a:prstGeom prst="ellipse">
              <a:avLst/>
            </a:prstGeom>
            <a:solidFill>
              <a:srgbClr val="CCE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加法</a:t>
              </a:r>
            </a:p>
          </p:txBody>
        </p:sp>
        <p:sp>
          <p:nvSpPr>
            <p:cNvPr id="45082" name="Rectangle 12">
              <a:extLst>
                <a:ext uri="{FF2B5EF4-FFF2-40B4-BE49-F238E27FC236}">
                  <a16:creationId xmlns:a16="http://schemas.microsoft.com/office/drawing/2014/main" id="{A72AF5C1-9701-484C-9B51-698174082900}"/>
                </a:ext>
              </a:extLst>
            </p:cNvPr>
            <p:cNvSpPr>
              <a:spLocks noChangeArrowheads="1"/>
            </p:cNvSpPr>
            <p:nvPr/>
          </p:nvSpPr>
          <p:spPr bwMode="auto">
            <a:xfrm>
              <a:off x="2245" y="3340"/>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a:t>
              </a:r>
            </a:p>
          </p:txBody>
        </p:sp>
        <p:sp>
          <p:nvSpPr>
            <p:cNvPr id="45083" name="Rectangle 13">
              <a:extLst>
                <a:ext uri="{FF2B5EF4-FFF2-40B4-BE49-F238E27FC236}">
                  <a16:creationId xmlns:a16="http://schemas.microsoft.com/office/drawing/2014/main" id="{8FB417AD-B2C9-48F5-9E71-A578759AB9AC}"/>
                </a:ext>
              </a:extLst>
            </p:cNvPr>
            <p:cNvSpPr>
              <a:spLocks noChangeArrowheads="1"/>
            </p:cNvSpPr>
            <p:nvPr/>
          </p:nvSpPr>
          <p:spPr bwMode="auto">
            <a:xfrm>
              <a:off x="884" y="2886"/>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R1</a:t>
              </a:r>
            </a:p>
          </p:txBody>
        </p:sp>
        <p:sp>
          <p:nvSpPr>
            <p:cNvPr id="45084" name="Rectangle 14">
              <a:extLst>
                <a:ext uri="{FF2B5EF4-FFF2-40B4-BE49-F238E27FC236}">
                  <a16:creationId xmlns:a16="http://schemas.microsoft.com/office/drawing/2014/main" id="{C321C20F-707A-4AD2-A3CC-92645B7BCCFA}"/>
                </a:ext>
              </a:extLst>
            </p:cNvPr>
            <p:cNvSpPr>
              <a:spLocks noChangeArrowheads="1"/>
            </p:cNvSpPr>
            <p:nvPr/>
          </p:nvSpPr>
          <p:spPr bwMode="auto">
            <a:xfrm>
              <a:off x="3289" y="2659"/>
              <a:ext cx="861"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第二操作数</a:t>
              </a:r>
            </a:p>
          </p:txBody>
        </p:sp>
        <p:sp>
          <p:nvSpPr>
            <p:cNvPr id="45085" name="Rectangle 15">
              <a:extLst>
                <a:ext uri="{FF2B5EF4-FFF2-40B4-BE49-F238E27FC236}">
                  <a16:creationId xmlns:a16="http://schemas.microsoft.com/office/drawing/2014/main" id="{3CD82959-09AF-4F2C-9E71-A4DBF8243828}"/>
                </a:ext>
              </a:extLst>
            </p:cNvPr>
            <p:cNvSpPr>
              <a:spLocks noChangeArrowheads="1"/>
            </p:cNvSpPr>
            <p:nvPr/>
          </p:nvSpPr>
          <p:spPr bwMode="auto">
            <a:xfrm>
              <a:off x="1882" y="3339"/>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R3</a:t>
              </a:r>
            </a:p>
          </p:txBody>
        </p:sp>
      </p:grpSp>
      <p:sp>
        <p:nvSpPr>
          <p:cNvPr id="54" name="Rectangle 16">
            <a:extLst>
              <a:ext uri="{FF2B5EF4-FFF2-40B4-BE49-F238E27FC236}">
                <a16:creationId xmlns:a16="http://schemas.microsoft.com/office/drawing/2014/main" id="{93492AF9-B5A0-4884-AD8F-50C3FA2D8752}"/>
              </a:ext>
            </a:extLst>
          </p:cNvPr>
          <p:cNvSpPr>
            <a:spLocks noChangeArrowheads="1"/>
          </p:cNvSpPr>
          <p:nvPr/>
        </p:nvSpPr>
        <p:spPr bwMode="auto">
          <a:xfrm>
            <a:off x="5376864" y="3429001"/>
            <a:ext cx="1658937" cy="404813"/>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Times New Roman" panose="02020603050405020304" pitchFamily="18" charset="0"/>
                <a:ea typeface="华文新魏" panose="02010800040101010101" pitchFamily="2" charset="-122"/>
              </a:rPr>
              <a:t>0x0000000D</a:t>
            </a:r>
          </a:p>
        </p:txBody>
      </p:sp>
      <p:sp>
        <p:nvSpPr>
          <p:cNvPr id="55" name="Text Box 4">
            <a:extLst>
              <a:ext uri="{FF2B5EF4-FFF2-40B4-BE49-F238E27FC236}">
                <a16:creationId xmlns:a16="http://schemas.microsoft.com/office/drawing/2014/main" id="{BE6D1E58-93B6-4EB2-BEEB-198DB00FD43A}"/>
              </a:ext>
            </a:extLst>
          </p:cNvPr>
          <p:cNvSpPr txBox="1">
            <a:spLocks noChangeArrowheads="1"/>
          </p:cNvSpPr>
          <p:nvPr/>
        </p:nvSpPr>
        <p:spPr bwMode="auto">
          <a:xfrm>
            <a:off x="2279651" y="4149726"/>
            <a:ext cx="82089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kumimoji="1" lang="en-US" altLang="zh-CN" sz="2400">
                <a:solidFill>
                  <a:srgbClr val="0000FF"/>
                </a:solidFill>
                <a:latin typeface="Arial Black" panose="020B0A04020102020204" pitchFamily="34" charset="0"/>
                <a:ea typeface="华文新魏" panose="02010800040101010101" pitchFamily="2" charset="-122"/>
              </a:rPr>
              <a:t>SBC	R3,R1, #0x08    </a:t>
            </a:r>
            <a:r>
              <a:rPr kumimoji="1" lang="en-US" altLang="zh-CN" sz="2400">
                <a:latin typeface="华文新魏" panose="02010800040101010101" pitchFamily="2" charset="-122"/>
                <a:ea typeface="华文新魏" panose="02010800040101010101" pitchFamily="2" charset="-122"/>
              </a:rPr>
              <a:t>;R3=R1 - 0x00000008 - </a:t>
            </a:r>
            <a:r>
              <a:rPr kumimoji="1" lang="zh-CN" altLang="en-US" sz="2400">
                <a:latin typeface="华文新魏" panose="02010800040101010101" pitchFamily="2" charset="-122"/>
                <a:ea typeface="华文新魏" panose="02010800040101010101" pitchFamily="2" charset="-122"/>
              </a:rPr>
              <a:t>！</a:t>
            </a:r>
            <a:r>
              <a:rPr kumimoji="1" lang="en-US" altLang="zh-CN" sz="2400">
                <a:latin typeface="华文新魏" panose="02010800040101010101" pitchFamily="2" charset="-122"/>
                <a:ea typeface="华文新魏" panose="02010800040101010101" pitchFamily="2" charset="-122"/>
              </a:rPr>
              <a:t>carry</a:t>
            </a:r>
          </a:p>
        </p:txBody>
      </p:sp>
      <p:sp>
        <p:nvSpPr>
          <p:cNvPr id="56" name="Line 5">
            <a:extLst>
              <a:ext uri="{FF2B5EF4-FFF2-40B4-BE49-F238E27FC236}">
                <a16:creationId xmlns:a16="http://schemas.microsoft.com/office/drawing/2014/main" id="{09B86B3F-0D58-4E42-AE2B-D6A0C43E41DC}"/>
              </a:ext>
            </a:extLst>
          </p:cNvPr>
          <p:cNvSpPr>
            <a:spLocks noChangeShapeType="1"/>
          </p:cNvSpPr>
          <p:nvPr/>
        </p:nvSpPr>
        <p:spPr bwMode="auto">
          <a:xfrm>
            <a:off x="5448300" y="5300663"/>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6">
            <a:extLst>
              <a:ext uri="{FF2B5EF4-FFF2-40B4-BE49-F238E27FC236}">
                <a16:creationId xmlns:a16="http://schemas.microsoft.com/office/drawing/2014/main" id="{102A6E2B-8D12-4C99-9972-55FCDFC1A01A}"/>
              </a:ext>
            </a:extLst>
          </p:cNvPr>
          <p:cNvSpPr>
            <a:spLocks noChangeShapeType="1"/>
          </p:cNvSpPr>
          <p:nvPr/>
        </p:nvSpPr>
        <p:spPr bwMode="auto">
          <a:xfrm flipH="1">
            <a:off x="6672263" y="5300663"/>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7">
            <a:extLst>
              <a:ext uri="{FF2B5EF4-FFF2-40B4-BE49-F238E27FC236}">
                <a16:creationId xmlns:a16="http://schemas.microsoft.com/office/drawing/2014/main" id="{0388ADED-03DF-4595-B785-2E1965467579}"/>
              </a:ext>
            </a:extLst>
          </p:cNvPr>
          <p:cNvSpPr>
            <a:spLocks noChangeShapeType="1"/>
          </p:cNvSpPr>
          <p:nvPr/>
        </p:nvSpPr>
        <p:spPr bwMode="auto">
          <a:xfrm flipH="1">
            <a:off x="6167439" y="5559425"/>
            <a:ext cx="1587" cy="60325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9" name="Group 8">
            <a:extLst>
              <a:ext uri="{FF2B5EF4-FFF2-40B4-BE49-F238E27FC236}">
                <a16:creationId xmlns:a16="http://schemas.microsoft.com/office/drawing/2014/main" id="{B9FA1EF3-35B7-455C-BFB5-E14979DB6694}"/>
              </a:ext>
            </a:extLst>
          </p:cNvPr>
          <p:cNvGrpSpPr>
            <a:grpSpLocks/>
          </p:cNvGrpSpPr>
          <p:nvPr/>
        </p:nvGrpSpPr>
        <p:grpSpPr bwMode="auto">
          <a:xfrm>
            <a:off x="3216276" y="4724400"/>
            <a:ext cx="5400675" cy="1843088"/>
            <a:chOff x="884" y="2659"/>
            <a:chExt cx="3402" cy="1161"/>
          </a:xfrm>
        </p:grpSpPr>
        <p:sp>
          <p:nvSpPr>
            <p:cNvPr id="45072" name="Rectangle 9">
              <a:extLst>
                <a:ext uri="{FF2B5EF4-FFF2-40B4-BE49-F238E27FC236}">
                  <a16:creationId xmlns:a16="http://schemas.microsoft.com/office/drawing/2014/main" id="{3BE5335C-DF86-4D7E-AAEF-103D6D07263F}"/>
                </a:ext>
              </a:extLst>
            </p:cNvPr>
            <p:cNvSpPr>
              <a:spLocks noChangeArrowheads="1"/>
            </p:cNvSpPr>
            <p:nvPr/>
          </p:nvSpPr>
          <p:spPr bwMode="auto">
            <a:xfrm>
              <a:off x="1247" y="2886"/>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0x12345678</a:t>
              </a:r>
            </a:p>
          </p:txBody>
        </p:sp>
        <p:sp>
          <p:nvSpPr>
            <p:cNvPr id="45073" name="Rectangle 10">
              <a:extLst>
                <a:ext uri="{FF2B5EF4-FFF2-40B4-BE49-F238E27FC236}">
                  <a16:creationId xmlns:a16="http://schemas.microsoft.com/office/drawing/2014/main" id="{4749FFBD-8F92-4FA5-AD6F-FC4A02AFEA23}"/>
                </a:ext>
              </a:extLst>
            </p:cNvPr>
            <p:cNvSpPr>
              <a:spLocks noChangeArrowheads="1"/>
            </p:cNvSpPr>
            <p:nvPr/>
          </p:nvSpPr>
          <p:spPr bwMode="auto">
            <a:xfrm>
              <a:off x="3195" y="2886"/>
              <a:ext cx="1091"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0x00000008</a:t>
              </a:r>
            </a:p>
          </p:txBody>
        </p:sp>
        <p:sp>
          <p:nvSpPr>
            <p:cNvPr id="45074" name="Oval 11">
              <a:extLst>
                <a:ext uri="{FF2B5EF4-FFF2-40B4-BE49-F238E27FC236}">
                  <a16:creationId xmlns:a16="http://schemas.microsoft.com/office/drawing/2014/main" id="{848247D1-98B2-4633-9465-8B3328FB0F63}"/>
                </a:ext>
              </a:extLst>
            </p:cNvPr>
            <p:cNvSpPr>
              <a:spLocks noChangeArrowheads="1"/>
            </p:cNvSpPr>
            <p:nvPr/>
          </p:nvSpPr>
          <p:spPr bwMode="auto">
            <a:xfrm>
              <a:off x="2426" y="2840"/>
              <a:ext cx="635" cy="363"/>
            </a:xfrm>
            <a:prstGeom prst="ellipse">
              <a:avLst/>
            </a:prstGeom>
            <a:solidFill>
              <a:srgbClr val="CCE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减法</a:t>
              </a:r>
            </a:p>
          </p:txBody>
        </p:sp>
        <p:sp>
          <p:nvSpPr>
            <p:cNvPr id="45075" name="Rectangle 12">
              <a:extLst>
                <a:ext uri="{FF2B5EF4-FFF2-40B4-BE49-F238E27FC236}">
                  <a16:creationId xmlns:a16="http://schemas.microsoft.com/office/drawing/2014/main" id="{6FD5A86C-7443-4AA7-941B-4A1E14420BA5}"/>
                </a:ext>
              </a:extLst>
            </p:cNvPr>
            <p:cNvSpPr>
              <a:spLocks noChangeArrowheads="1"/>
            </p:cNvSpPr>
            <p:nvPr/>
          </p:nvSpPr>
          <p:spPr bwMode="auto">
            <a:xfrm>
              <a:off x="2245" y="3565"/>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a:t>
              </a:r>
            </a:p>
          </p:txBody>
        </p:sp>
        <p:sp>
          <p:nvSpPr>
            <p:cNvPr id="45076" name="Rectangle 13">
              <a:extLst>
                <a:ext uri="{FF2B5EF4-FFF2-40B4-BE49-F238E27FC236}">
                  <a16:creationId xmlns:a16="http://schemas.microsoft.com/office/drawing/2014/main" id="{291FA2DB-87A6-4086-94C8-2A5FE54C7D1F}"/>
                </a:ext>
              </a:extLst>
            </p:cNvPr>
            <p:cNvSpPr>
              <a:spLocks noChangeArrowheads="1"/>
            </p:cNvSpPr>
            <p:nvPr/>
          </p:nvSpPr>
          <p:spPr bwMode="auto">
            <a:xfrm>
              <a:off x="884" y="2886"/>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R1</a:t>
              </a:r>
            </a:p>
          </p:txBody>
        </p:sp>
        <p:sp>
          <p:nvSpPr>
            <p:cNvPr id="45077" name="Rectangle 14">
              <a:extLst>
                <a:ext uri="{FF2B5EF4-FFF2-40B4-BE49-F238E27FC236}">
                  <a16:creationId xmlns:a16="http://schemas.microsoft.com/office/drawing/2014/main" id="{8734B6C8-7081-41CB-9FC4-077ECD2C7B0A}"/>
                </a:ext>
              </a:extLst>
            </p:cNvPr>
            <p:cNvSpPr>
              <a:spLocks noChangeArrowheads="1"/>
            </p:cNvSpPr>
            <p:nvPr/>
          </p:nvSpPr>
          <p:spPr bwMode="auto">
            <a:xfrm>
              <a:off x="3289" y="2659"/>
              <a:ext cx="861"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第二操作数</a:t>
              </a:r>
            </a:p>
          </p:txBody>
        </p:sp>
        <p:sp>
          <p:nvSpPr>
            <p:cNvPr id="45078" name="Rectangle 15">
              <a:extLst>
                <a:ext uri="{FF2B5EF4-FFF2-40B4-BE49-F238E27FC236}">
                  <a16:creationId xmlns:a16="http://schemas.microsoft.com/office/drawing/2014/main" id="{71A04ED0-2C08-4F6E-813E-1412F3A5B218}"/>
                </a:ext>
              </a:extLst>
            </p:cNvPr>
            <p:cNvSpPr>
              <a:spLocks noChangeArrowheads="1"/>
            </p:cNvSpPr>
            <p:nvPr/>
          </p:nvSpPr>
          <p:spPr bwMode="auto">
            <a:xfrm>
              <a:off x="1882" y="3339"/>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R3</a:t>
              </a:r>
            </a:p>
          </p:txBody>
        </p:sp>
      </p:grpSp>
      <p:sp>
        <p:nvSpPr>
          <p:cNvPr id="67" name="Rectangle 16">
            <a:extLst>
              <a:ext uri="{FF2B5EF4-FFF2-40B4-BE49-F238E27FC236}">
                <a16:creationId xmlns:a16="http://schemas.microsoft.com/office/drawing/2014/main" id="{4F4A8342-8C03-40F6-A8CE-7455615DE381}"/>
              </a:ext>
            </a:extLst>
          </p:cNvPr>
          <p:cNvSpPr>
            <a:spLocks noChangeArrowheads="1"/>
          </p:cNvSpPr>
          <p:nvPr/>
        </p:nvSpPr>
        <p:spPr bwMode="auto">
          <a:xfrm>
            <a:off x="5376864" y="6162676"/>
            <a:ext cx="1658937" cy="404813"/>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Times New Roman" panose="02020603050405020304" pitchFamily="18" charset="0"/>
                <a:ea typeface="华文新魏" panose="02010800040101010101" pitchFamily="2" charset="-122"/>
              </a:rPr>
              <a:t>0x1234566F</a:t>
            </a:r>
          </a:p>
        </p:txBody>
      </p:sp>
      <p:sp>
        <p:nvSpPr>
          <p:cNvPr id="2" name="矩形 1">
            <a:extLst>
              <a:ext uri="{FF2B5EF4-FFF2-40B4-BE49-F238E27FC236}">
                <a16:creationId xmlns:a16="http://schemas.microsoft.com/office/drawing/2014/main" id="{639D592C-68DA-454A-BB20-89E5F34B4D82}"/>
              </a:ext>
            </a:extLst>
          </p:cNvPr>
          <p:cNvSpPr>
            <a:spLocks noChangeArrowheads="1"/>
          </p:cNvSpPr>
          <p:nvPr/>
        </p:nvSpPr>
        <p:spPr bwMode="auto">
          <a:xfrm>
            <a:off x="6348414" y="5602288"/>
            <a:ext cx="22050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Times New Roman" panose="02020603050405020304" pitchFamily="18" charset="0"/>
                <a:ea typeface="华文新魏" panose="02010800040101010101" pitchFamily="2" charset="-122"/>
              </a:rPr>
              <a:t>-1(</a:t>
            </a:r>
            <a:r>
              <a:rPr lang="zh-CN" altLang="en-US" sz="2400">
                <a:solidFill>
                  <a:srgbClr val="FF0000"/>
                </a:solidFill>
                <a:latin typeface="Times New Roman" panose="02020603050405020304" pitchFamily="18" charset="0"/>
                <a:ea typeface="华文新魏" panose="02010800040101010101" pitchFamily="2" charset="-122"/>
              </a:rPr>
              <a:t>设借位位</a:t>
            </a:r>
            <a:r>
              <a:rPr lang="en-US" altLang="zh-CN" sz="2400">
                <a:solidFill>
                  <a:srgbClr val="FF0000"/>
                </a:solidFill>
                <a:latin typeface="Times New Roman" panose="02020603050405020304" pitchFamily="18" charset="0"/>
                <a:ea typeface="华文新魏" panose="02010800040101010101" pitchFamily="2" charset="-122"/>
              </a:rPr>
              <a:t>=1)</a:t>
            </a:r>
            <a:endParaRPr lang="zh-CN" altLang="en-US" sz="2400">
              <a:solidFill>
                <a:srgbClr val="FF0000"/>
              </a:solidFill>
              <a:latin typeface="Times New Roman" panose="02020603050405020304" pitchFamily="18" charset="0"/>
              <a:ea typeface="华文新魏" panose="02010800040101010101" pitchFamily="2" charset="-122"/>
            </a:endParaRPr>
          </a:p>
        </p:txBody>
      </p:sp>
    </p:spTree>
    <p:extLst>
      <p:ext uri="{BB962C8B-B14F-4D97-AF65-F5344CB8AC3E}">
        <p14:creationId xmlns:p14="http://schemas.microsoft.com/office/powerpoint/2010/main" val="30813254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1"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slide(fromTop)">
                                      <p:cBhvr>
                                        <p:cTn id="12" dur="500"/>
                                        <p:tgtEl>
                                          <p:spTgt spid="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slide(fromLeft)">
                                      <p:cBhvr>
                                        <p:cTn id="17" dur="500"/>
                                        <p:tgtEl>
                                          <p:spTgt spid="39"/>
                                        </p:tgtEl>
                                      </p:cBhvr>
                                    </p:animEffect>
                                  </p:childTnLst>
                                </p:cTn>
                              </p:par>
                              <p:par>
                                <p:cTn id="18" presetID="12" presetClass="entr" presetSubtype="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slide(fromRight)">
                                      <p:cBhvr>
                                        <p:cTn id="20" dur="500"/>
                                        <p:tgtEl>
                                          <p:spTgt spid="40"/>
                                        </p:tgtEl>
                                      </p:cBhvr>
                                    </p:animEffect>
                                  </p:childTnLst>
                                </p:cTn>
                              </p:par>
                            </p:childTnLst>
                          </p:cTn>
                        </p:par>
                        <p:par>
                          <p:cTn id="21" fill="hold" nodeType="afterGroup">
                            <p:stCondLst>
                              <p:cond delay="500"/>
                            </p:stCondLst>
                            <p:childTnLst>
                              <p:par>
                                <p:cTn id="22" presetID="12" presetClass="entr" presetSubtype="1"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slide(fromTop)">
                                      <p:cBhvr>
                                        <p:cTn id="24" dur="500"/>
                                        <p:tgtEl>
                                          <p:spTgt spid="41"/>
                                        </p:tgtEl>
                                      </p:cBhvr>
                                    </p:animEffect>
                                  </p:childTnLst>
                                </p:cTn>
                              </p:par>
                            </p:childTnLst>
                          </p:cTn>
                        </p:par>
                        <p:par>
                          <p:cTn id="25" fill="hold" nodeType="afterGroup">
                            <p:stCondLst>
                              <p:cond delay="1000"/>
                            </p:stCondLst>
                            <p:childTnLst>
                              <p:par>
                                <p:cTn id="26" presetID="12" presetClass="entr" presetSubtype="1"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slide(fromTop)">
                                      <p:cBhvr>
                                        <p:cTn id="28" dur="500"/>
                                        <p:tgtEl>
                                          <p:spTgt spid="5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fill="hold"/>
                                        <p:tgtEl>
                                          <p:spTgt spid="55"/>
                                        </p:tgtEl>
                                        <p:attrNameLst>
                                          <p:attrName>ppt_x</p:attrName>
                                        </p:attrNameLst>
                                      </p:cBhvr>
                                      <p:tavLst>
                                        <p:tav tm="0">
                                          <p:val>
                                            <p:strVal val="0-#ppt_w/2"/>
                                          </p:val>
                                        </p:tav>
                                        <p:tav tm="100000">
                                          <p:val>
                                            <p:strVal val="#ppt_x"/>
                                          </p:val>
                                        </p:tav>
                                      </p:tavLst>
                                    </p:anim>
                                    <p:anim calcmode="lin" valueType="num">
                                      <p:cBhvr additive="base">
                                        <p:cTn id="34" dur="500" fill="hold"/>
                                        <p:tgtEl>
                                          <p:spTgt spid="55"/>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500"/>
                            </p:stCondLst>
                            <p:childTnLst>
                              <p:par>
                                <p:cTn id="36" presetID="12" presetClass="entr" presetSubtype="1" fill="hold"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slide(fromTop)">
                                      <p:cBhvr>
                                        <p:cTn id="38" dur="500"/>
                                        <p:tgtEl>
                                          <p:spTgt spid="5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8"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slide(fromLeft)">
                                      <p:cBhvr>
                                        <p:cTn id="43" dur="500"/>
                                        <p:tgtEl>
                                          <p:spTgt spid="56"/>
                                        </p:tgtEl>
                                      </p:cBhvr>
                                    </p:animEffect>
                                  </p:childTnLst>
                                </p:cTn>
                              </p:par>
                              <p:par>
                                <p:cTn id="44" presetID="12" presetClass="entr" presetSubtype="2"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slide(fromRight)">
                                      <p:cBhvr>
                                        <p:cTn id="46" dur="500"/>
                                        <p:tgtEl>
                                          <p:spTgt spid="57"/>
                                        </p:tgtEl>
                                      </p:cBhvr>
                                    </p:animEffect>
                                  </p:childTnLst>
                                </p:cTn>
                              </p:par>
                            </p:childTnLst>
                          </p:cTn>
                        </p:par>
                        <p:par>
                          <p:cTn id="47" fill="hold" nodeType="afterGroup">
                            <p:stCondLst>
                              <p:cond delay="500"/>
                            </p:stCondLst>
                            <p:childTnLst>
                              <p:par>
                                <p:cTn id="48" presetID="12" presetClass="entr" presetSubtype="1"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slide(fromTop)">
                                      <p:cBhvr>
                                        <p:cTn id="50" dur="500"/>
                                        <p:tgtEl>
                                          <p:spTgt spid="58"/>
                                        </p:tgtEl>
                                      </p:cBhvr>
                                    </p:animEffect>
                                  </p:childTnLst>
                                </p:cTn>
                              </p:par>
                            </p:childTnLst>
                          </p:cTn>
                        </p:par>
                        <p:par>
                          <p:cTn id="51" fill="hold" nodeType="afterGroup">
                            <p:stCondLst>
                              <p:cond delay="1000"/>
                            </p:stCondLst>
                            <p:childTnLst>
                              <p:par>
                                <p:cTn id="52" presetID="12" presetClass="entr" presetSubtype="1" fill="hold" grpId="0"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slide(fromTop)">
                                      <p:cBhvr>
                                        <p:cTn id="54" dur="500"/>
                                        <p:tgtEl>
                                          <p:spTgt spid="67"/>
                                        </p:tgtEl>
                                      </p:cBhvr>
                                    </p:animEffect>
                                  </p:childTnLst>
                                </p:cTn>
                              </p:par>
                              <p:par>
                                <p:cTn id="55" presetID="2" presetClass="entr" presetSubtype="2"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1+#ppt_w/2"/>
                                          </p:val>
                                        </p:tav>
                                        <p:tav tm="100000">
                                          <p:val>
                                            <p:strVal val="#ppt_x"/>
                                          </p:val>
                                        </p:tav>
                                      </p:tavLst>
                                    </p:anim>
                                    <p:anim calcmode="lin" valueType="num">
                                      <p:cBhvr additive="base">
                                        <p:cTn id="5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4" grpId="0" animBg="1"/>
      <p:bldP spid="55" grpId="0"/>
      <p:bldP spid="67" grpId="0" animBg="1"/>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E7728A0E-04D3-4E93-9E6C-BEF60F474B82}"/>
              </a:ext>
            </a:extLst>
          </p:cNvPr>
          <p:cNvSpPr txBox="1">
            <a:spLocks noChangeArrowheads="1"/>
          </p:cNvSpPr>
          <p:nvPr/>
        </p:nvSpPr>
        <p:spPr bwMode="auto">
          <a:xfrm>
            <a:off x="1992313" y="549275"/>
            <a:ext cx="76327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数据处理指令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算术逻辑运算指令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46083" name="Text Box 4">
            <a:extLst>
              <a:ext uri="{FF2B5EF4-FFF2-40B4-BE49-F238E27FC236}">
                <a16:creationId xmlns:a16="http://schemas.microsoft.com/office/drawing/2014/main" id="{1DDAF1F8-3F1A-481C-9D58-6457AB7CB4B4}"/>
              </a:ext>
            </a:extLst>
          </p:cNvPr>
          <p:cNvSpPr txBox="1">
            <a:spLocks noChangeArrowheads="1"/>
          </p:cNvSpPr>
          <p:nvPr/>
        </p:nvSpPr>
        <p:spPr bwMode="auto">
          <a:xfrm>
            <a:off x="2279650" y="1412876"/>
            <a:ext cx="7848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kumimoji="1" lang="en-US" altLang="zh-CN" sz="2400">
                <a:solidFill>
                  <a:srgbClr val="0000FF"/>
                </a:solidFill>
                <a:latin typeface="Arial Black" panose="020B0A04020102020204" pitchFamily="34" charset="0"/>
                <a:ea typeface="华文新魏" panose="02010800040101010101" pitchFamily="2" charset="-122"/>
              </a:rPr>
              <a:t>AND	R3,R1, #0xFF    </a:t>
            </a:r>
            <a:r>
              <a:rPr kumimoji="1" lang="en-US" altLang="zh-CN" sz="2400">
                <a:latin typeface="华文新魏" panose="02010800040101010101" pitchFamily="2" charset="-122"/>
                <a:ea typeface="华文新魏" panose="02010800040101010101" pitchFamily="2" charset="-122"/>
              </a:rPr>
              <a:t>;R3=R1 &amp; 0x000000FF</a:t>
            </a:r>
          </a:p>
        </p:txBody>
      </p:sp>
      <p:sp>
        <p:nvSpPr>
          <p:cNvPr id="56" name="Line 5">
            <a:extLst>
              <a:ext uri="{FF2B5EF4-FFF2-40B4-BE49-F238E27FC236}">
                <a16:creationId xmlns:a16="http://schemas.microsoft.com/office/drawing/2014/main" id="{7D6FF1F2-B64B-4E3F-A6D5-A67B8B724F46}"/>
              </a:ext>
            </a:extLst>
          </p:cNvPr>
          <p:cNvSpPr>
            <a:spLocks noChangeShapeType="1"/>
          </p:cNvSpPr>
          <p:nvPr/>
        </p:nvSpPr>
        <p:spPr bwMode="auto">
          <a:xfrm>
            <a:off x="5448300" y="2378075"/>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6">
            <a:extLst>
              <a:ext uri="{FF2B5EF4-FFF2-40B4-BE49-F238E27FC236}">
                <a16:creationId xmlns:a16="http://schemas.microsoft.com/office/drawing/2014/main" id="{FF023C34-84BC-42FE-B811-B5BF59553A91}"/>
              </a:ext>
            </a:extLst>
          </p:cNvPr>
          <p:cNvSpPr>
            <a:spLocks noChangeShapeType="1"/>
          </p:cNvSpPr>
          <p:nvPr/>
        </p:nvSpPr>
        <p:spPr bwMode="auto">
          <a:xfrm flipH="1">
            <a:off x="6672263" y="2378075"/>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7">
            <a:extLst>
              <a:ext uri="{FF2B5EF4-FFF2-40B4-BE49-F238E27FC236}">
                <a16:creationId xmlns:a16="http://schemas.microsoft.com/office/drawing/2014/main" id="{7BD422D7-41FA-48C5-BB28-8566D8757F7F}"/>
              </a:ext>
            </a:extLst>
          </p:cNvPr>
          <p:cNvSpPr>
            <a:spLocks noChangeShapeType="1"/>
          </p:cNvSpPr>
          <p:nvPr/>
        </p:nvSpPr>
        <p:spPr bwMode="auto">
          <a:xfrm>
            <a:off x="6169025" y="2665414"/>
            <a:ext cx="0" cy="2174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6087" name="Group 8">
            <a:extLst>
              <a:ext uri="{FF2B5EF4-FFF2-40B4-BE49-F238E27FC236}">
                <a16:creationId xmlns:a16="http://schemas.microsoft.com/office/drawing/2014/main" id="{2AE6F18C-ECD5-4C4E-91E2-2AD90C493C9F}"/>
              </a:ext>
            </a:extLst>
          </p:cNvPr>
          <p:cNvGrpSpPr>
            <a:grpSpLocks/>
          </p:cNvGrpSpPr>
          <p:nvPr/>
        </p:nvGrpSpPr>
        <p:grpSpPr bwMode="auto">
          <a:xfrm>
            <a:off x="3216276" y="1801813"/>
            <a:ext cx="5400675" cy="1511300"/>
            <a:chOff x="884" y="2659"/>
            <a:chExt cx="3402" cy="952"/>
          </a:xfrm>
        </p:grpSpPr>
        <p:sp>
          <p:nvSpPr>
            <p:cNvPr id="46107" name="Rectangle 9">
              <a:extLst>
                <a:ext uri="{FF2B5EF4-FFF2-40B4-BE49-F238E27FC236}">
                  <a16:creationId xmlns:a16="http://schemas.microsoft.com/office/drawing/2014/main" id="{FE62B44F-BD9B-48CA-B972-7AF83406A4DC}"/>
                </a:ext>
              </a:extLst>
            </p:cNvPr>
            <p:cNvSpPr>
              <a:spLocks noChangeArrowheads="1"/>
            </p:cNvSpPr>
            <p:nvPr/>
          </p:nvSpPr>
          <p:spPr bwMode="auto">
            <a:xfrm>
              <a:off x="1247" y="2886"/>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0x12345678</a:t>
              </a:r>
            </a:p>
          </p:txBody>
        </p:sp>
        <p:sp>
          <p:nvSpPr>
            <p:cNvPr id="46108" name="Rectangle 10">
              <a:extLst>
                <a:ext uri="{FF2B5EF4-FFF2-40B4-BE49-F238E27FC236}">
                  <a16:creationId xmlns:a16="http://schemas.microsoft.com/office/drawing/2014/main" id="{0BAB9BA5-F483-4711-806A-45AD1D3343D1}"/>
                </a:ext>
              </a:extLst>
            </p:cNvPr>
            <p:cNvSpPr>
              <a:spLocks noChangeArrowheads="1"/>
            </p:cNvSpPr>
            <p:nvPr/>
          </p:nvSpPr>
          <p:spPr bwMode="auto">
            <a:xfrm>
              <a:off x="3195" y="2886"/>
              <a:ext cx="1091"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0x000000FF</a:t>
              </a:r>
            </a:p>
          </p:txBody>
        </p:sp>
        <p:sp>
          <p:nvSpPr>
            <p:cNvPr id="46109" name="Oval 11">
              <a:extLst>
                <a:ext uri="{FF2B5EF4-FFF2-40B4-BE49-F238E27FC236}">
                  <a16:creationId xmlns:a16="http://schemas.microsoft.com/office/drawing/2014/main" id="{20BC742D-09AD-423C-9907-5F66198820D8}"/>
                </a:ext>
              </a:extLst>
            </p:cNvPr>
            <p:cNvSpPr>
              <a:spLocks noChangeArrowheads="1"/>
            </p:cNvSpPr>
            <p:nvPr/>
          </p:nvSpPr>
          <p:spPr bwMode="auto">
            <a:xfrm>
              <a:off x="2426" y="2840"/>
              <a:ext cx="635" cy="363"/>
            </a:xfrm>
            <a:prstGeom prst="ellipse">
              <a:avLst/>
            </a:prstGeom>
            <a:solidFill>
              <a:srgbClr val="CCE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与</a:t>
              </a:r>
            </a:p>
          </p:txBody>
        </p:sp>
        <p:sp>
          <p:nvSpPr>
            <p:cNvPr id="46110" name="Rectangle 12">
              <a:extLst>
                <a:ext uri="{FF2B5EF4-FFF2-40B4-BE49-F238E27FC236}">
                  <a16:creationId xmlns:a16="http://schemas.microsoft.com/office/drawing/2014/main" id="{BD663E34-338D-4C36-A09D-B3E802618C42}"/>
                </a:ext>
              </a:extLst>
            </p:cNvPr>
            <p:cNvSpPr>
              <a:spLocks noChangeArrowheads="1"/>
            </p:cNvSpPr>
            <p:nvPr/>
          </p:nvSpPr>
          <p:spPr bwMode="auto">
            <a:xfrm>
              <a:off x="2245" y="3340"/>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a:t>
              </a:r>
            </a:p>
          </p:txBody>
        </p:sp>
        <p:sp>
          <p:nvSpPr>
            <p:cNvPr id="46111" name="Rectangle 13">
              <a:extLst>
                <a:ext uri="{FF2B5EF4-FFF2-40B4-BE49-F238E27FC236}">
                  <a16:creationId xmlns:a16="http://schemas.microsoft.com/office/drawing/2014/main" id="{F7CE4065-E929-469A-8C0E-54B609F898B3}"/>
                </a:ext>
              </a:extLst>
            </p:cNvPr>
            <p:cNvSpPr>
              <a:spLocks noChangeArrowheads="1"/>
            </p:cNvSpPr>
            <p:nvPr/>
          </p:nvSpPr>
          <p:spPr bwMode="auto">
            <a:xfrm>
              <a:off x="884" y="2886"/>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R1</a:t>
              </a:r>
            </a:p>
          </p:txBody>
        </p:sp>
        <p:sp>
          <p:nvSpPr>
            <p:cNvPr id="46112" name="Rectangle 14">
              <a:extLst>
                <a:ext uri="{FF2B5EF4-FFF2-40B4-BE49-F238E27FC236}">
                  <a16:creationId xmlns:a16="http://schemas.microsoft.com/office/drawing/2014/main" id="{083E395E-1392-4899-A4D9-651EE4BE3755}"/>
                </a:ext>
              </a:extLst>
            </p:cNvPr>
            <p:cNvSpPr>
              <a:spLocks noChangeArrowheads="1"/>
            </p:cNvSpPr>
            <p:nvPr/>
          </p:nvSpPr>
          <p:spPr bwMode="auto">
            <a:xfrm>
              <a:off x="3289" y="2659"/>
              <a:ext cx="861"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第二操作数</a:t>
              </a:r>
            </a:p>
          </p:txBody>
        </p:sp>
        <p:sp>
          <p:nvSpPr>
            <p:cNvPr id="46113" name="Rectangle 15">
              <a:extLst>
                <a:ext uri="{FF2B5EF4-FFF2-40B4-BE49-F238E27FC236}">
                  <a16:creationId xmlns:a16="http://schemas.microsoft.com/office/drawing/2014/main" id="{72564501-3A98-4347-A32D-9400EA410532}"/>
                </a:ext>
              </a:extLst>
            </p:cNvPr>
            <p:cNvSpPr>
              <a:spLocks noChangeArrowheads="1"/>
            </p:cNvSpPr>
            <p:nvPr/>
          </p:nvSpPr>
          <p:spPr bwMode="auto">
            <a:xfrm>
              <a:off x="1882" y="3339"/>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R3</a:t>
              </a:r>
            </a:p>
          </p:txBody>
        </p:sp>
      </p:grpSp>
      <p:sp>
        <p:nvSpPr>
          <p:cNvPr id="67" name="Rectangle 16">
            <a:extLst>
              <a:ext uri="{FF2B5EF4-FFF2-40B4-BE49-F238E27FC236}">
                <a16:creationId xmlns:a16="http://schemas.microsoft.com/office/drawing/2014/main" id="{2AB2FF56-45E8-4C9F-A94D-D09E190649D7}"/>
              </a:ext>
            </a:extLst>
          </p:cNvPr>
          <p:cNvSpPr>
            <a:spLocks noChangeArrowheads="1"/>
          </p:cNvSpPr>
          <p:nvPr/>
        </p:nvSpPr>
        <p:spPr bwMode="auto">
          <a:xfrm>
            <a:off x="5376864" y="2881313"/>
            <a:ext cx="1658937" cy="40481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Times New Roman" panose="02020603050405020304" pitchFamily="18" charset="0"/>
                <a:ea typeface="华文新魏" panose="02010800040101010101" pitchFamily="2" charset="-122"/>
              </a:rPr>
              <a:t>0x00000078</a:t>
            </a:r>
          </a:p>
        </p:txBody>
      </p:sp>
      <p:grpSp>
        <p:nvGrpSpPr>
          <p:cNvPr id="29" name="Group 2">
            <a:extLst>
              <a:ext uri="{FF2B5EF4-FFF2-40B4-BE49-F238E27FC236}">
                <a16:creationId xmlns:a16="http://schemas.microsoft.com/office/drawing/2014/main" id="{CE89B83A-9F05-41A4-868C-F713A0BBAB94}"/>
              </a:ext>
            </a:extLst>
          </p:cNvPr>
          <p:cNvGrpSpPr>
            <a:grpSpLocks/>
          </p:cNvGrpSpPr>
          <p:nvPr/>
        </p:nvGrpSpPr>
        <p:grpSpPr bwMode="auto">
          <a:xfrm>
            <a:off x="3216275" y="4365626"/>
            <a:ext cx="6408738" cy="2087563"/>
            <a:chOff x="1066" y="2523"/>
            <a:chExt cx="4037" cy="1315"/>
          </a:xfrm>
        </p:grpSpPr>
        <p:sp>
          <p:nvSpPr>
            <p:cNvPr id="46098" name="Rectangle 3">
              <a:extLst>
                <a:ext uri="{FF2B5EF4-FFF2-40B4-BE49-F238E27FC236}">
                  <a16:creationId xmlns:a16="http://schemas.microsoft.com/office/drawing/2014/main" id="{A25707D8-C6C4-4970-A4C9-9A5409D369A4}"/>
                </a:ext>
              </a:extLst>
            </p:cNvPr>
            <p:cNvSpPr>
              <a:spLocks noChangeArrowheads="1"/>
            </p:cNvSpPr>
            <p:nvPr/>
          </p:nvSpPr>
          <p:spPr bwMode="auto">
            <a:xfrm>
              <a:off x="1429" y="3113"/>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0x000000FF</a:t>
              </a:r>
            </a:p>
          </p:txBody>
        </p:sp>
        <p:sp>
          <p:nvSpPr>
            <p:cNvPr id="46099" name="Rectangle 4">
              <a:extLst>
                <a:ext uri="{FF2B5EF4-FFF2-40B4-BE49-F238E27FC236}">
                  <a16:creationId xmlns:a16="http://schemas.microsoft.com/office/drawing/2014/main" id="{58F1E340-5CF9-485F-B5C1-72EE08AAD624}"/>
                </a:ext>
              </a:extLst>
            </p:cNvPr>
            <p:cNvSpPr>
              <a:spLocks noChangeArrowheads="1"/>
            </p:cNvSpPr>
            <p:nvPr/>
          </p:nvSpPr>
          <p:spPr bwMode="auto">
            <a:xfrm>
              <a:off x="3379" y="2523"/>
              <a:ext cx="1091"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0x00000011</a:t>
              </a:r>
            </a:p>
          </p:txBody>
        </p:sp>
        <p:sp>
          <p:nvSpPr>
            <p:cNvPr id="46100" name="Oval 5">
              <a:extLst>
                <a:ext uri="{FF2B5EF4-FFF2-40B4-BE49-F238E27FC236}">
                  <a16:creationId xmlns:a16="http://schemas.microsoft.com/office/drawing/2014/main" id="{F685E312-A04C-4AC9-AC98-BC643E328DEF}"/>
                </a:ext>
              </a:extLst>
            </p:cNvPr>
            <p:cNvSpPr>
              <a:spLocks noChangeArrowheads="1"/>
            </p:cNvSpPr>
            <p:nvPr/>
          </p:nvSpPr>
          <p:spPr bwMode="auto">
            <a:xfrm>
              <a:off x="2608" y="3067"/>
              <a:ext cx="635" cy="363"/>
            </a:xfrm>
            <a:prstGeom prst="ellipse">
              <a:avLst/>
            </a:prstGeom>
            <a:solidFill>
              <a:srgbClr val="CCE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异或</a:t>
              </a:r>
            </a:p>
          </p:txBody>
        </p:sp>
        <p:sp>
          <p:nvSpPr>
            <p:cNvPr id="46101" name="Rectangle 6">
              <a:extLst>
                <a:ext uri="{FF2B5EF4-FFF2-40B4-BE49-F238E27FC236}">
                  <a16:creationId xmlns:a16="http://schemas.microsoft.com/office/drawing/2014/main" id="{41D71895-26CB-4C99-8845-DDD3D8F30BA0}"/>
                </a:ext>
              </a:extLst>
            </p:cNvPr>
            <p:cNvSpPr>
              <a:spLocks noChangeArrowheads="1"/>
            </p:cNvSpPr>
            <p:nvPr/>
          </p:nvSpPr>
          <p:spPr bwMode="auto">
            <a:xfrm>
              <a:off x="2427" y="3567"/>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a:t>
              </a:r>
            </a:p>
          </p:txBody>
        </p:sp>
        <p:sp>
          <p:nvSpPr>
            <p:cNvPr id="46102" name="Rectangle 7">
              <a:extLst>
                <a:ext uri="{FF2B5EF4-FFF2-40B4-BE49-F238E27FC236}">
                  <a16:creationId xmlns:a16="http://schemas.microsoft.com/office/drawing/2014/main" id="{B48A9350-767C-457C-9923-EDCCC0573758}"/>
                </a:ext>
              </a:extLst>
            </p:cNvPr>
            <p:cNvSpPr>
              <a:spLocks noChangeArrowheads="1"/>
            </p:cNvSpPr>
            <p:nvPr/>
          </p:nvSpPr>
          <p:spPr bwMode="auto">
            <a:xfrm>
              <a:off x="1066" y="3113"/>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R1</a:t>
              </a:r>
            </a:p>
          </p:txBody>
        </p:sp>
        <p:sp>
          <p:nvSpPr>
            <p:cNvPr id="46103" name="Rectangle 8">
              <a:extLst>
                <a:ext uri="{FF2B5EF4-FFF2-40B4-BE49-F238E27FC236}">
                  <a16:creationId xmlns:a16="http://schemas.microsoft.com/office/drawing/2014/main" id="{C462B6A3-1434-4C00-9801-003B6E77DB7E}"/>
                </a:ext>
              </a:extLst>
            </p:cNvPr>
            <p:cNvSpPr>
              <a:spLocks noChangeArrowheads="1"/>
            </p:cNvSpPr>
            <p:nvPr/>
          </p:nvSpPr>
          <p:spPr bwMode="auto">
            <a:xfrm>
              <a:off x="4513" y="2523"/>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R2</a:t>
              </a:r>
            </a:p>
          </p:txBody>
        </p:sp>
        <p:sp>
          <p:nvSpPr>
            <p:cNvPr id="46104" name="Rectangle 9">
              <a:extLst>
                <a:ext uri="{FF2B5EF4-FFF2-40B4-BE49-F238E27FC236}">
                  <a16:creationId xmlns:a16="http://schemas.microsoft.com/office/drawing/2014/main" id="{EF1540A6-BD72-4571-AE2A-B3DD51D40E6C}"/>
                </a:ext>
              </a:extLst>
            </p:cNvPr>
            <p:cNvSpPr>
              <a:spLocks noChangeArrowheads="1"/>
            </p:cNvSpPr>
            <p:nvPr/>
          </p:nvSpPr>
          <p:spPr bwMode="auto">
            <a:xfrm>
              <a:off x="2064" y="3566"/>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R3</a:t>
              </a:r>
            </a:p>
          </p:txBody>
        </p:sp>
        <p:sp>
          <p:nvSpPr>
            <p:cNvPr id="46105" name="Rectangle 10">
              <a:extLst>
                <a:ext uri="{FF2B5EF4-FFF2-40B4-BE49-F238E27FC236}">
                  <a16:creationId xmlns:a16="http://schemas.microsoft.com/office/drawing/2014/main" id="{42D0148F-83DC-4AB8-A3D9-9EDA58F2945A}"/>
                </a:ext>
              </a:extLst>
            </p:cNvPr>
            <p:cNvSpPr>
              <a:spLocks noChangeArrowheads="1"/>
            </p:cNvSpPr>
            <p:nvPr/>
          </p:nvSpPr>
          <p:spPr bwMode="auto">
            <a:xfrm>
              <a:off x="3379" y="3113"/>
              <a:ext cx="1091"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a:t>
              </a:r>
            </a:p>
          </p:txBody>
        </p:sp>
        <p:sp>
          <p:nvSpPr>
            <p:cNvPr id="46106" name="Rectangle 11">
              <a:extLst>
                <a:ext uri="{FF2B5EF4-FFF2-40B4-BE49-F238E27FC236}">
                  <a16:creationId xmlns:a16="http://schemas.microsoft.com/office/drawing/2014/main" id="{46C7BEF2-79BD-45E8-ADFA-1EF5AB90C430}"/>
                </a:ext>
              </a:extLst>
            </p:cNvPr>
            <p:cNvSpPr>
              <a:spLocks noChangeArrowheads="1"/>
            </p:cNvSpPr>
            <p:nvPr/>
          </p:nvSpPr>
          <p:spPr bwMode="auto">
            <a:xfrm>
              <a:off x="4513" y="3113"/>
              <a:ext cx="59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操作数</a:t>
              </a:r>
            </a:p>
          </p:txBody>
        </p:sp>
      </p:grpSp>
      <p:sp>
        <p:nvSpPr>
          <p:cNvPr id="50" name="Text Box 14">
            <a:extLst>
              <a:ext uri="{FF2B5EF4-FFF2-40B4-BE49-F238E27FC236}">
                <a16:creationId xmlns:a16="http://schemas.microsoft.com/office/drawing/2014/main" id="{F50A8A39-79CE-4AF1-92B1-F4E9B734CBB8}"/>
              </a:ext>
            </a:extLst>
          </p:cNvPr>
          <p:cNvSpPr txBox="1">
            <a:spLocks noChangeArrowheads="1"/>
          </p:cNvSpPr>
          <p:nvPr/>
        </p:nvSpPr>
        <p:spPr bwMode="auto">
          <a:xfrm>
            <a:off x="2279650" y="3759201"/>
            <a:ext cx="7848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kumimoji="1" lang="en-US" altLang="zh-CN" sz="2400">
                <a:solidFill>
                  <a:srgbClr val="0000FF"/>
                </a:solidFill>
                <a:latin typeface="Arial Black" panose="020B0A04020102020204" pitchFamily="34" charset="0"/>
                <a:ea typeface="华文新魏" panose="02010800040101010101" pitchFamily="2" charset="-122"/>
              </a:rPr>
              <a:t>EOR	R3,R1, R2,LSL 0x03   </a:t>
            </a:r>
            <a:r>
              <a:rPr kumimoji="1" lang="en-US" altLang="zh-CN" sz="2400">
                <a:latin typeface="华文新魏" panose="02010800040101010101" pitchFamily="2" charset="-122"/>
                <a:ea typeface="华文新魏" panose="02010800040101010101" pitchFamily="2" charset="-122"/>
              </a:rPr>
              <a:t>;R3=R1 ^ (R2 ×8)</a:t>
            </a:r>
          </a:p>
        </p:txBody>
      </p:sp>
      <p:sp>
        <p:nvSpPr>
          <p:cNvPr id="51" name="Line 15">
            <a:extLst>
              <a:ext uri="{FF2B5EF4-FFF2-40B4-BE49-F238E27FC236}">
                <a16:creationId xmlns:a16="http://schemas.microsoft.com/office/drawing/2014/main" id="{63CFFC99-AC0F-4713-88D3-F16496D7D838}"/>
              </a:ext>
            </a:extLst>
          </p:cNvPr>
          <p:cNvSpPr>
            <a:spLocks noChangeShapeType="1"/>
          </p:cNvSpPr>
          <p:nvPr/>
        </p:nvSpPr>
        <p:spPr bwMode="auto">
          <a:xfrm>
            <a:off x="5448300" y="5518150"/>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6">
            <a:extLst>
              <a:ext uri="{FF2B5EF4-FFF2-40B4-BE49-F238E27FC236}">
                <a16:creationId xmlns:a16="http://schemas.microsoft.com/office/drawing/2014/main" id="{523920BE-D762-4C36-82C1-C2AA6145F6E5}"/>
              </a:ext>
            </a:extLst>
          </p:cNvPr>
          <p:cNvSpPr>
            <a:spLocks noChangeShapeType="1"/>
          </p:cNvSpPr>
          <p:nvPr/>
        </p:nvSpPr>
        <p:spPr bwMode="auto">
          <a:xfrm flipH="1">
            <a:off x="6672263" y="5518150"/>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17">
            <a:extLst>
              <a:ext uri="{FF2B5EF4-FFF2-40B4-BE49-F238E27FC236}">
                <a16:creationId xmlns:a16="http://schemas.microsoft.com/office/drawing/2014/main" id="{1FEC2D1D-A549-4815-B6F6-3282D78DC524}"/>
              </a:ext>
            </a:extLst>
          </p:cNvPr>
          <p:cNvSpPr>
            <a:spLocks noChangeShapeType="1"/>
          </p:cNvSpPr>
          <p:nvPr/>
        </p:nvSpPr>
        <p:spPr bwMode="auto">
          <a:xfrm>
            <a:off x="6169025" y="5805489"/>
            <a:ext cx="0" cy="2174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Rectangle 18">
            <a:extLst>
              <a:ext uri="{FF2B5EF4-FFF2-40B4-BE49-F238E27FC236}">
                <a16:creationId xmlns:a16="http://schemas.microsoft.com/office/drawing/2014/main" id="{ECE3AA4A-FF81-4333-9853-F2E152DFA967}"/>
              </a:ext>
            </a:extLst>
          </p:cNvPr>
          <p:cNvSpPr>
            <a:spLocks noChangeArrowheads="1"/>
          </p:cNvSpPr>
          <p:nvPr/>
        </p:nvSpPr>
        <p:spPr bwMode="auto">
          <a:xfrm>
            <a:off x="5375275" y="6021388"/>
            <a:ext cx="1658938" cy="40481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Times New Roman" panose="02020603050405020304" pitchFamily="18" charset="0"/>
                <a:ea typeface="华文新魏" panose="02010800040101010101" pitchFamily="2" charset="-122"/>
              </a:rPr>
              <a:t>0x00000077</a:t>
            </a:r>
          </a:p>
        </p:txBody>
      </p:sp>
      <p:sp>
        <p:nvSpPr>
          <p:cNvPr id="70" name="Line 19">
            <a:extLst>
              <a:ext uri="{FF2B5EF4-FFF2-40B4-BE49-F238E27FC236}">
                <a16:creationId xmlns:a16="http://schemas.microsoft.com/office/drawing/2014/main" id="{2DEC6519-F401-4A4F-8984-B1A070423580}"/>
              </a:ext>
            </a:extLst>
          </p:cNvPr>
          <p:cNvSpPr>
            <a:spLocks noChangeShapeType="1"/>
          </p:cNvSpPr>
          <p:nvPr/>
        </p:nvSpPr>
        <p:spPr bwMode="auto">
          <a:xfrm>
            <a:off x="7751763" y="4797426"/>
            <a:ext cx="0" cy="50641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Rectangle 20">
            <a:extLst>
              <a:ext uri="{FF2B5EF4-FFF2-40B4-BE49-F238E27FC236}">
                <a16:creationId xmlns:a16="http://schemas.microsoft.com/office/drawing/2014/main" id="{3C933040-CBA3-40BC-8A41-DBC6323FC88D}"/>
              </a:ext>
            </a:extLst>
          </p:cNvPr>
          <p:cNvSpPr>
            <a:spLocks noChangeArrowheads="1"/>
          </p:cNvSpPr>
          <p:nvPr/>
        </p:nvSpPr>
        <p:spPr bwMode="auto">
          <a:xfrm>
            <a:off x="7751763" y="4797425"/>
            <a:ext cx="16573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逻辑左移</a:t>
            </a:r>
            <a:r>
              <a:rPr lang="en-US" altLang="zh-CN" sz="2000">
                <a:latin typeface="Times New Roman" panose="02020603050405020304" pitchFamily="18" charset="0"/>
                <a:ea typeface="华文新魏" panose="02010800040101010101" pitchFamily="2" charset="-122"/>
              </a:rPr>
              <a:t>3</a:t>
            </a:r>
            <a:r>
              <a:rPr lang="zh-CN" altLang="en-US" sz="2000">
                <a:latin typeface="Times New Roman" panose="02020603050405020304" pitchFamily="18" charset="0"/>
                <a:ea typeface="华文新魏" panose="02010800040101010101" pitchFamily="2" charset="-122"/>
              </a:rPr>
              <a:t>位</a:t>
            </a:r>
          </a:p>
        </p:txBody>
      </p:sp>
      <p:sp>
        <p:nvSpPr>
          <p:cNvPr id="72" name="Rectangle 21">
            <a:extLst>
              <a:ext uri="{FF2B5EF4-FFF2-40B4-BE49-F238E27FC236}">
                <a16:creationId xmlns:a16="http://schemas.microsoft.com/office/drawing/2014/main" id="{12851149-6821-480E-9FE5-01B06B3A78AB}"/>
              </a:ext>
            </a:extLst>
          </p:cNvPr>
          <p:cNvSpPr>
            <a:spLocks noChangeArrowheads="1"/>
          </p:cNvSpPr>
          <p:nvPr/>
        </p:nvSpPr>
        <p:spPr bwMode="auto">
          <a:xfrm>
            <a:off x="6888163" y="5302251"/>
            <a:ext cx="1731962" cy="404813"/>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Times New Roman" panose="02020603050405020304" pitchFamily="18" charset="0"/>
                <a:ea typeface="华文新魏" panose="02010800040101010101" pitchFamily="2" charset="-122"/>
              </a:rPr>
              <a:t>0x00000088</a:t>
            </a:r>
          </a:p>
        </p:txBody>
      </p:sp>
    </p:spTree>
    <p:extLst>
      <p:ext uri="{BB962C8B-B14F-4D97-AF65-F5344CB8AC3E}">
        <p14:creationId xmlns:p14="http://schemas.microsoft.com/office/powerpoint/2010/main" val="35627999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slide(fromLeft)">
                                      <p:cBhvr>
                                        <p:cTn id="7" dur="500"/>
                                        <p:tgtEl>
                                          <p:spTgt spid="56"/>
                                        </p:tgtEl>
                                      </p:cBhvr>
                                    </p:animEffect>
                                  </p:childTnLst>
                                </p:cTn>
                              </p:par>
                              <p:par>
                                <p:cTn id="8" presetID="12" presetClass="entr" presetSubtype="2"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slide(fromRight)">
                                      <p:cBhvr>
                                        <p:cTn id="10" dur="500"/>
                                        <p:tgtEl>
                                          <p:spTgt spid="57"/>
                                        </p:tgtEl>
                                      </p:cBhvr>
                                    </p:animEffect>
                                  </p:childTnLst>
                                </p:cTn>
                              </p:par>
                            </p:childTnLst>
                          </p:cTn>
                        </p:par>
                        <p:par>
                          <p:cTn id="11" fill="hold" nodeType="afterGroup">
                            <p:stCondLst>
                              <p:cond delay="500"/>
                            </p:stCondLst>
                            <p:childTnLst>
                              <p:par>
                                <p:cTn id="12" presetID="12" presetClass="entr" presetSubtype="1"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slide(fromTop)">
                                      <p:cBhvr>
                                        <p:cTn id="14" dur="500"/>
                                        <p:tgtEl>
                                          <p:spTgt spid="58"/>
                                        </p:tgtEl>
                                      </p:cBhvr>
                                    </p:animEffect>
                                  </p:childTnLst>
                                </p:cTn>
                              </p:par>
                            </p:childTnLst>
                          </p:cTn>
                        </p:par>
                        <p:par>
                          <p:cTn id="15" fill="hold" nodeType="afterGroup">
                            <p:stCondLst>
                              <p:cond delay="1000"/>
                            </p:stCondLst>
                            <p:childTnLst>
                              <p:par>
                                <p:cTn id="16" presetID="12" presetClass="entr" presetSubtype="1" fill="hold" grpId="0" nodeType="after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slide(fromTop)">
                                      <p:cBhvr>
                                        <p:cTn id="18" dur="500"/>
                                        <p:tgtEl>
                                          <p:spTgt spid="6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0-#ppt_w/2"/>
                                          </p:val>
                                        </p:tav>
                                        <p:tav tm="100000">
                                          <p:val>
                                            <p:strVal val="#ppt_x"/>
                                          </p:val>
                                        </p:tav>
                                      </p:tavLst>
                                    </p:anim>
                                    <p:anim calcmode="lin" valueType="num">
                                      <p:cBhvr additive="base">
                                        <p:cTn id="24" dur="500" fill="hold"/>
                                        <p:tgtEl>
                                          <p:spTgt spid="50"/>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500"/>
                            </p:stCondLst>
                            <p:childTnLst>
                              <p:par>
                                <p:cTn id="26" presetID="12" presetClass="entr" presetSubtype="1"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slide(fromTop)">
                                      <p:cBhvr>
                                        <p:cTn id="28" dur="500"/>
                                        <p:tgtEl>
                                          <p:spTgt spid="2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1"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slide(fromTop)">
                                      <p:cBhvr>
                                        <p:cTn id="33" dur="500"/>
                                        <p:tgtEl>
                                          <p:spTgt spid="70"/>
                                        </p:tgtEl>
                                      </p:cBhvr>
                                    </p:animEffect>
                                  </p:childTnLst>
                                </p:cTn>
                              </p:par>
                            </p:childTnLst>
                          </p:cTn>
                        </p:par>
                        <p:par>
                          <p:cTn id="34" fill="hold" nodeType="afterGroup">
                            <p:stCondLst>
                              <p:cond delay="500"/>
                            </p:stCondLst>
                            <p:childTnLst>
                              <p:par>
                                <p:cTn id="35" presetID="2" presetClass="entr" presetSubtype="2"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500" fill="hold"/>
                                        <p:tgtEl>
                                          <p:spTgt spid="71"/>
                                        </p:tgtEl>
                                        <p:attrNameLst>
                                          <p:attrName>ppt_x</p:attrName>
                                        </p:attrNameLst>
                                      </p:cBhvr>
                                      <p:tavLst>
                                        <p:tav tm="0">
                                          <p:val>
                                            <p:strVal val="1+#ppt_w/2"/>
                                          </p:val>
                                        </p:tav>
                                        <p:tav tm="100000">
                                          <p:val>
                                            <p:strVal val="#ppt_x"/>
                                          </p:val>
                                        </p:tav>
                                      </p:tavLst>
                                    </p:anim>
                                    <p:anim calcmode="lin" valueType="num">
                                      <p:cBhvr additive="base">
                                        <p:cTn id="38" dur="500" fill="hold"/>
                                        <p:tgtEl>
                                          <p:spTgt spid="71"/>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1000"/>
                            </p:stCondLst>
                            <p:childTnLst>
                              <p:par>
                                <p:cTn id="40" presetID="12" presetClass="entr" presetSubtype="1" fill="hold" grpId="0" nodeType="after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slide(fromTop)">
                                      <p:cBhvr>
                                        <p:cTn id="42" dur="500"/>
                                        <p:tgtEl>
                                          <p:spTgt spid="7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8"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slide(fromLeft)">
                                      <p:cBhvr>
                                        <p:cTn id="47" dur="500"/>
                                        <p:tgtEl>
                                          <p:spTgt spid="51"/>
                                        </p:tgtEl>
                                      </p:cBhvr>
                                    </p:animEffect>
                                  </p:childTnLst>
                                </p:cTn>
                              </p:par>
                              <p:par>
                                <p:cTn id="48" presetID="12" presetClass="entr" presetSubtype="2"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slide(fromRight)">
                                      <p:cBhvr>
                                        <p:cTn id="50" dur="500"/>
                                        <p:tgtEl>
                                          <p:spTgt spid="52"/>
                                        </p:tgtEl>
                                      </p:cBhvr>
                                    </p:animEffect>
                                  </p:childTnLst>
                                </p:cTn>
                              </p:par>
                            </p:childTnLst>
                          </p:cTn>
                        </p:par>
                        <p:par>
                          <p:cTn id="51" fill="hold" nodeType="afterGroup">
                            <p:stCondLst>
                              <p:cond delay="500"/>
                            </p:stCondLst>
                            <p:childTnLst>
                              <p:par>
                                <p:cTn id="52" presetID="12" presetClass="entr" presetSubtype="1" fill="hold" nodeType="after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slide(fromTop)">
                                      <p:cBhvr>
                                        <p:cTn id="54" dur="500"/>
                                        <p:tgtEl>
                                          <p:spTgt spid="68"/>
                                        </p:tgtEl>
                                      </p:cBhvr>
                                    </p:animEffect>
                                  </p:childTnLst>
                                </p:cTn>
                              </p:par>
                            </p:childTnLst>
                          </p:cTn>
                        </p:par>
                        <p:par>
                          <p:cTn id="55" fill="hold" nodeType="afterGroup">
                            <p:stCondLst>
                              <p:cond delay="1000"/>
                            </p:stCondLst>
                            <p:childTnLst>
                              <p:par>
                                <p:cTn id="56" presetID="12" presetClass="entr" presetSubtype="1" fill="hold" grpId="0" nodeType="after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slide(fromTop)">
                                      <p:cBhvr>
                                        <p:cTn id="5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50" grpId="0"/>
      <p:bldP spid="69" grpId="0" animBg="1"/>
      <p:bldP spid="71" grpId="0"/>
      <p:bldP spid="7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15B3965D-C706-4B5F-89EB-2CB8220C1615}"/>
              </a:ext>
            </a:extLst>
          </p:cNvPr>
          <p:cNvSpPr txBox="1">
            <a:spLocks noChangeArrowheads="1"/>
          </p:cNvSpPr>
          <p:nvPr/>
        </p:nvSpPr>
        <p:spPr bwMode="auto">
          <a:xfrm>
            <a:off x="1992313" y="549275"/>
            <a:ext cx="76327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数据处理指令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算术逻辑运算指令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47107" name="AutoShape 2">
            <a:extLst>
              <a:ext uri="{FF2B5EF4-FFF2-40B4-BE49-F238E27FC236}">
                <a16:creationId xmlns:a16="http://schemas.microsoft.com/office/drawing/2014/main" id="{B54E324C-CB71-4EC6-9C1F-EEF645C9CF60}"/>
              </a:ext>
            </a:extLst>
          </p:cNvPr>
          <p:cNvSpPr>
            <a:spLocks noChangeArrowheads="1"/>
          </p:cNvSpPr>
          <p:nvPr/>
        </p:nvSpPr>
        <p:spPr bwMode="auto">
          <a:xfrm>
            <a:off x="3071814" y="1919289"/>
            <a:ext cx="2232025" cy="503237"/>
          </a:xfrm>
          <a:prstGeom prst="roundRect">
            <a:avLst>
              <a:gd name="adj" fmla="val 16667"/>
            </a:avLst>
          </a:prstGeom>
          <a:solidFill>
            <a:srgbClr val="CCECFF"/>
          </a:soli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3200">
                <a:solidFill>
                  <a:srgbClr val="0000FF"/>
                </a:solidFill>
                <a:latin typeface="Times New Roman" panose="02020603050405020304" pitchFamily="18" charset="0"/>
                <a:ea typeface="隶书" panose="02010509060101010101" pitchFamily="49" charset="-122"/>
              </a:rPr>
              <a:t> </a:t>
            </a:r>
            <a:r>
              <a:rPr lang="zh-CN" altLang="en-US" sz="3200">
                <a:solidFill>
                  <a:srgbClr val="0000FF"/>
                </a:solidFill>
                <a:latin typeface="Times New Roman" panose="02020603050405020304" pitchFamily="18" charset="0"/>
                <a:ea typeface="隶书" panose="02010509060101010101" pitchFamily="49" charset="-122"/>
              </a:rPr>
              <a:t>思考与练习</a:t>
            </a:r>
          </a:p>
        </p:txBody>
      </p:sp>
      <p:sp>
        <p:nvSpPr>
          <p:cNvPr id="47108" name="Oval 3">
            <a:extLst>
              <a:ext uri="{FF2B5EF4-FFF2-40B4-BE49-F238E27FC236}">
                <a16:creationId xmlns:a16="http://schemas.microsoft.com/office/drawing/2014/main" id="{2F10C7D9-051B-43D5-A0E2-AB5900C5A95C}"/>
              </a:ext>
            </a:extLst>
          </p:cNvPr>
          <p:cNvSpPr>
            <a:spLocks noChangeArrowheads="1"/>
          </p:cNvSpPr>
          <p:nvPr/>
        </p:nvSpPr>
        <p:spPr bwMode="auto">
          <a:xfrm>
            <a:off x="2351088" y="1631951"/>
            <a:ext cx="792162" cy="1152525"/>
          </a:xfrm>
          <a:prstGeom prst="ellipse">
            <a:avLst/>
          </a:prstGeom>
          <a:gradFill rotWithShape="1">
            <a:gsLst>
              <a:gs pos="0">
                <a:schemeClr val="bg1"/>
              </a:gs>
              <a:gs pos="100000">
                <a:srgbClr val="00CC99"/>
              </a:gs>
            </a:gsLst>
            <a:path path="shape">
              <a:fillToRect l="50000" t="50000" r="50000" b="50000"/>
            </a:path>
          </a:gradFill>
          <a:ln w="19050">
            <a:solidFill>
              <a:srgbClr val="66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pPr>
            <a:r>
              <a:rPr lang="en-US" altLang="zh-CN" sz="8000">
                <a:solidFill>
                  <a:srgbClr val="FF0000"/>
                </a:solidFill>
                <a:latin typeface="Arial Black" panose="020B0A04020102020204" pitchFamily="34" charset="0"/>
                <a:ea typeface="华文新魏" panose="02010800040101010101" pitchFamily="2" charset="-122"/>
              </a:rPr>
              <a:t>?</a:t>
            </a:r>
          </a:p>
        </p:txBody>
      </p:sp>
      <p:sp>
        <p:nvSpPr>
          <p:cNvPr id="40" name="Text Box 4">
            <a:extLst>
              <a:ext uri="{FF2B5EF4-FFF2-40B4-BE49-F238E27FC236}">
                <a16:creationId xmlns:a16="http://schemas.microsoft.com/office/drawing/2014/main" id="{F1CA22E4-1C55-4FEA-9546-5E4F939052B3}"/>
              </a:ext>
            </a:extLst>
          </p:cNvPr>
          <p:cNvSpPr txBox="1">
            <a:spLocks noChangeArrowheads="1"/>
          </p:cNvSpPr>
          <p:nvPr/>
        </p:nvSpPr>
        <p:spPr bwMode="auto">
          <a:xfrm>
            <a:off x="2951164" y="3068639"/>
            <a:ext cx="696118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buFont typeface="Wingdings" panose="05000000000000000000" pitchFamily="2" charset="2"/>
              <a:buNone/>
            </a:pPr>
            <a:r>
              <a:rPr kumimoji="1" lang="en-US" altLang="zh-CN" sz="2800">
                <a:latin typeface="华文新魏" panose="02010800040101010101" pitchFamily="2" charset="-122"/>
                <a:ea typeface="华文新魏" panose="02010800040101010101" pitchFamily="2" charset="-122"/>
              </a:rPr>
              <a:t>1.</a:t>
            </a:r>
            <a:r>
              <a:rPr kumimoji="1" lang="zh-CN" altLang="en-US" sz="2800">
                <a:latin typeface="Arial Black" panose="020B0A04020102020204" pitchFamily="34" charset="0"/>
                <a:ea typeface="华文新魏" panose="02010800040101010101" pitchFamily="2" charset="-122"/>
              </a:rPr>
              <a:t>用</a:t>
            </a:r>
            <a:r>
              <a:rPr kumimoji="1" lang="en-US" altLang="zh-CN" sz="2800">
                <a:latin typeface="华文新魏" panose="02010800040101010101" pitchFamily="2" charset="-122"/>
                <a:ea typeface="华文新魏" panose="02010800040101010101" pitchFamily="2" charset="-122"/>
              </a:rPr>
              <a:t>R1</a:t>
            </a:r>
            <a:r>
              <a:rPr kumimoji="1" lang="zh-CN" altLang="en-US" sz="2800">
                <a:latin typeface="华文新魏" panose="02010800040101010101" pitchFamily="2" charset="-122"/>
                <a:ea typeface="华文新魏" panose="02010800040101010101" pitchFamily="2" charset="-122"/>
              </a:rPr>
              <a:t>寄存器的最低字节替换掉</a:t>
            </a:r>
            <a:r>
              <a:rPr kumimoji="1" lang="en-US" altLang="zh-CN" sz="2800">
                <a:latin typeface="华文新魏" panose="02010800040101010101" pitchFamily="2" charset="-122"/>
                <a:ea typeface="华文新魏" panose="02010800040101010101" pitchFamily="2" charset="-122"/>
              </a:rPr>
              <a:t>R2</a:t>
            </a:r>
            <a:r>
              <a:rPr kumimoji="1" lang="zh-CN" altLang="en-US" sz="2800">
                <a:latin typeface="华文新魏" panose="02010800040101010101" pitchFamily="2" charset="-122"/>
                <a:ea typeface="华文新魏" panose="02010800040101010101" pitchFamily="2" charset="-122"/>
              </a:rPr>
              <a:t>寄存器的最低字节，并不影响条件标志位</a:t>
            </a:r>
            <a:r>
              <a:rPr kumimoji="1" lang="zh-CN" altLang="en-US" sz="2800">
                <a:latin typeface="Arial Black" panose="020B0A04020102020204" pitchFamily="34" charset="0"/>
                <a:ea typeface="华文新魏" panose="02010800040101010101" pitchFamily="2" charset="-122"/>
              </a:rPr>
              <a:t>？</a:t>
            </a:r>
          </a:p>
          <a:p>
            <a:pPr eaLnBrk="1" hangingPunct="1">
              <a:spcBef>
                <a:spcPct val="50000"/>
              </a:spcBef>
              <a:buClr>
                <a:srgbClr val="0000FF"/>
              </a:buClr>
              <a:buFont typeface="Wingdings" panose="05000000000000000000" pitchFamily="2" charset="2"/>
              <a:buNone/>
            </a:pPr>
            <a:r>
              <a:rPr kumimoji="1" lang="zh-CN" altLang="en-US" sz="2400">
                <a:solidFill>
                  <a:srgbClr val="0000FF"/>
                </a:solidFill>
                <a:latin typeface="Arial Black" panose="020B0A04020102020204" pitchFamily="34" charset="0"/>
                <a:ea typeface="华文新魏" panose="02010800040101010101" pitchFamily="2" charset="-122"/>
              </a:rPr>
              <a:t>	</a:t>
            </a:r>
            <a:r>
              <a:rPr kumimoji="1" lang="en-US" altLang="zh-CN" sz="2400">
                <a:solidFill>
                  <a:srgbClr val="0000FF"/>
                </a:solidFill>
                <a:latin typeface="Arial Black" panose="020B0A04020102020204" pitchFamily="34" charset="0"/>
                <a:ea typeface="华文新魏" panose="02010800040101010101" pitchFamily="2" charset="-122"/>
              </a:rPr>
              <a:t>AND    R1</a:t>
            </a:r>
            <a:r>
              <a:rPr kumimoji="1" lang="zh-CN" altLang="en-US" sz="2400">
                <a:solidFill>
                  <a:srgbClr val="0000FF"/>
                </a:solidFill>
                <a:latin typeface="Arial Black" panose="020B0A04020102020204" pitchFamily="34" charset="0"/>
                <a:ea typeface="华文新魏" panose="02010800040101010101" pitchFamily="2" charset="-122"/>
              </a:rPr>
              <a:t>，</a:t>
            </a:r>
            <a:r>
              <a:rPr kumimoji="1" lang="en-US" altLang="zh-CN" sz="2400">
                <a:solidFill>
                  <a:srgbClr val="0000FF"/>
                </a:solidFill>
                <a:latin typeface="Arial Black" panose="020B0A04020102020204" pitchFamily="34" charset="0"/>
                <a:ea typeface="华文新魏" panose="02010800040101010101" pitchFamily="2" charset="-122"/>
              </a:rPr>
              <a:t>R1</a:t>
            </a:r>
            <a:r>
              <a:rPr kumimoji="1" lang="zh-CN" altLang="en-US" sz="2400">
                <a:solidFill>
                  <a:srgbClr val="0000FF"/>
                </a:solidFill>
                <a:latin typeface="Arial Black" panose="020B0A04020102020204" pitchFamily="34" charset="0"/>
                <a:ea typeface="华文新魏" panose="02010800040101010101" pitchFamily="2" charset="-122"/>
              </a:rPr>
              <a:t>，</a:t>
            </a:r>
            <a:r>
              <a:rPr kumimoji="1" lang="en-US" altLang="zh-CN" sz="2400">
                <a:solidFill>
                  <a:srgbClr val="0000FF"/>
                </a:solidFill>
                <a:latin typeface="Arial Black" panose="020B0A04020102020204" pitchFamily="34" charset="0"/>
                <a:ea typeface="华文新魏" panose="02010800040101010101" pitchFamily="2" charset="-122"/>
              </a:rPr>
              <a:t>#0x000000FF</a:t>
            </a:r>
          </a:p>
          <a:p>
            <a:pPr eaLnBrk="1" hangingPunct="1">
              <a:spcBef>
                <a:spcPct val="50000"/>
              </a:spcBef>
              <a:buClr>
                <a:srgbClr val="0000FF"/>
              </a:buClr>
              <a:buFont typeface="Wingdings" panose="05000000000000000000" pitchFamily="2" charset="2"/>
              <a:buNone/>
            </a:pPr>
            <a:r>
              <a:rPr kumimoji="1" lang="en-US" altLang="zh-CN" sz="2400">
                <a:solidFill>
                  <a:srgbClr val="0000FF"/>
                </a:solidFill>
                <a:latin typeface="Arial Black" panose="020B0A04020102020204" pitchFamily="34" charset="0"/>
                <a:ea typeface="华文新魏" panose="02010800040101010101" pitchFamily="2" charset="-122"/>
              </a:rPr>
              <a:t>	AND    R2</a:t>
            </a:r>
            <a:r>
              <a:rPr kumimoji="1" lang="zh-CN" altLang="en-US" sz="2400">
                <a:solidFill>
                  <a:srgbClr val="0000FF"/>
                </a:solidFill>
                <a:latin typeface="Arial Black" panose="020B0A04020102020204" pitchFamily="34" charset="0"/>
                <a:ea typeface="华文新魏" panose="02010800040101010101" pitchFamily="2" charset="-122"/>
              </a:rPr>
              <a:t>，</a:t>
            </a:r>
            <a:r>
              <a:rPr kumimoji="1" lang="en-US" altLang="zh-CN" sz="2400">
                <a:solidFill>
                  <a:srgbClr val="0000FF"/>
                </a:solidFill>
                <a:latin typeface="Arial Black" panose="020B0A04020102020204" pitchFamily="34" charset="0"/>
                <a:ea typeface="华文新魏" panose="02010800040101010101" pitchFamily="2" charset="-122"/>
              </a:rPr>
              <a:t>R2</a:t>
            </a:r>
            <a:r>
              <a:rPr kumimoji="1" lang="zh-CN" altLang="en-US" sz="2400">
                <a:solidFill>
                  <a:srgbClr val="0000FF"/>
                </a:solidFill>
                <a:latin typeface="Arial Black" panose="020B0A04020102020204" pitchFamily="34" charset="0"/>
                <a:ea typeface="华文新魏" panose="02010800040101010101" pitchFamily="2" charset="-122"/>
              </a:rPr>
              <a:t>，</a:t>
            </a:r>
            <a:r>
              <a:rPr kumimoji="1" lang="en-US" altLang="zh-CN" sz="2400">
                <a:solidFill>
                  <a:srgbClr val="0000FF"/>
                </a:solidFill>
                <a:latin typeface="Arial Black" panose="020B0A04020102020204" pitchFamily="34" charset="0"/>
                <a:ea typeface="华文新魏" panose="02010800040101010101" pitchFamily="2" charset="-122"/>
              </a:rPr>
              <a:t>#0xFFFFFF00</a:t>
            </a:r>
          </a:p>
          <a:p>
            <a:pPr eaLnBrk="1" hangingPunct="1">
              <a:spcBef>
                <a:spcPct val="50000"/>
              </a:spcBef>
              <a:buClr>
                <a:srgbClr val="0000FF"/>
              </a:buClr>
              <a:buFont typeface="Wingdings" panose="05000000000000000000" pitchFamily="2" charset="2"/>
              <a:buNone/>
            </a:pPr>
            <a:r>
              <a:rPr kumimoji="1" lang="en-US" altLang="zh-CN" sz="2400">
                <a:solidFill>
                  <a:srgbClr val="0000FF"/>
                </a:solidFill>
                <a:latin typeface="Arial Black" panose="020B0A04020102020204" pitchFamily="34" charset="0"/>
                <a:ea typeface="华文新魏" panose="02010800040101010101" pitchFamily="2" charset="-122"/>
              </a:rPr>
              <a:t>	ORR    R2</a:t>
            </a:r>
            <a:r>
              <a:rPr kumimoji="1" lang="zh-CN" altLang="en-US" sz="2400">
                <a:solidFill>
                  <a:srgbClr val="0000FF"/>
                </a:solidFill>
                <a:latin typeface="Arial Black" panose="020B0A04020102020204" pitchFamily="34" charset="0"/>
                <a:ea typeface="华文新魏" panose="02010800040101010101" pitchFamily="2" charset="-122"/>
              </a:rPr>
              <a:t>，</a:t>
            </a:r>
            <a:r>
              <a:rPr kumimoji="1" lang="en-US" altLang="zh-CN" sz="2400">
                <a:solidFill>
                  <a:srgbClr val="0000FF"/>
                </a:solidFill>
                <a:latin typeface="Arial Black" panose="020B0A04020102020204" pitchFamily="34" charset="0"/>
                <a:ea typeface="华文新魏" panose="02010800040101010101" pitchFamily="2" charset="-122"/>
              </a:rPr>
              <a:t>R2</a:t>
            </a:r>
            <a:r>
              <a:rPr kumimoji="1" lang="zh-CN" altLang="en-US" sz="2400">
                <a:solidFill>
                  <a:srgbClr val="0000FF"/>
                </a:solidFill>
                <a:latin typeface="Arial Black" panose="020B0A04020102020204" pitchFamily="34" charset="0"/>
                <a:ea typeface="华文新魏" panose="02010800040101010101" pitchFamily="2" charset="-122"/>
              </a:rPr>
              <a:t>，</a:t>
            </a:r>
            <a:r>
              <a:rPr kumimoji="1" lang="en-US" altLang="zh-CN" sz="2400">
                <a:solidFill>
                  <a:srgbClr val="0000FF"/>
                </a:solidFill>
                <a:latin typeface="Arial Black" panose="020B0A04020102020204" pitchFamily="34" charset="0"/>
                <a:ea typeface="华文新魏" panose="02010800040101010101" pitchFamily="2" charset="-122"/>
              </a:rPr>
              <a:t>R1</a:t>
            </a:r>
          </a:p>
        </p:txBody>
      </p:sp>
    </p:spTree>
    <p:extLst>
      <p:ext uri="{BB962C8B-B14F-4D97-AF65-F5344CB8AC3E}">
        <p14:creationId xmlns:p14="http://schemas.microsoft.com/office/powerpoint/2010/main" val="13767495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0">
                                            <p:txEl>
                                              <p:pRg st="1" end="1"/>
                                            </p:txEl>
                                          </p:spTgt>
                                        </p:tgtEl>
                                        <p:attrNameLst>
                                          <p:attrName>style.visibility</p:attrName>
                                        </p:attrNameLst>
                                      </p:cBhvr>
                                      <p:to>
                                        <p:strVal val="visible"/>
                                      </p:to>
                                    </p:set>
                                    <p:anim calcmode="lin" valueType="num">
                                      <p:cBhvr additive="base">
                                        <p:cTn id="7" dur="500" fill="hold"/>
                                        <p:tgtEl>
                                          <p:spTgt spid="40">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0">
                                            <p:txEl>
                                              <p:pRg st="2" end="2"/>
                                            </p:txEl>
                                          </p:spTgt>
                                        </p:tgtEl>
                                        <p:attrNameLst>
                                          <p:attrName>style.visibility</p:attrName>
                                        </p:attrNameLst>
                                      </p:cBhvr>
                                      <p:to>
                                        <p:strVal val="visible"/>
                                      </p:to>
                                    </p:set>
                                    <p:anim calcmode="lin" valueType="num">
                                      <p:cBhvr additive="base">
                                        <p:cTn id="11" dur="500" fill="hold"/>
                                        <p:tgtEl>
                                          <p:spTgt spid="40">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0">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0">
                                            <p:txEl>
                                              <p:pRg st="3" end="3"/>
                                            </p:txEl>
                                          </p:spTgt>
                                        </p:tgtEl>
                                        <p:attrNameLst>
                                          <p:attrName>style.visibility</p:attrName>
                                        </p:attrNameLst>
                                      </p:cBhvr>
                                      <p:to>
                                        <p:strVal val="visible"/>
                                      </p:to>
                                    </p:set>
                                    <p:anim calcmode="lin" valueType="num">
                                      <p:cBhvr additive="base">
                                        <p:cTn id="15" dur="500" fill="hold"/>
                                        <p:tgtEl>
                                          <p:spTgt spid="40">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224DDCE9-410E-4083-98D2-928AD7466936}"/>
              </a:ext>
            </a:extLst>
          </p:cNvPr>
          <p:cNvSpPr txBox="1">
            <a:spLocks noChangeArrowheads="1"/>
          </p:cNvSpPr>
          <p:nvPr/>
        </p:nvSpPr>
        <p:spPr bwMode="auto">
          <a:xfrm>
            <a:off x="1992313" y="549275"/>
            <a:ext cx="76327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数据处理指令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比较指令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48131" name="Text Box 4">
            <a:extLst>
              <a:ext uri="{FF2B5EF4-FFF2-40B4-BE49-F238E27FC236}">
                <a16:creationId xmlns:a16="http://schemas.microsoft.com/office/drawing/2014/main" id="{2BD2C5DB-7A11-45BB-BC09-8E4E73DC97B5}"/>
              </a:ext>
            </a:extLst>
          </p:cNvPr>
          <p:cNvSpPr txBox="1">
            <a:spLocks noChangeArrowheads="1"/>
          </p:cNvSpPr>
          <p:nvPr/>
        </p:nvSpPr>
        <p:spPr bwMode="auto">
          <a:xfrm>
            <a:off x="1739901" y="1412876"/>
            <a:ext cx="878522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ts val="600"/>
              </a:spcBef>
              <a:buClr>
                <a:srgbClr val="0000FF"/>
              </a:buClr>
            </a:pPr>
            <a:r>
              <a:rPr kumimoji="1" lang="zh-CN" altLang="en-US" sz="2400" b="1">
                <a:solidFill>
                  <a:srgbClr val="C00000"/>
                </a:solidFill>
                <a:latin typeface="楷体" panose="02010609060101010101" pitchFamily="49" charset="-122"/>
                <a:ea typeface="楷体" panose="02010609060101010101" pitchFamily="49" charset="-122"/>
              </a:rPr>
              <a:t>比较指令</a:t>
            </a:r>
            <a:r>
              <a:rPr kumimoji="1" lang="zh-CN" altLang="en-US" sz="2400" b="1">
                <a:latin typeface="楷体" panose="02010609060101010101" pitchFamily="49" charset="-122"/>
                <a:ea typeface="楷体" panose="02010609060101010101" pitchFamily="49" charset="-122"/>
              </a:rPr>
              <a:t>将两个数值进行特定运算，根据运算结果影响</a:t>
            </a:r>
            <a:r>
              <a:rPr kumimoji="1" lang="en-US" altLang="zh-CN" sz="2400" b="1">
                <a:latin typeface="楷体" panose="02010609060101010101" pitchFamily="49" charset="-122"/>
                <a:ea typeface="楷体" panose="02010609060101010101" pitchFamily="49" charset="-122"/>
              </a:rPr>
              <a:t>CPSR</a:t>
            </a:r>
            <a:r>
              <a:rPr kumimoji="1" lang="zh-CN" altLang="en-US" sz="2400" b="1">
                <a:latin typeface="楷体" panose="02010609060101010101" pitchFamily="49" charset="-122"/>
                <a:ea typeface="楷体" panose="02010609060101010101" pitchFamily="49" charset="-122"/>
              </a:rPr>
              <a:t>相关标志位，用于后面程序的条件执行，但是运算结果不予保存。</a:t>
            </a:r>
          </a:p>
        </p:txBody>
      </p:sp>
      <p:grpSp>
        <p:nvGrpSpPr>
          <p:cNvPr id="18" name="Group 5">
            <a:extLst>
              <a:ext uri="{FF2B5EF4-FFF2-40B4-BE49-F238E27FC236}">
                <a16:creationId xmlns:a16="http://schemas.microsoft.com/office/drawing/2014/main" id="{0DC4681D-F01C-4E68-81AE-B33151CCDA45}"/>
              </a:ext>
            </a:extLst>
          </p:cNvPr>
          <p:cNvGrpSpPr>
            <a:grpSpLocks/>
          </p:cNvGrpSpPr>
          <p:nvPr/>
        </p:nvGrpSpPr>
        <p:grpSpPr bwMode="auto">
          <a:xfrm>
            <a:off x="2566989" y="2349501"/>
            <a:ext cx="7634287" cy="2016125"/>
            <a:chOff x="657" y="2568"/>
            <a:chExt cx="4809" cy="1406"/>
          </a:xfrm>
        </p:grpSpPr>
        <p:sp>
          <p:nvSpPr>
            <p:cNvPr id="19" name="AutoShape 6">
              <a:extLst>
                <a:ext uri="{FF2B5EF4-FFF2-40B4-BE49-F238E27FC236}">
                  <a16:creationId xmlns:a16="http://schemas.microsoft.com/office/drawing/2014/main" id="{9C28D72C-0E19-4936-90F1-A478680630AE}"/>
                </a:ext>
              </a:extLst>
            </p:cNvPr>
            <p:cNvSpPr>
              <a:spLocks noChangeArrowheads="1"/>
            </p:cNvSpPr>
            <p:nvPr/>
          </p:nvSpPr>
          <p:spPr bwMode="auto">
            <a:xfrm>
              <a:off x="657" y="2568"/>
              <a:ext cx="4809" cy="1406"/>
            </a:xfrm>
            <a:prstGeom prst="roundRect">
              <a:avLst>
                <a:gd name="adj" fmla="val 10102"/>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0" name="Text Box 7">
              <a:extLst>
                <a:ext uri="{FF2B5EF4-FFF2-40B4-BE49-F238E27FC236}">
                  <a16:creationId xmlns:a16="http://schemas.microsoft.com/office/drawing/2014/main" id="{61C0EA89-E6F9-43D0-8F32-04C63F6F1382}"/>
                </a:ext>
              </a:extLst>
            </p:cNvPr>
            <p:cNvSpPr txBox="1">
              <a:spLocks noChangeArrowheads="1"/>
            </p:cNvSpPr>
            <p:nvPr/>
          </p:nvSpPr>
          <p:spPr bwMode="auto">
            <a:xfrm>
              <a:off x="703" y="2613"/>
              <a:ext cx="47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kern="0" dirty="0" err="1">
                  <a:solidFill>
                    <a:srgbClr val="3333CC"/>
                  </a:solidFill>
                  <a:effectLst>
                    <a:outerShdw blurRad="38100" dist="38100" dir="2700000" algn="tl">
                      <a:srgbClr val="000000"/>
                    </a:outerShdw>
                  </a:effectLst>
                  <a:latin typeface="Arial Black" pitchFamily="34" charset="0"/>
                  <a:ea typeface="华文新魏" pitchFamily="2" charset="-122"/>
                </a:rPr>
                <a:t>OpCode</a:t>
              </a:r>
              <a:r>
                <a:rPr lang="en-US" altLang="zh-CN" sz="2800" kern="0" dirty="0">
                  <a:solidFill>
                    <a:srgbClr val="3333CC"/>
                  </a:solidFill>
                  <a:effectLst>
                    <a:outerShdw blurRad="38100" dist="38100" dir="2700000" algn="tl">
                      <a:srgbClr val="000000"/>
                    </a:outerShdw>
                  </a:effectLst>
                  <a:latin typeface="Arial Black" pitchFamily="34" charset="0"/>
                  <a:ea typeface="华文新魏" pitchFamily="2" charset="-122"/>
                </a:rPr>
                <a:t>    </a:t>
              </a:r>
              <a:r>
                <a:rPr lang="zh-CN" altLang="en-US" sz="2400" kern="0" dirty="0">
                  <a:solidFill>
                    <a:srgbClr val="3333CC"/>
                  </a:solidFill>
                  <a:effectLst>
                    <a:outerShdw blurRad="38100" dist="38100" dir="2700000" algn="tl">
                      <a:srgbClr val="000000"/>
                    </a:outerShdw>
                  </a:effectLst>
                  <a:latin typeface="Arial Black" pitchFamily="34" charset="0"/>
                  <a:ea typeface="方正粗宋_GBK" pitchFamily="65" charset="-122"/>
                </a:rPr>
                <a:t>运算寄存器，操作数</a:t>
              </a:r>
            </a:p>
          </p:txBody>
        </p:sp>
      </p:grpSp>
      <p:sp>
        <p:nvSpPr>
          <p:cNvPr id="21" name="Line 8">
            <a:extLst>
              <a:ext uri="{FF2B5EF4-FFF2-40B4-BE49-F238E27FC236}">
                <a16:creationId xmlns:a16="http://schemas.microsoft.com/office/drawing/2014/main" id="{56BA871D-C2D3-4EF3-B28F-19AB01EA1DD0}"/>
              </a:ext>
            </a:extLst>
          </p:cNvPr>
          <p:cNvSpPr>
            <a:spLocks noChangeShapeType="1"/>
          </p:cNvSpPr>
          <p:nvPr/>
        </p:nvSpPr>
        <p:spPr bwMode="auto">
          <a:xfrm>
            <a:off x="5664200" y="3286125"/>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2" name="Line 9">
            <a:extLst>
              <a:ext uri="{FF2B5EF4-FFF2-40B4-BE49-F238E27FC236}">
                <a16:creationId xmlns:a16="http://schemas.microsoft.com/office/drawing/2014/main" id="{9E85002E-1631-4F8C-97F0-BDD636931485}"/>
              </a:ext>
            </a:extLst>
          </p:cNvPr>
          <p:cNvSpPr>
            <a:spLocks noChangeShapeType="1"/>
          </p:cNvSpPr>
          <p:nvPr/>
        </p:nvSpPr>
        <p:spPr bwMode="auto">
          <a:xfrm flipH="1">
            <a:off x="6888163" y="3286125"/>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3" name="Line 10">
            <a:extLst>
              <a:ext uri="{FF2B5EF4-FFF2-40B4-BE49-F238E27FC236}">
                <a16:creationId xmlns:a16="http://schemas.microsoft.com/office/drawing/2014/main" id="{594CFF55-0A75-45BD-AFAF-8DAB087A74D4}"/>
              </a:ext>
            </a:extLst>
          </p:cNvPr>
          <p:cNvSpPr>
            <a:spLocks noChangeShapeType="1"/>
          </p:cNvSpPr>
          <p:nvPr/>
        </p:nvSpPr>
        <p:spPr bwMode="auto">
          <a:xfrm>
            <a:off x="6384925" y="3573464"/>
            <a:ext cx="0" cy="2174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24" name="Group 11">
            <a:extLst>
              <a:ext uri="{FF2B5EF4-FFF2-40B4-BE49-F238E27FC236}">
                <a16:creationId xmlns:a16="http://schemas.microsoft.com/office/drawing/2014/main" id="{5E988B12-C01F-408F-B4C0-85D2D8F4DD55}"/>
              </a:ext>
            </a:extLst>
          </p:cNvPr>
          <p:cNvGrpSpPr>
            <a:grpSpLocks/>
          </p:cNvGrpSpPr>
          <p:nvPr/>
        </p:nvGrpSpPr>
        <p:grpSpPr bwMode="auto">
          <a:xfrm>
            <a:off x="4008438" y="2997201"/>
            <a:ext cx="4824412" cy="1198563"/>
            <a:chOff x="1701" y="3112"/>
            <a:chExt cx="3039" cy="755"/>
          </a:xfrm>
        </p:grpSpPr>
        <p:sp>
          <p:nvSpPr>
            <p:cNvPr id="25" name="Rectangle 12">
              <a:extLst>
                <a:ext uri="{FF2B5EF4-FFF2-40B4-BE49-F238E27FC236}">
                  <a16:creationId xmlns:a16="http://schemas.microsoft.com/office/drawing/2014/main" id="{92308A15-0355-4FE6-B97F-3A374601ACE4}"/>
                </a:ext>
              </a:extLst>
            </p:cNvPr>
            <p:cNvSpPr>
              <a:spLocks noChangeArrowheads="1"/>
            </p:cNvSpPr>
            <p:nvPr/>
          </p:nvSpPr>
          <p:spPr bwMode="auto">
            <a:xfrm>
              <a:off x="1701" y="3158"/>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运算寄存器</a:t>
              </a:r>
            </a:p>
          </p:txBody>
        </p:sp>
        <p:sp>
          <p:nvSpPr>
            <p:cNvPr id="26" name="Rectangle 13">
              <a:extLst>
                <a:ext uri="{FF2B5EF4-FFF2-40B4-BE49-F238E27FC236}">
                  <a16:creationId xmlns:a16="http://schemas.microsoft.com/office/drawing/2014/main" id="{7FBEC336-C845-4A92-BE19-EBD4AD996E9C}"/>
                </a:ext>
              </a:extLst>
            </p:cNvPr>
            <p:cNvSpPr>
              <a:spLocks noChangeArrowheads="1"/>
            </p:cNvSpPr>
            <p:nvPr/>
          </p:nvSpPr>
          <p:spPr bwMode="auto">
            <a:xfrm>
              <a:off x="3649" y="3158"/>
              <a:ext cx="1091"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操作数</a:t>
              </a:r>
            </a:p>
          </p:txBody>
        </p:sp>
        <p:sp>
          <p:nvSpPr>
            <p:cNvPr id="27" name="Oval 14">
              <a:extLst>
                <a:ext uri="{FF2B5EF4-FFF2-40B4-BE49-F238E27FC236}">
                  <a16:creationId xmlns:a16="http://schemas.microsoft.com/office/drawing/2014/main" id="{6FCFFFCE-CFEA-4DFB-A200-51A8F4DF0E3D}"/>
                </a:ext>
              </a:extLst>
            </p:cNvPr>
            <p:cNvSpPr>
              <a:spLocks noChangeArrowheads="1"/>
            </p:cNvSpPr>
            <p:nvPr/>
          </p:nvSpPr>
          <p:spPr bwMode="auto">
            <a:xfrm>
              <a:off x="2880" y="3112"/>
              <a:ext cx="635" cy="363"/>
            </a:xfrm>
            <a:prstGeom prst="ellipse">
              <a:avLst/>
            </a:prstGeom>
            <a:solidFill>
              <a:srgbClr val="CCEC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zh-CN" altLang="en-US" sz="2400" kern="0" dirty="0">
                  <a:solidFill>
                    <a:srgbClr val="FF0000"/>
                  </a:solidFill>
                  <a:latin typeface="Times New Roman" pitchFamily="18" charset="0"/>
                  <a:ea typeface="华文新魏" pitchFamily="2" charset="-122"/>
                </a:rPr>
                <a:t>运算符</a:t>
              </a:r>
            </a:p>
          </p:txBody>
        </p:sp>
        <p:sp>
          <p:nvSpPr>
            <p:cNvPr id="28" name="Rectangle 15">
              <a:extLst>
                <a:ext uri="{FF2B5EF4-FFF2-40B4-BE49-F238E27FC236}">
                  <a16:creationId xmlns:a16="http://schemas.microsoft.com/office/drawing/2014/main" id="{BE909E30-FE51-48B6-A311-659298978238}"/>
                </a:ext>
              </a:extLst>
            </p:cNvPr>
            <p:cNvSpPr>
              <a:spLocks noChangeArrowheads="1"/>
            </p:cNvSpPr>
            <p:nvPr/>
          </p:nvSpPr>
          <p:spPr bwMode="auto">
            <a:xfrm>
              <a:off x="2699" y="3612"/>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影响标志位</a:t>
              </a:r>
            </a:p>
          </p:txBody>
        </p:sp>
      </p:grpSp>
      <p:grpSp>
        <p:nvGrpSpPr>
          <p:cNvPr id="3" name="组合 2">
            <a:extLst>
              <a:ext uri="{FF2B5EF4-FFF2-40B4-BE49-F238E27FC236}">
                <a16:creationId xmlns:a16="http://schemas.microsoft.com/office/drawing/2014/main" id="{F75704F9-1E0E-4265-8EC5-6881B97BFB7C}"/>
              </a:ext>
            </a:extLst>
          </p:cNvPr>
          <p:cNvGrpSpPr>
            <a:grpSpLocks/>
          </p:cNvGrpSpPr>
          <p:nvPr/>
        </p:nvGrpSpPr>
        <p:grpSpPr bwMode="auto">
          <a:xfrm>
            <a:off x="3000375" y="4757738"/>
            <a:ext cx="6624638" cy="1655762"/>
            <a:chOff x="1619672" y="4797152"/>
            <a:chExt cx="6624736" cy="1656184"/>
          </a:xfrm>
        </p:grpSpPr>
        <p:sp>
          <p:nvSpPr>
            <p:cNvPr id="48138" name="AutoShape 6">
              <a:extLst>
                <a:ext uri="{FF2B5EF4-FFF2-40B4-BE49-F238E27FC236}">
                  <a16:creationId xmlns:a16="http://schemas.microsoft.com/office/drawing/2014/main" id="{06934E70-8318-49C8-9FC1-88ADCF982CD5}"/>
                </a:ext>
              </a:extLst>
            </p:cNvPr>
            <p:cNvSpPr>
              <a:spLocks noChangeArrowheads="1"/>
            </p:cNvSpPr>
            <p:nvPr/>
          </p:nvSpPr>
          <p:spPr bwMode="auto">
            <a:xfrm>
              <a:off x="1619672" y="4797152"/>
              <a:ext cx="6624736" cy="1656184"/>
            </a:xfrm>
            <a:prstGeom prst="roundRect">
              <a:avLst>
                <a:gd name="adj" fmla="val 7250"/>
              </a:avLst>
            </a:prstGeom>
            <a:solidFill>
              <a:srgbClr val="FFFFCC"/>
            </a:solidFill>
            <a:ln w="19050">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en-US" altLang="zh-CN" sz="24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400">
                <a:latin typeface="Times New Roman" panose="02020603050405020304" pitchFamily="18" charset="0"/>
                <a:ea typeface="华文新魏" panose="02010800040101010101" pitchFamily="2" charset="-122"/>
              </a:endParaRPr>
            </a:p>
            <a:p>
              <a:pPr eaLnBrk="1" hangingPunct="1">
                <a:spcBef>
                  <a:spcPct val="50000"/>
                </a:spcBef>
              </a:pPr>
              <a:r>
                <a:rPr lang="zh-CN" altLang="en-US" sz="2400">
                  <a:latin typeface="Times New Roman" panose="02020603050405020304" pitchFamily="18" charset="0"/>
                  <a:ea typeface="华文新魏" panose="02010800040101010101" pitchFamily="2" charset="-122"/>
                </a:rPr>
                <a:t>比较运算符：</a:t>
              </a: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000">
                <a:latin typeface="Times New Roman" panose="02020603050405020304" pitchFamily="18" charset="0"/>
                <a:ea typeface="华文新魏" panose="02010800040101010101" pitchFamily="2" charset="-122"/>
              </a:endParaRPr>
            </a:p>
          </p:txBody>
        </p:sp>
        <p:sp>
          <p:nvSpPr>
            <p:cNvPr id="48139" name="Rectangle 7">
              <a:extLst>
                <a:ext uri="{FF2B5EF4-FFF2-40B4-BE49-F238E27FC236}">
                  <a16:creationId xmlns:a16="http://schemas.microsoft.com/office/drawing/2014/main" id="{111E6C9B-E297-4B98-9489-6DEC92010208}"/>
                </a:ext>
              </a:extLst>
            </p:cNvPr>
            <p:cNvSpPr>
              <a:spLocks noChangeArrowheads="1"/>
            </p:cNvSpPr>
            <p:nvPr/>
          </p:nvSpPr>
          <p:spPr bwMode="auto">
            <a:xfrm>
              <a:off x="1742893" y="5365179"/>
              <a:ext cx="2612537"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CMP</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数值比较</a:t>
              </a:r>
            </a:p>
          </p:txBody>
        </p:sp>
        <p:sp>
          <p:nvSpPr>
            <p:cNvPr id="48140" name="Rectangle 8">
              <a:extLst>
                <a:ext uri="{FF2B5EF4-FFF2-40B4-BE49-F238E27FC236}">
                  <a16:creationId xmlns:a16="http://schemas.microsoft.com/office/drawing/2014/main" id="{6644067E-C0AE-40E3-AEFA-939C523B6B1A}"/>
                </a:ext>
              </a:extLst>
            </p:cNvPr>
            <p:cNvSpPr>
              <a:spLocks noChangeArrowheads="1"/>
            </p:cNvSpPr>
            <p:nvPr/>
          </p:nvSpPr>
          <p:spPr bwMode="auto">
            <a:xfrm>
              <a:off x="1746201" y="5869583"/>
              <a:ext cx="2538152"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CMN</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负数比较</a:t>
              </a:r>
            </a:p>
          </p:txBody>
        </p:sp>
        <p:sp>
          <p:nvSpPr>
            <p:cNvPr id="48141" name="Rectangle 9">
              <a:extLst>
                <a:ext uri="{FF2B5EF4-FFF2-40B4-BE49-F238E27FC236}">
                  <a16:creationId xmlns:a16="http://schemas.microsoft.com/office/drawing/2014/main" id="{A51EA7F8-398D-48BF-868B-916EAF8ED549}"/>
                </a:ext>
              </a:extLst>
            </p:cNvPr>
            <p:cNvSpPr>
              <a:spLocks noChangeArrowheads="1"/>
            </p:cNvSpPr>
            <p:nvPr/>
          </p:nvSpPr>
          <p:spPr bwMode="auto">
            <a:xfrm>
              <a:off x="5220072" y="5365179"/>
              <a:ext cx="2769564"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TST</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位测试</a:t>
              </a:r>
            </a:p>
          </p:txBody>
        </p:sp>
        <p:sp>
          <p:nvSpPr>
            <p:cNvPr id="48142" name="Rectangle 10">
              <a:extLst>
                <a:ext uri="{FF2B5EF4-FFF2-40B4-BE49-F238E27FC236}">
                  <a16:creationId xmlns:a16="http://schemas.microsoft.com/office/drawing/2014/main" id="{B8F3681E-FD71-4EF5-8A79-C67D067E5A9A}"/>
                </a:ext>
              </a:extLst>
            </p:cNvPr>
            <p:cNvSpPr>
              <a:spLocks noChangeArrowheads="1"/>
            </p:cNvSpPr>
            <p:nvPr/>
          </p:nvSpPr>
          <p:spPr bwMode="auto">
            <a:xfrm>
              <a:off x="5220073" y="5869583"/>
              <a:ext cx="2769564"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TEQ</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相等测试</a:t>
              </a:r>
            </a:p>
          </p:txBody>
        </p:sp>
      </p:grpSp>
    </p:spTree>
    <p:extLst>
      <p:ext uri="{BB962C8B-B14F-4D97-AF65-F5344CB8AC3E}">
        <p14:creationId xmlns:p14="http://schemas.microsoft.com/office/powerpoint/2010/main" val="4574496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lide(fromTop)">
                                      <p:cBhvr>
                                        <p:cTn id="7" dur="500"/>
                                        <p:tgtEl>
                                          <p:spTgt spid="18"/>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slide(fromTop)">
                                      <p:cBhvr>
                                        <p:cTn id="11" dur="500"/>
                                        <p:tgtEl>
                                          <p:spTgt spid="2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slide(fromLeft)">
                                      <p:cBhvr>
                                        <p:cTn id="16" dur="500"/>
                                        <p:tgtEl>
                                          <p:spTgt spid="21"/>
                                        </p:tgtEl>
                                      </p:cBhvr>
                                    </p:animEffect>
                                  </p:childTnLst>
                                </p:cTn>
                              </p:par>
                              <p:par>
                                <p:cTn id="17" presetID="12" presetClass="entr" presetSubtype="2"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slide(fromRight)">
                                      <p:cBhvr>
                                        <p:cTn id="19" dur="500"/>
                                        <p:tgtEl>
                                          <p:spTgt spid="22"/>
                                        </p:tgtEl>
                                      </p:cBhvr>
                                    </p:animEffect>
                                  </p:childTnLst>
                                </p:cTn>
                              </p:par>
                            </p:childTnLst>
                          </p:cTn>
                        </p:par>
                        <p:par>
                          <p:cTn id="20" fill="hold" nodeType="afterGroup">
                            <p:stCondLst>
                              <p:cond delay="500"/>
                            </p:stCondLst>
                            <p:childTnLst>
                              <p:par>
                                <p:cTn id="21" presetID="12" presetClass="entr" presetSubtype="1"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slide(fromTop)">
                                      <p:cBhvr>
                                        <p:cTn id="23" dur="500"/>
                                        <p:tgtEl>
                                          <p:spTgt spid="2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25709BD0-F248-403F-AE55-1010641E3A01}"/>
              </a:ext>
            </a:extLst>
          </p:cNvPr>
          <p:cNvSpPr txBox="1">
            <a:spLocks noChangeArrowheads="1"/>
          </p:cNvSpPr>
          <p:nvPr/>
        </p:nvSpPr>
        <p:spPr bwMode="auto">
          <a:xfrm>
            <a:off x="1992313" y="549275"/>
            <a:ext cx="76327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数据处理指令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比较指令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49155" name="Text Box 14">
            <a:extLst>
              <a:ext uri="{FF2B5EF4-FFF2-40B4-BE49-F238E27FC236}">
                <a16:creationId xmlns:a16="http://schemas.microsoft.com/office/drawing/2014/main" id="{28756E98-D5B6-45F1-859B-65CF9629603F}"/>
              </a:ext>
            </a:extLst>
          </p:cNvPr>
          <p:cNvSpPr txBox="1">
            <a:spLocks noChangeArrowheads="1"/>
          </p:cNvSpPr>
          <p:nvPr/>
        </p:nvSpPr>
        <p:spPr bwMode="auto">
          <a:xfrm>
            <a:off x="2279650" y="1341439"/>
            <a:ext cx="7848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Arial Black" panose="020B0A04020102020204" pitchFamily="34" charset="0"/>
                <a:ea typeface="华文新魏" panose="02010800040101010101" pitchFamily="2" charset="-122"/>
              </a:rPr>
              <a:t>应用示例：</a:t>
            </a:r>
          </a:p>
          <a:p>
            <a:pPr eaLnBrk="1" hangingPunct="1">
              <a:spcBef>
                <a:spcPct val="50000"/>
              </a:spcBef>
              <a:buClr>
                <a:srgbClr val="0000FF"/>
              </a:buClr>
            </a:pPr>
            <a:r>
              <a:rPr kumimoji="1" lang="en-US" altLang="zh-CN" sz="2400">
                <a:solidFill>
                  <a:srgbClr val="0000FF"/>
                </a:solidFill>
                <a:latin typeface="Arial Black" panose="020B0A04020102020204" pitchFamily="34" charset="0"/>
                <a:ea typeface="华文新魏" panose="02010800040101010101" pitchFamily="2" charset="-122"/>
              </a:rPr>
              <a:t>CMP	R3,R1     </a:t>
            </a:r>
            <a:r>
              <a:rPr kumimoji="1" lang="en-US" altLang="zh-CN" sz="2400">
                <a:latin typeface="华文新魏" panose="02010800040101010101" pitchFamily="2" charset="-122"/>
                <a:ea typeface="华文新魏" panose="02010800040101010101" pitchFamily="2" charset="-122"/>
              </a:rPr>
              <a:t>;R3</a:t>
            </a:r>
            <a:r>
              <a:rPr kumimoji="1" lang="zh-CN" altLang="en-US" sz="2400">
                <a:latin typeface="华文新魏" panose="02010800040101010101" pitchFamily="2" charset="-122"/>
                <a:ea typeface="华文新魏" panose="02010800040101010101" pitchFamily="2" charset="-122"/>
              </a:rPr>
              <a:t>减</a:t>
            </a:r>
            <a:r>
              <a:rPr kumimoji="1" lang="en-US" altLang="zh-CN" sz="2400">
                <a:latin typeface="华文新魏" panose="02010800040101010101" pitchFamily="2" charset="-122"/>
                <a:ea typeface="华文新魏" panose="02010800040101010101" pitchFamily="2" charset="-122"/>
              </a:rPr>
              <a:t>R1</a:t>
            </a:r>
            <a:r>
              <a:rPr kumimoji="1" lang="zh-CN" altLang="en-US" sz="2400">
                <a:latin typeface="华文新魏" panose="02010800040101010101" pitchFamily="2" charset="-122"/>
                <a:ea typeface="华文新魏" panose="02010800040101010101" pitchFamily="2" charset="-122"/>
              </a:rPr>
              <a:t>并影响标志位</a:t>
            </a:r>
          </a:p>
        </p:txBody>
      </p:sp>
      <p:grpSp>
        <p:nvGrpSpPr>
          <p:cNvPr id="49" name="Group 2">
            <a:extLst>
              <a:ext uri="{FF2B5EF4-FFF2-40B4-BE49-F238E27FC236}">
                <a16:creationId xmlns:a16="http://schemas.microsoft.com/office/drawing/2014/main" id="{D2749E9D-E192-4B86-840E-4A7E84EEA388}"/>
              </a:ext>
            </a:extLst>
          </p:cNvPr>
          <p:cNvGrpSpPr>
            <a:grpSpLocks/>
          </p:cNvGrpSpPr>
          <p:nvPr/>
        </p:nvGrpSpPr>
        <p:grpSpPr bwMode="auto">
          <a:xfrm>
            <a:off x="3216276" y="2205038"/>
            <a:ext cx="5903913" cy="1511300"/>
            <a:chOff x="1066" y="2568"/>
            <a:chExt cx="3719" cy="952"/>
          </a:xfrm>
        </p:grpSpPr>
        <p:grpSp>
          <p:nvGrpSpPr>
            <p:cNvPr id="49174" name="Group 3">
              <a:extLst>
                <a:ext uri="{FF2B5EF4-FFF2-40B4-BE49-F238E27FC236}">
                  <a16:creationId xmlns:a16="http://schemas.microsoft.com/office/drawing/2014/main" id="{AC554352-ED69-491F-B091-8694BA675191}"/>
                </a:ext>
              </a:extLst>
            </p:cNvPr>
            <p:cNvGrpSpPr>
              <a:grpSpLocks/>
            </p:cNvGrpSpPr>
            <p:nvPr/>
          </p:nvGrpSpPr>
          <p:grpSpPr bwMode="auto">
            <a:xfrm>
              <a:off x="1066" y="2568"/>
              <a:ext cx="3402" cy="952"/>
              <a:chOff x="884" y="2659"/>
              <a:chExt cx="3402" cy="952"/>
            </a:xfrm>
          </p:grpSpPr>
          <p:sp>
            <p:nvSpPr>
              <p:cNvPr id="49176" name="Rectangle 4">
                <a:extLst>
                  <a:ext uri="{FF2B5EF4-FFF2-40B4-BE49-F238E27FC236}">
                    <a16:creationId xmlns:a16="http://schemas.microsoft.com/office/drawing/2014/main" id="{342D80A0-479C-4324-A485-C1C4375DD84C}"/>
                  </a:ext>
                </a:extLst>
              </p:cNvPr>
              <p:cNvSpPr>
                <a:spLocks noChangeArrowheads="1"/>
              </p:cNvSpPr>
              <p:nvPr/>
            </p:nvSpPr>
            <p:spPr bwMode="auto">
              <a:xfrm>
                <a:off x="1247" y="2886"/>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0x00000005</a:t>
                </a:r>
              </a:p>
            </p:txBody>
          </p:sp>
          <p:sp>
            <p:nvSpPr>
              <p:cNvPr id="49177" name="Rectangle 5">
                <a:extLst>
                  <a:ext uri="{FF2B5EF4-FFF2-40B4-BE49-F238E27FC236}">
                    <a16:creationId xmlns:a16="http://schemas.microsoft.com/office/drawing/2014/main" id="{A515716D-D2E4-4F16-8521-39CAEA4198B0}"/>
                  </a:ext>
                </a:extLst>
              </p:cNvPr>
              <p:cNvSpPr>
                <a:spLocks noChangeArrowheads="1"/>
              </p:cNvSpPr>
              <p:nvPr/>
            </p:nvSpPr>
            <p:spPr bwMode="auto">
              <a:xfrm>
                <a:off x="3195" y="2886"/>
                <a:ext cx="1091"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0x08</a:t>
                </a:r>
              </a:p>
            </p:txBody>
          </p:sp>
          <p:sp>
            <p:nvSpPr>
              <p:cNvPr id="49178" name="Oval 6">
                <a:extLst>
                  <a:ext uri="{FF2B5EF4-FFF2-40B4-BE49-F238E27FC236}">
                    <a16:creationId xmlns:a16="http://schemas.microsoft.com/office/drawing/2014/main" id="{9BBCA217-F278-49CE-9F8F-C949476CF8C7}"/>
                  </a:ext>
                </a:extLst>
              </p:cNvPr>
              <p:cNvSpPr>
                <a:spLocks noChangeArrowheads="1"/>
              </p:cNvSpPr>
              <p:nvPr/>
            </p:nvSpPr>
            <p:spPr bwMode="auto">
              <a:xfrm>
                <a:off x="2426" y="2840"/>
                <a:ext cx="635" cy="363"/>
              </a:xfrm>
              <a:prstGeom prst="ellipse">
                <a:avLst/>
              </a:prstGeom>
              <a:solidFill>
                <a:srgbClr val="CCE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减法</a:t>
                </a:r>
              </a:p>
            </p:txBody>
          </p:sp>
          <p:sp>
            <p:nvSpPr>
              <p:cNvPr id="49179" name="Rectangle 7">
                <a:extLst>
                  <a:ext uri="{FF2B5EF4-FFF2-40B4-BE49-F238E27FC236}">
                    <a16:creationId xmlns:a16="http://schemas.microsoft.com/office/drawing/2014/main" id="{90DA84EA-2C05-4ADF-BBF0-7D03CA7912B6}"/>
                  </a:ext>
                </a:extLst>
              </p:cNvPr>
              <p:cNvSpPr>
                <a:spLocks noChangeArrowheads="1"/>
              </p:cNvSpPr>
              <p:nvPr/>
            </p:nvSpPr>
            <p:spPr bwMode="auto">
              <a:xfrm>
                <a:off x="2245" y="3340"/>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ea typeface="华文新魏" panose="02010800040101010101" pitchFamily="2" charset="-122"/>
                  </a:rPr>
                  <a:t>条件标志</a:t>
                </a:r>
              </a:p>
            </p:txBody>
          </p:sp>
          <p:sp>
            <p:nvSpPr>
              <p:cNvPr id="49180" name="Rectangle 8">
                <a:extLst>
                  <a:ext uri="{FF2B5EF4-FFF2-40B4-BE49-F238E27FC236}">
                    <a16:creationId xmlns:a16="http://schemas.microsoft.com/office/drawing/2014/main" id="{250FF72A-38FC-41FB-A0C2-4A7B7AE89090}"/>
                  </a:ext>
                </a:extLst>
              </p:cNvPr>
              <p:cNvSpPr>
                <a:spLocks noChangeArrowheads="1"/>
              </p:cNvSpPr>
              <p:nvPr/>
            </p:nvSpPr>
            <p:spPr bwMode="auto">
              <a:xfrm>
                <a:off x="884" y="2886"/>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R1</a:t>
                </a:r>
              </a:p>
            </p:txBody>
          </p:sp>
          <p:sp>
            <p:nvSpPr>
              <p:cNvPr id="49181" name="Rectangle 9">
                <a:extLst>
                  <a:ext uri="{FF2B5EF4-FFF2-40B4-BE49-F238E27FC236}">
                    <a16:creationId xmlns:a16="http://schemas.microsoft.com/office/drawing/2014/main" id="{014A3CFA-F036-448C-8F20-9F1B7D5AB048}"/>
                  </a:ext>
                </a:extLst>
              </p:cNvPr>
              <p:cNvSpPr>
                <a:spLocks noChangeArrowheads="1"/>
              </p:cNvSpPr>
              <p:nvPr/>
            </p:nvSpPr>
            <p:spPr bwMode="auto">
              <a:xfrm>
                <a:off x="3289" y="2659"/>
                <a:ext cx="861"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zh-CN" altLang="zh-CN" sz="2000">
                  <a:latin typeface="Times New Roman" panose="02020603050405020304" pitchFamily="18" charset="0"/>
                  <a:ea typeface="华文新魏" panose="02010800040101010101" pitchFamily="2" charset="-122"/>
                </a:endParaRPr>
              </a:p>
            </p:txBody>
          </p:sp>
          <p:sp>
            <p:nvSpPr>
              <p:cNvPr id="49182" name="Rectangle 10">
                <a:extLst>
                  <a:ext uri="{FF2B5EF4-FFF2-40B4-BE49-F238E27FC236}">
                    <a16:creationId xmlns:a16="http://schemas.microsoft.com/office/drawing/2014/main" id="{3BFD6235-8502-466D-902E-FCA620D409C2}"/>
                  </a:ext>
                </a:extLst>
              </p:cNvPr>
              <p:cNvSpPr>
                <a:spLocks noChangeArrowheads="1"/>
              </p:cNvSpPr>
              <p:nvPr/>
            </p:nvSpPr>
            <p:spPr bwMode="auto">
              <a:xfrm>
                <a:off x="1882" y="3339"/>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zh-CN" altLang="zh-CN" sz="2000">
                  <a:latin typeface="Times New Roman" panose="02020603050405020304" pitchFamily="18" charset="0"/>
                  <a:ea typeface="华文新魏" panose="02010800040101010101" pitchFamily="2" charset="-122"/>
                </a:endParaRPr>
              </a:p>
            </p:txBody>
          </p:sp>
        </p:grpSp>
        <p:sp>
          <p:nvSpPr>
            <p:cNvPr id="49175" name="Text Box 11">
              <a:extLst>
                <a:ext uri="{FF2B5EF4-FFF2-40B4-BE49-F238E27FC236}">
                  <a16:creationId xmlns:a16="http://schemas.microsoft.com/office/drawing/2014/main" id="{79001EB9-5EE3-4F01-8227-3C8E78D96382}"/>
                </a:ext>
              </a:extLst>
            </p:cNvPr>
            <p:cNvSpPr txBox="1">
              <a:spLocks noChangeArrowheads="1"/>
            </p:cNvSpPr>
            <p:nvPr/>
          </p:nvSpPr>
          <p:spPr bwMode="auto">
            <a:xfrm>
              <a:off x="4468" y="2795"/>
              <a:ext cx="3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en-US" altLang="zh-CN" sz="2000">
                  <a:latin typeface="Times New Roman" panose="02020603050405020304" pitchFamily="18" charset="0"/>
                  <a:ea typeface="华文新魏" panose="02010800040101010101" pitchFamily="2" charset="-122"/>
                </a:rPr>
                <a:t>R3</a:t>
              </a:r>
            </a:p>
          </p:txBody>
        </p:sp>
      </p:grpSp>
      <p:sp>
        <p:nvSpPr>
          <p:cNvPr id="59" name="Line 15">
            <a:extLst>
              <a:ext uri="{FF2B5EF4-FFF2-40B4-BE49-F238E27FC236}">
                <a16:creationId xmlns:a16="http://schemas.microsoft.com/office/drawing/2014/main" id="{DCB7CE97-8EBD-4D36-B53E-E98CA337BD34}"/>
              </a:ext>
            </a:extLst>
          </p:cNvPr>
          <p:cNvSpPr>
            <a:spLocks noChangeShapeType="1"/>
          </p:cNvSpPr>
          <p:nvPr/>
        </p:nvSpPr>
        <p:spPr bwMode="auto">
          <a:xfrm>
            <a:off x="5448300" y="2781300"/>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16">
            <a:extLst>
              <a:ext uri="{FF2B5EF4-FFF2-40B4-BE49-F238E27FC236}">
                <a16:creationId xmlns:a16="http://schemas.microsoft.com/office/drawing/2014/main" id="{4262395B-9757-409B-8A85-DD4B992B76CB}"/>
              </a:ext>
            </a:extLst>
          </p:cNvPr>
          <p:cNvSpPr>
            <a:spLocks noChangeShapeType="1"/>
          </p:cNvSpPr>
          <p:nvPr/>
        </p:nvSpPr>
        <p:spPr bwMode="auto">
          <a:xfrm flipH="1">
            <a:off x="6672263" y="2781300"/>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17">
            <a:extLst>
              <a:ext uri="{FF2B5EF4-FFF2-40B4-BE49-F238E27FC236}">
                <a16:creationId xmlns:a16="http://schemas.microsoft.com/office/drawing/2014/main" id="{B344AF95-024B-418F-8168-47D5F28B1771}"/>
              </a:ext>
            </a:extLst>
          </p:cNvPr>
          <p:cNvSpPr>
            <a:spLocks noChangeShapeType="1"/>
          </p:cNvSpPr>
          <p:nvPr/>
        </p:nvSpPr>
        <p:spPr bwMode="auto">
          <a:xfrm>
            <a:off x="6169025" y="3068639"/>
            <a:ext cx="0" cy="2174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Rectangle 18">
            <a:extLst>
              <a:ext uri="{FF2B5EF4-FFF2-40B4-BE49-F238E27FC236}">
                <a16:creationId xmlns:a16="http://schemas.microsoft.com/office/drawing/2014/main" id="{996C6E2E-5CF6-4718-A27C-928CEC65E6C4}"/>
              </a:ext>
            </a:extLst>
          </p:cNvPr>
          <p:cNvSpPr>
            <a:spLocks noChangeArrowheads="1"/>
          </p:cNvSpPr>
          <p:nvPr/>
        </p:nvSpPr>
        <p:spPr bwMode="auto">
          <a:xfrm>
            <a:off x="5375275" y="3284538"/>
            <a:ext cx="1658938" cy="40481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无符号小于</a:t>
            </a:r>
          </a:p>
        </p:txBody>
      </p:sp>
      <p:sp>
        <p:nvSpPr>
          <p:cNvPr id="63" name="Text Box 4">
            <a:extLst>
              <a:ext uri="{FF2B5EF4-FFF2-40B4-BE49-F238E27FC236}">
                <a16:creationId xmlns:a16="http://schemas.microsoft.com/office/drawing/2014/main" id="{B1DADCE0-135B-47F2-B288-2FC47F4F4400}"/>
              </a:ext>
            </a:extLst>
          </p:cNvPr>
          <p:cNvSpPr txBox="1">
            <a:spLocks noChangeArrowheads="1"/>
          </p:cNvSpPr>
          <p:nvPr/>
        </p:nvSpPr>
        <p:spPr bwMode="auto">
          <a:xfrm>
            <a:off x="2063750" y="4479926"/>
            <a:ext cx="82804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kumimoji="1" lang="en-US" altLang="zh-CN" sz="2400">
                <a:solidFill>
                  <a:srgbClr val="0000FF"/>
                </a:solidFill>
                <a:latin typeface="Arial Black" panose="020B0A04020102020204" pitchFamily="34" charset="0"/>
                <a:ea typeface="华文新魏" panose="02010800040101010101" pitchFamily="2" charset="-122"/>
              </a:rPr>
              <a:t>TST	R3,#0x02     </a:t>
            </a:r>
            <a:r>
              <a:rPr kumimoji="1" lang="en-US" altLang="zh-CN" sz="2400">
                <a:latin typeface="华文新魏" panose="02010800040101010101" pitchFamily="2" charset="-122"/>
                <a:ea typeface="华文新魏" panose="02010800040101010101" pitchFamily="2" charset="-122"/>
              </a:rPr>
              <a:t>;</a:t>
            </a:r>
            <a:r>
              <a:rPr kumimoji="1" lang="zh-CN" altLang="en-US" sz="2400">
                <a:latin typeface="华文新魏" panose="02010800040101010101" pitchFamily="2" charset="-122"/>
                <a:ea typeface="华文新魏" panose="02010800040101010101" pitchFamily="2" charset="-122"/>
              </a:rPr>
              <a:t>测试</a:t>
            </a:r>
            <a:r>
              <a:rPr kumimoji="1" lang="en-US" altLang="zh-CN" sz="2400">
                <a:latin typeface="华文新魏" panose="02010800040101010101" pitchFamily="2" charset="-122"/>
                <a:ea typeface="华文新魏" panose="02010800040101010101" pitchFamily="2" charset="-122"/>
              </a:rPr>
              <a:t>R3</a:t>
            </a:r>
            <a:r>
              <a:rPr kumimoji="1" lang="zh-CN" altLang="en-US" sz="2400">
                <a:latin typeface="华文新魏" panose="02010800040101010101" pitchFamily="2" charset="-122"/>
                <a:ea typeface="华文新魏" panose="02010800040101010101" pitchFamily="2" charset="-122"/>
              </a:rPr>
              <a:t>的</a:t>
            </a:r>
            <a:r>
              <a:rPr kumimoji="1" lang="en-US" altLang="zh-CN" sz="2400">
                <a:latin typeface="华文新魏" panose="02010800040101010101" pitchFamily="2" charset="-122"/>
                <a:ea typeface="华文新魏" panose="02010800040101010101" pitchFamily="2" charset="-122"/>
              </a:rPr>
              <a:t>bit_2</a:t>
            </a:r>
            <a:r>
              <a:rPr kumimoji="1" lang="zh-CN" altLang="en-US" sz="2400">
                <a:latin typeface="华文新魏" panose="02010800040101010101" pitchFamily="2" charset="-122"/>
                <a:ea typeface="华文新魏" panose="02010800040101010101" pitchFamily="2" charset="-122"/>
              </a:rPr>
              <a:t>是否为</a:t>
            </a:r>
            <a:r>
              <a:rPr kumimoji="1" lang="en-US" altLang="zh-CN" sz="2400">
                <a:latin typeface="华文新魏" panose="02010800040101010101" pitchFamily="2" charset="-122"/>
                <a:ea typeface="华文新魏" panose="02010800040101010101" pitchFamily="2" charset="-122"/>
              </a:rPr>
              <a:t>0</a:t>
            </a:r>
            <a:r>
              <a:rPr kumimoji="1" lang="zh-CN" altLang="en-US" sz="2400">
                <a:latin typeface="华文新魏" panose="02010800040101010101" pitchFamily="2" charset="-122"/>
                <a:ea typeface="华文新魏" panose="02010800040101010101" pitchFamily="2" charset="-122"/>
              </a:rPr>
              <a:t>并影响标志位</a:t>
            </a:r>
          </a:p>
        </p:txBody>
      </p:sp>
      <p:sp>
        <p:nvSpPr>
          <p:cNvPr id="64" name="Line 5">
            <a:extLst>
              <a:ext uri="{FF2B5EF4-FFF2-40B4-BE49-F238E27FC236}">
                <a16:creationId xmlns:a16="http://schemas.microsoft.com/office/drawing/2014/main" id="{CF91CEFC-E0A2-4273-A968-ECAE7F959912}"/>
              </a:ext>
            </a:extLst>
          </p:cNvPr>
          <p:cNvSpPr>
            <a:spLocks noChangeShapeType="1"/>
          </p:cNvSpPr>
          <p:nvPr/>
        </p:nvSpPr>
        <p:spPr bwMode="auto">
          <a:xfrm>
            <a:off x="5448300" y="5589588"/>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
            <a:extLst>
              <a:ext uri="{FF2B5EF4-FFF2-40B4-BE49-F238E27FC236}">
                <a16:creationId xmlns:a16="http://schemas.microsoft.com/office/drawing/2014/main" id="{D2FB50F7-9B7B-4729-B1C3-D1AB135C52F4}"/>
              </a:ext>
            </a:extLst>
          </p:cNvPr>
          <p:cNvSpPr>
            <a:spLocks noChangeShapeType="1"/>
          </p:cNvSpPr>
          <p:nvPr/>
        </p:nvSpPr>
        <p:spPr bwMode="auto">
          <a:xfrm flipH="1">
            <a:off x="6672263" y="5589588"/>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7">
            <a:extLst>
              <a:ext uri="{FF2B5EF4-FFF2-40B4-BE49-F238E27FC236}">
                <a16:creationId xmlns:a16="http://schemas.microsoft.com/office/drawing/2014/main" id="{141A21F5-5149-4482-8C24-F20BC3FF0ED2}"/>
              </a:ext>
            </a:extLst>
          </p:cNvPr>
          <p:cNvSpPr>
            <a:spLocks noChangeShapeType="1"/>
          </p:cNvSpPr>
          <p:nvPr/>
        </p:nvSpPr>
        <p:spPr bwMode="auto">
          <a:xfrm>
            <a:off x="6169025" y="5876925"/>
            <a:ext cx="0" cy="2174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7" name="Group 8">
            <a:extLst>
              <a:ext uri="{FF2B5EF4-FFF2-40B4-BE49-F238E27FC236}">
                <a16:creationId xmlns:a16="http://schemas.microsoft.com/office/drawing/2014/main" id="{FCC356B1-063D-49E3-A649-0ED52216D265}"/>
              </a:ext>
            </a:extLst>
          </p:cNvPr>
          <p:cNvGrpSpPr>
            <a:grpSpLocks/>
          </p:cNvGrpSpPr>
          <p:nvPr/>
        </p:nvGrpSpPr>
        <p:grpSpPr bwMode="auto">
          <a:xfrm>
            <a:off x="3216276" y="5013325"/>
            <a:ext cx="5400675" cy="1511300"/>
            <a:chOff x="884" y="2659"/>
            <a:chExt cx="3402" cy="952"/>
          </a:xfrm>
        </p:grpSpPr>
        <p:sp>
          <p:nvSpPr>
            <p:cNvPr id="49167" name="Rectangle 9">
              <a:extLst>
                <a:ext uri="{FF2B5EF4-FFF2-40B4-BE49-F238E27FC236}">
                  <a16:creationId xmlns:a16="http://schemas.microsoft.com/office/drawing/2014/main" id="{71CA11F4-CDAA-4049-87F5-0C398F4AABA6}"/>
                </a:ext>
              </a:extLst>
            </p:cNvPr>
            <p:cNvSpPr>
              <a:spLocks noChangeArrowheads="1"/>
            </p:cNvSpPr>
            <p:nvPr/>
          </p:nvSpPr>
          <p:spPr bwMode="auto">
            <a:xfrm>
              <a:off x="1247" y="2886"/>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0x00000005</a:t>
              </a:r>
            </a:p>
          </p:txBody>
        </p:sp>
        <p:sp>
          <p:nvSpPr>
            <p:cNvPr id="49168" name="Rectangle 10">
              <a:extLst>
                <a:ext uri="{FF2B5EF4-FFF2-40B4-BE49-F238E27FC236}">
                  <a16:creationId xmlns:a16="http://schemas.microsoft.com/office/drawing/2014/main" id="{21FA0540-1EBA-4BF8-AA1D-D6B25D5BAFC6}"/>
                </a:ext>
              </a:extLst>
            </p:cNvPr>
            <p:cNvSpPr>
              <a:spLocks noChangeArrowheads="1"/>
            </p:cNvSpPr>
            <p:nvPr/>
          </p:nvSpPr>
          <p:spPr bwMode="auto">
            <a:xfrm>
              <a:off x="3195" y="2886"/>
              <a:ext cx="1091"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0x02</a:t>
              </a:r>
            </a:p>
          </p:txBody>
        </p:sp>
        <p:sp>
          <p:nvSpPr>
            <p:cNvPr id="49169" name="Oval 11">
              <a:extLst>
                <a:ext uri="{FF2B5EF4-FFF2-40B4-BE49-F238E27FC236}">
                  <a16:creationId xmlns:a16="http://schemas.microsoft.com/office/drawing/2014/main" id="{19DF0AE8-42EE-4256-9956-803AE9049F10}"/>
                </a:ext>
              </a:extLst>
            </p:cNvPr>
            <p:cNvSpPr>
              <a:spLocks noChangeArrowheads="1"/>
            </p:cNvSpPr>
            <p:nvPr/>
          </p:nvSpPr>
          <p:spPr bwMode="auto">
            <a:xfrm>
              <a:off x="2426" y="2840"/>
              <a:ext cx="635" cy="363"/>
            </a:xfrm>
            <a:prstGeom prst="ellipse">
              <a:avLst/>
            </a:prstGeom>
            <a:solidFill>
              <a:srgbClr val="CCE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相与</a:t>
              </a:r>
            </a:p>
          </p:txBody>
        </p:sp>
        <p:sp>
          <p:nvSpPr>
            <p:cNvPr id="49170" name="Rectangle 12">
              <a:extLst>
                <a:ext uri="{FF2B5EF4-FFF2-40B4-BE49-F238E27FC236}">
                  <a16:creationId xmlns:a16="http://schemas.microsoft.com/office/drawing/2014/main" id="{C339A1C8-E9F8-4CF4-B326-8B44A9798EF1}"/>
                </a:ext>
              </a:extLst>
            </p:cNvPr>
            <p:cNvSpPr>
              <a:spLocks noChangeArrowheads="1"/>
            </p:cNvSpPr>
            <p:nvPr/>
          </p:nvSpPr>
          <p:spPr bwMode="auto">
            <a:xfrm>
              <a:off x="2245" y="3340"/>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ea typeface="华文新魏" panose="02010800040101010101" pitchFamily="2" charset="-122"/>
                </a:rPr>
                <a:t>条件标志</a:t>
              </a:r>
            </a:p>
          </p:txBody>
        </p:sp>
        <p:sp>
          <p:nvSpPr>
            <p:cNvPr id="49171" name="Rectangle 13">
              <a:extLst>
                <a:ext uri="{FF2B5EF4-FFF2-40B4-BE49-F238E27FC236}">
                  <a16:creationId xmlns:a16="http://schemas.microsoft.com/office/drawing/2014/main" id="{DFB316EB-A85E-4711-9829-B711D4281AC0}"/>
                </a:ext>
              </a:extLst>
            </p:cNvPr>
            <p:cNvSpPr>
              <a:spLocks noChangeArrowheads="1"/>
            </p:cNvSpPr>
            <p:nvPr/>
          </p:nvSpPr>
          <p:spPr bwMode="auto">
            <a:xfrm>
              <a:off x="884" y="2886"/>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R3</a:t>
              </a:r>
            </a:p>
          </p:txBody>
        </p:sp>
        <p:sp>
          <p:nvSpPr>
            <p:cNvPr id="49172" name="Rectangle 14">
              <a:extLst>
                <a:ext uri="{FF2B5EF4-FFF2-40B4-BE49-F238E27FC236}">
                  <a16:creationId xmlns:a16="http://schemas.microsoft.com/office/drawing/2014/main" id="{21997C82-961F-43DA-AA2A-81B9C22FA299}"/>
                </a:ext>
              </a:extLst>
            </p:cNvPr>
            <p:cNvSpPr>
              <a:spLocks noChangeArrowheads="1"/>
            </p:cNvSpPr>
            <p:nvPr/>
          </p:nvSpPr>
          <p:spPr bwMode="auto">
            <a:xfrm>
              <a:off x="3289" y="2659"/>
              <a:ext cx="861"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操作数</a:t>
              </a:r>
            </a:p>
          </p:txBody>
        </p:sp>
        <p:sp>
          <p:nvSpPr>
            <p:cNvPr id="49173" name="Rectangle 15">
              <a:extLst>
                <a:ext uri="{FF2B5EF4-FFF2-40B4-BE49-F238E27FC236}">
                  <a16:creationId xmlns:a16="http://schemas.microsoft.com/office/drawing/2014/main" id="{244231A9-95C8-4825-BAC9-F06257906F0B}"/>
                </a:ext>
              </a:extLst>
            </p:cNvPr>
            <p:cNvSpPr>
              <a:spLocks noChangeArrowheads="1"/>
            </p:cNvSpPr>
            <p:nvPr/>
          </p:nvSpPr>
          <p:spPr bwMode="auto">
            <a:xfrm>
              <a:off x="1882" y="3339"/>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zh-CN" altLang="zh-CN" sz="2000">
                <a:latin typeface="Times New Roman" panose="02020603050405020304" pitchFamily="18" charset="0"/>
                <a:ea typeface="华文新魏" panose="02010800040101010101" pitchFamily="2" charset="-122"/>
              </a:endParaRPr>
            </a:p>
          </p:txBody>
        </p:sp>
      </p:grpSp>
      <p:sp>
        <p:nvSpPr>
          <p:cNvPr id="75" name="Rectangle 16">
            <a:extLst>
              <a:ext uri="{FF2B5EF4-FFF2-40B4-BE49-F238E27FC236}">
                <a16:creationId xmlns:a16="http://schemas.microsoft.com/office/drawing/2014/main" id="{9EC415D8-6DC7-4D50-9CD7-4BE4EDC26A93}"/>
              </a:ext>
            </a:extLst>
          </p:cNvPr>
          <p:cNvSpPr>
            <a:spLocks noChangeArrowheads="1"/>
          </p:cNvSpPr>
          <p:nvPr/>
        </p:nvSpPr>
        <p:spPr bwMode="auto">
          <a:xfrm>
            <a:off x="5375275" y="6094413"/>
            <a:ext cx="1658938" cy="40481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为</a:t>
            </a:r>
            <a:r>
              <a:rPr lang="en-US" altLang="zh-CN" sz="2400">
                <a:solidFill>
                  <a:srgbClr val="FF0000"/>
                </a:solidFill>
                <a:latin typeface="Times New Roman" panose="02020603050405020304" pitchFamily="18" charset="0"/>
                <a:ea typeface="华文新魏" panose="02010800040101010101" pitchFamily="2" charset="-122"/>
              </a:rPr>
              <a:t>1</a:t>
            </a:r>
          </a:p>
        </p:txBody>
      </p:sp>
    </p:spTree>
    <p:extLst>
      <p:ext uri="{BB962C8B-B14F-4D97-AF65-F5344CB8AC3E}">
        <p14:creationId xmlns:p14="http://schemas.microsoft.com/office/powerpoint/2010/main" val="3310025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slide(fromTop)">
                                      <p:cBhvr>
                                        <p:cTn id="7" dur="500"/>
                                        <p:tgtEl>
                                          <p:spTgt spid="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slide(fromLeft)">
                                      <p:cBhvr>
                                        <p:cTn id="12" dur="500"/>
                                        <p:tgtEl>
                                          <p:spTgt spid="59"/>
                                        </p:tgtEl>
                                      </p:cBhvr>
                                    </p:animEffect>
                                  </p:childTnLst>
                                </p:cTn>
                              </p:par>
                              <p:par>
                                <p:cTn id="13" presetID="12" presetClass="entr" presetSubtype="2"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slide(fromRight)">
                                      <p:cBhvr>
                                        <p:cTn id="15" dur="500"/>
                                        <p:tgtEl>
                                          <p:spTgt spid="60"/>
                                        </p:tgtEl>
                                      </p:cBhvr>
                                    </p:animEffect>
                                  </p:childTnLst>
                                </p:cTn>
                              </p:par>
                            </p:childTnLst>
                          </p:cTn>
                        </p:par>
                        <p:par>
                          <p:cTn id="16" fill="hold" nodeType="afterGroup">
                            <p:stCondLst>
                              <p:cond delay="500"/>
                            </p:stCondLst>
                            <p:childTnLst>
                              <p:par>
                                <p:cTn id="17" presetID="1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slide(fromTop)">
                                      <p:cBhvr>
                                        <p:cTn id="19" dur="500"/>
                                        <p:tgtEl>
                                          <p:spTgt spid="61"/>
                                        </p:tgtEl>
                                      </p:cBhvr>
                                    </p:animEffect>
                                  </p:childTnLst>
                                </p:cTn>
                              </p:par>
                            </p:childTnLst>
                          </p:cTn>
                        </p:par>
                        <p:par>
                          <p:cTn id="20" fill="hold" nodeType="afterGroup">
                            <p:stCondLst>
                              <p:cond delay="1000"/>
                            </p:stCondLst>
                            <p:childTnLst>
                              <p:par>
                                <p:cTn id="21" presetID="12" presetClass="entr" presetSubtype="1"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slide(fromTop)">
                                      <p:cBhvr>
                                        <p:cTn id="23" dur="500"/>
                                        <p:tgtEl>
                                          <p:spTgt spid="6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additive="base">
                                        <p:cTn id="28" dur="500" fill="hold"/>
                                        <p:tgtEl>
                                          <p:spTgt spid="63"/>
                                        </p:tgtEl>
                                        <p:attrNameLst>
                                          <p:attrName>ppt_x</p:attrName>
                                        </p:attrNameLst>
                                      </p:cBhvr>
                                      <p:tavLst>
                                        <p:tav tm="0">
                                          <p:val>
                                            <p:strVal val="0-#ppt_w/2"/>
                                          </p:val>
                                        </p:tav>
                                        <p:tav tm="100000">
                                          <p:val>
                                            <p:strVal val="#ppt_x"/>
                                          </p:val>
                                        </p:tav>
                                      </p:tavLst>
                                    </p:anim>
                                    <p:anim calcmode="lin" valueType="num">
                                      <p:cBhvr additive="base">
                                        <p:cTn id="29" dur="500" fill="hold"/>
                                        <p:tgtEl>
                                          <p:spTgt spid="63"/>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
                            </p:stCondLst>
                            <p:childTnLst>
                              <p:par>
                                <p:cTn id="31" presetID="12" presetClass="entr" presetSubtype="1" fill="hold"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slide(fromTop)">
                                      <p:cBhvr>
                                        <p:cTn id="33" dur="500"/>
                                        <p:tgtEl>
                                          <p:spTgt spid="6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8" fill="hold"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slide(fromLeft)">
                                      <p:cBhvr>
                                        <p:cTn id="38" dur="500"/>
                                        <p:tgtEl>
                                          <p:spTgt spid="64"/>
                                        </p:tgtEl>
                                      </p:cBhvr>
                                    </p:animEffect>
                                  </p:childTnLst>
                                </p:cTn>
                              </p:par>
                              <p:par>
                                <p:cTn id="39" presetID="12" presetClass="entr" presetSubtype="2"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slide(fromRight)">
                                      <p:cBhvr>
                                        <p:cTn id="41" dur="500"/>
                                        <p:tgtEl>
                                          <p:spTgt spid="65"/>
                                        </p:tgtEl>
                                      </p:cBhvr>
                                    </p:animEffect>
                                  </p:childTnLst>
                                </p:cTn>
                              </p:par>
                            </p:childTnLst>
                          </p:cTn>
                        </p:par>
                        <p:par>
                          <p:cTn id="42" fill="hold" nodeType="afterGroup">
                            <p:stCondLst>
                              <p:cond delay="500"/>
                            </p:stCondLst>
                            <p:childTnLst>
                              <p:par>
                                <p:cTn id="43" presetID="12" presetClass="entr" presetSubtype="1" fill="hold"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slide(fromTop)">
                                      <p:cBhvr>
                                        <p:cTn id="45" dur="500"/>
                                        <p:tgtEl>
                                          <p:spTgt spid="66"/>
                                        </p:tgtEl>
                                      </p:cBhvr>
                                    </p:animEffect>
                                  </p:childTnLst>
                                </p:cTn>
                              </p:par>
                            </p:childTnLst>
                          </p:cTn>
                        </p:par>
                        <p:par>
                          <p:cTn id="46" fill="hold" nodeType="afterGroup">
                            <p:stCondLst>
                              <p:cond delay="1000"/>
                            </p:stCondLst>
                            <p:childTnLst>
                              <p:par>
                                <p:cTn id="47" presetID="12" presetClass="entr" presetSubtype="1" fill="hold" grpId="0" nodeType="after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slide(fromTop)">
                                      <p:cBhvr>
                                        <p:cTn id="4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7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20621A3F-8032-48B0-A61C-EEB28F226ECD}"/>
              </a:ext>
            </a:extLst>
          </p:cNvPr>
          <p:cNvSpPr txBox="1">
            <a:spLocks noChangeArrowheads="1"/>
          </p:cNvSpPr>
          <p:nvPr/>
        </p:nvSpPr>
        <p:spPr bwMode="auto">
          <a:xfrm>
            <a:off x="1992313" y="549275"/>
            <a:ext cx="763270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数据处理指令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比较指令</a:t>
            </a:r>
          </a:p>
          <a:p>
            <a:pPr eaLnBrk="1" hangingPunct="1"/>
            <a:endParaRPr kumimoji="1" lang="zh-CN" altLang="en-US" sz="3600" b="1">
              <a:latin typeface="Arial" panose="020B0604020202020204" pitchFamily="34" charset="0"/>
              <a:ea typeface="黑体" panose="02010609060101010101" pitchFamily="49" charset="-122"/>
            </a:endParaRPr>
          </a:p>
        </p:txBody>
      </p:sp>
      <p:sp>
        <p:nvSpPr>
          <p:cNvPr id="31" name="Text Box 4">
            <a:extLst>
              <a:ext uri="{FF2B5EF4-FFF2-40B4-BE49-F238E27FC236}">
                <a16:creationId xmlns:a16="http://schemas.microsoft.com/office/drawing/2014/main" id="{6B777D87-7ACA-4675-AEAD-6920E42CB5A9}"/>
              </a:ext>
            </a:extLst>
          </p:cNvPr>
          <p:cNvSpPr txBox="1">
            <a:spLocks noChangeArrowheads="1"/>
          </p:cNvSpPr>
          <p:nvPr/>
        </p:nvSpPr>
        <p:spPr bwMode="auto">
          <a:xfrm>
            <a:off x="2279650" y="1700213"/>
            <a:ext cx="78486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Arial Black" panose="020B0A04020102020204" pitchFamily="34" charset="0"/>
                <a:ea typeface="华文新魏" panose="02010800040101010101" pitchFamily="2" charset="-122"/>
              </a:rPr>
              <a:t>应用示例：</a:t>
            </a:r>
          </a:p>
          <a:p>
            <a:pPr eaLnBrk="1" hangingPunct="1">
              <a:spcBef>
                <a:spcPct val="50000"/>
              </a:spcBef>
              <a:buClr>
                <a:srgbClr val="0000FF"/>
              </a:buClr>
            </a:pPr>
            <a:r>
              <a:rPr kumimoji="1" lang="en-US" altLang="zh-CN" sz="2400">
                <a:solidFill>
                  <a:srgbClr val="0000FF"/>
                </a:solidFill>
                <a:latin typeface="Arial Black" panose="020B0A04020102020204" pitchFamily="34" charset="0"/>
                <a:ea typeface="华文新魏" panose="02010800040101010101" pitchFamily="2" charset="-122"/>
              </a:rPr>
              <a:t>TEQ	R3,R2     </a:t>
            </a:r>
            <a:r>
              <a:rPr kumimoji="1" lang="en-US" altLang="zh-CN" sz="2400">
                <a:latin typeface="华文新魏" panose="02010800040101010101" pitchFamily="2" charset="-122"/>
                <a:ea typeface="华文新魏" panose="02010800040101010101" pitchFamily="2" charset="-122"/>
              </a:rPr>
              <a:t>; R3</a:t>
            </a:r>
            <a:r>
              <a:rPr kumimoji="1" lang="zh-CN" altLang="en-US" sz="2400">
                <a:latin typeface="华文新魏" panose="02010800040101010101" pitchFamily="2" charset="-122"/>
                <a:ea typeface="华文新魏" panose="02010800040101010101" pitchFamily="2" charset="-122"/>
              </a:rPr>
              <a:t>与</a:t>
            </a:r>
            <a:r>
              <a:rPr kumimoji="1" lang="en-US" altLang="zh-CN" sz="2400">
                <a:latin typeface="华文新魏" panose="02010800040101010101" pitchFamily="2" charset="-122"/>
                <a:ea typeface="华文新魏" panose="02010800040101010101" pitchFamily="2" charset="-122"/>
              </a:rPr>
              <a:t>R2</a:t>
            </a:r>
            <a:r>
              <a:rPr kumimoji="1" lang="zh-CN" altLang="en-US" sz="2400">
                <a:latin typeface="华文新魏" panose="02010800040101010101" pitchFamily="2" charset="-122"/>
                <a:ea typeface="华文新魏" panose="02010800040101010101" pitchFamily="2" charset="-122"/>
              </a:rPr>
              <a:t>是否相等</a:t>
            </a:r>
          </a:p>
        </p:txBody>
      </p:sp>
      <p:sp>
        <p:nvSpPr>
          <p:cNvPr id="32" name="Line 5">
            <a:extLst>
              <a:ext uri="{FF2B5EF4-FFF2-40B4-BE49-F238E27FC236}">
                <a16:creationId xmlns:a16="http://schemas.microsoft.com/office/drawing/2014/main" id="{1E6215A1-E143-4753-81DE-34BAEC91333C}"/>
              </a:ext>
            </a:extLst>
          </p:cNvPr>
          <p:cNvSpPr>
            <a:spLocks noChangeShapeType="1"/>
          </p:cNvSpPr>
          <p:nvPr/>
        </p:nvSpPr>
        <p:spPr bwMode="auto">
          <a:xfrm>
            <a:off x="5448300" y="3357563"/>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6">
            <a:extLst>
              <a:ext uri="{FF2B5EF4-FFF2-40B4-BE49-F238E27FC236}">
                <a16:creationId xmlns:a16="http://schemas.microsoft.com/office/drawing/2014/main" id="{315806A5-0370-4530-BD6A-A36AF520A583}"/>
              </a:ext>
            </a:extLst>
          </p:cNvPr>
          <p:cNvSpPr>
            <a:spLocks noChangeShapeType="1"/>
          </p:cNvSpPr>
          <p:nvPr/>
        </p:nvSpPr>
        <p:spPr bwMode="auto">
          <a:xfrm flipH="1">
            <a:off x="6672263" y="3357563"/>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7">
            <a:extLst>
              <a:ext uri="{FF2B5EF4-FFF2-40B4-BE49-F238E27FC236}">
                <a16:creationId xmlns:a16="http://schemas.microsoft.com/office/drawing/2014/main" id="{9EE7E929-BD3A-4E8B-9598-AD13E5628017}"/>
              </a:ext>
            </a:extLst>
          </p:cNvPr>
          <p:cNvSpPr>
            <a:spLocks noChangeShapeType="1"/>
          </p:cNvSpPr>
          <p:nvPr/>
        </p:nvSpPr>
        <p:spPr bwMode="auto">
          <a:xfrm>
            <a:off x="6169025" y="3644900"/>
            <a:ext cx="0" cy="2174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5" name="Group 8">
            <a:extLst>
              <a:ext uri="{FF2B5EF4-FFF2-40B4-BE49-F238E27FC236}">
                <a16:creationId xmlns:a16="http://schemas.microsoft.com/office/drawing/2014/main" id="{613CDEBB-68E0-4AE4-9EE3-E9EB24206E2E}"/>
              </a:ext>
            </a:extLst>
          </p:cNvPr>
          <p:cNvGrpSpPr>
            <a:grpSpLocks/>
          </p:cNvGrpSpPr>
          <p:nvPr/>
        </p:nvGrpSpPr>
        <p:grpSpPr bwMode="auto">
          <a:xfrm>
            <a:off x="3216276" y="3068638"/>
            <a:ext cx="6119813" cy="1223962"/>
            <a:chOff x="1066" y="2840"/>
            <a:chExt cx="3855" cy="771"/>
          </a:xfrm>
        </p:grpSpPr>
        <p:sp>
          <p:nvSpPr>
            <p:cNvPr id="50186" name="Rectangle 9">
              <a:extLst>
                <a:ext uri="{FF2B5EF4-FFF2-40B4-BE49-F238E27FC236}">
                  <a16:creationId xmlns:a16="http://schemas.microsoft.com/office/drawing/2014/main" id="{75759B6B-7A0E-453E-B163-69F2BE41DB9A}"/>
                </a:ext>
              </a:extLst>
            </p:cNvPr>
            <p:cNvSpPr>
              <a:spLocks noChangeArrowheads="1"/>
            </p:cNvSpPr>
            <p:nvPr/>
          </p:nvSpPr>
          <p:spPr bwMode="auto">
            <a:xfrm>
              <a:off x="1429" y="2886"/>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pPr>
              <a:r>
                <a:rPr lang="en-US" altLang="zh-CN" sz="2400">
                  <a:latin typeface="Times New Roman" panose="02020603050405020304" pitchFamily="18" charset="0"/>
                  <a:ea typeface="华文新魏" panose="02010800040101010101" pitchFamily="2" charset="-122"/>
                </a:rPr>
                <a:t>0x000000AA</a:t>
              </a:r>
            </a:p>
          </p:txBody>
        </p:sp>
        <p:sp>
          <p:nvSpPr>
            <p:cNvPr id="50187" name="Rectangle 10">
              <a:extLst>
                <a:ext uri="{FF2B5EF4-FFF2-40B4-BE49-F238E27FC236}">
                  <a16:creationId xmlns:a16="http://schemas.microsoft.com/office/drawing/2014/main" id="{E3516DCA-CCA0-4C4F-B014-62D217A7CC24}"/>
                </a:ext>
              </a:extLst>
            </p:cNvPr>
            <p:cNvSpPr>
              <a:spLocks noChangeArrowheads="1"/>
            </p:cNvSpPr>
            <p:nvPr/>
          </p:nvSpPr>
          <p:spPr bwMode="auto">
            <a:xfrm>
              <a:off x="3377" y="2886"/>
              <a:ext cx="1091"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0x000000CC</a:t>
              </a:r>
            </a:p>
          </p:txBody>
        </p:sp>
        <p:sp>
          <p:nvSpPr>
            <p:cNvPr id="50188" name="Oval 11">
              <a:extLst>
                <a:ext uri="{FF2B5EF4-FFF2-40B4-BE49-F238E27FC236}">
                  <a16:creationId xmlns:a16="http://schemas.microsoft.com/office/drawing/2014/main" id="{385EDE8B-0E49-40BE-AE99-FD5206249B8F}"/>
                </a:ext>
              </a:extLst>
            </p:cNvPr>
            <p:cNvSpPr>
              <a:spLocks noChangeArrowheads="1"/>
            </p:cNvSpPr>
            <p:nvPr/>
          </p:nvSpPr>
          <p:spPr bwMode="auto">
            <a:xfrm>
              <a:off x="2608" y="2840"/>
              <a:ext cx="635" cy="363"/>
            </a:xfrm>
            <a:prstGeom prst="ellipse">
              <a:avLst/>
            </a:prstGeom>
            <a:solidFill>
              <a:srgbClr val="CCE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异或</a:t>
              </a:r>
            </a:p>
          </p:txBody>
        </p:sp>
        <p:sp>
          <p:nvSpPr>
            <p:cNvPr id="50189" name="Rectangle 12">
              <a:extLst>
                <a:ext uri="{FF2B5EF4-FFF2-40B4-BE49-F238E27FC236}">
                  <a16:creationId xmlns:a16="http://schemas.microsoft.com/office/drawing/2014/main" id="{C98F38B5-03AA-4FBC-BA49-AF2C1F5BEBB4}"/>
                </a:ext>
              </a:extLst>
            </p:cNvPr>
            <p:cNvSpPr>
              <a:spLocks noChangeArrowheads="1"/>
            </p:cNvSpPr>
            <p:nvPr/>
          </p:nvSpPr>
          <p:spPr bwMode="auto">
            <a:xfrm>
              <a:off x="2427" y="3340"/>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ea typeface="华文新魏" panose="02010800040101010101" pitchFamily="2" charset="-122"/>
                </a:rPr>
                <a:t>条件标志</a:t>
              </a:r>
            </a:p>
          </p:txBody>
        </p:sp>
        <p:sp>
          <p:nvSpPr>
            <p:cNvPr id="50190" name="Rectangle 13">
              <a:extLst>
                <a:ext uri="{FF2B5EF4-FFF2-40B4-BE49-F238E27FC236}">
                  <a16:creationId xmlns:a16="http://schemas.microsoft.com/office/drawing/2014/main" id="{7C27D760-7A77-420E-9465-D61ACED82953}"/>
                </a:ext>
              </a:extLst>
            </p:cNvPr>
            <p:cNvSpPr>
              <a:spLocks noChangeArrowheads="1"/>
            </p:cNvSpPr>
            <p:nvPr/>
          </p:nvSpPr>
          <p:spPr bwMode="auto">
            <a:xfrm>
              <a:off x="1066" y="2886"/>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R3</a:t>
              </a:r>
            </a:p>
          </p:txBody>
        </p:sp>
        <p:sp>
          <p:nvSpPr>
            <p:cNvPr id="50191" name="Rectangle 14">
              <a:extLst>
                <a:ext uri="{FF2B5EF4-FFF2-40B4-BE49-F238E27FC236}">
                  <a16:creationId xmlns:a16="http://schemas.microsoft.com/office/drawing/2014/main" id="{DC04E1B6-C451-490E-A26E-377D8BAD4343}"/>
                </a:ext>
              </a:extLst>
            </p:cNvPr>
            <p:cNvSpPr>
              <a:spLocks noChangeArrowheads="1"/>
            </p:cNvSpPr>
            <p:nvPr/>
          </p:nvSpPr>
          <p:spPr bwMode="auto">
            <a:xfrm>
              <a:off x="4468" y="288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R2</a:t>
              </a:r>
            </a:p>
          </p:txBody>
        </p:sp>
        <p:sp>
          <p:nvSpPr>
            <p:cNvPr id="50192" name="Rectangle 15">
              <a:extLst>
                <a:ext uri="{FF2B5EF4-FFF2-40B4-BE49-F238E27FC236}">
                  <a16:creationId xmlns:a16="http://schemas.microsoft.com/office/drawing/2014/main" id="{27A42F76-B402-41AA-AB4C-1CA9EF4E4BAB}"/>
                </a:ext>
              </a:extLst>
            </p:cNvPr>
            <p:cNvSpPr>
              <a:spLocks noChangeArrowheads="1"/>
            </p:cNvSpPr>
            <p:nvPr/>
          </p:nvSpPr>
          <p:spPr bwMode="auto">
            <a:xfrm>
              <a:off x="2064" y="3339"/>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zh-CN" altLang="zh-CN" sz="2000">
                <a:latin typeface="Times New Roman" panose="02020603050405020304" pitchFamily="18" charset="0"/>
                <a:ea typeface="华文新魏" panose="02010800040101010101" pitchFamily="2" charset="-122"/>
              </a:endParaRPr>
            </a:p>
          </p:txBody>
        </p:sp>
      </p:grpSp>
      <p:sp>
        <p:nvSpPr>
          <p:cNvPr id="43" name="Rectangle 16">
            <a:extLst>
              <a:ext uri="{FF2B5EF4-FFF2-40B4-BE49-F238E27FC236}">
                <a16:creationId xmlns:a16="http://schemas.microsoft.com/office/drawing/2014/main" id="{8E160E83-B09F-4512-B25A-7B28FF1BC33F}"/>
              </a:ext>
            </a:extLst>
          </p:cNvPr>
          <p:cNvSpPr>
            <a:spLocks noChangeArrowheads="1"/>
          </p:cNvSpPr>
          <p:nvPr/>
        </p:nvSpPr>
        <p:spPr bwMode="auto">
          <a:xfrm>
            <a:off x="5375275" y="3860801"/>
            <a:ext cx="1658938" cy="404813"/>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不等</a:t>
            </a:r>
          </a:p>
        </p:txBody>
      </p:sp>
      <p:sp>
        <p:nvSpPr>
          <p:cNvPr id="45" name="Text Box 17">
            <a:extLst>
              <a:ext uri="{FF2B5EF4-FFF2-40B4-BE49-F238E27FC236}">
                <a16:creationId xmlns:a16="http://schemas.microsoft.com/office/drawing/2014/main" id="{7527BCF4-7131-4235-9B96-DF508B5B3793}"/>
              </a:ext>
            </a:extLst>
          </p:cNvPr>
          <p:cNvSpPr txBox="1">
            <a:spLocks noChangeArrowheads="1"/>
          </p:cNvSpPr>
          <p:nvPr/>
        </p:nvSpPr>
        <p:spPr bwMode="auto">
          <a:xfrm>
            <a:off x="2279650" y="4581525"/>
            <a:ext cx="78486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楷体" panose="02010609060101010101" pitchFamily="49" charset="-122"/>
                <a:ea typeface="楷体" panose="02010609060101010101" pitchFamily="49" charset="-122"/>
              </a:rPr>
              <a:t>与</a:t>
            </a:r>
            <a:r>
              <a:rPr kumimoji="1" lang="en-US" altLang="zh-CN" sz="2400">
                <a:solidFill>
                  <a:srgbClr val="0000FF"/>
                </a:solidFill>
                <a:latin typeface="楷体" panose="02010609060101010101" pitchFamily="49" charset="-122"/>
                <a:ea typeface="楷体" panose="02010609060101010101" pitchFamily="49" charset="-122"/>
              </a:rPr>
              <a:t>CMP</a:t>
            </a:r>
            <a:r>
              <a:rPr kumimoji="1" lang="zh-CN" altLang="en-US" sz="2400">
                <a:latin typeface="楷体" panose="02010609060101010101" pitchFamily="49" charset="-122"/>
                <a:ea typeface="楷体" panose="02010609060101010101" pitchFamily="49" charset="-122"/>
              </a:rPr>
              <a:t>的区别在于</a:t>
            </a:r>
            <a:r>
              <a:rPr kumimoji="1" lang="en-US" altLang="zh-CN" sz="2400">
                <a:solidFill>
                  <a:srgbClr val="0000FF"/>
                </a:solidFill>
                <a:latin typeface="楷体" panose="02010609060101010101" pitchFamily="49" charset="-122"/>
                <a:ea typeface="楷体" panose="02010609060101010101" pitchFamily="49" charset="-122"/>
              </a:rPr>
              <a:t>TEQ</a:t>
            </a:r>
            <a:r>
              <a:rPr kumimoji="1" lang="zh-CN" altLang="en-US" sz="2400">
                <a:latin typeface="楷体" panose="02010609060101010101" pitchFamily="49" charset="-122"/>
                <a:ea typeface="楷体" panose="02010609060101010101" pitchFamily="49" charset="-122"/>
              </a:rPr>
              <a:t>不影响</a:t>
            </a:r>
            <a:r>
              <a:rPr kumimoji="1" lang="en-US" altLang="zh-CN" sz="2400">
                <a:solidFill>
                  <a:srgbClr val="0000FF"/>
                </a:solidFill>
                <a:latin typeface="楷体" panose="02010609060101010101" pitchFamily="49" charset="-122"/>
                <a:ea typeface="楷体" panose="02010609060101010101" pitchFamily="49" charset="-122"/>
              </a:rPr>
              <a:t>C</a:t>
            </a:r>
            <a:r>
              <a:rPr kumimoji="1" lang="zh-CN" altLang="en-US" sz="2400">
                <a:latin typeface="楷体" panose="02010609060101010101" pitchFamily="49" charset="-122"/>
                <a:ea typeface="楷体" panose="02010609060101010101" pitchFamily="49" charset="-122"/>
              </a:rPr>
              <a:t>和</a:t>
            </a:r>
            <a:r>
              <a:rPr kumimoji="1" lang="en-US" altLang="zh-CN" sz="2400">
                <a:solidFill>
                  <a:srgbClr val="0000FF"/>
                </a:solidFill>
                <a:latin typeface="楷体" panose="02010609060101010101" pitchFamily="49" charset="-122"/>
                <a:ea typeface="楷体" panose="02010609060101010101" pitchFamily="49" charset="-122"/>
              </a:rPr>
              <a:t>V</a:t>
            </a:r>
            <a:r>
              <a:rPr kumimoji="1" lang="zh-CN" altLang="en-US" sz="2400">
                <a:latin typeface="楷体" panose="02010609060101010101" pitchFamily="49" charset="-122"/>
                <a:ea typeface="楷体" panose="02010609060101010101" pitchFamily="49" charset="-122"/>
              </a:rPr>
              <a:t>位，也就是只能判断是否相等，而不能判断是否大于，或小于。</a:t>
            </a:r>
          </a:p>
        </p:txBody>
      </p:sp>
    </p:spTree>
    <p:extLst>
      <p:ext uri="{BB962C8B-B14F-4D97-AF65-F5344CB8AC3E}">
        <p14:creationId xmlns:p14="http://schemas.microsoft.com/office/powerpoint/2010/main" val="23172645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1"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slide(fromTop)">
                                      <p:cBhvr>
                                        <p:cTn id="12" dur="500"/>
                                        <p:tgtEl>
                                          <p:spTgt spid="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slide(fromLeft)">
                                      <p:cBhvr>
                                        <p:cTn id="17" dur="500"/>
                                        <p:tgtEl>
                                          <p:spTgt spid="32"/>
                                        </p:tgtEl>
                                      </p:cBhvr>
                                    </p:animEffect>
                                  </p:childTnLst>
                                </p:cTn>
                              </p:par>
                              <p:par>
                                <p:cTn id="18" presetID="12" presetClass="entr" presetSubtype="2"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lide(fromRight)">
                                      <p:cBhvr>
                                        <p:cTn id="20" dur="500"/>
                                        <p:tgtEl>
                                          <p:spTgt spid="33"/>
                                        </p:tgtEl>
                                      </p:cBhvr>
                                    </p:animEffect>
                                  </p:childTnLst>
                                </p:cTn>
                              </p:par>
                            </p:childTnLst>
                          </p:cTn>
                        </p:par>
                        <p:par>
                          <p:cTn id="21" fill="hold" nodeType="afterGroup">
                            <p:stCondLst>
                              <p:cond delay="500"/>
                            </p:stCondLst>
                            <p:childTnLst>
                              <p:par>
                                <p:cTn id="22" presetID="12" presetClass="entr" presetSubtype="1"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slide(fromTop)">
                                      <p:cBhvr>
                                        <p:cTn id="24" dur="500"/>
                                        <p:tgtEl>
                                          <p:spTgt spid="34"/>
                                        </p:tgtEl>
                                      </p:cBhvr>
                                    </p:animEffect>
                                  </p:childTnLst>
                                </p:cTn>
                              </p:par>
                            </p:childTnLst>
                          </p:cTn>
                        </p:par>
                        <p:par>
                          <p:cTn id="25" fill="hold" nodeType="afterGroup">
                            <p:stCondLst>
                              <p:cond delay="1000"/>
                            </p:stCondLst>
                            <p:childTnLst>
                              <p:par>
                                <p:cTn id="26" presetID="12" presetClass="entr" presetSubtype="1"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slide(fromTop)">
                                      <p:cBhvr>
                                        <p:cTn id="28" dur="500"/>
                                        <p:tgtEl>
                                          <p:spTgt spid="4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0-#ppt_w/2"/>
                                          </p:val>
                                        </p:tav>
                                        <p:tav tm="100000">
                                          <p:val>
                                            <p:strVal val="#ppt_x"/>
                                          </p:val>
                                        </p:tav>
                                      </p:tavLst>
                                    </p:anim>
                                    <p:anim calcmode="lin" valueType="num">
                                      <p:cBhvr additive="base">
                                        <p:cTn id="34"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3" grpId="0" animBg="1"/>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F26E421D-048E-4AEA-A577-B1168F295ED3}"/>
              </a:ext>
            </a:extLst>
          </p:cNvPr>
          <p:cNvSpPr txBox="1">
            <a:spLocks noChangeArrowheads="1"/>
          </p:cNvSpPr>
          <p:nvPr/>
        </p:nvSpPr>
        <p:spPr bwMode="auto">
          <a:xfrm>
            <a:off x="1992313" y="465138"/>
            <a:ext cx="481806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黑体" panose="02010609060101010101" pitchFamily="49" charset="-122"/>
                <a:ea typeface="黑体" panose="02010609060101010101" pitchFamily="49" charset="-122"/>
              </a:rPr>
              <a:t>微型计算机系统的组成</a:t>
            </a:r>
          </a:p>
        </p:txBody>
      </p:sp>
      <p:sp>
        <p:nvSpPr>
          <p:cNvPr id="32771" name="Rectangle 2">
            <a:extLst>
              <a:ext uri="{FF2B5EF4-FFF2-40B4-BE49-F238E27FC236}">
                <a16:creationId xmlns:a16="http://schemas.microsoft.com/office/drawing/2014/main" id="{79D6258D-2DB7-4C75-AE7B-FAB210F54D5E}"/>
              </a:ext>
            </a:extLst>
          </p:cNvPr>
          <p:cNvSpPr txBox="1">
            <a:spLocks noChangeArrowheads="1"/>
          </p:cNvSpPr>
          <p:nvPr/>
        </p:nvSpPr>
        <p:spPr bwMode="auto">
          <a:xfrm>
            <a:off x="2424113" y="2276476"/>
            <a:ext cx="6107112"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Aft>
                <a:spcPct val="0"/>
              </a:spcAft>
              <a:buClr>
                <a:srgbClr val="2F2F2F"/>
              </a:buClr>
              <a:buNone/>
            </a:pPr>
            <a:r>
              <a:rPr lang="zh-CN" altLang="en-US" b="1">
                <a:solidFill>
                  <a:prstClr val="black"/>
                </a:solidFill>
                <a:ea typeface="黑体" panose="02010609060101010101" pitchFamily="49" charset="-122"/>
              </a:rPr>
              <a:t>主机</a:t>
            </a:r>
          </a:p>
        </p:txBody>
      </p:sp>
      <p:graphicFrame>
        <p:nvGraphicFramePr>
          <p:cNvPr id="28" name="Object 3">
            <a:extLst>
              <a:ext uri="{FF2B5EF4-FFF2-40B4-BE49-F238E27FC236}">
                <a16:creationId xmlns:a16="http://schemas.microsoft.com/office/drawing/2014/main" id="{AFD541EF-6394-4D98-BF11-352EDAB6F0DC}"/>
              </a:ext>
            </a:extLst>
          </p:cNvPr>
          <p:cNvGraphicFramePr>
            <a:graphicFrameLocks noChangeAspect="1"/>
          </p:cNvGraphicFramePr>
          <p:nvPr/>
        </p:nvGraphicFramePr>
        <p:xfrm>
          <a:off x="3432175" y="1622426"/>
          <a:ext cx="4681538" cy="2011363"/>
        </p:xfrm>
        <a:graphic>
          <a:graphicData uri="http://schemas.openxmlformats.org/presentationml/2006/ole">
            <mc:AlternateContent xmlns:mc="http://schemas.openxmlformats.org/markup-compatibility/2006">
              <mc:Choice xmlns:v="urn:schemas-microsoft-com:vml" Requires="v">
                <p:oleObj spid="_x0000_s1027" name="Equation" r:id="rId4" imgW="2209800" imgH="990600" progId="Equation.DSMT4">
                  <p:embed/>
                </p:oleObj>
              </mc:Choice>
              <mc:Fallback>
                <p:oleObj name="Equation" r:id="rId4" imgW="2209800" imgH="990600" progId="Equation.DSMT4">
                  <p:embed/>
                  <p:pic>
                    <p:nvPicPr>
                      <p:cNvPr id="28" name="Object 3">
                        <a:extLst>
                          <a:ext uri="{FF2B5EF4-FFF2-40B4-BE49-F238E27FC236}">
                            <a16:creationId xmlns:a16="http://schemas.microsoft.com/office/drawing/2014/main" id="{AFD541EF-6394-4D98-BF11-352EDAB6F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175" y="1622426"/>
                        <a:ext cx="4681538"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Rectangle 5">
            <a:extLst>
              <a:ext uri="{FF2B5EF4-FFF2-40B4-BE49-F238E27FC236}">
                <a16:creationId xmlns:a16="http://schemas.microsoft.com/office/drawing/2014/main" id="{B8EC5900-A262-4373-8592-A4F59205A9CA}"/>
              </a:ext>
            </a:extLst>
          </p:cNvPr>
          <p:cNvSpPr>
            <a:spLocks noChangeArrowheads="1"/>
          </p:cNvSpPr>
          <p:nvPr/>
        </p:nvSpPr>
        <p:spPr bwMode="auto">
          <a:xfrm>
            <a:off x="1703388" y="3789363"/>
            <a:ext cx="8964612" cy="299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FontTx/>
              <a:buChar char="•"/>
            </a:pPr>
            <a:r>
              <a:rPr lang="en-US" altLang="zh-CN" sz="2400" b="1">
                <a:solidFill>
                  <a:srgbClr val="FF3399"/>
                </a:solidFill>
                <a:latin typeface="宋体" panose="02010600030101010101" pitchFamily="2" charset="-122"/>
                <a:ea typeface="宋体" panose="02010600030101010101" pitchFamily="2" charset="-122"/>
              </a:rPr>
              <a:t>CPU</a:t>
            </a:r>
            <a:r>
              <a:rPr lang="en-US" altLang="zh-CN" sz="2400" b="1">
                <a:solidFill>
                  <a:srgbClr val="2F2F2F"/>
                </a:solidFill>
                <a:latin typeface="宋体" panose="02010600030101010101" pitchFamily="2" charset="-122"/>
                <a:ea typeface="宋体" panose="02010600030101010101" pitchFamily="2" charset="-122"/>
              </a:rPr>
              <a:t>: </a:t>
            </a:r>
            <a:r>
              <a:rPr lang="zh-CN" altLang="en-US" sz="2400" b="1">
                <a:solidFill>
                  <a:prstClr val="black"/>
                </a:solidFill>
                <a:latin typeface="宋体" panose="02010600030101010101" pitchFamily="2" charset="-122"/>
                <a:ea typeface="宋体" panose="02010600030101010101" pitchFamily="2" charset="-122"/>
              </a:rPr>
              <a:t>实现运算和控制功能的部件，运算器</a:t>
            </a:r>
            <a:r>
              <a:rPr lang="en-US" altLang="zh-CN" sz="2400" b="1">
                <a:solidFill>
                  <a:prstClr val="black"/>
                </a:solidFill>
                <a:latin typeface="宋体" panose="02010600030101010101" pitchFamily="2" charset="-122"/>
                <a:ea typeface="宋体" panose="02010600030101010101" pitchFamily="2" charset="-122"/>
              </a:rPr>
              <a:t>ALU</a:t>
            </a:r>
            <a:r>
              <a:rPr lang="zh-CN" altLang="en-US" sz="2400" b="1">
                <a:solidFill>
                  <a:prstClr val="black"/>
                </a:solidFill>
                <a:latin typeface="宋体" panose="02010600030101010101" pitchFamily="2" charset="-122"/>
                <a:ea typeface="宋体" panose="02010600030101010101" pitchFamily="2" charset="-122"/>
              </a:rPr>
              <a:t>、控制器和寄存器组成。</a:t>
            </a:r>
          </a:p>
          <a:p>
            <a:pPr fontAlgn="base">
              <a:spcBef>
                <a:spcPct val="0"/>
              </a:spcBef>
              <a:spcAft>
                <a:spcPct val="0"/>
              </a:spcAft>
              <a:buClrTx/>
              <a:buSzTx/>
              <a:buFontTx/>
              <a:buChar char="•"/>
            </a:pPr>
            <a:r>
              <a:rPr lang="zh-CN" altLang="en-US" sz="2400" b="1">
                <a:solidFill>
                  <a:srgbClr val="FF3399"/>
                </a:solidFill>
                <a:latin typeface="宋体" panose="02010600030101010101" pitchFamily="2" charset="-122"/>
                <a:ea typeface="宋体" panose="02010600030101010101" pitchFamily="2" charset="-122"/>
              </a:rPr>
              <a:t>运算器</a:t>
            </a:r>
            <a:r>
              <a:rPr lang="en-US" altLang="zh-CN" sz="2400" b="1">
                <a:solidFill>
                  <a:prstClr val="black"/>
                </a:solidFill>
                <a:latin typeface="宋体" panose="02010600030101010101" pitchFamily="2" charset="-122"/>
                <a:ea typeface="宋体" panose="02010600030101010101" pitchFamily="2" charset="-122"/>
              </a:rPr>
              <a:t>: </a:t>
            </a:r>
            <a:r>
              <a:rPr lang="zh-CN" altLang="en-US" sz="2400" b="1">
                <a:solidFill>
                  <a:prstClr val="black"/>
                </a:solidFill>
                <a:latin typeface="宋体" panose="02010600030101010101" pitchFamily="2" charset="-122"/>
                <a:ea typeface="宋体" panose="02010600030101010101" pitchFamily="2" charset="-122"/>
              </a:rPr>
              <a:t>完成算术和逻辑运算，控制器由指令寄存器、指令译码器和控制电路组成，完成对指令的存取、执行等控制。</a:t>
            </a:r>
          </a:p>
          <a:p>
            <a:pPr fontAlgn="base">
              <a:spcBef>
                <a:spcPct val="0"/>
              </a:spcBef>
              <a:spcAft>
                <a:spcPct val="0"/>
              </a:spcAft>
              <a:buClrTx/>
              <a:buSzTx/>
              <a:buFontTx/>
              <a:buChar char="•"/>
            </a:pPr>
            <a:r>
              <a:rPr lang="zh-CN" altLang="en-US" sz="2400" b="1">
                <a:solidFill>
                  <a:srgbClr val="FF3399"/>
                </a:solidFill>
                <a:latin typeface="宋体" panose="02010600030101010101" pitchFamily="2" charset="-122"/>
                <a:ea typeface="宋体" panose="02010600030101010101" pitchFamily="2" charset="-122"/>
              </a:rPr>
              <a:t>寄存器</a:t>
            </a:r>
            <a:r>
              <a:rPr lang="en-US" altLang="zh-CN" sz="2400" b="1">
                <a:solidFill>
                  <a:prstClr val="black"/>
                </a:solidFill>
                <a:latin typeface="宋体" panose="02010600030101010101" pitchFamily="2" charset="-122"/>
                <a:ea typeface="宋体" panose="02010600030101010101" pitchFamily="2" charset="-122"/>
              </a:rPr>
              <a:t>: </a:t>
            </a:r>
            <a:r>
              <a:rPr lang="zh-CN" altLang="en-US" sz="2400" b="1">
                <a:solidFill>
                  <a:prstClr val="black"/>
                </a:solidFill>
                <a:latin typeface="宋体" panose="02010600030101010101" pitchFamily="2" charset="-122"/>
                <a:ea typeface="宋体" panose="02010600030101010101" pitchFamily="2" charset="-122"/>
              </a:rPr>
              <a:t>暂存运算操作数和结果。</a:t>
            </a:r>
          </a:p>
          <a:p>
            <a:pPr fontAlgn="base">
              <a:spcBef>
                <a:spcPct val="0"/>
              </a:spcBef>
              <a:spcAft>
                <a:spcPct val="0"/>
              </a:spcAft>
              <a:buClrTx/>
              <a:buSzTx/>
              <a:buFontTx/>
              <a:buChar char="•"/>
            </a:pPr>
            <a:r>
              <a:rPr lang="zh-CN" altLang="en-US" sz="2400" b="1">
                <a:solidFill>
                  <a:srgbClr val="FF3399"/>
                </a:solidFill>
                <a:latin typeface="宋体" panose="02010600030101010101" pitchFamily="2" charset="-122"/>
                <a:ea typeface="宋体" panose="02010600030101010101" pitchFamily="2" charset="-122"/>
              </a:rPr>
              <a:t>存储器</a:t>
            </a:r>
            <a:r>
              <a:rPr lang="zh-CN" altLang="en-US" sz="2400" b="1">
                <a:solidFill>
                  <a:prstClr val="black"/>
                </a:solidFill>
                <a:latin typeface="宋体" panose="02010600030101010101" pitchFamily="2" charset="-122"/>
                <a:ea typeface="宋体" panose="02010600030101010101" pitchFamily="2" charset="-122"/>
              </a:rPr>
              <a:t>：指内存储器，用来存放程序、操作数和结果。</a:t>
            </a:r>
          </a:p>
          <a:p>
            <a:pPr fontAlgn="base">
              <a:spcBef>
                <a:spcPct val="0"/>
              </a:spcBef>
              <a:spcAft>
                <a:spcPct val="0"/>
              </a:spcAft>
              <a:buClrTx/>
              <a:buSzTx/>
              <a:buFontTx/>
              <a:buChar char="•"/>
            </a:pPr>
            <a:r>
              <a:rPr lang="en-US" altLang="zh-CN" sz="2400" b="1">
                <a:solidFill>
                  <a:srgbClr val="FF3399"/>
                </a:solidFill>
                <a:latin typeface="宋体" panose="02010600030101010101" pitchFamily="2" charset="-122"/>
                <a:ea typeface="宋体" panose="02010600030101010101" pitchFamily="2" charset="-122"/>
              </a:rPr>
              <a:t>I/O</a:t>
            </a:r>
            <a:r>
              <a:rPr lang="zh-CN" altLang="en-US" sz="2400" b="1">
                <a:solidFill>
                  <a:srgbClr val="FF3399"/>
                </a:solidFill>
                <a:latin typeface="宋体" panose="02010600030101010101" pitchFamily="2" charset="-122"/>
                <a:ea typeface="宋体" panose="02010600030101010101" pitchFamily="2" charset="-122"/>
              </a:rPr>
              <a:t>口</a:t>
            </a:r>
            <a:r>
              <a:rPr lang="zh-CN" altLang="en-US" sz="2400" b="1">
                <a:solidFill>
                  <a:prstClr val="black"/>
                </a:solidFill>
                <a:latin typeface="宋体" panose="02010600030101010101" pitchFamily="2" charset="-122"/>
                <a:ea typeface="宋体" panose="02010600030101010101" pitchFamily="2" charset="-122"/>
              </a:rPr>
              <a:t>：控制输入输出设备的接口电路。并行接口，串行接口等。</a:t>
            </a:r>
          </a:p>
        </p:txBody>
      </p:sp>
    </p:spTree>
    <p:extLst>
      <p:ext uri="{BB962C8B-B14F-4D97-AF65-F5344CB8AC3E}">
        <p14:creationId xmlns:p14="http://schemas.microsoft.com/office/powerpoint/2010/main" val="25327836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1+#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 calcmode="lin" valueType="num">
                                      <p:cBhvr additive="base">
                                        <p:cTn id="11"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xEl>
                                              <p:pRg st="1" end="1"/>
                                            </p:txEl>
                                          </p:spTgt>
                                        </p:tgtEl>
                                        <p:attrNameLst>
                                          <p:attrName>style.visibility</p:attrName>
                                        </p:attrNameLst>
                                      </p:cBhvr>
                                      <p:to>
                                        <p:strVal val="visible"/>
                                      </p:to>
                                    </p:set>
                                    <p:anim calcmode="lin" valueType="num">
                                      <p:cBhvr additive="base">
                                        <p:cTn id="17"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
                                            <p:txEl>
                                              <p:pRg st="2" end="2"/>
                                            </p:txEl>
                                          </p:spTgt>
                                        </p:tgtEl>
                                        <p:attrNameLst>
                                          <p:attrName>style.visibility</p:attrName>
                                        </p:attrNameLst>
                                      </p:cBhvr>
                                      <p:to>
                                        <p:strVal val="visible"/>
                                      </p:to>
                                    </p:set>
                                    <p:anim calcmode="lin" valueType="num">
                                      <p:cBhvr additive="base">
                                        <p:cTn id="23"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
                                            <p:txEl>
                                              <p:pRg st="3" end="3"/>
                                            </p:txEl>
                                          </p:spTgt>
                                        </p:tgtEl>
                                        <p:attrNameLst>
                                          <p:attrName>style.visibility</p:attrName>
                                        </p:attrNameLst>
                                      </p:cBhvr>
                                      <p:to>
                                        <p:strVal val="visible"/>
                                      </p:to>
                                    </p:set>
                                    <p:anim calcmode="lin" valueType="num">
                                      <p:cBhvr additive="base">
                                        <p:cTn id="29" dur="1000" fill="hold"/>
                                        <p:tgtEl>
                                          <p:spTgt spid="29">
                                            <p:txEl>
                                              <p:pRg st="3" end="3"/>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2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9">
                                            <p:txEl>
                                              <p:pRg st="4" end="4"/>
                                            </p:txEl>
                                          </p:spTgt>
                                        </p:tgtEl>
                                        <p:attrNameLst>
                                          <p:attrName>style.visibility</p:attrName>
                                        </p:attrNameLst>
                                      </p:cBhvr>
                                      <p:to>
                                        <p:strVal val="visible"/>
                                      </p:to>
                                    </p:set>
                                    <p:anim calcmode="lin" valueType="num">
                                      <p:cBhvr additive="base">
                                        <p:cTn id="35" dur="1000" fill="hold"/>
                                        <p:tgtEl>
                                          <p:spTgt spid="29">
                                            <p:txEl>
                                              <p:pRg st="4" end="4"/>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2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A1F7B373-429B-4C8A-BEBE-D97D9B4405B4}"/>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10EF071A-2FF2-4E2C-8664-A39B6EF64DB3}"/>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5</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ARM</a:t>
            </a:r>
            <a:r>
              <a:rPr lang="zh-CN" altLang="en-US" sz="3200" b="1">
                <a:solidFill>
                  <a:schemeClr val="tx2"/>
                </a:solidFill>
                <a:latin typeface="黑体" panose="02010609060101010101" pitchFamily="49" charset="-122"/>
                <a:ea typeface="黑体" panose="02010609060101010101" pitchFamily="49" charset="-122"/>
              </a:rPr>
              <a:t>指令系统</a:t>
            </a:r>
            <a:r>
              <a:rPr lang="en-US" altLang="zh-CN" sz="3200" b="1">
                <a:solidFill>
                  <a:schemeClr val="tx2"/>
                </a:solidFill>
                <a:latin typeface="黑体" panose="02010609060101010101" pitchFamily="49" charset="-122"/>
                <a:ea typeface="黑体" panose="02010609060101010101" pitchFamily="49" charset="-122"/>
              </a:rPr>
              <a:t>2</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3CF61031-8752-4160-97B3-8320B1788082}"/>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21730756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1A9FE232-2A0A-47C4-9F96-868E70BD9F16}"/>
              </a:ext>
            </a:extLst>
          </p:cNvPr>
          <p:cNvSpPr txBox="1">
            <a:spLocks noChangeArrowheads="1"/>
          </p:cNvSpPr>
          <p:nvPr/>
        </p:nvSpPr>
        <p:spPr bwMode="auto">
          <a:xfrm>
            <a:off x="1992313" y="549276"/>
            <a:ext cx="67675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乘法指令</a:t>
            </a:r>
          </a:p>
        </p:txBody>
      </p:sp>
      <p:graphicFrame>
        <p:nvGraphicFramePr>
          <p:cNvPr id="13" name="Group 62">
            <a:extLst>
              <a:ext uri="{FF2B5EF4-FFF2-40B4-BE49-F238E27FC236}">
                <a16:creationId xmlns:a16="http://schemas.microsoft.com/office/drawing/2014/main" id="{E8F32C1C-CDBA-4649-85DE-E2E262CC9339}"/>
              </a:ext>
            </a:extLst>
          </p:cNvPr>
          <p:cNvGraphicFramePr>
            <a:graphicFrameLocks noGrp="1"/>
          </p:cNvGraphicFramePr>
          <p:nvPr/>
        </p:nvGraphicFramePr>
        <p:xfrm>
          <a:off x="1927226" y="2998788"/>
          <a:ext cx="8099425" cy="2565400"/>
        </p:xfrm>
        <a:graphic>
          <a:graphicData uri="http://schemas.openxmlformats.org/drawingml/2006/table">
            <a:tbl>
              <a:tblPr/>
              <a:tblGrid>
                <a:gridCol w="2482850">
                  <a:extLst>
                    <a:ext uri="{9D8B030D-6E8A-4147-A177-3AD203B41FA5}">
                      <a16:colId xmlns:a16="http://schemas.microsoft.com/office/drawing/2014/main" val="20000"/>
                    </a:ext>
                  </a:extLst>
                </a:gridCol>
                <a:gridCol w="1944688">
                  <a:extLst>
                    <a:ext uri="{9D8B030D-6E8A-4147-A177-3AD203B41FA5}">
                      <a16:colId xmlns:a16="http://schemas.microsoft.com/office/drawing/2014/main" val="20001"/>
                    </a:ext>
                  </a:extLst>
                </a:gridCol>
                <a:gridCol w="2078037">
                  <a:extLst>
                    <a:ext uri="{9D8B030D-6E8A-4147-A177-3AD203B41FA5}">
                      <a16:colId xmlns:a16="http://schemas.microsoft.com/office/drawing/2014/main" val="20002"/>
                    </a:ext>
                  </a:extLst>
                </a:gridCol>
                <a:gridCol w="1593850">
                  <a:extLst>
                    <a:ext uri="{9D8B030D-6E8A-4147-A177-3AD203B41FA5}">
                      <a16:colId xmlns:a16="http://schemas.microsoft.com/office/drawing/2014/main" val="20003"/>
                    </a:ext>
                  </a:extLst>
                </a:gridCol>
              </a:tblGrid>
              <a:tr h="30489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dirty="0">
                          <a:ln>
                            <a:noFill/>
                          </a:ln>
                          <a:solidFill>
                            <a:schemeClr val="tx1"/>
                          </a:solidFill>
                          <a:effectLst/>
                          <a:latin typeface="Times New Roman" pitchFamily="18" charset="0"/>
                          <a:ea typeface="宋体" pitchFamily="2" charset="-122"/>
                        </a:rPr>
                        <a:t>助记符</a:t>
                      </a:r>
                    </a:p>
                  </a:txBody>
                  <a:tcPr marT="45734" marB="4573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说明</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操作</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1" i="0" u="none" strike="noStrike" cap="none" normalizeH="0" baseline="0">
                          <a:ln>
                            <a:noFill/>
                          </a:ln>
                          <a:solidFill>
                            <a:schemeClr val="tx1"/>
                          </a:solidFill>
                          <a:effectLst/>
                          <a:latin typeface="Times New Roman" pitchFamily="18" charset="0"/>
                          <a:ea typeface="宋体" pitchFamily="2" charset="-122"/>
                        </a:rPr>
                        <a:t>条件码位置</a:t>
                      </a:r>
                    </a:p>
                  </a:txBody>
                  <a:tcPr marT="45734" marB="4573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extLst>
                  <a:ext uri="{0D108BD9-81ED-4DB2-BD59-A6C34878D82A}">
                    <a16:rowId xmlns:a16="http://schemas.microsoft.com/office/drawing/2014/main" val="10000"/>
                  </a:ext>
                </a:extLst>
              </a:tr>
              <a:tr h="304890">
                <a:tc>
                  <a:txBody>
                    <a:bodyPr/>
                    <a:lstStyle/>
                    <a:p>
                      <a:pPr marL="0" marR="0" lvl="0" indent="0" algn="l" defTabSz="973138"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MUL  </a:t>
                      </a:r>
                      <a:r>
                        <a:rPr kumimoji="1" lang="en-US" altLang="zh-CN" sz="1400" b="0" i="0" u="none" strike="noStrike" cap="none" normalizeH="0" baseline="0" dirty="0" err="1">
                          <a:ln>
                            <a:noFill/>
                          </a:ln>
                          <a:solidFill>
                            <a:schemeClr val="tx1"/>
                          </a:solidFill>
                          <a:effectLst/>
                          <a:latin typeface="Times New Roman" pitchFamily="18" charset="0"/>
                          <a:ea typeface="宋体" pitchFamily="2" charset="-122"/>
                        </a:rPr>
                        <a:t>Rd,Rm,Rs</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 </a:t>
                      </a:r>
                    </a:p>
                  </a:txBody>
                  <a:tcPr marT="45734" marB="4573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32</a:t>
                      </a:r>
                      <a:r>
                        <a:rPr kumimoji="1" lang="zh-CN" altLang="en-US" sz="1400" b="0" i="0" u="none" strike="noStrike" cap="none" normalizeH="0" baseline="0">
                          <a:ln>
                            <a:noFill/>
                          </a:ln>
                          <a:solidFill>
                            <a:schemeClr val="tx1"/>
                          </a:solidFill>
                          <a:effectLst/>
                          <a:latin typeface="宋体" pitchFamily="2" charset="-122"/>
                          <a:ea typeface="宋体" pitchFamily="2" charset="-122"/>
                        </a:rPr>
                        <a:t>位乘法指令</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Rd</a:t>
                      </a:r>
                      <a:r>
                        <a:rPr kumimoji="1" lang="en-US" altLang="zh-CN" sz="1400" b="0" i="0" u="none" strike="noStrike" cap="none" normalizeH="0" baseline="0">
                          <a:ln>
                            <a:noFill/>
                          </a:ln>
                          <a:solidFill>
                            <a:schemeClr val="tx1"/>
                          </a:solidFill>
                          <a:effectLst/>
                          <a:latin typeface="宋体" pitchFamily="2" charset="-122"/>
                          <a:ea typeface="宋体" pitchFamily="2" charset="-122"/>
                          <a:sym typeface="Wingdings" pitchFamily="2" charset="2"/>
                        </a:rPr>
                        <a:t>Rm*Rs    (Rd≠Rm)</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MUL{cond}{S}</a:t>
                      </a:r>
                    </a:p>
                  </a:txBody>
                  <a:tcPr marT="45734" marB="4573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1"/>
                  </a:ext>
                </a:extLst>
              </a:tr>
              <a:tr h="3048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MLA  Rd,Rm,Rs,Rn</a:t>
                      </a:r>
                    </a:p>
                  </a:txBody>
                  <a:tcPr marT="45734" marB="4573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32</a:t>
                      </a:r>
                      <a:r>
                        <a:rPr kumimoji="1" lang="zh-CN" altLang="en-US" sz="1400" b="0" i="0" u="none" strike="noStrike" cap="none" normalizeH="0" baseline="0">
                          <a:ln>
                            <a:noFill/>
                          </a:ln>
                          <a:solidFill>
                            <a:schemeClr val="tx1"/>
                          </a:solidFill>
                          <a:effectLst/>
                          <a:latin typeface="宋体" pitchFamily="2" charset="-122"/>
                          <a:ea typeface="宋体" pitchFamily="2" charset="-122"/>
                        </a:rPr>
                        <a:t>位乘加指令</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Rd</a:t>
                      </a:r>
                      <a:r>
                        <a:rPr kumimoji="1" lang="en-US" altLang="zh-CN" sz="1400" b="0" i="0" u="none" strike="noStrike" cap="none" normalizeH="0" baseline="0">
                          <a:ln>
                            <a:noFill/>
                          </a:ln>
                          <a:solidFill>
                            <a:schemeClr val="tx1"/>
                          </a:solidFill>
                          <a:effectLst/>
                          <a:latin typeface="宋体" pitchFamily="2" charset="-122"/>
                          <a:ea typeface="宋体" pitchFamily="2" charset="-122"/>
                          <a:sym typeface="Wingdings" pitchFamily="2" charset="2"/>
                        </a:rPr>
                        <a:t>Rm*Rs+Rn (Rd≠Rm)</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MLA{cond}{S}</a:t>
                      </a:r>
                    </a:p>
                  </a:txBody>
                  <a:tcPr marT="45734" marB="4573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2"/>
                  </a:ext>
                </a:extLst>
              </a:tr>
              <a:tr h="3048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UMULL   RdLo,RdHi,Rm,Rs</a:t>
                      </a:r>
                    </a:p>
                  </a:txBody>
                  <a:tcPr marT="45734" marB="4573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64</a:t>
                      </a:r>
                      <a:r>
                        <a:rPr kumimoji="1" lang="zh-CN" altLang="en-US" sz="1400" b="0" i="0" u="none" strike="noStrike" cap="none" normalizeH="0" baseline="0">
                          <a:ln>
                            <a:noFill/>
                          </a:ln>
                          <a:solidFill>
                            <a:schemeClr val="tx1"/>
                          </a:solidFill>
                          <a:effectLst/>
                          <a:latin typeface="宋体" pitchFamily="2" charset="-122"/>
                          <a:ea typeface="宋体" pitchFamily="2" charset="-122"/>
                        </a:rPr>
                        <a:t>位无符号乘法指令</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(RdLo,RdHi)</a:t>
                      </a:r>
                      <a:r>
                        <a:rPr kumimoji="1" lang="en-US" altLang="zh-CN" sz="1400" b="0" i="0" u="none" strike="noStrike" cap="none" normalizeH="0" baseline="0">
                          <a:ln>
                            <a:noFill/>
                          </a:ln>
                          <a:solidFill>
                            <a:schemeClr val="tx1"/>
                          </a:solidFill>
                          <a:effectLst/>
                          <a:latin typeface="宋体" pitchFamily="2" charset="-122"/>
                          <a:ea typeface="宋体" pitchFamily="2" charset="-122"/>
                          <a:sym typeface="Wingdings" pitchFamily="2" charset="2"/>
                        </a:rPr>
                        <a:t>Rm*Rs</a:t>
                      </a:r>
                      <a:endParaRPr kumimoji="1" lang="en-US" altLang="zh-CN" sz="1400" b="0" i="0" u="none" strike="noStrike" cap="none" normalizeH="0" baseline="0">
                        <a:ln>
                          <a:noFill/>
                        </a:ln>
                        <a:solidFill>
                          <a:schemeClr val="tx1"/>
                        </a:solidFill>
                        <a:effectLst/>
                        <a:latin typeface="宋体" pitchFamily="2" charset="-122"/>
                        <a:ea typeface="宋体" pitchFamily="2" charset="-122"/>
                      </a:endParaRP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UMULL{cond}{S}</a:t>
                      </a:r>
                    </a:p>
                  </a:txBody>
                  <a:tcPr marT="45734" marB="4573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3"/>
                  </a:ext>
                </a:extLst>
              </a:tr>
              <a:tr h="5183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UMLAL   RdLo,RdHi,Rm,Rs</a:t>
                      </a:r>
                    </a:p>
                  </a:txBody>
                  <a:tcPr marT="45734" marB="4573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64</a:t>
                      </a:r>
                      <a:r>
                        <a:rPr kumimoji="1" lang="zh-CN" altLang="en-US" sz="1400" b="0" i="0" u="none" strike="noStrike" cap="none" normalizeH="0" baseline="0">
                          <a:ln>
                            <a:noFill/>
                          </a:ln>
                          <a:solidFill>
                            <a:schemeClr val="tx1"/>
                          </a:solidFill>
                          <a:effectLst/>
                          <a:latin typeface="宋体" pitchFamily="2" charset="-122"/>
                          <a:ea typeface="宋体" pitchFamily="2" charset="-122"/>
                        </a:rPr>
                        <a:t>位无符号乘加指令</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(RdLo,RdHi)</a:t>
                      </a:r>
                      <a:r>
                        <a:rPr kumimoji="1" lang="en-US" altLang="zh-CN" sz="1400" b="0" i="0" u="none" strike="noStrike" cap="none" normalizeH="0" baseline="0">
                          <a:ln>
                            <a:noFill/>
                          </a:ln>
                          <a:solidFill>
                            <a:schemeClr val="tx1"/>
                          </a:solidFill>
                          <a:effectLst/>
                          <a:latin typeface="宋体" pitchFamily="2" charset="-122"/>
                          <a:ea typeface="宋体" pitchFamily="2" charset="-122"/>
                          <a:sym typeface="Wingdings" pitchFamily="2" charset="2"/>
                        </a:rPr>
                        <a:t>Rm*Rs+(RdLo,RdHi)</a:t>
                      </a:r>
                    </a:p>
                  </a:txBody>
                  <a:tcPr marT="45734" marB="457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SMLAL{cond}{S}</a:t>
                      </a:r>
                    </a:p>
                  </a:txBody>
                  <a:tcPr marT="45734" marB="4573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4"/>
                  </a:ext>
                </a:extLst>
              </a:tr>
              <a:tr h="30705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SMULL   RdLo,RdHi,Rm,Rs</a:t>
                      </a:r>
                    </a:p>
                  </a:txBody>
                  <a:tcPr marL="90000" marR="90000" marT="46814" marB="4681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64</a:t>
                      </a:r>
                      <a:r>
                        <a:rPr kumimoji="1" lang="zh-CN" altLang="en-US" sz="1400" b="0" i="0" u="none" strike="noStrike" cap="none" normalizeH="0" baseline="0">
                          <a:ln>
                            <a:noFill/>
                          </a:ln>
                          <a:solidFill>
                            <a:schemeClr val="tx1"/>
                          </a:solidFill>
                          <a:effectLst/>
                          <a:latin typeface="宋体" pitchFamily="2" charset="-122"/>
                          <a:ea typeface="宋体" pitchFamily="2" charset="-122"/>
                        </a:rPr>
                        <a:t>位有符号乘法指令</a:t>
                      </a:r>
                    </a:p>
                  </a:txBody>
                  <a:tcPr marL="90000" marR="90000" marT="46814" marB="468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(RdLo,RdHi)</a:t>
                      </a:r>
                      <a:r>
                        <a:rPr kumimoji="1" lang="en-US" altLang="zh-CN" sz="1400" b="0" i="0" u="none" strike="noStrike" cap="none" normalizeH="0" baseline="0">
                          <a:ln>
                            <a:noFill/>
                          </a:ln>
                          <a:solidFill>
                            <a:schemeClr val="tx1"/>
                          </a:solidFill>
                          <a:effectLst/>
                          <a:latin typeface="宋体" pitchFamily="2" charset="-122"/>
                          <a:ea typeface="宋体" pitchFamily="2" charset="-122"/>
                          <a:sym typeface="Wingdings" pitchFamily="2" charset="2"/>
                        </a:rPr>
                        <a:t>Rm*Rs</a:t>
                      </a:r>
                      <a:endParaRPr kumimoji="1" lang="en-US" altLang="zh-CN" sz="1400" b="0" i="0" u="none" strike="noStrike" cap="none" normalizeH="0" baseline="0">
                        <a:ln>
                          <a:noFill/>
                        </a:ln>
                        <a:solidFill>
                          <a:schemeClr val="tx1"/>
                        </a:solidFill>
                        <a:effectLst/>
                        <a:latin typeface="宋体" pitchFamily="2" charset="-122"/>
                        <a:ea typeface="宋体" pitchFamily="2" charset="-122"/>
                      </a:endParaRPr>
                    </a:p>
                  </a:txBody>
                  <a:tcPr marL="90000" marR="90000" marT="46814" marB="468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cs typeface="Times New Roman" pitchFamily="18" charset="0"/>
                        </a:rPr>
                        <a:t>SMULL{cond}{S}</a:t>
                      </a:r>
                    </a:p>
                  </a:txBody>
                  <a:tcPr marL="90000" marR="90000" marT="46814" marB="468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5"/>
                  </a:ext>
                </a:extLst>
              </a:tr>
              <a:tr h="5204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SMLAL   RdLo,RdHi,Rm,Rs</a:t>
                      </a:r>
                    </a:p>
                  </a:txBody>
                  <a:tcPr marL="90000" marR="90000" marT="46814" marB="4681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64</a:t>
                      </a:r>
                      <a:r>
                        <a:rPr kumimoji="1" lang="zh-CN" altLang="en-US" sz="1400" b="0" i="0" u="none" strike="noStrike" cap="none" normalizeH="0" baseline="0">
                          <a:ln>
                            <a:noFill/>
                          </a:ln>
                          <a:solidFill>
                            <a:schemeClr val="tx1"/>
                          </a:solidFill>
                          <a:effectLst/>
                          <a:latin typeface="宋体" pitchFamily="2" charset="-122"/>
                          <a:ea typeface="宋体" pitchFamily="2" charset="-122"/>
                        </a:rPr>
                        <a:t>位有符号乘加指令</a:t>
                      </a:r>
                    </a:p>
                  </a:txBody>
                  <a:tcPr marL="90000" marR="90000" marT="46814" marB="468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宋体" pitchFamily="2" charset="-122"/>
                          <a:ea typeface="宋体" pitchFamily="2" charset="-122"/>
                        </a:rPr>
                        <a:t>(RdLo,RdHi)</a:t>
                      </a:r>
                      <a:r>
                        <a:rPr kumimoji="1" lang="en-US" altLang="zh-CN" sz="1400" b="0" i="0" u="none" strike="noStrike" cap="none" normalizeH="0" baseline="0">
                          <a:ln>
                            <a:noFill/>
                          </a:ln>
                          <a:solidFill>
                            <a:schemeClr val="tx1"/>
                          </a:solidFill>
                          <a:effectLst/>
                          <a:latin typeface="宋体" pitchFamily="2" charset="-122"/>
                          <a:ea typeface="宋体" pitchFamily="2" charset="-122"/>
                          <a:sym typeface="Wingdings" pitchFamily="2" charset="2"/>
                        </a:rPr>
                        <a:t>Rm*Rs+(RdLo,RdHi)</a:t>
                      </a:r>
                    </a:p>
                  </a:txBody>
                  <a:tcPr marL="90000" marR="90000" marT="46814" marB="468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SMLAL{</a:t>
                      </a:r>
                      <a:r>
                        <a:rPr kumimoji="1" lang="en-US" altLang="zh-CN" sz="1400" b="0" i="0" u="none" strike="noStrike" cap="none" normalizeH="0" baseline="0" dirty="0" err="1">
                          <a:ln>
                            <a:noFill/>
                          </a:ln>
                          <a:solidFill>
                            <a:schemeClr val="tx1"/>
                          </a:solidFill>
                          <a:effectLst/>
                          <a:latin typeface="宋体" pitchFamily="2" charset="-122"/>
                          <a:ea typeface="宋体" pitchFamily="2" charset="-122"/>
                          <a:cs typeface="Times New Roman" pitchFamily="18" charset="0"/>
                        </a:rPr>
                        <a:t>cond</a:t>
                      </a:r>
                      <a:r>
                        <a:rPr kumimoji="1" lang="en-US" altLang="zh-CN" sz="14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}{S}</a:t>
                      </a:r>
                    </a:p>
                  </a:txBody>
                  <a:tcPr marL="90000" marR="90000" marT="46814" marB="468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509254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03B8AE3C-DED0-42FF-89F3-437B45D0A4AF}"/>
              </a:ext>
            </a:extLst>
          </p:cNvPr>
          <p:cNvSpPr txBox="1">
            <a:spLocks noChangeArrowheads="1"/>
          </p:cNvSpPr>
          <p:nvPr/>
        </p:nvSpPr>
        <p:spPr bwMode="auto">
          <a:xfrm>
            <a:off x="1992313" y="549276"/>
            <a:ext cx="67675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乘法指令 </a:t>
            </a:r>
            <a:r>
              <a:rPr kumimoji="1" lang="en-US" altLang="zh-CN" sz="3600" b="1">
                <a:solidFill>
                  <a:srgbClr val="C00000"/>
                </a:solidFill>
                <a:latin typeface="楷体" panose="02010609060101010101" pitchFamily="49" charset="-122"/>
                <a:ea typeface="楷体" panose="02010609060101010101" pitchFamily="49" charset="-122"/>
              </a:rPr>
              <a:t>- 32×32</a:t>
            </a:r>
            <a:r>
              <a:rPr kumimoji="1" lang="zh-CN" altLang="en-US" sz="3600" b="1">
                <a:solidFill>
                  <a:srgbClr val="C00000"/>
                </a:solidFill>
                <a:latin typeface="楷体" panose="02010609060101010101" pitchFamily="49" charset="-122"/>
                <a:ea typeface="楷体" panose="02010609060101010101" pitchFamily="49" charset="-122"/>
              </a:rPr>
              <a:t>位乘法指令</a:t>
            </a:r>
          </a:p>
        </p:txBody>
      </p:sp>
      <p:grpSp>
        <p:nvGrpSpPr>
          <p:cNvPr id="35" name="Group 3">
            <a:extLst>
              <a:ext uri="{FF2B5EF4-FFF2-40B4-BE49-F238E27FC236}">
                <a16:creationId xmlns:a16="http://schemas.microsoft.com/office/drawing/2014/main" id="{08855595-5E4A-436C-A55F-9869A401D821}"/>
              </a:ext>
            </a:extLst>
          </p:cNvPr>
          <p:cNvGrpSpPr>
            <a:grpSpLocks/>
          </p:cNvGrpSpPr>
          <p:nvPr/>
        </p:nvGrpSpPr>
        <p:grpSpPr bwMode="auto">
          <a:xfrm>
            <a:off x="2278064" y="1628775"/>
            <a:ext cx="7634287" cy="2305050"/>
            <a:chOff x="657" y="2568"/>
            <a:chExt cx="4809" cy="1406"/>
          </a:xfrm>
        </p:grpSpPr>
        <p:sp>
          <p:nvSpPr>
            <p:cNvPr id="14361" name="AutoShape 4">
              <a:extLst>
                <a:ext uri="{FF2B5EF4-FFF2-40B4-BE49-F238E27FC236}">
                  <a16:creationId xmlns:a16="http://schemas.microsoft.com/office/drawing/2014/main" id="{419EEDFB-2642-44DB-AAA6-24CE437822BC}"/>
                </a:ext>
              </a:extLst>
            </p:cNvPr>
            <p:cNvSpPr>
              <a:spLocks noChangeArrowheads="1"/>
            </p:cNvSpPr>
            <p:nvPr/>
          </p:nvSpPr>
          <p:spPr bwMode="auto">
            <a:xfrm>
              <a:off x="657" y="2568"/>
              <a:ext cx="4809" cy="1406"/>
            </a:xfrm>
            <a:prstGeom prst="roundRect">
              <a:avLst>
                <a:gd name="adj" fmla="val 10102"/>
              </a:avLst>
            </a:prstGeom>
            <a:solidFill>
              <a:srgbClr val="CC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39" name="Text Box 5">
              <a:extLst>
                <a:ext uri="{FF2B5EF4-FFF2-40B4-BE49-F238E27FC236}">
                  <a16:creationId xmlns:a16="http://schemas.microsoft.com/office/drawing/2014/main" id="{75D448F6-AC96-4638-A331-3035A5131879}"/>
                </a:ext>
              </a:extLst>
            </p:cNvPr>
            <p:cNvSpPr txBox="1">
              <a:spLocks noChangeArrowheads="1"/>
            </p:cNvSpPr>
            <p:nvPr/>
          </p:nvSpPr>
          <p:spPr bwMode="auto">
            <a:xfrm>
              <a:off x="703" y="2636"/>
              <a:ext cx="476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dirty="0">
                  <a:solidFill>
                    <a:srgbClr val="0000CC"/>
                  </a:solidFill>
                  <a:effectLst>
                    <a:outerShdw blurRad="38100" dist="38100" dir="2700000" algn="tl">
                      <a:srgbClr val="000000"/>
                    </a:outerShdw>
                  </a:effectLst>
                  <a:latin typeface="Arial Black" pitchFamily="34" charset="0"/>
                  <a:ea typeface="华文新魏" pitchFamily="2" charset="-122"/>
                </a:rPr>
                <a:t>MUL </a:t>
              </a:r>
              <a:r>
                <a:rPr lang="en-US" altLang="zh-CN" sz="2800" dirty="0">
                  <a:solidFill>
                    <a:schemeClr val="accent2"/>
                  </a:solidFill>
                  <a:effectLst>
                    <a:outerShdw blurRad="38100" dist="38100" dir="2700000" algn="tl">
                      <a:srgbClr val="000000"/>
                    </a:outerShdw>
                  </a:effectLst>
                  <a:latin typeface="Arial Black" pitchFamily="34" charset="0"/>
                  <a:ea typeface="华文新魏" pitchFamily="2" charset="-122"/>
                </a:rPr>
                <a:t>   </a:t>
              </a:r>
              <a:r>
                <a:rPr lang="zh-CN" altLang="en-US" sz="2400" kern="0" dirty="0">
                  <a:solidFill>
                    <a:srgbClr val="3333CC"/>
                  </a:solidFill>
                  <a:effectLst>
                    <a:outerShdw blurRad="38100" dist="38100" dir="2700000" algn="tl">
                      <a:srgbClr val="000000"/>
                    </a:outerShdw>
                  </a:effectLst>
                  <a:latin typeface="方正粗宋_GBK" pitchFamily="65" charset="-122"/>
                  <a:ea typeface="方正粗宋_GBK" pitchFamily="65" charset="-122"/>
                </a:rPr>
                <a:t>目标寄存器，运算寄存器，第二操作数</a:t>
              </a:r>
            </a:p>
          </p:txBody>
        </p:sp>
      </p:grpSp>
      <p:sp>
        <p:nvSpPr>
          <p:cNvPr id="40" name="Line 6">
            <a:extLst>
              <a:ext uri="{FF2B5EF4-FFF2-40B4-BE49-F238E27FC236}">
                <a16:creationId xmlns:a16="http://schemas.microsoft.com/office/drawing/2014/main" id="{8BA66EBF-23A8-4D72-858D-00FC8748C86C}"/>
              </a:ext>
            </a:extLst>
          </p:cNvPr>
          <p:cNvSpPr>
            <a:spLocks noChangeShapeType="1"/>
          </p:cNvSpPr>
          <p:nvPr/>
        </p:nvSpPr>
        <p:spPr bwMode="auto">
          <a:xfrm>
            <a:off x="5591175" y="2781300"/>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7">
            <a:extLst>
              <a:ext uri="{FF2B5EF4-FFF2-40B4-BE49-F238E27FC236}">
                <a16:creationId xmlns:a16="http://schemas.microsoft.com/office/drawing/2014/main" id="{08AC919B-776C-4396-A1E9-0E208CF5C087}"/>
              </a:ext>
            </a:extLst>
          </p:cNvPr>
          <p:cNvSpPr>
            <a:spLocks noChangeShapeType="1"/>
          </p:cNvSpPr>
          <p:nvPr/>
        </p:nvSpPr>
        <p:spPr bwMode="auto">
          <a:xfrm flipH="1">
            <a:off x="6815138" y="2781300"/>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8">
            <a:extLst>
              <a:ext uri="{FF2B5EF4-FFF2-40B4-BE49-F238E27FC236}">
                <a16:creationId xmlns:a16="http://schemas.microsoft.com/office/drawing/2014/main" id="{0828A9C1-2BFD-488C-8875-268765CA09FC}"/>
              </a:ext>
            </a:extLst>
          </p:cNvPr>
          <p:cNvSpPr>
            <a:spLocks noChangeShapeType="1"/>
          </p:cNvSpPr>
          <p:nvPr/>
        </p:nvSpPr>
        <p:spPr bwMode="auto">
          <a:xfrm>
            <a:off x="6311900" y="3068639"/>
            <a:ext cx="0" cy="2174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 name="Group 9">
            <a:extLst>
              <a:ext uri="{FF2B5EF4-FFF2-40B4-BE49-F238E27FC236}">
                <a16:creationId xmlns:a16="http://schemas.microsoft.com/office/drawing/2014/main" id="{E2D9D674-92B0-49DE-AB58-E58007BC41CD}"/>
              </a:ext>
            </a:extLst>
          </p:cNvPr>
          <p:cNvGrpSpPr>
            <a:grpSpLocks/>
          </p:cNvGrpSpPr>
          <p:nvPr/>
        </p:nvGrpSpPr>
        <p:grpSpPr bwMode="auto">
          <a:xfrm>
            <a:off x="3935413" y="2492376"/>
            <a:ext cx="4824412" cy="1198563"/>
            <a:chOff x="1701" y="3112"/>
            <a:chExt cx="3039" cy="755"/>
          </a:xfrm>
        </p:grpSpPr>
        <p:sp>
          <p:nvSpPr>
            <p:cNvPr id="14357" name="Rectangle 10">
              <a:extLst>
                <a:ext uri="{FF2B5EF4-FFF2-40B4-BE49-F238E27FC236}">
                  <a16:creationId xmlns:a16="http://schemas.microsoft.com/office/drawing/2014/main" id="{C644DD9A-F888-4525-AD4B-EF1DFD41450E}"/>
                </a:ext>
              </a:extLst>
            </p:cNvPr>
            <p:cNvSpPr>
              <a:spLocks noChangeArrowheads="1"/>
            </p:cNvSpPr>
            <p:nvPr/>
          </p:nvSpPr>
          <p:spPr bwMode="auto">
            <a:xfrm>
              <a:off x="1701" y="3158"/>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ea typeface="华文新魏" panose="02010800040101010101" pitchFamily="2" charset="-122"/>
                </a:rPr>
                <a:t>运算寄存器</a:t>
              </a:r>
            </a:p>
          </p:txBody>
        </p:sp>
        <p:sp>
          <p:nvSpPr>
            <p:cNvPr id="14358" name="Rectangle 11">
              <a:extLst>
                <a:ext uri="{FF2B5EF4-FFF2-40B4-BE49-F238E27FC236}">
                  <a16:creationId xmlns:a16="http://schemas.microsoft.com/office/drawing/2014/main" id="{1EDD9D7D-F08F-46E4-BE77-8D9B0442755F}"/>
                </a:ext>
              </a:extLst>
            </p:cNvPr>
            <p:cNvSpPr>
              <a:spLocks noChangeArrowheads="1"/>
            </p:cNvSpPr>
            <p:nvPr/>
          </p:nvSpPr>
          <p:spPr bwMode="auto">
            <a:xfrm>
              <a:off x="3649" y="3158"/>
              <a:ext cx="1091"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ea typeface="华文新魏" panose="02010800040101010101" pitchFamily="2" charset="-122"/>
                </a:rPr>
                <a:t>第二操作数</a:t>
              </a:r>
            </a:p>
          </p:txBody>
        </p:sp>
        <p:sp>
          <p:nvSpPr>
            <p:cNvPr id="14359" name="Oval 12">
              <a:extLst>
                <a:ext uri="{FF2B5EF4-FFF2-40B4-BE49-F238E27FC236}">
                  <a16:creationId xmlns:a16="http://schemas.microsoft.com/office/drawing/2014/main" id="{CCFCA3C5-B30F-4E33-8190-F079177B71D9}"/>
                </a:ext>
              </a:extLst>
            </p:cNvPr>
            <p:cNvSpPr>
              <a:spLocks noChangeArrowheads="1"/>
            </p:cNvSpPr>
            <p:nvPr/>
          </p:nvSpPr>
          <p:spPr bwMode="auto">
            <a:xfrm>
              <a:off x="2880" y="3112"/>
              <a:ext cx="635" cy="363"/>
            </a:xfrm>
            <a:prstGeom prst="ellipse">
              <a:avLst/>
            </a:prstGeom>
            <a:solidFill>
              <a:srgbClr val="CCE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乘法</a:t>
              </a:r>
            </a:p>
          </p:txBody>
        </p:sp>
        <p:sp>
          <p:nvSpPr>
            <p:cNvPr id="14360" name="Rectangle 13">
              <a:extLst>
                <a:ext uri="{FF2B5EF4-FFF2-40B4-BE49-F238E27FC236}">
                  <a16:creationId xmlns:a16="http://schemas.microsoft.com/office/drawing/2014/main" id="{10768B2C-CC67-4F41-AE86-FF472B536D1C}"/>
                </a:ext>
              </a:extLst>
            </p:cNvPr>
            <p:cNvSpPr>
              <a:spLocks noChangeArrowheads="1"/>
            </p:cNvSpPr>
            <p:nvPr/>
          </p:nvSpPr>
          <p:spPr bwMode="auto">
            <a:xfrm>
              <a:off x="2699" y="3612"/>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ea typeface="华文新魏" panose="02010800040101010101" pitchFamily="2" charset="-122"/>
                </a:rPr>
                <a:t>目标寄存器</a:t>
              </a:r>
            </a:p>
          </p:txBody>
        </p:sp>
      </p:grpSp>
      <p:sp>
        <p:nvSpPr>
          <p:cNvPr id="49" name="Text Box 4">
            <a:extLst>
              <a:ext uri="{FF2B5EF4-FFF2-40B4-BE49-F238E27FC236}">
                <a16:creationId xmlns:a16="http://schemas.microsoft.com/office/drawing/2014/main" id="{EAF80064-4681-4110-AF5B-3FA34A3AD49C}"/>
              </a:ext>
            </a:extLst>
          </p:cNvPr>
          <p:cNvSpPr txBox="1">
            <a:spLocks noChangeArrowheads="1"/>
          </p:cNvSpPr>
          <p:nvPr/>
        </p:nvSpPr>
        <p:spPr bwMode="auto">
          <a:xfrm>
            <a:off x="2279650" y="4221163"/>
            <a:ext cx="78486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Arial Black" panose="020B0A04020102020204" pitchFamily="34" charset="0"/>
                <a:ea typeface="华文新魏" panose="02010800040101010101" pitchFamily="2" charset="-122"/>
              </a:rPr>
              <a:t>应用示例：</a:t>
            </a:r>
          </a:p>
          <a:p>
            <a:pPr eaLnBrk="1" hangingPunct="1">
              <a:spcBef>
                <a:spcPct val="50000"/>
              </a:spcBef>
              <a:buClr>
                <a:srgbClr val="0000FF"/>
              </a:buClr>
            </a:pPr>
            <a:r>
              <a:rPr lang="en-US" altLang="zh-CN" sz="2400">
                <a:solidFill>
                  <a:srgbClr val="0000FF"/>
                </a:solidFill>
                <a:latin typeface="Arial Black" panose="020B0A04020102020204" pitchFamily="34" charset="0"/>
                <a:ea typeface="华文新魏" panose="02010800040101010101" pitchFamily="2" charset="-122"/>
              </a:rPr>
              <a:t>MUL	R3,R2,R1     </a:t>
            </a:r>
            <a:r>
              <a:rPr lang="en-US" altLang="zh-CN" sz="2400">
                <a:latin typeface="华文新魏" panose="02010800040101010101" pitchFamily="2" charset="-122"/>
                <a:ea typeface="华文新魏" panose="02010800040101010101" pitchFamily="2" charset="-122"/>
              </a:rPr>
              <a:t>; R3=R2×R1</a:t>
            </a:r>
          </a:p>
        </p:txBody>
      </p:sp>
      <p:sp>
        <p:nvSpPr>
          <p:cNvPr id="50" name="Line 5">
            <a:extLst>
              <a:ext uri="{FF2B5EF4-FFF2-40B4-BE49-F238E27FC236}">
                <a16:creationId xmlns:a16="http://schemas.microsoft.com/office/drawing/2014/main" id="{44AB0A5E-EDDD-4518-B66B-DFD186323429}"/>
              </a:ext>
            </a:extLst>
          </p:cNvPr>
          <p:cNvSpPr>
            <a:spLocks noChangeShapeType="1"/>
          </p:cNvSpPr>
          <p:nvPr/>
        </p:nvSpPr>
        <p:spPr bwMode="auto">
          <a:xfrm>
            <a:off x="5160963" y="5662613"/>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a:extLst>
              <a:ext uri="{FF2B5EF4-FFF2-40B4-BE49-F238E27FC236}">
                <a16:creationId xmlns:a16="http://schemas.microsoft.com/office/drawing/2014/main" id="{6E08F5F9-F1A6-4D81-8C2A-63D4E68D6486}"/>
              </a:ext>
            </a:extLst>
          </p:cNvPr>
          <p:cNvSpPr>
            <a:spLocks noChangeShapeType="1"/>
          </p:cNvSpPr>
          <p:nvPr/>
        </p:nvSpPr>
        <p:spPr bwMode="auto">
          <a:xfrm flipH="1">
            <a:off x="6384925" y="5662613"/>
            <a:ext cx="2159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a:extLst>
              <a:ext uri="{FF2B5EF4-FFF2-40B4-BE49-F238E27FC236}">
                <a16:creationId xmlns:a16="http://schemas.microsoft.com/office/drawing/2014/main" id="{8B0FD396-C3B3-490F-9EF3-D556817E664A}"/>
              </a:ext>
            </a:extLst>
          </p:cNvPr>
          <p:cNvSpPr>
            <a:spLocks noChangeShapeType="1"/>
          </p:cNvSpPr>
          <p:nvPr/>
        </p:nvSpPr>
        <p:spPr bwMode="auto">
          <a:xfrm>
            <a:off x="5881688" y="5949950"/>
            <a:ext cx="0" cy="2174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 name="Group 8">
            <a:extLst>
              <a:ext uri="{FF2B5EF4-FFF2-40B4-BE49-F238E27FC236}">
                <a16:creationId xmlns:a16="http://schemas.microsoft.com/office/drawing/2014/main" id="{886A936B-9FBB-4FB7-9085-14D66BB44C17}"/>
              </a:ext>
            </a:extLst>
          </p:cNvPr>
          <p:cNvGrpSpPr>
            <a:grpSpLocks/>
          </p:cNvGrpSpPr>
          <p:nvPr/>
        </p:nvGrpSpPr>
        <p:grpSpPr bwMode="auto">
          <a:xfrm>
            <a:off x="2928938" y="5373688"/>
            <a:ext cx="6119812" cy="1223962"/>
            <a:chOff x="1066" y="2840"/>
            <a:chExt cx="3855" cy="771"/>
          </a:xfrm>
        </p:grpSpPr>
        <p:sp>
          <p:nvSpPr>
            <p:cNvPr id="14350" name="Rectangle 9">
              <a:extLst>
                <a:ext uri="{FF2B5EF4-FFF2-40B4-BE49-F238E27FC236}">
                  <a16:creationId xmlns:a16="http://schemas.microsoft.com/office/drawing/2014/main" id="{71A219AD-F724-4085-9AFE-992B2E5D5E02}"/>
                </a:ext>
              </a:extLst>
            </p:cNvPr>
            <p:cNvSpPr>
              <a:spLocks noChangeArrowheads="1"/>
            </p:cNvSpPr>
            <p:nvPr/>
          </p:nvSpPr>
          <p:spPr bwMode="auto">
            <a:xfrm>
              <a:off x="1429" y="2886"/>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0x00000002</a:t>
              </a:r>
            </a:p>
          </p:txBody>
        </p:sp>
        <p:sp>
          <p:nvSpPr>
            <p:cNvPr id="14351" name="Rectangle 10">
              <a:extLst>
                <a:ext uri="{FF2B5EF4-FFF2-40B4-BE49-F238E27FC236}">
                  <a16:creationId xmlns:a16="http://schemas.microsoft.com/office/drawing/2014/main" id="{DE757EC9-3250-4F08-9C24-E435BE3E84BC}"/>
                </a:ext>
              </a:extLst>
            </p:cNvPr>
            <p:cNvSpPr>
              <a:spLocks noChangeArrowheads="1"/>
            </p:cNvSpPr>
            <p:nvPr/>
          </p:nvSpPr>
          <p:spPr bwMode="auto">
            <a:xfrm>
              <a:off x="3377" y="2886"/>
              <a:ext cx="1091"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0x00000008</a:t>
              </a:r>
            </a:p>
          </p:txBody>
        </p:sp>
        <p:sp>
          <p:nvSpPr>
            <p:cNvPr id="14352" name="Oval 11">
              <a:extLst>
                <a:ext uri="{FF2B5EF4-FFF2-40B4-BE49-F238E27FC236}">
                  <a16:creationId xmlns:a16="http://schemas.microsoft.com/office/drawing/2014/main" id="{4CCB567A-A564-4FEC-8868-57CD3EE34187}"/>
                </a:ext>
              </a:extLst>
            </p:cNvPr>
            <p:cNvSpPr>
              <a:spLocks noChangeArrowheads="1"/>
            </p:cNvSpPr>
            <p:nvPr/>
          </p:nvSpPr>
          <p:spPr bwMode="auto">
            <a:xfrm>
              <a:off x="2608" y="2840"/>
              <a:ext cx="635" cy="363"/>
            </a:xfrm>
            <a:prstGeom prst="ellipse">
              <a:avLst/>
            </a:prstGeom>
            <a:solidFill>
              <a:srgbClr val="CCE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solidFill>
                    <a:srgbClr val="FF0000"/>
                  </a:solidFill>
                  <a:latin typeface="Times New Roman" panose="02020603050405020304" pitchFamily="18" charset="0"/>
                  <a:ea typeface="华文新魏" panose="02010800040101010101" pitchFamily="2" charset="-122"/>
                </a:rPr>
                <a:t>乘法</a:t>
              </a:r>
            </a:p>
          </p:txBody>
        </p:sp>
        <p:sp>
          <p:nvSpPr>
            <p:cNvPr id="14353" name="Rectangle 12">
              <a:extLst>
                <a:ext uri="{FF2B5EF4-FFF2-40B4-BE49-F238E27FC236}">
                  <a16:creationId xmlns:a16="http://schemas.microsoft.com/office/drawing/2014/main" id="{A06F1C7E-60AF-4D86-96AC-76B50B64EDCA}"/>
                </a:ext>
              </a:extLst>
            </p:cNvPr>
            <p:cNvSpPr>
              <a:spLocks noChangeArrowheads="1"/>
            </p:cNvSpPr>
            <p:nvPr/>
          </p:nvSpPr>
          <p:spPr bwMode="auto">
            <a:xfrm>
              <a:off x="2427" y="3340"/>
              <a:ext cx="1045" cy="255"/>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ea typeface="华文新魏" panose="02010800040101010101" pitchFamily="2" charset="-122"/>
                </a:rPr>
                <a:t>0x??</a:t>
              </a:r>
            </a:p>
          </p:txBody>
        </p:sp>
        <p:sp>
          <p:nvSpPr>
            <p:cNvPr id="14354" name="Rectangle 13">
              <a:extLst>
                <a:ext uri="{FF2B5EF4-FFF2-40B4-BE49-F238E27FC236}">
                  <a16:creationId xmlns:a16="http://schemas.microsoft.com/office/drawing/2014/main" id="{DC988351-46BD-4BBC-8638-F2371C3CD791}"/>
                </a:ext>
              </a:extLst>
            </p:cNvPr>
            <p:cNvSpPr>
              <a:spLocks noChangeArrowheads="1"/>
            </p:cNvSpPr>
            <p:nvPr/>
          </p:nvSpPr>
          <p:spPr bwMode="auto">
            <a:xfrm>
              <a:off x="1066" y="2886"/>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R1</a:t>
              </a:r>
            </a:p>
          </p:txBody>
        </p:sp>
        <p:sp>
          <p:nvSpPr>
            <p:cNvPr id="14355" name="Rectangle 14">
              <a:extLst>
                <a:ext uri="{FF2B5EF4-FFF2-40B4-BE49-F238E27FC236}">
                  <a16:creationId xmlns:a16="http://schemas.microsoft.com/office/drawing/2014/main" id="{00364783-81C7-4BBF-A0D1-16E91C5FA5A9}"/>
                </a:ext>
              </a:extLst>
            </p:cNvPr>
            <p:cNvSpPr>
              <a:spLocks noChangeArrowheads="1"/>
            </p:cNvSpPr>
            <p:nvPr/>
          </p:nvSpPr>
          <p:spPr bwMode="auto">
            <a:xfrm>
              <a:off x="4468" y="288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R2</a:t>
              </a:r>
            </a:p>
          </p:txBody>
        </p:sp>
        <p:sp>
          <p:nvSpPr>
            <p:cNvPr id="14356" name="Rectangle 15">
              <a:extLst>
                <a:ext uri="{FF2B5EF4-FFF2-40B4-BE49-F238E27FC236}">
                  <a16:creationId xmlns:a16="http://schemas.microsoft.com/office/drawing/2014/main" id="{B3FFB0C4-FD4A-4374-B212-91EAD003E1B2}"/>
                </a:ext>
              </a:extLst>
            </p:cNvPr>
            <p:cNvSpPr>
              <a:spLocks noChangeArrowheads="1"/>
            </p:cNvSpPr>
            <p:nvPr/>
          </p:nvSpPr>
          <p:spPr bwMode="auto">
            <a:xfrm>
              <a:off x="2064" y="3339"/>
              <a:ext cx="40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R3</a:t>
              </a:r>
            </a:p>
          </p:txBody>
        </p:sp>
      </p:grpSp>
      <p:sp>
        <p:nvSpPr>
          <p:cNvPr id="61" name="Rectangle 16">
            <a:extLst>
              <a:ext uri="{FF2B5EF4-FFF2-40B4-BE49-F238E27FC236}">
                <a16:creationId xmlns:a16="http://schemas.microsoft.com/office/drawing/2014/main" id="{2EF81682-BCB8-47B3-ACA4-294FFFAE1223}"/>
              </a:ext>
            </a:extLst>
          </p:cNvPr>
          <p:cNvSpPr>
            <a:spLocks noChangeArrowheads="1"/>
          </p:cNvSpPr>
          <p:nvPr/>
        </p:nvSpPr>
        <p:spPr bwMode="auto">
          <a:xfrm>
            <a:off x="5087939" y="6165851"/>
            <a:ext cx="1658937" cy="404813"/>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Times New Roman" panose="02020603050405020304" pitchFamily="18" charset="0"/>
                <a:ea typeface="华文新魏" panose="02010800040101010101" pitchFamily="2" charset="-122"/>
              </a:rPr>
              <a:t>0x00000010</a:t>
            </a:r>
          </a:p>
        </p:txBody>
      </p:sp>
    </p:spTree>
    <p:extLst>
      <p:ext uri="{BB962C8B-B14F-4D97-AF65-F5344CB8AC3E}">
        <p14:creationId xmlns:p14="http://schemas.microsoft.com/office/powerpoint/2010/main" val="26120217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slide(fromTop)">
                                      <p:cBhvr>
                                        <p:cTn id="7" dur="500"/>
                                        <p:tgtEl>
                                          <p:spTgt spid="35"/>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slide(fromTop)">
                                      <p:cBhvr>
                                        <p:cTn id="11" dur="500"/>
                                        <p:tgtEl>
                                          <p:spTgt spid="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slide(fromLeft)">
                                      <p:cBhvr>
                                        <p:cTn id="16" dur="500"/>
                                        <p:tgtEl>
                                          <p:spTgt spid="40"/>
                                        </p:tgtEl>
                                      </p:cBhvr>
                                    </p:animEffect>
                                  </p:childTnLst>
                                </p:cTn>
                              </p:par>
                              <p:par>
                                <p:cTn id="17" presetID="12" presetClass="entr" presetSubtype="2"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slide(fromRight)">
                                      <p:cBhvr>
                                        <p:cTn id="19" dur="500"/>
                                        <p:tgtEl>
                                          <p:spTgt spid="41"/>
                                        </p:tgtEl>
                                      </p:cBhvr>
                                    </p:animEffect>
                                  </p:childTnLst>
                                </p:cTn>
                              </p:par>
                            </p:childTnLst>
                          </p:cTn>
                        </p:par>
                        <p:par>
                          <p:cTn id="20" fill="hold" nodeType="afterGroup">
                            <p:stCondLst>
                              <p:cond delay="500"/>
                            </p:stCondLst>
                            <p:childTnLst>
                              <p:par>
                                <p:cTn id="21" presetID="12" presetClass="entr" presetSubtype="1"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slide(fromTop)">
                                      <p:cBhvr>
                                        <p:cTn id="23" dur="500"/>
                                        <p:tgtEl>
                                          <p:spTgt spid="4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500" fill="hold"/>
                                        <p:tgtEl>
                                          <p:spTgt spid="49"/>
                                        </p:tgtEl>
                                        <p:attrNameLst>
                                          <p:attrName>ppt_x</p:attrName>
                                        </p:attrNameLst>
                                      </p:cBhvr>
                                      <p:tavLst>
                                        <p:tav tm="0">
                                          <p:val>
                                            <p:strVal val="0-#ppt_w/2"/>
                                          </p:val>
                                        </p:tav>
                                        <p:tav tm="100000">
                                          <p:val>
                                            <p:strVal val="#ppt_x"/>
                                          </p:val>
                                        </p:tav>
                                      </p:tavLst>
                                    </p:anim>
                                    <p:anim calcmode="lin" valueType="num">
                                      <p:cBhvr additive="base">
                                        <p:cTn id="29" dur="500" fill="hold"/>
                                        <p:tgtEl>
                                          <p:spTgt spid="49"/>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
                            </p:stCondLst>
                            <p:childTnLst>
                              <p:par>
                                <p:cTn id="31" presetID="12" presetClass="entr" presetSubtype="1"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slide(fromTop)">
                                      <p:cBhvr>
                                        <p:cTn id="33" dur="500"/>
                                        <p:tgtEl>
                                          <p:spTgt spid="5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8"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slide(fromLeft)">
                                      <p:cBhvr>
                                        <p:cTn id="38" dur="500"/>
                                        <p:tgtEl>
                                          <p:spTgt spid="50"/>
                                        </p:tgtEl>
                                      </p:cBhvr>
                                    </p:animEffect>
                                  </p:childTnLst>
                                </p:cTn>
                              </p:par>
                              <p:par>
                                <p:cTn id="39" presetID="12" presetClass="entr" presetSubtype="2"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slide(fromRight)">
                                      <p:cBhvr>
                                        <p:cTn id="41" dur="500"/>
                                        <p:tgtEl>
                                          <p:spTgt spid="51"/>
                                        </p:tgtEl>
                                      </p:cBhvr>
                                    </p:animEffect>
                                  </p:childTnLst>
                                </p:cTn>
                              </p:par>
                            </p:childTnLst>
                          </p:cTn>
                        </p:par>
                        <p:par>
                          <p:cTn id="42" fill="hold" nodeType="afterGroup">
                            <p:stCondLst>
                              <p:cond delay="500"/>
                            </p:stCondLst>
                            <p:childTnLst>
                              <p:par>
                                <p:cTn id="43" presetID="12" presetClass="entr" presetSubtype="1" fill="hold" nodeType="after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slide(fromTop)">
                                      <p:cBhvr>
                                        <p:cTn id="45" dur="500"/>
                                        <p:tgtEl>
                                          <p:spTgt spid="52"/>
                                        </p:tgtEl>
                                      </p:cBhvr>
                                    </p:animEffect>
                                  </p:childTnLst>
                                </p:cTn>
                              </p:par>
                            </p:childTnLst>
                          </p:cTn>
                        </p:par>
                        <p:par>
                          <p:cTn id="46" fill="hold" nodeType="afterGroup">
                            <p:stCondLst>
                              <p:cond delay="1000"/>
                            </p:stCondLst>
                            <p:childTnLst>
                              <p:par>
                                <p:cTn id="47" presetID="12" presetClass="entr" presetSubtype="1"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slide(fromTop)">
                                      <p:cBhvr>
                                        <p:cTn id="4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1"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A3439D1B-AE58-4520-8490-DB219D3608AB}"/>
              </a:ext>
            </a:extLst>
          </p:cNvPr>
          <p:cNvSpPr txBox="1">
            <a:spLocks noChangeArrowheads="1"/>
          </p:cNvSpPr>
          <p:nvPr/>
        </p:nvSpPr>
        <p:spPr bwMode="auto">
          <a:xfrm>
            <a:off x="1992313" y="549276"/>
            <a:ext cx="67675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乘法指令 </a:t>
            </a:r>
            <a:r>
              <a:rPr kumimoji="1" lang="en-US" altLang="zh-CN" sz="3600" b="1">
                <a:solidFill>
                  <a:srgbClr val="C00000"/>
                </a:solidFill>
                <a:latin typeface="楷体" panose="02010609060101010101" pitchFamily="49" charset="-122"/>
                <a:ea typeface="楷体" panose="02010609060101010101" pitchFamily="49" charset="-122"/>
              </a:rPr>
              <a:t>- 32×32</a:t>
            </a:r>
            <a:r>
              <a:rPr kumimoji="1" lang="zh-CN" altLang="en-US" sz="3600" b="1">
                <a:solidFill>
                  <a:srgbClr val="C00000"/>
                </a:solidFill>
                <a:latin typeface="楷体" panose="02010609060101010101" pitchFamily="49" charset="-122"/>
                <a:ea typeface="楷体" panose="02010609060101010101" pitchFamily="49" charset="-122"/>
              </a:rPr>
              <a:t>位乘加指令</a:t>
            </a:r>
          </a:p>
        </p:txBody>
      </p:sp>
      <p:grpSp>
        <p:nvGrpSpPr>
          <p:cNvPr id="68" name="Group 3">
            <a:extLst>
              <a:ext uri="{FF2B5EF4-FFF2-40B4-BE49-F238E27FC236}">
                <a16:creationId xmlns:a16="http://schemas.microsoft.com/office/drawing/2014/main" id="{29919D29-3B3A-450E-9DAA-6E81F8AD9D9A}"/>
              </a:ext>
            </a:extLst>
          </p:cNvPr>
          <p:cNvGrpSpPr>
            <a:grpSpLocks/>
          </p:cNvGrpSpPr>
          <p:nvPr/>
        </p:nvGrpSpPr>
        <p:grpSpPr bwMode="auto">
          <a:xfrm>
            <a:off x="2278064" y="1412875"/>
            <a:ext cx="7634287" cy="2520950"/>
            <a:chOff x="657" y="2568"/>
            <a:chExt cx="4809" cy="1406"/>
          </a:xfrm>
        </p:grpSpPr>
        <p:sp>
          <p:nvSpPr>
            <p:cNvPr id="69" name="AutoShape 4">
              <a:extLst>
                <a:ext uri="{FF2B5EF4-FFF2-40B4-BE49-F238E27FC236}">
                  <a16:creationId xmlns:a16="http://schemas.microsoft.com/office/drawing/2014/main" id="{48DE1056-55AA-43E8-B6C0-5BB0BCCA19AB}"/>
                </a:ext>
              </a:extLst>
            </p:cNvPr>
            <p:cNvSpPr>
              <a:spLocks noChangeArrowheads="1"/>
            </p:cNvSpPr>
            <p:nvPr/>
          </p:nvSpPr>
          <p:spPr bwMode="auto">
            <a:xfrm>
              <a:off x="657" y="2568"/>
              <a:ext cx="4809" cy="1406"/>
            </a:xfrm>
            <a:prstGeom prst="roundRect">
              <a:avLst>
                <a:gd name="adj" fmla="val 10102"/>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0" name="Text Box 5">
              <a:extLst>
                <a:ext uri="{FF2B5EF4-FFF2-40B4-BE49-F238E27FC236}">
                  <a16:creationId xmlns:a16="http://schemas.microsoft.com/office/drawing/2014/main" id="{84BC8EF2-0A6A-4CB9-A841-4D7181957FAE}"/>
                </a:ext>
              </a:extLst>
            </p:cNvPr>
            <p:cNvSpPr txBox="1">
              <a:spLocks noChangeArrowheads="1"/>
            </p:cNvSpPr>
            <p:nvPr/>
          </p:nvSpPr>
          <p:spPr bwMode="auto">
            <a:xfrm>
              <a:off x="703" y="2568"/>
              <a:ext cx="4762" cy="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kern="0" dirty="0">
                  <a:solidFill>
                    <a:srgbClr val="3333CC"/>
                  </a:solidFill>
                  <a:effectLst>
                    <a:outerShdw blurRad="38100" dist="38100" dir="2700000" algn="tl">
                      <a:srgbClr val="000000"/>
                    </a:outerShdw>
                  </a:effectLst>
                  <a:latin typeface="Arial Black" pitchFamily="34" charset="0"/>
                  <a:ea typeface="华文新魏" pitchFamily="2" charset="-122"/>
                </a:rPr>
                <a:t>MLA </a:t>
              </a:r>
              <a:r>
                <a:rPr lang="en-US" altLang="zh-CN" sz="2400" kern="0" dirty="0">
                  <a:solidFill>
                    <a:srgbClr val="3333CC"/>
                  </a:solidFill>
                  <a:effectLst>
                    <a:outerShdw blurRad="38100" dist="38100" dir="2700000" algn="tl">
                      <a:srgbClr val="000000"/>
                    </a:outerShdw>
                  </a:effectLst>
                  <a:latin typeface="Arial Black" pitchFamily="34" charset="0"/>
                  <a:ea typeface="华文新魏" pitchFamily="2" charset="-122"/>
                </a:rPr>
                <a:t>   </a:t>
              </a:r>
              <a:r>
                <a:rPr lang="zh-CN" altLang="en-US" sz="2000" kern="0" dirty="0">
                  <a:solidFill>
                    <a:srgbClr val="3333CC"/>
                  </a:solidFill>
                  <a:effectLst>
                    <a:outerShdw blurRad="38100" dist="38100" dir="2700000" algn="tl">
                      <a:srgbClr val="000000"/>
                    </a:outerShdw>
                  </a:effectLst>
                  <a:latin typeface="方正粗宋_GBK" pitchFamily="65" charset="-122"/>
                  <a:ea typeface="方正粗宋_GBK" pitchFamily="65" charset="-122"/>
                </a:rPr>
                <a:t>目标寄存器，运算寄存器</a:t>
              </a:r>
              <a:r>
                <a:rPr lang="en-US" altLang="zh-CN" sz="2000" kern="0" dirty="0">
                  <a:solidFill>
                    <a:srgbClr val="3333CC"/>
                  </a:solidFill>
                  <a:effectLst>
                    <a:outerShdw blurRad="38100" dist="38100" dir="2700000" algn="tl">
                      <a:srgbClr val="000000"/>
                    </a:outerShdw>
                  </a:effectLst>
                  <a:latin typeface="方正粗宋_GBK" pitchFamily="65" charset="-122"/>
                  <a:ea typeface="方正粗宋_GBK" pitchFamily="65" charset="-122"/>
                </a:rPr>
                <a:t>1</a:t>
              </a:r>
              <a:r>
                <a:rPr lang="zh-CN" altLang="en-US" sz="2000" kern="0" dirty="0">
                  <a:solidFill>
                    <a:srgbClr val="3333CC"/>
                  </a:solidFill>
                  <a:effectLst>
                    <a:outerShdw blurRad="38100" dist="38100" dir="2700000" algn="tl">
                      <a:srgbClr val="000000"/>
                    </a:outerShdw>
                  </a:effectLst>
                  <a:latin typeface="方正粗宋_GBK" pitchFamily="65" charset="-122"/>
                  <a:ea typeface="方正粗宋_GBK" pitchFamily="65" charset="-122"/>
                </a:rPr>
                <a:t>，运算寄存器</a:t>
              </a:r>
              <a:r>
                <a:rPr lang="en-US" altLang="zh-CN" sz="2000" kern="0" dirty="0">
                  <a:solidFill>
                    <a:srgbClr val="3333CC"/>
                  </a:solidFill>
                  <a:effectLst>
                    <a:outerShdw blurRad="38100" dist="38100" dir="2700000" algn="tl">
                      <a:srgbClr val="000000"/>
                    </a:outerShdw>
                  </a:effectLst>
                  <a:latin typeface="方正粗宋_GBK" pitchFamily="65" charset="-122"/>
                  <a:ea typeface="方正粗宋_GBK" pitchFamily="65" charset="-122"/>
                </a:rPr>
                <a:t>2</a:t>
              </a:r>
              <a:r>
                <a:rPr lang="zh-CN" altLang="en-US" sz="2000" kern="0" dirty="0">
                  <a:solidFill>
                    <a:srgbClr val="3333CC"/>
                  </a:solidFill>
                  <a:effectLst>
                    <a:outerShdw blurRad="38100" dist="38100" dir="2700000" algn="tl">
                      <a:srgbClr val="000000"/>
                    </a:outerShdw>
                  </a:effectLst>
                  <a:latin typeface="方正粗宋_GBK" pitchFamily="65" charset="-122"/>
                  <a:ea typeface="方正粗宋_GBK" pitchFamily="65" charset="-122"/>
                </a:rPr>
                <a:t>，第二操作数</a:t>
              </a:r>
            </a:p>
          </p:txBody>
        </p:sp>
      </p:grpSp>
      <p:grpSp>
        <p:nvGrpSpPr>
          <p:cNvPr id="71" name="Group 7">
            <a:extLst>
              <a:ext uri="{FF2B5EF4-FFF2-40B4-BE49-F238E27FC236}">
                <a16:creationId xmlns:a16="http://schemas.microsoft.com/office/drawing/2014/main" id="{8016AD75-0AC0-42DD-806D-3E187371672B}"/>
              </a:ext>
            </a:extLst>
          </p:cNvPr>
          <p:cNvGrpSpPr>
            <a:grpSpLocks/>
          </p:cNvGrpSpPr>
          <p:nvPr/>
        </p:nvGrpSpPr>
        <p:grpSpPr bwMode="auto">
          <a:xfrm>
            <a:off x="2925763" y="1916113"/>
            <a:ext cx="6483350" cy="1892300"/>
            <a:chOff x="883" y="2614"/>
            <a:chExt cx="4084" cy="1192"/>
          </a:xfrm>
        </p:grpSpPr>
        <p:sp>
          <p:nvSpPr>
            <p:cNvPr id="72" name="Line 8">
              <a:extLst>
                <a:ext uri="{FF2B5EF4-FFF2-40B4-BE49-F238E27FC236}">
                  <a16:creationId xmlns:a16="http://schemas.microsoft.com/office/drawing/2014/main" id="{30230F55-A56A-4BFB-8275-6E6EAF38BA0E}"/>
                </a:ext>
              </a:extLst>
            </p:cNvPr>
            <p:cNvSpPr>
              <a:spLocks noChangeShapeType="1"/>
            </p:cNvSpPr>
            <p:nvPr/>
          </p:nvSpPr>
          <p:spPr bwMode="auto">
            <a:xfrm>
              <a:off x="2880" y="2796"/>
              <a:ext cx="1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3" name="Line 9">
              <a:extLst>
                <a:ext uri="{FF2B5EF4-FFF2-40B4-BE49-F238E27FC236}">
                  <a16:creationId xmlns:a16="http://schemas.microsoft.com/office/drawing/2014/main" id="{CD977120-62D0-412A-BE00-68FA477C0734}"/>
                </a:ext>
              </a:extLst>
            </p:cNvPr>
            <p:cNvSpPr>
              <a:spLocks noChangeShapeType="1"/>
            </p:cNvSpPr>
            <p:nvPr/>
          </p:nvSpPr>
          <p:spPr bwMode="auto">
            <a:xfrm flipH="1">
              <a:off x="3651" y="2796"/>
              <a:ext cx="1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4" name="Line 10">
              <a:extLst>
                <a:ext uri="{FF2B5EF4-FFF2-40B4-BE49-F238E27FC236}">
                  <a16:creationId xmlns:a16="http://schemas.microsoft.com/office/drawing/2014/main" id="{97E1D25B-B175-44B9-8B64-D203A16EC891}"/>
                </a:ext>
              </a:extLst>
            </p:cNvPr>
            <p:cNvSpPr>
              <a:spLocks noChangeShapeType="1"/>
            </p:cNvSpPr>
            <p:nvPr/>
          </p:nvSpPr>
          <p:spPr bwMode="auto">
            <a:xfrm>
              <a:off x="3334" y="2977"/>
              <a:ext cx="0" cy="1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5" name="Rectangle 11">
              <a:extLst>
                <a:ext uri="{FF2B5EF4-FFF2-40B4-BE49-F238E27FC236}">
                  <a16:creationId xmlns:a16="http://schemas.microsoft.com/office/drawing/2014/main" id="{04311601-F73D-41C4-B83A-12BC6AF3F169}"/>
                </a:ext>
              </a:extLst>
            </p:cNvPr>
            <p:cNvSpPr>
              <a:spLocks noChangeArrowheads="1"/>
            </p:cNvSpPr>
            <p:nvPr/>
          </p:nvSpPr>
          <p:spPr bwMode="auto">
            <a:xfrm>
              <a:off x="1701" y="2660"/>
              <a:ext cx="1181"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dirty="0">
                  <a:solidFill>
                    <a:sysClr val="windowText" lastClr="000000"/>
                  </a:solidFill>
                  <a:latin typeface="Times New Roman" pitchFamily="18" charset="0"/>
                  <a:ea typeface="华文新魏" pitchFamily="2" charset="-122"/>
                </a:rPr>
                <a:t>运算寄存器</a:t>
              </a:r>
              <a:r>
                <a:rPr lang="en-US" altLang="zh-CN" sz="2400" kern="0" dirty="0">
                  <a:solidFill>
                    <a:sysClr val="windowText" lastClr="000000"/>
                  </a:solidFill>
                  <a:latin typeface="Times New Roman" pitchFamily="18" charset="0"/>
                  <a:ea typeface="华文新魏" pitchFamily="2" charset="-122"/>
                </a:rPr>
                <a:t>1</a:t>
              </a:r>
            </a:p>
          </p:txBody>
        </p:sp>
        <p:sp>
          <p:nvSpPr>
            <p:cNvPr id="76" name="Rectangle 12">
              <a:extLst>
                <a:ext uri="{FF2B5EF4-FFF2-40B4-BE49-F238E27FC236}">
                  <a16:creationId xmlns:a16="http://schemas.microsoft.com/office/drawing/2014/main" id="{08B6BA38-1D70-42EA-A2FE-7AE1ADB41CD5}"/>
                </a:ext>
              </a:extLst>
            </p:cNvPr>
            <p:cNvSpPr>
              <a:spLocks noChangeArrowheads="1"/>
            </p:cNvSpPr>
            <p:nvPr/>
          </p:nvSpPr>
          <p:spPr bwMode="auto">
            <a:xfrm>
              <a:off x="3785" y="2660"/>
              <a:ext cx="1182"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dirty="0">
                  <a:solidFill>
                    <a:sysClr val="windowText" lastClr="000000"/>
                  </a:solidFill>
                  <a:latin typeface="Times New Roman" pitchFamily="18" charset="0"/>
                  <a:ea typeface="华文新魏" pitchFamily="2" charset="-122"/>
                </a:rPr>
                <a:t>运算寄存器</a:t>
              </a:r>
              <a:r>
                <a:rPr lang="en-US" altLang="zh-CN" sz="2400" kern="0" dirty="0">
                  <a:solidFill>
                    <a:sysClr val="windowText" lastClr="000000"/>
                  </a:solidFill>
                  <a:latin typeface="Times New Roman" pitchFamily="18" charset="0"/>
                  <a:ea typeface="华文新魏" pitchFamily="2" charset="-122"/>
                </a:rPr>
                <a:t>2</a:t>
              </a:r>
            </a:p>
          </p:txBody>
        </p:sp>
        <p:sp>
          <p:nvSpPr>
            <p:cNvPr id="77" name="Oval 13">
              <a:extLst>
                <a:ext uri="{FF2B5EF4-FFF2-40B4-BE49-F238E27FC236}">
                  <a16:creationId xmlns:a16="http://schemas.microsoft.com/office/drawing/2014/main" id="{BDAB4F8F-3759-4551-8F4E-6225E85606CE}"/>
                </a:ext>
              </a:extLst>
            </p:cNvPr>
            <p:cNvSpPr>
              <a:spLocks noChangeArrowheads="1"/>
            </p:cNvSpPr>
            <p:nvPr/>
          </p:nvSpPr>
          <p:spPr bwMode="auto">
            <a:xfrm>
              <a:off x="3016" y="2614"/>
              <a:ext cx="635" cy="363"/>
            </a:xfrm>
            <a:prstGeom prst="ellipse">
              <a:avLst/>
            </a:prstGeom>
            <a:solidFill>
              <a:srgbClr val="CCEC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rgbClr val="FF0000"/>
                  </a:solidFill>
                  <a:latin typeface="Times New Roman" pitchFamily="18" charset="0"/>
                  <a:ea typeface="华文新魏" pitchFamily="2" charset="-122"/>
                </a:rPr>
                <a:t>乘法</a:t>
              </a:r>
            </a:p>
          </p:txBody>
        </p:sp>
        <p:sp>
          <p:nvSpPr>
            <p:cNvPr id="78" name="Rectangle 14">
              <a:extLst>
                <a:ext uri="{FF2B5EF4-FFF2-40B4-BE49-F238E27FC236}">
                  <a16:creationId xmlns:a16="http://schemas.microsoft.com/office/drawing/2014/main" id="{7850FA47-10CC-4DFA-A742-7112ADC3D397}"/>
                </a:ext>
              </a:extLst>
            </p:cNvPr>
            <p:cNvSpPr>
              <a:spLocks noChangeArrowheads="1"/>
            </p:cNvSpPr>
            <p:nvPr/>
          </p:nvSpPr>
          <p:spPr bwMode="auto">
            <a:xfrm>
              <a:off x="2835" y="3114"/>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中间结果</a:t>
              </a:r>
              <a:endParaRPr lang="zh-CN" altLang="en-US" sz="2800" kern="0">
                <a:solidFill>
                  <a:sysClr val="windowText" lastClr="000000"/>
                </a:solidFill>
                <a:latin typeface="Times New Roman" pitchFamily="18" charset="0"/>
                <a:ea typeface="华文新魏" pitchFamily="2" charset="-122"/>
              </a:endParaRPr>
            </a:p>
          </p:txBody>
        </p:sp>
        <p:sp>
          <p:nvSpPr>
            <p:cNvPr id="79" name="Line 15">
              <a:extLst>
                <a:ext uri="{FF2B5EF4-FFF2-40B4-BE49-F238E27FC236}">
                  <a16:creationId xmlns:a16="http://schemas.microsoft.com/office/drawing/2014/main" id="{361E777B-0BF3-45BB-80D3-16654349F697}"/>
                </a:ext>
              </a:extLst>
            </p:cNvPr>
            <p:cNvSpPr>
              <a:spLocks noChangeShapeType="1"/>
            </p:cNvSpPr>
            <p:nvPr/>
          </p:nvSpPr>
          <p:spPr bwMode="auto">
            <a:xfrm>
              <a:off x="1928" y="3234"/>
              <a:ext cx="1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80" name="Line 16">
              <a:extLst>
                <a:ext uri="{FF2B5EF4-FFF2-40B4-BE49-F238E27FC236}">
                  <a16:creationId xmlns:a16="http://schemas.microsoft.com/office/drawing/2014/main" id="{743E3020-0597-4712-AEE1-6BBF9EC21314}"/>
                </a:ext>
              </a:extLst>
            </p:cNvPr>
            <p:cNvSpPr>
              <a:spLocks noChangeShapeType="1"/>
            </p:cNvSpPr>
            <p:nvPr/>
          </p:nvSpPr>
          <p:spPr bwMode="auto">
            <a:xfrm flipH="1">
              <a:off x="2699" y="3234"/>
              <a:ext cx="1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81" name="Line 17">
              <a:extLst>
                <a:ext uri="{FF2B5EF4-FFF2-40B4-BE49-F238E27FC236}">
                  <a16:creationId xmlns:a16="http://schemas.microsoft.com/office/drawing/2014/main" id="{220AAE05-7728-4052-A546-998D4A0AFA16}"/>
                </a:ext>
              </a:extLst>
            </p:cNvPr>
            <p:cNvSpPr>
              <a:spLocks noChangeShapeType="1"/>
            </p:cNvSpPr>
            <p:nvPr/>
          </p:nvSpPr>
          <p:spPr bwMode="auto">
            <a:xfrm>
              <a:off x="2382" y="3415"/>
              <a:ext cx="0" cy="1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82" name="Oval 18">
              <a:extLst>
                <a:ext uri="{FF2B5EF4-FFF2-40B4-BE49-F238E27FC236}">
                  <a16:creationId xmlns:a16="http://schemas.microsoft.com/office/drawing/2014/main" id="{89E94376-2C23-4FCC-A0FD-B1AA915D6EB4}"/>
                </a:ext>
              </a:extLst>
            </p:cNvPr>
            <p:cNvSpPr>
              <a:spLocks noChangeArrowheads="1"/>
            </p:cNvSpPr>
            <p:nvPr/>
          </p:nvSpPr>
          <p:spPr bwMode="auto">
            <a:xfrm>
              <a:off x="2064" y="3052"/>
              <a:ext cx="635" cy="363"/>
            </a:xfrm>
            <a:prstGeom prst="ellipse">
              <a:avLst/>
            </a:prstGeom>
            <a:solidFill>
              <a:srgbClr val="CCEC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rgbClr val="FF0000"/>
                  </a:solidFill>
                  <a:latin typeface="Times New Roman" pitchFamily="18" charset="0"/>
                  <a:ea typeface="华文新魏" pitchFamily="2" charset="-122"/>
                </a:rPr>
                <a:t>加法</a:t>
              </a:r>
            </a:p>
          </p:txBody>
        </p:sp>
        <p:sp>
          <p:nvSpPr>
            <p:cNvPr id="83" name="Rectangle 19">
              <a:extLst>
                <a:ext uri="{FF2B5EF4-FFF2-40B4-BE49-F238E27FC236}">
                  <a16:creationId xmlns:a16="http://schemas.microsoft.com/office/drawing/2014/main" id="{EA8B0758-42BC-4F2E-B62F-65A107FD4193}"/>
                </a:ext>
              </a:extLst>
            </p:cNvPr>
            <p:cNvSpPr>
              <a:spLocks noChangeArrowheads="1"/>
            </p:cNvSpPr>
            <p:nvPr/>
          </p:nvSpPr>
          <p:spPr bwMode="auto">
            <a:xfrm>
              <a:off x="883" y="3114"/>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第二操作数</a:t>
              </a:r>
            </a:p>
          </p:txBody>
        </p:sp>
        <p:sp>
          <p:nvSpPr>
            <p:cNvPr id="84" name="Rectangle 20">
              <a:extLst>
                <a:ext uri="{FF2B5EF4-FFF2-40B4-BE49-F238E27FC236}">
                  <a16:creationId xmlns:a16="http://schemas.microsoft.com/office/drawing/2014/main" id="{620DA88F-8BC3-4002-A0F8-D98F7E463A5D}"/>
                </a:ext>
              </a:extLst>
            </p:cNvPr>
            <p:cNvSpPr>
              <a:spLocks noChangeArrowheads="1"/>
            </p:cNvSpPr>
            <p:nvPr/>
          </p:nvSpPr>
          <p:spPr bwMode="auto">
            <a:xfrm>
              <a:off x="1837" y="3551"/>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目标寄存器</a:t>
              </a:r>
            </a:p>
          </p:txBody>
        </p:sp>
      </p:grpSp>
      <p:sp>
        <p:nvSpPr>
          <p:cNvPr id="85" name="Text Box 3">
            <a:extLst>
              <a:ext uri="{FF2B5EF4-FFF2-40B4-BE49-F238E27FC236}">
                <a16:creationId xmlns:a16="http://schemas.microsoft.com/office/drawing/2014/main" id="{9F2234BE-4CE2-4DE1-9C00-38BD2D00E595}"/>
              </a:ext>
            </a:extLst>
          </p:cNvPr>
          <p:cNvSpPr txBox="1">
            <a:spLocks noChangeArrowheads="1"/>
          </p:cNvSpPr>
          <p:nvPr/>
        </p:nvSpPr>
        <p:spPr bwMode="auto">
          <a:xfrm>
            <a:off x="2279650" y="4005263"/>
            <a:ext cx="78486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Arial Black" panose="020B0A04020102020204" pitchFamily="34" charset="0"/>
                <a:ea typeface="华文新魏" panose="02010800040101010101" pitchFamily="2" charset="-122"/>
              </a:rPr>
              <a:t>应用示例：</a:t>
            </a:r>
          </a:p>
          <a:p>
            <a:pPr eaLnBrk="1" hangingPunct="1">
              <a:buClr>
                <a:srgbClr val="0000FF"/>
              </a:buClr>
            </a:pPr>
            <a:r>
              <a:rPr kumimoji="1" lang="en-US" altLang="zh-CN" sz="2400">
                <a:solidFill>
                  <a:srgbClr val="0000FF"/>
                </a:solidFill>
                <a:latin typeface="Arial Black" panose="020B0A04020102020204" pitchFamily="34" charset="0"/>
                <a:ea typeface="华文新魏" panose="02010800040101010101" pitchFamily="2" charset="-122"/>
              </a:rPr>
              <a:t>MLA	R3,R2,R1,R0     </a:t>
            </a:r>
            <a:r>
              <a:rPr kumimoji="1" lang="en-US" altLang="zh-CN" sz="2400">
                <a:latin typeface="华文新魏" panose="02010800040101010101" pitchFamily="2" charset="-122"/>
                <a:ea typeface="华文新魏" panose="02010800040101010101" pitchFamily="2" charset="-122"/>
              </a:rPr>
              <a:t>; R3=R2×R1 + R0</a:t>
            </a:r>
          </a:p>
        </p:txBody>
      </p:sp>
      <p:grpSp>
        <p:nvGrpSpPr>
          <p:cNvPr id="86" name="Group 5">
            <a:extLst>
              <a:ext uri="{FF2B5EF4-FFF2-40B4-BE49-F238E27FC236}">
                <a16:creationId xmlns:a16="http://schemas.microsoft.com/office/drawing/2014/main" id="{645623A7-4C51-4A9E-8E02-EDAB71BB07CF}"/>
              </a:ext>
            </a:extLst>
          </p:cNvPr>
          <p:cNvGrpSpPr>
            <a:grpSpLocks/>
          </p:cNvGrpSpPr>
          <p:nvPr/>
        </p:nvGrpSpPr>
        <p:grpSpPr bwMode="auto">
          <a:xfrm>
            <a:off x="6096001" y="5086350"/>
            <a:ext cx="1439863" cy="0"/>
            <a:chOff x="2880" y="2796"/>
            <a:chExt cx="907" cy="0"/>
          </a:xfrm>
        </p:grpSpPr>
        <p:sp>
          <p:nvSpPr>
            <p:cNvPr id="87" name="Line 6">
              <a:extLst>
                <a:ext uri="{FF2B5EF4-FFF2-40B4-BE49-F238E27FC236}">
                  <a16:creationId xmlns:a16="http://schemas.microsoft.com/office/drawing/2014/main" id="{3295F331-58A8-4894-8A9A-1A0A26EDA310}"/>
                </a:ext>
              </a:extLst>
            </p:cNvPr>
            <p:cNvSpPr>
              <a:spLocks noChangeShapeType="1"/>
            </p:cNvSpPr>
            <p:nvPr/>
          </p:nvSpPr>
          <p:spPr bwMode="auto">
            <a:xfrm>
              <a:off x="2880" y="2796"/>
              <a:ext cx="1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88" name="Line 7">
              <a:extLst>
                <a:ext uri="{FF2B5EF4-FFF2-40B4-BE49-F238E27FC236}">
                  <a16:creationId xmlns:a16="http://schemas.microsoft.com/office/drawing/2014/main" id="{57CD2884-1FD6-4B06-B5C9-72EDA368702E}"/>
                </a:ext>
              </a:extLst>
            </p:cNvPr>
            <p:cNvSpPr>
              <a:spLocks noChangeShapeType="1"/>
            </p:cNvSpPr>
            <p:nvPr/>
          </p:nvSpPr>
          <p:spPr bwMode="auto">
            <a:xfrm flipH="1">
              <a:off x="3651" y="2796"/>
              <a:ext cx="1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89" name="Line 8">
            <a:extLst>
              <a:ext uri="{FF2B5EF4-FFF2-40B4-BE49-F238E27FC236}">
                <a16:creationId xmlns:a16="http://schemas.microsoft.com/office/drawing/2014/main" id="{D7FB4DD3-1E2A-417A-9940-2703805C05D9}"/>
              </a:ext>
            </a:extLst>
          </p:cNvPr>
          <p:cNvSpPr>
            <a:spLocks noChangeShapeType="1"/>
          </p:cNvSpPr>
          <p:nvPr/>
        </p:nvSpPr>
        <p:spPr bwMode="auto">
          <a:xfrm>
            <a:off x="6816725" y="5373689"/>
            <a:ext cx="0" cy="2174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90" name="Group 9">
            <a:extLst>
              <a:ext uri="{FF2B5EF4-FFF2-40B4-BE49-F238E27FC236}">
                <a16:creationId xmlns:a16="http://schemas.microsoft.com/office/drawing/2014/main" id="{12A8FF3C-FA40-4664-A1A6-472141D58D63}"/>
              </a:ext>
            </a:extLst>
          </p:cNvPr>
          <p:cNvGrpSpPr>
            <a:grpSpLocks/>
          </p:cNvGrpSpPr>
          <p:nvPr/>
        </p:nvGrpSpPr>
        <p:grpSpPr bwMode="auto">
          <a:xfrm>
            <a:off x="4584701" y="5781675"/>
            <a:ext cx="1439863" cy="0"/>
            <a:chOff x="1928" y="3234"/>
            <a:chExt cx="907" cy="0"/>
          </a:xfrm>
        </p:grpSpPr>
        <p:sp>
          <p:nvSpPr>
            <p:cNvPr id="91" name="Line 10">
              <a:extLst>
                <a:ext uri="{FF2B5EF4-FFF2-40B4-BE49-F238E27FC236}">
                  <a16:creationId xmlns:a16="http://schemas.microsoft.com/office/drawing/2014/main" id="{D0049917-E630-4958-8A56-11286D1DA47A}"/>
                </a:ext>
              </a:extLst>
            </p:cNvPr>
            <p:cNvSpPr>
              <a:spLocks noChangeShapeType="1"/>
            </p:cNvSpPr>
            <p:nvPr/>
          </p:nvSpPr>
          <p:spPr bwMode="auto">
            <a:xfrm>
              <a:off x="1928" y="3234"/>
              <a:ext cx="1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92" name="Line 11">
              <a:extLst>
                <a:ext uri="{FF2B5EF4-FFF2-40B4-BE49-F238E27FC236}">
                  <a16:creationId xmlns:a16="http://schemas.microsoft.com/office/drawing/2014/main" id="{6333E704-621C-42F9-92B7-BD88BD3A904D}"/>
                </a:ext>
              </a:extLst>
            </p:cNvPr>
            <p:cNvSpPr>
              <a:spLocks noChangeShapeType="1"/>
            </p:cNvSpPr>
            <p:nvPr/>
          </p:nvSpPr>
          <p:spPr bwMode="auto">
            <a:xfrm flipH="1">
              <a:off x="2699" y="3234"/>
              <a:ext cx="1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93" name="Line 12">
            <a:extLst>
              <a:ext uri="{FF2B5EF4-FFF2-40B4-BE49-F238E27FC236}">
                <a16:creationId xmlns:a16="http://schemas.microsoft.com/office/drawing/2014/main" id="{710910FD-4B11-42D4-B939-E9B676B1591D}"/>
              </a:ext>
            </a:extLst>
          </p:cNvPr>
          <p:cNvSpPr>
            <a:spLocks noChangeShapeType="1"/>
          </p:cNvSpPr>
          <p:nvPr/>
        </p:nvSpPr>
        <p:spPr bwMode="auto">
          <a:xfrm>
            <a:off x="5305425" y="6069014"/>
            <a:ext cx="0" cy="2174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94" name="Group 13">
            <a:extLst>
              <a:ext uri="{FF2B5EF4-FFF2-40B4-BE49-F238E27FC236}">
                <a16:creationId xmlns:a16="http://schemas.microsoft.com/office/drawing/2014/main" id="{7F380921-A6E8-4556-A09B-E02EFA42AC96}"/>
              </a:ext>
            </a:extLst>
          </p:cNvPr>
          <p:cNvGrpSpPr>
            <a:grpSpLocks/>
          </p:cNvGrpSpPr>
          <p:nvPr/>
        </p:nvGrpSpPr>
        <p:grpSpPr bwMode="auto">
          <a:xfrm>
            <a:off x="2352675" y="4797425"/>
            <a:ext cx="7486650" cy="1943100"/>
            <a:chOff x="522" y="2614"/>
            <a:chExt cx="4716" cy="1224"/>
          </a:xfrm>
        </p:grpSpPr>
        <p:sp>
          <p:nvSpPr>
            <p:cNvPr id="95" name="Rectangle 14">
              <a:extLst>
                <a:ext uri="{FF2B5EF4-FFF2-40B4-BE49-F238E27FC236}">
                  <a16:creationId xmlns:a16="http://schemas.microsoft.com/office/drawing/2014/main" id="{81750AD2-2E41-4703-97C6-FC2ECF65C9BD}"/>
                </a:ext>
              </a:extLst>
            </p:cNvPr>
            <p:cNvSpPr>
              <a:spLocks noChangeArrowheads="1"/>
            </p:cNvSpPr>
            <p:nvPr/>
          </p:nvSpPr>
          <p:spPr bwMode="auto">
            <a:xfrm>
              <a:off x="1837" y="2660"/>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400" kern="0">
                  <a:solidFill>
                    <a:sysClr val="windowText" lastClr="000000"/>
                  </a:solidFill>
                  <a:latin typeface="Times New Roman" pitchFamily="18" charset="0"/>
                  <a:ea typeface="华文新魏" pitchFamily="2" charset="-122"/>
                </a:rPr>
                <a:t>0x00000002</a:t>
              </a:r>
            </a:p>
          </p:txBody>
        </p:sp>
        <p:sp>
          <p:nvSpPr>
            <p:cNvPr id="96" name="Rectangle 15">
              <a:extLst>
                <a:ext uri="{FF2B5EF4-FFF2-40B4-BE49-F238E27FC236}">
                  <a16:creationId xmlns:a16="http://schemas.microsoft.com/office/drawing/2014/main" id="{9A819FB4-12E6-4BBA-B9A5-0CD575CF1708}"/>
                </a:ext>
              </a:extLst>
            </p:cNvPr>
            <p:cNvSpPr>
              <a:spLocks noChangeArrowheads="1"/>
            </p:cNvSpPr>
            <p:nvPr/>
          </p:nvSpPr>
          <p:spPr bwMode="auto">
            <a:xfrm>
              <a:off x="3785" y="2660"/>
              <a:ext cx="1091"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400" kern="0">
                  <a:solidFill>
                    <a:sysClr val="windowText" lastClr="000000"/>
                  </a:solidFill>
                  <a:latin typeface="Times New Roman" pitchFamily="18" charset="0"/>
                  <a:ea typeface="华文新魏" pitchFamily="2" charset="-122"/>
                </a:rPr>
                <a:t>0x00000008</a:t>
              </a:r>
            </a:p>
          </p:txBody>
        </p:sp>
        <p:sp>
          <p:nvSpPr>
            <p:cNvPr id="97" name="Oval 16">
              <a:extLst>
                <a:ext uri="{FF2B5EF4-FFF2-40B4-BE49-F238E27FC236}">
                  <a16:creationId xmlns:a16="http://schemas.microsoft.com/office/drawing/2014/main" id="{0588F0D2-6079-4FD6-AD1B-F4DF02961501}"/>
                </a:ext>
              </a:extLst>
            </p:cNvPr>
            <p:cNvSpPr>
              <a:spLocks noChangeArrowheads="1"/>
            </p:cNvSpPr>
            <p:nvPr/>
          </p:nvSpPr>
          <p:spPr bwMode="auto">
            <a:xfrm>
              <a:off x="3016" y="2614"/>
              <a:ext cx="635" cy="363"/>
            </a:xfrm>
            <a:prstGeom prst="ellipse">
              <a:avLst/>
            </a:prstGeom>
            <a:solidFill>
              <a:srgbClr val="CCEC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rgbClr val="FF0000"/>
                  </a:solidFill>
                  <a:latin typeface="Times New Roman" pitchFamily="18" charset="0"/>
                  <a:ea typeface="华文新魏" pitchFamily="2" charset="-122"/>
                </a:rPr>
                <a:t>乘法</a:t>
              </a:r>
            </a:p>
          </p:txBody>
        </p:sp>
        <p:sp>
          <p:nvSpPr>
            <p:cNvPr id="98" name="Rectangle 17">
              <a:extLst>
                <a:ext uri="{FF2B5EF4-FFF2-40B4-BE49-F238E27FC236}">
                  <a16:creationId xmlns:a16="http://schemas.microsoft.com/office/drawing/2014/main" id="{DC7EAC38-9D6B-4EB1-A36A-1AB7A144ABE4}"/>
                </a:ext>
              </a:extLst>
            </p:cNvPr>
            <p:cNvSpPr>
              <a:spLocks noChangeArrowheads="1"/>
            </p:cNvSpPr>
            <p:nvPr/>
          </p:nvSpPr>
          <p:spPr bwMode="auto">
            <a:xfrm>
              <a:off x="2835" y="3114"/>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中间结果</a:t>
              </a:r>
            </a:p>
          </p:txBody>
        </p:sp>
        <p:sp>
          <p:nvSpPr>
            <p:cNvPr id="99" name="Oval 18">
              <a:extLst>
                <a:ext uri="{FF2B5EF4-FFF2-40B4-BE49-F238E27FC236}">
                  <a16:creationId xmlns:a16="http://schemas.microsoft.com/office/drawing/2014/main" id="{DE6C920B-0A40-4A6B-924C-3CA2D85383CC}"/>
                </a:ext>
              </a:extLst>
            </p:cNvPr>
            <p:cNvSpPr>
              <a:spLocks noChangeArrowheads="1"/>
            </p:cNvSpPr>
            <p:nvPr/>
          </p:nvSpPr>
          <p:spPr bwMode="auto">
            <a:xfrm>
              <a:off x="2064" y="3052"/>
              <a:ext cx="635" cy="363"/>
            </a:xfrm>
            <a:prstGeom prst="ellipse">
              <a:avLst/>
            </a:prstGeom>
            <a:solidFill>
              <a:srgbClr val="CCEC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rgbClr val="FF0000"/>
                  </a:solidFill>
                  <a:latin typeface="Times New Roman" pitchFamily="18" charset="0"/>
                  <a:ea typeface="华文新魏" pitchFamily="2" charset="-122"/>
                </a:rPr>
                <a:t>加法</a:t>
              </a:r>
            </a:p>
          </p:txBody>
        </p:sp>
        <p:sp>
          <p:nvSpPr>
            <p:cNvPr id="100" name="Rectangle 19">
              <a:extLst>
                <a:ext uri="{FF2B5EF4-FFF2-40B4-BE49-F238E27FC236}">
                  <a16:creationId xmlns:a16="http://schemas.microsoft.com/office/drawing/2014/main" id="{E7A8D729-B5E6-428E-98AF-AAAA9BB3AEFC}"/>
                </a:ext>
              </a:extLst>
            </p:cNvPr>
            <p:cNvSpPr>
              <a:spLocks noChangeArrowheads="1"/>
            </p:cNvSpPr>
            <p:nvPr/>
          </p:nvSpPr>
          <p:spPr bwMode="auto">
            <a:xfrm>
              <a:off x="883" y="3114"/>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400" kern="0">
                  <a:solidFill>
                    <a:sysClr val="windowText" lastClr="000000"/>
                  </a:solidFill>
                  <a:latin typeface="Times New Roman" pitchFamily="18" charset="0"/>
                  <a:ea typeface="华文新魏" pitchFamily="2" charset="-122"/>
                </a:rPr>
                <a:t>0x00000005</a:t>
              </a:r>
            </a:p>
          </p:txBody>
        </p:sp>
        <p:sp>
          <p:nvSpPr>
            <p:cNvPr id="101" name="Rectangle 20">
              <a:extLst>
                <a:ext uri="{FF2B5EF4-FFF2-40B4-BE49-F238E27FC236}">
                  <a16:creationId xmlns:a16="http://schemas.microsoft.com/office/drawing/2014/main" id="{F8C2C884-CB37-4B40-9E10-A2394FAD87BA}"/>
                </a:ext>
              </a:extLst>
            </p:cNvPr>
            <p:cNvSpPr>
              <a:spLocks noChangeArrowheads="1"/>
            </p:cNvSpPr>
            <p:nvPr/>
          </p:nvSpPr>
          <p:spPr bwMode="auto">
            <a:xfrm>
              <a:off x="1837" y="3551"/>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400" kern="0">
                  <a:solidFill>
                    <a:sysClr val="windowText" lastClr="000000"/>
                  </a:solidFill>
                  <a:latin typeface="Times New Roman" pitchFamily="18" charset="0"/>
                  <a:ea typeface="华文新魏" pitchFamily="2" charset="-122"/>
                </a:rPr>
                <a:t>?</a:t>
              </a:r>
            </a:p>
          </p:txBody>
        </p:sp>
        <p:sp>
          <p:nvSpPr>
            <p:cNvPr id="102" name="Rectangle 21">
              <a:extLst>
                <a:ext uri="{FF2B5EF4-FFF2-40B4-BE49-F238E27FC236}">
                  <a16:creationId xmlns:a16="http://schemas.microsoft.com/office/drawing/2014/main" id="{158A5E2E-A5AD-415D-85E0-CDBAEACCB761}"/>
                </a:ext>
              </a:extLst>
            </p:cNvPr>
            <p:cNvSpPr>
              <a:spLocks noChangeArrowheads="1"/>
            </p:cNvSpPr>
            <p:nvPr/>
          </p:nvSpPr>
          <p:spPr bwMode="auto">
            <a:xfrm>
              <a:off x="1474" y="2659"/>
              <a:ext cx="408" cy="27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000" kern="0">
                  <a:solidFill>
                    <a:sysClr val="windowText" lastClr="000000"/>
                  </a:solidFill>
                  <a:latin typeface="Arial Black" pitchFamily="34" charset="0"/>
                  <a:ea typeface="华文新魏" pitchFamily="2" charset="-122"/>
                </a:rPr>
                <a:t>R2</a:t>
              </a:r>
            </a:p>
          </p:txBody>
        </p:sp>
        <p:sp>
          <p:nvSpPr>
            <p:cNvPr id="103" name="Rectangle 22">
              <a:extLst>
                <a:ext uri="{FF2B5EF4-FFF2-40B4-BE49-F238E27FC236}">
                  <a16:creationId xmlns:a16="http://schemas.microsoft.com/office/drawing/2014/main" id="{0EB2184C-E3DE-4B7D-A25C-413EB680368B}"/>
                </a:ext>
              </a:extLst>
            </p:cNvPr>
            <p:cNvSpPr>
              <a:spLocks noChangeArrowheads="1"/>
            </p:cNvSpPr>
            <p:nvPr/>
          </p:nvSpPr>
          <p:spPr bwMode="auto">
            <a:xfrm>
              <a:off x="4830" y="2659"/>
              <a:ext cx="408" cy="27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000" kern="0">
                  <a:solidFill>
                    <a:sysClr val="windowText" lastClr="000000"/>
                  </a:solidFill>
                  <a:latin typeface="Arial Black" pitchFamily="34" charset="0"/>
                  <a:ea typeface="华文新魏" pitchFamily="2" charset="-122"/>
                </a:rPr>
                <a:t>R1</a:t>
              </a:r>
            </a:p>
          </p:txBody>
        </p:sp>
        <p:sp>
          <p:nvSpPr>
            <p:cNvPr id="104" name="Rectangle 23">
              <a:extLst>
                <a:ext uri="{FF2B5EF4-FFF2-40B4-BE49-F238E27FC236}">
                  <a16:creationId xmlns:a16="http://schemas.microsoft.com/office/drawing/2014/main" id="{F5028753-C679-4BF5-ABE8-F36ADE44DD03}"/>
                </a:ext>
              </a:extLst>
            </p:cNvPr>
            <p:cNvSpPr>
              <a:spLocks noChangeArrowheads="1"/>
            </p:cNvSpPr>
            <p:nvPr/>
          </p:nvSpPr>
          <p:spPr bwMode="auto">
            <a:xfrm>
              <a:off x="522" y="3113"/>
              <a:ext cx="408" cy="27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000" kern="0">
                  <a:solidFill>
                    <a:sysClr val="windowText" lastClr="000000"/>
                  </a:solidFill>
                  <a:latin typeface="Arial Black" pitchFamily="34" charset="0"/>
                  <a:ea typeface="华文新魏" pitchFamily="2" charset="-122"/>
                </a:rPr>
                <a:t>R0</a:t>
              </a:r>
            </a:p>
          </p:txBody>
        </p:sp>
        <p:sp>
          <p:nvSpPr>
            <p:cNvPr id="105" name="Rectangle 24">
              <a:extLst>
                <a:ext uri="{FF2B5EF4-FFF2-40B4-BE49-F238E27FC236}">
                  <a16:creationId xmlns:a16="http://schemas.microsoft.com/office/drawing/2014/main" id="{60D4AE51-6236-4C36-86A6-F9A33C416818}"/>
                </a:ext>
              </a:extLst>
            </p:cNvPr>
            <p:cNvSpPr>
              <a:spLocks noChangeArrowheads="1"/>
            </p:cNvSpPr>
            <p:nvPr/>
          </p:nvSpPr>
          <p:spPr bwMode="auto">
            <a:xfrm>
              <a:off x="1474" y="3566"/>
              <a:ext cx="408" cy="27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000" kern="0">
                  <a:solidFill>
                    <a:sysClr val="windowText" lastClr="000000"/>
                  </a:solidFill>
                  <a:latin typeface="Arial Black" pitchFamily="34" charset="0"/>
                  <a:ea typeface="华文新魏" pitchFamily="2" charset="-122"/>
                </a:rPr>
                <a:t>R3</a:t>
              </a:r>
            </a:p>
          </p:txBody>
        </p:sp>
      </p:grpSp>
      <p:sp>
        <p:nvSpPr>
          <p:cNvPr id="106" name="Rectangle 25">
            <a:extLst>
              <a:ext uri="{FF2B5EF4-FFF2-40B4-BE49-F238E27FC236}">
                <a16:creationId xmlns:a16="http://schemas.microsoft.com/office/drawing/2014/main" id="{E2C69547-0FD1-4BFD-ADC2-98CB8852BDCB}"/>
              </a:ext>
            </a:extLst>
          </p:cNvPr>
          <p:cNvSpPr>
            <a:spLocks noChangeArrowheads="1"/>
          </p:cNvSpPr>
          <p:nvPr/>
        </p:nvSpPr>
        <p:spPr bwMode="auto">
          <a:xfrm>
            <a:off x="6024564" y="5589588"/>
            <a:ext cx="1658937" cy="404812"/>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400" kern="0">
                <a:solidFill>
                  <a:srgbClr val="FF0000"/>
                </a:solidFill>
                <a:latin typeface="Times New Roman" pitchFamily="18" charset="0"/>
                <a:ea typeface="华文新魏" pitchFamily="2" charset="-122"/>
              </a:rPr>
              <a:t>0x00000010</a:t>
            </a:r>
          </a:p>
        </p:txBody>
      </p:sp>
      <p:sp>
        <p:nvSpPr>
          <p:cNvPr id="107" name="Rectangle 26">
            <a:extLst>
              <a:ext uri="{FF2B5EF4-FFF2-40B4-BE49-F238E27FC236}">
                <a16:creationId xmlns:a16="http://schemas.microsoft.com/office/drawing/2014/main" id="{CC5004E7-E9EB-424E-BBE8-B4DB4EFBC2D6}"/>
              </a:ext>
            </a:extLst>
          </p:cNvPr>
          <p:cNvSpPr>
            <a:spLocks noChangeArrowheads="1"/>
          </p:cNvSpPr>
          <p:nvPr/>
        </p:nvSpPr>
        <p:spPr bwMode="auto">
          <a:xfrm>
            <a:off x="4440239" y="6289676"/>
            <a:ext cx="1658937" cy="404813"/>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400" kern="0">
                <a:solidFill>
                  <a:srgbClr val="FF0000"/>
                </a:solidFill>
                <a:latin typeface="Times New Roman" pitchFamily="18" charset="0"/>
                <a:ea typeface="华文新魏" pitchFamily="2" charset="-122"/>
              </a:rPr>
              <a:t>0x00000015</a:t>
            </a:r>
          </a:p>
        </p:txBody>
      </p:sp>
    </p:spTree>
    <p:extLst>
      <p:ext uri="{BB962C8B-B14F-4D97-AF65-F5344CB8AC3E}">
        <p14:creationId xmlns:p14="http://schemas.microsoft.com/office/powerpoint/2010/main" val="15373710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slide(fromTop)">
                                      <p:cBhvr>
                                        <p:cTn id="7" dur="500"/>
                                        <p:tgtEl>
                                          <p:spTgt spid="68"/>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slide(fromTop)">
                                      <p:cBhvr>
                                        <p:cTn id="11" dur="500"/>
                                        <p:tgtEl>
                                          <p:spTgt spid="7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85"/>
                                        </p:tgtEl>
                                        <p:attrNameLst>
                                          <p:attrName>style.visibility</p:attrName>
                                        </p:attrNameLst>
                                      </p:cBhvr>
                                      <p:to>
                                        <p:strVal val="visible"/>
                                      </p:to>
                                    </p:set>
                                    <p:anim calcmode="lin" valueType="num">
                                      <p:cBhvr additive="base">
                                        <p:cTn id="16" dur="500" fill="hold"/>
                                        <p:tgtEl>
                                          <p:spTgt spid="85"/>
                                        </p:tgtEl>
                                        <p:attrNameLst>
                                          <p:attrName>ppt_x</p:attrName>
                                        </p:attrNameLst>
                                      </p:cBhvr>
                                      <p:tavLst>
                                        <p:tav tm="0">
                                          <p:val>
                                            <p:strVal val="0-#ppt_w/2"/>
                                          </p:val>
                                        </p:tav>
                                        <p:tav tm="100000">
                                          <p:val>
                                            <p:strVal val="#ppt_x"/>
                                          </p:val>
                                        </p:tav>
                                      </p:tavLst>
                                    </p:anim>
                                    <p:anim calcmode="lin" valueType="num">
                                      <p:cBhvr additive="base">
                                        <p:cTn id="17" dur="500" fill="hold"/>
                                        <p:tgtEl>
                                          <p:spTgt spid="8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500"/>
                            </p:stCondLst>
                            <p:childTnLst>
                              <p:par>
                                <p:cTn id="19" presetID="12" presetClass="entr" presetSubtype="1" fill="hold" nodeType="afterEffect">
                                  <p:stCondLst>
                                    <p:cond delay="0"/>
                                  </p:stCondLst>
                                  <p:childTnLst>
                                    <p:set>
                                      <p:cBhvr>
                                        <p:cTn id="20" dur="1" fill="hold">
                                          <p:stCondLst>
                                            <p:cond delay="0"/>
                                          </p:stCondLst>
                                        </p:cTn>
                                        <p:tgtEl>
                                          <p:spTgt spid="94"/>
                                        </p:tgtEl>
                                        <p:attrNameLst>
                                          <p:attrName>style.visibility</p:attrName>
                                        </p:attrNameLst>
                                      </p:cBhvr>
                                      <p:to>
                                        <p:strVal val="visible"/>
                                      </p:to>
                                    </p:set>
                                    <p:animEffect transition="in" filter="slide(fromTop)">
                                      <p:cBhvr>
                                        <p:cTn id="21" dur="500"/>
                                        <p:tgtEl>
                                          <p:spTgt spid="9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box(in)">
                                      <p:cBhvr>
                                        <p:cTn id="26" dur="500"/>
                                        <p:tgtEl>
                                          <p:spTgt spid="86"/>
                                        </p:tgtEl>
                                      </p:cBhvr>
                                    </p:animEffect>
                                  </p:childTnLst>
                                </p:cTn>
                              </p:par>
                            </p:childTnLst>
                          </p:cTn>
                        </p:par>
                        <p:par>
                          <p:cTn id="27" fill="hold" nodeType="afterGroup">
                            <p:stCondLst>
                              <p:cond delay="500"/>
                            </p:stCondLst>
                            <p:childTnLst>
                              <p:par>
                                <p:cTn id="28" presetID="12" presetClass="entr" presetSubtype="1" fill="hold"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slide(fromTop)">
                                      <p:cBhvr>
                                        <p:cTn id="30" dur="500"/>
                                        <p:tgtEl>
                                          <p:spTgt spid="89"/>
                                        </p:tgtEl>
                                      </p:cBhvr>
                                    </p:animEffect>
                                  </p:childTnLst>
                                </p:cTn>
                              </p:par>
                            </p:childTnLst>
                          </p:cTn>
                        </p:par>
                        <p:par>
                          <p:cTn id="31" fill="hold" nodeType="afterGroup">
                            <p:stCondLst>
                              <p:cond delay="1000"/>
                            </p:stCondLst>
                            <p:childTnLst>
                              <p:par>
                                <p:cTn id="32" presetID="12" presetClass="entr" presetSubtype="1" fill="hold" grpId="0" nodeType="after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slide(fromTop)">
                                      <p:cBhvr>
                                        <p:cTn id="34" dur="500"/>
                                        <p:tgtEl>
                                          <p:spTgt spid="10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nodeType="click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box(in)">
                                      <p:cBhvr>
                                        <p:cTn id="39" dur="500"/>
                                        <p:tgtEl>
                                          <p:spTgt spid="90"/>
                                        </p:tgtEl>
                                      </p:cBhvr>
                                    </p:animEffect>
                                  </p:childTnLst>
                                </p:cTn>
                              </p:par>
                            </p:childTnLst>
                          </p:cTn>
                        </p:par>
                        <p:par>
                          <p:cTn id="40" fill="hold" nodeType="afterGroup">
                            <p:stCondLst>
                              <p:cond delay="500"/>
                            </p:stCondLst>
                            <p:childTnLst>
                              <p:par>
                                <p:cTn id="41" presetID="12" presetClass="entr" presetSubtype="1" fill="hold" nodeType="after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slide(fromTop)">
                                      <p:cBhvr>
                                        <p:cTn id="43" dur="500"/>
                                        <p:tgtEl>
                                          <p:spTgt spid="93"/>
                                        </p:tgtEl>
                                      </p:cBhvr>
                                    </p:animEffect>
                                  </p:childTnLst>
                                </p:cTn>
                              </p:par>
                            </p:childTnLst>
                          </p:cTn>
                        </p:par>
                        <p:par>
                          <p:cTn id="44" fill="hold" nodeType="afterGroup">
                            <p:stCondLst>
                              <p:cond delay="1000"/>
                            </p:stCondLst>
                            <p:childTnLst>
                              <p:par>
                                <p:cTn id="45" presetID="12" presetClass="entr" presetSubtype="1" fill="hold" grpId="0" nodeType="after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slide(fromTop)">
                                      <p:cBhvr>
                                        <p:cTn id="4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106" grpId="0" animBg="1"/>
      <p:bldP spid="10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5135642B-5C5F-4E35-A05D-35328890CC56}"/>
              </a:ext>
            </a:extLst>
          </p:cNvPr>
          <p:cNvSpPr txBox="1">
            <a:spLocks noChangeArrowheads="1"/>
          </p:cNvSpPr>
          <p:nvPr/>
        </p:nvSpPr>
        <p:spPr bwMode="auto">
          <a:xfrm>
            <a:off x="1992313" y="549276"/>
            <a:ext cx="67675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分支指令</a:t>
            </a:r>
          </a:p>
        </p:txBody>
      </p:sp>
      <p:sp>
        <p:nvSpPr>
          <p:cNvPr id="27" name="Text Box 4">
            <a:extLst>
              <a:ext uri="{FF2B5EF4-FFF2-40B4-BE49-F238E27FC236}">
                <a16:creationId xmlns:a16="http://schemas.microsoft.com/office/drawing/2014/main" id="{CB635396-30B8-4975-BA1A-F0F8BB8E544D}"/>
              </a:ext>
            </a:extLst>
          </p:cNvPr>
          <p:cNvSpPr txBox="1">
            <a:spLocks noChangeArrowheads="1"/>
          </p:cNvSpPr>
          <p:nvPr/>
        </p:nvSpPr>
        <p:spPr bwMode="auto">
          <a:xfrm>
            <a:off x="2495551" y="1484313"/>
            <a:ext cx="7199313"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r>
              <a:rPr kumimoji="1" lang="zh-CN" altLang="en-US" sz="2800">
                <a:latin typeface="楷体" panose="02010609060101010101" pitchFamily="49" charset="-122"/>
                <a:ea typeface="楷体" panose="02010609060101010101" pitchFamily="49" charset="-122"/>
              </a:rPr>
              <a:t>在</a:t>
            </a:r>
            <a:r>
              <a:rPr kumimoji="1" lang="en-US" altLang="zh-CN" sz="2800">
                <a:latin typeface="楷体" panose="02010609060101010101" pitchFamily="49" charset="-122"/>
                <a:ea typeface="楷体" panose="02010609060101010101" pitchFamily="49" charset="-122"/>
              </a:rPr>
              <a:t>ARM</a:t>
            </a:r>
            <a:r>
              <a:rPr kumimoji="1" lang="zh-CN" altLang="en-US" sz="2800">
                <a:latin typeface="楷体" panose="02010609060101010101" pitchFamily="49" charset="-122"/>
                <a:ea typeface="楷体" panose="02010609060101010101" pitchFamily="49" charset="-122"/>
              </a:rPr>
              <a:t>中有两种方式可以实现程序的跳转：</a:t>
            </a:r>
          </a:p>
          <a:p>
            <a:pPr lvl="1" algn="just" eaLnBrk="1" hangingPunct="1"/>
            <a:r>
              <a:rPr kumimoji="1" lang="en-US" altLang="zh-CN" sz="2400">
                <a:solidFill>
                  <a:srgbClr val="0000FF"/>
                </a:solidFill>
                <a:latin typeface="楷体" panose="02010609060101010101" pitchFamily="49" charset="-122"/>
                <a:ea typeface="楷体" panose="02010609060101010101" pitchFamily="49" charset="-122"/>
              </a:rPr>
              <a:t>1</a:t>
            </a:r>
            <a:r>
              <a:rPr kumimoji="1" lang="en-US" altLang="zh-CN" sz="2800">
                <a:latin typeface="楷体" panose="02010609060101010101" pitchFamily="49" charset="-122"/>
                <a:ea typeface="楷体" panose="02010609060101010101" pitchFamily="49" charset="-122"/>
              </a:rPr>
              <a:t>.</a:t>
            </a:r>
            <a:r>
              <a:rPr kumimoji="1" lang="zh-CN" altLang="en-US" sz="2800">
                <a:latin typeface="楷体" panose="02010609060101010101" pitchFamily="49" charset="-122"/>
                <a:ea typeface="楷体" panose="02010609060101010101" pitchFamily="49" charset="-122"/>
              </a:rPr>
              <a:t>直接向</a:t>
            </a:r>
            <a:r>
              <a:rPr kumimoji="1" lang="en-US" altLang="zh-CN" sz="2800">
                <a:latin typeface="楷体" panose="02010609060101010101" pitchFamily="49" charset="-122"/>
                <a:ea typeface="楷体" panose="02010609060101010101" pitchFamily="49" charset="-122"/>
              </a:rPr>
              <a:t>PC</a:t>
            </a:r>
            <a:r>
              <a:rPr kumimoji="1" lang="zh-CN" altLang="en-US" sz="2800">
                <a:latin typeface="楷体" panose="02010609060101010101" pitchFamily="49" charset="-122"/>
                <a:ea typeface="楷体" panose="02010609060101010101" pitchFamily="49" charset="-122"/>
              </a:rPr>
              <a:t>寄存器赋值实现跳转；</a:t>
            </a:r>
          </a:p>
          <a:p>
            <a:pPr lvl="1" eaLnBrk="1" hangingPunct="1"/>
            <a:r>
              <a:rPr kumimoji="1" lang="zh-CN" altLang="en-US" sz="2400">
                <a:solidFill>
                  <a:srgbClr val="0000FF"/>
                </a:solidFill>
                <a:latin typeface="楷体" panose="02010609060101010101" pitchFamily="49" charset="-122"/>
                <a:ea typeface="楷体" panose="02010609060101010101" pitchFamily="49" charset="-122"/>
              </a:rPr>
              <a:t>     </a:t>
            </a:r>
            <a:r>
              <a:rPr kumimoji="1" lang="zh-CN" altLang="en-US" sz="2800">
                <a:solidFill>
                  <a:srgbClr val="0000FF"/>
                </a:solidFill>
                <a:latin typeface="楷体" panose="02010609060101010101" pitchFamily="49" charset="-122"/>
                <a:ea typeface="楷体" panose="02010609060101010101" pitchFamily="49" charset="-122"/>
              </a:rPr>
              <a:t>例：</a:t>
            </a:r>
            <a:r>
              <a:rPr kumimoji="1" lang="zh-CN" altLang="en-US" sz="2400">
                <a:solidFill>
                  <a:srgbClr val="0000FF"/>
                </a:solidFill>
                <a:latin typeface="楷体" panose="02010609060101010101" pitchFamily="49" charset="-122"/>
                <a:ea typeface="楷体" panose="02010609060101010101" pitchFamily="49" charset="-122"/>
              </a:rPr>
              <a:t>      </a:t>
            </a:r>
            <a:r>
              <a:rPr kumimoji="1" lang="en-US" altLang="zh-CN" sz="2400">
                <a:solidFill>
                  <a:srgbClr val="0000FF"/>
                </a:solidFill>
                <a:latin typeface="楷体" panose="02010609060101010101" pitchFamily="49" charset="-122"/>
                <a:ea typeface="楷体" panose="02010609060101010101" pitchFamily="49" charset="-122"/>
              </a:rPr>
              <a:t>MOV      PC,R14</a:t>
            </a:r>
          </a:p>
          <a:p>
            <a:pPr lvl="1" algn="just" eaLnBrk="1" hangingPunct="1"/>
            <a:r>
              <a:rPr kumimoji="1" lang="en-US" altLang="zh-CN" sz="2400">
                <a:solidFill>
                  <a:srgbClr val="0000FF"/>
                </a:solidFill>
                <a:latin typeface="楷体" panose="02010609060101010101" pitchFamily="49" charset="-122"/>
                <a:ea typeface="楷体" panose="02010609060101010101" pitchFamily="49" charset="-122"/>
              </a:rPr>
              <a:t>2</a:t>
            </a:r>
            <a:r>
              <a:rPr kumimoji="1" lang="en-US" altLang="zh-CN" sz="2800">
                <a:latin typeface="楷体" panose="02010609060101010101" pitchFamily="49" charset="-122"/>
                <a:ea typeface="楷体" panose="02010609060101010101" pitchFamily="49" charset="-122"/>
              </a:rPr>
              <a:t>.</a:t>
            </a:r>
            <a:r>
              <a:rPr kumimoji="1" lang="zh-CN" altLang="en-US" sz="2800">
                <a:latin typeface="楷体" panose="02010609060101010101" pitchFamily="49" charset="-122"/>
                <a:ea typeface="楷体" panose="02010609060101010101" pitchFamily="49" charset="-122"/>
              </a:rPr>
              <a:t>使用分支指令直接跳转。</a:t>
            </a:r>
          </a:p>
        </p:txBody>
      </p:sp>
      <p:grpSp>
        <p:nvGrpSpPr>
          <p:cNvPr id="28" name="Group 5">
            <a:extLst>
              <a:ext uri="{FF2B5EF4-FFF2-40B4-BE49-F238E27FC236}">
                <a16:creationId xmlns:a16="http://schemas.microsoft.com/office/drawing/2014/main" id="{AC605AE9-56C1-44E7-8B25-09D1A87BCB07}"/>
              </a:ext>
            </a:extLst>
          </p:cNvPr>
          <p:cNvGrpSpPr>
            <a:grpSpLocks/>
          </p:cNvGrpSpPr>
          <p:nvPr/>
        </p:nvGrpSpPr>
        <p:grpSpPr bwMode="auto">
          <a:xfrm>
            <a:off x="1860551" y="3430588"/>
            <a:ext cx="3730625" cy="3168650"/>
            <a:chOff x="1247" y="2024"/>
            <a:chExt cx="3312" cy="1996"/>
          </a:xfrm>
        </p:grpSpPr>
        <p:sp>
          <p:nvSpPr>
            <p:cNvPr id="16396" name="AutoShape 6">
              <a:extLst>
                <a:ext uri="{FF2B5EF4-FFF2-40B4-BE49-F238E27FC236}">
                  <a16:creationId xmlns:a16="http://schemas.microsoft.com/office/drawing/2014/main" id="{E8E39FB6-BFFD-4833-9877-7B22F1DCC4EA}"/>
                </a:ext>
              </a:extLst>
            </p:cNvPr>
            <p:cNvSpPr>
              <a:spLocks noChangeArrowheads="1"/>
            </p:cNvSpPr>
            <p:nvPr/>
          </p:nvSpPr>
          <p:spPr bwMode="auto">
            <a:xfrm>
              <a:off x="1247" y="2024"/>
              <a:ext cx="3312" cy="1996"/>
            </a:xfrm>
            <a:prstGeom prst="roundRect">
              <a:avLst>
                <a:gd name="adj" fmla="val 10102"/>
              </a:avLst>
            </a:prstGeom>
            <a:solidFill>
              <a:srgbClr val="CC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30" name="Text Box 7">
              <a:extLst>
                <a:ext uri="{FF2B5EF4-FFF2-40B4-BE49-F238E27FC236}">
                  <a16:creationId xmlns:a16="http://schemas.microsoft.com/office/drawing/2014/main" id="{80471C60-D9BF-4005-8A35-C392C990FBEC}"/>
                </a:ext>
              </a:extLst>
            </p:cNvPr>
            <p:cNvSpPr txBox="1">
              <a:spLocks noChangeArrowheads="1"/>
            </p:cNvSpPr>
            <p:nvPr/>
          </p:nvSpPr>
          <p:spPr bwMode="auto">
            <a:xfrm>
              <a:off x="1363" y="2118"/>
              <a:ext cx="306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800" dirty="0" err="1">
                  <a:solidFill>
                    <a:schemeClr val="accent2"/>
                  </a:solidFill>
                  <a:effectLst>
                    <a:outerShdw blurRad="38100" dist="38100" dir="2700000" algn="tl">
                      <a:srgbClr val="000000"/>
                    </a:outerShdw>
                  </a:effectLst>
                  <a:latin typeface="Arial Black" pitchFamily="34" charset="0"/>
                  <a:ea typeface="华文新魏" pitchFamily="2" charset="-122"/>
                </a:rPr>
                <a:t>OpCode</a:t>
              </a:r>
              <a:r>
                <a:rPr lang="en-US" altLang="zh-CN" sz="2800" dirty="0">
                  <a:solidFill>
                    <a:schemeClr val="accent2"/>
                  </a:solidFill>
                  <a:effectLst>
                    <a:outerShdw blurRad="38100" dist="38100" dir="2700000" algn="tl">
                      <a:srgbClr val="000000"/>
                    </a:outerShdw>
                  </a:effectLst>
                  <a:latin typeface="Arial Black" pitchFamily="34" charset="0"/>
                  <a:ea typeface="华文新魏" pitchFamily="2" charset="-122"/>
                </a:rPr>
                <a:t>    </a:t>
              </a:r>
              <a:r>
                <a:rPr lang="zh-CN" altLang="en-US" sz="2400" dirty="0">
                  <a:solidFill>
                    <a:schemeClr val="accent2"/>
                  </a:solidFill>
                  <a:effectLst>
                    <a:outerShdw blurRad="38100" dist="38100" dir="2700000" algn="tl">
                      <a:srgbClr val="000000"/>
                    </a:outerShdw>
                  </a:effectLst>
                  <a:latin typeface="Arial Black" pitchFamily="34" charset="0"/>
                  <a:ea typeface="方正粗宋_GBK" pitchFamily="65" charset="-122"/>
                </a:rPr>
                <a:t>跳转目标</a:t>
              </a:r>
            </a:p>
          </p:txBody>
        </p:sp>
        <p:sp>
          <p:nvSpPr>
            <p:cNvPr id="16398" name="Rectangle 8">
              <a:extLst>
                <a:ext uri="{FF2B5EF4-FFF2-40B4-BE49-F238E27FC236}">
                  <a16:creationId xmlns:a16="http://schemas.microsoft.com/office/drawing/2014/main" id="{50D4AB12-DF3F-4496-80DA-D1B5D1FB4507}"/>
                </a:ext>
              </a:extLst>
            </p:cNvPr>
            <p:cNvSpPr>
              <a:spLocks noChangeArrowheads="1"/>
            </p:cNvSpPr>
            <p:nvPr/>
          </p:nvSpPr>
          <p:spPr bwMode="auto">
            <a:xfrm>
              <a:off x="2382" y="2568"/>
              <a:ext cx="1241" cy="1224"/>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en-US" altLang="zh-CN" sz="24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4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4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400">
                <a:solidFill>
                  <a:srgbClr val="0000FF"/>
                </a:solidFill>
                <a:latin typeface="Times New Roman" panose="02020603050405020304" pitchFamily="18" charset="0"/>
                <a:ea typeface="隶书" panose="02010509060101010101" pitchFamily="49" charset="-122"/>
              </a:endParaRPr>
            </a:p>
            <a:p>
              <a:pPr eaLnBrk="1" hangingPunct="1">
                <a:spcBef>
                  <a:spcPct val="50000"/>
                </a:spcBef>
              </a:pPr>
              <a:r>
                <a:rPr lang="zh-CN" altLang="en-US" sz="2400">
                  <a:solidFill>
                    <a:srgbClr val="0000FF"/>
                  </a:solidFill>
                  <a:latin typeface="Times New Roman" panose="02020603050405020304" pitchFamily="18" charset="0"/>
                  <a:ea typeface="隶书" panose="02010509060101010101" pitchFamily="49" charset="-122"/>
                </a:rPr>
                <a:t>程序代码</a:t>
              </a:r>
            </a:p>
          </p:txBody>
        </p:sp>
        <p:sp>
          <p:nvSpPr>
            <p:cNvPr id="16399" name="Rectangle 9">
              <a:extLst>
                <a:ext uri="{FF2B5EF4-FFF2-40B4-BE49-F238E27FC236}">
                  <a16:creationId xmlns:a16="http://schemas.microsoft.com/office/drawing/2014/main" id="{BF2081F6-280F-4A7C-8C17-CA968F2490E9}"/>
                </a:ext>
              </a:extLst>
            </p:cNvPr>
            <p:cNvSpPr>
              <a:spLocks noChangeArrowheads="1"/>
            </p:cNvSpPr>
            <p:nvPr/>
          </p:nvSpPr>
          <p:spPr bwMode="auto">
            <a:xfrm>
              <a:off x="2382" y="2794"/>
              <a:ext cx="1241" cy="227"/>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ea typeface="华文新魏" panose="02010800040101010101" pitchFamily="2" charset="-122"/>
                </a:rPr>
                <a:t>跳转指令</a:t>
              </a:r>
            </a:p>
          </p:txBody>
        </p:sp>
        <p:sp>
          <p:nvSpPr>
            <p:cNvPr id="16400" name="Rectangle 10">
              <a:extLst>
                <a:ext uri="{FF2B5EF4-FFF2-40B4-BE49-F238E27FC236}">
                  <a16:creationId xmlns:a16="http://schemas.microsoft.com/office/drawing/2014/main" id="{12657166-0BAB-4BA3-9670-C736ACE804D0}"/>
                </a:ext>
              </a:extLst>
            </p:cNvPr>
            <p:cNvSpPr>
              <a:spLocks noChangeArrowheads="1"/>
            </p:cNvSpPr>
            <p:nvPr/>
          </p:nvSpPr>
          <p:spPr bwMode="auto">
            <a:xfrm>
              <a:off x="2382" y="3339"/>
              <a:ext cx="1241" cy="227"/>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ea typeface="华文新魏" panose="02010800040101010101" pitchFamily="2" charset="-122"/>
                </a:rPr>
                <a:t>跳转目标</a:t>
              </a:r>
            </a:p>
          </p:txBody>
        </p:sp>
      </p:grpSp>
      <p:sp>
        <p:nvSpPr>
          <p:cNvPr id="34" name="Freeform 11">
            <a:extLst>
              <a:ext uri="{FF2B5EF4-FFF2-40B4-BE49-F238E27FC236}">
                <a16:creationId xmlns:a16="http://schemas.microsoft.com/office/drawing/2014/main" id="{9B5EFFEF-0446-4A43-849F-3276655CA4F8}"/>
              </a:ext>
            </a:extLst>
          </p:cNvPr>
          <p:cNvSpPr>
            <a:spLocks/>
          </p:cNvSpPr>
          <p:nvPr/>
        </p:nvSpPr>
        <p:spPr bwMode="auto">
          <a:xfrm>
            <a:off x="4575175" y="4786314"/>
            <a:ext cx="222250" cy="866775"/>
          </a:xfrm>
          <a:custGeom>
            <a:avLst/>
            <a:gdLst>
              <a:gd name="T0" fmla="*/ 0 w 140"/>
              <a:gd name="T1" fmla="*/ 0 h 546"/>
              <a:gd name="T2" fmla="*/ 2147483647 w 140"/>
              <a:gd name="T3" fmla="*/ 2147483647 h 546"/>
              <a:gd name="T4" fmla="*/ 2147483647 w 140"/>
              <a:gd name="T5" fmla="*/ 2147483647 h 546"/>
              <a:gd name="T6" fmla="*/ 0 60000 65536"/>
              <a:gd name="T7" fmla="*/ 0 60000 65536"/>
              <a:gd name="T8" fmla="*/ 0 60000 65536"/>
            </a:gdLst>
            <a:ahLst/>
            <a:cxnLst>
              <a:cxn ang="T6">
                <a:pos x="T0" y="T1"/>
              </a:cxn>
              <a:cxn ang="T7">
                <a:pos x="T2" y="T3"/>
              </a:cxn>
              <a:cxn ang="T8">
                <a:pos x="T4" y="T5"/>
              </a:cxn>
            </a:cxnLst>
            <a:rect l="0" t="0" r="r" b="b"/>
            <a:pathLst>
              <a:path w="140" h="546">
                <a:moveTo>
                  <a:pt x="0" y="0"/>
                </a:moveTo>
                <a:cubicBezTo>
                  <a:pt x="23" y="47"/>
                  <a:pt x="140" y="189"/>
                  <a:pt x="140" y="280"/>
                </a:cubicBezTo>
                <a:cubicBezTo>
                  <a:pt x="140" y="371"/>
                  <a:pt x="32" y="491"/>
                  <a:pt x="3" y="546"/>
                </a:cubicBezTo>
              </a:path>
            </a:pathLst>
          </a:custGeom>
          <a:noFill/>
          <a:ln w="508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2">
            <a:extLst>
              <a:ext uri="{FF2B5EF4-FFF2-40B4-BE49-F238E27FC236}">
                <a16:creationId xmlns:a16="http://schemas.microsoft.com/office/drawing/2014/main" id="{691C5EDE-5BE8-401F-AA03-950F7BFDD3AD}"/>
              </a:ext>
            </a:extLst>
          </p:cNvPr>
          <p:cNvSpPr>
            <a:spLocks noChangeShapeType="1"/>
          </p:cNvSpPr>
          <p:nvPr/>
        </p:nvSpPr>
        <p:spPr bwMode="auto">
          <a:xfrm>
            <a:off x="3940175" y="4292601"/>
            <a:ext cx="0" cy="360363"/>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 name="Group 13">
            <a:extLst>
              <a:ext uri="{FF2B5EF4-FFF2-40B4-BE49-F238E27FC236}">
                <a16:creationId xmlns:a16="http://schemas.microsoft.com/office/drawing/2014/main" id="{B15D002C-9F05-4361-B5F8-81BDABCA97A7}"/>
              </a:ext>
            </a:extLst>
          </p:cNvPr>
          <p:cNvGrpSpPr>
            <a:grpSpLocks/>
          </p:cNvGrpSpPr>
          <p:nvPr/>
        </p:nvGrpSpPr>
        <p:grpSpPr bwMode="auto">
          <a:xfrm>
            <a:off x="6096000" y="3944939"/>
            <a:ext cx="4248150" cy="2232025"/>
            <a:chOff x="2290" y="2568"/>
            <a:chExt cx="2767" cy="1406"/>
          </a:xfrm>
        </p:grpSpPr>
        <p:sp>
          <p:nvSpPr>
            <p:cNvPr id="16392" name="AutoShape 14">
              <a:extLst>
                <a:ext uri="{FF2B5EF4-FFF2-40B4-BE49-F238E27FC236}">
                  <a16:creationId xmlns:a16="http://schemas.microsoft.com/office/drawing/2014/main" id="{04A28E94-23F4-4124-B2EB-D46DADB72B0B}"/>
                </a:ext>
              </a:extLst>
            </p:cNvPr>
            <p:cNvSpPr>
              <a:spLocks noChangeArrowheads="1"/>
            </p:cNvSpPr>
            <p:nvPr/>
          </p:nvSpPr>
          <p:spPr bwMode="auto">
            <a:xfrm>
              <a:off x="2290" y="2568"/>
              <a:ext cx="2767" cy="1406"/>
            </a:xfrm>
            <a:prstGeom prst="roundRect">
              <a:avLst>
                <a:gd name="adj" fmla="val 7250"/>
              </a:avLst>
            </a:prstGeom>
            <a:solidFill>
              <a:srgbClr val="FFFFCC"/>
            </a:solidFill>
            <a:ln w="19050">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ea typeface="华文新魏" panose="02010800040101010101" pitchFamily="2" charset="-122"/>
                </a:rPr>
                <a:t>分支指令种类：</a:t>
              </a: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zh-CN" altLang="en-US" sz="20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000">
                <a:latin typeface="Times New Roman" panose="02020603050405020304" pitchFamily="18" charset="0"/>
                <a:ea typeface="华文新魏" panose="02010800040101010101" pitchFamily="2" charset="-122"/>
              </a:endParaRPr>
            </a:p>
          </p:txBody>
        </p:sp>
        <p:sp>
          <p:nvSpPr>
            <p:cNvPr id="16393" name="Rectangle 15">
              <a:extLst>
                <a:ext uri="{FF2B5EF4-FFF2-40B4-BE49-F238E27FC236}">
                  <a16:creationId xmlns:a16="http://schemas.microsoft.com/office/drawing/2014/main" id="{70E6DE23-BE52-45D8-B927-B0C5CF49F881}"/>
                </a:ext>
              </a:extLst>
            </p:cNvPr>
            <p:cNvSpPr>
              <a:spLocks noChangeArrowheads="1"/>
            </p:cNvSpPr>
            <p:nvPr/>
          </p:nvSpPr>
          <p:spPr bwMode="auto">
            <a:xfrm>
              <a:off x="2336" y="2931"/>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B</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分支指令</a:t>
              </a:r>
            </a:p>
          </p:txBody>
        </p:sp>
        <p:sp>
          <p:nvSpPr>
            <p:cNvPr id="16394" name="Rectangle 16">
              <a:extLst>
                <a:ext uri="{FF2B5EF4-FFF2-40B4-BE49-F238E27FC236}">
                  <a16:creationId xmlns:a16="http://schemas.microsoft.com/office/drawing/2014/main" id="{F171880D-4637-4D61-A031-3A85F7BD4A38}"/>
                </a:ext>
              </a:extLst>
            </p:cNvPr>
            <p:cNvSpPr>
              <a:spLocks noChangeArrowheads="1"/>
            </p:cNvSpPr>
            <p:nvPr/>
          </p:nvSpPr>
          <p:spPr bwMode="auto">
            <a:xfrm>
              <a:off x="2336" y="3253"/>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BL</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带链接的分支指令</a:t>
              </a:r>
            </a:p>
          </p:txBody>
        </p:sp>
        <p:sp>
          <p:nvSpPr>
            <p:cNvPr id="16395" name="Rectangle 17">
              <a:extLst>
                <a:ext uri="{FF2B5EF4-FFF2-40B4-BE49-F238E27FC236}">
                  <a16:creationId xmlns:a16="http://schemas.microsoft.com/office/drawing/2014/main" id="{166D88BB-93F4-45DE-9CD8-CEEA7E4E42F1}"/>
                </a:ext>
              </a:extLst>
            </p:cNvPr>
            <p:cNvSpPr>
              <a:spLocks noChangeArrowheads="1"/>
            </p:cNvSpPr>
            <p:nvPr/>
          </p:nvSpPr>
          <p:spPr bwMode="auto">
            <a:xfrm>
              <a:off x="2336" y="3598"/>
              <a:ext cx="2359"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400">
                  <a:solidFill>
                    <a:srgbClr val="FF0000"/>
                  </a:solidFill>
                  <a:latin typeface="Arial Black" panose="020B0A04020102020204" pitchFamily="34" charset="0"/>
                  <a:ea typeface="隶书" panose="02010509060101010101" pitchFamily="49" charset="-122"/>
                </a:rPr>
                <a:t>BX</a:t>
              </a:r>
              <a:r>
                <a:rPr lang="zh-CN" altLang="en-US" sz="2400">
                  <a:solidFill>
                    <a:srgbClr val="FF0000"/>
                  </a:solidFill>
                  <a:latin typeface="Arial Black" panose="020B0A04020102020204" pitchFamily="34" charset="0"/>
                  <a:ea typeface="隶书" panose="02010509060101010101" pitchFamily="49" charset="-122"/>
                </a:rPr>
                <a:t>：</a:t>
              </a:r>
              <a:r>
                <a:rPr lang="zh-CN" altLang="en-US" sz="2400">
                  <a:solidFill>
                    <a:srgbClr val="0000FF"/>
                  </a:solidFill>
                  <a:latin typeface="Times New Roman" panose="02020603050405020304" pitchFamily="18" charset="0"/>
                  <a:ea typeface="华文新魏" panose="02010800040101010101" pitchFamily="2" charset="-122"/>
                </a:rPr>
                <a:t>带状态切换的分支指令</a:t>
              </a:r>
            </a:p>
          </p:txBody>
        </p:sp>
      </p:grpSp>
    </p:spTree>
    <p:extLst>
      <p:ext uri="{BB962C8B-B14F-4D97-AF65-F5344CB8AC3E}">
        <p14:creationId xmlns:p14="http://schemas.microsoft.com/office/powerpoint/2010/main" val="1717954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slide(fromTop)">
                                      <p:cBhvr>
                                        <p:cTn id="12" dur="500"/>
                                        <p:tgtEl>
                                          <p:spTgt spid="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slide(fromTop)">
                                      <p:cBhvr>
                                        <p:cTn id="17" dur="500"/>
                                        <p:tgtEl>
                                          <p:spTgt spid="36"/>
                                        </p:tgtEl>
                                      </p:cBhvr>
                                    </p:animEffect>
                                  </p:childTnLst>
                                </p:cTn>
                              </p:par>
                            </p:childTnLst>
                          </p:cTn>
                        </p:par>
                        <p:par>
                          <p:cTn id="18" fill="hold" nodeType="afterGroup">
                            <p:stCondLst>
                              <p:cond delay="500"/>
                            </p:stCondLst>
                            <p:childTnLst>
                              <p:par>
                                <p:cTn id="19" presetID="22" presetClass="entr" presetSubtype="1"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up)">
                                      <p:cBhvr>
                                        <p:cTn id="21" dur="500"/>
                                        <p:tgtEl>
                                          <p:spTgt spid="3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DBCD233C-F7B8-4D00-A1A1-A0C418C19404}"/>
              </a:ext>
            </a:extLst>
          </p:cNvPr>
          <p:cNvSpPr txBox="1">
            <a:spLocks noChangeArrowheads="1"/>
          </p:cNvSpPr>
          <p:nvPr/>
        </p:nvSpPr>
        <p:spPr bwMode="auto">
          <a:xfrm>
            <a:off x="1992313" y="549276"/>
            <a:ext cx="67675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分支指令 </a:t>
            </a:r>
            <a:r>
              <a:rPr kumimoji="1" lang="en-US" altLang="zh-CN" sz="3600" b="1">
                <a:solidFill>
                  <a:srgbClr val="C00000"/>
                </a:solidFill>
                <a:latin typeface="楷体" panose="02010609060101010101" pitchFamily="49" charset="-122"/>
                <a:ea typeface="楷体" panose="02010609060101010101" pitchFamily="49" charset="-122"/>
              </a:rPr>
              <a:t>- B/BL</a:t>
            </a:r>
            <a:r>
              <a:rPr kumimoji="1" lang="zh-CN" altLang="en-US" sz="3600" b="1">
                <a:solidFill>
                  <a:srgbClr val="C00000"/>
                </a:solidFill>
                <a:latin typeface="楷体" panose="02010609060101010101" pitchFamily="49" charset="-122"/>
                <a:ea typeface="楷体" panose="02010609060101010101" pitchFamily="49" charset="-122"/>
              </a:rPr>
              <a:t>指令编码格式</a:t>
            </a:r>
            <a:endParaRPr kumimoji="1" lang="zh-CN" altLang="en-US" sz="3600" b="1">
              <a:latin typeface="Arial" panose="020B0604020202020204" pitchFamily="34" charset="0"/>
              <a:ea typeface="黑体" panose="02010609060101010101" pitchFamily="49" charset="-122"/>
            </a:endParaRPr>
          </a:p>
        </p:txBody>
      </p:sp>
      <p:pic>
        <p:nvPicPr>
          <p:cNvPr id="54" name="Picture 2" descr="bl">
            <a:extLst>
              <a:ext uri="{FF2B5EF4-FFF2-40B4-BE49-F238E27FC236}">
                <a16:creationId xmlns:a16="http://schemas.microsoft.com/office/drawing/2014/main" id="{E733ED26-9D64-4FBD-ADAF-951238DFD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341438"/>
            <a:ext cx="7467600"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3">
            <a:extLst>
              <a:ext uri="{FF2B5EF4-FFF2-40B4-BE49-F238E27FC236}">
                <a16:creationId xmlns:a16="http://schemas.microsoft.com/office/drawing/2014/main" id="{D8DD2968-20F5-419B-8036-B8E910359DD6}"/>
              </a:ext>
            </a:extLst>
          </p:cNvPr>
          <p:cNvGrpSpPr>
            <a:grpSpLocks/>
          </p:cNvGrpSpPr>
          <p:nvPr/>
        </p:nvGrpSpPr>
        <p:grpSpPr bwMode="auto">
          <a:xfrm>
            <a:off x="2640013" y="2154238"/>
            <a:ext cx="7200900" cy="3060700"/>
            <a:chOff x="703" y="1978"/>
            <a:chExt cx="4536" cy="1928"/>
          </a:xfrm>
        </p:grpSpPr>
        <p:sp>
          <p:nvSpPr>
            <p:cNvPr id="56" name="Text Box 4">
              <a:extLst>
                <a:ext uri="{FF2B5EF4-FFF2-40B4-BE49-F238E27FC236}">
                  <a16:creationId xmlns:a16="http://schemas.microsoft.com/office/drawing/2014/main" id="{84B7D48B-E921-4F99-9F77-0BE8D13E6861}"/>
                </a:ext>
              </a:extLst>
            </p:cNvPr>
            <p:cNvSpPr txBox="1">
              <a:spLocks noChangeArrowheads="1"/>
            </p:cNvSpPr>
            <p:nvPr/>
          </p:nvSpPr>
          <p:spPr bwMode="auto">
            <a:xfrm>
              <a:off x="703" y="1979"/>
              <a:ext cx="499" cy="1927"/>
            </a:xfrm>
            <a:prstGeom prst="rect">
              <a:avLst/>
            </a:prstGeom>
            <a:solidFill>
              <a:srgbClr val="CCFF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0" rIns="0" anchor="ctr"/>
            <a:lstStyle/>
            <a:p>
              <a:pPr>
                <a:spcBef>
                  <a:spcPct val="50000"/>
                </a:spcBef>
                <a:defRPr/>
              </a:pPr>
              <a:r>
                <a:rPr lang="zh-CN" altLang="en-US" sz="2800" kern="0">
                  <a:solidFill>
                    <a:srgbClr val="3333CC"/>
                  </a:solidFill>
                  <a:effectLst>
                    <a:outerShdw blurRad="38100" dist="38100" dir="2700000" algn="tl">
                      <a:srgbClr val="000000"/>
                    </a:outerShdw>
                  </a:effectLst>
                  <a:latin typeface="方正粗宋_GBK" pitchFamily="65" charset="-122"/>
                  <a:ea typeface="方正粗宋_GBK" pitchFamily="65" charset="-122"/>
                </a:rPr>
                <a:t>指令执行的条件码</a:t>
              </a:r>
            </a:p>
          </p:txBody>
        </p:sp>
        <p:sp>
          <p:nvSpPr>
            <p:cNvPr id="57" name="Rectangle 5">
              <a:extLst>
                <a:ext uri="{FF2B5EF4-FFF2-40B4-BE49-F238E27FC236}">
                  <a16:creationId xmlns:a16="http://schemas.microsoft.com/office/drawing/2014/main" id="{50724F3D-95D1-49E1-824A-12EBAD174D32}"/>
                </a:ext>
              </a:extLst>
            </p:cNvPr>
            <p:cNvSpPr>
              <a:spLocks noChangeArrowheads="1"/>
            </p:cNvSpPr>
            <p:nvPr/>
          </p:nvSpPr>
          <p:spPr bwMode="auto">
            <a:xfrm>
              <a:off x="1837" y="1978"/>
              <a:ext cx="3402" cy="862"/>
            </a:xfrm>
            <a:prstGeom prst="rect">
              <a:avLst/>
            </a:prstGeom>
            <a:solidFill>
              <a:srgbClr val="CCFF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spcBef>
                  <a:spcPct val="50000"/>
                </a:spcBef>
                <a:defRPr/>
              </a:pPr>
              <a:r>
                <a:rPr lang="en-US" altLang="zh-CN" sz="2400" kern="0" dirty="0">
                  <a:solidFill>
                    <a:srgbClr val="3333CC"/>
                  </a:solidFill>
                  <a:effectLst>
                    <a:outerShdw blurRad="38100" dist="38100" dir="2700000" algn="tl">
                      <a:srgbClr val="000000"/>
                    </a:outerShdw>
                  </a:effectLst>
                  <a:latin typeface="方正粗宋_GBK" pitchFamily="65" charset="-122"/>
                  <a:ea typeface="方正粗宋_GBK" pitchFamily="65" charset="-122"/>
                </a:rPr>
                <a:t>24</a:t>
              </a:r>
              <a:r>
                <a:rPr lang="zh-CN" altLang="en-US" sz="2400" kern="0" dirty="0">
                  <a:solidFill>
                    <a:srgbClr val="3333CC"/>
                  </a:solidFill>
                  <a:effectLst>
                    <a:outerShdw blurRad="38100" dist="38100" dir="2700000" algn="tl">
                      <a:srgbClr val="000000"/>
                    </a:outerShdw>
                  </a:effectLst>
                  <a:latin typeface="方正粗宋_GBK" pitchFamily="65" charset="-122"/>
                  <a:ea typeface="方正粗宋_GBK" pitchFamily="65" charset="-122"/>
                </a:rPr>
                <a:t>位常数，跳转目标地址</a:t>
              </a:r>
            </a:p>
            <a:p>
              <a:pPr>
                <a:spcBef>
                  <a:spcPct val="50000"/>
                </a:spcBef>
                <a:defRPr/>
              </a:pPr>
              <a:r>
                <a:rPr lang="zh-CN" altLang="en-US" sz="2400" kern="0" dirty="0">
                  <a:solidFill>
                    <a:srgbClr val="C00000"/>
                  </a:solidFill>
                  <a:effectLst>
                    <a:outerShdw blurRad="38100" dist="38100" dir="2700000" algn="tl">
                      <a:srgbClr val="000000"/>
                    </a:outerShdw>
                  </a:effectLst>
                  <a:latin typeface="方正粗宋_GBK" pitchFamily="65" charset="-122"/>
                  <a:ea typeface="方正粗宋_GBK" pitchFamily="65" charset="-122"/>
                </a:rPr>
                <a:t>（基于</a:t>
              </a:r>
              <a:r>
                <a:rPr lang="en-US" altLang="zh-CN" sz="2400" kern="0" dirty="0">
                  <a:solidFill>
                    <a:srgbClr val="C00000"/>
                  </a:solidFill>
                  <a:effectLst>
                    <a:outerShdw blurRad="38100" dist="38100" dir="2700000" algn="tl">
                      <a:srgbClr val="000000"/>
                    </a:outerShdw>
                  </a:effectLst>
                  <a:latin typeface="方正粗宋_GBK" pitchFamily="65" charset="-122"/>
                  <a:ea typeface="方正粗宋_GBK" pitchFamily="65" charset="-122"/>
                </a:rPr>
                <a:t>PC</a:t>
              </a:r>
              <a:r>
                <a:rPr lang="zh-CN" altLang="en-US" sz="2400" kern="0" dirty="0">
                  <a:solidFill>
                    <a:srgbClr val="C00000"/>
                  </a:solidFill>
                  <a:effectLst>
                    <a:outerShdw blurRad="38100" dist="38100" dir="2700000" algn="tl">
                      <a:srgbClr val="000000"/>
                    </a:outerShdw>
                  </a:effectLst>
                  <a:latin typeface="方正粗宋_GBK" pitchFamily="65" charset="-122"/>
                  <a:ea typeface="方正粗宋_GBK" pitchFamily="65" charset="-122"/>
                </a:rPr>
                <a:t>的偏移量）</a:t>
              </a:r>
            </a:p>
          </p:txBody>
        </p:sp>
        <p:sp>
          <p:nvSpPr>
            <p:cNvPr id="58" name="Text Box 6">
              <a:extLst>
                <a:ext uri="{FF2B5EF4-FFF2-40B4-BE49-F238E27FC236}">
                  <a16:creationId xmlns:a16="http://schemas.microsoft.com/office/drawing/2014/main" id="{6DE608CE-906F-4FD1-B025-D763FA9A18AA}"/>
                </a:ext>
              </a:extLst>
            </p:cNvPr>
            <p:cNvSpPr txBox="1">
              <a:spLocks noChangeArrowheads="1"/>
            </p:cNvSpPr>
            <p:nvPr/>
          </p:nvSpPr>
          <p:spPr bwMode="auto">
            <a:xfrm>
              <a:off x="1247" y="1979"/>
              <a:ext cx="544" cy="1927"/>
            </a:xfrm>
            <a:prstGeom prst="rect">
              <a:avLst/>
            </a:prstGeom>
            <a:solidFill>
              <a:srgbClr val="CCFF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0" rIns="0" anchor="ctr"/>
            <a:lstStyle/>
            <a:p>
              <a:pPr>
                <a:spcBef>
                  <a:spcPct val="50000"/>
                </a:spcBef>
                <a:defRPr/>
              </a:pPr>
              <a:r>
                <a:rPr lang="zh-CN" altLang="en-US" sz="2800" kern="0">
                  <a:solidFill>
                    <a:srgbClr val="3333CC"/>
                  </a:solidFill>
                  <a:effectLst>
                    <a:outerShdw blurRad="38100" dist="38100" dir="2700000" algn="tl">
                      <a:srgbClr val="000000"/>
                    </a:outerShdw>
                  </a:effectLst>
                  <a:latin typeface="方正粗宋_GBK" pitchFamily="65" charset="-122"/>
                  <a:ea typeface="方正粗宋_GBK" pitchFamily="65" charset="-122"/>
                </a:rPr>
                <a:t>操作码表示区</a:t>
              </a:r>
            </a:p>
          </p:txBody>
        </p:sp>
      </p:grpSp>
      <p:sp>
        <p:nvSpPr>
          <p:cNvPr id="59" name="AutoShape 9">
            <a:extLst>
              <a:ext uri="{FF2B5EF4-FFF2-40B4-BE49-F238E27FC236}">
                <a16:creationId xmlns:a16="http://schemas.microsoft.com/office/drawing/2014/main" id="{274CF6A4-5D6A-4469-8DDA-72C00B27DBB4}"/>
              </a:ext>
            </a:extLst>
          </p:cNvPr>
          <p:cNvSpPr>
            <a:spLocks noChangeArrowheads="1"/>
          </p:cNvSpPr>
          <p:nvPr/>
        </p:nvSpPr>
        <p:spPr bwMode="auto">
          <a:xfrm>
            <a:off x="5478463" y="3871913"/>
            <a:ext cx="3859212" cy="1187450"/>
          </a:xfrm>
          <a:prstGeom prst="wedgeRoundRectCallout">
            <a:avLst>
              <a:gd name="adj1" fmla="val -23014"/>
              <a:gd name="adj2" fmla="val -95991"/>
              <a:gd name="adj3" fmla="val 16667"/>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r>
              <a:rPr lang="zh-CN" altLang="en-US" sz="2000" kern="0" dirty="0">
                <a:solidFill>
                  <a:sysClr val="windowText" lastClr="000000"/>
                </a:solidFill>
                <a:latin typeface="楷体" panose="02010609060101010101" pitchFamily="49" charset="-122"/>
                <a:ea typeface="楷体" panose="02010609060101010101" pitchFamily="49" charset="-122"/>
              </a:rPr>
              <a:t>因为用来表示目标地址的位数有限，所以</a:t>
            </a:r>
            <a:r>
              <a:rPr lang="en-US" altLang="zh-CN" sz="2000" kern="0" dirty="0">
                <a:solidFill>
                  <a:sysClr val="windowText" lastClr="000000"/>
                </a:solidFill>
                <a:latin typeface="楷体" panose="02010609060101010101" pitchFamily="49" charset="-122"/>
                <a:ea typeface="楷体" panose="02010609060101010101" pitchFamily="49" charset="-122"/>
              </a:rPr>
              <a:t>B/BL</a:t>
            </a:r>
            <a:r>
              <a:rPr lang="zh-CN" altLang="en-US" sz="2000" kern="0" dirty="0">
                <a:solidFill>
                  <a:sysClr val="windowText" lastClr="000000"/>
                </a:solidFill>
                <a:latin typeface="楷体" panose="02010609060101010101" pitchFamily="49" charset="-122"/>
                <a:ea typeface="楷体" panose="02010609060101010101" pitchFamily="49" charset="-122"/>
              </a:rPr>
              <a:t>指令</a:t>
            </a:r>
            <a:r>
              <a:rPr lang="zh-CN" altLang="en-US" sz="2000" b="1" kern="0" dirty="0">
                <a:solidFill>
                  <a:srgbClr val="FF0000"/>
                </a:solidFill>
                <a:latin typeface="楷体" panose="02010609060101010101" pitchFamily="49" charset="-122"/>
                <a:ea typeface="楷体" panose="02010609060101010101" pitchFamily="49" charset="-122"/>
              </a:rPr>
              <a:t>无法实现</a:t>
            </a:r>
            <a:r>
              <a:rPr lang="en-US" altLang="zh-CN" sz="2000" b="1" kern="0" dirty="0">
                <a:solidFill>
                  <a:srgbClr val="FF0000"/>
                </a:solidFill>
                <a:latin typeface="楷体" panose="02010609060101010101" pitchFamily="49" charset="-122"/>
                <a:ea typeface="楷体" panose="02010609060101010101" pitchFamily="49" charset="-122"/>
              </a:rPr>
              <a:t>4G</a:t>
            </a:r>
            <a:r>
              <a:rPr lang="zh-CN" altLang="en-US" sz="2000" b="1" kern="0" dirty="0">
                <a:solidFill>
                  <a:srgbClr val="FF0000"/>
                </a:solidFill>
                <a:latin typeface="楷体" panose="02010609060101010101" pitchFamily="49" charset="-122"/>
                <a:ea typeface="楷体" panose="02010609060101010101" pitchFamily="49" charset="-122"/>
              </a:rPr>
              <a:t>（</a:t>
            </a:r>
            <a:r>
              <a:rPr lang="en-US" altLang="zh-CN" sz="2000" b="1" kern="0" dirty="0">
                <a:solidFill>
                  <a:srgbClr val="FF0000"/>
                </a:solidFill>
                <a:latin typeface="楷体" panose="02010609060101010101" pitchFamily="49" charset="-122"/>
                <a:ea typeface="楷体" panose="02010609060101010101" pitchFamily="49" charset="-122"/>
              </a:rPr>
              <a:t>32</a:t>
            </a:r>
            <a:r>
              <a:rPr lang="zh-CN" altLang="en-US" sz="2000" b="1" kern="0" dirty="0">
                <a:solidFill>
                  <a:srgbClr val="FF0000"/>
                </a:solidFill>
                <a:latin typeface="楷体" panose="02010609060101010101" pitchFamily="49" charset="-122"/>
                <a:ea typeface="楷体" panose="02010609060101010101" pitchFamily="49" charset="-122"/>
              </a:rPr>
              <a:t>位）范围内的任意跳转</a:t>
            </a:r>
          </a:p>
        </p:txBody>
      </p:sp>
      <p:sp>
        <p:nvSpPr>
          <p:cNvPr id="2" name="矩形 1">
            <a:extLst>
              <a:ext uri="{FF2B5EF4-FFF2-40B4-BE49-F238E27FC236}">
                <a16:creationId xmlns:a16="http://schemas.microsoft.com/office/drawing/2014/main" id="{0C7116BD-5AB4-473A-A7FF-DBD6D0E591F0}"/>
              </a:ext>
            </a:extLst>
          </p:cNvPr>
          <p:cNvSpPr/>
          <p:nvPr/>
        </p:nvSpPr>
        <p:spPr>
          <a:xfrm>
            <a:off x="2130425" y="5370513"/>
            <a:ext cx="8235950" cy="830262"/>
          </a:xfrm>
          <a:prstGeom prst="rect">
            <a:avLst/>
          </a:prstGeom>
        </p:spPr>
        <p:txBody>
          <a:bodyPr>
            <a:spAutoFit/>
          </a:bodyPr>
          <a:lstStyle/>
          <a:p>
            <a:pPr>
              <a:defRPr/>
            </a:pPr>
            <a:r>
              <a:rPr lang="en-US" altLang="zh-CN" sz="2400" dirty="0">
                <a:solidFill>
                  <a:srgbClr val="0000FF"/>
                </a:solidFill>
                <a:latin typeface="+mj-ea"/>
                <a:ea typeface="+mj-ea"/>
              </a:rPr>
              <a:t>B</a:t>
            </a:r>
            <a:r>
              <a:rPr lang="zh-CN" altLang="en-US" sz="2400" dirty="0">
                <a:solidFill>
                  <a:srgbClr val="0000FF"/>
                </a:solidFill>
                <a:latin typeface="+mj-ea"/>
                <a:ea typeface="+mj-ea"/>
              </a:rPr>
              <a:t>和</a:t>
            </a:r>
            <a:r>
              <a:rPr lang="en-US" altLang="zh-CN" sz="2400" dirty="0">
                <a:solidFill>
                  <a:srgbClr val="0000FF"/>
                </a:solidFill>
                <a:latin typeface="+mj-ea"/>
                <a:ea typeface="+mj-ea"/>
              </a:rPr>
              <a:t>BL</a:t>
            </a:r>
            <a:r>
              <a:rPr lang="zh-CN" altLang="en-US" sz="2400" dirty="0">
                <a:solidFill>
                  <a:srgbClr val="0000FF"/>
                </a:solidFill>
                <a:latin typeface="+mj-ea"/>
                <a:ea typeface="+mj-ea"/>
              </a:rPr>
              <a:t>指令都是</a:t>
            </a:r>
            <a:r>
              <a:rPr lang="zh-CN" altLang="en-US" sz="2400" dirty="0">
                <a:solidFill>
                  <a:srgbClr val="FF0000"/>
                </a:solidFill>
                <a:latin typeface="+mj-ea"/>
                <a:ea typeface="+mj-ea"/>
              </a:rPr>
              <a:t>相对转移</a:t>
            </a:r>
            <a:r>
              <a:rPr lang="zh-CN" altLang="en-US" sz="2400" dirty="0">
                <a:solidFill>
                  <a:srgbClr val="0000FF"/>
                </a:solidFill>
                <a:latin typeface="+mj-ea"/>
                <a:ea typeface="+mj-ea"/>
              </a:rPr>
              <a:t>，跳转范围限制在当前指令</a:t>
            </a:r>
            <a:r>
              <a:rPr lang="en-US" altLang="zh-CN" sz="2400" dirty="0">
                <a:solidFill>
                  <a:srgbClr val="0000FF"/>
                </a:solidFill>
                <a:latin typeface="+mj-ea"/>
                <a:ea typeface="+mj-ea"/>
              </a:rPr>
              <a:t>±32M</a:t>
            </a:r>
            <a:r>
              <a:rPr lang="zh-CN" altLang="en-US" sz="2400" dirty="0">
                <a:solidFill>
                  <a:srgbClr val="0000FF"/>
                </a:solidFill>
                <a:latin typeface="+mj-ea"/>
                <a:ea typeface="+mj-ea"/>
              </a:rPr>
              <a:t>字节地址内。为什么是</a:t>
            </a:r>
            <a:r>
              <a:rPr lang="en-US" altLang="zh-CN" sz="2400" dirty="0">
                <a:solidFill>
                  <a:srgbClr val="0000FF"/>
                </a:solidFill>
                <a:latin typeface="+mj-ea"/>
              </a:rPr>
              <a:t>±32M </a:t>
            </a:r>
            <a:r>
              <a:rPr lang="zh-CN" altLang="en-US" sz="2400" dirty="0">
                <a:solidFill>
                  <a:srgbClr val="0000FF"/>
                </a:solidFill>
                <a:latin typeface="+mj-ea"/>
                <a:ea typeface="+mj-ea"/>
              </a:rPr>
              <a:t>？</a:t>
            </a:r>
            <a:endParaRPr lang="en-US" altLang="zh-CN" sz="2400" dirty="0">
              <a:solidFill>
                <a:srgbClr val="0000FF"/>
              </a:solidFill>
              <a:latin typeface="+mj-ea"/>
              <a:ea typeface="+mj-ea"/>
            </a:endParaRPr>
          </a:p>
        </p:txBody>
      </p:sp>
      <p:sp>
        <p:nvSpPr>
          <p:cNvPr id="3" name="矩形 2">
            <a:extLst>
              <a:ext uri="{FF2B5EF4-FFF2-40B4-BE49-F238E27FC236}">
                <a16:creationId xmlns:a16="http://schemas.microsoft.com/office/drawing/2014/main" id="{38CC2B57-869D-4398-B91B-0E68739D6748}"/>
              </a:ext>
            </a:extLst>
          </p:cNvPr>
          <p:cNvSpPr>
            <a:spLocks noChangeArrowheads="1"/>
          </p:cNvSpPr>
          <p:nvPr/>
        </p:nvSpPr>
        <p:spPr bwMode="auto">
          <a:xfrm>
            <a:off x="2254251" y="6218239"/>
            <a:ext cx="7154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800">
                <a:solidFill>
                  <a:srgbClr val="C00000"/>
                </a:solidFill>
                <a:latin typeface="华文新魏" panose="02010800040101010101" pitchFamily="2" charset="-122"/>
                <a:ea typeface="华文新魏" panose="02010800040101010101" pitchFamily="2" charset="-122"/>
              </a:rPr>
              <a:t>ARM</a:t>
            </a:r>
            <a:r>
              <a:rPr lang="zh-CN" altLang="en-US" sz="2800">
                <a:solidFill>
                  <a:srgbClr val="C00000"/>
                </a:solidFill>
                <a:latin typeface="华文新魏" panose="02010800040101010101" pitchFamily="2" charset="-122"/>
                <a:ea typeface="华文新魏" panose="02010800040101010101" pitchFamily="2" charset="-122"/>
              </a:rPr>
              <a:t>指令为字对齐，最低</a:t>
            </a:r>
            <a:r>
              <a:rPr lang="en-US" altLang="zh-CN" sz="2800">
                <a:solidFill>
                  <a:srgbClr val="C00000"/>
                </a:solidFill>
                <a:latin typeface="华文新魏" panose="02010800040101010101" pitchFamily="2" charset="-122"/>
                <a:ea typeface="华文新魏" panose="02010800040101010101" pitchFamily="2" charset="-122"/>
              </a:rPr>
              <a:t>2</a:t>
            </a:r>
            <a:r>
              <a:rPr lang="zh-CN" altLang="en-US" sz="2800">
                <a:solidFill>
                  <a:srgbClr val="C00000"/>
                </a:solidFill>
                <a:latin typeface="华文新魏" panose="02010800040101010101" pitchFamily="2" charset="-122"/>
                <a:ea typeface="华文新魏" panose="02010800040101010101" pitchFamily="2" charset="-122"/>
              </a:rPr>
              <a:t>位地址固定为</a:t>
            </a:r>
            <a:r>
              <a:rPr lang="en-US" altLang="zh-CN" sz="2800">
                <a:solidFill>
                  <a:srgbClr val="C00000"/>
                </a:solidFill>
                <a:latin typeface="华文新魏" panose="02010800040101010101" pitchFamily="2" charset="-122"/>
                <a:ea typeface="华文新魏" panose="02010800040101010101" pitchFamily="2" charset="-122"/>
              </a:rPr>
              <a:t>0</a:t>
            </a:r>
            <a:r>
              <a:rPr lang="zh-CN" altLang="en-US" sz="2800">
                <a:solidFill>
                  <a:srgbClr val="C00000"/>
                </a:solidFill>
                <a:latin typeface="华文新魏" panose="02010800040101010101" pitchFamily="2" charset="-122"/>
                <a:ea typeface="华文新魏" panose="02010800040101010101" pitchFamily="2" charset="-122"/>
              </a:rPr>
              <a:t>。</a:t>
            </a:r>
            <a:endParaRPr lang="zh-CN" altLang="en-US" sz="2800">
              <a:solidFill>
                <a:srgbClr val="C00000"/>
              </a:solidFill>
            </a:endParaRPr>
          </a:p>
        </p:txBody>
      </p:sp>
    </p:spTree>
    <p:extLst>
      <p:ext uri="{BB962C8B-B14F-4D97-AF65-F5344CB8AC3E}">
        <p14:creationId xmlns:p14="http://schemas.microsoft.com/office/powerpoint/2010/main" val="31825090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outVertical)">
                                      <p:cBhvr>
                                        <p:cTn id="7" dur="500"/>
                                        <p:tgtEl>
                                          <p:spTgt spid="54"/>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up)">
                                      <p:cBhvr>
                                        <p:cTn id="11" dur="500"/>
                                        <p:tgtEl>
                                          <p:spTgt spid="5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500" fill="hold"/>
                                        <p:tgtEl>
                                          <p:spTgt spid="59"/>
                                        </p:tgtEl>
                                        <p:attrNameLst>
                                          <p:attrName>ppt_x</p:attrName>
                                        </p:attrNameLst>
                                      </p:cBhvr>
                                      <p:tavLst>
                                        <p:tav tm="0">
                                          <p:val>
                                            <p:strVal val="1+#ppt_w/2"/>
                                          </p:val>
                                        </p:tav>
                                        <p:tav tm="100000">
                                          <p:val>
                                            <p:strVal val="#ppt_x"/>
                                          </p:val>
                                        </p:tav>
                                      </p:tavLst>
                                    </p:anim>
                                    <p:anim calcmode="lin" valueType="num">
                                      <p:cBhvr additive="base">
                                        <p:cTn id="17"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 grpId="0"/>
      <p:bldP spid="3"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07EA16ED-8038-4EE2-A207-47EED2967283}"/>
              </a:ext>
            </a:extLst>
          </p:cNvPr>
          <p:cNvSpPr txBox="1">
            <a:spLocks noChangeArrowheads="1"/>
          </p:cNvSpPr>
          <p:nvPr/>
        </p:nvSpPr>
        <p:spPr bwMode="auto">
          <a:xfrm>
            <a:off x="1992313" y="549276"/>
            <a:ext cx="67675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分支指令 </a:t>
            </a:r>
            <a:r>
              <a:rPr kumimoji="1" lang="en-US" altLang="zh-CN" sz="3600" b="1">
                <a:solidFill>
                  <a:srgbClr val="C00000"/>
                </a:solidFill>
                <a:latin typeface="楷体" panose="02010609060101010101" pitchFamily="49" charset="-122"/>
                <a:ea typeface="楷体" panose="02010609060101010101" pitchFamily="49" charset="-122"/>
              </a:rPr>
              <a:t>- B/BL</a:t>
            </a:r>
            <a:r>
              <a:rPr kumimoji="1" lang="zh-CN" altLang="en-US" sz="3600" b="1">
                <a:solidFill>
                  <a:srgbClr val="C00000"/>
                </a:solidFill>
                <a:latin typeface="楷体" panose="02010609060101010101" pitchFamily="49" charset="-122"/>
                <a:ea typeface="楷体" panose="02010609060101010101" pitchFamily="49" charset="-122"/>
              </a:rPr>
              <a:t>指令</a:t>
            </a:r>
            <a:endParaRPr kumimoji="1" lang="zh-CN" altLang="en-US" sz="3600" b="1">
              <a:latin typeface="Arial" panose="020B0604020202020204" pitchFamily="34" charset="0"/>
              <a:ea typeface="黑体" panose="02010609060101010101" pitchFamily="49" charset="-122"/>
            </a:endParaRPr>
          </a:p>
        </p:txBody>
      </p:sp>
      <p:grpSp>
        <p:nvGrpSpPr>
          <p:cNvPr id="11" name="Group 2">
            <a:extLst>
              <a:ext uri="{FF2B5EF4-FFF2-40B4-BE49-F238E27FC236}">
                <a16:creationId xmlns:a16="http://schemas.microsoft.com/office/drawing/2014/main" id="{87758126-36F6-442C-935A-1E5B8EB0CFB1}"/>
              </a:ext>
            </a:extLst>
          </p:cNvPr>
          <p:cNvGrpSpPr>
            <a:grpSpLocks/>
          </p:cNvGrpSpPr>
          <p:nvPr/>
        </p:nvGrpSpPr>
        <p:grpSpPr bwMode="auto">
          <a:xfrm>
            <a:off x="1992314" y="3068639"/>
            <a:ext cx="8135937" cy="3673475"/>
            <a:chOff x="295" y="1842"/>
            <a:chExt cx="5125" cy="2314"/>
          </a:xfrm>
        </p:grpSpPr>
        <p:sp>
          <p:nvSpPr>
            <p:cNvPr id="18470" name="AutoShape 3">
              <a:extLst>
                <a:ext uri="{FF2B5EF4-FFF2-40B4-BE49-F238E27FC236}">
                  <a16:creationId xmlns:a16="http://schemas.microsoft.com/office/drawing/2014/main" id="{EE2EF472-9BA1-43E4-BAE4-37691C1E870A}"/>
                </a:ext>
              </a:extLst>
            </p:cNvPr>
            <p:cNvSpPr>
              <a:spLocks noChangeArrowheads="1"/>
            </p:cNvSpPr>
            <p:nvPr/>
          </p:nvSpPr>
          <p:spPr bwMode="auto">
            <a:xfrm>
              <a:off x="295" y="1842"/>
              <a:ext cx="5125" cy="2314"/>
            </a:xfrm>
            <a:prstGeom prst="roundRect">
              <a:avLst>
                <a:gd name="adj" fmla="val 4366"/>
              </a:avLst>
            </a:prstGeom>
            <a:solidFill>
              <a:srgbClr val="CC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3" name="Text Box 4">
              <a:extLst>
                <a:ext uri="{FF2B5EF4-FFF2-40B4-BE49-F238E27FC236}">
                  <a16:creationId xmlns:a16="http://schemas.microsoft.com/office/drawing/2014/main" id="{1B75D5D3-B34B-460D-8B3E-07ED5C9625C2}"/>
                </a:ext>
              </a:extLst>
            </p:cNvPr>
            <p:cNvSpPr txBox="1">
              <a:spLocks noChangeArrowheads="1"/>
            </p:cNvSpPr>
            <p:nvPr/>
          </p:nvSpPr>
          <p:spPr bwMode="auto">
            <a:xfrm>
              <a:off x="1565" y="1979"/>
              <a:ext cx="272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a:solidFill>
                    <a:schemeClr val="accent2"/>
                  </a:solidFill>
                  <a:effectLst>
                    <a:outerShdw blurRad="38100" dist="38100" dir="2700000" algn="tl">
                      <a:srgbClr val="000000"/>
                    </a:outerShdw>
                  </a:effectLst>
                  <a:latin typeface="Arial Black" pitchFamily="34" charset="0"/>
                  <a:ea typeface="华文新魏" pitchFamily="2" charset="-122"/>
                </a:rPr>
                <a:t>BL     Label</a:t>
              </a:r>
            </a:p>
          </p:txBody>
        </p:sp>
      </p:grpSp>
      <p:grpSp>
        <p:nvGrpSpPr>
          <p:cNvPr id="14" name="Group 5">
            <a:extLst>
              <a:ext uri="{FF2B5EF4-FFF2-40B4-BE49-F238E27FC236}">
                <a16:creationId xmlns:a16="http://schemas.microsoft.com/office/drawing/2014/main" id="{15858BFC-FB3E-49E9-A699-272C613447B4}"/>
              </a:ext>
            </a:extLst>
          </p:cNvPr>
          <p:cNvGrpSpPr>
            <a:grpSpLocks/>
          </p:cNvGrpSpPr>
          <p:nvPr/>
        </p:nvGrpSpPr>
        <p:grpSpPr bwMode="auto">
          <a:xfrm>
            <a:off x="5105400" y="4078288"/>
            <a:ext cx="5257800" cy="2286000"/>
            <a:chOff x="1968" y="2592"/>
            <a:chExt cx="3312" cy="1440"/>
          </a:xfrm>
        </p:grpSpPr>
        <p:grpSp>
          <p:nvGrpSpPr>
            <p:cNvPr id="18455" name="Group 6">
              <a:extLst>
                <a:ext uri="{FF2B5EF4-FFF2-40B4-BE49-F238E27FC236}">
                  <a16:creationId xmlns:a16="http://schemas.microsoft.com/office/drawing/2014/main" id="{A19BD7D2-D6D3-44FD-BCB0-6285B6DB70E4}"/>
                </a:ext>
              </a:extLst>
            </p:cNvPr>
            <p:cNvGrpSpPr>
              <a:grpSpLocks/>
            </p:cNvGrpSpPr>
            <p:nvPr/>
          </p:nvGrpSpPr>
          <p:grpSpPr bwMode="auto">
            <a:xfrm>
              <a:off x="1968" y="2592"/>
              <a:ext cx="2832" cy="1440"/>
              <a:chOff x="576" y="2592"/>
              <a:chExt cx="2832" cy="1440"/>
            </a:xfrm>
          </p:grpSpPr>
          <p:grpSp>
            <p:nvGrpSpPr>
              <p:cNvPr id="18458" name="Group 7">
                <a:extLst>
                  <a:ext uri="{FF2B5EF4-FFF2-40B4-BE49-F238E27FC236}">
                    <a16:creationId xmlns:a16="http://schemas.microsoft.com/office/drawing/2014/main" id="{803FB833-170D-41CF-AF0A-BF2D107EB752}"/>
                  </a:ext>
                </a:extLst>
              </p:cNvPr>
              <p:cNvGrpSpPr>
                <a:grpSpLocks/>
              </p:cNvGrpSpPr>
              <p:nvPr/>
            </p:nvGrpSpPr>
            <p:grpSpPr bwMode="auto">
              <a:xfrm>
                <a:off x="576" y="2592"/>
                <a:ext cx="1392" cy="1440"/>
                <a:chOff x="576" y="2592"/>
                <a:chExt cx="1392" cy="1440"/>
              </a:xfrm>
            </p:grpSpPr>
            <p:sp>
              <p:nvSpPr>
                <p:cNvPr id="18461" name="Rectangle 8">
                  <a:extLst>
                    <a:ext uri="{FF2B5EF4-FFF2-40B4-BE49-F238E27FC236}">
                      <a16:creationId xmlns:a16="http://schemas.microsoft.com/office/drawing/2014/main" id="{DB8585B3-0789-4920-B139-77FB70CFE3EB}"/>
                    </a:ext>
                  </a:extLst>
                </p:cNvPr>
                <p:cNvSpPr>
                  <a:spLocks noChangeArrowheads="1"/>
                </p:cNvSpPr>
                <p:nvPr/>
              </p:nvSpPr>
              <p:spPr bwMode="auto">
                <a:xfrm>
                  <a:off x="1056" y="2592"/>
                  <a:ext cx="912" cy="1440"/>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endParaRPr lang="en-US" altLang="zh-CN" sz="20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4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4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400">
                    <a:latin typeface="Times New Roman" panose="02020603050405020304" pitchFamily="18" charset="0"/>
                    <a:ea typeface="华文新魏" panose="02010800040101010101" pitchFamily="2" charset="-122"/>
                  </a:endParaRPr>
                </a:p>
                <a:p>
                  <a:pPr eaLnBrk="1" hangingPunct="1">
                    <a:spcBef>
                      <a:spcPct val="50000"/>
                    </a:spcBef>
                  </a:pPr>
                  <a:endParaRPr lang="en-US" altLang="zh-CN" sz="2400">
                    <a:latin typeface="Times New Roman" panose="02020603050405020304" pitchFamily="18" charset="0"/>
                    <a:ea typeface="华文新魏" panose="02010800040101010101" pitchFamily="2" charset="-122"/>
                  </a:endParaRPr>
                </a:p>
                <a:p>
                  <a:pPr eaLnBrk="1" hangingPunct="1">
                    <a:spcBef>
                      <a:spcPct val="50000"/>
                    </a:spcBef>
                  </a:pPr>
                  <a:r>
                    <a:rPr lang="zh-CN" altLang="en-US" sz="2400">
                      <a:solidFill>
                        <a:srgbClr val="0000FF"/>
                      </a:solidFill>
                      <a:latin typeface="Times New Roman" panose="02020603050405020304" pitchFamily="18" charset="0"/>
                      <a:ea typeface="隶书" panose="02010509060101010101" pitchFamily="49" charset="-122"/>
                    </a:rPr>
                    <a:t>程序代码</a:t>
                  </a:r>
                </a:p>
              </p:txBody>
            </p:sp>
            <p:sp>
              <p:nvSpPr>
                <p:cNvPr id="18462" name="Rectangle 9">
                  <a:extLst>
                    <a:ext uri="{FF2B5EF4-FFF2-40B4-BE49-F238E27FC236}">
                      <a16:creationId xmlns:a16="http://schemas.microsoft.com/office/drawing/2014/main" id="{4FA15844-93C4-442D-BAB2-AD25DBDEAB8A}"/>
                    </a:ext>
                  </a:extLst>
                </p:cNvPr>
                <p:cNvSpPr>
                  <a:spLocks noChangeArrowheads="1"/>
                </p:cNvSpPr>
                <p:nvPr/>
              </p:nvSpPr>
              <p:spPr bwMode="auto">
                <a:xfrm>
                  <a:off x="1056" y="2832"/>
                  <a:ext cx="912" cy="19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solidFill>
                        <a:srgbClr val="0000FF"/>
                      </a:solidFill>
                      <a:latin typeface="Arial Black" panose="020B0A04020102020204" pitchFamily="34" charset="0"/>
                    </a:rPr>
                    <a:t>BL  Label</a:t>
                  </a:r>
                </a:p>
              </p:txBody>
            </p:sp>
            <p:sp>
              <p:nvSpPr>
                <p:cNvPr id="18463" name="Rectangle 10">
                  <a:extLst>
                    <a:ext uri="{FF2B5EF4-FFF2-40B4-BE49-F238E27FC236}">
                      <a16:creationId xmlns:a16="http://schemas.microsoft.com/office/drawing/2014/main" id="{F009CFE7-5642-4485-81F5-5B453794E568}"/>
                    </a:ext>
                  </a:extLst>
                </p:cNvPr>
                <p:cNvSpPr>
                  <a:spLocks noChangeArrowheads="1"/>
                </p:cNvSpPr>
                <p:nvPr/>
              </p:nvSpPr>
              <p:spPr bwMode="auto">
                <a:xfrm>
                  <a:off x="1056" y="3024"/>
                  <a:ext cx="912" cy="19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solidFill>
                        <a:srgbClr val="0000FF"/>
                      </a:solidFill>
                      <a:latin typeface="Arial Black" panose="020B0A04020102020204" pitchFamily="34" charset="0"/>
                    </a:rPr>
                    <a:t>xxx</a:t>
                  </a:r>
                </a:p>
              </p:txBody>
            </p:sp>
            <p:sp>
              <p:nvSpPr>
                <p:cNvPr id="18464" name="Rectangle 11">
                  <a:extLst>
                    <a:ext uri="{FF2B5EF4-FFF2-40B4-BE49-F238E27FC236}">
                      <a16:creationId xmlns:a16="http://schemas.microsoft.com/office/drawing/2014/main" id="{69B8BB3B-61D0-4701-B9FB-DFAD3F4FF122}"/>
                    </a:ext>
                  </a:extLst>
                </p:cNvPr>
                <p:cNvSpPr>
                  <a:spLocks noChangeArrowheads="1"/>
                </p:cNvSpPr>
                <p:nvPr/>
              </p:nvSpPr>
              <p:spPr bwMode="auto">
                <a:xfrm>
                  <a:off x="1056" y="3360"/>
                  <a:ext cx="912" cy="19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solidFill>
                        <a:srgbClr val="0000FF"/>
                      </a:solidFill>
                      <a:latin typeface="Arial Black" panose="020B0A04020102020204" pitchFamily="34" charset="0"/>
                    </a:rPr>
                    <a:t>xxx</a:t>
                  </a:r>
                </a:p>
              </p:txBody>
            </p:sp>
            <p:sp>
              <p:nvSpPr>
                <p:cNvPr id="18465" name="Rectangle 12">
                  <a:extLst>
                    <a:ext uri="{FF2B5EF4-FFF2-40B4-BE49-F238E27FC236}">
                      <a16:creationId xmlns:a16="http://schemas.microsoft.com/office/drawing/2014/main" id="{8E139534-FB4D-4A5F-97BE-FDF7DF2EA97A}"/>
                    </a:ext>
                  </a:extLst>
                </p:cNvPr>
                <p:cNvSpPr>
                  <a:spLocks noChangeArrowheads="1"/>
                </p:cNvSpPr>
                <p:nvPr/>
              </p:nvSpPr>
              <p:spPr bwMode="auto">
                <a:xfrm>
                  <a:off x="576" y="3408"/>
                  <a:ext cx="480" cy="14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latin typeface="Arial Black" panose="020B0A04020102020204" pitchFamily="34" charset="0"/>
                    </a:rPr>
                    <a:t>Label</a:t>
                  </a:r>
                </a:p>
              </p:txBody>
            </p:sp>
            <p:sp>
              <p:nvSpPr>
                <p:cNvPr id="18466" name="Rectangle 13">
                  <a:extLst>
                    <a:ext uri="{FF2B5EF4-FFF2-40B4-BE49-F238E27FC236}">
                      <a16:creationId xmlns:a16="http://schemas.microsoft.com/office/drawing/2014/main" id="{04E9CA85-52BA-40DE-A393-4678F423CC03}"/>
                    </a:ext>
                  </a:extLst>
                </p:cNvPr>
                <p:cNvSpPr>
                  <a:spLocks noChangeArrowheads="1"/>
                </p:cNvSpPr>
                <p:nvPr/>
              </p:nvSpPr>
              <p:spPr bwMode="auto">
                <a:xfrm>
                  <a:off x="1056" y="3552"/>
                  <a:ext cx="912" cy="19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solidFill>
                        <a:srgbClr val="0000FF"/>
                      </a:solidFill>
                      <a:latin typeface="Arial Black" panose="020B0A04020102020204" pitchFamily="34" charset="0"/>
                    </a:rPr>
                    <a:t>xxx</a:t>
                  </a:r>
                </a:p>
              </p:txBody>
            </p:sp>
            <p:sp>
              <p:nvSpPr>
                <p:cNvPr id="18467" name="Rectangle 14">
                  <a:extLst>
                    <a:ext uri="{FF2B5EF4-FFF2-40B4-BE49-F238E27FC236}">
                      <a16:creationId xmlns:a16="http://schemas.microsoft.com/office/drawing/2014/main" id="{C26C9A54-1FC0-4A19-8592-4E2DAE8E1D54}"/>
                    </a:ext>
                  </a:extLst>
                </p:cNvPr>
                <p:cNvSpPr>
                  <a:spLocks noChangeArrowheads="1"/>
                </p:cNvSpPr>
                <p:nvPr/>
              </p:nvSpPr>
              <p:spPr bwMode="auto">
                <a:xfrm>
                  <a:off x="1056" y="3744"/>
                  <a:ext cx="912" cy="19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solidFill>
                        <a:srgbClr val="0000FF"/>
                      </a:solidFill>
                      <a:latin typeface="Arial Black" panose="020B0A04020102020204" pitchFamily="34" charset="0"/>
                    </a:rPr>
                    <a:t>MOV PC,LR</a:t>
                  </a:r>
                </a:p>
              </p:txBody>
            </p:sp>
            <p:sp>
              <p:nvSpPr>
                <p:cNvPr id="18468" name="Rectangle 15">
                  <a:extLst>
                    <a:ext uri="{FF2B5EF4-FFF2-40B4-BE49-F238E27FC236}">
                      <a16:creationId xmlns:a16="http://schemas.microsoft.com/office/drawing/2014/main" id="{C94A4047-9D62-4484-9DD7-B8C17E5E78A8}"/>
                    </a:ext>
                  </a:extLst>
                </p:cNvPr>
                <p:cNvSpPr>
                  <a:spLocks noChangeArrowheads="1"/>
                </p:cNvSpPr>
                <p:nvPr/>
              </p:nvSpPr>
              <p:spPr bwMode="auto">
                <a:xfrm>
                  <a:off x="576" y="2880"/>
                  <a:ext cx="480" cy="14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latin typeface="Arial Black" panose="020B0A04020102020204" pitchFamily="34" charset="0"/>
                    </a:rPr>
                    <a:t>Addr1</a:t>
                  </a:r>
                </a:p>
              </p:txBody>
            </p:sp>
            <p:sp>
              <p:nvSpPr>
                <p:cNvPr id="18469" name="Rectangle 16">
                  <a:extLst>
                    <a:ext uri="{FF2B5EF4-FFF2-40B4-BE49-F238E27FC236}">
                      <a16:creationId xmlns:a16="http://schemas.microsoft.com/office/drawing/2014/main" id="{36FC7A7A-D125-4D8E-8AD0-DDE4BEE34B70}"/>
                    </a:ext>
                  </a:extLst>
                </p:cNvPr>
                <p:cNvSpPr>
                  <a:spLocks noChangeArrowheads="1"/>
                </p:cNvSpPr>
                <p:nvPr/>
              </p:nvSpPr>
              <p:spPr bwMode="auto">
                <a:xfrm>
                  <a:off x="576" y="3072"/>
                  <a:ext cx="480" cy="14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latin typeface="Arial Black" panose="020B0A04020102020204" pitchFamily="34" charset="0"/>
                    </a:rPr>
                    <a:t>Addr2</a:t>
                  </a:r>
                </a:p>
              </p:txBody>
            </p:sp>
          </p:grpSp>
          <p:sp>
            <p:nvSpPr>
              <p:cNvPr id="18459" name="Rectangle 17">
                <a:extLst>
                  <a:ext uri="{FF2B5EF4-FFF2-40B4-BE49-F238E27FC236}">
                    <a16:creationId xmlns:a16="http://schemas.microsoft.com/office/drawing/2014/main" id="{2DAFDEFE-3559-44C8-9D21-180B85610B6B}"/>
                  </a:ext>
                </a:extLst>
              </p:cNvPr>
              <p:cNvSpPr>
                <a:spLocks noChangeArrowheads="1"/>
              </p:cNvSpPr>
              <p:nvPr/>
            </p:nvSpPr>
            <p:spPr bwMode="auto">
              <a:xfrm>
                <a:off x="2496" y="3024"/>
                <a:ext cx="912" cy="19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solidFill>
                      <a:srgbClr val="0000FF"/>
                    </a:solidFill>
                    <a:latin typeface="Arial Black" panose="020B0A04020102020204" pitchFamily="34" charset="0"/>
                  </a:rPr>
                  <a:t>xxx</a:t>
                </a:r>
              </a:p>
            </p:txBody>
          </p:sp>
          <p:sp>
            <p:nvSpPr>
              <p:cNvPr id="18460" name="Rectangle 18">
                <a:extLst>
                  <a:ext uri="{FF2B5EF4-FFF2-40B4-BE49-F238E27FC236}">
                    <a16:creationId xmlns:a16="http://schemas.microsoft.com/office/drawing/2014/main" id="{23C6CD84-6E62-45AC-97B9-52F2A41499AA}"/>
                  </a:ext>
                </a:extLst>
              </p:cNvPr>
              <p:cNvSpPr>
                <a:spLocks noChangeArrowheads="1"/>
              </p:cNvSpPr>
              <p:nvPr/>
            </p:nvSpPr>
            <p:spPr bwMode="auto">
              <a:xfrm>
                <a:off x="2496" y="2832"/>
                <a:ext cx="912" cy="19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solidFill>
                      <a:srgbClr val="0000FF"/>
                    </a:solidFill>
                    <a:latin typeface="Arial Black" panose="020B0A04020102020204" pitchFamily="34" charset="0"/>
                  </a:rPr>
                  <a:t>xxx</a:t>
                </a:r>
              </a:p>
            </p:txBody>
          </p:sp>
        </p:grpSp>
        <p:sp>
          <p:nvSpPr>
            <p:cNvPr id="18456" name="Rectangle 19">
              <a:extLst>
                <a:ext uri="{FF2B5EF4-FFF2-40B4-BE49-F238E27FC236}">
                  <a16:creationId xmlns:a16="http://schemas.microsoft.com/office/drawing/2014/main" id="{77D91533-3F8E-4207-B330-0DFAA3D2B574}"/>
                </a:ext>
              </a:extLst>
            </p:cNvPr>
            <p:cNvSpPr>
              <a:spLocks noChangeArrowheads="1"/>
            </p:cNvSpPr>
            <p:nvPr/>
          </p:nvSpPr>
          <p:spPr bwMode="auto">
            <a:xfrm>
              <a:off x="4800" y="3072"/>
              <a:ext cx="480" cy="14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latin typeface="Arial Black" panose="020B0A04020102020204" pitchFamily="34" charset="0"/>
                </a:rPr>
                <a:t>LR</a:t>
              </a:r>
            </a:p>
          </p:txBody>
        </p:sp>
        <p:sp>
          <p:nvSpPr>
            <p:cNvPr id="18457" name="Rectangle 20">
              <a:extLst>
                <a:ext uri="{FF2B5EF4-FFF2-40B4-BE49-F238E27FC236}">
                  <a16:creationId xmlns:a16="http://schemas.microsoft.com/office/drawing/2014/main" id="{6CC3C198-4A9C-4AB8-8805-C608E19638AC}"/>
                </a:ext>
              </a:extLst>
            </p:cNvPr>
            <p:cNvSpPr>
              <a:spLocks noChangeArrowheads="1"/>
            </p:cNvSpPr>
            <p:nvPr/>
          </p:nvSpPr>
          <p:spPr bwMode="auto">
            <a:xfrm>
              <a:off x="4800" y="2880"/>
              <a:ext cx="480" cy="14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latin typeface="Arial Black" panose="020B0A04020102020204" pitchFamily="34" charset="0"/>
                </a:rPr>
                <a:t>PC</a:t>
              </a:r>
            </a:p>
          </p:txBody>
        </p:sp>
      </p:grpSp>
      <p:sp>
        <p:nvSpPr>
          <p:cNvPr id="30" name="Text Box 22">
            <a:extLst>
              <a:ext uri="{FF2B5EF4-FFF2-40B4-BE49-F238E27FC236}">
                <a16:creationId xmlns:a16="http://schemas.microsoft.com/office/drawing/2014/main" id="{BC5C8D30-2ABC-45F8-A188-3D2705672491}"/>
              </a:ext>
            </a:extLst>
          </p:cNvPr>
          <p:cNvSpPr txBox="1">
            <a:spLocks noChangeArrowheads="1"/>
          </p:cNvSpPr>
          <p:nvPr/>
        </p:nvSpPr>
        <p:spPr bwMode="auto">
          <a:xfrm>
            <a:off x="1978025" y="1341438"/>
            <a:ext cx="8294688" cy="1568450"/>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en-US" altLang="zh-CN" sz="2400">
                <a:solidFill>
                  <a:srgbClr val="0000FF"/>
                </a:solidFill>
                <a:latin typeface="华文新魏" panose="02010800040101010101" pitchFamily="2" charset="-122"/>
                <a:ea typeface="华文新魏" panose="02010800040101010101" pitchFamily="2" charset="-122"/>
              </a:rPr>
              <a:t>B</a:t>
            </a:r>
            <a:r>
              <a:rPr kumimoji="1" lang="zh-CN" altLang="en-US" sz="2400">
                <a:latin typeface="华文新魏" panose="02010800040101010101" pitchFamily="2" charset="-122"/>
                <a:ea typeface="华文新魏" panose="02010800040101010101" pitchFamily="2" charset="-122"/>
              </a:rPr>
              <a:t>指令为简单的跳转指令，不附带其它功能。</a:t>
            </a:r>
            <a:r>
              <a:rPr kumimoji="1" lang="en-US" altLang="zh-CN" sz="2400">
                <a:solidFill>
                  <a:srgbClr val="0000FF"/>
                </a:solidFill>
                <a:latin typeface="华文新魏" panose="02010800040101010101" pitchFamily="2" charset="-122"/>
                <a:ea typeface="华文新魏" panose="02010800040101010101" pitchFamily="2" charset="-122"/>
              </a:rPr>
              <a:t>BL</a:t>
            </a:r>
            <a:r>
              <a:rPr kumimoji="1" lang="zh-CN" altLang="en-US" sz="2400">
                <a:latin typeface="华文新魏" panose="02010800040101010101" pitchFamily="2" charset="-122"/>
                <a:ea typeface="华文新魏" panose="02010800040101010101" pitchFamily="2" charset="-122"/>
              </a:rPr>
              <a:t>指令除了具有跳转功能，还能在跳转之</a:t>
            </a:r>
            <a:r>
              <a:rPr kumimoji="1" lang="zh-CN" altLang="en-US" sz="2400">
                <a:latin typeface="Times New Roman" panose="02020603050405020304" pitchFamily="18" charset="0"/>
                <a:ea typeface="华文新魏" panose="02010800040101010101" pitchFamily="2" charset="-122"/>
              </a:rPr>
              <a:t>前将下一条指令的地址拷贝到</a:t>
            </a:r>
            <a:r>
              <a:rPr kumimoji="1" lang="en-US" altLang="zh-CN" sz="2400">
                <a:latin typeface="Times New Roman" panose="02020603050405020304" pitchFamily="18" charset="0"/>
                <a:ea typeface="华文新魏" panose="02010800040101010101" pitchFamily="2" charset="-122"/>
              </a:rPr>
              <a:t>R14(</a:t>
            </a:r>
            <a:r>
              <a:rPr kumimoji="1" lang="zh-CN" altLang="en-US" sz="2400">
                <a:latin typeface="Times New Roman" panose="02020603050405020304" pitchFamily="18" charset="0"/>
                <a:ea typeface="华文新魏" panose="02010800040101010101" pitchFamily="2" charset="-122"/>
              </a:rPr>
              <a:t>即</a:t>
            </a:r>
            <a:r>
              <a:rPr kumimoji="1" lang="en-US" altLang="zh-CN" sz="2400">
                <a:latin typeface="Times New Roman" panose="02020603050405020304" pitchFamily="18" charset="0"/>
                <a:ea typeface="华文新魏" panose="02010800040101010101" pitchFamily="2" charset="-122"/>
              </a:rPr>
              <a:t>LR) </a:t>
            </a:r>
            <a:r>
              <a:rPr kumimoji="1" lang="zh-CN" altLang="en-US" sz="2400">
                <a:latin typeface="Times New Roman" panose="02020603050405020304" pitchFamily="18" charset="0"/>
                <a:ea typeface="华文新魏" panose="02010800040101010101" pitchFamily="2" charset="-122"/>
              </a:rPr>
              <a:t>链接寄存器中，</a:t>
            </a:r>
            <a:r>
              <a:rPr kumimoji="1" lang="zh-CN" altLang="en-US" sz="2400">
                <a:solidFill>
                  <a:srgbClr val="FF0000"/>
                </a:solidFill>
                <a:latin typeface="Times New Roman" panose="02020603050405020304" pitchFamily="18" charset="0"/>
                <a:ea typeface="华文新魏" panose="02010800040101010101" pitchFamily="2" charset="-122"/>
              </a:rPr>
              <a:t>它适用于子程序调用</a:t>
            </a:r>
            <a:r>
              <a:rPr kumimoji="1" lang="zh-CN" altLang="en-US" sz="2400">
                <a:latin typeface="Times New Roman" panose="02020603050405020304" pitchFamily="18" charset="0"/>
                <a:ea typeface="华文新魏" panose="02010800040101010101" pitchFamily="2" charset="-122"/>
              </a:rPr>
              <a:t>。跳转范围限制在当前指令的</a:t>
            </a:r>
            <a:r>
              <a:rPr kumimoji="1" lang="en-US" altLang="zh-CN" sz="2400">
                <a:latin typeface="Times New Roman" panose="02020603050405020304" pitchFamily="18" charset="0"/>
                <a:ea typeface="华文新魏" panose="02010800040101010101" pitchFamily="2" charset="-122"/>
              </a:rPr>
              <a:t>±32M</a:t>
            </a:r>
            <a:r>
              <a:rPr kumimoji="1" lang="zh-CN" altLang="en-US" sz="2400">
                <a:latin typeface="Times New Roman" panose="02020603050405020304" pitchFamily="18" charset="0"/>
                <a:ea typeface="华文新魏" panose="02010800040101010101" pitchFamily="2" charset="-122"/>
              </a:rPr>
              <a:t>字节地址内。指令格式</a:t>
            </a:r>
            <a:r>
              <a:rPr kumimoji="1" lang="zh-CN" altLang="en-US" sz="2400">
                <a:latin typeface="华文新魏" panose="02010800040101010101" pitchFamily="2" charset="-122"/>
                <a:ea typeface="华文新魏" panose="02010800040101010101" pitchFamily="2" charset="-122"/>
              </a:rPr>
              <a:t>如下：</a:t>
            </a:r>
          </a:p>
        </p:txBody>
      </p:sp>
      <p:sp>
        <p:nvSpPr>
          <p:cNvPr id="31" name="Line 23">
            <a:extLst>
              <a:ext uri="{FF2B5EF4-FFF2-40B4-BE49-F238E27FC236}">
                <a16:creationId xmlns:a16="http://schemas.microsoft.com/office/drawing/2014/main" id="{713711C4-08E1-4FAA-B836-7C882D0AAF6E}"/>
              </a:ext>
            </a:extLst>
          </p:cNvPr>
          <p:cNvSpPr>
            <a:spLocks noChangeShapeType="1"/>
          </p:cNvSpPr>
          <p:nvPr/>
        </p:nvSpPr>
        <p:spPr bwMode="auto">
          <a:xfrm>
            <a:off x="6553200" y="4154488"/>
            <a:ext cx="0" cy="304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4">
            <a:extLst>
              <a:ext uri="{FF2B5EF4-FFF2-40B4-BE49-F238E27FC236}">
                <a16:creationId xmlns:a16="http://schemas.microsoft.com/office/drawing/2014/main" id="{848D8098-9977-4279-B5C4-8A04336D1ED3}"/>
              </a:ext>
            </a:extLst>
          </p:cNvPr>
          <p:cNvSpPr>
            <a:spLocks noChangeArrowheads="1"/>
          </p:cNvSpPr>
          <p:nvPr/>
        </p:nvSpPr>
        <p:spPr bwMode="auto">
          <a:xfrm>
            <a:off x="6400800" y="4459288"/>
            <a:ext cx="762000" cy="304800"/>
          </a:xfrm>
          <a:prstGeom prst="ellipse">
            <a:avLst/>
          </a:prstGeom>
          <a:noFill/>
          <a:ln w="19050">
            <a:solidFill>
              <a:srgbClr val="FF0000"/>
            </a:solidFill>
            <a:round/>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33" name="Freeform 25">
            <a:extLst>
              <a:ext uri="{FF2B5EF4-FFF2-40B4-BE49-F238E27FC236}">
                <a16:creationId xmlns:a16="http://schemas.microsoft.com/office/drawing/2014/main" id="{01D7BF49-6BA2-4227-B756-21427B47EC74}"/>
              </a:ext>
            </a:extLst>
          </p:cNvPr>
          <p:cNvSpPr>
            <a:spLocks/>
          </p:cNvSpPr>
          <p:nvPr/>
        </p:nvSpPr>
        <p:spPr bwMode="auto">
          <a:xfrm flipH="1">
            <a:off x="7275514" y="4687888"/>
            <a:ext cx="268287" cy="838200"/>
          </a:xfrm>
          <a:custGeom>
            <a:avLst/>
            <a:gdLst>
              <a:gd name="T0" fmla="*/ 2147483647 w 215"/>
              <a:gd name="T1" fmla="*/ 0 h 528"/>
              <a:gd name="T2" fmla="*/ 2147483647 w 215"/>
              <a:gd name="T3" fmla="*/ 2147483647 h 528"/>
              <a:gd name="T4" fmla="*/ 2147483647 w 215"/>
              <a:gd name="T5" fmla="*/ 2147483647 h 528"/>
              <a:gd name="T6" fmla="*/ 0 60000 65536"/>
              <a:gd name="T7" fmla="*/ 0 60000 65536"/>
              <a:gd name="T8" fmla="*/ 0 60000 65536"/>
            </a:gdLst>
            <a:ahLst/>
            <a:cxnLst>
              <a:cxn ang="T6">
                <a:pos x="T0" y="T1"/>
              </a:cxn>
              <a:cxn ang="T7">
                <a:pos x="T2" y="T3"/>
              </a:cxn>
              <a:cxn ang="T8">
                <a:pos x="T4" y="T5"/>
              </a:cxn>
            </a:cxnLst>
            <a:rect l="0" t="0" r="r" b="b"/>
            <a:pathLst>
              <a:path w="215" h="528">
                <a:moveTo>
                  <a:pt x="215" y="0"/>
                </a:moveTo>
                <a:cubicBezTo>
                  <a:pt x="180" y="32"/>
                  <a:pt x="14" y="104"/>
                  <a:pt x="7" y="192"/>
                </a:cubicBezTo>
                <a:cubicBezTo>
                  <a:pt x="0" y="280"/>
                  <a:pt x="140" y="458"/>
                  <a:pt x="175" y="528"/>
                </a:cubicBezTo>
              </a:path>
            </a:pathLst>
          </a:custGeom>
          <a:noFill/>
          <a:ln w="19050" cap="flat" cmpd="sng">
            <a:solidFill>
              <a:srgbClr val="0000FF"/>
            </a:solidFill>
            <a:prstDash val="solid"/>
            <a:round/>
            <a:headEnd/>
            <a:tailEnd type="triangle" w="med" len="me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 name="Group 26">
            <a:extLst>
              <a:ext uri="{FF2B5EF4-FFF2-40B4-BE49-F238E27FC236}">
                <a16:creationId xmlns:a16="http://schemas.microsoft.com/office/drawing/2014/main" id="{DED6EF2C-C86D-4AC5-911F-EE8FAD9C575F}"/>
              </a:ext>
            </a:extLst>
          </p:cNvPr>
          <p:cNvGrpSpPr>
            <a:grpSpLocks/>
          </p:cNvGrpSpPr>
          <p:nvPr/>
        </p:nvGrpSpPr>
        <p:grpSpPr bwMode="auto">
          <a:xfrm>
            <a:off x="7162800" y="4611688"/>
            <a:ext cx="1130300" cy="342900"/>
            <a:chOff x="1872" y="2928"/>
            <a:chExt cx="712" cy="216"/>
          </a:xfrm>
        </p:grpSpPr>
        <p:sp>
          <p:nvSpPr>
            <p:cNvPr id="18453" name="Freeform 27">
              <a:extLst>
                <a:ext uri="{FF2B5EF4-FFF2-40B4-BE49-F238E27FC236}">
                  <a16:creationId xmlns:a16="http://schemas.microsoft.com/office/drawing/2014/main" id="{75E129BC-3EA7-46B7-AEC8-6823D3F9676D}"/>
                </a:ext>
              </a:extLst>
            </p:cNvPr>
            <p:cNvSpPr>
              <a:spLocks/>
            </p:cNvSpPr>
            <p:nvPr/>
          </p:nvSpPr>
          <p:spPr bwMode="auto">
            <a:xfrm>
              <a:off x="1872" y="2928"/>
              <a:ext cx="712" cy="24"/>
            </a:xfrm>
            <a:custGeom>
              <a:avLst/>
              <a:gdLst>
                <a:gd name="T0" fmla="*/ 0 w 712"/>
                <a:gd name="T1" fmla="*/ 0 h 24"/>
                <a:gd name="T2" fmla="*/ 376 w 712"/>
                <a:gd name="T3" fmla="*/ 8 h 24"/>
                <a:gd name="T4" fmla="*/ 712 w 712"/>
                <a:gd name="T5" fmla="*/ 24 h 24"/>
                <a:gd name="T6" fmla="*/ 0 60000 65536"/>
                <a:gd name="T7" fmla="*/ 0 60000 65536"/>
                <a:gd name="T8" fmla="*/ 0 60000 65536"/>
              </a:gdLst>
              <a:ahLst/>
              <a:cxnLst>
                <a:cxn ang="T6">
                  <a:pos x="T0" y="T1"/>
                </a:cxn>
                <a:cxn ang="T7">
                  <a:pos x="T2" y="T3"/>
                </a:cxn>
                <a:cxn ang="T8">
                  <a:pos x="T4" y="T5"/>
                </a:cxn>
              </a:cxnLst>
              <a:rect l="0" t="0" r="r" b="b"/>
              <a:pathLst>
                <a:path w="712" h="24">
                  <a:moveTo>
                    <a:pt x="0" y="0"/>
                  </a:moveTo>
                  <a:cubicBezTo>
                    <a:pt x="63" y="1"/>
                    <a:pt x="257" y="4"/>
                    <a:pt x="376" y="8"/>
                  </a:cubicBezTo>
                  <a:cubicBezTo>
                    <a:pt x="495" y="12"/>
                    <a:pt x="642" y="21"/>
                    <a:pt x="712" y="24"/>
                  </a:cubicBezTo>
                </a:path>
              </a:pathLst>
            </a:custGeom>
            <a:noFill/>
            <a:ln w="19050" cap="flat" cmpd="sng">
              <a:solidFill>
                <a:srgbClr val="FF0000"/>
              </a:solidFill>
              <a:prstDash val="dash"/>
              <a:round/>
              <a:headEnd/>
              <a:tailEnd type="triangle" w="med" len="me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Freeform 28">
              <a:extLst>
                <a:ext uri="{FF2B5EF4-FFF2-40B4-BE49-F238E27FC236}">
                  <a16:creationId xmlns:a16="http://schemas.microsoft.com/office/drawing/2014/main" id="{55FDEB41-9299-4DA7-9DFD-55B53DEF7F3B}"/>
                </a:ext>
              </a:extLst>
            </p:cNvPr>
            <p:cNvSpPr>
              <a:spLocks/>
            </p:cNvSpPr>
            <p:nvPr/>
          </p:nvSpPr>
          <p:spPr bwMode="auto">
            <a:xfrm>
              <a:off x="1872" y="3120"/>
              <a:ext cx="712" cy="24"/>
            </a:xfrm>
            <a:custGeom>
              <a:avLst/>
              <a:gdLst>
                <a:gd name="T0" fmla="*/ 0 w 712"/>
                <a:gd name="T1" fmla="*/ 0 h 24"/>
                <a:gd name="T2" fmla="*/ 376 w 712"/>
                <a:gd name="T3" fmla="*/ 8 h 24"/>
                <a:gd name="T4" fmla="*/ 712 w 712"/>
                <a:gd name="T5" fmla="*/ 24 h 24"/>
                <a:gd name="T6" fmla="*/ 0 60000 65536"/>
                <a:gd name="T7" fmla="*/ 0 60000 65536"/>
                <a:gd name="T8" fmla="*/ 0 60000 65536"/>
              </a:gdLst>
              <a:ahLst/>
              <a:cxnLst>
                <a:cxn ang="T6">
                  <a:pos x="T0" y="T1"/>
                </a:cxn>
                <a:cxn ang="T7">
                  <a:pos x="T2" y="T3"/>
                </a:cxn>
                <a:cxn ang="T8">
                  <a:pos x="T4" y="T5"/>
                </a:cxn>
              </a:cxnLst>
              <a:rect l="0" t="0" r="r" b="b"/>
              <a:pathLst>
                <a:path w="712" h="24">
                  <a:moveTo>
                    <a:pt x="0" y="0"/>
                  </a:moveTo>
                  <a:cubicBezTo>
                    <a:pt x="63" y="1"/>
                    <a:pt x="257" y="4"/>
                    <a:pt x="376" y="8"/>
                  </a:cubicBezTo>
                  <a:cubicBezTo>
                    <a:pt x="495" y="12"/>
                    <a:pt x="642" y="21"/>
                    <a:pt x="712" y="24"/>
                  </a:cubicBezTo>
                </a:path>
              </a:pathLst>
            </a:custGeom>
            <a:noFill/>
            <a:ln w="19050" cap="flat" cmpd="sng">
              <a:solidFill>
                <a:srgbClr val="FF0000"/>
              </a:solidFill>
              <a:prstDash val="dash"/>
              <a:round/>
              <a:headEnd/>
              <a:tailEnd type="triangle" w="med" len="me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 name="Rectangle 29">
            <a:extLst>
              <a:ext uri="{FF2B5EF4-FFF2-40B4-BE49-F238E27FC236}">
                <a16:creationId xmlns:a16="http://schemas.microsoft.com/office/drawing/2014/main" id="{3C16F537-15F1-4050-A576-974F9E9CD1EB}"/>
              </a:ext>
            </a:extLst>
          </p:cNvPr>
          <p:cNvSpPr>
            <a:spLocks noChangeArrowheads="1"/>
          </p:cNvSpPr>
          <p:nvPr/>
        </p:nvSpPr>
        <p:spPr bwMode="auto">
          <a:xfrm>
            <a:off x="8153400" y="4459288"/>
            <a:ext cx="1447800" cy="304800"/>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solidFill>
                  <a:srgbClr val="0000FF"/>
                </a:solidFill>
                <a:latin typeface="Arial Black" panose="020B0A04020102020204" pitchFamily="34" charset="0"/>
              </a:rPr>
              <a:t>Addr1</a:t>
            </a:r>
          </a:p>
        </p:txBody>
      </p:sp>
      <p:grpSp>
        <p:nvGrpSpPr>
          <p:cNvPr id="38" name="Group 30">
            <a:extLst>
              <a:ext uri="{FF2B5EF4-FFF2-40B4-BE49-F238E27FC236}">
                <a16:creationId xmlns:a16="http://schemas.microsoft.com/office/drawing/2014/main" id="{9C411DE1-E436-4085-AB90-3B2E91433ED4}"/>
              </a:ext>
            </a:extLst>
          </p:cNvPr>
          <p:cNvGrpSpPr>
            <a:grpSpLocks/>
          </p:cNvGrpSpPr>
          <p:nvPr/>
        </p:nvGrpSpPr>
        <p:grpSpPr bwMode="auto">
          <a:xfrm>
            <a:off x="8153400" y="4459288"/>
            <a:ext cx="1447800" cy="609600"/>
            <a:chOff x="4128" y="2928"/>
            <a:chExt cx="912" cy="384"/>
          </a:xfrm>
        </p:grpSpPr>
        <p:sp>
          <p:nvSpPr>
            <p:cNvPr id="18451" name="Rectangle 31">
              <a:extLst>
                <a:ext uri="{FF2B5EF4-FFF2-40B4-BE49-F238E27FC236}">
                  <a16:creationId xmlns:a16="http://schemas.microsoft.com/office/drawing/2014/main" id="{7DA43461-1768-4071-AEB7-83F063B51D30}"/>
                </a:ext>
              </a:extLst>
            </p:cNvPr>
            <p:cNvSpPr>
              <a:spLocks noChangeArrowheads="1"/>
            </p:cNvSpPr>
            <p:nvPr/>
          </p:nvSpPr>
          <p:spPr bwMode="auto">
            <a:xfrm>
              <a:off x="4128" y="2928"/>
              <a:ext cx="912" cy="19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solidFill>
                    <a:srgbClr val="0000FF"/>
                  </a:solidFill>
                  <a:latin typeface="Arial Black" panose="020B0A04020102020204" pitchFamily="34" charset="0"/>
                </a:rPr>
                <a:t>Label</a:t>
              </a:r>
            </a:p>
          </p:txBody>
        </p:sp>
        <p:sp>
          <p:nvSpPr>
            <p:cNvPr id="18452" name="Rectangle 32">
              <a:extLst>
                <a:ext uri="{FF2B5EF4-FFF2-40B4-BE49-F238E27FC236}">
                  <a16:creationId xmlns:a16="http://schemas.microsoft.com/office/drawing/2014/main" id="{827E3287-F792-4ECD-AC76-C12F815BD356}"/>
                </a:ext>
              </a:extLst>
            </p:cNvPr>
            <p:cNvSpPr>
              <a:spLocks noChangeArrowheads="1"/>
            </p:cNvSpPr>
            <p:nvPr/>
          </p:nvSpPr>
          <p:spPr bwMode="auto">
            <a:xfrm>
              <a:off x="4128" y="3120"/>
              <a:ext cx="912" cy="192"/>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solidFill>
                    <a:srgbClr val="0000FF"/>
                  </a:solidFill>
                  <a:latin typeface="Arial Black" panose="020B0A04020102020204" pitchFamily="34" charset="0"/>
                </a:rPr>
                <a:t>Addr2</a:t>
              </a:r>
            </a:p>
          </p:txBody>
        </p:sp>
      </p:grpSp>
      <p:sp>
        <p:nvSpPr>
          <p:cNvPr id="41" name="Rectangle 33">
            <a:extLst>
              <a:ext uri="{FF2B5EF4-FFF2-40B4-BE49-F238E27FC236}">
                <a16:creationId xmlns:a16="http://schemas.microsoft.com/office/drawing/2014/main" id="{667864D2-30C5-4C0E-980C-00930E400378}"/>
              </a:ext>
            </a:extLst>
          </p:cNvPr>
          <p:cNvSpPr>
            <a:spLocks noChangeArrowheads="1"/>
          </p:cNvSpPr>
          <p:nvPr/>
        </p:nvSpPr>
        <p:spPr bwMode="auto">
          <a:xfrm>
            <a:off x="8153400" y="4459288"/>
            <a:ext cx="1447800" cy="304800"/>
          </a:xfrm>
          <a:prstGeom prst="rect">
            <a:avLst/>
          </a:prstGeom>
          <a:solidFill>
            <a:srgbClr val="FF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lang="en-US" altLang="zh-CN" sz="1600">
                <a:solidFill>
                  <a:srgbClr val="0000FF"/>
                </a:solidFill>
                <a:latin typeface="Arial Black" panose="020B0A04020102020204" pitchFamily="34" charset="0"/>
              </a:rPr>
              <a:t>Addr2</a:t>
            </a:r>
          </a:p>
        </p:txBody>
      </p:sp>
      <p:sp>
        <p:nvSpPr>
          <p:cNvPr id="42" name="Line 34">
            <a:extLst>
              <a:ext uri="{FF2B5EF4-FFF2-40B4-BE49-F238E27FC236}">
                <a16:creationId xmlns:a16="http://schemas.microsoft.com/office/drawing/2014/main" id="{155EAFE4-01AB-4FCC-9F0E-27E608BD7565}"/>
              </a:ext>
            </a:extLst>
          </p:cNvPr>
          <p:cNvSpPr>
            <a:spLocks noChangeShapeType="1"/>
          </p:cNvSpPr>
          <p:nvPr/>
        </p:nvSpPr>
        <p:spPr bwMode="auto">
          <a:xfrm>
            <a:off x="7162800" y="5526088"/>
            <a:ext cx="0" cy="457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5">
            <a:extLst>
              <a:ext uri="{FF2B5EF4-FFF2-40B4-BE49-F238E27FC236}">
                <a16:creationId xmlns:a16="http://schemas.microsoft.com/office/drawing/2014/main" id="{5E864396-A53B-4520-B69A-EA0B9013311B}"/>
              </a:ext>
            </a:extLst>
          </p:cNvPr>
          <p:cNvSpPr>
            <a:spLocks noChangeShapeType="1"/>
          </p:cNvSpPr>
          <p:nvPr/>
        </p:nvSpPr>
        <p:spPr bwMode="auto">
          <a:xfrm flipV="1">
            <a:off x="9448800" y="4535488"/>
            <a:ext cx="0" cy="3810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Freeform 36">
            <a:extLst>
              <a:ext uri="{FF2B5EF4-FFF2-40B4-BE49-F238E27FC236}">
                <a16:creationId xmlns:a16="http://schemas.microsoft.com/office/drawing/2014/main" id="{6EDAD994-6FDC-4572-8C48-ED68526075BF}"/>
              </a:ext>
            </a:extLst>
          </p:cNvPr>
          <p:cNvSpPr>
            <a:spLocks/>
          </p:cNvSpPr>
          <p:nvPr/>
        </p:nvSpPr>
        <p:spPr bwMode="auto">
          <a:xfrm>
            <a:off x="7315200" y="4941888"/>
            <a:ext cx="222250" cy="1117600"/>
          </a:xfrm>
          <a:custGeom>
            <a:avLst/>
            <a:gdLst>
              <a:gd name="T0" fmla="*/ 0 w 140"/>
              <a:gd name="T1" fmla="*/ 0 h 704"/>
              <a:gd name="T2" fmla="*/ 2147483647 w 140"/>
              <a:gd name="T3" fmla="*/ 2147483647 h 704"/>
              <a:gd name="T4" fmla="*/ 2147483647 w 140"/>
              <a:gd name="T5" fmla="*/ 2147483647 h 704"/>
              <a:gd name="T6" fmla="*/ 0 60000 65536"/>
              <a:gd name="T7" fmla="*/ 0 60000 65536"/>
              <a:gd name="T8" fmla="*/ 0 60000 65536"/>
            </a:gdLst>
            <a:ahLst/>
            <a:cxnLst>
              <a:cxn ang="T6">
                <a:pos x="T0" y="T1"/>
              </a:cxn>
              <a:cxn ang="T7">
                <a:pos x="T2" y="T3"/>
              </a:cxn>
              <a:cxn ang="T8">
                <a:pos x="T4" y="T5"/>
              </a:cxn>
            </a:cxnLst>
            <a:rect l="0" t="0" r="r" b="b"/>
            <a:pathLst>
              <a:path w="140" h="704">
                <a:moveTo>
                  <a:pt x="0" y="0"/>
                </a:moveTo>
                <a:cubicBezTo>
                  <a:pt x="24" y="61"/>
                  <a:pt x="138" y="251"/>
                  <a:pt x="139" y="368"/>
                </a:cubicBezTo>
                <a:cubicBezTo>
                  <a:pt x="140" y="485"/>
                  <a:pt x="35" y="634"/>
                  <a:pt x="7" y="704"/>
                </a:cubicBezTo>
              </a:path>
            </a:pathLst>
          </a:custGeom>
          <a:noFill/>
          <a:ln w="19050" cap="flat" cmpd="sng">
            <a:solidFill>
              <a:srgbClr val="0000FF"/>
            </a:solidFill>
            <a:prstDash val="solid"/>
            <a:round/>
            <a:headEnd type="triangle" w="med" len="med"/>
            <a:tailEnd type="none" w="med" len="me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Text Box 37">
            <a:extLst>
              <a:ext uri="{FF2B5EF4-FFF2-40B4-BE49-F238E27FC236}">
                <a16:creationId xmlns:a16="http://schemas.microsoft.com/office/drawing/2014/main" id="{F0A57303-8ADA-41C9-8B00-5FC34B10BF3A}"/>
              </a:ext>
            </a:extLst>
          </p:cNvPr>
          <p:cNvSpPr txBox="1">
            <a:spLocks noChangeArrowheads="1"/>
          </p:cNvSpPr>
          <p:nvPr/>
        </p:nvSpPr>
        <p:spPr bwMode="auto">
          <a:xfrm>
            <a:off x="2286001" y="4154488"/>
            <a:ext cx="2657475" cy="2011362"/>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kumimoji="1" lang="en-US" altLang="zh-CN" sz="2000">
                <a:latin typeface="华文新魏" panose="02010800040101010101" pitchFamily="2" charset="-122"/>
                <a:ea typeface="华文新魏" panose="02010800040101010101" pitchFamily="2" charset="-122"/>
              </a:rPr>
              <a:t>1.</a:t>
            </a:r>
            <a:r>
              <a:rPr kumimoji="1" lang="zh-CN" altLang="en-US" sz="2000">
                <a:latin typeface="华文新魏" panose="02010800040101010101" pitchFamily="2" charset="-122"/>
                <a:ea typeface="华文新魏" panose="02010800040101010101" pitchFamily="2" charset="-122"/>
              </a:rPr>
              <a:t>当程序执行到</a:t>
            </a:r>
            <a:r>
              <a:rPr kumimoji="1" lang="en-US" altLang="zh-CN" sz="2000">
                <a:latin typeface="华文新魏" panose="02010800040101010101" pitchFamily="2" charset="-122"/>
                <a:ea typeface="华文新魏" panose="02010800040101010101" pitchFamily="2" charset="-122"/>
              </a:rPr>
              <a:t>BL</a:t>
            </a:r>
            <a:r>
              <a:rPr kumimoji="1" lang="zh-CN" altLang="en-US" sz="2000">
                <a:latin typeface="华文新魏" panose="02010800040101010101" pitchFamily="2" charset="-122"/>
                <a:ea typeface="华文新魏" panose="02010800040101010101" pitchFamily="2" charset="-122"/>
              </a:rPr>
              <a:t>跳转指令时，硬件将下一条指令的地址</a:t>
            </a:r>
            <a:r>
              <a:rPr kumimoji="1" lang="en-US" altLang="zh-CN" sz="2000">
                <a:latin typeface="华文新魏" panose="02010800040101010101" pitchFamily="2" charset="-122"/>
                <a:ea typeface="华文新魏" panose="02010800040101010101" pitchFamily="2" charset="-122"/>
              </a:rPr>
              <a:t>Addr2</a:t>
            </a:r>
            <a:r>
              <a:rPr kumimoji="1" lang="zh-CN" altLang="en-US" sz="2000">
                <a:latin typeface="华文新魏" panose="02010800040101010101" pitchFamily="2" charset="-122"/>
                <a:ea typeface="华文新魏" panose="02010800040101010101" pitchFamily="2" charset="-122"/>
              </a:rPr>
              <a:t>装入</a:t>
            </a:r>
            <a:r>
              <a:rPr kumimoji="1" lang="en-US" altLang="zh-CN" sz="2000">
                <a:latin typeface="华文新魏" panose="02010800040101010101" pitchFamily="2" charset="-122"/>
                <a:ea typeface="华文新魏" panose="02010800040101010101" pitchFamily="2" charset="-122"/>
              </a:rPr>
              <a:t>LR</a:t>
            </a:r>
            <a:r>
              <a:rPr kumimoji="1" lang="zh-CN" altLang="en-US" sz="2000">
                <a:latin typeface="华文新魏" panose="02010800040101010101" pitchFamily="2" charset="-122"/>
                <a:ea typeface="华文新魏" panose="02010800040101010101" pitchFamily="2" charset="-122"/>
              </a:rPr>
              <a:t>寄存器，并把跳转地址装入程序计数器（</a:t>
            </a:r>
            <a:r>
              <a:rPr kumimoji="1" lang="en-US" altLang="zh-CN" sz="2000">
                <a:latin typeface="华文新魏" panose="02010800040101010101" pitchFamily="2" charset="-122"/>
                <a:ea typeface="华文新魏" panose="02010800040101010101" pitchFamily="2" charset="-122"/>
              </a:rPr>
              <a:t>PC</a:t>
            </a:r>
            <a:r>
              <a:rPr kumimoji="1" lang="zh-CN" altLang="en-US" sz="2000">
                <a:latin typeface="华文新魏" panose="02010800040101010101" pitchFamily="2" charset="-122"/>
                <a:ea typeface="华文新魏" panose="02010800040101010101" pitchFamily="2" charset="-122"/>
              </a:rPr>
              <a:t>）</a:t>
            </a:r>
          </a:p>
        </p:txBody>
      </p:sp>
      <p:sp>
        <p:nvSpPr>
          <p:cNvPr id="46" name="Text Box 38">
            <a:extLst>
              <a:ext uri="{FF2B5EF4-FFF2-40B4-BE49-F238E27FC236}">
                <a16:creationId xmlns:a16="http://schemas.microsoft.com/office/drawing/2014/main" id="{0855B6C0-1A60-4032-943C-9DB7025EEF2A}"/>
              </a:ext>
            </a:extLst>
          </p:cNvPr>
          <p:cNvSpPr txBox="1">
            <a:spLocks noChangeArrowheads="1"/>
          </p:cNvSpPr>
          <p:nvPr/>
        </p:nvSpPr>
        <p:spPr bwMode="auto">
          <a:xfrm>
            <a:off x="2279651" y="4149726"/>
            <a:ext cx="2663825" cy="2016125"/>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Clr>
                <a:srgbClr val="0000FF"/>
              </a:buClr>
            </a:pPr>
            <a:r>
              <a:rPr kumimoji="1" lang="en-US" altLang="zh-CN" sz="2000">
                <a:latin typeface="华文新魏" panose="02010800040101010101" pitchFamily="2" charset="-122"/>
                <a:ea typeface="华文新魏" panose="02010800040101010101" pitchFamily="2" charset="-122"/>
              </a:rPr>
              <a:t>2. </a:t>
            </a:r>
            <a:r>
              <a:rPr kumimoji="1" lang="zh-CN" altLang="en-US" sz="2000">
                <a:latin typeface="华文新魏" panose="02010800040101010101" pitchFamily="2" charset="-122"/>
                <a:ea typeface="华文新魏" panose="02010800040101010101" pitchFamily="2" charset="-122"/>
              </a:rPr>
              <a:t>程序跳转到目标地址</a:t>
            </a:r>
            <a:r>
              <a:rPr kumimoji="1" lang="en-US" altLang="zh-CN" sz="2000">
                <a:latin typeface="华文新魏" panose="02010800040101010101" pitchFamily="2" charset="-122"/>
                <a:ea typeface="华文新魏" panose="02010800040101010101" pitchFamily="2" charset="-122"/>
              </a:rPr>
              <a:t>Label</a:t>
            </a:r>
            <a:r>
              <a:rPr kumimoji="1" lang="zh-CN" altLang="en-US" sz="2000">
                <a:latin typeface="华文新魏" panose="02010800040101010101" pitchFamily="2" charset="-122"/>
                <a:ea typeface="华文新魏" panose="02010800040101010101" pitchFamily="2" charset="-122"/>
              </a:rPr>
              <a:t>继续执行，当子程序执行结束后，将</a:t>
            </a:r>
            <a:r>
              <a:rPr kumimoji="1" lang="en-US" altLang="zh-CN" sz="2000">
                <a:latin typeface="华文新魏" panose="02010800040101010101" pitchFamily="2" charset="-122"/>
                <a:ea typeface="华文新魏" panose="02010800040101010101" pitchFamily="2" charset="-122"/>
              </a:rPr>
              <a:t>LR</a:t>
            </a:r>
            <a:r>
              <a:rPr kumimoji="1" lang="zh-CN" altLang="en-US" sz="2000">
                <a:latin typeface="华文新魏" panose="02010800040101010101" pitchFamily="2" charset="-122"/>
                <a:ea typeface="华文新魏" panose="02010800040101010101" pitchFamily="2" charset="-122"/>
              </a:rPr>
              <a:t>寄存器内容存入</a:t>
            </a:r>
            <a:r>
              <a:rPr kumimoji="1" lang="en-US" altLang="zh-CN" sz="2000">
                <a:latin typeface="华文新魏" panose="02010800040101010101" pitchFamily="2" charset="-122"/>
                <a:ea typeface="华文新魏" panose="02010800040101010101" pitchFamily="2" charset="-122"/>
              </a:rPr>
              <a:t>PC</a:t>
            </a:r>
            <a:r>
              <a:rPr kumimoji="1" lang="zh-CN" altLang="en-US" sz="2000">
                <a:latin typeface="华文新魏" panose="02010800040101010101" pitchFamily="2" charset="-122"/>
                <a:ea typeface="华文新魏" panose="02010800040101010101" pitchFamily="2" charset="-122"/>
              </a:rPr>
              <a:t>，返回调用函数继续执行</a:t>
            </a:r>
          </a:p>
        </p:txBody>
      </p:sp>
      <p:sp>
        <p:nvSpPr>
          <p:cNvPr id="47" name="AutoShape 40">
            <a:extLst>
              <a:ext uri="{FF2B5EF4-FFF2-40B4-BE49-F238E27FC236}">
                <a16:creationId xmlns:a16="http://schemas.microsoft.com/office/drawing/2014/main" id="{26F3D788-109D-423B-B958-8D1E10D133EA}"/>
              </a:ext>
            </a:extLst>
          </p:cNvPr>
          <p:cNvSpPr>
            <a:spLocks noChangeArrowheads="1"/>
          </p:cNvSpPr>
          <p:nvPr/>
        </p:nvSpPr>
        <p:spPr bwMode="auto">
          <a:xfrm>
            <a:off x="2279650" y="3213100"/>
            <a:ext cx="7632700" cy="647700"/>
          </a:xfrm>
          <a:prstGeom prst="roundRect">
            <a:avLst>
              <a:gd name="adj" fmla="val 16667"/>
            </a:avLst>
          </a:prstGeom>
          <a:solidFill>
            <a:srgbClr val="CCFFFF"/>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ea typeface="华文新魏" panose="02010800040101010101" pitchFamily="2" charset="-122"/>
              </a:rPr>
              <a:t>例如： </a:t>
            </a:r>
            <a:r>
              <a:rPr lang="en-US" altLang="zh-CN" sz="2000">
                <a:solidFill>
                  <a:srgbClr val="0000FF"/>
                </a:solidFill>
                <a:latin typeface="Arial Black" panose="020B0A04020102020204" pitchFamily="34" charset="0"/>
              </a:rPr>
              <a:t>BL        DelayNS</a:t>
            </a:r>
            <a:r>
              <a:rPr lang="en-US" altLang="zh-CN" sz="2400">
                <a:latin typeface="Times New Roman" panose="02020603050405020304" pitchFamily="18" charset="0"/>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调用子程序</a:t>
            </a:r>
            <a:r>
              <a:rPr lang="en-US" altLang="zh-CN" sz="2400">
                <a:latin typeface="华文新魏" panose="02010800040101010101" pitchFamily="2" charset="-122"/>
                <a:ea typeface="华文新魏" panose="02010800040101010101" pitchFamily="2" charset="-122"/>
              </a:rPr>
              <a:t>DelayNS</a:t>
            </a:r>
          </a:p>
        </p:txBody>
      </p:sp>
    </p:spTree>
    <p:extLst>
      <p:ext uri="{BB962C8B-B14F-4D97-AF65-F5344CB8AC3E}">
        <p14:creationId xmlns:p14="http://schemas.microsoft.com/office/powerpoint/2010/main" val="18471972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ox(in)">
                                      <p:cBhvr>
                                        <p:cTn id="7" dur="500"/>
                                        <p:tgtEl>
                                          <p:spTgt spid="30"/>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lide(fromTop)">
                                      <p:cBhvr>
                                        <p:cTn id="11" dur="500"/>
                                        <p:tgtEl>
                                          <p:spTgt spid="11"/>
                                        </p:tgtEl>
                                      </p:cBhvr>
                                    </p:animEffect>
                                  </p:childTnLst>
                                </p:cTn>
                              </p:par>
                            </p:childTnLst>
                          </p:cTn>
                        </p:par>
                        <p:par>
                          <p:cTn id="12" fill="hold" nodeType="afterGroup">
                            <p:stCondLst>
                              <p:cond delay="1000"/>
                            </p:stCondLst>
                            <p:childTnLst>
                              <p:par>
                                <p:cTn id="13" presetID="21"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heel(4)">
                                      <p:cBhvr>
                                        <p:cTn id="15" dur="500"/>
                                        <p:tgtEl>
                                          <p:spTgt spid="1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fill="hold"/>
                                        <p:tgtEl>
                                          <p:spTgt spid="45"/>
                                        </p:tgtEl>
                                        <p:attrNameLst>
                                          <p:attrName>ppt_x</p:attrName>
                                        </p:attrNameLst>
                                      </p:cBhvr>
                                      <p:tavLst>
                                        <p:tav tm="0">
                                          <p:val>
                                            <p:strVal val="0-#ppt_w/2"/>
                                          </p:val>
                                        </p:tav>
                                        <p:tav tm="100000">
                                          <p:val>
                                            <p:strVal val="#ppt_x"/>
                                          </p:val>
                                        </p:tav>
                                      </p:tavLst>
                                    </p:anim>
                                    <p:anim calcmode="lin" valueType="num">
                                      <p:cBhvr additive="base">
                                        <p:cTn id="21" dur="500" fill="hold"/>
                                        <p:tgtEl>
                                          <p:spTgt spid="45"/>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500"/>
                            </p:stCondLst>
                            <p:childTnLst>
                              <p:par>
                                <p:cTn id="23" presetID="12" presetClass="entr" presetSubtype="1"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slide(fromTop)">
                                      <p:cBhvr>
                                        <p:cTn id="25" dur="500"/>
                                        <p:tgtEl>
                                          <p:spTgt spid="31"/>
                                        </p:tgtEl>
                                      </p:cBhvr>
                                    </p:animEffect>
                                  </p:childTnLst>
                                </p:cTn>
                              </p:par>
                            </p:childTnLst>
                          </p:cTn>
                        </p:par>
                        <p:par>
                          <p:cTn id="26" fill="hold" nodeType="afterGroup">
                            <p:stCondLst>
                              <p:cond delay="1000"/>
                            </p:stCondLst>
                            <p:childTnLst>
                              <p:par>
                                <p:cTn id="27" presetID="12" presetClass="entr" presetSubtype="8"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slide(fromLeft)">
                                      <p:cBhvr>
                                        <p:cTn id="29" dur="500"/>
                                        <p:tgtEl>
                                          <p:spTgt spid="3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32"/>
                                        </p:tgtEl>
                                        <p:attrNameLst>
                                          <p:attrName>style.visibility</p:attrName>
                                        </p:attrNameLst>
                                      </p:cBhvr>
                                      <p:to>
                                        <p:strVal val="visible"/>
                                      </p:to>
                                    </p:set>
                                  </p:childTnLst>
                                </p:cTn>
                              </p:par>
                            </p:childTnLst>
                          </p:cTn>
                        </p:par>
                        <p:par>
                          <p:cTn id="34" fill="hold" nodeType="afterGroup">
                            <p:stCondLst>
                              <p:cond delay="500"/>
                            </p:stCondLst>
                            <p:childTnLst>
                              <p:par>
                                <p:cTn id="35" presetID="12" presetClass="entr" presetSubtype="8"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slide(fromLeft)">
                                      <p:cBhvr>
                                        <p:cTn id="37"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par>
                          <p:cTn id="38" fill="hold" nodeType="afterGroup">
                            <p:stCondLst>
                              <p:cond delay="1000"/>
                            </p:stCondLst>
                            <p:childTnLst>
                              <p:par>
                                <p:cTn id="39" presetID="12" presetClass="entr" presetSubtype="8"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slide(fromLeft)">
                                      <p:cBhvr>
                                        <p:cTn id="41" dur="500"/>
                                        <p:tgtEl>
                                          <p:spTgt spid="3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additive="base">
                                        <p:cTn id="46" dur="500" fill="hold"/>
                                        <p:tgtEl>
                                          <p:spTgt spid="46"/>
                                        </p:tgtEl>
                                        <p:attrNameLst>
                                          <p:attrName>ppt_x</p:attrName>
                                        </p:attrNameLst>
                                      </p:cBhvr>
                                      <p:tavLst>
                                        <p:tav tm="0">
                                          <p:val>
                                            <p:strVal val="0-#ppt_w/2"/>
                                          </p:val>
                                        </p:tav>
                                        <p:tav tm="100000">
                                          <p:val>
                                            <p:strVal val="#ppt_x"/>
                                          </p:val>
                                        </p:tav>
                                      </p:tavLst>
                                    </p:anim>
                                    <p:anim calcmode="lin" valueType="num">
                                      <p:cBhvr additive="base">
                                        <p:cTn id="47" dur="500" fill="hold"/>
                                        <p:tgtEl>
                                          <p:spTgt spid="46"/>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up)">
                                      <p:cBhvr>
                                        <p:cTn id="51" dur="500"/>
                                        <p:tgtEl>
                                          <p:spTgt spid="3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1" fill="hold"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slide(fromTop)">
                                      <p:cBhvr>
                                        <p:cTn id="56" dur="500"/>
                                        <p:tgtEl>
                                          <p:spTgt spid="42"/>
                                        </p:tgtEl>
                                      </p:cBhvr>
                                    </p:animEffect>
                                  </p:childTnLst>
                                </p:cTn>
                              </p:par>
                            </p:childTnLst>
                          </p:cTn>
                        </p:par>
                        <p:par>
                          <p:cTn id="57" fill="hold" nodeType="afterGroup">
                            <p:stCondLst>
                              <p:cond delay="500"/>
                            </p:stCondLst>
                            <p:childTnLst>
                              <p:par>
                                <p:cTn id="58" presetID="12" presetClass="entr" presetSubtype="4" fill="hold"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slide(fromBottom)">
                                      <p:cBhvr>
                                        <p:cTn id="60" dur="5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par>
                          <p:cTn id="61" fill="hold" nodeType="afterGroup">
                            <p:stCondLst>
                              <p:cond delay="1000"/>
                            </p:stCondLst>
                            <p:childTnLst>
                              <p:par>
                                <p:cTn id="62" presetID="12" presetClass="entr" presetSubtype="4"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slide(fromBottom)">
                                      <p:cBhvr>
                                        <p:cTn id="64" dur="500"/>
                                        <p:tgtEl>
                                          <p:spTgt spid="41"/>
                                        </p:tgtEl>
                                      </p:cBhvr>
                                    </p:animEffect>
                                  </p:childTnLst>
                                </p:cTn>
                              </p:par>
                            </p:childTnLst>
                          </p:cTn>
                        </p:par>
                        <p:par>
                          <p:cTn id="65" fill="hold" nodeType="afterGroup">
                            <p:stCondLst>
                              <p:cond delay="1500"/>
                            </p:stCondLst>
                            <p:childTnLst>
                              <p:par>
                                <p:cTn id="66" presetID="22" presetClass="entr" presetSubtype="4" fill="hold" nodeType="after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wipe(down)">
                                      <p:cBhvr>
                                        <p:cTn id="68" dur="500"/>
                                        <p:tgtEl>
                                          <p:spTgt spid="4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additive="base">
                                        <p:cTn id="73" dur="500" fill="hold"/>
                                        <p:tgtEl>
                                          <p:spTgt spid="47"/>
                                        </p:tgtEl>
                                        <p:attrNameLst>
                                          <p:attrName>ppt_x</p:attrName>
                                        </p:attrNameLst>
                                      </p:cBhvr>
                                      <p:tavLst>
                                        <p:tav tm="0">
                                          <p:val>
                                            <p:strVal val="0-#ppt_w/2"/>
                                          </p:val>
                                        </p:tav>
                                        <p:tav tm="100000">
                                          <p:val>
                                            <p:strVal val="#ppt_x"/>
                                          </p:val>
                                        </p:tav>
                                      </p:tavLst>
                                    </p:anim>
                                    <p:anim calcmode="lin" valueType="num">
                                      <p:cBhvr additive="base">
                                        <p:cTn id="74"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7" grpId="0" animBg="1" autoUpdateAnimBg="0"/>
      <p:bldP spid="41" grpId="0" animBg="1" autoUpdateAnimBg="0"/>
      <p:bldP spid="45" grpId="0" animBg="1" autoUpdateAnimBg="0"/>
      <p:bldP spid="46" grpId="0" animBg="1" autoUpdateAnimBg="0"/>
      <p:bldP spid="4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240C4CEA-37AC-457F-81A0-B4CA54B783B0}"/>
              </a:ext>
            </a:extLst>
          </p:cNvPr>
          <p:cNvSpPr txBox="1">
            <a:spLocks noChangeArrowheads="1"/>
          </p:cNvSpPr>
          <p:nvPr/>
        </p:nvSpPr>
        <p:spPr bwMode="auto">
          <a:xfrm>
            <a:off x="1992313" y="549276"/>
            <a:ext cx="67675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分支指令 </a:t>
            </a:r>
            <a:r>
              <a:rPr kumimoji="1" lang="en-US" altLang="zh-CN" sz="3600" b="1">
                <a:solidFill>
                  <a:srgbClr val="C00000"/>
                </a:solidFill>
                <a:latin typeface="楷体" panose="02010609060101010101" pitchFamily="49" charset="-122"/>
                <a:ea typeface="楷体" panose="02010609060101010101" pitchFamily="49" charset="-122"/>
              </a:rPr>
              <a:t>- BX</a:t>
            </a:r>
            <a:r>
              <a:rPr kumimoji="1" lang="zh-CN" altLang="en-US" sz="3600" b="1">
                <a:solidFill>
                  <a:srgbClr val="C00000"/>
                </a:solidFill>
                <a:latin typeface="楷体" panose="02010609060101010101" pitchFamily="49" charset="-122"/>
                <a:ea typeface="楷体" panose="02010609060101010101" pitchFamily="49" charset="-122"/>
              </a:rPr>
              <a:t>指令</a:t>
            </a:r>
            <a:endParaRPr kumimoji="1" lang="zh-CN" altLang="en-US" sz="3600" b="1">
              <a:latin typeface="Arial" panose="020B0604020202020204" pitchFamily="34" charset="0"/>
              <a:ea typeface="黑体" panose="02010609060101010101" pitchFamily="49" charset="-122"/>
            </a:endParaRPr>
          </a:p>
        </p:txBody>
      </p:sp>
      <p:sp>
        <p:nvSpPr>
          <p:cNvPr id="19459" name="Text Box 3">
            <a:extLst>
              <a:ext uri="{FF2B5EF4-FFF2-40B4-BE49-F238E27FC236}">
                <a16:creationId xmlns:a16="http://schemas.microsoft.com/office/drawing/2014/main" id="{B4A74ED5-76ED-425E-972D-2FAC2A34B024}"/>
              </a:ext>
            </a:extLst>
          </p:cNvPr>
          <p:cNvSpPr txBox="1">
            <a:spLocks noChangeArrowheads="1"/>
          </p:cNvSpPr>
          <p:nvPr/>
        </p:nvSpPr>
        <p:spPr bwMode="auto">
          <a:xfrm>
            <a:off x="1978025" y="1341438"/>
            <a:ext cx="8294688" cy="1384300"/>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en-US" altLang="zh-CN" sz="2800">
                <a:latin typeface="华文新魏" panose="02010800040101010101" pitchFamily="2" charset="-122"/>
                <a:ea typeface="华文新魏" panose="02010800040101010101" pitchFamily="2" charset="-122"/>
              </a:rPr>
              <a:t>        </a:t>
            </a:r>
            <a:r>
              <a:rPr kumimoji="1" lang="zh-CN" altLang="en-US" sz="2800">
                <a:latin typeface="华文新魏" panose="02010800040101010101" pitchFamily="2" charset="-122"/>
                <a:ea typeface="华文新魏" panose="02010800040101010101" pitchFamily="2" charset="-122"/>
              </a:rPr>
              <a:t>带状态切换的分支指令</a:t>
            </a:r>
            <a:r>
              <a:rPr kumimoji="1" lang="en-US" altLang="zh-CN" sz="2800">
                <a:latin typeface="Times New Roman" panose="02020603050405020304" pitchFamily="18" charset="0"/>
                <a:ea typeface="华文新魏" panose="02010800040101010101" pitchFamily="2" charset="-122"/>
              </a:rPr>
              <a:t>——</a:t>
            </a:r>
            <a:r>
              <a:rPr kumimoji="1" lang="en-US" altLang="zh-CN" sz="2800">
                <a:solidFill>
                  <a:srgbClr val="0000FF"/>
                </a:solidFill>
                <a:latin typeface="华文新魏" panose="02010800040101010101" pitchFamily="2" charset="-122"/>
                <a:ea typeface="华文新魏" panose="02010800040101010101" pitchFamily="2" charset="-122"/>
              </a:rPr>
              <a:t>BX</a:t>
            </a:r>
            <a:r>
              <a:rPr kumimoji="1" lang="zh-CN" altLang="en-US" sz="2800">
                <a:latin typeface="华文新魏" panose="02010800040101010101" pitchFamily="2" charset="-122"/>
                <a:ea typeface="华文新魏" panose="02010800040101010101" pitchFamily="2" charset="-122"/>
              </a:rPr>
              <a:t>指令除了具有跳转功能，还能</a:t>
            </a:r>
            <a:r>
              <a:rPr kumimoji="1" lang="zh-CN" altLang="en-US" sz="2800">
                <a:solidFill>
                  <a:srgbClr val="FF0000"/>
                </a:solidFill>
                <a:latin typeface="华文新魏" panose="02010800040101010101" pitchFamily="2" charset="-122"/>
                <a:ea typeface="华文新魏" panose="02010800040101010101" pitchFamily="2" charset="-122"/>
              </a:rPr>
              <a:t>在跳转的同时</a:t>
            </a:r>
            <a:r>
              <a:rPr kumimoji="1" lang="zh-CN" altLang="en-US" sz="2800">
                <a:solidFill>
                  <a:srgbClr val="FF0000"/>
                </a:solidFill>
                <a:latin typeface="Times New Roman" panose="02020603050405020304" pitchFamily="18" charset="0"/>
                <a:ea typeface="华文新魏" panose="02010800040101010101" pitchFamily="2" charset="-122"/>
              </a:rPr>
              <a:t>切换处理器状态</a:t>
            </a:r>
            <a:r>
              <a:rPr kumimoji="1" lang="zh-CN" altLang="en-US" sz="2800">
                <a:latin typeface="Times New Roman" panose="02020603050405020304" pitchFamily="18" charset="0"/>
                <a:ea typeface="华文新魏" panose="02010800040101010101" pitchFamily="2" charset="-122"/>
              </a:rPr>
              <a:t>。该指令为绝对转移，跳转范围不受限制。指令格式</a:t>
            </a:r>
            <a:r>
              <a:rPr kumimoji="1" lang="zh-CN" altLang="en-US" sz="2800">
                <a:latin typeface="华文新魏" panose="02010800040101010101" pitchFamily="2" charset="-122"/>
                <a:ea typeface="华文新魏" panose="02010800040101010101" pitchFamily="2" charset="-122"/>
              </a:rPr>
              <a:t>如下：</a:t>
            </a:r>
          </a:p>
        </p:txBody>
      </p:sp>
      <p:grpSp>
        <p:nvGrpSpPr>
          <p:cNvPr id="19460" name="Group 5">
            <a:extLst>
              <a:ext uri="{FF2B5EF4-FFF2-40B4-BE49-F238E27FC236}">
                <a16:creationId xmlns:a16="http://schemas.microsoft.com/office/drawing/2014/main" id="{E4887666-7766-4ACF-AB7D-081F678CCE73}"/>
              </a:ext>
            </a:extLst>
          </p:cNvPr>
          <p:cNvGrpSpPr>
            <a:grpSpLocks/>
          </p:cNvGrpSpPr>
          <p:nvPr/>
        </p:nvGrpSpPr>
        <p:grpSpPr bwMode="auto">
          <a:xfrm>
            <a:off x="3937000" y="3068639"/>
            <a:ext cx="4319588" cy="865187"/>
            <a:chOff x="1520" y="1661"/>
            <a:chExt cx="2721" cy="545"/>
          </a:xfrm>
        </p:grpSpPr>
        <p:sp>
          <p:nvSpPr>
            <p:cNvPr id="54" name="AutoShape 6">
              <a:extLst>
                <a:ext uri="{FF2B5EF4-FFF2-40B4-BE49-F238E27FC236}">
                  <a16:creationId xmlns:a16="http://schemas.microsoft.com/office/drawing/2014/main" id="{71D91037-7119-4688-89DB-223AB415D581}"/>
                </a:ext>
              </a:extLst>
            </p:cNvPr>
            <p:cNvSpPr>
              <a:spLocks noChangeArrowheads="1"/>
            </p:cNvSpPr>
            <p:nvPr/>
          </p:nvSpPr>
          <p:spPr bwMode="auto">
            <a:xfrm>
              <a:off x="1656" y="1661"/>
              <a:ext cx="2449" cy="545"/>
            </a:xfrm>
            <a:prstGeom prst="roundRect">
              <a:avLst>
                <a:gd name="adj" fmla="val 4366"/>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5" name="Text Box 7">
              <a:extLst>
                <a:ext uri="{FF2B5EF4-FFF2-40B4-BE49-F238E27FC236}">
                  <a16:creationId xmlns:a16="http://schemas.microsoft.com/office/drawing/2014/main" id="{CFF01274-A16E-41F2-857F-1CF6CC8E030D}"/>
                </a:ext>
              </a:extLst>
            </p:cNvPr>
            <p:cNvSpPr txBox="1">
              <a:spLocks noChangeArrowheads="1"/>
            </p:cNvSpPr>
            <p:nvPr/>
          </p:nvSpPr>
          <p:spPr bwMode="auto">
            <a:xfrm>
              <a:off x="1520" y="1752"/>
              <a:ext cx="272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3200" kern="0" dirty="0">
                  <a:solidFill>
                    <a:srgbClr val="3333CC"/>
                  </a:solidFill>
                  <a:effectLst>
                    <a:outerShdw blurRad="38100" dist="38100" dir="2700000" algn="tl">
                      <a:srgbClr val="000000"/>
                    </a:outerShdw>
                  </a:effectLst>
                  <a:latin typeface="Arial Black" pitchFamily="34" charset="0"/>
                  <a:ea typeface="华文新魏" pitchFamily="2" charset="-122"/>
                </a:rPr>
                <a:t>BX     Rn</a:t>
              </a:r>
            </a:p>
          </p:txBody>
        </p:sp>
      </p:grpSp>
      <p:sp>
        <p:nvSpPr>
          <p:cNvPr id="56" name="AutoShape 8">
            <a:extLst>
              <a:ext uri="{FF2B5EF4-FFF2-40B4-BE49-F238E27FC236}">
                <a16:creationId xmlns:a16="http://schemas.microsoft.com/office/drawing/2014/main" id="{FE00877A-46DE-4492-AC59-1519192C9F3C}"/>
              </a:ext>
            </a:extLst>
          </p:cNvPr>
          <p:cNvSpPr>
            <a:spLocks noChangeArrowheads="1"/>
          </p:cNvSpPr>
          <p:nvPr/>
        </p:nvSpPr>
        <p:spPr bwMode="auto">
          <a:xfrm>
            <a:off x="1992313" y="4149725"/>
            <a:ext cx="8355012" cy="2230438"/>
          </a:xfrm>
          <a:prstGeom prst="roundRect">
            <a:avLst>
              <a:gd name="adj" fmla="val 5199"/>
            </a:avLst>
          </a:prstGeom>
          <a:solidFill>
            <a:srgbClr val="CCFFFF"/>
          </a:solidFill>
          <a:ln w="19050">
            <a:solidFill>
              <a:srgbClr val="3333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dirty="0">
                <a:solidFill>
                  <a:sysClr val="windowText" lastClr="000000"/>
                </a:solidFill>
                <a:latin typeface="Times New Roman" pitchFamily="18" charset="0"/>
                <a:ea typeface="华文新魏" pitchFamily="2" charset="-122"/>
              </a:rPr>
              <a:t>例如：</a:t>
            </a:r>
            <a:endParaRPr lang="zh-CN" altLang="en-US" sz="2400" kern="0" dirty="0">
              <a:solidFill>
                <a:sysClr val="windowText" lastClr="000000"/>
              </a:solidFill>
              <a:latin typeface="华文新魏" pitchFamily="2" charset="-122"/>
              <a:ea typeface="华文新魏" pitchFamily="2" charset="-122"/>
            </a:endParaRPr>
          </a:p>
          <a:p>
            <a:pPr>
              <a:spcBef>
                <a:spcPct val="50000"/>
              </a:spcBef>
              <a:defRPr/>
            </a:pPr>
            <a:r>
              <a:rPr lang="en-US" altLang="zh-CN" sz="2000" kern="0" dirty="0">
                <a:solidFill>
                  <a:srgbClr val="0000FF"/>
                </a:solidFill>
                <a:latin typeface="Arial Black" pitchFamily="34" charset="0"/>
              </a:rPr>
              <a:t>ADRL	R0,T_Fun+1</a:t>
            </a:r>
            <a:r>
              <a:rPr lang="en-US" altLang="zh-CN" sz="2000" kern="0" dirty="0">
                <a:solidFill>
                  <a:srgbClr val="0000FF"/>
                </a:solidFill>
                <a:latin typeface="Times New Roman" pitchFamily="18" charset="0"/>
                <a:ea typeface="华文新魏" pitchFamily="2" charset="-122"/>
              </a:rPr>
              <a:t>       </a:t>
            </a:r>
            <a:r>
              <a:rPr lang="en-US" altLang="zh-CN" sz="2400" kern="0" dirty="0">
                <a:solidFill>
                  <a:sysClr val="windowText" lastClr="000000"/>
                </a:solidFill>
                <a:latin typeface="华文新魏" pitchFamily="2" charset="-122"/>
                <a:ea typeface="华文新魏" pitchFamily="2" charset="-122"/>
              </a:rPr>
              <a:t>;</a:t>
            </a:r>
            <a:r>
              <a:rPr lang="zh-CN" altLang="en-US" sz="2400" kern="0" dirty="0">
                <a:solidFill>
                  <a:sysClr val="windowText" lastClr="000000"/>
                </a:solidFill>
                <a:latin typeface="华文新魏" pitchFamily="2" charset="-122"/>
                <a:ea typeface="华文新魏" pitchFamily="2" charset="-122"/>
              </a:rPr>
              <a:t>将</a:t>
            </a:r>
            <a:r>
              <a:rPr lang="en-US" altLang="zh-CN" sz="2400" kern="0" dirty="0">
                <a:solidFill>
                  <a:sysClr val="windowText" lastClr="000000"/>
                </a:solidFill>
                <a:latin typeface="华文新魏" pitchFamily="2" charset="-122"/>
                <a:ea typeface="华文新魏" pitchFamily="2" charset="-122"/>
              </a:rPr>
              <a:t>Thumb</a:t>
            </a:r>
            <a:r>
              <a:rPr lang="zh-CN" altLang="en-US" sz="2400" kern="0" dirty="0">
                <a:solidFill>
                  <a:sysClr val="windowText" lastClr="000000"/>
                </a:solidFill>
                <a:latin typeface="华文新魏" pitchFamily="2" charset="-122"/>
                <a:ea typeface="华文新魏" pitchFamily="2" charset="-122"/>
              </a:rPr>
              <a:t>程序的入口地址加</a:t>
            </a:r>
            <a:r>
              <a:rPr lang="en-US" altLang="zh-CN" sz="2400" kern="0" dirty="0">
                <a:solidFill>
                  <a:sysClr val="windowText" lastClr="000000"/>
                </a:solidFill>
                <a:latin typeface="华文新魏" pitchFamily="2" charset="-122"/>
                <a:ea typeface="华文新魏" pitchFamily="2" charset="-122"/>
              </a:rPr>
              <a:t>1</a:t>
            </a:r>
            <a:r>
              <a:rPr lang="zh-CN" altLang="en-US" sz="2400" kern="0" dirty="0">
                <a:solidFill>
                  <a:sysClr val="windowText" lastClr="000000"/>
                </a:solidFill>
                <a:latin typeface="华文新魏" pitchFamily="2" charset="-122"/>
                <a:ea typeface="华文新魏" pitchFamily="2" charset="-122"/>
              </a:rPr>
              <a:t>存入</a:t>
            </a:r>
            <a:r>
              <a:rPr lang="en-US" altLang="zh-CN" sz="2400" kern="0" dirty="0">
                <a:solidFill>
                  <a:sysClr val="windowText" lastClr="000000"/>
                </a:solidFill>
                <a:latin typeface="华文新魏" pitchFamily="2" charset="-122"/>
                <a:ea typeface="华文新魏" pitchFamily="2" charset="-122"/>
              </a:rPr>
              <a:t>R0</a:t>
            </a:r>
          </a:p>
          <a:p>
            <a:pPr>
              <a:spcBef>
                <a:spcPct val="50000"/>
              </a:spcBef>
              <a:defRPr/>
            </a:pPr>
            <a:r>
              <a:rPr lang="en-US" altLang="zh-CN" sz="2000" kern="0" dirty="0">
                <a:solidFill>
                  <a:srgbClr val="0000FF"/>
                </a:solidFill>
                <a:latin typeface="Arial Black" pitchFamily="34" charset="0"/>
              </a:rPr>
              <a:t>BX	R0</a:t>
            </a:r>
            <a:r>
              <a:rPr lang="en-US" altLang="zh-CN" sz="2000" kern="0" dirty="0">
                <a:solidFill>
                  <a:srgbClr val="0000FF"/>
                </a:solidFill>
                <a:latin typeface="Times New Roman" pitchFamily="18" charset="0"/>
                <a:ea typeface="华文新魏" pitchFamily="2" charset="-122"/>
              </a:rPr>
              <a:t>	</a:t>
            </a:r>
            <a:r>
              <a:rPr lang="en-US" altLang="zh-CN" sz="2000" kern="0" dirty="0">
                <a:solidFill>
                  <a:sysClr val="windowText" lastClr="000000"/>
                </a:solidFill>
                <a:latin typeface="Times New Roman" pitchFamily="18" charset="0"/>
                <a:ea typeface="华文新魏" pitchFamily="2" charset="-122"/>
              </a:rPr>
              <a:t>	    </a:t>
            </a:r>
            <a:r>
              <a:rPr lang="en-US" altLang="zh-CN" sz="2400" kern="0" dirty="0">
                <a:solidFill>
                  <a:sysClr val="windowText" lastClr="000000"/>
                </a:solidFill>
                <a:latin typeface="华文新魏" pitchFamily="2" charset="-122"/>
                <a:ea typeface="华文新魏" pitchFamily="2" charset="-122"/>
              </a:rPr>
              <a:t>; </a:t>
            </a:r>
            <a:r>
              <a:rPr lang="zh-CN" altLang="en-US" sz="2400" kern="0" dirty="0">
                <a:solidFill>
                  <a:sysClr val="windowText" lastClr="000000"/>
                </a:solidFill>
                <a:latin typeface="华文新魏" pitchFamily="2" charset="-122"/>
                <a:ea typeface="华文新魏" pitchFamily="2" charset="-122"/>
              </a:rPr>
              <a:t>跳转到</a:t>
            </a:r>
            <a:r>
              <a:rPr lang="en-US" altLang="zh-CN" sz="2400" kern="0" dirty="0">
                <a:solidFill>
                  <a:sysClr val="windowText" lastClr="000000"/>
                </a:solidFill>
                <a:latin typeface="华文新魏" pitchFamily="2" charset="-122"/>
                <a:ea typeface="华文新魏" pitchFamily="2" charset="-122"/>
              </a:rPr>
              <a:t>R0</a:t>
            </a:r>
            <a:r>
              <a:rPr lang="zh-CN" altLang="en-US" sz="2400" kern="0" dirty="0">
                <a:solidFill>
                  <a:sysClr val="windowText" lastClr="000000"/>
                </a:solidFill>
                <a:latin typeface="华文新魏" pitchFamily="2" charset="-122"/>
                <a:ea typeface="华文新魏" pitchFamily="2" charset="-122"/>
              </a:rPr>
              <a:t>指定的地址，</a:t>
            </a:r>
          </a:p>
          <a:p>
            <a:pPr>
              <a:spcBef>
                <a:spcPct val="50000"/>
              </a:spcBef>
              <a:defRPr/>
            </a:pPr>
            <a:r>
              <a:rPr lang="zh-CN" altLang="en-US" sz="2400" kern="0" dirty="0">
                <a:solidFill>
                  <a:sysClr val="windowText" lastClr="000000"/>
                </a:solidFill>
                <a:latin typeface="华文新魏" pitchFamily="2" charset="-122"/>
                <a:ea typeface="华文新魏" pitchFamily="2" charset="-122"/>
              </a:rPr>
              <a:t>			    </a:t>
            </a:r>
            <a:r>
              <a:rPr lang="en-US" altLang="zh-CN" sz="2400" kern="0" dirty="0">
                <a:solidFill>
                  <a:sysClr val="windowText" lastClr="000000"/>
                </a:solidFill>
                <a:latin typeface="华文新魏" pitchFamily="2" charset="-122"/>
                <a:ea typeface="华文新魏" pitchFamily="2" charset="-122"/>
              </a:rPr>
              <a:t>;</a:t>
            </a:r>
            <a:r>
              <a:rPr lang="zh-CN" altLang="en-US" sz="2400" kern="0" dirty="0">
                <a:solidFill>
                  <a:sysClr val="windowText" lastClr="000000"/>
                </a:solidFill>
                <a:latin typeface="华文新魏" pitchFamily="2" charset="-122"/>
                <a:ea typeface="华文新魏" pitchFamily="2" charset="-122"/>
              </a:rPr>
              <a:t>并根据</a:t>
            </a:r>
            <a:r>
              <a:rPr lang="en-US" altLang="zh-CN" sz="2400" kern="0" dirty="0">
                <a:solidFill>
                  <a:sysClr val="windowText" lastClr="000000"/>
                </a:solidFill>
                <a:latin typeface="华文新魏" pitchFamily="2" charset="-122"/>
                <a:ea typeface="华文新魏" pitchFamily="2" charset="-122"/>
              </a:rPr>
              <a:t>R0</a:t>
            </a:r>
            <a:r>
              <a:rPr lang="zh-CN" altLang="en-US" sz="2400" kern="0" dirty="0">
                <a:solidFill>
                  <a:sysClr val="windowText" lastClr="000000"/>
                </a:solidFill>
                <a:latin typeface="华文新魏" pitchFamily="2" charset="-122"/>
                <a:ea typeface="华文新魏" pitchFamily="2" charset="-122"/>
              </a:rPr>
              <a:t>的最低位来切换处理器状态</a:t>
            </a:r>
          </a:p>
        </p:txBody>
      </p:sp>
    </p:spTree>
    <p:extLst>
      <p:ext uri="{BB962C8B-B14F-4D97-AF65-F5344CB8AC3E}">
        <p14:creationId xmlns:p14="http://schemas.microsoft.com/office/powerpoint/2010/main" val="21333278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79E26B99-F298-4B4F-AD43-512D2D762AAA}"/>
              </a:ext>
            </a:extLst>
          </p:cNvPr>
          <p:cNvSpPr txBox="1">
            <a:spLocks noChangeArrowheads="1"/>
          </p:cNvSpPr>
          <p:nvPr/>
        </p:nvSpPr>
        <p:spPr bwMode="auto">
          <a:xfrm>
            <a:off x="1992313" y="549276"/>
            <a:ext cx="67675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分支指令 </a:t>
            </a:r>
            <a:r>
              <a:rPr kumimoji="1" lang="en-US" altLang="zh-CN" sz="3600" b="1">
                <a:solidFill>
                  <a:srgbClr val="C00000"/>
                </a:solidFill>
                <a:latin typeface="楷体" panose="02010609060101010101" pitchFamily="49" charset="-122"/>
                <a:ea typeface="楷体" panose="02010609060101010101" pitchFamily="49" charset="-122"/>
              </a:rPr>
              <a:t>- BX</a:t>
            </a:r>
            <a:r>
              <a:rPr kumimoji="1" lang="zh-CN" altLang="en-US" sz="3600" b="1">
                <a:solidFill>
                  <a:srgbClr val="C00000"/>
                </a:solidFill>
                <a:latin typeface="楷体" panose="02010609060101010101" pitchFamily="49" charset="-122"/>
                <a:ea typeface="楷体" panose="02010609060101010101" pitchFamily="49" charset="-122"/>
              </a:rPr>
              <a:t>指令</a:t>
            </a:r>
            <a:endParaRPr kumimoji="1" lang="zh-CN" altLang="en-US" sz="3600" b="1">
              <a:latin typeface="Arial" panose="020B0604020202020204" pitchFamily="34" charset="0"/>
              <a:ea typeface="黑体" panose="02010609060101010101" pitchFamily="49" charset="-122"/>
            </a:endParaRPr>
          </a:p>
        </p:txBody>
      </p:sp>
      <p:sp>
        <p:nvSpPr>
          <p:cNvPr id="20483" name="Text Box 3">
            <a:extLst>
              <a:ext uri="{FF2B5EF4-FFF2-40B4-BE49-F238E27FC236}">
                <a16:creationId xmlns:a16="http://schemas.microsoft.com/office/drawing/2014/main" id="{85BC3E0E-68FA-416C-B4D0-4221AE5DF344}"/>
              </a:ext>
            </a:extLst>
          </p:cNvPr>
          <p:cNvSpPr txBox="1">
            <a:spLocks noChangeArrowheads="1"/>
          </p:cNvSpPr>
          <p:nvPr/>
        </p:nvSpPr>
        <p:spPr bwMode="auto">
          <a:xfrm>
            <a:off x="1774825" y="1196975"/>
            <a:ext cx="8642350" cy="954088"/>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en-US" altLang="zh-CN" sz="2800">
                <a:solidFill>
                  <a:srgbClr val="0000FF"/>
                </a:solidFill>
                <a:latin typeface="华文新魏" panose="02010800040101010101" pitchFamily="2" charset="-122"/>
                <a:ea typeface="华文新魏" panose="02010800040101010101" pitchFamily="2" charset="-122"/>
              </a:rPr>
              <a:t>BX</a:t>
            </a:r>
            <a:r>
              <a:rPr kumimoji="1" lang="zh-CN" altLang="en-US" sz="2800">
                <a:latin typeface="华文新魏" panose="02010800040101010101" pitchFamily="2" charset="-122"/>
                <a:ea typeface="华文新魏" panose="02010800040101010101" pitchFamily="2" charset="-122"/>
              </a:rPr>
              <a:t>指令能</a:t>
            </a:r>
            <a:r>
              <a:rPr kumimoji="1" lang="zh-CN" altLang="en-US" sz="2800">
                <a:solidFill>
                  <a:srgbClr val="FF0000"/>
                </a:solidFill>
                <a:latin typeface="华文新魏" panose="02010800040101010101" pitchFamily="2" charset="-122"/>
                <a:ea typeface="华文新魏" panose="02010800040101010101" pitchFamily="2" charset="-122"/>
              </a:rPr>
              <a:t>在跳转时</a:t>
            </a:r>
            <a:r>
              <a:rPr kumimoji="1" lang="zh-CN" altLang="en-US" sz="2800">
                <a:solidFill>
                  <a:srgbClr val="FF0000"/>
                </a:solidFill>
                <a:latin typeface="Times New Roman" panose="02020603050405020304" pitchFamily="18" charset="0"/>
                <a:ea typeface="华文新魏" panose="02010800040101010101" pitchFamily="2" charset="-122"/>
              </a:rPr>
              <a:t>切换处理器状态</a:t>
            </a:r>
            <a:r>
              <a:rPr kumimoji="1" lang="zh-CN" altLang="en-US" sz="2800">
                <a:latin typeface="Times New Roman" panose="02020603050405020304" pitchFamily="18" charset="0"/>
                <a:ea typeface="华文新魏" panose="02010800040101010101" pitchFamily="2" charset="-122"/>
              </a:rPr>
              <a:t>，为绝对转移，跳转范围不受限制。</a:t>
            </a:r>
            <a:r>
              <a:rPr kumimoji="1" lang="en-US" altLang="zh-CN" sz="2800">
                <a:solidFill>
                  <a:srgbClr val="0000FF"/>
                </a:solidFill>
                <a:latin typeface="华文新魏" panose="02010800040101010101" pitchFamily="2" charset="-122"/>
                <a:ea typeface="华文新魏" panose="02010800040101010101" pitchFamily="2" charset="-122"/>
              </a:rPr>
              <a:t>BLX</a:t>
            </a:r>
            <a:r>
              <a:rPr kumimoji="1" lang="zh-CN" altLang="en-US" sz="2800">
                <a:latin typeface="Times New Roman" panose="02020603050405020304" pitchFamily="18" charset="0"/>
                <a:ea typeface="华文新魏" panose="02010800040101010101" pitchFamily="2" charset="-122"/>
              </a:rPr>
              <a:t>为带返回的跳转和切换指令。</a:t>
            </a:r>
            <a:endParaRPr kumimoji="1" lang="zh-CN" altLang="en-US" sz="2800">
              <a:latin typeface="华文新魏" panose="02010800040101010101" pitchFamily="2" charset="-122"/>
              <a:ea typeface="华文新魏" panose="02010800040101010101" pitchFamily="2" charset="-122"/>
            </a:endParaRPr>
          </a:p>
        </p:txBody>
      </p:sp>
      <p:grpSp>
        <p:nvGrpSpPr>
          <p:cNvPr id="21" name="Group 2">
            <a:extLst>
              <a:ext uri="{FF2B5EF4-FFF2-40B4-BE49-F238E27FC236}">
                <a16:creationId xmlns:a16="http://schemas.microsoft.com/office/drawing/2014/main" id="{F72266BC-22B2-409E-B5CF-0248F49E1FDB}"/>
              </a:ext>
            </a:extLst>
          </p:cNvPr>
          <p:cNvGrpSpPr>
            <a:grpSpLocks/>
          </p:cNvGrpSpPr>
          <p:nvPr/>
        </p:nvGrpSpPr>
        <p:grpSpPr bwMode="auto">
          <a:xfrm>
            <a:off x="4152900" y="2276476"/>
            <a:ext cx="4319588" cy="606425"/>
            <a:chOff x="1520" y="1661"/>
            <a:chExt cx="2721" cy="545"/>
          </a:xfrm>
        </p:grpSpPr>
        <p:sp>
          <p:nvSpPr>
            <p:cNvPr id="22" name="AutoShape 3">
              <a:extLst>
                <a:ext uri="{FF2B5EF4-FFF2-40B4-BE49-F238E27FC236}">
                  <a16:creationId xmlns:a16="http://schemas.microsoft.com/office/drawing/2014/main" id="{18B7CFA3-C486-47C7-AF6A-F9CABA23D5F5}"/>
                </a:ext>
              </a:extLst>
            </p:cNvPr>
            <p:cNvSpPr>
              <a:spLocks noChangeArrowheads="1"/>
            </p:cNvSpPr>
            <p:nvPr/>
          </p:nvSpPr>
          <p:spPr bwMode="auto">
            <a:xfrm>
              <a:off x="1656" y="1661"/>
              <a:ext cx="2449" cy="545"/>
            </a:xfrm>
            <a:prstGeom prst="roundRect">
              <a:avLst>
                <a:gd name="adj" fmla="val 4366"/>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3" name="Text Box 4">
              <a:extLst>
                <a:ext uri="{FF2B5EF4-FFF2-40B4-BE49-F238E27FC236}">
                  <a16:creationId xmlns:a16="http://schemas.microsoft.com/office/drawing/2014/main" id="{2E742B94-D0EF-4793-880F-494FD1B9427C}"/>
                </a:ext>
              </a:extLst>
            </p:cNvPr>
            <p:cNvSpPr txBox="1">
              <a:spLocks noChangeArrowheads="1"/>
            </p:cNvSpPr>
            <p:nvPr/>
          </p:nvSpPr>
          <p:spPr bwMode="auto">
            <a:xfrm>
              <a:off x="1520" y="1661"/>
              <a:ext cx="2721"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3200" kern="0" dirty="0">
                  <a:solidFill>
                    <a:srgbClr val="3333CC"/>
                  </a:solidFill>
                  <a:effectLst>
                    <a:outerShdw blurRad="38100" dist="38100" dir="2700000" algn="tl">
                      <a:srgbClr val="000000"/>
                    </a:outerShdw>
                  </a:effectLst>
                  <a:latin typeface="Arial Black" pitchFamily="34" charset="0"/>
                  <a:ea typeface="华文新魏" pitchFamily="2" charset="-122"/>
                </a:rPr>
                <a:t>BX     Rn</a:t>
              </a:r>
            </a:p>
          </p:txBody>
        </p:sp>
      </p:grpSp>
      <p:grpSp>
        <p:nvGrpSpPr>
          <p:cNvPr id="24" name="Group 8">
            <a:extLst>
              <a:ext uri="{FF2B5EF4-FFF2-40B4-BE49-F238E27FC236}">
                <a16:creationId xmlns:a16="http://schemas.microsoft.com/office/drawing/2014/main" id="{EF096114-DA58-4192-9615-C86E6CE90BC7}"/>
              </a:ext>
            </a:extLst>
          </p:cNvPr>
          <p:cNvGrpSpPr>
            <a:grpSpLocks/>
          </p:cNvGrpSpPr>
          <p:nvPr/>
        </p:nvGrpSpPr>
        <p:grpSpPr bwMode="auto">
          <a:xfrm>
            <a:off x="2711450" y="2852738"/>
            <a:ext cx="6769100" cy="1871662"/>
            <a:chOff x="1020" y="2206"/>
            <a:chExt cx="4264" cy="1179"/>
          </a:xfrm>
        </p:grpSpPr>
        <p:sp>
          <p:nvSpPr>
            <p:cNvPr id="25" name="Line 9">
              <a:extLst>
                <a:ext uri="{FF2B5EF4-FFF2-40B4-BE49-F238E27FC236}">
                  <a16:creationId xmlns:a16="http://schemas.microsoft.com/office/drawing/2014/main" id="{5DEE28C1-3C0E-40AD-B2F0-5DC9B0CB3A94}"/>
                </a:ext>
              </a:extLst>
            </p:cNvPr>
            <p:cNvSpPr>
              <a:spLocks noChangeShapeType="1"/>
            </p:cNvSpPr>
            <p:nvPr/>
          </p:nvSpPr>
          <p:spPr bwMode="auto">
            <a:xfrm>
              <a:off x="3288" y="2206"/>
              <a:ext cx="0" cy="226"/>
            </a:xfrm>
            <a:prstGeom prst="line">
              <a:avLst/>
            </a:prstGeom>
            <a:noFill/>
            <a:ln w="571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6" name="Line 10">
              <a:extLst>
                <a:ext uri="{FF2B5EF4-FFF2-40B4-BE49-F238E27FC236}">
                  <a16:creationId xmlns:a16="http://schemas.microsoft.com/office/drawing/2014/main" id="{866C6B2E-1FD5-4701-9598-B676CB5303DB}"/>
                </a:ext>
              </a:extLst>
            </p:cNvPr>
            <p:cNvSpPr>
              <a:spLocks noChangeShapeType="1"/>
            </p:cNvSpPr>
            <p:nvPr/>
          </p:nvSpPr>
          <p:spPr bwMode="auto">
            <a:xfrm flipH="1">
              <a:off x="2109" y="2659"/>
              <a:ext cx="2313" cy="0"/>
            </a:xfrm>
            <a:prstGeom prst="line">
              <a:avLst/>
            </a:prstGeom>
            <a:noFill/>
            <a:ln w="571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7" name="AutoShape 11">
              <a:extLst>
                <a:ext uri="{FF2B5EF4-FFF2-40B4-BE49-F238E27FC236}">
                  <a16:creationId xmlns:a16="http://schemas.microsoft.com/office/drawing/2014/main" id="{7CBC2A52-8FAF-4562-AC23-6860C8EE9114}"/>
                </a:ext>
              </a:extLst>
            </p:cNvPr>
            <p:cNvSpPr>
              <a:spLocks noChangeArrowheads="1"/>
            </p:cNvSpPr>
            <p:nvPr/>
          </p:nvSpPr>
          <p:spPr bwMode="auto">
            <a:xfrm>
              <a:off x="2426" y="2387"/>
              <a:ext cx="1724" cy="544"/>
            </a:xfrm>
            <a:prstGeom prst="flowChartDecision">
              <a:avLst/>
            </a:prstGeom>
            <a:solidFill>
              <a:srgbClr val="FFCC99"/>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隶书" pitchFamily="49" charset="-122"/>
                  <a:ea typeface="隶书" pitchFamily="49" charset="-122"/>
                </a:rPr>
                <a:t>最低位为</a:t>
              </a:r>
              <a:r>
                <a:rPr lang="en-US" altLang="zh-CN" sz="2400" kern="0">
                  <a:solidFill>
                    <a:sysClr val="windowText" lastClr="000000"/>
                  </a:solidFill>
                  <a:latin typeface="隶书" pitchFamily="49" charset="-122"/>
                  <a:ea typeface="隶书" pitchFamily="49" charset="-122"/>
                </a:rPr>
                <a:t>1</a:t>
              </a:r>
              <a:r>
                <a:rPr lang="zh-CN" altLang="en-US" sz="2400" kern="0">
                  <a:solidFill>
                    <a:sysClr val="windowText" lastClr="000000"/>
                  </a:solidFill>
                  <a:latin typeface="隶书" pitchFamily="49" charset="-122"/>
                  <a:ea typeface="隶书" pitchFamily="49" charset="-122"/>
                </a:rPr>
                <a:t>？</a:t>
              </a:r>
            </a:p>
          </p:txBody>
        </p:sp>
        <p:sp>
          <p:nvSpPr>
            <p:cNvPr id="28" name="Oval 12">
              <a:extLst>
                <a:ext uri="{FF2B5EF4-FFF2-40B4-BE49-F238E27FC236}">
                  <a16:creationId xmlns:a16="http://schemas.microsoft.com/office/drawing/2014/main" id="{31B7F588-7DA2-4F8B-A027-5218972B8DA3}"/>
                </a:ext>
              </a:extLst>
            </p:cNvPr>
            <p:cNvSpPr>
              <a:spLocks noChangeArrowheads="1"/>
            </p:cNvSpPr>
            <p:nvPr/>
          </p:nvSpPr>
          <p:spPr bwMode="auto">
            <a:xfrm>
              <a:off x="2200" y="2341"/>
              <a:ext cx="317" cy="318"/>
            </a:xfrm>
            <a:prstGeom prst="ellipse">
              <a:avLst/>
            </a:prstGeom>
            <a:solidFill>
              <a:srgbClr val="CCFFFF"/>
            </a:solidFill>
            <a:ln w="19050">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en-US" altLang="zh-CN" sz="2800" kern="0">
                  <a:solidFill>
                    <a:srgbClr val="FF0000"/>
                  </a:solidFill>
                  <a:latin typeface="Arial Black" pitchFamily="34" charset="0"/>
                  <a:ea typeface="华文新魏" pitchFamily="2" charset="-122"/>
                </a:rPr>
                <a:t>Y</a:t>
              </a:r>
            </a:p>
          </p:txBody>
        </p:sp>
        <p:sp>
          <p:nvSpPr>
            <p:cNvPr id="29" name="Oval 13">
              <a:extLst>
                <a:ext uri="{FF2B5EF4-FFF2-40B4-BE49-F238E27FC236}">
                  <a16:creationId xmlns:a16="http://schemas.microsoft.com/office/drawing/2014/main" id="{D5AF5126-9FD3-4FE2-A86B-FBB1187E91CE}"/>
                </a:ext>
              </a:extLst>
            </p:cNvPr>
            <p:cNvSpPr>
              <a:spLocks noChangeArrowheads="1"/>
            </p:cNvSpPr>
            <p:nvPr/>
          </p:nvSpPr>
          <p:spPr bwMode="auto">
            <a:xfrm>
              <a:off x="4015" y="2341"/>
              <a:ext cx="317" cy="318"/>
            </a:xfrm>
            <a:prstGeom prst="ellipse">
              <a:avLst/>
            </a:prstGeom>
            <a:solidFill>
              <a:srgbClr val="CCFFFF"/>
            </a:solidFill>
            <a:ln w="19050">
              <a:solidFill>
                <a:srgbClr val="99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en-US" altLang="zh-CN" sz="2800" kern="0" dirty="0">
                  <a:solidFill>
                    <a:srgbClr val="FF0000"/>
                  </a:solidFill>
                  <a:latin typeface="Arial Black" pitchFamily="34" charset="0"/>
                  <a:ea typeface="华文新魏" pitchFamily="2" charset="-122"/>
                </a:rPr>
                <a:t>N</a:t>
              </a:r>
            </a:p>
          </p:txBody>
        </p:sp>
        <p:sp>
          <p:nvSpPr>
            <p:cNvPr id="30" name="AutoShape 14">
              <a:extLst>
                <a:ext uri="{FF2B5EF4-FFF2-40B4-BE49-F238E27FC236}">
                  <a16:creationId xmlns:a16="http://schemas.microsoft.com/office/drawing/2014/main" id="{85015FCE-1A98-4EC8-B043-C039ACB839A9}"/>
                </a:ext>
              </a:extLst>
            </p:cNvPr>
            <p:cNvSpPr>
              <a:spLocks noChangeArrowheads="1"/>
            </p:cNvSpPr>
            <p:nvPr/>
          </p:nvSpPr>
          <p:spPr bwMode="auto">
            <a:xfrm>
              <a:off x="1020" y="3023"/>
              <a:ext cx="2042" cy="362"/>
            </a:xfrm>
            <a:prstGeom prst="roundRect">
              <a:avLst>
                <a:gd name="adj" fmla="val 16667"/>
              </a:avLst>
            </a:prstGeom>
            <a:solidFill>
              <a:srgbClr val="CCECFF"/>
            </a:solidFill>
            <a:ln w="19050">
              <a:solidFill>
                <a:srgbClr val="66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黑体" pitchFamily="2" charset="-122"/>
                  <a:ea typeface="黑体" pitchFamily="2" charset="-122"/>
                </a:rPr>
                <a:t>切换到</a:t>
              </a:r>
              <a:r>
                <a:rPr lang="en-US" altLang="zh-CN" sz="2800" kern="0">
                  <a:solidFill>
                    <a:srgbClr val="FF00FF"/>
                  </a:solidFill>
                  <a:effectLst>
                    <a:outerShdw blurRad="38100" dist="38100" dir="2700000" algn="tl">
                      <a:srgbClr val="000000"/>
                    </a:outerShdw>
                  </a:effectLst>
                  <a:latin typeface="Arial Black" pitchFamily="34" charset="0"/>
                  <a:ea typeface="华文新魏" pitchFamily="2" charset="-122"/>
                </a:rPr>
                <a:t>Thumb</a:t>
              </a:r>
              <a:r>
                <a:rPr lang="zh-CN" altLang="en-US" sz="2400" kern="0">
                  <a:solidFill>
                    <a:sysClr val="windowText" lastClr="000000"/>
                  </a:solidFill>
                  <a:latin typeface="黑体" pitchFamily="2" charset="-122"/>
                  <a:ea typeface="黑体" pitchFamily="2" charset="-122"/>
                </a:rPr>
                <a:t>状态</a:t>
              </a:r>
            </a:p>
          </p:txBody>
        </p:sp>
        <p:sp>
          <p:nvSpPr>
            <p:cNvPr id="31" name="AutoShape 15">
              <a:extLst>
                <a:ext uri="{FF2B5EF4-FFF2-40B4-BE49-F238E27FC236}">
                  <a16:creationId xmlns:a16="http://schemas.microsoft.com/office/drawing/2014/main" id="{64688D52-6EC7-456E-BD37-69F34C4592E2}"/>
                </a:ext>
              </a:extLst>
            </p:cNvPr>
            <p:cNvSpPr>
              <a:spLocks noChangeArrowheads="1"/>
            </p:cNvSpPr>
            <p:nvPr/>
          </p:nvSpPr>
          <p:spPr bwMode="auto">
            <a:xfrm>
              <a:off x="3515" y="3023"/>
              <a:ext cx="1769" cy="362"/>
            </a:xfrm>
            <a:prstGeom prst="roundRect">
              <a:avLst>
                <a:gd name="adj" fmla="val 16667"/>
              </a:avLst>
            </a:prstGeom>
            <a:solidFill>
              <a:srgbClr val="CCECFF"/>
            </a:solidFill>
            <a:ln w="19050">
              <a:solidFill>
                <a:srgbClr val="66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黑体" pitchFamily="2" charset="-122"/>
                  <a:ea typeface="黑体" pitchFamily="2" charset="-122"/>
                </a:rPr>
                <a:t>切换到</a:t>
              </a:r>
              <a:r>
                <a:rPr lang="en-US" altLang="zh-CN" sz="2800" kern="0">
                  <a:solidFill>
                    <a:srgbClr val="FF00FF"/>
                  </a:solidFill>
                  <a:effectLst>
                    <a:outerShdw blurRad="38100" dist="38100" dir="2700000" algn="tl">
                      <a:srgbClr val="000000"/>
                    </a:outerShdw>
                  </a:effectLst>
                  <a:latin typeface="Arial Black" pitchFamily="34" charset="0"/>
                  <a:ea typeface="华文新魏" pitchFamily="2" charset="-122"/>
                </a:rPr>
                <a:t>ARM</a:t>
              </a:r>
              <a:r>
                <a:rPr lang="zh-CN" altLang="en-US" sz="2400" kern="0">
                  <a:solidFill>
                    <a:sysClr val="windowText" lastClr="000000"/>
                  </a:solidFill>
                  <a:latin typeface="黑体" pitchFamily="2" charset="-122"/>
                  <a:ea typeface="黑体" pitchFamily="2" charset="-122"/>
                </a:rPr>
                <a:t>状态</a:t>
              </a:r>
            </a:p>
          </p:txBody>
        </p:sp>
        <p:sp>
          <p:nvSpPr>
            <p:cNvPr id="32" name="Line 16">
              <a:extLst>
                <a:ext uri="{FF2B5EF4-FFF2-40B4-BE49-F238E27FC236}">
                  <a16:creationId xmlns:a16="http://schemas.microsoft.com/office/drawing/2014/main" id="{8162D1C9-74F1-4A21-AD81-8E55C67118C7}"/>
                </a:ext>
              </a:extLst>
            </p:cNvPr>
            <p:cNvSpPr>
              <a:spLocks noChangeShapeType="1"/>
            </p:cNvSpPr>
            <p:nvPr/>
          </p:nvSpPr>
          <p:spPr bwMode="auto">
            <a:xfrm>
              <a:off x="2109" y="2659"/>
              <a:ext cx="0" cy="363"/>
            </a:xfrm>
            <a:prstGeom prst="line">
              <a:avLst/>
            </a:prstGeom>
            <a:noFill/>
            <a:ln w="571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3" name="Line 17">
              <a:extLst>
                <a:ext uri="{FF2B5EF4-FFF2-40B4-BE49-F238E27FC236}">
                  <a16:creationId xmlns:a16="http://schemas.microsoft.com/office/drawing/2014/main" id="{F9C268D4-6F12-4A30-8475-F749416A8C6F}"/>
                </a:ext>
              </a:extLst>
            </p:cNvPr>
            <p:cNvSpPr>
              <a:spLocks noChangeShapeType="1"/>
            </p:cNvSpPr>
            <p:nvPr/>
          </p:nvSpPr>
          <p:spPr bwMode="auto">
            <a:xfrm>
              <a:off x="4422" y="2659"/>
              <a:ext cx="0" cy="363"/>
            </a:xfrm>
            <a:prstGeom prst="line">
              <a:avLst/>
            </a:prstGeom>
            <a:noFill/>
            <a:ln w="571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34" name="AutoShape 8">
            <a:extLst>
              <a:ext uri="{FF2B5EF4-FFF2-40B4-BE49-F238E27FC236}">
                <a16:creationId xmlns:a16="http://schemas.microsoft.com/office/drawing/2014/main" id="{0A0FF7ED-8CC2-4C53-AC58-7C1700471F69}"/>
              </a:ext>
            </a:extLst>
          </p:cNvPr>
          <p:cNvSpPr>
            <a:spLocks noChangeArrowheads="1"/>
          </p:cNvSpPr>
          <p:nvPr/>
        </p:nvSpPr>
        <p:spPr bwMode="auto">
          <a:xfrm>
            <a:off x="1992313" y="4943475"/>
            <a:ext cx="8355012" cy="1798638"/>
          </a:xfrm>
          <a:prstGeom prst="roundRect">
            <a:avLst>
              <a:gd name="adj" fmla="val 5199"/>
            </a:avLst>
          </a:prstGeom>
          <a:solidFill>
            <a:srgbClr val="CCFFFF"/>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600"/>
              </a:spcBef>
            </a:pPr>
            <a:r>
              <a:rPr lang="zh-CN" altLang="en-US" sz="2400">
                <a:latin typeface="Times New Roman" panose="02020603050405020304" pitchFamily="18" charset="0"/>
                <a:ea typeface="华文新魏" panose="02010800040101010101" pitchFamily="2" charset="-122"/>
              </a:rPr>
              <a:t>例如：</a:t>
            </a:r>
            <a:endParaRPr lang="zh-CN" altLang="en-US" sz="2400">
              <a:latin typeface="华文新魏" panose="02010800040101010101" pitchFamily="2" charset="-122"/>
              <a:ea typeface="华文新魏" panose="02010800040101010101" pitchFamily="2" charset="-122"/>
            </a:endParaRPr>
          </a:p>
          <a:p>
            <a:pPr eaLnBrk="1" hangingPunct="1">
              <a:spcBef>
                <a:spcPts val="600"/>
              </a:spcBef>
            </a:pPr>
            <a:r>
              <a:rPr lang="en-US" altLang="zh-CN" sz="2000">
                <a:solidFill>
                  <a:srgbClr val="0000FF"/>
                </a:solidFill>
                <a:latin typeface="Arial Black" panose="020B0A04020102020204" pitchFamily="34" charset="0"/>
              </a:rPr>
              <a:t>ADRL	R0,T_Fun+1</a:t>
            </a:r>
            <a:r>
              <a:rPr lang="en-US" altLang="zh-CN" sz="2000">
                <a:solidFill>
                  <a:srgbClr val="0000FF"/>
                </a:solidFill>
                <a:latin typeface="Times New Roman" panose="02020603050405020304" pitchFamily="18" charset="0"/>
                <a:ea typeface="华文新魏" panose="02010800040101010101" pitchFamily="2" charset="-122"/>
              </a:rPr>
              <a:t>       </a:t>
            </a:r>
            <a:r>
              <a:rPr lang="en-US" altLang="zh-CN" sz="2400">
                <a:latin typeface="华文新魏" panose="02010800040101010101" pitchFamily="2" charset="-122"/>
                <a:ea typeface="华文新魏" panose="02010800040101010101" pitchFamily="2" charset="-122"/>
              </a:rPr>
              <a:t>;</a:t>
            </a:r>
            <a:r>
              <a:rPr lang="zh-CN" altLang="en-US" sz="2400">
                <a:latin typeface="华文新魏" panose="02010800040101010101" pitchFamily="2" charset="-122"/>
                <a:ea typeface="华文新魏" panose="02010800040101010101" pitchFamily="2" charset="-122"/>
              </a:rPr>
              <a:t>将</a:t>
            </a:r>
            <a:r>
              <a:rPr lang="en-US" altLang="zh-CN" sz="2400">
                <a:latin typeface="华文新魏" panose="02010800040101010101" pitchFamily="2" charset="-122"/>
                <a:ea typeface="华文新魏" panose="02010800040101010101" pitchFamily="2" charset="-122"/>
              </a:rPr>
              <a:t>Thumb</a:t>
            </a:r>
            <a:r>
              <a:rPr lang="zh-CN" altLang="en-US" sz="2400">
                <a:latin typeface="华文新魏" panose="02010800040101010101" pitchFamily="2" charset="-122"/>
                <a:ea typeface="华文新魏" panose="02010800040101010101" pitchFamily="2" charset="-122"/>
              </a:rPr>
              <a:t>程序的入口地址加</a:t>
            </a:r>
            <a:r>
              <a:rPr lang="en-US" altLang="zh-CN" sz="2400">
                <a:latin typeface="华文新魏" panose="02010800040101010101" pitchFamily="2" charset="-122"/>
                <a:ea typeface="华文新魏" panose="02010800040101010101" pitchFamily="2" charset="-122"/>
              </a:rPr>
              <a:t>1</a:t>
            </a:r>
            <a:r>
              <a:rPr lang="zh-CN" altLang="en-US" sz="2400">
                <a:latin typeface="华文新魏" panose="02010800040101010101" pitchFamily="2" charset="-122"/>
                <a:ea typeface="华文新魏" panose="02010800040101010101" pitchFamily="2" charset="-122"/>
              </a:rPr>
              <a:t>存入</a:t>
            </a:r>
            <a:r>
              <a:rPr lang="en-US" altLang="zh-CN" sz="2400">
                <a:latin typeface="华文新魏" panose="02010800040101010101" pitchFamily="2" charset="-122"/>
                <a:ea typeface="华文新魏" panose="02010800040101010101" pitchFamily="2" charset="-122"/>
              </a:rPr>
              <a:t>R0</a:t>
            </a:r>
          </a:p>
          <a:p>
            <a:pPr eaLnBrk="1" hangingPunct="1">
              <a:spcBef>
                <a:spcPts val="600"/>
              </a:spcBef>
            </a:pPr>
            <a:r>
              <a:rPr lang="en-US" altLang="zh-CN" sz="2000">
                <a:solidFill>
                  <a:srgbClr val="0000FF"/>
                </a:solidFill>
                <a:latin typeface="Arial Black" panose="020B0A04020102020204" pitchFamily="34" charset="0"/>
              </a:rPr>
              <a:t>BX	R0</a:t>
            </a:r>
            <a:r>
              <a:rPr lang="en-US" altLang="zh-CN" sz="2000">
                <a:solidFill>
                  <a:srgbClr val="0000FF"/>
                </a:solidFill>
                <a:latin typeface="Times New Roman" panose="02020603050405020304" pitchFamily="18" charset="0"/>
                <a:ea typeface="华文新魏" panose="02010800040101010101" pitchFamily="2" charset="-122"/>
              </a:rPr>
              <a:t>	</a:t>
            </a:r>
            <a:r>
              <a:rPr lang="en-US" altLang="zh-CN" sz="2000">
                <a:latin typeface="Times New Roman" panose="02020603050405020304" pitchFamily="18" charset="0"/>
                <a:ea typeface="华文新魏" panose="02010800040101010101" pitchFamily="2" charset="-122"/>
              </a:rPr>
              <a:t>	    </a:t>
            </a:r>
            <a:r>
              <a:rPr lang="en-US" altLang="zh-CN" sz="2400">
                <a:latin typeface="华文新魏" panose="02010800040101010101" pitchFamily="2" charset="-122"/>
                <a:ea typeface="华文新魏" panose="02010800040101010101" pitchFamily="2" charset="-122"/>
              </a:rPr>
              <a:t>; </a:t>
            </a:r>
            <a:r>
              <a:rPr lang="zh-CN" altLang="en-US" sz="2400">
                <a:latin typeface="华文新魏" panose="02010800040101010101" pitchFamily="2" charset="-122"/>
                <a:ea typeface="华文新魏" panose="02010800040101010101" pitchFamily="2" charset="-122"/>
              </a:rPr>
              <a:t>跳转到</a:t>
            </a:r>
            <a:r>
              <a:rPr lang="en-US" altLang="zh-CN" sz="2400">
                <a:latin typeface="华文新魏" panose="02010800040101010101" pitchFamily="2" charset="-122"/>
                <a:ea typeface="华文新魏" panose="02010800040101010101" pitchFamily="2" charset="-122"/>
              </a:rPr>
              <a:t>R0</a:t>
            </a:r>
            <a:r>
              <a:rPr lang="zh-CN" altLang="en-US" sz="2400">
                <a:latin typeface="华文新魏" panose="02010800040101010101" pitchFamily="2" charset="-122"/>
                <a:ea typeface="华文新魏" panose="02010800040101010101" pitchFamily="2" charset="-122"/>
              </a:rPr>
              <a:t>指定的地址，</a:t>
            </a:r>
          </a:p>
          <a:p>
            <a:pPr eaLnBrk="1" hangingPunct="1">
              <a:spcBef>
                <a:spcPts val="600"/>
              </a:spcBef>
            </a:pPr>
            <a:r>
              <a:rPr lang="zh-CN" altLang="en-US" sz="2400">
                <a:latin typeface="华文新魏" panose="02010800040101010101" pitchFamily="2" charset="-122"/>
                <a:ea typeface="华文新魏" panose="02010800040101010101" pitchFamily="2" charset="-122"/>
              </a:rPr>
              <a:t>			    </a:t>
            </a:r>
            <a:r>
              <a:rPr lang="en-US" altLang="zh-CN" sz="2400">
                <a:latin typeface="华文新魏" panose="02010800040101010101" pitchFamily="2" charset="-122"/>
                <a:ea typeface="华文新魏" panose="02010800040101010101" pitchFamily="2" charset="-122"/>
              </a:rPr>
              <a:t>;</a:t>
            </a:r>
            <a:r>
              <a:rPr lang="zh-CN" altLang="en-US" sz="2400">
                <a:latin typeface="华文新魏" panose="02010800040101010101" pitchFamily="2" charset="-122"/>
                <a:ea typeface="华文新魏" panose="02010800040101010101" pitchFamily="2" charset="-122"/>
              </a:rPr>
              <a:t>并根据</a:t>
            </a:r>
            <a:r>
              <a:rPr lang="en-US" altLang="zh-CN" sz="2400">
                <a:latin typeface="华文新魏" panose="02010800040101010101" pitchFamily="2" charset="-122"/>
                <a:ea typeface="华文新魏" panose="02010800040101010101" pitchFamily="2" charset="-122"/>
              </a:rPr>
              <a:t>R0</a:t>
            </a:r>
            <a:r>
              <a:rPr lang="zh-CN" altLang="en-US" sz="2400">
                <a:latin typeface="华文新魏" panose="02010800040101010101" pitchFamily="2" charset="-122"/>
                <a:ea typeface="华文新魏" panose="02010800040101010101" pitchFamily="2" charset="-122"/>
              </a:rPr>
              <a:t>的最低位来切换处理器状态</a:t>
            </a:r>
          </a:p>
        </p:txBody>
      </p:sp>
    </p:spTree>
    <p:extLst>
      <p:ext uri="{BB962C8B-B14F-4D97-AF65-F5344CB8AC3E}">
        <p14:creationId xmlns:p14="http://schemas.microsoft.com/office/powerpoint/2010/main" val="1305040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 calcmode="lin" valueType="num">
                                      <p:cBhvr>
                                        <p:cTn id="9" dur="500" fill="hold"/>
                                        <p:tgtEl>
                                          <p:spTgt spid="21"/>
                                        </p:tgtEl>
                                        <p:attrNameLst>
                                          <p:attrName>style.rotation</p:attrName>
                                        </p:attrNameLst>
                                      </p:cBhvr>
                                      <p:tavLst>
                                        <p:tav tm="0">
                                          <p:val>
                                            <p:fltVal val="90"/>
                                          </p:val>
                                        </p:tav>
                                        <p:tav tm="100000">
                                          <p:val>
                                            <p:fltVal val="0"/>
                                          </p:val>
                                        </p:tav>
                                      </p:tavLst>
                                    </p:anim>
                                    <p:animEffect transition="in" filter="fade">
                                      <p:cBhvr>
                                        <p:cTn id="10" dur="500"/>
                                        <p:tgtEl>
                                          <p:spTgt spid="2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0-#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25F1B2A6-09F7-41F7-987A-5D3A702F4C3C}"/>
              </a:ext>
            </a:extLst>
          </p:cNvPr>
          <p:cNvSpPr txBox="1">
            <a:spLocks noChangeArrowheads="1"/>
          </p:cNvSpPr>
          <p:nvPr/>
        </p:nvSpPr>
        <p:spPr bwMode="auto">
          <a:xfrm>
            <a:off x="1992313" y="549276"/>
            <a:ext cx="67675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杂项指令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软中断指令</a:t>
            </a:r>
            <a:r>
              <a:rPr kumimoji="1" lang="en-US" altLang="zh-CN" sz="3600" b="1">
                <a:solidFill>
                  <a:srgbClr val="C00000"/>
                </a:solidFill>
                <a:latin typeface="楷体" panose="02010609060101010101" pitchFamily="49" charset="-122"/>
                <a:ea typeface="楷体" panose="02010609060101010101" pitchFamily="49" charset="-122"/>
              </a:rPr>
              <a:t>SWI</a:t>
            </a:r>
            <a:endParaRPr kumimoji="1" lang="zh-CN" altLang="en-US" sz="3600" b="1">
              <a:latin typeface="Arial" panose="020B0604020202020204" pitchFamily="34" charset="0"/>
              <a:ea typeface="黑体" panose="02010609060101010101" pitchFamily="49" charset="-122"/>
            </a:endParaRPr>
          </a:p>
        </p:txBody>
      </p:sp>
      <p:sp>
        <p:nvSpPr>
          <p:cNvPr id="15" name="Text Box 4">
            <a:extLst>
              <a:ext uri="{FF2B5EF4-FFF2-40B4-BE49-F238E27FC236}">
                <a16:creationId xmlns:a16="http://schemas.microsoft.com/office/drawing/2014/main" id="{9B05021D-7AC5-41F1-BDCF-1DCADBBC3C75}"/>
              </a:ext>
            </a:extLst>
          </p:cNvPr>
          <p:cNvSpPr txBox="1">
            <a:spLocks noChangeArrowheads="1"/>
          </p:cNvSpPr>
          <p:nvPr/>
        </p:nvSpPr>
        <p:spPr bwMode="auto">
          <a:xfrm>
            <a:off x="1847851" y="1412875"/>
            <a:ext cx="8518525" cy="1938338"/>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en-US" altLang="zh-CN" sz="2400">
                <a:latin typeface="楷体" panose="02010609060101010101" pitchFamily="49" charset="-122"/>
                <a:ea typeface="楷体" panose="02010609060101010101" pitchFamily="49" charset="-122"/>
              </a:rPr>
              <a:t>SWI</a:t>
            </a:r>
            <a:r>
              <a:rPr kumimoji="1" lang="zh-CN" altLang="en-US" sz="2400">
                <a:latin typeface="楷体" panose="02010609060101010101" pitchFamily="49" charset="-122"/>
                <a:ea typeface="楷体" panose="02010609060101010101" pitchFamily="49" charset="-122"/>
              </a:rPr>
              <a:t>指令用于产生软中断，主要用于用户程序调用操作系统的服务。执行该指令时处理器将完成以下动作：</a:t>
            </a:r>
          </a:p>
          <a:p>
            <a:pPr lvl="1" algn="just" eaLnBrk="1" hangingPunct="1">
              <a:buClr>
                <a:srgbClr val="0000FF"/>
              </a:buClr>
            </a:pPr>
            <a:r>
              <a:rPr kumimoji="1" lang="en-US" altLang="zh-CN" sz="2400">
                <a:solidFill>
                  <a:srgbClr val="0000FF"/>
                </a:solidFill>
                <a:latin typeface="楷体" panose="02010609060101010101" pitchFamily="49" charset="-122"/>
                <a:ea typeface="楷体" panose="02010609060101010101" pitchFamily="49" charset="-122"/>
              </a:rPr>
              <a:t>1</a:t>
            </a:r>
            <a:r>
              <a:rPr kumimoji="1" lang="en-US" altLang="zh-CN" sz="2400">
                <a:latin typeface="楷体" panose="02010609060101010101" pitchFamily="49" charset="-122"/>
                <a:ea typeface="楷体" panose="02010609060101010101" pitchFamily="49" charset="-122"/>
              </a:rPr>
              <a:t>. </a:t>
            </a:r>
            <a:r>
              <a:rPr kumimoji="1" lang="zh-CN" altLang="en-US" sz="2400">
                <a:latin typeface="楷体" panose="02010609060101010101" pitchFamily="49" charset="-122"/>
                <a:ea typeface="楷体" panose="02010609060101010101" pitchFamily="49" charset="-122"/>
              </a:rPr>
              <a:t>切换到</a:t>
            </a:r>
            <a:r>
              <a:rPr kumimoji="1" lang="zh-CN" altLang="en-US" sz="2400">
                <a:solidFill>
                  <a:srgbClr val="FF0000"/>
                </a:solidFill>
                <a:latin typeface="楷体" panose="02010609060101010101" pitchFamily="49" charset="-122"/>
                <a:ea typeface="楷体" panose="02010609060101010101" pitchFamily="49" charset="-122"/>
              </a:rPr>
              <a:t>管理模式</a:t>
            </a:r>
          </a:p>
          <a:p>
            <a:pPr lvl="1" algn="just" eaLnBrk="1" hangingPunct="1">
              <a:buClr>
                <a:srgbClr val="0000FF"/>
              </a:buClr>
            </a:pPr>
            <a:r>
              <a:rPr kumimoji="1" lang="en-US" altLang="zh-CN" sz="2400">
                <a:solidFill>
                  <a:srgbClr val="0000FF"/>
                </a:solidFill>
                <a:latin typeface="楷体" panose="02010609060101010101" pitchFamily="49" charset="-122"/>
                <a:ea typeface="楷体" panose="02010609060101010101" pitchFamily="49" charset="-122"/>
              </a:rPr>
              <a:t>2</a:t>
            </a:r>
            <a:r>
              <a:rPr kumimoji="1" lang="en-US" altLang="zh-CN" sz="2400">
                <a:latin typeface="楷体" panose="02010609060101010101" pitchFamily="49" charset="-122"/>
                <a:ea typeface="楷体" panose="02010609060101010101" pitchFamily="49" charset="-122"/>
              </a:rPr>
              <a:t>. </a:t>
            </a:r>
            <a:r>
              <a:rPr kumimoji="1" lang="zh-CN" altLang="en-US" sz="2400">
                <a:latin typeface="楷体" panose="02010609060101010101" pitchFamily="49" charset="-122"/>
                <a:ea typeface="楷体" panose="02010609060101010101" pitchFamily="49" charset="-122"/>
              </a:rPr>
              <a:t>将</a:t>
            </a:r>
            <a:r>
              <a:rPr kumimoji="1" lang="en-US" altLang="zh-CN" sz="2400">
                <a:latin typeface="楷体" panose="02010609060101010101" pitchFamily="49" charset="-122"/>
                <a:ea typeface="楷体" panose="02010609060101010101" pitchFamily="49" charset="-122"/>
              </a:rPr>
              <a:t>CPSR</a:t>
            </a:r>
            <a:r>
              <a:rPr kumimoji="1" lang="zh-CN" altLang="en-US" sz="2400">
                <a:latin typeface="楷体" panose="02010609060101010101" pitchFamily="49" charset="-122"/>
                <a:ea typeface="楷体" panose="02010609060101010101" pitchFamily="49" charset="-122"/>
                <a:sym typeface="Wingdings" panose="05000000000000000000" pitchFamily="2" charset="2"/>
              </a:rPr>
              <a:t>备份到管理模式下的</a:t>
            </a:r>
            <a:r>
              <a:rPr kumimoji="1" lang="en-US" altLang="zh-CN" sz="2400">
                <a:latin typeface="楷体" panose="02010609060101010101" pitchFamily="49" charset="-122"/>
                <a:ea typeface="楷体" panose="02010609060101010101" pitchFamily="49" charset="-122"/>
                <a:sym typeface="Wingdings" panose="05000000000000000000" pitchFamily="2" charset="2"/>
              </a:rPr>
              <a:t>SPSR</a:t>
            </a:r>
            <a:r>
              <a:rPr kumimoji="1" lang="zh-CN" altLang="en-US" sz="2400">
                <a:latin typeface="楷体" panose="02010609060101010101" pitchFamily="49" charset="-122"/>
                <a:ea typeface="楷体" panose="02010609060101010101" pitchFamily="49" charset="-122"/>
                <a:sym typeface="Wingdings" panose="05000000000000000000" pitchFamily="2" charset="2"/>
              </a:rPr>
              <a:t>寄存器</a:t>
            </a:r>
          </a:p>
          <a:p>
            <a:pPr lvl="1" algn="just" eaLnBrk="1" hangingPunct="1">
              <a:buClr>
                <a:srgbClr val="0000FF"/>
              </a:buClr>
            </a:pPr>
            <a:r>
              <a:rPr kumimoji="1" lang="en-US" altLang="zh-CN" sz="2400">
                <a:solidFill>
                  <a:srgbClr val="0000FF"/>
                </a:solidFill>
                <a:latin typeface="楷体" panose="02010609060101010101" pitchFamily="49" charset="-122"/>
                <a:ea typeface="楷体" panose="02010609060101010101" pitchFamily="49" charset="-122"/>
                <a:sym typeface="Wingdings" panose="05000000000000000000" pitchFamily="2" charset="2"/>
              </a:rPr>
              <a:t>3</a:t>
            </a:r>
            <a:r>
              <a:rPr kumimoji="1" lang="en-US" altLang="zh-CN" sz="2400">
                <a:latin typeface="楷体" panose="02010609060101010101" pitchFamily="49" charset="-122"/>
                <a:ea typeface="楷体" panose="02010609060101010101" pitchFamily="49" charset="-122"/>
                <a:sym typeface="Wingdings" panose="05000000000000000000" pitchFamily="2" charset="2"/>
              </a:rPr>
              <a:t>. </a:t>
            </a:r>
            <a:r>
              <a:rPr kumimoji="1" lang="zh-CN" altLang="en-US" sz="2400">
                <a:latin typeface="楷体" panose="02010609060101010101" pitchFamily="49" charset="-122"/>
                <a:ea typeface="楷体" panose="02010609060101010101" pitchFamily="49" charset="-122"/>
                <a:sym typeface="Wingdings" panose="05000000000000000000" pitchFamily="2" charset="2"/>
              </a:rPr>
              <a:t>程序跳转到软件中断入口</a:t>
            </a:r>
          </a:p>
        </p:txBody>
      </p:sp>
      <p:sp>
        <p:nvSpPr>
          <p:cNvPr id="23" name="Text Box 4">
            <a:extLst>
              <a:ext uri="{FF2B5EF4-FFF2-40B4-BE49-F238E27FC236}">
                <a16:creationId xmlns:a16="http://schemas.microsoft.com/office/drawing/2014/main" id="{D9281201-ED1B-433D-9326-33C11D8011A0}"/>
              </a:ext>
            </a:extLst>
          </p:cNvPr>
          <p:cNvSpPr txBox="1">
            <a:spLocks noChangeArrowheads="1"/>
          </p:cNvSpPr>
          <p:nvPr/>
        </p:nvSpPr>
        <p:spPr bwMode="auto">
          <a:xfrm>
            <a:off x="2135189" y="3429001"/>
            <a:ext cx="5545137" cy="519113"/>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2800" dirty="0">
                <a:latin typeface="华文新魏" pitchFamily="2" charset="-122"/>
                <a:ea typeface="华文新魏" pitchFamily="2" charset="-122"/>
              </a:rPr>
              <a:t>        </a:t>
            </a:r>
            <a:r>
              <a:rPr lang="en-US" altLang="zh-CN" sz="2800" dirty="0">
                <a:latin typeface="+mj-ea"/>
                <a:ea typeface="+mj-ea"/>
              </a:rPr>
              <a:t>SWI</a:t>
            </a:r>
            <a:r>
              <a:rPr lang="zh-CN" altLang="en-US" sz="2800" dirty="0">
                <a:latin typeface="+mj-ea"/>
                <a:ea typeface="+mj-ea"/>
              </a:rPr>
              <a:t>指令格式如下所示：</a:t>
            </a:r>
            <a:endParaRPr lang="zh-CN" altLang="en-US" sz="2800" dirty="0">
              <a:latin typeface="+mj-ea"/>
              <a:ea typeface="+mj-ea"/>
              <a:sym typeface="Wingdings" pitchFamily="2" charset="2"/>
            </a:endParaRPr>
          </a:p>
        </p:txBody>
      </p:sp>
      <p:grpSp>
        <p:nvGrpSpPr>
          <p:cNvPr id="24" name="Group 6">
            <a:extLst>
              <a:ext uri="{FF2B5EF4-FFF2-40B4-BE49-F238E27FC236}">
                <a16:creationId xmlns:a16="http://schemas.microsoft.com/office/drawing/2014/main" id="{81E62947-484B-4AD6-8206-F0F7C41DE603}"/>
              </a:ext>
            </a:extLst>
          </p:cNvPr>
          <p:cNvGrpSpPr>
            <a:grpSpLocks/>
          </p:cNvGrpSpPr>
          <p:nvPr/>
        </p:nvGrpSpPr>
        <p:grpSpPr bwMode="auto">
          <a:xfrm>
            <a:off x="3000376" y="4076700"/>
            <a:ext cx="4752975" cy="723900"/>
            <a:chOff x="1610" y="2386"/>
            <a:chExt cx="2994" cy="545"/>
          </a:xfrm>
        </p:grpSpPr>
        <p:sp>
          <p:nvSpPr>
            <p:cNvPr id="25" name="AutoShape 7">
              <a:extLst>
                <a:ext uri="{FF2B5EF4-FFF2-40B4-BE49-F238E27FC236}">
                  <a16:creationId xmlns:a16="http://schemas.microsoft.com/office/drawing/2014/main" id="{0B118A12-D564-44C9-B043-814204712E7C}"/>
                </a:ext>
              </a:extLst>
            </p:cNvPr>
            <p:cNvSpPr>
              <a:spLocks noChangeArrowheads="1"/>
            </p:cNvSpPr>
            <p:nvPr/>
          </p:nvSpPr>
          <p:spPr bwMode="auto">
            <a:xfrm>
              <a:off x="1610" y="2386"/>
              <a:ext cx="2994" cy="545"/>
            </a:xfrm>
            <a:prstGeom prst="roundRect">
              <a:avLst>
                <a:gd name="adj" fmla="val 4366"/>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6" name="Text Box 8">
              <a:extLst>
                <a:ext uri="{FF2B5EF4-FFF2-40B4-BE49-F238E27FC236}">
                  <a16:creationId xmlns:a16="http://schemas.microsoft.com/office/drawing/2014/main" id="{B148269C-36F8-4CF2-AE14-C949730B9C3B}"/>
                </a:ext>
              </a:extLst>
            </p:cNvPr>
            <p:cNvSpPr txBox="1">
              <a:spLocks noChangeArrowheads="1"/>
            </p:cNvSpPr>
            <p:nvPr/>
          </p:nvSpPr>
          <p:spPr bwMode="auto">
            <a:xfrm>
              <a:off x="1791" y="2455"/>
              <a:ext cx="2721"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kern="0" dirty="0">
                  <a:solidFill>
                    <a:srgbClr val="3333CC"/>
                  </a:solidFill>
                  <a:effectLst>
                    <a:outerShdw blurRad="38100" dist="38100" dir="2700000" algn="tl">
                      <a:srgbClr val="000000"/>
                    </a:outerShdw>
                  </a:effectLst>
                  <a:latin typeface="Arial Black" pitchFamily="34" charset="0"/>
                  <a:ea typeface="华文新魏" pitchFamily="2" charset="-122"/>
                </a:rPr>
                <a:t>SWI    immed_24</a:t>
              </a:r>
            </a:p>
          </p:txBody>
        </p:sp>
      </p:grpSp>
      <p:grpSp>
        <p:nvGrpSpPr>
          <p:cNvPr id="27" name="Group 9">
            <a:extLst>
              <a:ext uri="{FF2B5EF4-FFF2-40B4-BE49-F238E27FC236}">
                <a16:creationId xmlns:a16="http://schemas.microsoft.com/office/drawing/2014/main" id="{C052936E-C0AF-49EF-8A24-F1192967AB08}"/>
              </a:ext>
            </a:extLst>
          </p:cNvPr>
          <p:cNvGrpSpPr>
            <a:grpSpLocks/>
          </p:cNvGrpSpPr>
          <p:nvPr/>
        </p:nvGrpSpPr>
        <p:grpSpPr bwMode="auto">
          <a:xfrm>
            <a:off x="3143250" y="4800601"/>
            <a:ext cx="4464050" cy="1795463"/>
            <a:chOff x="2109" y="2795"/>
            <a:chExt cx="2812" cy="1131"/>
          </a:xfrm>
        </p:grpSpPr>
        <p:sp>
          <p:nvSpPr>
            <p:cNvPr id="28" name="Line 10">
              <a:extLst>
                <a:ext uri="{FF2B5EF4-FFF2-40B4-BE49-F238E27FC236}">
                  <a16:creationId xmlns:a16="http://schemas.microsoft.com/office/drawing/2014/main" id="{6C920FC1-F03E-416D-AF59-DD9A58D56BE4}"/>
                </a:ext>
              </a:extLst>
            </p:cNvPr>
            <p:cNvSpPr>
              <a:spLocks noChangeShapeType="1"/>
            </p:cNvSpPr>
            <p:nvPr/>
          </p:nvSpPr>
          <p:spPr bwMode="auto">
            <a:xfrm>
              <a:off x="3515" y="2795"/>
              <a:ext cx="0" cy="224"/>
            </a:xfrm>
            <a:prstGeom prst="line">
              <a:avLst/>
            </a:prstGeom>
            <a:noFill/>
            <a:ln w="571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9" name="AutoShape 11">
              <a:extLst>
                <a:ext uri="{FF2B5EF4-FFF2-40B4-BE49-F238E27FC236}">
                  <a16:creationId xmlns:a16="http://schemas.microsoft.com/office/drawing/2014/main" id="{E2E825A0-12B1-4040-8E8F-D40316C46013}"/>
                </a:ext>
              </a:extLst>
            </p:cNvPr>
            <p:cNvSpPr>
              <a:spLocks noChangeArrowheads="1"/>
            </p:cNvSpPr>
            <p:nvPr/>
          </p:nvSpPr>
          <p:spPr bwMode="auto">
            <a:xfrm>
              <a:off x="2109" y="3019"/>
              <a:ext cx="2812" cy="907"/>
            </a:xfrm>
            <a:prstGeom prst="roundRect">
              <a:avLst>
                <a:gd name="adj" fmla="val 16667"/>
              </a:avLst>
            </a:prstGeom>
            <a:solidFill>
              <a:srgbClr val="CCECFF"/>
            </a:solidFill>
            <a:ln w="19050">
              <a:solidFill>
                <a:srgbClr val="66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50000"/>
                </a:spcBef>
                <a:defRPr/>
              </a:pPr>
              <a:r>
                <a:rPr lang="en-US" altLang="zh-CN" sz="2400" kern="0" dirty="0">
                  <a:solidFill>
                    <a:sysClr val="windowText" lastClr="000000"/>
                  </a:solidFill>
                  <a:latin typeface="黑体" pitchFamily="49" charset="-122"/>
                  <a:ea typeface="黑体" pitchFamily="49" charset="-122"/>
                </a:rPr>
                <a:t>    </a:t>
              </a:r>
              <a:r>
                <a:rPr lang="zh-CN" altLang="en-US" sz="2400" kern="0" dirty="0">
                  <a:solidFill>
                    <a:sysClr val="windowText" lastClr="000000"/>
                  </a:solidFill>
                  <a:latin typeface="黑体" pitchFamily="49" charset="-122"/>
                  <a:ea typeface="黑体" pitchFamily="49" charset="-122"/>
                </a:rPr>
                <a:t>可以利用指令中的这个</a:t>
              </a:r>
              <a:r>
                <a:rPr lang="en-US" altLang="zh-CN" sz="2400" kern="0" dirty="0">
                  <a:solidFill>
                    <a:sysClr val="windowText" lastClr="000000"/>
                  </a:solidFill>
                  <a:latin typeface="黑体" pitchFamily="49" charset="-122"/>
                  <a:ea typeface="黑体" pitchFamily="49" charset="-122"/>
                </a:rPr>
                <a:t>24</a:t>
              </a:r>
              <a:r>
                <a:rPr lang="zh-CN" altLang="en-US" sz="2400" kern="0" dirty="0">
                  <a:solidFill>
                    <a:sysClr val="windowText" lastClr="000000"/>
                  </a:solidFill>
                  <a:latin typeface="黑体" pitchFamily="49" charset="-122"/>
                  <a:ea typeface="黑体" pitchFamily="49" charset="-122"/>
                </a:rPr>
                <a:t>位立即数向软中断服务程序传递参数，比如请求的服务类型</a:t>
              </a:r>
            </a:p>
          </p:txBody>
        </p:sp>
      </p:grpSp>
    </p:spTree>
    <p:extLst>
      <p:ext uri="{BB962C8B-B14F-4D97-AF65-F5344CB8AC3E}">
        <p14:creationId xmlns:p14="http://schemas.microsoft.com/office/powerpoint/2010/main" val="37473232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ox(in)">
                                      <p:cBhvr>
                                        <p:cTn id="12" dur="500"/>
                                        <p:tgtEl>
                                          <p:spTgt spid="23"/>
                                        </p:tgtEl>
                                      </p:cBhvr>
                                    </p:animEffect>
                                  </p:childTnLst>
                                </p:cTn>
                              </p:par>
                            </p:childTnLst>
                          </p:cTn>
                        </p:par>
                        <p:par>
                          <p:cTn id="13" fill="hold" nodeType="afterGroup">
                            <p:stCondLst>
                              <p:cond delay="500"/>
                            </p:stCondLst>
                            <p:childTnLst>
                              <p:par>
                                <p:cTn id="14" presetID="31" presetClass="entr" presetSubtype="0" fill="hold" nodeType="afterEffect">
                                  <p:stCondLst>
                                    <p:cond delay="0"/>
                                  </p:stCondLst>
                                  <p:iterate type="lt">
                                    <p:tmPct val="5000"/>
                                  </p:iterate>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 calcmode="lin" valueType="num">
                                      <p:cBhvr>
                                        <p:cTn id="18" dur="500" fill="hold"/>
                                        <p:tgtEl>
                                          <p:spTgt spid="24"/>
                                        </p:tgtEl>
                                        <p:attrNameLst>
                                          <p:attrName>style.rotation</p:attrName>
                                        </p:attrNameLst>
                                      </p:cBhvr>
                                      <p:tavLst>
                                        <p:tav tm="0">
                                          <p:val>
                                            <p:fltVal val="90"/>
                                          </p:val>
                                        </p:tav>
                                        <p:tav tm="100000">
                                          <p:val>
                                            <p:fltVal val="0"/>
                                          </p:val>
                                        </p:tav>
                                      </p:tavLst>
                                    </p:anim>
                                    <p:animEffect transition="in" filter="fade">
                                      <p:cBhvr>
                                        <p:cTn id="19" dur="500"/>
                                        <p:tgtEl>
                                          <p:spTgt spid="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4BD99701-7FBD-4DE6-9117-5D021CE5C532}"/>
              </a:ext>
            </a:extLst>
          </p:cNvPr>
          <p:cNvSpPr txBox="1">
            <a:spLocks noChangeArrowheads="1"/>
          </p:cNvSpPr>
          <p:nvPr/>
        </p:nvSpPr>
        <p:spPr bwMode="auto">
          <a:xfrm>
            <a:off x="1992313" y="465138"/>
            <a:ext cx="481806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黑体" panose="02010609060101010101" pitchFamily="49" charset="-122"/>
                <a:ea typeface="黑体" panose="02010609060101010101" pitchFamily="49" charset="-122"/>
              </a:rPr>
              <a:t>微型计算机系统的组成</a:t>
            </a:r>
          </a:p>
        </p:txBody>
      </p:sp>
      <p:sp>
        <p:nvSpPr>
          <p:cNvPr id="6" name="Rectangle 5">
            <a:extLst>
              <a:ext uri="{FF2B5EF4-FFF2-40B4-BE49-F238E27FC236}">
                <a16:creationId xmlns:a16="http://schemas.microsoft.com/office/drawing/2014/main" id="{4B718B52-AC9B-42BC-A875-25CCAE6A7B3E}"/>
              </a:ext>
            </a:extLst>
          </p:cNvPr>
          <p:cNvSpPr txBox="1">
            <a:spLocks noChangeArrowheads="1"/>
          </p:cNvSpPr>
          <p:nvPr/>
        </p:nvSpPr>
        <p:spPr bwMode="auto">
          <a:xfrm>
            <a:off x="1524000" y="1557338"/>
            <a:ext cx="9144000" cy="501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34290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lnSpc>
                <a:spcPct val="80000"/>
              </a:lnSpc>
              <a:spcAft>
                <a:spcPct val="0"/>
              </a:spcAft>
              <a:buClr>
                <a:srgbClr val="2F2F2F"/>
              </a:buClr>
              <a:buNone/>
            </a:pPr>
            <a:r>
              <a:rPr lang="zh-CN" altLang="en-US" sz="2800" b="1">
                <a:solidFill>
                  <a:srgbClr val="C00000"/>
                </a:solidFill>
                <a:ea typeface="黑体" panose="02010609060101010101" pitchFamily="49" charset="-122"/>
              </a:rPr>
              <a:t>总线：计算机用来传输信息的一组通讯线</a:t>
            </a:r>
            <a:endParaRPr lang="en-US" altLang="zh-CN" sz="2800" b="1">
              <a:solidFill>
                <a:srgbClr val="C00000"/>
              </a:solidFill>
              <a:ea typeface="黑体" panose="02010609060101010101" pitchFamily="49" charset="-122"/>
            </a:endParaRPr>
          </a:p>
          <a:p>
            <a:pPr fontAlgn="base">
              <a:lnSpc>
                <a:spcPct val="80000"/>
              </a:lnSpc>
              <a:spcAft>
                <a:spcPct val="0"/>
              </a:spcAft>
              <a:buClr>
                <a:srgbClr val="2F2F2F"/>
              </a:buClr>
              <a:buNone/>
            </a:pPr>
            <a:endParaRPr lang="zh-CN" altLang="en-US" sz="1800" b="1">
              <a:solidFill>
                <a:srgbClr val="C00000"/>
              </a:solidFill>
              <a:ea typeface="黑体" panose="02010609060101010101" pitchFamily="49" charset="-122"/>
            </a:endParaRPr>
          </a:p>
          <a:p>
            <a:pPr fontAlgn="base">
              <a:lnSpc>
                <a:spcPct val="80000"/>
              </a:lnSpc>
              <a:spcAft>
                <a:spcPct val="0"/>
              </a:spcAft>
              <a:buClr>
                <a:srgbClr val="2F2F2F"/>
              </a:buClr>
            </a:pPr>
            <a:r>
              <a:rPr lang="zh-CN" altLang="en-US" sz="2400" b="1">
                <a:solidFill>
                  <a:srgbClr val="FF3300"/>
                </a:solidFill>
                <a:ea typeface="黑体" panose="02010609060101010101" pitchFamily="49" charset="-122"/>
              </a:rPr>
              <a:t> 地址总线（</a:t>
            </a:r>
            <a:r>
              <a:rPr lang="en-US" altLang="en-US" sz="2400" b="1">
                <a:solidFill>
                  <a:srgbClr val="FF3300"/>
                </a:solidFill>
                <a:ea typeface="宋体" panose="02010600030101010101" pitchFamily="2" charset="-122"/>
              </a:rPr>
              <a:t>AB-Address Bus)</a:t>
            </a:r>
            <a:r>
              <a:rPr lang="zh-CN" altLang="en-US" sz="2400" b="1">
                <a:solidFill>
                  <a:srgbClr val="FF3300"/>
                </a:solidFill>
                <a:ea typeface="黑体" panose="02010609060101010101" pitchFamily="49" charset="-122"/>
              </a:rPr>
              <a:t>：</a:t>
            </a:r>
          </a:p>
          <a:p>
            <a:pPr lvl="1" fontAlgn="base">
              <a:lnSpc>
                <a:spcPct val="80000"/>
              </a:lnSpc>
              <a:spcAft>
                <a:spcPct val="0"/>
              </a:spcAft>
              <a:buClr>
                <a:srgbClr val="2F2F2F"/>
              </a:buClr>
              <a:buNone/>
            </a:pPr>
            <a:r>
              <a:rPr lang="zh-CN" altLang="en-US" sz="2400">
                <a:solidFill>
                  <a:prstClr val="black"/>
                </a:solidFill>
                <a:ea typeface="黑体" panose="02010609060101010101" pitchFamily="49" charset="-122"/>
              </a:rPr>
              <a:t>用来指定寻址的存储器单元或</a:t>
            </a:r>
            <a:r>
              <a:rPr lang="en-US" altLang="en-US" sz="2400">
                <a:solidFill>
                  <a:prstClr val="black"/>
                </a:solidFill>
                <a:ea typeface="宋体" panose="02010600030101010101" pitchFamily="2" charset="-122"/>
              </a:rPr>
              <a:t>I/O</a:t>
            </a:r>
            <a:r>
              <a:rPr lang="zh-CN" altLang="en-US" sz="2400">
                <a:solidFill>
                  <a:prstClr val="black"/>
                </a:solidFill>
                <a:ea typeface="黑体" panose="02010609060101010101" pitchFamily="49" charset="-122"/>
              </a:rPr>
              <a:t>口。单向，成组使用（</a:t>
            </a:r>
            <a:r>
              <a:rPr lang="en-US" altLang="zh-CN" sz="2400">
                <a:solidFill>
                  <a:prstClr val="black"/>
                </a:solidFill>
                <a:ea typeface="黑体" panose="02010609060101010101" pitchFamily="49" charset="-122"/>
              </a:rPr>
              <a:t>8086</a:t>
            </a:r>
            <a:r>
              <a:rPr lang="zh-CN" altLang="en-US" sz="2400">
                <a:solidFill>
                  <a:prstClr val="black"/>
                </a:solidFill>
                <a:ea typeface="黑体" panose="02010609060101010101" pitchFamily="49" charset="-122"/>
              </a:rPr>
              <a:t>有</a:t>
            </a:r>
            <a:r>
              <a:rPr lang="en-US" altLang="zh-CN" sz="2400">
                <a:solidFill>
                  <a:prstClr val="black"/>
                </a:solidFill>
                <a:ea typeface="黑体" panose="02010609060101010101" pitchFamily="49" charset="-122"/>
              </a:rPr>
              <a:t>20</a:t>
            </a:r>
            <a:r>
              <a:rPr lang="zh-CN" altLang="en-US" sz="2400">
                <a:solidFill>
                  <a:prstClr val="black"/>
                </a:solidFill>
                <a:ea typeface="黑体" panose="02010609060101010101" pitchFamily="49" charset="-122"/>
              </a:rPr>
              <a:t>根地址线</a:t>
            </a:r>
            <a:r>
              <a:rPr lang="zh-CN" altLang="en-US" sz="2000">
                <a:solidFill>
                  <a:prstClr val="black"/>
                </a:solidFill>
                <a:ea typeface="黑体" panose="02010609060101010101" pitchFamily="49" charset="-122"/>
              </a:rPr>
              <a:t>）。</a:t>
            </a:r>
          </a:p>
          <a:p>
            <a:pPr fontAlgn="base">
              <a:lnSpc>
                <a:spcPct val="80000"/>
              </a:lnSpc>
              <a:spcAft>
                <a:spcPct val="0"/>
              </a:spcAft>
              <a:buClr>
                <a:srgbClr val="2F2F2F"/>
              </a:buClr>
            </a:pPr>
            <a:r>
              <a:rPr lang="zh-CN" altLang="en-US" sz="2400">
                <a:solidFill>
                  <a:prstClr val="black"/>
                </a:solidFill>
                <a:ea typeface="黑体" panose="02010609060101010101" pitchFamily="49" charset="-122"/>
              </a:rPr>
              <a:t> </a:t>
            </a:r>
            <a:r>
              <a:rPr lang="zh-CN" altLang="en-US" sz="2400" b="1">
                <a:solidFill>
                  <a:srgbClr val="FF3300"/>
                </a:solidFill>
                <a:ea typeface="黑体" panose="02010609060101010101" pitchFamily="49" charset="-122"/>
              </a:rPr>
              <a:t>数据总线（</a:t>
            </a:r>
            <a:r>
              <a:rPr lang="en-US" altLang="en-US" sz="2400" b="1">
                <a:solidFill>
                  <a:srgbClr val="FF3300"/>
                </a:solidFill>
                <a:ea typeface="宋体" panose="02010600030101010101" pitchFamily="2" charset="-122"/>
              </a:rPr>
              <a:t>DB-Data Bus):</a:t>
            </a:r>
          </a:p>
          <a:p>
            <a:pPr lvl="1" fontAlgn="base">
              <a:lnSpc>
                <a:spcPct val="80000"/>
              </a:lnSpc>
              <a:spcAft>
                <a:spcPct val="0"/>
              </a:spcAft>
              <a:buClr>
                <a:srgbClr val="2F2F2F"/>
              </a:buClr>
              <a:buNone/>
            </a:pPr>
            <a:r>
              <a:rPr lang="zh-CN" altLang="en-US" sz="2400">
                <a:solidFill>
                  <a:prstClr val="black"/>
                </a:solidFill>
                <a:ea typeface="黑体" panose="02010609060101010101" pitchFamily="49" charset="-122"/>
              </a:rPr>
              <a:t>用来传递信息的通讯线。双向，成组使用，计算机的位一般是指数据线的宽度（</a:t>
            </a:r>
            <a:r>
              <a:rPr lang="en-US" altLang="zh-CN" sz="2400">
                <a:solidFill>
                  <a:prstClr val="black"/>
                </a:solidFill>
                <a:ea typeface="黑体" panose="02010609060101010101" pitchFamily="49" charset="-122"/>
              </a:rPr>
              <a:t>8086</a:t>
            </a:r>
            <a:r>
              <a:rPr lang="zh-CN" altLang="en-US" sz="2400">
                <a:solidFill>
                  <a:prstClr val="black"/>
                </a:solidFill>
                <a:ea typeface="黑体" panose="02010609060101010101" pitchFamily="49" charset="-122"/>
              </a:rPr>
              <a:t>有</a:t>
            </a:r>
            <a:r>
              <a:rPr lang="en-US" altLang="zh-CN" sz="2400">
                <a:solidFill>
                  <a:prstClr val="black"/>
                </a:solidFill>
                <a:ea typeface="黑体" panose="02010609060101010101" pitchFamily="49" charset="-122"/>
              </a:rPr>
              <a:t>16</a:t>
            </a:r>
            <a:r>
              <a:rPr lang="zh-CN" altLang="en-US" sz="2400">
                <a:solidFill>
                  <a:prstClr val="black"/>
                </a:solidFill>
                <a:ea typeface="黑体" panose="02010609060101010101" pitchFamily="49" charset="-122"/>
              </a:rPr>
              <a:t>根数据线）。</a:t>
            </a:r>
          </a:p>
          <a:p>
            <a:pPr fontAlgn="base">
              <a:lnSpc>
                <a:spcPct val="80000"/>
              </a:lnSpc>
              <a:spcAft>
                <a:spcPct val="0"/>
              </a:spcAft>
              <a:buClr>
                <a:srgbClr val="2F2F2F"/>
              </a:buClr>
            </a:pPr>
            <a:r>
              <a:rPr lang="zh-CN" altLang="en-US" sz="2400">
                <a:solidFill>
                  <a:srgbClr val="FF3300"/>
                </a:solidFill>
                <a:ea typeface="黑体" panose="02010609060101010101" pitchFamily="49" charset="-122"/>
              </a:rPr>
              <a:t> </a:t>
            </a:r>
            <a:r>
              <a:rPr lang="zh-CN" altLang="en-US" sz="2400" b="1">
                <a:solidFill>
                  <a:srgbClr val="FF3300"/>
                </a:solidFill>
                <a:ea typeface="黑体" panose="02010609060101010101" pitchFamily="49" charset="-122"/>
              </a:rPr>
              <a:t>控制总线（</a:t>
            </a:r>
            <a:r>
              <a:rPr lang="en-US" altLang="en-US" sz="2400" b="1">
                <a:solidFill>
                  <a:srgbClr val="FF3300"/>
                </a:solidFill>
                <a:ea typeface="宋体" panose="02010600030101010101" pitchFamily="2" charset="-122"/>
              </a:rPr>
              <a:t>CB-Control Bus):</a:t>
            </a:r>
          </a:p>
          <a:p>
            <a:pPr lvl="1" fontAlgn="base">
              <a:lnSpc>
                <a:spcPct val="80000"/>
              </a:lnSpc>
              <a:spcAft>
                <a:spcPct val="0"/>
              </a:spcAft>
              <a:buClr>
                <a:srgbClr val="2F2F2F"/>
              </a:buClr>
              <a:buNone/>
            </a:pPr>
            <a:r>
              <a:rPr lang="zh-CN" altLang="en-US" sz="2400">
                <a:solidFill>
                  <a:prstClr val="black"/>
                </a:solidFill>
                <a:ea typeface="黑体" panose="02010609060101010101" pitchFamily="49" charset="-122"/>
              </a:rPr>
              <a:t>用以控制计算机各部件协调工作。各自独立，有发出，也有接收。</a:t>
            </a:r>
          </a:p>
          <a:p>
            <a:pPr fontAlgn="base">
              <a:lnSpc>
                <a:spcPct val="80000"/>
              </a:lnSpc>
              <a:spcAft>
                <a:spcPct val="0"/>
              </a:spcAft>
              <a:buClr>
                <a:srgbClr val="2F2F2F"/>
              </a:buClr>
            </a:pPr>
            <a:r>
              <a:rPr lang="zh-CN" altLang="en-US" sz="2400" b="1" i="1">
                <a:solidFill>
                  <a:srgbClr val="FF3300"/>
                </a:solidFill>
                <a:ea typeface="黑体" panose="02010609060101010101" pitchFamily="49" charset="-122"/>
              </a:rPr>
              <a:t> </a:t>
            </a:r>
            <a:r>
              <a:rPr lang="zh-CN" altLang="en-US" sz="2400" b="1">
                <a:solidFill>
                  <a:srgbClr val="FF3300"/>
                </a:solidFill>
                <a:ea typeface="黑体" panose="02010609060101010101" pitchFamily="49" charset="-122"/>
              </a:rPr>
              <a:t>地址</a:t>
            </a:r>
            <a:r>
              <a:rPr lang="en-US" altLang="zh-CN" sz="2400" b="1">
                <a:solidFill>
                  <a:srgbClr val="FF3300"/>
                </a:solidFill>
                <a:ea typeface="黑体" panose="02010609060101010101" pitchFamily="49" charset="-122"/>
              </a:rPr>
              <a:t>/</a:t>
            </a:r>
            <a:r>
              <a:rPr lang="zh-CN" altLang="en-US" sz="2400" b="1">
                <a:solidFill>
                  <a:srgbClr val="FF3300"/>
                </a:solidFill>
                <a:ea typeface="黑体" panose="02010609060101010101" pitchFamily="49" charset="-122"/>
              </a:rPr>
              <a:t>数据复用总线</a:t>
            </a:r>
            <a:r>
              <a:rPr lang="zh-CN" altLang="en-US" sz="2400" b="1" i="1">
                <a:solidFill>
                  <a:srgbClr val="FF3300"/>
                </a:solidFill>
                <a:ea typeface="黑体" panose="02010609060101010101" pitchFamily="49" charset="-122"/>
              </a:rPr>
              <a:t>：</a:t>
            </a:r>
          </a:p>
          <a:p>
            <a:pPr lvl="1" fontAlgn="base">
              <a:lnSpc>
                <a:spcPct val="80000"/>
              </a:lnSpc>
              <a:spcAft>
                <a:spcPct val="0"/>
              </a:spcAft>
              <a:buClr>
                <a:srgbClr val="2F2F2F"/>
              </a:buClr>
              <a:buNone/>
            </a:pPr>
            <a:r>
              <a:rPr lang="zh-CN" altLang="en-US" sz="2400">
                <a:solidFill>
                  <a:prstClr val="black"/>
                </a:solidFill>
                <a:ea typeface="黑体" panose="02010609060101010101" pitchFamily="49" charset="-122"/>
              </a:rPr>
              <a:t>地址总线和数据总线复用，分时传送地址信息和数据信息（由同步信号区分），这样可以节省</a:t>
            </a:r>
            <a:r>
              <a:rPr lang="en-US" altLang="en-US" sz="2400">
                <a:solidFill>
                  <a:prstClr val="black"/>
                </a:solidFill>
                <a:ea typeface="宋体" panose="02010600030101010101" pitchFamily="2" charset="-122"/>
              </a:rPr>
              <a:t>CPU</a:t>
            </a:r>
            <a:r>
              <a:rPr lang="zh-CN" altLang="en-US" sz="2400">
                <a:solidFill>
                  <a:prstClr val="black"/>
                </a:solidFill>
                <a:ea typeface="黑体" panose="02010609060101010101" pitchFamily="49" charset="-122"/>
              </a:rPr>
              <a:t>引脚，但外部电路复杂。</a:t>
            </a:r>
          </a:p>
        </p:txBody>
      </p:sp>
    </p:spTree>
    <p:extLst>
      <p:ext uri="{BB962C8B-B14F-4D97-AF65-F5344CB8AC3E}">
        <p14:creationId xmlns:p14="http://schemas.microsoft.com/office/powerpoint/2010/main" val="21529793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blinds(horizontal)">
                                      <p:cBhvr>
                                        <p:cTn id="15" dur="500"/>
                                        <p:tgtEl>
                                          <p:spTgt spid="6">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blinds(horizontal)">
                                      <p:cBhvr>
                                        <p:cTn id="20" dur="500"/>
                                        <p:tgtEl>
                                          <p:spTgt spid="6">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blinds(horizontal)">
                                      <p:cBhvr>
                                        <p:cTn id="23" dur="500"/>
                                        <p:tgtEl>
                                          <p:spTgt spid="6">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blinds(horizontal)">
                                      <p:cBhvr>
                                        <p:cTn id="28" dur="500"/>
                                        <p:tgtEl>
                                          <p:spTgt spid="6">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blinds(horizontal)">
                                      <p:cBhvr>
                                        <p:cTn id="31" dur="500"/>
                                        <p:tgtEl>
                                          <p:spTgt spid="6">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blinds(horizontal)">
                                      <p:cBhvr>
                                        <p:cTn id="36" dur="500"/>
                                        <p:tgtEl>
                                          <p:spTgt spid="6">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blinds(horizontal)">
                                      <p:cBhvr>
                                        <p:cTn id="39"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a:extLst>
              <a:ext uri="{FF2B5EF4-FFF2-40B4-BE49-F238E27FC236}">
                <a16:creationId xmlns:a16="http://schemas.microsoft.com/office/drawing/2014/main" id="{62B88943-3916-41C1-8FA5-91FF60BA906A}"/>
              </a:ext>
            </a:extLst>
          </p:cNvPr>
          <p:cNvGrpSpPr>
            <a:grpSpLocks/>
          </p:cNvGrpSpPr>
          <p:nvPr/>
        </p:nvGrpSpPr>
        <p:grpSpPr bwMode="auto">
          <a:xfrm>
            <a:off x="5473701" y="1341438"/>
            <a:ext cx="4608513" cy="5327650"/>
            <a:chOff x="2488" y="709"/>
            <a:chExt cx="2903" cy="3356"/>
          </a:xfrm>
        </p:grpSpPr>
        <p:sp>
          <p:nvSpPr>
            <p:cNvPr id="12" name="Rectangle 3">
              <a:extLst>
                <a:ext uri="{FF2B5EF4-FFF2-40B4-BE49-F238E27FC236}">
                  <a16:creationId xmlns:a16="http://schemas.microsoft.com/office/drawing/2014/main" id="{6EFE7735-C310-42EA-A21D-E0EE7BD8725C}"/>
                </a:ext>
              </a:extLst>
            </p:cNvPr>
            <p:cNvSpPr>
              <a:spLocks noChangeArrowheads="1"/>
            </p:cNvSpPr>
            <p:nvPr/>
          </p:nvSpPr>
          <p:spPr bwMode="auto">
            <a:xfrm>
              <a:off x="2488" y="709"/>
              <a:ext cx="1316" cy="2722"/>
            </a:xfrm>
            <a:prstGeom prst="rect">
              <a:avLst/>
            </a:prstGeom>
            <a:solidFill>
              <a:srgbClr val="CC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rgbClr val="0000FF"/>
                  </a:solidFill>
                  <a:latin typeface="Times New Roman" pitchFamily="18" charset="0"/>
                  <a:ea typeface="方正粗宋_GBK" pitchFamily="65" charset="-122"/>
                </a:rPr>
                <a:t>用户模式</a:t>
              </a:r>
            </a:p>
            <a:p>
              <a:pPr>
                <a:spcBef>
                  <a:spcPct val="50000"/>
                </a:spcBef>
                <a:defRPr/>
              </a:pPr>
              <a:endParaRPr lang="zh-CN" altLang="en-US" sz="2400" kern="0">
                <a:solidFill>
                  <a:srgbClr val="0000FF"/>
                </a:solidFill>
                <a:latin typeface="Times New Roman" pitchFamily="18" charset="0"/>
                <a:ea typeface="华文新魏" pitchFamily="2" charset="-122"/>
              </a:endParaRPr>
            </a:p>
            <a:p>
              <a:pPr>
                <a:spcBef>
                  <a:spcPct val="50000"/>
                </a:spcBef>
                <a:defRPr/>
              </a:pPr>
              <a:endParaRPr lang="zh-CN" altLang="en-US" sz="2400" kern="0">
                <a:solidFill>
                  <a:sysClr val="windowText" lastClr="000000"/>
                </a:solidFill>
                <a:latin typeface="Times New Roman" pitchFamily="18" charset="0"/>
                <a:ea typeface="华文新魏" pitchFamily="2" charset="-122"/>
              </a:endParaRPr>
            </a:p>
            <a:p>
              <a:pPr>
                <a:spcBef>
                  <a:spcPct val="50000"/>
                </a:spcBef>
                <a:defRPr/>
              </a:pPr>
              <a:endParaRPr lang="zh-CN" altLang="en-US" sz="2400" kern="0">
                <a:solidFill>
                  <a:sysClr val="windowText" lastClr="000000"/>
                </a:solidFill>
                <a:latin typeface="Times New Roman" pitchFamily="18" charset="0"/>
                <a:ea typeface="华文新魏" pitchFamily="2" charset="-122"/>
              </a:endParaRPr>
            </a:p>
            <a:p>
              <a:pPr>
                <a:spcBef>
                  <a:spcPct val="50000"/>
                </a:spcBef>
                <a:defRPr/>
              </a:pPr>
              <a:endParaRPr lang="zh-CN" altLang="en-US" sz="2400" kern="0">
                <a:solidFill>
                  <a:sysClr val="windowText" lastClr="000000"/>
                </a:solidFill>
                <a:latin typeface="Times New Roman" pitchFamily="18" charset="0"/>
                <a:ea typeface="华文新魏" pitchFamily="2" charset="-122"/>
              </a:endParaRPr>
            </a:p>
            <a:p>
              <a:pPr>
                <a:spcBef>
                  <a:spcPct val="50000"/>
                </a:spcBef>
                <a:defRPr/>
              </a:pPr>
              <a:r>
                <a:rPr lang="en-US" altLang="zh-CN" sz="2400" kern="0">
                  <a:solidFill>
                    <a:sysClr val="windowText" lastClr="000000"/>
                  </a:solidFill>
                  <a:latin typeface="Times New Roman" pitchFamily="18" charset="0"/>
                  <a:ea typeface="华文新魏" pitchFamily="2" charset="-122"/>
                </a:rPr>
                <a:t>……</a:t>
              </a:r>
            </a:p>
            <a:p>
              <a:pPr>
                <a:spcBef>
                  <a:spcPct val="50000"/>
                </a:spcBef>
                <a:defRPr/>
              </a:pPr>
              <a:endParaRPr lang="en-US" altLang="zh-CN" sz="2400" kern="0">
                <a:solidFill>
                  <a:sysClr val="windowText" lastClr="000000"/>
                </a:solidFill>
                <a:latin typeface="Times New Roman" pitchFamily="18" charset="0"/>
                <a:ea typeface="华文新魏" pitchFamily="2" charset="-122"/>
              </a:endParaRPr>
            </a:p>
            <a:p>
              <a:pPr>
                <a:spcBef>
                  <a:spcPct val="50000"/>
                </a:spcBef>
                <a:defRPr/>
              </a:pPr>
              <a:endParaRPr lang="en-US" altLang="zh-CN" sz="2400" kern="0">
                <a:solidFill>
                  <a:sysClr val="windowText" lastClr="000000"/>
                </a:solidFill>
                <a:latin typeface="Times New Roman" pitchFamily="18" charset="0"/>
                <a:ea typeface="华文新魏" pitchFamily="2" charset="-122"/>
              </a:endParaRPr>
            </a:p>
          </p:txBody>
        </p:sp>
        <p:sp>
          <p:nvSpPr>
            <p:cNvPr id="13" name="Rectangle 4">
              <a:extLst>
                <a:ext uri="{FF2B5EF4-FFF2-40B4-BE49-F238E27FC236}">
                  <a16:creationId xmlns:a16="http://schemas.microsoft.com/office/drawing/2014/main" id="{3A72DACB-D16D-4239-9AA8-BE880D115589}"/>
                </a:ext>
              </a:extLst>
            </p:cNvPr>
            <p:cNvSpPr>
              <a:spLocks noChangeArrowheads="1"/>
            </p:cNvSpPr>
            <p:nvPr/>
          </p:nvSpPr>
          <p:spPr bwMode="auto">
            <a:xfrm>
              <a:off x="3849" y="709"/>
              <a:ext cx="1542" cy="2722"/>
            </a:xfrm>
            <a:prstGeom prst="rect">
              <a:avLst/>
            </a:prstGeom>
            <a:solidFill>
              <a:srgbClr val="CC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rgbClr val="0000FF"/>
                  </a:solidFill>
                  <a:latin typeface="Times New Roman" pitchFamily="18" charset="0"/>
                  <a:ea typeface="方正粗宋_GBK" pitchFamily="65" charset="-122"/>
                </a:rPr>
                <a:t>管理模式</a:t>
              </a:r>
            </a:p>
            <a:p>
              <a:pPr>
                <a:spcBef>
                  <a:spcPct val="50000"/>
                </a:spcBef>
                <a:defRPr/>
              </a:pPr>
              <a:endParaRPr lang="zh-CN" altLang="en-US" sz="2400" kern="0">
                <a:solidFill>
                  <a:sysClr val="windowText" lastClr="000000"/>
                </a:solidFill>
                <a:latin typeface="Times New Roman" pitchFamily="18" charset="0"/>
                <a:ea typeface="华文新魏" pitchFamily="2" charset="-122"/>
              </a:endParaRPr>
            </a:p>
            <a:p>
              <a:pPr>
                <a:spcBef>
                  <a:spcPct val="50000"/>
                </a:spcBef>
                <a:defRPr/>
              </a:pPr>
              <a:endParaRPr lang="zh-CN" altLang="en-US" sz="2400" kern="0">
                <a:solidFill>
                  <a:sysClr val="windowText" lastClr="000000"/>
                </a:solidFill>
                <a:latin typeface="Times New Roman" pitchFamily="18" charset="0"/>
                <a:ea typeface="华文新魏" pitchFamily="2" charset="-122"/>
              </a:endParaRPr>
            </a:p>
            <a:p>
              <a:pPr>
                <a:spcBef>
                  <a:spcPct val="50000"/>
                </a:spcBef>
                <a:defRPr/>
              </a:pPr>
              <a:endParaRPr lang="zh-CN" altLang="en-US" sz="2400" kern="0">
                <a:solidFill>
                  <a:sysClr val="windowText" lastClr="000000"/>
                </a:solidFill>
                <a:latin typeface="Times New Roman" pitchFamily="18" charset="0"/>
                <a:ea typeface="华文新魏" pitchFamily="2" charset="-122"/>
              </a:endParaRPr>
            </a:p>
            <a:p>
              <a:pPr>
                <a:spcBef>
                  <a:spcPct val="50000"/>
                </a:spcBef>
                <a:defRPr/>
              </a:pPr>
              <a:endParaRPr lang="zh-CN" altLang="en-US" sz="2400" kern="0">
                <a:solidFill>
                  <a:sysClr val="windowText" lastClr="000000"/>
                </a:solidFill>
                <a:latin typeface="Times New Roman" pitchFamily="18" charset="0"/>
                <a:ea typeface="华文新魏" pitchFamily="2" charset="-122"/>
              </a:endParaRPr>
            </a:p>
            <a:p>
              <a:pPr>
                <a:spcBef>
                  <a:spcPct val="50000"/>
                </a:spcBef>
                <a:defRPr/>
              </a:pPr>
              <a:r>
                <a:rPr lang="en-US" altLang="zh-CN" sz="2400" kern="0">
                  <a:solidFill>
                    <a:sysClr val="windowText" lastClr="000000"/>
                  </a:solidFill>
                  <a:latin typeface="Times New Roman" pitchFamily="18" charset="0"/>
                  <a:ea typeface="华文新魏" pitchFamily="2" charset="-122"/>
                </a:rPr>
                <a:t>……</a:t>
              </a:r>
            </a:p>
            <a:p>
              <a:pPr>
                <a:spcBef>
                  <a:spcPct val="50000"/>
                </a:spcBef>
                <a:defRPr/>
              </a:pPr>
              <a:endParaRPr lang="en-US" altLang="zh-CN" sz="2400" kern="0">
                <a:solidFill>
                  <a:sysClr val="windowText" lastClr="000000"/>
                </a:solidFill>
                <a:latin typeface="Times New Roman" pitchFamily="18" charset="0"/>
                <a:ea typeface="华文新魏" pitchFamily="2" charset="-122"/>
              </a:endParaRPr>
            </a:p>
            <a:p>
              <a:pPr>
                <a:spcBef>
                  <a:spcPct val="50000"/>
                </a:spcBef>
                <a:defRPr/>
              </a:pPr>
              <a:endParaRPr lang="en-US" altLang="zh-CN" sz="2400" kern="0">
                <a:solidFill>
                  <a:sysClr val="windowText" lastClr="000000"/>
                </a:solidFill>
                <a:latin typeface="Times New Roman" pitchFamily="18" charset="0"/>
                <a:ea typeface="华文新魏" pitchFamily="2" charset="-122"/>
              </a:endParaRPr>
            </a:p>
          </p:txBody>
        </p:sp>
        <p:sp>
          <p:nvSpPr>
            <p:cNvPr id="14" name="Rectangle 5">
              <a:extLst>
                <a:ext uri="{FF2B5EF4-FFF2-40B4-BE49-F238E27FC236}">
                  <a16:creationId xmlns:a16="http://schemas.microsoft.com/office/drawing/2014/main" id="{50D5AE98-3A49-4846-8BCD-4C671009F2C3}"/>
                </a:ext>
              </a:extLst>
            </p:cNvPr>
            <p:cNvSpPr>
              <a:spLocks noChangeArrowheads="1"/>
            </p:cNvSpPr>
            <p:nvPr/>
          </p:nvSpPr>
          <p:spPr bwMode="auto">
            <a:xfrm>
              <a:off x="2488" y="1118"/>
              <a:ext cx="1316" cy="544"/>
            </a:xfrm>
            <a:prstGeom prst="rect">
              <a:avLst/>
            </a:prstGeom>
            <a:solidFill>
              <a:srgbClr val="CC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任务</a:t>
              </a:r>
              <a:r>
                <a:rPr lang="en-US" altLang="zh-CN" sz="2400" kern="0">
                  <a:solidFill>
                    <a:sysClr val="windowText" lastClr="000000"/>
                  </a:solidFill>
                  <a:latin typeface="Times New Roman" pitchFamily="18" charset="0"/>
                  <a:ea typeface="华文新魏" pitchFamily="2" charset="-122"/>
                </a:rPr>
                <a:t>1</a:t>
              </a:r>
            </a:p>
          </p:txBody>
        </p:sp>
        <p:sp>
          <p:nvSpPr>
            <p:cNvPr id="16" name="Rectangle 6">
              <a:extLst>
                <a:ext uri="{FF2B5EF4-FFF2-40B4-BE49-F238E27FC236}">
                  <a16:creationId xmlns:a16="http://schemas.microsoft.com/office/drawing/2014/main" id="{53C547E8-1D3B-49F4-994F-3196BFEFCA3E}"/>
                </a:ext>
              </a:extLst>
            </p:cNvPr>
            <p:cNvSpPr>
              <a:spLocks noChangeArrowheads="1"/>
            </p:cNvSpPr>
            <p:nvPr/>
          </p:nvSpPr>
          <p:spPr bwMode="auto">
            <a:xfrm>
              <a:off x="2488" y="1798"/>
              <a:ext cx="1316" cy="544"/>
            </a:xfrm>
            <a:prstGeom prst="rect">
              <a:avLst/>
            </a:prstGeom>
            <a:solidFill>
              <a:srgbClr val="CC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任务</a:t>
              </a:r>
              <a:r>
                <a:rPr lang="en-US" altLang="zh-CN" sz="2400" kern="0">
                  <a:solidFill>
                    <a:sysClr val="windowText" lastClr="000000"/>
                  </a:solidFill>
                  <a:latin typeface="Times New Roman" pitchFamily="18" charset="0"/>
                  <a:ea typeface="华文新魏" pitchFamily="2" charset="-122"/>
                </a:rPr>
                <a:t>2</a:t>
              </a:r>
            </a:p>
          </p:txBody>
        </p:sp>
        <p:sp>
          <p:nvSpPr>
            <p:cNvPr id="17" name="Rectangle 7">
              <a:extLst>
                <a:ext uri="{FF2B5EF4-FFF2-40B4-BE49-F238E27FC236}">
                  <a16:creationId xmlns:a16="http://schemas.microsoft.com/office/drawing/2014/main" id="{7E98FD78-3638-4AE3-9766-E8B746386405}"/>
                </a:ext>
              </a:extLst>
            </p:cNvPr>
            <p:cNvSpPr>
              <a:spLocks noChangeArrowheads="1"/>
            </p:cNvSpPr>
            <p:nvPr/>
          </p:nvSpPr>
          <p:spPr bwMode="auto">
            <a:xfrm>
              <a:off x="2488" y="2796"/>
              <a:ext cx="1316" cy="544"/>
            </a:xfrm>
            <a:prstGeom prst="rect">
              <a:avLst/>
            </a:prstGeom>
            <a:solidFill>
              <a:srgbClr val="CC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其它代码</a:t>
              </a:r>
            </a:p>
          </p:txBody>
        </p:sp>
        <p:sp>
          <p:nvSpPr>
            <p:cNvPr id="18" name="Rectangle 8">
              <a:extLst>
                <a:ext uri="{FF2B5EF4-FFF2-40B4-BE49-F238E27FC236}">
                  <a16:creationId xmlns:a16="http://schemas.microsoft.com/office/drawing/2014/main" id="{899B091B-8CB2-4D3A-A639-93665B25D4FF}"/>
                </a:ext>
              </a:extLst>
            </p:cNvPr>
            <p:cNvSpPr>
              <a:spLocks noChangeArrowheads="1"/>
            </p:cNvSpPr>
            <p:nvPr/>
          </p:nvSpPr>
          <p:spPr bwMode="auto">
            <a:xfrm>
              <a:off x="3849" y="1118"/>
              <a:ext cx="1542" cy="544"/>
            </a:xfrm>
            <a:prstGeom prst="rect">
              <a:avLst/>
            </a:prstGeom>
            <a:solidFill>
              <a:srgbClr val="FFFF99"/>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dirty="0">
                  <a:solidFill>
                    <a:sysClr val="windowText" lastClr="000000"/>
                  </a:solidFill>
                  <a:latin typeface="Times New Roman" pitchFamily="18" charset="0"/>
                  <a:ea typeface="华文新魏" pitchFamily="2" charset="-122"/>
                </a:rPr>
                <a:t>功能</a:t>
              </a:r>
              <a:r>
                <a:rPr lang="en-US" altLang="zh-CN" sz="2400" kern="0" dirty="0">
                  <a:solidFill>
                    <a:sysClr val="windowText" lastClr="000000"/>
                  </a:solidFill>
                  <a:latin typeface="Times New Roman" pitchFamily="18" charset="0"/>
                  <a:ea typeface="华文新魏" pitchFamily="2" charset="-122"/>
                </a:rPr>
                <a:t>1</a:t>
              </a:r>
              <a:r>
                <a:rPr lang="zh-CN" altLang="en-US" sz="2400" kern="0" dirty="0">
                  <a:solidFill>
                    <a:sysClr val="windowText" lastClr="000000"/>
                  </a:solidFill>
                  <a:latin typeface="Times New Roman" pitchFamily="18" charset="0"/>
                  <a:ea typeface="华文新魏" pitchFamily="2" charset="-122"/>
                </a:rPr>
                <a:t>：打开中断</a:t>
              </a:r>
            </a:p>
          </p:txBody>
        </p:sp>
        <p:sp>
          <p:nvSpPr>
            <p:cNvPr id="19" name="Rectangle 9">
              <a:extLst>
                <a:ext uri="{FF2B5EF4-FFF2-40B4-BE49-F238E27FC236}">
                  <a16:creationId xmlns:a16="http://schemas.microsoft.com/office/drawing/2014/main" id="{B218A7C7-6757-4499-920E-F9CD59AE74D7}"/>
                </a:ext>
              </a:extLst>
            </p:cNvPr>
            <p:cNvSpPr>
              <a:spLocks noChangeArrowheads="1"/>
            </p:cNvSpPr>
            <p:nvPr/>
          </p:nvSpPr>
          <p:spPr bwMode="auto">
            <a:xfrm>
              <a:off x="3849" y="1798"/>
              <a:ext cx="1542" cy="544"/>
            </a:xfrm>
            <a:prstGeom prst="rect">
              <a:avLst/>
            </a:prstGeom>
            <a:solidFill>
              <a:srgbClr val="FFFF99"/>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dirty="0">
                  <a:solidFill>
                    <a:sysClr val="windowText" lastClr="000000"/>
                  </a:solidFill>
                  <a:latin typeface="Times New Roman" pitchFamily="18" charset="0"/>
                  <a:ea typeface="华文新魏" pitchFamily="2" charset="-122"/>
                </a:rPr>
                <a:t>功能</a:t>
              </a:r>
              <a:r>
                <a:rPr lang="en-US" altLang="zh-CN" sz="2400" kern="0" dirty="0">
                  <a:solidFill>
                    <a:sysClr val="windowText" lastClr="000000"/>
                  </a:solidFill>
                  <a:latin typeface="Times New Roman" pitchFamily="18" charset="0"/>
                  <a:ea typeface="华文新魏" pitchFamily="2" charset="-122"/>
                </a:rPr>
                <a:t>2</a:t>
              </a:r>
              <a:r>
                <a:rPr lang="zh-CN" altLang="en-US" sz="2400" kern="0" dirty="0">
                  <a:solidFill>
                    <a:sysClr val="windowText" lastClr="000000"/>
                  </a:solidFill>
                  <a:latin typeface="Times New Roman" pitchFamily="18" charset="0"/>
                  <a:ea typeface="华文新魏" pitchFamily="2" charset="-122"/>
                </a:rPr>
                <a:t>：关闭中断</a:t>
              </a:r>
            </a:p>
          </p:txBody>
        </p:sp>
        <p:sp>
          <p:nvSpPr>
            <p:cNvPr id="20" name="Rectangle 10">
              <a:extLst>
                <a:ext uri="{FF2B5EF4-FFF2-40B4-BE49-F238E27FC236}">
                  <a16:creationId xmlns:a16="http://schemas.microsoft.com/office/drawing/2014/main" id="{6F6C7B15-A611-4227-B4AA-DD6FC71F8174}"/>
                </a:ext>
              </a:extLst>
            </p:cNvPr>
            <p:cNvSpPr>
              <a:spLocks noChangeArrowheads="1"/>
            </p:cNvSpPr>
            <p:nvPr/>
          </p:nvSpPr>
          <p:spPr bwMode="auto">
            <a:xfrm>
              <a:off x="3849" y="2796"/>
              <a:ext cx="1542" cy="544"/>
            </a:xfrm>
            <a:prstGeom prst="rect">
              <a:avLst/>
            </a:prstGeom>
            <a:solidFill>
              <a:srgbClr val="FFFF99"/>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dirty="0">
                  <a:solidFill>
                    <a:sysClr val="windowText" lastClr="000000"/>
                  </a:solidFill>
                  <a:latin typeface="Times New Roman" pitchFamily="18" charset="0"/>
                  <a:ea typeface="华文新魏" pitchFamily="2" charset="-122"/>
                </a:rPr>
                <a:t>功能</a:t>
              </a:r>
              <a:r>
                <a:rPr lang="en-US" altLang="zh-CN" sz="2400" kern="0" dirty="0">
                  <a:solidFill>
                    <a:sysClr val="windowText" lastClr="000000"/>
                  </a:solidFill>
                  <a:latin typeface="Times New Roman" pitchFamily="18" charset="0"/>
                  <a:ea typeface="华文新魏" pitchFamily="2" charset="-122"/>
                </a:rPr>
                <a:t>n</a:t>
              </a:r>
              <a:r>
                <a:rPr lang="zh-CN" altLang="en-US" sz="2400" kern="0" dirty="0">
                  <a:solidFill>
                    <a:sysClr val="windowText" lastClr="000000"/>
                  </a:solidFill>
                  <a:latin typeface="Times New Roman" pitchFamily="18" charset="0"/>
                  <a:ea typeface="华文新魏" pitchFamily="2" charset="-122"/>
                </a:rPr>
                <a:t>：任务调度</a:t>
              </a:r>
            </a:p>
          </p:txBody>
        </p:sp>
        <p:sp>
          <p:nvSpPr>
            <p:cNvPr id="21" name="Rectangle 11">
              <a:extLst>
                <a:ext uri="{FF2B5EF4-FFF2-40B4-BE49-F238E27FC236}">
                  <a16:creationId xmlns:a16="http://schemas.microsoft.com/office/drawing/2014/main" id="{95FFF4FF-3C39-443E-BB07-E6B7C5988AD6}"/>
                </a:ext>
              </a:extLst>
            </p:cNvPr>
            <p:cNvSpPr>
              <a:spLocks noChangeArrowheads="1"/>
            </p:cNvSpPr>
            <p:nvPr/>
          </p:nvSpPr>
          <p:spPr bwMode="auto">
            <a:xfrm>
              <a:off x="2488" y="3521"/>
              <a:ext cx="2903" cy="272"/>
            </a:xfrm>
            <a:prstGeom prst="rect">
              <a:avLst/>
            </a:prstGeom>
            <a:solidFill>
              <a:srgbClr val="99CC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000" kern="0">
                  <a:solidFill>
                    <a:sysClr val="windowText" lastClr="000000"/>
                  </a:solidFill>
                  <a:latin typeface="Times New Roman" pitchFamily="18" charset="0"/>
                  <a:ea typeface="华文新魏" pitchFamily="2" charset="-122"/>
                </a:rPr>
                <a:t>CPSR</a:t>
              </a:r>
              <a:r>
                <a:rPr lang="zh-CN" altLang="en-US" sz="2000" kern="0">
                  <a:solidFill>
                    <a:sysClr val="windowText" lastClr="000000"/>
                  </a:solidFill>
                  <a:latin typeface="Times New Roman" pitchFamily="18" charset="0"/>
                  <a:ea typeface="华文新魏" pitchFamily="2" charset="-122"/>
                </a:rPr>
                <a:t>寄存器</a:t>
              </a:r>
            </a:p>
          </p:txBody>
        </p:sp>
        <p:sp>
          <p:nvSpPr>
            <p:cNvPr id="22" name="Rectangle 12">
              <a:extLst>
                <a:ext uri="{FF2B5EF4-FFF2-40B4-BE49-F238E27FC236}">
                  <a16:creationId xmlns:a16="http://schemas.microsoft.com/office/drawing/2014/main" id="{715FDB4F-AA96-41D8-99BF-E2B81AE4C501}"/>
                </a:ext>
              </a:extLst>
            </p:cNvPr>
            <p:cNvSpPr>
              <a:spLocks noChangeArrowheads="1"/>
            </p:cNvSpPr>
            <p:nvPr/>
          </p:nvSpPr>
          <p:spPr bwMode="auto">
            <a:xfrm>
              <a:off x="3849" y="3793"/>
              <a:ext cx="1542" cy="272"/>
            </a:xfrm>
            <a:prstGeom prst="rect">
              <a:avLst/>
            </a:prstGeom>
            <a:solidFill>
              <a:srgbClr val="99CC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000" kern="0">
                  <a:solidFill>
                    <a:sysClr val="windowText" lastClr="000000"/>
                  </a:solidFill>
                  <a:latin typeface="Times New Roman" pitchFamily="18" charset="0"/>
                  <a:ea typeface="华文新魏" pitchFamily="2" charset="-122"/>
                </a:rPr>
                <a:t>SPSR</a:t>
              </a:r>
              <a:r>
                <a:rPr lang="zh-CN" altLang="en-US" sz="2000" kern="0">
                  <a:solidFill>
                    <a:sysClr val="windowText" lastClr="000000"/>
                  </a:solidFill>
                  <a:latin typeface="Times New Roman" pitchFamily="18" charset="0"/>
                  <a:ea typeface="华文新魏" pitchFamily="2" charset="-122"/>
                </a:rPr>
                <a:t>寄存器</a:t>
              </a:r>
            </a:p>
          </p:txBody>
        </p:sp>
      </p:grpSp>
      <p:sp>
        <p:nvSpPr>
          <p:cNvPr id="30" name="Line 13">
            <a:extLst>
              <a:ext uri="{FF2B5EF4-FFF2-40B4-BE49-F238E27FC236}">
                <a16:creationId xmlns:a16="http://schemas.microsoft.com/office/drawing/2014/main" id="{4EB5B4BA-BF9C-4DBD-995F-8C3A0D56DE61}"/>
              </a:ext>
            </a:extLst>
          </p:cNvPr>
          <p:cNvSpPr>
            <a:spLocks noChangeShapeType="1"/>
          </p:cNvSpPr>
          <p:nvPr/>
        </p:nvSpPr>
        <p:spPr bwMode="auto">
          <a:xfrm>
            <a:off x="7129464" y="2565401"/>
            <a:ext cx="649287" cy="3311525"/>
          </a:xfrm>
          <a:prstGeom prst="line">
            <a:avLst/>
          </a:prstGeom>
          <a:noFill/>
          <a:ln w="381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1" name="Line 14">
            <a:extLst>
              <a:ext uri="{FF2B5EF4-FFF2-40B4-BE49-F238E27FC236}">
                <a16:creationId xmlns:a16="http://schemas.microsoft.com/office/drawing/2014/main" id="{4E217A7B-FFD7-4227-8E8F-85A54319F113}"/>
              </a:ext>
            </a:extLst>
          </p:cNvPr>
          <p:cNvSpPr>
            <a:spLocks noChangeShapeType="1"/>
          </p:cNvSpPr>
          <p:nvPr/>
        </p:nvSpPr>
        <p:spPr bwMode="auto">
          <a:xfrm flipV="1">
            <a:off x="7273926" y="2133600"/>
            <a:ext cx="504825" cy="21590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2" name="Line 15">
            <a:extLst>
              <a:ext uri="{FF2B5EF4-FFF2-40B4-BE49-F238E27FC236}">
                <a16:creationId xmlns:a16="http://schemas.microsoft.com/office/drawing/2014/main" id="{146786D2-A409-453F-9F45-B653DE131F27}"/>
              </a:ext>
            </a:extLst>
          </p:cNvPr>
          <p:cNvSpPr>
            <a:spLocks noChangeShapeType="1"/>
          </p:cNvSpPr>
          <p:nvPr/>
        </p:nvSpPr>
        <p:spPr bwMode="auto">
          <a:xfrm flipH="1" flipV="1">
            <a:off x="7273926" y="2493963"/>
            <a:ext cx="504825" cy="21590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3" name="Freeform 16">
            <a:extLst>
              <a:ext uri="{FF2B5EF4-FFF2-40B4-BE49-F238E27FC236}">
                <a16:creationId xmlns:a16="http://schemas.microsoft.com/office/drawing/2014/main" id="{0A0A11A7-1335-45C7-B9DF-AD8EC552B7CD}"/>
              </a:ext>
            </a:extLst>
          </p:cNvPr>
          <p:cNvSpPr>
            <a:spLocks/>
          </p:cNvSpPr>
          <p:nvPr/>
        </p:nvSpPr>
        <p:spPr bwMode="auto">
          <a:xfrm>
            <a:off x="9505951" y="2451100"/>
            <a:ext cx="982663" cy="3570288"/>
          </a:xfrm>
          <a:custGeom>
            <a:avLst/>
            <a:gdLst>
              <a:gd name="T0" fmla="*/ 826611671 w 619"/>
              <a:gd name="T1" fmla="*/ 0 h 2249"/>
              <a:gd name="T2" fmla="*/ 1421368848 w 619"/>
              <a:gd name="T3" fmla="*/ 2071568728 h 2249"/>
              <a:gd name="T4" fmla="*/ 0 w 619"/>
              <a:gd name="T5" fmla="*/ 2147483647 h 2249"/>
              <a:gd name="T6" fmla="*/ 0 60000 65536"/>
              <a:gd name="T7" fmla="*/ 0 60000 65536"/>
              <a:gd name="T8" fmla="*/ 0 60000 65536"/>
            </a:gdLst>
            <a:ahLst/>
            <a:cxnLst>
              <a:cxn ang="T6">
                <a:pos x="T0" y="T1"/>
              </a:cxn>
              <a:cxn ang="T7">
                <a:pos x="T2" y="T3"/>
              </a:cxn>
              <a:cxn ang="T8">
                <a:pos x="T4" y="T5"/>
              </a:cxn>
            </a:cxnLst>
            <a:rect l="0" t="0" r="r" b="b"/>
            <a:pathLst>
              <a:path w="619" h="2249">
                <a:moveTo>
                  <a:pt x="328" y="0"/>
                </a:moveTo>
                <a:cubicBezTo>
                  <a:pt x="367" y="137"/>
                  <a:pt x="619" y="447"/>
                  <a:pt x="564" y="822"/>
                </a:cubicBezTo>
                <a:cubicBezTo>
                  <a:pt x="509" y="1197"/>
                  <a:pt x="117" y="1952"/>
                  <a:pt x="0" y="2249"/>
                </a:cubicBezTo>
              </a:path>
            </a:pathLst>
          </a:custGeom>
          <a:noFill/>
          <a:ln w="38100" cap="flat" cmpd="sng">
            <a:solidFill>
              <a:srgbClr val="FF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34" name="Group 17">
            <a:extLst>
              <a:ext uri="{FF2B5EF4-FFF2-40B4-BE49-F238E27FC236}">
                <a16:creationId xmlns:a16="http://schemas.microsoft.com/office/drawing/2014/main" id="{D16878A5-D2AD-43C3-88F4-B906D691ADFD}"/>
              </a:ext>
            </a:extLst>
          </p:cNvPr>
          <p:cNvGrpSpPr>
            <a:grpSpLocks/>
          </p:cNvGrpSpPr>
          <p:nvPr/>
        </p:nvGrpSpPr>
        <p:grpSpPr bwMode="auto">
          <a:xfrm>
            <a:off x="6986588" y="3860801"/>
            <a:ext cx="576262" cy="576263"/>
            <a:chOff x="793" y="3022"/>
            <a:chExt cx="363" cy="363"/>
          </a:xfrm>
        </p:grpSpPr>
        <p:sp>
          <p:nvSpPr>
            <p:cNvPr id="35" name="Oval 18">
              <a:extLst>
                <a:ext uri="{FF2B5EF4-FFF2-40B4-BE49-F238E27FC236}">
                  <a16:creationId xmlns:a16="http://schemas.microsoft.com/office/drawing/2014/main" id="{EFC7656D-0C44-4E9D-9179-342A1964C5EE}"/>
                </a:ext>
              </a:extLst>
            </p:cNvPr>
            <p:cNvSpPr>
              <a:spLocks noChangeArrowheads="1"/>
            </p:cNvSpPr>
            <p:nvPr/>
          </p:nvSpPr>
          <p:spPr bwMode="auto">
            <a:xfrm>
              <a:off x="793" y="3022"/>
              <a:ext cx="363" cy="363"/>
            </a:xfrm>
            <a:prstGeom prst="ellipse">
              <a:avLst/>
            </a:prstGeom>
            <a:solidFill>
              <a:srgbClr val="FFFFFF"/>
            </a:solidFill>
            <a:ln w="19050">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6" name="Line 19">
              <a:extLst>
                <a:ext uri="{FF2B5EF4-FFF2-40B4-BE49-F238E27FC236}">
                  <a16:creationId xmlns:a16="http://schemas.microsoft.com/office/drawing/2014/main" id="{4948AE6F-0936-4619-88FB-DCFE89CFFAF6}"/>
                </a:ext>
              </a:extLst>
            </p:cNvPr>
            <p:cNvSpPr>
              <a:spLocks noChangeShapeType="1"/>
            </p:cNvSpPr>
            <p:nvPr/>
          </p:nvSpPr>
          <p:spPr bwMode="auto">
            <a:xfrm flipV="1">
              <a:off x="884" y="3113"/>
              <a:ext cx="182" cy="182"/>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7" name="Line 20">
              <a:extLst>
                <a:ext uri="{FF2B5EF4-FFF2-40B4-BE49-F238E27FC236}">
                  <a16:creationId xmlns:a16="http://schemas.microsoft.com/office/drawing/2014/main" id="{3305CB3B-E150-4A1D-B823-19B9F571B731}"/>
                </a:ext>
              </a:extLst>
            </p:cNvPr>
            <p:cNvSpPr>
              <a:spLocks noChangeShapeType="1"/>
            </p:cNvSpPr>
            <p:nvPr/>
          </p:nvSpPr>
          <p:spPr bwMode="auto">
            <a:xfrm flipH="1" flipV="1">
              <a:off x="884" y="3113"/>
              <a:ext cx="182" cy="181"/>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38" name="Text Box 21">
            <a:extLst>
              <a:ext uri="{FF2B5EF4-FFF2-40B4-BE49-F238E27FC236}">
                <a16:creationId xmlns:a16="http://schemas.microsoft.com/office/drawing/2014/main" id="{CE680206-C5E6-4E87-A1C7-451E3DA36362}"/>
              </a:ext>
            </a:extLst>
          </p:cNvPr>
          <p:cNvSpPr txBox="1">
            <a:spLocks noChangeArrowheads="1"/>
          </p:cNvSpPr>
          <p:nvPr/>
        </p:nvSpPr>
        <p:spPr bwMode="auto">
          <a:xfrm>
            <a:off x="1919289" y="1516063"/>
            <a:ext cx="34559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en-US" altLang="zh-CN" sz="2400">
                <a:solidFill>
                  <a:srgbClr val="0000FF"/>
                </a:solidFill>
                <a:latin typeface="Arial Black" panose="020B0A04020102020204" pitchFamily="34" charset="0"/>
                <a:ea typeface="华文新魏" panose="02010800040101010101" pitchFamily="2" charset="-122"/>
              </a:rPr>
              <a:t>1</a:t>
            </a:r>
            <a:r>
              <a:rPr kumimoji="1" lang="en-US" altLang="zh-CN" sz="2400">
                <a:latin typeface="Times New Roman" panose="02020603050405020304" pitchFamily="18" charset="0"/>
                <a:ea typeface="华文新魏" panose="02010800040101010101" pitchFamily="2" charset="-122"/>
              </a:rPr>
              <a:t>.</a:t>
            </a:r>
            <a:r>
              <a:rPr kumimoji="1" lang="zh-CN" altLang="en-US" sz="2400">
                <a:latin typeface="Times New Roman" panose="02020603050405020304" pitchFamily="18" charset="0"/>
                <a:ea typeface="华文新魏" panose="02010800040101010101" pitchFamily="2" charset="-122"/>
              </a:rPr>
              <a:t>使用操作系统后，为了防止出错的任务影响其它任务的执行，通常将任务放在用户模式执行，以限制其权限；</a:t>
            </a:r>
          </a:p>
        </p:txBody>
      </p:sp>
      <p:sp>
        <p:nvSpPr>
          <p:cNvPr id="39" name="Text Box 22">
            <a:extLst>
              <a:ext uri="{FF2B5EF4-FFF2-40B4-BE49-F238E27FC236}">
                <a16:creationId xmlns:a16="http://schemas.microsoft.com/office/drawing/2014/main" id="{E0E6F74A-56CE-449B-98B2-B746E724F2AE}"/>
              </a:ext>
            </a:extLst>
          </p:cNvPr>
          <p:cNvSpPr txBox="1">
            <a:spLocks noChangeArrowheads="1"/>
          </p:cNvSpPr>
          <p:nvPr/>
        </p:nvSpPr>
        <p:spPr bwMode="auto">
          <a:xfrm>
            <a:off x="1919289" y="3676650"/>
            <a:ext cx="34559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en-US" altLang="zh-CN" sz="2400">
                <a:solidFill>
                  <a:srgbClr val="0000FF"/>
                </a:solidFill>
                <a:latin typeface="Arial Black" panose="020B0A04020102020204" pitchFamily="34" charset="0"/>
                <a:ea typeface="华文新魏" panose="02010800040101010101" pitchFamily="2" charset="-122"/>
              </a:rPr>
              <a:t>2</a:t>
            </a:r>
            <a:r>
              <a:rPr kumimoji="1" lang="en-US" altLang="zh-CN" sz="2400">
                <a:latin typeface="Times New Roman" panose="02020603050405020304" pitchFamily="18" charset="0"/>
                <a:ea typeface="华文新魏" panose="02010800040101010101" pitchFamily="2" charset="-122"/>
              </a:rPr>
              <a:t>.</a:t>
            </a:r>
            <a:r>
              <a:rPr kumimoji="1" lang="zh-CN" altLang="en-US" sz="2400">
                <a:latin typeface="Times New Roman" panose="02020603050405020304" pitchFamily="18" charset="0"/>
                <a:ea typeface="华文新魏" panose="02010800040101010101" pitchFamily="2" charset="-122"/>
              </a:rPr>
              <a:t>对于一些重要的操作，如中断的开关，必须由操作系统完成。使用软件中断指令即可完成系统功能调用；</a:t>
            </a:r>
          </a:p>
        </p:txBody>
      </p:sp>
      <p:sp>
        <p:nvSpPr>
          <p:cNvPr id="40" name="AutoShape 24">
            <a:extLst>
              <a:ext uri="{FF2B5EF4-FFF2-40B4-BE49-F238E27FC236}">
                <a16:creationId xmlns:a16="http://schemas.microsoft.com/office/drawing/2014/main" id="{F8AF0E25-9631-4ABD-AC5A-DBAD4C87F4E8}"/>
              </a:ext>
            </a:extLst>
          </p:cNvPr>
          <p:cNvSpPr>
            <a:spLocks noChangeArrowheads="1"/>
          </p:cNvSpPr>
          <p:nvPr/>
        </p:nvSpPr>
        <p:spPr bwMode="auto">
          <a:xfrm>
            <a:off x="9625014" y="5949951"/>
            <a:ext cx="287337" cy="576263"/>
          </a:xfrm>
          <a:prstGeom prst="downArrow">
            <a:avLst>
              <a:gd name="adj1" fmla="val 50000"/>
              <a:gd name="adj2" fmla="val 50138"/>
            </a:avLst>
          </a:prstGeom>
          <a:solidFill>
            <a:srgbClr val="FF99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2539" name="Text Box 2">
            <a:extLst>
              <a:ext uri="{FF2B5EF4-FFF2-40B4-BE49-F238E27FC236}">
                <a16:creationId xmlns:a16="http://schemas.microsoft.com/office/drawing/2014/main" id="{C5860675-7858-4783-A934-52519CD3DFCF}"/>
              </a:ext>
            </a:extLst>
          </p:cNvPr>
          <p:cNvSpPr txBox="1">
            <a:spLocks noChangeArrowheads="1"/>
          </p:cNvSpPr>
          <p:nvPr/>
        </p:nvSpPr>
        <p:spPr bwMode="auto">
          <a:xfrm>
            <a:off x="1992313" y="549276"/>
            <a:ext cx="67675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杂项指令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软中断指令</a:t>
            </a:r>
            <a:r>
              <a:rPr kumimoji="1" lang="en-US" altLang="zh-CN" sz="3600" b="1">
                <a:solidFill>
                  <a:srgbClr val="C00000"/>
                </a:solidFill>
                <a:latin typeface="楷体" panose="02010609060101010101" pitchFamily="49" charset="-122"/>
                <a:ea typeface="楷体" panose="02010609060101010101" pitchFamily="49" charset="-122"/>
              </a:rPr>
              <a:t>SWI</a:t>
            </a:r>
            <a:endParaRPr kumimoji="1" lang="zh-CN" altLang="en-US" sz="3600" b="1">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9659204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par>
                          <p:cTn id="21" fill="hold" nodeType="afterGroup">
                            <p:stCondLst>
                              <p:cond delay="1500"/>
                            </p:stCondLst>
                            <p:childTnLst>
                              <p:par>
                                <p:cTn id="22" presetID="35" presetClass="emph" presetSubtype="0" repeatCount="2000" fill="hold" nodeType="afterEffect">
                                  <p:stCondLst>
                                    <p:cond delay="0"/>
                                  </p:stCondLst>
                                  <p:childTnLst>
                                    <p:anim calcmode="discrete" valueType="str">
                                      <p:cBhvr>
                                        <p:cTn id="23"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additive="base">
                                        <p:cTn id="28" dur="500" fill="hold"/>
                                        <p:tgtEl>
                                          <p:spTgt spid="39"/>
                                        </p:tgtEl>
                                        <p:attrNameLst>
                                          <p:attrName>ppt_x</p:attrName>
                                        </p:attrNameLst>
                                      </p:cBhvr>
                                      <p:tavLst>
                                        <p:tav tm="0">
                                          <p:val>
                                            <p:strVal val="0-#ppt_w/2"/>
                                          </p:val>
                                        </p:tav>
                                        <p:tav tm="100000">
                                          <p:val>
                                            <p:strVal val="#ppt_x"/>
                                          </p:val>
                                        </p:tav>
                                      </p:tavLst>
                                    </p:anim>
                                    <p:anim calcmode="lin" valueType="num">
                                      <p:cBhvr additive="base">
                                        <p:cTn id="29" dur="500" fill="hold"/>
                                        <p:tgtEl>
                                          <p:spTgt spid="39"/>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
                            </p:stCondLst>
                            <p:childTnLst>
                              <p:par>
                                <p:cTn id="31" presetID="22" presetClass="entr" presetSubtype="4"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down)">
                                      <p:cBhvr>
                                        <p:cTn id="33" dur="500"/>
                                        <p:tgtEl>
                                          <p:spTgt spid="31"/>
                                        </p:tgtEl>
                                      </p:cBhvr>
                                    </p:animEffect>
                                  </p:childTnLst>
                                </p:cTn>
                              </p:par>
                            </p:childTnLst>
                          </p:cTn>
                        </p:par>
                        <p:par>
                          <p:cTn id="34" fill="hold" nodeType="afterGroup">
                            <p:stCondLst>
                              <p:cond delay="1000"/>
                            </p:stCondLst>
                            <p:childTnLst>
                              <p:par>
                                <p:cTn id="35" presetID="12" presetClass="entr" presetSubtype="1"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slide(fromTop)">
                                      <p:cBhvr>
                                        <p:cTn id="37" dur="500"/>
                                        <p:tgtEl>
                                          <p:spTgt spid="40"/>
                                        </p:tgtEl>
                                      </p:cBhvr>
                                    </p:animEffect>
                                  </p:childTnLst>
                                </p:cTn>
                              </p:par>
                            </p:childTnLst>
                          </p:cTn>
                        </p:par>
                        <p:par>
                          <p:cTn id="38" fill="hold" nodeType="afterGroup">
                            <p:stCondLst>
                              <p:cond delay="1500"/>
                            </p:stCondLst>
                            <p:childTnLst>
                              <p:par>
                                <p:cTn id="39" presetID="22" presetClass="entr" presetSubtype="1"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up)">
                                      <p:cBhvr>
                                        <p:cTn id="41" dur="500"/>
                                        <p:tgtEl>
                                          <p:spTgt spid="33"/>
                                        </p:tgtEl>
                                      </p:cBhvr>
                                    </p:animEffect>
                                  </p:childTnLst>
                                </p:cTn>
                              </p:par>
                            </p:childTnLst>
                          </p:cTn>
                        </p:par>
                        <p:par>
                          <p:cTn id="42" fill="hold" nodeType="afterGroup">
                            <p:stCondLst>
                              <p:cond delay="2000"/>
                            </p:stCondLst>
                            <p:childTnLst>
                              <p:par>
                                <p:cTn id="43" presetID="22" presetClass="entr" presetSubtype="2"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right)">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19D509C0-2DCA-4C78-9935-ADF5DC848EE2}"/>
              </a:ext>
            </a:extLst>
          </p:cNvPr>
          <p:cNvSpPr txBox="1">
            <a:spLocks noChangeArrowheads="1"/>
          </p:cNvSpPr>
          <p:nvPr/>
        </p:nvSpPr>
        <p:spPr bwMode="auto">
          <a:xfrm>
            <a:off x="1992313" y="549276"/>
            <a:ext cx="676751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杂项指令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软中断指令</a:t>
            </a:r>
            <a:r>
              <a:rPr kumimoji="1" lang="en-US" altLang="zh-CN" sz="3600" b="1">
                <a:solidFill>
                  <a:srgbClr val="C00000"/>
                </a:solidFill>
                <a:latin typeface="楷体" panose="02010609060101010101" pitchFamily="49" charset="-122"/>
                <a:ea typeface="楷体" panose="02010609060101010101" pitchFamily="49" charset="-122"/>
              </a:rPr>
              <a:t>SWI</a:t>
            </a:r>
            <a:endParaRPr kumimoji="1" lang="zh-CN" altLang="en-US" sz="3600" b="1">
              <a:latin typeface="Arial" panose="020B0604020202020204" pitchFamily="34" charset="0"/>
              <a:ea typeface="黑体" panose="02010609060101010101" pitchFamily="49" charset="-122"/>
            </a:endParaRPr>
          </a:p>
        </p:txBody>
      </p:sp>
      <p:sp>
        <p:nvSpPr>
          <p:cNvPr id="25" name="Text Box 3">
            <a:extLst>
              <a:ext uri="{FF2B5EF4-FFF2-40B4-BE49-F238E27FC236}">
                <a16:creationId xmlns:a16="http://schemas.microsoft.com/office/drawing/2014/main" id="{BB75A440-0A2C-48B6-AC12-D75F10BC45D7}"/>
              </a:ext>
            </a:extLst>
          </p:cNvPr>
          <p:cNvSpPr txBox="1">
            <a:spLocks noChangeArrowheads="1"/>
          </p:cNvSpPr>
          <p:nvPr/>
        </p:nvSpPr>
        <p:spPr bwMode="auto">
          <a:xfrm>
            <a:off x="1905000" y="1341439"/>
            <a:ext cx="8458200" cy="3800475"/>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2200" kern="0" dirty="0">
                <a:solidFill>
                  <a:srgbClr val="000000"/>
                </a:solidFill>
                <a:latin typeface="+mj-ea"/>
                <a:ea typeface="+mj-ea"/>
              </a:rPr>
              <a:t>SWI</a:t>
            </a:r>
            <a:r>
              <a:rPr lang="zh-CN" altLang="en-US" sz="2200" kern="0" dirty="0">
                <a:solidFill>
                  <a:srgbClr val="000000"/>
                </a:solidFill>
                <a:latin typeface="+mj-ea"/>
                <a:ea typeface="+mj-ea"/>
              </a:rPr>
              <a:t>指令传递参数有以下两种方法：</a:t>
            </a:r>
          </a:p>
          <a:p>
            <a:pPr marL="0" lvl="1" algn="just" eaLnBrk="1" hangingPunct="1">
              <a:buClr>
                <a:srgbClr val="0000FF"/>
              </a:buClr>
              <a:buFont typeface="Wingdings" pitchFamily="2" charset="2"/>
              <a:buChar char="§"/>
              <a:defRPr/>
            </a:pPr>
            <a:r>
              <a:rPr lang="zh-CN" altLang="en-US" sz="2400" kern="0" dirty="0">
                <a:solidFill>
                  <a:srgbClr val="C00000"/>
                </a:solidFill>
                <a:latin typeface="楷体" panose="02010609060101010101" pitchFamily="49" charset="-122"/>
                <a:ea typeface="楷体" panose="02010609060101010101" pitchFamily="49" charset="-122"/>
              </a:rPr>
              <a:t>指令中的</a:t>
            </a:r>
            <a:r>
              <a:rPr lang="en-US" altLang="zh-CN" sz="2400" kern="0" dirty="0">
                <a:solidFill>
                  <a:srgbClr val="C00000"/>
                </a:solidFill>
                <a:latin typeface="楷体" panose="02010609060101010101" pitchFamily="49" charset="-122"/>
                <a:ea typeface="楷体" panose="02010609060101010101" pitchFamily="49" charset="-122"/>
              </a:rPr>
              <a:t>24</a:t>
            </a:r>
            <a:r>
              <a:rPr lang="zh-CN" altLang="en-US" sz="2400" kern="0" dirty="0">
                <a:solidFill>
                  <a:srgbClr val="C00000"/>
                </a:solidFill>
                <a:latin typeface="楷体" panose="02010609060101010101" pitchFamily="49" charset="-122"/>
                <a:ea typeface="楷体" panose="02010609060101010101" pitchFamily="49" charset="-122"/>
              </a:rPr>
              <a:t>位立即数指定了用户请求的服务类型，参数通过通用寄存器传递。 </a:t>
            </a:r>
          </a:p>
          <a:p>
            <a:pPr marL="0" lvl="1" algn="just" eaLnBrk="1" hangingPunct="1">
              <a:spcBef>
                <a:spcPts val="600"/>
              </a:spcBef>
              <a:buClr>
                <a:srgbClr val="0000FF"/>
              </a:buClr>
              <a:defRPr/>
            </a:pPr>
            <a:r>
              <a:rPr lang="en-US" altLang="zh-CN" sz="2000" kern="0" dirty="0">
                <a:solidFill>
                  <a:srgbClr val="0000FF"/>
                </a:solidFill>
              </a:rPr>
              <a:t>MOV    R0,#34</a:t>
            </a:r>
            <a:r>
              <a:rPr lang="en-US" altLang="zh-CN" sz="2000" kern="0" dirty="0">
                <a:solidFill>
                  <a:srgbClr val="000000"/>
                </a:solidFill>
                <a:latin typeface="华文新魏" pitchFamily="2" charset="-122"/>
              </a:rPr>
              <a:t>	</a:t>
            </a:r>
            <a:r>
              <a:rPr lang="en-US" altLang="zh-CN" sz="2000" kern="0" dirty="0">
                <a:solidFill>
                  <a:srgbClr val="000000"/>
                </a:solidFill>
                <a:latin typeface="华文新魏" pitchFamily="2" charset="-122"/>
                <a:ea typeface="华文新魏" pitchFamily="2" charset="-122"/>
              </a:rPr>
              <a:t>;</a:t>
            </a:r>
            <a:r>
              <a:rPr lang="zh-CN" altLang="en-US" sz="2000" kern="0" dirty="0">
                <a:solidFill>
                  <a:srgbClr val="000000"/>
                </a:solidFill>
                <a:latin typeface="华文新魏" pitchFamily="2" charset="-122"/>
                <a:ea typeface="华文新魏" pitchFamily="2" charset="-122"/>
              </a:rPr>
              <a:t>设置子功能号为</a:t>
            </a:r>
            <a:r>
              <a:rPr lang="en-US" altLang="zh-CN" sz="2000" kern="0" dirty="0">
                <a:solidFill>
                  <a:srgbClr val="000000"/>
                </a:solidFill>
                <a:latin typeface="华文新魏" pitchFamily="2" charset="-122"/>
                <a:ea typeface="华文新魏" pitchFamily="2" charset="-122"/>
              </a:rPr>
              <a:t>34 </a:t>
            </a:r>
          </a:p>
          <a:p>
            <a:pPr marL="0" lvl="1" algn="just" eaLnBrk="1" hangingPunct="1">
              <a:spcBef>
                <a:spcPts val="600"/>
              </a:spcBef>
              <a:buClr>
                <a:srgbClr val="0000FF"/>
              </a:buClr>
              <a:defRPr/>
            </a:pPr>
            <a:r>
              <a:rPr lang="en-US" altLang="zh-CN" sz="2000" kern="0" dirty="0">
                <a:solidFill>
                  <a:srgbClr val="0000FF"/>
                </a:solidFill>
              </a:rPr>
              <a:t>SWI    12</a:t>
            </a:r>
            <a:r>
              <a:rPr lang="en-US" altLang="zh-CN" sz="2000" kern="0" dirty="0">
                <a:solidFill>
                  <a:srgbClr val="000000"/>
                </a:solidFill>
                <a:latin typeface="华文新魏" pitchFamily="2" charset="-122"/>
              </a:rPr>
              <a:t>		</a:t>
            </a:r>
            <a:r>
              <a:rPr lang="en-US" altLang="zh-CN" sz="2000" kern="0" dirty="0">
                <a:solidFill>
                  <a:srgbClr val="000000"/>
                </a:solidFill>
                <a:latin typeface="华文新魏" pitchFamily="2" charset="-122"/>
                <a:ea typeface="华文新魏" pitchFamily="2" charset="-122"/>
              </a:rPr>
              <a:t>;</a:t>
            </a:r>
            <a:r>
              <a:rPr lang="zh-CN" altLang="en-US" sz="2000" kern="0" dirty="0">
                <a:solidFill>
                  <a:srgbClr val="000000"/>
                </a:solidFill>
                <a:latin typeface="华文新魏" pitchFamily="2" charset="-122"/>
                <a:ea typeface="华文新魏" pitchFamily="2" charset="-122"/>
              </a:rPr>
              <a:t>调用</a:t>
            </a:r>
            <a:r>
              <a:rPr lang="en-US" altLang="zh-CN" sz="2000" kern="0" dirty="0">
                <a:solidFill>
                  <a:srgbClr val="000000"/>
                </a:solidFill>
                <a:latin typeface="华文新魏" pitchFamily="2" charset="-122"/>
                <a:ea typeface="华文新魏" pitchFamily="2" charset="-122"/>
              </a:rPr>
              <a:t>12</a:t>
            </a:r>
            <a:r>
              <a:rPr lang="zh-CN" altLang="en-US" sz="2000" kern="0" dirty="0">
                <a:solidFill>
                  <a:srgbClr val="000000"/>
                </a:solidFill>
                <a:latin typeface="华文新魏" pitchFamily="2" charset="-122"/>
                <a:ea typeface="华文新魏" pitchFamily="2" charset="-122"/>
              </a:rPr>
              <a:t>号软中断 </a:t>
            </a:r>
          </a:p>
          <a:p>
            <a:pPr marL="0" lvl="1" algn="just" eaLnBrk="1" hangingPunct="1">
              <a:buClr>
                <a:srgbClr val="0000FF"/>
              </a:buClr>
              <a:buFont typeface="Wingdings" pitchFamily="2" charset="2"/>
              <a:buChar char="§"/>
              <a:defRPr/>
            </a:pPr>
            <a:r>
              <a:rPr lang="zh-CN" altLang="en-US" sz="2400" kern="0" dirty="0">
                <a:solidFill>
                  <a:srgbClr val="C00000"/>
                </a:solidFill>
                <a:latin typeface="楷体" panose="02010609060101010101" pitchFamily="49" charset="-122"/>
                <a:ea typeface="楷体" panose="02010609060101010101" pitchFamily="49" charset="-122"/>
              </a:rPr>
              <a:t>指令中的</a:t>
            </a:r>
            <a:r>
              <a:rPr lang="en-US" altLang="zh-CN" sz="2400" kern="0" dirty="0">
                <a:solidFill>
                  <a:srgbClr val="C00000"/>
                </a:solidFill>
                <a:latin typeface="楷体" panose="02010609060101010101" pitchFamily="49" charset="-122"/>
                <a:ea typeface="楷体" panose="02010609060101010101" pitchFamily="49" charset="-122"/>
              </a:rPr>
              <a:t>24</a:t>
            </a:r>
            <a:r>
              <a:rPr lang="zh-CN" altLang="en-US" sz="2400" kern="0" dirty="0">
                <a:solidFill>
                  <a:srgbClr val="C00000"/>
                </a:solidFill>
                <a:latin typeface="楷体" panose="02010609060101010101" pitchFamily="49" charset="-122"/>
                <a:ea typeface="楷体" panose="02010609060101010101" pitchFamily="49" charset="-122"/>
              </a:rPr>
              <a:t>位立即数被忽略，用户请求的服务类型由寄存器</a:t>
            </a:r>
            <a:r>
              <a:rPr lang="en-US" altLang="zh-CN" sz="2400" kern="0" dirty="0">
                <a:solidFill>
                  <a:srgbClr val="C00000"/>
                </a:solidFill>
                <a:latin typeface="楷体" panose="02010609060101010101" pitchFamily="49" charset="-122"/>
                <a:ea typeface="楷体" panose="02010609060101010101" pitchFamily="49" charset="-122"/>
              </a:rPr>
              <a:t>R0</a:t>
            </a:r>
            <a:r>
              <a:rPr lang="zh-CN" altLang="en-US" sz="2400" kern="0" dirty="0">
                <a:solidFill>
                  <a:srgbClr val="C00000"/>
                </a:solidFill>
                <a:latin typeface="楷体" panose="02010609060101010101" pitchFamily="49" charset="-122"/>
                <a:ea typeface="楷体" panose="02010609060101010101" pitchFamily="49" charset="-122"/>
              </a:rPr>
              <a:t>的值决定，参数通过其它的通用寄存器传递。 </a:t>
            </a:r>
          </a:p>
          <a:p>
            <a:pPr marL="0" lvl="1" algn="just" eaLnBrk="1" hangingPunct="1">
              <a:spcBef>
                <a:spcPts val="600"/>
              </a:spcBef>
              <a:buClr>
                <a:srgbClr val="0000FF"/>
              </a:buClr>
              <a:defRPr/>
            </a:pPr>
            <a:r>
              <a:rPr lang="en-US" altLang="zh-CN" sz="2000" kern="0" dirty="0">
                <a:solidFill>
                  <a:srgbClr val="0000FF"/>
                </a:solidFill>
              </a:rPr>
              <a:t>MOV    R0,#12	</a:t>
            </a:r>
            <a:r>
              <a:rPr lang="en-US" altLang="zh-CN" sz="2000" kern="0" dirty="0">
                <a:solidFill>
                  <a:srgbClr val="000000"/>
                </a:solidFill>
                <a:latin typeface="华文新魏" pitchFamily="2" charset="-122"/>
                <a:ea typeface="华文新魏" pitchFamily="2" charset="-122"/>
              </a:rPr>
              <a:t>;</a:t>
            </a:r>
            <a:r>
              <a:rPr lang="zh-CN" altLang="en-US" sz="2000" kern="0" dirty="0">
                <a:solidFill>
                  <a:srgbClr val="000000"/>
                </a:solidFill>
                <a:latin typeface="华文新魏" pitchFamily="2" charset="-122"/>
                <a:ea typeface="华文新魏" pitchFamily="2" charset="-122"/>
              </a:rPr>
              <a:t>调用</a:t>
            </a:r>
            <a:r>
              <a:rPr lang="en-US" altLang="zh-CN" sz="2000" kern="0" dirty="0">
                <a:solidFill>
                  <a:srgbClr val="000000"/>
                </a:solidFill>
                <a:latin typeface="华文新魏" pitchFamily="2" charset="-122"/>
                <a:ea typeface="华文新魏" pitchFamily="2" charset="-122"/>
              </a:rPr>
              <a:t>12</a:t>
            </a:r>
            <a:r>
              <a:rPr lang="zh-CN" altLang="en-US" sz="2000" kern="0" dirty="0">
                <a:solidFill>
                  <a:srgbClr val="000000"/>
                </a:solidFill>
                <a:latin typeface="华文新魏" pitchFamily="2" charset="-122"/>
                <a:ea typeface="华文新魏" pitchFamily="2" charset="-122"/>
              </a:rPr>
              <a:t>号软中断 </a:t>
            </a:r>
          </a:p>
          <a:p>
            <a:pPr marL="0" lvl="1" algn="just" eaLnBrk="1" hangingPunct="1">
              <a:spcBef>
                <a:spcPts val="600"/>
              </a:spcBef>
              <a:buClr>
                <a:srgbClr val="0000FF"/>
              </a:buClr>
              <a:defRPr/>
            </a:pPr>
            <a:r>
              <a:rPr lang="en-US" altLang="zh-CN" sz="2000" kern="0" dirty="0">
                <a:solidFill>
                  <a:srgbClr val="0000FF"/>
                </a:solidFill>
              </a:rPr>
              <a:t>MOV    R1,#34</a:t>
            </a:r>
            <a:r>
              <a:rPr lang="en-US" altLang="zh-CN" sz="2000" kern="0" dirty="0">
                <a:solidFill>
                  <a:srgbClr val="000000"/>
                </a:solidFill>
                <a:latin typeface="华文新魏" pitchFamily="2" charset="-122"/>
              </a:rPr>
              <a:t>	</a:t>
            </a:r>
            <a:r>
              <a:rPr lang="en-US" altLang="zh-CN" sz="2000" kern="0" dirty="0">
                <a:solidFill>
                  <a:srgbClr val="000000"/>
                </a:solidFill>
                <a:latin typeface="华文新魏" pitchFamily="2" charset="-122"/>
                <a:ea typeface="华文新魏" pitchFamily="2" charset="-122"/>
              </a:rPr>
              <a:t>;</a:t>
            </a:r>
            <a:r>
              <a:rPr lang="zh-CN" altLang="en-US" sz="2000" kern="0" dirty="0">
                <a:solidFill>
                  <a:srgbClr val="000000"/>
                </a:solidFill>
                <a:latin typeface="华文新魏" pitchFamily="2" charset="-122"/>
                <a:ea typeface="华文新魏" pitchFamily="2" charset="-122"/>
              </a:rPr>
              <a:t>设置子功能号为</a:t>
            </a:r>
            <a:r>
              <a:rPr lang="en-US" altLang="zh-CN" sz="2000" kern="0" dirty="0">
                <a:solidFill>
                  <a:srgbClr val="000000"/>
                </a:solidFill>
                <a:latin typeface="华文新魏" pitchFamily="2" charset="-122"/>
                <a:ea typeface="华文新魏" pitchFamily="2" charset="-122"/>
              </a:rPr>
              <a:t>34 </a:t>
            </a:r>
          </a:p>
          <a:p>
            <a:pPr marL="0" lvl="1" algn="just" eaLnBrk="1" hangingPunct="1">
              <a:spcBef>
                <a:spcPts val="600"/>
              </a:spcBef>
              <a:buClr>
                <a:srgbClr val="0000FF"/>
              </a:buClr>
              <a:defRPr/>
            </a:pPr>
            <a:r>
              <a:rPr lang="en-US" altLang="zh-CN" sz="2000" kern="0" dirty="0">
                <a:solidFill>
                  <a:srgbClr val="0000FF"/>
                </a:solidFill>
              </a:rPr>
              <a:t>SWI    0</a:t>
            </a:r>
            <a:r>
              <a:rPr lang="en-US" altLang="zh-CN" sz="2000" kern="0" dirty="0">
                <a:solidFill>
                  <a:srgbClr val="000000"/>
                </a:solidFill>
                <a:latin typeface="华文新魏" pitchFamily="2" charset="-122"/>
                <a:ea typeface="华文新魏" pitchFamily="2" charset="-122"/>
              </a:rPr>
              <a:t> </a:t>
            </a:r>
          </a:p>
        </p:txBody>
      </p:sp>
      <p:sp>
        <p:nvSpPr>
          <p:cNvPr id="2" name="矩形 1">
            <a:extLst>
              <a:ext uri="{FF2B5EF4-FFF2-40B4-BE49-F238E27FC236}">
                <a16:creationId xmlns:a16="http://schemas.microsoft.com/office/drawing/2014/main" id="{76D927BA-AE46-4534-84B7-1E8125642FA7}"/>
              </a:ext>
            </a:extLst>
          </p:cNvPr>
          <p:cNvSpPr>
            <a:spLocks noChangeArrowheads="1"/>
          </p:cNvSpPr>
          <p:nvPr/>
        </p:nvSpPr>
        <p:spPr bwMode="auto">
          <a:xfrm>
            <a:off x="1633539" y="5084763"/>
            <a:ext cx="90011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Ø"/>
            </a:pPr>
            <a:r>
              <a:rPr lang="en-US" altLang="zh-CN" sz="2000">
                <a:latin typeface="楷体" panose="02010609060101010101" pitchFamily="49" charset="-122"/>
                <a:ea typeface="楷体" panose="02010609060101010101" pitchFamily="49" charset="-122"/>
              </a:rPr>
              <a:t>CPU</a:t>
            </a:r>
            <a:r>
              <a:rPr lang="zh-CN" altLang="en-US" sz="2000">
                <a:latin typeface="楷体" panose="02010609060101010101" pitchFamily="49" charset="-122"/>
                <a:ea typeface="楷体" panose="02010609060101010101" pitchFamily="49" charset="-122"/>
              </a:rPr>
              <a:t>执行到</a:t>
            </a:r>
            <a:r>
              <a:rPr lang="en-US" altLang="zh-CN" sz="2000">
                <a:latin typeface="楷体" panose="02010609060101010101" pitchFamily="49" charset="-122"/>
                <a:ea typeface="楷体" panose="02010609060101010101" pitchFamily="49" charset="-122"/>
              </a:rPr>
              <a:t>SWI</a:t>
            </a:r>
            <a:r>
              <a:rPr lang="zh-CN" altLang="en-US" sz="2000">
                <a:latin typeface="楷体" panose="02010609060101010101" pitchFamily="49" charset="-122"/>
                <a:ea typeface="楷体" panose="02010609060101010101" pitchFamily="49" charset="-122"/>
              </a:rPr>
              <a:t>指令后，产生软件中断（属于异常处理），</a:t>
            </a:r>
            <a:r>
              <a:rPr lang="en-US" altLang="zh-CN" sz="2000">
                <a:latin typeface="楷体" panose="02010609060101010101" pitchFamily="49" charset="-122"/>
                <a:ea typeface="楷体" panose="02010609060101010101" pitchFamily="49" charset="-122"/>
              </a:rPr>
              <a:t>CPU</a:t>
            </a:r>
            <a:r>
              <a:rPr lang="zh-CN" altLang="en-US" sz="2000">
                <a:latin typeface="楷体" panose="02010609060101010101" pitchFamily="49" charset="-122"/>
                <a:ea typeface="楷体" panose="02010609060101010101" pitchFamily="49" charset="-122"/>
              </a:rPr>
              <a:t>将强制将</a:t>
            </a:r>
            <a:r>
              <a:rPr lang="en-US" altLang="zh-CN" sz="2000">
                <a:latin typeface="楷体" panose="02010609060101010101" pitchFamily="49" charset="-122"/>
                <a:ea typeface="楷体" panose="02010609060101010101" pitchFamily="49" charset="-122"/>
              </a:rPr>
              <a:t>PC</a:t>
            </a:r>
            <a:r>
              <a:rPr lang="zh-CN" altLang="en-US" sz="2000">
                <a:latin typeface="楷体" panose="02010609060101010101" pitchFamily="49" charset="-122"/>
                <a:ea typeface="楷体" panose="02010609060101010101" pitchFamily="49" charset="-122"/>
              </a:rPr>
              <a:t>的值置为异常向量表地址</a:t>
            </a:r>
            <a:r>
              <a:rPr lang="en-US" altLang="zh-CN" sz="2000">
                <a:latin typeface="楷体" panose="02010609060101010101" pitchFamily="49" charset="-122"/>
                <a:ea typeface="楷体" panose="02010609060101010101" pitchFamily="49" charset="-122"/>
              </a:rPr>
              <a:t>0x08</a:t>
            </a:r>
            <a:r>
              <a:rPr lang="zh-CN" altLang="en-US" sz="2000">
                <a:latin typeface="楷体" panose="02010609060101010101" pitchFamily="49" charset="-122"/>
                <a:ea typeface="楷体" panose="02010609060101010101" pitchFamily="49" charset="-122"/>
              </a:rPr>
              <a:t>，在异常向量表</a:t>
            </a:r>
            <a:r>
              <a:rPr lang="en-US" altLang="zh-CN" sz="2000">
                <a:latin typeface="楷体" panose="02010609060101010101" pitchFamily="49" charset="-122"/>
                <a:ea typeface="楷体" panose="02010609060101010101" pitchFamily="49" charset="-122"/>
              </a:rPr>
              <a:t>0x08</a:t>
            </a:r>
            <a:r>
              <a:rPr lang="zh-CN" altLang="en-US" sz="2000">
                <a:latin typeface="楷体" panose="02010609060101010101" pitchFamily="49" charset="-122"/>
                <a:ea typeface="楷体" panose="02010609060101010101" pitchFamily="49" charset="-122"/>
              </a:rPr>
              <a:t>处安放跳转指令</a:t>
            </a:r>
            <a:r>
              <a:rPr lang="en-US" altLang="zh-CN" sz="2000">
                <a:latin typeface="楷体" panose="02010609060101010101" pitchFamily="49" charset="-122"/>
                <a:ea typeface="楷体" panose="02010609060101010101" pitchFamily="49" charset="-122"/>
              </a:rPr>
              <a:t>b HandleSWI</a:t>
            </a:r>
            <a:r>
              <a:rPr lang="zh-CN" altLang="en-US" sz="2000">
                <a:latin typeface="楷体" panose="02010609060101010101" pitchFamily="49" charset="-122"/>
                <a:ea typeface="楷体" panose="02010609060101010101" pitchFamily="49" charset="-122"/>
              </a:rPr>
              <a:t>，跳往定义的</a:t>
            </a:r>
            <a:r>
              <a:rPr lang="en-US" altLang="zh-CN" sz="2000">
                <a:latin typeface="楷体" panose="02010609060101010101" pitchFamily="49" charset="-122"/>
                <a:ea typeface="楷体" panose="02010609060101010101" pitchFamily="49" charset="-122"/>
              </a:rPr>
              <a:t>HandleSWI</a:t>
            </a:r>
            <a:r>
              <a:rPr lang="zh-CN" altLang="en-US" sz="2000">
                <a:latin typeface="楷体" panose="02010609060101010101" pitchFamily="49" charset="-122"/>
                <a:ea typeface="楷体" panose="02010609060101010101" pitchFamily="49" charset="-122"/>
              </a:rPr>
              <a:t>处执行。</a:t>
            </a:r>
          </a:p>
          <a:p>
            <a:pPr eaLnBrk="1" hangingPunct="1">
              <a:buFont typeface="Wingdings" panose="05000000000000000000" pitchFamily="2" charset="2"/>
              <a:buChar char="Ø"/>
            </a:pPr>
            <a:r>
              <a:rPr lang="zh-CN" altLang="en-US" sz="2000">
                <a:latin typeface="楷体" panose="02010609060101010101" pitchFamily="49" charset="-122"/>
                <a:ea typeface="楷体" panose="02010609060101010101" pitchFamily="49" charset="-122"/>
              </a:rPr>
              <a:t>软件中断的执行还需要保护现场、获取</a:t>
            </a:r>
            <a:r>
              <a:rPr lang="en-US" altLang="zh-CN" sz="2000">
                <a:latin typeface="楷体" panose="02010609060101010101" pitchFamily="49" charset="-122"/>
                <a:ea typeface="楷体" panose="02010609060101010101" pitchFamily="49" charset="-122"/>
              </a:rPr>
              <a:t>SWI</a:t>
            </a:r>
            <a:r>
              <a:rPr lang="zh-CN" altLang="en-US" sz="2000">
                <a:latin typeface="楷体" panose="02010609060101010101" pitchFamily="49" charset="-122"/>
                <a:ea typeface="楷体" panose="02010609060101010101" pitchFamily="49" charset="-122"/>
              </a:rPr>
              <a:t>指令编码、根据</a:t>
            </a:r>
            <a:r>
              <a:rPr lang="en-US" altLang="zh-CN" sz="2000">
                <a:latin typeface="楷体" panose="02010609060101010101" pitchFamily="49" charset="-122"/>
                <a:ea typeface="楷体" panose="02010609060101010101" pitchFamily="49" charset="-122"/>
              </a:rPr>
              <a:t>SWI</a:t>
            </a:r>
            <a:r>
              <a:rPr lang="zh-CN" altLang="en-US" sz="2000">
                <a:latin typeface="楷体" panose="02010609060101010101" pitchFamily="49" charset="-122"/>
                <a:ea typeface="楷体" panose="02010609060101010101" pitchFamily="49" charset="-122"/>
              </a:rPr>
              <a:t>指令做出相应操作、返回并恢复现场。</a:t>
            </a:r>
          </a:p>
        </p:txBody>
      </p:sp>
    </p:spTree>
    <p:extLst>
      <p:ext uri="{BB962C8B-B14F-4D97-AF65-F5344CB8AC3E}">
        <p14:creationId xmlns:p14="http://schemas.microsoft.com/office/powerpoint/2010/main" val="1470191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 calcmode="lin" valueType="num">
                                      <p:cBhvr additive="base">
                                        <p:cTn id="16"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2A64CCE1-2DE9-4730-A9C4-117E5502327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杂项指令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状态寄存器读指令</a:t>
            </a:r>
            <a:r>
              <a:rPr kumimoji="1" lang="en-US" altLang="zh-CN" sz="3600" b="1">
                <a:solidFill>
                  <a:srgbClr val="C00000"/>
                </a:solidFill>
                <a:latin typeface="楷体" panose="02010609060101010101" pitchFamily="49" charset="-122"/>
                <a:ea typeface="楷体" panose="02010609060101010101" pitchFamily="49" charset="-122"/>
              </a:rPr>
              <a:t>MRS</a:t>
            </a:r>
            <a:endParaRPr kumimoji="1" lang="zh-CN" altLang="en-US" sz="3600" b="1">
              <a:latin typeface="Arial" panose="020B0604020202020204" pitchFamily="34" charset="0"/>
              <a:ea typeface="黑体" panose="02010609060101010101" pitchFamily="49" charset="-122"/>
            </a:endParaRPr>
          </a:p>
        </p:txBody>
      </p:sp>
      <p:sp>
        <p:nvSpPr>
          <p:cNvPr id="4" name="Text Box 4">
            <a:extLst>
              <a:ext uri="{FF2B5EF4-FFF2-40B4-BE49-F238E27FC236}">
                <a16:creationId xmlns:a16="http://schemas.microsoft.com/office/drawing/2014/main" id="{15D23F73-8CE8-4898-86C0-5529BFA3C531}"/>
              </a:ext>
            </a:extLst>
          </p:cNvPr>
          <p:cNvSpPr txBox="1">
            <a:spLocks noChangeArrowheads="1"/>
          </p:cNvSpPr>
          <p:nvPr/>
        </p:nvSpPr>
        <p:spPr bwMode="auto">
          <a:xfrm>
            <a:off x="1774826" y="1508125"/>
            <a:ext cx="8785225" cy="1200150"/>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楷体" panose="02010609060101010101" pitchFamily="49" charset="-122"/>
                <a:ea typeface="楷体" panose="02010609060101010101" pitchFamily="49" charset="-122"/>
              </a:rPr>
              <a:t>在</a:t>
            </a:r>
            <a:r>
              <a:rPr kumimoji="1" lang="en-US" altLang="zh-CN" sz="2400">
                <a:latin typeface="楷体" panose="02010609060101010101" pitchFamily="49" charset="-122"/>
                <a:ea typeface="楷体" panose="02010609060101010101" pitchFamily="49" charset="-122"/>
              </a:rPr>
              <a:t>ARM</a:t>
            </a:r>
            <a:r>
              <a:rPr kumimoji="1" lang="zh-CN" altLang="en-US" sz="2400">
                <a:latin typeface="楷体" panose="02010609060101010101" pitchFamily="49" charset="-122"/>
                <a:ea typeface="楷体" panose="02010609060101010101" pitchFamily="49" charset="-122"/>
              </a:rPr>
              <a:t>中，只有</a:t>
            </a:r>
            <a:r>
              <a:rPr kumimoji="1" lang="en-US" altLang="zh-CN" sz="2400">
                <a:latin typeface="楷体" panose="02010609060101010101" pitchFamily="49" charset="-122"/>
                <a:ea typeface="楷体" panose="02010609060101010101" pitchFamily="49" charset="-122"/>
              </a:rPr>
              <a:t>MRS</a:t>
            </a:r>
            <a:r>
              <a:rPr kumimoji="1" lang="zh-CN" altLang="en-US" sz="2400">
                <a:latin typeface="楷体" panose="02010609060101010101" pitchFamily="49" charset="-122"/>
                <a:ea typeface="楷体" panose="02010609060101010101" pitchFamily="49" charset="-122"/>
              </a:rPr>
              <a:t>指令可以对状态寄存器</a:t>
            </a:r>
            <a:r>
              <a:rPr kumimoji="1" lang="en-US" altLang="zh-CN" sz="2400">
                <a:latin typeface="楷体" panose="02010609060101010101" pitchFamily="49" charset="-122"/>
                <a:ea typeface="楷体" panose="02010609060101010101" pitchFamily="49" charset="-122"/>
              </a:rPr>
              <a:t>CPSR</a:t>
            </a:r>
            <a:r>
              <a:rPr kumimoji="1" lang="zh-CN" altLang="en-US" sz="2400">
                <a:latin typeface="楷体" panose="02010609060101010101" pitchFamily="49" charset="-122"/>
                <a:ea typeface="楷体" panose="02010609060101010101" pitchFamily="49" charset="-122"/>
              </a:rPr>
              <a:t>和</a:t>
            </a:r>
            <a:r>
              <a:rPr kumimoji="1" lang="en-US" altLang="zh-CN" sz="2400">
                <a:latin typeface="楷体" panose="02010609060101010101" pitchFamily="49" charset="-122"/>
                <a:ea typeface="楷体" panose="02010609060101010101" pitchFamily="49" charset="-122"/>
              </a:rPr>
              <a:t>SPSR</a:t>
            </a:r>
            <a:r>
              <a:rPr kumimoji="1" lang="zh-CN" altLang="en-US" sz="2400">
                <a:latin typeface="楷体" panose="02010609060101010101" pitchFamily="49" charset="-122"/>
                <a:ea typeface="楷体" panose="02010609060101010101" pitchFamily="49" charset="-122"/>
              </a:rPr>
              <a:t>进行读操作。通过读</a:t>
            </a:r>
            <a:r>
              <a:rPr kumimoji="1" lang="en-US" altLang="zh-CN" sz="2400">
                <a:latin typeface="楷体" panose="02010609060101010101" pitchFamily="49" charset="-122"/>
                <a:ea typeface="楷体" panose="02010609060101010101" pitchFamily="49" charset="-122"/>
              </a:rPr>
              <a:t>CPSR</a:t>
            </a:r>
            <a:r>
              <a:rPr kumimoji="1" lang="zh-CN" altLang="en-US" sz="2400">
                <a:latin typeface="楷体" panose="02010609060101010101" pitchFamily="49" charset="-122"/>
                <a:ea typeface="楷体" panose="02010609060101010101" pitchFamily="49" charset="-122"/>
              </a:rPr>
              <a:t>可以了解当前处理器的工作状态。读</a:t>
            </a:r>
            <a:r>
              <a:rPr kumimoji="1" lang="en-US" altLang="zh-CN" sz="2400">
                <a:latin typeface="楷体" panose="02010609060101010101" pitchFamily="49" charset="-122"/>
                <a:ea typeface="楷体" panose="02010609060101010101" pitchFamily="49" charset="-122"/>
              </a:rPr>
              <a:t>SPSR</a:t>
            </a:r>
            <a:r>
              <a:rPr kumimoji="1" lang="zh-CN" altLang="en-US" sz="2400">
                <a:latin typeface="楷体" panose="02010609060101010101" pitchFamily="49" charset="-122"/>
                <a:ea typeface="楷体" panose="02010609060101010101" pitchFamily="49" charset="-122"/>
              </a:rPr>
              <a:t>寄存器可以了解到进入异常前的处理器状态。指令格式如下所示：</a:t>
            </a:r>
          </a:p>
        </p:txBody>
      </p:sp>
      <p:grpSp>
        <p:nvGrpSpPr>
          <p:cNvPr id="5" name="Group 6">
            <a:extLst>
              <a:ext uri="{FF2B5EF4-FFF2-40B4-BE49-F238E27FC236}">
                <a16:creationId xmlns:a16="http://schemas.microsoft.com/office/drawing/2014/main" id="{D316355E-7A4B-486F-B108-F066A2A36A55}"/>
              </a:ext>
            </a:extLst>
          </p:cNvPr>
          <p:cNvGrpSpPr>
            <a:grpSpLocks/>
          </p:cNvGrpSpPr>
          <p:nvPr/>
        </p:nvGrpSpPr>
        <p:grpSpPr bwMode="auto">
          <a:xfrm>
            <a:off x="3359150" y="3095625"/>
            <a:ext cx="5689600" cy="723900"/>
            <a:chOff x="1610" y="2386"/>
            <a:chExt cx="2994" cy="545"/>
          </a:xfrm>
        </p:grpSpPr>
        <p:sp>
          <p:nvSpPr>
            <p:cNvPr id="6" name="AutoShape 7">
              <a:extLst>
                <a:ext uri="{FF2B5EF4-FFF2-40B4-BE49-F238E27FC236}">
                  <a16:creationId xmlns:a16="http://schemas.microsoft.com/office/drawing/2014/main" id="{A0E67706-E992-4C39-94F8-31109A406113}"/>
                </a:ext>
              </a:extLst>
            </p:cNvPr>
            <p:cNvSpPr>
              <a:spLocks noChangeArrowheads="1"/>
            </p:cNvSpPr>
            <p:nvPr/>
          </p:nvSpPr>
          <p:spPr bwMode="auto">
            <a:xfrm>
              <a:off x="1610" y="2386"/>
              <a:ext cx="2994" cy="545"/>
            </a:xfrm>
            <a:prstGeom prst="roundRect">
              <a:avLst>
                <a:gd name="adj" fmla="val 4366"/>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Text Box 8">
              <a:extLst>
                <a:ext uri="{FF2B5EF4-FFF2-40B4-BE49-F238E27FC236}">
                  <a16:creationId xmlns:a16="http://schemas.microsoft.com/office/drawing/2014/main" id="{942CDDD6-52CC-4A9E-8038-4179B1071B07}"/>
                </a:ext>
              </a:extLst>
            </p:cNvPr>
            <p:cNvSpPr txBox="1">
              <a:spLocks noChangeArrowheads="1"/>
            </p:cNvSpPr>
            <p:nvPr/>
          </p:nvSpPr>
          <p:spPr bwMode="auto">
            <a:xfrm>
              <a:off x="1791" y="2386"/>
              <a:ext cx="2721"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kern="0" dirty="0">
                  <a:solidFill>
                    <a:srgbClr val="3333CC"/>
                  </a:solidFill>
                  <a:effectLst>
                    <a:outerShdw blurRad="38100" dist="38100" dir="2700000" algn="tl">
                      <a:srgbClr val="000000"/>
                    </a:outerShdw>
                  </a:effectLst>
                  <a:latin typeface="Arial Black" pitchFamily="34" charset="0"/>
                  <a:ea typeface="华文新魏" pitchFamily="2" charset="-122"/>
                </a:rPr>
                <a:t>MRS    </a:t>
              </a:r>
              <a:r>
                <a:rPr lang="zh-CN" altLang="en-US" sz="3200" kern="0" dirty="0">
                  <a:solidFill>
                    <a:srgbClr val="3333CC"/>
                  </a:solidFill>
                  <a:effectLst>
                    <a:outerShdw blurRad="38100" dist="38100" dir="2700000" algn="tl">
                      <a:srgbClr val="000000"/>
                    </a:outerShdw>
                  </a:effectLst>
                  <a:latin typeface="Arial Black" pitchFamily="34" charset="0"/>
                  <a:ea typeface="方正粗宋_GBK" pitchFamily="65" charset="-122"/>
                </a:rPr>
                <a:t>目标寄存器</a:t>
              </a:r>
              <a:r>
                <a:rPr lang="zh-CN" altLang="en-US" sz="3200" kern="0" dirty="0">
                  <a:solidFill>
                    <a:srgbClr val="3333CC"/>
                  </a:solidFill>
                  <a:effectLst>
                    <a:outerShdw blurRad="38100" dist="38100" dir="2700000" algn="tl">
                      <a:srgbClr val="000000"/>
                    </a:outerShdw>
                  </a:effectLst>
                  <a:latin typeface="Arial Black" pitchFamily="34" charset="0"/>
                  <a:ea typeface="华文新魏" pitchFamily="2" charset="-122"/>
                </a:rPr>
                <a:t>，</a:t>
              </a:r>
              <a:r>
                <a:rPr lang="en-US" altLang="zh-CN" sz="3200" kern="0" dirty="0" err="1">
                  <a:solidFill>
                    <a:srgbClr val="3333CC"/>
                  </a:solidFill>
                  <a:effectLst>
                    <a:outerShdw blurRad="38100" dist="38100" dir="2700000" algn="tl">
                      <a:srgbClr val="000000"/>
                    </a:outerShdw>
                  </a:effectLst>
                  <a:latin typeface="Arial Black" pitchFamily="34" charset="0"/>
                  <a:ea typeface="华文新魏" pitchFamily="2" charset="-122"/>
                </a:rPr>
                <a:t>psr</a:t>
              </a:r>
              <a:endParaRPr lang="en-US" altLang="zh-CN" sz="3200" kern="0" dirty="0">
                <a:solidFill>
                  <a:srgbClr val="3333CC"/>
                </a:solidFill>
                <a:effectLst>
                  <a:outerShdw blurRad="38100" dist="38100" dir="2700000" algn="tl">
                    <a:srgbClr val="000000"/>
                  </a:outerShdw>
                </a:effectLst>
                <a:latin typeface="Arial Black" pitchFamily="34" charset="0"/>
                <a:ea typeface="华文新魏" pitchFamily="2" charset="-122"/>
              </a:endParaRPr>
            </a:p>
          </p:txBody>
        </p:sp>
      </p:grpSp>
      <p:grpSp>
        <p:nvGrpSpPr>
          <p:cNvPr id="8" name="Group 9">
            <a:extLst>
              <a:ext uri="{FF2B5EF4-FFF2-40B4-BE49-F238E27FC236}">
                <a16:creationId xmlns:a16="http://schemas.microsoft.com/office/drawing/2014/main" id="{BC1894F0-3FEF-42D8-960E-9F1E1C56F10C}"/>
              </a:ext>
            </a:extLst>
          </p:cNvPr>
          <p:cNvGrpSpPr>
            <a:grpSpLocks/>
          </p:cNvGrpSpPr>
          <p:nvPr/>
        </p:nvGrpSpPr>
        <p:grpSpPr bwMode="auto">
          <a:xfrm>
            <a:off x="4295775" y="3960813"/>
            <a:ext cx="4178300" cy="404812"/>
            <a:chOff x="2153" y="3385"/>
            <a:chExt cx="2632" cy="255"/>
          </a:xfrm>
        </p:grpSpPr>
        <p:sp>
          <p:nvSpPr>
            <p:cNvPr id="9" name="Rectangle 10">
              <a:extLst>
                <a:ext uri="{FF2B5EF4-FFF2-40B4-BE49-F238E27FC236}">
                  <a16:creationId xmlns:a16="http://schemas.microsoft.com/office/drawing/2014/main" id="{FD45E130-5DA0-4D6C-B448-C8B039B529EF}"/>
                </a:ext>
              </a:extLst>
            </p:cNvPr>
            <p:cNvSpPr>
              <a:spLocks noChangeArrowheads="1"/>
            </p:cNvSpPr>
            <p:nvPr/>
          </p:nvSpPr>
          <p:spPr bwMode="auto">
            <a:xfrm>
              <a:off x="2153" y="3385"/>
              <a:ext cx="1045"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Times New Roman" pitchFamily="18" charset="0"/>
                  <a:ea typeface="华文新魏" pitchFamily="2" charset="-122"/>
                </a:rPr>
                <a:t>目标寄存器</a:t>
              </a:r>
            </a:p>
          </p:txBody>
        </p:sp>
        <p:sp>
          <p:nvSpPr>
            <p:cNvPr id="10" name="Rectangle 11">
              <a:extLst>
                <a:ext uri="{FF2B5EF4-FFF2-40B4-BE49-F238E27FC236}">
                  <a16:creationId xmlns:a16="http://schemas.microsoft.com/office/drawing/2014/main" id="{A10E5394-F623-4E41-AABB-A984BAAFFB6E}"/>
                </a:ext>
              </a:extLst>
            </p:cNvPr>
            <p:cNvSpPr>
              <a:spLocks noChangeArrowheads="1"/>
            </p:cNvSpPr>
            <p:nvPr/>
          </p:nvSpPr>
          <p:spPr bwMode="auto">
            <a:xfrm>
              <a:off x="3694" y="3385"/>
              <a:ext cx="1091" cy="255"/>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800" kern="0">
                  <a:solidFill>
                    <a:srgbClr val="3333CC"/>
                  </a:solidFill>
                  <a:effectLst>
                    <a:outerShdw blurRad="38100" dist="38100" dir="2700000" algn="tl">
                      <a:srgbClr val="000000"/>
                    </a:outerShdw>
                  </a:effectLst>
                  <a:latin typeface="Arial Black" pitchFamily="34" charset="0"/>
                  <a:ea typeface="华文新魏" pitchFamily="2" charset="-122"/>
                </a:rPr>
                <a:t>PSR</a:t>
              </a:r>
            </a:p>
          </p:txBody>
        </p:sp>
      </p:grpSp>
      <p:sp>
        <p:nvSpPr>
          <p:cNvPr id="11" name="Line 12">
            <a:extLst>
              <a:ext uri="{FF2B5EF4-FFF2-40B4-BE49-F238E27FC236}">
                <a16:creationId xmlns:a16="http://schemas.microsoft.com/office/drawing/2014/main" id="{11AA2D95-CAE1-4917-80F1-872E9FBCCBF7}"/>
              </a:ext>
            </a:extLst>
          </p:cNvPr>
          <p:cNvSpPr>
            <a:spLocks noChangeShapeType="1"/>
          </p:cNvSpPr>
          <p:nvPr/>
        </p:nvSpPr>
        <p:spPr bwMode="auto">
          <a:xfrm flipH="1">
            <a:off x="5951539" y="4176714"/>
            <a:ext cx="720725" cy="15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2" name="Text Box 4">
            <a:extLst>
              <a:ext uri="{FF2B5EF4-FFF2-40B4-BE49-F238E27FC236}">
                <a16:creationId xmlns:a16="http://schemas.microsoft.com/office/drawing/2014/main" id="{63D8556B-846E-4202-9C9D-DA2D39113AD5}"/>
              </a:ext>
            </a:extLst>
          </p:cNvPr>
          <p:cNvSpPr txBox="1">
            <a:spLocks noChangeArrowheads="1"/>
          </p:cNvSpPr>
          <p:nvPr/>
        </p:nvSpPr>
        <p:spPr bwMode="auto">
          <a:xfrm>
            <a:off x="1768475" y="4797425"/>
            <a:ext cx="8458200" cy="1569660"/>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en-US" altLang="zh-CN" sz="2400">
                <a:latin typeface="华文新魏" panose="02010800040101010101" pitchFamily="2" charset="-122"/>
                <a:ea typeface="华文新魏" panose="02010800040101010101" pitchFamily="2" charset="-122"/>
              </a:rPr>
              <a:t>        </a:t>
            </a:r>
            <a:r>
              <a:rPr kumimoji="1" lang="zh-CN" altLang="en-US" sz="2400">
                <a:latin typeface="华文新魏" panose="02010800040101010101" pitchFamily="2" charset="-122"/>
                <a:ea typeface="华文新魏" panose="02010800040101010101" pitchFamily="2" charset="-122"/>
              </a:rPr>
              <a:t>应用示例：</a:t>
            </a:r>
          </a:p>
          <a:p>
            <a:pPr algn="just" eaLnBrk="1" hangingPunct="1">
              <a:spcBef>
                <a:spcPct val="50000"/>
              </a:spcBef>
              <a:buClr>
                <a:srgbClr val="0000FF"/>
              </a:buClr>
            </a:pPr>
            <a:r>
              <a:rPr kumimoji="1" lang="zh-CN" altLang="en-US" sz="2400">
                <a:solidFill>
                  <a:srgbClr val="0000FF"/>
                </a:solidFill>
                <a:latin typeface="Courier New" panose="02070309020205020404" pitchFamily="49" charset="0"/>
              </a:rPr>
              <a:t>    </a:t>
            </a:r>
            <a:r>
              <a:rPr kumimoji="1" lang="en-US" altLang="zh-CN" sz="2400">
                <a:solidFill>
                  <a:srgbClr val="0000FF"/>
                </a:solidFill>
                <a:latin typeface="Arial Black" panose="020B0A04020102020204" pitchFamily="34" charset="0"/>
              </a:rPr>
              <a:t>MRS    R1,CPSR</a:t>
            </a:r>
            <a:r>
              <a:rPr kumimoji="1" lang="en-US" altLang="zh-CN" sz="2400">
                <a:latin typeface="华文新魏" panose="02010800040101010101" pitchFamily="2" charset="-122"/>
                <a:ea typeface="华文新魏" panose="02010800040101010101" pitchFamily="2" charset="-122"/>
              </a:rPr>
              <a:t>	    ; </a:t>
            </a:r>
            <a:r>
              <a:rPr kumimoji="1" lang="zh-CN" altLang="en-US" sz="2400">
                <a:latin typeface="华文新魏" panose="02010800040101010101" pitchFamily="2" charset="-122"/>
                <a:ea typeface="华文新魏" panose="02010800040101010101" pitchFamily="2" charset="-122"/>
              </a:rPr>
              <a:t>读取</a:t>
            </a:r>
            <a:r>
              <a:rPr kumimoji="1" lang="en-US" altLang="zh-CN" sz="2400">
                <a:latin typeface="华文新魏" panose="02010800040101010101" pitchFamily="2" charset="-122"/>
                <a:ea typeface="华文新魏" panose="02010800040101010101" pitchFamily="2" charset="-122"/>
              </a:rPr>
              <a:t>CPSR</a:t>
            </a:r>
            <a:r>
              <a:rPr kumimoji="1" lang="zh-CN" altLang="en-US" sz="2400">
                <a:latin typeface="华文新魏" panose="02010800040101010101" pitchFamily="2" charset="-122"/>
                <a:ea typeface="华文新魏" panose="02010800040101010101" pitchFamily="2" charset="-122"/>
              </a:rPr>
              <a:t>状态寄存器到</a:t>
            </a:r>
            <a:r>
              <a:rPr kumimoji="1" lang="en-US" altLang="zh-CN" sz="2400">
                <a:latin typeface="华文新魏" panose="02010800040101010101" pitchFamily="2" charset="-122"/>
                <a:ea typeface="华文新魏" panose="02010800040101010101" pitchFamily="2" charset="-122"/>
              </a:rPr>
              <a:t>R1</a:t>
            </a:r>
          </a:p>
          <a:p>
            <a:pPr algn="just" eaLnBrk="1" hangingPunct="1">
              <a:spcBef>
                <a:spcPct val="50000"/>
              </a:spcBef>
              <a:buClr>
                <a:srgbClr val="0000FF"/>
              </a:buClr>
            </a:pPr>
            <a:r>
              <a:rPr kumimoji="1" lang="en-US" altLang="zh-CN" sz="2400">
                <a:solidFill>
                  <a:srgbClr val="0000FF"/>
                </a:solidFill>
                <a:latin typeface="Courier New" panose="02070309020205020404" pitchFamily="49" charset="0"/>
              </a:rPr>
              <a:t>    </a:t>
            </a:r>
            <a:r>
              <a:rPr kumimoji="1" lang="en-US" altLang="zh-CN" sz="2400">
                <a:solidFill>
                  <a:srgbClr val="0000FF"/>
                </a:solidFill>
                <a:latin typeface="Arial Black" panose="020B0A04020102020204" pitchFamily="34" charset="0"/>
              </a:rPr>
              <a:t>MRS    R2,SPSR</a:t>
            </a:r>
            <a:r>
              <a:rPr kumimoji="1" lang="en-US" altLang="zh-CN" sz="2400">
                <a:latin typeface="华文新魏" panose="02010800040101010101" pitchFamily="2" charset="-122"/>
                <a:ea typeface="华文新魏" panose="02010800040101010101" pitchFamily="2" charset="-122"/>
              </a:rPr>
              <a:t>	    ; </a:t>
            </a:r>
            <a:r>
              <a:rPr kumimoji="1" lang="zh-CN" altLang="en-US" sz="2400">
                <a:latin typeface="华文新魏" panose="02010800040101010101" pitchFamily="2" charset="-122"/>
                <a:ea typeface="华文新魏" panose="02010800040101010101" pitchFamily="2" charset="-122"/>
              </a:rPr>
              <a:t>读取</a:t>
            </a:r>
            <a:r>
              <a:rPr kumimoji="1" lang="en-US" altLang="zh-CN" sz="2400">
                <a:latin typeface="华文新魏" panose="02010800040101010101" pitchFamily="2" charset="-122"/>
                <a:ea typeface="华文新魏" panose="02010800040101010101" pitchFamily="2" charset="-122"/>
              </a:rPr>
              <a:t>SPSR</a:t>
            </a:r>
            <a:r>
              <a:rPr kumimoji="1" lang="zh-CN" altLang="en-US" sz="2400">
                <a:latin typeface="华文新魏" panose="02010800040101010101" pitchFamily="2" charset="-122"/>
                <a:ea typeface="华文新魏" panose="02010800040101010101" pitchFamily="2" charset="-122"/>
              </a:rPr>
              <a:t>状态寄存器到</a:t>
            </a:r>
            <a:r>
              <a:rPr kumimoji="1" lang="en-US" altLang="zh-CN" sz="2400">
                <a:latin typeface="华文新魏" panose="02010800040101010101" pitchFamily="2" charset="-122"/>
                <a:ea typeface="华文新魏" panose="02010800040101010101" pitchFamily="2" charset="-122"/>
              </a:rPr>
              <a:t>R2</a:t>
            </a:r>
          </a:p>
        </p:txBody>
      </p:sp>
    </p:spTree>
    <p:extLst>
      <p:ext uri="{BB962C8B-B14F-4D97-AF65-F5344CB8AC3E}">
        <p14:creationId xmlns:p14="http://schemas.microsoft.com/office/powerpoint/2010/main" val="36962744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par>
                          <p:cTn id="8" fill="hold" nodeType="afterGroup">
                            <p:stCondLst>
                              <p:cond delay="500"/>
                            </p:stCondLst>
                            <p:childTnLst>
                              <p:par>
                                <p:cTn id="9" presetID="31" presetClass="entr" presetSubtype="0" fill="hold" nodeType="afterEffect">
                                  <p:stCondLst>
                                    <p:cond delay="0"/>
                                  </p:stCondLst>
                                  <p:iterate type="lt">
                                    <p:tmPct val="5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Top)">
                                      <p:cBhvr>
                                        <p:cTn id="19" dur="500"/>
                                        <p:tgtEl>
                                          <p:spTgt spid="8"/>
                                        </p:tgtEl>
                                      </p:cBhvr>
                                    </p:animEffect>
                                  </p:childTnLst>
                                </p:cTn>
                              </p:par>
                            </p:childTnLst>
                          </p:cTn>
                        </p:par>
                        <p:par>
                          <p:cTn id="20" fill="hold" nodeType="afterGroup">
                            <p:stCondLst>
                              <p:cond delay="500"/>
                            </p:stCondLst>
                            <p:childTnLst>
                              <p:par>
                                <p:cTn id="21" presetID="22" presetClass="entr" presetSubtype="2"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0-#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AEE11E02-DEB5-47D9-ACA2-3695FF924091}"/>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杂项指令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状态寄存器写指令</a:t>
            </a:r>
            <a:r>
              <a:rPr kumimoji="1" lang="en-US" altLang="zh-CN" sz="3600" b="1">
                <a:solidFill>
                  <a:srgbClr val="C00000"/>
                </a:solidFill>
                <a:latin typeface="楷体" panose="02010609060101010101" pitchFamily="49" charset="-122"/>
                <a:ea typeface="楷体" panose="02010609060101010101" pitchFamily="49" charset="-122"/>
              </a:rPr>
              <a:t>MSR</a:t>
            </a:r>
            <a:endParaRPr kumimoji="1" lang="zh-CN" altLang="en-US" sz="3600" b="1">
              <a:latin typeface="Arial" panose="020B0604020202020204" pitchFamily="34" charset="0"/>
              <a:ea typeface="黑体" panose="02010609060101010101" pitchFamily="49" charset="-122"/>
            </a:endParaRPr>
          </a:p>
        </p:txBody>
      </p:sp>
      <p:sp>
        <p:nvSpPr>
          <p:cNvPr id="4" name="Text Box 4">
            <a:extLst>
              <a:ext uri="{FF2B5EF4-FFF2-40B4-BE49-F238E27FC236}">
                <a16:creationId xmlns:a16="http://schemas.microsoft.com/office/drawing/2014/main" id="{584F1EDF-7AB8-470C-AF9C-AEC395CA078E}"/>
              </a:ext>
            </a:extLst>
          </p:cNvPr>
          <p:cNvSpPr txBox="1">
            <a:spLocks noChangeArrowheads="1"/>
          </p:cNvSpPr>
          <p:nvPr/>
        </p:nvSpPr>
        <p:spPr bwMode="auto">
          <a:xfrm>
            <a:off x="1774826" y="1508125"/>
            <a:ext cx="8785225" cy="1200150"/>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楷体" panose="02010609060101010101" pitchFamily="49" charset="-122"/>
                <a:ea typeface="楷体" panose="02010609060101010101" pitchFamily="49" charset="-122"/>
              </a:rPr>
              <a:t>在</a:t>
            </a:r>
            <a:r>
              <a:rPr kumimoji="1" lang="en-US" altLang="zh-CN" sz="2400">
                <a:latin typeface="楷体" panose="02010609060101010101" pitchFamily="49" charset="-122"/>
                <a:ea typeface="楷体" panose="02010609060101010101" pitchFamily="49" charset="-122"/>
              </a:rPr>
              <a:t>ARM</a:t>
            </a:r>
            <a:r>
              <a:rPr kumimoji="1" lang="zh-CN" altLang="en-US" sz="2400">
                <a:latin typeface="楷体" panose="02010609060101010101" pitchFamily="49" charset="-122"/>
                <a:ea typeface="楷体" panose="02010609060101010101" pitchFamily="49" charset="-122"/>
              </a:rPr>
              <a:t>中，只有</a:t>
            </a:r>
            <a:r>
              <a:rPr kumimoji="1" lang="en-US" altLang="zh-CN" sz="2400">
                <a:latin typeface="楷体" panose="02010609060101010101" pitchFamily="49" charset="-122"/>
                <a:ea typeface="楷体" panose="02010609060101010101" pitchFamily="49" charset="-122"/>
              </a:rPr>
              <a:t>MSR</a:t>
            </a:r>
            <a:r>
              <a:rPr kumimoji="1" lang="zh-CN" altLang="en-US" sz="2400">
                <a:latin typeface="楷体" panose="02010609060101010101" pitchFamily="49" charset="-122"/>
                <a:ea typeface="楷体" panose="02010609060101010101" pitchFamily="49" charset="-122"/>
              </a:rPr>
              <a:t>指令可以对状态寄存器</a:t>
            </a:r>
            <a:r>
              <a:rPr kumimoji="1" lang="en-US" altLang="zh-CN" sz="2400">
                <a:latin typeface="楷体" panose="02010609060101010101" pitchFamily="49" charset="-122"/>
                <a:ea typeface="楷体" panose="02010609060101010101" pitchFamily="49" charset="-122"/>
              </a:rPr>
              <a:t>CPSR</a:t>
            </a:r>
            <a:r>
              <a:rPr kumimoji="1" lang="zh-CN" altLang="en-US" sz="2400">
                <a:latin typeface="楷体" panose="02010609060101010101" pitchFamily="49" charset="-122"/>
                <a:ea typeface="楷体" panose="02010609060101010101" pitchFamily="49" charset="-122"/>
              </a:rPr>
              <a:t>和</a:t>
            </a:r>
            <a:r>
              <a:rPr kumimoji="1" lang="en-US" altLang="zh-CN" sz="2400">
                <a:latin typeface="楷体" panose="02010609060101010101" pitchFamily="49" charset="-122"/>
                <a:ea typeface="楷体" panose="02010609060101010101" pitchFamily="49" charset="-122"/>
              </a:rPr>
              <a:t>SPSR</a:t>
            </a:r>
            <a:r>
              <a:rPr kumimoji="1" lang="zh-CN" altLang="en-US" sz="2400">
                <a:latin typeface="楷体" panose="02010609060101010101" pitchFamily="49" charset="-122"/>
                <a:ea typeface="楷体" panose="02010609060101010101" pitchFamily="49" charset="-122"/>
              </a:rPr>
              <a:t>进行写操作。与</a:t>
            </a:r>
            <a:r>
              <a:rPr kumimoji="1" lang="en-US" altLang="zh-CN" sz="2400">
                <a:latin typeface="楷体" panose="02010609060101010101" pitchFamily="49" charset="-122"/>
                <a:ea typeface="楷体" panose="02010609060101010101" pitchFamily="49" charset="-122"/>
              </a:rPr>
              <a:t>MRS</a:t>
            </a:r>
            <a:r>
              <a:rPr kumimoji="1" lang="zh-CN" altLang="en-US" sz="2400">
                <a:latin typeface="楷体" panose="02010609060101010101" pitchFamily="49" charset="-122"/>
                <a:ea typeface="楷体" panose="02010609060101010101" pitchFamily="49" charset="-122"/>
              </a:rPr>
              <a:t>配合使用，可以实现对</a:t>
            </a:r>
            <a:r>
              <a:rPr kumimoji="1" lang="en-US" altLang="zh-CN" sz="2400">
                <a:latin typeface="楷体" panose="02010609060101010101" pitchFamily="49" charset="-122"/>
                <a:ea typeface="楷体" panose="02010609060101010101" pitchFamily="49" charset="-122"/>
              </a:rPr>
              <a:t>CPSR</a:t>
            </a:r>
            <a:r>
              <a:rPr kumimoji="1" lang="zh-CN" altLang="en-US" sz="2400">
                <a:latin typeface="楷体" panose="02010609060101010101" pitchFamily="49" charset="-122"/>
                <a:ea typeface="楷体" panose="02010609060101010101" pitchFamily="49" charset="-122"/>
              </a:rPr>
              <a:t>或</a:t>
            </a:r>
            <a:r>
              <a:rPr kumimoji="1" lang="en-US" altLang="zh-CN" sz="2400">
                <a:latin typeface="楷体" panose="02010609060101010101" pitchFamily="49" charset="-122"/>
                <a:ea typeface="楷体" panose="02010609060101010101" pitchFamily="49" charset="-122"/>
              </a:rPr>
              <a:t>SPSR</a:t>
            </a:r>
            <a:r>
              <a:rPr kumimoji="1" lang="zh-CN" altLang="en-US" sz="2400">
                <a:latin typeface="楷体" panose="02010609060101010101" pitchFamily="49" charset="-122"/>
                <a:ea typeface="楷体" panose="02010609060101010101" pitchFamily="49" charset="-122"/>
              </a:rPr>
              <a:t>寄存器的读</a:t>
            </a:r>
            <a:r>
              <a:rPr kumimoji="1" lang="en-US" altLang="zh-CN" sz="2400">
                <a:latin typeface="楷体" panose="02010609060101010101" pitchFamily="49" charset="-122"/>
                <a:ea typeface="楷体" panose="02010609060101010101" pitchFamily="49" charset="-122"/>
              </a:rPr>
              <a:t>-</a:t>
            </a:r>
            <a:r>
              <a:rPr kumimoji="1" lang="zh-CN" altLang="en-US" sz="2400">
                <a:latin typeface="楷体" panose="02010609060101010101" pitchFamily="49" charset="-122"/>
                <a:ea typeface="楷体" panose="02010609060101010101" pitchFamily="49" charset="-122"/>
              </a:rPr>
              <a:t>修改</a:t>
            </a:r>
            <a:r>
              <a:rPr kumimoji="1" lang="en-US" altLang="zh-CN" sz="2400">
                <a:latin typeface="楷体" panose="02010609060101010101" pitchFamily="49" charset="-122"/>
                <a:ea typeface="楷体" panose="02010609060101010101" pitchFamily="49" charset="-122"/>
              </a:rPr>
              <a:t>-</a:t>
            </a:r>
            <a:r>
              <a:rPr kumimoji="1" lang="zh-CN" altLang="en-US" sz="2400">
                <a:latin typeface="楷体" panose="02010609060101010101" pitchFamily="49" charset="-122"/>
                <a:ea typeface="楷体" panose="02010609060101010101" pitchFamily="49" charset="-122"/>
              </a:rPr>
              <a:t>写操作，可以切换处理器模式等操作。</a:t>
            </a:r>
          </a:p>
        </p:txBody>
      </p:sp>
      <p:grpSp>
        <p:nvGrpSpPr>
          <p:cNvPr id="13" name="Group 5">
            <a:extLst>
              <a:ext uri="{FF2B5EF4-FFF2-40B4-BE49-F238E27FC236}">
                <a16:creationId xmlns:a16="http://schemas.microsoft.com/office/drawing/2014/main" id="{A7147978-D340-43EE-A7F6-A8CCB18F5AB1}"/>
              </a:ext>
            </a:extLst>
          </p:cNvPr>
          <p:cNvGrpSpPr>
            <a:grpSpLocks/>
          </p:cNvGrpSpPr>
          <p:nvPr/>
        </p:nvGrpSpPr>
        <p:grpSpPr bwMode="auto">
          <a:xfrm>
            <a:off x="2927350" y="2781300"/>
            <a:ext cx="6624638" cy="865188"/>
            <a:chOff x="1610" y="2386"/>
            <a:chExt cx="2994" cy="545"/>
          </a:xfrm>
        </p:grpSpPr>
        <p:sp>
          <p:nvSpPr>
            <p:cNvPr id="14" name="AutoShape 6">
              <a:extLst>
                <a:ext uri="{FF2B5EF4-FFF2-40B4-BE49-F238E27FC236}">
                  <a16:creationId xmlns:a16="http://schemas.microsoft.com/office/drawing/2014/main" id="{3FF6FDC9-6727-41D4-B661-2EF2A5390EC5}"/>
                </a:ext>
              </a:extLst>
            </p:cNvPr>
            <p:cNvSpPr>
              <a:spLocks noChangeArrowheads="1"/>
            </p:cNvSpPr>
            <p:nvPr/>
          </p:nvSpPr>
          <p:spPr bwMode="auto">
            <a:xfrm>
              <a:off x="1610" y="2386"/>
              <a:ext cx="2994" cy="545"/>
            </a:xfrm>
            <a:prstGeom prst="roundRect">
              <a:avLst>
                <a:gd name="adj" fmla="val 4366"/>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5" name="Text Box 7">
              <a:extLst>
                <a:ext uri="{FF2B5EF4-FFF2-40B4-BE49-F238E27FC236}">
                  <a16:creationId xmlns:a16="http://schemas.microsoft.com/office/drawing/2014/main" id="{BA22A276-1F35-4AC1-B3AE-9457FB18CB99}"/>
                </a:ext>
              </a:extLst>
            </p:cNvPr>
            <p:cNvSpPr txBox="1">
              <a:spLocks noChangeArrowheads="1"/>
            </p:cNvSpPr>
            <p:nvPr/>
          </p:nvSpPr>
          <p:spPr bwMode="auto">
            <a:xfrm>
              <a:off x="1791" y="2477"/>
              <a:ext cx="272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kern="0">
                  <a:solidFill>
                    <a:srgbClr val="3333CC"/>
                  </a:solidFill>
                  <a:effectLst>
                    <a:outerShdw blurRad="38100" dist="38100" dir="2700000" algn="tl">
                      <a:srgbClr val="000000"/>
                    </a:outerShdw>
                  </a:effectLst>
                  <a:latin typeface="Arial Black" pitchFamily="34" charset="0"/>
                  <a:ea typeface="华文新魏" pitchFamily="2" charset="-122"/>
                </a:rPr>
                <a:t>MSR      psr_field</a:t>
              </a:r>
              <a:r>
                <a:rPr lang="zh-CN" altLang="en-US" sz="3200" kern="0">
                  <a:solidFill>
                    <a:srgbClr val="3333CC"/>
                  </a:solidFill>
                  <a:effectLst>
                    <a:outerShdw blurRad="38100" dist="38100" dir="2700000" algn="tl">
                      <a:srgbClr val="000000"/>
                    </a:outerShdw>
                  </a:effectLst>
                  <a:latin typeface="Arial Black" pitchFamily="34" charset="0"/>
                  <a:ea typeface="华文新魏" pitchFamily="2" charset="-122"/>
                </a:rPr>
                <a:t>，</a:t>
              </a:r>
              <a:r>
                <a:rPr lang="zh-CN" altLang="en-US" sz="3200" kern="0">
                  <a:solidFill>
                    <a:srgbClr val="3333CC"/>
                  </a:solidFill>
                  <a:effectLst>
                    <a:outerShdw blurRad="38100" dist="38100" dir="2700000" algn="tl">
                      <a:srgbClr val="000000"/>
                    </a:outerShdw>
                  </a:effectLst>
                  <a:latin typeface="Arial Black" pitchFamily="34" charset="0"/>
                  <a:ea typeface="方正粗宋_GBK" pitchFamily="65" charset="-122"/>
                </a:rPr>
                <a:t>操作数</a:t>
              </a:r>
            </a:p>
          </p:txBody>
        </p:sp>
      </p:grpSp>
      <p:grpSp>
        <p:nvGrpSpPr>
          <p:cNvPr id="16" name="Group 8">
            <a:extLst>
              <a:ext uri="{FF2B5EF4-FFF2-40B4-BE49-F238E27FC236}">
                <a16:creationId xmlns:a16="http://schemas.microsoft.com/office/drawing/2014/main" id="{34290F4F-00A4-4CEC-86A5-547A98AE9D15}"/>
              </a:ext>
            </a:extLst>
          </p:cNvPr>
          <p:cNvGrpSpPr>
            <a:grpSpLocks/>
          </p:cNvGrpSpPr>
          <p:nvPr/>
        </p:nvGrpSpPr>
        <p:grpSpPr bwMode="auto">
          <a:xfrm>
            <a:off x="2279650" y="3502025"/>
            <a:ext cx="7704138" cy="3081338"/>
            <a:chOff x="476" y="2024"/>
            <a:chExt cx="4853" cy="2177"/>
          </a:xfrm>
        </p:grpSpPr>
        <p:sp>
          <p:nvSpPr>
            <p:cNvPr id="17" name="Line 9">
              <a:extLst>
                <a:ext uri="{FF2B5EF4-FFF2-40B4-BE49-F238E27FC236}">
                  <a16:creationId xmlns:a16="http://schemas.microsoft.com/office/drawing/2014/main" id="{3A4D147A-B2B0-4FB5-BCDF-AADD3AF6101E}"/>
                </a:ext>
              </a:extLst>
            </p:cNvPr>
            <p:cNvSpPr>
              <a:spLocks noChangeShapeType="1"/>
            </p:cNvSpPr>
            <p:nvPr/>
          </p:nvSpPr>
          <p:spPr bwMode="auto">
            <a:xfrm>
              <a:off x="4332" y="2024"/>
              <a:ext cx="0" cy="317"/>
            </a:xfrm>
            <a:prstGeom prst="line">
              <a:avLst/>
            </a:prstGeom>
            <a:noFill/>
            <a:ln w="571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8" name="AutoShape 10">
              <a:extLst>
                <a:ext uri="{FF2B5EF4-FFF2-40B4-BE49-F238E27FC236}">
                  <a16:creationId xmlns:a16="http://schemas.microsoft.com/office/drawing/2014/main" id="{72EDD185-2897-496B-8033-ED3EBD8AB489}"/>
                </a:ext>
              </a:extLst>
            </p:cNvPr>
            <p:cNvSpPr>
              <a:spLocks noChangeArrowheads="1"/>
            </p:cNvSpPr>
            <p:nvPr/>
          </p:nvSpPr>
          <p:spPr bwMode="auto">
            <a:xfrm>
              <a:off x="3514" y="2343"/>
              <a:ext cx="1815" cy="1088"/>
            </a:xfrm>
            <a:prstGeom prst="roundRect">
              <a:avLst>
                <a:gd name="adj" fmla="val 16667"/>
              </a:avLst>
            </a:prstGeom>
            <a:solidFill>
              <a:srgbClr val="FFFFCC"/>
            </a:solidFill>
            <a:ln w="19050">
              <a:solidFill>
                <a:srgbClr val="66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70000"/>
                </a:lnSpc>
                <a:spcBef>
                  <a:spcPct val="50000"/>
                </a:spcBef>
                <a:defRPr/>
              </a:pPr>
              <a:r>
                <a:rPr lang="zh-CN" altLang="en-US" sz="2400" kern="0">
                  <a:solidFill>
                    <a:sysClr val="windowText" lastClr="000000"/>
                  </a:solidFill>
                  <a:latin typeface="黑体" pitchFamily="49" charset="-122"/>
                  <a:ea typeface="黑体" pitchFamily="49" charset="-122"/>
                </a:rPr>
                <a:t>操作数分为两种：</a:t>
              </a:r>
            </a:p>
            <a:p>
              <a:pPr>
                <a:lnSpc>
                  <a:spcPct val="70000"/>
                </a:lnSpc>
                <a:spcBef>
                  <a:spcPct val="50000"/>
                </a:spcBef>
                <a:defRPr/>
              </a:pPr>
              <a:r>
                <a:rPr lang="en-US" altLang="zh-CN" sz="2400" kern="0">
                  <a:solidFill>
                    <a:srgbClr val="0000FF"/>
                  </a:solidFill>
                  <a:latin typeface="Arial Black" pitchFamily="34" charset="0"/>
                  <a:ea typeface="黑体" pitchFamily="49" charset="-122"/>
                </a:rPr>
                <a:t>1</a:t>
              </a:r>
              <a:r>
                <a:rPr lang="en-US" altLang="zh-CN" sz="2400" kern="0">
                  <a:solidFill>
                    <a:sysClr val="windowText" lastClr="000000"/>
                  </a:solidFill>
                  <a:latin typeface="黑体" pitchFamily="49" charset="-122"/>
                  <a:ea typeface="黑体" pitchFamily="49" charset="-122"/>
                </a:rPr>
                <a:t>.</a:t>
              </a:r>
              <a:r>
                <a:rPr lang="zh-CN" altLang="en-US" sz="2400" kern="0">
                  <a:solidFill>
                    <a:sysClr val="windowText" lastClr="000000"/>
                  </a:solidFill>
                  <a:latin typeface="黑体" pitchFamily="49" charset="-122"/>
                  <a:ea typeface="黑体" pitchFamily="49" charset="-122"/>
                </a:rPr>
                <a:t>寄存器</a:t>
              </a:r>
            </a:p>
            <a:p>
              <a:pPr>
                <a:lnSpc>
                  <a:spcPct val="70000"/>
                </a:lnSpc>
                <a:spcBef>
                  <a:spcPct val="50000"/>
                </a:spcBef>
                <a:defRPr/>
              </a:pPr>
              <a:r>
                <a:rPr lang="en-US" altLang="zh-CN" sz="2400" kern="0">
                  <a:solidFill>
                    <a:srgbClr val="0000FF"/>
                  </a:solidFill>
                  <a:latin typeface="Arial Black" pitchFamily="34" charset="0"/>
                  <a:ea typeface="黑体" pitchFamily="49" charset="-122"/>
                </a:rPr>
                <a:t>2</a:t>
              </a:r>
              <a:r>
                <a:rPr lang="en-US" altLang="zh-CN" sz="2400" kern="0">
                  <a:solidFill>
                    <a:sysClr val="windowText" lastClr="000000"/>
                  </a:solidFill>
                  <a:latin typeface="黑体" pitchFamily="49" charset="-122"/>
                  <a:ea typeface="黑体" pitchFamily="49" charset="-122"/>
                </a:rPr>
                <a:t>.8</a:t>
              </a:r>
              <a:r>
                <a:rPr lang="zh-CN" altLang="en-US" sz="2400" kern="0">
                  <a:solidFill>
                    <a:sysClr val="windowText" lastClr="000000"/>
                  </a:solidFill>
                  <a:latin typeface="黑体" pitchFamily="49" charset="-122"/>
                  <a:ea typeface="黑体" pitchFamily="49" charset="-122"/>
                </a:rPr>
                <a:t>位图立即数</a:t>
              </a:r>
            </a:p>
          </p:txBody>
        </p:sp>
        <p:sp>
          <p:nvSpPr>
            <p:cNvPr id="19" name="Line 11">
              <a:extLst>
                <a:ext uri="{FF2B5EF4-FFF2-40B4-BE49-F238E27FC236}">
                  <a16:creationId xmlns:a16="http://schemas.microsoft.com/office/drawing/2014/main" id="{FC7DCCD5-6DB6-4951-8E79-ED056A245302}"/>
                </a:ext>
              </a:extLst>
            </p:cNvPr>
            <p:cNvSpPr>
              <a:spLocks noChangeShapeType="1"/>
            </p:cNvSpPr>
            <p:nvPr/>
          </p:nvSpPr>
          <p:spPr bwMode="auto">
            <a:xfrm>
              <a:off x="2925" y="2024"/>
              <a:ext cx="0" cy="317"/>
            </a:xfrm>
            <a:prstGeom prst="line">
              <a:avLst/>
            </a:prstGeom>
            <a:noFill/>
            <a:ln w="57150">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0" name="AutoShape 12">
              <a:extLst>
                <a:ext uri="{FF2B5EF4-FFF2-40B4-BE49-F238E27FC236}">
                  <a16:creationId xmlns:a16="http://schemas.microsoft.com/office/drawing/2014/main" id="{D2C5F27E-06E5-4390-8B9C-00B387CC2EAB}"/>
                </a:ext>
              </a:extLst>
            </p:cNvPr>
            <p:cNvSpPr>
              <a:spLocks noChangeArrowheads="1"/>
            </p:cNvSpPr>
            <p:nvPr/>
          </p:nvSpPr>
          <p:spPr bwMode="auto">
            <a:xfrm>
              <a:off x="476" y="2343"/>
              <a:ext cx="2948" cy="1858"/>
            </a:xfrm>
            <a:prstGeom prst="roundRect">
              <a:avLst>
                <a:gd name="adj" fmla="val 6523"/>
              </a:avLst>
            </a:prstGeom>
            <a:solidFill>
              <a:srgbClr val="FFFFCC"/>
            </a:solidFill>
            <a:ln w="19050">
              <a:solidFill>
                <a:srgbClr val="66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70000"/>
                </a:lnSpc>
                <a:spcBef>
                  <a:spcPct val="50000"/>
                </a:spcBef>
                <a:defRPr/>
              </a:pPr>
              <a:r>
                <a:rPr lang="en-US" altLang="zh-CN" sz="2400" kern="0">
                  <a:solidFill>
                    <a:sysClr val="windowText" lastClr="000000"/>
                  </a:solidFill>
                  <a:latin typeface="黑体" pitchFamily="2" charset="-122"/>
                  <a:ea typeface="黑体" pitchFamily="2" charset="-122"/>
                </a:rPr>
                <a:t>PSR</a:t>
              </a:r>
              <a:r>
                <a:rPr lang="zh-CN" altLang="en-US" sz="2400" kern="0">
                  <a:solidFill>
                    <a:sysClr val="windowText" lastClr="000000"/>
                  </a:solidFill>
                  <a:latin typeface="黑体" pitchFamily="2" charset="-122"/>
                  <a:ea typeface="黑体" pitchFamily="2" charset="-122"/>
                </a:rPr>
                <a:t>寄存器被分为四个</a:t>
              </a:r>
              <a:r>
                <a:rPr lang="en-US" altLang="zh-CN" sz="2400" kern="0">
                  <a:solidFill>
                    <a:sysClr val="windowText" lastClr="000000"/>
                  </a:solidFill>
                  <a:latin typeface="黑体" pitchFamily="2" charset="-122"/>
                  <a:ea typeface="黑体" pitchFamily="2" charset="-122"/>
                </a:rPr>
                <a:t>8</a:t>
              </a:r>
              <a:r>
                <a:rPr lang="zh-CN" altLang="en-US" sz="2400" kern="0">
                  <a:solidFill>
                    <a:sysClr val="windowText" lastClr="000000"/>
                  </a:solidFill>
                  <a:latin typeface="黑体" pitchFamily="2" charset="-122"/>
                  <a:ea typeface="黑体" pitchFamily="2" charset="-122"/>
                </a:rPr>
                <a:t>位的域：</a:t>
              </a:r>
            </a:p>
            <a:p>
              <a:pPr>
                <a:lnSpc>
                  <a:spcPct val="70000"/>
                </a:lnSpc>
                <a:spcBef>
                  <a:spcPct val="50000"/>
                </a:spcBef>
                <a:defRPr/>
              </a:pPr>
              <a:r>
                <a:rPr lang="en-US" altLang="zh-CN" sz="2400" kern="0">
                  <a:solidFill>
                    <a:srgbClr val="0000FF"/>
                  </a:solidFill>
                  <a:latin typeface="Arial Black" pitchFamily="34" charset="0"/>
                  <a:ea typeface="黑体" pitchFamily="2" charset="-122"/>
                </a:rPr>
                <a:t>1</a:t>
              </a:r>
              <a:r>
                <a:rPr lang="en-US" altLang="zh-CN" sz="2400" kern="0">
                  <a:solidFill>
                    <a:sysClr val="windowText" lastClr="000000"/>
                  </a:solidFill>
                  <a:latin typeface="黑体" pitchFamily="2" charset="-122"/>
                  <a:ea typeface="黑体" pitchFamily="2" charset="-122"/>
                </a:rPr>
                <a:t>.</a:t>
              </a:r>
              <a:r>
                <a:rPr lang="zh-CN" altLang="en-US" sz="2400" kern="0">
                  <a:solidFill>
                    <a:sysClr val="windowText" lastClr="000000"/>
                  </a:solidFill>
                  <a:latin typeface="黑体" pitchFamily="2" charset="-122"/>
                  <a:ea typeface="黑体" pitchFamily="2" charset="-122"/>
                </a:rPr>
                <a:t>状态位域：用</a:t>
              </a:r>
              <a:r>
                <a:rPr lang="en-US" altLang="zh-CN" sz="2800" kern="0">
                  <a:solidFill>
                    <a:srgbClr val="FF00FF"/>
                  </a:solidFill>
                  <a:effectLst>
                    <a:outerShdw blurRad="38100" dist="38100" dir="2700000" algn="tl">
                      <a:srgbClr val="000000"/>
                    </a:outerShdw>
                  </a:effectLst>
                  <a:latin typeface="Arial Black" pitchFamily="34" charset="0"/>
                  <a:ea typeface="黑体" pitchFamily="2" charset="-122"/>
                </a:rPr>
                <a:t>s</a:t>
              </a:r>
              <a:r>
                <a:rPr lang="zh-CN" altLang="en-US" sz="2400" kern="0">
                  <a:solidFill>
                    <a:sysClr val="windowText" lastClr="000000"/>
                  </a:solidFill>
                  <a:latin typeface="黑体" pitchFamily="2" charset="-122"/>
                  <a:ea typeface="黑体" pitchFamily="2" charset="-122"/>
                </a:rPr>
                <a:t>表示</a:t>
              </a:r>
            </a:p>
            <a:p>
              <a:pPr>
                <a:lnSpc>
                  <a:spcPct val="70000"/>
                </a:lnSpc>
                <a:spcBef>
                  <a:spcPct val="50000"/>
                </a:spcBef>
                <a:defRPr/>
              </a:pPr>
              <a:r>
                <a:rPr lang="en-US" altLang="zh-CN" sz="2400" kern="0">
                  <a:solidFill>
                    <a:srgbClr val="0000FF"/>
                  </a:solidFill>
                  <a:latin typeface="Arial Black" pitchFamily="34" charset="0"/>
                  <a:ea typeface="黑体" pitchFamily="2" charset="-122"/>
                </a:rPr>
                <a:t>2</a:t>
              </a:r>
              <a:r>
                <a:rPr lang="en-US" altLang="zh-CN" sz="2400" kern="0">
                  <a:solidFill>
                    <a:sysClr val="windowText" lastClr="000000"/>
                  </a:solidFill>
                  <a:latin typeface="黑体" pitchFamily="2" charset="-122"/>
                  <a:ea typeface="黑体" pitchFamily="2" charset="-122"/>
                </a:rPr>
                <a:t>.</a:t>
              </a:r>
              <a:r>
                <a:rPr lang="zh-CN" altLang="en-US" sz="2400" kern="0">
                  <a:solidFill>
                    <a:sysClr val="windowText" lastClr="000000"/>
                  </a:solidFill>
                  <a:latin typeface="黑体" pitchFamily="2" charset="-122"/>
                  <a:ea typeface="黑体" pitchFamily="2" charset="-122"/>
                </a:rPr>
                <a:t>扩展位域：用</a:t>
              </a:r>
              <a:r>
                <a:rPr lang="en-US" altLang="zh-CN" sz="2800" kern="0">
                  <a:solidFill>
                    <a:srgbClr val="FF00FF"/>
                  </a:solidFill>
                  <a:effectLst>
                    <a:outerShdw blurRad="38100" dist="38100" dir="2700000" algn="tl">
                      <a:srgbClr val="000000"/>
                    </a:outerShdw>
                  </a:effectLst>
                  <a:latin typeface="Arial Black" pitchFamily="34" charset="0"/>
                  <a:ea typeface="黑体" pitchFamily="2" charset="-122"/>
                </a:rPr>
                <a:t>x</a:t>
              </a:r>
              <a:r>
                <a:rPr lang="zh-CN" altLang="en-US" sz="2400" kern="0">
                  <a:solidFill>
                    <a:sysClr val="windowText" lastClr="000000"/>
                  </a:solidFill>
                  <a:latin typeface="黑体" pitchFamily="2" charset="-122"/>
                  <a:ea typeface="黑体" pitchFamily="2" charset="-122"/>
                </a:rPr>
                <a:t>表示</a:t>
              </a:r>
            </a:p>
            <a:p>
              <a:pPr>
                <a:lnSpc>
                  <a:spcPct val="70000"/>
                </a:lnSpc>
                <a:spcBef>
                  <a:spcPct val="50000"/>
                </a:spcBef>
                <a:defRPr/>
              </a:pPr>
              <a:r>
                <a:rPr lang="en-US" altLang="zh-CN" sz="2400" kern="0">
                  <a:solidFill>
                    <a:srgbClr val="0000FF"/>
                  </a:solidFill>
                  <a:latin typeface="Arial Black" pitchFamily="34" charset="0"/>
                  <a:ea typeface="黑体" pitchFamily="2" charset="-122"/>
                </a:rPr>
                <a:t>3</a:t>
              </a:r>
              <a:r>
                <a:rPr lang="en-US" altLang="zh-CN" sz="2400" kern="0">
                  <a:solidFill>
                    <a:sysClr val="windowText" lastClr="000000"/>
                  </a:solidFill>
                  <a:latin typeface="黑体" pitchFamily="2" charset="-122"/>
                  <a:ea typeface="黑体" pitchFamily="2" charset="-122"/>
                </a:rPr>
                <a:t>.</a:t>
              </a:r>
              <a:r>
                <a:rPr lang="zh-CN" altLang="en-US" sz="2400" kern="0">
                  <a:solidFill>
                    <a:sysClr val="windowText" lastClr="000000"/>
                  </a:solidFill>
                  <a:latin typeface="黑体" pitchFamily="2" charset="-122"/>
                  <a:ea typeface="黑体" pitchFamily="2" charset="-122"/>
                </a:rPr>
                <a:t>条件标志位域：用</a:t>
              </a:r>
              <a:r>
                <a:rPr lang="en-US" altLang="zh-CN" sz="2800" kern="0">
                  <a:solidFill>
                    <a:srgbClr val="FF00FF"/>
                  </a:solidFill>
                  <a:effectLst>
                    <a:outerShdw blurRad="38100" dist="38100" dir="2700000" algn="tl">
                      <a:srgbClr val="000000"/>
                    </a:outerShdw>
                  </a:effectLst>
                  <a:latin typeface="Arial Black" pitchFamily="34" charset="0"/>
                  <a:ea typeface="黑体" pitchFamily="2" charset="-122"/>
                </a:rPr>
                <a:t>f</a:t>
              </a:r>
              <a:r>
                <a:rPr lang="zh-CN" altLang="en-US" sz="2400" kern="0">
                  <a:solidFill>
                    <a:sysClr val="windowText" lastClr="000000"/>
                  </a:solidFill>
                  <a:latin typeface="黑体" pitchFamily="2" charset="-122"/>
                  <a:ea typeface="黑体" pitchFamily="2" charset="-122"/>
                </a:rPr>
                <a:t>表示</a:t>
              </a:r>
            </a:p>
            <a:p>
              <a:pPr>
                <a:lnSpc>
                  <a:spcPct val="70000"/>
                </a:lnSpc>
                <a:spcBef>
                  <a:spcPct val="50000"/>
                </a:spcBef>
                <a:defRPr/>
              </a:pPr>
              <a:r>
                <a:rPr lang="en-US" altLang="zh-CN" sz="2400" kern="0">
                  <a:solidFill>
                    <a:srgbClr val="0000FF"/>
                  </a:solidFill>
                  <a:latin typeface="Arial Black" pitchFamily="34" charset="0"/>
                  <a:ea typeface="黑体" pitchFamily="2" charset="-122"/>
                </a:rPr>
                <a:t>4</a:t>
              </a:r>
              <a:r>
                <a:rPr lang="en-US" altLang="zh-CN" sz="2400" kern="0">
                  <a:solidFill>
                    <a:sysClr val="windowText" lastClr="000000"/>
                  </a:solidFill>
                  <a:latin typeface="黑体" pitchFamily="2" charset="-122"/>
                  <a:ea typeface="黑体" pitchFamily="2" charset="-122"/>
                </a:rPr>
                <a:t>.</a:t>
              </a:r>
              <a:r>
                <a:rPr lang="zh-CN" altLang="en-US" sz="2400" kern="0">
                  <a:solidFill>
                    <a:sysClr val="windowText" lastClr="000000"/>
                  </a:solidFill>
                  <a:latin typeface="黑体" pitchFamily="2" charset="-122"/>
                  <a:ea typeface="黑体" pitchFamily="2" charset="-122"/>
                </a:rPr>
                <a:t>控制位域：用</a:t>
              </a:r>
              <a:r>
                <a:rPr lang="en-US" altLang="zh-CN" sz="2800" kern="0">
                  <a:solidFill>
                    <a:srgbClr val="FF00FF"/>
                  </a:solidFill>
                  <a:effectLst>
                    <a:outerShdw blurRad="38100" dist="38100" dir="2700000" algn="tl">
                      <a:srgbClr val="000000"/>
                    </a:outerShdw>
                  </a:effectLst>
                  <a:latin typeface="Arial Black" pitchFamily="34" charset="0"/>
                  <a:ea typeface="黑体" pitchFamily="2" charset="-122"/>
                </a:rPr>
                <a:t>c</a:t>
              </a:r>
              <a:r>
                <a:rPr lang="zh-CN" altLang="en-US" sz="2400" kern="0">
                  <a:solidFill>
                    <a:sysClr val="windowText" lastClr="000000"/>
                  </a:solidFill>
                  <a:latin typeface="黑体" pitchFamily="2" charset="-122"/>
                  <a:ea typeface="黑体" pitchFamily="2" charset="-122"/>
                </a:rPr>
                <a:t>表示</a:t>
              </a:r>
            </a:p>
          </p:txBody>
        </p:sp>
      </p:grpSp>
    </p:spTree>
    <p:extLst>
      <p:ext uri="{BB962C8B-B14F-4D97-AF65-F5344CB8AC3E}">
        <p14:creationId xmlns:p14="http://schemas.microsoft.com/office/powerpoint/2010/main" val="30878525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par>
                          <p:cTn id="8" fill="hold" nodeType="afterGroup">
                            <p:stCondLst>
                              <p:cond delay="500"/>
                            </p:stCondLst>
                            <p:childTnLst>
                              <p:par>
                                <p:cTn id="9" presetID="31" presetClass="entr" presetSubtype="0" fill="hold" nodeType="afterEffect">
                                  <p:stCondLst>
                                    <p:cond delay="0"/>
                                  </p:stCondLst>
                                  <p:iterate type="lt">
                                    <p:tmPct val="5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 calcmode="lin" valueType="num">
                                      <p:cBhvr>
                                        <p:cTn id="13" dur="500" fill="hold"/>
                                        <p:tgtEl>
                                          <p:spTgt spid="13"/>
                                        </p:tgtEl>
                                        <p:attrNameLst>
                                          <p:attrName>style.rotation</p:attrName>
                                        </p:attrNameLst>
                                      </p:cBhvr>
                                      <p:tavLst>
                                        <p:tav tm="0">
                                          <p:val>
                                            <p:fltVal val="90"/>
                                          </p:val>
                                        </p:tav>
                                        <p:tav tm="100000">
                                          <p:val>
                                            <p:fltVal val="0"/>
                                          </p:val>
                                        </p:tav>
                                      </p:tavLst>
                                    </p:anim>
                                    <p:animEffect transition="in" filter="fade">
                                      <p:cBhvr>
                                        <p:cTn id="14" dur="500"/>
                                        <p:tgtEl>
                                          <p:spTgt spid="13"/>
                                        </p:tgtEl>
                                      </p:cBhvr>
                                    </p:animEffect>
                                  </p:childTnLst>
                                </p:cTn>
                              </p:par>
                            </p:childTnLst>
                          </p:cTn>
                        </p:par>
                        <p:par>
                          <p:cTn id="15" fill="hold" nodeType="afterGroup">
                            <p:stCondLst>
                              <p:cond delay="1000"/>
                            </p:stCondLst>
                            <p:childTnLst>
                              <p:par>
                                <p:cTn id="16" presetID="22" presetClass="entr" presetSubtype="1"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0D08D7D3-2B48-4242-A91F-2573EF05EA41}"/>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杂项指令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状态寄存器写指令</a:t>
            </a:r>
            <a:r>
              <a:rPr kumimoji="1" lang="en-US" altLang="zh-CN" sz="3600" b="1">
                <a:solidFill>
                  <a:srgbClr val="C00000"/>
                </a:solidFill>
                <a:latin typeface="楷体" panose="02010609060101010101" pitchFamily="49" charset="-122"/>
                <a:ea typeface="楷体" panose="02010609060101010101" pitchFamily="49" charset="-122"/>
              </a:rPr>
              <a:t>MSR</a:t>
            </a:r>
            <a:endParaRPr kumimoji="1" lang="zh-CN" altLang="en-US" sz="3600" b="1">
              <a:latin typeface="Arial" panose="020B0604020202020204" pitchFamily="34" charset="0"/>
              <a:ea typeface="黑体" panose="02010609060101010101" pitchFamily="49" charset="-122"/>
            </a:endParaRPr>
          </a:p>
        </p:txBody>
      </p:sp>
      <p:sp>
        <p:nvSpPr>
          <p:cNvPr id="12" name="Text Box 4">
            <a:extLst>
              <a:ext uri="{FF2B5EF4-FFF2-40B4-BE49-F238E27FC236}">
                <a16:creationId xmlns:a16="http://schemas.microsoft.com/office/drawing/2014/main" id="{BD3B39F6-3C45-46BE-A70A-E073AA03234D}"/>
              </a:ext>
            </a:extLst>
          </p:cNvPr>
          <p:cNvSpPr txBox="1">
            <a:spLocks noChangeArrowheads="1"/>
          </p:cNvSpPr>
          <p:nvPr/>
        </p:nvSpPr>
        <p:spPr bwMode="auto">
          <a:xfrm>
            <a:off x="2336800" y="1557338"/>
            <a:ext cx="7431088" cy="941796"/>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90000"/>
              </a:lnSpc>
              <a:spcBef>
                <a:spcPct val="50000"/>
              </a:spcBef>
              <a:buClr>
                <a:srgbClr val="0000FF"/>
              </a:buClr>
            </a:pPr>
            <a:r>
              <a:rPr kumimoji="1" lang="zh-CN" altLang="en-US" sz="2400">
                <a:latin typeface="华文新魏" panose="02010800040101010101" pitchFamily="2" charset="-122"/>
                <a:ea typeface="华文新魏" panose="02010800040101010101" pitchFamily="2" charset="-122"/>
              </a:rPr>
              <a:t>示例，将</a:t>
            </a:r>
            <a:r>
              <a:rPr kumimoji="1" lang="en-US" altLang="zh-CN" sz="2400">
                <a:latin typeface="华文新魏" panose="02010800040101010101" pitchFamily="2" charset="-122"/>
                <a:ea typeface="华文新魏" panose="02010800040101010101" pitchFamily="2" charset="-122"/>
              </a:rPr>
              <a:t>R0</a:t>
            </a:r>
            <a:r>
              <a:rPr kumimoji="1" lang="zh-CN" altLang="en-US" sz="2400">
                <a:latin typeface="华文新魏" panose="02010800040101010101" pitchFamily="2" charset="-122"/>
                <a:ea typeface="华文新魏" panose="02010800040101010101" pitchFamily="2" charset="-122"/>
              </a:rPr>
              <a:t>的内容写入</a:t>
            </a:r>
            <a:r>
              <a:rPr kumimoji="1" lang="en-US" altLang="zh-CN" sz="2400">
                <a:latin typeface="华文新魏" panose="02010800040101010101" pitchFamily="2" charset="-122"/>
                <a:ea typeface="华文新魏" panose="02010800040101010101" pitchFamily="2" charset="-122"/>
              </a:rPr>
              <a:t>CPSR</a:t>
            </a:r>
            <a:r>
              <a:rPr kumimoji="1" lang="zh-CN" altLang="en-US" sz="2400">
                <a:latin typeface="华文新魏" panose="02010800040101010101" pitchFamily="2" charset="-122"/>
                <a:ea typeface="华文新魏" panose="02010800040101010101" pitchFamily="2" charset="-122"/>
              </a:rPr>
              <a:t>寄存器的控制位域</a:t>
            </a:r>
          </a:p>
          <a:p>
            <a:pPr eaLnBrk="1" hangingPunct="1">
              <a:lnSpc>
                <a:spcPct val="90000"/>
              </a:lnSpc>
              <a:spcBef>
                <a:spcPct val="50000"/>
              </a:spcBef>
              <a:buClr>
                <a:srgbClr val="0000FF"/>
              </a:buClr>
            </a:pPr>
            <a:r>
              <a:rPr kumimoji="1" lang="en-US" altLang="zh-CN" sz="2400">
                <a:solidFill>
                  <a:srgbClr val="0000FF"/>
                </a:solidFill>
                <a:latin typeface="Arial Black" panose="020B0A04020102020204" pitchFamily="34" charset="0"/>
              </a:rPr>
              <a:t>MSR    CPSR_</a:t>
            </a:r>
            <a:r>
              <a:rPr kumimoji="1" lang="en-US" altLang="zh-CN" sz="2400">
                <a:solidFill>
                  <a:srgbClr val="FF00FF"/>
                </a:solidFill>
                <a:latin typeface="Arial Black" panose="020B0A04020102020204" pitchFamily="34" charset="0"/>
              </a:rPr>
              <a:t>c</a:t>
            </a:r>
            <a:r>
              <a:rPr kumimoji="1" lang="en-US" altLang="zh-CN" sz="2400">
                <a:solidFill>
                  <a:srgbClr val="0000FF"/>
                </a:solidFill>
                <a:latin typeface="Arial Black" panose="020B0A04020102020204" pitchFamily="34" charset="0"/>
              </a:rPr>
              <a:t>,R0</a:t>
            </a:r>
          </a:p>
        </p:txBody>
      </p:sp>
      <p:grpSp>
        <p:nvGrpSpPr>
          <p:cNvPr id="21" name="Group 6">
            <a:extLst>
              <a:ext uri="{FF2B5EF4-FFF2-40B4-BE49-F238E27FC236}">
                <a16:creationId xmlns:a16="http://schemas.microsoft.com/office/drawing/2014/main" id="{7C60148C-D27F-4057-A973-CE58A2C68FAA}"/>
              </a:ext>
            </a:extLst>
          </p:cNvPr>
          <p:cNvGrpSpPr>
            <a:grpSpLocks/>
          </p:cNvGrpSpPr>
          <p:nvPr/>
        </p:nvGrpSpPr>
        <p:grpSpPr bwMode="auto">
          <a:xfrm>
            <a:off x="1703389" y="2592389"/>
            <a:ext cx="8785225" cy="2663825"/>
            <a:chOff x="113" y="2432"/>
            <a:chExt cx="5534" cy="1678"/>
          </a:xfrm>
        </p:grpSpPr>
        <p:grpSp>
          <p:nvGrpSpPr>
            <p:cNvPr id="26631" name="Group 7">
              <a:extLst>
                <a:ext uri="{FF2B5EF4-FFF2-40B4-BE49-F238E27FC236}">
                  <a16:creationId xmlns:a16="http://schemas.microsoft.com/office/drawing/2014/main" id="{B9DF373E-F4D8-42FF-B4B1-D1622D047113}"/>
                </a:ext>
              </a:extLst>
            </p:cNvPr>
            <p:cNvGrpSpPr>
              <a:grpSpLocks/>
            </p:cNvGrpSpPr>
            <p:nvPr/>
          </p:nvGrpSpPr>
          <p:grpSpPr bwMode="auto">
            <a:xfrm>
              <a:off x="113" y="2432"/>
              <a:ext cx="5511" cy="1678"/>
              <a:chOff x="113" y="2432"/>
              <a:chExt cx="5511" cy="1678"/>
            </a:xfrm>
          </p:grpSpPr>
          <p:sp>
            <p:nvSpPr>
              <p:cNvPr id="44" name="AutoShape 8">
                <a:extLst>
                  <a:ext uri="{FF2B5EF4-FFF2-40B4-BE49-F238E27FC236}">
                    <a16:creationId xmlns:a16="http://schemas.microsoft.com/office/drawing/2014/main" id="{6BD0D957-F696-4B88-80E1-F255D555F56C}"/>
                  </a:ext>
                </a:extLst>
              </p:cNvPr>
              <p:cNvSpPr>
                <a:spLocks noChangeArrowheads="1"/>
              </p:cNvSpPr>
              <p:nvPr/>
            </p:nvSpPr>
            <p:spPr bwMode="auto">
              <a:xfrm>
                <a:off x="113" y="2432"/>
                <a:ext cx="5511" cy="1678"/>
              </a:xfrm>
              <a:prstGeom prst="roundRect">
                <a:avLst>
                  <a:gd name="adj" fmla="val 3185"/>
                </a:avLst>
              </a:prstGeom>
              <a:solidFill>
                <a:srgbClr val="CCFFCC"/>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26653" name="Group 9">
                <a:extLst>
                  <a:ext uri="{FF2B5EF4-FFF2-40B4-BE49-F238E27FC236}">
                    <a16:creationId xmlns:a16="http://schemas.microsoft.com/office/drawing/2014/main" id="{1E0A8A26-F82E-47B6-8808-EB736802F418}"/>
                  </a:ext>
                </a:extLst>
              </p:cNvPr>
              <p:cNvGrpSpPr>
                <a:grpSpLocks/>
              </p:cNvGrpSpPr>
              <p:nvPr/>
            </p:nvGrpSpPr>
            <p:grpSpPr bwMode="auto">
              <a:xfrm flipV="1">
                <a:off x="755" y="3543"/>
                <a:ext cx="864" cy="234"/>
                <a:chOff x="672" y="2112"/>
                <a:chExt cx="864" cy="288"/>
              </a:xfrm>
            </p:grpSpPr>
            <p:sp>
              <p:nvSpPr>
                <p:cNvPr id="63" name="Line 10">
                  <a:extLst>
                    <a:ext uri="{FF2B5EF4-FFF2-40B4-BE49-F238E27FC236}">
                      <a16:creationId xmlns:a16="http://schemas.microsoft.com/office/drawing/2014/main" id="{0835B2E2-4AC4-4EAC-BF23-2D0B52B53BFC}"/>
                    </a:ext>
                  </a:extLst>
                </p:cNvPr>
                <p:cNvSpPr>
                  <a:spLocks noChangeShapeType="1"/>
                </p:cNvSpPr>
                <p:nvPr/>
              </p:nvSpPr>
              <p:spPr bwMode="auto">
                <a:xfrm flipV="1">
                  <a:off x="672" y="2256"/>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sp>
              <p:nvSpPr>
                <p:cNvPr id="64" name="Line 11">
                  <a:extLst>
                    <a:ext uri="{FF2B5EF4-FFF2-40B4-BE49-F238E27FC236}">
                      <a16:creationId xmlns:a16="http://schemas.microsoft.com/office/drawing/2014/main" id="{9E086282-3E94-4F9F-BF2A-55175CC5B1A9}"/>
                    </a:ext>
                  </a:extLst>
                </p:cNvPr>
                <p:cNvSpPr>
                  <a:spLocks noChangeShapeType="1"/>
                </p:cNvSpPr>
                <p:nvPr/>
              </p:nvSpPr>
              <p:spPr bwMode="auto">
                <a:xfrm flipV="1">
                  <a:off x="1536" y="2256"/>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sp>
              <p:nvSpPr>
                <p:cNvPr id="65" name="Line 12">
                  <a:extLst>
                    <a:ext uri="{FF2B5EF4-FFF2-40B4-BE49-F238E27FC236}">
                      <a16:creationId xmlns:a16="http://schemas.microsoft.com/office/drawing/2014/main" id="{3B2A3338-0AA7-4201-88D6-27C8C351B9E0}"/>
                    </a:ext>
                  </a:extLst>
                </p:cNvPr>
                <p:cNvSpPr>
                  <a:spLocks noChangeShapeType="1"/>
                </p:cNvSpPr>
                <p:nvPr/>
              </p:nvSpPr>
              <p:spPr bwMode="auto">
                <a:xfrm>
                  <a:off x="672" y="2256"/>
                  <a:ext cx="86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sp>
              <p:nvSpPr>
                <p:cNvPr id="66" name="Line 13">
                  <a:extLst>
                    <a:ext uri="{FF2B5EF4-FFF2-40B4-BE49-F238E27FC236}">
                      <a16:creationId xmlns:a16="http://schemas.microsoft.com/office/drawing/2014/main" id="{A6CAB6CB-438A-450C-AF65-6134299F85CF}"/>
                    </a:ext>
                  </a:extLst>
                </p:cNvPr>
                <p:cNvSpPr>
                  <a:spLocks noChangeShapeType="1"/>
                </p:cNvSpPr>
                <p:nvPr/>
              </p:nvSpPr>
              <p:spPr bwMode="auto">
                <a:xfrm flipV="1">
                  <a:off x="1104" y="2112"/>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grpSp>
          <p:sp>
            <p:nvSpPr>
              <p:cNvPr id="46" name="Text Box 14">
                <a:extLst>
                  <a:ext uri="{FF2B5EF4-FFF2-40B4-BE49-F238E27FC236}">
                    <a16:creationId xmlns:a16="http://schemas.microsoft.com/office/drawing/2014/main" id="{E6E08810-EF5A-4EB2-AEEE-1FFB67293DBE}"/>
                  </a:ext>
                </a:extLst>
              </p:cNvPr>
              <p:cNvSpPr txBox="1">
                <a:spLocks noChangeArrowheads="1"/>
              </p:cNvSpPr>
              <p:nvPr/>
            </p:nvSpPr>
            <p:spPr bwMode="auto">
              <a:xfrm>
                <a:off x="550" y="3777"/>
                <a:ext cx="1332" cy="2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zh-CN" altLang="en-US" sz="2400" kern="0">
                    <a:solidFill>
                      <a:srgbClr val="000000"/>
                    </a:solidFill>
                    <a:latin typeface="华文新魏" pitchFamily="2" charset="-122"/>
                    <a:ea typeface="华文新魏" pitchFamily="2" charset="-122"/>
                  </a:rPr>
                  <a:t>条件代码标志</a:t>
                </a:r>
              </a:p>
            </p:txBody>
          </p:sp>
          <p:sp>
            <p:nvSpPr>
              <p:cNvPr id="47" name="Text Box 15">
                <a:extLst>
                  <a:ext uri="{FF2B5EF4-FFF2-40B4-BE49-F238E27FC236}">
                    <a16:creationId xmlns:a16="http://schemas.microsoft.com/office/drawing/2014/main" id="{4C6828CF-5D60-4A51-9AA6-3DB8FB1E0CD9}"/>
                  </a:ext>
                </a:extLst>
              </p:cNvPr>
              <p:cNvSpPr txBox="1">
                <a:spLocks noChangeArrowheads="1"/>
              </p:cNvSpPr>
              <p:nvPr/>
            </p:nvSpPr>
            <p:spPr bwMode="auto">
              <a:xfrm>
                <a:off x="1955" y="3777"/>
                <a:ext cx="1104" cy="2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zh-CN" altLang="en-US" sz="2400" kern="0">
                    <a:solidFill>
                      <a:srgbClr val="000000"/>
                    </a:solidFill>
                    <a:latin typeface="华文新魏" pitchFamily="2" charset="-122"/>
                    <a:ea typeface="华文新魏" pitchFamily="2" charset="-122"/>
                  </a:rPr>
                  <a:t>保留</a:t>
                </a:r>
              </a:p>
            </p:txBody>
          </p:sp>
          <p:grpSp>
            <p:nvGrpSpPr>
              <p:cNvPr id="26656" name="Group 16">
                <a:extLst>
                  <a:ext uri="{FF2B5EF4-FFF2-40B4-BE49-F238E27FC236}">
                    <a16:creationId xmlns:a16="http://schemas.microsoft.com/office/drawing/2014/main" id="{C76792B5-9DC4-4793-826E-F8D8C8C63616}"/>
                  </a:ext>
                </a:extLst>
              </p:cNvPr>
              <p:cNvGrpSpPr>
                <a:grpSpLocks/>
              </p:cNvGrpSpPr>
              <p:nvPr/>
            </p:nvGrpSpPr>
            <p:grpSpPr bwMode="auto">
              <a:xfrm flipV="1">
                <a:off x="1907" y="3543"/>
                <a:ext cx="1152" cy="234"/>
                <a:chOff x="1824" y="2112"/>
                <a:chExt cx="1152" cy="288"/>
              </a:xfrm>
            </p:grpSpPr>
            <p:sp>
              <p:nvSpPr>
                <p:cNvPr id="59" name="Line 17">
                  <a:extLst>
                    <a:ext uri="{FF2B5EF4-FFF2-40B4-BE49-F238E27FC236}">
                      <a16:creationId xmlns:a16="http://schemas.microsoft.com/office/drawing/2014/main" id="{D2414EAA-17A1-43AA-AFF5-2A2B3B8082E3}"/>
                    </a:ext>
                  </a:extLst>
                </p:cNvPr>
                <p:cNvSpPr>
                  <a:spLocks noChangeShapeType="1"/>
                </p:cNvSpPr>
                <p:nvPr/>
              </p:nvSpPr>
              <p:spPr bwMode="auto">
                <a:xfrm flipV="1">
                  <a:off x="1824" y="2256"/>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sp>
              <p:nvSpPr>
                <p:cNvPr id="60" name="Line 18">
                  <a:extLst>
                    <a:ext uri="{FF2B5EF4-FFF2-40B4-BE49-F238E27FC236}">
                      <a16:creationId xmlns:a16="http://schemas.microsoft.com/office/drawing/2014/main" id="{39C6ACB7-3ED8-4255-A7C1-BF3043F23E8B}"/>
                    </a:ext>
                  </a:extLst>
                </p:cNvPr>
                <p:cNvSpPr>
                  <a:spLocks noChangeShapeType="1"/>
                </p:cNvSpPr>
                <p:nvPr/>
              </p:nvSpPr>
              <p:spPr bwMode="auto">
                <a:xfrm>
                  <a:off x="1824" y="2256"/>
                  <a:ext cx="115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sp>
              <p:nvSpPr>
                <p:cNvPr id="61" name="Line 19">
                  <a:extLst>
                    <a:ext uri="{FF2B5EF4-FFF2-40B4-BE49-F238E27FC236}">
                      <a16:creationId xmlns:a16="http://schemas.microsoft.com/office/drawing/2014/main" id="{EE2A688E-7C8D-4DAE-8824-D0271F452CE0}"/>
                    </a:ext>
                  </a:extLst>
                </p:cNvPr>
                <p:cNvSpPr>
                  <a:spLocks noChangeShapeType="1"/>
                </p:cNvSpPr>
                <p:nvPr/>
              </p:nvSpPr>
              <p:spPr bwMode="auto">
                <a:xfrm flipV="1">
                  <a:off x="2400" y="2112"/>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sp>
              <p:nvSpPr>
                <p:cNvPr id="62" name="Line 20">
                  <a:extLst>
                    <a:ext uri="{FF2B5EF4-FFF2-40B4-BE49-F238E27FC236}">
                      <a16:creationId xmlns:a16="http://schemas.microsoft.com/office/drawing/2014/main" id="{3A15676F-6F07-46EE-A718-61DB95495A91}"/>
                    </a:ext>
                  </a:extLst>
                </p:cNvPr>
                <p:cNvSpPr>
                  <a:spLocks noChangeShapeType="1"/>
                </p:cNvSpPr>
                <p:nvPr/>
              </p:nvSpPr>
              <p:spPr bwMode="auto">
                <a:xfrm flipV="1">
                  <a:off x="2976" y="2256"/>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grpSp>
          <p:grpSp>
            <p:nvGrpSpPr>
              <p:cNvPr id="26657" name="Group 21">
                <a:extLst>
                  <a:ext uri="{FF2B5EF4-FFF2-40B4-BE49-F238E27FC236}">
                    <a16:creationId xmlns:a16="http://schemas.microsoft.com/office/drawing/2014/main" id="{F0AAEB61-0B0B-4344-B52D-C6EC728806DC}"/>
                  </a:ext>
                </a:extLst>
              </p:cNvPr>
              <p:cNvGrpSpPr>
                <a:grpSpLocks/>
              </p:cNvGrpSpPr>
              <p:nvPr/>
            </p:nvGrpSpPr>
            <p:grpSpPr bwMode="auto">
              <a:xfrm flipV="1">
                <a:off x="3347" y="3543"/>
                <a:ext cx="1968" cy="234"/>
                <a:chOff x="3120" y="1920"/>
                <a:chExt cx="1968" cy="288"/>
              </a:xfrm>
            </p:grpSpPr>
            <p:sp>
              <p:nvSpPr>
                <p:cNvPr id="55" name="Line 22">
                  <a:extLst>
                    <a:ext uri="{FF2B5EF4-FFF2-40B4-BE49-F238E27FC236}">
                      <a16:creationId xmlns:a16="http://schemas.microsoft.com/office/drawing/2014/main" id="{8892973D-CCF5-48E9-BC78-A2892A54FE9C}"/>
                    </a:ext>
                  </a:extLst>
                </p:cNvPr>
                <p:cNvSpPr>
                  <a:spLocks noChangeShapeType="1"/>
                </p:cNvSpPr>
                <p:nvPr/>
              </p:nvSpPr>
              <p:spPr bwMode="auto">
                <a:xfrm flipV="1">
                  <a:off x="3120" y="2064"/>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sp>
              <p:nvSpPr>
                <p:cNvPr id="56" name="Line 23">
                  <a:extLst>
                    <a:ext uri="{FF2B5EF4-FFF2-40B4-BE49-F238E27FC236}">
                      <a16:creationId xmlns:a16="http://schemas.microsoft.com/office/drawing/2014/main" id="{A684ABFF-EC7D-4DF1-BD44-838EEA0BC553}"/>
                    </a:ext>
                  </a:extLst>
                </p:cNvPr>
                <p:cNvSpPr>
                  <a:spLocks noChangeShapeType="1"/>
                </p:cNvSpPr>
                <p:nvPr/>
              </p:nvSpPr>
              <p:spPr bwMode="auto">
                <a:xfrm>
                  <a:off x="3120" y="2064"/>
                  <a:ext cx="196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sp>
              <p:nvSpPr>
                <p:cNvPr id="57" name="Line 24">
                  <a:extLst>
                    <a:ext uri="{FF2B5EF4-FFF2-40B4-BE49-F238E27FC236}">
                      <a16:creationId xmlns:a16="http://schemas.microsoft.com/office/drawing/2014/main" id="{CA55E3BD-9100-4097-9C9B-9F7A2D66D499}"/>
                    </a:ext>
                  </a:extLst>
                </p:cNvPr>
                <p:cNvSpPr>
                  <a:spLocks noChangeShapeType="1"/>
                </p:cNvSpPr>
                <p:nvPr/>
              </p:nvSpPr>
              <p:spPr bwMode="auto">
                <a:xfrm flipV="1">
                  <a:off x="4128" y="1920"/>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sp>
              <p:nvSpPr>
                <p:cNvPr id="58" name="Line 25">
                  <a:extLst>
                    <a:ext uri="{FF2B5EF4-FFF2-40B4-BE49-F238E27FC236}">
                      <a16:creationId xmlns:a16="http://schemas.microsoft.com/office/drawing/2014/main" id="{47DB6F22-ACF4-4921-9980-ABC83C946052}"/>
                    </a:ext>
                  </a:extLst>
                </p:cNvPr>
                <p:cNvSpPr>
                  <a:spLocks noChangeShapeType="1"/>
                </p:cNvSpPr>
                <p:nvPr/>
              </p:nvSpPr>
              <p:spPr bwMode="auto">
                <a:xfrm flipV="1">
                  <a:off x="5088" y="2064"/>
                  <a:ext cx="0" cy="14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defRPr/>
                  </a:pPr>
                  <a:endParaRPr lang="zh-CN" altLang="en-US" kern="0">
                    <a:solidFill>
                      <a:sysClr val="windowText" lastClr="000000"/>
                    </a:solidFill>
                  </a:endParaRPr>
                </a:p>
              </p:txBody>
            </p:sp>
          </p:grpSp>
          <p:sp>
            <p:nvSpPr>
              <p:cNvPr id="50" name="Text Box 26">
                <a:extLst>
                  <a:ext uri="{FF2B5EF4-FFF2-40B4-BE49-F238E27FC236}">
                    <a16:creationId xmlns:a16="http://schemas.microsoft.com/office/drawing/2014/main" id="{4D5D209E-E449-4159-BCD3-4F5BC65C91C7}"/>
                  </a:ext>
                </a:extLst>
              </p:cNvPr>
              <p:cNvSpPr txBox="1">
                <a:spLocks noChangeArrowheads="1"/>
              </p:cNvSpPr>
              <p:nvPr/>
            </p:nvSpPr>
            <p:spPr bwMode="auto">
              <a:xfrm>
                <a:off x="3817" y="3777"/>
                <a:ext cx="1104" cy="2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zh-CN" altLang="en-US" sz="2400" kern="0">
                    <a:solidFill>
                      <a:srgbClr val="000000"/>
                    </a:solidFill>
                    <a:latin typeface="华文新魏" pitchFamily="2" charset="-122"/>
                    <a:ea typeface="华文新魏" pitchFamily="2" charset="-122"/>
                  </a:rPr>
                  <a:t>控制位域</a:t>
                </a:r>
              </a:p>
            </p:txBody>
          </p:sp>
          <p:sp>
            <p:nvSpPr>
              <p:cNvPr id="51" name="Rectangle 27">
                <a:extLst>
                  <a:ext uri="{FF2B5EF4-FFF2-40B4-BE49-F238E27FC236}">
                    <a16:creationId xmlns:a16="http://schemas.microsoft.com/office/drawing/2014/main" id="{957B403B-7A9C-43B2-AF43-0402E2D65B3F}"/>
                  </a:ext>
                </a:extLst>
              </p:cNvPr>
              <p:cNvSpPr>
                <a:spLocks noChangeArrowheads="1"/>
              </p:cNvSpPr>
              <p:nvPr/>
            </p:nvSpPr>
            <p:spPr bwMode="auto">
              <a:xfrm>
                <a:off x="3243" y="2552"/>
                <a:ext cx="2222" cy="272"/>
              </a:xfrm>
              <a:prstGeom prst="rect">
                <a:avLst/>
              </a:prstGeom>
              <a:solidFill>
                <a:srgbClr val="CC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000" kern="0">
                    <a:solidFill>
                      <a:srgbClr val="FF00FF"/>
                    </a:solidFill>
                    <a:latin typeface="Arial Black" pitchFamily="34" charset="0"/>
                    <a:ea typeface="华文新魏" pitchFamily="2" charset="-122"/>
                  </a:rPr>
                  <a:t>Byte0</a:t>
                </a:r>
              </a:p>
            </p:txBody>
          </p:sp>
          <p:sp>
            <p:nvSpPr>
              <p:cNvPr id="52" name="Rectangle 28">
                <a:extLst>
                  <a:ext uri="{FF2B5EF4-FFF2-40B4-BE49-F238E27FC236}">
                    <a16:creationId xmlns:a16="http://schemas.microsoft.com/office/drawing/2014/main" id="{8D7611E0-366A-4595-946B-AB2021141848}"/>
                  </a:ext>
                </a:extLst>
              </p:cNvPr>
              <p:cNvSpPr>
                <a:spLocks noChangeArrowheads="1"/>
              </p:cNvSpPr>
              <p:nvPr/>
            </p:nvSpPr>
            <p:spPr bwMode="auto">
              <a:xfrm>
                <a:off x="703" y="2552"/>
                <a:ext cx="2540" cy="272"/>
              </a:xfrm>
              <a:prstGeom prst="rect">
                <a:avLst/>
              </a:prstGeom>
              <a:solidFill>
                <a:srgbClr val="CC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000" kern="0">
                    <a:solidFill>
                      <a:srgbClr val="3333CC"/>
                    </a:solidFill>
                    <a:latin typeface="Arial Black" pitchFamily="34" charset="0"/>
                    <a:ea typeface="华文新魏" pitchFamily="2" charset="-122"/>
                  </a:rPr>
                  <a:t>Byte3,      Byte2,      Byte1</a:t>
                </a:r>
              </a:p>
            </p:txBody>
          </p:sp>
          <p:sp>
            <p:nvSpPr>
              <p:cNvPr id="53" name="Text Box 29">
                <a:extLst>
                  <a:ext uri="{FF2B5EF4-FFF2-40B4-BE49-F238E27FC236}">
                    <a16:creationId xmlns:a16="http://schemas.microsoft.com/office/drawing/2014/main" id="{36AE42E3-FEA7-4969-9933-314D51B1B026}"/>
                  </a:ext>
                </a:extLst>
              </p:cNvPr>
              <p:cNvSpPr txBox="1">
                <a:spLocks noChangeArrowheads="1"/>
              </p:cNvSpPr>
              <p:nvPr/>
            </p:nvSpPr>
            <p:spPr bwMode="auto">
              <a:xfrm>
                <a:off x="370" y="2552"/>
                <a:ext cx="424" cy="2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en-US" altLang="zh-CN" sz="2000" kern="0">
                    <a:solidFill>
                      <a:srgbClr val="FF00FF"/>
                    </a:solidFill>
                    <a:latin typeface="Arial Black" pitchFamily="34" charset="0"/>
                    <a:ea typeface="华文新魏" pitchFamily="2" charset="-122"/>
                  </a:rPr>
                  <a:t>R0</a:t>
                </a:r>
              </a:p>
            </p:txBody>
          </p:sp>
          <p:sp>
            <p:nvSpPr>
              <p:cNvPr id="54" name="Text Box 30">
                <a:extLst>
                  <a:ext uri="{FF2B5EF4-FFF2-40B4-BE49-F238E27FC236}">
                    <a16:creationId xmlns:a16="http://schemas.microsoft.com/office/drawing/2014/main" id="{8922B7CE-2EF1-426D-8E36-EF0ABEE64EDD}"/>
                  </a:ext>
                </a:extLst>
              </p:cNvPr>
              <p:cNvSpPr txBox="1">
                <a:spLocks noChangeArrowheads="1"/>
              </p:cNvSpPr>
              <p:nvPr/>
            </p:nvSpPr>
            <p:spPr bwMode="auto">
              <a:xfrm>
                <a:off x="113" y="3249"/>
                <a:ext cx="839" cy="2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en-US" altLang="zh-CN" sz="2000" kern="0">
                    <a:solidFill>
                      <a:srgbClr val="FF00FF"/>
                    </a:solidFill>
                    <a:latin typeface="Arial Black" pitchFamily="34" charset="0"/>
                    <a:ea typeface="华文新魏" pitchFamily="2" charset="-122"/>
                  </a:rPr>
                  <a:t>CPSR</a:t>
                </a:r>
              </a:p>
            </p:txBody>
          </p:sp>
        </p:grpSp>
        <p:grpSp>
          <p:nvGrpSpPr>
            <p:cNvPr id="26632" name="Group 31">
              <a:extLst>
                <a:ext uri="{FF2B5EF4-FFF2-40B4-BE49-F238E27FC236}">
                  <a16:creationId xmlns:a16="http://schemas.microsoft.com/office/drawing/2014/main" id="{4ACBE58A-DDC7-4A04-9A6C-9295973BA3F3}"/>
                </a:ext>
              </a:extLst>
            </p:cNvPr>
            <p:cNvGrpSpPr>
              <a:grpSpLocks/>
            </p:cNvGrpSpPr>
            <p:nvPr/>
          </p:nvGrpSpPr>
          <p:grpSpPr bwMode="auto">
            <a:xfrm>
              <a:off x="703" y="2989"/>
              <a:ext cx="4944" cy="528"/>
              <a:chOff x="384" y="2352"/>
              <a:chExt cx="5088" cy="528"/>
            </a:xfrm>
          </p:grpSpPr>
          <p:grpSp>
            <p:nvGrpSpPr>
              <p:cNvPr id="26633" name="Group 32">
                <a:extLst>
                  <a:ext uri="{FF2B5EF4-FFF2-40B4-BE49-F238E27FC236}">
                    <a16:creationId xmlns:a16="http://schemas.microsoft.com/office/drawing/2014/main" id="{C8E287DF-43FD-442E-8AA1-FE7A40C47F0E}"/>
                  </a:ext>
                </a:extLst>
              </p:cNvPr>
              <p:cNvGrpSpPr>
                <a:grpSpLocks/>
              </p:cNvGrpSpPr>
              <p:nvPr/>
            </p:nvGrpSpPr>
            <p:grpSpPr bwMode="auto">
              <a:xfrm>
                <a:off x="384" y="2592"/>
                <a:ext cx="4896" cy="288"/>
                <a:chOff x="384" y="2208"/>
                <a:chExt cx="4896" cy="288"/>
              </a:xfrm>
            </p:grpSpPr>
            <p:sp>
              <p:nvSpPr>
                <p:cNvPr id="26" name="Rectangle 33">
                  <a:extLst>
                    <a:ext uri="{FF2B5EF4-FFF2-40B4-BE49-F238E27FC236}">
                      <a16:creationId xmlns:a16="http://schemas.microsoft.com/office/drawing/2014/main" id="{4939678E-199E-4FA3-8CBC-F27C22B21EB9}"/>
                    </a:ext>
                  </a:extLst>
                </p:cNvPr>
                <p:cNvSpPr>
                  <a:spLocks noChangeArrowheads="1"/>
                </p:cNvSpPr>
                <p:nvPr/>
              </p:nvSpPr>
              <p:spPr bwMode="auto">
                <a:xfrm>
                  <a:off x="384" y="2208"/>
                  <a:ext cx="4896" cy="288"/>
                </a:xfrm>
                <a:prstGeom prst="rect">
                  <a:avLst/>
                </a:prstGeom>
                <a:solidFill>
                  <a:srgbClr val="CC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7" name="Rectangle 34">
                  <a:extLst>
                    <a:ext uri="{FF2B5EF4-FFF2-40B4-BE49-F238E27FC236}">
                      <a16:creationId xmlns:a16="http://schemas.microsoft.com/office/drawing/2014/main" id="{286478DE-6929-45E9-A03C-47E852B00F88}"/>
                    </a:ext>
                  </a:extLst>
                </p:cNvPr>
                <p:cNvSpPr>
                  <a:spLocks noChangeArrowheads="1"/>
                </p:cNvSpPr>
                <p:nvPr/>
              </p:nvSpPr>
              <p:spPr bwMode="auto">
                <a:xfrm>
                  <a:off x="384" y="2208"/>
                  <a:ext cx="288"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N</a:t>
                  </a:r>
                </a:p>
              </p:txBody>
            </p:sp>
            <p:sp>
              <p:nvSpPr>
                <p:cNvPr id="28" name="Rectangle 35">
                  <a:extLst>
                    <a:ext uri="{FF2B5EF4-FFF2-40B4-BE49-F238E27FC236}">
                      <a16:creationId xmlns:a16="http://schemas.microsoft.com/office/drawing/2014/main" id="{E42F26D4-FDB2-4CDA-A2AE-BA2972174EAC}"/>
                    </a:ext>
                  </a:extLst>
                </p:cNvPr>
                <p:cNvSpPr>
                  <a:spLocks noChangeArrowheads="1"/>
                </p:cNvSpPr>
                <p:nvPr/>
              </p:nvSpPr>
              <p:spPr bwMode="auto">
                <a:xfrm>
                  <a:off x="672" y="2208"/>
                  <a:ext cx="288"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Z</a:t>
                  </a:r>
                </a:p>
              </p:txBody>
            </p:sp>
            <p:sp>
              <p:nvSpPr>
                <p:cNvPr id="29" name="Rectangle 36">
                  <a:extLst>
                    <a:ext uri="{FF2B5EF4-FFF2-40B4-BE49-F238E27FC236}">
                      <a16:creationId xmlns:a16="http://schemas.microsoft.com/office/drawing/2014/main" id="{71D15798-3C78-4CED-813B-9803AAD81D38}"/>
                    </a:ext>
                  </a:extLst>
                </p:cNvPr>
                <p:cNvSpPr>
                  <a:spLocks noChangeArrowheads="1"/>
                </p:cNvSpPr>
                <p:nvPr/>
              </p:nvSpPr>
              <p:spPr bwMode="auto">
                <a:xfrm>
                  <a:off x="960" y="2208"/>
                  <a:ext cx="287"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C</a:t>
                  </a:r>
                </a:p>
              </p:txBody>
            </p:sp>
            <p:sp>
              <p:nvSpPr>
                <p:cNvPr id="30" name="Rectangle 37">
                  <a:extLst>
                    <a:ext uri="{FF2B5EF4-FFF2-40B4-BE49-F238E27FC236}">
                      <a16:creationId xmlns:a16="http://schemas.microsoft.com/office/drawing/2014/main" id="{5FB66C5F-51F7-440C-87F6-B02556CC115A}"/>
                    </a:ext>
                  </a:extLst>
                </p:cNvPr>
                <p:cNvSpPr>
                  <a:spLocks noChangeArrowheads="1"/>
                </p:cNvSpPr>
                <p:nvPr/>
              </p:nvSpPr>
              <p:spPr bwMode="auto">
                <a:xfrm>
                  <a:off x="1247" y="2208"/>
                  <a:ext cx="288"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V</a:t>
                  </a:r>
                </a:p>
              </p:txBody>
            </p:sp>
            <p:sp>
              <p:nvSpPr>
                <p:cNvPr id="31" name="Rectangle 38">
                  <a:extLst>
                    <a:ext uri="{FF2B5EF4-FFF2-40B4-BE49-F238E27FC236}">
                      <a16:creationId xmlns:a16="http://schemas.microsoft.com/office/drawing/2014/main" id="{750A45F4-2DA5-4943-B565-6EABCB7E8ED7}"/>
                    </a:ext>
                  </a:extLst>
                </p:cNvPr>
                <p:cNvSpPr>
                  <a:spLocks noChangeArrowheads="1"/>
                </p:cNvSpPr>
                <p:nvPr/>
              </p:nvSpPr>
              <p:spPr bwMode="auto">
                <a:xfrm>
                  <a:off x="1536" y="2208"/>
                  <a:ext cx="288" cy="2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Times New Roman" pitchFamily="18" charset="0"/>
                      <a:ea typeface="华文新魏" pitchFamily="2" charset="-122"/>
                    </a:rPr>
                    <a:t>—</a:t>
                  </a:r>
                  <a:endParaRPr lang="en-US" altLang="zh-CN" sz="2000" kern="0">
                    <a:solidFill>
                      <a:sysClr val="windowText" lastClr="000000"/>
                    </a:solidFill>
                    <a:latin typeface="华文新魏" pitchFamily="2" charset="-122"/>
                    <a:ea typeface="华文新魏" pitchFamily="2" charset="-122"/>
                  </a:endParaRPr>
                </a:p>
              </p:txBody>
            </p:sp>
            <p:sp>
              <p:nvSpPr>
                <p:cNvPr id="32" name="Rectangle 39">
                  <a:extLst>
                    <a:ext uri="{FF2B5EF4-FFF2-40B4-BE49-F238E27FC236}">
                      <a16:creationId xmlns:a16="http://schemas.microsoft.com/office/drawing/2014/main" id="{5567EDA3-4BBB-45FB-BF74-F1693DE0E464}"/>
                    </a:ext>
                  </a:extLst>
                </p:cNvPr>
                <p:cNvSpPr>
                  <a:spLocks noChangeArrowheads="1"/>
                </p:cNvSpPr>
                <p:nvPr/>
              </p:nvSpPr>
              <p:spPr bwMode="auto">
                <a:xfrm>
                  <a:off x="1824" y="2208"/>
                  <a:ext cx="288" cy="2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Times New Roman" pitchFamily="18" charset="0"/>
                      <a:ea typeface="华文新魏" pitchFamily="2" charset="-122"/>
                    </a:rPr>
                    <a:t>—</a:t>
                  </a:r>
                  <a:endParaRPr lang="en-US" altLang="zh-CN" sz="2000" kern="0">
                    <a:solidFill>
                      <a:sysClr val="windowText" lastClr="000000"/>
                    </a:solidFill>
                    <a:latin typeface="华文新魏" pitchFamily="2" charset="-122"/>
                    <a:ea typeface="华文新魏" pitchFamily="2" charset="-122"/>
                  </a:endParaRPr>
                </a:p>
              </p:txBody>
            </p:sp>
            <p:sp>
              <p:nvSpPr>
                <p:cNvPr id="33" name="Rectangle 40">
                  <a:extLst>
                    <a:ext uri="{FF2B5EF4-FFF2-40B4-BE49-F238E27FC236}">
                      <a16:creationId xmlns:a16="http://schemas.microsoft.com/office/drawing/2014/main" id="{A22BD051-4675-4B81-B3E8-2119AC6A2BF0}"/>
                    </a:ext>
                  </a:extLst>
                </p:cNvPr>
                <p:cNvSpPr>
                  <a:spLocks noChangeArrowheads="1"/>
                </p:cNvSpPr>
                <p:nvPr/>
              </p:nvSpPr>
              <p:spPr bwMode="auto">
                <a:xfrm>
                  <a:off x="2975" y="2208"/>
                  <a:ext cx="288"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I</a:t>
                  </a:r>
                </a:p>
              </p:txBody>
            </p:sp>
            <p:sp>
              <p:nvSpPr>
                <p:cNvPr id="34" name="Rectangle 41">
                  <a:extLst>
                    <a:ext uri="{FF2B5EF4-FFF2-40B4-BE49-F238E27FC236}">
                      <a16:creationId xmlns:a16="http://schemas.microsoft.com/office/drawing/2014/main" id="{FD72B8D4-2EA7-4881-A4CF-08787945A24B}"/>
                    </a:ext>
                  </a:extLst>
                </p:cNvPr>
                <p:cNvSpPr>
                  <a:spLocks noChangeArrowheads="1"/>
                </p:cNvSpPr>
                <p:nvPr/>
              </p:nvSpPr>
              <p:spPr bwMode="auto">
                <a:xfrm>
                  <a:off x="4991" y="2208"/>
                  <a:ext cx="288"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M0</a:t>
                  </a:r>
                </a:p>
              </p:txBody>
            </p:sp>
            <p:sp>
              <p:nvSpPr>
                <p:cNvPr id="35" name="Rectangle 42">
                  <a:extLst>
                    <a:ext uri="{FF2B5EF4-FFF2-40B4-BE49-F238E27FC236}">
                      <a16:creationId xmlns:a16="http://schemas.microsoft.com/office/drawing/2014/main" id="{5447DDD8-E6C0-407C-8BD2-0B9BE66E963C}"/>
                    </a:ext>
                  </a:extLst>
                </p:cNvPr>
                <p:cNvSpPr>
                  <a:spLocks noChangeArrowheads="1"/>
                </p:cNvSpPr>
                <p:nvPr/>
              </p:nvSpPr>
              <p:spPr bwMode="auto">
                <a:xfrm>
                  <a:off x="4703" y="2208"/>
                  <a:ext cx="288"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M1</a:t>
                  </a:r>
                </a:p>
              </p:txBody>
            </p:sp>
            <p:sp>
              <p:nvSpPr>
                <p:cNvPr id="36" name="Rectangle 43">
                  <a:extLst>
                    <a:ext uri="{FF2B5EF4-FFF2-40B4-BE49-F238E27FC236}">
                      <a16:creationId xmlns:a16="http://schemas.microsoft.com/office/drawing/2014/main" id="{C2FE5C0F-BF28-4EDD-AE03-180444C6E82C}"/>
                    </a:ext>
                  </a:extLst>
                </p:cNvPr>
                <p:cNvSpPr>
                  <a:spLocks noChangeArrowheads="1"/>
                </p:cNvSpPr>
                <p:nvPr/>
              </p:nvSpPr>
              <p:spPr bwMode="auto">
                <a:xfrm>
                  <a:off x="4416" y="2208"/>
                  <a:ext cx="287"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M2</a:t>
                  </a:r>
                </a:p>
              </p:txBody>
            </p:sp>
            <p:sp>
              <p:nvSpPr>
                <p:cNvPr id="37" name="Rectangle 44">
                  <a:extLst>
                    <a:ext uri="{FF2B5EF4-FFF2-40B4-BE49-F238E27FC236}">
                      <a16:creationId xmlns:a16="http://schemas.microsoft.com/office/drawing/2014/main" id="{1985EBFE-EB10-4DF3-9887-CC364F30E28C}"/>
                    </a:ext>
                  </a:extLst>
                </p:cNvPr>
                <p:cNvSpPr>
                  <a:spLocks noChangeArrowheads="1"/>
                </p:cNvSpPr>
                <p:nvPr/>
              </p:nvSpPr>
              <p:spPr bwMode="auto">
                <a:xfrm>
                  <a:off x="4128" y="2208"/>
                  <a:ext cx="288"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M3</a:t>
                  </a:r>
                </a:p>
              </p:txBody>
            </p:sp>
            <p:sp>
              <p:nvSpPr>
                <p:cNvPr id="38" name="Rectangle 45">
                  <a:extLst>
                    <a:ext uri="{FF2B5EF4-FFF2-40B4-BE49-F238E27FC236}">
                      <a16:creationId xmlns:a16="http://schemas.microsoft.com/office/drawing/2014/main" id="{1A7DDC07-AE2A-4E3B-9E21-208369CFCE73}"/>
                    </a:ext>
                  </a:extLst>
                </p:cNvPr>
                <p:cNvSpPr>
                  <a:spLocks noChangeArrowheads="1"/>
                </p:cNvSpPr>
                <p:nvPr/>
              </p:nvSpPr>
              <p:spPr bwMode="auto">
                <a:xfrm>
                  <a:off x="3840" y="2208"/>
                  <a:ext cx="288"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M4</a:t>
                  </a:r>
                </a:p>
              </p:txBody>
            </p:sp>
            <p:sp>
              <p:nvSpPr>
                <p:cNvPr id="39" name="Rectangle 46">
                  <a:extLst>
                    <a:ext uri="{FF2B5EF4-FFF2-40B4-BE49-F238E27FC236}">
                      <a16:creationId xmlns:a16="http://schemas.microsoft.com/office/drawing/2014/main" id="{2AD7A5CA-833C-4227-B13E-63A5AF066DC8}"/>
                    </a:ext>
                  </a:extLst>
                </p:cNvPr>
                <p:cNvSpPr>
                  <a:spLocks noChangeArrowheads="1"/>
                </p:cNvSpPr>
                <p:nvPr/>
              </p:nvSpPr>
              <p:spPr bwMode="auto">
                <a:xfrm>
                  <a:off x="3552" y="2208"/>
                  <a:ext cx="288"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T</a:t>
                  </a:r>
                </a:p>
              </p:txBody>
            </p:sp>
            <p:sp>
              <p:nvSpPr>
                <p:cNvPr id="40" name="Rectangle 47">
                  <a:extLst>
                    <a:ext uri="{FF2B5EF4-FFF2-40B4-BE49-F238E27FC236}">
                      <a16:creationId xmlns:a16="http://schemas.microsoft.com/office/drawing/2014/main" id="{D0D70AF5-9320-4821-9110-2B80C16A4666}"/>
                    </a:ext>
                  </a:extLst>
                </p:cNvPr>
                <p:cNvSpPr>
                  <a:spLocks noChangeArrowheads="1"/>
                </p:cNvSpPr>
                <p:nvPr/>
              </p:nvSpPr>
              <p:spPr bwMode="auto">
                <a:xfrm>
                  <a:off x="3263" y="2208"/>
                  <a:ext cx="288"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F</a:t>
                  </a:r>
                </a:p>
              </p:txBody>
            </p:sp>
            <p:sp>
              <p:nvSpPr>
                <p:cNvPr id="42" name="Rectangle 48">
                  <a:extLst>
                    <a:ext uri="{FF2B5EF4-FFF2-40B4-BE49-F238E27FC236}">
                      <a16:creationId xmlns:a16="http://schemas.microsoft.com/office/drawing/2014/main" id="{B86A7E3B-4BED-42C9-AF88-8FEC7028BCD9}"/>
                    </a:ext>
                  </a:extLst>
                </p:cNvPr>
                <p:cNvSpPr>
                  <a:spLocks noChangeArrowheads="1"/>
                </p:cNvSpPr>
                <p:nvPr/>
              </p:nvSpPr>
              <p:spPr bwMode="auto">
                <a:xfrm>
                  <a:off x="2688" y="2208"/>
                  <a:ext cx="287" cy="2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Times New Roman" pitchFamily="18" charset="0"/>
                      <a:ea typeface="华文新魏" pitchFamily="2" charset="-122"/>
                    </a:rPr>
                    <a:t>—</a:t>
                  </a:r>
                  <a:endParaRPr lang="en-US" altLang="zh-CN" sz="2000" kern="0">
                    <a:solidFill>
                      <a:sysClr val="windowText" lastClr="000000"/>
                    </a:solidFill>
                    <a:latin typeface="华文新魏" pitchFamily="2" charset="-122"/>
                    <a:ea typeface="华文新魏" pitchFamily="2" charset="-122"/>
                  </a:endParaRPr>
                </a:p>
              </p:txBody>
            </p:sp>
            <p:sp>
              <p:nvSpPr>
                <p:cNvPr id="43" name="Rectangle 49">
                  <a:extLst>
                    <a:ext uri="{FF2B5EF4-FFF2-40B4-BE49-F238E27FC236}">
                      <a16:creationId xmlns:a16="http://schemas.microsoft.com/office/drawing/2014/main" id="{01E1E96D-2283-486C-884E-756596F2876A}"/>
                    </a:ext>
                  </a:extLst>
                </p:cNvPr>
                <p:cNvSpPr>
                  <a:spLocks noChangeArrowheads="1"/>
                </p:cNvSpPr>
                <p:nvPr/>
              </p:nvSpPr>
              <p:spPr bwMode="auto">
                <a:xfrm>
                  <a:off x="2112" y="2208"/>
                  <a:ext cx="576" cy="288"/>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2000" kern="0">
                      <a:solidFill>
                        <a:sysClr val="windowText" lastClr="000000"/>
                      </a:solidFill>
                      <a:latin typeface="华文新魏" pitchFamily="2" charset="-122"/>
                      <a:ea typeface="华文新魏" pitchFamily="2" charset="-122"/>
                    </a:rPr>
                    <a:t>. . .</a:t>
                  </a:r>
                </a:p>
              </p:txBody>
            </p:sp>
          </p:grpSp>
          <p:sp>
            <p:nvSpPr>
              <p:cNvPr id="25" name="Text Box 50">
                <a:extLst>
                  <a:ext uri="{FF2B5EF4-FFF2-40B4-BE49-F238E27FC236}">
                    <a16:creationId xmlns:a16="http://schemas.microsoft.com/office/drawing/2014/main" id="{EB96E3A9-0D07-4210-9A30-74069FBE11A7}"/>
                  </a:ext>
                </a:extLst>
              </p:cNvPr>
              <p:cNvSpPr txBox="1">
                <a:spLocks noChangeArrowheads="1"/>
              </p:cNvSpPr>
              <p:nvPr/>
            </p:nvSpPr>
            <p:spPr bwMode="auto">
              <a:xfrm>
                <a:off x="384" y="2352"/>
                <a:ext cx="5088" cy="231"/>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defRPr/>
                </a:pPr>
                <a:r>
                  <a:rPr lang="en-US" altLang="zh-CN" sz="1800" kern="0">
                    <a:solidFill>
                      <a:srgbClr val="000000"/>
                    </a:solidFill>
                    <a:latin typeface="华文新魏" pitchFamily="2" charset="-122"/>
                    <a:ea typeface="华文新魏" pitchFamily="2" charset="-122"/>
                  </a:rPr>
                  <a:t>31    30    29   28   27    26                      8      7     6      5      4      3      2      1      0</a:t>
                </a:r>
              </a:p>
            </p:txBody>
          </p:sp>
        </p:grpSp>
      </p:grpSp>
      <p:sp>
        <p:nvSpPr>
          <p:cNvPr id="67" name="Rectangle 51">
            <a:extLst>
              <a:ext uri="{FF2B5EF4-FFF2-40B4-BE49-F238E27FC236}">
                <a16:creationId xmlns:a16="http://schemas.microsoft.com/office/drawing/2014/main" id="{AA060032-E6AD-4DFE-A20A-613C11ABF4B4}"/>
              </a:ext>
            </a:extLst>
          </p:cNvPr>
          <p:cNvSpPr>
            <a:spLocks noChangeArrowheads="1"/>
          </p:cNvSpPr>
          <p:nvPr/>
        </p:nvSpPr>
        <p:spPr bwMode="auto">
          <a:xfrm>
            <a:off x="6672264" y="2782888"/>
            <a:ext cx="3527425" cy="431800"/>
          </a:xfrm>
          <a:prstGeom prst="rect">
            <a:avLst/>
          </a:prstGeom>
          <a:solidFill>
            <a:srgbClr val="CC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en-US" altLang="zh-CN" sz="2000" kern="0">
                <a:solidFill>
                  <a:srgbClr val="FF00FF"/>
                </a:solidFill>
                <a:latin typeface="Arial Black" pitchFamily="34" charset="0"/>
                <a:ea typeface="华文新魏" pitchFamily="2" charset="-122"/>
              </a:rPr>
              <a:t>Byte0</a:t>
            </a:r>
          </a:p>
        </p:txBody>
      </p:sp>
      <p:sp>
        <p:nvSpPr>
          <p:cNvPr id="68" name="AutoShape 52">
            <a:extLst>
              <a:ext uri="{FF2B5EF4-FFF2-40B4-BE49-F238E27FC236}">
                <a16:creationId xmlns:a16="http://schemas.microsoft.com/office/drawing/2014/main" id="{DAAF574C-E37F-4EDF-897A-2A0F28A4936A}"/>
              </a:ext>
            </a:extLst>
          </p:cNvPr>
          <p:cNvSpPr>
            <a:spLocks noChangeArrowheads="1"/>
          </p:cNvSpPr>
          <p:nvPr/>
        </p:nvSpPr>
        <p:spPr bwMode="auto">
          <a:xfrm>
            <a:off x="7969251" y="3179764"/>
            <a:ext cx="936625" cy="720725"/>
          </a:xfrm>
          <a:prstGeom prst="downArrow">
            <a:avLst>
              <a:gd name="adj1" fmla="val 50000"/>
              <a:gd name="adj2" fmla="val 25000"/>
            </a:avLst>
          </a:prstGeom>
          <a:solidFill>
            <a:srgbClr val="99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38330501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1"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slide(fromTop)">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par>
                          <p:cTn id="17" fill="hold" nodeType="afterGroup">
                            <p:stCondLst>
                              <p:cond delay="0"/>
                            </p:stCondLst>
                            <p:childTnLst>
                              <p:par>
                                <p:cTn id="18" presetID="27" presetClass="emph" presetSubtype="0" repeatCount="2000" fill="hold" grpId="1" nodeType="afterEffect">
                                  <p:stCondLst>
                                    <p:cond delay="0"/>
                                  </p:stCondLst>
                                  <p:childTnLst>
                                    <p:animClr clrSpc="rgb" dir="cw">
                                      <p:cBhvr override="childStyle">
                                        <p:cTn id="19" dur="250" autoRev="1" fill="hold"/>
                                        <p:tgtEl>
                                          <p:spTgt spid="67"/>
                                        </p:tgtEl>
                                        <p:attrNameLst>
                                          <p:attrName>style.color</p:attrName>
                                        </p:attrNameLst>
                                      </p:cBhvr>
                                      <p:to>
                                        <a:srgbClr val="FF00FF"/>
                                      </p:to>
                                    </p:animClr>
                                    <p:animClr clrSpc="rgb" dir="cw">
                                      <p:cBhvr>
                                        <p:cTn id="20" dur="250" autoRev="1" fill="hold"/>
                                        <p:tgtEl>
                                          <p:spTgt spid="67"/>
                                        </p:tgtEl>
                                        <p:attrNameLst>
                                          <p:attrName>fillcolor</p:attrName>
                                        </p:attrNameLst>
                                      </p:cBhvr>
                                      <p:to>
                                        <a:srgbClr val="FF00FF"/>
                                      </p:to>
                                    </p:animClr>
                                    <p:set>
                                      <p:cBhvr>
                                        <p:cTn id="21" dur="250" autoRev="1" fill="hold"/>
                                        <p:tgtEl>
                                          <p:spTgt spid="67"/>
                                        </p:tgtEl>
                                        <p:attrNameLst>
                                          <p:attrName>fill.type</p:attrName>
                                        </p:attrNameLst>
                                      </p:cBhvr>
                                      <p:to>
                                        <p:strVal val="solid"/>
                                      </p:to>
                                    </p:set>
                                    <p:set>
                                      <p:cBhvr>
                                        <p:cTn id="22" dur="250" autoRev="1" fill="hold"/>
                                        <p:tgtEl>
                                          <p:spTgt spid="67"/>
                                        </p:tgtEl>
                                        <p:attrNameLst>
                                          <p:attrName>fill.on</p:attrName>
                                        </p:attrNameLst>
                                      </p:cBhvr>
                                      <p:to>
                                        <p:strVal val="true"/>
                                      </p:to>
                                    </p:set>
                                  </p:childTnLst>
                                </p:cTn>
                              </p:par>
                            </p:childTnLst>
                          </p:cTn>
                        </p:par>
                        <p:par>
                          <p:cTn id="23" fill="hold" nodeType="afterGroup">
                            <p:stCondLst>
                              <p:cond delay="1000"/>
                            </p:stCondLst>
                            <p:childTnLst>
                              <p:par>
                                <p:cTn id="24" presetID="12" presetClass="entr" presetSubtype="1" fill="hold" grpId="0"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slide(fromTop)">
                                      <p:cBhvr>
                                        <p:cTn id="2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7" grpId="0" animBg="1"/>
      <p:bldP spid="67" grpId="1" animBg="1"/>
      <p:bldP spid="6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8C58F37B-0BEE-445D-B620-44B1C6962A8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杂项指令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状态寄存器写指令</a:t>
            </a:r>
            <a:r>
              <a:rPr kumimoji="1" lang="en-US" altLang="zh-CN" sz="3600" b="1">
                <a:solidFill>
                  <a:srgbClr val="C00000"/>
                </a:solidFill>
                <a:latin typeface="楷体" panose="02010609060101010101" pitchFamily="49" charset="-122"/>
                <a:ea typeface="楷体" panose="02010609060101010101" pitchFamily="49" charset="-122"/>
              </a:rPr>
              <a:t>MSR</a:t>
            </a:r>
            <a:endParaRPr kumimoji="1" lang="zh-CN" altLang="en-US" sz="3600" b="1">
              <a:latin typeface="Arial" panose="020B0604020202020204" pitchFamily="34" charset="0"/>
              <a:ea typeface="黑体" panose="02010609060101010101" pitchFamily="49" charset="-122"/>
            </a:endParaRPr>
          </a:p>
        </p:txBody>
      </p:sp>
      <p:sp>
        <p:nvSpPr>
          <p:cNvPr id="69" name="Text Box 13">
            <a:extLst>
              <a:ext uri="{FF2B5EF4-FFF2-40B4-BE49-F238E27FC236}">
                <a16:creationId xmlns:a16="http://schemas.microsoft.com/office/drawing/2014/main" id="{605C8B4E-F003-4F4F-97ED-7AB448B1196C}"/>
              </a:ext>
            </a:extLst>
          </p:cNvPr>
          <p:cNvSpPr txBox="1">
            <a:spLocks noChangeArrowheads="1"/>
          </p:cNvSpPr>
          <p:nvPr/>
        </p:nvSpPr>
        <p:spPr bwMode="auto">
          <a:xfrm>
            <a:off x="1905001" y="1719264"/>
            <a:ext cx="3300413" cy="364648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defRPr/>
            </a:pPr>
            <a:r>
              <a:rPr lang="zh-CN" altLang="en-US" sz="1600" kern="0">
                <a:solidFill>
                  <a:srgbClr val="000000"/>
                </a:solidFill>
                <a:ea typeface="华文新魏" pitchFamily="2" charset="-122"/>
              </a:rPr>
              <a:t>启动代码堆栈初始化应用示例：</a:t>
            </a:r>
          </a:p>
          <a:p>
            <a:pPr algn="just" eaLnBrk="1" hangingPunct="1">
              <a:spcBef>
                <a:spcPct val="50000"/>
              </a:spcBef>
              <a:defRPr/>
            </a:pPr>
            <a:r>
              <a:rPr lang="en-US" altLang="zh-CN" sz="1600" kern="0">
                <a:solidFill>
                  <a:srgbClr val="000000"/>
                </a:solidFill>
                <a:ea typeface="华文新魏" pitchFamily="2" charset="-122"/>
              </a:rPr>
              <a:t>INITSTACK</a:t>
            </a:r>
          </a:p>
          <a:p>
            <a:pPr algn="just" eaLnBrk="1" hangingPunct="1">
              <a:spcBef>
                <a:spcPct val="50000"/>
              </a:spcBef>
              <a:defRPr/>
            </a:pPr>
            <a:r>
              <a:rPr lang="en-US" altLang="zh-CN" sz="1600" kern="0">
                <a:solidFill>
                  <a:srgbClr val="000000"/>
                </a:solidFill>
                <a:ea typeface="华文新魏" pitchFamily="2" charset="-122"/>
              </a:rPr>
              <a:t>	MOV R0,LR</a:t>
            </a:r>
          </a:p>
          <a:p>
            <a:pPr algn="just" eaLnBrk="1" hangingPunct="1">
              <a:spcBef>
                <a:spcPct val="50000"/>
              </a:spcBef>
              <a:defRPr/>
            </a:pPr>
            <a:r>
              <a:rPr lang="en-US" altLang="zh-CN" sz="1600" kern="0">
                <a:solidFill>
                  <a:srgbClr val="000000"/>
                </a:solidFill>
                <a:ea typeface="华文新魏" pitchFamily="2" charset="-122"/>
              </a:rPr>
              <a:t>;</a:t>
            </a:r>
            <a:r>
              <a:rPr lang="zh-CN" altLang="en-US" sz="1600" kern="0">
                <a:solidFill>
                  <a:srgbClr val="000000"/>
                </a:solidFill>
                <a:ea typeface="华文新魏" pitchFamily="2" charset="-122"/>
              </a:rPr>
              <a:t>设置管理模式堆栈</a:t>
            </a:r>
          </a:p>
          <a:p>
            <a:pPr algn="just" eaLnBrk="1" hangingPunct="1">
              <a:spcBef>
                <a:spcPct val="50000"/>
              </a:spcBef>
              <a:defRPr/>
            </a:pPr>
            <a:r>
              <a:rPr lang="zh-CN" altLang="en-US" sz="1600" kern="0">
                <a:solidFill>
                  <a:srgbClr val="000000"/>
                </a:solidFill>
                <a:ea typeface="华文新魏" pitchFamily="2" charset="-122"/>
              </a:rPr>
              <a:t>	</a:t>
            </a:r>
            <a:r>
              <a:rPr lang="en-US" altLang="zh-CN" sz="1600" b="1" kern="0">
                <a:solidFill>
                  <a:srgbClr val="000000"/>
                </a:solidFill>
                <a:ea typeface="华文新魏" pitchFamily="2" charset="-122"/>
              </a:rPr>
              <a:t>MSR CPSR_C,#0xD3</a:t>
            </a:r>
          </a:p>
          <a:p>
            <a:pPr algn="just" eaLnBrk="1" hangingPunct="1">
              <a:spcBef>
                <a:spcPct val="50000"/>
              </a:spcBef>
              <a:defRPr/>
            </a:pPr>
            <a:r>
              <a:rPr lang="en-US" altLang="zh-CN" sz="1600" kern="0">
                <a:solidFill>
                  <a:srgbClr val="000000"/>
                </a:solidFill>
                <a:ea typeface="华文新魏" pitchFamily="2" charset="-122"/>
              </a:rPr>
              <a:t>	LDR SP,StackSvc</a:t>
            </a:r>
          </a:p>
          <a:p>
            <a:pPr algn="just" eaLnBrk="1" hangingPunct="1">
              <a:spcBef>
                <a:spcPct val="50000"/>
              </a:spcBef>
              <a:defRPr/>
            </a:pPr>
            <a:r>
              <a:rPr lang="en-US" altLang="zh-CN" sz="1600" kern="0">
                <a:solidFill>
                  <a:srgbClr val="000000"/>
                </a:solidFill>
                <a:ea typeface="华文新魏" pitchFamily="2" charset="-122"/>
              </a:rPr>
              <a:t>;</a:t>
            </a:r>
            <a:r>
              <a:rPr lang="zh-CN" altLang="en-US" sz="1600" kern="0">
                <a:solidFill>
                  <a:srgbClr val="000000"/>
                </a:solidFill>
                <a:ea typeface="华文新魏" pitchFamily="2" charset="-122"/>
              </a:rPr>
              <a:t>设置中断模式堆栈</a:t>
            </a:r>
          </a:p>
          <a:p>
            <a:pPr algn="just" eaLnBrk="1" hangingPunct="1">
              <a:spcBef>
                <a:spcPct val="50000"/>
              </a:spcBef>
              <a:defRPr/>
            </a:pPr>
            <a:r>
              <a:rPr lang="zh-CN" altLang="en-US" sz="1600" kern="0">
                <a:solidFill>
                  <a:srgbClr val="000000"/>
                </a:solidFill>
                <a:ea typeface="华文新魏" pitchFamily="2" charset="-122"/>
              </a:rPr>
              <a:t>	</a:t>
            </a:r>
            <a:r>
              <a:rPr lang="en-US" altLang="zh-CN" sz="1600" b="1" kern="0">
                <a:solidFill>
                  <a:srgbClr val="000000"/>
                </a:solidFill>
                <a:ea typeface="华文新魏" pitchFamily="2" charset="-122"/>
              </a:rPr>
              <a:t>MSR CPSR_C,#0xD2</a:t>
            </a:r>
          </a:p>
          <a:p>
            <a:pPr algn="just" eaLnBrk="1" hangingPunct="1">
              <a:spcBef>
                <a:spcPct val="50000"/>
              </a:spcBef>
              <a:defRPr/>
            </a:pPr>
            <a:r>
              <a:rPr lang="en-US" altLang="zh-CN" sz="1600" kern="0">
                <a:solidFill>
                  <a:srgbClr val="000000"/>
                </a:solidFill>
                <a:ea typeface="华文新魏" pitchFamily="2" charset="-122"/>
              </a:rPr>
              <a:t>	LDR SP,StackIrq</a:t>
            </a:r>
          </a:p>
          <a:p>
            <a:pPr algn="just" eaLnBrk="1" hangingPunct="1">
              <a:spcBef>
                <a:spcPct val="50000"/>
              </a:spcBef>
              <a:defRPr/>
            </a:pPr>
            <a:r>
              <a:rPr lang="en-US" altLang="zh-CN" sz="1600" kern="0">
                <a:solidFill>
                  <a:srgbClr val="000000"/>
                </a:solidFill>
                <a:ea typeface="华文新魏" pitchFamily="2" charset="-122"/>
              </a:rPr>
              <a:t>	......</a:t>
            </a:r>
          </a:p>
        </p:txBody>
      </p:sp>
      <p:sp>
        <p:nvSpPr>
          <p:cNvPr id="70" name="AutoShape 169">
            <a:extLst>
              <a:ext uri="{FF2B5EF4-FFF2-40B4-BE49-F238E27FC236}">
                <a16:creationId xmlns:a16="http://schemas.microsoft.com/office/drawing/2014/main" id="{C6B6C69C-B7EE-43C4-9336-8DAF20734D0E}"/>
              </a:ext>
            </a:extLst>
          </p:cNvPr>
          <p:cNvSpPr>
            <a:spLocks noChangeArrowheads="1"/>
          </p:cNvSpPr>
          <p:nvPr/>
        </p:nvSpPr>
        <p:spPr bwMode="auto">
          <a:xfrm rot="5400000">
            <a:off x="8872538" y="3097213"/>
            <a:ext cx="317500" cy="5238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645 h 21600"/>
              <a:gd name="T14" fmla="*/ 16773 w 21600"/>
              <a:gd name="T15" fmla="*/ 15955 h 21600"/>
            </a:gdLst>
            <a:ahLst/>
            <a:cxnLst>
              <a:cxn ang="T8">
                <a:pos x="T0" y="T1"/>
              </a:cxn>
              <a:cxn ang="T9">
                <a:pos x="T2" y="T3"/>
              </a:cxn>
              <a:cxn ang="T10">
                <a:pos x="T4" y="T5"/>
              </a:cxn>
              <a:cxn ang="T11">
                <a:pos x="T6" y="T7"/>
              </a:cxn>
            </a:cxnLst>
            <a:rect l="T12" t="T13" r="T14" b="T15"/>
            <a:pathLst>
              <a:path w="21600" h="21600">
                <a:moveTo>
                  <a:pt x="11488" y="0"/>
                </a:moveTo>
                <a:lnTo>
                  <a:pt x="11488" y="5645"/>
                </a:lnTo>
                <a:lnTo>
                  <a:pt x="3375" y="5645"/>
                </a:lnTo>
                <a:lnTo>
                  <a:pt x="3375" y="15955"/>
                </a:lnTo>
                <a:lnTo>
                  <a:pt x="11488" y="15955"/>
                </a:lnTo>
                <a:lnTo>
                  <a:pt x="11488" y="21600"/>
                </a:lnTo>
                <a:lnTo>
                  <a:pt x="21600" y="10800"/>
                </a:lnTo>
                <a:lnTo>
                  <a:pt x="11488" y="0"/>
                </a:lnTo>
                <a:close/>
              </a:path>
              <a:path w="21600" h="21600">
                <a:moveTo>
                  <a:pt x="1350" y="5645"/>
                </a:moveTo>
                <a:lnTo>
                  <a:pt x="1350" y="15955"/>
                </a:lnTo>
                <a:lnTo>
                  <a:pt x="2700" y="15955"/>
                </a:lnTo>
                <a:lnTo>
                  <a:pt x="2700" y="5645"/>
                </a:lnTo>
                <a:lnTo>
                  <a:pt x="1350" y="5645"/>
                </a:lnTo>
                <a:close/>
              </a:path>
              <a:path w="21600" h="21600">
                <a:moveTo>
                  <a:pt x="0" y="5645"/>
                </a:moveTo>
                <a:lnTo>
                  <a:pt x="0" y="15955"/>
                </a:lnTo>
                <a:lnTo>
                  <a:pt x="675" y="15955"/>
                </a:lnTo>
                <a:lnTo>
                  <a:pt x="675" y="5645"/>
                </a:lnTo>
                <a:lnTo>
                  <a:pt x="0" y="5645"/>
                </a:lnTo>
                <a:close/>
              </a:path>
            </a:pathLst>
          </a:custGeom>
          <a:solidFill>
            <a:srgbClr val="FF99CC"/>
          </a:solidFill>
          <a:ln w="9525">
            <a:solidFill>
              <a:srgbClr val="000000"/>
            </a:solidFill>
            <a:miter lim="800000"/>
            <a:headEnd/>
            <a:tailEnd/>
          </a:ln>
        </p:spPr>
        <p:txBody>
          <a:bodyPr rot="10800000" vert="eaVert" wrap="none" anchor="ctr"/>
          <a:lstStyle/>
          <a:p>
            <a:pPr>
              <a:defRPr/>
            </a:pPr>
            <a:endParaRPr lang="zh-CN" altLang="en-US" kern="0">
              <a:solidFill>
                <a:sysClr val="windowText" lastClr="000000"/>
              </a:solidFill>
            </a:endParaRPr>
          </a:p>
        </p:txBody>
      </p:sp>
      <p:grpSp>
        <p:nvGrpSpPr>
          <p:cNvPr id="71" name="Group 87">
            <a:extLst>
              <a:ext uri="{FF2B5EF4-FFF2-40B4-BE49-F238E27FC236}">
                <a16:creationId xmlns:a16="http://schemas.microsoft.com/office/drawing/2014/main" id="{0063B3D2-04ED-4AA5-B6F0-E439FD8355A1}"/>
              </a:ext>
            </a:extLst>
          </p:cNvPr>
          <p:cNvGrpSpPr>
            <a:grpSpLocks/>
          </p:cNvGrpSpPr>
          <p:nvPr/>
        </p:nvGrpSpPr>
        <p:grpSpPr bwMode="auto">
          <a:xfrm>
            <a:off x="7094540" y="4065591"/>
            <a:ext cx="3040063" cy="763588"/>
            <a:chOff x="3581" y="2561"/>
            <a:chExt cx="1915" cy="481"/>
          </a:xfrm>
        </p:grpSpPr>
        <p:sp>
          <p:nvSpPr>
            <p:cNvPr id="72" name="Line 67">
              <a:extLst>
                <a:ext uri="{FF2B5EF4-FFF2-40B4-BE49-F238E27FC236}">
                  <a16:creationId xmlns:a16="http://schemas.microsoft.com/office/drawing/2014/main" id="{CB3BFB1A-BA75-46A3-BF9A-8E592254DA3D}"/>
                </a:ext>
              </a:extLst>
            </p:cNvPr>
            <p:cNvSpPr>
              <a:spLocks noChangeShapeType="1"/>
            </p:cNvSpPr>
            <p:nvPr/>
          </p:nvSpPr>
          <p:spPr bwMode="auto">
            <a:xfrm>
              <a:off x="5426" y="2561"/>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73" name="Line 68">
              <a:extLst>
                <a:ext uri="{FF2B5EF4-FFF2-40B4-BE49-F238E27FC236}">
                  <a16:creationId xmlns:a16="http://schemas.microsoft.com/office/drawing/2014/main" id="{43B11A27-8EAB-4028-A2E1-7AABDDF4464E}"/>
                </a:ext>
              </a:extLst>
            </p:cNvPr>
            <p:cNvSpPr>
              <a:spLocks noChangeShapeType="1"/>
            </p:cNvSpPr>
            <p:nvPr/>
          </p:nvSpPr>
          <p:spPr bwMode="auto">
            <a:xfrm>
              <a:off x="4694" y="2695"/>
              <a:ext cx="732"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74" name="Line 69">
              <a:extLst>
                <a:ext uri="{FF2B5EF4-FFF2-40B4-BE49-F238E27FC236}">
                  <a16:creationId xmlns:a16="http://schemas.microsoft.com/office/drawing/2014/main" id="{7EC377FF-B0E4-4EDE-A279-8FDBDA80E236}"/>
                </a:ext>
              </a:extLst>
            </p:cNvPr>
            <p:cNvSpPr>
              <a:spLocks noChangeShapeType="1"/>
            </p:cNvSpPr>
            <p:nvPr/>
          </p:nvSpPr>
          <p:spPr bwMode="auto">
            <a:xfrm>
              <a:off x="4694" y="2561"/>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75" name="Freeform 70">
              <a:extLst>
                <a:ext uri="{FF2B5EF4-FFF2-40B4-BE49-F238E27FC236}">
                  <a16:creationId xmlns:a16="http://schemas.microsoft.com/office/drawing/2014/main" id="{7D753120-3E98-4095-BD7B-46E62B6D40D9}"/>
                </a:ext>
              </a:extLst>
            </p:cNvPr>
            <p:cNvSpPr>
              <a:spLocks/>
            </p:cNvSpPr>
            <p:nvPr/>
          </p:nvSpPr>
          <p:spPr bwMode="auto">
            <a:xfrm>
              <a:off x="4560" y="2561"/>
              <a:ext cx="615" cy="415"/>
            </a:xfrm>
            <a:custGeom>
              <a:avLst/>
              <a:gdLst>
                <a:gd name="T0" fmla="*/ 0 w 879"/>
                <a:gd name="T1" fmla="*/ 0 h 534"/>
                <a:gd name="T2" fmla="*/ 0 w 879"/>
                <a:gd name="T3" fmla="*/ 812797453 h 534"/>
                <a:gd name="T4" fmla="*/ 1051241136 w 879"/>
                <a:gd name="T5" fmla="*/ 812797453 h 534"/>
                <a:gd name="T6" fmla="*/ 0 60000 65536"/>
                <a:gd name="T7" fmla="*/ 0 60000 65536"/>
                <a:gd name="T8" fmla="*/ 0 60000 65536"/>
                <a:gd name="T9" fmla="*/ 0 w 879"/>
                <a:gd name="T10" fmla="*/ 0 h 534"/>
                <a:gd name="T11" fmla="*/ 879 w 879"/>
                <a:gd name="T12" fmla="*/ 534 h 534"/>
              </a:gdLst>
              <a:ahLst/>
              <a:cxnLst>
                <a:cxn ang="T6">
                  <a:pos x="T0" y="T1"/>
                </a:cxn>
                <a:cxn ang="T7">
                  <a:pos x="T2" y="T3"/>
                </a:cxn>
                <a:cxn ang="T8">
                  <a:pos x="T4" y="T5"/>
                </a:cxn>
              </a:cxnLst>
              <a:rect l="T9" t="T10" r="T11" b="T12"/>
              <a:pathLst>
                <a:path w="879" h="534">
                  <a:moveTo>
                    <a:pt x="0" y="0"/>
                  </a:moveTo>
                  <a:lnTo>
                    <a:pt x="0" y="534"/>
                  </a:lnTo>
                  <a:lnTo>
                    <a:pt x="879" y="534"/>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kern="0">
                <a:solidFill>
                  <a:sysClr val="windowText" lastClr="000000"/>
                </a:solidFill>
              </a:endParaRPr>
            </a:p>
          </p:txBody>
        </p:sp>
        <p:sp>
          <p:nvSpPr>
            <p:cNvPr id="76" name="Freeform 73">
              <a:extLst>
                <a:ext uri="{FF2B5EF4-FFF2-40B4-BE49-F238E27FC236}">
                  <a16:creationId xmlns:a16="http://schemas.microsoft.com/office/drawing/2014/main" id="{17985FAF-F359-47B2-8875-380263AD4FD2}"/>
                </a:ext>
              </a:extLst>
            </p:cNvPr>
            <p:cNvSpPr>
              <a:spLocks/>
            </p:cNvSpPr>
            <p:nvPr/>
          </p:nvSpPr>
          <p:spPr bwMode="auto">
            <a:xfrm>
              <a:off x="5057" y="2695"/>
              <a:ext cx="89" cy="145"/>
            </a:xfrm>
            <a:custGeom>
              <a:avLst/>
              <a:gdLst>
                <a:gd name="T0" fmla="*/ 0 w 75"/>
                <a:gd name="T1" fmla="*/ 0 h 198"/>
                <a:gd name="T2" fmla="*/ 0 w 75"/>
                <a:gd name="T3" fmla="*/ 267607525 h 198"/>
                <a:gd name="T4" fmla="*/ 266164299 w 75"/>
                <a:gd name="T5" fmla="*/ 267607525 h 198"/>
                <a:gd name="T6" fmla="*/ 0 60000 65536"/>
                <a:gd name="T7" fmla="*/ 0 60000 65536"/>
                <a:gd name="T8" fmla="*/ 0 60000 65536"/>
                <a:gd name="T9" fmla="*/ 0 w 75"/>
                <a:gd name="T10" fmla="*/ 0 h 198"/>
                <a:gd name="T11" fmla="*/ 75 w 75"/>
                <a:gd name="T12" fmla="*/ 198 h 198"/>
              </a:gdLst>
              <a:ahLst/>
              <a:cxnLst>
                <a:cxn ang="T6">
                  <a:pos x="T0" y="T1"/>
                </a:cxn>
                <a:cxn ang="T7">
                  <a:pos x="T2" y="T3"/>
                </a:cxn>
                <a:cxn ang="T8">
                  <a:pos x="T4" y="T5"/>
                </a:cxn>
              </a:cxnLst>
              <a:rect l="T9" t="T10" r="T11" b="T12"/>
              <a:pathLst>
                <a:path w="75" h="198">
                  <a:moveTo>
                    <a:pt x="0" y="0"/>
                  </a:moveTo>
                  <a:lnTo>
                    <a:pt x="0" y="198"/>
                  </a:lnTo>
                  <a:lnTo>
                    <a:pt x="75" y="198"/>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kern="0">
                <a:solidFill>
                  <a:sysClr val="windowText" lastClr="000000"/>
                </a:solidFill>
              </a:endParaRPr>
            </a:p>
          </p:txBody>
        </p:sp>
        <p:sp>
          <p:nvSpPr>
            <p:cNvPr id="77" name="Rectangle 126">
              <a:extLst>
                <a:ext uri="{FF2B5EF4-FFF2-40B4-BE49-F238E27FC236}">
                  <a16:creationId xmlns:a16="http://schemas.microsoft.com/office/drawing/2014/main" id="{24EDABA8-4CEB-4067-8B9E-C6C9D48C7594}"/>
                </a:ext>
              </a:extLst>
            </p:cNvPr>
            <p:cNvSpPr>
              <a:spLocks noChangeArrowheads="1"/>
            </p:cNvSpPr>
            <p:nvPr/>
          </p:nvSpPr>
          <p:spPr bwMode="auto">
            <a:xfrm>
              <a:off x="5205" y="2777"/>
              <a:ext cx="2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en-US" sz="1200" kern="0">
                  <a:solidFill>
                    <a:srgbClr val="000000"/>
                  </a:solidFill>
                  <a:latin typeface="黑体" pitchFamily="49" charset="-122"/>
                  <a:ea typeface="黑体" pitchFamily="49" charset="-122"/>
                </a:rPr>
                <a:t>模式位</a:t>
              </a:r>
              <a:endParaRPr lang="zh-CN" altLang="en-US" sz="1200" kern="0">
                <a:solidFill>
                  <a:sysClr val="windowText" lastClr="000000"/>
                </a:solidFill>
                <a:latin typeface="黑体" pitchFamily="49" charset="-122"/>
                <a:ea typeface="黑体" pitchFamily="49" charset="-122"/>
              </a:endParaRPr>
            </a:p>
          </p:txBody>
        </p:sp>
        <p:sp>
          <p:nvSpPr>
            <p:cNvPr id="78" name="Rectangle 127">
              <a:extLst>
                <a:ext uri="{FF2B5EF4-FFF2-40B4-BE49-F238E27FC236}">
                  <a16:creationId xmlns:a16="http://schemas.microsoft.com/office/drawing/2014/main" id="{0DA1BBB7-56DE-4461-B8F1-8BE53555CA67}"/>
                </a:ext>
              </a:extLst>
            </p:cNvPr>
            <p:cNvSpPr>
              <a:spLocks noChangeArrowheads="1"/>
            </p:cNvSpPr>
            <p:nvPr/>
          </p:nvSpPr>
          <p:spPr bwMode="auto">
            <a:xfrm>
              <a:off x="5200" y="2926"/>
              <a:ext cx="2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en-US" sz="1200" kern="0">
                  <a:solidFill>
                    <a:srgbClr val="000000"/>
                  </a:solidFill>
                  <a:latin typeface="黑体" pitchFamily="49" charset="-122"/>
                  <a:ea typeface="黑体" pitchFamily="49" charset="-122"/>
                </a:rPr>
                <a:t>状态位</a:t>
              </a:r>
              <a:endParaRPr lang="zh-CN" altLang="en-US" sz="1200" kern="0">
                <a:solidFill>
                  <a:sysClr val="windowText" lastClr="000000"/>
                </a:solidFill>
                <a:latin typeface="黑体" pitchFamily="49" charset="-122"/>
                <a:ea typeface="黑体" pitchFamily="49" charset="-122"/>
              </a:endParaRPr>
            </a:p>
          </p:txBody>
        </p:sp>
        <p:sp>
          <p:nvSpPr>
            <p:cNvPr id="79" name="Rectangle 129">
              <a:extLst>
                <a:ext uri="{FF2B5EF4-FFF2-40B4-BE49-F238E27FC236}">
                  <a16:creationId xmlns:a16="http://schemas.microsoft.com/office/drawing/2014/main" id="{A358092C-86BB-47DA-9494-18B24E7A4A32}"/>
                </a:ext>
              </a:extLst>
            </p:cNvPr>
            <p:cNvSpPr>
              <a:spLocks noChangeArrowheads="1"/>
            </p:cNvSpPr>
            <p:nvPr/>
          </p:nvSpPr>
          <p:spPr bwMode="auto">
            <a:xfrm>
              <a:off x="3584" y="2777"/>
              <a:ext cx="4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200" kern="0">
                  <a:solidFill>
                    <a:srgbClr val="000000"/>
                  </a:solidFill>
                  <a:latin typeface="黑体" pitchFamily="49" charset="-122"/>
                  <a:ea typeface="黑体" pitchFamily="49" charset="-122"/>
                </a:rPr>
                <a:t>IRQ</a:t>
              </a:r>
              <a:r>
                <a:rPr lang="zh-CN" altLang="en-US" sz="1200" kern="0">
                  <a:solidFill>
                    <a:srgbClr val="000000"/>
                  </a:solidFill>
                  <a:latin typeface="黑体" pitchFamily="49" charset="-122"/>
                  <a:ea typeface="黑体" pitchFamily="49" charset="-122"/>
                </a:rPr>
                <a:t>禁止位</a:t>
              </a:r>
              <a:endParaRPr lang="zh-CN" altLang="en-US" sz="1200" kern="0">
                <a:solidFill>
                  <a:sysClr val="windowText" lastClr="000000"/>
                </a:solidFill>
                <a:latin typeface="黑体" pitchFamily="49" charset="-122"/>
                <a:ea typeface="黑体" pitchFamily="49" charset="-122"/>
              </a:endParaRPr>
            </a:p>
          </p:txBody>
        </p:sp>
        <p:sp>
          <p:nvSpPr>
            <p:cNvPr id="80" name="Rectangle 131">
              <a:extLst>
                <a:ext uri="{FF2B5EF4-FFF2-40B4-BE49-F238E27FC236}">
                  <a16:creationId xmlns:a16="http://schemas.microsoft.com/office/drawing/2014/main" id="{C4EC9457-85D6-4625-848F-57B4E60B97B1}"/>
                </a:ext>
              </a:extLst>
            </p:cNvPr>
            <p:cNvSpPr>
              <a:spLocks noChangeArrowheads="1"/>
            </p:cNvSpPr>
            <p:nvPr/>
          </p:nvSpPr>
          <p:spPr bwMode="auto">
            <a:xfrm>
              <a:off x="3581" y="2926"/>
              <a:ext cx="4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200" kern="0">
                  <a:solidFill>
                    <a:srgbClr val="000000"/>
                  </a:solidFill>
                  <a:latin typeface="黑体" pitchFamily="49" charset="-122"/>
                  <a:ea typeface="黑体" pitchFamily="49" charset="-122"/>
                </a:rPr>
                <a:t>FIQ</a:t>
              </a:r>
              <a:r>
                <a:rPr lang="zh-CN" altLang="en-US" sz="1200" kern="0">
                  <a:solidFill>
                    <a:srgbClr val="000000"/>
                  </a:solidFill>
                  <a:latin typeface="黑体" pitchFamily="49" charset="-122"/>
                  <a:ea typeface="黑体" pitchFamily="49" charset="-122"/>
                </a:rPr>
                <a:t>禁止位</a:t>
              </a:r>
              <a:endParaRPr lang="zh-CN" altLang="en-US" sz="1200" kern="0">
                <a:solidFill>
                  <a:sysClr val="windowText" lastClr="000000"/>
                </a:solidFill>
                <a:latin typeface="黑体" pitchFamily="49" charset="-122"/>
                <a:ea typeface="黑体" pitchFamily="49" charset="-122"/>
              </a:endParaRPr>
            </a:p>
          </p:txBody>
        </p:sp>
        <p:sp>
          <p:nvSpPr>
            <p:cNvPr id="81" name="Line 170">
              <a:extLst>
                <a:ext uri="{FF2B5EF4-FFF2-40B4-BE49-F238E27FC236}">
                  <a16:creationId xmlns:a16="http://schemas.microsoft.com/office/drawing/2014/main" id="{40F41384-C617-4309-A258-608106D1B65B}"/>
                </a:ext>
              </a:extLst>
            </p:cNvPr>
            <p:cNvSpPr>
              <a:spLocks noChangeShapeType="1"/>
            </p:cNvSpPr>
            <p:nvPr/>
          </p:nvSpPr>
          <p:spPr bwMode="auto">
            <a:xfrm>
              <a:off x="4044" y="2844"/>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82" name="Line 171">
              <a:extLst>
                <a:ext uri="{FF2B5EF4-FFF2-40B4-BE49-F238E27FC236}">
                  <a16:creationId xmlns:a16="http://schemas.microsoft.com/office/drawing/2014/main" id="{67765909-1DB3-42E3-BD54-7BB6AE2CF84E}"/>
                </a:ext>
              </a:extLst>
            </p:cNvPr>
            <p:cNvSpPr>
              <a:spLocks noChangeShapeType="1"/>
            </p:cNvSpPr>
            <p:nvPr/>
          </p:nvSpPr>
          <p:spPr bwMode="auto">
            <a:xfrm flipV="1">
              <a:off x="4195" y="2568"/>
              <a:ext cx="0"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83" name="Line 172">
              <a:extLst>
                <a:ext uri="{FF2B5EF4-FFF2-40B4-BE49-F238E27FC236}">
                  <a16:creationId xmlns:a16="http://schemas.microsoft.com/office/drawing/2014/main" id="{0C98F2E7-7D02-4787-8F55-A8CA2D6E775D}"/>
                </a:ext>
              </a:extLst>
            </p:cNvPr>
            <p:cNvSpPr>
              <a:spLocks noChangeShapeType="1"/>
            </p:cNvSpPr>
            <p:nvPr/>
          </p:nvSpPr>
          <p:spPr bwMode="auto">
            <a:xfrm>
              <a:off x="4377" y="2568"/>
              <a:ext cx="0"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84" name="Line 173">
              <a:extLst>
                <a:ext uri="{FF2B5EF4-FFF2-40B4-BE49-F238E27FC236}">
                  <a16:creationId xmlns:a16="http://schemas.microsoft.com/office/drawing/2014/main" id="{63800DCA-8EB4-41B0-9E4C-B781E358F8E2}"/>
                </a:ext>
              </a:extLst>
            </p:cNvPr>
            <p:cNvSpPr>
              <a:spLocks noChangeShapeType="1"/>
            </p:cNvSpPr>
            <p:nvPr/>
          </p:nvSpPr>
          <p:spPr bwMode="auto">
            <a:xfrm flipH="1">
              <a:off x="4044" y="2976"/>
              <a:ext cx="3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grpSp>
      <p:grpSp>
        <p:nvGrpSpPr>
          <p:cNvPr id="85" name="Group 86">
            <a:extLst>
              <a:ext uri="{FF2B5EF4-FFF2-40B4-BE49-F238E27FC236}">
                <a16:creationId xmlns:a16="http://schemas.microsoft.com/office/drawing/2014/main" id="{57B371AB-512C-423C-9A28-4FFBB35574EA}"/>
              </a:ext>
            </a:extLst>
          </p:cNvPr>
          <p:cNvGrpSpPr>
            <a:grpSpLocks/>
          </p:cNvGrpSpPr>
          <p:nvPr/>
        </p:nvGrpSpPr>
        <p:grpSpPr bwMode="auto">
          <a:xfrm>
            <a:off x="5753100" y="3517901"/>
            <a:ext cx="4357688" cy="576263"/>
            <a:chOff x="2736" y="2216"/>
            <a:chExt cx="2745" cy="363"/>
          </a:xfrm>
        </p:grpSpPr>
        <p:sp>
          <p:nvSpPr>
            <p:cNvPr id="86" name="Rectangle 29">
              <a:extLst>
                <a:ext uri="{FF2B5EF4-FFF2-40B4-BE49-F238E27FC236}">
                  <a16:creationId xmlns:a16="http://schemas.microsoft.com/office/drawing/2014/main" id="{17C08E4F-FD49-404B-9ABC-5F5C34B64E43}"/>
                </a:ext>
              </a:extLst>
            </p:cNvPr>
            <p:cNvSpPr>
              <a:spLocks noChangeArrowheads="1"/>
            </p:cNvSpPr>
            <p:nvPr/>
          </p:nvSpPr>
          <p:spPr bwMode="auto">
            <a:xfrm>
              <a:off x="2736"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N</a:t>
              </a:r>
            </a:p>
          </p:txBody>
        </p:sp>
        <p:sp>
          <p:nvSpPr>
            <p:cNvPr id="87" name="Rectangle 30">
              <a:extLst>
                <a:ext uri="{FF2B5EF4-FFF2-40B4-BE49-F238E27FC236}">
                  <a16:creationId xmlns:a16="http://schemas.microsoft.com/office/drawing/2014/main" id="{7DB5D654-649F-46C9-9AE9-9CF591C6ADFE}"/>
                </a:ext>
              </a:extLst>
            </p:cNvPr>
            <p:cNvSpPr>
              <a:spLocks noChangeArrowheads="1"/>
            </p:cNvSpPr>
            <p:nvPr/>
          </p:nvSpPr>
          <p:spPr bwMode="auto">
            <a:xfrm>
              <a:off x="2908"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Z</a:t>
              </a:r>
            </a:p>
          </p:txBody>
        </p:sp>
        <p:sp>
          <p:nvSpPr>
            <p:cNvPr id="88" name="Rectangle 31">
              <a:extLst>
                <a:ext uri="{FF2B5EF4-FFF2-40B4-BE49-F238E27FC236}">
                  <a16:creationId xmlns:a16="http://schemas.microsoft.com/office/drawing/2014/main" id="{27523773-664D-4142-BD4C-C79F299BA768}"/>
                </a:ext>
              </a:extLst>
            </p:cNvPr>
            <p:cNvSpPr>
              <a:spLocks noChangeArrowheads="1"/>
            </p:cNvSpPr>
            <p:nvPr/>
          </p:nvSpPr>
          <p:spPr bwMode="auto">
            <a:xfrm>
              <a:off x="3079"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C</a:t>
              </a:r>
            </a:p>
          </p:txBody>
        </p:sp>
        <p:sp>
          <p:nvSpPr>
            <p:cNvPr id="89" name="Rectangle 32">
              <a:extLst>
                <a:ext uri="{FF2B5EF4-FFF2-40B4-BE49-F238E27FC236}">
                  <a16:creationId xmlns:a16="http://schemas.microsoft.com/office/drawing/2014/main" id="{26E4D26A-E6F1-4DDE-9614-BEC4E7EFE4FF}"/>
                </a:ext>
              </a:extLst>
            </p:cNvPr>
            <p:cNvSpPr>
              <a:spLocks noChangeArrowheads="1"/>
            </p:cNvSpPr>
            <p:nvPr/>
          </p:nvSpPr>
          <p:spPr bwMode="auto">
            <a:xfrm>
              <a:off x="3251"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V</a:t>
              </a:r>
            </a:p>
          </p:txBody>
        </p:sp>
        <p:sp>
          <p:nvSpPr>
            <p:cNvPr id="90" name="Rectangle 33">
              <a:extLst>
                <a:ext uri="{FF2B5EF4-FFF2-40B4-BE49-F238E27FC236}">
                  <a16:creationId xmlns:a16="http://schemas.microsoft.com/office/drawing/2014/main" id="{6497CCD5-730F-4677-B079-CE38E2AB4C2D}"/>
                </a:ext>
              </a:extLst>
            </p:cNvPr>
            <p:cNvSpPr>
              <a:spLocks noChangeArrowheads="1"/>
            </p:cNvSpPr>
            <p:nvPr/>
          </p:nvSpPr>
          <p:spPr bwMode="auto">
            <a:xfrm>
              <a:off x="3421"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200" b="1" kern="0">
                <a:solidFill>
                  <a:sysClr val="windowText" lastClr="000000"/>
                </a:solidFill>
                <a:latin typeface="Arial" pitchFamily="34" charset="0"/>
              </a:endParaRPr>
            </a:p>
          </p:txBody>
        </p:sp>
        <p:sp>
          <p:nvSpPr>
            <p:cNvPr id="91" name="Rectangle 34">
              <a:extLst>
                <a:ext uri="{FF2B5EF4-FFF2-40B4-BE49-F238E27FC236}">
                  <a16:creationId xmlns:a16="http://schemas.microsoft.com/office/drawing/2014/main" id="{5D3A8D8E-D0EE-4C00-84EC-F2AB18A72483}"/>
                </a:ext>
              </a:extLst>
            </p:cNvPr>
            <p:cNvSpPr>
              <a:spLocks noChangeArrowheads="1"/>
            </p:cNvSpPr>
            <p:nvPr/>
          </p:nvSpPr>
          <p:spPr bwMode="auto">
            <a:xfrm>
              <a:off x="3593"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200" b="1" kern="0">
                <a:solidFill>
                  <a:sysClr val="windowText" lastClr="000000"/>
                </a:solidFill>
                <a:latin typeface="Arial" pitchFamily="34" charset="0"/>
              </a:endParaRPr>
            </a:p>
          </p:txBody>
        </p:sp>
        <p:sp>
          <p:nvSpPr>
            <p:cNvPr id="92" name="Rectangle 35">
              <a:extLst>
                <a:ext uri="{FF2B5EF4-FFF2-40B4-BE49-F238E27FC236}">
                  <a16:creationId xmlns:a16="http://schemas.microsoft.com/office/drawing/2014/main" id="{B9FE9FCC-4A47-4C3E-9550-8999A3ABA250}"/>
                </a:ext>
              </a:extLst>
            </p:cNvPr>
            <p:cNvSpPr>
              <a:spLocks noChangeArrowheads="1"/>
            </p:cNvSpPr>
            <p:nvPr/>
          </p:nvSpPr>
          <p:spPr bwMode="auto">
            <a:xfrm>
              <a:off x="3765"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200" b="1" kern="0">
                <a:solidFill>
                  <a:sysClr val="windowText" lastClr="000000"/>
                </a:solidFill>
                <a:latin typeface="Arial" pitchFamily="34" charset="0"/>
              </a:endParaRPr>
            </a:p>
          </p:txBody>
        </p:sp>
        <p:sp>
          <p:nvSpPr>
            <p:cNvPr id="93" name="Rectangle 36">
              <a:extLst>
                <a:ext uri="{FF2B5EF4-FFF2-40B4-BE49-F238E27FC236}">
                  <a16:creationId xmlns:a16="http://schemas.microsoft.com/office/drawing/2014/main" id="{A44F2B56-78CA-4746-967D-95B51838D1E0}"/>
                </a:ext>
              </a:extLst>
            </p:cNvPr>
            <p:cNvSpPr>
              <a:spLocks noChangeArrowheads="1"/>
            </p:cNvSpPr>
            <p:nvPr/>
          </p:nvSpPr>
          <p:spPr bwMode="auto">
            <a:xfrm>
              <a:off x="3936"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200" b="1" kern="0">
                <a:solidFill>
                  <a:sysClr val="windowText" lastClr="000000"/>
                </a:solidFill>
                <a:latin typeface="Arial" pitchFamily="34" charset="0"/>
              </a:endParaRPr>
            </a:p>
          </p:txBody>
        </p:sp>
        <p:sp>
          <p:nvSpPr>
            <p:cNvPr id="94" name="Rectangle 37">
              <a:extLst>
                <a:ext uri="{FF2B5EF4-FFF2-40B4-BE49-F238E27FC236}">
                  <a16:creationId xmlns:a16="http://schemas.microsoft.com/office/drawing/2014/main" id="{AEC41C92-F337-4E4F-8C5D-55B4B526ADBB}"/>
                </a:ext>
              </a:extLst>
            </p:cNvPr>
            <p:cNvSpPr>
              <a:spLocks noChangeArrowheads="1"/>
            </p:cNvSpPr>
            <p:nvPr/>
          </p:nvSpPr>
          <p:spPr bwMode="auto">
            <a:xfrm>
              <a:off x="4107"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I</a:t>
              </a:r>
            </a:p>
          </p:txBody>
        </p:sp>
        <p:sp>
          <p:nvSpPr>
            <p:cNvPr id="95" name="Rectangle 38">
              <a:extLst>
                <a:ext uri="{FF2B5EF4-FFF2-40B4-BE49-F238E27FC236}">
                  <a16:creationId xmlns:a16="http://schemas.microsoft.com/office/drawing/2014/main" id="{1582B44B-AFB0-426E-B43B-C677EA1D34AB}"/>
                </a:ext>
              </a:extLst>
            </p:cNvPr>
            <p:cNvSpPr>
              <a:spLocks noChangeArrowheads="1"/>
            </p:cNvSpPr>
            <p:nvPr/>
          </p:nvSpPr>
          <p:spPr bwMode="auto">
            <a:xfrm>
              <a:off x="4279"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F</a:t>
              </a:r>
            </a:p>
          </p:txBody>
        </p:sp>
        <p:sp>
          <p:nvSpPr>
            <p:cNvPr id="96" name="Rectangle 39">
              <a:extLst>
                <a:ext uri="{FF2B5EF4-FFF2-40B4-BE49-F238E27FC236}">
                  <a16:creationId xmlns:a16="http://schemas.microsoft.com/office/drawing/2014/main" id="{1A2091E3-5A1D-4200-BCD6-B87FC20C4F81}"/>
                </a:ext>
              </a:extLst>
            </p:cNvPr>
            <p:cNvSpPr>
              <a:spLocks noChangeArrowheads="1"/>
            </p:cNvSpPr>
            <p:nvPr/>
          </p:nvSpPr>
          <p:spPr bwMode="auto">
            <a:xfrm>
              <a:off x="4450"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T</a:t>
              </a:r>
            </a:p>
          </p:txBody>
        </p:sp>
        <p:sp>
          <p:nvSpPr>
            <p:cNvPr id="97" name="Rectangle 40">
              <a:extLst>
                <a:ext uri="{FF2B5EF4-FFF2-40B4-BE49-F238E27FC236}">
                  <a16:creationId xmlns:a16="http://schemas.microsoft.com/office/drawing/2014/main" id="{FEE7166C-B998-4E99-9B87-840D01543318}"/>
                </a:ext>
              </a:extLst>
            </p:cNvPr>
            <p:cNvSpPr>
              <a:spLocks noChangeArrowheads="1"/>
            </p:cNvSpPr>
            <p:nvPr/>
          </p:nvSpPr>
          <p:spPr bwMode="auto">
            <a:xfrm>
              <a:off x="4622"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M4</a:t>
              </a:r>
            </a:p>
          </p:txBody>
        </p:sp>
        <p:sp>
          <p:nvSpPr>
            <p:cNvPr id="98" name="Rectangle 41">
              <a:extLst>
                <a:ext uri="{FF2B5EF4-FFF2-40B4-BE49-F238E27FC236}">
                  <a16:creationId xmlns:a16="http://schemas.microsoft.com/office/drawing/2014/main" id="{47634C35-C19E-4D48-9367-C733F0F27644}"/>
                </a:ext>
              </a:extLst>
            </p:cNvPr>
            <p:cNvSpPr>
              <a:spLocks noChangeArrowheads="1"/>
            </p:cNvSpPr>
            <p:nvPr/>
          </p:nvSpPr>
          <p:spPr bwMode="auto">
            <a:xfrm>
              <a:off x="4794"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M3</a:t>
              </a:r>
            </a:p>
          </p:txBody>
        </p:sp>
        <p:sp>
          <p:nvSpPr>
            <p:cNvPr id="99" name="Rectangle 42">
              <a:extLst>
                <a:ext uri="{FF2B5EF4-FFF2-40B4-BE49-F238E27FC236}">
                  <a16:creationId xmlns:a16="http://schemas.microsoft.com/office/drawing/2014/main" id="{B59E4E0B-3B04-4FA4-98E1-D1B5856A773A}"/>
                </a:ext>
              </a:extLst>
            </p:cNvPr>
            <p:cNvSpPr>
              <a:spLocks noChangeArrowheads="1"/>
            </p:cNvSpPr>
            <p:nvPr/>
          </p:nvSpPr>
          <p:spPr bwMode="auto">
            <a:xfrm>
              <a:off x="4966"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M2</a:t>
              </a:r>
            </a:p>
          </p:txBody>
        </p:sp>
        <p:sp>
          <p:nvSpPr>
            <p:cNvPr id="100" name="Rectangle 43">
              <a:extLst>
                <a:ext uri="{FF2B5EF4-FFF2-40B4-BE49-F238E27FC236}">
                  <a16:creationId xmlns:a16="http://schemas.microsoft.com/office/drawing/2014/main" id="{B33C256D-8CBE-4B08-B22F-B0DD31C1B075}"/>
                </a:ext>
              </a:extLst>
            </p:cNvPr>
            <p:cNvSpPr>
              <a:spLocks noChangeArrowheads="1"/>
            </p:cNvSpPr>
            <p:nvPr/>
          </p:nvSpPr>
          <p:spPr bwMode="auto">
            <a:xfrm>
              <a:off x="5137"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M1</a:t>
              </a:r>
            </a:p>
          </p:txBody>
        </p:sp>
        <p:sp>
          <p:nvSpPr>
            <p:cNvPr id="101" name="Rectangle 44">
              <a:extLst>
                <a:ext uri="{FF2B5EF4-FFF2-40B4-BE49-F238E27FC236}">
                  <a16:creationId xmlns:a16="http://schemas.microsoft.com/office/drawing/2014/main" id="{855707BD-5202-4870-B3E2-C37500C493A6}"/>
                </a:ext>
              </a:extLst>
            </p:cNvPr>
            <p:cNvSpPr>
              <a:spLocks noChangeArrowheads="1"/>
            </p:cNvSpPr>
            <p:nvPr/>
          </p:nvSpPr>
          <p:spPr bwMode="auto">
            <a:xfrm>
              <a:off x="5309"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M0</a:t>
              </a:r>
            </a:p>
          </p:txBody>
        </p:sp>
        <p:sp>
          <p:nvSpPr>
            <p:cNvPr id="102" name="Freeform 118">
              <a:extLst>
                <a:ext uri="{FF2B5EF4-FFF2-40B4-BE49-F238E27FC236}">
                  <a16:creationId xmlns:a16="http://schemas.microsoft.com/office/drawing/2014/main" id="{40AC9F3D-7218-4650-9A56-764AB6A223B1}"/>
                </a:ext>
              </a:extLst>
            </p:cNvPr>
            <p:cNvSpPr>
              <a:spLocks/>
            </p:cNvSpPr>
            <p:nvPr/>
          </p:nvSpPr>
          <p:spPr bwMode="auto">
            <a:xfrm>
              <a:off x="3793" y="2358"/>
              <a:ext cx="280" cy="221"/>
            </a:xfrm>
            <a:custGeom>
              <a:avLst/>
              <a:gdLst>
                <a:gd name="T0" fmla="*/ 0 w 476"/>
                <a:gd name="T1" fmla="*/ 341908232 h 360"/>
                <a:gd name="T2" fmla="*/ 312185503 w 476"/>
                <a:gd name="T3" fmla="*/ 341908232 h 360"/>
                <a:gd name="T4" fmla="*/ 415084589 w 476"/>
                <a:gd name="T5" fmla="*/ 0 h 360"/>
                <a:gd name="T6" fmla="*/ 102899121 w 476"/>
                <a:gd name="T7" fmla="*/ 0 h 360"/>
                <a:gd name="T8" fmla="*/ 0 w 476"/>
                <a:gd name="T9" fmla="*/ 341908232 h 360"/>
                <a:gd name="T10" fmla="*/ 0 60000 65536"/>
                <a:gd name="T11" fmla="*/ 0 60000 65536"/>
                <a:gd name="T12" fmla="*/ 0 60000 65536"/>
                <a:gd name="T13" fmla="*/ 0 60000 65536"/>
                <a:gd name="T14" fmla="*/ 0 60000 65536"/>
                <a:gd name="T15" fmla="*/ 0 w 476"/>
                <a:gd name="T16" fmla="*/ 0 h 360"/>
                <a:gd name="T17" fmla="*/ 476 w 476"/>
                <a:gd name="T18" fmla="*/ 360 h 360"/>
              </a:gdLst>
              <a:ahLst/>
              <a:cxnLst>
                <a:cxn ang="T10">
                  <a:pos x="T0" y="T1"/>
                </a:cxn>
                <a:cxn ang="T11">
                  <a:pos x="T2" y="T3"/>
                </a:cxn>
                <a:cxn ang="T12">
                  <a:pos x="T4" y="T5"/>
                </a:cxn>
                <a:cxn ang="T13">
                  <a:pos x="T6" y="T7"/>
                </a:cxn>
                <a:cxn ang="T14">
                  <a:pos x="T8" y="T9"/>
                </a:cxn>
              </a:cxnLst>
              <a:rect l="T15" t="T16" r="T17" b="T18"/>
              <a:pathLst>
                <a:path w="476" h="360">
                  <a:moveTo>
                    <a:pt x="0" y="360"/>
                  </a:moveTo>
                  <a:lnTo>
                    <a:pt x="358" y="360"/>
                  </a:lnTo>
                  <a:lnTo>
                    <a:pt x="476" y="0"/>
                  </a:lnTo>
                  <a:lnTo>
                    <a:pt x="118" y="0"/>
                  </a:lnTo>
                  <a:lnTo>
                    <a:pt x="0" y="360"/>
                  </a:lnTo>
                  <a:close/>
                </a:path>
              </a:pathLst>
            </a:custGeom>
            <a:solidFill>
              <a:srgbClr val="FFFFFF"/>
            </a:solidFill>
            <a:ln w="6350">
              <a:solidFill>
                <a:srgbClr val="000000"/>
              </a:solidFill>
              <a:round/>
              <a:headEnd/>
              <a:tailEnd/>
            </a:ln>
          </p:spPr>
          <p:txBody>
            <a:bodyPr/>
            <a:lstStyle/>
            <a:p>
              <a:pPr>
                <a:defRPr/>
              </a:pPr>
              <a:endParaRPr lang="zh-CN" altLang="en-US" kern="0">
                <a:solidFill>
                  <a:sysClr val="windowText" lastClr="000000"/>
                </a:solidFill>
              </a:endParaRPr>
            </a:p>
          </p:txBody>
        </p:sp>
        <p:sp>
          <p:nvSpPr>
            <p:cNvPr id="103" name="Rectangle 46">
              <a:extLst>
                <a:ext uri="{FF2B5EF4-FFF2-40B4-BE49-F238E27FC236}">
                  <a16:creationId xmlns:a16="http://schemas.microsoft.com/office/drawing/2014/main" id="{31103AAB-4EDD-45C2-B2BB-26AC317895DE}"/>
                </a:ext>
              </a:extLst>
            </p:cNvPr>
            <p:cNvSpPr>
              <a:spLocks noChangeArrowheads="1"/>
            </p:cNvSpPr>
            <p:nvPr/>
          </p:nvSpPr>
          <p:spPr bwMode="auto">
            <a:xfrm>
              <a:off x="2736"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31</a:t>
              </a:r>
            </a:p>
          </p:txBody>
        </p:sp>
        <p:sp>
          <p:nvSpPr>
            <p:cNvPr id="104" name="Rectangle 47">
              <a:extLst>
                <a:ext uri="{FF2B5EF4-FFF2-40B4-BE49-F238E27FC236}">
                  <a16:creationId xmlns:a16="http://schemas.microsoft.com/office/drawing/2014/main" id="{F3D8A923-4E4A-4EA8-AAAD-067999E4BE44}"/>
                </a:ext>
              </a:extLst>
            </p:cNvPr>
            <p:cNvSpPr>
              <a:spLocks noChangeArrowheads="1"/>
            </p:cNvSpPr>
            <p:nvPr/>
          </p:nvSpPr>
          <p:spPr bwMode="auto">
            <a:xfrm>
              <a:off x="2908"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30</a:t>
              </a:r>
            </a:p>
          </p:txBody>
        </p:sp>
        <p:sp>
          <p:nvSpPr>
            <p:cNvPr id="105" name="Rectangle 48">
              <a:extLst>
                <a:ext uri="{FF2B5EF4-FFF2-40B4-BE49-F238E27FC236}">
                  <a16:creationId xmlns:a16="http://schemas.microsoft.com/office/drawing/2014/main" id="{72D722E6-0291-4D6F-87E2-654BB6009ED5}"/>
                </a:ext>
              </a:extLst>
            </p:cNvPr>
            <p:cNvSpPr>
              <a:spLocks noChangeArrowheads="1"/>
            </p:cNvSpPr>
            <p:nvPr/>
          </p:nvSpPr>
          <p:spPr bwMode="auto">
            <a:xfrm>
              <a:off x="3079"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29</a:t>
              </a:r>
            </a:p>
          </p:txBody>
        </p:sp>
        <p:sp>
          <p:nvSpPr>
            <p:cNvPr id="106" name="Rectangle 49">
              <a:extLst>
                <a:ext uri="{FF2B5EF4-FFF2-40B4-BE49-F238E27FC236}">
                  <a16:creationId xmlns:a16="http://schemas.microsoft.com/office/drawing/2014/main" id="{B903F814-9678-4D1F-B84A-5096E833390E}"/>
                </a:ext>
              </a:extLst>
            </p:cNvPr>
            <p:cNvSpPr>
              <a:spLocks noChangeArrowheads="1"/>
            </p:cNvSpPr>
            <p:nvPr/>
          </p:nvSpPr>
          <p:spPr bwMode="auto">
            <a:xfrm>
              <a:off x="3251"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28</a:t>
              </a:r>
            </a:p>
          </p:txBody>
        </p:sp>
        <p:sp>
          <p:nvSpPr>
            <p:cNvPr id="107" name="Rectangle 50">
              <a:extLst>
                <a:ext uri="{FF2B5EF4-FFF2-40B4-BE49-F238E27FC236}">
                  <a16:creationId xmlns:a16="http://schemas.microsoft.com/office/drawing/2014/main" id="{C60EE5F1-340E-4E2D-8FFE-CA6131DD729C}"/>
                </a:ext>
              </a:extLst>
            </p:cNvPr>
            <p:cNvSpPr>
              <a:spLocks noChangeArrowheads="1"/>
            </p:cNvSpPr>
            <p:nvPr/>
          </p:nvSpPr>
          <p:spPr bwMode="auto">
            <a:xfrm>
              <a:off x="3421"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27</a:t>
              </a:r>
            </a:p>
          </p:txBody>
        </p:sp>
        <p:sp>
          <p:nvSpPr>
            <p:cNvPr id="108" name="Rectangle 51">
              <a:extLst>
                <a:ext uri="{FF2B5EF4-FFF2-40B4-BE49-F238E27FC236}">
                  <a16:creationId xmlns:a16="http://schemas.microsoft.com/office/drawing/2014/main" id="{C2F894AF-D04B-47F1-9126-1CA96D758C5A}"/>
                </a:ext>
              </a:extLst>
            </p:cNvPr>
            <p:cNvSpPr>
              <a:spLocks noChangeArrowheads="1"/>
            </p:cNvSpPr>
            <p:nvPr/>
          </p:nvSpPr>
          <p:spPr bwMode="auto">
            <a:xfrm>
              <a:off x="3593"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26</a:t>
              </a:r>
            </a:p>
          </p:txBody>
        </p:sp>
        <p:sp>
          <p:nvSpPr>
            <p:cNvPr id="109" name="Rectangle 52">
              <a:extLst>
                <a:ext uri="{FF2B5EF4-FFF2-40B4-BE49-F238E27FC236}">
                  <a16:creationId xmlns:a16="http://schemas.microsoft.com/office/drawing/2014/main" id="{63FE7045-D303-4D74-8BDE-34C2F0D77F4C}"/>
                </a:ext>
              </a:extLst>
            </p:cNvPr>
            <p:cNvSpPr>
              <a:spLocks noChangeArrowheads="1"/>
            </p:cNvSpPr>
            <p:nvPr/>
          </p:nvSpPr>
          <p:spPr bwMode="auto">
            <a:xfrm>
              <a:off x="4107"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7</a:t>
              </a:r>
            </a:p>
          </p:txBody>
        </p:sp>
        <p:sp>
          <p:nvSpPr>
            <p:cNvPr id="110" name="Rectangle 53">
              <a:extLst>
                <a:ext uri="{FF2B5EF4-FFF2-40B4-BE49-F238E27FC236}">
                  <a16:creationId xmlns:a16="http://schemas.microsoft.com/office/drawing/2014/main" id="{DFD0D385-2211-48AB-B4AD-17CD2503BDE4}"/>
                </a:ext>
              </a:extLst>
            </p:cNvPr>
            <p:cNvSpPr>
              <a:spLocks noChangeArrowheads="1"/>
            </p:cNvSpPr>
            <p:nvPr/>
          </p:nvSpPr>
          <p:spPr bwMode="auto">
            <a:xfrm>
              <a:off x="4279"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6</a:t>
              </a:r>
            </a:p>
          </p:txBody>
        </p:sp>
        <p:sp>
          <p:nvSpPr>
            <p:cNvPr id="111" name="Rectangle 54">
              <a:extLst>
                <a:ext uri="{FF2B5EF4-FFF2-40B4-BE49-F238E27FC236}">
                  <a16:creationId xmlns:a16="http://schemas.microsoft.com/office/drawing/2014/main" id="{325D4751-6A2C-4338-95DC-B86DCA281808}"/>
                </a:ext>
              </a:extLst>
            </p:cNvPr>
            <p:cNvSpPr>
              <a:spLocks noChangeArrowheads="1"/>
            </p:cNvSpPr>
            <p:nvPr/>
          </p:nvSpPr>
          <p:spPr bwMode="auto">
            <a:xfrm>
              <a:off x="4450"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5</a:t>
              </a:r>
            </a:p>
          </p:txBody>
        </p:sp>
        <p:sp>
          <p:nvSpPr>
            <p:cNvPr id="112" name="Rectangle 55">
              <a:extLst>
                <a:ext uri="{FF2B5EF4-FFF2-40B4-BE49-F238E27FC236}">
                  <a16:creationId xmlns:a16="http://schemas.microsoft.com/office/drawing/2014/main" id="{4EEAB562-C800-4749-B576-FD8A4654561D}"/>
                </a:ext>
              </a:extLst>
            </p:cNvPr>
            <p:cNvSpPr>
              <a:spLocks noChangeArrowheads="1"/>
            </p:cNvSpPr>
            <p:nvPr/>
          </p:nvSpPr>
          <p:spPr bwMode="auto">
            <a:xfrm>
              <a:off x="4622"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4</a:t>
              </a:r>
            </a:p>
          </p:txBody>
        </p:sp>
        <p:sp>
          <p:nvSpPr>
            <p:cNvPr id="113" name="Rectangle 56">
              <a:extLst>
                <a:ext uri="{FF2B5EF4-FFF2-40B4-BE49-F238E27FC236}">
                  <a16:creationId xmlns:a16="http://schemas.microsoft.com/office/drawing/2014/main" id="{D70DD2E7-6631-4240-BEDD-F4E4757C36AF}"/>
                </a:ext>
              </a:extLst>
            </p:cNvPr>
            <p:cNvSpPr>
              <a:spLocks noChangeArrowheads="1"/>
            </p:cNvSpPr>
            <p:nvPr/>
          </p:nvSpPr>
          <p:spPr bwMode="auto">
            <a:xfrm>
              <a:off x="4794"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3</a:t>
              </a:r>
            </a:p>
          </p:txBody>
        </p:sp>
        <p:sp>
          <p:nvSpPr>
            <p:cNvPr id="114" name="Rectangle 57">
              <a:extLst>
                <a:ext uri="{FF2B5EF4-FFF2-40B4-BE49-F238E27FC236}">
                  <a16:creationId xmlns:a16="http://schemas.microsoft.com/office/drawing/2014/main" id="{AF7E21D7-4746-4507-9C45-756515EAE553}"/>
                </a:ext>
              </a:extLst>
            </p:cNvPr>
            <p:cNvSpPr>
              <a:spLocks noChangeArrowheads="1"/>
            </p:cNvSpPr>
            <p:nvPr/>
          </p:nvSpPr>
          <p:spPr bwMode="auto">
            <a:xfrm>
              <a:off x="4966"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2</a:t>
              </a:r>
            </a:p>
          </p:txBody>
        </p:sp>
        <p:sp>
          <p:nvSpPr>
            <p:cNvPr id="115" name="Rectangle 58">
              <a:extLst>
                <a:ext uri="{FF2B5EF4-FFF2-40B4-BE49-F238E27FC236}">
                  <a16:creationId xmlns:a16="http://schemas.microsoft.com/office/drawing/2014/main" id="{D4EEC665-BACC-4A7D-8064-E6EFE551A3DF}"/>
                </a:ext>
              </a:extLst>
            </p:cNvPr>
            <p:cNvSpPr>
              <a:spLocks noChangeArrowheads="1"/>
            </p:cNvSpPr>
            <p:nvPr/>
          </p:nvSpPr>
          <p:spPr bwMode="auto">
            <a:xfrm>
              <a:off x="5137"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1</a:t>
              </a:r>
            </a:p>
          </p:txBody>
        </p:sp>
        <p:sp>
          <p:nvSpPr>
            <p:cNvPr id="116" name="Rectangle 59">
              <a:extLst>
                <a:ext uri="{FF2B5EF4-FFF2-40B4-BE49-F238E27FC236}">
                  <a16:creationId xmlns:a16="http://schemas.microsoft.com/office/drawing/2014/main" id="{DB8A03F4-F538-4B15-8D0E-E01B74D00963}"/>
                </a:ext>
              </a:extLst>
            </p:cNvPr>
            <p:cNvSpPr>
              <a:spLocks noChangeArrowheads="1"/>
            </p:cNvSpPr>
            <p:nvPr/>
          </p:nvSpPr>
          <p:spPr bwMode="auto">
            <a:xfrm>
              <a:off x="5309"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0</a:t>
              </a:r>
            </a:p>
          </p:txBody>
        </p:sp>
      </p:grpSp>
      <p:grpSp>
        <p:nvGrpSpPr>
          <p:cNvPr id="117" name="Group 84">
            <a:extLst>
              <a:ext uri="{FF2B5EF4-FFF2-40B4-BE49-F238E27FC236}">
                <a16:creationId xmlns:a16="http://schemas.microsoft.com/office/drawing/2014/main" id="{A5E4665C-B142-4ACC-B18A-C2084BFB89A5}"/>
              </a:ext>
            </a:extLst>
          </p:cNvPr>
          <p:cNvGrpSpPr>
            <a:grpSpLocks/>
          </p:cNvGrpSpPr>
          <p:nvPr/>
        </p:nvGrpSpPr>
        <p:grpSpPr bwMode="auto">
          <a:xfrm>
            <a:off x="7075488" y="2846389"/>
            <a:ext cx="3027362" cy="249237"/>
            <a:chOff x="3569" y="1793"/>
            <a:chExt cx="1907" cy="157"/>
          </a:xfrm>
        </p:grpSpPr>
        <p:sp>
          <p:nvSpPr>
            <p:cNvPr id="118" name="Text Box 167">
              <a:extLst>
                <a:ext uri="{FF2B5EF4-FFF2-40B4-BE49-F238E27FC236}">
                  <a16:creationId xmlns:a16="http://schemas.microsoft.com/office/drawing/2014/main" id="{5F0EEE71-C245-4AB5-92B6-DC01849EFF38}"/>
                </a:ext>
              </a:extLst>
            </p:cNvPr>
            <p:cNvSpPr txBox="1">
              <a:spLocks noChangeArrowheads="1"/>
            </p:cNvSpPr>
            <p:nvPr/>
          </p:nvSpPr>
          <p:spPr bwMode="auto">
            <a:xfrm>
              <a:off x="3569" y="1820"/>
              <a:ext cx="485"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defRPr/>
              </a:pPr>
              <a:r>
                <a:rPr kumimoji="0" lang="zh-CN" altLang="en-US" sz="1200" kern="0">
                  <a:solidFill>
                    <a:srgbClr val="000000"/>
                  </a:solidFill>
                  <a:latin typeface="黑体" pitchFamily="49" charset="-122"/>
                  <a:ea typeface="黑体" pitchFamily="49" charset="-122"/>
                </a:rPr>
                <a:t>配置值</a:t>
              </a:r>
              <a:r>
                <a:rPr kumimoji="0" lang="en-US" altLang="zh-CN" sz="1200" kern="0">
                  <a:solidFill>
                    <a:srgbClr val="000000"/>
                  </a:solidFill>
                  <a:latin typeface="黑体" pitchFamily="49" charset="-122"/>
                  <a:ea typeface="黑体" pitchFamily="49" charset="-122"/>
                </a:rPr>
                <a:t>0xD3</a:t>
              </a:r>
            </a:p>
          </p:txBody>
        </p:sp>
        <p:grpSp>
          <p:nvGrpSpPr>
            <p:cNvPr id="27674" name="Group 60">
              <a:extLst>
                <a:ext uri="{FF2B5EF4-FFF2-40B4-BE49-F238E27FC236}">
                  <a16:creationId xmlns:a16="http://schemas.microsoft.com/office/drawing/2014/main" id="{E23A0F77-0DBA-441D-A0A8-83D696284CF0}"/>
                </a:ext>
              </a:extLst>
            </p:cNvPr>
            <p:cNvGrpSpPr>
              <a:grpSpLocks/>
            </p:cNvGrpSpPr>
            <p:nvPr/>
          </p:nvGrpSpPr>
          <p:grpSpPr bwMode="auto">
            <a:xfrm>
              <a:off x="4102" y="1793"/>
              <a:ext cx="1374" cy="157"/>
              <a:chOff x="4102" y="2384"/>
              <a:chExt cx="1374" cy="157"/>
            </a:xfrm>
          </p:grpSpPr>
          <p:sp>
            <p:nvSpPr>
              <p:cNvPr id="120" name="Rectangle 61">
                <a:extLst>
                  <a:ext uri="{FF2B5EF4-FFF2-40B4-BE49-F238E27FC236}">
                    <a16:creationId xmlns:a16="http://schemas.microsoft.com/office/drawing/2014/main" id="{A9888F38-A69A-4134-BE84-BBD2288D3EE2}"/>
                  </a:ext>
                </a:extLst>
              </p:cNvPr>
              <p:cNvSpPr>
                <a:spLocks noChangeArrowheads="1"/>
              </p:cNvSpPr>
              <p:nvPr/>
            </p:nvSpPr>
            <p:spPr bwMode="auto">
              <a:xfrm>
                <a:off x="4102" y="2384"/>
                <a:ext cx="172" cy="157"/>
              </a:xfrm>
              <a:prstGeom prst="rect">
                <a:avLst/>
              </a:prstGeom>
              <a:solidFill>
                <a:srgbClr val="CC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1</a:t>
                </a:r>
              </a:p>
            </p:txBody>
          </p:sp>
          <p:sp>
            <p:nvSpPr>
              <p:cNvPr id="121" name="Rectangle 62">
                <a:extLst>
                  <a:ext uri="{FF2B5EF4-FFF2-40B4-BE49-F238E27FC236}">
                    <a16:creationId xmlns:a16="http://schemas.microsoft.com/office/drawing/2014/main" id="{0C5CA411-8125-4406-A243-39950E65DD66}"/>
                  </a:ext>
                </a:extLst>
              </p:cNvPr>
              <p:cNvSpPr>
                <a:spLocks noChangeArrowheads="1"/>
              </p:cNvSpPr>
              <p:nvPr/>
            </p:nvSpPr>
            <p:spPr bwMode="auto">
              <a:xfrm>
                <a:off x="4274" y="2384"/>
                <a:ext cx="172" cy="157"/>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1</a:t>
                </a:r>
              </a:p>
            </p:txBody>
          </p:sp>
          <p:sp>
            <p:nvSpPr>
              <p:cNvPr id="122" name="Rectangle 63">
                <a:extLst>
                  <a:ext uri="{FF2B5EF4-FFF2-40B4-BE49-F238E27FC236}">
                    <a16:creationId xmlns:a16="http://schemas.microsoft.com/office/drawing/2014/main" id="{09449F3F-CB8B-4AB6-9353-8F58D613F643}"/>
                  </a:ext>
                </a:extLst>
              </p:cNvPr>
              <p:cNvSpPr>
                <a:spLocks noChangeArrowheads="1"/>
              </p:cNvSpPr>
              <p:nvPr/>
            </p:nvSpPr>
            <p:spPr bwMode="auto">
              <a:xfrm>
                <a:off x="4445" y="2384"/>
                <a:ext cx="172" cy="157"/>
              </a:xfrm>
              <a:prstGeom prst="rect">
                <a:avLst/>
              </a:prstGeom>
              <a:solidFill>
                <a:srgbClr val="CC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0</a:t>
                </a:r>
              </a:p>
            </p:txBody>
          </p:sp>
          <p:sp>
            <p:nvSpPr>
              <p:cNvPr id="123" name="Rectangle 64">
                <a:extLst>
                  <a:ext uri="{FF2B5EF4-FFF2-40B4-BE49-F238E27FC236}">
                    <a16:creationId xmlns:a16="http://schemas.microsoft.com/office/drawing/2014/main" id="{C39D5C9C-8D2E-43D0-96F4-1C09D3F81E25}"/>
                  </a:ext>
                </a:extLst>
              </p:cNvPr>
              <p:cNvSpPr>
                <a:spLocks noChangeArrowheads="1"/>
              </p:cNvSpPr>
              <p:nvPr/>
            </p:nvSpPr>
            <p:spPr bwMode="auto">
              <a:xfrm>
                <a:off x="4617" y="2384"/>
                <a:ext cx="172" cy="157"/>
              </a:xfrm>
              <a:prstGeom prst="rect">
                <a:avLst/>
              </a:prstGeom>
              <a:solidFill>
                <a:srgbClr val="FF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1</a:t>
                </a:r>
              </a:p>
            </p:txBody>
          </p:sp>
          <p:sp>
            <p:nvSpPr>
              <p:cNvPr id="124" name="Rectangle 65">
                <a:extLst>
                  <a:ext uri="{FF2B5EF4-FFF2-40B4-BE49-F238E27FC236}">
                    <a16:creationId xmlns:a16="http://schemas.microsoft.com/office/drawing/2014/main" id="{B43CCE88-4A9F-44B7-BF69-1572361E724D}"/>
                  </a:ext>
                </a:extLst>
              </p:cNvPr>
              <p:cNvSpPr>
                <a:spLocks noChangeArrowheads="1"/>
              </p:cNvSpPr>
              <p:nvPr/>
            </p:nvSpPr>
            <p:spPr bwMode="auto">
              <a:xfrm>
                <a:off x="4789" y="2384"/>
                <a:ext cx="172" cy="157"/>
              </a:xfrm>
              <a:prstGeom prst="rect">
                <a:avLst/>
              </a:prstGeom>
              <a:solidFill>
                <a:srgbClr val="FF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0</a:t>
                </a:r>
              </a:p>
            </p:txBody>
          </p:sp>
          <p:sp>
            <p:nvSpPr>
              <p:cNvPr id="125" name="Rectangle 66">
                <a:extLst>
                  <a:ext uri="{FF2B5EF4-FFF2-40B4-BE49-F238E27FC236}">
                    <a16:creationId xmlns:a16="http://schemas.microsoft.com/office/drawing/2014/main" id="{8D42C24D-7B62-4644-90DC-8EA26BB5B878}"/>
                  </a:ext>
                </a:extLst>
              </p:cNvPr>
              <p:cNvSpPr>
                <a:spLocks noChangeArrowheads="1"/>
              </p:cNvSpPr>
              <p:nvPr/>
            </p:nvSpPr>
            <p:spPr bwMode="auto">
              <a:xfrm>
                <a:off x="4961" y="2384"/>
                <a:ext cx="172" cy="157"/>
              </a:xfrm>
              <a:prstGeom prst="rect">
                <a:avLst/>
              </a:prstGeom>
              <a:solidFill>
                <a:srgbClr val="FF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0</a:t>
                </a:r>
              </a:p>
            </p:txBody>
          </p:sp>
          <p:sp>
            <p:nvSpPr>
              <p:cNvPr id="126" name="Rectangle 67">
                <a:extLst>
                  <a:ext uri="{FF2B5EF4-FFF2-40B4-BE49-F238E27FC236}">
                    <a16:creationId xmlns:a16="http://schemas.microsoft.com/office/drawing/2014/main" id="{613E11F3-97E5-4289-862D-3B30C8BEA2BE}"/>
                  </a:ext>
                </a:extLst>
              </p:cNvPr>
              <p:cNvSpPr>
                <a:spLocks noChangeArrowheads="1"/>
              </p:cNvSpPr>
              <p:nvPr/>
            </p:nvSpPr>
            <p:spPr bwMode="auto">
              <a:xfrm>
                <a:off x="5132" y="2384"/>
                <a:ext cx="172" cy="157"/>
              </a:xfrm>
              <a:prstGeom prst="rect">
                <a:avLst/>
              </a:prstGeom>
              <a:solidFill>
                <a:srgbClr val="FF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1</a:t>
                </a:r>
              </a:p>
            </p:txBody>
          </p:sp>
          <p:sp>
            <p:nvSpPr>
              <p:cNvPr id="127" name="Rectangle 68">
                <a:extLst>
                  <a:ext uri="{FF2B5EF4-FFF2-40B4-BE49-F238E27FC236}">
                    <a16:creationId xmlns:a16="http://schemas.microsoft.com/office/drawing/2014/main" id="{93E04CAB-F5A9-49D9-8DBA-7908B23D746C}"/>
                  </a:ext>
                </a:extLst>
              </p:cNvPr>
              <p:cNvSpPr>
                <a:spLocks noChangeArrowheads="1"/>
              </p:cNvSpPr>
              <p:nvPr/>
            </p:nvSpPr>
            <p:spPr bwMode="auto">
              <a:xfrm>
                <a:off x="5304" y="2384"/>
                <a:ext cx="172" cy="157"/>
              </a:xfrm>
              <a:prstGeom prst="rect">
                <a:avLst/>
              </a:prstGeom>
              <a:solidFill>
                <a:srgbClr val="FF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1</a:t>
                </a:r>
              </a:p>
            </p:txBody>
          </p:sp>
        </p:grpSp>
      </p:grpSp>
      <p:grpSp>
        <p:nvGrpSpPr>
          <p:cNvPr id="128" name="Group 85">
            <a:extLst>
              <a:ext uri="{FF2B5EF4-FFF2-40B4-BE49-F238E27FC236}">
                <a16:creationId xmlns:a16="http://schemas.microsoft.com/office/drawing/2014/main" id="{5ADB0AB9-B451-4B79-8594-71B88AB99963}"/>
              </a:ext>
            </a:extLst>
          </p:cNvPr>
          <p:cNvGrpSpPr>
            <a:grpSpLocks/>
          </p:cNvGrpSpPr>
          <p:nvPr/>
        </p:nvGrpSpPr>
        <p:grpSpPr bwMode="auto">
          <a:xfrm>
            <a:off x="7094538" y="2149475"/>
            <a:ext cx="3186112" cy="700088"/>
            <a:chOff x="3581" y="1354"/>
            <a:chExt cx="2007" cy="441"/>
          </a:xfrm>
        </p:grpSpPr>
        <p:sp>
          <p:nvSpPr>
            <p:cNvPr id="129" name="Line 67">
              <a:extLst>
                <a:ext uri="{FF2B5EF4-FFF2-40B4-BE49-F238E27FC236}">
                  <a16:creationId xmlns:a16="http://schemas.microsoft.com/office/drawing/2014/main" id="{1063CC13-88D0-4E31-AE06-2C6DDA6917A8}"/>
                </a:ext>
              </a:extLst>
            </p:cNvPr>
            <p:cNvSpPr>
              <a:spLocks noChangeShapeType="1"/>
            </p:cNvSpPr>
            <p:nvPr/>
          </p:nvSpPr>
          <p:spPr bwMode="auto">
            <a:xfrm flipV="1">
              <a:off x="5426" y="1674"/>
              <a:ext cx="1" cy="12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30" name="Line 68">
              <a:extLst>
                <a:ext uri="{FF2B5EF4-FFF2-40B4-BE49-F238E27FC236}">
                  <a16:creationId xmlns:a16="http://schemas.microsoft.com/office/drawing/2014/main" id="{922AA029-1D98-47A4-8197-B32CCF5A64BF}"/>
                </a:ext>
              </a:extLst>
            </p:cNvPr>
            <p:cNvSpPr>
              <a:spLocks noChangeShapeType="1"/>
            </p:cNvSpPr>
            <p:nvPr/>
          </p:nvSpPr>
          <p:spPr bwMode="auto">
            <a:xfrm flipV="1">
              <a:off x="4694" y="1673"/>
              <a:ext cx="732"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31" name="Line 69">
              <a:extLst>
                <a:ext uri="{FF2B5EF4-FFF2-40B4-BE49-F238E27FC236}">
                  <a16:creationId xmlns:a16="http://schemas.microsoft.com/office/drawing/2014/main" id="{973258FD-1AB4-4E5A-BF05-7391834218B6}"/>
                </a:ext>
              </a:extLst>
            </p:cNvPr>
            <p:cNvSpPr>
              <a:spLocks noChangeShapeType="1"/>
            </p:cNvSpPr>
            <p:nvPr/>
          </p:nvSpPr>
          <p:spPr bwMode="auto">
            <a:xfrm flipV="1">
              <a:off x="4694" y="1674"/>
              <a:ext cx="1" cy="12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132" name="Freeform 73">
              <a:extLst>
                <a:ext uri="{FF2B5EF4-FFF2-40B4-BE49-F238E27FC236}">
                  <a16:creationId xmlns:a16="http://schemas.microsoft.com/office/drawing/2014/main" id="{3BA6E964-9B7B-4E4B-BD0F-84D82D086666}"/>
                </a:ext>
              </a:extLst>
            </p:cNvPr>
            <p:cNvSpPr>
              <a:spLocks/>
            </p:cNvSpPr>
            <p:nvPr/>
          </p:nvSpPr>
          <p:spPr bwMode="auto">
            <a:xfrm flipV="1">
              <a:off x="5057" y="1543"/>
              <a:ext cx="89" cy="131"/>
            </a:xfrm>
            <a:custGeom>
              <a:avLst/>
              <a:gdLst>
                <a:gd name="T0" fmla="*/ 0 w 75"/>
                <a:gd name="T1" fmla="*/ 0 h 198"/>
                <a:gd name="T2" fmla="*/ 0 w 75"/>
                <a:gd name="T3" fmla="*/ 218426289 h 198"/>
                <a:gd name="T4" fmla="*/ 266164299 w 75"/>
                <a:gd name="T5" fmla="*/ 218426289 h 198"/>
                <a:gd name="T6" fmla="*/ 0 60000 65536"/>
                <a:gd name="T7" fmla="*/ 0 60000 65536"/>
                <a:gd name="T8" fmla="*/ 0 60000 65536"/>
                <a:gd name="T9" fmla="*/ 0 w 75"/>
                <a:gd name="T10" fmla="*/ 0 h 198"/>
                <a:gd name="T11" fmla="*/ 75 w 75"/>
                <a:gd name="T12" fmla="*/ 198 h 198"/>
              </a:gdLst>
              <a:ahLst/>
              <a:cxnLst>
                <a:cxn ang="T6">
                  <a:pos x="T0" y="T1"/>
                </a:cxn>
                <a:cxn ang="T7">
                  <a:pos x="T2" y="T3"/>
                </a:cxn>
                <a:cxn ang="T8">
                  <a:pos x="T4" y="T5"/>
                </a:cxn>
              </a:cxnLst>
              <a:rect l="T9" t="T10" r="T11" b="T12"/>
              <a:pathLst>
                <a:path w="75" h="198">
                  <a:moveTo>
                    <a:pt x="0" y="0"/>
                  </a:moveTo>
                  <a:lnTo>
                    <a:pt x="0" y="198"/>
                  </a:lnTo>
                  <a:lnTo>
                    <a:pt x="75" y="198"/>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pPr>
                <a:defRPr/>
              </a:pPr>
              <a:endParaRPr lang="zh-CN" altLang="en-US" kern="0">
                <a:solidFill>
                  <a:sysClr val="windowText" lastClr="000000"/>
                </a:solidFill>
              </a:endParaRPr>
            </a:p>
          </p:txBody>
        </p:sp>
        <p:sp>
          <p:nvSpPr>
            <p:cNvPr id="133" name="Rectangle 129">
              <a:extLst>
                <a:ext uri="{FF2B5EF4-FFF2-40B4-BE49-F238E27FC236}">
                  <a16:creationId xmlns:a16="http://schemas.microsoft.com/office/drawing/2014/main" id="{21ABDD5F-BACF-43C3-B3A9-B9F55BCBA42A}"/>
                </a:ext>
              </a:extLst>
            </p:cNvPr>
            <p:cNvSpPr>
              <a:spLocks noChangeArrowheads="1"/>
            </p:cNvSpPr>
            <p:nvPr/>
          </p:nvSpPr>
          <p:spPr bwMode="auto">
            <a:xfrm>
              <a:off x="3584" y="1354"/>
              <a:ext cx="53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en-US" sz="1200" kern="0">
                  <a:solidFill>
                    <a:srgbClr val="000000"/>
                  </a:solidFill>
                  <a:latin typeface="黑体" pitchFamily="49" charset="-122"/>
                  <a:ea typeface="黑体" pitchFamily="49" charset="-122"/>
                </a:rPr>
                <a:t>禁止</a:t>
              </a:r>
              <a:r>
                <a:rPr lang="en-US" altLang="zh-CN" sz="1200" kern="0">
                  <a:solidFill>
                    <a:srgbClr val="000000"/>
                  </a:solidFill>
                  <a:latin typeface="黑体" pitchFamily="49" charset="-122"/>
                  <a:ea typeface="黑体" pitchFamily="49" charset="-122"/>
                </a:rPr>
                <a:t>FIQ</a:t>
              </a:r>
              <a:r>
                <a:rPr lang="zh-CN" altLang="en-US" sz="1200" kern="0">
                  <a:solidFill>
                    <a:srgbClr val="000000"/>
                  </a:solidFill>
                  <a:latin typeface="黑体" pitchFamily="49" charset="-122"/>
                  <a:ea typeface="黑体" pitchFamily="49" charset="-122"/>
                </a:rPr>
                <a:t>中断</a:t>
              </a:r>
              <a:endParaRPr lang="zh-CN" altLang="en-US" sz="1200" kern="0">
                <a:solidFill>
                  <a:sysClr val="windowText" lastClr="000000"/>
                </a:solidFill>
                <a:latin typeface="黑体" pitchFamily="49" charset="-122"/>
                <a:ea typeface="黑体" pitchFamily="49" charset="-122"/>
              </a:endParaRPr>
            </a:p>
          </p:txBody>
        </p:sp>
        <p:sp>
          <p:nvSpPr>
            <p:cNvPr id="134" name="Rectangle 131">
              <a:extLst>
                <a:ext uri="{FF2B5EF4-FFF2-40B4-BE49-F238E27FC236}">
                  <a16:creationId xmlns:a16="http://schemas.microsoft.com/office/drawing/2014/main" id="{CC95D52A-574C-4960-8B8E-E5E5CF087F3E}"/>
                </a:ext>
              </a:extLst>
            </p:cNvPr>
            <p:cNvSpPr>
              <a:spLocks noChangeArrowheads="1"/>
            </p:cNvSpPr>
            <p:nvPr/>
          </p:nvSpPr>
          <p:spPr bwMode="auto">
            <a:xfrm>
              <a:off x="3581" y="1503"/>
              <a:ext cx="53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en-US" sz="1200" kern="0">
                  <a:solidFill>
                    <a:srgbClr val="000000"/>
                  </a:solidFill>
                  <a:latin typeface="黑体" pitchFamily="49" charset="-122"/>
                  <a:ea typeface="黑体" pitchFamily="49" charset="-122"/>
                </a:rPr>
                <a:t>禁止</a:t>
              </a:r>
              <a:r>
                <a:rPr lang="en-US" altLang="zh-CN" sz="1200" kern="0">
                  <a:solidFill>
                    <a:srgbClr val="000000"/>
                  </a:solidFill>
                  <a:latin typeface="黑体" pitchFamily="49" charset="-122"/>
                  <a:ea typeface="黑体" pitchFamily="49" charset="-122"/>
                </a:rPr>
                <a:t>IRQ</a:t>
              </a:r>
              <a:r>
                <a:rPr lang="zh-CN" altLang="en-US" sz="1200" kern="0">
                  <a:solidFill>
                    <a:srgbClr val="000000"/>
                  </a:solidFill>
                  <a:latin typeface="黑体" pitchFamily="49" charset="-122"/>
                  <a:ea typeface="黑体" pitchFamily="49" charset="-122"/>
                </a:rPr>
                <a:t>中断</a:t>
              </a:r>
              <a:endParaRPr lang="zh-CN" altLang="en-US" sz="1200" kern="0">
                <a:solidFill>
                  <a:sysClr val="windowText" lastClr="000000"/>
                </a:solidFill>
                <a:latin typeface="黑体" pitchFamily="49" charset="-122"/>
                <a:ea typeface="黑体" pitchFamily="49" charset="-122"/>
              </a:endParaRPr>
            </a:p>
          </p:txBody>
        </p:sp>
        <p:sp>
          <p:nvSpPr>
            <p:cNvPr id="135" name="Rectangle 126">
              <a:extLst>
                <a:ext uri="{FF2B5EF4-FFF2-40B4-BE49-F238E27FC236}">
                  <a16:creationId xmlns:a16="http://schemas.microsoft.com/office/drawing/2014/main" id="{CFAD02E7-AC5F-4834-B099-0A3F3FF7C5B4}"/>
                </a:ext>
              </a:extLst>
            </p:cNvPr>
            <p:cNvSpPr>
              <a:spLocks noChangeArrowheads="1"/>
            </p:cNvSpPr>
            <p:nvPr/>
          </p:nvSpPr>
          <p:spPr bwMode="auto">
            <a:xfrm>
              <a:off x="5205" y="1359"/>
              <a:ext cx="33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200" kern="0">
                  <a:solidFill>
                    <a:srgbClr val="000000"/>
                  </a:solidFill>
                  <a:latin typeface="黑体" pitchFamily="49" charset="-122"/>
                  <a:ea typeface="黑体" pitchFamily="49" charset="-122"/>
                </a:rPr>
                <a:t>ARM</a:t>
              </a:r>
              <a:r>
                <a:rPr lang="zh-CN" altLang="en-US" sz="1200" kern="0">
                  <a:solidFill>
                    <a:srgbClr val="000000"/>
                  </a:solidFill>
                  <a:latin typeface="黑体" pitchFamily="49" charset="-122"/>
                  <a:ea typeface="黑体" pitchFamily="49" charset="-122"/>
                </a:rPr>
                <a:t>状态</a:t>
              </a:r>
              <a:endParaRPr lang="zh-CN" altLang="en-US" sz="1200" kern="0">
                <a:solidFill>
                  <a:sysClr val="windowText" lastClr="000000"/>
                </a:solidFill>
                <a:latin typeface="黑体" pitchFamily="49" charset="-122"/>
                <a:ea typeface="黑体" pitchFamily="49" charset="-122"/>
              </a:endParaRPr>
            </a:p>
          </p:txBody>
        </p:sp>
        <p:sp>
          <p:nvSpPr>
            <p:cNvPr id="136" name="Rectangle 127">
              <a:extLst>
                <a:ext uri="{FF2B5EF4-FFF2-40B4-BE49-F238E27FC236}">
                  <a16:creationId xmlns:a16="http://schemas.microsoft.com/office/drawing/2014/main" id="{B7C13F06-E784-40EC-ACD1-8B15C2141201}"/>
                </a:ext>
              </a:extLst>
            </p:cNvPr>
            <p:cNvSpPr>
              <a:spLocks noChangeArrowheads="1"/>
            </p:cNvSpPr>
            <p:nvPr/>
          </p:nvSpPr>
          <p:spPr bwMode="auto">
            <a:xfrm>
              <a:off x="5200" y="1480"/>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en-US" sz="1200" kern="0">
                  <a:solidFill>
                    <a:srgbClr val="000000"/>
                  </a:solidFill>
                  <a:latin typeface="黑体" pitchFamily="49" charset="-122"/>
                  <a:ea typeface="黑体" pitchFamily="49" charset="-122"/>
                </a:rPr>
                <a:t>管理模式</a:t>
              </a:r>
              <a:endParaRPr lang="zh-CN" altLang="en-US" sz="1200" kern="0">
                <a:solidFill>
                  <a:sysClr val="windowText" lastClr="000000"/>
                </a:solidFill>
                <a:latin typeface="黑体" pitchFamily="49" charset="-122"/>
                <a:ea typeface="黑体" pitchFamily="49" charset="-122"/>
              </a:endParaRPr>
            </a:p>
          </p:txBody>
        </p:sp>
        <p:sp>
          <p:nvSpPr>
            <p:cNvPr id="137" name="Line 77">
              <a:extLst>
                <a:ext uri="{FF2B5EF4-FFF2-40B4-BE49-F238E27FC236}">
                  <a16:creationId xmlns:a16="http://schemas.microsoft.com/office/drawing/2014/main" id="{A98843D0-9F8A-4F8A-97BE-CD85726526DD}"/>
                </a:ext>
              </a:extLst>
            </p:cNvPr>
            <p:cNvSpPr>
              <a:spLocks noChangeShapeType="1"/>
            </p:cNvSpPr>
            <p:nvPr/>
          </p:nvSpPr>
          <p:spPr bwMode="auto">
            <a:xfrm>
              <a:off x="4112" y="1569"/>
              <a:ext cx="7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38" name="Line 78">
              <a:extLst>
                <a:ext uri="{FF2B5EF4-FFF2-40B4-BE49-F238E27FC236}">
                  <a16:creationId xmlns:a16="http://schemas.microsoft.com/office/drawing/2014/main" id="{5081F67F-28C9-4E89-B306-5B8D16E921D4}"/>
                </a:ext>
              </a:extLst>
            </p:cNvPr>
            <p:cNvSpPr>
              <a:spLocks noChangeShapeType="1"/>
            </p:cNvSpPr>
            <p:nvPr/>
          </p:nvSpPr>
          <p:spPr bwMode="auto">
            <a:xfrm>
              <a:off x="4188" y="1569"/>
              <a:ext cx="0" cy="22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39" name="Line 79">
              <a:extLst>
                <a:ext uri="{FF2B5EF4-FFF2-40B4-BE49-F238E27FC236}">
                  <a16:creationId xmlns:a16="http://schemas.microsoft.com/office/drawing/2014/main" id="{559D0BB0-4541-42F7-A0CD-AA880B8A523C}"/>
                </a:ext>
              </a:extLst>
            </p:cNvPr>
            <p:cNvSpPr>
              <a:spLocks noChangeShapeType="1"/>
            </p:cNvSpPr>
            <p:nvPr/>
          </p:nvSpPr>
          <p:spPr bwMode="auto">
            <a:xfrm flipV="1">
              <a:off x="4377" y="1416"/>
              <a:ext cx="0" cy="37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40" name="Line 80">
              <a:extLst>
                <a:ext uri="{FF2B5EF4-FFF2-40B4-BE49-F238E27FC236}">
                  <a16:creationId xmlns:a16="http://schemas.microsoft.com/office/drawing/2014/main" id="{203204CD-B829-4C99-AEAB-31D1318BA824}"/>
                </a:ext>
              </a:extLst>
            </p:cNvPr>
            <p:cNvSpPr>
              <a:spLocks noChangeShapeType="1"/>
            </p:cNvSpPr>
            <p:nvPr/>
          </p:nvSpPr>
          <p:spPr bwMode="auto">
            <a:xfrm flipH="1">
              <a:off x="4112" y="1416"/>
              <a:ext cx="26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41" name="Line 81">
              <a:extLst>
                <a:ext uri="{FF2B5EF4-FFF2-40B4-BE49-F238E27FC236}">
                  <a16:creationId xmlns:a16="http://schemas.microsoft.com/office/drawing/2014/main" id="{01BFD600-518C-4ADB-913F-0D6144E8DDB8}"/>
                </a:ext>
              </a:extLst>
            </p:cNvPr>
            <p:cNvSpPr>
              <a:spLocks noChangeShapeType="1"/>
            </p:cNvSpPr>
            <p:nvPr/>
          </p:nvSpPr>
          <p:spPr bwMode="auto">
            <a:xfrm flipV="1">
              <a:off x="4523" y="1416"/>
              <a:ext cx="0" cy="37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42" name="Line 82">
              <a:extLst>
                <a:ext uri="{FF2B5EF4-FFF2-40B4-BE49-F238E27FC236}">
                  <a16:creationId xmlns:a16="http://schemas.microsoft.com/office/drawing/2014/main" id="{9ADB4441-F065-4D99-BBCC-861C1797D6AC}"/>
                </a:ext>
              </a:extLst>
            </p:cNvPr>
            <p:cNvSpPr>
              <a:spLocks noChangeShapeType="1"/>
            </p:cNvSpPr>
            <p:nvPr/>
          </p:nvSpPr>
          <p:spPr bwMode="auto">
            <a:xfrm>
              <a:off x="4523" y="1416"/>
              <a:ext cx="62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143" name="Text Box 88">
            <a:extLst>
              <a:ext uri="{FF2B5EF4-FFF2-40B4-BE49-F238E27FC236}">
                <a16:creationId xmlns:a16="http://schemas.microsoft.com/office/drawing/2014/main" id="{43BFF48E-4E54-4606-99BC-0C8E8FE1F0EB}"/>
              </a:ext>
            </a:extLst>
          </p:cNvPr>
          <p:cNvSpPr txBox="1">
            <a:spLocks noChangeArrowheads="1"/>
          </p:cNvSpPr>
          <p:nvPr/>
        </p:nvSpPr>
        <p:spPr bwMode="auto">
          <a:xfrm>
            <a:off x="1905001" y="3187700"/>
            <a:ext cx="3300413"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pPr>
            <a:r>
              <a:rPr kumimoji="1" lang="en-US" altLang="zh-CN" sz="1600">
                <a:latin typeface="Courier New" panose="02070309020205020404" pitchFamily="49" charset="0"/>
                <a:ea typeface="华文新魏" panose="02010800040101010101" pitchFamily="2" charset="-122"/>
              </a:rPr>
              <a:t>	</a:t>
            </a:r>
            <a:r>
              <a:rPr kumimoji="1" lang="en-US" altLang="zh-CN" sz="1600" b="1">
                <a:solidFill>
                  <a:srgbClr val="FF0000"/>
                </a:solidFill>
                <a:latin typeface="Courier New" panose="02070309020205020404" pitchFamily="49" charset="0"/>
                <a:ea typeface="华文新魏" panose="02010800040101010101" pitchFamily="2" charset="-122"/>
              </a:rPr>
              <a:t>MSR CPSR_C,#0xD3</a:t>
            </a:r>
          </a:p>
        </p:txBody>
      </p:sp>
      <p:sp>
        <p:nvSpPr>
          <p:cNvPr id="144" name="Text Box 167">
            <a:extLst>
              <a:ext uri="{FF2B5EF4-FFF2-40B4-BE49-F238E27FC236}">
                <a16:creationId xmlns:a16="http://schemas.microsoft.com/office/drawing/2014/main" id="{6114F96A-0F14-4345-9770-82B02BB0D9FB}"/>
              </a:ext>
            </a:extLst>
          </p:cNvPr>
          <p:cNvSpPr txBox="1">
            <a:spLocks noChangeArrowheads="1"/>
          </p:cNvSpPr>
          <p:nvPr/>
        </p:nvSpPr>
        <p:spPr bwMode="auto">
          <a:xfrm>
            <a:off x="5753101" y="4097338"/>
            <a:ext cx="769441"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1200">
                <a:solidFill>
                  <a:srgbClr val="000000"/>
                </a:solidFill>
                <a:latin typeface="黑体" panose="02010609060101010101" pitchFamily="49" charset="-122"/>
                <a:ea typeface="黑体" panose="02010609060101010101" pitchFamily="49" charset="-122"/>
              </a:rPr>
              <a:t>CPRS</a:t>
            </a:r>
            <a:r>
              <a:rPr lang="zh-CN" altLang="en-US" sz="1200">
                <a:solidFill>
                  <a:srgbClr val="000000"/>
                </a:solidFill>
                <a:latin typeface="黑体" panose="02010609060101010101" pitchFamily="49" charset="-122"/>
                <a:ea typeface="黑体" panose="02010609060101010101" pitchFamily="49" charset="-122"/>
              </a:rPr>
              <a:t>寄存器</a:t>
            </a:r>
          </a:p>
        </p:txBody>
      </p:sp>
    </p:spTree>
    <p:extLst>
      <p:ext uri="{BB962C8B-B14F-4D97-AF65-F5344CB8AC3E}">
        <p14:creationId xmlns:p14="http://schemas.microsoft.com/office/powerpoint/2010/main" val="37866323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nodeType="after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additive="base">
                                        <p:cTn id="12" dur="500" fill="hold"/>
                                        <p:tgtEl>
                                          <p:spTgt spid="85"/>
                                        </p:tgtEl>
                                        <p:attrNameLst>
                                          <p:attrName>ppt_x</p:attrName>
                                        </p:attrNameLst>
                                      </p:cBhvr>
                                      <p:tavLst>
                                        <p:tav tm="0">
                                          <p:val>
                                            <p:strVal val="1+#ppt_w/2"/>
                                          </p:val>
                                        </p:tav>
                                        <p:tav tm="100000">
                                          <p:val>
                                            <p:strVal val="#ppt_x"/>
                                          </p:val>
                                        </p:tav>
                                      </p:tavLst>
                                    </p:anim>
                                    <p:anim calcmode="lin" valueType="num">
                                      <p:cBhvr additive="base">
                                        <p:cTn id="13" dur="500" fill="hold"/>
                                        <p:tgtEl>
                                          <p:spTgt spid="8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slide(fromTop)">
                                      <p:cBhvr>
                                        <p:cTn id="17" dur="500"/>
                                        <p:tgtEl>
                                          <p:spTgt spid="144"/>
                                        </p:tgtEl>
                                      </p:cBhvr>
                                    </p:animEffect>
                                  </p:childTnLst>
                                </p:cTn>
                              </p:par>
                            </p:childTnLst>
                          </p:cTn>
                        </p:par>
                        <p:par>
                          <p:cTn id="18" fill="hold" nodeType="afterGroup">
                            <p:stCondLst>
                              <p:cond delay="1500"/>
                            </p:stCondLst>
                            <p:childTnLst>
                              <p:par>
                                <p:cTn id="19" presetID="22" presetClass="entr" presetSubtype="1"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up)">
                                      <p:cBhvr>
                                        <p:cTn id="21" dur="500"/>
                                        <p:tgtEl>
                                          <p:spTgt spid="7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slide(fromTop)">
                                      <p:cBhvr>
                                        <p:cTn id="26" dur="500"/>
                                        <p:tgtEl>
                                          <p:spTgt spid="143"/>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wipe(left)">
                                      <p:cBhvr>
                                        <p:cTn id="30" dur="500"/>
                                        <p:tgtEl>
                                          <p:spTgt spid="117"/>
                                        </p:tgtEl>
                                      </p:cBhvr>
                                    </p:animEffect>
                                  </p:childTnLst>
                                </p:cTn>
                              </p:par>
                            </p:childTnLst>
                          </p:cTn>
                        </p:par>
                        <p:par>
                          <p:cTn id="31" fill="hold" nodeType="afterGroup">
                            <p:stCondLst>
                              <p:cond delay="1000"/>
                            </p:stCondLst>
                            <p:childTnLst>
                              <p:par>
                                <p:cTn id="32" presetID="22" presetClass="entr" presetSubtype="4" fill="hold" nodeType="after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wipe(down)">
                                      <p:cBhvr>
                                        <p:cTn id="34" dur="500"/>
                                        <p:tgtEl>
                                          <p:spTgt spid="128"/>
                                        </p:tgtEl>
                                      </p:cBhvr>
                                    </p:animEffect>
                                  </p:childTnLst>
                                </p:cTn>
                              </p:par>
                            </p:childTnLst>
                          </p:cTn>
                        </p:par>
                        <p:par>
                          <p:cTn id="35" fill="hold" nodeType="afterGroup">
                            <p:stCondLst>
                              <p:cond delay="1500"/>
                            </p:stCondLst>
                            <p:childTnLst>
                              <p:par>
                                <p:cTn id="36" presetID="12" presetClass="entr" presetSubtype="1" fill="hold" nodeType="after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slide(fromTop)">
                                      <p:cBhvr>
                                        <p:cTn id="3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43" grpId="0"/>
      <p:bldP spid="14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CA5C02C9-2D33-4385-853E-A710AA6BB74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杂项指令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状态寄存器写指令</a:t>
            </a:r>
            <a:r>
              <a:rPr kumimoji="1" lang="en-US" altLang="zh-CN" sz="3600" b="1">
                <a:solidFill>
                  <a:srgbClr val="C00000"/>
                </a:solidFill>
                <a:latin typeface="楷体" panose="02010609060101010101" pitchFamily="49" charset="-122"/>
                <a:ea typeface="楷体" panose="02010609060101010101" pitchFamily="49" charset="-122"/>
              </a:rPr>
              <a:t>MSR</a:t>
            </a:r>
            <a:endParaRPr kumimoji="1" lang="zh-CN" altLang="en-US" sz="3600" b="1">
              <a:latin typeface="Arial" panose="020B0604020202020204" pitchFamily="34" charset="0"/>
              <a:ea typeface="黑体" panose="02010609060101010101" pitchFamily="49" charset="-122"/>
            </a:endParaRPr>
          </a:p>
        </p:txBody>
      </p:sp>
      <p:sp>
        <p:nvSpPr>
          <p:cNvPr id="297" name="Text Box 4">
            <a:extLst>
              <a:ext uri="{FF2B5EF4-FFF2-40B4-BE49-F238E27FC236}">
                <a16:creationId xmlns:a16="http://schemas.microsoft.com/office/drawing/2014/main" id="{8388A7AD-F439-412A-B6DB-74612F2EA644}"/>
              </a:ext>
            </a:extLst>
          </p:cNvPr>
          <p:cNvSpPr txBox="1">
            <a:spLocks noChangeArrowheads="1"/>
          </p:cNvSpPr>
          <p:nvPr/>
        </p:nvSpPr>
        <p:spPr bwMode="auto">
          <a:xfrm>
            <a:off x="1905001" y="1719264"/>
            <a:ext cx="3300413" cy="364648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defRPr/>
            </a:pPr>
            <a:r>
              <a:rPr lang="zh-CN" altLang="en-US" sz="1600" kern="0">
                <a:solidFill>
                  <a:srgbClr val="000000"/>
                </a:solidFill>
                <a:ea typeface="华文新魏" pitchFamily="2" charset="-122"/>
              </a:rPr>
              <a:t>启动代码堆栈初始化应用示例： </a:t>
            </a:r>
          </a:p>
          <a:p>
            <a:pPr algn="just" eaLnBrk="1" hangingPunct="1">
              <a:spcBef>
                <a:spcPct val="50000"/>
              </a:spcBef>
              <a:defRPr/>
            </a:pPr>
            <a:r>
              <a:rPr lang="en-US" altLang="zh-CN" sz="1600" kern="0">
                <a:solidFill>
                  <a:srgbClr val="000000"/>
                </a:solidFill>
                <a:ea typeface="华文新魏" pitchFamily="2" charset="-122"/>
              </a:rPr>
              <a:t>INITSTACK</a:t>
            </a:r>
          </a:p>
          <a:p>
            <a:pPr algn="just" eaLnBrk="1" hangingPunct="1">
              <a:spcBef>
                <a:spcPct val="50000"/>
              </a:spcBef>
              <a:defRPr/>
            </a:pPr>
            <a:r>
              <a:rPr lang="en-US" altLang="zh-CN" sz="1600" kern="0">
                <a:solidFill>
                  <a:srgbClr val="000000"/>
                </a:solidFill>
                <a:ea typeface="华文新魏" pitchFamily="2" charset="-122"/>
              </a:rPr>
              <a:t>	MOV R0,LR</a:t>
            </a:r>
          </a:p>
          <a:p>
            <a:pPr algn="just" eaLnBrk="1" hangingPunct="1">
              <a:spcBef>
                <a:spcPct val="50000"/>
              </a:spcBef>
              <a:defRPr/>
            </a:pPr>
            <a:r>
              <a:rPr lang="en-US" altLang="zh-CN" sz="1600" kern="0">
                <a:solidFill>
                  <a:srgbClr val="000000"/>
                </a:solidFill>
                <a:ea typeface="华文新魏" pitchFamily="2" charset="-122"/>
              </a:rPr>
              <a:t>;</a:t>
            </a:r>
            <a:r>
              <a:rPr lang="zh-CN" altLang="en-US" sz="1600" kern="0">
                <a:solidFill>
                  <a:srgbClr val="000000"/>
                </a:solidFill>
                <a:ea typeface="华文新魏" pitchFamily="2" charset="-122"/>
              </a:rPr>
              <a:t>设置管理模式堆栈</a:t>
            </a:r>
          </a:p>
          <a:p>
            <a:pPr algn="just" eaLnBrk="1" hangingPunct="1">
              <a:spcBef>
                <a:spcPct val="50000"/>
              </a:spcBef>
              <a:defRPr/>
            </a:pPr>
            <a:r>
              <a:rPr lang="zh-CN" altLang="en-US" sz="1600" kern="0">
                <a:solidFill>
                  <a:srgbClr val="000000"/>
                </a:solidFill>
                <a:ea typeface="华文新魏" pitchFamily="2" charset="-122"/>
              </a:rPr>
              <a:t>	</a:t>
            </a:r>
            <a:r>
              <a:rPr lang="en-US" altLang="zh-CN" sz="1600" b="1" kern="0">
                <a:solidFill>
                  <a:srgbClr val="000000"/>
                </a:solidFill>
                <a:ea typeface="华文新魏" pitchFamily="2" charset="-122"/>
              </a:rPr>
              <a:t>MSR CPSR_C,#0xD3</a:t>
            </a:r>
          </a:p>
          <a:p>
            <a:pPr algn="just" eaLnBrk="1" hangingPunct="1">
              <a:spcBef>
                <a:spcPct val="50000"/>
              </a:spcBef>
              <a:defRPr/>
            </a:pPr>
            <a:r>
              <a:rPr lang="en-US" altLang="zh-CN" sz="1600" kern="0">
                <a:solidFill>
                  <a:srgbClr val="000000"/>
                </a:solidFill>
                <a:ea typeface="华文新魏" pitchFamily="2" charset="-122"/>
              </a:rPr>
              <a:t>	LDR SP,StackSvc</a:t>
            </a:r>
          </a:p>
          <a:p>
            <a:pPr algn="just" eaLnBrk="1" hangingPunct="1">
              <a:spcBef>
                <a:spcPct val="50000"/>
              </a:spcBef>
              <a:defRPr/>
            </a:pPr>
            <a:r>
              <a:rPr lang="en-US" altLang="zh-CN" sz="1600" kern="0">
                <a:solidFill>
                  <a:srgbClr val="000000"/>
                </a:solidFill>
                <a:ea typeface="华文新魏" pitchFamily="2" charset="-122"/>
              </a:rPr>
              <a:t>;</a:t>
            </a:r>
            <a:r>
              <a:rPr lang="zh-CN" altLang="en-US" sz="1600" kern="0">
                <a:solidFill>
                  <a:srgbClr val="000000"/>
                </a:solidFill>
                <a:ea typeface="华文新魏" pitchFamily="2" charset="-122"/>
              </a:rPr>
              <a:t>设置中断模式堆栈</a:t>
            </a:r>
          </a:p>
          <a:p>
            <a:pPr algn="just" eaLnBrk="1" hangingPunct="1">
              <a:spcBef>
                <a:spcPct val="50000"/>
              </a:spcBef>
              <a:defRPr/>
            </a:pPr>
            <a:r>
              <a:rPr lang="zh-CN" altLang="en-US" sz="1600" kern="0">
                <a:solidFill>
                  <a:srgbClr val="000000"/>
                </a:solidFill>
                <a:ea typeface="华文新魏" pitchFamily="2" charset="-122"/>
              </a:rPr>
              <a:t>	</a:t>
            </a:r>
            <a:r>
              <a:rPr lang="en-US" altLang="zh-CN" sz="1600" b="1" kern="0">
                <a:solidFill>
                  <a:srgbClr val="000000"/>
                </a:solidFill>
                <a:ea typeface="华文新魏" pitchFamily="2" charset="-122"/>
              </a:rPr>
              <a:t>MSR CPSR_C,#0xD2</a:t>
            </a:r>
          </a:p>
          <a:p>
            <a:pPr algn="just" eaLnBrk="1" hangingPunct="1">
              <a:spcBef>
                <a:spcPct val="50000"/>
              </a:spcBef>
              <a:defRPr/>
            </a:pPr>
            <a:r>
              <a:rPr lang="en-US" altLang="zh-CN" sz="1600" kern="0">
                <a:solidFill>
                  <a:srgbClr val="000000"/>
                </a:solidFill>
                <a:ea typeface="华文新魏" pitchFamily="2" charset="-122"/>
              </a:rPr>
              <a:t>	LDR SP,StackIrq</a:t>
            </a:r>
          </a:p>
          <a:p>
            <a:pPr algn="just" eaLnBrk="1" hangingPunct="1">
              <a:spcBef>
                <a:spcPct val="50000"/>
              </a:spcBef>
              <a:defRPr/>
            </a:pPr>
            <a:r>
              <a:rPr lang="en-US" altLang="zh-CN" sz="1600" kern="0">
                <a:solidFill>
                  <a:srgbClr val="000000"/>
                </a:solidFill>
                <a:ea typeface="华文新魏" pitchFamily="2" charset="-122"/>
              </a:rPr>
              <a:t>	......</a:t>
            </a:r>
          </a:p>
        </p:txBody>
      </p:sp>
      <p:sp>
        <p:nvSpPr>
          <p:cNvPr id="298" name="AutoShape 169">
            <a:extLst>
              <a:ext uri="{FF2B5EF4-FFF2-40B4-BE49-F238E27FC236}">
                <a16:creationId xmlns:a16="http://schemas.microsoft.com/office/drawing/2014/main" id="{86630FAD-D0E9-4C7D-9DA3-93E5D57FA857}"/>
              </a:ext>
            </a:extLst>
          </p:cNvPr>
          <p:cNvSpPr>
            <a:spLocks noChangeArrowheads="1"/>
          </p:cNvSpPr>
          <p:nvPr/>
        </p:nvSpPr>
        <p:spPr bwMode="auto">
          <a:xfrm rot="5400000">
            <a:off x="8872538" y="3097213"/>
            <a:ext cx="317500" cy="5238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645 h 21600"/>
              <a:gd name="T14" fmla="*/ 16773 w 21600"/>
              <a:gd name="T15" fmla="*/ 15955 h 21600"/>
            </a:gdLst>
            <a:ahLst/>
            <a:cxnLst>
              <a:cxn ang="T8">
                <a:pos x="T0" y="T1"/>
              </a:cxn>
              <a:cxn ang="T9">
                <a:pos x="T2" y="T3"/>
              </a:cxn>
              <a:cxn ang="T10">
                <a:pos x="T4" y="T5"/>
              </a:cxn>
              <a:cxn ang="T11">
                <a:pos x="T6" y="T7"/>
              </a:cxn>
            </a:cxnLst>
            <a:rect l="T12" t="T13" r="T14" b="T15"/>
            <a:pathLst>
              <a:path w="21600" h="21600">
                <a:moveTo>
                  <a:pt x="11488" y="0"/>
                </a:moveTo>
                <a:lnTo>
                  <a:pt x="11488" y="5645"/>
                </a:lnTo>
                <a:lnTo>
                  <a:pt x="3375" y="5645"/>
                </a:lnTo>
                <a:lnTo>
                  <a:pt x="3375" y="15955"/>
                </a:lnTo>
                <a:lnTo>
                  <a:pt x="11488" y="15955"/>
                </a:lnTo>
                <a:lnTo>
                  <a:pt x="11488" y="21600"/>
                </a:lnTo>
                <a:lnTo>
                  <a:pt x="21600" y="10800"/>
                </a:lnTo>
                <a:lnTo>
                  <a:pt x="11488" y="0"/>
                </a:lnTo>
                <a:close/>
              </a:path>
              <a:path w="21600" h="21600">
                <a:moveTo>
                  <a:pt x="1350" y="5645"/>
                </a:moveTo>
                <a:lnTo>
                  <a:pt x="1350" y="15955"/>
                </a:lnTo>
                <a:lnTo>
                  <a:pt x="2700" y="15955"/>
                </a:lnTo>
                <a:lnTo>
                  <a:pt x="2700" y="5645"/>
                </a:lnTo>
                <a:lnTo>
                  <a:pt x="1350" y="5645"/>
                </a:lnTo>
                <a:close/>
              </a:path>
              <a:path w="21600" h="21600">
                <a:moveTo>
                  <a:pt x="0" y="5645"/>
                </a:moveTo>
                <a:lnTo>
                  <a:pt x="0" y="15955"/>
                </a:lnTo>
                <a:lnTo>
                  <a:pt x="675" y="15955"/>
                </a:lnTo>
                <a:lnTo>
                  <a:pt x="675" y="5645"/>
                </a:lnTo>
                <a:lnTo>
                  <a:pt x="0" y="5645"/>
                </a:lnTo>
                <a:close/>
              </a:path>
            </a:pathLst>
          </a:custGeom>
          <a:solidFill>
            <a:srgbClr val="FF99CC"/>
          </a:solidFill>
          <a:ln w="9525">
            <a:solidFill>
              <a:srgbClr val="000000"/>
            </a:solidFill>
            <a:miter lim="800000"/>
            <a:headEnd/>
            <a:tailEnd/>
          </a:ln>
        </p:spPr>
        <p:txBody>
          <a:bodyPr rot="10800000" vert="eaVert" wrap="none" anchor="ctr"/>
          <a:lstStyle/>
          <a:p>
            <a:pPr>
              <a:defRPr/>
            </a:pPr>
            <a:endParaRPr lang="zh-CN" altLang="en-US" kern="0">
              <a:solidFill>
                <a:sysClr val="windowText" lastClr="000000"/>
              </a:solidFill>
            </a:endParaRPr>
          </a:p>
        </p:txBody>
      </p:sp>
      <p:grpSp>
        <p:nvGrpSpPr>
          <p:cNvPr id="28677" name="Group 6">
            <a:extLst>
              <a:ext uri="{FF2B5EF4-FFF2-40B4-BE49-F238E27FC236}">
                <a16:creationId xmlns:a16="http://schemas.microsoft.com/office/drawing/2014/main" id="{D0DAFDCD-D16D-4480-AE52-178EEB37DC05}"/>
              </a:ext>
            </a:extLst>
          </p:cNvPr>
          <p:cNvGrpSpPr>
            <a:grpSpLocks/>
          </p:cNvGrpSpPr>
          <p:nvPr/>
        </p:nvGrpSpPr>
        <p:grpSpPr bwMode="auto">
          <a:xfrm>
            <a:off x="7094540" y="4065591"/>
            <a:ext cx="3040063" cy="763588"/>
            <a:chOff x="3581" y="2561"/>
            <a:chExt cx="1915" cy="481"/>
          </a:xfrm>
        </p:grpSpPr>
        <p:sp>
          <p:nvSpPr>
            <p:cNvPr id="300" name="Line 67">
              <a:extLst>
                <a:ext uri="{FF2B5EF4-FFF2-40B4-BE49-F238E27FC236}">
                  <a16:creationId xmlns:a16="http://schemas.microsoft.com/office/drawing/2014/main" id="{2D9BB8EB-AFA7-4FB5-B19F-030AC73A6CC1}"/>
                </a:ext>
              </a:extLst>
            </p:cNvPr>
            <p:cNvSpPr>
              <a:spLocks noChangeShapeType="1"/>
            </p:cNvSpPr>
            <p:nvPr/>
          </p:nvSpPr>
          <p:spPr bwMode="auto">
            <a:xfrm>
              <a:off x="5426" y="2561"/>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301" name="Line 68">
              <a:extLst>
                <a:ext uri="{FF2B5EF4-FFF2-40B4-BE49-F238E27FC236}">
                  <a16:creationId xmlns:a16="http://schemas.microsoft.com/office/drawing/2014/main" id="{59B1D729-D367-4C96-B532-74A1EE74094B}"/>
                </a:ext>
              </a:extLst>
            </p:cNvPr>
            <p:cNvSpPr>
              <a:spLocks noChangeShapeType="1"/>
            </p:cNvSpPr>
            <p:nvPr/>
          </p:nvSpPr>
          <p:spPr bwMode="auto">
            <a:xfrm>
              <a:off x="4694" y="2695"/>
              <a:ext cx="732"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302" name="Line 69">
              <a:extLst>
                <a:ext uri="{FF2B5EF4-FFF2-40B4-BE49-F238E27FC236}">
                  <a16:creationId xmlns:a16="http://schemas.microsoft.com/office/drawing/2014/main" id="{25DBABEA-45D0-4CC2-BC8A-3966763C93C0}"/>
                </a:ext>
              </a:extLst>
            </p:cNvPr>
            <p:cNvSpPr>
              <a:spLocks noChangeShapeType="1"/>
            </p:cNvSpPr>
            <p:nvPr/>
          </p:nvSpPr>
          <p:spPr bwMode="auto">
            <a:xfrm>
              <a:off x="4694" y="2561"/>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303" name="Freeform 70">
              <a:extLst>
                <a:ext uri="{FF2B5EF4-FFF2-40B4-BE49-F238E27FC236}">
                  <a16:creationId xmlns:a16="http://schemas.microsoft.com/office/drawing/2014/main" id="{9DCC1814-0034-47B9-9C85-BB690B52350B}"/>
                </a:ext>
              </a:extLst>
            </p:cNvPr>
            <p:cNvSpPr>
              <a:spLocks/>
            </p:cNvSpPr>
            <p:nvPr/>
          </p:nvSpPr>
          <p:spPr bwMode="auto">
            <a:xfrm>
              <a:off x="4560" y="2561"/>
              <a:ext cx="615" cy="415"/>
            </a:xfrm>
            <a:custGeom>
              <a:avLst/>
              <a:gdLst>
                <a:gd name="T0" fmla="*/ 0 w 879"/>
                <a:gd name="T1" fmla="*/ 0 h 534"/>
                <a:gd name="T2" fmla="*/ 0 w 879"/>
                <a:gd name="T3" fmla="*/ 812797453 h 534"/>
                <a:gd name="T4" fmla="*/ 1051241136 w 879"/>
                <a:gd name="T5" fmla="*/ 812797453 h 534"/>
                <a:gd name="T6" fmla="*/ 0 60000 65536"/>
                <a:gd name="T7" fmla="*/ 0 60000 65536"/>
                <a:gd name="T8" fmla="*/ 0 60000 65536"/>
                <a:gd name="T9" fmla="*/ 0 w 879"/>
                <a:gd name="T10" fmla="*/ 0 h 534"/>
                <a:gd name="T11" fmla="*/ 879 w 879"/>
                <a:gd name="T12" fmla="*/ 534 h 534"/>
              </a:gdLst>
              <a:ahLst/>
              <a:cxnLst>
                <a:cxn ang="T6">
                  <a:pos x="T0" y="T1"/>
                </a:cxn>
                <a:cxn ang="T7">
                  <a:pos x="T2" y="T3"/>
                </a:cxn>
                <a:cxn ang="T8">
                  <a:pos x="T4" y="T5"/>
                </a:cxn>
              </a:cxnLst>
              <a:rect l="T9" t="T10" r="T11" b="T12"/>
              <a:pathLst>
                <a:path w="879" h="534">
                  <a:moveTo>
                    <a:pt x="0" y="0"/>
                  </a:moveTo>
                  <a:lnTo>
                    <a:pt x="0" y="534"/>
                  </a:lnTo>
                  <a:lnTo>
                    <a:pt x="879" y="534"/>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kern="0">
                <a:solidFill>
                  <a:sysClr val="windowText" lastClr="000000"/>
                </a:solidFill>
              </a:endParaRPr>
            </a:p>
          </p:txBody>
        </p:sp>
        <p:sp>
          <p:nvSpPr>
            <p:cNvPr id="304" name="Freeform 73">
              <a:extLst>
                <a:ext uri="{FF2B5EF4-FFF2-40B4-BE49-F238E27FC236}">
                  <a16:creationId xmlns:a16="http://schemas.microsoft.com/office/drawing/2014/main" id="{E2F5307F-68CC-4558-A9BB-F45C1D1A4410}"/>
                </a:ext>
              </a:extLst>
            </p:cNvPr>
            <p:cNvSpPr>
              <a:spLocks/>
            </p:cNvSpPr>
            <p:nvPr/>
          </p:nvSpPr>
          <p:spPr bwMode="auto">
            <a:xfrm>
              <a:off x="5057" y="2695"/>
              <a:ext cx="89" cy="145"/>
            </a:xfrm>
            <a:custGeom>
              <a:avLst/>
              <a:gdLst>
                <a:gd name="T0" fmla="*/ 0 w 75"/>
                <a:gd name="T1" fmla="*/ 0 h 198"/>
                <a:gd name="T2" fmla="*/ 0 w 75"/>
                <a:gd name="T3" fmla="*/ 267607525 h 198"/>
                <a:gd name="T4" fmla="*/ 266164299 w 75"/>
                <a:gd name="T5" fmla="*/ 267607525 h 198"/>
                <a:gd name="T6" fmla="*/ 0 60000 65536"/>
                <a:gd name="T7" fmla="*/ 0 60000 65536"/>
                <a:gd name="T8" fmla="*/ 0 60000 65536"/>
                <a:gd name="T9" fmla="*/ 0 w 75"/>
                <a:gd name="T10" fmla="*/ 0 h 198"/>
                <a:gd name="T11" fmla="*/ 75 w 75"/>
                <a:gd name="T12" fmla="*/ 198 h 198"/>
              </a:gdLst>
              <a:ahLst/>
              <a:cxnLst>
                <a:cxn ang="T6">
                  <a:pos x="T0" y="T1"/>
                </a:cxn>
                <a:cxn ang="T7">
                  <a:pos x="T2" y="T3"/>
                </a:cxn>
                <a:cxn ang="T8">
                  <a:pos x="T4" y="T5"/>
                </a:cxn>
              </a:cxnLst>
              <a:rect l="T9" t="T10" r="T11" b="T12"/>
              <a:pathLst>
                <a:path w="75" h="198">
                  <a:moveTo>
                    <a:pt x="0" y="0"/>
                  </a:moveTo>
                  <a:lnTo>
                    <a:pt x="0" y="198"/>
                  </a:lnTo>
                  <a:lnTo>
                    <a:pt x="75" y="198"/>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kern="0">
                <a:solidFill>
                  <a:sysClr val="windowText" lastClr="000000"/>
                </a:solidFill>
              </a:endParaRPr>
            </a:p>
          </p:txBody>
        </p:sp>
        <p:sp>
          <p:nvSpPr>
            <p:cNvPr id="305" name="Rectangle 126">
              <a:extLst>
                <a:ext uri="{FF2B5EF4-FFF2-40B4-BE49-F238E27FC236}">
                  <a16:creationId xmlns:a16="http://schemas.microsoft.com/office/drawing/2014/main" id="{52A8B785-3926-48C1-9640-55E035677FDA}"/>
                </a:ext>
              </a:extLst>
            </p:cNvPr>
            <p:cNvSpPr>
              <a:spLocks noChangeArrowheads="1"/>
            </p:cNvSpPr>
            <p:nvPr/>
          </p:nvSpPr>
          <p:spPr bwMode="auto">
            <a:xfrm>
              <a:off x="5205" y="2777"/>
              <a:ext cx="2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en-US" sz="1200" kern="0">
                  <a:solidFill>
                    <a:srgbClr val="000000"/>
                  </a:solidFill>
                  <a:latin typeface="黑体" pitchFamily="49" charset="-122"/>
                  <a:ea typeface="黑体" pitchFamily="49" charset="-122"/>
                </a:rPr>
                <a:t>模式位</a:t>
              </a:r>
              <a:endParaRPr lang="zh-CN" altLang="en-US" sz="1200" kern="0">
                <a:solidFill>
                  <a:sysClr val="windowText" lastClr="000000"/>
                </a:solidFill>
                <a:latin typeface="黑体" pitchFamily="49" charset="-122"/>
                <a:ea typeface="黑体" pitchFamily="49" charset="-122"/>
              </a:endParaRPr>
            </a:p>
          </p:txBody>
        </p:sp>
        <p:sp>
          <p:nvSpPr>
            <p:cNvPr id="306" name="Rectangle 127">
              <a:extLst>
                <a:ext uri="{FF2B5EF4-FFF2-40B4-BE49-F238E27FC236}">
                  <a16:creationId xmlns:a16="http://schemas.microsoft.com/office/drawing/2014/main" id="{444B28ED-6487-4DA0-8641-879FE0CDDEEE}"/>
                </a:ext>
              </a:extLst>
            </p:cNvPr>
            <p:cNvSpPr>
              <a:spLocks noChangeArrowheads="1"/>
            </p:cNvSpPr>
            <p:nvPr/>
          </p:nvSpPr>
          <p:spPr bwMode="auto">
            <a:xfrm>
              <a:off x="5200" y="2926"/>
              <a:ext cx="29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en-US" sz="1200" kern="0">
                  <a:solidFill>
                    <a:srgbClr val="000000"/>
                  </a:solidFill>
                  <a:latin typeface="黑体" pitchFamily="49" charset="-122"/>
                  <a:ea typeface="黑体" pitchFamily="49" charset="-122"/>
                </a:rPr>
                <a:t>状态位</a:t>
              </a:r>
              <a:endParaRPr lang="zh-CN" altLang="en-US" sz="1200" kern="0">
                <a:solidFill>
                  <a:sysClr val="windowText" lastClr="000000"/>
                </a:solidFill>
                <a:latin typeface="黑体" pitchFamily="49" charset="-122"/>
                <a:ea typeface="黑体" pitchFamily="49" charset="-122"/>
              </a:endParaRPr>
            </a:p>
          </p:txBody>
        </p:sp>
        <p:sp>
          <p:nvSpPr>
            <p:cNvPr id="307" name="Rectangle 129">
              <a:extLst>
                <a:ext uri="{FF2B5EF4-FFF2-40B4-BE49-F238E27FC236}">
                  <a16:creationId xmlns:a16="http://schemas.microsoft.com/office/drawing/2014/main" id="{40885256-6D99-44E9-AC76-62CC317B0035}"/>
                </a:ext>
              </a:extLst>
            </p:cNvPr>
            <p:cNvSpPr>
              <a:spLocks noChangeArrowheads="1"/>
            </p:cNvSpPr>
            <p:nvPr/>
          </p:nvSpPr>
          <p:spPr bwMode="auto">
            <a:xfrm>
              <a:off x="3584" y="2777"/>
              <a:ext cx="4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200" kern="0">
                  <a:solidFill>
                    <a:srgbClr val="000000"/>
                  </a:solidFill>
                  <a:latin typeface="黑体" pitchFamily="49" charset="-122"/>
                  <a:ea typeface="黑体" pitchFamily="49" charset="-122"/>
                </a:rPr>
                <a:t>IRQ</a:t>
              </a:r>
              <a:r>
                <a:rPr lang="zh-CN" altLang="en-US" sz="1200" kern="0">
                  <a:solidFill>
                    <a:srgbClr val="000000"/>
                  </a:solidFill>
                  <a:latin typeface="黑体" pitchFamily="49" charset="-122"/>
                  <a:ea typeface="黑体" pitchFamily="49" charset="-122"/>
                </a:rPr>
                <a:t>禁止位</a:t>
              </a:r>
              <a:endParaRPr lang="zh-CN" altLang="en-US" sz="1200" kern="0">
                <a:solidFill>
                  <a:sysClr val="windowText" lastClr="000000"/>
                </a:solidFill>
                <a:latin typeface="黑体" pitchFamily="49" charset="-122"/>
                <a:ea typeface="黑体" pitchFamily="49" charset="-122"/>
              </a:endParaRPr>
            </a:p>
          </p:txBody>
        </p:sp>
        <p:sp>
          <p:nvSpPr>
            <p:cNvPr id="308" name="Rectangle 131">
              <a:extLst>
                <a:ext uri="{FF2B5EF4-FFF2-40B4-BE49-F238E27FC236}">
                  <a16:creationId xmlns:a16="http://schemas.microsoft.com/office/drawing/2014/main" id="{6DEE25B2-8E94-4FC5-BF30-D053DE648D25}"/>
                </a:ext>
              </a:extLst>
            </p:cNvPr>
            <p:cNvSpPr>
              <a:spLocks noChangeArrowheads="1"/>
            </p:cNvSpPr>
            <p:nvPr/>
          </p:nvSpPr>
          <p:spPr bwMode="auto">
            <a:xfrm>
              <a:off x="3581" y="2926"/>
              <a:ext cx="4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200" kern="0">
                  <a:solidFill>
                    <a:srgbClr val="000000"/>
                  </a:solidFill>
                  <a:latin typeface="黑体" pitchFamily="49" charset="-122"/>
                  <a:ea typeface="黑体" pitchFamily="49" charset="-122"/>
                </a:rPr>
                <a:t>FIQ</a:t>
              </a:r>
              <a:r>
                <a:rPr lang="zh-CN" altLang="en-US" sz="1200" kern="0">
                  <a:solidFill>
                    <a:srgbClr val="000000"/>
                  </a:solidFill>
                  <a:latin typeface="黑体" pitchFamily="49" charset="-122"/>
                  <a:ea typeface="黑体" pitchFamily="49" charset="-122"/>
                </a:rPr>
                <a:t>禁止位</a:t>
              </a:r>
              <a:endParaRPr lang="zh-CN" altLang="en-US" sz="1200" kern="0">
                <a:solidFill>
                  <a:sysClr val="windowText" lastClr="000000"/>
                </a:solidFill>
                <a:latin typeface="黑体" pitchFamily="49" charset="-122"/>
                <a:ea typeface="黑体" pitchFamily="49" charset="-122"/>
              </a:endParaRPr>
            </a:p>
          </p:txBody>
        </p:sp>
        <p:sp>
          <p:nvSpPr>
            <p:cNvPr id="309" name="Line 170">
              <a:extLst>
                <a:ext uri="{FF2B5EF4-FFF2-40B4-BE49-F238E27FC236}">
                  <a16:creationId xmlns:a16="http://schemas.microsoft.com/office/drawing/2014/main" id="{AE22E420-1829-4A57-8BA6-91FE4F7CEECF}"/>
                </a:ext>
              </a:extLst>
            </p:cNvPr>
            <p:cNvSpPr>
              <a:spLocks noChangeShapeType="1"/>
            </p:cNvSpPr>
            <p:nvPr/>
          </p:nvSpPr>
          <p:spPr bwMode="auto">
            <a:xfrm>
              <a:off x="4044" y="2844"/>
              <a:ext cx="1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310" name="Line 171">
              <a:extLst>
                <a:ext uri="{FF2B5EF4-FFF2-40B4-BE49-F238E27FC236}">
                  <a16:creationId xmlns:a16="http://schemas.microsoft.com/office/drawing/2014/main" id="{0D6AF042-1B53-4C8E-967B-E44557DB64EC}"/>
                </a:ext>
              </a:extLst>
            </p:cNvPr>
            <p:cNvSpPr>
              <a:spLocks noChangeShapeType="1"/>
            </p:cNvSpPr>
            <p:nvPr/>
          </p:nvSpPr>
          <p:spPr bwMode="auto">
            <a:xfrm flipV="1">
              <a:off x="4195" y="2568"/>
              <a:ext cx="0"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311" name="Line 172">
              <a:extLst>
                <a:ext uri="{FF2B5EF4-FFF2-40B4-BE49-F238E27FC236}">
                  <a16:creationId xmlns:a16="http://schemas.microsoft.com/office/drawing/2014/main" id="{19F6E77E-F632-4468-8A4E-87A2D7179F82}"/>
                </a:ext>
              </a:extLst>
            </p:cNvPr>
            <p:cNvSpPr>
              <a:spLocks noChangeShapeType="1"/>
            </p:cNvSpPr>
            <p:nvPr/>
          </p:nvSpPr>
          <p:spPr bwMode="auto">
            <a:xfrm>
              <a:off x="4377" y="2568"/>
              <a:ext cx="0" cy="4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312" name="Line 173">
              <a:extLst>
                <a:ext uri="{FF2B5EF4-FFF2-40B4-BE49-F238E27FC236}">
                  <a16:creationId xmlns:a16="http://schemas.microsoft.com/office/drawing/2014/main" id="{5C4FA04A-2D03-4D91-AE22-5DBE621BA860}"/>
                </a:ext>
              </a:extLst>
            </p:cNvPr>
            <p:cNvSpPr>
              <a:spLocks noChangeShapeType="1"/>
            </p:cNvSpPr>
            <p:nvPr/>
          </p:nvSpPr>
          <p:spPr bwMode="auto">
            <a:xfrm flipH="1">
              <a:off x="4044" y="2976"/>
              <a:ext cx="3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grpSp>
      <p:grpSp>
        <p:nvGrpSpPr>
          <p:cNvPr id="28678" name="Group 20">
            <a:extLst>
              <a:ext uri="{FF2B5EF4-FFF2-40B4-BE49-F238E27FC236}">
                <a16:creationId xmlns:a16="http://schemas.microsoft.com/office/drawing/2014/main" id="{110C6147-378D-46BF-8B68-EFBE889B32AD}"/>
              </a:ext>
            </a:extLst>
          </p:cNvPr>
          <p:cNvGrpSpPr>
            <a:grpSpLocks/>
          </p:cNvGrpSpPr>
          <p:nvPr/>
        </p:nvGrpSpPr>
        <p:grpSpPr bwMode="auto">
          <a:xfrm>
            <a:off x="5753100" y="3517901"/>
            <a:ext cx="4357688" cy="576263"/>
            <a:chOff x="2736" y="2216"/>
            <a:chExt cx="2745" cy="363"/>
          </a:xfrm>
        </p:grpSpPr>
        <p:sp>
          <p:nvSpPr>
            <p:cNvPr id="314" name="Rectangle 21">
              <a:extLst>
                <a:ext uri="{FF2B5EF4-FFF2-40B4-BE49-F238E27FC236}">
                  <a16:creationId xmlns:a16="http://schemas.microsoft.com/office/drawing/2014/main" id="{838037F4-673E-430E-BA44-575ABE0789B2}"/>
                </a:ext>
              </a:extLst>
            </p:cNvPr>
            <p:cNvSpPr>
              <a:spLocks noChangeArrowheads="1"/>
            </p:cNvSpPr>
            <p:nvPr/>
          </p:nvSpPr>
          <p:spPr bwMode="auto">
            <a:xfrm>
              <a:off x="2736"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N</a:t>
              </a:r>
            </a:p>
          </p:txBody>
        </p:sp>
        <p:sp>
          <p:nvSpPr>
            <p:cNvPr id="315" name="Rectangle 22">
              <a:extLst>
                <a:ext uri="{FF2B5EF4-FFF2-40B4-BE49-F238E27FC236}">
                  <a16:creationId xmlns:a16="http://schemas.microsoft.com/office/drawing/2014/main" id="{DC871F4A-E145-404F-9CF5-B7EC4A6606F1}"/>
                </a:ext>
              </a:extLst>
            </p:cNvPr>
            <p:cNvSpPr>
              <a:spLocks noChangeArrowheads="1"/>
            </p:cNvSpPr>
            <p:nvPr/>
          </p:nvSpPr>
          <p:spPr bwMode="auto">
            <a:xfrm>
              <a:off x="2908"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Z</a:t>
              </a:r>
            </a:p>
          </p:txBody>
        </p:sp>
        <p:sp>
          <p:nvSpPr>
            <p:cNvPr id="316" name="Rectangle 23">
              <a:extLst>
                <a:ext uri="{FF2B5EF4-FFF2-40B4-BE49-F238E27FC236}">
                  <a16:creationId xmlns:a16="http://schemas.microsoft.com/office/drawing/2014/main" id="{1B8B7960-6527-403B-AE72-50960F95FBDF}"/>
                </a:ext>
              </a:extLst>
            </p:cNvPr>
            <p:cNvSpPr>
              <a:spLocks noChangeArrowheads="1"/>
            </p:cNvSpPr>
            <p:nvPr/>
          </p:nvSpPr>
          <p:spPr bwMode="auto">
            <a:xfrm>
              <a:off x="3079"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C</a:t>
              </a:r>
            </a:p>
          </p:txBody>
        </p:sp>
        <p:sp>
          <p:nvSpPr>
            <p:cNvPr id="317" name="Rectangle 24">
              <a:extLst>
                <a:ext uri="{FF2B5EF4-FFF2-40B4-BE49-F238E27FC236}">
                  <a16:creationId xmlns:a16="http://schemas.microsoft.com/office/drawing/2014/main" id="{553BC72B-14C4-4179-9C18-1177BFE81650}"/>
                </a:ext>
              </a:extLst>
            </p:cNvPr>
            <p:cNvSpPr>
              <a:spLocks noChangeArrowheads="1"/>
            </p:cNvSpPr>
            <p:nvPr/>
          </p:nvSpPr>
          <p:spPr bwMode="auto">
            <a:xfrm>
              <a:off x="3251"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V</a:t>
              </a:r>
            </a:p>
          </p:txBody>
        </p:sp>
        <p:sp>
          <p:nvSpPr>
            <p:cNvPr id="318" name="Rectangle 25">
              <a:extLst>
                <a:ext uri="{FF2B5EF4-FFF2-40B4-BE49-F238E27FC236}">
                  <a16:creationId xmlns:a16="http://schemas.microsoft.com/office/drawing/2014/main" id="{C4996000-CC81-4480-96B9-FB11EDD0FD92}"/>
                </a:ext>
              </a:extLst>
            </p:cNvPr>
            <p:cNvSpPr>
              <a:spLocks noChangeArrowheads="1"/>
            </p:cNvSpPr>
            <p:nvPr/>
          </p:nvSpPr>
          <p:spPr bwMode="auto">
            <a:xfrm>
              <a:off x="3421"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200" b="1" kern="0">
                <a:solidFill>
                  <a:sysClr val="windowText" lastClr="000000"/>
                </a:solidFill>
                <a:latin typeface="Arial" pitchFamily="34" charset="0"/>
              </a:endParaRPr>
            </a:p>
          </p:txBody>
        </p:sp>
        <p:sp>
          <p:nvSpPr>
            <p:cNvPr id="319" name="Rectangle 26">
              <a:extLst>
                <a:ext uri="{FF2B5EF4-FFF2-40B4-BE49-F238E27FC236}">
                  <a16:creationId xmlns:a16="http://schemas.microsoft.com/office/drawing/2014/main" id="{4A538B48-9D37-4CF8-85E7-CCE15882AC61}"/>
                </a:ext>
              </a:extLst>
            </p:cNvPr>
            <p:cNvSpPr>
              <a:spLocks noChangeArrowheads="1"/>
            </p:cNvSpPr>
            <p:nvPr/>
          </p:nvSpPr>
          <p:spPr bwMode="auto">
            <a:xfrm>
              <a:off x="3593"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200" b="1" kern="0">
                <a:solidFill>
                  <a:sysClr val="windowText" lastClr="000000"/>
                </a:solidFill>
                <a:latin typeface="Arial" pitchFamily="34" charset="0"/>
              </a:endParaRPr>
            </a:p>
          </p:txBody>
        </p:sp>
        <p:sp>
          <p:nvSpPr>
            <p:cNvPr id="320" name="Rectangle 27">
              <a:extLst>
                <a:ext uri="{FF2B5EF4-FFF2-40B4-BE49-F238E27FC236}">
                  <a16:creationId xmlns:a16="http://schemas.microsoft.com/office/drawing/2014/main" id="{2A0B8DCD-EF64-463E-B829-AF85A6C1F4BF}"/>
                </a:ext>
              </a:extLst>
            </p:cNvPr>
            <p:cNvSpPr>
              <a:spLocks noChangeArrowheads="1"/>
            </p:cNvSpPr>
            <p:nvPr/>
          </p:nvSpPr>
          <p:spPr bwMode="auto">
            <a:xfrm>
              <a:off x="3765"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200" b="1" kern="0">
                <a:solidFill>
                  <a:sysClr val="windowText" lastClr="000000"/>
                </a:solidFill>
                <a:latin typeface="Arial" pitchFamily="34" charset="0"/>
              </a:endParaRPr>
            </a:p>
          </p:txBody>
        </p:sp>
        <p:sp>
          <p:nvSpPr>
            <p:cNvPr id="321" name="Rectangle 28">
              <a:extLst>
                <a:ext uri="{FF2B5EF4-FFF2-40B4-BE49-F238E27FC236}">
                  <a16:creationId xmlns:a16="http://schemas.microsoft.com/office/drawing/2014/main" id="{18D3681A-0495-44A2-8698-8F91373FFCBB}"/>
                </a:ext>
              </a:extLst>
            </p:cNvPr>
            <p:cNvSpPr>
              <a:spLocks noChangeArrowheads="1"/>
            </p:cNvSpPr>
            <p:nvPr/>
          </p:nvSpPr>
          <p:spPr bwMode="auto">
            <a:xfrm>
              <a:off x="3936" y="2384"/>
              <a:ext cx="172" cy="15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200" b="1" kern="0">
                <a:solidFill>
                  <a:sysClr val="windowText" lastClr="000000"/>
                </a:solidFill>
                <a:latin typeface="Arial" pitchFamily="34" charset="0"/>
              </a:endParaRPr>
            </a:p>
          </p:txBody>
        </p:sp>
        <p:sp>
          <p:nvSpPr>
            <p:cNvPr id="322" name="Rectangle 29">
              <a:extLst>
                <a:ext uri="{FF2B5EF4-FFF2-40B4-BE49-F238E27FC236}">
                  <a16:creationId xmlns:a16="http://schemas.microsoft.com/office/drawing/2014/main" id="{74829E97-213E-4172-B86B-AC6D8EB453AE}"/>
                </a:ext>
              </a:extLst>
            </p:cNvPr>
            <p:cNvSpPr>
              <a:spLocks noChangeArrowheads="1"/>
            </p:cNvSpPr>
            <p:nvPr/>
          </p:nvSpPr>
          <p:spPr bwMode="auto">
            <a:xfrm>
              <a:off x="4107"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I</a:t>
              </a:r>
            </a:p>
          </p:txBody>
        </p:sp>
        <p:sp>
          <p:nvSpPr>
            <p:cNvPr id="323" name="Rectangle 30">
              <a:extLst>
                <a:ext uri="{FF2B5EF4-FFF2-40B4-BE49-F238E27FC236}">
                  <a16:creationId xmlns:a16="http://schemas.microsoft.com/office/drawing/2014/main" id="{EEBDC0C2-E2A8-4D74-A39E-ECC98A740FFD}"/>
                </a:ext>
              </a:extLst>
            </p:cNvPr>
            <p:cNvSpPr>
              <a:spLocks noChangeArrowheads="1"/>
            </p:cNvSpPr>
            <p:nvPr/>
          </p:nvSpPr>
          <p:spPr bwMode="auto">
            <a:xfrm>
              <a:off x="4279"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F</a:t>
              </a:r>
            </a:p>
          </p:txBody>
        </p:sp>
        <p:sp>
          <p:nvSpPr>
            <p:cNvPr id="324" name="Rectangle 31">
              <a:extLst>
                <a:ext uri="{FF2B5EF4-FFF2-40B4-BE49-F238E27FC236}">
                  <a16:creationId xmlns:a16="http://schemas.microsoft.com/office/drawing/2014/main" id="{46C71D08-39AC-4534-9CA2-B8A6C0B5CDB0}"/>
                </a:ext>
              </a:extLst>
            </p:cNvPr>
            <p:cNvSpPr>
              <a:spLocks noChangeArrowheads="1"/>
            </p:cNvSpPr>
            <p:nvPr/>
          </p:nvSpPr>
          <p:spPr bwMode="auto">
            <a:xfrm>
              <a:off x="4450"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T</a:t>
              </a:r>
            </a:p>
          </p:txBody>
        </p:sp>
        <p:sp>
          <p:nvSpPr>
            <p:cNvPr id="325" name="Rectangle 32">
              <a:extLst>
                <a:ext uri="{FF2B5EF4-FFF2-40B4-BE49-F238E27FC236}">
                  <a16:creationId xmlns:a16="http://schemas.microsoft.com/office/drawing/2014/main" id="{73428421-7A0A-4CCA-B81C-D129F4DED7E1}"/>
                </a:ext>
              </a:extLst>
            </p:cNvPr>
            <p:cNvSpPr>
              <a:spLocks noChangeArrowheads="1"/>
            </p:cNvSpPr>
            <p:nvPr/>
          </p:nvSpPr>
          <p:spPr bwMode="auto">
            <a:xfrm>
              <a:off x="4622"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M4</a:t>
              </a:r>
            </a:p>
          </p:txBody>
        </p:sp>
        <p:sp>
          <p:nvSpPr>
            <p:cNvPr id="326" name="Rectangle 33">
              <a:extLst>
                <a:ext uri="{FF2B5EF4-FFF2-40B4-BE49-F238E27FC236}">
                  <a16:creationId xmlns:a16="http://schemas.microsoft.com/office/drawing/2014/main" id="{CED278E3-026F-4985-A351-04DA6078887A}"/>
                </a:ext>
              </a:extLst>
            </p:cNvPr>
            <p:cNvSpPr>
              <a:spLocks noChangeArrowheads="1"/>
            </p:cNvSpPr>
            <p:nvPr/>
          </p:nvSpPr>
          <p:spPr bwMode="auto">
            <a:xfrm>
              <a:off x="4794"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M3</a:t>
              </a:r>
            </a:p>
          </p:txBody>
        </p:sp>
        <p:sp>
          <p:nvSpPr>
            <p:cNvPr id="327" name="Rectangle 34">
              <a:extLst>
                <a:ext uri="{FF2B5EF4-FFF2-40B4-BE49-F238E27FC236}">
                  <a16:creationId xmlns:a16="http://schemas.microsoft.com/office/drawing/2014/main" id="{920D8C50-35B6-4194-B16C-2BF1EA689B84}"/>
                </a:ext>
              </a:extLst>
            </p:cNvPr>
            <p:cNvSpPr>
              <a:spLocks noChangeArrowheads="1"/>
            </p:cNvSpPr>
            <p:nvPr/>
          </p:nvSpPr>
          <p:spPr bwMode="auto">
            <a:xfrm>
              <a:off x="4966"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M2</a:t>
              </a:r>
            </a:p>
          </p:txBody>
        </p:sp>
        <p:sp>
          <p:nvSpPr>
            <p:cNvPr id="328" name="Rectangle 35">
              <a:extLst>
                <a:ext uri="{FF2B5EF4-FFF2-40B4-BE49-F238E27FC236}">
                  <a16:creationId xmlns:a16="http://schemas.microsoft.com/office/drawing/2014/main" id="{87439035-10AB-4210-88EF-38A25DDB9D96}"/>
                </a:ext>
              </a:extLst>
            </p:cNvPr>
            <p:cNvSpPr>
              <a:spLocks noChangeArrowheads="1"/>
            </p:cNvSpPr>
            <p:nvPr/>
          </p:nvSpPr>
          <p:spPr bwMode="auto">
            <a:xfrm>
              <a:off x="5137"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M1</a:t>
              </a:r>
            </a:p>
          </p:txBody>
        </p:sp>
        <p:sp>
          <p:nvSpPr>
            <p:cNvPr id="329" name="Rectangle 36">
              <a:extLst>
                <a:ext uri="{FF2B5EF4-FFF2-40B4-BE49-F238E27FC236}">
                  <a16:creationId xmlns:a16="http://schemas.microsoft.com/office/drawing/2014/main" id="{7B8BA4C2-C78F-4245-B061-CC8DB6335A42}"/>
                </a:ext>
              </a:extLst>
            </p:cNvPr>
            <p:cNvSpPr>
              <a:spLocks noChangeArrowheads="1"/>
            </p:cNvSpPr>
            <p:nvPr/>
          </p:nvSpPr>
          <p:spPr bwMode="auto">
            <a:xfrm>
              <a:off x="5309" y="2384"/>
              <a:ext cx="172" cy="157"/>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M0</a:t>
              </a:r>
            </a:p>
          </p:txBody>
        </p:sp>
        <p:sp>
          <p:nvSpPr>
            <p:cNvPr id="330" name="Freeform 118">
              <a:extLst>
                <a:ext uri="{FF2B5EF4-FFF2-40B4-BE49-F238E27FC236}">
                  <a16:creationId xmlns:a16="http://schemas.microsoft.com/office/drawing/2014/main" id="{8BBBC0D3-A218-4084-B004-F00CC71EDC84}"/>
                </a:ext>
              </a:extLst>
            </p:cNvPr>
            <p:cNvSpPr>
              <a:spLocks/>
            </p:cNvSpPr>
            <p:nvPr/>
          </p:nvSpPr>
          <p:spPr bwMode="auto">
            <a:xfrm>
              <a:off x="3793" y="2358"/>
              <a:ext cx="280" cy="221"/>
            </a:xfrm>
            <a:custGeom>
              <a:avLst/>
              <a:gdLst>
                <a:gd name="T0" fmla="*/ 0 w 476"/>
                <a:gd name="T1" fmla="*/ 341908232 h 360"/>
                <a:gd name="T2" fmla="*/ 312185503 w 476"/>
                <a:gd name="T3" fmla="*/ 341908232 h 360"/>
                <a:gd name="T4" fmla="*/ 415084589 w 476"/>
                <a:gd name="T5" fmla="*/ 0 h 360"/>
                <a:gd name="T6" fmla="*/ 102899121 w 476"/>
                <a:gd name="T7" fmla="*/ 0 h 360"/>
                <a:gd name="T8" fmla="*/ 0 w 476"/>
                <a:gd name="T9" fmla="*/ 341908232 h 360"/>
                <a:gd name="T10" fmla="*/ 0 60000 65536"/>
                <a:gd name="T11" fmla="*/ 0 60000 65536"/>
                <a:gd name="T12" fmla="*/ 0 60000 65536"/>
                <a:gd name="T13" fmla="*/ 0 60000 65536"/>
                <a:gd name="T14" fmla="*/ 0 60000 65536"/>
                <a:gd name="T15" fmla="*/ 0 w 476"/>
                <a:gd name="T16" fmla="*/ 0 h 360"/>
                <a:gd name="T17" fmla="*/ 476 w 476"/>
                <a:gd name="T18" fmla="*/ 360 h 360"/>
              </a:gdLst>
              <a:ahLst/>
              <a:cxnLst>
                <a:cxn ang="T10">
                  <a:pos x="T0" y="T1"/>
                </a:cxn>
                <a:cxn ang="T11">
                  <a:pos x="T2" y="T3"/>
                </a:cxn>
                <a:cxn ang="T12">
                  <a:pos x="T4" y="T5"/>
                </a:cxn>
                <a:cxn ang="T13">
                  <a:pos x="T6" y="T7"/>
                </a:cxn>
                <a:cxn ang="T14">
                  <a:pos x="T8" y="T9"/>
                </a:cxn>
              </a:cxnLst>
              <a:rect l="T15" t="T16" r="T17" b="T18"/>
              <a:pathLst>
                <a:path w="476" h="360">
                  <a:moveTo>
                    <a:pt x="0" y="360"/>
                  </a:moveTo>
                  <a:lnTo>
                    <a:pt x="358" y="360"/>
                  </a:lnTo>
                  <a:lnTo>
                    <a:pt x="476" y="0"/>
                  </a:lnTo>
                  <a:lnTo>
                    <a:pt x="118" y="0"/>
                  </a:lnTo>
                  <a:lnTo>
                    <a:pt x="0" y="360"/>
                  </a:lnTo>
                  <a:close/>
                </a:path>
              </a:pathLst>
            </a:custGeom>
            <a:solidFill>
              <a:srgbClr val="FFFFFF"/>
            </a:solidFill>
            <a:ln w="6350">
              <a:solidFill>
                <a:srgbClr val="000000"/>
              </a:solidFill>
              <a:round/>
              <a:headEnd/>
              <a:tailEnd/>
            </a:ln>
          </p:spPr>
          <p:txBody>
            <a:bodyPr/>
            <a:lstStyle/>
            <a:p>
              <a:pPr>
                <a:defRPr/>
              </a:pPr>
              <a:endParaRPr lang="zh-CN" altLang="en-US" kern="0">
                <a:solidFill>
                  <a:sysClr val="windowText" lastClr="000000"/>
                </a:solidFill>
              </a:endParaRPr>
            </a:p>
          </p:txBody>
        </p:sp>
        <p:sp>
          <p:nvSpPr>
            <p:cNvPr id="331" name="Rectangle 38">
              <a:extLst>
                <a:ext uri="{FF2B5EF4-FFF2-40B4-BE49-F238E27FC236}">
                  <a16:creationId xmlns:a16="http://schemas.microsoft.com/office/drawing/2014/main" id="{7919E29F-0462-4EE1-B0D6-E86ACDF25B85}"/>
                </a:ext>
              </a:extLst>
            </p:cNvPr>
            <p:cNvSpPr>
              <a:spLocks noChangeArrowheads="1"/>
            </p:cNvSpPr>
            <p:nvPr/>
          </p:nvSpPr>
          <p:spPr bwMode="auto">
            <a:xfrm>
              <a:off x="2736"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31</a:t>
              </a:r>
            </a:p>
          </p:txBody>
        </p:sp>
        <p:sp>
          <p:nvSpPr>
            <p:cNvPr id="332" name="Rectangle 39">
              <a:extLst>
                <a:ext uri="{FF2B5EF4-FFF2-40B4-BE49-F238E27FC236}">
                  <a16:creationId xmlns:a16="http://schemas.microsoft.com/office/drawing/2014/main" id="{078B45E9-F3ED-4296-B079-35457114F05D}"/>
                </a:ext>
              </a:extLst>
            </p:cNvPr>
            <p:cNvSpPr>
              <a:spLocks noChangeArrowheads="1"/>
            </p:cNvSpPr>
            <p:nvPr/>
          </p:nvSpPr>
          <p:spPr bwMode="auto">
            <a:xfrm>
              <a:off x="2908"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30</a:t>
              </a:r>
            </a:p>
          </p:txBody>
        </p:sp>
        <p:sp>
          <p:nvSpPr>
            <p:cNvPr id="333" name="Rectangle 40">
              <a:extLst>
                <a:ext uri="{FF2B5EF4-FFF2-40B4-BE49-F238E27FC236}">
                  <a16:creationId xmlns:a16="http://schemas.microsoft.com/office/drawing/2014/main" id="{60CD667C-C83A-4C9D-8972-4026727FD3BE}"/>
                </a:ext>
              </a:extLst>
            </p:cNvPr>
            <p:cNvSpPr>
              <a:spLocks noChangeArrowheads="1"/>
            </p:cNvSpPr>
            <p:nvPr/>
          </p:nvSpPr>
          <p:spPr bwMode="auto">
            <a:xfrm>
              <a:off x="3079"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29</a:t>
              </a:r>
            </a:p>
          </p:txBody>
        </p:sp>
        <p:sp>
          <p:nvSpPr>
            <p:cNvPr id="334" name="Rectangle 41">
              <a:extLst>
                <a:ext uri="{FF2B5EF4-FFF2-40B4-BE49-F238E27FC236}">
                  <a16:creationId xmlns:a16="http://schemas.microsoft.com/office/drawing/2014/main" id="{CC1EEDB2-7755-4219-ADF4-A123276238A0}"/>
                </a:ext>
              </a:extLst>
            </p:cNvPr>
            <p:cNvSpPr>
              <a:spLocks noChangeArrowheads="1"/>
            </p:cNvSpPr>
            <p:nvPr/>
          </p:nvSpPr>
          <p:spPr bwMode="auto">
            <a:xfrm>
              <a:off x="3251"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28</a:t>
              </a:r>
            </a:p>
          </p:txBody>
        </p:sp>
        <p:sp>
          <p:nvSpPr>
            <p:cNvPr id="335" name="Rectangle 42">
              <a:extLst>
                <a:ext uri="{FF2B5EF4-FFF2-40B4-BE49-F238E27FC236}">
                  <a16:creationId xmlns:a16="http://schemas.microsoft.com/office/drawing/2014/main" id="{D0EA79EF-8935-4725-9787-586DEB502CAD}"/>
                </a:ext>
              </a:extLst>
            </p:cNvPr>
            <p:cNvSpPr>
              <a:spLocks noChangeArrowheads="1"/>
            </p:cNvSpPr>
            <p:nvPr/>
          </p:nvSpPr>
          <p:spPr bwMode="auto">
            <a:xfrm>
              <a:off x="3421"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27</a:t>
              </a:r>
            </a:p>
          </p:txBody>
        </p:sp>
        <p:sp>
          <p:nvSpPr>
            <p:cNvPr id="336" name="Rectangle 43">
              <a:extLst>
                <a:ext uri="{FF2B5EF4-FFF2-40B4-BE49-F238E27FC236}">
                  <a16:creationId xmlns:a16="http://schemas.microsoft.com/office/drawing/2014/main" id="{286B2CCD-B0AE-47F2-A5C9-CA419DC6D8C1}"/>
                </a:ext>
              </a:extLst>
            </p:cNvPr>
            <p:cNvSpPr>
              <a:spLocks noChangeArrowheads="1"/>
            </p:cNvSpPr>
            <p:nvPr/>
          </p:nvSpPr>
          <p:spPr bwMode="auto">
            <a:xfrm>
              <a:off x="3593"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26</a:t>
              </a:r>
            </a:p>
          </p:txBody>
        </p:sp>
        <p:sp>
          <p:nvSpPr>
            <p:cNvPr id="337" name="Rectangle 44">
              <a:extLst>
                <a:ext uri="{FF2B5EF4-FFF2-40B4-BE49-F238E27FC236}">
                  <a16:creationId xmlns:a16="http://schemas.microsoft.com/office/drawing/2014/main" id="{6E4D836A-D029-4138-8B0C-2189140F9168}"/>
                </a:ext>
              </a:extLst>
            </p:cNvPr>
            <p:cNvSpPr>
              <a:spLocks noChangeArrowheads="1"/>
            </p:cNvSpPr>
            <p:nvPr/>
          </p:nvSpPr>
          <p:spPr bwMode="auto">
            <a:xfrm>
              <a:off x="4107"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7</a:t>
              </a:r>
            </a:p>
          </p:txBody>
        </p:sp>
        <p:sp>
          <p:nvSpPr>
            <p:cNvPr id="338" name="Rectangle 45">
              <a:extLst>
                <a:ext uri="{FF2B5EF4-FFF2-40B4-BE49-F238E27FC236}">
                  <a16:creationId xmlns:a16="http://schemas.microsoft.com/office/drawing/2014/main" id="{4AE1EF0D-BFDC-4791-B75F-4440F5A8EC85}"/>
                </a:ext>
              </a:extLst>
            </p:cNvPr>
            <p:cNvSpPr>
              <a:spLocks noChangeArrowheads="1"/>
            </p:cNvSpPr>
            <p:nvPr/>
          </p:nvSpPr>
          <p:spPr bwMode="auto">
            <a:xfrm>
              <a:off x="4279"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6</a:t>
              </a:r>
            </a:p>
          </p:txBody>
        </p:sp>
        <p:sp>
          <p:nvSpPr>
            <p:cNvPr id="339" name="Rectangle 46">
              <a:extLst>
                <a:ext uri="{FF2B5EF4-FFF2-40B4-BE49-F238E27FC236}">
                  <a16:creationId xmlns:a16="http://schemas.microsoft.com/office/drawing/2014/main" id="{EAACA3ED-126F-4349-80D3-5DF15F6953E3}"/>
                </a:ext>
              </a:extLst>
            </p:cNvPr>
            <p:cNvSpPr>
              <a:spLocks noChangeArrowheads="1"/>
            </p:cNvSpPr>
            <p:nvPr/>
          </p:nvSpPr>
          <p:spPr bwMode="auto">
            <a:xfrm>
              <a:off x="4450"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5</a:t>
              </a:r>
            </a:p>
          </p:txBody>
        </p:sp>
        <p:sp>
          <p:nvSpPr>
            <p:cNvPr id="340" name="Rectangle 47">
              <a:extLst>
                <a:ext uri="{FF2B5EF4-FFF2-40B4-BE49-F238E27FC236}">
                  <a16:creationId xmlns:a16="http://schemas.microsoft.com/office/drawing/2014/main" id="{2535B3B4-A3BF-4F88-8165-5B279322F241}"/>
                </a:ext>
              </a:extLst>
            </p:cNvPr>
            <p:cNvSpPr>
              <a:spLocks noChangeArrowheads="1"/>
            </p:cNvSpPr>
            <p:nvPr/>
          </p:nvSpPr>
          <p:spPr bwMode="auto">
            <a:xfrm>
              <a:off x="4622"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4</a:t>
              </a:r>
            </a:p>
          </p:txBody>
        </p:sp>
        <p:sp>
          <p:nvSpPr>
            <p:cNvPr id="341" name="Rectangle 48">
              <a:extLst>
                <a:ext uri="{FF2B5EF4-FFF2-40B4-BE49-F238E27FC236}">
                  <a16:creationId xmlns:a16="http://schemas.microsoft.com/office/drawing/2014/main" id="{7D8DF9C2-40DD-4CC3-B91E-F64145CB9094}"/>
                </a:ext>
              </a:extLst>
            </p:cNvPr>
            <p:cNvSpPr>
              <a:spLocks noChangeArrowheads="1"/>
            </p:cNvSpPr>
            <p:nvPr/>
          </p:nvSpPr>
          <p:spPr bwMode="auto">
            <a:xfrm>
              <a:off x="4794"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3</a:t>
              </a:r>
            </a:p>
          </p:txBody>
        </p:sp>
        <p:sp>
          <p:nvSpPr>
            <p:cNvPr id="342" name="Rectangle 49">
              <a:extLst>
                <a:ext uri="{FF2B5EF4-FFF2-40B4-BE49-F238E27FC236}">
                  <a16:creationId xmlns:a16="http://schemas.microsoft.com/office/drawing/2014/main" id="{046A5453-9A10-4306-9BDC-A3A08AB639F8}"/>
                </a:ext>
              </a:extLst>
            </p:cNvPr>
            <p:cNvSpPr>
              <a:spLocks noChangeArrowheads="1"/>
            </p:cNvSpPr>
            <p:nvPr/>
          </p:nvSpPr>
          <p:spPr bwMode="auto">
            <a:xfrm>
              <a:off x="4966"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2</a:t>
              </a:r>
            </a:p>
          </p:txBody>
        </p:sp>
        <p:sp>
          <p:nvSpPr>
            <p:cNvPr id="343" name="Rectangle 50">
              <a:extLst>
                <a:ext uri="{FF2B5EF4-FFF2-40B4-BE49-F238E27FC236}">
                  <a16:creationId xmlns:a16="http://schemas.microsoft.com/office/drawing/2014/main" id="{234380C7-600D-4E24-AFD6-4CD6DD52F0E8}"/>
                </a:ext>
              </a:extLst>
            </p:cNvPr>
            <p:cNvSpPr>
              <a:spLocks noChangeArrowheads="1"/>
            </p:cNvSpPr>
            <p:nvPr/>
          </p:nvSpPr>
          <p:spPr bwMode="auto">
            <a:xfrm>
              <a:off x="5137"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1</a:t>
              </a:r>
            </a:p>
          </p:txBody>
        </p:sp>
        <p:sp>
          <p:nvSpPr>
            <p:cNvPr id="344" name="Rectangle 51">
              <a:extLst>
                <a:ext uri="{FF2B5EF4-FFF2-40B4-BE49-F238E27FC236}">
                  <a16:creationId xmlns:a16="http://schemas.microsoft.com/office/drawing/2014/main" id="{F56966ED-044F-4207-A4D3-25EAD3C4E40F}"/>
                </a:ext>
              </a:extLst>
            </p:cNvPr>
            <p:cNvSpPr>
              <a:spLocks noChangeArrowheads="1"/>
            </p:cNvSpPr>
            <p:nvPr/>
          </p:nvSpPr>
          <p:spPr bwMode="auto">
            <a:xfrm>
              <a:off x="5309" y="2216"/>
              <a:ext cx="172" cy="1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0</a:t>
              </a:r>
            </a:p>
          </p:txBody>
        </p:sp>
      </p:grpSp>
      <p:grpSp>
        <p:nvGrpSpPr>
          <p:cNvPr id="345" name="Group 52">
            <a:extLst>
              <a:ext uri="{FF2B5EF4-FFF2-40B4-BE49-F238E27FC236}">
                <a16:creationId xmlns:a16="http://schemas.microsoft.com/office/drawing/2014/main" id="{036CEF8F-9840-41A9-B9BF-E7D55497DFF1}"/>
              </a:ext>
            </a:extLst>
          </p:cNvPr>
          <p:cNvGrpSpPr>
            <a:grpSpLocks/>
          </p:cNvGrpSpPr>
          <p:nvPr/>
        </p:nvGrpSpPr>
        <p:grpSpPr bwMode="auto">
          <a:xfrm>
            <a:off x="7075488" y="2846389"/>
            <a:ext cx="3027362" cy="249237"/>
            <a:chOff x="3569" y="1793"/>
            <a:chExt cx="1907" cy="157"/>
          </a:xfrm>
        </p:grpSpPr>
        <p:sp>
          <p:nvSpPr>
            <p:cNvPr id="346" name="Text Box 167">
              <a:extLst>
                <a:ext uri="{FF2B5EF4-FFF2-40B4-BE49-F238E27FC236}">
                  <a16:creationId xmlns:a16="http://schemas.microsoft.com/office/drawing/2014/main" id="{CA25E8D8-071A-487A-B7F8-A6D76403867E}"/>
                </a:ext>
              </a:extLst>
            </p:cNvPr>
            <p:cNvSpPr txBox="1">
              <a:spLocks noChangeArrowheads="1"/>
            </p:cNvSpPr>
            <p:nvPr/>
          </p:nvSpPr>
          <p:spPr bwMode="auto">
            <a:xfrm>
              <a:off x="3569" y="1820"/>
              <a:ext cx="485"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defRPr/>
              </a:pPr>
              <a:r>
                <a:rPr kumimoji="0" lang="zh-CN" altLang="en-US" sz="1200" kern="0">
                  <a:solidFill>
                    <a:srgbClr val="000000"/>
                  </a:solidFill>
                  <a:latin typeface="黑体" pitchFamily="49" charset="-122"/>
                  <a:ea typeface="黑体" pitchFamily="49" charset="-122"/>
                </a:rPr>
                <a:t>配置值</a:t>
              </a:r>
              <a:r>
                <a:rPr kumimoji="0" lang="en-US" altLang="zh-CN" sz="1200" kern="0">
                  <a:solidFill>
                    <a:srgbClr val="000000"/>
                  </a:solidFill>
                  <a:latin typeface="黑体" pitchFamily="49" charset="-122"/>
                  <a:ea typeface="黑体" pitchFamily="49" charset="-122"/>
                </a:rPr>
                <a:t>0xD</a:t>
              </a:r>
              <a:r>
                <a:rPr kumimoji="0" lang="en-US" altLang="zh-CN" sz="1200" b="1" kern="0">
                  <a:solidFill>
                    <a:srgbClr val="FF0000"/>
                  </a:solidFill>
                  <a:latin typeface="黑体" pitchFamily="49" charset="-122"/>
                  <a:ea typeface="黑体" pitchFamily="49" charset="-122"/>
                </a:rPr>
                <a:t>2</a:t>
              </a:r>
            </a:p>
          </p:txBody>
        </p:sp>
        <p:grpSp>
          <p:nvGrpSpPr>
            <p:cNvPr id="28698" name="Group 54">
              <a:extLst>
                <a:ext uri="{FF2B5EF4-FFF2-40B4-BE49-F238E27FC236}">
                  <a16:creationId xmlns:a16="http://schemas.microsoft.com/office/drawing/2014/main" id="{EC733439-9DB5-4242-8AA2-C7F1292B4023}"/>
                </a:ext>
              </a:extLst>
            </p:cNvPr>
            <p:cNvGrpSpPr>
              <a:grpSpLocks/>
            </p:cNvGrpSpPr>
            <p:nvPr/>
          </p:nvGrpSpPr>
          <p:grpSpPr bwMode="auto">
            <a:xfrm>
              <a:off x="4102" y="1793"/>
              <a:ext cx="1374" cy="157"/>
              <a:chOff x="4102" y="2384"/>
              <a:chExt cx="1374" cy="157"/>
            </a:xfrm>
          </p:grpSpPr>
          <p:sp>
            <p:nvSpPr>
              <p:cNvPr id="348" name="Rectangle 55">
                <a:extLst>
                  <a:ext uri="{FF2B5EF4-FFF2-40B4-BE49-F238E27FC236}">
                    <a16:creationId xmlns:a16="http://schemas.microsoft.com/office/drawing/2014/main" id="{76944A15-E900-429B-B00A-6973292722A0}"/>
                  </a:ext>
                </a:extLst>
              </p:cNvPr>
              <p:cNvSpPr>
                <a:spLocks noChangeArrowheads="1"/>
              </p:cNvSpPr>
              <p:nvPr/>
            </p:nvSpPr>
            <p:spPr bwMode="auto">
              <a:xfrm>
                <a:off x="4102" y="2384"/>
                <a:ext cx="172" cy="157"/>
              </a:xfrm>
              <a:prstGeom prst="rect">
                <a:avLst/>
              </a:prstGeom>
              <a:solidFill>
                <a:srgbClr val="CC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1</a:t>
                </a:r>
              </a:p>
            </p:txBody>
          </p:sp>
          <p:sp>
            <p:nvSpPr>
              <p:cNvPr id="349" name="Rectangle 56">
                <a:extLst>
                  <a:ext uri="{FF2B5EF4-FFF2-40B4-BE49-F238E27FC236}">
                    <a16:creationId xmlns:a16="http://schemas.microsoft.com/office/drawing/2014/main" id="{4A67A034-A73A-48D3-BC63-55CB89FA6B93}"/>
                  </a:ext>
                </a:extLst>
              </p:cNvPr>
              <p:cNvSpPr>
                <a:spLocks noChangeArrowheads="1"/>
              </p:cNvSpPr>
              <p:nvPr/>
            </p:nvSpPr>
            <p:spPr bwMode="auto">
              <a:xfrm>
                <a:off x="4274" y="2384"/>
                <a:ext cx="172" cy="157"/>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1</a:t>
                </a:r>
              </a:p>
            </p:txBody>
          </p:sp>
          <p:sp>
            <p:nvSpPr>
              <p:cNvPr id="350" name="Rectangle 57">
                <a:extLst>
                  <a:ext uri="{FF2B5EF4-FFF2-40B4-BE49-F238E27FC236}">
                    <a16:creationId xmlns:a16="http://schemas.microsoft.com/office/drawing/2014/main" id="{1E83931F-D351-4D09-9096-365F737A9E13}"/>
                  </a:ext>
                </a:extLst>
              </p:cNvPr>
              <p:cNvSpPr>
                <a:spLocks noChangeArrowheads="1"/>
              </p:cNvSpPr>
              <p:nvPr/>
            </p:nvSpPr>
            <p:spPr bwMode="auto">
              <a:xfrm>
                <a:off x="4445" y="2384"/>
                <a:ext cx="172" cy="157"/>
              </a:xfrm>
              <a:prstGeom prst="rect">
                <a:avLst/>
              </a:prstGeom>
              <a:solidFill>
                <a:srgbClr val="CC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0</a:t>
                </a:r>
              </a:p>
            </p:txBody>
          </p:sp>
          <p:sp>
            <p:nvSpPr>
              <p:cNvPr id="351" name="Rectangle 58">
                <a:extLst>
                  <a:ext uri="{FF2B5EF4-FFF2-40B4-BE49-F238E27FC236}">
                    <a16:creationId xmlns:a16="http://schemas.microsoft.com/office/drawing/2014/main" id="{5F6DDE35-A0A7-436B-AB42-96C1412F0E08}"/>
                  </a:ext>
                </a:extLst>
              </p:cNvPr>
              <p:cNvSpPr>
                <a:spLocks noChangeArrowheads="1"/>
              </p:cNvSpPr>
              <p:nvPr/>
            </p:nvSpPr>
            <p:spPr bwMode="auto">
              <a:xfrm>
                <a:off x="4617" y="2384"/>
                <a:ext cx="172" cy="157"/>
              </a:xfrm>
              <a:prstGeom prst="rect">
                <a:avLst/>
              </a:prstGeom>
              <a:solidFill>
                <a:srgbClr val="FF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1</a:t>
                </a:r>
              </a:p>
            </p:txBody>
          </p:sp>
          <p:sp>
            <p:nvSpPr>
              <p:cNvPr id="352" name="Rectangle 59">
                <a:extLst>
                  <a:ext uri="{FF2B5EF4-FFF2-40B4-BE49-F238E27FC236}">
                    <a16:creationId xmlns:a16="http://schemas.microsoft.com/office/drawing/2014/main" id="{45BF0376-30E0-469B-BDDD-303DFC213C2C}"/>
                  </a:ext>
                </a:extLst>
              </p:cNvPr>
              <p:cNvSpPr>
                <a:spLocks noChangeArrowheads="1"/>
              </p:cNvSpPr>
              <p:nvPr/>
            </p:nvSpPr>
            <p:spPr bwMode="auto">
              <a:xfrm>
                <a:off x="4789" y="2384"/>
                <a:ext cx="172" cy="157"/>
              </a:xfrm>
              <a:prstGeom prst="rect">
                <a:avLst/>
              </a:prstGeom>
              <a:solidFill>
                <a:srgbClr val="FF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0</a:t>
                </a:r>
              </a:p>
            </p:txBody>
          </p:sp>
          <p:sp>
            <p:nvSpPr>
              <p:cNvPr id="353" name="Rectangle 60">
                <a:extLst>
                  <a:ext uri="{FF2B5EF4-FFF2-40B4-BE49-F238E27FC236}">
                    <a16:creationId xmlns:a16="http://schemas.microsoft.com/office/drawing/2014/main" id="{F69BE269-CFF7-42B1-8EB0-E85454F9D54D}"/>
                  </a:ext>
                </a:extLst>
              </p:cNvPr>
              <p:cNvSpPr>
                <a:spLocks noChangeArrowheads="1"/>
              </p:cNvSpPr>
              <p:nvPr/>
            </p:nvSpPr>
            <p:spPr bwMode="auto">
              <a:xfrm>
                <a:off x="4961" y="2384"/>
                <a:ext cx="172" cy="157"/>
              </a:xfrm>
              <a:prstGeom prst="rect">
                <a:avLst/>
              </a:prstGeom>
              <a:solidFill>
                <a:srgbClr val="FF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0</a:t>
                </a:r>
              </a:p>
            </p:txBody>
          </p:sp>
          <p:sp>
            <p:nvSpPr>
              <p:cNvPr id="354" name="Rectangle 61">
                <a:extLst>
                  <a:ext uri="{FF2B5EF4-FFF2-40B4-BE49-F238E27FC236}">
                    <a16:creationId xmlns:a16="http://schemas.microsoft.com/office/drawing/2014/main" id="{5B22F4AB-7EBC-42F4-A65D-B26F63407621}"/>
                  </a:ext>
                </a:extLst>
              </p:cNvPr>
              <p:cNvSpPr>
                <a:spLocks noChangeArrowheads="1"/>
              </p:cNvSpPr>
              <p:nvPr/>
            </p:nvSpPr>
            <p:spPr bwMode="auto">
              <a:xfrm>
                <a:off x="5132" y="2384"/>
                <a:ext cx="172" cy="157"/>
              </a:xfrm>
              <a:prstGeom prst="rect">
                <a:avLst/>
              </a:prstGeom>
              <a:solidFill>
                <a:srgbClr val="FF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ysClr val="windowText" lastClr="000000"/>
                    </a:solidFill>
                    <a:latin typeface="Arial" pitchFamily="34" charset="0"/>
                  </a:rPr>
                  <a:t>1</a:t>
                </a:r>
              </a:p>
            </p:txBody>
          </p:sp>
          <p:sp>
            <p:nvSpPr>
              <p:cNvPr id="355" name="Rectangle 62">
                <a:extLst>
                  <a:ext uri="{FF2B5EF4-FFF2-40B4-BE49-F238E27FC236}">
                    <a16:creationId xmlns:a16="http://schemas.microsoft.com/office/drawing/2014/main" id="{ED196AAC-5F4B-40F5-8657-8DBF9FFB52AF}"/>
                  </a:ext>
                </a:extLst>
              </p:cNvPr>
              <p:cNvSpPr>
                <a:spLocks noChangeArrowheads="1"/>
              </p:cNvSpPr>
              <p:nvPr/>
            </p:nvSpPr>
            <p:spPr bwMode="auto">
              <a:xfrm>
                <a:off x="5304" y="2384"/>
                <a:ext cx="172" cy="157"/>
              </a:xfrm>
              <a:prstGeom prst="rect">
                <a:avLst/>
              </a:prstGeom>
              <a:solidFill>
                <a:srgbClr val="FF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sz="1200" b="1" kern="0">
                    <a:solidFill>
                      <a:srgbClr val="FF0000"/>
                    </a:solidFill>
                    <a:latin typeface="Arial" pitchFamily="34" charset="0"/>
                  </a:rPr>
                  <a:t>0</a:t>
                </a:r>
              </a:p>
            </p:txBody>
          </p:sp>
        </p:grpSp>
      </p:grpSp>
      <p:grpSp>
        <p:nvGrpSpPr>
          <p:cNvPr id="356" name="Group 63">
            <a:extLst>
              <a:ext uri="{FF2B5EF4-FFF2-40B4-BE49-F238E27FC236}">
                <a16:creationId xmlns:a16="http://schemas.microsoft.com/office/drawing/2014/main" id="{FCD0861F-754D-4F20-9C72-CCFCB1130990}"/>
              </a:ext>
            </a:extLst>
          </p:cNvPr>
          <p:cNvGrpSpPr>
            <a:grpSpLocks/>
          </p:cNvGrpSpPr>
          <p:nvPr/>
        </p:nvGrpSpPr>
        <p:grpSpPr bwMode="auto">
          <a:xfrm>
            <a:off x="7094540" y="2149475"/>
            <a:ext cx="3116263" cy="700088"/>
            <a:chOff x="3581" y="1354"/>
            <a:chExt cx="1963" cy="441"/>
          </a:xfrm>
        </p:grpSpPr>
        <p:sp>
          <p:nvSpPr>
            <p:cNvPr id="357" name="Line 67">
              <a:extLst>
                <a:ext uri="{FF2B5EF4-FFF2-40B4-BE49-F238E27FC236}">
                  <a16:creationId xmlns:a16="http://schemas.microsoft.com/office/drawing/2014/main" id="{936E970C-7691-46D5-A413-7CA76A4AFD93}"/>
                </a:ext>
              </a:extLst>
            </p:cNvPr>
            <p:cNvSpPr>
              <a:spLocks noChangeShapeType="1"/>
            </p:cNvSpPr>
            <p:nvPr/>
          </p:nvSpPr>
          <p:spPr bwMode="auto">
            <a:xfrm flipV="1">
              <a:off x="5426" y="1674"/>
              <a:ext cx="1" cy="12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358" name="Line 68">
              <a:extLst>
                <a:ext uri="{FF2B5EF4-FFF2-40B4-BE49-F238E27FC236}">
                  <a16:creationId xmlns:a16="http://schemas.microsoft.com/office/drawing/2014/main" id="{657AF3DD-A8B5-4E25-8360-CFD77661FC73}"/>
                </a:ext>
              </a:extLst>
            </p:cNvPr>
            <p:cNvSpPr>
              <a:spLocks noChangeShapeType="1"/>
            </p:cNvSpPr>
            <p:nvPr/>
          </p:nvSpPr>
          <p:spPr bwMode="auto">
            <a:xfrm flipV="1">
              <a:off x="4694" y="1673"/>
              <a:ext cx="732"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359" name="Line 69">
              <a:extLst>
                <a:ext uri="{FF2B5EF4-FFF2-40B4-BE49-F238E27FC236}">
                  <a16:creationId xmlns:a16="http://schemas.microsoft.com/office/drawing/2014/main" id="{9C781A9F-B4B9-4EC5-BCB7-5BA1FFEFCAE4}"/>
                </a:ext>
              </a:extLst>
            </p:cNvPr>
            <p:cNvSpPr>
              <a:spLocks noChangeShapeType="1"/>
            </p:cNvSpPr>
            <p:nvPr/>
          </p:nvSpPr>
          <p:spPr bwMode="auto">
            <a:xfrm flipV="1">
              <a:off x="4694" y="1674"/>
              <a:ext cx="1" cy="12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360" name="Freeform 73">
              <a:extLst>
                <a:ext uri="{FF2B5EF4-FFF2-40B4-BE49-F238E27FC236}">
                  <a16:creationId xmlns:a16="http://schemas.microsoft.com/office/drawing/2014/main" id="{79E1ABC9-FD07-4380-91D0-4E84EA4BC488}"/>
                </a:ext>
              </a:extLst>
            </p:cNvPr>
            <p:cNvSpPr>
              <a:spLocks/>
            </p:cNvSpPr>
            <p:nvPr/>
          </p:nvSpPr>
          <p:spPr bwMode="auto">
            <a:xfrm flipV="1">
              <a:off x="5057" y="1543"/>
              <a:ext cx="89" cy="131"/>
            </a:xfrm>
            <a:custGeom>
              <a:avLst/>
              <a:gdLst>
                <a:gd name="T0" fmla="*/ 0 w 75"/>
                <a:gd name="T1" fmla="*/ 0 h 198"/>
                <a:gd name="T2" fmla="*/ 0 w 75"/>
                <a:gd name="T3" fmla="*/ 218426289 h 198"/>
                <a:gd name="T4" fmla="*/ 266164299 w 75"/>
                <a:gd name="T5" fmla="*/ 218426289 h 198"/>
                <a:gd name="T6" fmla="*/ 0 60000 65536"/>
                <a:gd name="T7" fmla="*/ 0 60000 65536"/>
                <a:gd name="T8" fmla="*/ 0 60000 65536"/>
                <a:gd name="T9" fmla="*/ 0 w 75"/>
                <a:gd name="T10" fmla="*/ 0 h 198"/>
                <a:gd name="T11" fmla="*/ 75 w 75"/>
                <a:gd name="T12" fmla="*/ 198 h 198"/>
              </a:gdLst>
              <a:ahLst/>
              <a:cxnLst>
                <a:cxn ang="T6">
                  <a:pos x="T0" y="T1"/>
                </a:cxn>
                <a:cxn ang="T7">
                  <a:pos x="T2" y="T3"/>
                </a:cxn>
                <a:cxn ang="T8">
                  <a:pos x="T4" y="T5"/>
                </a:cxn>
              </a:cxnLst>
              <a:rect l="T9" t="T10" r="T11" b="T12"/>
              <a:pathLst>
                <a:path w="75" h="198">
                  <a:moveTo>
                    <a:pt x="0" y="0"/>
                  </a:moveTo>
                  <a:lnTo>
                    <a:pt x="0" y="198"/>
                  </a:lnTo>
                  <a:lnTo>
                    <a:pt x="75" y="198"/>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a:lstStyle/>
            <a:p>
              <a:pPr>
                <a:defRPr/>
              </a:pPr>
              <a:endParaRPr lang="zh-CN" altLang="en-US" kern="0">
                <a:solidFill>
                  <a:sysClr val="windowText" lastClr="000000"/>
                </a:solidFill>
              </a:endParaRPr>
            </a:p>
          </p:txBody>
        </p:sp>
        <p:sp>
          <p:nvSpPr>
            <p:cNvPr id="361" name="Rectangle 129">
              <a:extLst>
                <a:ext uri="{FF2B5EF4-FFF2-40B4-BE49-F238E27FC236}">
                  <a16:creationId xmlns:a16="http://schemas.microsoft.com/office/drawing/2014/main" id="{EAB470B5-60F9-49B8-B8CF-05383B7D0E5B}"/>
                </a:ext>
              </a:extLst>
            </p:cNvPr>
            <p:cNvSpPr>
              <a:spLocks noChangeArrowheads="1"/>
            </p:cNvSpPr>
            <p:nvPr/>
          </p:nvSpPr>
          <p:spPr bwMode="auto">
            <a:xfrm>
              <a:off x="3584" y="1354"/>
              <a:ext cx="53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en-US" sz="1200" kern="0">
                  <a:solidFill>
                    <a:srgbClr val="000000"/>
                  </a:solidFill>
                  <a:latin typeface="黑体" pitchFamily="49" charset="-122"/>
                  <a:ea typeface="黑体" pitchFamily="49" charset="-122"/>
                </a:rPr>
                <a:t>禁止</a:t>
              </a:r>
              <a:r>
                <a:rPr lang="en-US" altLang="zh-CN" sz="1200" kern="0">
                  <a:solidFill>
                    <a:srgbClr val="000000"/>
                  </a:solidFill>
                  <a:latin typeface="黑体" pitchFamily="49" charset="-122"/>
                  <a:ea typeface="黑体" pitchFamily="49" charset="-122"/>
                </a:rPr>
                <a:t>FIQ</a:t>
              </a:r>
              <a:r>
                <a:rPr lang="zh-CN" altLang="en-US" sz="1200" kern="0">
                  <a:solidFill>
                    <a:srgbClr val="000000"/>
                  </a:solidFill>
                  <a:latin typeface="黑体" pitchFamily="49" charset="-122"/>
                  <a:ea typeface="黑体" pitchFamily="49" charset="-122"/>
                </a:rPr>
                <a:t>中断</a:t>
              </a:r>
              <a:endParaRPr lang="zh-CN" altLang="en-US" sz="1200" kern="0">
                <a:solidFill>
                  <a:sysClr val="windowText" lastClr="000000"/>
                </a:solidFill>
                <a:latin typeface="黑体" pitchFamily="49" charset="-122"/>
                <a:ea typeface="黑体" pitchFamily="49" charset="-122"/>
              </a:endParaRPr>
            </a:p>
          </p:txBody>
        </p:sp>
        <p:sp>
          <p:nvSpPr>
            <p:cNvPr id="362" name="Rectangle 131">
              <a:extLst>
                <a:ext uri="{FF2B5EF4-FFF2-40B4-BE49-F238E27FC236}">
                  <a16:creationId xmlns:a16="http://schemas.microsoft.com/office/drawing/2014/main" id="{0FA5A1AC-F264-4EDE-B6DC-C4BC36D8FF30}"/>
                </a:ext>
              </a:extLst>
            </p:cNvPr>
            <p:cNvSpPr>
              <a:spLocks noChangeArrowheads="1"/>
            </p:cNvSpPr>
            <p:nvPr/>
          </p:nvSpPr>
          <p:spPr bwMode="auto">
            <a:xfrm>
              <a:off x="3581" y="1503"/>
              <a:ext cx="53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en-US" sz="1200" kern="0">
                  <a:solidFill>
                    <a:srgbClr val="000000"/>
                  </a:solidFill>
                  <a:latin typeface="黑体" pitchFamily="49" charset="-122"/>
                  <a:ea typeface="黑体" pitchFamily="49" charset="-122"/>
                </a:rPr>
                <a:t>禁止</a:t>
              </a:r>
              <a:r>
                <a:rPr lang="en-US" altLang="zh-CN" sz="1200" kern="0">
                  <a:solidFill>
                    <a:srgbClr val="000000"/>
                  </a:solidFill>
                  <a:latin typeface="黑体" pitchFamily="49" charset="-122"/>
                  <a:ea typeface="黑体" pitchFamily="49" charset="-122"/>
                </a:rPr>
                <a:t>IRQ</a:t>
              </a:r>
              <a:r>
                <a:rPr lang="zh-CN" altLang="en-US" sz="1200" kern="0">
                  <a:solidFill>
                    <a:srgbClr val="000000"/>
                  </a:solidFill>
                  <a:latin typeface="黑体" pitchFamily="49" charset="-122"/>
                  <a:ea typeface="黑体" pitchFamily="49" charset="-122"/>
                </a:rPr>
                <a:t>中断</a:t>
              </a:r>
              <a:endParaRPr lang="zh-CN" altLang="en-US" sz="1200" kern="0">
                <a:solidFill>
                  <a:sysClr val="windowText" lastClr="000000"/>
                </a:solidFill>
                <a:latin typeface="黑体" pitchFamily="49" charset="-122"/>
                <a:ea typeface="黑体" pitchFamily="49" charset="-122"/>
              </a:endParaRPr>
            </a:p>
          </p:txBody>
        </p:sp>
        <p:sp>
          <p:nvSpPr>
            <p:cNvPr id="363" name="Rectangle 126">
              <a:extLst>
                <a:ext uri="{FF2B5EF4-FFF2-40B4-BE49-F238E27FC236}">
                  <a16:creationId xmlns:a16="http://schemas.microsoft.com/office/drawing/2014/main" id="{8A0302F4-EF9E-4D20-ABE2-8D2FA85E0A80}"/>
                </a:ext>
              </a:extLst>
            </p:cNvPr>
            <p:cNvSpPr>
              <a:spLocks noChangeArrowheads="1"/>
            </p:cNvSpPr>
            <p:nvPr/>
          </p:nvSpPr>
          <p:spPr bwMode="auto">
            <a:xfrm>
              <a:off x="5205" y="1359"/>
              <a:ext cx="33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200" kern="0">
                  <a:solidFill>
                    <a:srgbClr val="000000"/>
                  </a:solidFill>
                  <a:latin typeface="黑体" pitchFamily="49" charset="-122"/>
                  <a:ea typeface="黑体" pitchFamily="49" charset="-122"/>
                </a:rPr>
                <a:t>ARM</a:t>
              </a:r>
              <a:r>
                <a:rPr lang="zh-CN" altLang="en-US" sz="1200" kern="0">
                  <a:solidFill>
                    <a:srgbClr val="000000"/>
                  </a:solidFill>
                  <a:latin typeface="黑体" pitchFamily="49" charset="-122"/>
                  <a:ea typeface="黑体" pitchFamily="49" charset="-122"/>
                </a:rPr>
                <a:t>状态</a:t>
              </a:r>
              <a:endParaRPr lang="zh-CN" altLang="en-US" sz="1200" kern="0">
                <a:solidFill>
                  <a:sysClr val="windowText" lastClr="000000"/>
                </a:solidFill>
                <a:latin typeface="黑体" pitchFamily="49" charset="-122"/>
                <a:ea typeface="黑体" pitchFamily="49" charset="-122"/>
              </a:endParaRPr>
            </a:p>
          </p:txBody>
        </p:sp>
        <p:sp>
          <p:nvSpPr>
            <p:cNvPr id="364" name="Rectangle 127">
              <a:extLst>
                <a:ext uri="{FF2B5EF4-FFF2-40B4-BE49-F238E27FC236}">
                  <a16:creationId xmlns:a16="http://schemas.microsoft.com/office/drawing/2014/main" id="{1D826D2C-8B7E-4DE0-B1EC-403E86C8682E}"/>
                </a:ext>
              </a:extLst>
            </p:cNvPr>
            <p:cNvSpPr>
              <a:spLocks noChangeArrowheads="1"/>
            </p:cNvSpPr>
            <p:nvPr/>
          </p:nvSpPr>
          <p:spPr bwMode="auto">
            <a:xfrm>
              <a:off x="5200" y="1480"/>
              <a:ext cx="33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200" b="1" kern="0">
                  <a:solidFill>
                    <a:srgbClr val="FF0000"/>
                  </a:solidFill>
                  <a:latin typeface="黑体" pitchFamily="49" charset="-122"/>
                  <a:ea typeface="黑体" pitchFamily="49" charset="-122"/>
                </a:rPr>
                <a:t>IRQ</a:t>
              </a:r>
              <a:r>
                <a:rPr lang="zh-CN" altLang="en-US" sz="1200" kern="0">
                  <a:solidFill>
                    <a:srgbClr val="000000"/>
                  </a:solidFill>
                  <a:latin typeface="黑体" pitchFamily="49" charset="-122"/>
                  <a:ea typeface="黑体" pitchFamily="49" charset="-122"/>
                </a:rPr>
                <a:t>模式</a:t>
              </a:r>
              <a:endParaRPr lang="zh-CN" altLang="en-US" sz="1200" kern="0">
                <a:solidFill>
                  <a:sysClr val="windowText" lastClr="000000"/>
                </a:solidFill>
                <a:latin typeface="黑体" pitchFamily="49" charset="-122"/>
                <a:ea typeface="黑体" pitchFamily="49" charset="-122"/>
              </a:endParaRPr>
            </a:p>
          </p:txBody>
        </p:sp>
        <p:sp>
          <p:nvSpPr>
            <p:cNvPr id="365" name="Line 72">
              <a:extLst>
                <a:ext uri="{FF2B5EF4-FFF2-40B4-BE49-F238E27FC236}">
                  <a16:creationId xmlns:a16="http://schemas.microsoft.com/office/drawing/2014/main" id="{7844A177-392E-4920-9E25-875131291A9D}"/>
                </a:ext>
              </a:extLst>
            </p:cNvPr>
            <p:cNvSpPr>
              <a:spLocks noChangeShapeType="1"/>
            </p:cNvSpPr>
            <p:nvPr/>
          </p:nvSpPr>
          <p:spPr bwMode="auto">
            <a:xfrm>
              <a:off x="4112" y="1569"/>
              <a:ext cx="7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66" name="Line 73">
              <a:extLst>
                <a:ext uri="{FF2B5EF4-FFF2-40B4-BE49-F238E27FC236}">
                  <a16:creationId xmlns:a16="http://schemas.microsoft.com/office/drawing/2014/main" id="{ACBAB687-1701-4292-A85E-1B7913A267BA}"/>
                </a:ext>
              </a:extLst>
            </p:cNvPr>
            <p:cNvSpPr>
              <a:spLocks noChangeShapeType="1"/>
            </p:cNvSpPr>
            <p:nvPr/>
          </p:nvSpPr>
          <p:spPr bwMode="auto">
            <a:xfrm>
              <a:off x="4188" y="1569"/>
              <a:ext cx="0" cy="22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67" name="Line 74">
              <a:extLst>
                <a:ext uri="{FF2B5EF4-FFF2-40B4-BE49-F238E27FC236}">
                  <a16:creationId xmlns:a16="http://schemas.microsoft.com/office/drawing/2014/main" id="{DF820AEA-04E1-468A-9B00-20CFB3639765}"/>
                </a:ext>
              </a:extLst>
            </p:cNvPr>
            <p:cNvSpPr>
              <a:spLocks noChangeShapeType="1"/>
            </p:cNvSpPr>
            <p:nvPr/>
          </p:nvSpPr>
          <p:spPr bwMode="auto">
            <a:xfrm flipV="1">
              <a:off x="4377" y="1416"/>
              <a:ext cx="0" cy="37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68" name="Line 75">
              <a:extLst>
                <a:ext uri="{FF2B5EF4-FFF2-40B4-BE49-F238E27FC236}">
                  <a16:creationId xmlns:a16="http://schemas.microsoft.com/office/drawing/2014/main" id="{948B2ABA-3EEB-4B0B-8898-A90EC436C72E}"/>
                </a:ext>
              </a:extLst>
            </p:cNvPr>
            <p:cNvSpPr>
              <a:spLocks noChangeShapeType="1"/>
            </p:cNvSpPr>
            <p:nvPr/>
          </p:nvSpPr>
          <p:spPr bwMode="auto">
            <a:xfrm flipH="1">
              <a:off x="4112" y="1416"/>
              <a:ext cx="26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69" name="Line 76">
              <a:extLst>
                <a:ext uri="{FF2B5EF4-FFF2-40B4-BE49-F238E27FC236}">
                  <a16:creationId xmlns:a16="http://schemas.microsoft.com/office/drawing/2014/main" id="{0243EB04-4CC1-43F0-9EDD-C22DB1F318DD}"/>
                </a:ext>
              </a:extLst>
            </p:cNvPr>
            <p:cNvSpPr>
              <a:spLocks noChangeShapeType="1"/>
            </p:cNvSpPr>
            <p:nvPr/>
          </p:nvSpPr>
          <p:spPr bwMode="auto">
            <a:xfrm flipV="1">
              <a:off x="4523" y="1416"/>
              <a:ext cx="0" cy="37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70" name="Line 77">
              <a:extLst>
                <a:ext uri="{FF2B5EF4-FFF2-40B4-BE49-F238E27FC236}">
                  <a16:creationId xmlns:a16="http://schemas.microsoft.com/office/drawing/2014/main" id="{26158F90-8FDF-4829-A26D-BDB70819E703}"/>
                </a:ext>
              </a:extLst>
            </p:cNvPr>
            <p:cNvSpPr>
              <a:spLocks noChangeShapeType="1"/>
            </p:cNvSpPr>
            <p:nvPr/>
          </p:nvSpPr>
          <p:spPr bwMode="auto">
            <a:xfrm>
              <a:off x="4523" y="1416"/>
              <a:ext cx="62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371" name="Text Box 78">
            <a:extLst>
              <a:ext uri="{FF2B5EF4-FFF2-40B4-BE49-F238E27FC236}">
                <a16:creationId xmlns:a16="http://schemas.microsoft.com/office/drawing/2014/main" id="{8E89B5C6-68C3-4126-B043-894BE21AE710}"/>
              </a:ext>
            </a:extLst>
          </p:cNvPr>
          <p:cNvSpPr txBox="1">
            <a:spLocks noChangeArrowheads="1"/>
          </p:cNvSpPr>
          <p:nvPr/>
        </p:nvSpPr>
        <p:spPr bwMode="auto">
          <a:xfrm>
            <a:off x="1905001" y="4278313"/>
            <a:ext cx="3300413"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pPr>
            <a:r>
              <a:rPr kumimoji="1" lang="en-US" altLang="zh-CN" sz="1600">
                <a:latin typeface="Courier New" panose="02070309020205020404" pitchFamily="49" charset="0"/>
                <a:ea typeface="华文新魏" panose="02010800040101010101" pitchFamily="2" charset="-122"/>
              </a:rPr>
              <a:t>	</a:t>
            </a:r>
            <a:r>
              <a:rPr kumimoji="1" lang="en-US" altLang="zh-CN" sz="1600" b="1">
                <a:solidFill>
                  <a:srgbClr val="FF0000"/>
                </a:solidFill>
                <a:latin typeface="Courier New" panose="02070309020205020404" pitchFamily="49" charset="0"/>
                <a:ea typeface="华文新魏" panose="02010800040101010101" pitchFamily="2" charset="-122"/>
              </a:rPr>
              <a:t>MSR CPSR_C,#0xD2</a:t>
            </a:r>
          </a:p>
        </p:txBody>
      </p:sp>
      <p:sp>
        <p:nvSpPr>
          <p:cNvPr id="28682" name="Text Box 167">
            <a:extLst>
              <a:ext uri="{FF2B5EF4-FFF2-40B4-BE49-F238E27FC236}">
                <a16:creationId xmlns:a16="http://schemas.microsoft.com/office/drawing/2014/main" id="{89FC42F2-7367-47EC-AF7E-1D2F5AD73550}"/>
              </a:ext>
            </a:extLst>
          </p:cNvPr>
          <p:cNvSpPr txBox="1">
            <a:spLocks noChangeArrowheads="1"/>
          </p:cNvSpPr>
          <p:nvPr/>
        </p:nvSpPr>
        <p:spPr bwMode="auto">
          <a:xfrm>
            <a:off x="5753101" y="4097338"/>
            <a:ext cx="769441"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1200">
                <a:solidFill>
                  <a:srgbClr val="000000"/>
                </a:solidFill>
                <a:latin typeface="黑体" panose="02010609060101010101" pitchFamily="49" charset="-122"/>
                <a:ea typeface="黑体" panose="02010609060101010101" pitchFamily="49" charset="-122"/>
              </a:rPr>
              <a:t>CPRS</a:t>
            </a:r>
            <a:r>
              <a:rPr lang="zh-CN" altLang="en-US" sz="1200">
                <a:solidFill>
                  <a:srgbClr val="000000"/>
                </a:solidFill>
                <a:latin typeface="黑体" panose="02010609060101010101" pitchFamily="49" charset="-122"/>
                <a:ea typeface="黑体" panose="02010609060101010101" pitchFamily="49" charset="-122"/>
              </a:rPr>
              <a:t>寄存器</a:t>
            </a:r>
          </a:p>
        </p:txBody>
      </p:sp>
    </p:spTree>
    <p:extLst>
      <p:ext uri="{BB962C8B-B14F-4D97-AF65-F5344CB8AC3E}">
        <p14:creationId xmlns:p14="http://schemas.microsoft.com/office/powerpoint/2010/main" val="24709304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slide(fromTop)">
                                      <p:cBhvr>
                                        <p:cTn id="7" dur="500"/>
                                        <p:tgtEl>
                                          <p:spTgt spid="37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45"/>
                                        </p:tgtEl>
                                        <p:attrNameLst>
                                          <p:attrName>style.visibility</p:attrName>
                                        </p:attrNameLst>
                                      </p:cBhvr>
                                      <p:to>
                                        <p:strVal val="visible"/>
                                      </p:to>
                                    </p:set>
                                    <p:animEffect transition="in" filter="wipe(left)">
                                      <p:cBhvr>
                                        <p:cTn id="11" dur="500"/>
                                        <p:tgtEl>
                                          <p:spTgt spid="345"/>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356"/>
                                        </p:tgtEl>
                                        <p:attrNameLst>
                                          <p:attrName>style.visibility</p:attrName>
                                        </p:attrNameLst>
                                      </p:cBhvr>
                                      <p:to>
                                        <p:strVal val="visible"/>
                                      </p:to>
                                    </p:set>
                                    <p:animEffect transition="in" filter="wipe(down)">
                                      <p:cBhvr>
                                        <p:cTn id="15" dur="500"/>
                                        <p:tgtEl>
                                          <p:spTgt spid="356"/>
                                        </p:tgtEl>
                                      </p:cBhvr>
                                    </p:animEffect>
                                  </p:childTnLst>
                                </p:cTn>
                              </p:par>
                            </p:childTnLst>
                          </p:cTn>
                        </p:par>
                        <p:par>
                          <p:cTn id="16" fill="hold" nodeType="afterGroup">
                            <p:stCondLst>
                              <p:cond delay="1500"/>
                            </p:stCondLst>
                            <p:childTnLst>
                              <p:par>
                                <p:cTn id="17" presetID="12" presetClass="entr" presetSubtype="1" fill="hold" nodeType="afterEffect">
                                  <p:stCondLst>
                                    <p:cond delay="0"/>
                                  </p:stCondLst>
                                  <p:childTnLst>
                                    <p:set>
                                      <p:cBhvr>
                                        <p:cTn id="18" dur="1" fill="hold">
                                          <p:stCondLst>
                                            <p:cond delay="0"/>
                                          </p:stCondLst>
                                        </p:cTn>
                                        <p:tgtEl>
                                          <p:spTgt spid="298"/>
                                        </p:tgtEl>
                                        <p:attrNameLst>
                                          <p:attrName>style.visibility</p:attrName>
                                        </p:attrNameLst>
                                      </p:cBhvr>
                                      <p:to>
                                        <p:strVal val="visible"/>
                                      </p:to>
                                    </p:set>
                                    <p:animEffect transition="in" filter="slide(fromTop)">
                                      <p:cBhvr>
                                        <p:cTn id="19"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D4F336A9-384F-4775-AA27-8EB317FEFAD1}"/>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杂项指令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状态寄存器写指令</a:t>
            </a:r>
            <a:r>
              <a:rPr kumimoji="1" lang="en-US" altLang="zh-CN" sz="3600" b="1">
                <a:solidFill>
                  <a:srgbClr val="C00000"/>
                </a:solidFill>
                <a:latin typeface="楷体" panose="02010609060101010101" pitchFamily="49" charset="-122"/>
                <a:ea typeface="楷体" panose="02010609060101010101" pitchFamily="49" charset="-122"/>
              </a:rPr>
              <a:t>MSR</a:t>
            </a:r>
            <a:endParaRPr kumimoji="1" lang="zh-CN" altLang="en-US" sz="3600" b="1">
              <a:latin typeface="Arial" panose="020B0604020202020204" pitchFamily="34" charset="0"/>
              <a:ea typeface="黑体" panose="02010609060101010101" pitchFamily="49" charset="-122"/>
            </a:endParaRPr>
          </a:p>
        </p:txBody>
      </p:sp>
      <p:sp>
        <p:nvSpPr>
          <p:cNvPr id="79" name="Text Box 4">
            <a:extLst>
              <a:ext uri="{FF2B5EF4-FFF2-40B4-BE49-F238E27FC236}">
                <a16:creationId xmlns:a16="http://schemas.microsoft.com/office/drawing/2014/main" id="{1F0A1237-3C05-4373-9DEA-01C488768800}"/>
              </a:ext>
            </a:extLst>
          </p:cNvPr>
          <p:cNvSpPr txBox="1">
            <a:spLocks noChangeArrowheads="1"/>
          </p:cNvSpPr>
          <p:nvPr/>
        </p:nvSpPr>
        <p:spPr bwMode="auto">
          <a:xfrm>
            <a:off x="2782888" y="1400175"/>
            <a:ext cx="777716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buFont typeface="Wingdings" panose="05000000000000000000" pitchFamily="2" charset="2"/>
              <a:buNone/>
            </a:pPr>
            <a:r>
              <a:rPr kumimoji="1" lang="zh-CN" altLang="en-US" sz="2400">
                <a:latin typeface="Arial Black" panose="020B0A04020102020204" pitchFamily="34" charset="0"/>
                <a:ea typeface="华文新魏" panose="02010800040101010101" pitchFamily="2" charset="-122"/>
              </a:rPr>
              <a:t>使用</a:t>
            </a:r>
            <a:r>
              <a:rPr kumimoji="1" lang="en-US" altLang="zh-CN" sz="2000">
                <a:solidFill>
                  <a:srgbClr val="0000FF"/>
                </a:solidFill>
                <a:latin typeface="Arial Black" panose="020B0A04020102020204" pitchFamily="34" charset="0"/>
                <a:ea typeface="华文新魏" panose="02010800040101010101" pitchFamily="2" charset="-122"/>
              </a:rPr>
              <a:t>MSR</a:t>
            </a:r>
            <a:r>
              <a:rPr kumimoji="1" lang="zh-CN" altLang="en-US" sz="2400">
                <a:latin typeface="Arial Black" panose="020B0A04020102020204" pitchFamily="34" charset="0"/>
                <a:ea typeface="华文新魏" panose="02010800040101010101" pitchFamily="2" charset="-122"/>
              </a:rPr>
              <a:t>和</a:t>
            </a:r>
            <a:r>
              <a:rPr kumimoji="1" lang="en-US" altLang="zh-CN" sz="2000">
                <a:solidFill>
                  <a:srgbClr val="0000FF"/>
                </a:solidFill>
                <a:latin typeface="Arial Black" panose="020B0A04020102020204" pitchFamily="34" charset="0"/>
                <a:ea typeface="华文新魏" panose="02010800040101010101" pitchFamily="2" charset="-122"/>
              </a:rPr>
              <a:t>MRS</a:t>
            </a:r>
            <a:r>
              <a:rPr kumimoji="1" lang="zh-CN" altLang="en-US" sz="2400">
                <a:latin typeface="Arial Black" panose="020B0A04020102020204" pitchFamily="34" charset="0"/>
                <a:ea typeface="华文新魏" panose="02010800040101010101" pitchFamily="2" charset="-122"/>
              </a:rPr>
              <a:t>指令，通过修改</a:t>
            </a:r>
            <a:r>
              <a:rPr kumimoji="1" lang="en-US" altLang="zh-CN" sz="2000">
                <a:solidFill>
                  <a:srgbClr val="FF00FF"/>
                </a:solidFill>
                <a:latin typeface="Arial Black" panose="020B0A04020102020204" pitchFamily="34" charset="0"/>
                <a:ea typeface="华文新魏" panose="02010800040101010101" pitchFamily="2" charset="-122"/>
              </a:rPr>
              <a:t>CPSR</a:t>
            </a:r>
            <a:r>
              <a:rPr kumimoji="1" lang="zh-CN" altLang="en-US" sz="2400">
                <a:latin typeface="Arial Black" panose="020B0A04020102020204" pitchFamily="34" charset="0"/>
                <a:ea typeface="华文新魏" panose="02010800040101010101" pitchFamily="2" charset="-122"/>
              </a:rPr>
              <a:t>寄存器，实现打开</a:t>
            </a:r>
            <a:r>
              <a:rPr kumimoji="1" lang="en-US" altLang="zh-CN" sz="2400">
                <a:latin typeface="Arial Black" panose="020B0A04020102020204" pitchFamily="34" charset="0"/>
                <a:ea typeface="华文新魏" panose="02010800040101010101" pitchFamily="2" charset="-122"/>
              </a:rPr>
              <a:t>/</a:t>
            </a:r>
            <a:r>
              <a:rPr kumimoji="1" lang="zh-CN" altLang="en-US" sz="2400">
                <a:latin typeface="Arial Black" panose="020B0A04020102020204" pitchFamily="34" charset="0"/>
                <a:ea typeface="华文新魏" panose="02010800040101010101" pitchFamily="2" charset="-122"/>
              </a:rPr>
              <a:t>关闭</a:t>
            </a:r>
            <a:r>
              <a:rPr kumimoji="1" lang="en-US" altLang="zh-CN" sz="2000">
                <a:solidFill>
                  <a:srgbClr val="FF00FF"/>
                </a:solidFill>
                <a:latin typeface="Arial Black" panose="020B0A04020102020204" pitchFamily="34" charset="0"/>
                <a:ea typeface="华文新魏" panose="02010800040101010101" pitchFamily="2" charset="-122"/>
              </a:rPr>
              <a:t>IRQ</a:t>
            </a:r>
            <a:r>
              <a:rPr kumimoji="1" lang="zh-CN" altLang="en-US" sz="2400">
                <a:latin typeface="Arial Black" panose="020B0A04020102020204" pitchFamily="34" charset="0"/>
                <a:ea typeface="华文新魏" panose="02010800040101010101" pitchFamily="2" charset="-122"/>
              </a:rPr>
              <a:t>中断的两个子程序，注意不能影响其它位？   </a:t>
            </a:r>
          </a:p>
        </p:txBody>
      </p:sp>
      <p:sp>
        <p:nvSpPr>
          <p:cNvPr id="29700" name="Oval 3">
            <a:extLst>
              <a:ext uri="{FF2B5EF4-FFF2-40B4-BE49-F238E27FC236}">
                <a16:creationId xmlns:a16="http://schemas.microsoft.com/office/drawing/2014/main" id="{AF76EBED-1F39-4F08-8A31-7C87C9E4D1FB}"/>
              </a:ext>
            </a:extLst>
          </p:cNvPr>
          <p:cNvSpPr>
            <a:spLocks noChangeArrowheads="1"/>
          </p:cNvSpPr>
          <p:nvPr/>
        </p:nvSpPr>
        <p:spPr bwMode="auto">
          <a:xfrm>
            <a:off x="1847850" y="1274764"/>
            <a:ext cx="647700" cy="936625"/>
          </a:xfrm>
          <a:prstGeom prst="ellipse">
            <a:avLst/>
          </a:prstGeom>
          <a:gradFill rotWithShape="1">
            <a:gsLst>
              <a:gs pos="0">
                <a:schemeClr val="bg1"/>
              </a:gs>
              <a:gs pos="100000">
                <a:srgbClr val="00CC99"/>
              </a:gs>
            </a:gsLst>
            <a:path path="shape">
              <a:fillToRect l="50000" t="50000" r="50000" b="50000"/>
            </a:path>
          </a:gradFill>
          <a:ln w="19050">
            <a:solidFill>
              <a:srgbClr val="66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pPr>
            <a:r>
              <a:rPr lang="en-US" altLang="zh-CN" sz="4000">
                <a:solidFill>
                  <a:srgbClr val="FF0000"/>
                </a:solidFill>
                <a:latin typeface="Arial Black" panose="020B0A04020102020204" pitchFamily="34" charset="0"/>
                <a:ea typeface="华文新魏" panose="02010800040101010101" pitchFamily="2" charset="-122"/>
              </a:rPr>
              <a:t>?</a:t>
            </a:r>
          </a:p>
        </p:txBody>
      </p:sp>
      <p:sp>
        <p:nvSpPr>
          <p:cNvPr id="91" name="AutoShape 2">
            <a:extLst>
              <a:ext uri="{FF2B5EF4-FFF2-40B4-BE49-F238E27FC236}">
                <a16:creationId xmlns:a16="http://schemas.microsoft.com/office/drawing/2014/main" id="{AD35B204-B3AE-4E0B-8112-648CD5844E1B}"/>
              </a:ext>
            </a:extLst>
          </p:cNvPr>
          <p:cNvSpPr>
            <a:spLocks noChangeArrowheads="1"/>
          </p:cNvSpPr>
          <p:nvPr/>
        </p:nvSpPr>
        <p:spPr bwMode="auto">
          <a:xfrm>
            <a:off x="2362200" y="3287713"/>
            <a:ext cx="8229600" cy="381000"/>
          </a:xfrm>
          <a:prstGeom prst="roundRect">
            <a:avLst>
              <a:gd name="adj" fmla="val 16667"/>
            </a:avLst>
          </a:prstGeom>
          <a:solidFill>
            <a:srgbClr val="CCECFF">
              <a:alpha val="50195"/>
            </a:srgbClr>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50000"/>
              </a:spcBef>
            </a:pPr>
            <a:r>
              <a:rPr lang="en-US" altLang="zh-CN" sz="2000">
                <a:solidFill>
                  <a:srgbClr val="FF0000"/>
                </a:solidFill>
                <a:latin typeface="Times New Roman" panose="02020603050405020304" pitchFamily="18" charset="0"/>
                <a:ea typeface="华文新魏" panose="02010800040101010101" pitchFamily="2" charset="-122"/>
              </a:rPr>
              <a:t>(</a:t>
            </a:r>
            <a:r>
              <a:rPr lang="en-US" altLang="zh-CN" sz="2000">
                <a:solidFill>
                  <a:srgbClr val="FF0000"/>
                </a:solidFill>
                <a:latin typeface="Arial Black" panose="020B0A04020102020204" pitchFamily="34" charset="0"/>
                <a:ea typeface="华文新魏" panose="02010800040101010101" pitchFamily="2" charset="-122"/>
              </a:rPr>
              <a:t>1</a:t>
            </a:r>
            <a:r>
              <a:rPr lang="en-US" altLang="zh-CN" sz="2000">
                <a:solidFill>
                  <a:srgbClr val="FF0000"/>
                </a:solidFill>
                <a:latin typeface="Times New Roman" panose="02020603050405020304" pitchFamily="18" charset="0"/>
                <a:ea typeface="华文新魏" panose="02010800040101010101" pitchFamily="2" charset="-122"/>
              </a:rPr>
              <a:t>)</a:t>
            </a:r>
          </a:p>
        </p:txBody>
      </p:sp>
      <p:sp>
        <p:nvSpPr>
          <p:cNvPr id="92" name="AutoShape 3">
            <a:extLst>
              <a:ext uri="{FF2B5EF4-FFF2-40B4-BE49-F238E27FC236}">
                <a16:creationId xmlns:a16="http://schemas.microsoft.com/office/drawing/2014/main" id="{A69A7DF5-3F3C-4F3C-BEAA-EBEBE6767378}"/>
              </a:ext>
            </a:extLst>
          </p:cNvPr>
          <p:cNvSpPr>
            <a:spLocks noChangeArrowheads="1"/>
          </p:cNvSpPr>
          <p:nvPr/>
        </p:nvSpPr>
        <p:spPr bwMode="auto">
          <a:xfrm>
            <a:off x="2362200" y="3744913"/>
            <a:ext cx="8229600" cy="381000"/>
          </a:xfrm>
          <a:prstGeom prst="roundRect">
            <a:avLst>
              <a:gd name="adj" fmla="val 16667"/>
            </a:avLst>
          </a:prstGeom>
          <a:solidFill>
            <a:srgbClr val="FFFFCC">
              <a:alpha val="50195"/>
            </a:srgbClr>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50000"/>
              </a:spcBef>
            </a:pPr>
            <a:r>
              <a:rPr lang="en-US" altLang="zh-CN" sz="2000">
                <a:solidFill>
                  <a:srgbClr val="FF0000"/>
                </a:solidFill>
                <a:latin typeface="Times New Roman" panose="02020603050405020304" pitchFamily="18" charset="0"/>
                <a:ea typeface="华文新魏" panose="02010800040101010101" pitchFamily="2" charset="-122"/>
              </a:rPr>
              <a:t>(</a:t>
            </a:r>
            <a:r>
              <a:rPr lang="en-US" altLang="zh-CN" sz="2000">
                <a:solidFill>
                  <a:srgbClr val="FF0000"/>
                </a:solidFill>
                <a:latin typeface="Arial Black" panose="020B0A04020102020204" pitchFamily="34" charset="0"/>
                <a:ea typeface="华文新魏" panose="02010800040101010101" pitchFamily="2" charset="-122"/>
              </a:rPr>
              <a:t>2</a:t>
            </a:r>
            <a:r>
              <a:rPr lang="en-US" altLang="zh-CN" sz="2000">
                <a:solidFill>
                  <a:srgbClr val="FF0000"/>
                </a:solidFill>
                <a:latin typeface="Times New Roman" panose="02020603050405020304" pitchFamily="18" charset="0"/>
                <a:ea typeface="华文新魏" panose="02010800040101010101" pitchFamily="2" charset="-122"/>
              </a:rPr>
              <a:t>)</a:t>
            </a:r>
          </a:p>
        </p:txBody>
      </p:sp>
      <p:sp>
        <p:nvSpPr>
          <p:cNvPr id="93" name="AutoShape 4">
            <a:extLst>
              <a:ext uri="{FF2B5EF4-FFF2-40B4-BE49-F238E27FC236}">
                <a16:creationId xmlns:a16="http://schemas.microsoft.com/office/drawing/2014/main" id="{E6444877-9BE6-4319-AF11-9B1BC560A82F}"/>
              </a:ext>
            </a:extLst>
          </p:cNvPr>
          <p:cNvSpPr>
            <a:spLocks noChangeArrowheads="1"/>
          </p:cNvSpPr>
          <p:nvPr/>
        </p:nvSpPr>
        <p:spPr bwMode="auto">
          <a:xfrm>
            <a:off x="2362200" y="4202113"/>
            <a:ext cx="8229600" cy="381000"/>
          </a:xfrm>
          <a:prstGeom prst="roundRect">
            <a:avLst>
              <a:gd name="adj" fmla="val 16667"/>
            </a:avLst>
          </a:prstGeom>
          <a:solidFill>
            <a:srgbClr val="CCECFF">
              <a:alpha val="50195"/>
            </a:srgbClr>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50000"/>
              </a:spcBef>
            </a:pPr>
            <a:r>
              <a:rPr lang="en-US" altLang="zh-CN" sz="2000">
                <a:solidFill>
                  <a:srgbClr val="FF0000"/>
                </a:solidFill>
                <a:latin typeface="Times New Roman" panose="02020603050405020304" pitchFamily="18" charset="0"/>
                <a:ea typeface="华文新魏" panose="02010800040101010101" pitchFamily="2" charset="-122"/>
              </a:rPr>
              <a:t>(</a:t>
            </a:r>
            <a:r>
              <a:rPr lang="en-US" altLang="zh-CN" sz="2000">
                <a:solidFill>
                  <a:srgbClr val="FF0000"/>
                </a:solidFill>
                <a:latin typeface="Arial Black" panose="020B0A04020102020204" pitchFamily="34" charset="0"/>
                <a:ea typeface="华文新魏" panose="02010800040101010101" pitchFamily="2" charset="-122"/>
              </a:rPr>
              <a:t>3</a:t>
            </a:r>
            <a:r>
              <a:rPr lang="en-US" altLang="zh-CN" sz="2000">
                <a:solidFill>
                  <a:srgbClr val="FF0000"/>
                </a:solidFill>
                <a:latin typeface="Times New Roman" panose="02020603050405020304" pitchFamily="18" charset="0"/>
                <a:ea typeface="华文新魏" panose="02010800040101010101" pitchFamily="2" charset="-122"/>
              </a:rPr>
              <a:t>)</a:t>
            </a:r>
          </a:p>
        </p:txBody>
      </p:sp>
      <p:sp>
        <p:nvSpPr>
          <p:cNvPr id="94" name="AutoShape 5">
            <a:extLst>
              <a:ext uri="{FF2B5EF4-FFF2-40B4-BE49-F238E27FC236}">
                <a16:creationId xmlns:a16="http://schemas.microsoft.com/office/drawing/2014/main" id="{036F2680-890D-44C7-A0AB-C3A99A3EF367}"/>
              </a:ext>
            </a:extLst>
          </p:cNvPr>
          <p:cNvSpPr>
            <a:spLocks noChangeArrowheads="1"/>
          </p:cNvSpPr>
          <p:nvPr/>
        </p:nvSpPr>
        <p:spPr bwMode="auto">
          <a:xfrm>
            <a:off x="2362200" y="4659313"/>
            <a:ext cx="8229600" cy="381000"/>
          </a:xfrm>
          <a:prstGeom prst="roundRect">
            <a:avLst>
              <a:gd name="adj" fmla="val 16667"/>
            </a:avLst>
          </a:prstGeom>
          <a:solidFill>
            <a:srgbClr val="FFFFCC">
              <a:alpha val="50195"/>
            </a:srgbClr>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r" eaLnBrk="1" hangingPunct="1">
              <a:spcBef>
                <a:spcPct val="50000"/>
              </a:spcBef>
            </a:pPr>
            <a:r>
              <a:rPr lang="en-US" altLang="zh-CN" sz="2000">
                <a:solidFill>
                  <a:srgbClr val="FF0000"/>
                </a:solidFill>
                <a:latin typeface="Times New Roman" panose="02020603050405020304" pitchFamily="18" charset="0"/>
                <a:ea typeface="华文新魏" panose="02010800040101010101" pitchFamily="2" charset="-122"/>
              </a:rPr>
              <a:t>(</a:t>
            </a:r>
            <a:r>
              <a:rPr lang="en-US" altLang="zh-CN" sz="2000">
                <a:solidFill>
                  <a:srgbClr val="FF0000"/>
                </a:solidFill>
                <a:latin typeface="Arial Black" panose="020B0A04020102020204" pitchFamily="34" charset="0"/>
                <a:ea typeface="华文新魏" panose="02010800040101010101" pitchFamily="2" charset="-122"/>
              </a:rPr>
              <a:t>4</a:t>
            </a:r>
            <a:r>
              <a:rPr lang="en-US" altLang="zh-CN" sz="2000">
                <a:solidFill>
                  <a:srgbClr val="FF0000"/>
                </a:solidFill>
                <a:latin typeface="Times New Roman" panose="02020603050405020304" pitchFamily="18" charset="0"/>
                <a:ea typeface="华文新魏" panose="02010800040101010101" pitchFamily="2" charset="-122"/>
              </a:rPr>
              <a:t>)</a:t>
            </a:r>
          </a:p>
        </p:txBody>
      </p:sp>
      <p:sp>
        <p:nvSpPr>
          <p:cNvPr id="95" name="Text Box 6">
            <a:extLst>
              <a:ext uri="{FF2B5EF4-FFF2-40B4-BE49-F238E27FC236}">
                <a16:creationId xmlns:a16="http://schemas.microsoft.com/office/drawing/2014/main" id="{0195D043-10C5-4573-BC4D-499CE7D32989}"/>
              </a:ext>
            </a:extLst>
          </p:cNvPr>
          <p:cNvSpPr txBox="1">
            <a:spLocks noChangeArrowheads="1"/>
          </p:cNvSpPr>
          <p:nvPr/>
        </p:nvSpPr>
        <p:spPr bwMode="auto">
          <a:xfrm>
            <a:off x="1905000" y="2332039"/>
            <a:ext cx="3962400" cy="2752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DDDDDD">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2400" kern="0" dirty="0">
                <a:solidFill>
                  <a:srgbClr val="000000"/>
                </a:solidFill>
                <a:latin typeface="华文新魏" pitchFamily="2" charset="-122"/>
                <a:ea typeface="华文新魏" pitchFamily="2" charset="-122"/>
              </a:rPr>
              <a:t>;</a:t>
            </a:r>
            <a:r>
              <a:rPr lang="zh-CN" altLang="en-US" sz="2400" kern="0" dirty="0">
                <a:solidFill>
                  <a:srgbClr val="000000"/>
                </a:solidFill>
                <a:latin typeface="华文新魏" pitchFamily="2" charset="-122"/>
                <a:ea typeface="华文新魏" pitchFamily="2" charset="-122"/>
              </a:rPr>
              <a:t>子程序：使能</a:t>
            </a:r>
            <a:r>
              <a:rPr lang="en-US" altLang="zh-CN" sz="2400" kern="0" dirty="0">
                <a:solidFill>
                  <a:srgbClr val="000000"/>
                </a:solidFill>
                <a:latin typeface="华文新魏" pitchFamily="2" charset="-122"/>
                <a:ea typeface="华文新魏" pitchFamily="2" charset="-122"/>
              </a:rPr>
              <a:t>IRQ</a:t>
            </a:r>
            <a:r>
              <a:rPr lang="zh-CN" altLang="en-US" sz="2400" kern="0" dirty="0">
                <a:solidFill>
                  <a:srgbClr val="000000"/>
                </a:solidFill>
                <a:latin typeface="华文新魏" pitchFamily="2" charset="-122"/>
                <a:ea typeface="华文新魏" pitchFamily="2" charset="-122"/>
              </a:rPr>
              <a:t>中断</a:t>
            </a:r>
          </a:p>
          <a:p>
            <a:pPr algn="just" eaLnBrk="1" hangingPunct="1">
              <a:spcBef>
                <a:spcPct val="50000"/>
              </a:spcBef>
              <a:buClr>
                <a:srgbClr val="0000FF"/>
              </a:buClr>
              <a:defRPr/>
            </a:pPr>
            <a:r>
              <a:rPr lang="en-US" altLang="zh-CN" sz="2000" kern="0" dirty="0" err="1">
                <a:solidFill>
                  <a:srgbClr val="3333CC"/>
                </a:solidFill>
                <a:latin typeface="Arial Black" pitchFamily="34" charset="0"/>
              </a:rPr>
              <a:t>Enable_IRQ</a:t>
            </a:r>
            <a:endParaRPr lang="en-US" altLang="zh-CN" sz="2000" kern="0" dirty="0">
              <a:solidFill>
                <a:srgbClr val="3333CC"/>
              </a:solidFill>
              <a:latin typeface="Arial Black" pitchFamily="34" charset="0"/>
            </a:endParaRPr>
          </a:p>
          <a:p>
            <a:pPr algn="just" eaLnBrk="1" hangingPunct="1">
              <a:spcBef>
                <a:spcPct val="50000"/>
              </a:spcBef>
              <a:buClr>
                <a:srgbClr val="0000FF"/>
              </a:buClr>
              <a:defRPr/>
            </a:pPr>
            <a:r>
              <a:rPr lang="en-US" altLang="zh-CN" sz="2000" kern="0" dirty="0">
                <a:solidFill>
                  <a:srgbClr val="3333CC"/>
                </a:solidFill>
                <a:latin typeface="Arial Black" pitchFamily="34" charset="0"/>
              </a:rPr>
              <a:t>      </a:t>
            </a:r>
            <a:r>
              <a:rPr lang="en-US" altLang="zh-CN" sz="2000" kern="0" dirty="0">
                <a:solidFill>
                  <a:srgbClr val="000000"/>
                </a:solidFill>
                <a:latin typeface="Arial Black" pitchFamily="34" charset="0"/>
              </a:rPr>
              <a:t>MRS    R0, CPSR</a:t>
            </a:r>
          </a:p>
          <a:p>
            <a:pPr algn="just" eaLnBrk="1" hangingPunct="1">
              <a:spcBef>
                <a:spcPct val="50000"/>
              </a:spcBef>
              <a:buClr>
                <a:srgbClr val="0000FF"/>
              </a:buClr>
              <a:defRPr/>
            </a:pPr>
            <a:r>
              <a:rPr lang="en-US" altLang="zh-CN" sz="2000" kern="0" dirty="0">
                <a:solidFill>
                  <a:srgbClr val="000000"/>
                </a:solidFill>
                <a:latin typeface="Arial Black" pitchFamily="34" charset="0"/>
              </a:rPr>
              <a:t>      BIC     R0, R0,#0x80</a:t>
            </a:r>
          </a:p>
          <a:p>
            <a:pPr algn="just" eaLnBrk="1" hangingPunct="1">
              <a:spcBef>
                <a:spcPct val="50000"/>
              </a:spcBef>
              <a:buClr>
                <a:srgbClr val="0000FF"/>
              </a:buClr>
              <a:defRPr/>
            </a:pPr>
            <a:r>
              <a:rPr lang="en-US" altLang="zh-CN" sz="2000" kern="0" dirty="0">
                <a:solidFill>
                  <a:srgbClr val="000000"/>
                </a:solidFill>
                <a:latin typeface="Arial Black" pitchFamily="34" charset="0"/>
              </a:rPr>
              <a:t>      MSR    CPSR_c,R0</a:t>
            </a:r>
          </a:p>
          <a:p>
            <a:pPr algn="just" eaLnBrk="1" hangingPunct="1">
              <a:spcBef>
                <a:spcPct val="50000"/>
              </a:spcBef>
              <a:buClr>
                <a:srgbClr val="0000FF"/>
              </a:buClr>
              <a:defRPr/>
            </a:pPr>
            <a:r>
              <a:rPr lang="en-US" altLang="zh-CN" sz="2000" kern="0" dirty="0">
                <a:solidFill>
                  <a:srgbClr val="000000"/>
                </a:solidFill>
                <a:latin typeface="Arial Black" pitchFamily="34" charset="0"/>
              </a:rPr>
              <a:t>      MOV    PC,LR    </a:t>
            </a:r>
          </a:p>
        </p:txBody>
      </p:sp>
      <p:sp>
        <p:nvSpPr>
          <p:cNvPr id="96" name="Text Box 7">
            <a:extLst>
              <a:ext uri="{FF2B5EF4-FFF2-40B4-BE49-F238E27FC236}">
                <a16:creationId xmlns:a16="http://schemas.microsoft.com/office/drawing/2014/main" id="{C8C03D7E-0168-44B3-B347-2191F067A50D}"/>
              </a:ext>
            </a:extLst>
          </p:cNvPr>
          <p:cNvSpPr txBox="1">
            <a:spLocks noChangeArrowheads="1"/>
          </p:cNvSpPr>
          <p:nvPr/>
        </p:nvSpPr>
        <p:spPr bwMode="auto">
          <a:xfrm>
            <a:off x="6096000" y="2332039"/>
            <a:ext cx="3962400" cy="2752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DDDDDD">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2400" kern="0">
                <a:solidFill>
                  <a:srgbClr val="000000"/>
                </a:solidFill>
                <a:latin typeface="华文新魏" pitchFamily="2" charset="-122"/>
                <a:ea typeface="华文新魏" pitchFamily="2" charset="-122"/>
              </a:rPr>
              <a:t>;</a:t>
            </a:r>
            <a:r>
              <a:rPr lang="zh-CN" altLang="en-US" sz="2400" kern="0">
                <a:solidFill>
                  <a:srgbClr val="000000"/>
                </a:solidFill>
                <a:latin typeface="华文新魏" pitchFamily="2" charset="-122"/>
                <a:ea typeface="华文新魏" pitchFamily="2" charset="-122"/>
              </a:rPr>
              <a:t>子程序：禁能</a:t>
            </a:r>
            <a:r>
              <a:rPr lang="en-US" altLang="zh-CN" sz="2400" kern="0">
                <a:solidFill>
                  <a:srgbClr val="000000"/>
                </a:solidFill>
                <a:latin typeface="华文新魏" pitchFamily="2" charset="-122"/>
                <a:ea typeface="华文新魏" pitchFamily="2" charset="-122"/>
              </a:rPr>
              <a:t>IRQ</a:t>
            </a:r>
            <a:r>
              <a:rPr lang="zh-CN" altLang="en-US" sz="2400" kern="0">
                <a:solidFill>
                  <a:srgbClr val="000000"/>
                </a:solidFill>
                <a:latin typeface="华文新魏" pitchFamily="2" charset="-122"/>
                <a:ea typeface="华文新魏" pitchFamily="2" charset="-122"/>
              </a:rPr>
              <a:t>中断</a:t>
            </a:r>
          </a:p>
          <a:p>
            <a:pPr algn="just" eaLnBrk="1" hangingPunct="1">
              <a:spcBef>
                <a:spcPct val="50000"/>
              </a:spcBef>
              <a:buClr>
                <a:srgbClr val="0000FF"/>
              </a:buClr>
              <a:defRPr/>
            </a:pPr>
            <a:r>
              <a:rPr lang="en-US" altLang="zh-CN" sz="2000" kern="0">
                <a:solidFill>
                  <a:srgbClr val="3333CC"/>
                </a:solidFill>
                <a:latin typeface="Arial Black" pitchFamily="34" charset="0"/>
              </a:rPr>
              <a:t>Disable_IRQ</a:t>
            </a:r>
          </a:p>
          <a:p>
            <a:pPr algn="just" eaLnBrk="1" hangingPunct="1">
              <a:spcBef>
                <a:spcPct val="50000"/>
              </a:spcBef>
              <a:buClr>
                <a:srgbClr val="0000FF"/>
              </a:buClr>
              <a:defRPr/>
            </a:pPr>
            <a:r>
              <a:rPr lang="en-US" altLang="zh-CN" sz="2000" kern="0">
                <a:solidFill>
                  <a:srgbClr val="3333CC"/>
                </a:solidFill>
                <a:latin typeface="Arial Black" pitchFamily="34" charset="0"/>
              </a:rPr>
              <a:t>      </a:t>
            </a:r>
            <a:r>
              <a:rPr lang="en-US" altLang="zh-CN" sz="2000" kern="0">
                <a:solidFill>
                  <a:srgbClr val="000000"/>
                </a:solidFill>
                <a:latin typeface="Arial Black" pitchFamily="34" charset="0"/>
              </a:rPr>
              <a:t>MRS    R0 CPSR</a:t>
            </a:r>
          </a:p>
          <a:p>
            <a:pPr algn="just" eaLnBrk="1" hangingPunct="1">
              <a:spcBef>
                <a:spcPct val="50000"/>
              </a:spcBef>
              <a:buClr>
                <a:srgbClr val="0000FF"/>
              </a:buClr>
              <a:defRPr/>
            </a:pPr>
            <a:r>
              <a:rPr lang="en-US" altLang="zh-CN" sz="2000" kern="0">
                <a:solidFill>
                  <a:srgbClr val="000000"/>
                </a:solidFill>
                <a:latin typeface="Arial Black" pitchFamily="34" charset="0"/>
              </a:rPr>
              <a:t>      ORR    R0, R0,#0x80  </a:t>
            </a:r>
          </a:p>
          <a:p>
            <a:pPr algn="just" eaLnBrk="1" hangingPunct="1">
              <a:spcBef>
                <a:spcPct val="50000"/>
              </a:spcBef>
              <a:buClr>
                <a:srgbClr val="0000FF"/>
              </a:buClr>
              <a:defRPr/>
            </a:pPr>
            <a:r>
              <a:rPr lang="en-US" altLang="zh-CN" sz="2000" kern="0">
                <a:solidFill>
                  <a:srgbClr val="000000"/>
                </a:solidFill>
                <a:latin typeface="Arial Black" pitchFamily="34" charset="0"/>
              </a:rPr>
              <a:t>      MSR    CPSR_c,R0  </a:t>
            </a:r>
          </a:p>
          <a:p>
            <a:pPr algn="just" eaLnBrk="1" hangingPunct="1">
              <a:spcBef>
                <a:spcPct val="50000"/>
              </a:spcBef>
              <a:buClr>
                <a:srgbClr val="0000FF"/>
              </a:buClr>
              <a:defRPr/>
            </a:pPr>
            <a:r>
              <a:rPr lang="en-US" altLang="zh-CN" sz="2000" kern="0">
                <a:solidFill>
                  <a:srgbClr val="000000"/>
                </a:solidFill>
                <a:latin typeface="Arial Black" pitchFamily="34" charset="0"/>
              </a:rPr>
              <a:t>      MOV    PC,LR</a:t>
            </a:r>
            <a:r>
              <a:rPr lang="en-US" altLang="zh-CN" sz="2000" kern="0">
                <a:solidFill>
                  <a:srgbClr val="000000"/>
                </a:solidFill>
                <a:latin typeface="Arial Black" pitchFamily="34" charset="0"/>
                <a:ea typeface="华文新魏" pitchFamily="2" charset="-122"/>
              </a:rPr>
              <a:t> </a:t>
            </a:r>
          </a:p>
        </p:txBody>
      </p:sp>
      <p:sp>
        <p:nvSpPr>
          <p:cNvPr id="97" name="Text Box 8">
            <a:extLst>
              <a:ext uri="{FF2B5EF4-FFF2-40B4-BE49-F238E27FC236}">
                <a16:creationId xmlns:a16="http://schemas.microsoft.com/office/drawing/2014/main" id="{2B74EE5D-A087-499E-B702-2659822BF2F5}"/>
              </a:ext>
            </a:extLst>
          </p:cNvPr>
          <p:cNvSpPr txBox="1">
            <a:spLocks noChangeArrowheads="1"/>
          </p:cNvSpPr>
          <p:nvPr/>
        </p:nvSpPr>
        <p:spPr bwMode="auto">
          <a:xfrm>
            <a:off x="1905000" y="5192713"/>
            <a:ext cx="3962400" cy="8318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DDDDDD">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buClr>
                <a:srgbClr val="0000FF"/>
              </a:buClr>
              <a:defRPr/>
            </a:pPr>
            <a:r>
              <a:rPr lang="en-US" altLang="zh-CN" sz="2000" kern="0">
                <a:solidFill>
                  <a:srgbClr val="FF0000"/>
                </a:solidFill>
                <a:latin typeface="Arial Black" pitchFamily="34" charset="0"/>
                <a:ea typeface="华文新魏" pitchFamily="2" charset="-122"/>
              </a:rPr>
              <a:t>1</a:t>
            </a:r>
            <a:r>
              <a:rPr lang="en-US" altLang="zh-CN" sz="2400" kern="0">
                <a:solidFill>
                  <a:srgbClr val="000000"/>
                </a:solidFill>
                <a:latin typeface="华文新魏" pitchFamily="2" charset="-122"/>
                <a:ea typeface="华文新魏" pitchFamily="2" charset="-122"/>
              </a:rPr>
              <a:t>.</a:t>
            </a:r>
            <a:r>
              <a:rPr lang="zh-CN" altLang="en-US" sz="2400" kern="0">
                <a:solidFill>
                  <a:srgbClr val="000000"/>
                </a:solidFill>
                <a:latin typeface="华文新魏" pitchFamily="2" charset="-122"/>
                <a:ea typeface="华文新魏" pitchFamily="2" charset="-122"/>
              </a:rPr>
              <a:t>将</a:t>
            </a:r>
            <a:r>
              <a:rPr lang="en-US" altLang="zh-CN" sz="2400" kern="0">
                <a:solidFill>
                  <a:srgbClr val="000000"/>
                </a:solidFill>
                <a:latin typeface="华文新魏" pitchFamily="2" charset="-122"/>
                <a:ea typeface="华文新魏" pitchFamily="2" charset="-122"/>
              </a:rPr>
              <a:t>CPSR</a:t>
            </a:r>
            <a:r>
              <a:rPr lang="zh-CN" altLang="en-US" sz="2400" kern="0">
                <a:solidFill>
                  <a:srgbClr val="000000"/>
                </a:solidFill>
                <a:latin typeface="华文新魏" pitchFamily="2" charset="-122"/>
                <a:ea typeface="华文新魏" pitchFamily="2" charset="-122"/>
              </a:rPr>
              <a:t>寄存器内容读出到</a:t>
            </a:r>
            <a:r>
              <a:rPr lang="en-US" altLang="zh-CN" sz="2400" kern="0">
                <a:solidFill>
                  <a:srgbClr val="000000"/>
                </a:solidFill>
                <a:latin typeface="华文新魏" pitchFamily="2" charset="-122"/>
                <a:ea typeface="华文新魏" pitchFamily="2" charset="-122"/>
              </a:rPr>
              <a:t>R0</a:t>
            </a:r>
            <a:r>
              <a:rPr lang="zh-CN" altLang="en-US" sz="2400" kern="0">
                <a:solidFill>
                  <a:srgbClr val="000000"/>
                </a:solidFill>
                <a:latin typeface="华文新魏" pitchFamily="2" charset="-122"/>
                <a:ea typeface="华文新魏" pitchFamily="2" charset="-122"/>
              </a:rPr>
              <a:t>；</a:t>
            </a:r>
          </a:p>
        </p:txBody>
      </p:sp>
      <p:sp>
        <p:nvSpPr>
          <p:cNvPr id="98" name="Text Box 9">
            <a:extLst>
              <a:ext uri="{FF2B5EF4-FFF2-40B4-BE49-F238E27FC236}">
                <a16:creationId xmlns:a16="http://schemas.microsoft.com/office/drawing/2014/main" id="{2A52B996-838A-46D6-84AA-01B997F3CA86}"/>
              </a:ext>
            </a:extLst>
          </p:cNvPr>
          <p:cNvSpPr txBox="1">
            <a:spLocks noChangeArrowheads="1"/>
          </p:cNvSpPr>
          <p:nvPr/>
        </p:nvSpPr>
        <p:spPr bwMode="auto">
          <a:xfrm>
            <a:off x="1905000" y="6053138"/>
            <a:ext cx="3962400" cy="46196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DDDDDD">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buClr>
                <a:srgbClr val="0000FF"/>
              </a:buClr>
              <a:defRPr/>
            </a:pPr>
            <a:r>
              <a:rPr lang="en-US" altLang="zh-CN" sz="2000" kern="0" dirty="0">
                <a:solidFill>
                  <a:srgbClr val="FF0000"/>
                </a:solidFill>
                <a:latin typeface="Arial Black" pitchFamily="34" charset="0"/>
                <a:ea typeface="华文新魏" pitchFamily="2" charset="-122"/>
              </a:rPr>
              <a:t>2</a:t>
            </a:r>
            <a:r>
              <a:rPr lang="en-US" altLang="zh-CN" sz="2400" kern="0" dirty="0">
                <a:solidFill>
                  <a:srgbClr val="000000"/>
                </a:solidFill>
                <a:latin typeface="华文新魏" pitchFamily="2" charset="-122"/>
                <a:ea typeface="华文新魏" pitchFamily="2" charset="-122"/>
              </a:rPr>
              <a:t>.</a:t>
            </a:r>
            <a:r>
              <a:rPr lang="zh-CN" altLang="en-US" sz="2400" kern="0" dirty="0">
                <a:solidFill>
                  <a:srgbClr val="000000"/>
                </a:solidFill>
                <a:latin typeface="华文新魏" pitchFamily="2" charset="-122"/>
                <a:ea typeface="华文新魏" pitchFamily="2" charset="-122"/>
              </a:rPr>
              <a:t>修改</a:t>
            </a:r>
            <a:r>
              <a:rPr lang="en-US" altLang="zh-CN" sz="2400" kern="0" dirty="0">
                <a:solidFill>
                  <a:srgbClr val="000000"/>
                </a:solidFill>
                <a:latin typeface="华文新魏" pitchFamily="2" charset="-122"/>
                <a:ea typeface="华文新魏" pitchFamily="2" charset="-122"/>
              </a:rPr>
              <a:t>CPSR</a:t>
            </a:r>
            <a:r>
              <a:rPr lang="zh-CN" altLang="en-US" sz="2400" kern="0" dirty="0">
                <a:solidFill>
                  <a:srgbClr val="000000"/>
                </a:solidFill>
                <a:latin typeface="华文新魏" pitchFamily="2" charset="-122"/>
                <a:ea typeface="华文新魏" pitchFamily="2" charset="-122"/>
              </a:rPr>
              <a:t>中对应控制位；</a:t>
            </a:r>
          </a:p>
        </p:txBody>
      </p:sp>
      <p:sp>
        <p:nvSpPr>
          <p:cNvPr id="99" name="Text Box 10">
            <a:extLst>
              <a:ext uri="{FF2B5EF4-FFF2-40B4-BE49-F238E27FC236}">
                <a16:creationId xmlns:a16="http://schemas.microsoft.com/office/drawing/2014/main" id="{2C5676DC-7CCE-4130-A5B2-5D8A0ADA9F09}"/>
              </a:ext>
            </a:extLst>
          </p:cNvPr>
          <p:cNvSpPr txBox="1">
            <a:spLocks noChangeArrowheads="1"/>
          </p:cNvSpPr>
          <p:nvPr/>
        </p:nvSpPr>
        <p:spPr bwMode="auto">
          <a:xfrm>
            <a:off x="6097589" y="5192713"/>
            <a:ext cx="3959225" cy="8318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DDDDDD">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buClr>
                <a:srgbClr val="0000FF"/>
              </a:buClr>
              <a:defRPr/>
            </a:pPr>
            <a:r>
              <a:rPr lang="en-US" altLang="zh-CN" sz="2000" kern="0">
                <a:solidFill>
                  <a:srgbClr val="FF0000"/>
                </a:solidFill>
                <a:latin typeface="Arial Black" pitchFamily="34" charset="0"/>
                <a:ea typeface="华文新魏" pitchFamily="2" charset="-122"/>
              </a:rPr>
              <a:t>3</a:t>
            </a:r>
            <a:r>
              <a:rPr lang="en-US" altLang="zh-CN" sz="2400" kern="0">
                <a:solidFill>
                  <a:srgbClr val="000000"/>
                </a:solidFill>
                <a:latin typeface="华文新魏" pitchFamily="2" charset="-122"/>
                <a:ea typeface="华文新魏" pitchFamily="2" charset="-122"/>
              </a:rPr>
              <a:t>.</a:t>
            </a:r>
            <a:r>
              <a:rPr lang="zh-CN" altLang="en-US" sz="2400" kern="0">
                <a:solidFill>
                  <a:srgbClr val="000000"/>
                </a:solidFill>
                <a:latin typeface="华文新魏" pitchFamily="2" charset="-122"/>
                <a:ea typeface="华文新魏" pitchFamily="2" charset="-122"/>
              </a:rPr>
              <a:t>将修改后的值写回 </a:t>
            </a:r>
            <a:r>
              <a:rPr lang="en-US" altLang="zh-CN" sz="2400" kern="0">
                <a:solidFill>
                  <a:srgbClr val="000000"/>
                </a:solidFill>
                <a:latin typeface="华文新魏" pitchFamily="2" charset="-122"/>
                <a:ea typeface="华文新魏" pitchFamily="2" charset="-122"/>
              </a:rPr>
              <a:t>CPSR</a:t>
            </a:r>
            <a:r>
              <a:rPr lang="zh-CN" altLang="en-US" sz="2400" kern="0">
                <a:solidFill>
                  <a:srgbClr val="000000"/>
                </a:solidFill>
                <a:latin typeface="华文新魏" pitchFamily="2" charset="-122"/>
                <a:ea typeface="华文新魏" pitchFamily="2" charset="-122"/>
              </a:rPr>
              <a:t>寄存器的对应控制域；</a:t>
            </a:r>
          </a:p>
        </p:txBody>
      </p:sp>
      <p:sp>
        <p:nvSpPr>
          <p:cNvPr id="100" name="Text Box 11">
            <a:extLst>
              <a:ext uri="{FF2B5EF4-FFF2-40B4-BE49-F238E27FC236}">
                <a16:creationId xmlns:a16="http://schemas.microsoft.com/office/drawing/2014/main" id="{2651F682-3D60-4701-8872-2844E38B3D21}"/>
              </a:ext>
            </a:extLst>
          </p:cNvPr>
          <p:cNvSpPr txBox="1">
            <a:spLocks noChangeArrowheads="1"/>
          </p:cNvSpPr>
          <p:nvPr/>
        </p:nvSpPr>
        <p:spPr bwMode="auto">
          <a:xfrm>
            <a:off x="6097589" y="6057901"/>
            <a:ext cx="3959225" cy="466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DDDDDD">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buClr>
                <a:srgbClr val="0000FF"/>
              </a:buClr>
              <a:defRPr/>
            </a:pPr>
            <a:r>
              <a:rPr lang="en-US" altLang="zh-CN" sz="2000" kern="0">
                <a:solidFill>
                  <a:srgbClr val="FF0000"/>
                </a:solidFill>
                <a:latin typeface="Arial Black" pitchFamily="34" charset="0"/>
                <a:ea typeface="华文新魏" pitchFamily="2" charset="-122"/>
              </a:rPr>
              <a:t>4</a:t>
            </a:r>
            <a:r>
              <a:rPr lang="en-US" altLang="zh-CN" sz="2400" kern="0">
                <a:solidFill>
                  <a:srgbClr val="000000"/>
                </a:solidFill>
                <a:latin typeface="华文新魏" pitchFamily="2" charset="-122"/>
                <a:ea typeface="华文新魏" pitchFamily="2" charset="-122"/>
              </a:rPr>
              <a:t>.</a:t>
            </a:r>
            <a:r>
              <a:rPr lang="zh-CN" altLang="en-US" sz="2400" kern="0">
                <a:solidFill>
                  <a:srgbClr val="000000"/>
                </a:solidFill>
                <a:latin typeface="华文新魏" pitchFamily="2" charset="-122"/>
                <a:ea typeface="华文新魏" pitchFamily="2" charset="-122"/>
              </a:rPr>
              <a:t>返回上一层函数；</a:t>
            </a:r>
          </a:p>
        </p:txBody>
      </p:sp>
    </p:spTree>
    <p:extLst>
      <p:ext uri="{BB962C8B-B14F-4D97-AF65-F5344CB8AC3E}">
        <p14:creationId xmlns:p14="http://schemas.microsoft.com/office/powerpoint/2010/main" val="39959042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0-#ppt_w/2"/>
                                          </p:val>
                                        </p:tav>
                                        <p:tav tm="100000">
                                          <p:val>
                                            <p:strVal val="#ppt_x"/>
                                          </p:val>
                                        </p:tav>
                                      </p:tavLst>
                                    </p:anim>
                                    <p:anim calcmode="lin" valueType="num">
                                      <p:cBhvr additive="base">
                                        <p:cTn id="8" dur="5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slide(fromTop)">
                                      <p:cBhvr>
                                        <p:cTn id="13" dur="500"/>
                                        <p:tgtEl>
                                          <p:spTgt spid="95"/>
                                        </p:tgtEl>
                                      </p:cBhvr>
                                    </p:animEffect>
                                  </p:childTnLst>
                                </p:cTn>
                              </p:par>
                            </p:childTnLst>
                          </p:cTn>
                        </p:par>
                        <p:par>
                          <p:cTn id="14" fill="hold" nodeType="afterGroup">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slide(fromTop)">
                                      <p:cBhvr>
                                        <p:cTn id="17" dur="500"/>
                                        <p:tgtEl>
                                          <p:spTgt spid="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wipe(right)">
                                      <p:cBhvr>
                                        <p:cTn id="22" dur="500"/>
                                        <p:tgtEl>
                                          <p:spTgt spid="91"/>
                                        </p:tgtEl>
                                      </p:cBhvr>
                                    </p:animEffect>
                                  </p:childTnLst>
                                </p:cTn>
                              </p:par>
                            </p:childTnLst>
                          </p:cTn>
                        </p:par>
                        <p:par>
                          <p:cTn id="23" fill="hold" nodeType="afterGroup">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97"/>
                                        </p:tgtEl>
                                        <p:attrNameLst>
                                          <p:attrName>style.visibility</p:attrName>
                                        </p:attrNameLst>
                                      </p:cBhvr>
                                      <p:to>
                                        <p:strVal val="visible"/>
                                      </p:to>
                                    </p:set>
                                    <p:anim calcmode="lin" valueType="num">
                                      <p:cBhvr additive="base">
                                        <p:cTn id="26" dur="500" fill="hold"/>
                                        <p:tgtEl>
                                          <p:spTgt spid="97"/>
                                        </p:tgtEl>
                                        <p:attrNameLst>
                                          <p:attrName>ppt_x</p:attrName>
                                        </p:attrNameLst>
                                      </p:cBhvr>
                                      <p:tavLst>
                                        <p:tav tm="0">
                                          <p:val>
                                            <p:strVal val="0-#ppt_w/2"/>
                                          </p:val>
                                        </p:tav>
                                        <p:tav tm="100000">
                                          <p:val>
                                            <p:strVal val="#ppt_x"/>
                                          </p:val>
                                        </p:tav>
                                      </p:tavLst>
                                    </p:anim>
                                    <p:anim calcmode="lin" valueType="num">
                                      <p:cBhvr additive="base">
                                        <p:cTn id="27"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wipe(right)">
                                      <p:cBhvr>
                                        <p:cTn id="32" dur="500"/>
                                        <p:tgtEl>
                                          <p:spTgt spid="92"/>
                                        </p:tgtEl>
                                      </p:cBhvr>
                                    </p:animEffect>
                                  </p:childTnLst>
                                </p:cTn>
                              </p:par>
                            </p:childTnLst>
                          </p:cTn>
                        </p:par>
                        <p:par>
                          <p:cTn id="33" fill="hold" nodeType="afterGroup">
                            <p:stCondLst>
                              <p:cond delay="500"/>
                            </p:stCondLst>
                            <p:childTnLst>
                              <p:par>
                                <p:cTn id="34" presetID="2" presetClass="entr" presetSubtype="8" fill="hold" grpId="0" nodeType="afterEffect">
                                  <p:stCondLst>
                                    <p:cond delay="0"/>
                                  </p:stCondLst>
                                  <p:childTnLst>
                                    <p:set>
                                      <p:cBhvr>
                                        <p:cTn id="35" dur="1" fill="hold">
                                          <p:stCondLst>
                                            <p:cond delay="0"/>
                                          </p:stCondLst>
                                        </p:cTn>
                                        <p:tgtEl>
                                          <p:spTgt spid="98"/>
                                        </p:tgtEl>
                                        <p:attrNameLst>
                                          <p:attrName>style.visibility</p:attrName>
                                        </p:attrNameLst>
                                      </p:cBhvr>
                                      <p:to>
                                        <p:strVal val="visible"/>
                                      </p:to>
                                    </p:set>
                                    <p:anim calcmode="lin" valueType="num">
                                      <p:cBhvr additive="base">
                                        <p:cTn id="36" dur="500" fill="hold"/>
                                        <p:tgtEl>
                                          <p:spTgt spid="98"/>
                                        </p:tgtEl>
                                        <p:attrNameLst>
                                          <p:attrName>ppt_x</p:attrName>
                                        </p:attrNameLst>
                                      </p:cBhvr>
                                      <p:tavLst>
                                        <p:tav tm="0">
                                          <p:val>
                                            <p:strVal val="0-#ppt_w/2"/>
                                          </p:val>
                                        </p:tav>
                                        <p:tav tm="100000">
                                          <p:val>
                                            <p:strVal val="#ppt_x"/>
                                          </p:val>
                                        </p:tav>
                                      </p:tavLst>
                                    </p:anim>
                                    <p:anim calcmode="lin" valueType="num">
                                      <p:cBhvr additive="base">
                                        <p:cTn id="37" dur="5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right)">
                                      <p:cBhvr>
                                        <p:cTn id="42" dur="500"/>
                                        <p:tgtEl>
                                          <p:spTgt spid="93"/>
                                        </p:tgtEl>
                                      </p:cBhvr>
                                    </p:animEffect>
                                  </p:childTnLst>
                                </p:cTn>
                              </p:par>
                            </p:childTnLst>
                          </p:cTn>
                        </p:par>
                        <p:par>
                          <p:cTn id="43" fill="hold" nodeType="afterGroup">
                            <p:stCondLst>
                              <p:cond delay="500"/>
                            </p:stCondLst>
                            <p:childTnLst>
                              <p:par>
                                <p:cTn id="44" presetID="2" presetClass="entr" presetSubtype="2" fill="hold" grpId="0" nodeType="afterEffect">
                                  <p:stCondLst>
                                    <p:cond delay="0"/>
                                  </p:stCondLst>
                                  <p:childTnLst>
                                    <p:set>
                                      <p:cBhvr>
                                        <p:cTn id="45" dur="1" fill="hold">
                                          <p:stCondLst>
                                            <p:cond delay="0"/>
                                          </p:stCondLst>
                                        </p:cTn>
                                        <p:tgtEl>
                                          <p:spTgt spid="99"/>
                                        </p:tgtEl>
                                        <p:attrNameLst>
                                          <p:attrName>style.visibility</p:attrName>
                                        </p:attrNameLst>
                                      </p:cBhvr>
                                      <p:to>
                                        <p:strVal val="visible"/>
                                      </p:to>
                                    </p:set>
                                    <p:anim calcmode="lin" valueType="num">
                                      <p:cBhvr additive="base">
                                        <p:cTn id="46" dur="500" fill="hold"/>
                                        <p:tgtEl>
                                          <p:spTgt spid="99"/>
                                        </p:tgtEl>
                                        <p:attrNameLst>
                                          <p:attrName>ppt_x</p:attrName>
                                        </p:attrNameLst>
                                      </p:cBhvr>
                                      <p:tavLst>
                                        <p:tav tm="0">
                                          <p:val>
                                            <p:strVal val="1+#ppt_w/2"/>
                                          </p:val>
                                        </p:tav>
                                        <p:tav tm="100000">
                                          <p:val>
                                            <p:strVal val="#ppt_x"/>
                                          </p:val>
                                        </p:tav>
                                      </p:tavLst>
                                    </p:anim>
                                    <p:anim calcmode="lin" valueType="num">
                                      <p:cBhvr additive="base">
                                        <p:cTn id="47"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500"/>
                                        <p:tgtEl>
                                          <p:spTgt spid="94"/>
                                        </p:tgtEl>
                                      </p:cBhvr>
                                    </p:animEffect>
                                  </p:childTnLst>
                                </p:cTn>
                              </p:par>
                            </p:childTnLst>
                          </p:cTn>
                        </p:par>
                        <p:par>
                          <p:cTn id="53" fill="hold" nodeType="afterGroup">
                            <p:stCondLst>
                              <p:cond delay="500"/>
                            </p:stCondLst>
                            <p:childTnLst>
                              <p:par>
                                <p:cTn id="54" presetID="2" presetClass="entr" presetSubtype="2" fill="hold" grpId="0" nodeType="afterEffect">
                                  <p:stCondLst>
                                    <p:cond delay="0"/>
                                  </p:stCondLst>
                                  <p:childTnLst>
                                    <p:set>
                                      <p:cBhvr>
                                        <p:cTn id="55" dur="1" fill="hold">
                                          <p:stCondLst>
                                            <p:cond delay="0"/>
                                          </p:stCondLst>
                                        </p:cTn>
                                        <p:tgtEl>
                                          <p:spTgt spid="100"/>
                                        </p:tgtEl>
                                        <p:attrNameLst>
                                          <p:attrName>style.visibility</p:attrName>
                                        </p:attrNameLst>
                                      </p:cBhvr>
                                      <p:to>
                                        <p:strVal val="visible"/>
                                      </p:to>
                                    </p:set>
                                    <p:anim calcmode="lin" valueType="num">
                                      <p:cBhvr additive="base">
                                        <p:cTn id="56" dur="500" fill="hold"/>
                                        <p:tgtEl>
                                          <p:spTgt spid="100"/>
                                        </p:tgtEl>
                                        <p:attrNameLst>
                                          <p:attrName>ppt_x</p:attrName>
                                        </p:attrNameLst>
                                      </p:cBhvr>
                                      <p:tavLst>
                                        <p:tav tm="0">
                                          <p:val>
                                            <p:strVal val="1+#ppt_w/2"/>
                                          </p:val>
                                        </p:tav>
                                        <p:tav tm="100000">
                                          <p:val>
                                            <p:strVal val="#ppt_x"/>
                                          </p:val>
                                        </p:tav>
                                      </p:tavLst>
                                    </p:anim>
                                    <p:anim calcmode="lin" valueType="num">
                                      <p:cBhvr additive="base">
                                        <p:cTn id="57"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utoUpdateAnimBg="0"/>
      <p:bldP spid="91" grpId="0" animBg="1" autoUpdateAnimBg="0"/>
      <p:bldP spid="92" grpId="0" animBg="1" autoUpdateAnimBg="0"/>
      <p:bldP spid="93" grpId="0" animBg="1" autoUpdateAnimBg="0"/>
      <p:bldP spid="94" grpId="0" animBg="1" autoUpdateAnimBg="0"/>
      <p:bldP spid="95" grpId="0" animBg="1" autoUpdateAnimBg="0"/>
      <p:bldP spid="96" grpId="0" animBg="1" autoUpdateAnimBg="0"/>
      <p:bldP spid="97" grpId="0" animBg="1" autoUpdateAnimBg="0"/>
      <p:bldP spid="98" grpId="0" animBg="1" autoUpdateAnimBg="0"/>
      <p:bldP spid="99" grpId="0" animBg="1" autoUpdateAnimBg="0"/>
      <p:bldP spid="100" grpId="0" animBg="1"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242D8E57-B9E4-4066-9781-59A03986E06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伪指令</a:t>
            </a:r>
          </a:p>
        </p:txBody>
      </p:sp>
      <p:sp>
        <p:nvSpPr>
          <p:cNvPr id="15" name="Text Box 4">
            <a:extLst>
              <a:ext uri="{FF2B5EF4-FFF2-40B4-BE49-F238E27FC236}">
                <a16:creationId xmlns:a16="http://schemas.microsoft.com/office/drawing/2014/main" id="{40C2126C-E06B-443C-A4C3-D74E1D340A09}"/>
              </a:ext>
            </a:extLst>
          </p:cNvPr>
          <p:cNvSpPr txBox="1">
            <a:spLocks noChangeArrowheads="1"/>
          </p:cNvSpPr>
          <p:nvPr/>
        </p:nvSpPr>
        <p:spPr bwMode="auto">
          <a:xfrm>
            <a:off x="1847851" y="1268414"/>
            <a:ext cx="8569325"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pPr>
            <a:r>
              <a:rPr kumimoji="1" lang="en-US" altLang="zh-CN" sz="2800">
                <a:latin typeface="楷体" panose="02010609060101010101" pitchFamily="49" charset="-122"/>
                <a:ea typeface="楷体" panose="02010609060101010101" pitchFamily="49" charset="-122"/>
              </a:rPr>
              <a:t>ARM</a:t>
            </a:r>
            <a:r>
              <a:rPr kumimoji="1" lang="zh-CN" altLang="en-US" sz="2800">
                <a:latin typeface="楷体" panose="02010609060101010101" pitchFamily="49" charset="-122"/>
                <a:ea typeface="楷体" panose="02010609060101010101" pitchFamily="49" charset="-122"/>
              </a:rPr>
              <a:t>伪指令不属于</a:t>
            </a:r>
            <a:r>
              <a:rPr kumimoji="1" lang="en-US" altLang="zh-CN" sz="2800">
                <a:latin typeface="楷体" panose="02010609060101010101" pitchFamily="49" charset="-122"/>
                <a:ea typeface="楷体" panose="02010609060101010101" pitchFamily="49" charset="-122"/>
              </a:rPr>
              <a:t>ARM</a:t>
            </a:r>
            <a:r>
              <a:rPr kumimoji="1" lang="zh-CN" altLang="en-US" sz="2800">
                <a:latin typeface="楷体" panose="02010609060101010101" pitchFamily="49" charset="-122"/>
                <a:ea typeface="楷体" panose="02010609060101010101" pitchFamily="49" charset="-122"/>
              </a:rPr>
              <a:t>指令集中的指令，是为了编程方便而定义的。伪指令可以像其它</a:t>
            </a:r>
            <a:r>
              <a:rPr kumimoji="1" lang="en-US" altLang="zh-CN" sz="2800">
                <a:latin typeface="楷体" panose="02010609060101010101" pitchFamily="49" charset="-122"/>
                <a:ea typeface="楷体" panose="02010609060101010101" pitchFamily="49" charset="-122"/>
              </a:rPr>
              <a:t>ARM</a:t>
            </a:r>
            <a:r>
              <a:rPr kumimoji="1" lang="zh-CN" altLang="en-US" sz="2800">
                <a:latin typeface="楷体" panose="02010609060101010101" pitchFamily="49" charset="-122"/>
                <a:ea typeface="楷体" panose="02010609060101010101" pitchFamily="49" charset="-122"/>
              </a:rPr>
              <a:t>指令一样使用，但在编译时这些指令将被等效的</a:t>
            </a:r>
            <a:r>
              <a:rPr kumimoji="1" lang="en-US" altLang="zh-CN" sz="2800">
                <a:latin typeface="楷体" panose="02010609060101010101" pitchFamily="49" charset="-122"/>
                <a:ea typeface="楷体" panose="02010609060101010101" pitchFamily="49" charset="-122"/>
              </a:rPr>
              <a:t>ARM</a:t>
            </a:r>
            <a:r>
              <a:rPr kumimoji="1" lang="zh-CN" altLang="en-US" sz="2800">
                <a:latin typeface="楷体" panose="02010609060101010101" pitchFamily="49" charset="-122"/>
                <a:ea typeface="楷体" panose="02010609060101010101" pitchFamily="49" charset="-122"/>
              </a:rPr>
              <a:t>指令代替。</a:t>
            </a:r>
          </a:p>
        </p:txBody>
      </p:sp>
      <p:grpSp>
        <p:nvGrpSpPr>
          <p:cNvPr id="16" name="Group 5">
            <a:extLst>
              <a:ext uri="{FF2B5EF4-FFF2-40B4-BE49-F238E27FC236}">
                <a16:creationId xmlns:a16="http://schemas.microsoft.com/office/drawing/2014/main" id="{AF0A9728-EDFB-4682-AD54-06C901BA4328}"/>
              </a:ext>
            </a:extLst>
          </p:cNvPr>
          <p:cNvGrpSpPr>
            <a:grpSpLocks/>
          </p:cNvGrpSpPr>
          <p:nvPr/>
        </p:nvGrpSpPr>
        <p:grpSpPr bwMode="auto">
          <a:xfrm>
            <a:off x="2927350" y="2708276"/>
            <a:ext cx="6624638" cy="1624013"/>
            <a:chOff x="884" y="2976"/>
            <a:chExt cx="4173" cy="1270"/>
          </a:xfrm>
        </p:grpSpPr>
        <p:sp>
          <p:nvSpPr>
            <p:cNvPr id="17" name="Rectangle 6">
              <a:extLst>
                <a:ext uri="{FF2B5EF4-FFF2-40B4-BE49-F238E27FC236}">
                  <a16:creationId xmlns:a16="http://schemas.microsoft.com/office/drawing/2014/main" id="{23789AD8-8638-4EC1-98AE-204339A85848}"/>
                </a:ext>
              </a:extLst>
            </p:cNvPr>
            <p:cNvSpPr>
              <a:spLocks noChangeArrowheads="1"/>
            </p:cNvSpPr>
            <p:nvPr/>
          </p:nvSpPr>
          <p:spPr bwMode="auto">
            <a:xfrm>
              <a:off x="3832" y="2976"/>
              <a:ext cx="1225" cy="1270"/>
            </a:xfrm>
            <a:prstGeom prst="rect">
              <a:avLst/>
            </a:prstGeom>
            <a:solidFill>
              <a:srgbClr val="CC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en-US" altLang="zh-CN" sz="2400" kern="0">
                <a:solidFill>
                  <a:sysClr val="windowText" lastClr="000000"/>
                </a:solidFill>
                <a:latin typeface="隶书" pitchFamily="49" charset="-122"/>
                <a:ea typeface="隶书" pitchFamily="49" charset="-122"/>
              </a:endParaRPr>
            </a:p>
            <a:p>
              <a:pPr>
                <a:spcBef>
                  <a:spcPct val="50000"/>
                </a:spcBef>
                <a:defRPr/>
              </a:pPr>
              <a:endParaRPr lang="en-US" altLang="zh-CN" sz="2400" kern="0">
                <a:solidFill>
                  <a:sysClr val="windowText" lastClr="000000"/>
                </a:solidFill>
                <a:latin typeface="隶书" pitchFamily="49" charset="-122"/>
                <a:ea typeface="隶书" pitchFamily="49" charset="-122"/>
              </a:endParaRPr>
            </a:p>
            <a:p>
              <a:pPr>
                <a:spcBef>
                  <a:spcPct val="50000"/>
                </a:spcBef>
                <a:defRPr/>
              </a:pPr>
              <a:r>
                <a:rPr lang="zh-CN" altLang="en-US" sz="2400" kern="0">
                  <a:solidFill>
                    <a:sysClr val="windowText" lastClr="000000"/>
                  </a:solidFill>
                  <a:latin typeface="隶书" pitchFamily="49" charset="-122"/>
                  <a:ea typeface="隶书" pitchFamily="49" charset="-122"/>
                </a:rPr>
                <a:t>反汇编代码</a:t>
              </a:r>
            </a:p>
          </p:txBody>
        </p:sp>
        <p:sp>
          <p:nvSpPr>
            <p:cNvPr id="18" name="Rectangle 7">
              <a:extLst>
                <a:ext uri="{FF2B5EF4-FFF2-40B4-BE49-F238E27FC236}">
                  <a16:creationId xmlns:a16="http://schemas.microsoft.com/office/drawing/2014/main" id="{75B025F8-D6CE-4F62-9AF8-56220056127D}"/>
                </a:ext>
              </a:extLst>
            </p:cNvPr>
            <p:cNvSpPr>
              <a:spLocks noChangeArrowheads="1"/>
            </p:cNvSpPr>
            <p:nvPr/>
          </p:nvSpPr>
          <p:spPr bwMode="auto">
            <a:xfrm>
              <a:off x="884" y="2976"/>
              <a:ext cx="1225" cy="1270"/>
            </a:xfrm>
            <a:prstGeom prst="rect">
              <a:avLst/>
            </a:prstGeom>
            <a:solidFill>
              <a:srgbClr val="CC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endParaRPr lang="en-US" altLang="zh-CN" sz="2400" kern="0">
                <a:solidFill>
                  <a:sysClr val="windowText" lastClr="000000"/>
                </a:solidFill>
                <a:latin typeface="隶书" pitchFamily="49" charset="-122"/>
                <a:ea typeface="隶书" pitchFamily="49" charset="-122"/>
              </a:endParaRPr>
            </a:p>
            <a:p>
              <a:pPr>
                <a:spcBef>
                  <a:spcPct val="50000"/>
                </a:spcBef>
                <a:defRPr/>
              </a:pPr>
              <a:endParaRPr lang="en-US" altLang="zh-CN" sz="2400" kern="0">
                <a:solidFill>
                  <a:sysClr val="windowText" lastClr="000000"/>
                </a:solidFill>
                <a:latin typeface="隶书" pitchFamily="49" charset="-122"/>
                <a:ea typeface="隶书" pitchFamily="49" charset="-122"/>
              </a:endParaRPr>
            </a:p>
            <a:p>
              <a:pPr>
                <a:spcBef>
                  <a:spcPct val="50000"/>
                </a:spcBef>
                <a:defRPr/>
              </a:pPr>
              <a:r>
                <a:rPr lang="zh-CN" altLang="en-US" sz="2400" kern="0">
                  <a:solidFill>
                    <a:sysClr val="windowText" lastClr="000000"/>
                  </a:solidFill>
                  <a:latin typeface="隶书" pitchFamily="49" charset="-122"/>
                  <a:ea typeface="隶书" pitchFamily="49" charset="-122"/>
                </a:rPr>
                <a:t>源程序</a:t>
              </a:r>
            </a:p>
          </p:txBody>
        </p:sp>
        <p:sp>
          <p:nvSpPr>
            <p:cNvPr id="19" name="Rectangle 8">
              <a:extLst>
                <a:ext uri="{FF2B5EF4-FFF2-40B4-BE49-F238E27FC236}">
                  <a16:creationId xmlns:a16="http://schemas.microsoft.com/office/drawing/2014/main" id="{B6B2B46B-1687-40FE-8F26-976A496E1BFC}"/>
                </a:ext>
              </a:extLst>
            </p:cNvPr>
            <p:cNvSpPr>
              <a:spLocks noChangeArrowheads="1"/>
            </p:cNvSpPr>
            <p:nvPr/>
          </p:nvSpPr>
          <p:spPr bwMode="auto">
            <a:xfrm>
              <a:off x="975" y="3158"/>
              <a:ext cx="1043" cy="363"/>
            </a:xfrm>
            <a:prstGeom prst="rect">
              <a:avLst/>
            </a:prstGeom>
            <a:solidFill>
              <a:srgbClr val="CC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华文新魏" pitchFamily="2" charset="-122"/>
                  <a:ea typeface="华文新魏" pitchFamily="2" charset="-122"/>
                </a:rPr>
                <a:t>伪指令</a:t>
              </a:r>
            </a:p>
          </p:txBody>
        </p:sp>
        <p:sp>
          <p:nvSpPr>
            <p:cNvPr id="20" name="Rectangle 9">
              <a:extLst>
                <a:ext uri="{FF2B5EF4-FFF2-40B4-BE49-F238E27FC236}">
                  <a16:creationId xmlns:a16="http://schemas.microsoft.com/office/drawing/2014/main" id="{517ED795-39B0-4312-868D-A00CDCB054E1}"/>
                </a:ext>
              </a:extLst>
            </p:cNvPr>
            <p:cNvSpPr>
              <a:spLocks noChangeArrowheads="1"/>
            </p:cNvSpPr>
            <p:nvPr/>
          </p:nvSpPr>
          <p:spPr bwMode="auto">
            <a:xfrm>
              <a:off x="975" y="3521"/>
              <a:ext cx="1043" cy="363"/>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华文新魏" pitchFamily="2" charset="-122"/>
                  <a:ea typeface="华文新魏" pitchFamily="2" charset="-122"/>
                </a:rPr>
                <a:t>实际指令</a:t>
              </a:r>
            </a:p>
          </p:txBody>
        </p:sp>
        <p:sp>
          <p:nvSpPr>
            <p:cNvPr id="21" name="Rectangle 10">
              <a:extLst>
                <a:ext uri="{FF2B5EF4-FFF2-40B4-BE49-F238E27FC236}">
                  <a16:creationId xmlns:a16="http://schemas.microsoft.com/office/drawing/2014/main" id="{46D52A92-A99C-476E-9DF2-6E9200E75466}"/>
                </a:ext>
              </a:extLst>
            </p:cNvPr>
            <p:cNvSpPr>
              <a:spLocks noChangeArrowheads="1"/>
            </p:cNvSpPr>
            <p:nvPr/>
          </p:nvSpPr>
          <p:spPr bwMode="auto">
            <a:xfrm>
              <a:off x="2472" y="3158"/>
              <a:ext cx="998" cy="725"/>
            </a:xfrm>
            <a:prstGeom prst="rect">
              <a:avLst/>
            </a:prstGeom>
            <a:gradFill rotWithShape="1">
              <a:gsLst>
                <a:gs pos="0">
                  <a:srgbClr val="FFFFCC"/>
                </a:gs>
                <a:gs pos="100000">
                  <a:srgbClr val="CCECFF"/>
                </a:gs>
              </a:gsLst>
              <a:path path="shape">
                <a:fillToRect l="50000" t="50000" r="50000" b="50000"/>
              </a:path>
            </a:gra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800" kern="0">
                  <a:solidFill>
                    <a:sysClr val="windowText" lastClr="000000"/>
                  </a:solidFill>
                  <a:latin typeface="华文新魏" pitchFamily="2" charset="-122"/>
                  <a:ea typeface="华文新魏" pitchFamily="2" charset="-122"/>
                </a:rPr>
                <a:t>编译器</a:t>
              </a:r>
            </a:p>
          </p:txBody>
        </p:sp>
        <p:sp>
          <p:nvSpPr>
            <p:cNvPr id="22" name="Rectangle 11">
              <a:extLst>
                <a:ext uri="{FF2B5EF4-FFF2-40B4-BE49-F238E27FC236}">
                  <a16:creationId xmlns:a16="http://schemas.microsoft.com/office/drawing/2014/main" id="{105F190E-0F20-4DFD-A5BC-FE0B352C491B}"/>
                </a:ext>
              </a:extLst>
            </p:cNvPr>
            <p:cNvSpPr>
              <a:spLocks noChangeArrowheads="1"/>
            </p:cNvSpPr>
            <p:nvPr/>
          </p:nvSpPr>
          <p:spPr bwMode="auto">
            <a:xfrm>
              <a:off x="3924" y="3158"/>
              <a:ext cx="1043" cy="363"/>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华文新魏" pitchFamily="2" charset="-122"/>
                  <a:ea typeface="华文新魏" pitchFamily="2" charset="-122"/>
                </a:rPr>
                <a:t>实际指令</a:t>
              </a:r>
            </a:p>
          </p:txBody>
        </p:sp>
        <p:sp>
          <p:nvSpPr>
            <p:cNvPr id="23" name="Rectangle 12">
              <a:extLst>
                <a:ext uri="{FF2B5EF4-FFF2-40B4-BE49-F238E27FC236}">
                  <a16:creationId xmlns:a16="http://schemas.microsoft.com/office/drawing/2014/main" id="{7D7E0BEE-1F95-45FB-A728-62D5F929D77A}"/>
                </a:ext>
              </a:extLst>
            </p:cNvPr>
            <p:cNvSpPr>
              <a:spLocks noChangeArrowheads="1"/>
            </p:cNvSpPr>
            <p:nvPr/>
          </p:nvSpPr>
          <p:spPr bwMode="auto">
            <a:xfrm>
              <a:off x="3924" y="3521"/>
              <a:ext cx="1043" cy="363"/>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400" kern="0">
                  <a:solidFill>
                    <a:sysClr val="windowText" lastClr="000000"/>
                  </a:solidFill>
                  <a:latin typeface="华文新魏" pitchFamily="2" charset="-122"/>
                  <a:ea typeface="华文新魏" pitchFamily="2" charset="-122"/>
                </a:rPr>
                <a:t>实际指令</a:t>
              </a:r>
            </a:p>
          </p:txBody>
        </p:sp>
        <p:sp>
          <p:nvSpPr>
            <p:cNvPr id="24" name="AutoShape 13">
              <a:extLst>
                <a:ext uri="{FF2B5EF4-FFF2-40B4-BE49-F238E27FC236}">
                  <a16:creationId xmlns:a16="http://schemas.microsoft.com/office/drawing/2014/main" id="{9C2FDE03-9692-4579-AA9F-48077A1476B4}"/>
                </a:ext>
              </a:extLst>
            </p:cNvPr>
            <p:cNvSpPr>
              <a:spLocks noChangeArrowheads="1"/>
            </p:cNvSpPr>
            <p:nvPr/>
          </p:nvSpPr>
          <p:spPr bwMode="auto">
            <a:xfrm>
              <a:off x="2064" y="3432"/>
              <a:ext cx="362" cy="226"/>
            </a:xfrm>
            <a:prstGeom prst="rightArrow">
              <a:avLst>
                <a:gd name="adj1" fmla="val 50000"/>
                <a:gd name="adj2" fmla="val 40044"/>
              </a:avLst>
            </a:prstGeom>
            <a:solidFill>
              <a:srgbClr val="FF99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5" name="AutoShape 14">
              <a:extLst>
                <a:ext uri="{FF2B5EF4-FFF2-40B4-BE49-F238E27FC236}">
                  <a16:creationId xmlns:a16="http://schemas.microsoft.com/office/drawing/2014/main" id="{6B93D385-61B1-4B57-8B45-3B8D31D88A00}"/>
                </a:ext>
              </a:extLst>
            </p:cNvPr>
            <p:cNvSpPr>
              <a:spLocks noChangeArrowheads="1"/>
            </p:cNvSpPr>
            <p:nvPr/>
          </p:nvSpPr>
          <p:spPr bwMode="auto">
            <a:xfrm>
              <a:off x="3515" y="3432"/>
              <a:ext cx="362" cy="226"/>
            </a:xfrm>
            <a:prstGeom prst="rightArrow">
              <a:avLst>
                <a:gd name="adj1" fmla="val 50000"/>
                <a:gd name="adj2" fmla="val 40044"/>
              </a:avLst>
            </a:prstGeom>
            <a:solidFill>
              <a:srgbClr val="FF99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27" name="Text Box 4">
            <a:extLst>
              <a:ext uri="{FF2B5EF4-FFF2-40B4-BE49-F238E27FC236}">
                <a16:creationId xmlns:a16="http://schemas.microsoft.com/office/drawing/2014/main" id="{8B9D02F3-3278-43B4-8B36-083983A82C9A}"/>
              </a:ext>
            </a:extLst>
          </p:cNvPr>
          <p:cNvSpPr txBox="1">
            <a:spLocks noChangeArrowheads="1"/>
          </p:cNvSpPr>
          <p:nvPr/>
        </p:nvSpPr>
        <p:spPr bwMode="auto">
          <a:xfrm>
            <a:off x="2152651" y="4500563"/>
            <a:ext cx="8297863"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800" kern="0" dirty="0">
                <a:solidFill>
                  <a:sysClr val="windowText" lastClr="000000"/>
                </a:solidFill>
                <a:latin typeface="华文新魏" pitchFamily="2" charset="-122"/>
                <a:ea typeface="华文新魏" pitchFamily="2" charset="-122"/>
              </a:rPr>
              <a:t>        ARM</a:t>
            </a:r>
            <a:r>
              <a:rPr lang="zh-CN" altLang="en-US" sz="2800" kern="0" dirty="0">
                <a:solidFill>
                  <a:sysClr val="windowText" lastClr="000000"/>
                </a:solidFill>
                <a:latin typeface="华文新魏" pitchFamily="2" charset="-122"/>
                <a:ea typeface="华文新魏" pitchFamily="2" charset="-122"/>
              </a:rPr>
              <a:t>伪指令有四条：</a:t>
            </a:r>
          </a:p>
          <a:p>
            <a:pPr marL="0" lvl="1" algn="just">
              <a:defRPr/>
            </a:pPr>
            <a:r>
              <a:rPr lang="en-US" altLang="zh-CN" sz="2800" kern="0" dirty="0">
                <a:solidFill>
                  <a:srgbClr val="0000FF"/>
                </a:solidFill>
                <a:latin typeface="Arial Black" pitchFamily="34" charset="0"/>
                <a:ea typeface="华文新魏" pitchFamily="2" charset="-122"/>
              </a:rPr>
              <a:t>1</a:t>
            </a:r>
            <a:r>
              <a:rPr lang="en-US" altLang="zh-CN" sz="2800" kern="0" dirty="0">
                <a:solidFill>
                  <a:sysClr val="windowText" lastClr="000000"/>
                </a:solidFill>
                <a:latin typeface="华文新魏" pitchFamily="2" charset="-122"/>
                <a:ea typeface="华文新魏" pitchFamily="2" charset="-122"/>
              </a:rPr>
              <a:t>.</a:t>
            </a:r>
            <a:r>
              <a:rPr lang="zh-CN" altLang="en-US" sz="2800" kern="0" dirty="0">
                <a:solidFill>
                  <a:sysClr val="windowText" lastClr="000000"/>
                </a:solidFill>
                <a:latin typeface="华文新魏" pitchFamily="2" charset="-122"/>
                <a:ea typeface="华文新魏" pitchFamily="2" charset="-122"/>
              </a:rPr>
              <a:t>小范围地址读取指令：</a:t>
            </a:r>
            <a:r>
              <a:rPr lang="en-US" altLang="zh-CN" sz="2800" kern="0" dirty="0">
                <a:solidFill>
                  <a:srgbClr val="3333CC"/>
                </a:solidFill>
                <a:effectLst>
                  <a:outerShdw blurRad="38100" dist="38100" dir="2700000" algn="tl">
                    <a:srgbClr val="000000"/>
                  </a:outerShdw>
                </a:effectLst>
                <a:latin typeface="Arial Black" pitchFamily="34" charset="0"/>
                <a:ea typeface="华文新魏" pitchFamily="2" charset="-122"/>
              </a:rPr>
              <a:t>ADR</a:t>
            </a:r>
          </a:p>
          <a:p>
            <a:pPr marL="0" lvl="1" algn="just">
              <a:defRPr/>
            </a:pPr>
            <a:r>
              <a:rPr lang="en-US" altLang="zh-CN" sz="2800" kern="0" dirty="0">
                <a:solidFill>
                  <a:srgbClr val="0000FF"/>
                </a:solidFill>
                <a:latin typeface="Arial Black" pitchFamily="34" charset="0"/>
                <a:ea typeface="华文新魏" pitchFamily="2" charset="-122"/>
              </a:rPr>
              <a:t>2</a:t>
            </a:r>
            <a:r>
              <a:rPr lang="en-US" altLang="zh-CN" sz="2800" kern="0" dirty="0">
                <a:solidFill>
                  <a:sysClr val="windowText" lastClr="000000"/>
                </a:solidFill>
                <a:latin typeface="华文新魏" pitchFamily="2" charset="-122"/>
                <a:ea typeface="华文新魏" pitchFamily="2" charset="-122"/>
              </a:rPr>
              <a:t>.</a:t>
            </a:r>
            <a:r>
              <a:rPr lang="zh-CN" altLang="en-US" sz="2800" kern="0" dirty="0">
                <a:solidFill>
                  <a:sysClr val="windowText" lastClr="000000"/>
                </a:solidFill>
                <a:latin typeface="华文新魏" pitchFamily="2" charset="-122"/>
                <a:ea typeface="华文新魏" pitchFamily="2" charset="-122"/>
              </a:rPr>
              <a:t>中等范围地址读取指令：</a:t>
            </a:r>
            <a:r>
              <a:rPr lang="en-US" altLang="zh-CN" sz="2800" kern="0" dirty="0">
                <a:solidFill>
                  <a:srgbClr val="3333CC"/>
                </a:solidFill>
                <a:effectLst>
                  <a:outerShdw blurRad="38100" dist="38100" dir="2700000" algn="tl">
                    <a:srgbClr val="000000"/>
                  </a:outerShdw>
                </a:effectLst>
                <a:latin typeface="Arial Black" pitchFamily="34" charset="0"/>
                <a:ea typeface="华文新魏" pitchFamily="2" charset="-122"/>
              </a:rPr>
              <a:t>ADRL</a:t>
            </a:r>
          </a:p>
          <a:p>
            <a:pPr marL="0" lvl="1" algn="just">
              <a:defRPr/>
            </a:pPr>
            <a:r>
              <a:rPr lang="en-US" altLang="zh-CN" sz="2800" kern="0" dirty="0">
                <a:solidFill>
                  <a:srgbClr val="0000FF"/>
                </a:solidFill>
                <a:latin typeface="Arial Black" pitchFamily="34" charset="0"/>
                <a:ea typeface="华文新魏" pitchFamily="2" charset="-122"/>
              </a:rPr>
              <a:t>3</a:t>
            </a:r>
            <a:r>
              <a:rPr lang="en-US" altLang="zh-CN" sz="2800" kern="0" dirty="0">
                <a:solidFill>
                  <a:sysClr val="windowText" lastClr="000000"/>
                </a:solidFill>
                <a:latin typeface="华文新魏" pitchFamily="2" charset="-122"/>
                <a:ea typeface="华文新魏" pitchFamily="2" charset="-122"/>
              </a:rPr>
              <a:t>.</a:t>
            </a:r>
            <a:r>
              <a:rPr lang="zh-CN" altLang="en-US" sz="2800" kern="0" dirty="0">
                <a:solidFill>
                  <a:sysClr val="windowText" lastClr="000000"/>
                </a:solidFill>
                <a:latin typeface="华文新魏" pitchFamily="2" charset="-122"/>
                <a:ea typeface="华文新魏" pitchFamily="2" charset="-122"/>
              </a:rPr>
              <a:t>大等范围地址读取指令：</a:t>
            </a:r>
            <a:r>
              <a:rPr lang="en-US" altLang="zh-CN" sz="2800" kern="0" dirty="0">
                <a:solidFill>
                  <a:srgbClr val="3333CC"/>
                </a:solidFill>
                <a:effectLst>
                  <a:outerShdw blurRad="38100" dist="38100" dir="2700000" algn="tl">
                    <a:srgbClr val="000000"/>
                  </a:outerShdw>
                </a:effectLst>
                <a:latin typeface="Arial Black" pitchFamily="34" charset="0"/>
                <a:ea typeface="华文新魏" pitchFamily="2" charset="-122"/>
              </a:rPr>
              <a:t>LDR</a:t>
            </a:r>
          </a:p>
          <a:p>
            <a:pPr marL="0" lvl="1" algn="just">
              <a:defRPr/>
            </a:pPr>
            <a:r>
              <a:rPr lang="en-US" altLang="zh-CN" sz="2800" kern="0" dirty="0">
                <a:solidFill>
                  <a:srgbClr val="0000FF"/>
                </a:solidFill>
                <a:latin typeface="Arial Black" pitchFamily="34" charset="0"/>
                <a:ea typeface="华文新魏" pitchFamily="2" charset="-122"/>
              </a:rPr>
              <a:t>4</a:t>
            </a:r>
            <a:r>
              <a:rPr lang="en-US" altLang="zh-CN" sz="2800" kern="0" dirty="0">
                <a:solidFill>
                  <a:sysClr val="windowText" lastClr="000000"/>
                </a:solidFill>
                <a:latin typeface="华文新魏" pitchFamily="2" charset="-122"/>
                <a:ea typeface="华文新魏" pitchFamily="2" charset="-122"/>
              </a:rPr>
              <a:t>.</a:t>
            </a:r>
            <a:r>
              <a:rPr lang="zh-CN" altLang="en-US" sz="2800" kern="0" dirty="0">
                <a:solidFill>
                  <a:sysClr val="windowText" lastClr="000000"/>
                </a:solidFill>
                <a:latin typeface="华文新魏" pitchFamily="2" charset="-122"/>
                <a:ea typeface="华文新魏" pitchFamily="2" charset="-122"/>
              </a:rPr>
              <a:t>空操作指令：</a:t>
            </a:r>
            <a:r>
              <a:rPr lang="en-US" altLang="zh-CN" sz="2800" kern="0" dirty="0">
                <a:solidFill>
                  <a:srgbClr val="3333CC"/>
                </a:solidFill>
                <a:effectLst>
                  <a:outerShdw blurRad="38100" dist="38100" dir="2700000" algn="tl">
                    <a:srgbClr val="000000"/>
                  </a:outerShdw>
                </a:effectLst>
                <a:latin typeface="Arial Black" pitchFamily="34" charset="0"/>
                <a:ea typeface="华文新魏" pitchFamily="2" charset="-122"/>
              </a:rPr>
              <a:t>NOP</a:t>
            </a:r>
          </a:p>
        </p:txBody>
      </p:sp>
    </p:spTree>
    <p:extLst>
      <p:ext uri="{BB962C8B-B14F-4D97-AF65-F5344CB8AC3E}">
        <p14:creationId xmlns:p14="http://schemas.microsoft.com/office/powerpoint/2010/main" val="12421835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ox(in)">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27"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D321BF49-30FB-4C16-ABDE-54A4C671A34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伪指令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范围的地址读取</a:t>
            </a:r>
            <a:r>
              <a:rPr kumimoji="1" lang="en-US" altLang="zh-CN" sz="3600" b="1">
                <a:solidFill>
                  <a:srgbClr val="C00000"/>
                </a:solidFill>
                <a:latin typeface="楷体" panose="02010609060101010101" pitchFamily="49" charset="-122"/>
                <a:ea typeface="楷体" panose="02010609060101010101" pitchFamily="49" charset="-122"/>
              </a:rPr>
              <a:t>ADR</a:t>
            </a:r>
            <a:endParaRPr kumimoji="1" lang="zh-CN" altLang="en-US" sz="3600" b="1">
              <a:latin typeface="Arial" panose="020B0604020202020204" pitchFamily="34" charset="0"/>
              <a:ea typeface="黑体" panose="02010609060101010101" pitchFamily="49" charset="-122"/>
            </a:endParaRPr>
          </a:p>
        </p:txBody>
      </p:sp>
      <p:sp>
        <p:nvSpPr>
          <p:cNvPr id="33" name="Text Box 3">
            <a:extLst>
              <a:ext uri="{FF2B5EF4-FFF2-40B4-BE49-F238E27FC236}">
                <a16:creationId xmlns:a16="http://schemas.microsoft.com/office/drawing/2014/main" id="{9EB0D503-B3A9-42CF-9BCF-6BF7C498E46A}"/>
              </a:ext>
            </a:extLst>
          </p:cNvPr>
          <p:cNvSpPr txBox="1">
            <a:spLocks noChangeArrowheads="1"/>
          </p:cNvSpPr>
          <p:nvPr/>
        </p:nvSpPr>
        <p:spPr bwMode="auto">
          <a:xfrm>
            <a:off x="2135188" y="1557338"/>
            <a:ext cx="8083550" cy="2462212"/>
          </a:xfrm>
          <a:prstGeom prst="rect">
            <a:avLst/>
          </a:prstGeom>
          <a:noFill/>
          <a:ln>
            <a:noFill/>
          </a:ln>
          <a:effectLst/>
          <a:extLst>
            <a:ext uri="{909E8E84-426E-40DD-AFC4-6F175D3DCCD1}">
              <a14:hiddenFill xmlns:a14="http://schemas.microsoft.com/office/drawing/2010/main">
                <a:solidFill>
                  <a:srgbClr val="DDDDDD">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Clr>
                <a:srgbClr val="0000FF"/>
              </a:buClr>
              <a:defRPr/>
            </a:pPr>
            <a:r>
              <a:rPr lang="en-US" altLang="zh-CN" sz="2800" kern="0" dirty="0">
                <a:solidFill>
                  <a:srgbClr val="3333CC"/>
                </a:solidFill>
                <a:effectLst>
                  <a:outerShdw blurRad="38100" dist="38100" dir="2700000" algn="tl">
                    <a:srgbClr val="000000"/>
                  </a:outerShdw>
                </a:effectLst>
                <a:latin typeface="Arial Black" pitchFamily="34" charset="0"/>
                <a:ea typeface="华文新魏" pitchFamily="2" charset="-122"/>
              </a:rPr>
              <a:t>ADR</a:t>
            </a:r>
            <a:r>
              <a:rPr lang="zh-CN" altLang="en-US" sz="2800" kern="0" dirty="0">
                <a:solidFill>
                  <a:sysClr val="windowText" lastClr="000000"/>
                </a:solidFill>
                <a:latin typeface="华文新魏" pitchFamily="2" charset="-122"/>
                <a:ea typeface="华文新魏" pitchFamily="2" charset="-122"/>
              </a:rPr>
              <a:t>伪指令将基于</a:t>
            </a:r>
            <a:r>
              <a:rPr lang="en-US" altLang="zh-CN" sz="2800" kern="0" dirty="0">
                <a:solidFill>
                  <a:sysClr val="windowText" lastClr="000000"/>
                </a:solidFill>
                <a:latin typeface="华文新魏" pitchFamily="2" charset="-122"/>
                <a:ea typeface="华文新魏" pitchFamily="2" charset="-122"/>
              </a:rPr>
              <a:t>PC</a:t>
            </a:r>
            <a:r>
              <a:rPr lang="zh-CN" altLang="en-US" sz="2800" kern="0" dirty="0">
                <a:solidFill>
                  <a:sysClr val="windowText" lastClr="000000"/>
                </a:solidFill>
                <a:latin typeface="华文新魏" pitchFamily="2" charset="-122"/>
                <a:ea typeface="华文新魏" pitchFamily="2" charset="-122"/>
              </a:rPr>
              <a:t>相对偏移的地址值或基于寄存器相对偏移的地址值读取到寄存器中。</a:t>
            </a:r>
            <a:endParaRPr lang="en-US" altLang="zh-CN" sz="2800" kern="0" dirty="0">
              <a:solidFill>
                <a:sysClr val="windowText" lastClr="000000"/>
              </a:solidFill>
              <a:latin typeface="华文新魏" pitchFamily="2" charset="-122"/>
              <a:ea typeface="华文新魏" pitchFamily="2" charset="-122"/>
            </a:endParaRPr>
          </a:p>
          <a:p>
            <a:pPr algn="just">
              <a:spcBef>
                <a:spcPct val="50000"/>
              </a:spcBef>
              <a:buClr>
                <a:srgbClr val="0000FF"/>
              </a:buClr>
              <a:defRPr/>
            </a:pPr>
            <a:r>
              <a:rPr lang="zh-CN" altLang="en-US" sz="2800" kern="0" dirty="0">
                <a:solidFill>
                  <a:sysClr val="windowText" lastClr="000000"/>
                </a:solidFill>
                <a:latin typeface="华文新魏" pitchFamily="2" charset="-122"/>
                <a:ea typeface="华文新魏" pitchFamily="2" charset="-122"/>
              </a:rPr>
              <a:t>在汇编编译器编译源程序时，</a:t>
            </a:r>
            <a:r>
              <a:rPr lang="en-US" altLang="zh-CN" sz="2800" kern="0" dirty="0">
                <a:solidFill>
                  <a:sysClr val="windowText" lastClr="000000"/>
                </a:solidFill>
                <a:latin typeface="华文新魏" pitchFamily="2" charset="-122"/>
                <a:ea typeface="华文新魏" pitchFamily="2" charset="-122"/>
              </a:rPr>
              <a:t>ADR</a:t>
            </a:r>
            <a:r>
              <a:rPr lang="zh-CN" altLang="en-US" sz="2800" kern="0" dirty="0">
                <a:solidFill>
                  <a:sysClr val="windowText" lastClr="000000"/>
                </a:solidFill>
                <a:latin typeface="华文新魏" pitchFamily="2" charset="-122"/>
                <a:ea typeface="华文新魏" pitchFamily="2" charset="-122"/>
              </a:rPr>
              <a:t>伪指令被编译器替换成一条合适的指令，若不能用一条指令实现，则产生错误，编译失败。</a:t>
            </a:r>
          </a:p>
        </p:txBody>
      </p:sp>
      <p:grpSp>
        <p:nvGrpSpPr>
          <p:cNvPr id="34" name="Group 4">
            <a:extLst>
              <a:ext uri="{FF2B5EF4-FFF2-40B4-BE49-F238E27FC236}">
                <a16:creationId xmlns:a16="http://schemas.microsoft.com/office/drawing/2014/main" id="{0AB7E4F5-6185-4827-B6C4-B0D26A662C66}"/>
              </a:ext>
            </a:extLst>
          </p:cNvPr>
          <p:cNvGrpSpPr>
            <a:grpSpLocks/>
          </p:cNvGrpSpPr>
          <p:nvPr/>
        </p:nvGrpSpPr>
        <p:grpSpPr bwMode="auto">
          <a:xfrm>
            <a:off x="3214688" y="4365625"/>
            <a:ext cx="5905500" cy="723900"/>
            <a:chOff x="1610" y="2386"/>
            <a:chExt cx="2994" cy="545"/>
          </a:xfrm>
        </p:grpSpPr>
        <p:sp>
          <p:nvSpPr>
            <p:cNvPr id="35" name="AutoShape 5">
              <a:extLst>
                <a:ext uri="{FF2B5EF4-FFF2-40B4-BE49-F238E27FC236}">
                  <a16:creationId xmlns:a16="http://schemas.microsoft.com/office/drawing/2014/main" id="{70B854A7-CB7F-4242-94EF-4ECF3109377D}"/>
                </a:ext>
              </a:extLst>
            </p:cNvPr>
            <p:cNvSpPr>
              <a:spLocks noChangeArrowheads="1"/>
            </p:cNvSpPr>
            <p:nvPr/>
          </p:nvSpPr>
          <p:spPr bwMode="auto">
            <a:xfrm>
              <a:off x="1610" y="2386"/>
              <a:ext cx="2994" cy="545"/>
            </a:xfrm>
            <a:prstGeom prst="roundRect">
              <a:avLst>
                <a:gd name="adj" fmla="val 4366"/>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6" name="Text Box 6">
              <a:extLst>
                <a:ext uri="{FF2B5EF4-FFF2-40B4-BE49-F238E27FC236}">
                  <a16:creationId xmlns:a16="http://schemas.microsoft.com/office/drawing/2014/main" id="{20E7E831-555A-4931-8677-3549F2AA8DAF}"/>
                </a:ext>
              </a:extLst>
            </p:cNvPr>
            <p:cNvSpPr txBox="1">
              <a:spLocks noChangeArrowheads="1"/>
            </p:cNvSpPr>
            <p:nvPr/>
          </p:nvSpPr>
          <p:spPr bwMode="auto">
            <a:xfrm>
              <a:off x="1791" y="2440"/>
              <a:ext cx="2813"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200" kern="0" dirty="0">
                  <a:solidFill>
                    <a:srgbClr val="3333CC"/>
                  </a:solidFill>
                  <a:effectLst>
                    <a:outerShdw blurRad="38100" dist="38100" dir="2700000" algn="tl">
                      <a:srgbClr val="000000"/>
                    </a:outerShdw>
                  </a:effectLst>
                  <a:latin typeface="Arial Black" pitchFamily="34" charset="0"/>
                  <a:ea typeface="华文新魏" pitchFamily="2" charset="-122"/>
                </a:rPr>
                <a:t>ADR      </a:t>
              </a:r>
              <a:r>
                <a:rPr lang="zh-CN" altLang="en-US" sz="3200" kern="0" dirty="0">
                  <a:solidFill>
                    <a:srgbClr val="3333CC"/>
                  </a:solidFill>
                  <a:effectLst>
                    <a:outerShdw blurRad="38100" dist="38100" dir="2700000" algn="tl">
                      <a:srgbClr val="000000"/>
                    </a:outerShdw>
                  </a:effectLst>
                  <a:latin typeface="方正粗宋_GBK" pitchFamily="65" charset="-122"/>
                  <a:ea typeface="方正粗宋_GBK" pitchFamily="65" charset="-122"/>
                </a:rPr>
                <a:t>目标寄存器</a:t>
              </a:r>
              <a:r>
                <a:rPr lang="en-US" altLang="zh-CN" sz="3200" kern="0" dirty="0">
                  <a:solidFill>
                    <a:srgbClr val="3333CC"/>
                  </a:solidFill>
                  <a:effectLst>
                    <a:outerShdw blurRad="38100" dist="38100" dir="2700000" algn="tl">
                      <a:srgbClr val="000000"/>
                    </a:outerShdw>
                  </a:effectLst>
                  <a:latin typeface="方正粗宋_GBK" pitchFamily="65" charset="-122"/>
                  <a:ea typeface="方正粗宋_GBK" pitchFamily="65" charset="-122"/>
                </a:rPr>
                <a:t>,</a:t>
              </a:r>
              <a:r>
                <a:rPr lang="zh-CN" altLang="en-US" sz="3200" kern="0" dirty="0">
                  <a:solidFill>
                    <a:srgbClr val="3333CC"/>
                  </a:solidFill>
                  <a:effectLst>
                    <a:outerShdw blurRad="38100" dist="38100" dir="2700000" algn="tl">
                      <a:srgbClr val="000000"/>
                    </a:outerShdw>
                  </a:effectLst>
                  <a:latin typeface="方正粗宋_GBK" pitchFamily="65" charset="-122"/>
                  <a:ea typeface="方正粗宋_GBK" pitchFamily="65" charset="-122"/>
                </a:rPr>
                <a:t>表达式</a:t>
              </a:r>
            </a:p>
          </p:txBody>
        </p:sp>
      </p:grpSp>
      <p:grpSp>
        <p:nvGrpSpPr>
          <p:cNvPr id="37" name="Group 7">
            <a:extLst>
              <a:ext uri="{FF2B5EF4-FFF2-40B4-BE49-F238E27FC236}">
                <a16:creationId xmlns:a16="http://schemas.microsoft.com/office/drawing/2014/main" id="{88046968-713B-444A-A185-7B0473B4176B}"/>
              </a:ext>
            </a:extLst>
          </p:cNvPr>
          <p:cNvGrpSpPr>
            <a:grpSpLocks/>
          </p:cNvGrpSpPr>
          <p:nvPr/>
        </p:nvGrpSpPr>
        <p:grpSpPr bwMode="auto">
          <a:xfrm>
            <a:off x="3644900" y="5302250"/>
            <a:ext cx="5043488" cy="647700"/>
            <a:chOff x="1429" y="2296"/>
            <a:chExt cx="3177" cy="453"/>
          </a:xfrm>
        </p:grpSpPr>
        <p:sp>
          <p:nvSpPr>
            <p:cNvPr id="38" name="Rectangle 8">
              <a:extLst>
                <a:ext uri="{FF2B5EF4-FFF2-40B4-BE49-F238E27FC236}">
                  <a16:creationId xmlns:a16="http://schemas.microsoft.com/office/drawing/2014/main" id="{E867AC04-931D-4411-B5E1-E0B1821DF1D7}"/>
                </a:ext>
              </a:extLst>
            </p:cNvPr>
            <p:cNvSpPr>
              <a:spLocks noChangeArrowheads="1"/>
            </p:cNvSpPr>
            <p:nvPr/>
          </p:nvSpPr>
          <p:spPr bwMode="auto">
            <a:xfrm>
              <a:off x="1429" y="2296"/>
              <a:ext cx="1305" cy="453"/>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800" kern="0" dirty="0">
                  <a:solidFill>
                    <a:sysClr val="windowText" lastClr="000000"/>
                  </a:solidFill>
                  <a:latin typeface="Times New Roman" pitchFamily="18" charset="0"/>
                  <a:ea typeface="华文新魏" pitchFamily="2" charset="-122"/>
                </a:rPr>
                <a:t>目标寄存器</a:t>
              </a:r>
            </a:p>
          </p:txBody>
        </p:sp>
        <p:sp>
          <p:nvSpPr>
            <p:cNvPr id="39" name="Rectangle 9">
              <a:extLst>
                <a:ext uri="{FF2B5EF4-FFF2-40B4-BE49-F238E27FC236}">
                  <a16:creationId xmlns:a16="http://schemas.microsoft.com/office/drawing/2014/main" id="{A4478417-2037-487B-8062-1C1D9C022AF3}"/>
                </a:ext>
              </a:extLst>
            </p:cNvPr>
            <p:cNvSpPr>
              <a:spLocks noChangeArrowheads="1"/>
            </p:cNvSpPr>
            <p:nvPr/>
          </p:nvSpPr>
          <p:spPr bwMode="auto">
            <a:xfrm>
              <a:off x="3244" y="2296"/>
              <a:ext cx="1362" cy="453"/>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50000"/>
                </a:spcBef>
                <a:defRPr/>
              </a:pPr>
              <a:r>
                <a:rPr lang="zh-CN" altLang="en-US" sz="2800" kern="0">
                  <a:solidFill>
                    <a:sysClr val="windowText" lastClr="000000"/>
                  </a:solidFill>
                  <a:latin typeface="Times New Roman" pitchFamily="18" charset="0"/>
                  <a:ea typeface="华文新魏" pitchFamily="2" charset="-122"/>
                </a:rPr>
                <a:t>表达式</a:t>
              </a:r>
            </a:p>
          </p:txBody>
        </p:sp>
      </p:grpSp>
      <p:sp>
        <p:nvSpPr>
          <p:cNvPr id="40" name="Line 10">
            <a:extLst>
              <a:ext uri="{FF2B5EF4-FFF2-40B4-BE49-F238E27FC236}">
                <a16:creationId xmlns:a16="http://schemas.microsoft.com/office/drawing/2014/main" id="{76D95BDE-97AA-4032-B8F3-95E28A6F5339}"/>
              </a:ext>
            </a:extLst>
          </p:cNvPr>
          <p:cNvSpPr>
            <a:spLocks noChangeShapeType="1"/>
          </p:cNvSpPr>
          <p:nvPr/>
        </p:nvSpPr>
        <p:spPr bwMode="auto">
          <a:xfrm flipH="1">
            <a:off x="5735639" y="5589589"/>
            <a:ext cx="720725" cy="1587"/>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40417252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ox(in)">
                                      <p:cBhvr>
                                        <p:cTn id="7" dur="500"/>
                                        <p:tgtEl>
                                          <p:spTgt spid="33"/>
                                        </p:tgtEl>
                                      </p:cBhvr>
                                    </p:animEffect>
                                  </p:childTnLst>
                                </p:cTn>
                              </p:par>
                            </p:childTnLst>
                          </p:cTn>
                        </p:par>
                        <p:par>
                          <p:cTn id="8" fill="hold" nodeType="afterGroup">
                            <p:stCondLst>
                              <p:cond delay="500"/>
                            </p:stCondLst>
                            <p:childTnLst>
                              <p:par>
                                <p:cTn id="9" presetID="31" presetClass="entr" presetSubtype="0" fill="hold" nodeType="afterEffect">
                                  <p:stCondLst>
                                    <p:cond delay="0"/>
                                  </p:stCondLst>
                                  <p:iterate type="lt">
                                    <p:tmPct val="5000"/>
                                  </p:iterate>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 calcmode="lin" valueType="num">
                                      <p:cBhvr>
                                        <p:cTn id="13" dur="500" fill="hold"/>
                                        <p:tgtEl>
                                          <p:spTgt spid="34"/>
                                        </p:tgtEl>
                                        <p:attrNameLst>
                                          <p:attrName>style.rotation</p:attrName>
                                        </p:attrNameLst>
                                      </p:cBhvr>
                                      <p:tavLst>
                                        <p:tav tm="0">
                                          <p:val>
                                            <p:fltVal val="90"/>
                                          </p:val>
                                        </p:tav>
                                        <p:tav tm="100000">
                                          <p:val>
                                            <p:fltVal val="0"/>
                                          </p:val>
                                        </p:tav>
                                      </p:tavLst>
                                    </p:anim>
                                    <p:animEffect transition="in" filter="fade">
                                      <p:cBhvr>
                                        <p:cTn id="14" dur="500"/>
                                        <p:tgtEl>
                                          <p:spTgt spid="34"/>
                                        </p:tgtEl>
                                      </p:cBhvr>
                                    </p:animEffect>
                                  </p:childTnLst>
                                </p:cTn>
                              </p:par>
                            </p:childTnLst>
                          </p:cTn>
                        </p:par>
                        <p:par>
                          <p:cTn id="15" fill="hold" nodeType="afterGroup">
                            <p:stCondLst>
                              <p:cond delay="1000"/>
                            </p:stCondLst>
                            <p:childTnLst>
                              <p:par>
                                <p:cTn id="16" presetID="12" presetClass="entr" presetSubtype="1"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slide(fromTop)">
                                      <p:cBhvr>
                                        <p:cTn id="18" dur="500"/>
                                        <p:tgtEl>
                                          <p:spTgt spid="37"/>
                                        </p:tgtEl>
                                      </p:cBhvr>
                                    </p:animEffect>
                                  </p:childTnLst>
                                </p:cTn>
                              </p:par>
                            </p:childTnLst>
                          </p:cTn>
                        </p:par>
                        <p:par>
                          <p:cTn id="19" fill="hold" nodeType="afterGroup">
                            <p:stCondLst>
                              <p:cond delay="1500"/>
                            </p:stCondLst>
                            <p:childTnLst>
                              <p:par>
                                <p:cTn id="20" presetID="22" presetClass="entr" presetSubtype="2"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right)">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DA1740C2-42F2-45FE-B0E5-31884C54FC2E}"/>
              </a:ext>
            </a:extLst>
          </p:cNvPr>
          <p:cNvSpPr txBox="1">
            <a:spLocks noChangeArrowheads="1"/>
          </p:cNvSpPr>
          <p:nvPr/>
        </p:nvSpPr>
        <p:spPr bwMode="auto">
          <a:xfrm>
            <a:off x="1992313" y="465138"/>
            <a:ext cx="481806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黑体" panose="02010609060101010101" pitchFamily="49" charset="-122"/>
                <a:ea typeface="黑体" panose="02010609060101010101" pitchFamily="49" charset="-122"/>
              </a:rPr>
              <a:t>微型计算机系统的组成</a:t>
            </a:r>
          </a:p>
        </p:txBody>
      </p:sp>
      <p:sp>
        <p:nvSpPr>
          <p:cNvPr id="6" name="Rectangle 6">
            <a:extLst>
              <a:ext uri="{FF2B5EF4-FFF2-40B4-BE49-F238E27FC236}">
                <a16:creationId xmlns:a16="http://schemas.microsoft.com/office/drawing/2014/main" id="{92EBFB4C-F52E-4232-9D09-90610CE40ACB}"/>
              </a:ext>
            </a:extLst>
          </p:cNvPr>
          <p:cNvSpPr>
            <a:spLocks noChangeArrowheads="1"/>
          </p:cNvSpPr>
          <p:nvPr/>
        </p:nvSpPr>
        <p:spPr bwMode="auto">
          <a:xfrm>
            <a:off x="1774826" y="1484313"/>
            <a:ext cx="8569325" cy="139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990600" indent="-646113">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en-US" b="1">
                <a:solidFill>
                  <a:prstClr val="black"/>
                </a:solidFill>
                <a:latin typeface="黑体" panose="02010609060101010101" pitchFamily="49" charset="-122"/>
                <a:ea typeface="黑体" panose="02010609060101010101" pitchFamily="49" charset="-122"/>
              </a:rPr>
              <a:t>外设</a:t>
            </a:r>
            <a:r>
              <a:rPr lang="zh-CN" altLang="en-US" b="1">
                <a:solidFill>
                  <a:prstClr val="black"/>
                </a:solidFill>
                <a:latin typeface="仿宋_GB2312" pitchFamily="49" charset="-122"/>
                <a:ea typeface="仿宋_GB2312" pitchFamily="49" charset="-122"/>
              </a:rPr>
              <a:t>：输入设备   输出设备</a:t>
            </a:r>
            <a:endParaRPr lang="zh-CN" altLang="en-US" sz="2400">
              <a:solidFill>
                <a:prstClr val="black"/>
              </a:solidFill>
              <a:latin typeface="黑体" panose="02010609060101010101" pitchFamily="49" charset="-122"/>
              <a:ea typeface="黑体" panose="02010609060101010101" pitchFamily="49" charset="-122"/>
            </a:endParaRPr>
          </a:p>
          <a:p>
            <a:pPr lvl="1" fontAlgn="base">
              <a:spcBef>
                <a:spcPct val="0"/>
              </a:spcBef>
              <a:spcAft>
                <a:spcPct val="0"/>
              </a:spcAft>
              <a:buClrTx/>
              <a:buSzTx/>
              <a:buFontTx/>
              <a:buChar char="–"/>
            </a:pPr>
            <a:r>
              <a:rPr lang="zh-CN" altLang="en-US" sz="2400">
                <a:solidFill>
                  <a:prstClr val="black"/>
                </a:solidFill>
                <a:latin typeface="黑体" panose="02010609060101010101" pitchFamily="49" charset="-122"/>
                <a:ea typeface="黑体" panose="02010609060101010101" pitchFamily="49" charset="-122"/>
              </a:rPr>
              <a:t>键盘、扫描仪、软硬磁盘、</a:t>
            </a:r>
            <a:r>
              <a:rPr lang="en-US" altLang="zh-CN" sz="2400">
                <a:solidFill>
                  <a:prstClr val="black"/>
                </a:solidFill>
                <a:latin typeface="黑体" panose="02010609060101010101" pitchFamily="49" charset="-122"/>
                <a:ea typeface="黑体" panose="02010609060101010101" pitchFamily="49" charset="-122"/>
              </a:rPr>
              <a:t>A/D</a:t>
            </a:r>
            <a:r>
              <a:rPr lang="zh-CN" altLang="en-US" sz="2400">
                <a:solidFill>
                  <a:prstClr val="black"/>
                </a:solidFill>
                <a:latin typeface="黑体" panose="02010609060101010101" pitchFamily="49" charset="-122"/>
                <a:ea typeface="黑体" panose="02010609060101010101" pitchFamily="49" charset="-122"/>
              </a:rPr>
              <a:t>转换器等</a:t>
            </a:r>
          </a:p>
          <a:p>
            <a:pPr lvl="1" fontAlgn="base">
              <a:spcBef>
                <a:spcPct val="0"/>
              </a:spcBef>
              <a:spcAft>
                <a:spcPct val="0"/>
              </a:spcAft>
              <a:buClrTx/>
              <a:buSzTx/>
              <a:buFontTx/>
              <a:buChar char="–"/>
            </a:pPr>
            <a:r>
              <a:rPr lang="zh-CN" altLang="en-US" sz="2400">
                <a:solidFill>
                  <a:prstClr val="black"/>
                </a:solidFill>
                <a:latin typeface="黑体" panose="02010609060101010101" pitchFamily="49" charset="-122"/>
                <a:ea typeface="黑体" panose="02010609060101010101" pitchFamily="49" charset="-122"/>
              </a:rPr>
              <a:t>打印机、绘图仪、</a:t>
            </a:r>
            <a:r>
              <a:rPr lang="en-US" altLang="zh-CN" sz="2400">
                <a:solidFill>
                  <a:prstClr val="black"/>
                </a:solidFill>
                <a:latin typeface="黑体" panose="02010609060101010101" pitchFamily="49" charset="-122"/>
                <a:ea typeface="黑体" panose="02010609060101010101" pitchFamily="49" charset="-122"/>
              </a:rPr>
              <a:t>D/A</a:t>
            </a:r>
            <a:r>
              <a:rPr lang="zh-CN" altLang="en-US" sz="2400">
                <a:solidFill>
                  <a:prstClr val="black"/>
                </a:solidFill>
                <a:latin typeface="黑体" panose="02010609060101010101" pitchFamily="49" charset="-122"/>
                <a:ea typeface="黑体" panose="02010609060101010101" pitchFamily="49" charset="-122"/>
              </a:rPr>
              <a:t>转换器等</a:t>
            </a:r>
            <a:endParaRPr lang="zh-CN" altLang="en-US" sz="2400" b="1">
              <a:solidFill>
                <a:srgbClr val="DD00DD"/>
              </a:solidFill>
              <a:latin typeface="Times New Roman" panose="02020603050405020304" pitchFamily="18" charset="0"/>
              <a:ea typeface="黑体" panose="02010609060101010101" pitchFamily="49" charset="-122"/>
            </a:endParaRPr>
          </a:p>
        </p:txBody>
      </p:sp>
      <p:sp>
        <p:nvSpPr>
          <p:cNvPr id="7" name="Rectangle 2">
            <a:extLst>
              <a:ext uri="{FF2B5EF4-FFF2-40B4-BE49-F238E27FC236}">
                <a16:creationId xmlns:a16="http://schemas.microsoft.com/office/drawing/2014/main" id="{14F966A0-68A0-4237-8BE5-0E57BF7F2183}"/>
              </a:ext>
            </a:extLst>
          </p:cNvPr>
          <p:cNvSpPr txBox="1">
            <a:spLocks noChangeArrowheads="1"/>
          </p:cNvSpPr>
          <p:nvPr/>
        </p:nvSpPr>
        <p:spPr bwMode="auto">
          <a:xfrm>
            <a:off x="1703388" y="2892425"/>
            <a:ext cx="8602662"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lgn="l" rtl="0" fontAlgn="base">
              <a:spcBef>
                <a:spcPct val="20000"/>
              </a:spcBef>
              <a:spcAft>
                <a:spcPct val="0"/>
              </a:spcAft>
              <a:buClr>
                <a:schemeClr val="tx2"/>
              </a:buClr>
              <a:buSzPct val="50000"/>
              <a:buFont typeface="Wingdings 2" pitchFamily="18" charset="2"/>
              <a:buChar char="ß"/>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50000"/>
              <a:buFont typeface="Wingdings 2" pitchFamily="18" charset="2"/>
              <a:buChar char="Þ"/>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SzPct val="50000"/>
              <a:buFont typeface="Wingdings 2" pitchFamily="18" charset="2"/>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marL="990600" lvl="1" indent="-646113">
              <a:buClr>
                <a:srgbClr val="2F2F2F"/>
              </a:buClr>
              <a:buNone/>
              <a:defRPr/>
            </a:pPr>
            <a:r>
              <a:rPr lang="zh-CN" altLang="en-US" b="1" dirty="0">
                <a:solidFill>
                  <a:prstClr val="black"/>
                </a:solidFill>
                <a:latin typeface="Franklin Gothic Book"/>
                <a:ea typeface="黑体" panose="02010609060101010101" pitchFamily="49" charset="-122"/>
              </a:rPr>
              <a:t>微型计算机系统（</a:t>
            </a:r>
            <a:r>
              <a:rPr lang="en-US" altLang="en-US" b="1" dirty="0">
                <a:solidFill>
                  <a:prstClr val="black"/>
                </a:solidFill>
                <a:latin typeface="Franklin Gothic Book"/>
              </a:rPr>
              <a:t>MCS</a:t>
            </a:r>
            <a:r>
              <a:rPr lang="en-US" altLang="zh-CN" b="1" dirty="0">
                <a:solidFill>
                  <a:prstClr val="black"/>
                </a:solidFill>
                <a:latin typeface="Franklin Gothic Book"/>
                <a:ea typeface="黑体" panose="02010609060101010101" pitchFamily="49" charset="-122"/>
              </a:rPr>
              <a:t>—</a:t>
            </a:r>
            <a:r>
              <a:rPr lang="en-US" altLang="en-US" b="1" dirty="0">
                <a:solidFill>
                  <a:prstClr val="black"/>
                </a:solidFill>
                <a:latin typeface="Franklin Gothic Book"/>
              </a:rPr>
              <a:t>Micro-Computer System</a:t>
            </a:r>
            <a:r>
              <a:rPr lang="zh-CN" altLang="en-US" b="1" dirty="0">
                <a:solidFill>
                  <a:prstClr val="black"/>
                </a:solidFill>
                <a:latin typeface="Franklin Gothic Book"/>
                <a:ea typeface="黑体" panose="02010609060101010101" pitchFamily="49" charset="-122"/>
              </a:rPr>
              <a:t>）</a:t>
            </a:r>
          </a:p>
          <a:p>
            <a:pPr marL="344487" lvl="1" indent="0">
              <a:buClr>
                <a:srgbClr val="2F2F2F"/>
              </a:buClr>
              <a:buNone/>
              <a:defRPr/>
            </a:pPr>
            <a:r>
              <a:rPr lang="zh-CN" altLang="en-US" dirty="0">
                <a:solidFill>
                  <a:prstClr val="black"/>
                </a:solidFill>
                <a:latin typeface="Franklin Gothic Book"/>
                <a:ea typeface="黑体" panose="02010609060101010101" pitchFamily="49" charset="-122"/>
              </a:rPr>
              <a:t> 以微型计算机（主机）为核心，配上外围设备、电源和软件等，能独立工作的完整计算机。</a:t>
            </a:r>
          </a:p>
        </p:txBody>
      </p:sp>
      <p:pic>
        <p:nvPicPr>
          <p:cNvPr id="8" name="Picture 3" descr="1-1-30">
            <a:hlinkClick r:id="" action="ppaction://hlinkshowjump?jump=lastslideviewed"/>
            <a:extLst>
              <a:ext uri="{FF2B5EF4-FFF2-40B4-BE49-F238E27FC236}">
                <a16:creationId xmlns:a16="http://schemas.microsoft.com/office/drawing/2014/main" id="{E32DE646-95F5-486E-BFC3-A3B2318C7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413" y="4427539"/>
            <a:ext cx="2328862"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da">
            <a:hlinkClick r:id="" action="ppaction://hlinkshowjump?jump=lastslideviewed"/>
            <a:extLst>
              <a:ext uri="{FF2B5EF4-FFF2-40B4-BE49-F238E27FC236}">
                <a16:creationId xmlns:a16="http://schemas.microsoft.com/office/drawing/2014/main" id="{456086F0-A975-41D1-B4F5-67D8B5061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826" y="4427539"/>
            <a:ext cx="2538413"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99104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6">
                                            <p:txEl>
                                              <p:pRg st="0" end="0"/>
                                            </p:txEl>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4" dur="1000"/>
                                        <p:tgtEl>
                                          <p:spTgt spid="6">
                                            <p:txEl>
                                              <p:pRg st="1" end="1"/>
                                            </p:txEl>
                                          </p:spTgt>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8" dur="10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9" dur="1000"/>
                                        <p:tgtEl>
                                          <p:spTgt spid="6">
                                            <p:txEl>
                                              <p:pRg st="2" end="2"/>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box(in)">
                                      <p:cBhvr>
                                        <p:cTn id="22" dur="1000"/>
                                        <p:tgtEl>
                                          <p:spTgt spid="7">
                                            <p:txEl>
                                              <p:pRg st="0" end="0"/>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box(in)">
                                      <p:cBhvr>
                                        <p:cTn id="25" dur="1000"/>
                                        <p:tgtEl>
                                          <p:spTgt spid="7">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9"/>
                                        </p:tgtEl>
                                        <p:attrNameLst>
                                          <p:attrName>style.visibility</p:attrName>
                                        </p:attrNameLst>
                                      </p:cBhvr>
                                      <p:to>
                                        <p:strVal val="hidden"/>
                                      </p:to>
                                    </p:set>
                                    <p:audio>
                                      <p:cMediaNode>
                                        <p:cTn display="0" masterRel="sameClick">
                                          <p:stCondLst>
                                            <p:cond evt="begin" delay="0">
                                              <p:tn val="28"/>
                                            </p:cond>
                                          </p:stCondLst>
                                          <p:endCondLst>
                                            <p:cond evt="onStopAudio" delay="0">
                                              <p:tgtEl>
                                                <p:sldTgt/>
                                              </p:tgtEl>
                                            </p:cond>
                                          </p:endCondLst>
                                        </p:cTn>
                                        <p:tgtEl>
                                          <p:sndTgt r:embed="rId3" name="CAMERA.WAV"/>
                                        </p:tgtEl>
                                      </p:cMediaNode>
                                    </p:audio>
                                  </p:sub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16"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8"/>
                                        </p:tgtEl>
                                        <p:attrNameLst>
                                          <p:attrName>style.visibility</p:attrName>
                                        </p:attrNameLst>
                                      </p:cBhvr>
                                      <p:to>
                                        <p:strVal val="hidden"/>
                                      </p:to>
                                    </p:set>
                                    <p:audio>
                                      <p:cMediaNode>
                                        <p:cTn display="0" masterRel="sameClick">
                                          <p:stCondLst>
                                            <p:cond evt="begin" delay="0">
                                              <p:tn val="34"/>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19000F27-99FE-4ABB-BD36-F76081841A2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伪指令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范围的地址读取</a:t>
            </a:r>
            <a:r>
              <a:rPr kumimoji="1" lang="en-US" altLang="zh-CN" sz="3600" b="1">
                <a:solidFill>
                  <a:srgbClr val="C00000"/>
                </a:solidFill>
                <a:latin typeface="楷体" panose="02010609060101010101" pitchFamily="49" charset="-122"/>
                <a:ea typeface="楷体" panose="02010609060101010101" pitchFamily="49" charset="-122"/>
              </a:rPr>
              <a:t>ADR</a:t>
            </a:r>
            <a:endParaRPr kumimoji="1" lang="zh-CN" altLang="en-US" sz="3600" b="1">
              <a:latin typeface="Arial" panose="020B0604020202020204" pitchFamily="34" charset="0"/>
              <a:ea typeface="黑体" panose="02010609060101010101" pitchFamily="49" charset="-122"/>
            </a:endParaRPr>
          </a:p>
        </p:txBody>
      </p:sp>
      <p:sp>
        <p:nvSpPr>
          <p:cNvPr id="27" name="Text Box 3">
            <a:extLst>
              <a:ext uri="{FF2B5EF4-FFF2-40B4-BE49-F238E27FC236}">
                <a16:creationId xmlns:a16="http://schemas.microsoft.com/office/drawing/2014/main" id="{BA3F6849-F12B-4A7B-87E4-1F328E35076E}"/>
              </a:ext>
            </a:extLst>
          </p:cNvPr>
          <p:cNvSpPr txBox="1">
            <a:spLocks noChangeArrowheads="1"/>
          </p:cNvSpPr>
          <p:nvPr/>
        </p:nvSpPr>
        <p:spPr bwMode="auto">
          <a:xfrm>
            <a:off x="2362200" y="2225675"/>
            <a:ext cx="3200400" cy="2692400"/>
          </a:xfrm>
          <a:prstGeom prst="rect">
            <a:avLst/>
          </a:prstGeom>
          <a:solidFill>
            <a:srgbClr val="FFFFFF">
              <a:alpha val="50195"/>
            </a:srgbClr>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2000" kern="0">
                <a:solidFill>
                  <a:srgbClr val="3333CC"/>
                </a:solidFill>
                <a:latin typeface="Arial Black" pitchFamily="34" charset="0"/>
              </a:rPr>
              <a:t>      ...</a:t>
            </a:r>
          </a:p>
          <a:p>
            <a:pPr algn="just" eaLnBrk="1" hangingPunct="1">
              <a:spcBef>
                <a:spcPct val="50000"/>
              </a:spcBef>
              <a:buClr>
                <a:srgbClr val="0000FF"/>
              </a:buClr>
              <a:defRPr/>
            </a:pPr>
            <a:r>
              <a:rPr lang="en-US" altLang="zh-CN" sz="2000" kern="0">
                <a:solidFill>
                  <a:srgbClr val="3333CC"/>
                </a:solidFill>
                <a:latin typeface="Arial Black" pitchFamily="34" charset="0"/>
              </a:rPr>
              <a:t>      ADR     R0,Delay    </a:t>
            </a:r>
          </a:p>
          <a:p>
            <a:pPr algn="just" eaLnBrk="1" hangingPunct="1">
              <a:spcBef>
                <a:spcPct val="50000"/>
              </a:spcBef>
              <a:buClr>
                <a:srgbClr val="0000FF"/>
              </a:buClr>
              <a:defRPr/>
            </a:pPr>
            <a:r>
              <a:rPr lang="en-US" altLang="zh-CN" sz="2000" kern="0">
                <a:solidFill>
                  <a:srgbClr val="3333CC"/>
                </a:solidFill>
                <a:latin typeface="Arial Black" pitchFamily="34" charset="0"/>
              </a:rPr>
              <a:t>      ...</a:t>
            </a:r>
          </a:p>
          <a:p>
            <a:pPr algn="just" eaLnBrk="1" hangingPunct="1">
              <a:spcBef>
                <a:spcPct val="50000"/>
              </a:spcBef>
              <a:buClr>
                <a:srgbClr val="0000FF"/>
              </a:buClr>
              <a:defRPr/>
            </a:pPr>
            <a:r>
              <a:rPr lang="en-US" altLang="zh-CN" sz="2000" kern="0">
                <a:solidFill>
                  <a:srgbClr val="FF00FF"/>
                </a:solidFill>
                <a:latin typeface="Arial Black" pitchFamily="34" charset="0"/>
              </a:rPr>
              <a:t>Delay</a:t>
            </a:r>
          </a:p>
          <a:p>
            <a:pPr algn="just" eaLnBrk="1" hangingPunct="1">
              <a:spcBef>
                <a:spcPct val="50000"/>
              </a:spcBef>
              <a:buClr>
                <a:srgbClr val="0000FF"/>
              </a:buClr>
              <a:defRPr/>
            </a:pPr>
            <a:r>
              <a:rPr lang="en-US" altLang="zh-CN" sz="2000" kern="0">
                <a:solidFill>
                  <a:srgbClr val="3333CC"/>
                </a:solidFill>
                <a:latin typeface="Arial Black" pitchFamily="34" charset="0"/>
              </a:rPr>
              <a:t>      MOV     R0,r14</a:t>
            </a:r>
          </a:p>
          <a:p>
            <a:pPr algn="just" eaLnBrk="1" hangingPunct="1">
              <a:spcBef>
                <a:spcPct val="50000"/>
              </a:spcBef>
              <a:buClr>
                <a:srgbClr val="0000FF"/>
              </a:buClr>
              <a:defRPr/>
            </a:pPr>
            <a:r>
              <a:rPr lang="en-US" altLang="zh-CN" sz="2000" kern="0">
                <a:solidFill>
                  <a:srgbClr val="3333CC"/>
                </a:solidFill>
                <a:latin typeface="Arial Black" pitchFamily="34" charset="0"/>
              </a:rPr>
              <a:t>      ...</a:t>
            </a:r>
          </a:p>
        </p:txBody>
      </p:sp>
      <p:sp>
        <p:nvSpPr>
          <p:cNvPr id="28" name="Text Box 4">
            <a:extLst>
              <a:ext uri="{FF2B5EF4-FFF2-40B4-BE49-F238E27FC236}">
                <a16:creationId xmlns:a16="http://schemas.microsoft.com/office/drawing/2014/main" id="{95B1312F-36AC-4878-9AFE-711E9B30288B}"/>
              </a:ext>
            </a:extLst>
          </p:cNvPr>
          <p:cNvSpPr txBox="1">
            <a:spLocks noChangeArrowheads="1"/>
          </p:cNvSpPr>
          <p:nvPr/>
        </p:nvSpPr>
        <p:spPr bwMode="auto">
          <a:xfrm>
            <a:off x="2362200" y="1700213"/>
            <a:ext cx="3581400" cy="457200"/>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zh-CN" altLang="en-US" sz="2400" kern="0">
                <a:solidFill>
                  <a:srgbClr val="000000"/>
                </a:solidFill>
                <a:latin typeface="华文新魏" pitchFamily="2" charset="-122"/>
                <a:ea typeface="华文新魏" pitchFamily="2" charset="-122"/>
              </a:rPr>
              <a:t>应用示例（源程序）：</a:t>
            </a:r>
            <a:endParaRPr lang="zh-CN" altLang="en-US" sz="2400" kern="0">
              <a:solidFill>
                <a:srgbClr val="0000FF"/>
              </a:solidFill>
            </a:endParaRPr>
          </a:p>
        </p:txBody>
      </p:sp>
      <p:sp>
        <p:nvSpPr>
          <p:cNvPr id="29" name="Text Box 5">
            <a:extLst>
              <a:ext uri="{FF2B5EF4-FFF2-40B4-BE49-F238E27FC236}">
                <a16:creationId xmlns:a16="http://schemas.microsoft.com/office/drawing/2014/main" id="{A7A509F8-9055-4236-A1DB-76215F492623}"/>
              </a:ext>
            </a:extLst>
          </p:cNvPr>
          <p:cNvSpPr txBox="1">
            <a:spLocks noChangeArrowheads="1"/>
          </p:cNvSpPr>
          <p:nvPr/>
        </p:nvSpPr>
        <p:spPr bwMode="auto">
          <a:xfrm>
            <a:off x="2351088" y="5054601"/>
            <a:ext cx="3211512" cy="830997"/>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zh-CN" altLang="en-US" sz="2400" kern="0">
                <a:solidFill>
                  <a:srgbClr val="000000"/>
                </a:solidFill>
                <a:latin typeface="华文新魏" pitchFamily="2" charset="-122"/>
                <a:ea typeface="华文新魏" pitchFamily="2" charset="-122"/>
              </a:rPr>
              <a:t>使用伪指令将程序标号</a:t>
            </a:r>
            <a:r>
              <a:rPr lang="en-US" altLang="zh-CN" sz="2400" kern="0">
                <a:solidFill>
                  <a:srgbClr val="000000"/>
                </a:solidFill>
                <a:latin typeface="华文新魏" pitchFamily="2" charset="-122"/>
                <a:ea typeface="华文新魏" pitchFamily="2" charset="-122"/>
              </a:rPr>
              <a:t>Delay</a:t>
            </a:r>
            <a:r>
              <a:rPr lang="zh-CN" altLang="en-US" sz="2400" kern="0">
                <a:solidFill>
                  <a:srgbClr val="000000"/>
                </a:solidFill>
                <a:latin typeface="华文新魏" pitchFamily="2" charset="-122"/>
                <a:ea typeface="华文新魏" pitchFamily="2" charset="-122"/>
              </a:rPr>
              <a:t>的地址存入</a:t>
            </a:r>
            <a:r>
              <a:rPr lang="en-US" altLang="zh-CN" sz="2400" kern="0">
                <a:solidFill>
                  <a:srgbClr val="000000"/>
                </a:solidFill>
                <a:latin typeface="华文新魏" pitchFamily="2" charset="-122"/>
                <a:ea typeface="华文新魏" pitchFamily="2" charset="-122"/>
              </a:rPr>
              <a:t>R0</a:t>
            </a:r>
            <a:endParaRPr lang="en-US" altLang="zh-CN" sz="2400" kern="0">
              <a:solidFill>
                <a:srgbClr val="0000FF"/>
              </a:solidFill>
            </a:endParaRPr>
          </a:p>
        </p:txBody>
      </p:sp>
      <p:sp>
        <p:nvSpPr>
          <p:cNvPr id="30" name="Oval 6">
            <a:extLst>
              <a:ext uri="{FF2B5EF4-FFF2-40B4-BE49-F238E27FC236}">
                <a16:creationId xmlns:a16="http://schemas.microsoft.com/office/drawing/2014/main" id="{33927CD8-2710-418E-9937-A3C0141361B7}"/>
              </a:ext>
            </a:extLst>
          </p:cNvPr>
          <p:cNvSpPr>
            <a:spLocks noChangeArrowheads="1"/>
          </p:cNvSpPr>
          <p:nvPr/>
        </p:nvSpPr>
        <p:spPr bwMode="auto">
          <a:xfrm>
            <a:off x="2286000" y="3624263"/>
            <a:ext cx="1066800" cy="381000"/>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1" name="Freeform 7">
            <a:extLst>
              <a:ext uri="{FF2B5EF4-FFF2-40B4-BE49-F238E27FC236}">
                <a16:creationId xmlns:a16="http://schemas.microsoft.com/office/drawing/2014/main" id="{12D1D300-D98D-44EE-BEBC-98B974D2D635}"/>
              </a:ext>
            </a:extLst>
          </p:cNvPr>
          <p:cNvSpPr>
            <a:spLocks/>
          </p:cNvSpPr>
          <p:nvPr/>
        </p:nvSpPr>
        <p:spPr bwMode="auto">
          <a:xfrm>
            <a:off x="3367088" y="3013075"/>
            <a:ext cx="1230312" cy="749300"/>
          </a:xfrm>
          <a:custGeom>
            <a:avLst/>
            <a:gdLst>
              <a:gd name="T0" fmla="*/ 0 w 775"/>
              <a:gd name="T1" fmla="*/ 1189513750 h 472"/>
              <a:gd name="T2" fmla="*/ 1381045064 w 775"/>
              <a:gd name="T3" fmla="*/ 617439075 h 472"/>
              <a:gd name="T4" fmla="*/ 1953119506 w 775"/>
              <a:gd name="T5" fmla="*/ 0 h 472"/>
              <a:gd name="T6" fmla="*/ 0 60000 65536"/>
              <a:gd name="T7" fmla="*/ 0 60000 65536"/>
              <a:gd name="T8" fmla="*/ 0 60000 65536"/>
            </a:gdLst>
            <a:ahLst/>
            <a:cxnLst>
              <a:cxn ang="T6">
                <a:pos x="T0" y="T1"/>
              </a:cxn>
              <a:cxn ang="T7">
                <a:pos x="T2" y="T3"/>
              </a:cxn>
              <a:cxn ang="T8">
                <a:pos x="T4" y="T5"/>
              </a:cxn>
            </a:cxnLst>
            <a:rect l="0" t="0" r="r" b="b"/>
            <a:pathLst>
              <a:path w="775" h="472">
                <a:moveTo>
                  <a:pt x="0" y="472"/>
                </a:moveTo>
                <a:cubicBezTo>
                  <a:pt x="91" y="434"/>
                  <a:pt x="419" y="324"/>
                  <a:pt x="548" y="245"/>
                </a:cubicBezTo>
                <a:cubicBezTo>
                  <a:pt x="677" y="166"/>
                  <a:pt x="728" y="51"/>
                  <a:pt x="775" y="0"/>
                </a:cubicBezTo>
              </a:path>
            </a:pathLst>
          </a:custGeom>
          <a:noFill/>
          <a:ln w="190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2" name="Text Box 8">
            <a:extLst>
              <a:ext uri="{FF2B5EF4-FFF2-40B4-BE49-F238E27FC236}">
                <a16:creationId xmlns:a16="http://schemas.microsoft.com/office/drawing/2014/main" id="{24DC1B5C-3947-4E7C-9BBA-B5986AC9F808}"/>
              </a:ext>
            </a:extLst>
          </p:cNvPr>
          <p:cNvSpPr txBox="1">
            <a:spLocks noChangeArrowheads="1"/>
          </p:cNvSpPr>
          <p:nvPr/>
        </p:nvSpPr>
        <p:spPr bwMode="auto">
          <a:xfrm>
            <a:off x="6167439" y="2236788"/>
            <a:ext cx="3870325" cy="2692400"/>
          </a:xfrm>
          <a:prstGeom prst="rect">
            <a:avLst/>
          </a:prstGeom>
          <a:solidFill>
            <a:srgbClr val="FFFFFF">
              <a:alpha val="50195"/>
            </a:srgbClr>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1800" kern="0">
                <a:solidFill>
                  <a:srgbClr val="0000FF"/>
                </a:solidFill>
              </a:rPr>
              <a:t>        </a:t>
            </a:r>
            <a:r>
              <a:rPr lang="en-US" altLang="zh-CN" sz="2000" kern="0">
                <a:solidFill>
                  <a:srgbClr val="3333CC"/>
                </a:solidFill>
                <a:latin typeface="Arial Black" pitchFamily="34" charset="0"/>
              </a:rPr>
              <a:t>...</a:t>
            </a:r>
          </a:p>
          <a:p>
            <a:pPr algn="just" eaLnBrk="1" hangingPunct="1">
              <a:spcBef>
                <a:spcPct val="50000"/>
              </a:spcBef>
              <a:buClr>
                <a:srgbClr val="0000FF"/>
              </a:buClr>
              <a:defRPr/>
            </a:pPr>
            <a:r>
              <a:rPr lang="en-US" altLang="zh-CN" sz="2000" kern="0">
                <a:solidFill>
                  <a:srgbClr val="3333CC"/>
                </a:solidFill>
                <a:latin typeface="Arial Black" pitchFamily="34" charset="0"/>
              </a:rPr>
              <a:t>0x20    ADD    r0,pc,#0x3c</a:t>
            </a:r>
          </a:p>
          <a:p>
            <a:pPr algn="just" eaLnBrk="1" hangingPunct="1">
              <a:spcBef>
                <a:spcPct val="50000"/>
              </a:spcBef>
              <a:buClr>
                <a:srgbClr val="0000FF"/>
              </a:buClr>
              <a:defRPr/>
            </a:pPr>
            <a:r>
              <a:rPr lang="en-US" altLang="zh-CN" sz="2000" kern="0">
                <a:solidFill>
                  <a:srgbClr val="3333CC"/>
                </a:solidFill>
                <a:latin typeface="Arial Black" pitchFamily="34" charset="0"/>
              </a:rPr>
              <a:t>            ...</a:t>
            </a:r>
          </a:p>
          <a:p>
            <a:pPr algn="just" eaLnBrk="1" hangingPunct="1">
              <a:spcBef>
                <a:spcPct val="50000"/>
              </a:spcBef>
              <a:buClr>
                <a:srgbClr val="0000FF"/>
              </a:buClr>
              <a:defRPr/>
            </a:pPr>
            <a:r>
              <a:rPr lang="en-US" altLang="zh-CN" sz="2000" kern="0">
                <a:solidFill>
                  <a:srgbClr val="3333CC"/>
                </a:solidFill>
                <a:latin typeface="Arial Black" pitchFamily="34" charset="0"/>
              </a:rPr>
              <a:t>            ...</a:t>
            </a:r>
          </a:p>
          <a:p>
            <a:pPr algn="just" eaLnBrk="1" hangingPunct="1">
              <a:spcBef>
                <a:spcPct val="50000"/>
              </a:spcBef>
              <a:buClr>
                <a:srgbClr val="0000FF"/>
              </a:buClr>
              <a:defRPr/>
            </a:pPr>
            <a:r>
              <a:rPr lang="en-US" altLang="zh-CN" sz="2000" kern="0">
                <a:solidFill>
                  <a:srgbClr val="3333CC"/>
                </a:solidFill>
                <a:latin typeface="Arial Black" pitchFamily="34" charset="0"/>
              </a:rPr>
              <a:t>0x64    MOV    r0,r14</a:t>
            </a:r>
          </a:p>
          <a:p>
            <a:pPr algn="just" eaLnBrk="1" hangingPunct="1">
              <a:spcBef>
                <a:spcPct val="50000"/>
              </a:spcBef>
              <a:buClr>
                <a:srgbClr val="0000FF"/>
              </a:buClr>
              <a:defRPr/>
            </a:pPr>
            <a:r>
              <a:rPr lang="en-US" altLang="zh-CN" sz="2000" kern="0">
                <a:solidFill>
                  <a:srgbClr val="3333CC"/>
                </a:solidFill>
                <a:latin typeface="Arial Black" pitchFamily="34" charset="0"/>
              </a:rPr>
              <a:t>            ...</a:t>
            </a:r>
          </a:p>
        </p:txBody>
      </p:sp>
      <p:sp>
        <p:nvSpPr>
          <p:cNvPr id="42" name="Text Box 9">
            <a:extLst>
              <a:ext uri="{FF2B5EF4-FFF2-40B4-BE49-F238E27FC236}">
                <a16:creationId xmlns:a16="http://schemas.microsoft.com/office/drawing/2014/main" id="{4DE16CD9-885C-4F86-9885-EBBA45355104}"/>
              </a:ext>
            </a:extLst>
          </p:cNvPr>
          <p:cNvSpPr txBox="1">
            <a:spLocks noChangeArrowheads="1"/>
          </p:cNvSpPr>
          <p:nvPr/>
        </p:nvSpPr>
        <p:spPr bwMode="auto">
          <a:xfrm>
            <a:off x="6456363" y="1700213"/>
            <a:ext cx="3581400" cy="457200"/>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华文新魏" panose="02010800040101010101" pitchFamily="2" charset="-122"/>
                <a:ea typeface="华文新魏" panose="02010800040101010101" pitchFamily="2" charset="-122"/>
              </a:rPr>
              <a:t>编译后的反汇编代码：</a:t>
            </a:r>
          </a:p>
        </p:txBody>
      </p:sp>
      <p:grpSp>
        <p:nvGrpSpPr>
          <p:cNvPr id="43" name="Group 10">
            <a:extLst>
              <a:ext uri="{FF2B5EF4-FFF2-40B4-BE49-F238E27FC236}">
                <a16:creationId xmlns:a16="http://schemas.microsoft.com/office/drawing/2014/main" id="{0AD1A1B9-211F-4F1A-8D9C-E31BA7A450CA}"/>
              </a:ext>
            </a:extLst>
          </p:cNvPr>
          <p:cNvGrpSpPr>
            <a:grpSpLocks/>
          </p:cNvGrpSpPr>
          <p:nvPr/>
        </p:nvGrpSpPr>
        <p:grpSpPr bwMode="auto">
          <a:xfrm>
            <a:off x="6167438" y="2636838"/>
            <a:ext cx="3744912" cy="2978150"/>
            <a:chOff x="2925" y="1661"/>
            <a:chExt cx="2359" cy="1876"/>
          </a:xfrm>
        </p:grpSpPr>
        <p:grpSp>
          <p:nvGrpSpPr>
            <p:cNvPr id="32779" name="Group 11">
              <a:extLst>
                <a:ext uri="{FF2B5EF4-FFF2-40B4-BE49-F238E27FC236}">
                  <a16:creationId xmlns:a16="http://schemas.microsoft.com/office/drawing/2014/main" id="{5323CEE2-A3EB-4E95-BF10-49BDAC7ED167}"/>
                </a:ext>
              </a:extLst>
            </p:cNvPr>
            <p:cNvGrpSpPr>
              <a:grpSpLocks/>
            </p:cNvGrpSpPr>
            <p:nvPr/>
          </p:nvGrpSpPr>
          <p:grpSpPr bwMode="auto">
            <a:xfrm>
              <a:off x="2925" y="1661"/>
              <a:ext cx="635" cy="1876"/>
              <a:chOff x="2925" y="1661"/>
              <a:chExt cx="635" cy="1876"/>
            </a:xfrm>
          </p:grpSpPr>
          <p:sp>
            <p:nvSpPr>
              <p:cNvPr id="49" name="Text Box 12">
                <a:extLst>
                  <a:ext uri="{FF2B5EF4-FFF2-40B4-BE49-F238E27FC236}">
                    <a16:creationId xmlns:a16="http://schemas.microsoft.com/office/drawing/2014/main" id="{CC98A179-0D3B-4D84-94DA-EBB904F7B4D1}"/>
                  </a:ext>
                </a:extLst>
              </p:cNvPr>
              <p:cNvSpPr txBox="1">
                <a:spLocks noChangeArrowheads="1"/>
              </p:cNvSpPr>
              <p:nvPr/>
            </p:nvSpPr>
            <p:spPr bwMode="auto">
              <a:xfrm>
                <a:off x="2925" y="3249"/>
                <a:ext cx="635" cy="288"/>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zh-CN" altLang="en-US" sz="2400" kern="0">
                    <a:solidFill>
                      <a:srgbClr val="000000"/>
                    </a:solidFill>
                    <a:latin typeface="华文新魏" pitchFamily="2" charset="-122"/>
                    <a:ea typeface="华文新魏" pitchFamily="2" charset="-122"/>
                  </a:rPr>
                  <a:t>地址</a:t>
                </a:r>
                <a:endParaRPr lang="zh-CN" altLang="en-US" sz="2400" kern="0">
                  <a:solidFill>
                    <a:srgbClr val="0000FF"/>
                  </a:solidFill>
                </a:endParaRPr>
              </a:p>
            </p:txBody>
          </p:sp>
          <p:sp>
            <p:nvSpPr>
              <p:cNvPr id="50" name="Line 13">
                <a:extLst>
                  <a:ext uri="{FF2B5EF4-FFF2-40B4-BE49-F238E27FC236}">
                    <a16:creationId xmlns:a16="http://schemas.microsoft.com/office/drawing/2014/main" id="{DC44C313-54AC-48FE-96C2-E0CF20E3C094}"/>
                  </a:ext>
                </a:extLst>
              </p:cNvPr>
              <p:cNvSpPr>
                <a:spLocks noChangeShapeType="1"/>
              </p:cNvSpPr>
              <p:nvPr/>
            </p:nvSpPr>
            <p:spPr bwMode="auto">
              <a:xfrm flipH="1" flipV="1">
                <a:off x="3198" y="2886"/>
                <a:ext cx="0" cy="3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51" name="Rectangle 14">
                <a:extLst>
                  <a:ext uri="{FF2B5EF4-FFF2-40B4-BE49-F238E27FC236}">
                    <a16:creationId xmlns:a16="http://schemas.microsoft.com/office/drawing/2014/main" id="{B3F7E5FE-0ACC-4B79-AAF9-B7AAF4197813}"/>
                  </a:ext>
                </a:extLst>
              </p:cNvPr>
              <p:cNvSpPr>
                <a:spLocks noChangeArrowheads="1"/>
              </p:cNvSpPr>
              <p:nvPr/>
            </p:nvSpPr>
            <p:spPr bwMode="auto">
              <a:xfrm>
                <a:off x="2971" y="1661"/>
                <a:ext cx="499" cy="1179"/>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32780" name="Group 15">
              <a:extLst>
                <a:ext uri="{FF2B5EF4-FFF2-40B4-BE49-F238E27FC236}">
                  <a16:creationId xmlns:a16="http://schemas.microsoft.com/office/drawing/2014/main" id="{CB965A7B-2808-4F0F-A06E-242EF20225B4}"/>
                </a:ext>
              </a:extLst>
            </p:cNvPr>
            <p:cNvGrpSpPr>
              <a:grpSpLocks/>
            </p:cNvGrpSpPr>
            <p:nvPr/>
          </p:nvGrpSpPr>
          <p:grpSpPr bwMode="auto">
            <a:xfrm>
              <a:off x="3564" y="1661"/>
              <a:ext cx="1720" cy="1876"/>
              <a:chOff x="3564" y="1661"/>
              <a:chExt cx="1720" cy="1876"/>
            </a:xfrm>
          </p:grpSpPr>
          <p:sp>
            <p:nvSpPr>
              <p:cNvPr id="46" name="Text Box 16">
                <a:extLst>
                  <a:ext uri="{FF2B5EF4-FFF2-40B4-BE49-F238E27FC236}">
                    <a16:creationId xmlns:a16="http://schemas.microsoft.com/office/drawing/2014/main" id="{D682BF44-7E05-474D-B6D5-64F0C8CAF938}"/>
                  </a:ext>
                </a:extLst>
              </p:cNvPr>
              <p:cNvSpPr txBox="1">
                <a:spLocks noChangeArrowheads="1"/>
              </p:cNvSpPr>
              <p:nvPr/>
            </p:nvSpPr>
            <p:spPr bwMode="auto">
              <a:xfrm>
                <a:off x="3951" y="3249"/>
                <a:ext cx="1152" cy="288"/>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eaLnBrk="1" hangingPunct="1">
                  <a:spcBef>
                    <a:spcPct val="50000"/>
                  </a:spcBef>
                  <a:buClr>
                    <a:srgbClr val="0000FF"/>
                  </a:buClr>
                  <a:defRPr/>
                </a:pPr>
                <a:r>
                  <a:rPr lang="zh-CN" altLang="en-US" sz="2400" kern="0">
                    <a:solidFill>
                      <a:srgbClr val="000000"/>
                    </a:solidFill>
                    <a:latin typeface="华文新魏" pitchFamily="2" charset="-122"/>
                    <a:ea typeface="华文新魏" pitchFamily="2" charset="-122"/>
                  </a:rPr>
                  <a:t>程序代码</a:t>
                </a:r>
                <a:endParaRPr lang="zh-CN" altLang="en-US" sz="2400" kern="0">
                  <a:solidFill>
                    <a:srgbClr val="0000FF"/>
                  </a:solidFill>
                </a:endParaRPr>
              </a:p>
            </p:txBody>
          </p:sp>
          <p:sp>
            <p:nvSpPr>
              <p:cNvPr id="47" name="Rectangle 17">
                <a:extLst>
                  <a:ext uri="{FF2B5EF4-FFF2-40B4-BE49-F238E27FC236}">
                    <a16:creationId xmlns:a16="http://schemas.microsoft.com/office/drawing/2014/main" id="{4D8232D8-7532-41EF-988A-DBAAD02BD2D5}"/>
                  </a:ext>
                </a:extLst>
              </p:cNvPr>
              <p:cNvSpPr>
                <a:spLocks noChangeArrowheads="1"/>
              </p:cNvSpPr>
              <p:nvPr/>
            </p:nvSpPr>
            <p:spPr bwMode="auto">
              <a:xfrm>
                <a:off x="3564" y="1661"/>
                <a:ext cx="1720" cy="1179"/>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8" name="Line 18">
                <a:extLst>
                  <a:ext uri="{FF2B5EF4-FFF2-40B4-BE49-F238E27FC236}">
                    <a16:creationId xmlns:a16="http://schemas.microsoft.com/office/drawing/2014/main" id="{9B8569FD-D656-4124-8250-5FF7D1BBE111}"/>
                  </a:ext>
                </a:extLst>
              </p:cNvPr>
              <p:cNvSpPr>
                <a:spLocks noChangeShapeType="1"/>
              </p:cNvSpPr>
              <p:nvPr/>
            </p:nvSpPr>
            <p:spPr bwMode="auto">
              <a:xfrm flipV="1">
                <a:off x="4468" y="2886"/>
                <a:ext cx="0" cy="36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grpSp>
      </p:grpSp>
    </p:spTree>
    <p:extLst>
      <p:ext uri="{BB962C8B-B14F-4D97-AF65-F5344CB8AC3E}">
        <p14:creationId xmlns:p14="http://schemas.microsoft.com/office/powerpoint/2010/main" val="5498970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slide(fromTop)">
                                      <p:cBhvr>
                                        <p:cTn id="12" dur="500"/>
                                        <p:tgtEl>
                                          <p:spTgt spid="27"/>
                                        </p:tgtEl>
                                      </p:cBhvr>
                                    </p:animEffect>
                                  </p:childTnLst>
                                </p:cTn>
                              </p:par>
                            </p:childTnLst>
                          </p:cTn>
                        </p:par>
                        <p:par>
                          <p:cTn id="13" fill="hold" nodeType="afterGroup">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slide(fromBottom)">
                                      <p:cBhvr>
                                        <p:cTn id="16" dur="500"/>
                                        <p:tgtEl>
                                          <p:spTgt spid="29"/>
                                        </p:tgtEl>
                                      </p:cBhvr>
                                    </p:animEffect>
                                  </p:childTnLst>
                                </p:cTn>
                              </p:par>
                            </p:childTnLst>
                          </p:cTn>
                        </p:par>
                        <p:par>
                          <p:cTn id="17" fill="hold" nodeType="afterGroup">
                            <p:stCondLst>
                              <p:cond delay="1500"/>
                            </p:stCondLst>
                            <p:childTnLst>
                              <p:par>
                                <p:cTn id="18" presetID="1" presetClass="entr" presetSubtype="0" fill="hold" grpId="0" nodeType="afterEffect">
                                  <p:stCondLst>
                                    <p:cond delay="0"/>
                                  </p:stCondLst>
                                  <p:childTnLst>
                                    <p:set>
                                      <p:cBhvr>
                                        <p:cTn id="19" dur="1" fill="hold">
                                          <p:stCondLst>
                                            <p:cond delay="499"/>
                                          </p:stCondLst>
                                        </p:cTn>
                                        <p:tgtEl>
                                          <p:spTgt spid="30"/>
                                        </p:tgtEl>
                                        <p:attrNameLst>
                                          <p:attrName>style.visibility</p:attrName>
                                        </p:attrNameLst>
                                      </p:cBhvr>
                                      <p:to>
                                        <p:strVal val="visible"/>
                                      </p:to>
                                    </p:se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1+#ppt_w/2"/>
                                          </p:val>
                                        </p:tav>
                                        <p:tav tm="100000">
                                          <p:val>
                                            <p:strVal val="#ppt_x"/>
                                          </p:val>
                                        </p:tav>
                                      </p:tavLst>
                                    </p:anim>
                                    <p:anim calcmode="lin" valueType="num">
                                      <p:cBhvr additive="base">
                                        <p:cTn id="29" dur="500" fill="hold"/>
                                        <p:tgtEl>
                                          <p:spTgt spid="42"/>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
                            </p:stCondLst>
                            <p:childTnLst>
                              <p:par>
                                <p:cTn id="31" presetID="12" presetClass="entr" presetSubtype="1"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slide(fromTop)">
                                      <p:cBhvr>
                                        <p:cTn id="33" dur="500"/>
                                        <p:tgtEl>
                                          <p:spTgt spid="32"/>
                                        </p:tgtEl>
                                      </p:cBhvr>
                                    </p:animEffect>
                                  </p:childTnLst>
                                </p:cTn>
                              </p:par>
                            </p:childTnLst>
                          </p:cTn>
                        </p:par>
                        <p:par>
                          <p:cTn id="34" fill="hold" nodeType="afterGroup">
                            <p:stCondLst>
                              <p:cond delay="1000"/>
                            </p:stCondLst>
                            <p:childTnLst>
                              <p:par>
                                <p:cTn id="35" presetID="22" presetClass="entr" presetSubtype="4"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down)">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autoUpdateAnimBg="0"/>
      <p:bldP spid="28" grpId="0" autoUpdateAnimBg="0"/>
      <p:bldP spid="29" grpId="0" autoUpdateAnimBg="0"/>
      <p:bldP spid="30" grpId="0" animBg="1"/>
      <p:bldP spid="32" grpId="0" animBg="1" autoUpdateAnimBg="0"/>
      <p:bldP spid="42"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65A474F7-B555-4D7D-94D0-725B59CB888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伪指令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范围的地址读取</a:t>
            </a:r>
            <a:r>
              <a:rPr kumimoji="1" lang="en-US" altLang="zh-CN" sz="3600" b="1">
                <a:solidFill>
                  <a:srgbClr val="C00000"/>
                </a:solidFill>
                <a:latin typeface="楷体" panose="02010609060101010101" pitchFamily="49" charset="-122"/>
                <a:ea typeface="楷体" panose="02010609060101010101" pitchFamily="49" charset="-122"/>
              </a:rPr>
              <a:t>ADR</a:t>
            </a:r>
            <a:endParaRPr kumimoji="1" lang="zh-CN" altLang="en-US" sz="3600" b="1">
              <a:latin typeface="Arial" panose="020B0604020202020204" pitchFamily="34" charset="0"/>
              <a:ea typeface="黑体" panose="02010609060101010101" pitchFamily="49" charset="-122"/>
            </a:endParaRPr>
          </a:p>
        </p:txBody>
      </p:sp>
      <p:sp>
        <p:nvSpPr>
          <p:cNvPr id="19" name="Text Box 3">
            <a:extLst>
              <a:ext uri="{FF2B5EF4-FFF2-40B4-BE49-F238E27FC236}">
                <a16:creationId xmlns:a16="http://schemas.microsoft.com/office/drawing/2014/main" id="{55D33C3C-3343-4957-B1C4-F456D238E656}"/>
              </a:ext>
            </a:extLst>
          </p:cNvPr>
          <p:cNvSpPr txBox="1">
            <a:spLocks noChangeArrowheads="1"/>
          </p:cNvSpPr>
          <p:nvPr/>
        </p:nvSpPr>
        <p:spPr bwMode="auto">
          <a:xfrm>
            <a:off x="2362200" y="2225675"/>
            <a:ext cx="3200400" cy="2692400"/>
          </a:xfrm>
          <a:prstGeom prst="rect">
            <a:avLst/>
          </a:prstGeom>
          <a:solidFill>
            <a:srgbClr val="FFFFFF">
              <a:alpha val="50195"/>
            </a:srgbClr>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2000" kern="0">
                <a:solidFill>
                  <a:srgbClr val="3333CC"/>
                </a:solidFill>
                <a:latin typeface="Arial Black" pitchFamily="34" charset="0"/>
              </a:rPr>
              <a:t>      ...</a:t>
            </a:r>
          </a:p>
          <a:p>
            <a:pPr algn="just" eaLnBrk="1" hangingPunct="1">
              <a:spcBef>
                <a:spcPct val="50000"/>
              </a:spcBef>
              <a:buClr>
                <a:srgbClr val="0000FF"/>
              </a:buClr>
              <a:defRPr/>
            </a:pPr>
            <a:r>
              <a:rPr lang="en-US" altLang="zh-CN" sz="2000" kern="0">
                <a:solidFill>
                  <a:srgbClr val="3333CC"/>
                </a:solidFill>
                <a:latin typeface="Arial Black" pitchFamily="34" charset="0"/>
              </a:rPr>
              <a:t>      ADR     R0,Delay    </a:t>
            </a:r>
          </a:p>
          <a:p>
            <a:pPr algn="just" eaLnBrk="1" hangingPunct="1">
              <a:spcBef>
                <a:spcPct val="50000"/>
              </a:spcBef>
              <a:buClr>
                <a:srgbClr val="0000FF"/>
              </a:buClr>
              <a:defRPr/>
            </a:pPr>
            <a:r>
              <a:rPr lang="en-US" altLang="zh-CN" sz="2000" kern="0">
                <a:solidFill>
                  <a:srgbClr val="3333CC"/>
                </a:solidFill>
                <a:latin typeface="Arial Black" pitchFamily="34" charset="0"/>
              </a:rPr>
              <a:t>      ...</a:t>
            </a:r>
          </a:p>
          <a:p>
            <a:pPr algn="just" eaLnBrk="1" hangingPunct="1">
              <a:spcBef>
                <a:spcPct val="50000"/>
              </a:spcBef>
              <a:buClr>
                <a:srgbClr val="0000FF"/>
              </a:buClr>
              <a:defRPr/>
            </a:pPr>
            <a:r>
              <a:rPr lang="en-US" altLang="zh-CN" sz="2000" kern="0">
                <a:solidFill>
                  <a:srgbClr val="FF00FF"/>
                </a:solidFill>
                <a:latin typeface="Arial Black" pitchFamily="34" charset="0"/>
              </a:rPr>
              <a:t>Delay</a:t>
            </a:r>
          </a:p>
          <a:p>
            <a:pPr algn="just" eaLnBrk="1" hangingPunct="1">
              <a:spcBef>
                <a:spcPct val="50000"/>
              </a:spcBef>
              <a:buClr>
                <a:srgbClr val="0000FF"/>
              </a:buClr>
              <a:defRPr/>
            </a:pPr>
            <a:r>
              <a:rPr lang="en-US" altLang="zh-CN" sz="2000" kern="0">
                <a:solidFill>
                  <a:srgbClr val="3333CC"/>
                </a:solidFill>
                <a:latin typeface="Arial Black" pitchFamily="34" charset="0"/>
              </a:rPr>
              <a:t>      MOV     R0,r14</a:t>
            </a:r>
          </a:p>
          <a:p>
            <a:pPr algn="just" eaLnBrk="1" hangingPunct="1">
              <a:spcBef>
                <a:spcPct val="50000"/>
              </a:spcBef>
              <a:buClr>
                <a:srgbClr val="0000FF"/>
              </a:buClr>
              <a:defRPr/>
            </a:pPr>
            <a:r>
              <a:rPr lang="en-US" altLang="zh-CN" sz="2000" kern="0">
                <a:solidFill>
                  <a:srgbClr val="3333CC"/>
                </a:solidFill>
                <a:latin typeface="Arial Black" pitchFamily="34" charset="0"/>
              </a:rPr>
              <a:t>      ...</a:t>
            </a:r>
          </a:p>
        </p:txBody>
      </p:sp>
      <p:sp>
        <p:nvSpPr>
          <p:cNvPr id="20" name="Text Box 4">
            <a:extLst>
              <a:ext uri="{FF2B5EF4-FFF2-40B4-BE49-F238E27FC236}">
                <a16:creationId xmlns:a16="http://schemas.microsoft.com/office/drawing/2014/main" id="{ECD55015-F470-47AA-9796-6E3944E02797}"/>
              </a:ext>
            </a:extLst>
          </p:cNvPr>
          <p:cNvSpPr txBox="1">
            <a:spLocks noChangeArrowheads="1"/>
          </p:cNvSpPr>
          <p:nvPr/>
        </p:nvSpPr>
        <p:spPr bwMode="auto">
          <a:xfrm>
            <a:off x="2362200" y="1700213"/>
            <a:ext cx="3581400" cy="457200"/>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zh-CN" altLang="en-US" sz="2400" kern="0">
                <a:solidFill>
                  <a:srgbClr val="000000"/>
                </a:solidFill>
                <a:latin typeface="华文新魏" pitchFamily="2" charset="-122"/>
                <a:ea typeface="华文新魏" pitchFamily="2" charset="-122"/>
              </a:rPr>
              <a:t>应用示例（源程序）：</a:t>
            </a:r>
            <a:endParaRPr lang="zh-CN" altLang="en-US" sz="2400" kern="0">
              <a:solidFill>
                <a:srgbClr val="0000FF"/>
              </a:solidFill>
            </a:endParaRPr>
          </a:p>
        </p:txBody>
      </p:sp>
      <p:sp>
        <p:nvSpPr>
          <p:cNvPr id="21" name="Text Box 5">
            <a:extLst>
              <a:ext uri="{FF2B5EF4-FFF2-40B4-BE49-F238E27FC236}">
                <a16:creationId xmlns:a16="http://schemas.microsoft.com/office/drawing/2014/main" id="{36C6169C-AB1A-4B11-9FC6-029E2AFD755F}"/>
              </a:ext>
            </a:extLst>
          </p:cNvPr>
          <p:cNvSpPr txBox="1">
            <a:spLocks noChangeArrowheads="1"/>
          </p:cNvSpPr>
          <p:nvPr/>
        </p:nvSpPr>
        <p:spPr bwMode="auto">
          <a:xfrm>
            <a:off x="2351088" y="5054601"/>
            <a:ext cx="3211512" cy="830997"/>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zh-CN" altLang="en-US" sz="2400" kern="0">
                <a:solidFill>
                  <a:srgbClr val="000000"/>
                </a:solidFill>
                <a:latin typeface="华文新魏" pitchFamily="2" charset="-122"/>
                <a:ea typeface="华文新魏" pitchFamily="2" charset="-122"/>
              </a:rPr>
              <a:t>使用伪指令将程序标号</a:t>
            </a:r>
            <a:r>
              <a:rPr lang="en-US" altLang="zh-CN" sz="2400" kern="0">
                <a:solidFill>
                  <a:srgbClr val="000000"/>
                </a:solidFill>
                <a:latin typeface="华文新魏" pitchFamily="2" charset="-122"/>
                <a:ea typeface="华文新魏" pitchFamily="2" charset="-122"/>
              </a:rPr>
              <a:t>Delay</a:t>
            </a:r>
            <a:r>
              <a:rPr lang="zh-CN" altLang="en-US" sz="2400" kern="0">
                <a:solidFill>
                  <a:srgbClr val="000000"/>
                </a:solidFill>
                <a:latin typeface="华文新魏" pitchFamily="2" charset="-122"/>
                <a:ea typeface="华文新魏" pitchFamily="2" charset="-122"/>
              </a:rPr>
              <a:t>的地址存入</a:t>
            </a:r>
            <a:r>
              <a:rPr lang="en-US" altLang="zh-CN" sz="2400" kern="0">
                <a:solidFill>
                  <a:srgbClr val="000000"/>
                </a:solidFill>
                <a:latin typeface="华文新魏" pitchFamily="2" charset="-122"/>
                <a:ea typeface="华文新魏" pitchFamily="2" charset="-122"/>
              </a:rPr>
              <a:t>R0</a:t>
            </a:r>
            <a:endParaRPr lang="en-US" altLang="zh-CN" sz="2400" kern="0">
              <a:solidFill>
                <a:srgbClr val="0000FF"/>
              </a:solidFill>
            </a:endParaRPr>
          </a:p>
        </p:txBody>
      </p:sp>
      <p:sp>
        <p:nvSpPr>
          <p:cNvPr id="22" name="Text Box 6">
            <a:extLst>
              <a:ext uri="{FF2B5EF4-FFF2-40B4-BE49-F238E27FC236}">
                <a16:creationId xmlns:a16="http://schemas.microsoft.com/office/drawing/2014/main" id="{50402DC8-C29F-4C9F-91CA-942A8A33ACE2}"/>
              </a:ext>
            </a:extLst>
          </p:cNvPr>
          <p:cNvSpPr txBox="1">
            <a:spLocks noChangeArrowheads="1"/>
          </p:cNvSpPr>
          <p:nvPr/>
        </p:nvSpPr>
        <p:spPr bwMode="auto">
          <a:xfrm>
            <a:off x="6167439" y="2236788"/>
            <a:ext cx="3870325" cy="2692400"/>
          </a:xfrm>
          <a:prstGeom prst="rect">
            <a:avLst/>
          </a:prstGeom>
          <a:solidFill>
            <a:srgbClr val="FFFFFF">
              <a:alpha val="50195"/>
            </a:srgbClr>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1800" kern="0">
                <a:solidFill>
                  <a:srgbClr val="0000FF"/>
                </a:solidFill>
              </a:rPr>
              <a:t>        </a:t>
            </a:r>
            <a:r>
              <a:rPr lang="en-US" altLang="zh-CN" sz="2000" kern="0">
                <a:solidFill>
                  <a:srgbClr val="3333CC"/>
                </a:solidFill>
                <a:latin typeface="Arial Black" pitchFamily="34" charset="0"/>
              </a:rPr>
              <a:t>...</a:t>
            </a:r>
          </a:p>
          <a:p>
            <a:pPr algn="just" eaLnBrk="1" hangingPunct="1">
              <a:spcBef>
                <a:spcPct val="50000"/>
              </a:spcBef>
              <a:buClr>
                <a:srgbClr val="0000FF"/>
              </a:buClr>
              <a:defRPr/>
            </a:pPr>
            <a:r>
              <a:rPr lang="en-US" altLang="zh-CN" sz="2000" kern="0">
                <a:solidFill>
                  <a:srgbClr val="3333CC"/>
                </a:solidFill>
                <a:latin typeface="Arial Black" pitchFamily="34" charset="0"/>
              </a:rPr>
              <a:t>0x20    ADD    r0,pc,#0x3c</a:t>
            </a:r>
          </a:p>
          <a:p>
            <a:pPr algn="just" eaLnBrk="1" hangingPunct="1">
              <a:spcBef>
                <a:spcPct val="50000"/>
              </a:spcBef>
              <a:buClr>
                <a:srgbClr val="0000FF"/>
              </a:buClr>
              <a:defRPr/>
            </a:pPr>
            <a:r>
              <a:rPr lang="en-US" altLang="zh-CN" sz="2000" kern="0">
                <a:solidFill>
                  <a:srgbClr val="3333CC"/>
                </a:solidFill>
                <a:latin typeface="Arial Black" pitchFamily="34" charset="0"/>
              </a:rPr>
              <a:t>            ...</a:t>
            </a:r>
          </a:p>
          <a:p>
            <a:pPr algn="just" eaLnBrk="1" hangingPunct="1">
              <a:spcBef>
                <a:spcPct val="50000"/>
              </a:spcBef>
              <a:buClr>
                <a:srgbClr val="0000FF"/>
              </a:buClr>
              <a:defRPr/>
            </a:pPr>
            <a:r>
              <a:rPr lang="en-US" altLang="zh-CN" sz="2000" kern="0">
                <a:solidFill>
                  <a:srgbClr val="3333CC"/>
                </a:solidFill>
                <a:latin typeface="Arial Black" pitchFamily="34" charset="0"/>
              </a:rPr>
              <a:t>            ...</a:t>
            </a:r>
          </a:p>
          <a:p>
            <a:pPr algn="just" eaLnBrk="1" hangingPunct="1">
              <a:spcBef>
                <a:spcPct val="50000"/>
              </a:spcBef>
              <a:buClr>
                <a:srgbClr val="0000FF"/>
              </a:buClr>
              <a:defRPr/>
            </a:pPr>
            <a:r>
              <a:rPr lang="en-US" altLang="zh-CN" sz="2000" kern="0">
                <a:solidFill>
                  <a:srgbClr val="3333CC"/>
                </a:solidFill>
                <a:latin typeface="Arial Black" pitchFamily="34" charset="0"/>
              </a:rPr>
              <a:t>0x64    MOV    r0,r14</a:t>
            </a:r>
          </a:p>
          <a:p>
            <a:pPr algn="just" eaLnBrk="1" hangingPunct="1">
              <a:spcBef>
                <a:spcPct val="50000"/>
              </a:spcBef>
              <a:buClr>
                <a:srgbClr val="0000FF"/>
              </a:buClr>
              <a:defRPr/>
            </a:pPr>
            <a:r>
              <a:rPr lang="en-US" altLang="zh-CN" sz="2000" kern="0">
                <a:solidFill>
                  <a:srgbClr val="3333CC"/>
                </a:solidFill>
                <a:latin typeface="Arial Black" pitchFamily="34" charset="0"/>
              </a:rPr>
              <a:t>            ...</a:t>
            </a:r>
          </a:p>
        </p:txBody>
      </p:sp>
      <p:sp>
        <p:nvSpPr>
          <p:cNvPr id="33799" name="Text Box 7">
            <a:extLst>
              <a:ext uri="{FF2B5EF4-FFF2-40B4-BE49-F238E27FC236}">
                <a16:creationId xmlns:a16="http://schemas.microsoft.com/office/drawing/2014/main" id="{19E1C9F7-0490-49C4-B836-7E6EA53A0D37}"/>
              </a:ext>
            </a:extLst>
          </p:cNvPr>
          <p:cNvSpPr txBox="1">
            <a:spLocks noChangeArrowheads="1"/>
          </p:cNvSpPr>
          <p:nvPr/>
        </p:nvSpPr>
        <p:spPr bwMode="auto">
          <a:xfrm>
            <a:off x="6456363" y="1700213"/>
            <a:ext cx="3581400" cy="457200"/>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pPr>
            <a:r>
              <a:rPr kumimoji="1" lang="zh-CN" altLang="en-US" sz="2400">
                <a:latin typeface="华文新魏" panose="02010800040101010101" pitchFamily="2" charset="-122"/>
                <a:ea typeface="华文新魏" panose="02010800040101010101" pitchFamily="2" charset="-122"/>
              </a:rPr>
              <a:t>编译后的反汇编代码：</a:t>
            </a:r>
          </a:p>
        </p:txBody>
      </p:sp>
      <p:sp>
        <p:nvSpPr>
          <p:cNvPr id="24" name="AutoShape 8">
            <a:extLst>
              <a:ext uri="{FF2B5EF4-FFF2-40B4-BE49-F238E27FC236}">
                <a16:creationId xmlns:a16="http://schemas.microsoft.com/office/drawing/2014/main" id="{FFF7D8AA-AAEE-4116-9F4B-C34CA6BF19E4}"/>
              </a:ext>
            </a:extLst>
          </p:cNvPr>
          <p:cNvSpPr>
            <a:spLocks noChangeArrowheads="1"/>
          </p:cNvSpPr>
          <p:nvPr/>
        </p:nvSpPr>
        <p:spPr bwMode="auto">
          <a:xfrm>
            <a:off x="2895600" y="2708275"/>
            <a:ext cx="2438400" cy="381000"/>
          </a:xfrm>
          <a:prstGeom prst="roundRect">
            <a:avLst>
              <a:gd name="adj" fmla="val 16667"/>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5" name="AutoShape 9">
            <a:extLst>
              <a:ext uri="{FF2B5EF4-FFF2-40B4-BE49-F238E27FC236}">
                <a16:creationId xmlns:a16="http://schemas.microsoft.com/office/drawing/2014/main" id="{0AF64937-3E32-4727-9642-D78735015BEE}"/>
              </a:ext>
            </a:extLst>
          </p:cNvPr>
          <p:cNvSpPr>
            <a:spLocks noChangeArrowheads="1"/>
          </p:cNvSpPr>
          <p:nvPr/>
        </p:nvSpPr>
        <p:spPr bwMode="auto">
          <a:xfrm>
            <a:off x="6242050" y="2708275"/>
            <a:ext cx="3670300" cy="381000"/>
          </a:xfrm>
          <a:prstGeom prst="roundRect">
            <a:avLst>
              <a:gd name="adj" fmla="val 16667"/>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6" name="Line 10">
            <a:extLst>
              <a:ext uri="{FF2B5EF4-FFF2-40B4-BE49-F238E27FC236}">
                <a16:creationId xmlns:a16="http://schemas.microsoft.com/office/drawing/2014/main" id="{EE5ECD0A-761E-46F0-840A-5381FCEC4A25}"/>
              </a:ext>
            </a:extLst>
          </p:cNvPr>
          <p:cNvSpPr>
            <a:spLocks noChangeShapeType="1"/>
          </p:cNvSpPr>
          <p:nvPr/>
        </p:nvSpPr>
        <p:spPr bwMode="auto">
          <a:xfrm flipV="1">
            <a:off x="5446714" y="2914651"/>
            <a:ext cx="649287" cy="952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3" name="Text Box 11">
            <a:extLst>
              <a:ext uri="{FF2B5EF4-FFF2-40B4-BE49-F238E27FC236}">
                <a16:creationId xmlns:a16="http://schemas.microsoft.com/office/drawing/2014/main" id="{584D507A-4F51-4BFD-83EF-599F48E17CE1}"/>
              </a:ext>
            </a:extLst>
          </p:cNvPr>
          <p:cNvSpPr txBox="1">
            <a:spLocks noChangeArrowheads="1"/>
          </p:cNvSpPr>
          <p:nvPr/>
        </p:nvSpPr>
        <p:spPr bwMode="auto">
          <a:xfrm>
            <a:off x="6096000" y="5229225"/>
            <a:ext cx="4248150" cy="457200"/>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2400" kern="0">
                <a:solidFill>
                  <a:srgbClr val="000000"/>
                </a:solidFill>
                <a:latin typeface="华文新魏" pitchFamily="2" charset="-122"/>
                <a:ea typeface="华文新魏" pitchFamily="2" charset="-122"/>
              </a:rPr>
              <a:t>ADR</a:t>
            </a:r>
            <a:r>
              <a:rPr lang="zh-CN" altLang="en-US" sz="2400" kern="0">
                <a:solidFill>
                  <a:srgbClr val="000000"/>
                </a:solidFill>
                <a:latin typeface="华文新魏" pitchFamily="2" charset="-122"/>
                <a:ea typeface="华文新魏" pitchFamily="2" charset="-122"/>
              </a:rPr>
              <a:t>伪指令被汇编成一条指令</a:t>
            </a:r>
            <a:endParaRPr lang="zh-CN" altLang="en-US" sz="2400" kern="0">
              <a:solidFill>
                <a:srgbClr val="0000FF"/>
              </a:solidFill>
            </a:endParaRPr>
          </a:p>
        </p:txBody>
      </p:sp>
    </p:spTree>
    <p:extLst>
      <p:ext uri="{BB962C8B-B14F-4D97-AF65-F5344CB8AC3E}">
        <p14:creationId xmlns:p14="http://schemas.microsoft.com/office/powerpoint/2010/main" val="3538794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nodeType="afterGroup">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slide(fromBottom)">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3"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5D85B9E9-29AD-4234-A263-5B1FBDEA66D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伪指令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范围的地址读取</a:t>
            </a:r>
            <a:r>
              <a:rPr kumimoji="1" lang="en-US" altLang="zh-CN" sz="3600" b="1">
                <a:solidFill>
                  <a:srgbClr val="C00000"/>
                </a:solidFill>
                <a:latin typeface="楷体" panose="02010609060101010101" pitchFamily="49" charset="-122"/>
                <a:ea typeface="楷体" panose="02010609060101010101" pitchFamily="49" charset="-122"/>
              </a:rPr>
              <a:t>ADR</a:t>
            </a:r>
            <a:endParaRPr kumimoji="1" lang="zh-CN" altLang="en-US" sz="3600" b="1">
              <a:latin typeface="Arial" panose="020B0604020202020204" pitchFamily="34" charset="0"/>
              <a:ea typeface="黑体" panose="02010609060101010101" pitchFamily="49" charset="-122"/>
            </a:endParaRPr>
          </a:p>
        </p:txBody>
      </p:sp>
      <p:grpSp>
        <p:nvGrpSpPr>
          <p:cNvPr id="12" name="Group 3">
            <a:extLst>
              <a:ext uri="{FF2B5EF4-FFF2-40B4-BE49-F238E27FC236}">
                <a16:creationId xmlns:a16="http://schemas.microsoft.com/office/drawing/2014/main" id="{B8788952-9FDE-4DEC-A5C0-CA0AEA3BA4A2}"/>
              </a:ext>
            </a:extLst>
          </p:cNvPr>
          <p:cNvGrpSpPr>
            <a:grpSpLocks/>
          </p:cNvGrpSpPr>
          <p:nvPr/>
        </p:nvGrpSpPr>
        <p:grpSpPr bwMode="auto">
          <a:xfrm>
            <a:off x="1884364" y="1916113"/>
            <a:ext cx="8315325" cy="3384550"/>
            <a:chOff x="227" y="1026"/>
            <a:chExt cx="5238" cy="2132"/>
          </a:xfrm>
        </p:grpSpPr>
        <p:sp>
          <p:nvSpPr>
            <p:cNvPr id="13" name="AutoShape 4">
              <a:extLst>
                <a:ext uri="{FF2B5EF4-FFF2-40B4-BE49-F238E27FC236}">
                  <a16:creationId xmlns:a16="http://schemas.microsoft.com/office/drawing/2014/main" id="{81FFE87F-588C-4287-BF1A-031738953740}"/>
                </a:ext>
              </a:extLst>
            </p:cNvPr>
            <p:cNvSpPr>
              <a:spLocks noChangeArrowheads="1"/>
            </p:cNvSpPr>
            <p:nvPr/>
          </p:nvSpPr>
          <p:spPr bwMode="auto">
            <a:xfrm>
              <a:off x="227" y="1026"/>
              <a:ext cx="5238" cy="2132"/>
            </a:xfrm>
            <a:prstGeom prst="roundRect">
              <a:avLst>
                <a:gd name="adj" fmla="val 3704"/>
              </a:avLst>
            </a:prstGeom>
            <a:solidFill>
              <a:srgbClr val="CCFFCC"/>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4" name="Text Box 5">
              <a:extLst>
                <a:ext uri="{FF2B5EF4-FFF2-40B4-BE49-F238E27FC236}">
                  <a16:creationId xmlns:a16="http://schemas.microsoft.com/office/drawing/2014/main" id="{CCE67864-82FB-436E-A46B-CD78477606BA}"/>
                </a:ext>
              </a:extLst>
            </p:cNvPr>
            <p:cNvSpPr txBox="1">
              <a:spLocks noChangeArrowheads="1"/>
            </p:cNvSpPr>
            <p:nvPr/>
          </p:nvSpPr>
          <p:spPr bwMode="auto">
            <a:xfrm>
              <a:off x="285" y="1207"/>
              <a:ext cx="5044" cy="1861"/>
            </a:xfrm>
            <a:prstGeom prst="rect">
              <a:avLst/>
            </a:prstGeom>
            <a:noFill/>
            <a:ln>
              <a:noFill/>
            </a:ln>
            <a:effectLst/>
            <a:extLst>
              <a:ext uri="{909E8E84-426E-40DD-AFC4-6F175D3DCCD1}">
                <a14:hiddenFill xmlns:a14="http://schemas.microsoft.com/office/drawing/2010/main">
                  <a:solidFill>
                    <a:srgbClr val="DDDDDD">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buClr>
                  <a:srgbClr val="0000FF"/>
                </a:buClr>
                <a:defRPr/>
              </a:pPr>
              <a:r>
                <a:rPr lang="en-US" altLang="zh-CN" sz="2400" kern="0">
                  <a:solidFill>
                    <a:srgbClr val="000000"/>
                  </a:solidFill>
                  <a:latin typeface="华文新魏" pitchFamily="2" charset="-122"/>
                  <a:ea typeface="华文新魏" pitchFamily="2" charset="-122"/>
                </a:rPr>
                <a:t>      ;</a:t>
              </a:r>
              <a:r>
                <a:rPr lang="zh-CN" altLang="en-US" sz="2400" kern="0">
                  <a:solidFill>
                    <a:srgbClr val="000000"/>
                  </a:solidFill>
                  <a:latin typeface="华文新魏" pitchFamily="2" charset="-122"/>
                  <a:ea typeface="华文新魏" pitchFamily="2" charset="-122"/>
                </a:rPr>
                <a:t>查表应用示例：</a:t>
              </a:r>
              <a:r>
                <a:rPr lang="zh-CN" altLang="en-US" sz="2000" kern="0">
                  <a:solidFill>
                    <a:srgbClr val="0000FF"/>
                  </a:solidFill>
                </a:rPr>
                <a:t>				</a:t>
              </a:r>
            </a:p>
            <a:p>
              <a:pPr algn="just" eaLnBrk="1" hangingPunct="1">
                <a:spcBef>
                  <a:spcPct val="50000"/>
                </a:spcBef>
                <a:buClr>
                  <a:srgbClr val="0000FF"/>
                </a:buClr>
                <a:defRPr/>
              </a:pPr>
              <a:r>
                <a:rPr lang="zh-CN" altLang="en-US" sz="2000" kern="0">
                  <a:solidFill>
                    <a:srgbClr val="3333CC"/>
                  </a:solidFill>
                  <a:latin typeface="Arial Black" pitchFamily="34" charset="0"/>
                </a:rPr>
                <a:t>      </a:t>
              </a:r>
              <a:r>
                <a:rPr lang="en-US" altLang="zh-CN" sz="2000" kern="0">
                  <a:solidFill>
                    <a:srgbClr val="3333CC"/>
                  </a:solidFill>
                  <a:latin typeface="Arial Black" pitchFamily="34" charset="0"/>
                </a:rPr>
                <a:t>ADR    R0,</a:t>
              </a:r>
              <a:r>
                <a:rPr lang="en-US" altLang="zh-CN" sz="2000" kern="0">
                  <a:solidFill>
                    <a:srgbClr val="FF00FF"/>
                  </a:solidFill>
                  <a:latin typeface="Arial Black" pitchFamily="34" charset="0"/>
                </a:rPr>
                <a:t>DISP_TAB</a:t>
              </a:r>
              <a:r>
                <a:rPr lang="en-US" altLang="zh-CN" sz="2000" kern="0">
                  <a:solidFill>
                    <a:srgbClr val="3333CC"/>
                  </a:solidFill>
                  <a:latin typeface="Arial Black" pitchFamily="34" charset="0"/>
                </a:rPr>
                <a:t>	</a:t>
              </a:r>
              <a:r>
                <a:rPr lang="en-US" altLang="zh-CN" sz="2400" kern="0">
                  <a:solidFill>
                    <a:srgbClr val="000000"/>
                  </a:solidFill>
                  <a:latin typeface="华文新魏" pitchFamily="2" charset="-122"/>
                  <a:ea typeface="华文新魏" pitchFamily="2" charset="-122"/>
                </a:rPr>
                <a:t>;</a:t>
              </a:r>
              <a:r>
                <a:rPr lang="zh-CN" altLang="en-US" sz="2400" kern="0">
                  <a:solidFill>
                    <a:srgbClr val="000000"/>
                  </a:solidFill>
                  <a:latin typeface="华文新魏" pitchFamily="2" charset="-122"/>
                  <a:ea typeface="华文新魏" pitchFamily="2" charset="-122"/>
                </a:rPr>
                <a:t>加载转换表地址</a:t>
              </a:r>
            </a:p>
            <a:p>
              <a:pPr algn="just" eaLnBrk="1" hangingPunct="1">
                <a:spcBef>
                  <a:spcPct val="50000"/>
                </a:spcBef>
                <a:buClr>
                  <a:srgbClr val="0000FF"/>
                </a:buClr>
                <a:defRPr/>
              </a:pPr>
              <a:r>
                <a:rPr lang="zh-CN" altLang="en-US" sz="2000" kern="0">
                  <a:solidFill>
                    <a:srgbClr val="3333CC"/>
                  </a:solidFill>
                  <a:latin typeface="Arial Black" pitchFamily="34" charset="0"/>
                </a:rPr>
                <a:t>      </a:t>
              </a:r>
              <a:r>
                <a:rPr lang="en-US" altLang="zh-CN" sz="2000" kern="0">
                  <a:solidFill>
                    <a:srgbClr val="3333CC"/>
                  </a:solidFill>
                  <a:latin typeface="Arial Black" pitchFamily="34" charset="0"/>
                </a:rPr>
                <a:t>LDRB   R1,[R0,R2]	</a:t>
              </a:r>
              <a:r>
                <a:rPr lang="en-US" altLang="zh-CN" sz="2400" kern="0">
                  <a:solidFill>
                    <a:srgbClr val="000000"/>
                  </a:solidFill>
                  <a:latin typeface="华文新魏" pitchFamily="2" charset="-122"/>
                  <a:ea typeface="华文新魏" pitchFamily="2" charset="-122"/>
                </a:rPr>
                <a:t>; </a:t>
              </a:r>
              <a:r>
                <a:rPr lang="zh-CN" altLang="en-US" sz="2400" kern="0">
                  <a:solidFill>
                    <a:srgbClr val="000000"/>
                  </a:solidFill>
                  <a:latin typeface="华文新魏" pitchFamily="2" charset="-122"/>
                  <a:ea typeface="华文新魏" pitchFamily="2" charset="-122"/>
                </a:rPr>
                <a:t>使用</a:t>
              </a:r>
              <a:r>
                <a:rPr lang="en-US" altLang="zh-CN" sz="2400" kern="0">
                  <a:solidFill>
                    <a:srgbClr val="000000"/>
                  </a:solidFill>
                  <a:latin typeface="华文新魏" pitchFamily="2" charset="-122"/>
                  <a:ea typeface="华文新魏" pitchFamily="2" charset="-122"/>
                </a:rPr>
                <a:t>R2</a:t>
              </a:r>
              <a:r>
                <a:rPr lang="zh-CN" altLang="en-US" sz="2400" kern="0">
                  <a:solidFill>
                    <a:srgbClr val="000000"/>
                  </a:solidFill>
                  <a:latin typeface="华文新魏" pitchFamily="2" charset="-122"/>
                  <a:ea typeface="华文新魏" pitchFamily="2" charset="-122"/>
                </a:rPr>
                <a:t>作为参数，进行查表</a:t>
              </a:r>
            </a:p>
            <a:p>
              <a:pPr algn="just" eaLnBrk="1" hangingPunct="1">
                <a:spcBef>
                  <a:spcPct val="50000"/>
                </a:spcBef>
                <a:buClr>
                  <a:srgbClr val="0000FF"/>
                </a:buClr>
                <a:defRPr/>
              </a:pPr>
              <a:r>
                <a:rPr lang="zh-CN" altLang="en-US" sz="2000" kern="0">
                  <a:solidFill>
                    <a:srgbClr val="3333CC"/>
                  </a:solidFill>
                  <a:latin typeface="Arial Black" pitchFamily="34" charset="0"/>
                </a:rPr>
                <a:t>      </a:t>
              </a:r>
              <a:r>
                <a:rPr lang="en-US" altLang="zh-CN" sz="2000" kern="0">
                  <a:solidFill>
                    <a:srgbClr val="3333CC"/>
                  </a:solidFill>
                  <a:latin typeface="Arial Black" pitchFamily="34" charset="0"/>
                </a:rPr>
                <a:t>…</a:t>
              </a:r>
            </a:p>
            <a:p>
              <a:pPr algn="just" eaLnBrk="1" hangingPunct="1">
                <a:spcBef>
                  <a:spcPct val="50000"/>
                </a:spcBef>
                <a:buClr>
                  <a:srgbClr val="0000FF"/>
                </a:buClr>
                <a:defRPr/>
              </a:pPr>
              <a:r>
                <a:rPr lang="en-US" altLang="zh-CN" sz="2000" kern="0">
                  <a:solidFill>
                    <a:srgbClr val="FF00FF"/>
                  </a:solidFill>
                  <a:latin typeface="Arial Black" pitchFamily="34" charset="0"/>
                </a:rPr>
                <a:t>DISP_TAB</a:t>
              </a:r>
            </a:p>
            <a:p>
              <a:pPr algn="just" eaLnBrk="1" hangingPunct="1">
                <a:spcBef>
                  <a:spcPct val="50000"/>
                </a:spcBef>
                <a:buClr>
                  <a:srgbClr val="0000FF"/>
                </a:buClr>
                <a:defRPr/>
              </a:pPr>
              <a:r>
                <a:rPr lang="en-US" altLang="zh-CN" sz="2000" kern="0">
                  <a:solidFill>
                    <a:srgbClr val="3333CC"/>
                  </a:solidFill>
                  <a:latin typeface="Arial Black" pitchFamily="34" charset="0"/>
                </a:rPr>
                <a:t>      DCB   0xC0,0xF9,0xA4,0xB0,0x99, 0x92,0x82,0xF8</a:t>
              </a:r>
            </a:p>
          </p:txBody>
        </p:sp>
      </p:grpSp>
    </p:spTree>
    <p:extLst>
      <p:ext uri="{BB962C8B-B14F-4D97-AF65-F5344CB8AC3E}">
        <p14:creationId xmlns:p14="http://schemas.microsoft.com/office/powerpoint/2010/main" val="8295618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F67F3824-0608-4887-9A1B-120013160DD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Thumb</a:t>
            </a:r>
            <a:r>
              <a:rPr kumimoji="1" lang="zh-CN" altLang="en-US" sz="3600" b="1">
                <a:latin typeface="Arial" panose="020B0604020202020204" pitchFamily="34" charset="0"/>
                <a:ea typeface="黑体" panose="02010609060101010101" pitchFamily="49" charset="-122"/>
              </a:rPr>
              <a:t>指令</a:t>
            </a:r>
          </a:p>
        </p:txBody>
      </p:sp>
      <p:sp>
        <p:nvSpPr>
          <p:cNvPr id="6" name="Text Box 4">
            <a:extLst>
              <a:ext uri="{FF2B5EF4-FFF2-40B4-BE49-F238E27FC236}">
                <a16:creationId xmlns:a16="http://schemas.microsoft.com/office/drawing/2014/main" id="{79A5BCC3-9878-41F7-BCB0-1E982C7BE685}"/>
              </a:ext>
            </a:extLst>
          </p:cNvPr>
          <p:cNvSpPr txBox="1">
            <a:spLocks noChangeArrowheads="1"/>
          </p:cNvSpPr>
          <p:nvPr/>
        </p:nvSpPr>
        <p:spPr bwMode="auto">
          <a:xfrm>
            <a:off x="1774825" y="1731964"/>
            <a:ext cx="3240088" cy="360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pPr>
            <a:r>
              <a:rPr kumimoji="1" lang="en-US" altLang="zh-CN" sz="2400">
                <a:latin typeface="楷体" panose="02010609060101010101" pitchFamily="49" charset="-122"/>
                <a:ea typeface="楷体" panose="02010609060101010101" pitchFamily="49" charset="-122"/>
              </a:rPr>
              <a:t>Thumb</a:t>
            </a:r>
            <a:r>
              <a:rPr kumimoji="1" lang="zh-CN" altLang="en-US" sz="2400">
                <a:latin typeface="楷体" panose="02010609060101010101" pitchFamily="49" charset="-122"/>
                <a:ea typeface="楷体" panose="02010609060101010101" pitchFamily="49" charset="-122"/>
              </a:rPr>
              <a:t>指令集可以看作是</a:t>
            </a:r>
            <a:r>
              <a:rPr kumimoji="1" lang="en-US" altLang="zh-CN" sz="2400">
                <a:latin typeface="楷体" panose="02010609060101010101" pitchFamily="49" charset="-122"/>
                <a:ea typeface="楷体" panose="02010609060101010101" pitchFamily="49" charset="-122"/>
              </a:rPr>
              <a:t>ARM</a:t>
            </a:r>
            <a:r>
              <a:rPr kumimoji="1" lang="zh-CN" altLang="en-US" sz="2400">
                <a:latin typeface="楷体" panose="02010609060101010101" pitchFamily="49" charset="-122"/>
                <a:ea typeface="楷体" panose="02010609060101010101" pitchFamily="49" charset="-122"/>
              </a:rPr>
              <a:t>指令压缩形式的子集，它是为减小代码量而提出的，具有</a:t>
            </a:r>
            <a:r>
              <a:rPr kumimoji="1" lang="en-US" altLang="zh-CN" sz="2400">
                <a:latin typeface="楷体" panose="02010609060101010101" pitchFamily="49" charset="-122"/>
                <a:ea typeface="楷体" panose="02010609060101010101" pitchFamily="49" charset="-122"/>
              </a:rPr>
              <a:t>16</a:t>
            </a:r>
            <a:r>
              <a:rPr kumimoji="1" lang="zh-CN" altLang="en-US" sz="2400">
                <a:latin typeface="楷体" panose="02010609060101010101" pitchFamily="49" charset="-122"/>
                <a:ea typeface="楷体" panose="02010609060101010101" pitchFamily="49" charset="-122"/>
              </a:rPr>
              <a:t>位的代码密度。</a:t>
            </a:r>
            <a:endParaRPr kumimoji="1" lang="en-US" altLang="zh-CN" sz="2400">
              <a:latin typeface="楷体" panose="02010609060101010101" pitchFamily="49" charset="-122"/>
              <a:ea typeface="楷体" panose="02010609060101010101" pitchFamily="49" charset="-122"/>
            </a:endParaRPr>
          </a:p>
          <a:p>
            <a:pPr algn="just" eaLnBrk="1" hangingPunct="1">
              <a:spcBef>
                <a:spcPct val="50000"/>
              </a:spcBef>
            </a:pPr>
            <a:r>
              <a:rPr kumimoji="1" lang="en-US" altLang="zh-CN" sz="2400">
                <a:latin typeface="楷体" panose="02010609060101010101" pitchFamily="49" charset="-122"/>
                <a:ea typeface="楷体" panose="02010609060101010101" pitchFamily="49" charset="-122"/>
              </a:rPr>
              <a:t>Thumb</a:t>
            </a:r>
            <a:r>
              <a:rPr kumimoji="1" lang="zh-CN" altLang="en-US" sz="2400">
                <a:latin typeface="楷体" panose="02010609060101010101" pitchFamily="49" charset="-122"/>
                <a:ea typeface="楷体" panose="02010609060101010101" pitchFamily="49" charset="-122"/>
              </a:rPr>
              <a:t>指令体系不完整，只支持通用功能。必要时仍需要使用</a:t>
            </a:r>
            <a:r>
              <a:rPr kumimoji="1" lang="en-US" altLang="zh-CN" sz="2400">
                <a:latin typeface="楷体" panose="02010609060101010101" pitchFamily="49" charset="-122"/>
                <a:ea typeface="楷体" panose="02010609060101010101" pitchFamily="49" charset="-122"/>
              </a:rPr>
              <a:t>ARM</a:t>
            </a:r>
            <a:r>
              <a:rPr kumimoji="1" lang="zh-CN" altLang="en-US" sz="2400">
                <a:latin typeface="楷体" panose="02010609060101010101" pitchFamily="49" charset="-122"/>
                <a:ea typeface="楷体" panose="02010609060101010101" pitchFamily="49" charset="-122"/>
              </a:rPr>
              <a:t>指令，如进入异常时。</a:t>
            </a:r>
          </a:p>
        </p:txBody>
      </p:sp>
      <p:sp>
        <p:nvSpPr>
          <p:cNvPr id="7" name="Text Box 3">
            <a:extLst>
              <a:ext uri="{FF2B5EF4-FFF2-40B4-BE49-F238E27FC236}">
                <a16:creationId xmlns:a16="http://schemas.microsoft.com/office/drawing/2014/main" id="{C694A4A4-135E-44A2-A86F-77F4B0D1994D}"/>
              </a:ext>
            </a:extLst>
          </p:cNvPr>
          <p:cNvSpPr txBox="1">
            <a:spLocks noChangeArrowheads="1"/>
          </p:cNvSpPr>
          <p:nvPr/>
        </p:nvSpPr>
        <p:spPr bwMode="auto">
          <a:xfrm>
            <a:off x="5232400" y="1557339"/>
            <a:ext cx="5327650" cy="5138737"/>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lnSpc>
                <a:spcPct val="90000"/>
              </a:lnSpc>
              <a:spcBef>
                <a:spcPct val="50000"/>
              </a:spcBef>
              <a:defRPr/>
            </a:pPr>
            <a:r>
              <a:rPr lang="en-US" altLang="zh-CN" sz="1600" kern="0" dirty="0">
                <a:solidFill>
                  <a:srgbClr val="000000"/>
                </a:solidFill>
              </a:rPr>
              <a:t>; </a:t>
            </a:r>
            <a:r>
              <a:rPr lang="zh-CN" altLang="en-US" sz="1600" kern="0" dirty="0">
                <a:solidFill>
                  <a:srgbClr val="000000"/>
                </a:solidFill>
              </a:rPr>
              <a:t>功能：使用</a:t>
            </a:r>
            <a:r>
              <a:rPr lang="en-US" altLang="zh-CN" sz="1600" kern="0" dirty="0">
                <a:solidFill>
                  <a:srgbClr val="000000"/>
                </a:solidFill>
              </a:rPr>
              <a:t>BX</a:t>
            </a:r>
            <a:r>
              <a:rPr lang="zh-CN" altLang="en-US" sz="1600" kern="0" dirty="0">
                <a:solidFill>
                  <a:srgbClr val="000000"/>
                </a:solidFill>
              </a:rPr>
              <a:t>指令切换处理器状态</a:t>
            </a:r>
          </a:p>
          <a:p>
            <a:pPr algn="just" eaLnBrk="1" hangingPunct="1">
              <a:lnSpc>
                <a:spcPct val="90000"/>
              </a:lnSpc>
              <a:spcBef>
                <a:spcPct val="50000"/>
              </a:spcBef>
              <a:defRPr/>
            </a:pPr>
            <a:r>
              <a:rPr lang="zh-CN" altLang="en-US" sz="1600" kern="0" dirty="0">
                <a:solidFill>
                  <a:srgbClr val="000000"/>
                </a:solidFill>
              </a:rPr>
              <a:t>	</a:t>
            </a:r>
            <a:r>
              <a:rPr lang="en-US" altLang="zh-CN" sz="1600" kern="0" dirty="0">
                <a:solidFill>
                  <a:srgbClr val="000000"/>
                </a:solidFill>
              </a:rPr>
              <a:t>AREA	Example8,CODE,READONLY	</a:t>
            </a:r>
          </a:p>
          <a:p>
            <a:pPr algn="just" eaLnBrk="1" hangingPunct="1">
              <a:lnSpc>
                <a:spcPct val="90000"/>
              </a:lnSpc>
              <a:spcBef>
                <a:spcPct val="50000"/>
              </a:spcBef>
              <a:defRPr/>
            </a:pPr>
            <a:r>
              <a:rPr lang="en-US" altLang="zh-CN" sz="1600" kern="0" dirty="0">
                <a:solidFill>
                  <a:srgbClr val="000000"/>
                </a:solidFill>
              </a:rPr>
              <a:t>	ENTRY			</a:t>
            </a:r>
          </a:p>
          <a:p>
            <a:pPr algn="just" eaLnBrk="1" hangingPunct="1">
              <a:lnSpc>
                <a:spcPct val="90000"/>
              </a:lnSpc>
              <a:spcBef>
                <a:spcPct val="50000"/>
              </a:spcBef>
              <a:defRPr/>
            </a:pPr>
            <a:r>
              <a:rPr lang="en-US" altLang="zh-CN" sz="1600" kern="0" dirty="0">
                <a:solidFill>
                  <a:srgbClr val="000000"/>
                </a:solidFill>
              </a:rPr>
              <a:t>	CODE32</a:t>
            </a:r>
          </a:p>
          <a:p>
            <a:pPr algn="just" eaLnBrk="1" hangingPunct="1">
              <a:lnSpc>
                <a:spcPct val="90000"/>
              </a:lnSpc>
              <a:spcBef>
                <a:spcPct val="50000"/>
              </a:spcBef>
              <a:defRPr/>
            </a:pPr>
            <a:r>
              <a:rPr lang="en-US" altLang="zh-CN" sz="1600" kern="0" dirty="0">
                <a:solidFill>
                  <a:srgbClr val="000000"/>
                </a:solidFill>
              </a:rPr>
              <a:t>ARM_CODE	</a:t>
            </a:r>
          </a:p>
          <a:p>
            <a:pPr algn="just" eaLnBrk="1" hangingPunct="1">
              <a:lnSpc>
                <a:spcPct val="90000"/>
              </a:lnSpc>
              <a:spcBef>
                <a:spcPct val="50000"/>
              </a:spcBef>
              <a:defRPr/>
            </a:pPr>
            <a:r>
              <a:rPr lang="en-US" altLang="zh-CN" sz="1600" kern="0" dirty="0">
                <a:solidFill>
                  <a:srgbClr val="000000"/>
                </a:solidFill>
              </a:rPr>
              <a:t>	ADR	R0,THUMB_CODE+1</a:t>
            </a:r>
          </a:p>
          <a:p>
            <a:pPr algn="just" eaLnBrk="1" hangingPunct="1">
              <a:lnSpc>
                <a:spcPct val="90000"/>
              </a:lnSpc>
              <a:spcBef>
                <a:spcPct val="50000"/>
              </a:spcBef>
              <a:defRPr/>
            </a:pPr>
            <a:r>
              <a:rPr lang="en-US" altLang="zh-CN" sz="1600" kern="0" dirty="0">
                <a:solidFill>
                  <a:srgbClr val="000000"/>
                </a:solidFill>
              </a:rPr>
              <a:t>	BX	R0	; </a:t>
            </a:r>
            <a:r>
              <a:rPr lang="zh-CN" altLang="en-US" sz="1600" kern="0" dirty="0">
                <a:solidFill>
                  <a:srgbClr val="000000"/>
                </a:solidFill>
              </a:rPr>
              <a:t>跳转并切换处理器状态</a:t>
            </a:r>
          </a:p>
          <a:p>
            <a:pPr algn="just" eaLnBrk="1" hangingPunct="1">
              <a:lnSpc>
                <a:spcPct val="90000"/>
              </a:lnSpc>
              <a:spcBef>
                <a:spcPct val="50000"/>
              </a:spcBef>
              <a:defRPr/>
            </a:pPr>
            <a:r>
              <a:rPr lang="zh-CN" altLang="en-US" sz="1600" kern="0" dirty="0">
                <a:solidFill>
                  <a:srgbClr val="000000"/>
                </a:solidFill>
              </a:rPr>
              <a:t> </a:t>
            </a:r>
          </a:p>
          <a:p>
            <a:pPr algn="just" eaLnBrk="1" hangingPunct="1">
              <a:lnSpc>
                <a:spcPct val="90000"/>
              </a:lnSpc>
              <a:spcBef>
                <a:spcPct val="50000"/>
              </a:spcBef>
              <a:defRPr/>
            </a:pPr>
            <a:r>
              <a:rPr lang="zh-CN" altLang="en-US" sz="1600" kern="0" dirty="0">
                <a:solidFill>
                  <a:srgbClr val="000000"/>
                </a:solidFill>
              </a:rPr>
              <a:t>	</a:t>
            </a:r>
            <a:r>
              <a:rPr lang="en-US" altLang="zh-CN" sz="1600" kern="0" dirty="0">
                <a:solidFill>
                  <a:srgbClr val="000000"/>
                </a:solidFill>
              </a:rPr>
              <a:t>CODE16</a:t>
            </a:r>
          </a:p>
          <a:p>
            <a:pPr algn="just" eaLnBrk="1" hangingPunct="1">
              <a:lnSpc>
                <a:spcPct val="90000"/>
              </a:lnSpc>
              <a:spcBef>
                <a:spcPct val="50000"/>
              </a:spcBef>
              <a:defRPr/>
            </a:pPr>
            <a:r>
              <a:rPr lang="en-US" altLang="zh-CN" sz="1600" kern="0" dirty="0">
                <a:solidFill>
                  <a:srgbClr val="000000"/>
                </a:solidFill>
              </a:rPr>
              <a:t>THUMB_CODE</a:t>
            </a:r>
          </a:p>
          <a:p>
            <a:pPr algn="just" eaLnBrk="1" hangingPunct="1">
              <a:lnSpc>
                <a:spcPct val="90000"/>
              </a:lnSpc>
              <a:spcBef>
                <a:spcPct val="50000"/>
              </a:spcBef>
              <a:defRPr/>
            </a:pPr>
            <a:r>
              <a:rPr lang="en-US" altLang="zh-CN" sz="1600" kern="0" dirty="0">
                <a:solidFill>
                  <a:srgbClr val="000000"/>
                </a:solidFill>
              </a:rPr>
              <a:t>	MOV	R0,#10	 ; R0 = 10</a:t>
            </a:r>
          </a:p>
          <a:p>
            <a:pPr algn="just" eaLnBrk="1" hangingPunct="1">
              <a:lnSpc>
                <a:spcPct val="90000"/>
              </a:lnSpc>
              <a:spcBef>
                <a:spcPct val="50000"/>
              </a:spcBef>
              <a:defRPr/>
            </a:pPr>
            <a:r>
              <a:rPr lang="en-US" altLang="zh-CN" sz="1600" kern="0" dirty="0">
                <a:solidFill>
                  <a:srgbClr val="000000"/>
                </a:solidFill>
              </a:rPr>
              <a:t>	MOV	R1,#20	 ; R1 = 20</a:t>
            </a:r>
          </a:p>
          <a:p>
            <a:pPr algn="just" eaLnBrk="1" hangingPunct="1">
              <a:lnSpc>
                <a:spcPct val="90000"/>
              </a:lnSpc>
              <a:spcBef>
                <a:spcPct val="50000"/>
              </a:spcBef>
              <a:defRPr/>
            </a:pPr>
            <a:r>
              <a:rPr lang="en-US" altLang="zh-CN" sz="1600" kern="0" dirty="0">
                <a:solidFill>
                  <a:srgbClr val="000000"/>
                </a:solidFill>
              </a:rPr>
              <a:t>	ADD	R0,R1	 ; R0 = R0+R1</a:t>
            </a:r>
          </a:p>
          <a:p>
            <a:pPr algn="just" eaLnBrk="1" hangingPunct="1">
              <a:lnSpc>
                <a:spcPct val="90000"/>
              </a:lnSpc>
              <a:spcBef>
                <a:spcPct val="50000"/>
              </a:spcBef>
              <a:defRPr/>
            </a:pPr>
            <a:r>
              <a:rPr lang="en-US" altLang="zh-CN" sz="1600" kern="0" dirty="0">
                <a:solidFill>
                  <a:srgbClr val="000000"/>
                </a:solidFill>
              </a:rPr>
              <a:t>	B	.</a:t>
            </a:r>
          </a:p>
          <a:p>
            <a:pPr algn="just" eaLnBrk="1" hangingPunct="1">
              <a:lnSpc>
                <a:spcPct val="90000"/>
              </a:lnSpc>
              <a:spcBef>
                <a:spcPct val="50000"/>
              </a:spcBef>
              <a:defRPr/>
            </a:pPr>
            <a:r>
              <a:rPr lang="en-US" altLang="zh-CN" sz="1600" kern="0" dirty="0">
                <a:solidFill>
                  <a:srgbClr val="000000"/>
                </a:solidFill>
              </a:rPr>
              <a:t>	END </a:t>
            </a:r>
          </a:p>
        </p:txBody>
      </p:sp>
      <p:sp>
        <p:nvSpPr>
          <p:cNvPr id="8" name="AutoShape 4">
            <a:extLst>
              <a:ext uri="{FF2B5EF4-FFF2-40B4-BE49-F238E27FC236}">
                <a16:creationId xmlns:a16="http://schemas.microsoft.com/office/drawing/2014/main" id="{3B0761E5-E272-4C30-8F3F-7CFDDAFD6EB9}"/>
              </a:ext>
            </a:extLst>
          </p:cNvPr>
          <p:cNvSpPr>
            <a:spLocks noChangeArrowheads="1"/>
          </p:cNvSpPr>
          <p:nvPr/>
        </p:nvSpPr>
        <p:spPr bwMode="auto">
          <a:xfrm>
            <a:off x="7821613" y="4038600"/>
            <a:ext cx="2667000" cy="685800"/>
          </a:xfrm>
          <a:prstGeom prst="wedgeRoundRectCallout">
            <a:avLst>
              <a:gd name="adj1" fmla="val -76014"/>
              <a:gd name="adj2" fmla="val -926"/>
              <a:gd name="adj3" fmla="val 16667"/>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在</a:t>
            </a:r>
            <a:r>
              <a:rPr lang="en-US" altLang="zh-CN" sz="2000">
                <a:latin typeface="Times New Roman" panose="02020603050405020304" pitchFamily="18" charset="0"/>
                <a:ea typeface="华文新魏" panose="02010800040101010101" pitchFamily="2" charset="-122"/>
              </a:rPr>
              <a:t>Thumb</a:t>
            </a:r>
            <a:r>
              <a:rPr lang="zh-CN" altLang="en-US" sz="2000">
                <a:latin typeface="Times New Roman" panose="02020603050405020304" pitchFamily="18" charset="0"/>
                <a:ea typeface="华文新魏" panose="02010800040101010101" pitchFamily="2" charset="-122"/>
              </a:rPr>
              <a:t>程序段之前要用</a:t>
            </a:r>
            <a:r>
              <a:rPr lang="en-US" altLang="zh-CN" sz="2000">
                <a:latin typeface="Times New Roman" panose="02020603050405020304" pitchFamily="18" charset="0"/>
                <a:ea typeface="华文新魏" panose="02010800040101010101" pitchFamily="2" charset="-122"/>
              </a:rPr>
              <a:t>CODE16</a:t>
            </a:r>
            <a:r>
              <a:rPr lang="zh-CN" altLang="en-US" sz="2000">
                <a:latin typeface="Times New Roman" panose="02020603050405020304" pitchFamily="18" charset="0"/>
                <a:ea typeface="华文新魏" panose="02010800040101010101" pitchFamily="2" charset="-122"/>
              </a:rPr>
              <a:t>声明。</a:t>
            </a:r>
          </a:p>
        </p:txBody>
      </p:sp>
      <p:sp>
        <p:nvSpPr>
          <p:cNvPr id="9" name="Oval 5">
            <a:extLst>
              <a:ext uri="{FF2B5EF4-FFF2-40B4-BE49-F238E27FC236}">
                <a16:creationId xmlns:a16="http://schemas.microsoft.com/office/drawing/2014/main" id="{A6A97F05-CFB2-489A-BA2E-FAB3E38B9574}"/>
              </a:ext>
            </a:extLst>
          </p:cNvPr>
          <p:cNvSpPr>
            <a:spLocks noChangeArrowheads="1"/>
          </p:cNvSpPr>
          <p:nvPr/>
        </p:nvSpPr>
        <p:spPr bwMode="auto">
          <a:xfrm>
            <a:off x="6145213" y="4213225"/>
            <a:ext cx="914400" cy="381000"/>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28573466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par>
                          <p:cTn id="8" fill="hold" nodeType="afterGroup">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Top)">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nimBg="1" autoUpdateAnimBg="0"/>
      <p:bldP spid="9"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98A17C9D-2817-4472-8103-6FF3A218D71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程序结构</a:t>
            </a:r>
            <a:endParaRPr kumimoji="1" lang="zh-CN" altLang="en-US" sz="3600" b="1">
              <a:latin typeface="Arial" panose="020B0604020202020204" pitchFamily="34" charset="0"/>
              <a:ea typeface="黑体" panose="02010609060101010101" pitchFamily="49" charset="-122"/>
            </a:endParaRPr>
          </a:p>
        </p:txBody>
      </p:sp>
      <p:sp>
        <p:nvSpPr>
          <p:cNvPr id="10" name="Rectangle 2">
            <a:extLst>
              <a:ext uri="{FF2B5EF4-FFF2-40B4-BE49-F238E27FC236}">
                <a16:creationId xmlns:a16="http://schemas.microsoft.com/office/drawing/2014/main" id="{A030CC6E-0748-47A5-BE65-088D96487187}"/>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11" name="Rectangle 3">
            <a:extLst>
              <a:ext uri="{FF2B5EF4-FFF2-40B4-BE49-F238E27FC236}">
                <a16:creationId xmlns:a16="http://schemas.microsoft.com/office/drawing/2014/main" id="{D6BC3175-3EB8-4C4C-80D2-771E4777C16F}"/>
              </a:ext>
            </a:extLst>
          </p:cNvPr>
          <p:cNvSpPr>
            <a:spLocks noGrp="1" noChangeArrowheads="1"/>
          </p:cNvSpPr>
          <p:nvPr/>
        </p:nvSpPr>
        <p:spPr bwMode="auto">
          <a:xfrm>
            <a:off x="2063750" y="1339851"/>
            <a:ext cx="8064500"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defRPr/>
            </a:pPr>
            <a:r>
              <a:rPr lang="zh-CN" altLang="en-US" sz="2800" kern="0" dirty="0">
                <a:solidFill>
                  <a:schemeClr val="tx1"/>
                </a:solidFill>
                <a:latin typeface="+mj-ea"/>
                <a:ea typeface="+mj-ea"/>
              </a:rPr>
              <a:t>汇编语言的程序格式</a:t>
            </a:r>
          </a:p>
          <a:p>
            <a:pPr lvl="1">
              <a:defRPr/>
            </a:pPr>
            <a:r>
              <a:rPr lang="zh-CN" altLang="en-US" sz="2400" i="0" kern="0" dirty="0">
                <a:latin typeface="楷体" panose="02010609060101010101" pitchFamily="49" charset="-122"/>
                <a:ea typeface="楷体" panose="02010609060101010101" pitchFamily="49" charset="-122"/>
              </a:rPr>
              <a:t>在</a:t>
            </a:r>
            <a:r>
              <a:rPr lang="en-US" altLang="zh-CN" sz="2400" i="0" kern="0" dirty="0">
                <a:latin typeface="楷体" panose="02010609060101010101" pitchFamily="49" charset="-122"/>
                <a:ea typeface="楷体" panose="02010609060101010101" pitchFamily="49" charset="-122"/>
              </a:rPr>
              <a:t>ARM</a:t>
            </a:r>
            <a:r>
              <a:rPr lang="zh-CN" altLang="en-US" sz="2400" i="0" kern="0" dirty="0">
                <a:latin typeface="楷体" panose="02010609060101010101" pitchFamily="49" charset="-122"/>
                <a:ea typeface="楷体" panose="02010609060101010101" pitchFamily="49" charset="-122"/>
              </a:rPr>
              <a:t>汇编语言程序中以程序段为单位组织代码。段是相对独立的指令或数据序列，具有特定的名称。</a:t>
            </a:r>
          </a:p>
          <a:p>
            <a:pPr lvl="1">
              <a:defRPr/>
            </a:pPr>
            <a:r>
              <a:rPr lang="zh-CN" altLang="en-US" sz="2400" i="0" kern="0" dirty="0">
                <a:latin typeface="楷体" panose="02010609060101010101" pitchFamily="49" charset="-122"/>
                <a:ea typeface="楷体" panose="02010609060101010101" pitchFamily="49" charset="-122"/>
              </a:rPr>
              <a:t>可执行映像文件通常由以下几部分构成。</a:t>
            </a:r>
            <a:endParaRPr lang="zh-CN" altLang="en-US" sz="2400" i="0" kern="0" dirty="0">
              <a:latin typeface="楷体" panose="02010609060101010101" pitchFamily="49" charset="-122"/>
              <a:ea typeface="楷体" panose="02010609060101010101" pitchFamily="49" charset="-122"/>
              <a:sym typeface="Symbol" pitchFamily="18" charset="2"/>
            </a:endParaRPr>
          </a:p>
          <a:p>
            <a:pPr lvl="2">
              <a:buFont typeface="Wingdings" pitchFamily="2" charset="2"/>
              <a:buNone/>
              <a:defRPr/>
            </a:pPr>
            <a:r>
              <a:rPr lang="zh-CN" altLang="en-US" kern="0" dirty="0">
                <a:latin typeface="楷体" panose="02010609060101010101" pitchFamily="49" charset="-122"/>
                <a:ea typeface="楷体" panose="02010609060101010101" pitchFamily="49" charset="-122"/>
                <a:sym typeface="Symbol" pitchFamily="18" charset="2"/>
              </a:rPr>
              <a:t></a:t>
            </a:r>
            <a:r>
              <a:rPr lang="zh-CN" altLang="en-US" kern="0" dirty="0">
                <a:latin typeface="楷体" panose="02010609060101010101" pitchFamily="49" charset="-122"/>
                <a:ea typeface="楷体" panose="02010609060101010101" pitchFamily="49" charset="-122"/>
              </a:rPr>
              <a:t>  一个或多个代码段，代码段的属性为只读。</a:t>
            </a:r>
            <a:endParaRPr lang="zh-CN" altLang="en-US" kern="0" dirty="0">
              <a:latin typeface="楷体" panose="02010609060101010101" pitchFamily="49" charset="-122"/>
              <a:ea typeface="楷体" panose="02010609060101010101" pitchFamily="49" charset="-122"/>
              <a:sym typeface="Symbol" pitchFamily="18" charset="2"/>
            </a:endParaRPr>
          </a:p>
          <a:p>
            <a:pPr lvl="2">
              <a:buFont typeface="Wingdings" pitchFamily="2" charset="2"/>
              <a:buNone/>
              <a:defRPr/>
            </a:pPr>
            <a:r>
              <a:rPr lang="zh-CN" altLang="en-US" kern="0" dirty="0">
                <a:latin typeface="楷体" panose="02010609060101010101" pitchFamily="49" charset="-122"/>
                <a:ea typeface="楷体" panose="02010609060101010101" pitchFamily="49" charset="-122"/>
                <a:sym typeface="Symbol" pitchFamily="18" charset="2"/>
              </a:rPr>
              <a:t></a:t>
            </a:r>
            <a:r>
              <a:rPr lang="zh-CN" altLang="en-US" kern="0" dirty="0">
                <a:latin typeface="楷体" panose="02010609060101010101" pitchFamily="49" charset="-122"/>
                <a:ea typeface="楷体" panose="02010609060101010101" pitchFamily="49" charset="-122"/>
              </a:rPr>
              <a:t>  零个或多个数据段，数据段的属性为可读写。数据段可是被初始化的数据段或没有被初始化的数据段。</a:t>
            </a:r>
          </a:p>
          <a:p>
            <a:pPr lvl="1">
              <a:defRPr/>
            </a:pPr>
            <a:r>
              <a:rPr lang="zh-CN" altLang="en-US" sz="2400" i="0" kern="0" dirty="0">
                <a:latin typeface="楷体" panose="02010609060101010101" pitchFamily="49" charset="-122"/>
                <a:ea typeface="楷体" panose="02010609060101010101" pitchFamily="49" charset="-122"/>
              </a:rPr>
              <a:t>链接器根据系统默认或用户设定的规则，将各个段安排在存储器中的相应位置。</a:t>
            </a:r>
          </a:p>
        </p:txBody>
      </p:sp>
    </p:spTree>
    <p:extLst>
      <p:ext uri="{BB962C8B-B14F-4D97-AF65-F5344CB8AC3E}">
        <p14:creationId xmlns:p14="http://schemas.microsoft.com/office/powerpoint/2010/main" val="27848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1F23E8CF-7DC8-44F8-AE1D-00A72A964AC1}"/>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DC96D9B3-24A3-4455-98D0-818E76A4076E}"/>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6</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ARM</a:t>
            </a:r>
            <a:r>
              <a:rPr lang="zh-CN" altLang="en-US" sz="3200" b="1">
                <a:solidFill>
                  <a:schemeClr val="tx2"/>
                </a:solidFill>
                <a:latin typeface="黑体" panose="02010609060101010101" pitchFamily="49" charset="-122"/>
                <a:ea typeface="黑体" panose="02010609060101010101" pitchFamily="49" charset="-122"/>
              </a:rPr>
              <a:t>汇编语言程序设计</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6264C4B6-F8F8-4964-90DD-6697C2C51111}"/>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4771346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403D6040-E677-4809-9E4F-4137E3F0DDB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C0E3E525-C0C8-4A11-8F50-5F2001E75B6D}"/>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E82EEDA6-2A84-4973-A554-FB36498A25C0}"/>
              </a:ext>
            </a:extLst>
          </p:cNvPr>
          <p:cNvSpPr>
            <a:spLocks noGrp="1" noChangeArrowheads="1"/>
          </p:cNvSpPr>
          <p:nvPr/>
        </p:nvSpPr>
        <p:spPr bwMode="auto">
          <a:xfrm>
            <a:off x="2063751" y="1700214"/>
            <a:ext cx="8208963"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u"/>
              <a:defRPr/>
            </a:pPr>
            <a:r>
              <a:rPr lang="zh-CN" altLang="en-US" sz="2800" kern="0" dirty="0">
                <a:solidFill>
                  <a:schemeClr val="tx1"/>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在</a:t>
            </a:r>
            <a:r>
              <a:rPr lang="en-US" altLang="zh-CN" sz="2400" i="0" kern="0" dirty="0">
                <a:latin typeface="楷体" panose="02010609060101010101" pitchFamily="49" charset="-122"/>
                <a:ea typeface="楷体" panose="02010609060101010101" pitchFamily="49" charset="-122"/>
              </a:rPr>
              <a:t>ARM</a:t>
            </a:r>
            <a:r>
              <a:rPr lang="zh-CN" altLang="en-US" sz="2400" i="0" kern="0" dirty="0">
                <a:latin typeface="楷体" panose="02010609060101010101" pitchFamily="49" charset="-122"/>
                <a:ea typeface="楷体" panose="02010609060101010101" pitchFamily="49" charset="-122"/>
              </a:rPr>
              <a:t>汇编语言程序中，有一些特殊指令助记符，这些助记符与指令系统助记符不同，没有相对应的操作码。这些特殊指令助记符称为伪操作标识符，它们所完成的操作称为伪操作。伪操作是为了完成汇编程序做各种准备工作的，仅在汇编过程中起作用，一旦汇编结束，伪操作的使命就完成。</a:t>
            </a:r>
          </a:p>
          <a:p>
            <a:pPr lvl="1">
              <a:defRPr/>
            </a:pPr>
            <a:r>
              <a:rPr lang="zh-CN" altLang="en-US" sz="2400" i="0" kern="0" dirty="0">
                <a:latin typeface="楷体" panose="02010609060101010101" pitchFamily="49" charset="-122"/>
                <a:ea typeface="楷体" panose="02010609060101010101" pitchFamily="49" charset="-122"/>
              </a:rPr>
              <a:t>伪操作主要有符号定义伪操作、数据定义伪操作、汇编控制伪操作及其杂项伪操作等。</a:t>
            </a:r>
          </a:p>
        </p:txBody>
      </p:sp>
    </p:spTree>
    <p:extLst>
      <p:ext uri="{BB962C8B-B14F-4D97-AF65-F5344CB8AC3E}">
        <p14:creationId xmlns:p14="http://schemas.microsoft.com/office/powerpoint/2010/main" val="234855054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F75C4AD4-66CE-4BFE-B068-D7ACA5B68BC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符号定义伪操作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EDF5E17A-3931-466C-9808-D66E4B095C41}"/>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37AB98D8-6776-4363-838F-A77BF3A5874D}"/>
              </a:ext>
            </a:extLst>
          </p:cNvPr>
          <p:cNvSpPr>
            <a:spLocks noGrp="1" noChangeArrowheads="1"/>
          </p:cNvSpPr>
          <p:nvPr/>
        </p:nvSpPr>
        <p:spPr bwMode="auto">
          <a:xfrm>
            <a:off x="2063751" y="1700214"/>
            <a:ext cx="8208963"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u"/>
              <a:defRPr/>
            </a:pPr>
            <a:r>
              <a:rPr lang="zh-CN" altLang="en-US" sz="2800" kern="0" dirty="0">
                <a:solidFill>
                  <a:schemeClr val="tx1"/>
                </a:solidFill>
                <a:latin typeface="+mj-ea"/>
                <a:ea typeface="+mj-ea"/>
              </a:rPr>
              <a:t>符号定义伪操作</a:t>
            </a:r>
          </a:p>
          <a:p>
            <a:pPr lvl="1">
              <a:defRPr/>
            </a:pPr>
            <a:r>
              <a:rPr lang="zh-CN" altLang="en-US" sz="2400" i="0" kern="0" dirty="0">
                <a:latin typeface="楷体" panose="02010609060101010101" pitchFamily="49" charset="-122"/>
                <a:ea typeface="楷体" panose="02010609060101010101" pitchFamily="49" charset="-122"/>
              </a:rPr>
              <a:t>用于定义</a:t>
            </a:r>
            <a:r>
              <a:rPr lang="en-US" altLang="zh-CN" sz="2400" i="0" kern="0" dirty="0">
                <a:latin typeface="楷体" panose="02010609060101010101" pitchFamily="49" charset="-122"/>
                <a:ea typeface="楷体" panose="02010609060101010101" pitchFamily="49" charset="-122"/>
              </a:rPr>
              <a:t>ARM</a:t>
            </a:r>
            <a:r>
              <a:rPr lang="zh-CN" altLang="en-US" sz="2400" i="0" kern="0" dirty="0">
                <a:latin typeface="楷体" panose="02010609060101010101" pitchFamily="49" charset="-122"/>
                <a:ea typeface="楷体" panose="02010609060101010101" pitchFamily="49" charset="-122"/>
              </a:rPr>
              <a:t>汇编程序中的变量、对变量赋值及定义寄存器的别名等操作。常用的如下：</a:t>
            </a:r>
            <a:endParaRPr lang="en-US" altLang="zh-CN" sz="2400" i="0" kern="0" dirty="0">
              <a:latin typeface="楷体" panose="02010609060101010101" pitchFamily="49" charset="-122"/>
              <a:ea typeface="楷体" panose="02010609060101010101" pitchFamily="49" charset="-122"/>
            </a:endParaRPr>
          </a:p>
          <a:p>
            <a:pPr marL="1066800" indent="-342900">
              <a:buFont typeface="Arial" panose="020B0604020202020204" pitchFamily="34" charset="0"/>
              <a:buChar char="•"/>
              <a:defRPr/>
            </a:pPr>
            <a:r>
              <a:rPr lang="zh-CN" altLang="en-US" sz="2400" dirty="0"/>
              <a:t>定义全局变量的</a:t>
            </a:r>
            <a:r>
              <a:rPr lang="en-US" altLang="zh-CN" sz="2400" dirty="0"/>
              <a:t>GBLA</a:t>
            </a:r>
            <a:r>
              <a:rPr lang="zh-CN" altLang="en-US" sz="2400" dirty="0"/>
              <a:t>、</a:t>
            </a:r>
            <a:r>
              <a:rPr lang="en-US" altLang="zh-CN" sz="2400" dirty="0"/>
              <a:t>GBLL</a:t>
            </a:r>
            <a:r>
              <a:rPr lang="zh-CN" altLang="en-US" sz="2400" dirty="0"/>
              <a:t>和</a:t>
            </a:r>
            <a:r>
              <a:rPr lang="en-US" altLang="zh-CN" sz="2400" dirty="0"/>
              <a:t>GBLS</a:t>
            </a:r>
            <a:r>
              <a:rPr lang="zh-CN" altLang="en-US" sz="2400" dirty="0"/>
              <a:t>。</a:t>
            </a:r>
          </a:p>
          <a:p>
            <a:pPr marL="1066800" indent="-342900">
              <a:buFont typeface="Arial" panose="020B0604020202020204" pitchFamily="34" charset="0"/>
              <a:buChar char="•"/>
              <a:defRPr/>
            </a:pPr>
            <a:r>
              <a:rPr lang="zh-CN" altLang="en-US" sz="2400" dirty="0"/>
              <a:t>定义局部变量的</a:t>
            </a:r>
            <a:r>
              <a:rPr lang="en-US" altLang="zh-CN" sz="2400" dirty="0"/>
              <a:t>LCLA</a:t>
            </a:r>
            <a:r>
              <a:rPr lang="zh-CN" altLang="en-US" sz="2400" dirty="0"/>
              <a:t>、</a:t>
            </a:r>
            <a:r>
              <a:rPr lang="en-US" altLang="zh-CN" sz="2400" dirty="0"/>
              <a:t>LCLL</a:t>
            </a:r>
            <a:r>
              <a:rPr lang="zh-CN" altLang="en-US" sz="2400" dirty="0"/>
              <a:t>和</a:t>
            </a:r>
            <a:r>
              <a:rPr lang="en-US" altLang="zh-CN" sz="2400" dirty="0"/>
              <a:t>LCLS</a:t>
            </a:r>
            <a:r>
              <a:rPr lang="zh-CN" altLang="en-US" sz="2400" dirty="0"/>
              <a:t>。</a:t>
            </a:r>
          </a:p>
          <a:p>
            <a:pPr marL="1066800" indent="-342900">
              <a:buFont typeface="Arial" panose="020B0604020202020204" pitchFamily="34" charset="0"/>
              <a:buChar char="•"/>
              <a:defRPr/>
            </a:pPr>
            <a:r>
              <a:rPr lang="zh-CN" altLang="en-US" sz="2400" dirty="0"/>
              <a:t>对变量赋值的</a:t>
            </a:r>
            <a:r>
              <a:rPr lang="en-US" altLang="zh-CN" sz="2400" dirty="0"/>
              <a:t>SETA</a:t>
            </a:r>
            <a:r>
              <a:rPr lang="zh-CN" altLang="en-US" sz="2400" dirty="0"/>
              <a:t>、</a:t>
            </a:r>
            <a:r>
              <a:rPr lang="en-US" altLang="zh-CN" sz="2400" dirty="0"/>
              <a:t>SETL</a:t>
            </a:r>
            <a:r>
              <a:rPr lang="zh-CN" altLang="en-US" sz="2400" dirty="0"/>
              <a:t>和</a:t>
            </a:r>
            <a:r>
              <a:rPr lang="en-US" altLang="zh-CN" sz="2400" dirty="0"/>
              <a:t>SETS</a:t>
            </a:r>
            <a:r>
              <a:rPr lang="zh-CN" altLang="en-US" sz="2400" dirty="0"/>
              <a:t>。</a:t>
            </a:r>
          </a:p>
          <a:p>
            <a:pPr marL="1066800" indent="-342900">
              <a:buFont typeface="Arial" panose="020B0604020202020204" pitchFamily="34" charset="0"/>
              <a:buChar char="•"/>
              <a:defRPr/>
            </a:pPr>
            <a:r>
              <a:rPr lang="zh-CN" altLang="en-US" sz="2400" dirty="0"/>
              <a:t>为通用寄存器列表定义名称的</a:t>
            </a:r>
            <a:r>
              <a:rPr lang="en-US" altLang="zh-CN" sz="2400" dirty="0"/>
              <a:t>RLIST</a:t>
            </a:r>
            <a:r>
              <a:rPr lang="zh-CN" altLang="en-US" sz="2400" dirty="0"/>
              <a:t>。</a:t>
            </a:r>
          </a:p>
        </p:txBody>
      </p:sp>
    </p:spTree>
    <p:extLst>
      <p:ext uri="{BB962C8B-B14F-4D97-AF65-F5344CB8AC3E}">
        <p14:creationId xmlns:p14="http://schemas.microsoft.com/office/powerpoint/2010/main" val="1444809651"/>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26B472B6-C144-4836-82BD-476729661CA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符号定义伪操作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A9227B42-EB49-4DC7-9D54-A1E92DB430F6}"/>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78DF2AF3-0391-4860-B9D6-56316DEFDD9F}"/>
              </a:ext>
            </a:extLst>
          </p:cNvPr>
          <p:cNvSpPr>
            <a:spLocks noGrp="1" noChangeArrowheads="1"/>
          </p:cNvSpPr>
          <p:nvPr/>
        </p:nvSpPr>
        <p:spPr bwMode="auto">
          <a:xfrm>
            <a:off x="2063751" y="1412876"/>
            <a:ext cx="8208963"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zh-CN" altLang="en-US" sz="2800" kern="0" dirty="0">
                <a:solidFill>
                  <a:srgbClr val="008000"/>
                </a:solidFill>
                <a:latin typeface="+mj-ea"/>
                <a:ea typeface="+mj-ea"/>
              </a:rPr>
              <a:t>全局变量定义伪操作</a:t>
            </a:r>
          </a:p>
          <a:p>
            <a:pPr lvl="1">
              <a:defRPr/>
            </a:pPr>
            <a:r>
              <a:rPr lang="zh-CN" altLang="en-US" sz="2400" i="0" kern="0" dirty="0">
                <a:latin typeface="楷体" panose="02010609060101010101" pitchFamily="49" charset="-122"/>
                <a:ea typeface="楷体" panose="02010609060101010101" pitchFamily="49" charset="-122"/>
              </a:rPr>
              <a:t>用于定义一个</a:t>
            </a:r>
            <a:r>
              <a:rPr lang="en-US" altLang="zh-CN" sz="2400" i="0" kern="0" dirty="0">
                <a:latin typeface="楷体" panose="02010609060101010101" pitchFamily="49" charset="-122"/>
                <a:ea typeface="楷体" panose="02010609060101010101" pitchFamily="49" charset="-122"/>
              </a:rPr>
              <a:t>ARM</a:t>
            </a:r>
            <a:r>
              <a:rPr lang="zh-CN" altLang="en-US" sz="2400" i="0" kern="0" dirty="0">
                <a:latin typeface="楷体" panose="02010609060101010101" pitchFamily="49" charset="-122"/>
                <a:ea typeface="楷体" panose="02010609060101010101" pitchFamily="49" charset="-122"/>
              </a:rPr>
              <a:t>程序中的全局变量并将其初始化：</a:t>
            </a:r>
            <a:endParaRPr lang="en-US" altLang="zh-CN" sz="2400" i="0" kern="0" dirty="0">
              <a:latin typeface="楷体" panose="02010609060101010101" pitchFamily="49" charset="-122"/>
              <a:ea typeface="楷体" panose="02010609060101010101" pitchFamily="49" charset="-122"/>
            </a:endParaRPr>
          </a:p>
          <a:p>
            <a:pPr marL="1066800" indent="-342900">
              <a:buFont typeface="Arial" panose="020B0604020202020204" pitchFamily="34" charset="0"/>
              <a:buChar char="•"/>
              <a:defRPr/>
            </a:pPr>
            <a:r>
              <a:rPr lang="en-US" altLang="zh-CN" sz="2400" dirty="0"/>
              <a:t>GBLA</a:t>
            </a:r>
            <a:r>
              <a:rPr lang="zh-CN" altLang="en-US" sz="2400" dirty="0"/>
              <a:t>定义一个全局数字变量并初始化为</a:t>
            </a:r>
            <a:r>
              <a:rPr lang="en-US" altLang="zh-CN" sz="2400" dirty="0"/>
              <a:t>0</a:t>
            </a:r>
            <a:r>
              <a:rPr lang="zh-CN" altLang="en-US" sz="2400" dirty="0"/>
              <a:t>。</a:t>
            </a:r>
          </a:p>
          <a:p>
            <a:pPr marL="1066800" indent="-342900">
              <a:buFont typeface="Arial" panose="020B0604020202020204" pitchFamily="34" charset="0"/>
              <a:buChar char="•"/>
              <a:defRPr/>
            </a:pPr>
            <a:r>
              <a:rPr lang="en-US" altLang="zh-CN" sz="2400" dirty="0"/>
              <a:t>GBLL</a:t>
            </a:r>
            <a:r>
              <a:rPr lang="zh-CN" altLang="en-US" sz="2400" dirty="0"/>
              <a:t>定义一个全局逻辑变量并初始化为</a:t>
            </a:r>
            <a:r>
              <a:rPr lang="en-US" altLang="zh-CN" sz="2400" dirty="0"/>
              <a:t>F</a:t>
            </a:r>
            <a:r>
              <a:rPr lang="zh-CN" altLang="en-US" sz="2400" dirty="0"/>
              <a:t>（假）。</a:t>
            </a:r>
          </a:p>
          <a:p>
            <a:pPr marL="1066800" indent="-342900">
              <a:buFont typeface="Arial" panose="020B0604020202020204" pitchFamily="34" charset="0"/>
              <a:buChar char="•"/>
              <a:defRPr/>
            </a:pPr>
            <a:r>
              <a:rPr lang="en-US" altLang="zh-CN" sz="2400" dirty="0"/>
              <a:t>GBLS</a:t>
            </a:r>
            <a:r>
              <a:rPr lang="zh-CN" altLang="en-US" sz="2400" dirty="0"/>
              <a:t>定义一个全局字符串变量并初始化为空。</a:t>
            </a:r>
            <a:endParaRPr lang="en-US" altLang="zh-CN" sz="2400" dirty="0"/>
          </a:p>
        </p:txBody>
      </p:sp>
      <p:sp>
        <p:nvSpPr>
          <p:cNvPr id="15365" name="矩形 1">
            <a:extLst>
              <a:ext uri="{FF2B5EF4-FFF2-40B4-BE49-F238E27FC236}">
                <a16:creationId xmlns:a16="http://schemas.microsoft.com/office/drawing/2014/main" id="{A1F7DBEE-099F-49B1-A218-BAC0411172FB}"/>
              </a:ext>
            </a:extLst>
          </p:cNvPr>
          <p:cNvSpPr>
            <a:spLocks noChangeArrowheads="1"/>
          </p:cNvSpPr>
          <p:nvPr/>
        </p:nvSpPr>
        <p:spPr bwMode="auto">
          <a:xfrm>
            <a:off x="1801814" y="3789364"/>
            <a:ext cx="8732837" cy="247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indent="-279400" eaLnBrk="0" hangingPunct="0">
              <a:defRPr>
                <a:solidFill>
                  <a:schemeClr val="tx1"/>
                </a:solidFill>
                <a:latin typeface="Franklin Gothic Book" panose="020B0503020102020204" pitchFamily="34" charset="0"/>
                <a:ea typeface="宋体" panose="02010600030101010101" pitchFamily="2" charset="-122"/>
              </a:defRPr>
            </a:lvl2pPr>
            <a:lvl3pPr marL="1778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ts val="600"/>
              </a:spcBef>
              <a:spcAft>
                <a:spcPts val="600"/>
              </a:spcAft>
            </a:pPr>
            <a:r>
              <a:rPr lang="zh-CN" altLang="en-US" sz="2000" b="1">
                <a:solidFill>
                  <a:srgbClr val="0000FF"/>
                </a:solidFill>
                <a:latin typeface="楷体" panose="02010609060101010101" pitchFamily="49" charset="-122"/>
                <a:ea typeface="楷体" panose="02010609060101010101" pitchFamily="49" charset="-122"/>
              </a:rPr>
              <a:t>示例</a:t>
            </a:r>
            <a:r>
              <a:rPr lang="en-US" altLang="zh-CN" sz="2000" b="1">
                <a:solidFill>
                  <a:srgbClr val="0000FF"/>
                </a:solidFill>
                <a:latin typeface="楷体" panose="02010609060101010101" pitchFamily="49" charset="-122"/>
                <a:ea typeface="楷体" panose="02010609060101010101" pitchFamily="49" charset="-122"/>
              </a:rPr>
              <a:t>:</a:t>
            </a:r>
            <a:endParaRPr lang="zh-CN" altLang="en-US" sz="2000" b="1">
              <a:solidFill>
                <a:srgbClr val="0000FF"/>
              </a:solidFill>
              <a:latin typeface="楷体" panose="02010609060101010101" pitchFamily="49" charset="-122"/>
              <a:ea typeface="楷体" panose="02010609060101010101" pitchFamily="49" charset="-122"/>
            </a:endParaRPr>
          </a:p>
          <a:p>
            <a:pPr lvl="2" eaLnBrk="1" hangingPunct="1">
              <a:lnSpc>
                <a:spcPct val="120000"/>
              </a:lnSpc>
            </a:pPr>
            <a:r>
              <a:rPr lang="en-US" altLang="zh-CN"/>
              <a:t>GBLA	Test1		;</a:t>
            </a:r>
            <a:r>
              <a:rPr lang="zh-CN" altLang="en-US"/>
              <a:t>定义一个全局的数字变量，变量名为</a:t>
            </a:r>
            <a:r>
              <a:rPr lang="en-US" altLang="zh-CN"/>
              <a:t>Test1</a:t>
            </a:r>
          </a:p>
          <a:p>
            <a:pPr lvl="2" eaLnBrk="1" hangingPunct="1">
              <a:lnSpc>
                <a:spcPct val="120000"/>
              </a:lnSpc>
            </a:pPr>
            <a:r>
              <a:rPr lang="en-US" altLang="zh-CN"/>
              <a:t>Test1	SETA	0xaa	;</a:t>
            </a:r>
            <a:r>
              <a:rPr lang="zh-CN" altLang="en-US"/>
              <a:t>将该变量赋值为</a:t>
            </a:r>
            <a:r>
              <a:rPr lang="en-US" altLang="zh-CN"/>
              <a:t>0xaa</a:t>
            </a:r>
          </a:p>
          <a:p>
            <a:pPr lvl="2" eaLnBrk="1" hangingPunct="1">
              <a:lnSpc>
                <a:spcPct val="120000"/>
              </a:lnSpc>
            </a:pPr>
            <a:r>
              <a:rPr lang="en-US" altLang="zh-CN"/>
              <a:t>GBLL	Test2		;</a:t>
            </a:r>
            <a:r>
              <a:rPr lang="zh-CN" altLang="en-US"/>
              <a:t>定义一个全局的逻辑变量，变量名为</a:t>
            </a:r>
            <a:r>
              <a:rPr lang="en-US" altLang="zh-CN"/>
              <a:t>Test2</a:t>
            </a:r>
          </a:p>
          <a:p>
            <a:pPr lvl="2" eaLnBrk="1" hangingPunct="1">
              <a:lnSpc>
                <a:spcPct val="120000"/>
              </a:lnSpc>
            </a:pPr>
            <a:r>
              <a:rPr lang="en-US" altLang="zh-CN"/>
              <a:t>Test2	SETL	{TRUE}	;</a:t>
            </a:r>
            <a:r>
              <a:rPr lang="zh-CN" altLang="en-US"/>
              <a:t>将该变量赋值为真</a:t>
            </a:r>
          </a:p>
          <a:p>
            <a:pPr lvl="2" eaLnBrk="1" hangingPunct="1">
              <a:lnSpc>
                <a:spcPct val="120000"/>
              </a:lnSpc>
            </a:pPr>
            <a:r>
              <a:rPr lang="en-US" altLang="zh-CN"/>
              <a:t>GBLS	Test3		;</a:t>
            </a:r>
            <a:r>
              <a:rPr lang="zh-CN" altLang="en-US"/>
              <a:t>定义一个全局的字符串变量，变量名为</a:t>
            </a:r>
            <a:r>
              <a:rPr lang="en-US" altLang="zh-CN"/>
              <a:t>Test3</a:t>
            </a:r>
          </a:p>
          <a:p>
            <a:pPr lvl="2" eaLnBrk="1" hangingPunct="1">
              <a:lnSpc>
                <a:spcPct val="120000"/>
              </a:lnSpc>
            </a:pPr>
            <a:r>
              <a:rPr lang="en-US" altLang="zh-CN"/>
              <a:t>Test3	SETS	"Testing"	;</a:t>
            </a:r>
            <a:r>
              <a:rPr lang="zh-CN" altLang="en-US"/>
              <a:t>将该变量赋值为“</a:t>
            </a:r>
            <a:r>
              <a:rPr lang="en-US" altLang="zh-CN"/>
              <a:t>Testing”</a:t>
            </a:r>
          </a:p>
        </p:txBody>
      </p:sp>
    </p:spTree>
    <p:extLst>
      <p:ext uri="{BB962C8B-B14F-4D97-AF65-F5344CB8AC3E}">
        <p14:creationId xmlns:p14="http://schemas.microsoft.com/office/powerpoint/2010/main" val="326070637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588BA2AF-7365-4C5E-ACF5-75F82E5FAC0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符号定义伪操作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8C76BC4B-F77D-4902-8059-2DCC4E0CEEE5}"/>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694DE8D6-B1D6-4E71-9C56-971D9AA02786}"/>
              </a:ext>
            </a:extLst>
          </p:cNvPr>
          <p:cNvSpPr>
            <a:spLocks noGrp="1" noChangeArrowheads="1"/>
          </p:cNvSpPr>
          <p:nvPr/>
        </p:nvSpPr>
        <p:spPr bwMode="auto">
          <a:xfrm>
            <a:off x="2063751" y="1268414"/>
            <a:ext cx="8208963"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zh-CN" altLang="en-US" sz="2800" kern="0" dirty="0">
                <a:solidFill>
                  <a:srgbClr val="008000"/>
                </a:solidFill>
                <a:latin typeface="+mj-ea"/>
                <a:ea typeface="+mj-ea"/>
              </a:rPr>
              <a:t>局部变量定义伪操作</a:t>
            </a:r>
          </a:p>
          <a:p>
            <a:pPr lvl="1">
              <a:defRPr/>
            </a:pPr>
            <a:r>
              <a:rPr lang="zh-CN" altLang="en-US" sz="2400" i="0" kern="0" dirty="0">
                <a:latin typeface="楷体" panose="02010609060101010101" pitchFamily="49" charset="-122"/>
                <a:ea typeface="楷体" panose="02010609060101010101" pitchFamily="49" charset="-122"/>
              </a:rPr>
              <a:t>用于定义一个</a:t>
            </a:r>
            <a:r>
              <a:rPr lang="en-US" altLang="zh-CN" sz="2400" i="0" kern="0" dirty="0">
                <a:latin typeface="楷体" panose="02010609060101010101" pitchFamily="49" charset="-122"/>
                <a:ea typeface="楷体" panose="02010609060101010101" pitchFamily="49" charset="-122"/>
              </a:rPr>
              <a:t>ARM</a:t>
            </a:r>
            <a:r>
              <a:rPr lang="zh-CN" altLang="en-US" sz="2400" i="0" kern="0" dirty="0">
                <a:latin typeface="楷体" panose="02010609060101010101" pitchFamily="49" charset="-122"/>
                <a:ea typeface="楷体" panose="02010609060101010101" pitchFamily="49" charset="-122"/>
              </a:rPr>
              <a:t>程序中的局部变量</a:t>
            </a:r>
            <a:r>
              <a:rPr lang="en-US" altLang="zh-CN" sz="2400" i="0" kern="0" dirty="0">
                <a:latin typeface="楷体" panose="02010609060101010101" pitchFamily="49" charset="-122"/>
                <a:ea typeface="楷体" panose="02010609060101010101" pitchFamily="49" charset="-122"/>
              </a:rPr>
              <a:t>,</a:t>
            </a:r>
            <a:r>
              <a:rPr lang="zh-CN" altLang="en-US" sz="2400" i="0" kern="0" dirty="0">
                <a:latin typeface="楷体" panose="02010609060101010101" pitchFamily="49" charset="-122"/>
                <a:ea typeface="楷体" panose="02010609060101010101" pitchFamily="49" charset="-122"/>
              </a:rPr>
              <a:t>用法与全局类似。</a:t>
            </a:r>
            <a:endParaRPr lang="en-US" altLang="zh-CN" sz="2400" i="0" kern="0" dirty="0">
              <a:latin typeface="楷体" panose="02010609060101010101" pitchFamily="49" charset="-122"/>
              <a:ea typeface="楷体" panose="02010609060101010101" pitchFamily="49" charset="-122"/>
            </a:endParaRPr>
          </a:p>
          <a:p>
            <a:pPr>
              <a:buFont typeface="Wingdings" pitchFamily="2" charset="2"/>
              <a:buChar char="ü"/>
              <a:defRPr/>
            </a:pPr>
            <a:r>
              <a:rPr lang="zh-CN" altLang="en-US" sz="2800" kern="0" dirty="0">
                <a:solidFill>
                  <a:srgbClr val="008000"/>
                </a:solidFill>
                <a:latin typeface="+mj-ea"/>
                <a:ea typeface="+mj-ea"/>
              </a:rPr>
              <a:t>变量赋值伪操作</a:t>
            </a:r>
          </a:p>
          <a:p>
            <a:pPr lvl="1">
              <a:defRPr/>
            </a:pPr>
            <a:r>
              <a:rPr lang="zh-CN" altLang="en-US" sz="2400" i="0" kern="0" dirty="0">
                <a:latin typeface="楷体" panose="02010609060101010101" pitchFamily="49" charset="-122"/>
                <a:ea typeface="楷体" panose="02010609060101010101" pitchFamily="49" charset="-122"/>
              </a:rPr>
              <a:t>用于给一个已经定义的全局变量或局部变量赋值。</a:t>
            </a:r>
            <a:endParaRPr lang="en-US" altLang="zh-CN" sz="2400" i="0" kern="0" dirty="0">
              <a:latin typeface="楷体" panose="02010609060101010101" pitchFamily="49" charset="-122"/>
              <a:ea typeface="楷体" panose="02010609060101010101" pitchFamily="49" charset="-122"/>
            </a:endParaRPr>
          </a:p>
          <a:p>
            <a:pPr marL="1066800" indent="-342900">
              <a:buFont typeface="Arial" panose="020B0604020202020204" pitchFamily="34" charset="0"/>
              <a:buChar char="•"/>
              <a:defRPr/>
            </a:pPr>
            <a:r>
              <a:rPr lang="en-US" altLang="zh-CN" sz="2400" dirty="0"/>
              <a:t>SETA</a:t>
            </a:r>
            <a:r>
              <a:rPr lang="zh-CN" altLang="en-US" sz="2400" dirty="0"/>
              <a:t>给一个数学变量赋值。</a:t>
            </a:r>
          </a:p>
          <a:p>
            <a:pPr marL="1066800" indent="-342900">
              <a:buFont typeface="Arial" panose="020B0604020202020204" pitchFamily="34" charset="0"/>
              <a:buChar char="•"/>
              <a:defRPr/>
            </a:pPr>
            <a:r>
              <a:rPr lang="en-US" altLang="zh-CN" sz="2400" dirty="0"/>
              <a:t>SETL</a:t>
            </a:r>
            <a:r>
              <a:rPr lang="zh-CN" altLang="en-US" sz="2400" dirty="0"/>
              <a:t>给一个逻辑变量赋值。</a:t>
            </a:r>
          </a:p>
          <a:p>
            <a:pPr marL="1066800" indent="-342900">
              <a:buFont typeface="Arial" panose="020B0604020202020204" pitchFamily="34" charset="0"/>
              <a:buChar char="•"/>
              <a:defRPr/>
            </a:pPr>
            <a:r>
              <a:rPr lang="en-US" altLang="zh-CN" sz="2400" dirty="0"/>
              <a:t>SETS</a:t>
            </a:r>
            <a:r>
              <a:rPr lang="zh-CN" altLang="en-US" sz="2400" dirty="0"/>
              <a:t>给一个字符串变量赋值。</a:t>
            </a:r>
          </a:p>
        </p:txBody>
      </p:sp>
      <p:sp>
        <p:nvSpPr>
          <p:cNvPr id="16389" name="矩形 1">
            <a:extLst>
              <a:ext uri="{FF2B5EF4-FFF2-40B4-BE49-F238E27FC236}">
                <a16:creationId xmlns:a16="http://schemas.microsoft.com/office/drawing/2014/main" id="{04FBC9DF-CE97-4614-AD79-71DAEBBE4EDF}"/>
              </a:ext>
            </a:extLst>
          </p:cNvPr>
          <p:cNvSpPr>
            <a:spLocks noChangeArrowheads="1"/>
          </p:cNvSpPr>
          <p:nvPr/>
        </p:nvSpPr>
        <p:spPr bwMode="auto">
          <a:xfrm>
            <a:off x="1774825" y="4292600"/>
            <a:ext cx="8732838"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indent="-279400" eaLnBrk="0" hangingPunct="0">
              <a:defRPr>
                <a:solidFill>
                  <a:schemeClr val="tx1"/>
                </a:solidFill>
                <a:latin typeface="Franklin Gothic Book" panose="020B0503020102020204" pitchFamily="34" charset="0"/>
                <a:ea typeface="宋体" panose="02010600030101010101" pitchFamily="2" charset="-122"/>
              </a:defRPr>
            </a:lvl2pPr>
            <a:lvl3pPr marL="1778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ts val="600"/>
              </a:spcBef>
              <a:spcAft>
                <a:spcPts val="600"/>
              </a:spcAft>
            </a:pPr>
            <a:r>
              <a:rPr lang="zh-CN" altLang="en-US" sz="2000" b="1">
                <a:solidFill>
                  <a:srgbClr val="0000FF"/>
                </a:solidFill>
                <a:latin typeface="楷体" panose="02010609060101010101" pitchFamily="49" charset="-122"/>
                <a:ea typeface="楷体" panose="02010609060101010101" pitchFamily="49" charset="-122"/>
              </a:rPr>
              <a:t>示例</a:t>
            </a:r>
            <a:r>
              <a:rPr lang="en-US" altLang="zh-CN" sz="2000" b="1">
                <a:solidFill>
                  <a:srgbClr val="0000FF"/>
                </a:solidFill>
                <a:latin typeface="楷体" panose="02010609060101010101" pitchFamily="49" charset="-122"/>
                <a:ea typeface="楷体" panose="02010609060101010101" pitchFamily="49" charset="-122"/>
              </a:rPr>
              <a:t>:</a:t>
            </a:r>
            <a:endParaRPr lang="zh-CN" altLang="en-US" sz="2000" b="1">
              <a:solidFill>
                <a:srgbClr val="0000FF"/>
              </a:solidFill>
              <a:latin typeface="楷体" panose="02010609060101010101" pitchFamily="49" charset="-122"/>
              <a:ea typeface="楷体" panose="02010609060101010101" pitchFamily="49" charset="-122"/>
            </a:endParaRPr>
          </a:p>
          <a:p>
            <a:pPr lvl="2" eaLnBrk="1" hangingPunct="1">
              <a:lnSpc>
                <a:spcPct val="120000"/>
              </a:lnSpc>
            </a:pPr>
            <a:r>
              <a:rPr lang="en-US" altLang="zh-CN"/>
              <a:t>GBLA               versionNumber</a:t>
            </a:r>
          </a:p>
          <a:p>
            <a:pPr lvl="2" eaLnBrk="1" hangingPunct="1">
              <a:lnSpc>
                <a:spcPct val="120000"/>
              </a:lnSpc>
            </a:pPr>
            <a:r>
              <a:rPr lang="en-US" altLang="zh-CN"/>
              <a:t>VersionNumber	  SETA    21</a:t>
            </a:r>
          </a:p>
          <a:p>
            <a:pPr lvl="2" eaLnBrk="1" hangingPunct="1">
              <a:lnSpc>
                <a:spcPct val="120000"/>
              </a:lnSpc>
            </a:pPr>
            <a:r>
              <a:rPr lang="en-US" altLang="zh-CN"/>
              <a:t>GBLL               Debug</a:t>
            </a:r>
          </a:p>
          <a:p>
            <a:pPr lvl="2" eaLnBrk="1" hangingPunct="1">
              <a:lnSpc>
                <a:spcPct val="120000"/>
              </a:lnSpc>
            </a:pPr>
            <a:r>
              <a:rPr lang="en-US" altLang="zh-CN"/>
              <a:t>Debug	SETL  {TRUE}</a:t>
            </a:r>
          </a:p>
          <a:p>
            <a:pPr lvl="2" eaLnBrk="1" hangingPunct="1">
              <a:lnSpc>
                <a:spcPct val="120000"/>
              </a:lnSpc>
            </a:pPr>
            <a:r>
              <a:rPr lang="en-US" altLang="zh-CN"/>
              <a:t>GBLS	versionString</a:t>
            </a:r>
          </a:p>
          <a:p>
            <a:pPr lvl="2" eaLnBrk="1" hangingPunct="1">
              <a:lnSpc>
                <a:spcPct val="120000"/>
              </a:lnSpc>
            </a:pPr>
            <a:r>
              <a:rPr lang="en-US" altLang="zh-CN"/>
              <a:t>VersionString	   SETS   "version 1.0" </a:t>
            </a:r>
          </a:p>
        </p:txBody>
      </p:sp>
    </p:spTree>
    <p:extLst>
      <p:ext uri="{BB962C8B-B14F-4D97-AF65-F5344CB8AC3E}">
        <p14:creationId xmlns:p14="http://schemas.microsoft.com/office/powerpoint/2010/main" val="395639019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EFE7DEDA-18A8-4536-B6A0-EE81A647C2A4}"/>
              </a:ext>
            </a:extLst>
          </p:cNvPr>
          <p:cNvSpPr txBox="1">
            <a:spLocks noChangeArrowheads="1"/>
          </p:cNvSpPr>
          <p:nvPr/>
        </p:nvSpPr>
        <p:spPr bwMode="auto">
          <a:xfrm>
            <a:off x="1992313" y="465138"/>
            <a:ext cx="481806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黑体" panose="02010609060101010101" pitchFamily="49" charset="-122"/>
                <a:ea typeface="黑体" panose="02010609060101010101" pitchFamily="49" charset="-122"/>
              </a:rPr>
              <a:t>微型计算机系统的组成</a:t>
            </a:r>
          </a:p>
        </p:txBody>
      </p:sp>
      <p:graphicFrame>
        <p:nvGraphicFramePr>
          <p:cNvPr id="2" name="对象 1">
            <a:extLst>
              <a:ext uri="{FF2B5EF4-FFF2-40B4-BE49-F238E27FC236}">
                <a16:creationId xmlns:a16="http://schemas.microsoft.com/office/drawing/2014/main" id="{0156E8F2-64B2-4AEF-8368-5B053D9A8961}"/>
              </a:ext>
            </a:extLst>
          </p:cNvPr>
          <p:cNvGraphicFramePr>
            <a:graphicFrameLocks noChangeAspect="1"/>
          </p:cNvGraphicFramePr>
          <p:nvPr/>
        </p:nvGraphicFramePr>
        <p:xfrm>
          <a:off x="1774826" y="1412876"/>
          <a:ext cx="8353425" cy="5597525"/>
        </p:xfrm>
        <a:graphic>
          <a:graphicData uri="http://schemas.openxmlformats.org/presentationml/2006/ole">
            <mc:AlternateContent xmlns:mc="http://schemas.openxmlformats.org/markup-compatibility/2006">
              <mc:Choice xmlns:v="urn:schemas-microsoft-com:vml" Requires="v">
                <p:oleObj spid="_x0000_s2051" name="Equation" r:id="rId4" imgW="4889500" imgH="3276600" progId="Equation.3">
                  <p:embed/>
                </p:oleObj>
              </mc:Choice>
              <mc:Fallback>
                <p:oleObj name="Equation" r:id="rId4" imgW="4889500" imgH="3276600" progId="Equation.3">
                  <p:embed/>
                  <p:pic>
                    <p:nvPicPr>
                      <p:cNvPr id="2" name="对象 1">
                        <a:extLst>
                          <a:ext uri="{FF2B5EF4-FFF2-40B4-BE49-F238E27FC236}">
                            <a16:creationId xmlns:a16="http://schemas.microsoft.com/office/drawing/2014/main" id="{0156E8F2-64B2-4AEF-8368-5B053D9A89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6" y="1412876"/>
                        <a:ext cx="8353425" cy="55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133782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F34F2896-1760-445A-B3E5-8ACD7530297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符号定义伪操作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141F489D-A164-49B0-A2F0-E3123E2EC66A}"/>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C3480F67-885B-419C-B540-D7ED0B347C05}"/>
              </a:ext>
            </a:extLst>
          </p:cNvPr>
          <p:cNvSpPr>
            <a:spLocks noGrp="1" noChangeArrowheads="1"/>
          </p:cNvSpPr>
          <p:nvPr/>
        </p:nvSpPr>
        <p:spPr bwMode="auto">
          <a:xfrm>
            <a:off x="2063751" y="1700214"/>
            <a:ext cx="8208963"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zh-CN" altLang="en-US" sz="2800" kern="0" dirty="0">
                <a:solidFill>
                  <a:srgbClr val="008000"/>
                </a:solidFill>
                <a:latin typeface="+mj-ea"/>
                <a:ea typeface="+mj-ea"/>
              </a:rPr>
              <a:t>通用寄存器列表定义伪操作</a:t>
            </a:r>
            <a:r>
              <a:rPr lang="en-US" altLang="zh-CN" sz="2800" kern="0" dirty="0">
                <a:solidFill>
                  <a:srgbClr val="008000"/>
                </a:solidFill>
                <a:latin typeface="+mj-ea"/>
                <a:ea typeface="+mj-ea"/>
              </a:rPr>
              <a:t>RLIST</a:t>
            </a:r>
            <a:endParaRPr lang="zh-CN" altLang="en-US" sz="2800" kern="0" dirty="0">
              <a:solidFill>
                <a:srgbClr val="008000"/>
              </a:solidFill>
              <a:latin typeface="+mj-ea"/>
              <a:ea typeface="+mj-ea"/>
            </a:endParaRPr>
          </a:p>
          <a:p>
            <a:pPr lvl="1">
              <a:defRPr/>
            </a:pPr>
            <a:r>
              <a:rPr lang="zh-CN" altLang="en-US" sz="2400" i="0" kern="0" dirty="0">
                <a:latin typeface="楷体" panose="02010609060101010101" pitchFamily="49" charset="-122"/>
                <a:ea typeface="楷体" panose="02010609060101010101" pitchFamily="49" charset="-122"/>
              </a:rPr>
              <a:t>用于对一个通用寄存器列表定义名称，该名称在指令</a:t>
            </a:r>
            <a:r>
              <a:rPr lang="en-US" altLang="zh-CN" sz="2400" i="0" kern="0" dirty="0">
                <a:latin typeface="楷体" panose="02010609060101010101" pitchFamily="49" charset="-122"/>
                <a:ea typeface="楷体" panose="02010609060101010101" pitchFamily="49" charset="-122"/>
              </a:rPr>
              <a:t>LDM/STM</a:t>
            </a:r>
            <a:r>
              <a:rPr lang="zh-CN" altLang="en-US" sz="2400" i="0" kern="0" dirty="0">
                <a:latin typeface="楷体" panose="02010609060101010101" pitchFamily="49" charset="-122"/>
                <a:ea typeface="楷体" panose="02010609060101010101" pitchFamily="49" charset="-122"/>
              </a:rPr>
              <a:t>中使用。列表中寄存器访问次序根据寄存器的编号由低到高，与列表中的寄存器排列次序无关。</a:t>
            </a:r>
          </a:p>
        </p:txBody>
      </p:sp>
      <p:sp>
        <p:nvSpPr>
          <p:cNvPr id="17413" name="矩形 5">
            <a:extLst>
              <a:ext uri="{FF2B5EF4-FFF2-40B4-BE49-F238E27FC236}">
                <a16:creationId xmlns:a16="http://schemas.microsoft.com/office/drawing/2014/main" id="{46955EFE-063A-4F32-A00D-ABF039B844ED}"/>
              </a:ext>
            </a:extLst>
          </p:cNvPr>
          <p:cNvSpPr>
            <a:spLocks noChangeArrowheads="1"/>
          </p:cNvSpPr>
          <p:nvPr/>
        </p:nvSpPr>
        <p:spPr bwMode="auto">
          <a:xfrm>
            <a:off x="1774825" y="3494088"/>
            <a:ext cx="8732838"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indent="-279400" eaLnBrk="0" hangingPunct="0">
              <a:defRPr>
                <a:solidFill>
                  <a:schemeClr val="tx1"/>
                </a:solidFill>
                <a:latin typeface="Franklin Gothic Book" panose="020B0503020102020204" pitchFamily="34" charset="0"/>
                <a:ea typeface="宋体" panose="02010600030101010101" pitchFamily="2" charset="-122"/>
              </a:defRPr>
            </a:lvl2pPr>
            <a:lvl3pPr marL="1778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ts val="600"/>
              </a:spcBef>
              <a:spcAft>
                <a:spcPts val="600"/>
              </a:spcAft>
            </a:pPr>
            <a:r>
              <a:rPr lang="zh-CN" altLang="en-US" sz="2400" b="1">
                <a:solidFill>
                  <a:srgbClr val="0000FF"/>
                </a:solidFill>
                <a:latin typeface="楷体" panose="02010609060101010101" pitchFamily="49" charset="-122"/>
                <a:ea typeface="楷体" panose="02010609060101010101" pitchFamily="49" charset="-122"/>
              </a:rPr>
              <a:t>示例</a:t>
            </a:r>
            <a:r>
              <a:rPr lang="en-US" altLang="zh-CN" sz="2400" b="1">
                <a:solidFill>
                  <a:srgbClr val="0000FF"/>
                </a:solidFill>
                <a:latin typeface="楷体" panose="02010609060101010101" pitchFamily="49" charset="-122"/>
                <a:ea typeface="楷体" panose="02010609060101010101" pitchFamily="49" charset="-122"/>
              </a:rPr>
              <a:t>:</a:t>
            </a:r>
            <a:endParaRPr lang="zh-CN" altLang="en-US" sz="2400" b="1">
              <a:solidFill>
                <a:srgbClr val="0000FF"/>
              </a:solidFill>
              <a:latin typeface="楷体" panose="02010609060101010101" pitchFamily="49" charset="-122"/>
              <a:ea typeface="楷体" panose="02010609060101010101" pitchFamily="49" charset="-122"/>
            </a:endParaRPr>
          </a:p>
          <a:p>
            <a:pPr lvl="2" eaLnBrk="1" hangingPunct="1">
              <a:lnSpc>
                <a:spcPct val="120000"/>
              </a:lnSpc>
            </a:pPr>
            <a:r>
              <a:rPr lang="zh-CN" altLang="en-US" sz="2400"/>
              <a:t>① 将寄存器列表名称定义为</a:t>
            </a:r>
            <a:r>
              <a:rPr lang="en-US" altLang="zh-CN" sz="2400"/>
              <a:t>RegList</a:t>
            </a:r>
            <a:r>
              <a:rPr lang="zh-CN" altLang="en-US" sz="2400"/>
              <a:t>。</a:t>
            </a:r>
          </a:p>
          <a:p>
            <a:pPr lvl="2" eaLnBrk="1" hangingPunct="1">
              <a:lnSpc>
                <a:spcPct val="120000"/>
              </a:lnSpc>
            </a:pPr>
            <a:r>
              <a:rPr lang="en-US" altLang="zh-CN" sz="2400"/>
              <a:t>RegList  RLIST  {R0-R5</a:t>
            </a:r>
            <a:r>
              <a:rPr lang="zh-CN" altLang="en-US" sz="2400"/>
              <a:t>，</a:t>
            </a:r>
            <a:r>
              <a:rPr lang="en-US" altLang="zh-CN" sz="2400"/>
              <a:t>R8</a:t>
            </a:r>
            <a:r>
              <a:rPr lang="zh-CN" altLang="en-US" sz="2400"/>
              <a:t>，</a:t>
            </a:r>
            <a:r>
              <a:rPr lang="en-US" altLang="zh-CN" sz="2400"/>
              <a:t>R10}     </a:t>
            </a:r>
          </a:p>
          <a:p>
            <a:pPr lvl="2" eaLnBrk="1" hangingPunct="1">
              <a:lnSpc>
                <a:spcPct val="120000"/>
              </a:lnSpc>
            </a:pPr>
            <a:r>
              <a:rPr lang="en-US" altLang="zh-CN" sz="2400"/>
              <a:t>②</a:t>
            </a:r>
            <a:r>
              <a:rPr lang="zh-CN" altLang="en-US" sz="2400"/>
              <a:t>可使用“</a:t>
            </a:r>
            <a:r>
              <a:rPr lang="zh-CN" altLang="en-US" sz="2400">
                <a:sym typeface="Symbol" panose="05050102010706020507" pitchFamily="18" charset="2"/>
              </a:rPr>
              <a:t></a:t>
            </a:r>
            <a:r>
              <a:rPr lang="zh-CN" altLang="en-US" sz="2400"/>
              <a:t>”在寄存器列表中，指定寄存器范围。</a:t>
            </a:r>
          </a:p>
          <a:p>
            <a:pPr lvl="2" eaLnBrk="1" hangingPunct="1">
              <a:lnSpc>
                <a:spcPct val="120000"/>
              </a:lnSpc>
            </a:pPr>
            <a:r>
              <a:rPr lang="en-US" altLang="zh-CN" sz="2400"/>
              <a:t>Context  RLIST  {R0-R6,R8,R10-R12,R15}</a:t>
            </a:r>
          </a:p>
        </p:txBody>
      </p:sp>
    </p:spTree>
    <p:extLst>
      <p:ext uri="{BB962C8B-B14F-4D97-AF65-F5344CB8AC3E}">
        <p14:creationId xmlns:p14="http://schemas.microsoft.com/office/powerpoint/2010/main" val="728719776"/>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461C95A2-50FC-4BDC-8802-58FB4C146DE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数据定义伪操作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E946583A-B821-4678-BE37-E0D47ED28A36}"/>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9C295114-D9A1-4544-893B-61A116DE0D76}"/>
              </a:ext>
            </a:extLst>
          </p:cNvPr>
          <p:cNvSpPr>
            <a:spLocks noGrp="1" noChangeArrowheads="1"/>
          </p:cNvSpPr>
          <p:nvPr/>
        </p:nvSpPr>
        <p:spPr bwMode="auto">
          <a:xfrm>
            <a:off x="2009775" y="1493839"/>
            <a:ext cx="860425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u"/>
              <a:defRPr/>
            </a:pPr>
            <a:r>
              <a:rPr lang="zh-CN" altLang="en-US" sz="2800" kern="0" dirty="0">
                <a:solidFill>
                  <a:schemeClr val="tx1"/>
                </a:solidFill>
                <a:latin typeface="+mj-ea"/>
                <a:ea typeface="+mj-ea"/>
              </a:rPr>
              <a:t>数据定义伪操作</a:t>
            </a:r>
          </a:p>
          <a:p>
            <a:pPr lvl="1">
              <a:defRPr/>
            </a:pPr>
            <a:r>
              <a:rPr lang="zh-CN" altLang="en-US" sz="2400" i="0" kern="0" dirty="0">
                <a:latin typeface="楷体" panose="02010609060101010101" pitchFamily="49" charset="-122"/>
                <a:ea typeface="楷体" panose="02010609060101010101" pitchFamily="49" charset="-122"/>
              </a:rPr>
              <a:t>用于为特定的数据分配存储单元，同时可完成已分配存储单元的初始化。常用的如下：</a:t>
            </a:r>
            <a:endParaRPr lang="en-US" altLang="zh-CN" sz="2400" i="0" kern="0" dirty="0">
              <a:latin typeface="楷体" panose="02010609060101010101" pitchFamily="49" charset="-122"/>
              <a:ea typeface="楷体" panose="02010609060101010101" pitchFamily="49" charset="-122"/>
            </a:endParaRPr>
          </a:p>
          <a:p>
            <a:pPr marL="1066800" indent="-342900">
              <a:spcBef>
                <a:spcPts val="0"/>
              </a:spcBef>
              <a:buFont typeface="Arial" panose="020B0604020202020204" pitchFamily="34" charset="0"/>
              <a:buChar char="•"/>
              <a:defRPr/>
            </a:pPr>
            <a:r>
              <a:rPr lang="en-US" altLang="zh-CN" sz="2000" dirty="0"/>
              <a:t>DCB</a:t>
            </a:r>
            <a:r>
              <a:rPr lang="zh-CN" altLang="en-US" sz="2000" dirty="0"/>
              <a:t>分配连续的字节存储单元并用指定的数据初始化</a:t>
            </a:r>
          </a:p>
          <a:p>
            <a:pPr marL="1066800" indent="-342900">
              <a:spcBef>
                <a:spcPts val="0"/>
              </a:spcBef>
              <a:buFont typeface="Arial" panose="020B0604020202020204" pitchFamily="34" charset="0"/>
              <a:buChar char="•"/>
              <a:defRPr/>
            </a:pPr>
            <a:r>
              <a:rPr lang="en-US" altLang="zh-CN" sz="2000" dirty="0"/>
              <a:t>DCW</a:t>
            </a:r>
            <a:r>
              <a:rPr lang="zh-CN" altLang="en-US" sz="2000" dirty="0"/>
              <a:t>（</a:t>
            </a:r>
            <a:r>
              <a:rPr lang="en-US" altLang="zh-CN" sz="2000" dirty="0"/>
              <a:t>DCWU</a:t>
            </a:r>
            <a:r>
              <a:rPr lang="zh-CN" altLang="en-US" sz="2000" dirty="0"/>
              <a:t>）分配连续的半字存储单元并用指定数据初始化</a:t>
            </a:r>
          </a:p>
          <a:p>
            <a:pPr marL="1066800" indent="-342900">
              <a:spcBef>
                <a:spcPts val="0"/>
              </a:spcBef>
              <a:buFont typeface="Arial" panose="020B0604020202020204" pitchFamily="34" charset="0"/>
              <a:buChar char="•"/>
              <a:defRPr/>
            </a:pPr>
            <a:r>
              <a:rPr lang="en-US" altLang="zh-CN" sz="2000" dirty="0"/>
              <a:t>DCD</a:t>
            </a:r>
            <a:r>
              <a:rPr lang="zh-CN" altLang="en-US" sz="2000" dirty="0"/>
              <a:t>（</a:t>
            </a:r>
            <a:r>
              <a:rPr lang="en-US" altLang="zh-CN" sz="2000" dirty="0"/>
              <a:t>DCDU</a:t>
            </a:r>
            <a:r>
              <a:rPr lang="zh-CN" altLang="en-US" sz="2000" dirty="0"/>
              <a:t>）分配连续的字存储单元并用指定数据初始化</a:t>
            </a:r>
          </a:p>
          <a:p>
            <a:pPr marL="1066800" indent="-342900">
              <a:spcBef>
                <a:spcPts val="0"/>
              </a:spcBef>
              <a:buFont typeface="Arial" panose="020B0604020202020204" pitchFamily="34" charset="0"/>
              <a:buChar char="•"/>
              <a:defRPr/>
            </a:pPr>
            <a:r>
              <a:rPr lang="en-US" altLang="zh-CN" sz="2000" dirty="0"/>
              <a:t>DCFD</a:t>
            </a:r>
            <a:r>
              <a:rPr lang="zh-CN" altLang="en-US" sz="2000" dirty="0"/>
              <a:t>（</a:t>
            </a:r>
            <a:r>
              <a:rPr lang="en-US" altLang="zh-CN" sz="2000" dirty="0"/>
              <a:t>DCFDU</a:t>
            </a:r>
            <a:r>
              <a:rPr lang="zh-CN" altLang="en-US" sz="2000" dirty="0"/>
              <a:t>）为双精度浮点数分配连续字存储单元并用指定数据初始化</a:t>
            </a:r>
          </a:p>
          <a:p>
            <a:pPr marL="1066800" indent="-342900">
              <a:spcBef>
                <a:spcPts val="0"/>
              </a:spcBef>
              <a:buFont typeface="Arial" panose="020B0604020202020204" pitchFamily="34" charset="0"/>
              <a:buChar char="•"/>
              <a:defRPr/>
            </a:pPr>
            <a:r>
              <a:rPr lang="en-US" altLang="zh-CN" sz="2000" dirty="0"/>
              <a:t>DCFS</a:t>
            </a:r>
            <a:r>
              <a:rPr lang="zh-CN" altLang="en-US" sz="2000" dirty="0"/>
              <a:t>（</a:t>
            </a:r>
            <a:r>
              <a:rPr lang="en-US" altLang="zh-CN" sz="2000" dirty="0"/>
              <a:t>DCFSU</a:t>
            </a:r>
            <a:r>
              <a:rPr lang="zh-CN" altLang="en-US" sz="2000" dirty="0"/>
              <a:t>）为单精度浮点数分配连续字存储单元并用指定数据初始化</a:t>
            </a:r>
          </a:p>
          <a:p>
            <a:pPr marL="1066800" indent="-342900">
              <a:spcBef>
                <a:spcPts val="0"/>
              </a:spcBef>
              <a:buFont typeface="Arial" panose="020B0604020202020204" pitchFamily="34" charset="0"/>
              <a:buChar char="•"/>
              <a:defRPr/>
            </a:pPr>
            <a:r>
              <a:rPr lang="en-US" altLang="zh-CN" sz="2000" dirty="0"/>
              <a:t>DCQ</a:t>
            </a:r>
            <a:r>
              <a:rPr lang="zh-CN" altLang="en-US" sz="2000" dirty="0"/>
              <a:t>（</a:t>
            </a:r>
            <a:r>
              <a:rPr lang="en-US" altLang="zh-CN" sz="2000" dirty="0"/>
              <a:t>DCQU</a:t>
            </a:r>
            <a:r>
              <a:rPr lang="zh-CN" altLang="en-US" sz="2000" dirty="0"/>
              <a:t>）分配以</a:t>
            </a:r>
            <a:r>
              <a:rPr lang="en-US" altLang="zh-CN" sz="2000" dirty="0"/>
              <a:t>8</a:t>
            </a:r>
            <a:r>
              <a:rPr lang="zh-CN" altLang="en-US" sz="2000" dirty="0"/>
              <a:t>字节为单位的连续存储单元并用指定数据初始化</a:t>
            </a:r>
          </a:p>
          <a:p>
            <a:pPr marL="1066800" indent="-342900">
              <a:spcBef>
                <a:spcPts val="0"/>
              </a:spcBef>
              <a:buFont typeface="Arial" panose="020B0604020202020204" pitchFamily="34" charset="0"/>
              <a:buChar char="•"/>
              <a:defRPr/>
            </a:pPr>
            <a:r>
              <a:rPr lang="en-US" altLang="zh-CN" sz="2000" dirty="0"/>
              <a:t>SPACE</a:t>
            </a:r>
            <a:r>
              <a:rPr lang="zh-CN" altLang="en-US" sz="2000" dirty="0"/>
              <a:t>分配连续的存储单元</a:t>
            </a:r>
          </a:p>
          <a:p>
            <a:pPr marL="1066800" indent="-342900">
              <a:spcBef>
                <a:spcPts val="0"/>
              </a:spcBef>
              <a:buFont typeface="Arial" panose="020B0604020202020204" pitchFamily="34" charset="0"/>
              <a:buChar char="•"/>
              <a:defRPr/>
            </a:pPr>
            <a:r>
              <a:rPr lang="en-US" altLang="zh-CN" sz="2000" dirty="0"/>
              <a:t>MAP</a:t>
            </a:r>
            <a:r>
              <a:rPr lang="zh-CN" altLang="en-US" sz="2000" dirty="0"/>
              <a:t>定义一个结构化的内存表首地址</a:t>
            </a:r>
          </a:p>
          <a:p>
            <a:pPr marL="1066800" indent="-342900">
              <a:spcBef>
                <a:spcPts val="0"/>
              </a:spcBef>
              <a:buFont typeface="Arial" panose="020B0604020202020204" pitchFamily="34" charset="0"/>
              <a:buChar char="•"/>
              <a:defRPr/>
            </a:pPr>
            <a:r>
              <a:rPr lang="en-US" altLang="zh-CN" sz="2000" dirty="0"/>
              <a:t>FIELD</a:t>
            </a:r>
            <a:r>
              <a:rPr lang="zh-CN" altLang="en-US" sz="2000" dirty="0"/>
              <a:t>定义一个结构化的内存表的数据域</a:t>
            </a:r>
          </a:p>
        </p:txBody>
      </p:sp>
    </p:spTree>
    <p:extLst>
      <p:ext uri="{BB962C8B-B14F-4D97-AF65-F5344CB8AC3E}">
        <p14:creationId xmlns:p14="http://schemas.microsoft.com/office/powerpoint/2010/main" val="172307795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6C81973C-4B8C-4CED-8337-6AA6050EAC6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数据定义伪操作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5057A911-A113-4114-BCA2-BD55AB5109F0}"/>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EAB0E5FD-CA7A-4D37-929D-50D44DD5B5EB}"/>
              </a:ext>
            </a:extLst>
          </p:cNvPr>
          <p:cNvSpPr>
            <a:spLocks noGrp="1" noChangeArrowheads="1"/>
          </p:cNvSpPr>
          <p:nvPr/>
        </p:nvSpPr>
        <p:spPr bwMode="auto">
          <a:xfrm>
            <a:off x="2063750" y="1412876"/>
            <a:ext cx="847090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DCB</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分配连续字节存储单元并用伪指令中指定的表达式初始化。表达式可以为数字或字符串。</a:t>
            </a:r>
            <a:r>
              <a:rPr lang="en-US" altLang="zh-CN" sz="2400" i="0" kern="0" dirty="0">
                <a:latin typeface="楷体" panose="02010609060101010101" pitchFamily="49" charset="-122"/>
                <a:ea typeface="楷体" panose="02010609060101010101" pitchFamily="49" charset="-122"/>
              </a:rPr>
              <a:t>DCB</a:t>
            </a:r>
            <a:r>
              <a:rPr lang="zh-CN" altLang="en-US" sz="2400" i="0" kern="0" dirty="0">
                <a:latin typeface="楷体" panose="02010609060101010101" pitchFamily="49" charset="-122"/>
                <a:ea typeface="楷体" panose="02010609060101010101" pitchFamily="49" charset="-122"/>
              </a:rPr>
              <a:t>也可用“</a:t>
            </a:r>
            <a:r>
              <a:rPr lang="en-US" altLang="zh-CN" sz="2400" i="0" kern="0" dirty="0">
                <a:latin typeface="楷体" panose="02010609060101010101" pitchFamily="49" charset="-122"/>
                <a:ea typeface="楷体" panose="02010609060101010101" pitchFamily="49" charset="-122"/>
              </a:rPr>
              <a:t>=”</a:t>
            </a:r>
            <a:r>
              <a:rPr lang="zh-CN" altLang="en-US" sz="2400" i="0" kern="0" dirty="0">
                <a:latin typeface="楷体" panose="02010609060101010101" pitchFamily="49" charset="-122"/>
                <a:ea typeface="楷体" panose="02010609060101010101" pitchFamily="49" charset="-122"/>
              </a:rPr>
              <a:t>代替。</a:t>
            </a:r>
            <a:endParaRPr lang="en-US" altLang="zh-CN" sz="2400" i="0" kern="0" dirty="0">
              <a:latin typeface="楷体" panose="02010609060101010101" pitchFamily="49" charset="-122"/>
              <a:ea typeface="楷体" panose="02010609060101010101" pitchFamily="49" charset="-122"/>
            </a:endParaRPr>
          </a:p>
          <a:p>
            <a:pPr marL="723900" indent="0">
              <a:buNone/>
              <a:defRPr/>
            </a:pPr>
            <a:r>
              <a:rPr lang="zh-CN" altLang="en-US" sz="2400" dirty="0">
                <a:solidFill>
                  <a:srgbClr val="C00000"/>
                </a:solidFill>
              </a:rPr>
              <a:t>语法格式：</a:t>
            </a:r>
            <a:r>
              <a:rPr lang="en-US" altLang="zh-CN" sz="2400" dirty="0">
                <a:solidFill>
                  <a:srgbClr val="C00000"/>
                </a:solidFill>
              </a:rPr>
              <a:t>{label}  DCB  expr{,expr}…</a:t>
            </a:r>
          </a:p>
          <a:p>
            <a:pPr marL="723900" indent="0">
              <a:buNone/>
              <a:defRPr/>
            </a:pPr>
            <a:r>
              <a:rPr lang="en-US" altLang="zh-CN" sz="2400" dirty="0">
                <a:latin typeface="Adobe 仿宋 Std R" pitchFamily="18" charset="-122"/>
                <a:ea typeface="Adobe 仿宋 Std R" pitchFamily="18" charset="-122"/>
              </a:rPr>
              <a:t>{label}</a:t>
            </a:r>
            <a:r>
              <a:rPr lang="zh-CN" altLang="en-US" sz="2400" dirty="0">
                <a:latin typeface="Adobe 仿宋 Std R" pitchFamily="18" charset="-122"/>
                <a:ea typeface="Adobe 仿宋 Std R" pitchFamily="18" charset="-122"/>
              </a:rPr>
              <a:t>是程序标号；</a:t>
            </a:r>
            <a:r>
              <a:rPr lang="en-US" altLang="zh-CN" sz="2400" dirty="0">
                <a:latin typeface="Adobe 仿宋 Std R" pitchFamily="18" charset="-122"/>
                <a:ea typeface="Adobe 仿宋 Std R" pitchFamily="18" charset="-122"/>
              </a:rPr>
              <a:t>expr</a:t>
            </a:r>
            <a:r>
              <a:rPr lang="zh-CN" altLang="en-US" sz="2400" dirty="0">
                <a:latin typeface="Adobe 仿宋 Std R" pitchFamily="18" charset="-122"/>
                <a:ea typeface="Adobe 仿宋 Std R" pitchFamily="18" charset="-122"/>
              </a:rPr>
              <a:t>可以是一个数字或字符串。使用</a:t>
            </a:r>
            <a:r>
              <a:rPr lang="en-US" altLang="zh-CN" sz="2400" dirty="0">
                <a:latin typeface="Adobe 仿宋 Std R" pitchFamily="18" charset="-122"/>
                <a:ea typeface="Adobe 仿宋 Std R" pitchFamily="18" charset="-122"/>
              </a:rPr>
              <a:t>DCB</a:t>
            </a:r>
            <a:r>
              <a:rPr lang="zh-CN" altLang="en-US" sz="2400" dirty="0">
                <a:latin typeface="Adobe 仿宋 Std R" pitchFamily="18" charset="-122"/>
                <a:ea typeface="Adobe 仿宋 Std R" pitchFamily="18" charset="-122"/>
              </a:rPr>
              <a:t>时，其后常跟</a:t>
            </a:r>
            <a:r>
              <a:rPr lang="en-US" altLang="zh-CN" sz="2400" dirty="0">
                <a:latin typeface="Adobe 仿宋 Std R" pitchFamily="18" charset="-122"/>
                <a:ea typeface="Adobe 仿宋 Std R" pitchFamily="18" charset="-122"/>
              </a:rPr>
              <a:t>ALIGN</a:t>
            </a:r>
            <a:r>
              <a:rPr lang="zh-CN" altLang="en-US" sz="2400" dirty="0">
                <a:latin typeface="Adobe 仿宋 Std R" pitchFamily="18" charset="-122"/>
                <a:ea typeface="Adobe 仿宋 Std R" pitchFamily="18" charset="-122"/>
              </a:rPr>
              <a:t>伪操作以保证内存地址对齐。</a:t>
            </a:r>
            <a:endParaRPr lang="en-US" altLang="zh-CN" sz="2400" dirty="0">
              <a:latin typeface="Adobe 仿宋 Std R" pitchFamily="18" charset="-122"/>
              <a:ea typeface="Adobe 仿宋 Std R" pitchFamily="18" charset="-122"/>
            </a:endParaRPr>
          </a:p>
        </p:txBody>
      </p:sp>
      <p:sp>
        <p:nvSpPr>
          <p:cNvPr id="19461" name="矩形 1">
            <a:extLst>
              <a:ext uri="{FF2B5EF4-FFF2-40B4-BE49-F238E27FC236}">
                <a16:creationId xmlns:a16="http://schemas.microsoft.com/office/drawing/2014/main" id="{68BC7841-304B-4A54-8CD6-BE5616F4D69E}"/>
              </a:ext>
            </a:extLst>
          </p:cNvPr>
          <p:cNvSpPr>
            <a:spLocks noChangeArrowheads="1"/>
          </p:cNvSpPr>
          <p:nvPr/>
        </p:nvSpPr>
        <p:spPr bwMode="auto">
          <a:xfrm>
            <a:off x="1703389" y="4133851"/>
            <a:ext cx="8732837"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indent="-279400" eaLnBrk="0" hangingPunct="0">
              <a:defRPr>
                <a:solidFill>
                  <a:schemeClr val="tx1"/>
                </a:solidFill>
                <a:latin typeface="Franklin Gothic Book" panose="020B0503020102020204" pitchFamily="34" charset="0"/>
                <a:ea typeface="宋体" panose="02010600030101010101" pitchFamily="2" charset="-122"/>
              </a:defRPr>
            </a:lvl2pPr>
            <a:lvl3pPr marL="1778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ts val="600"/>
              </a:spcBef>
              <a:spcAft>
                <a:spcPts val="600"/>
              </a:spcAft>
            </a:pPr>
            <a:r>
              <a:rPr lang="zh-CN" altLang="en-US" sz="2000" b="1">
                <a:solidFill>
                  <a:srgbClr val="0000FF"/>
                </a:solidFill>
                <a:latin typeface="楷体" panose="02010609060101010101" pitchFamily="49" charset="-122"/>
                <a:ea typeface="楷体" panose="02010609060101010101" pitchFamily="49" charset="-122"/>
              </a:rPr>
              <a:t>示例</a:t>
            </a:r>
            <a:r>
              <a:rPr lang="en-US" altLang="zh-CN" sz="2000" b="1">
                <a:solidFill>
                  <a:srgbClr val="0000FF"/>
                </a:solidFill>
                <a:latin typeface="楷体" panose="02010609060101010101" pitchFamily="49" charset="-122"/>
                <a:ea typeface="楷体" panose="02010609060101010101" pitchFamily="49" charset="-122"/>
              </a:rPr>
              <a:t>:</a:t>
            </a:r>
            <a:endParaRPr lang="zh-CN" altLang="en-US" sz="2000" b="1">
              <a:solidFill>
                <a:srgbClr val="0000FF"/>
              </a:solidFill>
              <a:latin typeface="楷体" panose="02010609060101010101" pitchFamily="49" charset="-122"/>
              <a:ea typeface="楷体" panose="02010609060101010101" pitchFamily="49" charset="-122"/>
            </a:endParaRPr>
          </a:p>
          <a:p>
            <a:pPr lvl="2" eaLnBrk="1" hangingPunct="1">
              <a:lnSpc>
                <a:spcPct val="120000"/>
              </a:lnSpc>
            </a:pPr>
            <a:r>
              <a:rPr lang="zh-CN" altLang="en-US"/>
              <a:t>① 分配一片连续的字节存储单元并初始化为指定字符串。</a:t>
            </a:r>
          </a:p>
          <a:p>
            <a:pPr lvl="2" eaLnBrk="1" hangingPunct="1">
              <a:lnSpc>
                <a:spcPct val="120000"/>
              </a:lnSpc>
            </a:pPr>
            <a:r>
              <a:rPr lang="en-US" altLang="zh-CN"/>
              <a:t>Str  DCB  "This is a test</a:t>
            </a:r>
            <a:r>
              <a:rPr lang="zh-CN" altLang="en-US"/>
              <a:t>！</a:t>
            </a:r>
            <a:r>
              <a:rPr lang="en-US" altLang="zh-CN"/>
              <a:t>"    </a:t>
            </a:r>
          </a:p>
          <a:p>
            <a:pPr lvl="2" eaLnBrk="1" hangingPunct="1">
              <a:lnSpc>
                <a:spcPct val="120000"/>
              </a:lnSpc>
            </a:pPr>
            <a:r>
              <a:rPr lang="en-US" altLang="zh-CN"/>
              <a:t>② </a:t>
            </a:r>
            <a:r>
              <a:rPr lang="zh-CN" altLang="en-US"/>
              <a:t>与</a:t>
            </a:r>
            <a:r>
              <a:rPr lang="en-US" altLang="zh-CN"/>
              <a:t>C</a:t>
            </a:r>
            <a:r>
              <a:rPr lang="zh-CN" altLang="en-US"/>
              <a:t>中的字符串不同，</a:t>
            </a:r>
            <a:r>
              <a:rPr lang="en-US" altLang="zh-CN"/>
              <a:t>ARM</a:t>
            </a:r>
            <a:r>
              <a:rPr lang="zh-CN" altLang="en-US"/>
              <a:t>汇编中的字符串不以</a:t>
            </a:r>
            <a:r>
              <a:rPr lang="en-US" altLang="zh-CN"/>
              <a:t>null</a:t>
            </a:r>
            <a:r>
              <a:rPr lang="zh-CN" altLang="en-US"/>
              <a:t>结尾，下面指令以</a:t>
            </a:r>
            <a:r>
              <a:rPr lang="en-US" altLang="zh-CN"/>
              <a:t>ARM</a:t>
            </a:r>
            <a:r>
              <a:rPr lang="zh-CN" altLang="en-US"/>
              <a:t>汇编形成一个</a:t>
            </a:r>
            <a:r>
              <a:rPr lang="en-US" altLang="zh-CN"/>
              <a:t>C</a:t>
            </a:r>
            <a:r>
              <a:rPr lang="zh-CN" altLang="en-US"/>
              <a:t>语言风格的字符串。</a:t>
            </a:r>
          </a:p>
          <a:p>
            <a:pPr lvl="2" eaLnBrk="1" hangingPunct="1">
              <a:lnSpc>
                <a:spcPct val="120000"/>
              </a:lnSpc>
            </a:pPr>
            <a:r>
              <a:rPr lang="en-US" altLang="zh-CN"/>
              <a:t>C_string  DCB  "C_string",0</a:t>
            </a:r>
          </a:p>
        </p:txBody>
      </p:sp>
    </p:spTree>
    <p:extLst>
      <p:ext uri="{BB962C8B-B14F-4D97-AF65-F5344CB8AC3E}">
        <p14:creationId xmlns:p14="http://schemas.microsoft.com/office/powerpoint/2010/main" val="4146387778"/>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48B0C2C1-0106-4AEA-9359-4C986A35B7D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数据定义伪操作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5C8E2608-3056-42E4-9A7A-84D96157D3F4}"/>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A3560CA3-E7A0-4849-8630-84F20253E08C}"/>
              </a:ext>
            </a:extLst>
          </p:cNvPr>
          <p:cNvSpPr>
            <a:spLocks noGrp="1" noChangeArrowheads="1"/>
          </p:cNvSpPr>
          <p:nvPr/>
        </p:nvSpPr>
        <p:spPr bwMode="auto">
          <a:xfrm>
            <a:off x="2063750" y="1412876"/>
            <a:ext cx="847090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DCW</a:t>
            </a:r>
            <a:r>
              <a:rPr lang="zh-CN" altLang="en-US" sz="2800" kern="0" dirty="0">
                <a:solidFill>
                  <a:srgbClr val="008000"/>
                </a:solidFill>
                <a:latin typeface="+mj-ea"/>
                <a:ea typeface="+mj-ea"/>
              </a:rPr>
              <a:t>（</a:t>
            </a:r>
            <a:r>
              <a:rPr lang="en-US" altLang="zh-CN" sz="2800" kern="0" dirty="0">
                <a:solidFill>
                  <a:srgbClr val="008000"/>
                </a:solidFill>
                <a:latin typeface="+mj-ea"/>
                <a:ea typeface="+mj-ea"/>
              </a:rPr>
              <a:t>DCWU</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分配连续半字存储单元并用伪指令中指定表达式初始化。表达式可以为程序标号或数字表达式。</a:t>
            </a:r>
            <a:r>
              <a:rPr lang="en-US" altLang="zh-CN" sz="2400" i="0" kern="0" dirty="0">
                <a:latin typeface="楷体" panose="02010609060101010101" pitchFamily="49" charset="-122"/>
                <a:ea typeface="楷体" panose="02010609060101010101" pitchFamily="49" charset="-122"/>
              </a:rPr>
              <a:t>DCW</a:t>
            </a:r>
            <a:r>
              <a:rPr lang="zh-CN" altLang="en-US" sz="2400" i="0" kern="0" dirty="0">
                <a:latin typeface="楷体" panose="02010609060101010101" pitchFamily="49" charset="-122"/>
                <a:ea typeface="楷体" panose="02010609060101010101" pitchFamily="49" charset="-122"/>
              </a:rPr>
              <a:t>分配的存储单元是半字对齐的，</a:t>
            </a:r>
            <a:r>
              <a:rPr lang="en-US" altLang="zh-CN" sz="2400" i="0" kern="0" dirty="0">
                <a:latin typeface="楷体" panose="02010609060101010101" pitchFamily="49" charset="-122"/>
                <a:ea typeface="楷体" panose="02010609060101010101" pitchFamily="49" charset="-122"/>
              </a:rPr>
              <a:t>DCWU</a:t>
            </a:r>
            <a:r>
              <a:rPr lang="zh-CN" altLang="en-US" sz="2400" i="0" kern="0" dirty="0">
                <a:latin typeface="楷体" panose="02010609060101010101" pitchFamily="49" charset="-122"/>
                <a:ea typeface="楷体" panose="02010609060101010101" pitchFamily="49" charset="-122"/>
              </a:rPr>
              <a:t>并不严格对齐。</a:t>
            </a:r>
            <a:endParaRPr lang="en-US" altLang="zh-CN" sz="2400" i="0" kern="0" dirty="0">
              <a:latin typeface="楷体" panose="02010609060101010101" pitchFamily="49" charset="-122"/>
              <a:ea typeface="楷体" panose="02010609060101010101" pitchFamily="49" charset="-122"/>
            </a:endParaRPr>
          </a:p>
          <a:p>
            <a:pPr marL="723900" indent="0">
              <a:buNone/>
              <a:defRPr/>
            </a:pPr>
            <a:r>
              <a:rPr lang="zh-CN" altLang="en-US" sz="2400" dirty="0">
                <a:solidFill>
                  <a:srgbClr val="C00000"/>
                </a:solidFill>
              </a:rPr>
              <a:t>语法格式：</a:t>
            </a:r>
            <a:r>
              <a:rPr lang="en-US" altLang="zh-CN" sz="2400" dirty="0">
                <a:solidFill>
                  <a:srgbClr val="C00000"/>
                </a:solidFill>
              </a:rPr>
              <a:t>{label}  DCW  expr{,expr}…</a:t>
            </a:r>
          </a:p>
          <a:p>
            <a:pPr marL="723900" indent="0">
              <a:buNone/>
              <a:defRPr/>
            </a:pPr>
            <a:r>
              <a:rPr lang="en-US" altLang="zh-CN" sz="2400" dirty="0">
                <a:latin typeface="Adobe 仿宋 Std R" pitchFamily="18" charset="-122"/>
                <a:ea typeface="Adobe 仿宋 Std R" pitchFamily="18" charset="-122"/>
              </a:rPr>
              <a:t>{label}</a:t>
            </a:r>
            <a:r>
              <a:rPr lang="zh-CN" altLang="en-US" sz="2400" dirty="0">
                <a:latin typeface="Adobe 仿宋 Std R" pitchFamily="18" charset="-122"/>
                <a:ea typeface="Adobe 仿宋 Std R" pitchFamily="18" charset="-122"/>
              </a:rPr>
              <a:t>是程序标号；</a:t>
            </a:r>
            <a:r>
              <a:rPr lang="en-US" altLang="zh-CN" sz="2400" dirty="0">
                <a:latin typeface="Adobe 仿宋 Std R" pitchFamily="18" charset="-122"/>
                <a:ea typeface="Adobe 仿宋 Std R" pitchFamily="18" charset="-122"/>
              </a:rPr>
              <a:t>expr</a:t>
            </a:r>
            <a:r>
              <a:rPr lang="zh-CN" altLang="en-US" sz="2400" dirty="0">
                <a:latin typeface="Adobe 仿宋 Std R" pitchFamily="18" charset="-122"/>
                <a:ea typeface="Adobe 仿宋 Std R" pitchFamily="18" charset="-122"/>
              </a:rPr>
              <a:t>是程序标号或数字表达式。</a:t>
            </a:r>
            <a:endParaRPr lang="en-US" altLang="zh-CN" sz="2400" dirty="0">
              <a:latin typeface="Adobe 仿宋 Std R" pitchFamily="18" charset="-122"/>
              <a:ea typeface="Adobe 仿宋 Std R" pitchFamily="18" charset="-122"/>
            </a:endParaRPr>
          </a:p>
        </p:txBody>
      </p:sp>
      <p:sp>
        <p:nvSpPr>
          <p:cNvPr id="20485" name="矩形 1">
            <a:extLst>
              <a:ext uri="{FF2B5EF4-FFF2-40B4-BE49-F238E27FC236}">
                <a16:creationId xmlns:a16="http://schemas.microsoft.com/office/drawing/2014/main" id="{F60E31AD-13EF-41D4-8DF7-C0D93E856FB3}"/>
              </a:ext>
            </a:extLst>
          </p:cNvPr>
          <p:cNvSpPr>
            <a:spLocks noChangeArrowheads="1"/>
          </p:cNvSpPr>
          <p:nvPr/>
        </p:nvSpPr>
        <p:spPr bwMode="auto">
          <a:xfrm>
            <a:off x="1703389" y="4133851"/>
            <a:ext cx="8732837"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indent="-279400" eaLnBrk="0" hangingPunct="0">
              <a:defRPr>
                <a:solidFill>
                  <a:schemeClr val="tx1"/>
                </a:solidFill>
                <a:latin typeface="Franklin Gothic Book" panose="020B0503020102020204" pitchFamily="34" charset="0"/>
                <a:ea typeface="宋体" panose="02010600030101010101" pitchFamily="2" charset="-122"/>
              </a:defRPr>
            </a:lvl2pPr>
            <a:lvl3pPr marL="1778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ts val="600"/>
              </a:spcBef>
              <a:spcAft>
                <a:spcPts val="600"/>
              </a:spcAft>
            </a:pPr>
            <a:r>
              <a:rPr lang="zh-CN" altLang="en-US" sz="2000" b="1">
                <a:solidFill>
                  <a:srgbClr val="0000FF"/>
                </a:solidFill>
                <a:latin typeface="楷体" panose="02010609060101010101" pitchFamily="49" charset="-122"/>
                <a:ea typeface="楷体" panose="02010609060101010101" pitchFamily="49" charset="-122"/>
              </a:rPr>
              <a:t>示例</a:t>
            </a:r>
            <a:r>
              <a:rPr lang="en-US" altLang="zh-CN" sz="2000" b="1">
                <a:solidFill>
                  <a:srgbClr val="0000FF"/>
                </a:solidFill>
                <a:latin typeface="楷体" panose="02010609060101010101" pitchFamily="49" charset="-122"/>
                <a:ea typeface="楷体" panose="02010609060101010101" pitchFamily="49" charset="-122"/>
              </a:rPr>
              <a:t>:</a:t>
            </a:r>
            <a:endParaRPr lang="zh-CN" altLang="en-US" sz="2000" b="1">
              <a:solidFill>
                <a:srgbClr val="0000FF"/>
              </a:solidFill>
              <a:latin typeface="楷体" panose="02010609060101010101" pitchFamily="49" charset="-122"/>
              <a:ea typeface="楷体" panose="02010609060101010101" pitchFamily="49" charset="-122"/>
            </a:endParaRPr>
          </a:p>
          <a:p>
            <a:pPr lvl="2" eaLnBrk="1" hangingPunct="1">
              <a:lnSpc>
                <a:spcPct val="120000"/>
              </a:lnSpc>
            </a:pPr>
            <a:r>
              <a:rPr lang="zh-CN" altLang="en-US"/>
              <a:t>① 分配一片连续的半字存储单元并初始化。</a:t>
            </a:r>
          </a:p>
          <a:p>
            <a:pPr lvl="2" eaLnBrk="1" hangingPunct="1">
              <a:lnSpc>
                <a:spcPct val="120000"/>
              </a:lnSpc>
            </a:pPr>
            <a:r>
              <a:rPr lang="en-US" altLang="zh-CN"/>
              <a:t>DataTest  DCW	1,2,3</a:t>
            </a:r>
          </a:p>
          <a:p>
            <a:pPr lvl="2" eaLnBrk="1" hangingPunct="1">
              <a:lnSpc>
                <a:spcPct val="120000"/>
              </a:lnSpc>
            </a:pPr>
            <a:r>
              <a:rPr lang="en-US" altLang="zh-CN"/>
              <a:t>② </a:t>
            </a:r>
            <a:r>
              <a:rPr lang="zh-CN" altLang="en-US"/>
              <a:t>在指定内存单元初始值时可以使用已定义的变量。</a:t>
            </a:r>
          </a:p>
          <a:p>
            <a:pPr lvl="2" eaLnBrk="1" hangingPunct="1">
              <a:lnSpc>
                <a:spcPct val="120000"/>
              </a:lnSpc>
            </a:pPr>
            <a:r>
              <a:rPr lang="en-US" altLang="zh-CN"/>
              <a:t>Data 	DCW	-255,2*number</a:t>
            </a:r>
          </a:p>
          <a:p>
            <a:pPr lvl="2" eaLnBrk="1" hangingPunct="1">
              <a:lnSpc>
                <a:spcPct val="120000"/>
              </a:lnSpc>
            </a:pPr>
            <a:r>
              <a:rPr lang="en-US" altLang="zh-CN"/>
              <a:t>	DCWU	number+4 </a:t>
            </a:r>
          </a:p>
        </p:txBody>
      </p:sp>
    </p:spTree>
    <p:extLst>
      <p:ext uri="{BB962C8B-B14F-4D97-AF65-F5344CB8AC3E}">
        <p14:creationId xmlns:p14="http://schemas.microsoft.com/office/powerpoint/2010/main" val="215096813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B33336AA-AFE3-45F9-AA15-2249924EE1E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数据定义伪操作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9B30AB3D-2405-4CD3-8324-9C9E1E246CD2}"/>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58F18144-1E59-442D-9996-8D613B9FFA56}"/>
              </a:ext>
            </a:extLst>
          </p:cNvPr>
          <p:cNvSpPr>
            <a:spLocks noGrp="1" noChangeArrowheads="1"/>
          </p:cNvSpPr>
          <p:nvPr/>
        </p:nvSpPr>
        <p:spPr bwMode="auto">
          <a:xfrm>
            <a:off x="2063750" y="1412876"/>
            <a:ext cx="847090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DCD</a:t>
            </a:r>
            <a:r>
              <a:rPr lang="zh-CN" altLang="en-US" sz="2800" kern="0" dirty="0">
                <a:solidFill>
                  <a:srgbClr val="008000"/>
                </a:solidFill>
                <a:latin typeface="+mj-ea"/>
                <a:ea typeface="+mj-ea"/>
              </a:rPr>
              <a:t>（</a:t>
            </a:r>
            <a:r>
              <a:rPr lang="en-US" altLang="zh-CN" sz="2800" kern="0" dirty="0">
                <a:solidFill>
                  <a:srgbClr val="008000"/>
                </a:solidFill>
                <a:latin typeface="+mj-ea"/>
                <a:ea typeface="+mj-ea"/>
              </a:rPr>
              <a:t>DCDU</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分配连续字存储单元并用伪指令中指定表达式初始化。表达式可以为程序标号或数字表达式。</a:t>
            </a:r>
            <a:r>
              <a:rPr lang="en-US" altLang="zh-CN" sz="2400" i="0" kern="0" dirty="0">
                <a:latin typeface="楷体" panose="02010609060101010101" pitchFamily="49" charset="-122"/>
                <a:ea typeface="楷体" panose="02010609060101010101" pitchFamily="49" charset="-122"/>
              </a:rPr>
              <a:t>DCD</a:t>
            </a:r>
            <a:r>
              <a:rPr lang="zh-CN" altLang="en-US" sz="2400" i="0" kern="0" dirty="0">
                <a:latin typeface="楷体" panose="02010609060101010101" pitchFamily="49" charset="-122"/>
                <a:ea typeface="楷体" panose="02010609060101010101" pitchFamily="49" charset="-122"/>
              </a:rPr>
              <a:t>分配的存储单元是字对齐的，</a:t>
            </a:r>
            <a:r>
              <a:rPr lang="en-US" altLang="zh-CN" sz="2400" i="0" kern="0" dirty="0">
                <a:latin typeface="楷体" panose="02010609060101010101" pitchFamily="49" charset="-122"/>
                <a:ea typeface="楷体" panose="02010609060101010101" pitchFamily="49" charset="-122"/>
              </a:rPr>
              <a:t>DCDU</a:t>
            </a:r>
            <a:r>
              <a:rPr lang="zh-CN" altLang="en-US" sz="2400" i="0" kern="0" dirty="0">
                <a:latin typeface="楷体" panose="02010609060101010101" pitchFamily="49" charset="-122"/>
                <a:ea typeface="楷体" panose="02010609060101010101" pitchFamily="49" charset="-122"/>
              </a:rPr>
              <a:t>并不严格对齐。</a:t>
            </a:r>
            <a:r>
              <a:rPr lang="en-US" altLang="zh-CN" sz="2400" i="0" kern="0" dirty="0">
                <a:latin typeface="楷体" panose="02010609060101010101" pitchFamily="49" charset="-122"/>
                <a:ea typeface="楷体" panose="02010609060101010101" pitchFamily="49" charset="-122"/>
              </a:rPr>
              <a:t>DCD</a:t>
            </a:r>
            <a:r>
              <a:rPr lang="zh-CN" altLang="en-US" sz="2400" i="0" kern="0" dirty="0">
                <a:latin typeface="楷体" panose="02010609060101010101" pitchFamily="49" charset="-122"/>
                <a:ea typeface="楷体" panose="02010609060101010101" pitchFamily="49" charset="-122"/>
              </a:rPr>
              <a:t>也可用“</a:t>
            </a:r>
            <a:r>
              <a:rPr lang="en-US" altLang="zh-CN" sz="2400" i="0" kern="0" dirty="0">
                <a:latin typeface="楷体" panose="02010609060101010101" pitchFamily="49" charset="-122"/>
                <a:ea typeface="楷体" panose="02010609060101010101" pitchFamily="49" charset="-122"/>
              </a:rPr>
              <a:t>&amp;”</a:t>
            </a:r>
            <a:r>
              <a:rPr lang="zh-CN" altLang="en-US" sz="2400" i="0" kern="0" dirty="0">
                <a:latin typeface="楷体" panose="02010609060101010101" pitchFamily="49" charset="-122"/>
                <a:ea typeface="楷体" panose="02010609060101010101" pitchFamily="49" charset="-122"/>
              </a:rPr>
              <a:t>代替。</a:t>
            </a:r>
            <a:endParaRPr lang="en-US" altLang="zh-CN" sz="2400" i="0" kern="0" dirty="0">
              <a:latin typeface="楷体" panose="02010609060101010101" pitchFamily="49" charset="-122"/>
              <a:ea typeface="楷体" panose="02010609060101010101" pitchFamily="49" charset="-122"/>
            </a:endParaRPr>
          </a:p>
          <a:p>
            <a:pPr marL="723900" indent="0">
              <a:buNone/>
              <a:defRPr/>
            </a:pPr>
            <a:r>
              <a:rPr lang="zh-CN" altLang="en-US" sz="2400" dirty="0">
                <a:solidFill>
                  <a:srgbClr val="C00000"/>
                </a:solidFill>
              </a:rPr>
              <a:t>语法格式：</a:t>
            </a:r>
            <a:r>
              <a:rPr lang="en-US" altLang="zh-CN" sz="2400" dirty="0">
                <a:solidFill>
                  <a:srgbClr val="C00000"/>
                </a:solidFill>
              </a:rPr>
              <a:t>{label}  DCD  expr{,expr}…</a:t>
            </a:r>
          </a:p>
          <a:p>
            <a:pPr marL="723900" indent="0">
              <a:buNone/>
              <a:defRPr/>
            </a:pPr>
            <a:r>
              <a:rPr lang="en-US" altLang="zh-CN" sz="2400" dirty="0">
                <a:latin typeface="Adobe 仿宋 Std R" pitchFamily="18" charset="-122"/>
                <a:ea typeface="Adobe 仿宋 Std R" pitchFamily="18" charset="-122"/>
              </a:rPr>
              <a:t>{label}</a:t>
            </a:r>
            <a:r>
              <a:rPr lang="zh-CN" altLang="en-US" sz="2400" dirty="0">
                <a:latin typeface="Adobe 仿宋 Std R" pitchFamily="18" charset="-122"/>
                <a:ea typeface="Adobe 仿宋 Std R" pitchFamily="18" charset="-122"/>
              </a:rPr>
              <a:t>是程序标号；</a:t>
            </a:r>
            <a:r>
              <a:rPr lang="en-US" altLang="zh-CN" sz="2400" dirty="0">
                <a:latin typeface="Adobe 仿宋 Std R" pitchFamily="18" charset="-122"/>
                <a:ea typeface="Adobe 仿宋 Std R" pitchFamily="18" charset="-122"/>
              </a:rPr>
              <a:t>expr</a:t>
            </a:r>
            <a:r>
              <a:rPr lang="zh-CN" altLang="en-US" sz="2400" dirty="0">
                <a:latin typeface="Adobe 仿宋 Std R" pitchFamily="18" charset="-122"/>
                <a:ea typeface="Adobe 仿宋 Std R" pitchFamily="18" charset="-122"/>
              </a:rPr>
              <a:t>是程序标号或数字表达式。</a:t>
            </a:r>
            <a:endParaRPr lang="en-US" altLang="zh-CN" sz="2400" dirty="0">
              <a:latin typeface="Adobe 仿宋 Std R" pitchFamily="18" charset="-122"/>
              <a:ea typeface="Adobe 仿宋 Std R" pitchFamily="18" charset="-122"/>
            </a:endParaRPr>
          </a:p>
        </p:txBody>
      </p:sp>
      <p:sp>
        <p:nvSpPr>
          <p:cNvPr id="21509" name="矩形 1">
            <a:extLst>
              <a:ext uri="{FF2B5EF4-FFF2-40B4-BE49-F238E27FC236}">
                <a16:creationId xmlns:a16="http://schemas.microsoft.com/office/drawing/2014/main" id="{E955FF97-40F4-452C-AA9F-275A44C451E3}"/>
              </a:ext>
            </a:extLst>
          </p:cNvPr>
          <p:cNvSpPr>
            <a:spLocks noChangeArrowheads="1"/>
          </p:cNvSpPr>
          <p:nvPr/>
        </p:nvSpPr>
        <p:spPr bwMode="auto">
          <a:xfrm>
            <a:off x="1703389" y="4133850"/>
            <a:ext cx="8732837"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indent="-279400" eaLnBrk="0" hangingPunct="0">
              <a:defRPr>
                <a:solidFill>
                  <a:schemeClr val="tx1"/>
                </a:solidFill>
                <a:latin typeface="Franklin Gothic Book" panose="020B0503020102020204" pitchFamily="34" charset="0"/>
                <a:ea typeface="宋体" panose="02010600030101010101" pitchFamily="2" charset="-122"/>
              </a:defRPr>
            </a:lvl2pPr>
            <a:lvl3pPr marL="1778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ts val="600"/>
              </a:spcBef>
              <a:spcAft>
                <a:spcPts val="600"/>
              </a:spcAft>
            </a:pPr>
            <a:r>
              <a:rPr lang="zh-CN" altLang="en-US" sz="2000" b="1">
                <a:solidFill>
                  <a:srgbClr val="0000FF"/>
                </a:solidFill>
                <a:latin typeface="楷体" panose="02010609060101010101" pitchFamily="49" charset="-122"/>
                <a:ea typeface="楷体" panose="02010609060101010101" pitchFamily="49" charset="-122"/>
              </a:rPr>
              <a:t>示例</a:t>
            </a:r>
            <a:r>
              <a:rPr lang="en-US" altLang="zh-CN" sz="2000" b="1">
                <a:solidFill>
                  <a:srgbClr val="0000FF"/>
                </a:solidFill>
                <a:latin typeface="楷体" panose="02010609060101010101" pitchFamily="49" charset="-122"/>
                <a:ea typeface="楷体" panose="02010609060101010101" pitchFamily="49" charset="-122"/>
              </a:rPr>
              <a:t>:</a:t>
            </a:r>
            <a:endParaRPr lang="zh-CN" altLang="en-US" sz="2000" b="1">
              <a:solidFill>
                <a:srgbClr val="0000FF"/>
              </a:solidFill>
              <a:latin typeface="楷体" panose="02010609060101010101" pitchFamily="49" charset="-122"/>
              <a:ea typeface="楷体" panose="02010609060101010101" pitchFamily="49" charset="-122"/>
            </a:endParaRPr>
          </a:p>
          <a:p>
            <a:pPr lvl="2" eaLnBrk="1" hangingPunct="1">
              <a:lnSpc>
                <a:spcPct val="120000"/>
              </a:lnSpc>
            </a:pPr>
            <a:r>
              <a:rPr lang="zh-CN" altLang="en-US"/>
              <a:t>① 分配一片连续的字存储单元并初始化：</a:t>
            </a:r>
            <a:r>
              <a:rPr lang="en-US" altLang="zh-CN"/>
              <a:t>DataTest  DCD  4,5,6</a:t>
            </a:r>
          </a:p>
          <a:p>
            <a:pPr lvl="2" eaLnBrk="1" hangingPunct="1">
              <a:lnSpc>
                <a:spcPct val="120000"/>
              </a:lnSpc>
            </a:pPr>
            <a:r>
              <a:rPr lang="en-US" altLang="zh-CN"/>
              <a:t>② </a:t>
            </a:r>
            <a:r>
              <a:rPr lang="zh-CN" altLang="en-US"/>
              <a:t>用程序标号初始化内存单元：</a:t>
            </a:r>
            <a:r>
              <a:rPr lang="en-US" altLang="zh-CN"/>
              <a:t>DataTest  DCD  mem06+4</a:t>
            </a:r>
          </a:p>
          <a:p>
            <a:pPr lvl="2" eaLnBrk="1" hangingPunct="1">
              <a:lnSpc>
                <a:spcPct val="120000"/>
              </a:lnSpc>
            </a:pPr>
            <a:r>
              <a:rPr lang="en-US" altLang="zh-CN"/>
              <a:t>③ </a:t>
            </a:r>
            <a:r>
              <a:rPr lang="zh-CN" altLang="en-US"/>
              <a:t>在内存单元不能字对齐的情况下，使用</a:t>
            </a:r>
            <a:r>
              <a:rPr lang="en-US" altLang="zh-CN"/>
              <a:t>DCDU</a:t>
            </a:r>
            <a:r>
              <a:rPr lang="zh-CN" altLang="en-US"/>
              <a:t>伪操作。</a:t>
            </a:r>
          </a:p>
          <a:p>
            <a:pPr lvl="2" eaLnBrk="1" hangingPunct="1">
              <a:lnSpc>
                <a:spcPct val="120000"/>
              </a:lnSpc>
            </a:pPr>
            <a:r>
              <a:rPr lang="en-US" altLang="zh-CN"/>
              <a:t>AREA	Mydata,  DATA,READWRITE</a:t>
            </a:r>
          </a:p>
          <a:p>
            <a:pPr lvl="2" eaLnBrk="1" hangingPunct="1">
              <a:lnSpc>
                <a:spcPct val="120000"/>
              </a:lnSpc>
            </a:pPr>
            <a:r>
              <a:rPr lang="en-US" altLang="zh-CN"/>
              <a:t>DCB	255 	;</a:t>
            </a:r>
            <a:r>
              <a:rPr lang="zh-CN" altLang="en-US"/>
              <a:t>字节定义使内存单元不能字对齐</a:t>
            </a:r>
          </a:p>
          <a:p>
            <a:pPr lvl="2" eaLnBrk="1" hangingPunct="1">
              <a:lnSpc>
                <a:spcPct val="120000"/>
              </a:lnSpc>
            </a:pPr>
            <a:r>
              <a:rPr lang="en-US" altLang="zh-CN"/>
              <a:t>Data3	DCDU	1,5,20</a:t>
            </a:r>
          </a:p>
        </p:txBody>
      </p:sp>
    </p:spTree>
    <p:extLst>
      <p:ext uri="{BB962C8B-B14F-4D97-AF65-F5344CB8AC3E}">
        <p14:creationId xmlns:p14="http://schemas.microsoft.com/office/powerpoint/2010/main" val="2176177989"/>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6CCB4B4E-ED06-44D3-87E1-2B2F60A1FB8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数据定义伪操作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D7CD1CF4-D75B-4226-915C-4A81172A6BAA}"/>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903BC42F-C60A-48A0-8926-0C5E1BB15C4E}"/>
              </a:ext>
            </a:extLst>
          </p:cNvPr>
          <p:cNvSpPr>
            <a:spLocks noGrp="1" noChangeArrowheads="1"/>
          </p:cNvSpPr>
          <p:nvPr/>
        </p:nvSpPr>
        <p:spPr bwMode="auto">
          <a:xfrm>
            <a:off x="2063750" y="1412875"/>
            <a:ext cx="847090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DCFS</a:t>
            </a:r>
            <a:r>
              <a:rPr lang="zh-CN" altLang="en-US" sz="2800" kern="0" dirty="0">
                <a:solidFill>
                  <a:srgbClr val="008000"/>
                </a:solidFill>
                <a:latin typeface="+mj-ea"/>
                <a:ea typeface="+mj-ea"/>
              </a:rPr>
              <a:t>（</a:t>
            </a:r>
            <a:r>
              <a:rPr lang="en-US" altLang="zh-CN" sz="2800" kern="0" dirty="0">
                <a:solidFill>
                  <a:srgbClr val="008000"/>
                </a:solidFill>
                <a:latin typeface="+mj-ea"/>
                <a:ea typeface="+mj-ea"/>
              </a:rPr>
              <a:t>DCFSU</a:t>
            </a:r>
            <a:r>
              <a:rPr lang="zh-CN" altLang="en-US" sz="2800" kern="0" dirty="0">
                <a:solidFill>
                  <a:srgbClr val="008000"/>
                </a:solidFill>
                <a:latin typeface="+mj-ea"/>
                <a:ea typeface="+mj-ea"/>
              </a:rPr>
              <a:t>）</a:t>
            </a:r>
            <a:r>
              <a:rPr lang="en-US" altLang="zh-CN" sz="2800" kern="0" dirty="0">
                <a:solidFill>
                  <a:srgbClr val="008000"/>
                </a:solidFill>
                <a:latin typeface="+mj-ea"/>
                <a:ea typeface="+mj-ea"/>
              </a:rPr>
              <a:t>/DCFD</a:t>
            </a:r>
            <a:r>
              <a:rPr lang="zh-CN" altLang="en-US" sz="2800" kern="0" dirty="0">
                <a:solidFill>
                  <a:srgbClr val="008000"/>
                </a:solidFill>
                <a:latin typeface="+mj-ea"/>
                <a:ea typeface="+mj-ea"/>
              </a:rPr>
              <a:t>（</a:t>
            </a:r>
            <a:r>
              <a:rPr lang="en-US" altLang="zh-CN" sz="2800" kern="0" dirty="0">
                <a:solidFill>
                  <a:srgbClr val="008000"/>
                </a:solidFill>
                <a:latin typeface="+mj-ea"/>
                <a:ea typeface="+mj-ea"/>
              </a:rPr>
              <a:t>DCFDU</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为单</a:t>
            </a:r>
            <a:r>
              <a:rPr lang="en-US" altLang="zh-CN" sz="2400" i="0" kern="0" dirty="0">
                <a:latin typeface="楷体" panose="02010609060101010101" pitchFamily="49" charset="-122"/>
                <a:ea typeface="楷体" panose="02010609060101010101" pitchFamily="49" charset="-122"/>
              </a:rPr>
              <a:t>/</a:t>
            </a:r>
            <a:r>
              <a:rPr lang="zh-CN" altLang="en-US" sz="2400" i="0" kern="0" dirty="0">
                <a:latin typeface="楷体" panose="02010609060101010101" pitchFamily="49" charset="-122"/>
                <a:ea typeface="楷体" panose="02010609060101010101" pitchFamily="49" charset="-122"/>
              </a:rPr>
              <a:t>双精度的浮点数分配连续存储单元并用伪指令中指定表达式初始化。单精度浮点数占一个字单元，双精度占据两个字单元。</a:t>
            </a:r>
            <a:endParaRPr lang="en-US" altLang="zh-CN" sz="2400" i="0" kern="0" dirty="0">
              <a:latin typeface="楷体" panose="02010609060101010101" pitchFamily="49" charset="-122"/>
              <a:ea typeface="楷体" panose="02010609060101010101" pitchFamily="49" charset="-122"/>
            </a:endParaRPr>
          </a:p>
        </p:txBody>
      </p:sp>
      <p:sp>
        <p:nvSpPr>
          <p:cNvPr id="22533" name="矩形 1">
            <a:extLst>
              <a:ext uri="{FF2B5EF4-FFF2-40B4-BE49-F238E27FC236}">
                <a16:creationId xmlns:a16="http://schemas.microsoft.com/office/drawing/2014/main" id="{EEEEE864-921E-4DBC-85DE-9871B49BB767}"/>
              </a:ext>
            </a:extLst>
          </p:cNvPr>
          <p:cNvSpPr>
            <a:spLocks noChangeArrowheads="1"/>
          </p:cNvSpPr>
          <p:nvPr/>
        </p:nvSpPr>
        <p:spPr bwMode="auto">
          <a:xfrm>
            <a:off x="1784350" y="3130551"/>
            <a:ext cx="8732838"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indent="-279400" eaLnBrk="0" hangingPunct="0">
              <a:defRPr>
                <a:solidFill>
                  <a:schemeClr val="tx1"/>
                </a:solidFill>
                <a:latin typeface="Franklin Gothic Book" panose="020B0503020102020204" pitchFamily="34" charset="0"/>
                <a:ea typeface="宋体" panose="02010600030101010101" pitchFamily="2" charset="-122"/>
              </a:defRPr>
            </a:lvl2pPr>
            <a:lvl3pPr marL="1778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ts val="600"/>
              </a:spcBef>
              <a:spcAft>
                <a:spcPts val="600"/>
              </a:spcAft>
            </a:pPr>
            <a:r>
              <a:rPr lang="zh-CN" altLang="en-US" sz="2000" b="1">
                <a:solidFill>
                  <a:srgbClr val="0000FF"/>
                </a:solidFill>
                <a:latin typeface="楷体" panose="02010609060101010101" pitchFamily="49" charset="-122"/>
                <a:ea typeface="楷体" panose="02010609060101010101" pitchFamily="49" charset="-122"/>
              </a:rPr>
              <a:t>示例</a:t>
            </a:r>
            <a:r>
              <a:rPr lang="en-US" altLang="zh-CN" sz="2000" b="1">
                <a:solidFill>
                  <a:srgbClr val="0000FF"/>
                </a:solidFill>
                <a:latin typeface="楷体" panose="02010609060101010101" pitchFamily="49" charset="-122"/>
                <a:ea typeface="楷体" panose="02010609060101010101" pitchFamily="49" charset="-122"/>
              </a:rPr>
              <a:t>:</a:t>
            </a:r>
            <a:endParaRPr lang="zh-CN" altLang="en-US" sz="2000" b="1">
              <a:solidFill>
                <a:srgbClr val="0000FF"/>
              </a:solidFill>
              <a:latin typeface="楷体" panose="02010609060101010101" pitchFamily="49" charset="-122"/>
              <a:ea typeface="楷体" panose="02010609060101010101" pitchFamily="49" charset="-122"/>
            </a:endParaRPr>
          </a:p>
          <a:p>
            <a:pPr lvl="2" eaLnBrk="1" hangingPunct="1">
              <a:lnSpc>
                <a:spcPct val="120000"/>
              </a:lnSpc>
            </a:pPr>
            <a:r>
              <a:rPr lang="zh-CN" altLang="en-US"/>
              <a:t>① 分配一片连续的字存储单元并初始化为指定的单精度浮点数。</a:t>
            </a:r>
          </a:p>
          <a:p>
            <a:pPr lvl="2" eaLnBrk="1" hangingPunct="1">
              <a:lnSpc>
                <a:spcPct val="120000"/>
              </a:lnSpc>
            </a:pPr>
            <a:r>
              <a:rPr lang="en-US" altLang="zh-CN"/>
              <a:t>FDataTest  DCFS  2E5,5E7   </a:t>
            </a:r>
          </a:p>
          <a:p>
            <a:pPr lvl="2" eaLnBrk="1" hangingPunct="1">
              <a:lnSpc>
                <a:spcPct val="120000"/>
              </a:lnSpc>
            </a:pPr>
            <a:r>
              <a:rPr lang="en-US" altLang="zh-CN"/>
              <a:t>② </a:t>
            </a:r>
            <a:r>
              <a:rPr lang="zh-CN" altLang="en-US"/>
              <a:t>分配一片连续的字存储单元并初始化为单精度浮点数，但不严格要求字对齐。</a:t>
            </a:r>
          </a:p>
          <a:p>
            <a:pPr lvl="2" eaLnBrk="1" hangingPunct="1">
              <a:lnSpc>
                <a:spcPct val="120000"/>
              </a:lnSpc>
            </a:pPr>
            <a:r>
              <a:rPr lang="en-US" altLang="zh-CN"/>
              <a:t>DCFSU  1.0,0.1,3.1e6</a:t>
            </a:r>
          </a:p>
          <a:p>
            <a:pPr lvl="2" eaLnBrk="1" hangingPunct="1">
              <a:lnSpc>
                <a:spcPct val="120000"/>
              </a:lnSpc>
            </a:pPr>
            <a:r>
              <a:rPr lang="zh-CN" altLang="en-US"/>
              <a:t>③ 分配一片连续的字存储单元并初始化为指定的双精度浮点数。</a:t>
            </a:r>
          </a:p>
          <a:p>
            <a:pPr lvl="2" eaLnBrk="1" hangingPunct="1">
              <a:lnSpc>
                <a:spcPct val="120000"/>
              </a:lnSpc>
            </a:pPr>
            <a:r>
              <a:rPr lang="en-US" altLang="zh-CN"/>
              <a:t>FDataTest     DCFD   2E115,-5E7    </a:t>
            </a:r>
          </a:p>
          <a:p>
            <a:pPr lvl="2" eaLnBrk="1" hangingPunct="1">
              <a:lnSpc>
                <a:spcPct val="120000"/>
              </a:lnSpc>
            </a:pPr>
            <a:r>
              <a:rPr lang="zh-CN" altLang="en-US"/>
              <a:t>④</a:t>
            </a:r>
            <a:r>
              <a:rPr lang="en-US" altLang="zh-CN"/>
              <a:t> </a:t>
            </a:r>
            <a:r>
              <a:rPr lang="zh-CN" altLang="en-US"/>
              <a:t>分配一片连续的字存储单元并初始化为双精度浮点数，但不严格要求字对齐。</a:t>
            </a:r>
          </a:p>
          <a:p>
            <a:pPr lvl="2" eaLnBrk="1" hangingPunct="1">
              <a:lnSpc>
                <a:spcPct val="120000"/>
              </a:lnSpc>
            </a:pPr>
            <a:r>
              <a:rPr lang="en-US" altLang="zh-CN"/>
              <a:t>DCFDU   1.0,-0.1,3.1e6</a:t>
            </a:r>
          </a:p>
        </p:txBody>
      </p:sp>
    </p:spTree>
    <p:extLst>
      <p:ext uri="{BB962C8B-B14F-4D97-AF65-F5344CB8AC3E}">
        <p14:creationId xmlns:p14="http://schemas.microsoft.com/office/powerpoint/2010/main" val="2933705080"/>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22D5BC05-4347-42F7-97C7-E1D0910B10F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数据定义伪操作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34435427-67F8-426A-9FBC-F0E08EF88E2A}"/>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B614C1C8-3B1B-4D81-9A88-764039FC8CE1}"/>
              </a:ext>
            </a:extLst>
          </p:cNvPr>
          <p:cNvSpPr>
            <a:spLocks noGrp="1" noChangeArrowheads="1"/>
          </p:cNvSpPr>
          <p:nvPr/>
        </p:nvSpPr>
        <p:spPr bwMode="auto">
          <a:xfrm>
            <a:off x="1847850" y="1412876"/>
            <a:ext cx="860425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MAP</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定义一个结构化的内存表的首地址。</a:t>
            </a:r>
            <a:r>
              <a:rPr lang="en-US" altLang="zh-CN" sz="2400" i="0" kern="0" dirty="0">
                <a:latin typeface="楷体" panose="02010609060101010101" pitchFamily="49" charset="-122"/>
                <a:ea typeface="楷体" panose="02010609060101010101" pitchFamily="49" charset="-122"/>
              </a:rPr>
              <a:t>MAP</a:t>
            </a:r>
            <a:r>
              <a:rPr lang="zh-CN" altLang="en-US" sz="2400" i="0" kern="0" dirty="0">
                <a:latin typeface="楷体" panose="02010609060101010101" pitchFamily="49" charset="-122"/>
                <a:ea typeface="楷体" panose="02010609060101010101" pitchFamily="49" charset="-122"/>
              </a:rPr>
              <a:t>可用“＾”代替。通常与</a:t>
            </a:r>
            <a:r>
              <a:rPr lang="en-US" altLang="zh-CN" sz="2400" i="0" kern="0" dirty="0">
                <a:latin typeface="楷体" panose="02010609060101010101" pitchFamily="49" charset="-122"/>
                <a:ea typeface="楷体" panose="02010609060101010101" pitchFamily="49" charset="-122"/>
              </a:rPr>
              <a:t>FIELD</a:t>
            </a:r>
            <a:r>
              <a:rPr lang="zh-CN" altLang="en-US" sz="2400" i="0" kern="0" dirty="0">
                <a:latin typeface="楷体" panose="02010609060101010101" pitchFamily="49" charset="-122"/>
                <a:ea typeface="楷体" panose="02010609060101010101" pitchFamily="49" charset="-122"/>
              </a:rPr>
              <a:t>配合使用来定义结构化的内存表。</a:t>
            </a:r>
            <a:endParaRPr lang="en-US" altLang="zh-CN" sz="2400" i="0" kern="0" dirty="0">
              <a:latin typeface="楷体" panose="02010609060101010101" pitchFamily="49" charset="-122"/>
              <a:ea typeface="楷体" panose="02010609060101010101" pitchFamily="49" charset="-122"/>
            </a:endParaRPr>
          </a:p>
          <a:p>
            <a:pPr marL="723900" indent="0">
              <a:buNone/>
              <a:defRPr/>
            </a:pPr>
            <a:r>
              <a:rPr lang="zh-CN" altLang="en-US" sz="2400" dirty="0">
                <a:solidFill>
                  <a:srgbClr val="C00000"/>
                </a:solidFill>
              </a:rPr>
              <a:t>语法格式：</a:t>
            </a:r>
            <a:r>
              <a:rPr lang="en-US" altLang="zh-CN" sz="2400" dirty="0">
                <a:solidFill>
                  <a:srgbClr val="C00000"/>
                </a:solidFill>
              </a:rPr>
              <a:t> MAP  expr{,base-register}</a:t>
            </a:r>
          </a:p>
          <a:p>
            <a:pPr marL="723900" indent="0">
              <a:buNone/>
              <a:defRPr/>
            </a:pPr>
            <a:r>
              <a:rPr lang="zh-CN" altLang="en-US" sz="2400" dirty="0">
                <a:latin typeface="Adobe 仿宋 Std R" pitchFamily="18" charset="-122"/>
                <a:ea typeface="Adobe 仿宋 Std R" pitchFamily="18" charset="-122"/>
              </a:rPr>
              <a:t>如果基地址寄存器（</a:t>
            </a:r>
            <a:r>
              <a:rPr lang="en-US" altLang="zh-CN" sz="2400" dirty="0">
                <a:latin typeface="Adobe 仿宋 Std R" pitchFamily="18" charset="-122"/>
                <a:ea typeface="Adobe 仿宋 Std R" pitchFamily="18" charset="-122"/>
              </a:rPr>
              <a:t>base-register</a:t>
            </a:r>
            <a:r>
              <a:rPr lang="zh-CN" altLang="en-US" sz="2400" dirty="0">
                <a:latin typeface="Adobe 仿宋 Std R" pitchFamily="18" charset="-122"/>
                <a:ea typeface="Adobe 仿宋 Std R" pitchFamily="18" charset="-122"/>
              </a:rPr>
              <a:t>）选项不存在，</a:t>
            </a:r>
            <a:r>
              <a:rPr lang="en-US" altLang="zh-CN" sz="2400" dirty="0">
                <a:latin typeface="Adobe 仿宋 Std R" pitchFamily="18" charset="-122"/>
                <a:ea typeface="Adobe 仿宋 Std R" pitchFamily="18" charset="-122"/>
              </a:rPr>
              <a:t>expr</a:t>
            </a:r>
            <a:r>
              <a:rPr lang="zh-CN" altLang="en-US" sz="2400" dirty="0">
                <a:latin typeface="Adobe 仿宋 Std R" pitchFamily="18" charset="-122"/>
                <a:ea typeface="Adobe 仿宋 Std R" pitchFamily="18" charset="-122"/>
              </a:rPr>
              <a:t>表达式的值即为内存表的首地址；当该选项存在时，内存表的首地址为表达式的值与基址寄存器的和。</a:t>
            </a:r>
            <a:endParaRPr lang="en-US" altLang="zh-CN" sz="2400" dirty="0">
              <a:latin typeface="Adobe 仿宋 Std R" pitchFamily="18" charset="-122"/>
              <a:ea typeface="Adobe 仿宋 Std R" pitchFamily="18" charset="-122"/>
            </a:endParaRPr>
          </a:p>
        </p:txBody>
      </p:sp>
      <p:sp>
        <p:nvSpPr>
          <p:cNvPr id="6" name="Rectangle 3">
            <a:extLst>
              <a:ext uri="{FF2B5EF4-FFF2-40B4-BE49-F238E27FC236}">
                <a16:creationId xmlns:a16="http://schemas.microsoft.com/office/drawing/2014/main" id="{94263C0F-6BB4-468D-8B79-9FF617A3C1C7}"/>
              </a:ext>
            </a:extLst>
          </p:cNvPr>
          <p:cNvSpPr>
            <a:spLocks noGrp="1" noChangeArrowheads="1"/>
          </p:cNvSpPr>
          <p:nvPr/>
        </p:nvSpPr>
        <p:spPr bwMode="auto">
          <a:xfrm>
            <a:off x="1739900" y="4292601"/>
            <a:ext cx="892810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FIELD</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定义一个结构化内存表中的数据域。可用“</a:t>
            </a:r>
            <a:r>
              <a:rPr lang="en-US" altLang="zh-CN" sz="2400" i="0" kern="0" dirty="0">
                <a:latin typeface="楷体" panose="02010609060101010101" pitchFamily="49" charset="-122"/>
                <a:ea typeface="楷体" panose="02010609060101010101" pitchFamily="49" charset="-122"/>
              </a:rPr>
              <a:t>#”</a:t>
            </a:r>
            <a:r>
              <a:rPr lang="zh-CN" altLang="en-US" sz="2400" i="0" kern="0" dirty="0">
                <a:latin typeface="楷体" panose="02010609060101010101" pitchFamily="49" charset="-122"/>
                <a:ea typeface="楷体" panose="02010609060101010101" pitchFamily="49" charset="-122"/>
              </a:rPr>
              <a:t>代替。</a:t>
            </a:r>
            <a:endParaRPr lang="en-US" altLang="zh-CN" sz="2400" i="0" kern="0" dirty="0">
              <a:latin typeface="楷体" panose="02010609060101010101" pitchFamily="49" charset="-122"/>
              <a:ea typeface="楷体" panose="02010609060101010101" pitchFamily="49" charset="-122"/>
            </a:endParaRPr>
          </a:p>
          <a:p>
            <a:pPr marL="723900" indent="0">
              <a:buNone/>
              <a:defRPr/>
            </a:pPr>
            <a:r>
              <a:rPr lang="zh-CN" altLang="en-US" sz="2400" dirty="0">
                <a:solidFill>
                  <a:srgbClr val="C00000"/>
                </a:solidFill>
              </a:rPr>
              <a:t>语法格式：</a:t>
            </a:r>
            <a:r>
              <a:rPr lang="en-US" altLang="zh-CN" sz="2400" dirty="0">
                <a:solidFill>
                  <a:srgbClr val="C00000"/>
                </a:solidFill>
              </a:rPr>
              <a:t> {label}  FIELD  expr</a:t>
            </a:r>
          </a:p>
          <a:p>
            <a:pPr marL="723900" indent="0">
              <a:buNone/>
              <a:defRPr/>
            </a:pPr>
            <a:r>
              <a:rPr lang="en-US" altLang="zh-CN" sz="2400" dirty="0">
                <a:latin typeface="Adobe 仿宋 Std R" pitchFamily="18" charset="-122"/>
                <a:ea typeface="Adobe 仿宋 Std R" pitchFamily="18" charset="-122"/>
              </a:rPr>
              <a:t>{label}</a:t>
            </a:r>
            <a:r>
              <a:rPr lang="zh-CN" altLang="en-US" sz="2400" dirty="0">
                <a:latin typeface="Adobe 仿宋 Std R" pitchFamily="18" charset="-122"/>
                <a:ea typeface="Adobe 仿宋 Std R" pitchFamily="18" charset="-122"/>
              </a:rPr>
              <a:t>为程序标号，可以为每个数据域指定一个标号供其它操作引用。</a:t>
            </a:r>
            <a:r>
              <a:rPr lang="en-US" altLang="zh-CN" sz="2400" dirty="0">
                <a:latin typeface="Adobe 仿宋 Std R" pitchFamily="18" charset="-122"/>
                <a:ea typeface="Adobe 仿宋 Std R" pitchFamily="18" charset="-122"/>
              </a:rPr>
              <a:t>expr</a:t>
            </a:r>
            <a:r>
              <a:rPr lang="zh-CN" altLang="en-US" sz="2400" dirty="0">
                <a:latin typeface="Adobe 仿宋 Std R" pitchFamily="18" charset="-122"/>
                <a:ea typeface="Adobe 仿宋 Std R" pitchFamily="18" charset="-122"/>
              </a:rPr>
              <a:t>为当前数据域在内存表中所占的字节数。</a:t>
            </a:r>
            <a:endParaRPr lang="en-US" altLang="zh-CN" sz="2400" dirty="0">
              <a:latin typeface="Adobe 仿宋 Std R" pitchFamily="18" charset="-122"/>
              <a:ea typeface="Adobe 仿宋 Std R" pitchFamily="18" charset="-122"/>
            </a:endParaRPr>
          </a:p>
        </p:txBody>
      </p:sp>
    </p:spTree>
    <p:extLst>
      <p:ext uri="{BB962C8B-B14F-4D97-AF65-F5344CB8AC3E}">
        <p14:creationId xmlns:p14="http://schemas.microsoft.com/office/powerpoint/2010/main" val="4200649624"/>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7C3CC734-6260-4474-BD4D-34FBFE45435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数据定义伪操作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82ECE17B-8593-44DD-8B6C-5BD76CD291E1}"/>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24580" name="矩形 1">
            <a:extLst>
              <a:ext uri="{FF2B5EF4-FFF2-40B4-BE49-F238E27FC236}">
                <a16:creationId xmlns:a16="http://schemas.microsoft.com/office/drawing/2014/main" id="{2EE34219-1367-4B23-B710-F0D49A1A3A50}"/>
              </a:ext>
            </a:extLst>
          </p:cNvPr>
          <p:cNvSpPr>
            <a:spLocks noChangeArrowheads="1"/>
          </p:cNvSpPr>
          <p:nvPr/>
        </p:nvSpPr>
        <p:spPr bwMode="auto">
          <a:xfrm>
            <a:off x="1784350" y="1412876"/>
            <a:ext cx="8732838" cy="479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indent="-279400" eaLnBrk="0" hangingPunct="0">
              <a:defRPr>
                <a:solidFill>
                  <a:schemeClr val="tx1"/>
                </a:solidFill>
                <a:latin typeface="Franklin Gothic Book" panose="020B0503020102020204" pitchFamily="34" charset="0"/>
                <a:ea typeface="宋体" panose="02010600030101010101" pitchFamily="2" charset="-122"/>
              </a:defRPr>
            </a:lvl2pPr>
            <a:lvl3pPr marL="1778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ts val="600"/>
              </a:spcBef>
              <a:spcAft>
                <a:spcPts val="600"/>
              </a:spcAft>
            </a:pPr>
            <a:r>
              <a:rPr lang="zh-CN" altLang="en-US" sz="2000" b="1">
                <a:solidFill>
                  <a:srgbClr val="0000FF"/>
                </a:solidFill>
                <a:latin typeface="楷体" panose="02010609060101010101" pitchFamily="49" charset="-122"/>
                <a:ea typeface="楷体" panose="02010609060101010101" pitchFamily="49" charset="-122"/>
              </a:rPr>
              <a:t>示例</a:t>
            </a:r>
            <a:r>
              <a:rPr lang="en-US" altLang="zh-CN" sz="2000" b="1">
                <a:solidFill>
                  <a:srgbClr val="0000FF"/>
                </a:solidFill>
                <a:latin typeface="楷体" panose="02010609060101010101" pitchFamily="49" charset="-122"/>
                <a:ea typeface="楷体" panose="02010609060101010101" pitchFamily="49" charset="-122"/>
              </a:rPr>
              <a:t>:</a:t>
            </a:r>
            <a:endParaRPr lang="zh-CN" altLang="en-US" sz="2000" b="1">
              <a:solidFill>
                <a:srgbClr val="0000FF"/>
              </a:solidFill>
              <a:latin typeface="楷体" panose="02010609060101010101" pitchFamily="49" charset="-122"/>
              <a:ea typeface="楷体" panose="02010609060101010101" pitchFamily="49" charset="-122"/>
            </a:endParaRPr>
          </a:p>
          <a:p>
            <a:pPr lvl="2" eaLnBrk="1" hangingPunct="1">
              <a:lnSpc>
                <a:spcPct val="120000"/>
              </a:lnSpc>
            </a:pPr>
            <a:r>
              <a:rPr lang="zh-CN" altLang="en-US"/>
              <a:t>① 下面的例子定义了一个内存表，其首地址为固定地址</a:t>
            </a:r>
            <a:r>
              <a:rPr lang="en-US" altLang="zh-CN"/>
              <a:t>0x100</a:t>
            </a:r>
            <a:r>
              <a:rPr lang="zh-CN" altLang="en-US"/>
              <a:t>。该结构化内存表包含</a:t>
            </a:r>
            <a:r>
              <a:rPr lang="en-US" altLang="zh-CN"/>
              <a:t>3</a:t>
            </a:r>
            <a:r>
              <a:rPr lang="zh-CN" altLang="en-US"/>
              <a:t>个域：</a:t>
            </a:r>
            <a:r>
              <a:rPr lang="en-US" altLang="zh-CN"/>
              <a:t>A</a:t>
            </a:r>
            <a:r>
              <a:rPr lang="zh-CN" altLang="en-US"/>
              <a:t>的长度为</a:t>
            </a:r>
            <a:r>
              <a:rPr lang="en-US" altLang="zh-CN"/>
              <a:t>16</a:t>
            </a:r>
            <a:r>
              <a:rPr lang="zh-CN" altLang="en-US"/>
              <a:t>个字节，位置为</a:t>
            </a:r>
            <a:r>
              <a:rPr lang="en-US" altLang="zh-CN"/>
              <a:t>0x100</a:t>
            </a:r>
            <a:r>
              <a:rPr lang="zh-CN" altLang="en-US"/>
              <a:t>；</a:t>
            </a:r>
            <a:r>
              <a:rPr lang="en-US" altLang="zh-CN"/>
              <a:t>B</a:t>
            </a:r>
            <a:r>
              <a:rPr lang="zh-CN" altLang="en-US"/>
              <a:t>的长度为</a:t>
            </a:r>
            <a:r>
              <a:rPr lang="en-US" altLang="zh-CN"/>
              <a:t>32</a:t>
            </a:r>
            <a:r>
              <a:rPr lang="zh-CN" altLang="en-US"/>
              <a:t>个字节，位置为</a:t>
            </a:r>
            <a:r>
              <a:rPr lang="en-US" altLang="zh-CN"/>
              <a:t>0x110</a:t>
            </a:r>
            <a:r>
              <a:rPr lang="zh-CN" altLang="en-US"/>
              <a:t>；</a:t>
            </a:r>
            <a:r>
              <a:rPr lang="en-US" altLang="zh-CN"/>
              <a:t>S</a:t>
            </a:r>
            <a:r>
              <a:rPr lang="zh-CN" altLang="en-US"/>
              <a:t>的长度为</a:t>
            </a:r>
            <a:r>
              <a:rPr lang="en-US" altLang="zh-CN"/>
              <a:t>256</a:t>
            </a:r>
            <a:r>
              <a:rPr lang="zh-CN" altLang="en-US"/>
              <a:t>个字节，位置为</a:t>
            </a:r>
            <a:r>
              <a:rPr lang="en-US" altLang="zh-CN"/>
              <a:t>0x130</a:t>
            </a:r>
            <a:r>
              <a:rPr lang="zh-CN" altLang="en-US"/>
              <a:t>。</a:t>
            </a:r>
          </a:p>
          <a:p>
            <a:pPr lvl="2" eaLnBrk="1" hangingPunct="1">
              <a:lnSpc>
                <a:spcPct val="120000"/>
              </a:lnSpc>
            </a:pPr>
            <a:r>
              <a:rPr lang="en-US" altLang="zh-CN"/>
              <a:t>MAP    0x100		;</a:t>
            </a:r>
            <a:r>
              <a:rPr lang="zh-CN" altLang="en-US"/>
              <a:t>定义结构化内存表首地址的值为</a:t>
            </a:r>
            <a:r>
              <a:rPr lang="en-US" altLang="zh-CN"/>
              <a:t>0x100</a:t>
            </a:r>
            <a:r>
              <a:rPr lang="zh-CN" altLang="en-US"/>
              <a:t>。</a:t>
            </a:r>
          </a:p>
          <a:p>
            <a:pPr lvl="2" eaLnBrk="1" hangingPunct="1">
              <a:lnSpc>
                <a:spcPct val="120000"/>
              </a:lnSpc>
            </a:pPr>
            <a:r>
              <a:rPr lang="zh-CN" altLang="en-US"/>
              <a:t>        </a:t>
            </a:r>
            <a:r>
              <a:rPr lang="en-US" altLang="zh-CN"/>
              <a:t>A      FIELD    16	;</a:t>
            </a:r>
            <a:r>
              <a:rPr lang="zh-CN" altLang="en-US"/>
              <a:t>定义</a:t>
            </a:r>
            <a:r>
              <a:rPr lang="en-US" altLang="zh-CN"/>
              <a:t>A</a:t>
            </a:r>
            <a:r>
              <a:rPr lang="zh-CN" altLang="en-US"/>
              <a:t>的长度为</a:t>
            </a:r>
            <a:r>
              <a:rPr lang="en-US" altLang="zh-CN"/>
              <a:t>16</a:t>
            </a:r>
            <a:r>
              <a:rPr lang="zh-CN" altLang="en-US"/>
              <a:t>字节，位置为</a:t>
            </a:r>
            <a:r>
              <a:rPr lang="en-US" altLang="zh-CN"/>
              <a:t>0x100</a:t>
            </a:r>
          </a:p>
          <a:p>
            <a:pPr lvl="2" eaLnBrk="1" hangingPunct="1">
              <a:lnSpc>
                <a:spcPct val="120000"/>
              </a:lnSpc>
            </a:pPr>
            <a:r>
              <a:rPr lang="en-US" altLang="zh-CN"/>
              <a:t>        B      FIELD    32	;</a:t>
            </a:r>
            <a:r>
              <a:rPr lang="zh-CN" altLang="en-US"/>
              <a:t>定义</a:t>
            </a:r>
            <a:r>
              <a:rPr lang="en-US" altLang="zh-CN"/>
              <a:t>B</a:t>
            </a:r>
            <a:r>
              <a:rPr lang="zh-CN" altLang="en-US"/>
              <a:t>的长度为</a:t>
            </a:r>
            <a:r>
              <a:rPr lang="en-US" altLang="zh-CN"/>
              <a:t>32</a:t>
            </a:r>
            <a:r>
              <a:rPr lang="zh-CN" altLang="en-US"/>
              <a:t>字节，位置为</a:t>
            </a:r>
            <a:r>
              <a:rPr lang="en-US" altLang="zh-CN"/>
              <a:t>0x110</a:t>
            </a:r>
          </a:p>
          <a:p>
            <a:pPr lvl="2" eaLnBrk="1" hangingPunct="1">
              <a:lnSpc>
                <a:spcPct val="120000"/>
              </a:lnSpc>
            </a:pPr>
            <a:r>
              <a:rPr lang="en-US" altLang="zh-CN"/>
              <a:t>        S      FIELD    256	;</a:t>
            </a:r>
            <a:r>
              <a:rPr lang="zh-CN" altLang="en-US"/>
              <a:t>定义</a:t>
            </a:r>
            <a:r>
              <a:rPr lang="en-US" altLang="zh-CN"/>
              <a:t>S</a:t>
            </a:r>
            <a:r>
              <a:rPr lang="zh-CN" altLang="en-US"/>
              <a:t>的长度为</a:t>
            </a:r>
            <a:r>
              <a:rPr lang="en-US" altLang="zh-CN"/>
              <a:t>256</a:t>
            </a:r>
            <a:r>
              <a:rPr lang="zh-CN" altLang="en-US"/>
              <a:t>字节，位置为</a:t>
            </a:r>
            <a:r>
              <a:rPr lang="en-US" altLang="zh-CN"/>
              <a:t>0x130</a:t>
            </a:r>
          </a:p>
          <a:p>
            <a:pPr lvl="2" eaLnBrk="1" hangingPunct="1">
              <a:lnSpc>
                <a:spcPct val="120000"/>
              </a:lnSpc>
            </a:pPr>
            <a:r>
              <a:rPr lang="en-US" altLang="zh-CN"/>
              <a:t>② </a:t>
            </a:r>
            <a:r>
              <a:rPr lang="zh-CN" altLang="en-US"/>
              <a:t>下面的例子显示了一个寄存器相关的首地址定义结构化内存表。</a:t>
            </a:r>
          </a:p>
          <a:p>
            <a:pPr lvl="2" eaLnBrk="1" hangingPunct="1">
              <a:lnSpc>
                <a:spcPct val="120000"/>
              </a:lnSpc>
            </a:pPr>
            <a:r>
              <a:rPr lang="zh-CN" altLang="en-US"/>
              <a:t>     </a:t>
            </a:r>
            <a:r>
              <a:rPr lang="en-US" altLang="zh-CN"/>
              <a:t>	MAP 0,R9		;</a:t>
            </a:r>
            <a:r>
              <a:rPr lang="zh-CN" altLang="en-US"/>
              <a:t>将结构化内存表的首地址设为</a:t>
            </a:r>
            <a:r>
              <a:rPr lang="en-US" altLang="zh-CN"/>
              <a:t>R9</a:t>
            </a:r>
            <a:r>
              <a:rPr lang="zh-CN" altLang="en-US"/>
              <a:t>的值</a:t>
            </a:r>
          </a:p>
          <a:p>
            <a:pPr lvl="2" eaLnBrk="1" hangingPunct="1">
              <a:lnSpc>
                <a:spcPct val="120000"/>
              </a:lnSpc>
            </a:pPr>
            <a:r>
              <a:rPr lang="zh-CN" altLang="en-US"/>
              <a:t>     </a:t>
            </a:r>
            <a:r>
              <a:rPr lang="en-US" altLang="zh-CN"/>
              <a:t>	FIELD   4	</a:t>
            </a:r>
          </a:p>
          <a:p>
            <a:pPr lvl="2" eaLnBrk="1" hangingPunct="1">
              <a:lnSpc>
                <a:spcPct val="120000"/>
              </a:lnSpc>
            </a:pPr>
            <a:r>
              <a:rPr lang="en-US" altLang="zh-CN"/>
              <a:t>LAB 	FIELD   4	</a:t>
            </a:r>
          </a:p>
          <a:p>
            <a:pPr lvl="2" eaLnBrk="1" hangingPunct="1">
              <a:lnSpc>
                <a:spcPct val="120000"/>
              </a:lnSpc>
            </a:pPr>
            <a:r>
              <a:rPr lang="en-US" altLang="zh-CN"/>
              <a:t>     	LDR r0,LAB	</a:t>
            </a:r>
          </a:p>
          <a:p>
            <a:pPr lvl="2" eaLnBrk="1" hangingPunct="1">
              <a:lnSpc>
                <a:spcPct val="120000"/>
              </a:lnSpc>
            </a:pPr>
            <a:r>
              <a:rPr lang="zh-CN" altLang="en-US"/>
              <a:t>最后的</a:t>
            </a:r>
            <a:r>
              <a:rPr lang="en-US" altLang="zh-CN"/>
              <a:t>LDR</a:t>
            </a:r>
            <a:r>
              <a:rPr lang="zh-CN" altLang="en-US"/>
              <a:t>指令，相当于：</a:t>
            </a:r>
            <a:r>
              <a:rPr lang="en-US" altLang="zh-CN"/>
              <a:t>LDR R0,[R9,#4]</a:t>
            </a:r>
          </a:p>
        </p:txBody>
      </p:sp>
    </p:spTree>
    <p:extLst>
      <p:ext uri="{BB962C8B-B14F-4D97-AF65-F5344CB8AC3E}">
        <p14:creationId xmlns:p14="http://schemas.microsoft.com/office/powerpoint/2010/main" val="2635803510"/>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13ACC5BE-748B-4FFC-A892-E4BF92C8E8E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汇编控制伪操作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D792A818-B3C9-4DB8-B2CA-780990BA0EAC}"/>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C9F069DB-0635-4898-A8D0-B4A1247522F6}"/>
              </a:ext>
            </a:extLst>
          </p:cNvPr>
          <p:cNvSpPr>
            <a:spLocks noGrp="1" noChangeArrowheads="1"/>
          </p:cNvSpPr>
          <p:nvPr/>
        </p:nvSpPr>
        <p:spPr bwMode="auto">
          <a:xfrm>
            <a:off x="2063750" y="1412875"/>
            <a:ext cx="847090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IF</a:t>
            </a:r>
            <a:r>
              <a:rPr lang="zh-CN" altLang="en-US" sz="2800" kern="0" dirty="0">
                <a:solidFill>
                  <a:srgbClr val="008000"/>
                </a:solidFill>
                <a:latin typeface="+mj-ea"/>
                <a:ea typeface="+mj-ea"/>
              </a:rPr>
              <a:t>、</a:t>
            </a:r>
            <a:r>
              <a:rPr lang="en-US" altLang="zh-CN" sz="2800" kern="0" dirty="0">
                <a:solidFill>
                  <a:srgbClr val="008000"/>
                </a:solidFill>
                <a:latin typeface="+mj-ea"/>
                <a:ea typeface="+mj-ea"/>
              </a:rPr>
              <a:t>ELSE</a:t>
            </a:r>
            <a:r>
              <a:rPr lang="zh-CN" altLang="en-US" sz="2800" kern="0" dirty="0">
                <a:solidFill>
                  <a:srgbClr val="008000"/>
                </a:solidFill>
                <a:latin typeface="+mj-ea"/>
                <a:ea typeface="+mj-ea"/>
              </a:rPr>
              <a:t>、</a:t>
            </a:r>
            <a:r>
              <a:rPr lang="en-US" altLang="zh-CN" sz="2800" kern="0" dirty="0">
                <a:solidFill>
                  <a:srgbClr val="008000"/>
                </a:solidFill>
                <a:latin typeface="+mj-ea"/>
                <a:ea typeface="+mj-ea"/>
              </a:rPr>
              <a:t>ENDIF</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根据条件的成立与否决定是否执行某个指令序列。当</a:t>
            </a:r>
            <a:r>
              <a:rPr lang="en-US" altLang="zh-CN" sz="2400" i="0" kern="0" dirty="0">
                <a:latin typeface="楷体" panose="02010609060101010101" pitchFamily="49" charset="-122"/>
                <a:ea typeface="楷体" panose="02010609060101010101" pitchFamily="49" charset="-122"/>
              </a:rPr>
              <a:t>IF</a:t>
            </a:r>
            <a:r>
              <a:rPr lang="zh-CN" altLang="en-US" sz="2400" i="0" kern="0" dirty="0">
                <a:latin typeface="楷体" panose="02010609060101010101" pitchFamily="49" charset="-122"/>
                <a:ea typeface="楷体" panose="02010609060101010101" pitchFamily="49" charset="-122"/>
              </a:rPr>
              <a:t>后面的逻辑表达式为真，则执行</a:t>
            </a:r>
            <a:r>
              <a:rPr lang="en-US" altLang="zh-CN" sz="2400" i="0" kern="0" dirty="0">
                <a:latin typeface="楷体" panose="02010609060101010101" pitchFamily="49" charset="-122"/>
                <a:ea typeface="楷体" panose="02010609060101010101" pitchFamily="49" charset="-122"/>
              </a:rPr>
              <a:t>IF</a:t>
            </a:r>
            <a:r>
              <a:rPr lang="zh-CN" altLang="en-US" sz="2400" i="0" kern="0" dirty="0">
                <a:latin typeface="楷体" panose="02010609060101010101" pitchFamily="49" charset="-122"/>
                <a:ea typeface="楷体" panose="02010609060101010101" pitchFamily="49" charset="-122"/>
              </a:rPr>
              <a:t>后的指令序列，否则执行</a:t>
            </a:r>
            <a:r>
              <a:rPr lang="en-US" altLang="zh-CN" sz="2400" i="0" kern="0" dirty="0">
                <a:latin typeface="楷体" panose="02010609060101010101" pitchFamily="49" charset="-122"/>
                <a:ea typeface="楷体" panose="02010609060101010101" pitchFamily="49" charset="-122"/>
              </a:rPr>
              <a:t>ELSE</a:t>
            </a:r>
            <a:r>
              <a:rPr lang="zh-CN" altLang="en-US" sz="2400" i="0" kern="0" dirty="0">
                <a:latin typeface="楷体" panose="02010609060101010101" pitchFamily="49" charset="-122"/>
                <a:ea typeface="楷体" panose="02010609060101010101" pitchFamily="49" charset="-122"/>
              </a:rPr>
              <a:t>后的指令序列。</a:t>
            </a:r>
            <a:r>
              <a:rPr lang="en-US" altLang="zh-CN" sz="2400" i="0" kern="0" dirty="0">
                <a:latin typeface="楷体" panose="02010609060101010101" pitchFamily="49" charset="-122"/>
                <a:ea typeface="楷体" panose="02010609060101010101" pitchFamily="49" charset="-122"/>
              </a:rPr>
              <a:t>ELSE</a:t>
            </a:r>
            <a:r>
              <a:rPr lang="zh-CN" altLang="en-US" sz="2400" i="0" kern="0" dirty="0">
                <a:latin typeface="楷体" panose="02010609060101010101" pitchFamily="49" charset="-122"/>
                <a:ea typeface="楷体" panose="02010609060101010101" pitchFamily="49" charset="-122"/>
              </a:rPr>
              <a:t>及其后指令序列可以没有。</a:t>
            </a:r>
            <a:endParaRPr lang="en-US" altLang="zh-CN" sz="2400" i="0" kern="0" dirty="0">
              <a:latin typeface="楷体" panose="02010609060101010101" pitchFamily="49" charset="-122"/>
              <a:ea typeface="楷体" panose="02010609060101010101" pitchFamily="49" charset="-122"/>
            </a:endParaRPr>
          </a:p>
        </p:txBody>
      </p:sp>
      <p:sp>
        <p:nvSpPr>
          <p:cNvPr id="25605" name="矩形 1">
            <a:extLst>
              <a:ext uri="{FF2B5EF4-FFF2-40B4-BE49-F238E27FC236}">
                <a16:creationId xmlns:a16="http://schemas.microsoft.com/office/drawing/2014/main" id="{7B5C35A7-1664-4CDF-980F-6C818EB2524F}"/>
              </a:ext>
            </a:extLst>
          </p:cNvPr>
          <p:cNvSpPr>
            <a:spLocks noChangeArrowheads="1"/>
          </p:cNvSpPr>
          <p:nvPr/>
        </p:nvSpPr>
        <p:spPr bwMode="auto">
          <a:xfrm>
            <a:off x="1703389" y="4365625"/>
            <a:ext cx="8732837"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indent="-279400" eaLnBrk="0" hangingPunct="0">
              <a:defRPr>
                <a:solidFill>
                  <a:schemeClr val="tx1"/>
                </a:solidFill>
                <a:latin typeface="Franklin Gothic Book" panose="020B0503020102020204" pitchFamily="34" charset="0"/>
                <a:ea typeface="宋体" panose="02010600030101010101" pitchFamily="2" charset="-122"/>
              </a:defRPr>
            </a:lvl2pPr>
            <a:lvl3pPr marL="1778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ts val="600"/>
              </a:spcBef>
              <a:spcAft>
                <a:spcPts val="600"/>
              </a:spcAft>
            </a:pPr>
            <a:r>
              <a:rPr lang="zh-CN" altLang="en-US" sz="2000" b="1">
                <a:solidFill>
                  <a:srgbClr val="0000FF"/>
                </a:solidFill>
                <a:latin typeface="楷体" panose="02010609060101010101" pitchFamily="49" charset="-122"/>
                <a:ea typeface="楷体" panose="02010609060101010101" pitchFamily="49" charset="-122"/>
              </a:rPr>
              <a:t>示例</a:t>
            </a:r>
            <a:r>
              <a:rPr lang="en-US" altLang="zh-CN" sz="2000" b="1">
                <a:solidFill>
                  <a:srgbClr val="0000FF"/>
                </a:solidFill>
                <a:latin typeface="楷体" panose="02010609060101010101" pitchFamily="49" charset="-122"/>
                <a:ea typeface="楷体" panose="02010609060101010101" pitchFamily="49" charset="-122"/>
              </a:rPr>
              <a:t>:</a:t>
            </a:r>
            <a:endParaRPr lang="zh-CN" altLang="en-US" sz="2000" b="1">
              <a:solidFill>
                <a:srgbClr val="0000FF"/>
              </a:solidFill>
              <a:latin typeface="楷体" panose="02010609060101010101" pitchFamily="49" charset="-122"/>
              <a:ea typeface="楷体" panose="02010609060101010101" pitchFamily="49" charset="-122"/>
            </a:endParaRPr>
          </a:p>
          <a:p>
            <a:pPr lvl="2" eaLnBrk="1" hangingPunct="1">
              <a:lnSpc>
                <a:spcPct val="120000"/>
              </a:lnSpc>
            </a:pPr>
            <a:r>
              <a:rPr lang="zh-CN" altLang="en-US"/>
              <a:t>下面的例子用</a:t>
            </a:r>
            <a:r>
              <a:rPr lang="en-US" altLang="zh-CN"/>
              <a:t>count</a:t>
            </a:r>
            <a:r>
              <a:rPr lang="zh-CN" altLang="en-US"/>
              <a:t>来控制循环体执行次数。</a:t>
            </a:r>
          </a:p>
          <a:p>
            <a:pPr lvl="2" eaLnBrk="1" hangingPunct="1">
              <a:lnSpc>
                <a:spcPct val="120000"/>
              </a:lnSpc>
            </a:pPr>
            <a:r>
              <a:rPr lang="en-US" altLang="zh-CN"/>
              <a:t>Count    SETA    1          ;</a:t>
            </a:r>
          </a:p>
          <a:p>
            <a:pPr lvl="2" eaLnBrk="1" hangingPunct="1">
              <a:lnSpc>
                <a:spcPct val="120000"/>
              </a:lnSpc>
            </a:pPr>
            <a:r>
              <a:rPr lang="en-US" altLang="zh-CN"/>
              <a:t>          WHILE   count&lt;5     ;</a:t>
            </a:r>
          </a:p>
          <a:p>
            <a:pPr lvl="2" eaLnBrk="1" hangingPunct="1">
              <a:lnSpc>
                <a:spcPct val="120000"/>
              </a:lnSpc>
            </a:pPr>
            <a:r>
              <a:rPr lang="en-US" altLang="zh-CN"/>
              <a:t>Count    SETA    count+1    ;</a:t>
            </a:r>
          </a:p>
          <a:p>
            <a:pPr lvl="2" eaLnBrk="1" hangingPunct="1">
              <a:lnSpc>
                <a:spcPct val="120000"/>
              </a:lnSpc>
            </a:pPr>
            <a:r>
              <a:rPr lang="en-US" altLang="zh-CN"/>
              <a:t>…</a:t>
            </a:r>
          </a:p>
          <a:p>
            <a:pPr lvl="2" eaLnBrk="1" hangingPunct="1">
              <a:lnSpc>
                <a:spcPct val="120000"/>
              </a:lnSpc>
            </a:pPr>
            <a:r>
              <a:rPr lang="en-US" altLang="zh-CN"/>
              <a:t>WEND</a:t>
            </a:r>
          </a:p>
        </p:txBody>
      </p:sp>
      <p:sp>
        <p:nvSpPr>
          <p:cNvPr id="6" name="Rectangle 3">
            <a:extLst>
              <a:ext uri="{FF2B5EF4-FFF2-40B4-BE49-F238E27FC236}">
                <a16:creationId xmlns:a16="http://schemas.microsoft.com/office/drawing/2014/main" id="{1589E51D-F867-4BEF-B88D-A3D7D25ED88F}"/>
              </a:ext>
            </a:extLst>
          </p:cNvPr>
          <p:cNvSpPr>
            <a:spLocks noGrp="1" noChangeArrowheads="1"/>
          </p:cNvSpPr>
          <p:nvPr/>
        </p:nvSpPr>
        <p:spPr bwMode="auto">
          <a:xfrm>
            <a:off x="2197100" y="3294063"/>
            <a:ext cx="84709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WHILE</a:t>
            </a:r>
            <a:r>
              <a:rPr lang="zh-CN" altLang="en-US" sz="2800" kern="0" dirty="0">
                <a:solidFill>
                  <a:srgbClr val="008000"/>
                </a:solidFill>
                <a:latin typeface="+mj-ea"/>
                <a:ea typeface="+mj-ea"/>
              </a:rPr>
              <a:t>、</a:t>
            </a:r>
            <a:r>
              <a:rPr lang="en-US" altLang="zh-CN" sz="2800" kern="0" dirty="0">
                <a:solidFill>
                  <a:srgbClr val="008000"/>
                </a:solidFill>
                <a:latin typeface="+mj-ea"/>
                <a:ea typeface="+mj-ea"/>
              </a:rPr>
              <a:t>WEND</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实现循环功能。在进入循环前判断条件，如果第一次进入循环时，逻辑表达式即为“假”，循环体不执行。</a:t>
            </a:r>
            <a:endParaRPr lang="en-US" altLang="zh-CN" sz="2400" i="0" kern="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90603932"/>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B029C768-ADEF-45A7-8E3F-3FE331F9CAC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杂项伪操作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66591B0C-0111-440E-A8DD-0A95BC1166E2}"/>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1FE4E0EB-706A-4A39-8C25-F60A7D98D849}"/>
              </a:ext>
            </a:extLst>
          </p:cNvPr>
          <p:cNvSpPr>
            <a:spLocks noGrp="1" noChangeArrowheads="1"/>
          </p:cNvSpPr>
          <p:nvPr/>
        </p:nvSpPr>
        <p:spPr bwMode="auto">
          <a:xfrm>
            <a:off x="2009775" y="1493839"/>
            <a:ext cx="860425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u"/>
              <a:defRPr/>
            </a:pPr>
            <a:r>
              <a:rPr lang="zh-CN" altLang="en-US" sz="2800" kern="0" dirty="0">
                <a:solidFill>
                  <a:schemeClr val="tx1"/>
                </a:solidFill>
                <a:latin typeface="+mj-ea"/>
                <a:ea typeface="+mj-ea"/>
              </a:rPr>
              <a:t>杂项伪操作</a:t>
            </a:r>
          </a:p>
          <a:p>
            <a:pPr marL="1066800" indent="-342900">
              <a:spcBef>
                <a:spcPts val="0"/>
              </a:spcBef>
              <a:buFont typeface="Arial" panose="020B0604020202020204" pitchFamily="34" charset="0"/>
              <a:buChar char="•"/>
              <a:defRPr/>
            </a:pPr>
            <a:r>
              <a:rPr lang="en-US" altLang="zh-CN" sz="2000" dirty="0"/>
              <a:t>AREA</a:t>
            </a:r>
            <a:r>
              <a:rPr lang="zh-CN" altLang="en-US" sz="2000" dirty="0"/>
              <a:t>用于定义一个代码段或数据段。</a:t>
            </a:r>
          </a:p>
          <a:p>
            <a:pPr marL="1066800" indent="-342900">
              <a:spcBef>
                <a:spcPts val="0"/>
              </a:spcBef>
              <a:buFont typeface="Arial" panose="020B0604020202020204" pitchFamily="34" charset="0"/>
              <a:buChar char="•"/>
              <a:defRPr/>
            </a:pPr>
            <a:r>
              <a:rPr lang="en-US" altLang="zh-CN" sz="2000" dirty="0"/>
              <a:t>ALIGN</a:t>
            </a:r>
            <a:r>
              <a:rPr lang="zh-CN" altLang="en-US" sz="2000" dirty="0"/>
              <a:t>用于使程序当前位置满足一定的对齐方式。</a:t>
            </a:r>
          </a:p>
          <a:p>
            <a:pPr marL="1066800" indent="-342900">
              <a:spcBef>
                <a:spcPts val="0"/>
              </a:spcBef>
              <a:buFont typeface="Arial" panose="020B0604020202020204" pitchFamily="34" charset="0"/>
              <a:buChar char="•"/>
              <a:defRPr/>
            </a:pPr>
            <a:r>
              <a:rPr lang="en-US" altLang="zh-CN" sz="2000" dirty="0"/>
              <a:t>ENTRY</a:t>
            </a:r>
            <a:r>
              <a:rPr lang="zh-CN" altLang="en-US" sz="2000" dirty="0"/>
              <a:t>用于指定程序入口点。</a:t>
            </a:r>
          </a:p>
          <a:p>
            <a:pPr marL="1066800" indent="-342900">
              <a:spcBef>
                <a:spcPts val="0"/>
              </a:spcBef>
              <a:buFont typeface="Arial" panose="020B0604020202020204" pitchFamily="34" charset="0"/>
              <a:buChar char="•"/>
              <a:defRPr/>
            </a:pPr>
            <a:r>
              <a:rPr lang="en-US" altLang="zh-CN" sz="2000" dirty="0"/>
              <a:t>END</a:t>
            </a:r>
            <a:r>
              <a:rPr lang="zh-CN" altLang="en-US" sz="2000" dirty="0"/>
              <a:t>用于指示源程序结束。</a:t>
            </a:r>
          </a:p>
          <a:p>
            <a:pPr marL="1066800" indent="-342900">
              <a:spcBef>
                <a:spcPts val="0"/>
              </a:spcBef>
              <a:buFont typeface="Arial" panose="020B0604020202020204" pitchFamily="34" charset="0"/>
              <a:buChar char="•"/>
              <a:defRPr/>
            </a:pPr>
            <a:r>
              <a:rPr lang="en-US" altLang="zh-CN" sz="2000" dirty="0"/>
              <a:t>EQU</a:t>
            </a:r>
            <a:r>
              <a:rPr lang="zh-CN" altLang="en-US" sz="2000" dirty="0"/>
              <a:t>用于定义字符名称。</a:t>
            </a:r>
          </a:p>
          <a:p>
            <a:pPr marL="1066800" indent="-342900">
              <a:spcBef>
                <a:spcPts val="0"/>
              </a:spcBef>
              <a:buFont typeface="Arial" panose="020B0604020202020204" pitchFamily="34" charset="0"/>
              <a:buChar char="•"/>
              <a:defRPr/>
            </a:pPr>
            <a:r>
              <a:rPr lang="en-US" altLang="zh-CN" sz="2000" dirty="0"/>
              <a:t>EXPORT</a:t>
            </a:r>
            <a:r>
              <a:rPr lang="zh-CN" altLang="en-US" sz="2000" dirty="0"/>
              <a:t>（或</a:t>
            </a:r>
            <a:r>
              <a:rPr lang="en-US" altLang="zh-CN" sz="2000" dirty="0"/>
              <a:t>GLOBAL</a:t>
            </a:r>
            <a:r>
              <a:rPr lang="zh-CN" altLang="en-US" sz="2000" dirty="0"/>
              <a:t>）用于声明符号可以被其他文件引用。</a:t>
            </a:r>
          </a:p>
          <a:p>
            <a:pPr marL="1066800" indent="-342900">
              <a:spcBef>
                <a:spcPts val="0"/>
              </a:spcBef>
              <a:buFont typeface="Arial" panose="020B0604020202020204" pitchFamily="34" charset="0"/>
              <a:buChar char="•"/>
              <a:defRPr/>
            </a:pPr>
            <a:r>
              <a:rPr lang="en-US" altLang="zh-CN" sz="2000" dirty="0"/>
              <a:t>IMPORT</a:t>
            </a:r>
            <a:r>
              <a:rPr lang="zh-CN" altLang="en-US" sz="2000" dirty="0"/>
              <a:t>用于通知编译器当前符号不在本文件中。</a:t>
            </a:r>
          </a:p>
          <a:p>
            <a:pPr marL="1066800" indent="-342900">
              <a:spcBef>
                <a:spcPts val="0"/>
              </a:spcBef>
              <a:buFont typeface="Arial" panose="020B0604020202020204" pitchFamily="34" charset="0"/>
              <a:buChar char="•"/>
              <a:defRPr/>
            </a:pPr>
            <a:r>
              <a:rPr lang="zh-CN" altLang="en-US" sz="2000" dirty="0"/>
              <a:t>（</a:t>
            </a:r>
            <a:r>
              <a:rPr lang="en-US" altLang="zh-CN" sz="2000" dirty="0"/>
              <a:t>10</a:t>
            </a:r>
            <a:r>
              <a:rPr lang="zh-CN" altLang="en-US" sz="2000" dirty="0"/>
              <a:t>）</a:t>
            </a:r>
            <a:r>
              <a:rPr lang="en-US" altLang="zh-CN" sz="2000" dirty="0"/>
              <a:t>GET</a:t>
            </a:r>
            <a:r>
              <a:rPr lang="zh-CN" altLang="en-US" sz="2000" dirty="0"/>
              <a:t>（或</a:t>
            </a:r>
            <a:r>
              <a:rPr lang="en-US" altLang="zh-CN" sz="2000" dirty="0"/>
              <a:t>INCLUDE</a:t>
            </a:r>
            <a:r>
              <a:rPr lang="zh-CN" altLang="en-US" sz="2000" dirty="0"/>
              <a:t>）用于将一个文件包含到当前源文件。</a:t>
            </a:r>
          </a:p>
          <a:p>
            <a:pPr marL="1066800" indent="-342900">
              <a:spcBef>
                <a:spcPts val="0"/>
              </a:spcBef>
              <a:buFont typeface="Arial" panose="020B0604020202020204" pitchFamily="34" charset="0"/>
              <a:buChar char="•"/>
              <a:defRPr/>
            </a:pPr>
            <a:r>
              <a:rPr lang="zh-CN" altLang="en-US" sz="2000" dirty="0"/>
              <a:t>（</a:t>
            </a:r>
            <a:r>
              <a:rPr lang="en-US" altLang="zh-CN" sz="2000" dirty="0"/>
              <a:t>11</a:t>
            </a:r>
            <a:r>
              <a:rPr lang="zh-CN" altLang="en-US" sz="2000" dirty="0"/>
              <a:t>）</a:t>
            </a:r>
            <a:r>
              <a:rPr lang="en-US" altLang="zh-CN" sz="2000" dirty="0"/>
              <a:t>INCBIN</a:t>
            </a:r>
            <a:r>
              <a:rPr lang="zh-CN" altLang="en-US" sz="2000" dirty="0"/>
              <a:t>用于将一个文件包含到当前源文件。</a:t>
            </a:r>
          </a:p>
        </p:txBody>
      </p:sp>
    </p:spTree>
    <p:extLst>
      <p:ext uri="{BB962C8B-B14F-4D97-AF65-F5344CB8AC3E}">
        <p14:creationId xmlns:p14="http://schemas.microsoft.com/office/powerpoint/2010/main" val="284766795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56E6C3B0-BCA2-4F74-AD40-2299BF1D859C}"/>
              </a:ext>
            </a:extLst>
          </p:cNvPr>
          <p:cNvSpPr txBox="1">
            <a:spLocks noChangeArrowheads="1"/>
          </p:cNvSpPr>
          <p:nvPr/>
        </p:nvSpPr>
        <p:spPr bwMode="auto">
          <a:xfrm>
            <a:off x="1976439" y="465138"/>
            <a:ext cx="6207125"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黑体" panose="02010609060101010101" pitchFamily="49" charset="-122"/>
                <a:ea typeface="黑体" panose="02010609060101010101" pitchFamily="49" charset="-122"/>
              </a:rPr>
              <a:t>微机系统发展历程的一些思考</a:t>
            </a:r>
          </a:p>
        </p:txBody>
      </p:sp>
      <p:sp>
        <p:nvSpPr>
          <p:cNvPr id="40963" name="矩形 3">
            <a:extLst>
              <a:ext uri="{FF2B5EF4-FFF2-40B4-BE49-F238E27FC236}">
                <a16:creationId xmlns:a16="http://schemas.microsoft.com/office/drawing/2014/main" id="{AE937E73-1A91-4BB0-A529-F1DF8ADAE42E}"/>
              </a:ext>
            </a:extLst>
          </p:cNvPr>
          <p:cNvSpPr>
            <a:spLocks noChangeArrowheads="1"/>
          </p:cNvSpPr>
          <p:nvPr/>
        </p:nvSpPr>
        <p:spPr bwMode="auto">
          <a:xfrm>
            <a:off x="1958975" y="1574801"/>
            <a:ext cx="3430588"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lnSpc>
                <a:spcPct val="80000"/>
              </a:lnSpc>
              <a:spcAft>
                <a:spcPct val="0"/>
              </a:spcAft>
              <a:buClr>
                <a:srgbClr val="2F2F2F"/>
              </a:buClr>
              <a:buNone/>
            </a:pPr>
            <a:r>
              <a:rPr lang="zh-CN" altLang="en-US" sz="2800" b="1">
                <a:solidFill>
                  <a:srgbClr val="C00000"/>
                </a:solidFill>
                <a:ea typeface="黑体" panose="02010609060101010101" pitchFamily="49" charset="-122"/>
              </a:rPr>
              <a:t>自然界中的二进制：</a:t>
            </a:r>
            <a:endParaRPr lang="en-US" altLang="zh-CN" sz="2800" b="1">
              <a:solidFill>
                <a:srgbClr val="C00000"/>
              </a:solidFill>
              <a:ea typeface="黑体" panose="02010609060101010101" pitchFamily="49" charset="-122"/>
            </a:endParaRPr>
          </a:p>
        </p:txBody>
      </p:sp>
      <p:pic>
        <p:nvPicPr>
          <p:cNvPr id="48133" name="Picture 5">
            <a:extLst>
              <a:ext uri="{FF2B5EF4-FFF2-40B4-BE49-F238E27FC236}">
                <a16:creationId xmlns:a16="http://schemas.microsoft.com/office/drawing/2014/main" id="{30EB424D-4920-4A32-830C-22822C775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263" y="5157788"/>
            <a:ext cx="33401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2">
            <a:extLst>
              <a:ext uri="{FF2B5EF4-FFF2-40B4-BE49-F238E27FC236}">
                <a16:creationId xmlns:a16="http://schemas.microsoft.com/office/drawing/2014/main" id="{6A4C74C5-02CE-4EF7-ADE7-453DF134AA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2032000"/>
            <a:ext cx="252095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a:extLst>
              <a:ext uri="{FF2B5EF4-FFF2-40B4-BE49-F238E27FC236}">
                <a16:creationId xmlns:a16="http://schemas.microsoft.com/office/drawing/2014/main" id="{4A6121DE-86D1-4EDE-90E2-20D2AA708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113" y="2852739"/>
            <a:ext cx="2233612"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691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anim calcmode="lin" valueType="num">
                                      <p:cBhvr additive="base">
                                        <p:cTn id="7" dur="500" fill="hold"/>
                                        <p:tgtEl>
                                          <p:spTgt spid="49155"/>
                                        </p:tgtEl>
                                        <p:attrNameLst>
                                          <p:attrName>ppt_x</p:attrName>
                                        </p:attrNameLst>
                                      </p:cBhvr>
                                      <p:tavLst>
                                        <p:tav tm="0">
                                          <p:val>
                                            <p:strVal val="#ppt_x"/>
                                          </p:val>
                                        </p:tav>
                                        <p:tav tm="100000">
                                          <p:val>
                                            <p:strVal val="#ppt_x"/>
                                          </p:val>
                                        </p:tav>
                                      </p:tavLst>
                                    </p:anim>
                                    <p:anim calcmode="lin" valueType="num">
                                      <p:cBhvr additive="base">
                                        <p:cTn id="8" dur="500" fill="hold"/>
                                        <p:tgtEl>
                                          <p:spTgt spid="4915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1" fill="hold" nodeType="clickEffect">
                                  <p:stCondLst>
                                    <p:cond delay="0"/>
                                  </p:stCondLst>
                                  <p:childTnLst>
                                    <p:set>
                                      <p:cBhvr>
                                        <p:cTn id="12" dur="1" fill="hold">
                                          <p:stCondLst>
                                            <p:cond delay="0"/>
                                          </p:stCondLst>
                                        </p:cTn>
                                        <p:tgtEl>
                                          <p:spTgt spid="48133"/>
                                        </p:tgtEl>
                                        <p:attrNameLst>
                                          <p:attrName>style.visibility</p:attrName>
                                        </p:attrNameLst>
                                      </p:cBhvr>
                                      <p:to>
                                        <p:strVal val="visible"/>
                                      </p:to>
                                    </p:set>
                                    <p:animEffect transition="in" filter="barn(inVertical)">
                                      <p:cBhvr>
                                        <p:cTn id="13"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9CE2B5AD-2BCB-469E-A83C-435C6FD5630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杂项伪操作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BB2A3DD3-A31B-4FBA-BF40-5705141E4BA7}"/>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B5C0B970-A0C2-454B-86AE-A0DA8EC68A2E}"/>
              </a:ext>
            </a:extLst>
          </p:cNvPr>
          <p:cNvSpPr>
            <a:spLocks noGrp="1" noChangeArrowheads="1"/>
          </p:cNvSpPr>
          <p:nvPr/>
        </p:nvSpPr>
        <p:spPr bwMode="auto">
          <a:xfrm>
            <a:off x="1631950" y="1412875"/>
            <a:ext cx="9086850"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ALIGN</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通过添加填充字节的方式，使当前位置满足一定的对齐方式。</a:t>
            </a:r>
            <a:endParaRPr lang="en-US" altLang="zh-CN" sz="2400" i="0" kern="0" dirty="0">
              <a:latin typeface="楷体" panose="02010609060101010101" pitchFamily="49" charset="-122"/>
              <a:ea typeface="楷体" panose="02010609060101010101" pitchFamily="49" charset="-122"/>
            </a:endParaRPr>
          </a:p>
          <a:p>
            <a:pPr marL="723900" indent="0">
              <a:buNone/>
              <a:defRPr/>
            </a:pPr>
            <a:r>
              <a:rPr lang="zh-CN" altLang="en-US" sz="2400" dirty="0">
                <a:solidFill>
                  <a:srgbClr val="C00000"/>
                </a:solidFill>
              </a:rPr>
              <a:t>语法格式：</a:t>
            </a:r>
            <a:r>
              <a:rPr lang="en-US" altLang="zh-CN" sz="2400" dirty="0">
                <a:solidFill>
                  <a:srgbClr val="C00000"/>
                </a:solidFill>
              </a:rPr>
              <a:t> ALIGN{expr{</a:t>
            </a:r>
            <a:r>
              <a:rPr lang="zh-CN" altLang="en-US" sz="2400" dirty="0">
                <a:solidFill>
                  <a:srgbClr val="C00000"/>
                </a:solidFill>
              </a:rPr>
              <a:t>，</a:t>
            </a:r>
            <a:r>
              <a:rPr lang="en-US" altLang="zh-CN" sz="2400" dirty="0">
                <a:solidFill>
                  <a:srgbClr val="C00000"/>
                </a:solidFill>
              </a:rPr>
              <a:t>offset{</a:t>
            </a:r>
            <a:r>
              <a:rPr lang="zh-CN" altLang="en-US" sz="2400" dirty="0">
                <a:solidFill>
                  <a:srgbClr val="C00000"/>
                </a:solidFill>
              </a:rPr>
              <a:t>，</a:t>
            </a:r>
            <a:r>
              <a:rPr lang="en-US" altLang="zh-CN" sz="2400" dirty="0">
                <a:solidFill>
                  <a:srgbClr val="C00000"/>
                </a:solidFill>
              </a:rPr>
              <a:t>pad}}}</a:t>
            </a:r>
          </a:p>
          <a:p>
            <a:pPr marL="723900" indent="0">
              <a:buNone/>
              <a:defRPr/>
            </a:pPr>
            <a:r>
              <a:rPr lang="en-US" altLang="zh-CN" sz="2000" dirty="0">
                <a:latin typeface="Adobe 仿宋 Std R" pitchFamily="18" charset="-122"/>
                <a:ea typeface="Adobe 仿宋 Std R" pitchFamily="18" charset="-122"/>
              </a:rPr>
              <a:t>expr</a:t>
            </a:r>
            <a:r>
              <a:rPr lang="zh-CN" altLang="en-US" sz="2000" dirty="0">
                <a:latin typeface="Adobe 仿宋 Std R" pitchFamily="18" charset="-122"/>
                <a:ea typeface="Adobe 仿宋 Std R" pitchFamily="18" charset="-122"/>
              </a:rPr>
              <a:t>用于指定对齐方式，取值为</a:t>
            </a:r>
            <a:r>
              <a:rPr lang="en-US" altLang="zh-CN" sz="2000" dirty="0">
                <a:latin typeface="Adobe 仿宋 Std R" pitchFamily="18" charset="-122"/>
                <a:ea typeface="Adobe 仿宋 Std R" pitchFamily="18" charset="-122"/>
              </a:rPr>
              <a:t>2</a:t>
            </a:r>
            <a:r>
              <a:rPr lang="zh-CN" altLang="en-US" sz="2000" dirty="0">
                <a:latin typeface="Adobe 仿宋 Std R" pitchFamily="18" charset="-122"/>
                <a:ea typeface="Adobe 仿宋 Std R" pitchFamily="18" charset="-122"/>
              </a:rPr>
              <a:t>的幂，如</a:t>
            </a:r>
            <a:r>
              <a:rPr lang="en-US" altLang="zh-CN" sz="2000" dirty="0">
                <a:latin typeface="Adobe 仿宋 Std R" pitchFamily="18" charset="-122"/>
                <a:ea typeface="Adobe 仿宋 Std R" pitchFamily="18" charset="-122"/>
              </a:rPr>
              <a:t>1</a:t>
            </a:r>
            <a:r>
              <a:rPr lang="zh-CN" altLang="en-US" sz="2000" dirty="0">
                <a:latin typeface="Adobe 仿宋 Std R" pitchFamily="18" charset="-122"/>
                <a:ea typeface="Adobe 仿宋 Std R" pitchFamily="18" charset="-122"/>
              </a:rPr>
              <a:t>、</a:t>
            </a:r>
            <a:r>
              <a:rPr lang="en-US" altLang="zh-CN" sz="2000" dirty="0">
                <a:latin typeface="Adobe 仿宋 Std R" pitchFamily="18" charset="-122"/>
                <a:ea typeface="Adobe 仿宋 Std R" pitchFamily="18" charset="-122"/>
              </a:rPr>
              <a:t>2</a:t>
            </a:r>
            <a:r>
              <a:rPr lang="zh-CN" altLang="en-US" sz="2000" dirty="0">
                <a:latin typeface="Adobe 仿宋 Std R" pitchFamily="18" charset="-122"/>
                <a:ea typeface="Adobe 仿宋 Std R" pitchFamily="18" charset="-122"/>
              </a:rPr>
              <a:t>、</a:t>
            </a:r>
            <a:r>
              <a:rPr lang="en-US" altLang="zh-CN" sz="2000" dirty="0">
                <a:latin typeface="Adobe 仿宋 Std R" pitchFamily="18" charset="-122"/>
                <a:ea typeface="Adobe 仿宋 Std R" pitchFamily="18" charset="-122"/>
              </a:rPr>
              <a:t>4</a:t>
            </a:r>
            <a:r>
              <a:rPr lang="zh-CN" altLang="en-US" sz="2000" dirty="0">
                <a:latin typeface="Adobe 仿宋 Std R" pitchFamily="18" charset="-122"/>
                <a:ea typeface="Adobe 仿宋 Std R" pitchFamily="18" charset="-122"/>
              </a:rPr>
              <a:t>、</a:t>
            </a:r>
            <a:r>
              <a:rPr lang="en-US" altLang="zh-CN" sz="2000" dirty="0">
                <a:latin typeface="Adobe 仿宋 Std R" pitchFamily="18" charset="-122"/>
                <a:ea typeface="Adobe 仿宋 Std R" pitchFamily="18" charset="-122"/>
              </a:rPr>
              <a:t>8</a:t>
            </a:r>
            <a:r>
              <a:rPr lang="zh-CN" altLang="en-US" sz="2000" dirty="0">
                <a:latin typeface="Adobe 仿宋 Std R" pitchFamily="18" charset="-122"/>
                <a:ea typeface="Adobe 仿宋 Std R" pitchFamily="18" charset="-122"/>
              </a:rPr>
              <a:t>等。若未指定，则将当前位置对齐到下一个字的位置。</a:t>
            </a:r>
            <a:endParaRPr lang="en-US" altLang="zh-CN" sz="2000" dirty="0">
              <a:latin typeface="Adobe 仿宋 Std R" pitchFamily="18" charset="-122"/>
              <a:ea typeface="Adobe 仿宋 Std R" pitchFamily="18" charset="-122"/>
            </a:endParaRPr>
          </a:p>
          <a:p>
            <a:pPr marL="723900" indent="0">
              <a:buNone/>
              <a:defRPr/>
            </a:pPr>
            <a:r>
              <a:rPr lang="en-US" altLang="zh-CN" sz="2000" dirty="0">
                <a:latin typeface="Adobe 仿宋 Std R" pitchFamily="18" charset="-122"/>
                <a:ea typeface="Adobe 仿宋 Std R" pitchFamily="18" charset="-122"/>
              </a:rPr>
              <a:t>offset</a:t>
            </a:r>
            <a:r>
              <a:rPr lang="zh-CN" altLang="en-US" sz="2000" dirty="0">
                <a:latin typeface="Adobe 仿宋 Std R" pitchFamily="18" charset="-122"/>
                <a:ea typeface="Adobe 仿宋 Std R" pitchFamily="18" charset="-122"/>
              </a:rPr>
              <a:t>偏移量为数字表达式，若使用该字段，则当前位置的对齐方式为：</a:t>
            </a:r>
            <a:r>
              <a:rPr lang="en-US" altLang="zh-CN" sz="2000" dirty="0">
                <a:latin typeface="Adobe 仿宋 Std R" pitchFamily="18" charset="-122"/>
                <a:ea typeface="Adobe 仿宋 Std R" pitchFamily="18" charset="-122"/>
              </a:rPr>
              <a:t>n*expr+</a:t>
            </a:r>
            <a:r>
              <a:rPr lang="zh-CN" altLang="en-US" sz="2000" dirty="0">
                <a:latin typeface="Adobe 仿宋 Std R" pitchFamily="18" charset="-122"/>
                <a:ea typeface="Adobe 仿宋 Std R" pitchFamily="18" charset="-122"/>
              </a:rPr>
              <a:t>偏移量。</a:t>
            </a:r>
            <a:endParaRPr lang="en-US" altLang="zh-CN" sz="2000" dirty="0">
              <a:latin typeface="Adobe 仿宋 Std R" pitchFamily="18" charset="-122"/>
              <a:ea typeface="Adobe 仿宋 Std R" pitchFamily="18" charset="-122"/>
            </a:endParaRPr>
          </a:p>
          <a:p>
            <a:pPr marL="723900" indent="0">
              <a:buNone/>
              <a:defRPr/>
            </a:pPr>
            <a:r>
              <a:rPr lang="en-US" altLang="zh-CN" sz="2000" dirty="0">
                <a:latin typeface="Adobe 仿宋 Std R" pitchFamily="18" charset="-122"/>
                <a:ea typeface="Adobe 仿宋 Std R" pitchFamily="18" charset="-122"/>
              </a:rPr>
              <a:t>pad</a:t>
            </a:r>
            <a:r>
              <a:rPr lang="zh-CN" altLang="en-US" sz="2000" dirty="0">
                <a:latin typeface="Adobe 仿宋 Std R" pitchFamily="18" charset="-122"/>
                <a:ea typeface="Adobe 仿宋 Std R" pitchFamily="18" charset="-122"/>
              </a:rPr>
              <a:t>，用作填充的字节。如果没有指定</a:t>
            </a:r>
            <a:r>
              <a:rPr lang="en-US" altLang="zh-CN" sz="2000" dirty="0">
                <a:latin typeface="Adobe 仿宋 Std R" pitchFamily="18" charset="-122"/>
                <a:ea typeface="Adobe 仿宋 Std R" pitchFamily="18" charset="-122"/>
              </a:rPr>
              <a:t>pad</a:t>
            </a:r>
            <a:r>
              <a:rPr lang="zh-CN" altLang="en-US" sz="2000" dirty="0">
                <a:latin typeface="Adobe 仿宋 Std R" pitchFamily="18" charset="-122"/>
                <a:ea typeface="Adobe 仿宋 Std R" pitchFamily="18" charset="-122"/>
              </a:rPr>
              <a:t>，用</a:t>
            </a:r>
            <a:r>
              <a:rPr lang="en-US" altLang="zh-CN" sz="2000" dirty="0">
                <a:latin typeface="Adobe 仿宋 Std R" pitchFamily="18" charset="-122"/>
                <a:ea typeface="Adobe 仿宋 Std R" pitchFamily="18" charset="-122"/>
              </a:rPr>
              <a:t>0</a:t>
            </a:r>
            <a:r>
              <a:rPr lang="zh-CN" altLang="en-US" sz="2000" dirty="0">
                <a:latin typeface="Adobe 仿宋 Std R" pitchFamily="18" charset="-122"/>
                <a:ea typeface="Adobe 仿宋 Std R" pitchFamily="18" charset="-122"/>
              </a:rPr>
              <a:t>填充。</a:t>
            </a:r>
            <a:endParaRPr lang="en-US" altLang="zh-CN" sz="2000" dirty="0">
              <a:latin typeface="Adobe 仿宋 Std R" pitchFamily="18" charset="-122"/>
              <a:ea typeface="Adobe 仿宋 Std R" pitchFamily="18" charset="-122"/>
            </a:endParaRPr>
          </a:p>
          <a:p>
            <a:pPr marL="501650" lvl="1" indent="0">
              <a:buNone/>
              <a:defRPr/>
            </a:pPr>
            <a:endParaRPr lang="en-US" altLang="zh-CN" sz="2400" i="0" kern="0" dirty="0">
              <a:latin typeface="楷体" panose="02010609060101010101" pitchFamily="49" charset="-122"/>
              <a:ea typeface="楷体" panose="02010609060101010101" pitchFamily="49" charset="-122"/>
            </a:endParaRPr>
          </a:p>
        </p:txBody>
      </p:sp>
      <p:sp>
        <p:nvSpPr>
          <p:cNvPr id="15365" name="矩形 1">
            <a:extLst>
              <a:ext uri="{FF2B5EF4-FFF2-40B4-BE49-F238E27FC236}">
                <a16:creationId xmlns:a16="http://schemas.microsoft.com/office/drawing/2014/main" id="{717152D8-E9B2-4405-906C-931D98515E49}"/>
              </a:ext>
            </a:extLst>
          </p:cNvPr>
          <p:cNvSpPr>
            <a:spLocks noChangeArrowheads="1"/>
          </p:cNvSpPr>
          <p:nvPr/>
        </p:nvSpPr>
        <p:spPr bwMode="auto">
          <a:xfrm>
            <a:off x="1927225" y="4508501"/>
            <a:ext cx="8732838"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indent="-279400">
              <a:spcBef>
                <a:spcPts val="600"/>
              </a:spcBef>
              <a:spcAft>
                <a:spcPts val="600"/>
              </a:spcAft>
              <a:defRPr/>
            </a:pPr>
            <a:r>
              <a:rPr lang="zh-CN" altLang="en-US" sz="2000" b="1" dirty="0">
                <a:solidFill>
                  <a:srgbClr val="0000FF"/>
                </a:solidFill>
                <a:latin typeface="楷体" pitchFamily="49" charset="-122"/>
                <a:ea typeface="楷体" pitchFamily="49" charset="-122"/>
              </a:rPr>
              <a:t>示例</a:t>
            </a:r>
            <a:r>
              <a:rPr lang="en-US" altLang="zh-CN" sz="2000" b="1" dirty="0">
                <a:solidFill>
                  <a:srgbClr val="0000FF"/>
                </a:solidFill>
                <a:latin typeface="楷体" pitchFamily="49" charset="-122"/>
                <a:ea typeface="楷体" pitchFamily="49" charset="-122"/>
              </a:rPr>
              <a:t>:</a:t>
            </a:r>
            <a:endParaRPr lang="zh-CN" altLang="en-US" sz="2000" b="1" dirty="0">
              <a:solidFill>
                <a:srgbClr val="0000FF"/>
              </a:solidFill>
              <a:latin typeface="楷体" pitchFamily="49" charset="-122"/>
              <a:ea typeface="楷体" pitchFamily="49" charset="-122"/>
            </a:endParaRPr>
          </a:p>
          <a:p>
            <a:pPr lvl="1">
              <a:lnSpc>
                <a:spcPct val="80000"/>
              </a:lnSpc>
              <a:defRPr/>
            </a:pPr>
            <a:r>
              <a:rPr lang="zh-CN" altLang="en-US" sz="1600" dirty="0"/>
              <a:t>① 通过</a:t>
            </a:r>
            <a:r>
              <a:rPr lang="en-US" altLang="zh-CN" sz="1600" dirty="0"/>
              <a:t>ALIGN</a:t>
            </a:r>
            <a:r>
              <a:rPr lang="zh-CN" altLang="en-US" sz="1600" dirty="0"/>
              <a:t>伪操作使程序中的地址标号字对齐。</a:t>
            </a:r>
          </a:p>
          <a:p>
            <a:pPr lvl="2">
              <a:lnSpc>
                <a:spcPct val="80000"/>
              </a:lnSpc>
              <a:defRPr/>
            </a:pPr>
            <a:r>
              <a:rPr lang="en-US" altLang="zh-CN" sz="1600" dirty="0"/>
              <a:t>AREA    </a:t>
            </a:r>
            <a:r>
              <a:rPr lang="en-US" altLang="zh-CN" sz="1600" dirty="0" err="1"/>
              <a:t>Example,CODE,READONLY</a:t>
            </a:r>
            <a:r>
              <a:rPr lang="en-US" altLang="zh-CN" sz="1600" dirty="0"/>
              <a:t>	;</a:t>
            </a:r>
            <a:r>
              <a:rPr lang="zh-CN" altLang="en-US" sz="1600" dirty="0"/>
              <a:t>声明一个名为</a:t>
            </a:r>
            <a:r>
              <a:rPr lang="en-US" altLang="zh-CN" sz="1600" dirty="0"/>
              <a:t>Example</a:t>
            </a:r>
            <a:r>
              <a:rPr lang="zh-CN" altLang="en-US" sz="1600" dirty="0"/>
              <a:t>的代码段</a:t>
            </a:r>
          </a:p>
          <a:p>
            <a:pPr lvl="1">
              <a:lnSpc>
                <a:spcPct val="80000"/>
              </a:lnSpc>
              <a:defRPr/>
            </a:pPr>
            <a:r>
              <a:rPr lang="en-US" altLang="zh-CN" sz="1600" dirty="0"/>
              <a:t>START  LDR R0,=</a:t>
            </a:r>
            <a:r>
              <a:rPr lang="en-US" altLang="zh-CN" sz="1600" dirty="0" err="1"/>
              <a:t>Sdfjk</a:t>
            </a:r>
            <a:endParaRPr lang="en-US" altLang="zh-CN" sz="1600" dirty="0"/>
          </a:p>
          <a:p>
            <a:pPr lvl="1">
              <a:lnSpc>
                <a:spcPct val="80000"/>
              </a:lnSpc>
              <a:defRPr/>
            </a:pPr>
            <a:r>
              <a:rPr lang="en-US" altLang="zh-CN" sz="1600" dirty="0"/>
              <a:t>	…</a:t>
            </a:r>
          </a:p>
          <a:p>
            <a:pPr lvl="1">
              <a:lnSpc>
                <a:spcPct val="80000"/>
              </a:lnSpc>
              <a:defRPr/>
            </a:pPr>
            <a:r>
              <a:rPr lang="en-US" altLang="zh-CN" sz="1600" dirty="0"/>
              <a:t>     MOV    PC,LR</a:t>
            </a:r>
          </a:p>
          <a:p>
            <a:pPr lvl="1">
              <a:lnSpc>
                <a:spcPct val="80000"/>
              </a:lnSpc>
              <a:defRPr/>
            </a:pPr>
            <a:r>
              <a:rPr lang="en-US" altLang="zh-CN" sz="1600" dirty="0" err="1"/>
              <a:t>Sdfjk</a:t>
            </a:r>
            <a:r>
              <a:rPr lang="en-US" altLang="zh-CN" sz="1600" dirty="0"/>
              <a:t> DCB 0x58	;</a:t>
            </a:r>
            <a:r>
              <a:rPr lang="zh-CN" altLang="en-US" sz="1600" dirty="0"/>
              <a:t>定义一个字节存储空间，字对齐方式被破坏</a:t>
            </a:r>
          </a:p>
          <a:p>
            <a:pPr lvl="1">
              <a:lnSpc>
                <a:spcPct val="80000"/>
              </a:lnSpc>
              <a:defRPr/>
            </a:pPr>
            <a:r>
              <a:rPr lang="zh-CN" altLang="en-US" sz="1600" dirty="0"/>
              <a:t>     </a:t>
            </a:r>
            <a:r>
              <a:rPr lang="en-US" altLang="zh-CN" sz="1600" dirty="0"/>
              <a:t>ALIGN		;</a:t>
            </a:r>
            <a:r>
              <a:rPr lang="zh-CN" altLang="en-US" sz="1600" dirty="0"/>
              <a:t>声明字对齐</a:t>
            </a:r>
          </a:p>
          <a:p>
            <a:pPr lvl="1">
              <a:lnSpc>
                <a:spcPct val="80000"/>
              </a:lnSpc>
              <a:defRPr/>
            </a:pPr>
            <a:r>
              <a:rPr lang="en-US" altLang="zh-CN" sz="1600" dirty="0"/>
              <a:t>SUBI</a:t>
            </a:r>
            <a:r>
              <a:rPr lang="zh-CN" altLang="en-US" sz="1600" dirty="0"/>
              <a:t>  </a:t>
            </a:r>
            <a:r>
              <a:rPr lang="en-US" altLang="zh-CN" sz="1600" dirty="0"/>
              <a:t>MOV    R1,R3	;</a:t>
            </a:r>
            <a:r>
              <a:rPr lang="zh-CN" altLang="en-US" sz="1600" dirty="0"/>
              <a:t>其他代码</a:t>
            </a:r>
          </a:p>
          <a:p>
            <a:pPr lvl="1">
              <a:lnSpc>
                <a:spcPct val="80000"/>
              </a:lnSpc>
              <a:defRPr/>
            </a:pPr>
            <a:r>
              <a:rPr lang="en-US" altLang="zh-CN" sz="1600" dirty="0"/>
              <a:t>	…</a:t>
            </a:r>
          </a:p>
        </p:txBody>
      </p:sp>
    </p:spTree>
    <p:extLst>
      <p:ext uri="{BB962C8B-B14F-4D97-AF65-F5344CB8AC3E}">
        <p14:creationId xmlns:p14="http://schemas.microsoft.com/office/powerpoint/2010/main" val="2234252296"/>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2A95E6DC-5E62-47E8-945C-D438073F042B}"/>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杂项伪操作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0B6BF7B5-4035-428A-8B68-9AFBE2A33ACB}"/>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A87A6468-365B-4BF8-A192-FFB6991A2FBE}"/>
              </a:ext>
            </a:extLst>
          </p:cNvPr>
          <p:cNvSpPr>
            <a:spLocks noGrp="1" noChangeArrowheads="1"/>
          </p:cNvSpPr>
          <p:nvPr/>
        </p:nvSpPr>
        <p:spPr bwMode="auto">
          <a:xfrm>
            <a:off x="1631950" y="1412875"/>
            <a:ext cx="9086850"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AREA</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用于定义一个代码段或数据段。一个</a:t>
            </a:r>
            <a:r>
              <a:rPr lang="en-US" altLang="zh-CN" sz="2400" i="0" kern="0" dirty="0">
                <a:latin typeface="楷体" panose="02010609060101010101" pitchFamily="49" charset="-122"/>
                <a:ea typeface="楷体" panose="02010609060101010101" pitchFamily="49" charset="-122"/>
              </a:rPr>
              <a:t>ARM</a:t>
            </a:r>
            <a:r>
              <a:rPr lang="zh-CN" altLang="en-US" sz="2400" i="0" kern="0" dirty="0">
                <a:latin typeface="楷体" panose="02010609060101010101" pitchFamily="49" charset="-122"/>
                <a:ea typeface="楷体" panose="02010609060101010101" pitchFamily="49" charset="-122"/>
              </a:rPr>
              <a:t>源程序至少需要一个代码段，大的程序可以包含多个代码段和数据段。</a:t>
            </a:r>
            <a:endParaRPr lang="en-US" altLang="zh-CN" sz="2400" i="0" kern="0" dirty="0">
              <a:latin typeface="楷体" panose="02010609060101010101" pitchFamily="49" charset="-122"/>
              <a:ea typeface="楷体" panose="02010609060101010101" pitchFamily="49" charset="-122"/>
            </a:endParaRPr>
          </a:p>
          <a:p>
            <a:pPr marL="723900" indent="0">
              <a:buNone/>
              <a:defRPr/>
            </a:pPr>
            <a:r>
              <a:rPr lang="zh-CN" altLang="en-US" sz="2400" dirty="0">
                <a:solidFill>
                  <a:srgbClr val="C00000"/>
                </a:solidFill>
              </a:rPr>
              <a:t>语法格式：</a:t>
            </a:r>
            <a:r>
              <a:rPr lang="en-US" altLang="zh-CN" sz="2400" dirty="0">
                <a:solidFill>
                  <a:srgbClr val="C00000"/>
                </a:solidFill>
              </a:rPr>
              <a:t> AREA  </a:t>
            </a:r>
            <a:r>
              <a:rPr lang="en-US" altLang="zh-CN" sz="2400" dirty="0" err="1">
                <a:solidFill>
                  <a:srgbClr val="C00000"/>
                </a:solidFill>
              </a:rPr>
              <a:t>sectionname</a:t>
            </a:r>
            <a:r>
              <a:rPr lang="en-US" altLang="zh-CN" sz="2400" dirty="0">
                <a:solidFill>
                  <a:srgbClr val="C00000"/>
                </a:solidFill>
              </a:rPr>
              <a:t>{,</a:t>
            </a:r>
            <a:r>
              <a:rPr lang="en-US" altLang="zh-CN" sz="2400" dirty="0" err="1">
                <a:solidFill>
                  <a:srgbClr val="C00000"/>
                </a:solidFill>
              </a:rPr>
              <a:t>attr</a:t>
            </a:r>
            <a:r>
              <a:rPr lang="en-US" altLang="zh-CN" sz="2400" dirty="0">
                <a:solidFill>
                  <a:srgbClr val="C00000"/>
                </a:solidFill>
              </a:rPr>
              <a:t>}{,</a:t>
            </a:r>
            <a:r>
              <a:rPr lang="en-US" altLang="zh-CN" sz="2400" dirty="0" err="1">
                <a:solidFill>
                  <a:srgbClr val="C00000"/>
                </a:solidFill>
              </a:rPr>
              <a:t>attr</a:t>
            </a:r>
            <a:r>
              <a:rPr lang="en-US" altLang="zh-CN" sz="2400" dirty="0">
                <a:solidFill>
                  <a:srgbClr val="C00000"/>
                </a:solidFill>
              </a:rPr>
              <a:t>}</a:t>
            </a:r>
          </a:p>
          <a:p>
            <a:pPr marL="723900" indent="0">
              <a:buNone/>
              <a:defRPr/>
            </a:pPr>
            <a:r>
              <a:rPr lang="en-US" altLang="zh-CN" sz="2000" dirty="0">
                <a:latin typeface="Adobe 仿宋 Std R" pitchFamily="18" charset="-122"/>
                <a:ea typeface="Adobe 仿宋 Std R" pitchFamily="18" charset="-122"/>
              </a:rPr>
              <a:t> </a:t>
            </a:r>
            <a:r>
              <a:rPr lang="en-US" altLang="zh-CN" sz="2000" dirty="0" err="1">
                <a:latin typeface="Adobe 仿宋 Std R" pitchFamily="18" charset="-122"/>
                <a:ea typeface="Adobe 仿宋 Std R" pitchFamily="18" charset="-122"/>
              </a:rPr>
              <a:t>sectionname</a:t>
            </a:r>
            <a:r>
              <a:rPr lang="zh-CN" altLang="en-US" sz="2000" dirty="0">
                <a:latin typeface="Adobe 仿宋 Std R" pitchFamily="18" charset="-122"/>
                <a:ea typeface="Adobe 仿宋 Std R" pitchFamily="18" charset="-122"/>
              </a:rPr>
              <a:t>是所定义段的段名。段名若以数字开头，需用“</a:t>
            </a:r>
            <a:r>
              <a:rPr lang="en-US" altLang="zh-CN" sz="2000" dirty="0">
                <a:latin typeface="Adobe 仿宋 Std R" pitchFamily="18" charset="-122"/>
                <a:ea typeface="Adobe 仿宋 Std R" pitchFamily="18" charset="-122"/>
              </a:rPr>
              <a:t>|”</a:t>
            </a:r>
            <a:r>
              <a:rPr lang="zh-CN" altLang="en-US" sz="2000" dirty="0">
                <a:latin typeface="Adobe 仿宋 Std R" pitchFamily="18" charset="-122"/>
                <a:ea typeface="Adobe 仿宋 Std R" pitchFamily="18" charset="-122"/>
              </a:rPr>
              <a:t>括起来，如：</a:t>
            </a:r>
            <a:r>
              <a:rPr lang="en-US" altLang="zh-CN" sz="2000" dirty="0">
                <a:latin typeface="Adobe 仿宋 Std R" pitchFamily="18" charset="-122"/>
                <a:ea typeface="Adobe 仿宋 Std R" pitchFamily="18" charset="-122"/>
              </a:rPr>
              <a:t>|1_test|</a:t>
            </a:r>
            <a:r>
              <a:rPr lang="zh-CN" altLang="en-US" sz="2000" dirty="0">
                <a:latin typeface="Adobe 仿宋 Std R" pitchFamily="18" charset="-122"/>
                <a:ea typeface="Adobe 仿宋 Std R" pitchFamily="18" charset="-122"/>
              </a:rPr>
              <a:t>。</a:t>
            </a:r>
            <a:r>
              <a:rPr lang="en-US" altLang="zh-CN" sz="2000" dirty="0" err="1">
                <a:latin typeface="Adobe 仿宋 Std R" pitchFamily="18" charset="-122"/>
                <a:ea typeface="Adobe 仿宋 Std R" pitchFamily="18" charset="-122"/>
              </a:rPr>
              <a:t>attr</a:t>
            </a:r>
            <a:r>
              <a:rPr lang="zh-CN" altLang="en-US" sz="2000" dirty="0">
                <a:latin typeface="Adobe 仿宋 Std R" pitchFamily="18" charset="-122"/>
                <a:ea typeface="Adobe 仿宋 Std R" pitchFamily="18" charset="-122"/>
              </a:rPr>
              <a:t>指定代码段或数据段的属性，各属性之间用逗号隔开。</a:t>
            </a:r>
            <a:endParaRPr lang="en-US" altLang="zh-CN" sz="2400" kern="0" dirty="0">
              <a:latin typeface="楷体" panose="02010609060101010101" pitchFamily="49" charset="-122"/>
              <a:ea typeface="楷体" panose="02010609060101010101" pitchFamily="49" charset="-122"/>
            </a:endParaRPr>
          </a:p>
        </p:txBody>
      </p:sp>
      <p:sp>
        <p:nvSpPr>
          <p:cNvPr id="15365" name="矩形 1">
            <a:extLst>
              <a:ext uri="{FF2B5EF4-FFF2-40B4-BE49-F238E27FC236}">
                <a16:creationId xmlns:a16="http://schemas.microsoft.com/office/drawing/2014/main" id="{76F2D268-BF7A-41A4-9A54-FB21E5140E71}"/>
              </a:ext>
            </a:extLst>
          </p:cNvPr>
          <p:cNvSpPr>
            <a:spLocks noChangeArrowheads="1"/>
          </p:cNvSpPr>
          <p:nvPr/>
        </p:nvSpPr>
        <p:spPr bwMode="auto">
          <a:xfrm>
            <a:off x="1631950" y="5621339"/>
            <a:ext cx="8732838"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indent="-279400">
              <a:spcBef>
                <a:spcPts val="600"/>
              </a:spcBef>
              <a:spcAft>
                <a:spcPts val="600"/>
              </a:spcAft>
              <a:defRPr/>
            </a:pPr>
            <a:r>
              <a:rPr lang="zh-CN" altLang="en-US" sz="2000" b="1" dirty="0">
                <a:solidFill>
                  <a:srgbClr val="0000FF"/>
                </a:solidFill>
                <a:latin typeface="楷体" pitchFamily="49" charset="-122"/>
                <a:ea typeface="楷体" pitchFamily="49" charset="-122"/>
              </a:rPr>
              <a:t>示例</a:t>
            </a:r>
            <a:r>
              <a:rPr lang="en-US" altLang="zh-CN" sz="2000" b="1" dirty="0">
                <a:solidFill>
                  <a:srgbClr val="0000FF"/>
                </a:solidFill>
                <a:latin typeface="楷体" pitchFamily="49" charset="-122"/>
                <a:ea typeface="楷体" pitchFamily="49" charset="-122"/>
              </a:rPr>
              <a:t>:</a:t>
            </a:r>
            <a:endParaRPr lang="zh-CN" altLang="en-US" sz="2000" b="1" dirty="0">
              <a:solidFill>
                <a:srgbClr val="0000FF"/>
              </a:solidFill>
              <a:latin typeface="楷体" pitchFamily="49" charset="-122"/>
              <a:ea typeface="楷体" pitchFamily="49" charset="-122"/>
            </a:endParaRPr>
          </a:p>
          <a:p>
            <a:pPr lvl="1">
              <a:lnSpc>
                <a:spcPct val="80000"/>
              </a:lnSpc>
              <a:defRPr/>
            </a:pPr>
            <a:r>
              <a:rPr lang="zh-CN" altLang="en-US" sz="1600" dirty="0"/>
              <a:t>下面伪操作定义了一个代码段，段名为</a:t>
            </a:r>
            <a:r>
              <a:rPr lang="en-US" altLang="zh-CN" sz="1600" dirty="0" err="1"/>
              <a:t>Init</a:t>
            </a:r>
            <a:r>
              <a:rPr lang="zh-CN" altLang="en-US" sz="1600" dirty="0"/>
              <a:t>，属性为只读。</a:t>
            </a:r>
          </a:p>
          <a:p>
            <a:pPr lvl="1">
              <a:lnSpc>
                <a:spcPct val="80000"/>
              </a:lnSpc>
              <a:defRPr/>
            </a:pPr>
            <a:r>
              <a:rPr lang="en-US" altLang="zh-CN" sz="1600" dirty="0"/>
              <a:t>AREA    </a:t>
            </a:r>
            <a:r>
              <a:rPr lang="en-US" altLang="zh-CN" sz="1600" dirty="0" err="1"/>
              <a:t>Init</a:t>
            </a:r>
            <a:r>
              <a:rPr lang="en-US" altLang="zh-CN" sz="1600" dirty="0"/>
              <a:t>, CODE, READONLY</a:t>
            </a:r>
          </a:p>
          <a:p>
            <a:pPr lvl="1">
              <a:lnSpc>
                <a:spcPct val="80000"/>
              </a:lnSpc>
              <a:defRPr/>
            </a:pPr>
            <a:r>
              <a:rPr lang="zh-CN" altLang="en-US" sz="1600" dirty="0"/>
              <a:t>；</a:t>
            </a:r>
            <a:r>
              <a:rPr lang="en-US" altLang="zh-CN" sz="1600" dirty="0"/>
              <a:t>code</a:t>
            </a:r>
          </a:p>
        </p:txBody>
      </p:sp>
      <p:pic>
        <p:nvPicPr>
          <p:cNvPr id="28678" name="Picture 2">
            <a:extLst>
              <a:ext uri="{FF2B5EF4-FFF2-40B4-BE49-F238E27FC236}">
                <a16:creationId xmlns:a16="http://schemas.microsoft.com/office/drawing/2014/main" id="{72972221-3005-48D8-A361-17010A3B6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75" y="3890963"/>
            <a:ext cx="7183438" cy="19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3724607"/>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4D351E6B-45C5-44F8-B56F-528E3D8E91F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杂项伪操作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4B100DEE-A4C2-4AA2-8853-1BAC33D921E7}"/>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22A47629-D8BE-4CD6-8639-424E853305BA}"/>
              </a:ext>
            </a:extLst>
          </p:cNvPr>
          <p:cNvSpPr>
            <a:spLocks noGrp="1" noChangeArrowheads="1"/>
          </p:cNvSpPr>
          <p:nvPr/>
        </p:nvSpPr>
        <p:spPr bwMode="auto">
          <a:xfrm>
            <a:off x="1631950" y="1412875"/>
            <a:ext cx="9086850"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END</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用于通知编译器已经到了源程序的结尾。</a:t>
            </a:r>
            <a:endParaRPr lang="en-US" altLang="zh-CN" sz="2400" i="0" kern="0" dirty="0">
              <a:latin typeface="楷体" panose="02010609060101010101" pitchFamily="49" charset="-122"/>
              <a:ea typeface="楷体" panose="02010609060101010101" pitchFamily="49" charset="-122"/>
            </a:endParaRPr>
          </a:p>
          <a:p>
            <a:pPr marL="723900" indent="0">
              <a:buNone/>
              <a:defRPr/>
            </a:pPr>
            <a:r>
              <a:rPr lang="zh-CN" altLang="en-US" sz="2400" dirty="0">
                <a:solidFill>
                  <a:srgbClr val="C00000"/>
                </a:solidFill>
              </a:rPr>
              <a:t>语法格式：</a:t>
            </a:r>
            <a:r>
              <a:rPr lang="en-US" altLang="zh-CN" sz="2400" dirty="0">
                <a:solidFill>
                  <a:srgbClr val="C00000"/>
                </a:solidFill>
              </a:rPr>
              <a:t> END</a:t>
            </a:r>
          </a:p>
          <a:p>
            <a:pPr marL="723900" indent="0">
              <a:buNone/>
              <a:defRPr/>
            </a:pPr>
            <a:r>
              <a:rPr lang="zh-CN" altLang="en-US" sz="2400" dirty="0">
                <a:latin typeface="Adobe 仿宋 Std R" pitchFamily="18" charset="-122"/>
                <a:ea typeface="Adobe 仿宋 Std R" pitchFamily="18" charset="-122"/>
              </a:rPr>
              <a:t>每一个汇编源文件必须以</a:t>
            </a:r>
            <a:r>
              <a:rPr lang="en-US" altLang="zh-CN" sz="2400" dirty="0">
                <a:latin typeface="Adobe 仿宋 Std R" pitchFamily="18" charset="-122"/>
                <a:ea typeface="Adobe 仿宋 Std R" pitchFamily="18" charset="-122"/>
              </a:rPr>
              <a:t>END</a:t>
            </a:r>
            <a:r>
              <a:rPr lang="zh-CN" altLang="en-US" sz="2400" dirty="0">
                <a:latin typeface="Adobe 仿宋 Std R" pitchFamily="18" charset="-122"/>
                <a:ea typeface="Adobe 仿宋 Std R" pitchFamily="18" charset="-122"/>
              </a:rPr>
              <a:t>结束。</a:t>
            </a:r>
            <a:endParaRPr lang="en-US" altLang="zh-CN" sz="2800" kern="0" dirty="0">
              <a:latin typeface="楷体" panose="02010609060101010101" pitchFamily="49" charset="-122"/>
              <a:ea typeface="楷体" panose="02010609060101010101" pitchFamily="49" charset="-122"/>
            </a:endParaRPr>
          </a:p>
        </p:txBody>
      </p:sp>
      <p:sp>
        <p:nvSpPr>
          <p:cNvPr id="15365" name="矩形 1">
            <a:extLst>
              <a:ext uri="{FF2B5EF4-FFF2-40B4-BE49-F238E27FC236}">
                <a16:creationId xmlns:a16="http://schemas.microsoft.com/office/drawing/2014/main" id="{744F7D86-8AEB-4BE6-BAD1-8645C8EF2386}"/>
              </a:ext>
            </a:extLst>
          </p:cNvPr>
          <p:cNvSpPr>
            <a:spLocks noChangeArrowheads="1"/>
          </p:cNvSpPr>
          <p:nvPr/>
        </p:nvSpPr>
        <p:spPr bwMode="auto">
          <a:xfrm>
            <a:off x="1774825" y="3716338"/>
            <a:ext cx="8732838"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indent="-279400">
              <a:spcBef>
                <a:spcPts val="600"/>
              </a:spcBef>
              <a:spcAft>
                <a:spcPts val="600"/>
              </a:spcAft>
              <a:defRPr/>
            </a:pPr>
            <a:r>
              <a:rPr lang="zh-CN" altLang="en-US" sz="2000" b="1" dirty="0">
                <a:solidFill>
                  <a:srgbClr val="0000FF"/>
                </a:solidFill>
                <a:latin typeface="楷体" pitchFamily="49" charset="-122"/>
                <a:ea typeface="楷体" pitchFamily="49" charset="-122"/>
              </a:rPr>
              <a:t>示例</a:t>
            </a:r>
            <a:r>
              <a:rPr lang="en-US" altLang="zh-CN" sz="2000" b="1" dirty="0">
                <a:solidFill>
                  <a:srgbClr val="0000FF"/>
                </a:solidFill>
                <a:latin typeface="楷体" pitchFamily="49" charset="-122"/>
                <a:ea typeface="楷体" pitchFamily="49" charset="-122"/>
              </a:rPr>
              <a:t>:</a:t>
            </a:r>
            <a:endParaRPr lang="zh-CN" altLang="en-US" sz="2000" b="1" dirty="0">
              <a:solidFill>
                <a:srgbClr val="0000FF"/>
              </a:solidFill>
              <a:latin typeface="楷体" pitchFamily="49" charset="-122"/>
              <a:ea typeface="楷体" pitchFamily="49" charset="-122"/>
            </a:endParaRPr>
          </a:p>
          <a:p>
            <a:pPr lvl="1">
              <a:lnSpc>
                <a:spcPct val="150000"/>
              </a:lnSpc>
              <a:defRPr/>
            </a:pPr>
            <a:r>
              <a:rPr lang="zh-CN" altLang="en-US" dirty="0"/>
              <a:t>使用</a:t>
            </a:r>
            <a:r>
              <a:rPr lang="en-US" altLang="zh-CN" dirty="0"/>
              <a:t>END</a:t>
            </a:r>
            <a:r>
              <a:rPr lang="zh-CN" altLang="en-US" dirty="0"/>
              <a:t>伪操作指定应用程序的结尾。</a:t>
            </a:r>
          </a:p>
          <a:p>
            <a:pPr lvl="1">
              <a:lnSpc>
                <a:spcPct val="150000"/>
              </a:lnSpc>
              <a:defRPr/>
            </a:pPr>
            <a:r>
              <a:rPr lang="en-US" altLang="zh-CN" dirty="0"/>
              <a:t>AREA    </a:t>
            </a:r>
            <a:r>
              <a:rPr lang="en-US" altLang="zh-CN" dirty="0" err="1"/>
              <a:t>Init</a:t>
            </a:r>
            <a:r>
              <a:rPr lang="en-US" altLang="zh-CN" dirty="0"/>
              <a:t>, CODE, READONLY</a:t>
            </a:r>
          </a:p>
          <a:p>
            <a:pPr lvl="1">
              <a:lnSpc>
                <a:spcPct val="150000"/>
              </a:lnSpc>
              <a:defRPr/>
            </a:pPr>
            <a:r>
              <a:rPr lang="en-US" altLang="zh-CN" dirty="0"/>
              <a:t>…</a:t>
            </a:r>
          </a:p>
          <a:p>
            <a:pPr lvl="1">
              <a:lnSpc>
                <a:spcPct val="150000"/>
              </a:lnSpc>
              <a:defRPr/>
            </a:pPr>
            <a:r>
              <a:rPr lang="en-US" altLang="zh-CN" dirty="0"/>
              <a:t>END </a:t>
            </a:r>
          </a:p>
        </p:txBody>
      </p:sp>
    </p:spTree>
    <p:extLst>
      <p:ext uri="{BB962C8B-B14F-4D97-AF65-F5344CB8AC3E}">
        <p14:creationId xmlns:p14="http://schemas.microsoft.com/office/powerpoint/2010/main" val="144456271"/>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8FE062E3-9FA1-4FBF-B54B-E6269A55ABD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杂项伪操作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601B0924-DDB6-4472-A562-9A4314326EA8}"/>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AA83D835-5C41-4A67-8BC8-B649933F62DC}"/>
              </a:ext>
            </a:extLst>
          </p:cNvPr>
          <p:cNvSpPr>
            <a:spLocks noGrp="1" noChangeArrowheads="1"/>
          </p:cNvSpPr>
          <p:nvPr/>
        </p:nvSpPr>
        <p:spPr bwMode="auto">
          <a:xfrm>
            <a:off x="1631950" y="1412875"/>
            <a:ext cx="9086850"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ENTRY</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用于指定汇编程序的入口点。在一个完整的汇编程序中至少要有一个</a:t>
            </a:r>
            <a:r>
              <a:rPr lang="en-US" altLang="zh-CN" sz="2400" i="0" kern="0" dirty="0">
                <a:latin typeface="楷体" panose="02010609060101010101" pitchFamily="49" charset="-122"/>
                <a:ea typeface="楷体" panose="02010609060101010101" pitchFamily="49" charset="-122"/>
              </a:rPr>
              <a:t>ENTRY</a:t>
            </a:r>
            <a:r>
              <a:rPr lang="zh-CN" altLang="en-US" sz="2400" i="0" kern="0" dirty="0">
                <a:latin typeface="楷体" panose="02010609060101010101" pitchFamily="49" charset="-122"/>
                <a:ea typeface="楷体" panose="02010609060101010101" pitchFamily="49" charset="-122"/>
              </a:rPr>
              <a:t>（也可以有多个，当有多个</a:t>
            </a:r>
            <a:r>
              <a:rPr lang="en-US" altLang="zh-CN" sz="2400" i="0" kern="0" dirty="0">
                <a:latin typeface="楷体" panose="02010609060101010101" pitchFamily="49" charset="-122"/>
                <a:ea typeface="楷体" panose="02010609060101010101" pitchFamily="49" charset="-122"/>
              </a:rPr>
              <a:t>ENTRY</a:t>
            </a:r>
            <a:r>
              <a:rPr lang="zh-CN" altLang="en-US" sz="2400" i="0" kern="0" dirty="0">
                <a:latin typeface="楷体" panose="02010609060101010101" pitchFamily="49" charset="-122"/>
                <a:ea typeface="楷体" panose="02010609060101010101" pitchFamily="49" charset="-122"/>
              </a:rPr>
              <a:t>时，程序的真正入口点由链接器指定），但在一个源文件里最多只能有一个</a:t>
            </a:r>
            <a:r>
              <a:rPr lang="en-US" altLang="zh-CN" sz="2400" i="0" kern="0" dirty="0">
                <a:latin typeface="楷体" panose="02010609060101010101" pitchFamily="49" charset="-122"/>
                <a:ea typeface="楷体" panose="02010609060101010101" pitchFamily="49" charset="-122"/>
              </a:rPr>
              <a:t>ENTRY</a:t>
            </a:r>
            <a:r>
              <a:rPr lang="zh-CN" altLang="en-US" sz="2400" i="0" kern="0" dirty="0">
                <a:latin typeface="楷体" panose="02010609060101010101" pitchFamily="49" charset="-122"/>
                <a:ea typeface="楷体" panose="02010609060101010101" pitchFamily="49" charset="-122"/>
              </a:rPr>
              <a:t>（可以没有）。</a:t>
            </a:r>
            <a:endParaRPr lang="en-US" altLang="zh-CN" sz="2400" i="0" kern="0" dirty="0">
              <a:latin typeface="楷体" panose="02010609060101010101" pitchFamily="49" charset="-122"/>
              <a:ea typeface="楷体" panose="02010609060101010101" pitchFamily="49" charset="-122"/>
            </a:endParaRPr>
          </a:p>
          <a:p>
            <a:pPr marL="723900" indent="0">
              <a:buNone/>
              <a:defRPr/>
            </a:pPr>
            <a:r>
              <a:rPr lang="zh-CN" altLang="en-US" sz="2400" dirty="0">
                <a:solidFill>
                  <a:srgbClr val="C00000"/>
                </a:solidFill>
              </a:rPr>
              <a:t>语法格式：</a:t>
            </a:r>
            <a:r>
              <a:rPr lang="en-US" altLang="zh-CN" sz="2400" dirty="0">
                <a:solidFill>
                  <a:srgbClr val="C00000"/>
                </a:solidFill>
              </a:rPr>
              <a:t> ENTRY</a:t>
            </a:r>
          </a:p>
        </p:txBody>
      </p:sp>
      <p:sp>
        <p:nvSpPr>
          <p:cNvPr id="15365" name="矩形 1">
            <a:extLst>
              <a:ext uri="{FF2B5EF4-FFF2-40B4-BE49-F238E27FC236}">
                <a16:creationId xmlns:a16="http://schemas.microsoft.com/office/drawing/2014/main" id="{113933FF-C64A-414B-8DAF-DC23E5A74B2D}"/>
              </a:ext>
            </a:extLst>
          </p:cNvPr>
          <p:cNvSpPr>
            <a:spLocks noChangeArrowheads="1"/>
          </p:cNvSpPr>
          <p:nvPr/>
        </p:nvSpPr>
        <p:spPr bwMode="auto">
          <a:xfrm>
            <a:off x="1808164" y="4365626"/>
            <a:ext cx="8732837"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indent="-279400">
              <a:spcBef>
                <a:spcPts val="600"/>
              </a:spcBef>
              <a:spcAft>
                <a:spcPts val="600"/>
              </a:spcAft>
              <a:defRPr/>
            </a:pPr>
            <a:r>
              <a:rPr lang="zh-CN" altLang="en-US" sz="2000" b="1" dirty="0">
                <a:solidFill>
                  <a:srgbClr val="0000FF"/>
                </a:solidFill>
                <a:latin typeface="楷体" pitchFamily="49" charset="-122"/>
                <a:ea typeface="楷体" pitchFamily="49" charset="-122"/>
              </a:rPr>
              <a:t>示例</a:t>
            </a:r>
            <a:r>
              <a:rPr lang="en-US" altLang="zh-CN" sz="2000" b="1" dirty="0">
                <a:solidFill>
                  <a:srgbClr val="0000FF"/>
                </a:solidFill>
                <a:latin typeface="楷体" pitchFamily="49" charset="-122"/>
                <a:ea typeface="楷体" pitchFamily="49" charset="-122"/>
              </a:rPr>
              <a:t>:</a:t>
            </a:r>
            <a:endParaRPr lang="zh-CN" altLang="en-US" sz="2000" b="1" dirty="0">
              <a:solidFill>
                <a:srgbClr val="0000FF"/>
              </a:solidFill>
              <a:latin typeface="楷体" pitchFamily="49" charset="-122"/>
              <a:ea typeface="楷体" pitchFamily="49" charset="-122"/>
            </a:endParaRPr>
          </a:p>
          <a:p>
            <a:pPr lvl="1">
              <a:lnSpc>
                <a:spcPct val="150000"/>
              </a:lnSpc>
              <a:defRPr/>
            </a:pPr>
            <a:r>
              <a:rPr lang="zh-CN" altLang="en-US" dirty="0"/>
              <a:t>使用伪操作</a:t>
            </a:r>
            <a:r>
              <a:rPr lang="en-US" altLang="zh-CN" dirty="0"/>
              <a:t>ENTRY</a:t>
            </a:r>
            <a:r>
              <a:rPr lang="zh-CN" altLang="en-US" dirty="0"/>
              <a:t>指定程序入口点。</a:t>
            </a:r>
          </a:p>
          <a:p>
            <a:pPr lvl="1">
              <a:lnSpc>
                <a:spcPct val="150000"/>
              </a:lnSpc>
              <a:defRPr/>
            </a:pPr>
            <a:r>
              <a:rPr lang="en-US" altLang="zh-CN" dirty="0"/>
              <a:t>AREA    </a:t>
            </a:r>
            <a:r>
              <a:rPr lang="en-US" altLang="zh-CN" dirty="0" err="1"/>
              <a:t>Init</a:t>
            </a:r>
            <a:r>
              <a:rPr lang="en-US" altLang="zh-CN" dirty="0"/>
              <a:t>, CODE, READONLY</a:t>
            </a:r>
          </a:p>
          <a:p>
            <a:pPr lvl="1">
              <a:lnSpc>
                <a:spcPct val="150000"/>
              </a:lnSpc>
              <a:defRPr/>
            </a:pPr>
            <a:r>
              <a:rPr lang="en-US" altLang="zh-CN" dirty="0"/>
              <a:t>ENTRY                    ;</a:t>
            </a:r>
            <a:r>
              <a:rPr lang="zh-CN" altLang="en-US" dirty="0"/>
              <a:t>指定应用程序的入口点</a:t>
            </a:r>
          </a:p>
          <a:p>
            <a:pPr lvl="1">
              <a:lnSpc>
                <a:spcPct val="150000"/>
              </a:lnSpc>
              <a:defRPr/>
            </a:pPr>
            <a:r>
              <a:rPr lang="en-US" altLang="zh-CN" dirty="0"/>
              <a:t>…</a:t>
            </a:r>
          </a:p>
        </p:txBody>
      </p:sp>
    </p:spTree>
    <p:extLst>
      <p:ext uri="{BB962C8B-B14F-4D97-AF65-F5344CB8AC3E}">
        <p14:creationId xmlns:p14="http://schemas.microsoft.com/office/powerpoint/2010/main" val="3619407742"/>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ED717112-7961-42CE-BF09-2BEE274EF88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杂项伪操作</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0E21272B-C2A9-432C-8F2F-E308AD940779}"/>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BFB37047-56E7-401A-9714-DCF9F5E95D81}"/>
              </a:ext>
            </a:extLst>
          </p:cNvPr>
          <p:cNvSpPr>
            <a:spLocks noGrp="1" noChangeArrowheads="1"/>
          </p:cNvSpPr>
          <p:nvPr/>
        </p:nvSpPr>
        <p:spPr bwMode="auto">
          <a:xfrm>
            <a:off x="1631950" y="1412875"/>
            <a:ext cx="9086850"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EQU</a:t>
            </a:r>
            <a:r>
              <a:rPr lang="zh-CN" altLang="en-US" sz="2800" kern="0" dirty="0">
                <a:solidFill>
                  <a:srgbClr val="008000"/>
                </a:solidFill>
                <a:latin typeface="+mj-ea"/>
                <a:ea typeface="+mj-ea"/>
              </a:rPr>
              <a:t>伪操作</a:t>
            </a:r>
          </a:p>
          <a:p>
            <a:pPr lvl="1">
              <a:defRPr/>
            </a:pPr>
            <a:r>
              <a:rPr lang="zh-CN" altLang="en-US" sz="2400" i="0" kern="0" dirty="0">
                <a:latin typeface="楷体" panose="02010609060101010101" pitchFamily="49" charset="-122"/>
                <a:ea typeface="楷体" panose="02010609060101010101" pitchFamily="49" charset="-122"/>
              </a:rPr>
              <a:t>用于为程序中的常量、标号等定义一个等效的字符名称，类似于</a:t>
            </a:r>
            <a:r>
              <a:rPr lang="en-US" altLang="zh-CN" sz="2400" i="0" kern="0" dirty="0">
                <a:latin typeface="楷体" panose="02010609060101010101" pitchFamily="49" charset="-122"/>
                <a:ea typeface="楷体" panose="02010609060101010101" pitchFamily="49" charset="-122"/>
              </a:rPr>
              <a:t>C</a:t>
            </a:r>
            <a:r>
              <a:rPr lang="zh-CN" altLang="en-US" sz="2400" i="0" kern="0" dirty="0">
                <a:latin typeface="楷体" panose="02010609060101010101" pitchFamily="49" charset="-122"/>
                <a:ea typeface="楷体" panose="02010609060101010101" pitchFamily="49" charset="-122"/>
              </a:rPr>
              <a:t>语言中的＃</a:t>
            </a:r>
            <a:r>
              <a:rPr lang="en-US" altLang="zh-CN" sz="2400" i="0" kern="0" dirty="0">
                <a:latin typeface="楷体" panose="02010609060101010101" pitchFamily="49" charset="-122"/>
                <a:ea typeface="楷体" panose="02010609060101010101" pitchFamily="49" charset="-122"/>
              </a:rPr>
              <a:t>define</a:t>
            </a:r>
            <a:r>
              <a:rPr lang="zh-CN" altLang="en-US" sz="2400" i="0" kern="0" dirty="0">
                <a:latin typeface="楷体" panose="02010609060101010101" pitchFamily="49" charset="-122"/>
                <a:ea typeface="楷体" panose="02010609060101010101" pitchFamily="49" charset="-122"/>
              </a:rPr>
              <a:t>。其中</a:t>
            </a:r>
            <a:r>
              <a:rPr lang="en-US" altLang="zh-CN" sz="2400" i="0" kern="0" dirty="0">
                <a:latin typeface="楷体" panose="02010609060101010101" pitchFamily="49" charset="-122"/>
                <a:ea typeface="楷体" panose="02010609060101010101" pitchFamily="49" charset="-122"/>
              </a:rPr>
              <a:t>EQU</a:t>
            </a:r>
            <a:r>
              <a:rPr lang="zh-CN" altLang="en-US" sz="2400" i="0" kern="0" dirty="0">
                <a:latin typeface="楷体" panose="02010609060101010101" pitchFamily="49" charset="-122"/>
                <a:ea typeface="楷体" panose="02010609060101010101" pitchFamily="49" charset="-122"/>
              </a:rPr>
              <a:t>可用“*”代替。</a:t>
            </a:r>
            <a:endParaRPr lang="en-US" altLang="zh-CN" sz="2400" i="0" kern="0" dirty="0">
              <a:latin typeface="楷体" panose="02010609060101010101" pitchFamily="49" charset="-122"/>
              <a:ea typeface="楷体" panose="02010609060101010101" pitchFamily="49" charset="-122"/>
            </a:endParaRPr>
          </a:p>
          <a:p>
            <a:pPr marL="723900" indent="0">
              <a:buNone/>
              <a:defRPr/>
            </a:pPr>
            <a:r>
              <a:rPr lang="zh-CN" altLang="en-US" sz="2400" dirty="0">
                <a:solidFill>
                  <a:srgbClr val="C00000"/>
                </a:solidFill>
              </a:rPr>
              <a:t>语法格式：</a:t>
            </a:r>
            <a:r>
              <a:rPr lang="en-US" altLang="zh-CN" sz="2400" dirty="0">
                <a:solidFill>
                  <a:srgbClr val="C00000"/>
                </a:solidFill>
              </a:rPr>
              <a:t> name  EQU  expr{,type}</a:t>
            </a:r>
          </a:p>
          <a:p>
            <a:pPr marL="723900" indent="0">
              <a:buNone/>
              <a:defRPr/>
            </a:pPr>
            <a:r>
              <a:rPr lang="en-US" altLang="zh-CN" sz="2000" dirty="0">
                <a:latin typeface="Adobe 仿宋 Std R" pitchFamily="18" charset="-122"/>
                <a:ea typeface="Adobe 仿宋 Std R" pitchFamily="18" charset="-122"/>
              </a:rPr>
              <a:t>Name</a:t>
            </a:r>
            <a:r>
              <a:rPr lang="zh-CN" altLang="en-US" sz="2000" dirty="0">
                <a:latin typeface="Adobe 仿宋 Std R" pitchFamily="18" charset="-122"/>
                <a:ea typeface="Adobe 仿宋 Std R" pitchFamily="18" charset="-122"/>
              </a:rPr>
              <a:t>是</a:t>
            </a:r>
            <a:r>
              <a:rPr lang="en-US" altLang="zh-CN" sz="2000" dirty="0">
                <a:latin typeface="Adobe 仿宋 Std R" pitchFamily="18" charset="-122"/>
                <a:ea typeface="Adobe 仿宋 Std R" pitchFamily="18" charset="-122"/>
              </a:rPr>
              <a:t>EQU</a:t>
            </a:r>
            <a:r>
              <a:rPr lang="zh-CN" altLang="en-US" sz="2000" dirty="0">
                <a:latin typeface="Adobe 仿宋 Std R" pitchFamily="18" charset="-122"/>
                <a:ea typeface="Adobe 仿宋 Std R" pitchFamily="18" charset="-122"/>
              </a:rPr>
              <a:t>伪指令定义的字符名称。</a:t>
            </a:r>
          </a:p>
          <a:p>
            <a:pPr marL="723900" indent="0">
              <a:buNone/>
              <a:defRPr/>
            </a:pPr>
            <a:r>
              <a:rPr lang="en-US" altLang="zh-CN" sz="2000" dirty="0">
                <a:latin typeface="Adobe 仿宋 Std R" pitchFamily="18" charset="-122"/>
                <a:ea typeface="Adobe 仿宋 Std R" pitchFamily="18" charset="-122"/>
              </a:rPr>
              <a:t>Expr</a:t>
            </a:r>
            <a:r>
              <a:rPr lang="zh-CN" altLang="en-US" sz="2000" dirty="0">
                <a:latin typeface="Adobe 仿宋 Std R" pitchFamily="18" charset="-122"/>
                <a:ea typeface="Adobe 仿宋 Std R" pitchFamily="18" charset="-122"/>
              </a:rPr>
              <a:t>是</a:t>
            </a:r>
            <a:r>
              <a:rPr lang="en-US" altLang="zh-CN" sz="2000" dirty="0">
                <a:latin typeface="Adobe 仿宋 Std R" pitchFamily="18" charset="-122"/>
                <a:ea typeface="Adobe 仿宋 Std R" pitchFamily="18" charset="-122"/>
              </a:rPr>
              <a:t>32</a:t>
            </a:r>
            <a:r>
              <a:rPr lang="zh-CN" altLang="en-US" sz="2000" dirty="0">
                <a:latin typeface="Adobe 仿宋 Std R" pitchFamily="18" charset="-122"/>
                <a:ea typeface="Adobe 仿宋 Std R" pitchFamily="18" charset="-122"/>
              </a:rPr>
              <a:t>位表达式。其值为基于寄存器的地址值、程序中的标号、</a:t>
            </a:r>
            <a:r>
              <a:rPr lang="en-US" altLang="zh-CN" sz="2000" dirty="0">
                <a:latin typeface="Adobe 仿宋 Std R" pitchFamily="18" charset="-122"/>
                <a:ea typeface="Adobe 仿宋 Std R" pitchFamily="18" charset="-122"/>
              </a:rPr>
              <a:t>32</a:t>
            </a:r>
            <a:r>
              <a:rPr lang="zh-CN" altLang="en-US" sz="2000" dirty="0">
                <a:latin typeface="Adobe 仿宋 Std R" pitchFamily="18" charset="-122"/>
                <a:ea typeface="Adobe 仿宋 Std R" pitchFamily="18" charset="-122"/>
              </a:rPr>
              <a:t>位的地址常量或</a:t>
            </a:r>
            <a:r>
              <a:rPr lang="en-US" altLang="zh-CN" sz="2000" dirty="0">
                <a:latin typeface="Adobe 仿宋 Std R" pitchFamily="18" charset="-122"/>
                <a:ea typeface="Adobe 仿宋 Std R" pitchFamily="18" charset="-122"/>
              </a:rPr>
              <a:t>32</a:t>
            </a:r>
            <a:r>
              <a:rPr lang="zh-CN" altLang="en-US" sz="2000" dirty="0">
                <a:latin typeface="Adobe 仿宋 Std R" pitchFamily="18" charset="-122"/>
                <a:ea typeface="Adobe 仿宋 Std R" pitchFamily="18" charset="-122"/>
              </a:rPr>
              <a:t>位的常量。</a:t>
            </a:r>
          </a:p>
          <a:p>
            <a:pPr marL="723900" indent="0">
              <a:buNone/>
              <a:defRPr/>
            </a:pPr>
            <a:r>
              <a:rPr lang="zh-CN" altLang="en-US" sz="2000" dirty="0">
                <a:latin typeface="Adobe 仿宋 Std R" pitchFamily="18" charset="-122"/>
                <a:ea typeface="Adobe 仿宋 Std R" pitchFamily="18" charset="-122"/>
              </a:rPr>
              <a:t>当表达式</a:t>
            </a:r>
            <a:r>
              <a:rPr lang="en-US" altLang="zh-CN" sz="2000" dirty="0">
                <a:latin typeface="Adobe 仿宋 Std R" pitchFamily="18" charset="-122"/>
                <a:ea typeface="Adobe 仿宋 Std R" pitchFamily="18" charset="-122"/>
              </a:rPr>
              <a:t>expr</a:t>
            </a:r>
            <a:r>
              <a:rPr lang="zh-CN" altLang="en-US" sz="2000" dirty="0">
                <a:latin typeface="Adobe 仿宋 Std R" pitchFamily="18" charset="-122"/>
                <a:ea typeface="Adobe 仿宋 Std R" pitchFamily="18" charset="-122"/>
              </a:rPr>
              <a:t>为</a:t>
            </a:r>
            <a:r>
              <a:rPr lang="en-US" altLang="zh-CN" sz="2000" dirty="0">
                <a:latin typeface="Adobe 仿宋 Std R" pitchFamily="18" charset="-122"/>
                <a:ea typeface="Adobe 仿宋 Std R" pitchFamily="18" charset="-122"/>
              </a:rPr>
              <a:t>32</a:t>
            </a:r>
            <a:r>
              <a:rPr lang="zh-CN" altLang="en-US" sz="2000" dirty="0">
                <a:latin typeface="Adobe 仿宋 Std R" pitchFamily="18" charset="-122"/>
                <a:ea typeface="Adobe 仿宋 Std R" pitchFamily="18" charset="-122"/>
              </a:rPr>
              <a:t>位的常量时，</a:t>
            </a:r>
            <a:r>
              <a:rPr lang="en-US" altLang="zh-CN" sz="2000" dirty="0">
                <a:latin typeface="Adobe 仿宋 Std R" pitchFamily="18" charset="-122"/>
                <a:ea typeface="Adobe 仿宋 Std R" pitchFamily="18" charset="-122"/>
              </a:rPr>
              <a:t> type</a:t>
            </a:r>
            <a:r>
              <a:rPr lang="zh-CN" altLang="en-US" sz="2000" dirty="0">
                <a:latin typeface="Adobe 仿宋 Std R" pitchFamily="18" charset="-122"/>
                <a:ea typeface="Adobe 仿宋 Std R" pitchFamily="18" charset="-122"/>
              </a:rPr>
              <a:t>可以指定表达式的数据类型，可以有以下几种类型： </a:t>
            </a:r>
            <a:r>
              <a:rPr lang="en-US" altLang="zh-CN" sz="2000" dirty="0">
                <a:latin typeface="Adobe 仿宋 Std R" pitchFamily="18" charset="-122"/>
                <a:ea typeface="Adobe 仿宋 Std R" pitchFamily="18" charset="-122"/>
              </a:rPr>
              <a:t>CODE16</a:t>
            </a:r>
            <a:r>
              <a:rPr lang="zh-CN" altLang="en-US" sz="2000" dirty="0">
                <a:latin typeface="Adobe 仿宋 Std R" pitchFamily="18" charset="-122"/>
                <a:ea typeface="Adobe 仿宋 Std R" pitchFamily="18" charset="-122"/>
              </a:rPr>
              <a:t>、</a:t>
            </a:r>
            <a:r>
              <a:rPr lang="en-US" altLang="zh-CN" sz="2000" dirty="0">
                <a:latin typeface="Adobe 仿宋 Std R" pitchFamily="18" charset="-122"/>
                <a:ea typeface="Adobe 仿宋 Std R" pitchFamily="18" charset="-122"/>
              </a:rPr>
              <a:t>CODE32</a:t>
            </a:r>
            <a:r>
              <a:rPr lang="zh-CN" altLang="en-US" sz="2000" dirty="0">
                <a:latin typeface="Adobe 仿宋 Std R" pitchFamily="18" charset="-122"/>
                <a:ea typeface="Adobe 仿宋 Std R" pitchFamily="18" charset="-122"/>
              </a:rPr>
              <a:t>、</a:t>
            </a:r>
            <a:r>
              <a:rPr lang="en-US" altLang="zh-CN" sz="2000" dirty="0">
                <a:latin typeface="Adobe 仿宋 Std R" pitchFamily="18" charset="-122"/>
                <a:ea typeface="Adobe 仿宋 Std R" pitchFamily="18" charset="-122"/>
              </a:rPr>
              <a:t>ARM</a:t>
            </a:r>
            <a:r>
              <a:rPr lang="zh-CN" altLang="en-US" sz="2000" dirty="0">
                <a:latin typeface="Adobe 仿宋 Std R" pitchFamily="18" charset="-122"/>
                <a:ea typeface="Adobe 仿宋 Std R" pitchFamily="18" charset="-122"/>
              </a:rPr>
              <a:t>、</a:t>
            </a:r>
            <a:r>
              <a:rPr lang="en-US" altLang="zh-CN" sz="2000" dirty="0">
                <a:latin typeface="Adobe 仿宋 Std R" pitchFamily="18" charset="-122"/>
                <a:ea typeface="Adobe 仿宋 Std R" pitchFamily="18" charset="-122"/>
              </a:rPr>
              <a:t>THUMB</a:t>
            </a:r>
            <a:r>
              <a:rPr lang="zh-CN" altLang="en-US" sz="2000" dirty="0">
                <a:latin typeface="Adobe 仿宋 Std R" pitchFamily="18" charset="-122"/>
                <a:ea typeface="Adobe 仿宋 Std R" pitchFamily="18" charset="-122"/>
              </a:rPr>
              <a:t>和</a:t>
            </a:r>
            <a:r>
              <a:rPr lang="en-US" altLang="zh-CN" sz="2000" dirty="0">
                <a:latin typeface="Adobe 仿宋 Std R" pitchFamily="18" charset="-122"/>
                <a:ea typeface="Adobe 仿宋 Std R" pitchFamily="18" charset="-122"/>
              </a:rPr>
              <a:t>DATA</a:t>
            </a:r>
            <a:r>
              <a:rPr lang="zh-CN" altLang="en-US" sz="2000" dirty="0">
                <a:latin typeface="Adobe 仿宋 Std R" pitchFamily="18" charset="-122"/>
                <a:ea typeface="Adobe 仿宋 Std R" pitchFamily="18" charset="-122"/>
              </a:rPr>
              <a:t>。</a:t>
            </a:r>
            <a:endParaRPr lang="en-US" altLang="zh-CN" sz="2000" dirty="0">
              <a:latin typeface="Adobe 仿宋 Std R" pitchFamily="18" charset="-122"/>
              <a:ea typeface="Adobe 仿宋 Std R" pitchFamily="18" charset="-122"/>
            </a:endParaRPr>
          </a:p>
          <a:p>
            <a:pPr marL="723900" indent="0">
              <a:buNone/>
              <a:defRPr/>
            </a:pPr>
            <a:endParaRPr lang="zh-CN" altLang="en-US" sz="2000" dirty="0">
              <a:latin typeface="Adobe 仿宋 Std R" pitchFamily="18" charset="-122"/>
              <a:ea typeface="Adobe 仿宋 Std R" pitchFamily="18" charset="-122"/>
            </a:endParaRPr>
          </a:p>
        </p:txBody>
      </p:sp>
      <p:sp>
        <p:nvSpPr>
          <p:cNvPr id="15365" name="矩形 1">
            <a:extLst>
              <a:ext uri="{FF2B5EF4-FFF2-40B4-BE49-F238E27FC236}">
                <a16:creationId xmlns:a16="http://schemas.microsoft.com/office/drawing/2014/main" id="{C177BEF6-AA7C-4407-8E01-F65E20E293B3}"/>
              </a:ext>
            </a:extLst>
          </p:cNvPr>
          <p:cNvSpPr>
            <a:spLocks noChangeArrowheads="1"/>
          </p:cNvSpPr>
          <p:nvPr/>
        </p:nvSpPr>
        <p:spPr bwMode="auto">
          <a:xfrm>
            <a:off x="1703389" y="4941889"/>
            <a:ext cx="8732837"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indent="-279400">
              <a:spcBef>
                <a:spcPts val="600"/>
              </a:spcBef>
              <a:spcAft>
                <a:spcPts val="600"/>
              </a:spcAft>
              <a:defRPr/>
            </a:pPr>
            <a:r>
              <a:rPr lang="zh-CN" altLang="en-US" sz="2000" b="1" dirty="0">
                <a:solidFill>
                  <a:srgbClr val="0000FF"/>
                </a:solidFill>
                <a:latin typeface="楷体" pitchFamily="49" charset="-122"/>
                <a:ea typeface="楷体" pitchFamily="49" charset="-122"/>
              </a:rPr>
              <a:t>示例</a:t>
            </a:r>
            <a:r>
              <a:rPr lang="en-US" altLang="zh-CN" sz="2000" b="1" dirty="0">
                <a:solidFill>
                  <a:srgbClr val="0000FF"/>
                </a:solidFill>
                <a:latin typeface="楷体" pitchFamily="49" charset="-122"/>
                <a:ea typeface="楷体" pitchFamily="49" charset="-122"/>
              </a:rPr>
              <a:t>:</a:t>
            </a:r>
            <a:endParaRPr lang="zh-CN" altLang="en-US" sz="2000" b="1" dirty="0">
              <a:solidFill>
                <a:srgbClr val="0000FF"/>
              </a:solidFill>
              <a:latin typeface="楷体" pitchFamily="49" charset="-122"/>
              <a:ea typeface="楷体" pitchFamily="49" charset="-122"/>
            </a:endParaRPr>
          </a:p>
          <a:p>
            <a:pPr lvl="1">
              <a:lnSpc>
                <a:spcPct val="150000"/>
              </a:lnSpc>
              <a:defRPr/>
            </a:pPr>
            <a:r>
              <a:rPr lang="zh-CN" altLang="en-US" dirty="0"/>
              <a:t>定义标号</a:t>
            </a:r>
            <a:r>
              <a:rPr lang="en-US" altLang="zh-CN" dirty="0"/>
              <a:t>Test</a:t>
            </a:r>
            <a:r>
              <a:rPr lang="zh-CN" altLang="en-US" dirty="0"/>
              <a:t>的值为</a:t>
            </a:r>
            <a:r>
              <a:rPr lang="en-US" altLang="zh-CN" dirty="0"/>
              <a:t>50</a:t>
            </a:r>
            <a:r>
              <a:rPr lang="zh-CN" altLang="en-US" dirty="0"/>
              <a:t>，定义</a:t>
            </a:r>
            <a:r>
              <a:rPr lang="en-US" altLang="zh-CN" dirty="0" err="1"/>
              <a:t>Addr</a:t>
            </a:r>
            <a:r>
              <a:rPr lang="zh-CN" altLang="en-US" dirty="0"/>
              <a:t>的值为</a:t>
            </a:r>
            <a:r>
              <a:rPr lang="en-US" altLang="zh-CN" dirty="0"/>
              <a:t>0x55</a:t>
            </a:r>
            <a:r>
              <a:rPr lang="zh-CN" altLang="en-US" dirty="0"/>
              <a:t>。</a:t>
            </a:r>
          </a:p>
          <a:p>
            <a:pPr lvl="1">
              <a:lnSpc>
                <a:spcPct val="150000"/>
              </a:lnSpc>
              <a:defRPr/>
            </a:pPr>
            <a:r>
              <a:rPr lang="en-US" altLang="zh-CN" dirty="0"/>
              <a:t>Test EQU 50	      ;</a:t>
            </a:r>
            <a:r>
              <a:rPr lang="zh-CN" altLang="en-US" dirty="0"/>
              <a:t>定义标号</a:t>
            </a:r>
            <a:r>
              <a:rPr lang="en-US" altLang="zh-CN" dirty="0"/>
              <a:t>Test</a:t>
            </a:r>
            <a:r>
              <a:rPr lang="zh-CN" altLang="en-US" dirty="0"/>
              <a:t>的值为</a:t>
            </a:r>
            <a:r>
              <a:rPr lang="en-US" altLang="zh-CN" dirty="0"/>
              <a:t>50</a:t>
            </a:r>
          </a:p>
          <a:p>
            <a:pPr lvl="1">
              <a:lnSpc>
                <a:spcPct val="150000"/>
              </a:lnSpc>
              <a:defRPr/>
            </a:pPr>
            <a:r>
              <a:rPr lang="en-US" altLang="zh-CN" dirty="0" err="1"/>
              <a:t>Addr</a:t>
            </a:r>
            <a:r>
              <a:rPr lang="en-US" altLang="zh-CN" dirty="0"/>
              <a:t> EQU 0x55,CODE32  ;</a:t>
            </a:r>
            <a:r>
              <a:rPr lang="zh-CN" altLang="en-US" dirty="0"/>
              <a:t>定义</a:t>
            </a:r>
            <a:r>
              <a:rPr lang="en-US" altLang="zh-CN" dirty="0" err="1"/>
              <a:t>Addr</a:t>
            </a:r>
            <a:r>
              <a:rPr lang="zh-CN" altLang="en-US" dirty="0"/>
              <a:t>的值为</a:t>
            </a:r>
            <a:r>
              <a:rPr lang="en-US" altLang="zh-CN" dirty="0"/>
              <a:t>0x55</a:t>
            </a:r>
            <a:r>
              <a:rPr lang="zh-CN" altLang="en-US" dirty="0"/>
              <a:t>，且该处为</a:t>
            </a:r>
            <a:r>
              <a:rPr lang="en-US" altLang="zh-CN" dirty="0"/>
              <a:t>32</a:t>
            </a:r>
            <a:r>
              <a:rPr lang="zh-CN" altLang="en-US" dirty="0"/>
              <a:t>位的</a:t>
            </a:r>
            <a:r>
              <a:rPr lang="en-US" altLang="zh-CN" dirty="0"/>
              <a:t>ARM</a:t>
            </a:r>
            <a:r>
              <a:rPr lang="zh-CN" altLang="en-US" dirty="0"/>
              <a:t>指令</a:t>
            </a:r>
            <a:endParaRPr lang="en-US" altLang="zh-CN" dirty="0"/>
          </a:p>
        </p:txBody>
      </p:sp>
    </p:spTree>
    <p:extLst>
      <p:ext uri="{BB962C8B-B14F-4D97-AF65-F5344CB8AC3E}">
        <p14:creationId xmlns:p14="http://schemas.microsoft.com/office/powerpoint/2010/main" val="3284959601"/>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40D273E3-2999-4902-A898-64ABA389AE8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语句格式</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7DBB5251-506F-4BDB-A3D9-A4BE2311369C}"/>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759643F1-0669-4E15-B72A-33B4B2CA062B}"/>
              </a:ext>
            </a:extLst>
          </p:cNvPr>
          <p:cNvSpPr>
            <a:spLocks noGrp="1" noChangeArrowheads="1"/>
          </p:cNvSpPr>
          <p:nvPr/>
        </p:nvSpPr>
        <p:spPr bwMode="auto">
          <a:xfrm>
            <a:off x="1774825" y="1412876"/>
            <a:ext cx="864235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u"/>
              <a:defRPr/>
            </a:pPr>
            <a:r>
              <a:rPr lang="zh-CN" altLang="en-US" sz="2800" kern="0" dirty="0">
                <a:solidFill>
                  <a:schemeClr val="tx1"/>
                </a:solidFill>
                <a:latin typeface="+mj-ea"/>
                <a:ea typeface="+mj-ea"/>
              </a:rPr>
              <a:t>汇编语言中的符号</a:t>
            </a:r>
          </a:p>
          <a:p>
            <a:pPr lvl="1">
              <a:defRPr/>
            </a:pPr>
            <a:r>
              <a:rPr lang="zh-CN" altLang="en-US" sz="2400" i="0" kern="0" dirty="0">
                <a:latin typeface="楷体" panose="02010609060101010101" pitchFamily="49" charset="-122"/>
                <a:ea typeface="楷体" panose="02010609060101010101" pitchFamily="49" charset="-122"/>
              </a:rPr>
              <a:t>符号可代替地址（</a:t>
            </a:r>
            <a:r>
              <a:rPr lang="en-US" altLang="zh-CN" sz="2400" i="0" kern="0" dirty="0">
                <a:latin typeface="楷体" panose="02010609060101010101" pitchFamily="49" charset="-122"/>
                <a:ea typeface="楷体" panose="02010609060101010101" pitchFamily="49" charset="-122"/>
              </a:rPr>
              <a:t>addresses</a:t>
            </a:r>
            <a:r>
              <a:rPr lang="zh-CN" altLang="en-US" sz="2400" i="0" kern="0" dirty="0">
                <a:latin typeface="楷体" panose="02010609060101010101" pitchFamily="49" charset="-122"/>
                <a:ea typeface="楷体" panose="02010609060101010101" pitchFamily="49" charset="-122"/>
              </a:rPr>
              <a:t>）、变量（</a:t>
            </a:r>
            <a:r>
              <a:rPr lang="en-US" altLang="zh-CN" sz="2400" i="0" kern="0" dirty="0">
                <a:latin typeface="楷体" panose="02010609060101010101" pitchFamily="49" charset="-122"/>
                <a:ea typeface="楷体" panose="02010609060101010101" pitchFamily="49" charset="-122"/>
              </a:rPr>
              <a:t>variables</a:t>
            </a:r>
            <a:r>
              <a:rPr lang="zh-CN" altLang="en-US" sz="2400" i="0" kern="0" dirty="0">
                <a:latin typeface="楷体" panose="02010609060101010101" pitchFamily="49" charset="-122"/>
                <a:ea typeface="楷体" panose="02010609060101010101" pitchFamily="49" charset="-122"/>
              </a:rPr>
              <a:t>）和常量（</a:t>
            </a:r>
            <a:r>
              <a:rPr lang="en-US" altLang="zh-CN" sz="2400" i="0" kern="0" dirty="0">
                <a:latin typeface="楷体" panose="02010609060101010101" pitchFamily="49" charset="-122"/>
                <a:ea typeface="楷体" panose="02010609060101010101" pitchFamily="49" charset="-122"/>
              </a:rPr>
              <a:t>constants</a:t>
            </a:r>
            <a:r>
              <a:rPr lang="zh-CN" altLang="en-US" sz="2400" i="0" kern="0" dirty="0">
                <a:latin typeface="楷体" panose="02010609060101010101" pitchFamily="49" charset="-122"/>
                <a:ea typeface="楷体" panose="02010609060101010101" pitchFamily="49" charset="-122"/>
              </a:rPr>
              <a:t>）等，以增加程序的灵活性和可读性。</a:t>
            </a:r>
            <a:endParaRPr lang="zh-CN" altLang="en-US" sz="2400" i="0" kern="0" dirty="0">
              <a:latin typeface="楷体" panose="02010609060101010101" pitchFamily="49" charset="-122"/>
              <a:ea typeface="楷体" panose="02010609060101010101" pitchFamily="49" charset="-122"/>
              <a:sym typeface="Symbol" pitchFamily="18" charset="2"/>
            </a:endParaRPr>
          </a:p>
          <a:p>
            <a:pPr lvl="2">
              <a:buFont typeface="Wingdings" pitchFamily="2" charset="2"/>
              <a:buNone/>
              <a:defRPr/>
            </a:pPr>
            <a:r>
              <a:rPr lang="zh-CN" altLang="en-US" kern="0" dirty="0">
                <a:latin typeface="楷体" panose="02010609060101010101" pitchFamily="49" charset="-122"/>
                <a:ea typeface="楷体" panose="02010609060101010101" pitchFamily="49" charset="-122"/>
                <a:sym typeface="Symbol" pitchFamily="18" charset="2"/>
              </a:rPr>
              <a:t></a:t>
            </a:r>
            <a:r>
              <a:rPr lang="zh-CN" altLang="en-US" kern="0" dirty="0">
                <a:latin typeface="楷体" panose="02010609060101010101" pitchFamily="49" charset="-122"/>
                <a:ea typeface="楷体" panose="02010609060101010101" pitchFamily="49" charset="-122"/>
              </a:rPr>
              <a:t>符号区分大小写，同名的大、小写符号会被编译器认为是两个不同的符号。</a:t>
            </a:r>
            <a:endParaRPr lang="zh-CN" altLang="en-US" kern="0" dirty="0">
              <a:latin typeface="楷体" panose="02010609060101010101" pitchFamily="49" charset="-122"/>
              <a:ea typeface="楷体" panose="02010609060101010101" pitchFamily="49" charset="-122"/>
              <a:sym typeface="Symbol" pitchFamily="18" charset="2"/>
            </a:endParaRPr>
          </a:p>
          <a:p>
            <a:pPr lvl="2">
              <a:buFont typeface="Wingdings" pitchFamily="2" charset="2"/>
              <a:buNone/>
              <a:defRPr/>
            </a:pPr>
            <a:r>
              <a:rPr lang="zh-CN" altLang="en-US" kern="0" dirty="0">
                <a:latin typeface="楷体" panose="02010609060101010101" pitchFamily="49" charset="-122"/>
                <a:ea typeface="楷体" panose="02010609060101010101" pitchFamily="49" charset="-122"/>
                <a:sym typeface="Symbol" pitchFamily="18" charset="2"/>
              </a:rPr>
              <a:t></a:t>
            </a:r>
            <a:r>
              <a:rPr lang="zh-CN" altLang="en-US" kern="0" dirty="0">
                <a:latin typeface="楷体" panose="02010609060101010101" pitchFamily="49" charset="-122"/>
                <a:ea typeface="楷体" panose="02010609060101010101" pitchFamily="49" charset="-122"/>
              </a:rPr>
              <a:t>符号在其作用范围内必须惟一。</a:t>
            </a:r>
            <a:endParaRPr lang="en-US" altLang="zh-CN" kern="0" dirty="0">
              <a:latin typeface="楷体" panose="02010609060101010101" pitchFamily="49" charset="-122"/>
              <a:ea typeface="楷体" panose="02010609060101010101" pitchFamily="49" charset="-122"/>
            </a:endParaRPr>
          </a:p>
          <a:p>
            <a:pPr lvl="2">
              <a:buFont typeface="Wingdings" pitchFamily="2" charset="2"/>
              <a:buNone/>
              <a:defRPr/>
            </a:pPr>
            <a:r>
              <a:rPr lang="zh-CN" altLang="en-US" kern="0" dirty="0">
                <a:latin typeface="楷体" panose="02010609060101010101" pitchFamily="49" charset="-122"/>
                <a:ea typeface="楷体" panose="02010609060101010101" pitchFamily="49" charset="-122"/>
                <a:sym typeface="Symbol" pitchFamily="18" charset="2"/>
              </a:rPr>
              <a:t></a:t>
            </a:r>
            <a:r>
              <a:rPr lang="zh-CN" altLang="en-US" kern="0" dirty="0">
                <a:latin typeface="楷体" panose="02010609060101010101" pitchFamily="49" charset="-122"/>
                <a:ea typeface="楷体" panose="02010609060101010101" pitchFamily="49" charset="-122"/>
              </a:rPr>
              <a:t>自定义的符号名不能与系统的保留字相同。</a:t>
            </a:r>
            <a:endParaRPr lang="en-US" altLang="zh-CN" kern="0" dirty="0">
              <a:latin typeface="楷体" panose="02010609060101010101" pitchFamily="49" charset="-122"/>
              <a:ea typeface="楷体" panose="02010609060101010101" pitchFamily="49" charset="-122"/>
            </a:endParaRPr>
          </a:p>
          <a:p>
            <a:pPr lvl="2">
              <a:buFont typeface="Wingdings" pitchFamily="2" charset="2"/>
              <a:buNone/>
              <a:defRPr/>
            </a:pPr>
            <a:r>
              <a:rPr lang="zh-CN" altLang="en-US" kern="0" dirty="0">
                <a:latin typeface="楷体" panose="02010609060101010101" pitchFamily="49" charset="-122"/>
                <a:ea typeface="楷体" panose="02010609060101010101" pitchFamily="49" charset="-122"/>
                <a:sym typeface="Symbol" pitchFamily="18" charset="2"/>
              </a:rPr>
              <a:t></a:t>
            </a:r>
            <a:r>
              <a:rPr lang="zh-CN" altLang="en-US" kern="0" dirty="0">
                <a:latin typeface="楷体" panose="02010609060101010101" pitchFamily="49" charset="-122"/>
                <a:ea typeface="楷体" panose="02010609060101010101" pitchFamily="49" charset="-122"/>
              </a:rPr>
              <a:t>符号名不应与指令或伪指令同名。</a:t>
            </a:r>
            <a:endParaRPr lang="en-US" altLang="zh-CN" kern="0" dirty="0">
              <a:latin typeface="楷体" panose="02010609060101010101" pitchFamily="49" charset="-122"/>
              <a:ea typeface="楷体" panose="02010609060101010101" pitchFamily="49" charset="-122"/>
            </a:endParaRPr>
          </a:p>
          <a:p>
            <a:pPr lvl="2">
              <a:buFont typeface="Wingdings" pitchFamily="2" charset="2"/>
              <a:buNone/>
              <a:defRPr/>
            </a:pPr>
            <a:r>
              <a:rPr lang="zh-CN" altLang="en-US" kern="0" dirty="0">
                <a:latin typeface="楷体" panose="02010609060101010101" pitchFamily="49" charset="-122"/>
                <a:ea typeface="楷体" panose="02010609060101010101" pitchFamily="49" charset="-122"/>
                <a:sym typeface="Symbol" pitchFamily="18" charset="2"/>
              </a:rPr>
              <a:t></a:t>
            </a:r>
            <a:r>
              <a:rPr lang="zh-CN" altLang="en-US" kern="0" dirty="0">
                <a:latin typeface="楷体" panose="02010609060101010101" pitchFamily="49" charset="-122"/>
                <a:ea typeface="楷体" panose="02010609060101010101" pitchFamily="49" charset="-122"/>
              </a:rPr>
              <a:t>符号通常不能以数字开头。</a:t>
            </a:r>
            <a:endParaRPr lang="en-US" altLang="zh-CN" kern="0" dirty="0">
              <a:latin typeface="楷体" panose="02010609060101010101" pitchFamily="49" charset="-122"/>
              <a:ea typeface="楷体" panose="02010609060101010101" pitchFamily="49" charset="-122"/>
            </a:endParaRPr>
          </a:p>
          <a:p>
            <a:pPr lvl="2">
              <a:buFont typeface="Wingdings" pitchFamily="2" charset="2"/>
              <a:buNone/>
              <a:defRPr/>
            </a:pPr>
            <a:endParaRPr lang="zh-CN" altLang="en-US" kern="0" dirty="0">
              <a:latin typeface="楷体" panose="02010609060101010101" pitchFamily="49" charset="-122"/>
              <a:ea typeface="楷体" panose="02010609060101010101" pitchFamily="49" charset="-122"/>
            </a:endParaRPr>
          </a:p>
        </p:txBody>
      </p:sp>
      <p:sp>
        <p:nvSpPr>
          <p:cNvPr id="32773" name="矩形 1">
            <a:extLst>
              <a:ext uri="{FF2B5EF4-FFF2-40B4-BE49-F238E27FC236}">
                <a16:creationId xmlns:a16="http://schemas.microsoft.com/office/drawing/2014/main" id="{213A7356-FB5A-4166-82AE-DF4DA74F9AF4}"/>
              </a:ext>
            </a:extLst>
          </p:cNvPr>
          <p:cNvSpPr>
            <a:spLocks noChangeArrowheads="1"/>
          </p:cNvSpPr>
          <p:nvPr/>
        </p:nvSpPr>
        <p:spPr bwMode="auto">
          <a:xfrm>
            <a:off x="2011363" y="5445125"/>
            <a:ext cx="82089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a:latin typeface="仿宋" panose="02010609060101010101" pitchFamily="49" charset="-122"/>
                <a:ea typeface="仿宋" panose="02010609060101010101" pitchFamily="49" charset="-122"/>
              </a:rPr>
              <a:t>在汇编语言程序设计中还经常使用各种表达式，表达式一般由变量、常量、运算符和括号构成。常用的表达式有数字表达式、逻辑表达式和字符串表达式。（表达式不做要求）</a:t>
            </a:r>
          </a:p>
        </p:txBody>
      </p:sp>
    </p:spTree>
    <p:extLst>
      <p:ext uri="{BB962C8B-B14F-4D97-AF65-F5344CB8AC3E}">
        <p14:creationId xmlns:p14="http://schemas.microsoft.com/office/powerpoint/2010/main" val="1668039616"/>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FA30BB6A-A068-4B0F-8202-B207C2317B4F}"/>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语句格式</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73E81840-7BCF-4491-AC7F-19726A770B8E}"/>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48175C88-9EDD-4581-90C9-3BD59E19ED8C}"/>
              </a:ext>
            </a:extLst>
          </p:cNvPr>
          <p:cNvSpPr>
            <a:spLocks noGrp="1" noChangeArrowheads="1"/>
          </p:cNvSpPr>
          <p:nvPr/>
        </p:nvSpPr>
        <p:spPr bwMode="auto">
          <a:xfrm>
            <a:off x="1631950" y="1412875"/>
            <a:ext cx="9086850"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zh-CN" altLang="en-US" sz="2800" kern="0" dirty="0">
                <a:solidFill>
                  <a:srgbClr val="008000"/>
                </a:solidFill>
                <a:latin typeface="+mj-ea"/>
                <a:ea typeface="+mj-ea"/>
              </a:rPr>
              <a:t>变量（</a:t>
            </a:r>
            <a:r>
              <a:rPr lang="en-US" altLang="zh-CN" sz="2800" kern="0" dirty="0">
                <a:solidFill>
                  <a:srgbClr val="008000"/>
                </a:solidFill>
                <a:latin typeface="+mj-ea"/>
                <a:ea typeface="+mj-ea"/>
              </a:rPr>
              <a:t>variable</a:t>
            </a:r>
            <a:r>
              <a:rPr lang="zh-CN" altLang="en-US" sz="2800" kern="0" dirty="0">
                <a:solidFill>
                  <a:srgbClr val="008000"/>
                </a:solidFill>
                <a:latin typeface="+mj-ea"/>
                <a:ea typeface="+mj-ea"/>
              </a:rPr>
              <a:t>）</a:t>
            </a:r>
          </a:p>
          <a:p>
            <a:pPr lvl="1">
              <a:defRPr/>
            </a:pPr>
            <a:r>
              <a:rPr lang="zh-CN" altLang="en-US" sz="2400" i="0" kern="0" dirty="0">
                <a:latin typeface="楷体" panose="02010609060101010101" pitchFamily="49" charset="-122"/>
                <a:ea typeface="楷体" panose="02010609060101010101" pitchFamily="49" charset="-122"/>
              </a:rPr>
              <a:t>指其值在程序的运行过程中可以改变的量。支持的变量包括 数字变量（</a:t>
            </a:r>
            <a:r>
              <a:rPr lang="en-US" altLang="zh-CN" sz="2400" i="0" kern="0" dirty="0">
                <a:latin typeface="楷体" panose="02010609060101010101" pitchFamily="49" charset="-122"/>
                <a:ea typeface="楷体" panose="02010609060101010101" pitchFamily="49" charset="-122"/>
              </a:rPr>
              <a:t>numeric</a:t>
            </a:r>
            <a:r>
              <a:rPr lang="zh-CN" altLang="en-US" sz="2400" i="0" kern="0" dirty="0">
                <a:latin typeface="楷体" panose="02010609060101010101" pitchFamily="49" charset="-122"/>
                <a:ea typeface="楷体" panose="02010609060101010101" pitchFamily="49" charset="-122"/>
              </a:rPr>
              <a:t>）、逻辑变量（</a:t>
            </a:r>
            <a:r>
              <a:rPr lang="en-US" altLang="zh-CN" sz="2400" i="0" kern="0" dirty="0">
                <a:latin typeface="楷体" panose="02010609060101010101" pitchFamily="49" charset="-122"/>
                <a:ea typeface="楷体" panose="02010609060101010101" pitchFamily="49" charset="-122"/>
              </a:rPr>
              <a:t>logical</a:t>
            </a:r>
            <a:r>
              <a:rPr lang="zh-CN" altLang="en-US" sz="2400" i="0" kern="0" dirty="0">
                <a:latin typeface="楷体" panose="02010609060101010101" pitchFamily="49" charset="-122"/>
                <a:ea typeface="楷体" panose="02010609060101010101" pitchFamily="49" charset="-122"/>
              </a:rPr>
              <a:t>）、字符串变量（</a:t>
            </a:r>
            <a:r>
              <a:rPr lang="en-US" altLang="zh-CN" sz="2400" i="0" kern="0" dirty="0">
                <a:latin typeface="楷体" panose="02010609060101010101" pitchFamily="49" charset="-122"/>
                <a:ea typeface="楷体" panose="02010609060101010101" pitchFamily="49" charset="-122"/>
              </a:rPr>
              <a:t>string</a:t>
            </a:r>
            <a:r>
              <a:rPr lang="zh-CN" altLang="en-US" sz="2400" i="0" kern="0" dirty="0">
                <a:latin typeface="楷体" panose="02010609060101010101" pitchFamily="49" charset="-122"/>
                <a:ea typeface="楷体" panose="02010609060101010101" pitchFamily="49" charset="-122"/>
              </a:rPr>
              <a:t>）。</a:t>
            </a:r>
            <a:endParaRPr lang="en-US" altLang="zh-CN" sz="2400" i="0" kern="0" dirty="0">
              <a:latin typeface="楷体" panose="02010609060101010101" pitchFamily="49" charset="-122"/>
              <a:ea typeface="楷体" panose="02010609060101010101" pitchFamily="49" charset="-122"/>
            </a:endParaRPr>
          </a:p>
          <a:p>
            <a:pPr marL="1066800" indent="-342900">
              <a:buFont typeface="Wingdings" pitchFamily="2" charset="2"/>
              <a:buChar char="l"/>
              <a:defRPr/>
            </a:pPr>
            <a:r>
              <a:rPr lang="zh-CN" altLang="en-US" sz="2400" dirty="0">
                <a:latin typeface="Adobe 仿宋 Std R" pitchFamily="18" charset="-122"/>
                <a:ea typeface="Adobe 仿宋 Std R" pitchFamily="18" charset="-122"/>
              </a:rPr>
              <a:t>数字变量用于在程序的运行中保存数字值，但注意数字值的大小不应超出数字变量所能表示的范围。</a:t>
            </a:r>
          </a:p>
          <a:p>
            <a:pPr marL="1066800" indent="-342900">
              <a:buFont typeface="Wingdings" pitchFamily="2" charset="2"/>
              <a:buChar char="l"/>
              <a:defRPr/>
            </a:pPr>
            <a:r>
              <a:rPr lang="zh-CN" altLang="en-US" sz="2400" dirty="0">
                <a:latin typeface="Adobe 仿宋 Std R" pitchFamily="18" charset="-122"/>
                <a:ea typeface="Adobe 仿宋 Std R" pitchFamily="18" charset="-122"/>
              </a:rPr>
              <a:t>逻辑变量用于在程序的运行中保存逻辑值，逻辑值只有两种取值情况：真（</a:t>
            </a:r>
            <a:r>
              <a:rPr lang="en-US" altLang="zh-CN" sz="2400" dirty="0">
                <a:latin typeface="Adobe 仿宋 Std R" pitchFamily="18" charset="-122"/>
                <a:ea typeface="Adobe 仿宋 Std R" pitchFamily="18" charset="-122"/>
              </a:rPr>
              <a:t>{TURE}</a:t>
            </a:r>
            <a:r>
              <a:rPr lang="zh-CN" altLang="en-US" sz="2400" dirty="0">
                <a:latin typeface="Adobe 仿宋 Std R" pitchFamily="18" charset="-122"/>
                <a:ea typeface="Adobe 仿宋 Std R" pitchFamily="18" charset="-122"/>
              </a:rPr>
              <a:t>）和假（</a:t>
            </a:r>
            <a:r>
              <a:rPr lang="en-US" altLang="zh-CN" sz="2400" dirty="0">
                <a:latin typeface="Adobe 仿宋 Std R" pitchFamily="18" charset="-122"/>
                <a:ea typeface="Adobe 仿宋 Std R" pitchFamily="18" charset="-122"/>
              </a:rPr>
              <a:t>{FALSE}</a:t>
            </a:r>
            <a:r>
              <a:rPr lang="zh-CN" altLang="en-US" sz="2400" dirty="0">
                <a:latin typeface="Adobe 仿宋 Std R" pitchFamily="18" charset="-122"/>
                <a:ea typeface="Adobe 仿宋 Std R" pitchFamily="18" charset="-122"/>
              </a:rPr>
              <a:t>）。</a:t>
            </a:r>
          </a:p>
          <a:p>
            <a:pPr marL="1066800" indent="-342900">
              <a:buFont typeface="Wingdings" pitchFamily="2" charset="2"/>
              <a:buChar char="l"/>
              <a:defRPr/>
            </a:pPr>
            <a:r>
              <a:rPr lang="zh-CN" altLang="en-US" sz="2400" dirty="0">
                <a:latin typeface="Adobe 仿宋 Std R" pitchFamily="18" charset="-122"/>
                <a:ea typeface="Adobe 仿宋 Std R" pitchFamily="18" charset="-122"/>
              </a:rPr>
              <a:t>字符串变量用于在程序的运行中保存一个字符串，注意字符串的长度不应超出字符串变量所能表示的范围。</a:t>
            </a:r>
            <a:endParaRPr lang="en-US" altLang="zh-CN" sz="2400" dirty="0">
              <a:latin typeface="Adobe 仿宋 Std R" pitchFamily="18" charset="-122"/>
              <a:ea typeface="Adobe 仿宋 Std R" pitchFamily="18" charset="-122"/>
            </a:endParaRPr>
          </a:p>
          <a:p>
            <a:pPr marL="723900" indent="0">
              <a:buNone/>
              <a:defRPr/>
            </a:pPr>
            <a:endParaRPr lang="zh-CN" altLang="en-US" sz="2000" dirty="0">
              <a:latin typeface="Adobe 仿宋 Std R" pitchFamily="18" charset="-122"/>
              <a:ea typeface="Adobe 仿宋 Std R" pitchFamily="18" charset="-122"/>
            </a:endParaRPr>
          </a:p>
        </p:txBody>
      </p:sp>
      <p:sp>
        <p:nvSpPr>
          <p:cNvPr id="6" name="Rectangle 3">
            <a:extLst>
              <a:ext uri="{FF2B5EF4-FFF2-40B4-BE49-F238E27FC236}">
                <a16:creationId xmlns:a16="http://schemas.microsoft.com/office/drawing/2014/main" id="{E6272AF6-B08A-4FDC-A9B7-162B493EB519}"/>
              </a:ext>
            </a:extLst>
          </p:cNvPr>
          <p:cNvSpPr>
            <a:spLocks noGrp="1" noChangeArrowheads="1"/>
          </p:cNvSpPr>
          <p:nvPr/>
        </p:nvSpPr>
        <p:spPr bwMode="auto">
          <a:xfrm>
            <a:off x="1768475" y="5516564"/>
            <a:ext cx="908685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zh-CN" altLang="en-US" sz="2800" kern="0" dirty="0">
                <a:solidFill>
                  <a:srgbClr val="008000"/>
                </a:solidFill>
                <a:latin typeface="+mj-ea"/>
                <a:ea typeface="+mj-ea"/>
              </a:rPr>
              <a:t>常量（</a:t>
            </a:r>
            <a:r>
              <a:rPr lang="en-US" altLang="zh-CN" sz="2800" kern="0" dirty="0">
                <a:solidFill>
                  <a:srgbClr val="008000"/>
                </a:solidFill>
                <a:latin typeface="+mj-ea"/>
                <a:ea typeface="+mj-ea"/>
              </a:rPr>
              <a:t>constants</a:t>
            </a:r>
            <a:r>
              <a:rPr lang="zh-CN" altLang="en-US" sz="2800" kern="0" dirty="0">
                <a:solidFill>
                  <a:srgbClr val="008000"/>
                </a:solidFill>
                <a:latin typeface="+mj-ea"/>
                <a:ea typeface="+mj-ea"/>
              </a:rPr>
              <a:t>）</a:t>
            </a:r>
          </a:p>
          <a:p>
            <a:pPr lvl="1">
              <a:defRPr/>
            </a:pPr>
            <a:r>
              <a:rPr lang="zh-CN" altLang="en-US" sz="2400" i="0" kern="0" dirty="0">
                <a:latin typeface="楷体" panose="02010609060101010101" pitchFamily="49" charset="-122"/>
                <a:ea typeface="楷体" panose="02010609060101010101" pitchFamily="49" charset="-122"/>
              </a:rPr>
              <a:t>指其值在程序的运行过程中不能被改变的量，包括数字常量、逻辑常量和字符串常量。</a:t>
            </a:r>
            <a:endParaRPr lang="en-US" altLang="zh-CN" sz="2400" i="0" kern="0" dirty="0">
              <a:latin typeface="楷体" panose="02010609060101010101" pitchFamily="49" charset="-122"/>
              <a:ea typeface="楷体" panose="02010609060101010101" pitchFamily="49" charset="-122"/>
            </a:endParaRPr>
          </a:p>
          <a:p>
            <a:pPr marL="723900" indent="0">
              <a:buNone/>
              <a:defRPr/>
            </a:pPr>
            <a:endParaRPr lang="zh-CN" altLang="en-US" sz="2000" dirty="0">
              <a:latin typeface="Adobe 仿宋 Std R" pitchFamily="18" charset="-122"/>
              <a:ea typeface="Adobe 仿宋 Std R" pitchFamily="18" charset="-122"/>
            </a:endParaRPr>
          </a:p>
        </p:txBody>
      </p:sp>
    </p:spTree>
    <p:extLst>
      <p:ext uri="{BB962C8B-B14F-4D97-AF65-F5344CB8AC3E}">
        <p14:creationId xmlns:p14="http://schemas.microsoft.com/office/powerpoint/2010/main" val="189450128"/>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A122AD86-1160-4CD9-9A7C-BB1702895C0B}"/>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语句格式</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D67809FE-21E3-4DF7-9C34-7FC02EDA5AE6}"/>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A49D575E-573F-400B-8809-D88F2470A04F}"/>
              </a:ext>
            </a:extLst>
          </p:cNvPr>
          <p:cNvSpPr>
            <a:spLocks noGrp="1" noChangeArrowheads="1"/>
          </p:cNvSpPr>
          <p:nvPr/>
        </p:nvSpPr>
        <p:spPr bwMode="auto">
          <a:xfrm>
            <a:off x="1631950" y="1412875"/>
            <a:ext cx="9086850"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zh-CN" altLang="en-US" sz="2800" kern="0" dirty="0">
                <a:solidFill>
                  <a:srgbClr val="008000"/>
                </a:solidFill>
                <a:latin typeface="+mj-ea"/>
                <a:ea typeface="+mj-ea"/>
              </a:rPr>
              <a:t>程序标号（</a:t>
            </a:r>
            <a:r>
              <a:rPr lang="en-US" altLang="zh-CN" sz="2800" kern="0" dirty="0">
                <a:solidFill>
                  <a:srgbClr val="008000"/>
                </a:solidFill>
                <a:latin typeface="+mj-ea"/>
                <a:ea typeface="+mj-ea"/>
              </a:rPr>
              <a:t>label</a:t>
            </a:r>
            <a:r>
              <a:rPr lang="zh-CN" altLang="en-US" sz="2800" kern="0" dirty="0">
                <a:solidFill>
                  <a:srgbClr val="008000"/>
                </a:solidFill>
                <a:latin typeface="+mj-ea"/>
                <a:ea typeface="+mj-ea"/>
              </a:rPr>
              <a:t>）</a:t>
            </a:r>
          </a:p>
          <a:p>
            <a:pPr lvl="1">
              <a:defRPr/>
            </a:pPr>
            <a:r>
              <a:rPr lang="zh-CN" altLang="en-US" sz="2400" i="0" kern="0" dirty="0">
                <a:latin typeface="楷体" panose="02010609060101010101" pitchFamily="49" charset="-122"/>
                <a:ea typeface="楷体" panose="02010609060101010101" pitchFamily="49" charset="-122"/>
              </a:rPr>
              <a:t>代表一个地址，段内标号的地址在汇编时确定，而段外标号地址值在链接时确定。包括程序相关标号、 寄存器相关标号和绝对地址。</a:t>
            </a:r>
            <a:endParaRPr lang="en-US" altLang="zh-CN" sz="2400" i="0" kern="0" dirty="0">
              <a:latin typeface="楷体" panose="02010609060101010101" pitchFamily="49" charset="-122"/>
              <a:ea typeface="楷体" panose="02010609060101010101" pitchFamily="49" charset="-122"/>
            </a:endParaRPr>
          </a:p>
          <a:p>
            <a:pPr marL="1066800" indent="-342900">
              <a:buFont typeface="Wingdings" pitchFamily="2" charset="2"/>
              <a:buChar char="l"/>
              <a:defRPr/>
            </a:pPr>
            <a:r>
              <a:rPr lang="zh-CN" altLang="en-US" sz="2400" dirty="0">
                <a:latin typeface="Adobe 仿宋 Std R" pitchFamily="18" charset="-122"/>
                <a:ea typeface="Adobe 仿宋 Std R" pitchFamily="18" charset="-122"/>
              </a:rPr>
              <a:t>程序相关标号指位于目标指令前的标号或程序中的数据定义伪操作前的标号。这种标号在汇编时将被处理成</a:t>
            </a:r>
            <a:r>
              <a:rPr lang="en-US" altLang="zh-CN" sz="2400" dirty="0">
                <a:latin typeface="Adobe 仿宋 Std R" pitchFamily="18" charset="-122"/>
                <a:ea typeface="Adobe 仿宋 Std R" pitchFamily="18" charset="-122"/>
              </a:rPr>
              <a:t>PC</a:t>
            </a:r>
            <a:r>
              <a:rPr lang="zh-CN" altLang="en-US" sz="2400" dirty="0">
                <a:latin typeface="Adobe 仿宋 Std R" pitchFamily="18" charset="-122"/>
                <a:ea typeface="Adobe 仿宋 Std R" pitchFamily="18" charset="-122"/>
              </a:rPr>
              <a:t>值加上或减去一个数字常量。它常用于表示跳转指令的目标地址或代码段中所嵌入的少量数据。</a:t>
            </a:r>
          </a:p>
          <a:p>
            <a:pPr marL="1066800" indent="-342900">
              <a:buFont typeface="Wingdings" pitchFamily="2" charset="2"/>
              <a:buChar char="l"/>
              <a:defRPr/>
            </a:pPr>
            <a:r>
              <a:rPr lang="zh-CN" altLang="en-US" sz="2400" dirty="0">
                <a:latin typeface="Adobe 仿宋 Std R" pitchFamily="18" charset="-122"/>
                <a:ea typeface="Adobe 仿宋 Std R" pitchFamily="18" charset="-122"/>
              </a:rPr>
              <a:t>寄存器相关标号在汇编时将被处理成寄存器的值加上或减去一个数字常量。它常被用于访问数据段中的数据。这种基于寄存器的标号通常用</a:t>
            </a:r>
            <a:r>
              <a:rPr lang="en-US" altLang="zh-CN" sz="2400" dirty="0">
                <a:latin typeface="Adobe 仿宋 Std R" pitchFamily="18" charset="-122"/>
                <a:ea typeface="Adobe 仿宋 Std R" pitchFamily="18" charset="-122"/>
              </a:rPr>
              <a:t>MAP</a:t>
            </a:r>
            <a:r>
              <a:rPr lang="zh-CN" altLang="en-US" sz="2400" dirty="0">
                <a:latin typeface="Adobe 仿宋 Std R" pitchFamily="18" charset="-122"/>
                <a:ea typeface="Adobe 仿宋 Std R" pitchFamily="18" charset="-122"/>
              </a:rPr>
              <a:t>和</a:t>
            </a:r>
            <a:r>
              <a:rPr lang="en-US" altLang="zh-CN" sz="2400" dirty="0">
                <a:latin typeface="Adobe 仿宋 Std R" pitchFamily="18" charset="-122"/>
                <a:ea typeface="Adobe 仿宋 Std R" pitchFamily="18" charset="-122"/>
              </a:rPr>
              <a:t>FIELD</a:t>
            </a:r>
            <a:r>
              <a:rPr lang="zh-CN" altLang="en-US" sz="2400" dirty="0">
                <a:latin typeface="Adobe 仿宋 Std R" pitchFamily="18" charset="-122"/>
                <a:ea typeface="Adobe 仿宋 Std R" pitchFamily="18" charset="-122"/>
              </a:rPr>
              <a:t>伪操作定义，也可以用</a:t>
            </a:r>
            <a:r>
              <a:rPr lang="en-US" altLang="zh-CN" sz="2400" dirty="0">
                <a:latin typeface="Adobe 仿宋 Std R" pitchFamily="18" charset="-122"/>
                <a:ea typeface="Adobe 仿宋 Std R" pitchFamily="18" charset="-122"/>
              </a:rPr>
              <a:t>EQU</a:t>
            </a:r>
            <a:r>
              <a:rPr lang="zh-CN" altLang="en-US" sz="2400" dirty="0">
                <a:latin typeface="Adobe 仿宋 Std R" pitchFamily="18" charset="-122"/>
                <a:ea typeface="Adobe 仿宋 Std R" pitchFamily="18" charset="-122"/>
              </a:rPr>
              <a:t>伪操作定义。</a:t>
            </a:r>
          </a:p>
          <a:p>
            <a:pPr marL="1066800" indent="-342900">
              <a:buFont typeface="Wingdings" pitchFamily="2" charset="2"/>
              <a:buChar char="l"/>
              <a:defRPr/>
            </a:pPr>
            <a:r>
              <a:rPr lang="zh-CN" altLang="en-US" sz="2400" dirty="0">
                <a:latin typeface="Adobe 仿宋 Std R" pitchFamily="18" charset="-122"/>
                <a:ea typeface="Adobe 仿宋 Std R" pitchFamily="18" charset="-122"/>
              </a:rPr>
              <a:t>绝对地址是</a:t>
            </a:r>
            <a:r>
              <a:rPr lang="en-US" altLang="zh-CN" sz="2400" dirty="0">
                <a:latin typeface="Adobe 仿宋 Std R" pitchFamily="18" charset="-122"/>
                <a:ea typeface="Adobe 仿宋 Std R" pitchFamily="18" charset="-122"/>
              </a:rPr>
              <a:t>32</a:t>
            </a:r>
            <a:r>
              <a:rPr lang="zh-CN" altLang="en-US" sz="2400" dirty="0">
                <a:latin typeface="Adobe 仿宋 Std R" pitchFamily="18" charset="-122"/>
                <a:ea typeface="Adobe 仿宋 Std R" pitchFamily="18" charset="-122"/>
              </a:rPr>
              <a:t>位数值，可以直接寻址整个内存空间。 </a:t>
            </a:r>
            <a:endParaRPr lang="zh-CN" altLang="en-US" sz="2000" dirty="0">
              <a:latin typeface="Adobe 仿宋 Std R" pitchFamily="18" charset="-122"/>
              <a:ea typeface="Adobe 仿宋 Std R" pitchFamily="18" charset="-122"/>
            </a:endParaRPr>
          </a:p>
        </p:txBody>
      </p:sp>
    </p:spTree>
    <p:extLst>
      <p:ext uri="{BB962C8B-B14F-4D97-AF65-F5344CB8AC3E}">
        <p14:creationId xmlns:p14="http://schemas.microsoft.com/office/powerpoint/2010/main" val="374620920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35312308-A2E0-4854-9AB2-32F00519290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程序结构</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CF48A917-5C89-4F9A-9FA1-655A388A6229}"/>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5" name="Rectangle 3">
            <a:extLst>
              <a:ext uri="{FF2B5EF4-FFF2-40B4-BE49-F238E27FC236}">
                <a16:creationId xmlns:a16="http://schemas.microsoft.com/office/drawing/2014/main" id="{85F8C158-2708-4ADF-9B42-8946F4382854}"/>
              </a:ext>
            </a:extLst>
          </p:cNvPr>
          <p:cNvSpPr>
            <a:spLocks noGrp="1" noChangeArrowheads="1"/>
          </p:cNvSpPr>
          <p:nvPr/>
        </p:nvSpPr>
        <p:spPr bwMode="auto">
          <a:xfrm>
            <a:off x="2063750" y="1700214"/>
            <a:ext cx="806450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u"/>
              <a:defRPr/>
            </a:pPr>
            <a:r>
              <a:rPr lang="zh-CN" altLang="en-US" sz="2800" kern="0" dirty="0">
                <a:solidFill>
                  <a:schemeClr val="tx1"/>
                </a:solidFill>
                <a:latin typeface="+mj-ea"/>
                <a:ea typeface="+mj-ea"/>
              </a:rPr>
              <a:t>汇编语言的程序格式</a:t>
            </a:r>
          </a:p>
          <a:p>
            <a:pPr lvl="1">
              <a:defRPr/>
            </a:pPr>
            <a:r>
              <a:rPr lang="zh-CN" altLang="en-US" sz="2400" i="0" kern="0" dirty="0">
                <a:latin typeface="楷体" panose="02010609060101010101" pitchFamily="49" charset="-122"/>
                <a:ea typeface="楷体" panose="02010609060101010101" pitchFamily="49" charset="-122"/>
              </a:rPr>
              <a:t>在</a:t>
            </a:r>
            <a:r>
              <a:rPr lang="en-US" altLang="zh-CN" sz="2400" i="0" kern="0" dirty="0">
                <a:latin typeface="楷体" panose="02010609060101010101" pitchFamily="49" charset="-122"/>
                <a:ea typeface="楷体" panose="02010609060101010101" pitchFamily="49" charset="-122"/>
              </a:rPr>
              <a:t>ARM</a:t>
            </a:r>
            <a:r>
              <a:rPr lang="zh-CN" altLang="en-US" sz="2400" i="0" kern="0" dirty="0">
                <a:latin typeface="楷体" panose="02010609060101010101" pitchFamily="49" charset="-122"/>
                <a:ea typeface="楷体" panose="02010609060101010101" pitchFamily="49" charset="-122"/>
              </a:rPr>
              <a:t>汇编语言程序中以程序段为单位组织代码。段是相对独立的指令或数据序列，具有特定的名称。</a:t>
            </a:r>
          </a:p>
          <a:p>
            <a:pPr lvl="1">
              <a:defRPr/>
            </a:pPr>
            <a:r>
              <a:rPr lang="zh-CN" altLang="en-US" sz="2400" i="0" kern="0" dirty="0">
                <a:latin typeface="楷体" panose="02010609060101010101" pitchFamily="49" charset="-122"/>
                <a:ea typeface="楷体" panose="02010609060101010101" pitchFamily="49" charset="-122"/>
              </a:rPr>
              <a:t>可执行映像文件通常由以下几部分构成。</a:t>
            </a:r>
            <a:endParaRPr lang="zh-CN" altLang="en-US" sz="2400" i="0" kern="0" dirty="0">
              <a:latin typeface="楷体" panose="02010609060101010101" pitchFamily="49" charset="-122"/>
              <a:ea typeface="楷体" panose="02010609060101010101" pitchFamily="49" charset="-122"/>
              <a:sym typeface="Symbol" pitchFamily="18" charset="2"/>
            </a:endParaRPr>
          </a:p>
          <a:p>
            <a:pPr lvl="2">
              <a:buFont typeface="Wingdings" pitchFamily="2" charset="2"/>
              <a:buNone/>
              <a:defRPr/>
            </a:pPr>
            <a:r>
              <a:rPr lang="zh-CN" altLang="en-US" kern="0" dirty="0">
                <a:latin typeface="楷体" panose="02010609060101010101" pitchFamily="49" charset="-122"/>
                <a:ea typeface="楷体" panose="02010609060101010101" pitchFamily="49" charset="-122"/>
                <a:sym typeface="Symbol" pitchFamily="18" charset="2"/>
              </a:rPr>
              <a:t></a:t>
            </a:r>
            <a:r>
              <a:rPr lang="zh-CN" altLang="en-US" kern="0" dirty="0">
                <a:latin typeface="楷体" panose="02010609060101010101" pitchFamily="49" charset="-122"/>
                <a:ea typeface="楷体" panose="02010609060101010101" pitchFamily="49" charset="-122"/>
              </a:rPr>
              <a:t>  一个或多个代码段，代码段的属性为只读。</a:t>
            </a:r>
            <a:endParaRPr lang="zh-CN" altLang="en-US" kern="0" dirty="0">
              <a:latin typeface="楷体" panose="02010609060101010101" pitchFamily="49" charset="-122"/>
              <a:ea typeface="楷体" panose="02010609060101010101" pitchFamily="49" charset="-122"/>
              <a:sym typeface="Symbol" pitchFamily="18" charset="2"/>
            </a:endParaRPr>
          </a:p>
          <a:p>
            <a:pPr lvl="2">
              <a:buFont typeface="Wingdings" pitchFamily="2" charset="2"/>
              <a:buNone/>
              <a:defRPr/>
            </a:pPr>
            <a:r>
              <a:rPr lang="zh-CN" altLang="en-US" kern="0" dirty="0">
                <a:latin typeface="楷体" panose="02010609060101010101" pitchFamily="49" charset="-122"/>
                <a:ea typeface="楷体" panose="02010609060101010101" pitchFamily="49" charset="-122"/>
                <a:sym typeface="Symbol" pitchFamily="18" charset="2"/>
              </a:rPr>
              <a:t></a:t>
            </a:r>
            <a:r>
              <a:rPr lang="zh-CN" altLang="en-US" kern="0" dirty="0">
                <a:latin typeface="楷体" panose="02010609060101010101" pitchFamily="49" charset="-122"/>
                <a:ea typeface="楷体" panose="02010609060101010101" pitchFamily="49" charset="-122"/>
              </a:rPr>
              <a:t>  零个或多个数据段，数据段的属性为可读写。数据段可是被初始化的数据段或没有被初始化的数据段。</a:t>
            </a:r>
          </a:p>
          <a:p>
            <a:pPr lvl="1">
              <a:defRPr/>
            </a:pPr>
            <a:r>
              <a:rPr lang="zh-CN" altLang="en-US" sz="2400" i="0" kern="0" dirty="0">
                <a:latin typeface="楷体" panose="02010609060101010101" pitchFamily="49" charset="-122"/>
                <a:ea typeface="楷体" panose="02010609060101010101" pitchFamily="49" charset="-122"/>
              </a:rPr>
              <a:t>链接器根据系统默认或用户设定的规则，将各个段安排在存储器中的相应位置。</a:t>
            </a:r>
          </a:p>
        </p:txBody>
      </p:sp>
    </p:spTree>
    <p:extLst>
      <p:ext uri="{BB962C8B-B14F-4D97-AF65-F5344CB8AC3E}">
        <p14:creationId xmlns:p14="http://schemas.microsoft.com/office/powerpoint/2010/main" val="3711117086"/>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F6255400-4249-4A05-B736-565DFBCD7AFB}"/>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程序结构</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83F85C17-6DB2-4621-9B48-34C76561E1FE}"/>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36868" name="Rectangle 3">
            <a:extLst>
              <a:ext uri="{FF2B5EF4-FFF2-40B4-BE49-F238E27FC236}">
                <a16:creationId xmlns:a16="http://schemas.microsoft.com/office/drawing/2014/main" id="{645EB7AC-B592-429A-BFF9-A88AF051CEC0}"/>
              </a:ext>
            </a:extLst>
          </p:cNvPr>
          <p:cNvSpPr>
            <a:spLocks noGrp="1" noChangeArrowheads="1"/>
          </p:cNvSpPr>
          <p:nvPr/>
        </p:nvSpPr>
        <p:spPr bwMode="auto">
          <a:xfrm>
            <a:off x="1981200" y="1246188"/>
            <a:ext cx="82296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42900" indent="-342900" defTabSz="1003300" eaLnBrk="0" hangingPunct="0">
              <a:defRPr>
                <a:solidFill>
                  <a:schemeClr val="tx1"/>
                </a:solidFill>
                <a:latin typeface="Franklin Gothic Book" panose="020B0503020102020204" pitchFamily="34" charset="0"/>
                <a:ea typeface="宋体" panose="02010600030101010101" pitchFamily="2" charset="-122"/>
              </a:defRPr>
            </a:lvl1pPr>
            <a:lvl2pPr marL="814388" indent="-312738" defTabSz="100330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10033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10033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10033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10033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10033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10033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10033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lnSpc>
                <a:spcPct val="90000"/>
              </a:lnSpc>
              <a:spcBef>
                <a:spcPct val="20000"/>
              </a:spcBef>
              <a:buFont typeface="Wingdings" panose="05000000000000000000" pitchFamily="2" charset="2"/>
              <a:buChar char="Ø"/>
            </a:pPr>
            <a:r>
              <a:rPr lang="zh-CN" altLang="en-US" sz="2400">
                <a:solidFill>
                  <a:srgbClr val="003399"/>
                </a:solidFill>
                <a:latin typeface="Times New Roman" panose="02020603050405020304" pitchFamily="18" charset="0"/>
                <a:ea typeface="黑体" panose="02010609060101010101" pitchFamily="49" charset="-122"/>
              </a:rPr>
              <a:t>以下是一个汇编语言源程序的基本结构。</a:t>
            </a:r>
          </a:p>
          <a:p>
            <a:pPr lvl="1" eaLnBrk="1" hangingPunct="1">
              <a:lnSpc>
                <a:spcPct val="90000"/>
              </a:lnSpc>
              <a:spcBef>
                <a:spcPct val="20000"/>
              </a:spcBef>
              <a:buFont typeface="Wingdings" panose="05000000000000000000" pitchFamily="2" charset="2"/>
              <a:buNone/>
            </a:pPr>
            <a:r>
              <a:rPr lang="zh-CN" altLang="en-US" sz="2400">
                <a:solidFill>
                  <a:srgbClr val="003399"/>
                </a:solidFill>
                <a:latin typeface="Times New Roman" panose="02020603050405020304" pitchFamily="18" charset="0"/>
                <a:ea typeface="黑体" panose="02010609060101010101" pitchFamily="49" charset="-122"/>
              </a:rPr>
              <a:t>      </a:t>
            </a:r>
            <a:r>
              <a:rPr lang="en-US" altLang="zh-CN" sz="2400">
                <a:solidFill>
                  <a:srgbClr val="003399"/>
                </a:solidFill>
                <a:latin typeface="Times New Roman" panose="02020603050405020304" pitchFamily="18" charset="0"/>
                <a:ea typeface="黑体" panose="02010609060101010101" pitchFamily="49" charset="-122"/>
              </a:rPr>
              <a:t>AREA	Init</a:t>
            </a:r>
            <a:r>
              <a:rPr lang="zh-CN" altLang="en-US" sz="2400">
                <a:solidFill>
                  <a:srgbClr val="003399"/>
                </a:solidFill>
                <a:latin typeface="Times New Roman" panose="02020603050405020304" pitchFamily="18" charset="0"/>
                <a:ea typeface="黑体" panose="02010609060101010101" pitchFamily="49" charset="-122"/>
              </a:rPr>
              <a:t>，</a:t>
            </a:r>
            <a:r>
              <a:rPr lang="en-US" altLang="zh-CN" sz="2400">
                <a:solidFill>
                  <a:srgbClr val="003399"/>
                </a:solidFill>
                <a:latin typeface="Times New Roman" panose="02020603050405020304" pitchFamily="18" charset="0"/>
                <a:ea typeface="黑体" panose="02010609060101010101" pitchFamily="49" charset="-122"/>
              </a:rPr>
              <a:t>CODE</a:t>
            </a:r>
            <a:r>
              <a:rPr lang="zh-CN" altLang="en-US" sz="2400">
                <a:solidFill>
                  <a:srgbClr val="003399"/>
                </a:solidFill>
                <a:latin typeface="Times New Roman" panose="02020603050405020304" pitchFamily="18" charset="0"/>
                <a:ea typeface="黑体" panose="02010609060101010101" pitchFamily="49" charset="-122"/>
              </a:rPr>
              <a:t>，</a:t>
            </a:r>
            <a:r>
              <a:rPr lang="en-US" altLang="zh-CN" sz="2400">
                <a:solidFill>
                  <a:srgbClr val="003399"/>
                </a:solidFill>
                <a:latin typeface="Times New Roman" panose="02020603050405020304" pitchFamily="18" charset="0"/>
                <a:ea typeface="黑体" panose="02010609060101010101" pitchFamily="49" charset="-122"/>
              </a:rPr>
              <a:t>READONLY</a:t>
            </a:r>
          </a:p>
          <a:p>
            <a:pPr lvl="1" eaLnBrk="1" hangingPunct="1">
              <a:lnSpc>
                <a:spcPct val="90000"/>
              </a:lnSpc>
              <a:spcBef>
                <a:spcPct val="20000"/>
              </a:spcBef>
              <a:buFont typeface="Wingdings" panose="05000000000000000000" pitchFamily="2" charset="2"/>
              <a:buNone/>
            </a:pPr>
            <a:r>
              <a:rPr lang="en-US" altLang="zh-CN" sz="2400">
                <a:solidFill>
                  <a:srgbClr val="003399"/>
                </a:solidFill>
                <a:latin typeface="Times New Roman" panose="02020603050405020304" pitchFamily="18" charset="0"/>
                <a:ea typeface="黑体" panose="02010609060101010101" pitchFamily="49" charset="-122"/>
              </a:rPr>
              <a:t>      ENTRY</a:t>
            </a:r>
          </a:p>
          <a:p>
            <a:pPr lvl="1" eaLnBrk="1" hangingPunct="1">
              <a:lnSpc>
                <a:spcPct val="90000"/>
              </a:lnSpc>
              <a:spcBef>
                <a:spcPct val="20000"/>
              </a:spcBef>
              <a:buFont typeface="Wingdings" panose="05000000000000000000" pitchFamily="2" charset="2"/>
              <a:buNone/>
            </a:pPr>
            <a:r>
              <a:rPr lang="en-US" altLang="zh-CN" sz="2400">
                <a:solidFill>
                  <a:srgbClr val="003399"/>
                </a:solidFill>
                <a:latin typeface="Times New Roman" panose="02020603050405020304" pitchFamily="18" charset="0"/>
                <a:ea typeface="黑体" panose="02010609060101010101" pitchFamily="49" charset="-122"/>
              </a:rPr>
              <a:t>Start</a:t>
            </a:r>
          </a:p>
          <a:p>
            <a:pPr lvl="1" eaLnBrk="1" hangingPunct="1">
              <a:lnSpc>
                <a:spcPct val="90000"/>
              </a:lnSpc>
              <a:spcBef>
                <a:spcPct val="20000"/>
              </a:spcBef>
              <a:buFont typeface="Wingdings" panose="05000000000000000000" pitchFamily="2" charset="2"/>
              <a:buNone/>
            </a:pPr>
            <a:r>
              <a:rPr lang="en-US" altLang="zh-CN" sz="2400">
                <a:solidFill>
                  <a:srgbClr val="003399"/>
                </a:solidFill>
                <a:latin typeface="Times New Roman" panose="02020603050405020304" pitchFamily="18" charset="0"/>
                <a:ea typeface="黑体" panose="02010609060101010101" pitchFamily="49" charset="-122"/>
              </a:rPr>
              <a:t>      LDR		R0</a:t>
            </a:r>
            <a:r>
              <a:rPr lang="zh-CN" altLang="en-US" sz="2400">
                <a:solidFill>
                  <a:srgbClr val="003399"/>
                </a:solidFill>
                <a:latin typeface="Times New Roman" panose="02020603050405020304" pitchFamily="18" charset="0"/>
                <a:ea typeface="黑体" panose="02010609060101010101" pitchFamily="49" charset="-122"/>
              </a:rPr>
              <a:t>，</a:t>
            </a:r>
            <a:r>
              <a:rPr lang="en-US" altLang="zh-CN" sz="2400">
                <a:solidFill>
                  <a:srgbClr val="003399"/>
                </a:solidFill>
                <a:latin typeface="Times New Roman" panose="02020603050405020304" pitchFamily="18" charset="0"/>
                <a:ea typeface="黑体" panose="02010609060101010101" pitchFamily="49" charset="-122"/>
              </a:rPr>
              <a:t>=0x3FF5000</a:t>
            </a:r>
          </a:p>
          <a:p>
            <a:pPr lvl="1" eaLnBrk="1" hangingPunct="1">
              <a:lnSpc>
                <a:spcPct val="90000"/>
              </a:lnSpc>
              <a:spcBef>
                <a:spcPct val="20000"/>
              </a:spcBef>
              <a:buFont typeface="Wingdings" panose="05000000000000000000" pitchFamily="2" charset="2"/>
              <a:buNone/>
            </a:pPr>
            <a:r>
              <a:rPr lang="en-US" altLang="zh-CN" sz="2400">
                <a:solidFill>
                  <a:srgbClr val="003399"/>
                </a:solidFill>
                <a:latin typeface="Times New Roman" panose="02020603050405020304" pitchFamily="18" charset="0"/>
                <a:ea typeface="黑体" panose="02010609060101010101" pitchFamily="49" charset="-122"/>
              </a:rPr>
              <a:t>      </a:t>
            </a:r>
            <a:r>
              <a:rPr lang="pt-BR" altLang="zh-CN" sz="2400">
                <a:solidFill>
                  <a:srgbClr val="003399"/>
                </a:solidFill>
                <a:latin typeface="Times New Roman" panose="02020603050405020304" pitchFamily="18" charset="0"/>
                <a:ea typeface="黑体" panose="02010609060101010101" pitchFamily="49" charset="-122"/>
              </a:rPr>
              <a:t>LDR		R1</a:t>
            </a:r>
            <a:r>
              <a:rPr lang="zh-CN" altLang="pt-BR" sz="2400">
                <a:solidFill>
                  <a:srgbClr val="003399"/>
                </a:solidFill>
                <a:latin typeface="Times New Roman" panose="02020603050405020304" pitchFamily="18" charset="0"/>
                <a:ea typeface="黑体" panose="02010609060101010101" pitchFamily="49" charset="-122"/>
              </a:rPr>
              <a:t>，</a:t>
            </a:r>
            <a:r>
              <a:rPr lang="pt-BR" altLang="zh-CN" sz="2400">
                <a:solidFill>
                  <a:srgbClr val="003399"/>
                </a:solidFill>
                <a:latin typeface="Times New Roman" panose="02020603050405020304" pitchFamily="18" charset="0"/>
                <a:ea typeface="黑体" panose="02010609060101010101" pitchFamily="49" charset="-122"/>
              </a:rPr>
              <a:t>0xFF</a:t>
            </a:r>
          </a:p>
          <a:p>
            <a:pPr lvl="1" eaLnBrk="1" hangingPunct="1">
              <a:lnSpc>
                <a:spcPct val="90000"/>
              </a:lnSpc>
              <a:spcBef>
                <a:spcPct val="20000"/>
              </a:spcBef>
              <a:buFont typeface="Wingdings" panose="05000000000000000000" pitchFamily="2" charset="2"/>
              <a:buNone/>
            </a:pPr>
            <a:r>
              <a:rPr lang="pt-BR" altLang="zh-CN" sz="2400">
                <a:solidFill>
                  <a:srgbClr val="003399"/>
                </a:solidFill>
                <a:latin typeface="Times New Roman" panose="02020603050405020304" pitchFamily="18" charset="0"/>
                <a:ea typeface="黑体" panose="02010609060101010101" pitchFamily="49" charset="-122"/>
              </a:rPr>
              <a:t>      STR		R1</a:t>
            </a:r>
            <a:r>
              <a:rPr lang="zh-CN" altLang="pt-BR" sz="2400">
                <a:solidFill>
                  <a:srgbClr val="003399"/>
                </a:solidFill>
                <a:latin typeface="Times New Roman" panose="02020603050405020304" pitchFamily="18" charset="0"/>
                <a:ea typeface="黑体" panose="02010609060101010101" pitchFamily="49" charset="-122"/>
              </a:rPr>
              <a:t>，</a:t>
            </a:r>
            <a:r>
              <a:rPr lang="pt-BR" altLang="zh-CN" sz="2400">
                <a:solidFill>
                  <a:srgbClr val="003399"/>
                </a:solidFill>
                <a:latin typeface="Times New Roman" panose="02020603050405020304" pitchFamily="18" charset="0"/>
                <a:ea typeface="黑体" panose="02010609060101010101" pitchFamily="49" charset="-122"/>
              </a:rPr>
              <a:t>[R0]</a:t>
            </a:r>
          </a:p>
          <a:p>
            <a:pPr lvl="1" eaLnBrk="1" hangingPunct="1">
              <a:lnSpc>
                <a:spcPct val="90000"/>
              </a:lnSpc>
              <a:spcBef>
                <a:spcPct val="20000"/>
              </a:spcBef>
              <a:buFont typeface="Wingdings" panose="05000000000000000000" pitchFamily="2" charset="2"/>
              <a:buNone/>
            </a:pPr>
            <a:r>
              <a:rPr lang="pt-BR" altLang="zh-CN" sz="2400">
                <a:solidFill>
                  <a:srgbClr val="003399"/>
                </a:solidFill>
                <a:latin typeface="Times New Roman" panose="02020603050405020304" pitchFamily="18" charset="0"/>
                <a:ea typeface="黑体" panose="02010609060101010101" pitchFamily="49" charset="-122"/>
              </a:rPr>
              <a:t>      LDR		R0</a:t>
            </a:r>
            <a:r>
              <a:rPr lang="zh-CN" altLang="pt-BR" sz="2400">
                <a:solidFill>
                  <a:srgbClr val="003399"/>
                </a:solidFill>
                <a:latin typeface="Times New Roman" panose="02020603050405020304" pitchFamily="18" charset="0"/>
                <a:ea typeface="黑体" panose="02010609060101010101" pitchFamily="49" charset="-122"/>
              </a:rPr>
              <a:t>，</a:t>
            </a:r>
            <a:r>
              <a:rPr lang="pt-BR" altLang="zh-CN" sz="2400">
                <a:solidFill>
                  <a:srgbClr val="003399"/>
                </a:solidFill>
                <a:latin typeface="Times New Roman" panose="02020603050405020304" pitchFamily="18" charset="0"/>
                <a:ea typeface="黑体" panose="02010609060101010101" pitchFamily="49" charset="-122"/>
              </a:rPr>
              <a:t>=0x3FF5008</a:t>
            </a:r>
          </a:p>
          <a:p>
            <a:pPr lvl="1" eaLnBrk="1" hangingPunct="1">
              <a:lnSpc>
                <a:spcPct val="90000"/>
              </a:lnSpc>
              <a:spcBef>
                <a:spcPct val="20000"/>
              </a:spcBef>
              <a:buFont typeface="Wingdings" panose="05000000000000000000" pitchFamily="2" charset="2"/>
              <a:buNone/>
            </a:pPr>
            <a:r>
              <a:rPr lang="pt-BR" altLang="zh-CN" sz="2400">
                <a:solidFill>
                  <a:srgbClr val="003399"/>
                </a:solidFill>
                <a:latin typeface="Times New Roman" panose="02020603050405020304" pitchFamily="18" charset="0"/>
                <a:ea typeface="黑体" panose="02010609060101010101" pitchFamily="49" charset="-122"/>
              </a:rPr>
              <a:t>      LDR		R1</a:t>
            </a:r>
            <a:r>
              <a:rPr lang="zh-CN" altLang="pt-BR" sz="2400">
                <a:solidFill>
                  <a:srgbClr val="003399"/>
                </a:solidFill>
                <a:latin typeface="Times New Roman" panose="02020603050405020304" pitchFamily="18" charset="0"/>
                <a:ea typeface="黑体" panose="02010609060101010101" pitchFamily="49" charset="-122"/>
              </a:rPr>
              <a:t>，</a:t>
            </a:r>
            <a:r>
              <a:rPr lang="pt-BR" altLang="zh-CN" sz="2400">
                <a:solidFill>
                  <a:srgbClr val="003399"/>
                </a:solidFill>
                <a:latin typeface="Times New Roman" panose="02020603050405020304" pitchFamily="18" charset="0"/>
                <a:ea typeface="黑体" panose="02010609060101010101" pitchFamily="49" charset="-122"/>
              </a:rPr>
              <a:t>0x01</a:t>
            </a:r>
          </a:p>
          <a:p>
            <a:pPr lvl="1" eaLnBrk="1" hangingPunct="1">
              <a:lnSpc>
                <a:spcPct val="90000"/>
              </a:lnSpc>
              <a:spcBef>
                <a:spcPct val="20000"/>
              </a:spcBef>
              <a:buFont typeface="Wingdings" panose="05000000000000000000" pitchFamily="2" charset="2"/>
              <a:buNone/>
            </a:pPr>
            <a:r>
              <a:rPr lang="pt-BR" altLang="zh-CN" sz="2400">
                <a:solidFill>
                  <a:srgbClr val="003399"/>
                </a:solidFill>
                <a:latin typeface="Times New Roman" panose="02020603050405020304" pitchFamily="18" charset="0"/>
                <a:ea typeface="黑体" panose="02010609060101010101" pitchFamily="49" charset="-122"/>
              </a:rPr>
              <a:t>      STR		R1</a:t>
            </a:r>
            <a:r>
              <a:rPr lang="zh-CN" altLang="pt-BR" sz="2400">
                <a:solidFill>
                  <a:srgbClr val="003399"/>
                </a:solidFill>
                <a:latin typeface="Times New Roman" panose="02020603050405020304" pitchFamily="18" charset="0"/>
                <a:ea typeface="黑体" panose="02010609060101010101" pitchFamily="49" charset="-122"/>
              </a:rPr>
              <a:t>，</a:t>
            </a:r>
            <a:r>
              <a:rPr lang="pt-BR" altLang="zh-CN" sz="2400">
                <a:solidFill>
                  <a:srgbClr val="003399"/>
                </a:solidFill>
                <a:latin typeface="Times New Roman" panose="02020603050405020304" pitchFamily="18" charset="0"/>
                <a:ea typeface="黑体" panose="02010609060101010101" pitchFamily="49" charset="-122"/>
              </a:rPr>
              <a:t>[R0]</a:t>
            </a:r>
          </a:p>
          <a:p>
            <a:pPr lvl="1" eaLnBrk="1" hangingPunct="1">
              <a:lnSpc>
                <a:spcPct val="90000"/>
              </a:lnSpc>
              <a:spcBef>
                <a:spcPct val="20000"/>
              </a:spcBef>
              <a:buFont typeface="Wingdings" panose="05000000000000000000" pitchFamily="2" charset="2"/>
              <a:buNone/>
            </a:pPr>
            <a:r>
              <a:rPr lang="pt-BR" altLang="zh-CN" sz="2400">
                <a:solidFill>
                  <a:srgbClr val="003399"/>
                </a:solidFill>
                <a:latin typeface="Times New Roman" panose="02020603050405020304" pitchFamily="18" charset="0"/>
                <a:ea typeface="黑体" panose="02010609060101010101" pitchFamily="49" charset="-122"/>
              </a:rPr>
              <a:t>      ……</a:t>
            </a:r>
          </a:p>
          <a:p>
            <a:pPr lvl="1" eaLnBrk="1" hangingPunct="1">
              <a:lnSpc>
                <a:spcPct val="90000"/>
              </a:lnSpc>
              <a:spcBef>
                <a:spcPct val="20000"/>
              </a:spcBef>
              <a:buFont typeface="Wingdings" panose="05000000000000000000" pitchFamily="2" charset="2"/>
              <a:buNone/>
            </a:pPr>
            <a:r>
              <a:rPr lang="pt-BR" altLang="zh-CN" sz="2400">
                <a:solidFill>
                  <a:srgbClr val="003399"/>
                </a:solidFill>
                <a:latin typeface="Times New Roman" panose="02020603050405020304" pitchFamily="18" charset="0"/>
                <a:ea typeface="黑体" panose="02010609060101010101" pitchFamily="49" charset="-122"/>
              </a:rPr>
              <a:t>      END</a:t>
            </a:r>
            <a:endParaRPr lang="en-US" altLang="zh-CN" sz="2400">
              <a:solidFill>
                <a:srgbClr val="003399"/>
              </a:solidFill>
              <a:latin typeface="Times New Roman" panose="02020603050405020304" pitchFamily="18" charset="0"/>
              <a:ea typeface="黑体" panose="02010609060101010101" pitchFamily="49" charset="-122"/>
            </a:endParaRPr>
          </a:p>
          <a:p>
            <a:pPr lvl="1" eaLnBrk="1" hangingPunct="1">
              <a:lnSpc>
                <a:spcPct val="90000"/>
              </a:lnSpc>
              <a:spcBef>
                <a:spcPct val="20000"/>
              </a:spcBef>
              <a:buFont typeface="Wingdings" panose="05000000000000000000" pitchFamily="2" charset="2"/>
              <a:buNone/>
            </a:pPr>
            <a:r>
              <a:rPr lang="zh-CN" altLang="en-US" sz="2400" i="1">
                <a:solidFill>
                  <a:srgbClr val="003399"/>
                </a:solidFill>
                <a:ea typeface="黑体" panose="02010609060101010101" pitchFamily="49" charset="-122"/>
              </a:rPr>
              <a:t>在汇编语言程序中，用</a:t>
            </a:r>
            <a:r>
              <a:rPr lang="en-US" altLang="zh-CN" sz="2400" i="1">
                <a:solidFill>
                  <a:srgbClr val="003399"/>
                </a:solidFill>
                <a:ea typeface="黑体" panose="02010609060101010101" pitchFamily="49" charset="-122"/>
              </a:rPr>
              <a:t>AREA</a:t>
            </a:r>
            <a:r>
              <a:rPr lang="zh-CN" altLang="en-US" sz="2400" i="1">
                <a:solidFill>
                  <a:srgbClr val="003399"/>
                </a:solidFill>
                <a:ea typeface="黑体" panose="02010609060101010101" pitchFamily="49" charset="-122"/>
              </a:rPr>
              <a:t>伪操作定义一个段，并说明所定义段的相关属性。 </a:t>
            </a:r>
          </a:p>
        </p:txBody>
      </p:sp>
    </p:spTree>
    <p:extLst>
      <p:ext uri="{BB962C8B-B14F-4D97-AF65-F5344CB8AC3E}">
        <p14:creationId xmlns:p14="http://schemas.microsoft.com/office/powerpoint/2010/main" val="371668780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6E9AE98A-22CB-46E4-A61B-4C07F8DAC4EF}"/>
              </a:ext>
            </a:extLst>
          </p:cNvPr>
          <p:cNvSpPr txBox="1">
            <a:spLocks noChangeArrowheads="1"/>
          </p:cNvSpPr>
          <p:nvPr/>
        </p:nvSpPr>
        <p:spPr bwMode="auto">
          <a:xfrm>
            <a:off x="1976439" y="465138"/>
            <a:ext cx="6207125"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黑体" panose="02010609060101010101" pitchFamily="49" charset="-122"/>
                <a:ea typeface="黑体" panose="02010609060101010101" pitchFamily="49" charset="-122"/>
              </a:rPr>
              <a:t>微机系统发展历程的一些思考</a:t>
            </a:r>
          </a:p>
        </p:txBody>
      </p:sp>
      <p:pic>
        <p:nvPicPr>
          <p:cNvPr id="48130" name="Picture 2">
            <a:extLst>
              <a:ext uri="{FF2B5EF4-FFF2-40B4-BE49-F238E27FC236}">
                <a16:creationId xmlns:a16="http://schemas.microsoft.com/office/drawing/2014/main" id="{A53DD132-94AF-424C-A483-A6790A1E5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9" y="2565400"/>
            <a:ext cx="2968625"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a:extLst>
              <a:ext uri="{FF2B5EF4-FFF2-40B4-BE49-F238E27FC236}">
                <a16:creationId xmlns:a16="http://schemas.microsoft.com/office/drawing/2014/main" id="{6FB39B65-BF70-4EE6-8C9C-BF76AE9296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489" y="2268538"/>
            <a:ext cx="3660775" cy="385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C7975D65-9F9E-45C8-A8B5-65BA5BAFF689}"/>
              </a:ext>
            </a:extLst>
          </p:cNvPr>
          <p:cNvSpPr>
            <a:spLocks noChangeArrowheads="1"/>
          </p:cNvSpPr>
          <p:nvPr/>
        </p:nvSpPr>
        <p:spPr bwMode="auto">
          <a:xfrm>
            <a:off x="6356350" y="1700214"/>
            <a:ext cx="38163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en-US" sz="2800" b="1">
                <a:solidFill>
                  <a:srgbClr val="3333FF"/>
                </a:solidFill>
                <a:latin typeface="楷体" panose="02010609060101010101" pitchFamily="49" charset="-122"/>
                <a:ea typeface="楷体" panose="02010609060101010101" pitchFamily="49" charset="-122"/>
              </a:rPr>
              <a:t>天行健君子以自强不息</a:t>
            </a:r>
            <a:endParaRPr lang="en-US" altLang="zh-CN" sz="2800" b="1">
              <a:solidFill>
                <a:srgbClr val="3333FF"/>
              </a:solidFill>
              <a:latin typeface="楷体" panose="02010609060101010101" pitchFamily="49" charset="-122"/>
              <a:ea typeface="楷体" panose="02010609060101010101" pitchFamily="49" charset="-122"/>
            </a:endParaRPr>
          </a:p>
          <a:p>
            <a:pPr fontAlgn="base">
              <a:spcBef>
                <a:spcPct val="0"/>
              </a:spcBef>
              <a:spcAft>
                <a:spcPct val="0"/>
              </a:spcAft>
              <a:buClrTx/>
              <a:buSzTx/>
              <a:buNone/>
            </a:pPr>
            <a:r>
              <a:rPr lang="zh-CN" altLang="en-US" sz="2800" b="1">
                <a:solidFill>
                  <a:srgbClr val="008000"/>
                </a:solidFill>
                <a:latin typeface="楷体" panose="02010609060101010101" pitchFamily="49" charset="-122"/>
                <a:ea typeface="楷体" panose="02010609060101010101" pitchFamily="49" charset="-122"/>
              </a:rPr>
              <a:t>地势坤君子以厚德载物</a:t>
            </a:r>
          </a:p>
        </p:txBody>
      </p:sp>
      <p:sp>
        <p:nvSpPr>
          <p:cNvPr id="43014" name="矩形 3">
            <a:extLst>
              <a:ext uri="{FF2B5EF4-FFF2-40B4-BE49-F238E27FC236}">
                <a16:creationId xmlns:a16="http://schemas.microsoft.com/office/drawing/2014/main" id="{84CFDA0B-34F4-4686-BDE8-3E19D6FD17EA}"/>
              </a:ext>
            </a:extLst>
          </p:cNvPr>
          <p:cNvSpPr>
            <a:spLocks noChangeArrowheads="1"/>
          </p:cNvSpPr>
          <p:nvPr/>
        </p:nvSpPr>
        <p:spPr bwMode="auto">
          <a:xfrm>
            <a:off x="1958975" y="1574801"/>
            <a:ext cx="379095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lnSpc>
                <a:spcPct val="80000"/>
              </a:lnSpc>
              <a:spcAft>
                <a:spcPct val="0"/>
              </a:spcAft>
              <a:buClr>
                <a:srgbClr val="2F2F2F"/>
              </a:buClr>
              <a:buNone/>
            </a:pPr>
            <a:r>
              <a:rPr lang="zh-CN" altLang="en-US" sz="2800" b="1">
                <a:solidFill>
                  <a:srgbClr val="C00000"/>
                </a:solidFill>
                <a:ea typeface="黑体" panose="02010609060101010101" pitchFamily="49" charset="-122"/>
              </a:rPr>
              <a:t>人类社会中的二进制：</a:t>
            </a:r>
            <a:endParaRPr lang="en-US" altLang="zh-CN" sz="2800" b="1">
              <a:solidFill>
                <a:srgbClr val="C00000"/>
              </a:solidFill>
              <a:ea typeface="黑体" panose="02010609060101010101" pitchFamily="49" charset="-122"/>
            </a:endParaRPr>
          </a:p>
        </p:txBody>
      </p:sp>
      <p:pic>
        <p:nvPicPr>
          <p:cNvPr id="48132" name="Picture 4">
            <a:extLst>
              <a:ext uri="{FF2B5EF4-FFF2-40B4-BE49-F238E27FC236}">
                <a16:creationId xmlns:a16="http://schemas.microsoft.com/office/drawing/2014/main" id="{7D9B7523-451C-4343-BB3F-FDC1937E19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0275" y="2994026"/>
            <a:ext cx="4508500" cy="263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910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 calcmode="lin" valueType="num">
                                      <p:cBhvr>
                                        <p:cTn id="7" dur="500" fill="hold"/>
                                        <p:tgtEl>
                                          <p:spTgt spid="48130"/>
                                        </p:tgtEl>
                                        <p:attrNameLst>
                                          <p:attrName>ppt_w</p:attrName>
                                        </p:attrNameLst>
                                      </p:cBhvr>
                                      <p:tavLst>
                                        <p:tav tm="0">
                                          <p:val>
                                            <p:fltVal val="0"/>
                                          </p:val>
                                        </p:tav>
                                        <p:tav tm="100000">
                                          <p:val>
                                            <p:strVal val="#ppt_w"/>
                                          </p:val>
                                        </p:tav>
                                      </p:tavLst>
                                    </p:anim>
                                    <p:anim calcmode="lin" valueType="num">
                                      <p:cBhvr>
                                        <p:cTn id="8" dur="500" fill="hold"/>
                                        <p:tgtEl>
                                          <p:spTgt spid="48130"/>
                                        </p:tgtEl>
                                        <p:attrNameLst>
                                          <p:attrName>ppt_h</p:attrName>
                                        </p:attrNameLst>
                                      </p:cBhvr>
                                      <p:tavLst>
                                        <p:tav tm="0">
                                          <p:val>
                                            <p:fltVal val="0"/>
                                          </p:val>
                                        </p:tav>
                                        <p:tav tm="100000">
                                          <p:val>
                                            <p:strVal val="#ppt_h"/>
                                          </p:val>
                                        </p:tav>
                                      </p:tavLst>
                                    </p:anim>
                                    <p:animEffect transition="in" filter="fade">
                                      <p:cBhvr>
                                        <p:cTn id="9" dur="500"/>
                                        <p:tgtEl>
                                          <p:spTgt spid="4813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48131"/>
                                        </p:tgtEl>
                                        <p:attrNameLst>
                                          <p:attrName>style.visibility</p:attrName>
                                        </p:attrNameLst>
                                      </p:cBhvr>
                                      <p:to>
                                        <p:strVal val="visible"/>
                                      </p:to>
                                    </p:set>
                                    <p:animEffect transition="in" filter="fade">
                                      <p:cBhvr>
                                        <p:cTn id="14" dur="500"/>
                                        <p:tgtEl>
                                          <p:spTgt spid="4813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8132"/>
                                        </p:tgtEl>
                                        <p:attrNameLst>
                                          <p:attrName>style.visibility</p:attrName>
                                        </p:attrNameLst>
                                      </p:cBhvr>
                                      <p:to>
                                        <p:strVal val="visible"/>
                                      </p:to>
                                    </p:set>
                                    <p:animEffect transition="in" filter="fade">
                                      <p:cBhvr>
                                        <p:cTn id="25" dur="5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9D3D3291-6863-4253-890F-696A6128200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子程序调用</a:t>
            </a:r>
            <a:endParaRPr kumimoji="1" lang="zh-CN" altLang="en-US" sz="3600" b="1">
              <a:latin typeface="Arial" panose="020B0604020202020204" pitchFamily="34" charset="0"/>
              <a:ea typeface="黑体" panose="02010609060101010101" pitchFamily="49" charset="-122"/>
            </a:endParaRPr>
          </a:p>
        </p:txBody>
      </p:sp>
      <p:sp>
        <p:nvSpPr>
          <p:cNvPr id="5" name="Rectangle 2">
            <a:extLst>
              <a:ext uri="{FF2B5EF4-FFF2-40B4-BE49-F238E27FC236}">
                <a16:creationId xmlns:a16="http://schemas.microsoft.com/office/drawing/2014/main" id="{D494E6CD-EF43-4F5D-B3A6-9C20F1E69AA6}"/>
              </a:ext>
            </a:extLst>
          </p:cNvPr>
          <p:cNvSpPr>
            <a:spLocks noGrp="1" noChangeArrowheads="1"/>
          </p:cNvSpPr>
          <p:nvPr/>
        </p:nvSpPr>
        <p:spPr bwMode="auto">
          <a:xfrm>
            <a:off x="2474913" y="1565276"/>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7" name="Rectangle 3">
            <a:extLst>
              <a:ext uri="{FF2B5EF4-FFF2-40B4-BE49-F238E27FC236}">
                <a16:creationId xmlns:a16="http://schemas.microsoft.com/office/drawing/2014/main" id="{615F559A-3613-4407-A858-C26FB7210D87}"/>
              </a:ext>
            </a:extLst>
          </p:cNvPr>
          <p:cNvSpPr>
            <a:spLocks noGrp="1" noChangeArrowheads="1"/>
          </p:cNvSpPr>
          <p:nvPr/>
        </p:nvSpPr>
        <p:spPr bwMode="auto">
          <a:xfrm>
            <a:off x="1920875" y="1560513"/>
            <a:ext cx="82804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u"/>
              <a:defRPr/>
            </a:pPr>
            <a:r>
              <a:rPr lang="zh-CN" altLang="en-US" sz="2800" kern="0" dirty="0">
                <a:solidFill>
                  <a:schemeClr val="tx1"/>
                </a:solidFill>
                <a:latin typeface="+mj-ea"/>
                <a:ea typeface="+mj-ea"/>
              </a:rPr>
              <a:t>汇编语言子程序调用</a:t>
            </a:r>
          </a:p>
          <a:p>
            <a:pPr lvl="1">
              <a:defRPr/>
            </a:pPr>
            <a:r>
              <a:rPr lang="zh-CN" altLang="en-US" i="0" kern="0" dirty="0">
                <a:latin typeface="楷体" panose="02010609060101010101" pitchFamily="49" charset="-122"/>
                <a:ea typeface="楷体" panose="02010609060101010101" pitchFamily="49" charset="-122"/>
              </a:rPr>
              <a:t>在</a:t>
            </a:r>
            <a:r>
              <a:rPr lang="en-US" altLang="zh-CN" i="0" kern="0" dirty="0">
                <a:latin typeface="楷体" panose="02010609060101010101" pitchFamily="49" charset="-122"/>
                <a:ea typeface="楷体" panose="02010609060101010101" pitchFamily="49" charset="-122"/>
              </a:rPr>
              <a:t>ARM</a:t>
            </a:r>
            <a:r>
              <a:rPr lang="zh-CN" altLang="en-US" i="0" kern="0" dirty="0">
                <a:latin typeface="楷体" panose="02010609060101010101" pitchFamily="49" charset="-122"/>
                <a:ea typeface="楷体" panose="02010609060101010101" pitchFamily="49" charset="-122"/>
              </a:rPr>
              <a:t>汇编语言程序中，使用指令“</a:t>
            </a:r>
            <a:r>
              <a:rPr lang="en-US" altLang="zh-CN" i="0" kern="0" dirty="0">
                <a:latin typeface="楷体" panose="02010609060101010101" pitchFamily="49" charset="-122"/>
                <a:ea typeface="楷体" panose="02010609060101010101" pitchFamily="49" charset="-122"/>
              </a:rPr>
              <a:t>BL</a:t>
            </a:r>
            <a:r>
              <a:rPr lang="zh-CN" altLang="en-US" i="0" kern="0" dirty="0">
                <a:latin typeface="楷体" panose="02010609060101010101" pitchFamily="49" charset="-122"/>
                <a:ea typeface="楷体" panose="02010609060101010101" pitchFamily="49" charset="-122"/>
              </a:rPr>
              <a:t>子程序”名即可完成子程序的调用。</a:t>
            </a:r>
          </a:p>
          <a:p>
            <a:pPr lvl="1">
              <a:defRPr/>
            </a:pPr>
            <a:r>
              <a:rPr lang="zh-CN" altLang="en-US" i="0" kern="0" dirty="0">
                <a:latin typeface="楷体" panose="02010609060101010101" pitchFamily="49" charset="-122"/>
                <a:ea typeface="楷体" panose="02010609060101010101" pitchFamily="49" charset="-122"/>
              </a:rPr>
              <a:t>该指令在执行时完成如下操作：将子程序的返回地址存放在连接寄存器</a:t>
            </a:r>
            <a:r>
              <a:rPr lang="en-US" altLang="zh-CN" i="0" kern="0" dirty="0">
                <a:latin typeface="楷体" panose="02010609060101010101" pitchFamily="49" charset="-122"/>
                <a:ea typeface="楷体" panose="02010609060101010101" pitchFamily="49" charset="-122"/>
              </a:rPr>
              <a:t>LR</a:t>
            </a:r>
            <a:r>
              <a:rPr lang="zh-CN" altLang="en-US" i="0" kern="0" dirty="0">
                <a:latin typeface="楷体" panose="02010609060101010101" pitchFamily="49" charset="-122"/>
                <a:ea typeface="楷体" panose="02010609060101010101" pitchFamily="49" charset="-122"/>
              </a:rPr>
              <a:t>中，同时将程序计数器</a:t>
            </a:r>
            <a:r>
              <a:rPr lang="en-US" altLang="zh-CN" i="0" kern="0" dirty="0">
                <a:latin typeface="楷体" panose="02010609060101010101" pitchFamily="49" charset="-122"/>
                <a:ea typeface="楷体" panose="02010609060101010101" pitchFamily="49" charset="-122"/>
              </a:rPr>
              <a:t>PC</a:t>
            </a:r>
            <a:r>
              <a:rPr lang="zh-CN" altLang="en-US" i="0" kern="0" dirty="0">
                <a:latin typeface="楷体" panose="02010609060101010101" pitchFamily="49" charset="-122"/>
                <a:ea typeface="楷体" panose="02010609060101010101" pitchFamily="49" charset="-122"/>
              </a:rPr>
              <a:t>指向子程序的入口点。当子程序执行完毕需要返回调用处时，只需要将存放在</a:t>
            </a:r>
            <a:r>
              <a:rPr lang="en-US" altLang="zh-CN" i="0" kern="0" dirty="0">
                <a:latin typeface="楷体" panose="02010609060101010101" pitchFamily="49" charset="-122"/>
                <a:ea typeface="楷体" panose="02010609060101010101" pitchFamily="49" charset="-122"/>
              </a:rPr>
              <a:t>LR</a:t>
            </a:r>
            <a:r>
              <a:rPr lang="zh-CN" altLang="en-US" i="0" kern="0" dirty="0">
                <a:latin typeface="楷体" panose="02010609060101010101" pitchFamily="49" charset="-122"/>
                <a:ea typeface="楷体" panose="02010609060101010101" pitchFamily="49" charset="-122"/>
              </a:rPr>
              <a:t>中的返回地址重新拷贝给程序计数器</a:t>
            </a:r>
            <a:r>
              <a:rPr lang="en-US" altLang="zh-CN" i="0" kern="0" dirty="0">
                <a:latin typeface="楷体" panose="02010609060101010101" pitchFamily="49" charset="-122"/>
                <a:ea typeface="楷体" panose="02010609060101010101" pitchFamily="49" charset="-122"/>
              </a:rPr>
              <a:t>PC</a:t>
            </a:r>
            <a:r>
              <a:rPr lang="zh-CN" altLang="en-US" i="0" kern="0" dirty="0">
                <a:latin typeface="楷体" panose="02010609060101010101" pitchFamily="49" charset="-122"/>
                <a:ea typeface="楷体" panose="02010609060101010101" pitchFamily="49" charset="-122"/>
              </a:rPr>
              <a:t>即可。</a:t>
            </a:r>
          </a:p>
        </p:txBody>
      </p:sp>
    </p:spTree>
    <p:extLst>
      <p:ext uri="{BB962C8B-B14F-4D97-AF65-F5344CB8AC3E}">
        <p14:creationId xmlns:p14="http://schemas.microsoft.com/office/powerpoint/2010/main" val="2202878791"/>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73F245A6-89E0-4FC0-878D-26A562D4876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子程序调用</a:t>
            </a:r>
            <a:endParaRPr kumimoji="1" lang="zh-CN" altLang="en-US" sz="3600" b="1">
              <a:latin typeface="Arial" panose="020B0604020202020204" pitchFamily="34" charset="0"/>
              <a:ea typeface="黑体" panose="02010609060101010101" pitchFamily="49" charset="-122"/>
            </a:endParaRPr>
          </a:p>
        </p:txBody>
      </p:sp>
      <p:sp>
        <p:nvSpPr>
          <p:cNvPr id="5" name="Rectangle 2">
            <a:extLst>
              <a:ext uri="{FF2B5EF4-FFF2-40B4-BE49-F238E27FC236}">
                <a16:creationId xmlns:a16="http://schemas.microsoft.com/office/drawing/2014/main" id="{27CF7C36-A878-4A24-9859-936D7B69F53B}"/>
              </a:ext>
            </a:extLst>
          </p:cNvPr>
          <p:cNvSpPr>
            <a:spLocks noGrp="1" noChangeArrowheads="1"/>
          </p:cNvSpPr>
          <p:nvPr/>
        </p:nvSpPr>
        <p:spPr bwMode="auto">
          <a:xfrm>
            <a:off x="2474913" y="1565276"/>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6" name="Rectangle 3">
            <a:extLst>
              <a:ext uri="{FF2B5EF4-FFF2-40B4-BE49-F238E27FC236}">
                <a16:creationId xmlns:a16="http://schemas.microsoft.com/office/drawing/2014/main" id="{B13F4BD6-58AE-47B9-8B1A-4FAA3D081002}"/>
              </a:ext>
            </a:extLst>
          </p:cNvPr>
          <p:cNvSpPr>
            <a:spLocks noGrp="1" noChangeArrowheads="1"/>
          </p:cNvSpPr>
          <p:nvPr/>
        </p:nvSpPr>
        <p:spPr bwMode="auto">
          <a:xfrm>
            <a:off x="1981200" y="1435372"/>
            <a:ext cx="8229600" cy="523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lvl="1">
              <a:lnSpc>
                <a:spcPct val="80000"/>
              </a:lnSpc>
              <a:defRPr/>
            </a:pPr>
            <a:r>
              <a:rPr lang="zh-CN" altLang="en-US" sz="2000" kern="0" dirty="0">
                <a:latin typeface="楷体_GB2312"/>
                <a:ea typeface="宋体"/>
              </a:rPr>
              <a:t>以下是使用</a:t>
            </a:r>
            <a:r>
              <a:rPr lang="en-US" altLang="zh-CN" sz="2000" kern="0" dirty="0">
                <a:latin typeface="楷体_GB2312"/>
                <a:ea typeface="宋体"/>
              </a:rPr>
              <a:t>BL</a:t>
            </a:r>
            <a:r>
              <a:rPr lang="zh-CN" altLang="en-US" sz="2000" kern="0" dirty="0">
                <a:latin typeface="楷体_GB2312"/>
                <a:ea typeface="宋体"/>
              </a:rPr>
              <a:t>指令调用子程序的汇编语言源程序的基本结构：</a:t>
            </a:r>
          </a:p>
          <a:p>
            <a:pPr lvl="1">
              <a:lnSpc>
                <a:spcPct val="80000"/>
              </a:lnSpc>
              <a:buFont typeface="Wingdings" pitchFamily="2" charset="2"/>
              <a:buNone/>
              <a:defRPr/>
            </a:pPr>
            <a:r>
              <a:rPr lang="en-US" altLang="zh-CN" sz="2000" i="0" kern="0" dirty="0">
                <a:latin typeface="Times New Roman" pitchFamily="18" charset="0"/>
                <a:ea typeface="宋体"/>
              </a:rPr>
              <a:t>AREA	</a:t>
            </a:r>
            <a:r>
              <a:rPr lang="en-US" altLang="zh-CN" sz="2000" i="0" kern="0" dirty="0" err="1">
                <a:latin typeface="Times New Roman" pitchFamily="18" charset="0"/>
                <a:ea typeface="宋体"/>
              </a:rPr>
              <a:t>Init</a:t>
            </a:r>
            <a:r>
              <a:rPr lang="zh-CN" altLang="en-US" sz="2000" i="0" kern="0" dirty="0">
                <a:latin typeface="Times New Roman" pitchFamily="18" charset="0"/>
                <a:ea typeface="宋体"/>
              </a:rPr>
              <a:t>，</a:t>
            </a:r>
            <a:r>
              <a:rPr lang="en-US" altLang="zh-CN" sz="2000" i="0" kern="0" dirty="0">
                <a:latin typeface="Times New Roman" pitchFamily="18" charset="0"/>
                <a:ea typeface="宋体"/>
              </a:rPr>
              <a:t>CODE</a:t>
            </a:r>
            <a:r>
              <a:rPr lang="zh-CN" altLang="en-US" sz="2000" i="0" kern="0" dirty="0">
                <a:latin typeface="Times New Roman" pitchFamily="18" charset="0"/>
                <a:ea typeface="宋体"/>
              </a:rPr>
              <a:t>，</a:t>
            </a:r>
            <a:r>
              <a:rPr lang="en-US" altLang="zh-CN" sz="2000" i="0" kern="0" dirty="0">
                <a:latin typeface="Times New Roman" pitchFamily="18" charset="0"/>
                <a:ea typeface="宋体"/>
              </a:rPr>
              <a:t>READONLY</a:t>
            </a:r>
          </a:p>
          <a:p>
            <a:pPr lvl="1">
              <a:lnSpc>
                <a:spcPct val="80000"/>
              </a:lnSpc>
              <a:buFont typeface="Wingdings" pitchFamily="2" charset="2"/>
              <a:buNone/>
              <a:defRPr/>
            </a:pPr>
            <a:r>
              <a:rPr lang="en-US" altLang="zh-CN" sz="2000" i="0" kern="0" dirty="0">
                <a:latin typeface="Times New Roman" pitchFamily="18" charset="0"/>
                <a:ea typeface="宋体"/>
              </a:rPr>
              <a:t>ENTRY</a:t>
            </a:r>
          </a:p>
          <a:p>
            <a:pPr lvl="1">
              <a:lnSpc>
                <a:spcPct val="80000"/>
              </a:lnSpc>
              <a:buFont typeface="Wingdings" pitchFamily="2" charset="2"/>
              <a:buNone/>
              <a:defRPr/>
            </a:pPr>
            <a:r>
              <a:rPr lang="en-US" altLang="zh-CN" sz="2000" i="0" kern="0" dirty="0">
                <a:latin typeface="Times New Roman" pitchFamily="18" charset="0"/>
                <a:ea typeface="宋体"/>
              </a:rPr>
              <a:t>Start</a:t>
            </a:r>
          </a:p>
          <a:p>
            <a:pPr lvl="1">
              <a:lnSpc>
                <a:spcPct val="80000"/>
              </a:lnSpc>
              <a:buFont typeface="Wingdings" pitchFamily="2" charset="2"/>
              <a:buNone/>
              <a:defRPr/>
            </a:pPr>
            <a:r>
              <a:rPr lang="en-US" altLang="zh-CN" sz="2000" i="0" kern="0" dirty="0">
                <a:latin typeface="Times New Roman" pitchFamily="18" charset="0"/>
                <a:ea typeface="宋体"/>
              </a:rPr>
              <a:t>LDR	R0</a:t>
            </a:r>
            <a:r>
              <a:rPr lang="zh-CN" altLang="en-US" sz="2000" i="0" kern="0" dirty="0">
                <a:latin typeface="Times New Roman" pitchFamily="18" charset="0"/>
                <a:ea typeface="宋体"/>
              </a:rPr>
              <a:t>，</a:t>
            </a:r>
            <a:r>
              <a:rPr lang="en-US" altLang="zh-CN" sz="2000" i="0" kern="0" dirty="0">
                <a:latin typeface="Times New Roman" pitchFamily="18" charset="0"/>
                <a:ea typeface="宋体"/>
              </a:rPr>
              <a:t>=0x3FF5000</a:t>
            </a:r>
            <a:endParaRPr lang="pt-BR" altLang="zh-CN" sz="2000" i="0" kern="0" dirty="0">
              <a:latin typeface="Times New Roman" pitchFamily="18" charset="0"/>
              <a:ea typeface="宋体"/>
            </a:endParaRPr>
          </a:p>
          <a:p>
            <a:pPr lvl="1">
              <a:lnSpc>
                <a:spcPct val="80000"/>
              </a:lnSpc>
              <a:buFont typeface="Wingdings" pitchFamily="2" charset="2"/>
              <a:buNone/>
              <a:defRPr/>
            </a:pPr>
            <a:r>
              <a:rPr lang="pt-BR" altLang="zh-CN" sz="2000" i="0" kern="0" dirty="0">
                <a:latin typeface="Times New Roman" pitchFamily="18" charset="0"/>
                <a:ea typeface="宋体"/>
              </a:rPr>
              <a:t>LDR	R1</a:t>
            </a:r>
            <a:r>
              <a:rPr lang="zh-CN" altLang="pt-BR" sz="2000" i="0" kern="0" dirty="0">
                <a:latin typeface="Times New Roman" pitchFamily="18" charset="0"/>
                <a:ea typeface="宋体"/>
              </a:rPr>
              <a:t>，</a:t>
            </a:r>
            <a:r>
              <a:rPr lang="pt-BR" altLang="zh-CN" sz="2000" i="0" kern="0" dirty="0">
                <a:latin typeface="Times New Roman" pitchFamily="18" charset="0"/>
                <a:ea typeface="宋体"/>
              </a:rPr>
              <a:t>0xFF</a:t>
            </a:r>
          </a:p>
          <a:p>
            <a:pPr lvl="1">
              <a:lnSpc>
                <a:spcPct val="80000"/>
              </a:lnSpc>
              <a:buFont typeface="Wingdings" pitchFamily="2" charset="2"/>
              <a:buNone/>
              <a:defRPr/>
            </a:pPr>
            <a:r>
              <a:rPr lang="pt-BR" altLang="zh-CN" sz="2000" i="0" kern="0" dirty="0">
                <a:latin typeface="Times New Roman" pitchFamily="18" charset="0"/>
                <a:ea typeface="宋体"/>
              </a:rPr>
              <a:t>STR		R1</a:t>
            </a:r>
            <a:r>
              <a:rPr lang="zh-CN" altLang="pt-BR" sz="2000" i="0" kern="0" dirty="0">
                <a:latin typeface="Times New Roman" pitchFamily="18" charset="0"/>
                <a:ea typeface="宋体"/>
              </a:rPr>
              <a:t>，</a:t>
            </a:r>
            <a:r>
              <a:rPr lang="pt-BR" altLang="zh-CN" sz="2000" i="0" kern="0" dirty="0">
                <a:latin typeface="Times New Roman" pitchFamily="18" charset="0"/>
                <a:ea typeface="宋体"/>
              </a:rPr>
              <a:t>[R0]</a:t>
            </a:r>
          </a:p>
          <a:p>
            <a:pPr lvl="1">
              <a:lnSpc>
                <a:spcPct val="80000"/>
              </a:lnSpc>
              <a:buFont typeface="Wingdings" pitchFamily="2" charset="2"/>
              <a:buNone/>
              <a:defRPr/>
            </a:pPr>
            <a:r>
              <a:rPr lang="pt-BR" altLang="zh-CN" sz="2000" i="0" kern="0" dirty="0">
                <a:latin typeface="Times New Roman" pitchFamily="18" charset="0"/>
                <a:ea typeface="宋体"/>
              </a:rPr>
              <a:t>LDR	R0</a:t>
            </a:r>
            <a:r>
              <a:rPr lang="zh-CN" altLang="pt-BR" sz="2000" i="0" kern="0" dirty="0">
                <a:latin typeface="Times New Roman" pitchFamily="18" charset="0"/>
                <a:ea typeface="宋体"/>
              </a:rPr>
              <a:t>，</a:t>
            </a:r>
            <a:r>
              <a:rPr lang="pt-BR" altLang="zh-CN" sz="2000" i="0" kern="0" dirty="0">
                <a:latin typeface="Times New Roman" pitchFamily="18" charset="0"/>
                <a:ea typeface="宋体"/>
              </a:rPr>
              <a:t>=0x3FF5008</a:t>
            </a:r>
          </a:p>
          <a:p>
            <a:pPr lvl="1">
              <a:lnSpc>
                <a:spcPct val="80000"/>
              </a:lnSpc>
              <a:buFont typeface="Wingdings" pitchFamily="2" charset="2"/>
              <a:buNone/>
              <a:defRPr/>
            </a:pPr>
            <a:r>
              <a:rPr lang="pt-BR" altLang="zh-CN" sz="2000" i="0" kern="0" dirty="0">
                <a:latin typeface="Times New Roman" pitchFamily="18" charset="0"/>
                <a:ea typeface="宋体"/>
              </a:rPr>
              <a:t>LDR	R1</a:t>
            </a:r>
            <a:r>
              <a:rPr lang="zh-CN" altLang="pt-BR" sz="2000" i="0" kern="0" dirty="0">
                <a:latin typeface="Times New Roman" pitchFamily="18" charset="0"/>
                <a:ea typeface="宋体"/>
              </a:rPr>
              <a:t>，</a:t>
            </a:r>
            <a:r>
              <a:rPr lang="pt-BR" altLang="zh-CN" sz="2000" i="0" kern="0" dirty="0">
                <a:latin typeface="Times New Roman" pitchFamily="18" charset="0"/>
                <a:ea typeface="宋体"/>
              </a:rPr>
              <a:t>0x01</a:t>
            </a:r>
          </a:p>
          <a:p>
            <a:pPr lvl="1">
              <a:lnSpc>
                <a:spcPct val="80000"/>
              </a:lnSpc>
              <a:buFont typeface="Wingdings" pitchFamily="2" charset="2"/>
              <a:buNone/>
              <a:defRPr/>
            </a:pPr>
            <a:r>
              <a:rPr lang="pt-BR" altLang="zh-CN" sz="2000" i="0" kern="0" dirty="0">
                <a:latin typeface="Times New Roman" pitchFamily="18" charset="0"/>
                <a:ea typeface="宋体"/>
              </a:rPr>
              <a:t>STR		R1</a:t>
            </a:r>
            <a:r>
              <a:rPr lang="zh-CN" altLang="pt-BR" sz="2000" i="0" kern="0" dirty="0">
                <a:latin typeface="Times New Roman" pitchFamily="18" charset="0"/>
                <a:ea typeface="宋体"/>
              </a:rPr>
              <a:t>，</a:t>
            </a:r>
            <a:r>
              <a:rPr lang="pt-BR" altLang="zh-CN" sz="2000" i="0" kern="0" dirty="0">
                <a:latin typeface="Times New Roman" pitchFamily="18" charset="0"/>
                <a:ea typeface="宋体"/>
              </a:rPr>
              <a:t>[R0]</a:t>
            </a:r>
          </a:p>
          <a:p>
            <a:pPr lvl="1">
              <a:lnSpc>
                <a:spcPct val="80000"/>
              </a:lnSpc>
              <a:buFont typeface="Wingdings" pitchFamily="2" charset="2"/>
              <a:buNone/>
              <a:defRPr/>
            </a:pPr>
            <a:r>
              <a:rPr lang="pt-BR" altLang="zh-CN" sz="2000" i="0" kern="0" dirty="0">
                <a:solidFill>
                  <a:srgbClr val="FF0000"/>
                </a:solidFill>
                <a:latin typeface="Times New Roman" pitchFamily="18" charset="0"/>
                <a:ea typeface="宋体"/>
              </a:rPr>
              <a:t>BL		PRINT_TEXT</a:t>
            </a:r>
          </a:p>
          <a:p>
            <a:pPr lvl="1">
              <a:lnSpc>
                <a:spcPct val="80000"/>
              </a:lnSpc>
              <a:buFont typeface="Wingdings" pitchFamily="2" charset="2"/>
              <a:buNone/>
              <a:defRPr/>
            </a:pPr>
            <a:r>
              <a:rPr lang="pt-BR" altLang="zh-CN" sz="2000" i="0" kern="0" dirty="0">
                <a:solidFill>
                  <a:srgbClr val="FF0000"/>
                </a:solidFill>
                <a:latin typeface="Times New Roman" pitchFamily="18" charset="0"/>
                <a:ea typeface="宋体"/>
              </a:rPr>
              <a:t>……</a:t>
            </a:r>
            <a:endParaRPr lang="en-US" altLang="zh-CN" sz="2000" i="0" kern="0" dirty="0">
              <a:solidFill>
                <a:srgbClr val="FF0000"/>
              </a:solidFill>
              <a:latin typeface="Times New Roman" pitchFamily="18" charset="0"/>
              <a:ea typeface="宋体"/>
            </a:endParaRPr>
          </a:p>
          <a:p>
            <a:pPr lvl="1">
              <a:lnSpc>
                <a:spcPct val="80000"/>
              </a:lnSpc>
              <a:buFont typeface="Wingdings" pitchFamily="2" charset="2"/>
              <a:buNone/>
              <a:defRPr/>
            </a:pPr>
            <a:r>
              <a:rPr lang="en-US" altLang="zh-CN" sz="2000" i="0" kern="0" dirty="0">
                <a:solidFill>
                  <a:srgbClr val="FF0000"/>
                </a:solidFill>
                <a:latin typeface="Times New Roman" pitchFamily="18" charset="0"/>
                <a:ea typeface="宋体"/>
              </a:rPr>
              <a:t>PRINT_TEXT</a:t>
            </a:r>
          </a:p>
          <a:p>
            <a:pPr lvl="1">
              <a:lnSpc>
                <a:spcPct val="80000"/>
              </a:lnSpc>
              <a:buFont typeface="Wingdings" pitchFamily="2" charset="2"/>
              <a:buNone/>
              <a:defRPr/>
            </a:pPr>
            <a:r>
              <a:rPr lang="en-US" altLang="zh-CN" sz="2000" i="0" kern="0" dirty="0">
                <a:solidFill>
                  <a:srgbClr val="FF0000"/>
                </a:solidFill>
                <a:latin typeface="Times New Roman" pitchFamily="18" charset="0"/>
                <a:ea typeface="宋体"/>
              </a:rPr>
              <a:t>……</a:t>
            </a:r>
          </a:p>
          <a:p>
            <a:pPr lvl="1">
              <a:lnSpc>
                <a:spcPct val="80000"/>
              </a:lnSpc>
              <a:buFont typeface="Wingdings" pitchFamily="2" charset="2"/>
              <a:buNone/>
              <a:defRPr/>
            </a:pPr>
            <a:r>
              <a:rPr lang="en-US" altLang="zh-CN" sz="2000" i="0" kern="0" dirty="0">
                <a:solidFill>
                  <a:srgbClr val="FF0000"/>
                </a:solidFill>
                <a:latin typeface="Times New Roman" pitchFamily="18" charset="0"/>
                <a:ea typeface="宋体"/>
              </a:rPr>
              <a:t>MOV	PC</a:t>
            </a:r>
            <a:r>
              <a:rPr lang="zh-CN" altLang="en-US" sz="2000" i="0" kern="0" dirty="0">
                <a:solidFill>
                  <a:srgbClr val="FF0000"/>
                </a:solidFill>
                <a:latin typeface="Times New Roman" pitchFamily="18" charset="0"/>
                <a:ea typeface="宋体"/>
              </a:rPr>
              <a:t>，</a:t>
            </a:r>
            <a:r>
              <a:rPr lang="en-US" altLang="zh-CN" sz="2000" i="0" kern="0" dirty="0">
                <a:solidFill>
                  <a:srgbClr val="FF0000"/>
                </a:solidFill>
                <a:latin typeface="Times New Roman" pitchFamily="18" charset="0"/>
                <a:ea typeface="宋体"/>
              </a:rPr>
              <a:t>LR</a:t>
            </a:r>
            <a:endParaRPr lang="en-US" altLang="zh-CN" sz="2000" i="0" strike="sngStrike" kern="0" dirty="0">
              <a:solidFill>
                <a:srgbClr val="FF0000"/>
              </a:solidFill>
              <a:latin typeface="Times New Roman" pitchFamily="18" charset="0"/>
              <a:ea typeface="宋体"/>
            </a:endParaRPr>
          </a:p>
          <a:p>
            <a:pPr lvl="1">
              <a:lnSpc>
                <a:spcPct val="80000"/>
              </a:lnSpc>
              <a:buFont typeface="Wingdings" pitchFamily="2" charset="2"/>
              <a:buNone/>
              <a:defRPr/>
            </a:pPr>
            <a:r>
              <a:rPr lang="en-US" altLang="zh-CN" sz="2000" i="0" kern="0" dirty="0">
                <a:latin typeface="Times New Roman" pitchFamily="18" charset="0"/>
                <a:ea typeface="宋体"/>
              </a:rPr>
              <a:t>……</a:t>
            </a:r>
          </a:p>
          <a:p>
            <a:pPr lvl="1">
              <a:lnSpc>
                <a:spcPct val="80000"/>
              </a:lnSpc>
              <a:defRPr/>
            </a:pPr>
            <a:r>
              <a:rPr lang="en-US" altLang="zh-CN" sz="2000" i="0" kern="0" dirty="0">
                <a:latin typeface="Times New Roman" pitchFamily="18" charset="0"/>
                <a:ea typeface="宋体"/>
              </a:rPr>
              <a:t>END</a:t>
            </a:r>
          </a:p>
        </p:txBody>
      </p:sp>
    </p:spTree>
    <p:extLst>
      <p:ext uri="{BB962C8B-B14F-4D97-AF65-F5344CB8AC3E}">
        <p14:creationId xmlns:p14="http://schemas.microsoft.com/office/powerpoint/2010/main" val="2514808058"/>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a:extLst>
              <a:ext uri="{FF2B5EF4-FFF2-40B4-BE49-F238E27FC236}">
                <a16:creationId xmlns:a16="http://schemas.microsoft.com/office/drawing/2014/main" id="{A5411FA2-A8D7-4B34-B7F4-D8A2C0ADD6E7}"/>
              </a:ext>
            </a:extLst>
          </p:cNvPr>
          <p:cNvSpPr txBox="1">
            <a:spLocks noChangeArrowheads="1"/>
          </p:cNvSpPr>
          <p:nvPr/>
        </p:nvSpPr>
        <p:spPr bwMode="auto">
          <a:xfrm>
            <a:off x="1992313" y="549276"/>
            <a:ext cx="84963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过程调用标准</a:t>
            </a:r>
            <a:r>
              <a:rPr kumimoji="1" lang="en-US" altLang="zh-CN" sz="3600" b="1">
                <a:solidFill>
                  <a:srgbClr val="C00000"/>
                </a:solidFill>
                <a:latin typeface="楷体" panose="02010609060101010101" pitchFamily="49" charset="-122"/>
                <a:ea typeface="楷体" panose="02010609060101010101" pitchFamily="49" charset="-122"/>
              </a:rPr>
              <a:t>AAPCS</a:t>
            </a:r>
            <a:endParaRPr kumimoji="1" lang="zh-CN" altLang="en-US" sz="3600" b="1">
              <a:latin typeface="Arial" panose="020B0604020202020204" pitchFamily="34" charset="0"/>
              <a:ea typeface="黑体" panose="02010609060101010101" pitchFamily="49" charset="-122"/>
            </a:endParaRPr>
          </a:p>
        </p:txBody>
      </p:sp>
      <p:sp>
        <p:nvSpPr>
          <p:cNvPr id="7" name="Rectangle 3">
            <a:extLst>
              <a:ext uri="{FF2B5EF4-FFF2-40B4-BE49-F238E27FC236}">
                <a16:creationId xmlns:a16="http://schemas.microsoft.com/office/drawing/2014/main" id="{999691A7-02A2-493A-BA63-FEA32BA5B3B4}"/>
              </a:ext>
            </a:extLst>
          </p:cNvPr>
          <p:cNvSpPr>
            <a:spLocks noGrp="1" noChangeArrowheads="1"/>
          </p:cNvSpPr>
          <p:nvPr/>
        </p:nvSpPr>
        <p:spPr bwMode="auto">
          <a:xfrm>
            <a:off x="1992313" y="2349500"/>
            <a:ext cx="8280400"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lnSpc>
                <a:spcPct val="90000"/>
              </a:lnSpc>
              <a:buFont typeface="Wingdings" pitchFamily="2" charset="2"/>
              <a:buChar char="u"/>
              <a:defRPr/>
            </a:pPr>
            <a:r>
              <a:rPr lang="en-US" altLang="zh-CN" sz="2400" dirty="0">
                <a:solidFill>
                  <a:schemeClr val="tx1"/>
                </a:solidFill>
                <a:latin typeface="+mn-ea"/>
              </a:rPr>
              <a:t>1)</a:t>
            </a:r>
            <a:r>
              <a:rPr lang="zh-CN" altLang="en-US" sz="2400" dirty="0">
                <a:solidFill>
                  <a:schemeClr val="tx1"/>
                </a:solidFill>
                <a:latin typeface="+mn-ea"/>
              </a:rPr>
              <a:t>寄存器的使用规则</a:t>
            </a:r>
          </a:p>
          <a:p>
            <a:pPr>
              <a:lnSpc>
                <a:spcPct val="90000"/>
              </a:lnSpc>
              <a:defRPr/>
            </a:pPr>
            <a:r>
              <a:rPr lang="zh-CN" altLang="en-US" sz="2400" dirty="0">
                <a:latin typeface="楷体" panose="02010609060101010101" pitchFamily="49" charset="-122"/>
                <a:ea typeface="楷体" panose="02010609060101010101" pitchFamily="49" charset="-122"/>
              </a:rPr>
              <a:t>子程序之间通过寄存器</a:t>
            </a:r>
            <a:r>
              <a:rPr lang="en-US" altLang="zh-CN" sz="2400" dirty="0">
                <a:latin typeface="楷体" panose="02010609060101010101" pitchFamily="49" charset="-122"/>
                <a:ea typeface="楷体" panose="02010609060101010101" pitchFamily="49" charset="-122"/>
              </a:rPr>
              <a:t>r0~r3</a:t>
            </a:r>
            <a:r>
              <a:rPr lang="zh-CN" altLang="en-US" sz="2400" dirty="0">
                <a:latin typeface="楷体" panose="02010609060101010101" pitchFamily="49" charset="-122"/>
                <a:ea typeface="楷体" panose="02010609060101010101" pitchFamily="49" charset="-122"/>
              </a:rPr>
              <a:t>来传递参数，当参数个数多于</a:t>
            </a:r>
            <a:r>
              <a:rPr lang="en-US" altLang="zh-CN" sz="2400" dirty="0">
                <a:latin typeface="楷体" panose="02010609060101010101" pitchFamily="49" charset="-122"/>
                <a:ea typeface="楷体" panose="02010609060101010101" pitchFamily="49" charset="-122"/>
              </a:rPr>
              <a:t>4</a:t>
            </a:r>
            <a:r>
              <a:rPr lang="zh-CN" altLang="en-US" sz="2400" dirty="0">
                <a:latin typeface="楷体" panose="02010609060101010101" pitchFamily="49" charset="-122"/>
                <a:ea typeface="楷体" panose="02010609060101010101" pitchFamily="49" charset="-122"/>
              </a:rPr>
              <a:t>个时，使用堆栈来传递参数。</a:t>
            </a:r>
          </a:p>
          <a:p>
            <a:pPr>
              <a:lnSpc>
                <a:spcPct val="90000"/>
              </a:lnSpc>
              <a:defRPr/>
            </a:pPr>
            <a:r>
              <a:rPr lang="zh-CN" altLang="en-US" sz="2400" dirty="0">
                <a:latin typeface="楷体" panose="02010609060101010101" pitchFamily="49" charset="-122"/>
                <a:ea typeface="楷体" panose="02010609060101010101" pitchFamily="49" charset="-122"/>
              </a:rPr>
              <a:t>在子程序中，使用寄存器</a:t>
            </a:r>
            <a:r>
              <a:rPr lang="en-US" altLang="zh-CN" sz="2400" dirty="0">
                <a:latin typeface="楷体" panose="02010609060101010101" pitchFamily="49" charset="-122"/>
                <a:ea typeface="楷体" panose="02010609060101010101" pitchFamily="49" charset="-122"/>
              </a:rPr>
              <a:t>r4~r11</a:t>
            </a:r>
            <a:r>
              <a:rPr lang="zh-CN" altLang="en-US" sz="2400" dirty="0">
                <a:latin typeface="楷体" panose="02010609060101010101" pitchFamily="49" charset="-122"/>
                <a:ea typeface="楷体" panose="02010609060101010101" pitchFamily="49" charset="-122"/>
              </a:rPr>
              <a:t>保存局部变量。因此当进行子程序调用时要注意对这些寄存器的保存和恢复。</a:t>
            </a:r>
            <a:endParaRPr lang="en-US" altLang="zh-CN" sz="2400" dirty="0">
              <a:latin typeface="楷体" panose="02010609060101010101" pitchFamily="49" charset="-122"/>
              <a:ea typeface="楷体" panose="02010609060101010101" pitchFamily="49" charset="-122"/>
            </a:endParaRPr>
          </a:p>
          <a:p>
            <a:pPr>
              <a:lnSpc>
                <a:spcPct val="90000"/>
              </a:lnSpc>
              <a:defRPr/>
            </a:pPr>
            <a:r>
              <a:rPr lang="zh-CN" altLang="en-US" sz="2400" dirty="0">
                <a:latin typeface="楷体" panose="02010609060101010101" pitchFamily="49" charset="-122"/>
                <a:ea typeface="楷体" panose="02010609060101010101" pitchFamily="49" charset="-122"/>
              </a:rPr>
              <a:t>寄存器</a:t>
            </a:r>
            <a:r>
              <a:rPr lang="en-US" altLang="zh-CN" sz="2400" dirty="0">
                <a:latin typeface="楷体" panose="02010609060101010101" pitchFamily="49" charset="-122"/>
                <a:ea typeface="楷体" panose="02010609060101010101" pitchFamily="49" charset="-122"/>
              </a:rPr>
              <a:t>r12</a:t>
            </a:r>
            <a:r>
              <a:rPr lang="zh-CN" altLang="en-US" sz="2400" dirty="0">
                <a:latin typeface="楷体" panose="02010609060101010101" pitchFamily="49" charset="-122"/>
                <a:ea typeface="楷体" panose="02010609060101010101" pitchFamily="49" charset="-122"/>
              </a:rPr>
              <a:t>用于保存堆栈指针</a:t>
            </a:r>
            <a:r>
              <a:rPr lang="en-US" altLang="zh-CN" sz="2400" dirty="0">
                <a:latin typeface="楷体" panose="02010609060101010101" pitchFamily="49" charset="-122"/>
                <a:ea typeface="楷体" panose="02010609060101010101" pitchFamily="49" charset="-122"/>
              </a:rPr>
              <a:t>SP</a:t>
            </a:r>
            <a:r>
              <a:rPr lang="zh-CN" altLang="en-US" sz="2400" dirty="0">
                <a:latin typeface="楷体" panose="02010609060101010101" pitchFamily="49" charset="-122"/>
                <a:ea typeface="楷体" panose="02010609060101010101" pitchFamily="49" charset="-122"/>
              </a:rPr>
              <a:t>，当子程序返回时使用该寄存器出栈，记作</a:t>
            </a:r>
            <a:r>
              <a:rPr lang="en-US" altLang="zh-CN" sz="2400" dirty="0">
                <a:latin typeface="楷体" panose="02010609060101010101" pitchFamily="49" charset="-122"/>
                <a:ea typeface="楷体" panose="02010609060101010101" pitchFamily="49" charset="-122"/>
              </a:rPr>
              <a:t>IP</a:t>
            </a:r>
            <a:r>
              <a:rPr lang="zh-CN" altLang="en-US" sz="2400" dirty="0">
                <a:latin typeface="楷体" panose="02010609060101010101" pitchFamily="49" charset="-122"/>
                <a:ea typeface="楷体" panose="02010609060101010101" pitchFamily="49" charset="-122"/>
              </a:rPr>
              <a:t>。</a:t>
            </a:r>
          </a:p>
          <a:p>
            <a:pPr>
              <a:lnSpc>
                <a:spcPct val="90000"/>
              </a:lnSpc>
              <a:defRPr/>
            </a:pPr>
            <a:r>
              <a:rPr lang="zh-CN" altLang="en-US" sz="2400" dirty="0">
                <a:latin typeface="楷体" panose="02010609060101010101" pitchFamily="49" charset="-122"/>
                <a:ea typeface="楷体" panose="02010609060101010101" pitchFamily="49" charset="-122"/>
              </a:rPr>
              <a:t>寄存器</a:t>
            </a:r>
            <a:r>
              <a:rPr lang="en-US" altLang="zh-CN" sz="2400" dirty="0">
                <a:latin typeface="楷体" panose="02010609060101010101" pitchFamily="49" charset="-122"/>
                <a:ea typeface="楷体" panose="02010609060101010101" pitchFamily="49" charset="-122"/>
              </a:rPr>
              <a:t>r13</a:t>
            </a:r>
            <a:r>
              <a:rPr lang="zh-CN" altLang="en-US" sz="2400" dirty="0">
                <a:latin typeface="楷体" panose="02010609060101010101" pitchFamily="49" charset="-122"/>
                <a:ea typeface="楷体" panose="02010609060101010101" pitchFamily="49" charset="-122"/>
              </a:rPr>
              <a:t>用作堆栈指针，记作</a:t>
            </a:r>
            <a:r>
              <a:rPr lang="en-US" altLang="zh-CN" sz="2400" dirty="0">
                <a:latin typeface="楷体" panose="02010609060101010101" pitchFamily="49" charset="-122"/>
                <a:ea typeface="楷体" panose="02010609060101010101" pitchFamily="49" charset="-122"/>
              </a:rPr>
              <a:t>SP</a:t>
            </a:r>
            <a:r>
              <a:rPr lang="zh-CN" altLang="en-US" sz="2400" dirty="0">
                <a:latin typeface="楷体" panose="02010609060101010101" pitchFamily="49" charset="-122"/>
                <a:ea typeface="楷体" panose="02010609060101010101" pitchFamily="49" charset="-122"/>
              </a:rPr>
              <a:t>。寄存器</a:t>
            </a:r>
            <a:r>
              <a:rPr lang="en-US" altLang="zh-CN" sz="2400" dirty="0">
                <a:latin typeface="楷体" panose="02010609060101010101" pitchFamily="49" charset="-122"/>
                <a:ea typeface="楷体" panose="02010609060101010101" pitchFamily="49" charset="-122"/>
              </a:rPr>
              <a:t>r14</a:t>
            </a:r>
            <a:r>
              <a:rPr lang="zh-CN" altLang="en-US" sz="2400" dirty="0">
                <a:latin typeface="楷体" panose="02010609060101010101" pitchFamily="49" charset="-122"/>
                <a:ea typeface="楷体" panose="02010609060101010101" pitchFamily="49" charset="-122"/>
              </a:rPr>
              <a:t>称为链接寄存器，记作</a:t>
            </a:r>
            <a:r>
              <a:rPr lang="en-US" altLang="zh-CN" sz="2400" dirty="0">
                <a:latin typeface="楷体" panose="02010609060101010101" pitchFamily="49" charset="-122"/>
                <a:ea typeface="楷体" panose="02010609060101010101" pitchFamily="49" charset="-122"/>
              </a:rPr>
              <a:t>LR</a:t>
            </a:r>
            <a:r>
              <a:rPr lang="zh-CN" altLang="en-US" sz="2400" dirty="0">
                <a:latin typeface="楷体" panose="02010609060101010101" pitchFamily="49" charset="-122"/>
                <a:ea typeface="楷体" panose="02010609060101010101" pitchFamily="49" charset="-122"/>
              </a:rPr>
              <a:t>。该寄存器用于保存子程序的返回地址。</a:t>
            </a:r>
          </a:p>
          <a:p>
            <a:pPr>
              <a:lnSpc>
                <a:spcPct val="90000"/>
              </a:lnSpc>
              <a:defRPr/>
            </a:pPr>
            <a:r>
              <a:rPr lang="zh-CN" altLang="en-US" sz="2400" dirty="0">
                <a:latin typeface="楷体" panose="02010609060101010101" pitchFamily="49" charset="-122"/>
                <a:ea typeface="楷体" panose="02010609060101010101" pitchFamily="49" charset="-122"/>
              </a:rPr>
              <a:t>寄存器</a:t>
            </a:r>
            <a:r>
              <a:rPr lang="en-US" altLang="zh-CN" sz="2400" dirty="0">
                <a:latin typeface="楷体" panose="02010609060101010101" pitchFamily="49" charset="-122"/>
                <a:ea typeface="楷体" panose="02010609060101010101" pitchFamily="49" charset="-122"/>
              </a:rPr>
              <a:t>r15</a:t>
            </a:r>
            <a:r>
              <a:rPr lang="zh-CN" altLang="en-US" sz="2400" dirty="0">
                <a:latin typeface="楷体" panose="02010609060101010101" pitchFamily="49" charset="-122"/>
                <a:ea typeface="楷体" panose="02010609060101010101" pitchFamily="49" charset="-122"/>
              </a:rPr>
              <a:t>称为程序计数器，记作</a:t>
            </a:r>
            <a:r>
              <a:rPr lang="en-US" altLang="zh-CN" sz="2400" dirty="0">
                <a:latin typeface="楷体" panose="02010609060101010101" pitchFamily="49" charset="-122"/>
                <a:ea typeface="楷体" panose="02010609060101010101" pitchFamily="49" charset="-122"/>
              </a:rPr>
              <a:t>PC</a:t>
            </a:r>
            <a:r>
              <a:rPr lang="zh-CN" altLang="en-US" sz="2400" dirty="0">
                <a:latin typeface="楷体" panose="02010609060101010101" pitchFamily="49" charset="-122"/>
                <a:ea typeface="楷体" panose="02010609060101010101" pitchFamily="49" charset="-122"/>
              </a:rPr>
              <a:t>。</a:t>
            </a:r>
          </a:p>
        </p:txBody>
      </p:sp>
      <p:sp>
        <p:nvSpPr>
          <p:cNvPr id="2" name="矩形 1">
            <a:extLst>
              <a:ext uri="{FF2B5EF4-FFF2-40B4-BE49-F238E27FC236}">
                <a16:creationId xmlns:a16="http://schemas.microsoft.com/office/drawing/2014/main" id="{ABEF3A57-A040-4D2D-9A33-1050D0B4D817}"/>
              </a:ext>
            </a:extLst>
          </p:cNvPr>
          <p:cNvSpPr/>
          <p:nvPr/>
        </p:nvSpPr>
        <p:spPr>
          <a:xfrm>
            <a:off x="1992314" y="1425576"/>
            <a:ext cx="8135937" cy="830263"/>
          </a:xfrm>
          <a:prstGeom prst="rect">
            <a:avLst/>
          </a:prstGeom>
        </p:spPr>
        <p:txBody>
          <a:bodyPr>
            <a:spAutoFit/>
          </a:bodyPr>
          <a:lstStyle/>
          <a:p>
            <a:pPr>
              <a:defRPr/>
            </a:pPr>
            <a:r>
              <a:rPr lang="en-US" altLang="zh-CN" sz="2400" dirty="0">
                <a:latin typeface="+mj-ea"/>
                <a:ea typeface="+mj-ea"/>
              </a:rPr>
              <a:t>AAPCS</a:t>
            </a:r>
            <a:r>
              <a:rPr lang="zh-CN" altLang="en-US" sz="2400" dirty="0">
                <a:latin typeface="+mj-ea"/>
                <a:ea typeface="+mj-ea"/>
              </a:rPr>
              <a:t>（</a:t>
            </a:r>
            <a:r>
              <a:rPr lang="en-US" altLang="zh-CN" sz="2400" dirty="0">
                <a:latin typeface="+mj-ea"/>
                <a:ea typeface="+mj-ea"/>
              </a:rPr>
              <a:t>ARM Architecture Produce Call Standard</a:t>
            </a:r>
            <a:r>
              <a:rPr lang="zh-CN" altLang="en-US" sz="2400" dirty="0">
                <a:latin typeface="+mj-ea"/>
                <a:ea typeface="+mj-ea"/>
              </a:rPr>
              <a:t>）规定了子程序间相互调用的基本规则。</a:t>
            </a:r>
          </a:p>
        </p:txBody>
      </p:sp>
    </p:spTree>
    <p:extLst>
      <p:ext uri="{BB962C8B-B14F-4D97-AF65-F5344CB8AC3E}">
        <p14:creationId xmlns:p14="http://schemas.microsoft.com/office/powerpoint/2010/main" val="1999255372"/>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09915F52-C2E0-4A0A-95CF-0623462B1924}"/>
              </a:ext>
            </a:extLst>
          </p:cNvPr>
          <p:cNvSpPr txBox="1">
            <a:spLocks noChangeArrowheads="1"/>
          </p:cNvSpPr>
          <p:nvPr/>
        </p:nvSpPr>
        <p:spPr bwMode="auto">
          <a:xfrm>
            <a:off x="1992313" y="549276"/>
            <a:ext cx="84963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过程调用标准</a:t>
            </a:r>
            <a:r>
              <a:rPr kumimoji="1" lang="en-US" altLang="zh-CN" sz="3600" b="1">
                <a:solidFill>
                  <a:srgbClr val="C00000"/>
                </a:solidFill>
                <a:latin typeface="楷体" panose="02010609060101010101" pitchFamily="49" charset="-122"/>
                <a:ea typeface="楷体" panose="02010609060101010101" pitchFamily="49" charset="-122"/>
              </a:rPr>
              <a:t>AAPCS</a:t>
            </a:r>
            <a:endParaRPr kumimoji="1" lang="zh-CN" altLang="en-US" sz="3600" b="1">
              <a:latin typeface="Arial" panose="020B0604020202020204" pitchFamily="34" charset="0"/>
              <a:ea typeface="黑体" panose="02010609060101010101" pitchFamily="49" charset="-122"/>
            </a:endParaRPr>
          </a:p>
        </p:txBody>
      </p:sp>
      <p:sp>
        <p:nvSpPr>
          <p:cNvPr id="5" name="Rectangle 2">
            <a:extLst>
              <a:ext uri="{FF2B5EF4-FFF2-40B4-BE49-F238E27FC236}">
                <a16:creationId xmlns:a16="http://schemas.microsoft.com/office/drawing/2014/main" id="{98584D1B-2377-4D44-B9E1-3607E46441BB}"/>
              </a:ext>
            </a:extLst>
          </p:cNvPr>
          <p:cNvSpPr>
            <a:spLocks noGrp="1" noChangeArrowheads="1"/>
          </p:cNvSpPr>
          <p:nvPr/>
        </p:nvSpPr>
        <p:spPr bwMode="auto">
          <a:xfrm>
            <a:off x="1982788" y="1773239"/>
            <a:ext cx="815340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lnSpc>
                <a:spcPct val="90000"/>
              </a:lnSpc>
              <a:buFont typeface="Wingdings" pitchFamily="2" charset="2"/>
              <a:buChar char="u"/>
              <a:defRPr/>
            </a:pPr>
            <a:r>
              <a:rPr lang="en-US" altLang="zh-CN" sz="2400" dirty="0">
                <a:solidFill>
                  <a:schemeClr val="tx1"/>
                </a:solidFill>
                <a:latin typeface="+mn-ea"/>
              </a:rPr>
              <a:t>2)</a:t>
            </a:r>
            <a:r>
              <a:rPr lang="zh-CN" altLang="en-US" sz="2400" dirty="0">
                <a:solidFill>
                  <a:schemeClr val="tx1"/>
                </a:solidFill>
                <a:latin typeface="+mn-ea"/>
              </a:rPr>
              <a:t>堆栈的使用规则</a:t>
            </a:r>
          </a:p>
          <a:p>
            <a:pPr>
              <a:lnSpc>
                <a:spcPct val="90000"/>
              </a:lnSpc>
              <a:defRPr/>
            </a:pPr>
            <a:r>
              <a:rPr lang="en-US" altLang="zh-CN" sz="2400" dirty="0">
                <a:latin typeface="楷体" panose="02010609060101010101" pitchFamily="49" charset="-122"/>
                <a:ea typeface="楷体" panose="02010609060101010101" pitchFamily="49" charset="-122"/>
              </a:rPr>
              <a:t>ATPCS</a:t>
            </a:r>
            <a:r>
              <a:rPr lang="zh-CN" altLang="en-US" sz="2400" dirty="0">
                <a:latin typeface="楷体" panose="02010609060101010101" pitchFamily="49" charset="-122"/>
                <a:ea typeface="楷体" panose="02010609060101010101" pitchFamily="49" charset="-122"/>
              </a:rPr>
              <a:t>规定堆栈采用满递减类型</a:t>
            </a:r>
            <a:r>
              <a:rPr lang="en-US" altLang="zh-CN" sz="2400" dirty="0">
                <a:latin typeface="楷体" panose="02010609060101010101" pitchFamily="49" charset="-122"/>
                <a:ea typeface="楷体" panose="02010609060101010101" pitchFamily="49" charset="-122"/>
              </a:rPr>
              <a:t>(</a:t>
            </a:r>
            <a:r>
              <a:rPr lang="en-US" altLang="zh-CN" sz="2400" dirty="0" err="1">
                <a:latin typeface="楷体" panose="02010609060101010101" pitchFamily="49" charset="-122"/>
                <a:ea typeface="楷体" panose="02010609060101010101" pitchFamily="49" charset="-122"/>
              </a:rPr>
              <a:t>FD,Full</a:t>
            </a:r>
            <a:r>
              <a:rPr lang="en-US" altLang="zh-CN" sz="2400" dirty="0">
                <a:latin typeface="楷体" panose="02010609060101010101" pitchFamily="49" charset="-122"/>
                <a:ea typeface="楷体" panose="02010609060101010101" pitchFamily="49" charset="-122"/>
              </a:rPr>
              <a:t> Descending)</a:t>
            </a:r>
            <a:r>
              <a:rPr lang="zh-CN" altLang="en-US" sz="2400" dirty="0">
                <a:latin typeface="楷体" panose="02010609060101010101" pitchFamily="49" charset="-122"/>
                <a:ea typeface="楷体" panose="02010609060101010101" pitchFamily="49" charset="-122"/>
              </a:rPr>
              <a:t>，即堆栈通过减小存储器地址而向下增长，堆栈指针指向内含有效数据项的最低地址。</a:t>
            </a:r>
          </a:p>
          <a:p>
            <a:pPr>
              <a:lnSpc>
                <a:spcPct val="90000"/>
              </a:lnSpc>
              <a:buFont typeface="Wingdings" pitchFamily="2" charset="2"/>
              <a:buChar char="u"/>
              <a:defRPr/>
            </a:pPr>
            <a:r>
              <a:rPr lang="en-US" altLang="zh-CN" sz="2400" dirty="0">
                <a:solidFill>
                  <a:schemeClr val="tx1"/>
                </a:solidFill>
                <a:latin typeface="+mn-ea"/>
              </a:rPr>
              <a:t>3)</a:t>
            </a:r>
            <a:r>
              <a:rPr lang="zh-CN" altLang="en-US" sz="2400" dirty="0">
                <a:solidFill>
                  <a:schemeClr val="tx1"/>
                </a:solidFill>
                <a:latin typeface="+mn-ea"/>
              </a:rPr>
              <a:t>参数的传递规则</a:t>
            </a:r>
          </a:p>
          <a:p>
            <a:pPr>
              <a:lnSpc>
                <a:spcPct val="90000"/>
              </a:lnSpc>
              <a:defRPr/>
            </a:pPr>
            <a:r>
              <a:rPr lang="zh-CN" altLang="en-US" sz="2400" dirty="0">
                <a:latin typeface="楷体" panose="02010609060101010101" pitchFamily="49" charset="-122"/>
                <a:ea typeface="楷体" panose="02010609060101010101" pitchFamily="49" charset="-122"/>
              </a:rPr>
              <a:t>整数参数的前</a:t>
            </a:r>
            <a:r>
              <a:rPr lang="en-US" altLang="zh-CN" sz="2400" dirty="0">
                <a:latin typeface="楷体" panose="02010609060101010101" pitchFamily="49" charset="-122"/>
                <a:ea typeface="楷体" panose="02010609060101010101" pitchFamily="49" charset="-122"/>
              </a:rPr>
              <a:t>4</a:t>
            </a:r>
            <a:r>
              <a:rPr lang="zh-CN" altLang="en-US" sz="2400" dirty="0">
                <a:latin typeface="楷体" panose="02010609060101010101" pitchFamily="49" charset="-122"/>
                <a:ea typeface="楷体" panose="02010609060101010101" pitchFamily="49" charset="-122"/>
              </a:rPr>
              <a:t>个使用</a:t>
            </a:r>
            <a:r>
              <a:rPr lang="en-US" altLang="zh-CN" sz="2400" dirty="0">
                <a:latin typeface="楷体" panose="02010609060101010101" pitchFamily="49" charset="-122"/>
                <a:ea typeface="楷体" panose="02010609060101010101" pitchFamily="49" charset="-122"/>
              </a:rPr>
              <a:t>r0~r3</a:t>
            </a:r>
            <a:r>
              <a:rPr lang="zh-CN" altLang="en-US" sz="2400" dirty="0">
                <a:latin typeface="楷体" panose="02010609060101010101" pitchFamily="49" charset="-122"/>
                <a:ea typeface="楷体" panose="02010609060101010101" pitchFamily="49" charset="-122"/>
              </a:rPr>
              <a:t>传递，其他参数使用堆栈传递；浮点参数使用编号最小且能够满足需要的一组连续的</a:t>
            </a:r>
            <a:r>
              <a:rPr lang="en-US" altLang="zh-CN" sz="2400" dirty="0">
                <a:latin typeface="楷体" panose="02010609060101010101" pitchFamily="49" charset="-122"/>
                <a:ea typeface="楷体" panose="02010609060101010101" pitchFamily="49" charset="-122"/>
              </a:rPr>
              <a:t>FP</a:t>
            </a:r>
            <a:r>
              <a:rPr lang="zh-CN" altLang="en-US" sz="2400" dirty="0">
                <a:latin typeface="楷体" panose="02010609060101010101" pitchFamily="49" charset="-122"/>
                <a:ea typeface="楷体" panose="02010609060101010101" pitchFamily="49" charset="-122"/>
              </a:rPr>
              <a:t>寄存器传递参数。</a:t>
            </a:r>
          </a:p>
          <a:p>
            <a:pPr>
              <a:lnSpc>
                <a:spcPct val="90000"/>
              </a:lnSpc>
              <a:defRPr/>
            </a:pPr>
            <a:r>
              <a:rPr lang="zh-CN" altLang="en-US" sz="2400" dirty="0">
                <a:latin typeface="楷体" panose="02010609060101010101" pitchFamily="49" charset="-122"/>
                <a:ea typeface="楷体" panose="02010609060101010101" pitchFamily="49" charset="-122"/>
              </a:rPr>
              <a:t>子程序的返回结果为一个</a:t>
            </a:r>
            <a:r>
              <a:rPr lang="en-US" altLang="zh-CN" sz="2400" dirty="0">
                <a:latin typeface="楷体" panose="02010609060101010101" pitchFamily="49" charset="-122"/>
                <a:ea typeface="楷体" panose="02010609060101010101" pitchFamily="49" charset="-122"/>
              </a:rPr>
              <a:t>32</a:t>
            </a:r>
            <a:r>
              <a:rPr lang="zh-CN" altLang="en-US" sz="2400" dirty="0">
                <a:latin typeface="楷体" panose="02010609060101010101" pitchFamily="49" charset="-122"/>
                <a:ea typeface="楷体" panose="02010609060101010101" pitchFamily="49" charset="-122"/>
              </a:rPr>
              <a:t>位整数时，通过</a:t>
            </a:r>
            <a:r>
              <a:rPr lang="en-US" altLang="zh-CN" sz="2400" dirty="0">
                <a:latin typeface="楷体" panose="02010609060101010101" pitchFamily="49" charset="-122"/>
                <a:ea typeface="楷体" panose="02010609060101010101" pitchFamily="49" charset="-122"/>
              </a:rPr>
              <a:t>r0</a:t>
            </a:r>
            <a:r>
              <a:rPr lang="zh-CN" altLang="en-US" sz="2400" dirty="0">
                <a:latin typeface="楷体" panose="02010609060101010101" pitchFamily="49" charset="-122"/>
                <a:ea typeface="楷体" panose="02010609060101010101" pitchFamily="49" charset="-122"/>
              </a:rPr>
              <a:t>返回；返回结果为一个</a:t>
            </a:r>
            <a:r>
              <a:rPr lang="en-US" altLang="zh-CN" sz="2400" dirty="0">
                <a:latin typeface="楷体" panose="02010609060101010101" pitchFamily="49" charset="-122"/>
                <a:ea typeface="楷体" panose="02010609060101010101" pitchFamily="49" charset="-122"/>
              </a:rPr>
              <a:t>64</a:t>
            </a:r>
            <a:r>
              <a:rPr lang="zh-CN" altLang="en-US" sz="2400" dirty="0">
                <a:latin typeface="楷体" panose="02010609060101010101" pitchFamily="49" charset="-122"/>
                <a:ea typeface="楷体" panose="02010609060101010101" pitchFamily="49" charset="-122"/>
              </a:rPr>
              <a:t>位整数时，通过</a:t>
            </a:r>
            <a:r>
              <a:rPr lang="en-US" altLang="zh-CN" sz="2400" dirty="0">
                <a:latin typeface="楷体" panose="02010609060101010101" pitchFamily="49" charset="-122"/>
                <a:ea typeface="楷体" panose="02010609060101010101" pitchFamily="49" charset="-122"/>
              </a:rPr>
              <a:t>r0</a:t>
            </a:r>
            <a:r>
              <a:rPr lang="zh-CN" altLang="en-US" sz="2400" dirty="0">
                <a:latin typeface="楷体" panose="02010609060101010101" pitchFamily="49" charset="-122"/>
                <a:ea typeface="楷体" panose="02010609060101010101" pitchFamily="49" charset="-122"/>
              </a:rPr>
              <a:t>和</a:t>
            </a:r>
            <a:r>
              <a:rPr lang="en-US" altLang="zh-CN" sz="2400" dirty="0">
                <a:latin typeface="楷体" panose="02010609060101010101" pitchFamily="49" charset="-122"/>
                <a:ea typeface="楷体" panose="02010609060101010101" pitchFamily="49" charset="-122"/>
              </a:rPr>
              <a:t>r1</a:t>
            </a:r>
            <a:r>
              <a:rPr lang="zh-CN" altLang="en-US" sz="2400" dirty="0">
                <a:latin typeface="楷体" panose="02010609060101010101" pitchFamily="49" charset="-122"/>
                <a:ea typeface="楷体" panose="02010609060101010101" pitchFamily="49" charset="-122"/>
              </a:rPr>
              <a:t>返回；依此类推。结果为浮点数时，通过浮点运算部件的寄存器</a:t>
            </a:r>
            <a:r>
              <a:rPr lang="en-US" altLang="zh-CN" sz="2400" dirty="0">
                <a:latin typeface="楷体" panose="02010609060101010101" pitchFamily="49" charset="-122"/>
                <a:ea typeface="楷体" panose="02010609060101010101" pitchFamily="49" charset="-122"/>
              </a:rPr>
              <a:t>F0</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D0</a:t>
            </a:r>
            <a:r>
              <a:rPr lang="zh-CN" altLang="en-US" sz="2400" dirty="0">
                <a:latin typeface="楷体" panose="02010609060101010101" pitchFamily="49" charset="-122"/>
                <a:ea typeface="楷体" panose="02010609060101010101" pitchFamily="49" charset="-122"/>
              </a:rPr>
              <a:t>或者</a:t>
            </a:r>
            <a:r>
              <a:rPr lang="en-US" altLang="zh-CN" sz="2400" dirty="0">
                <a:latin typeface="楷体" panose="02010609060101010101" pitchFamily="49" charset="-122"/>
                <a:ea typeface="楷体" panose="02010609060101010101" pitchFamily="49" charset="-122"/>
              </a:rPr>
              <a:t>S0</a:t>
            </a:r>
            <a:r>
              <a:rPr lang="zh-CN" altLang="en-US" sz="2400" dirty="0">
                <a:latin typeface="楷体" panose="02010609060101010101" pitchFamily="49" charset="-122"/>
                <a:ea typeface="楷体" panose="02010609060101010101" pitchFamily="49" charset="-122"/>
              </a:rPr>
              <a:t>返回。</a:t>
            </a:r>
          </a:p>
        </p:txBody>
      </p:sp>
    </p:spTree>
    <p:extLst>
      <p:ext uri="{BB962C8B-B14F-4D97-AF65-F5344CB8AC3E}">
        <p14:creationId xmlns:p14="http://schemas.microsoft.com/office/powerpoint/2010/main" val="53219029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C1739F44-1D7F-43C7-963E-19E213CACF56}"/>
              </a:ext>
            </a:extLst>
          </p:cNvPr>
          <p:cNvSpPr txBox="1">
            <a:spLocks noChangeArrowheads="1"/>
          </p:cNvSpPr>
          <p:nvPr/>
        </p:nvSpPr>
        <p:spPr bwMode="auto">
          <a:xfrm>
            <a:off x="1992313" y="549276"/>
            <a:ext cx="84963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程序设计举例</a:t>
            </a:r>
            <a:endParaRPr kumimoji="1" lang="zh-CN" altLang="en-US" sz="3600" b="1">
              <a:latin typeface="Arial" panose="020B0604020202020204" pitchFamily="34" charset="0"/>
              <a:ea typeface="黑体" panose="02010609060101010101" pitchFamily="49" charset="-122"/>
            </a:endParaRPr>
          </a:p>
        </p:txBody>
      </p:sp>
      <p:sp>
        <p:nvSpPr>
          <p:cNvPr id="2" name="矩形 1">
            <a:extLst>
              <a:ext uri="{FF2B5EF4-FFF2-40B4-BE49-F238E27FC236}">
                <a16:creationId xmlns:a16="http://schemas.microsoft.com/office/drawing/2014/main" id="{34C8586A-8386-4ED5-BA61-A68A8B7E08D9}"/>
              </a:ext>
            </a:extLst>
          </p:cNvPr>
          <p:cNvSpPr/>
          <p:nvPr/>
        </p:nvSpPr>
        <p:spPr>
          <a:xfrm>
            <a:off x="1992314" y="1268413"/>
            <a:ext cx="8135937" cy="461962"/>
          </a:xfrm>
          <a:prstGeom prst="rect">
            <a:avLst/>
          </a:prstGeom>
        </p:spPr>
        <p:txBody>
          <a:bodyPr>
            <a:spAutoFit/>
          </a:bodyPr>
          <a:lstStyle/>
          <a:p>
            <a:pPr>
              <a:defRPr/>
            </a:pPr>
            <a:r>
              <a:rPr lang="zh-CN" altLang="en-US" sz="2400" dirty="0">
                <a:latin typeface="+mj-ea"/>
                <a:ea typeface="+mj-ea"/>
              </a:rPr>
              <a:t>条件执行的例子</a:t>
            </a:r>
          </a:p>
        </p:txBody>
      </p:sp>
      <p:sp>
        <p:nvSpPr>
          <p:cNvPr id="41988" name="矩形 2">
            <a:extLst>
              <a:ext uri="{FF2B5EF4-FFF2-40B4-BE49-F238E27FC236}">
                <a16:creationId xmlns:a16="http://schemas.microsoft.com/office/drawing/2014/main" id="{D27F10A2-3BC7-4C7C-9701-0E1DFB79B1BE}"/>
              </a:ext>
            </a:extLst>
          </p:cNvPr>
          <p:cNvSpPr>
            <a:spLocks noChangeArrowheads="1"/>
          </p:cNvSpPr>
          <p:nvPr/>
        </p:nvSpPr>
        <p:spPr bwMode="auto">
          <a:xfrm>
            <a:off x="1773239" y="1773239"/>
            <a:ext cx="280987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a:t>下面是一段</a:t>
            </a:r>
            <a:r>
              <a:rPr lang="en-US" altLang="zh-CN"/>
              <a:t>C</a:t>
            </a:r>
            <a:r>
              <a:rPr lang="zh-CN" altLang="en-US"/>
              <a:t>语言程序，该程序实现了著名的</a:t>
            </a:r>
            <a:r>
              <a:rPr lang="en-US" altLang="zh-CN"/>
              <a:t>Euclid</a:t>
            </a:r>
            <a:r>
              <a:rPr lang="zh-CN" altLang="en-US"/>
              <a:t>最大公约数算法。</a:t>
            </a:r>
          </a:p>
          <a:p>
            <a:pPr eaLnBrk="1" hangingPunct="1"/>
            <a:r>
              <a:rPr lang="en-US" altLang="zh-CN"/>
              <a:t>int gcd(int a, int b)</a:t>
            </a:r>
          </a:p>
          <a:p>
            <a:pPr eaLnBrk="1" hangingPunct="1"/>
            <a:r>
              <a:rPr lang="en-US" altLang="zh-CN"/>
              <a:t>{</a:t>
            </a:r>
          </a:p>
          <a:p>
            <a:pPr eaLnBrk="1" hangingPunct="1"/>
            <a:r>
              <a:rPr lang="en-US" altLang="zh-CN"/>
              <a:t>      while (a != b)</a:t>
            </a:r>
          </a:p>
          <a:p>
            <a:pPr eaLnBrk="1" hangingPunct="1"/>
            <a:r>
              <a:rPr lang="en-US" altLang="zh-CN"/>
              <a:t>        {</a:t>
            </a:r>
          </a:p>
          <a:p>
            <a:pPr eaLnBrk="1" hangingPunct="1"/>
            <a:r>
              <a:rPr lang="en-US" altLang="zh-CN"/>
              <a:t>           if (a &gt; b)</a:t>
            </a:r>
          </a:p>
          <a:p>
            <a:pPr eaLnBrk="1" hangingPunct="1"/>
            <a:r>
              <a:rPr lang="en-US" altLang="zh-CN"/>
              <a:t>                   a = a - b;</a:t>
            </a:r>
          </a:p>
          <a:p>
            <a:pPr eaLnBrk="1" hangingPunct="1"/>
            <a:r>
              <a:rPr lang="en-US" altLang="zh-CN"/>
              <a:t>           else</a:t>
            </a:r>
          </a:p>
          <a:p>
            <a:pPr eaLnBrk="1" hangingPunct="1"/>
            <a:r>
              <a:rPr lang="en-US" altLang="zh-CN"/>
              <a:t>                   b = b - a;</a:t>
            </a:r>
          </a:p>
          <a:p>
            <a:pPr eaLnBrk="1" hangingPunct="1"/>
            <a:r>
              <a:rPr lang="en-US" altLang="zh-CN"/>
              <a:t>        }</a:t>
            </a:r>
          </a:p>
          <a:p>
            <a:pPr eaLnBrk="1" hangingPunct="1"/>
            <a:r>
              <a:rPr lang="en-US" altLang="zh-CN"/>
              <a:t>      return a;</a:t>
            </a:r>
          </a:p>
          <a:p>
            <a:pPr eaLnBrk="1" hangingPunct="1"/>
            <a:r>
              <a:rPr lang="en-US" altLang="zh-CN"/>
              <a:t>}</a:t>
            </a:r>
          </a:p>
        </p:txBody>
      </p:sp>
      <p:sp>
        <p:nvSpPr>
          <p:cNvPr id="4" name="矩形 3">
            <a:extLst>
              <a:ext uri="{FF2B5EF4-FFF2-40B4-BE49-F238E27FC236}">
                <a16:creationId xmlns:a16="http://schemas.microsoft.com/office/drawing/2014/main" id="{D0DC1A02-F52C-4831-9070-F60699017189}"/>
              </a:ext>
            </a:extLst>
          </p:cNvPr>
          <p:cNvSpPr>
            <a:spLocks noChangeArrowheads="1"/>
          </p:cNvSpPr>
          <p:nvPr/>
        </p:nvSpPr>
        <p:spPr bwMode="auto">
          <a:xfrm>
            <a:off x="4583114" y="1973263"/>
            <a:ext cx="319563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a:solidFill>
                  <a:srgbClr val="008000"/>
                </a:solidFill>
              </a:rPr>
              <a:t>用</a:t>
            </a:r>
            <a:r>
              <a:rPr lang="en-US" altLang="zh-CN">
                <a:solidFill>
                  <a:srgbClr val="008000"/>
                </a:solidFill>
              </a:rPr>
              <a:t>ARM</a:t>
            </a:r>
            <a:r>
              <a:rPr lang="zh-CN" altLang="en-US">
                <a:solidFill>
                  <a:srgbClr val="008000"/>
                </a:solidFill>
              </a:rPr>
              <a:t>汇编语言重写来重写这个例子，如下所示。</a:t>
            </a:r>
          </a:p>
          <a:p>
            <a:pPr eaLnBrk="1" hangingPunct="1"/>
            <a:r>
              <a:rPr lang="en-US" altLang="zh-CN">
                <a:solidFill>
                  <a:srgbClr val="008000"/>
                </a:solidFill>
              </a:rPr>
              <a:t>【</a:t>
            </a:r>
            <a:r>
              <a:rPr lang="zh-CN" altLang="en-US">
                <a:solidFill>
                  <a:srgbClr val="008000"/>
                </a:solidFill>
              </a:rPr>
              <a:t>程序</a:t>
            </a:r>
            <a:r>
              <a:rPr lang="en-US" altLang="zh-CN">
                <a:solidFill>
                  <a:srgbClr val="008000"/>
                </a:solidFill>
              </a:rPr>
              <a:t>1】</a:t>
            </a:r>
          </a:p>
          <a:p>
            <a:pPr eaLnBrk="1" hangingPunct="1"/>
            <a:r>
              <a:rPr lang="en-US" altLang="zh-CN">
                <a:solidFill>
                  <a:srgbClr val="008000"/>
                </a:solidFill>
              </a:rPr>
              <a:t>gcd   CMP      r0, r1</a:t>
            </a:r>
          </a:p>
          <a:p>
            <a:pPr eaLnBrk="1" hangingPunct="1"/>
            <a:r>
              <a:rPr lang="en-US" altLang="zh-CN">
                <a:solidFill>
                  <a:srgbClr val="008000"/>
                </a:solidFill>
              </a:rPr>
              <a:t>         BEQ      end</a:t>
            </a:r>
          </a:p>
          <a:p>
            <a:pPr eaLnBrk="1" hangingPunct="1"/>
            <a:r>
              <a:rPr lang="en-US" altLang="zh-CN">
                <a:solidFill>
                  <a:srgbClr val="008000"/>
                </a:solidFill>
              </a:rPr>
              <a:t>         BLT      less</a:t>
            </a:r>
          </a:p>
          <a:p>
            <a:pPr eaLnBrk="1" hangingPunct="1"/>
            <a:r>
              <a:rPr lang="en-US" altLang="zh-CN">
                <a:solidFill>
                  <a:srgbClr val="008000"/>
                </a:solidFill>
              </a:rPr>
              <a:t>         SUB      r0, r0, r1</a:t>
            </a:r>
          </a:p>
          <a:p>
            <a:pPr eaLnBrk="1" hangingPunct="1"/>
            <a:r>
              <a:rPr lang="en-US" altLang="zh-CN">
                <a:solidFill>
                  <a:srgbClr val="008000"/>
                </a:solidFill>
              </a:rPr>
              <a:t>         B        gcd</a:t>
            </a:r>
          </a:p>
          <a:p>
            <a:pPr eaLnBrk="1" hangingPunct="1"/>
            <a:r>
              <a:rPr lang="en-US" altLang="zh-CN">
                <a:solidFill>
                  <a:srgbClr val="008000"/>
                </a:solidFill>
              </a:rPr>
              <a:t>less</a:t>
            </a:r>
          </a:p>
          <a:p>
            <a:pPr eaLnBrk="1" hangingPunct="1"/>
            <a:r>
              <a:rPr lang="en-US" altLang="zh-CN">
                <a:solidFill>
                  <a:srgbClr val="008000"/>
                </a:solidFill>
              </a:rPr>
              <a:t>         SUB      r1, r1, r0</a:t>
            </a:r>
          </a:p>
          <a:p>
            <a:pPr eaLnBrk="1" hangingPunct="1"/>
            <a:r>
              <a:rPr lang="en-US" altLang="zh-CN">
                <a:solidFill>
                  <a:srgbClr val="008000"/>
                </a:solidFill>
              </a:rPr>
              <a:t>         B        gcd</a:t>
            </a:r>
          </a:p>
          <a:p>
            <a:pPr eaLnBrk="1" hangingPunct="1"/>
            <a:r>
              <a:rPr lang="en-US" altLang="zh-CN">
                <a:solidFill>
                  <a:srgbClr val="008000"/>
                </a:solidFill>
              </a:rPr>
              <a:t>End</a:t>
            </a:r>
            <a:endParaRPr lang="zh-CN" altLang="en-US">
              <a:solidFill>
                <a:srgbClr val="008000"/>
              </a:solidFill>
            </a:endParaRPr>
          </a:p>
        </p:txBody>
      </p:sp>
      <p:sp>
        <p:nvSpPr>
          <p:cNvPr id="5" name="矩形 4">
            <a:extLst>
              <a:ext uri="{FF2B5EF4-FFF2-40B4-BE49-F238E27FC236}">
                <a16:creationId xmlns:a16="http://schemas.microsoft.com/office/drawing/2014/main" id="{9DAA136E-5E68-4621-8211-0E2A79316DAF}"/>
              </a:ext>
            </a:extLst>
          </p:cNvPr>
          <p:cNvSpPr>
            <a:spLocks noChangeArrowheads="1"/>
          </p:cNvSpPr>
          <p:nvPr/>
        </p:nvSpPr>
        <p:spPr bwMode="auto">
          <a:xfrm>
            <a:off x="7778750" y="1973263"/>
            <a:ext cx="288925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a:solidFill>
                  <a:srgbClr val="660066"/>
                </a:solidFill>
              </a:rPr>
              <a:t>充分地利用条件执行修改左面的例子，得到</a:t>
            </a:r>
            <a:r>
              <a:rPr lang="en-US" altLang="zh-CN">
                <a:solidFill>
                  <a:srgbClr val="660066"/>
                </a:solidFill>
              </a:rPr>
              <a:t>【</a:t>
            </a:r>
            <a:r>
              <a:rPr lang="zh-CN" altLang="en-US">
                <a:solidFill>
                  <a:srgbClr val="660066"/>
                </a:solidFill>
              </a:rPr>
              <a:t>程序</a:t>
            </a:r>
            <a:r>
              <a:rPr lang="en-US" altLang="zh-CN">
                <a:solidFill>
                  <a:srgbClr val="660066"/>
                </a:solidFill>
              </a:rPr>
              <a:t>2】</a:t>
            </a:r>
            <a:r>
              <a:rPr lang="zh-CN" altLang="en-US">
                <a:solidFill>
                  <a:srgbClr val="660066"/>
                </a:solidFill>
              </a:rPr>
              <a:t>。</a:t>
            </a:r>
          </a:p>
          <a:p>
            <a:pPr eaLnBrk="1" hangingPunct="1"/>
            <a:r>
              <a:rPr lang="en-US" altLang="zh-CN">
                <a:solidFill>
                  <a:srgbClr val="660066"/>
                </a:solidFill>
              </a:rPr>
              <a:t>【</a:t>
            </a:r>
            <a:r>
              <a:rPr lang="zh-CN" altLang="en-US">
                <a:solidFill>
                  <a:srgbClr val="660066"/>
                </a:solidFill>
              </a:rPr>
              <a:t>程序</a:t>
            </a:r>
            <a:r>
              <a:rPr lang="en-US" altLang="zh-CN">
                <a:solidFill>
                  <a:srgbClr val="660066"/>
                </a:solidFill>
              </a:rPr>
              <a:t>2】</a:t>
            </a:r>
          </a:p>
          <a:p>
            <a:pPr eaLnBrk="1" hangingPunct="1"/>
            <a:r>
              <a:rPr lang="en-US" altLang="zh-CN">
                <a:solidFill>
                  <a:srgbClr val="660066"/>
                </a:solidFill>
              </a:rPr>
              <a:t>gcd</a:t>
            </a:r>
          </a:p>
          <a:p>
            <a:pPr eaLnBrk="1" hangingPunct="1"/>
            <a:r>
              <a:rPr lang="en-US" altLang="zh-CN">
                <a:solidFill>
                  <a:srgbClr val="660066"/>
                </a:solidFill>
              </a:rPr>
              <a:t>        CMP      r0, r1</a:t>
            </a:r>
          </a:p>
          <a:p>
            <a:pPr eaLnBrk="1" hangingPunct="1"/>
            <a:r>
              <a:rPr lang="en-US" altLang="zh-CN">
                <a:solidFill>
                  <a:srgbClr val="660066"/>
                </a:solidFill>
              </a:rPr>
              <a:t>        SUBGT    r0, r0, r1</a:t>
            </a:r>
          </a:p>
          <a:p>
            <a:pPr eaLnBrk="1" hangingPunct="1"/>
            <a:r>
              <a:rPr lang="en-US" altLang="zh-CN">
                <a:solidFill>
                  <a:srgbClr val="660066"/>
                </a:solidFill>
              </a:rPr>
              <a:t>        SUBLT    r1, r1, r0</a:t>
            </a:r>
          </a:p>
          <a:p>
            <a:pPr eaLnBrk="1" hangingPunct="1"/>
            <a:r>
              <a:rPr lang="en-US" altLang="zh-CN">
                <a:solidFill>
                  <a:srgbClr val="660066"/>
                </a:solidFill>
              </a:rPr>
              <a:t>        BNE      gcd</a:t>
            </a:r>
          </a:p>
        </p:txBody>
      </p:sp>
      <p:sp>
        <p:nvSpPr>
          <p:cNvPr id="41991" name="矩形 5">
            <a:extLst>
              <a:ext uri="{FF2B5EF4-FFF2-40B4-BE49-F238E27FC236}">
                <a16:creationId xmlns:a16="http://schemas.microsoft.com/office/drawing/2014/main" id="{1E19C460-5B4E-4339-A523-68EE255AAACB}"/>
              </a:ext>
            </a:extLst>
          </p:cNvPr>
          <p:cNvSpPr>
            <a:spLocks noChangeArrowheads="1"/>
          </p:cNvSpPr>
          <p:nvPr/>
        </p:nvSpPr>
        <p:spPr bwMode="auto">
          <a:xfrm>
            <a:off x="2243138" y="5732463"/>
            <a:ext cx="84248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268288" indent="63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r>
              <a:rPr lang="en-US" altLang="zh-CN" sz="1600">
                <a:solidFill>
                  <a:srgbClr val="0000FF"/>
                </a:solidFill>
              </a:rPr>
              <a:t>【</a:t>
            </a:r>
            <a:r>
              <a:rPr lang="zh-CN" altLang="en-US" sz="1600">
                <a:solidFill>
                  <a:srgbClr val="0000FF"/>
                </a:solidFill>
              </a:rPr>
              <a:t>程序</a:t>
            </a:r>
            <a:r>
              <a:rPr lang="en-US" altLang="zh-CN" sz="1600">
                <a:solidFill>
                  <a:srgbClr val="0000FF"/>
                </a:solidFill>
              </a:rPr>
              <a:t>1】</a:t>
            </a:r>
            <a:r>
              <a:rPr lang="zh-CN" altLang="en-US" sz="1600">
                <a:solidFill>
                  <a:srgbClr val="0000FF"/>
                </a:solidFill>
              </a:rPr>
              <a:t>仅使用了分支指令，</a:t>
            </a:r>
            <a:r>
              <a:rPr lang="en-US" altLang="zh-CN" sz="1600">
                <a:solidFill>
                  <a:srgbClr val="0000FF"/>
                </a:solidFill>
              </a:rPr>
              <a:t>【</a:t>
            </a:r>
            <a:r>
              <a:rPr lang="zh-CN" altLang="en-US" sz="1600">
                <a:solidFill>
                  <a:srgbClr val="0000FF"/>
                </a:solidFill>
              </a:rPr>
              <a:t>程序</a:t>
            </a:r>
            <a:r>
              <a:rPr lang="en-US" altLang="zh-CN" sz="1600">
                <a:solidFill>
                  <a:srgbClr val="0000FF"/>
                </a:solidFill>
              </a:rPr>
              <a:t>2】</a:t>
            </a:r>
            <a:r>
              <a:rPr lang="zh-CN" altLang="en-US" sz="1600">
                <a:solidFill>
                  <a:srgbClr val="0000FF"/>
                </a:solidFill>
              </a:rPr>
              <a:t>充分利用了</a:t>
            </a:r>
            <a:r>
              <a:rPr lang="en-US" altLang="zh-CN" sz="1600">
                <a:solidFill>
                  <a:srgbClr val="0000FF"/>
                </a:solidFill>
              </a:rPr>
              <a:t>ARM</a:t>
            </a:r>
            <a:r>
              <a:rPr lang="zh-CN" altLang="en-US" sz="1600">
                <a:solidFill>
                  <a:srgbClr val="0000FF"/>
                </a:solidFill>
              </a:rPr>
              <a:t>指令条件执行的特点，仅使用了</a:t>
            </a:r>
            <a:r>
              <a:rPr lang="en-US" altLang="zh-CN" sz="1600">
                <a:solidFill>
                  <a:srgbClr val="0000FF"/>
                </a:solidFill>
              </a:rPr>
              <a:t>4</a:t>
            </a:r>
            <a:r>
              <a:rPr lang="zh-CN" altLang="en-US" sz="1600">
                <a:solidFill>
                  <a:srgbClr val="0000FF"/>
                </a:solidFill>
              </a:rPr>
              <a:t>条指令就完成了全部算法。这对提供程序的代码密度和执行速度十分有帮助。分支指令十分影响处理器的速度。每次执行分支指令，处理器都会排空流水线，重新装载指令。</a:t>
            </a:r>
          </a:p>
        </p:txBody>
      </p:sp>
    </p:spTree>
    <p:extLst>
      <p:ext uri="{BB962C8B-B14F-4D97-AF65-F5344CB8AC3E}">
        <p14:creationId xmlns:p14="http://schemas.microsoft.com/office/powerpoint/2010/main" val="24681399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544586E4-2C93-4110-B70A-9E1D670A6231}"/>
              </a:ext>
            </a:extLst>
          </p:cNvPr>
          <p:cNvSpPr txBox="1">
            <a:spLocks noChangeArrowheads="1"/>
          </p:cNvSpPr>
          <p:nvPr/>
        </p:nvSpPr>
        <p:spPr bwMode="auto">
          <a:xfrm>
            <a:off x="1992313" y="549276"/>
            <a:ext cx="84963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程序设计举例</a:t>
            </a:r>
            <a:endParaRPr kumimoji="1" lang="zh-CN" altLang="en-US" sz="3600" b="1">
              <a:latin typeface="Arial" panose="020B0604020202020204" pitchFamily="34" charset="0"/>
              <a:ea typeface="黑体" panose="02010609060101010101" pitchFamily="49" charset="-122"/>
            </a:endParaRPr>
          </a:p>
        </p:txBody>
      </p:sp>
      <p:sp>
        <p:nvSpPr>
          <p:cNvPr id="2" name="矩形 1">
            <a:extLst>
              <a:ext uri="{FF2B5EF4-FFF2-40B4-BE49-F238E27FC236}">
                <a16:creationId xmlns:a16="http://schemas.microsoft.com/office/drawing/2014/main" id="{A0FB2967-AEAE-4B6F-B00D-ACE7466DEF75}"/>
              </a:ext>
            </a:extLst>
          </p:cNvPr>
          <p:cNvSpPr/>
          <p:nvPr/>
        </p:nvSpPr>
        <p:spPr>
          <a:xfrm>
            <a:off x="1992314" y="1268413"/>
            <a:ext cx="8135937" cy="461962"/>
          </a:xfrm>
          <a:prstGeom prst="rect">
            <a:avLst/>
          </a:prstGeom>
        </p:spPr>
        <p:txBody>
          <a:bodyPr>
            <a:spAutoFit/>
          </a:bodyPr>
          <a:lstStyle/>
          <a:p>
            <a:pPr>
              <a:defRPr/>
            </a:pPr>
            <a:r>
              <a:rPr lang="zh-CN" altLang="en-US" sz="2400" dirty="0">
                <a:latin typeface="+mj-ea"/>
                <a:ea typeface="+mj-ea"/>
              </a:rPr>
              <a:t>循环执行的例子</a:t>
            </a:r>
          </a:p>
        </p:txBody>
      </p:sp>
      <p:sp>
        <p:nvSpPr>
          <p:cNvPr id="43012" name="矩形 2">
            <a:extLst>
              <a:ext uri="{FF2B5EF4-FFF2-40B4-BE49-F238E27FC236}">
                <a16:creationId xmlns:a16="http://schemas.microsoft.com/office/drawing/2014/main" id="{7FC5A82C-B558-4202-B7E7-CE5076CBB749}"/>
              </a:ext>
            </a:extLst>
          </p:cNvPr>
          <p:cNvSpPr>
            <a:spLocks noChangeArrowheads="1"/>
          </p:cNvSpPr>
          <p:nvPr/>
        </p:nvSpPr>
        <p:spPr bwMode="auto">
          <a:xfrm>
            <a:off x="1989139" y="1773239"/>
            <a:ext cx="7419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a:t>求</a:t>
            </a:r>
            <a:r>
              <a:rPr lang="en-US" altLang="zh-CN"/>
              <a:t>1+2+3+......+100</a:t>
            </a:r>
            <a:r>
              <a:rPr lang="zh-CN" altLang="en-US"/>
              <a:t>的和</a:t>
            </a:r>
            <a:r>
              <a:rPr lang="en-US" altLang="zh-CN"/>
              <a:t>, </a:t>
            </a:r>
            <a:r>
              <a:rPr lang="zh-CN" altLang="en-US"/>
              <a:t>并将结果存入</a:t>
            </a:r>
            <a:r>
              <a:rPr lang="en-US" altLang="zh-CN"/>
              <a:t>0x80000100</a:t>
            </a:r>
            <a:r>
              <a:rPr lang="zh-CN" altLang="en-US"/>
              <a:t>地址空间中</a:t>
            </a:r>
            <a:endParaRPr lang="en-US" altLang="zh-CN"/>
          </a:p>
        </p:txBody>
      </p:sp>
      <p:sp>
        <p:nvSpPr>
          <p:cNvPr id="43013" name="矩形 5">
            <a:extLst>
              <a:ext uri="{FF2B5EF4-FFF2-40B4-BE49-F238E27FC236}">
                <a16:creationId xmlns:a16="http://schemas.microsoft.com/office/drawing/2014/main" id="{2CEA3180-350E-46AF-8DE6-7DE22998BC3B}"/>
              </a:ext>
            </a:extLst>
          </p:cNvPr>
          <p:cNvSpPr>
            <a:spLocks noChangeArrowheads="1"/>
          </p:cNvSpPr>
          <p:nvPr/>
        </p:nvSpPr>
        <p:spPr bwMode="auto">
          <a:xfrm>
            <a:off x="2495550" y="2276475"/>
            <a:ext cx="45720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a:solidFill>
                  <a:srgbClr val="006600"/>
                </a:solidFill>
              </a:rPr>
              <a:t>      area text, code, readonly</a:t>
            </a:r>
          </a:p>
          <a:p>
            <a:pPr eaLnBrk="1" hangingPunct="1"/>
            <a:r>
              <a:rPr lang="en-US" altLang="zh-CN">
                <a:solidFill>
                  <a:srgbClr val="006600"/>
                </a:solidFill>
              </a:rPr>
              <a:t>      entry   </a:t>
            </a:r>
          </a:p>
          <a:p>
            <a:pPr eaLnBrk="1" hangingPunct="1"/>
            <a:r>
              <a:rPr lang="en-US" altLang="zh-CN">
                <a:solidFill>
                  <a:srgbClr val="006600"/>
                </a:solidFill>
              </a:rPr>
              <a:t>      code32   </a:t>
            </a:r>
          </a:p>
          <a:p>
            <a:pPr eaLnBrk="1" hangingPunct="1"/>
            <a:r>
              <a:rPr lang="en-US" altLang="zh-CN">
                <a:solidFill>
                  <a:srgbClr val="006600"/>
                </a:solidFill>
              </a:rPr>
              <a:t>  start</a:t>
            </a:r>
          </a:p>
          <a:p>
            <a:pPr eaLnBrk="1" hangingPunct="1"/>
            <a:r>
              <a:rPr lang="en-US" altLang="zh-CN">
                <a:solidFill>
                  <a:srgbClr val="006600"/>
                </a:solidFill>
              </a:rPr>
              <a:t>      mov r1, #0   </a:t>
            </a:r>
          </a:p>
          <a:p>
            <a:pPr eaLnBrk="1" hangingPunct="1"/>
            <a:r>
              <a:rPr lang="en-US" altLang="zh-CN">
                <a:solidFill>
                  <a:srgbClr val="006600"/>
                </a:solidFill>
              </a:rPr>
              <a:t>      mov r2, #100   </a:t>
            </a:r>
          </a:p>
          <a:p>
            <a:pPr eaLnBrk="1" hangingPunct="1"/>
            <a:r>
              <a:rPr lang="en-US" altLang="zh-CN">
                <a:solidFill>
                  <a:srgbClr val="006600"/>
                </a:solidFill>
              </a:rPr>
              <a:t>  loop</a:t>
            </a:r>
          </a:p>
          <a:p>
            <a:pPr eaLnBrk="1" hangingPunct="1"/>
            <a:r>
              <a:rPr lang="en-US" altLang="zh-CN">
                <a:solidFill>
                  <a:srgbClr val="006600"/>
                </a:solidFill>
              </a:rPr>
              <a:t>      add r3, r3, r1 ;</a:t>
            </a:r>
            <a:r>
              <a:rPr lang="zh-CN" altLang="en-US">
                <a:solidFill>
                  <a:srgbClr val="006600"/>
                </a:solidFill>
              </a:rPr>
              <a:t>累加  </a:t>
            </a:r>
          </a:p>
          <a:p>
            <a:pPr eaLnBrk="1" hangingPunct="1"/>
            <a:r>
              <a:rPr lang="zh-CN" altLang="en-US">
                <a:solidFill>
                  <a:srgbClr val="006600"/>
                </a:solidFill>
              </a:rPr>
              <a:t> </a:t>
            </a:r>
            <a:r>
              <a:rPr lang="en-US" altLang="zh-CN">
                <a:solidFill>
                  <a:srgbClr val="006600"/>
                </a:solidFill>
              </a:rPr>
              <a:t>     add r1, r1, #1 ;</a:t>
            </a:r>
            <a:r>
              <a:rPr lang="zh-CN" altLang="en-US">
                <a:solidFill>
                  <a:srgbClr val="006600"/>
                </a:solidFill>
              </a:rPr>
              <a:t>自增   </a:t>
            </a:r>
          </a:p>
          <a:p>
            <a:pPr eaLnBrk="1" hangingPunct="1"/>
            <a:r>
              <a:rPr lang="en-US" altLang="zh-CN">
                <a:solidFill>
                  <a:srgbClr val="006600"/>
                </a:solidFill>
              </a:rPr>
              <a:t>     cmp r1, r2   </a:t>
            </a:r>
          </a:p>
          <a:p>
            <a:pPr eaLnBrk="1" hangingPunct="1"/>
            <a:r>
              <a:rPr lang="en-US" altLang="zh-CN">
                <a:solidFill>
                  <a:srgbClr val="006600"/>
                </a:solidFill>
              </a:rPr>
              <a:t>     ble loop   </a:t>
            </a:r>
          </a:p>
          <a:p>
            <a:pPr eaLnBrk="1" hangingPunct="1"/>
            <a:r>
              <a:rPr lang="en-US" altLang="zh-CN">
                <a:solidFill>
                  <a:srgbClr val="006600"/>
                </a:solidFill>
              </a:rPr>
              <a:t>     ldr r2, =0x80000100   </a:t>
            </a:r>
          </a:p>
          <a:p>
            <a:pPr eaLnBrk="1" hangingPunct="1"/>
            <a:r>
              <a:rPr lang="en-US" altLang="zh-CN">
                <a:solidFill>
                  <a:srgbClr val="006600"/>
                </a:solidFill>
              </a:rPr>
              <a:t>     str r3, [r2]   ;</a:t>
            </a:r>
            <a:r>
              <a:rPr lang="zh-CN" altLang="en-US">
                <a:solidFill>
                  <a:srgbClr val="006600"/>
                </a:solidFill>
              </a:rPr>
              <a:t>保存结果</a:t>
            </a:r>
          </a:p>
          <a:p>
            <a:pPr eaLnBrk="1" hangingPunct="1"/>
            <a:r>
              <a:rPr lang="en-US" altLang="zh-CN">
                <a:solidFill>
                  <a:srgbClr val="006600"/>
                </a:solidFill>
              </a:rPr>
              <a:t>     nop   </a:t>
            </a:r>
          </a:p>
          <a:p>
            <a:pPr eaLnBrk="1" hangingPunct="1"/>
            <a:r>
              <a:rPr lang="en-US" altLang="zh-CN">
                <a:solidFill>
                  <a:srgbClr val="006600"/>
                </a:solidFill>
              </a:rPr>
              <a:t> end</a:t>
            </a:r>
            <a:endParaRPr lang="zh-CN" altLang="en-US">
              <a:solidFill>
                <a:srgbClr val="006600"/>
              </a:solidFill>
            </a:endParaRPr>
          </a:p>
        </p:txBody>
      </p:sp>
    </p:spTree>
    <p:extLst>
      <p:ext uri="{BB962C8B-B14F-4D97-AF65-F5344CB8AC3E}">
        <p14:creationId xmlns:p14="http://schemas.microsoft.com/office/powerpoint/2010/main" val="1323203447"/>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7DBB180D-5104-4301-81E4-8AF314903620}"/>
              </a:ext>
            </a:extLst>
          </p:cNvPr>
          <p:cNvSpPr txBox="1">
            <a:spLocks noChangeArrowheads="1"/>
          </p:cNvSpPr>
          <p:nvPr/>
        </p:nvSpPr>
        <p:spPr bwMode="auto">
          <a:xfrm>
            <a:off x="1992313" y="549276"/>
            <a:ext cx="84963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汇编语言</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程序设计举例</a:t>
            </a:r>
            <a:endParaRPr kumimoji="1" lang="zh-CN" altLang="en-US" sz="3600" b="1">
              <a:latin typeface="Arial" panose="020B0604020202020204" pitchFamily="34" charset="0"/>
              <a:ea typeface="黑体" panose="02010609060101010101" pitchFamily="49" charset="-122"/>
            </a:endParaRPr>
          </a:p>
        </p:txBody>
      </p:sp>
      <p:sp>
        <p:nvSpPr>
          <p:cNvPr id="2" name="矩形 1">
            <a:extLst>
              <a:ext uri="{FF2B5EF4-FFF2-40B4-BE49-F238E27FC236}">
                <a16:creationId xmlns:a16="http://schemas.microsoft.com/office/drawing/2014/main" id="{A396CFFC-0DD8-4683-AE51-91E748748A9F}"/>
              </a:ext>
            </a:extLst>
          </p:cNvPr>
          <p:cNvSpPr/>
          <p:nvPr/>
        </p:nvSpPr>
        <p:spPr>
          <a:xfrm>
            <a:off x="1992314" y="1268413"/>
            <a:ext cx="8135937" cy="461962"/>
          </a:xfrm>
          <a:prstGeom prst="rect">
            <a:avLst/>
          </a:prstGeom>
        </p:spPr>
        <p:txBody>
          <a:bodyPr>
            <a:spAutoFit/>
          </a:bodyPr>
          <a:lstStyle/>
          <a:p>
            <a:pPr>
              <a:defRPr/>
            </a:pPr>
            <a:r>
              <a:rPr lang="zh-CN" altLang="en-US" sz="2400" dirty="0">
                <a:latin typeface="+mj-ea"/>
                <a:ea typeface="+mj-ea"/>
              </a:rPr>
              <a:t>函数调用的例子</a:t>
            </a:r>
          </a:p>
        </p:txBody>
      </p:sp>
      <p:sp>
        <p:nvSpPr>
          <p:cNvPr id="44036" name="矩形 2">
            <a:extLst>
              <a:ext uri="{FF2B5EF4-FFF2-40B4-BE49-F238E27FC236}">
                <a16:creationId xmlns:a16="http://schemas.microsoft.com/office/drawing/2014/main" id="{F76723B0-8E3F-4C79-86F8-CEE906B9F5A7}"/>
              </a:ext>
            </a:extLst>
          </p:cNvPr>
          <p:cNvSpPr>
            <a:spLocks noChangeArrowheads="1"/>
          </p:cNvSpPr>
          <p:nvPr/>
        </p:nvSpPr>
        <p:spPr bwMode="auto">
          <a:xfrm>
            <a:off x="1989139" y="1773239"/>
            <a:ext cx="7419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a:t>使用</a:t>
            </a:r>
            <a:r>
              <a:rPr lang="en-US" altLang="zh-CN"/>
              <a:t>BL</a:t>
            </a:r>
            <a:r>
              <a:rPr lang="zh-CN" altLang="en-US"/>
              <a:t>指令进行调用</a:t>
            </a:r>
            <a:endParaRPr lang="en-US" altLang="zh-CN"/>
          </a:p>
        </p:txBody>
      </p:sp>
      <p:sp>
        <p:nvSpPr>
          <p:cNvPr id="44037" name="矩形 5">
            <a:extLst>
              <a:ext uri="{FF2B5EF4-FFF2-40B4-BE49-F238E27FC236}">
                <a16:creationId xmlns:a16="http://schemas.microsoft.com/office/drawing/2014/main" id="{D330D6FD-7104-4D2C-8315-D2298C59C74C}"/>
              </a:ext>
            </a:extLst>
          </p:cNvPr>
          <p:cNvSpPr>
            <a:spLocks noChangeArrowheads="1"/>
          </p:cNvSpPr>
          <p:nvPr/>
        </p:nvSpPr>
        <p:spPr bwMode="auto">
          <a:xfrm>
            <a:off x="1919289" y="2276475"/>
            <a:ext cx="856932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a:solidFill>
                  <a:srgbClr val="006600"/>
                </a:solidFill>
              </a:rPr>
              <a:t>AREA Example,CODE,READONLY ;</a:t>
            </a:r>
            <a:r>
              <a:rPr lang="zh-CN" altLang="en-US">
                <a:solidFill>
                  <a:srgbClr val="006600"/>
                </a:solidFill>
              </a:rPr>
              <a:t>声明代码段</a:t>
            </a:r>
            <a:r>
              <a:rPr lang="en-US" altLang="zh-CN">
                <a:solidFill>
                  <a:srgbClr val="006600"/>
                </a:solidFill>
              </a:rPr>
              <a:t>Example</a:t>
            </a:r>
          </a:p>
          <a:p>
            <a:pPr eaLnBrk="1" hangingPunct="1"/>
            <a:r>
              <a:rPr lang="en-US" altLang="zh-CN">
                <a:solidFill>
                  <a:srgbClr val="006600"/>
                </a:solidFill>
              </a:rPr>
              <a:t>            ENTRY                      ;</a:t>
            </a:r>
            <a:r>
              <a:rPr lang="zh-CN" altLang="en-US">
                <a:solidFill>
                  <a:srgbClr val="006600"/>
                </a:solidFill>
              </a:rPr>
              <a:t>程序入口</a:t>
            </a:r>
          </a:p>
          <a:p>
            <a:pPr eaLnBrk="1" hangingPunct="1"/>
            <a:r>
              <a:rPr lang="zh-CN" altLang="en-US">
                <a:solidFill>
                  <a:srgbClr val="006600"/>
                </a:solidFill>
              </a:rPr>
              <a:t>        </a:t>
            </a:r>
            <a:r>
              <a:rPr lang="en-US" altLang="zh-CN">
                <a:solidFill>
                  <a:srgbClr val="0000CC"/>
                </a:solidFill>
              </a:rPr>
              <a:t>Start</a:t>
            </a:r>
          </a:p>
          <a:p>
            <a:pPr eaLnBrk="1" hangingPunct="1"/>
            <a:r>
              <a:rPr lang="en-US" altLang="zh-CN">
                <a:solidFill>
                  <a:srgbClr val="006600"/>
                </a:solidFill>
              </a:rPr>
              <a:t>            MOV  R0,#0               ;</a:t>
            </a:r>
            <a:r>
              <a:rPr lang="zh-CN" altLang="en-US">
                <a:solidFill>
                  <a:srgbClr val="006600"/>
                </a:solidFill>
              </a:rPr>
              <a:t>设置实参</a:t>
            </a:r>
            <a:r>
              <a:rPr lang="en-US" altLang="zh-CN">
                <a:solidFill>
                  <a:srgbClr val="006600"/>
                </a:solidFill>
              </a:rPr>
              <a:t>,</a:t>
            </a:r>
            <a:r>
              <a:rPr lang="zh-CN" altLang="en-US">
                <a:solidFill>
                  <a:srgbClr val="006600"/>
                </a:solidFill>
              </a:rPr>
              <a:t>将传递给子程骗子的实参存放在</a:t>
            </a:r>
            <a:r>
              <a:rPr lang="en-US" altLang="zh-CN">
                <a:solidFill>
                  <a:srgbClr val="006600"/>
                </a:solidFill>
              </a:rPr>
              <a:t>r0</a:t>
            </a:r>
            <a:r>
              <a:rPr lang="zh-CN" altLang="en-US">
                <a:solidFill>
                  <a:srgbClr val="006600"/>
                </a:solidFill>
              </a:rPr>
              <a:t>和</a:t>
            </a:r>
            <a:r>
              <a:rPr lang="en-US" altLang="zh-CN">
                <a:solidFill>
                  <a:srgbClr val="006600"/>
                </a:solidFill>
              </a:rPr>
              <a:t>r1</a:t>
            </a:r>
            <a:r>
              <a:rPr lang="zh-CN" altLang="en-US">
                <a:solidFill>
                  <a:srgbClr val="006600"/>
                </a:solidFill>
              </a:rPr>
              <a:t>内</a:t>
            </a:r>
          </a:p>
          <a:p>
            <a:pPr eaLnBrk="1" hangingPunct="1"/>
            <a:r>
              <a:rPr lang="zh-CN" altLang="en-US">
                <a:solidFill>
                  <a:srgbClr val="006600"/>
                </a:solidFill>
              </a:rPr>
              <a:t>            </a:t>
            </a:r>
            <a:r>
              <a:rPr lang="en-US" altLang="zh-CN">
                <a:solidFill>
                  <a:srgbClr val="006600"/>
                </a:solidFill>
              </a:rPr>
              <a:t>MOV  R1,#10            </a:t>
            </a:r>
          </a:p>
          <a:p>
            <a:pPr eaLnBrk="1" hangingPunct="1"/>
            <a:r>
              <a:rPr lang="en-US" altLang="zh-CN">
                <a:solidFill>
                  <a:srgbClr val="006600"/>
                </a:solidFill>
              </a:rPr>
              <a:t>            BL   ADD_SUM          ;</a:t>
            </a:r>
            <a:r>
              <a:rPr lang="zh-CN" altLang="en-US">
                <a:solidFill>
                  <a:srgbClr val="006600"/>
                </a:solidFill>
              </a:rPr>
              <a:t>调用子程序</a:t>
            </a:r>
            <a:r>
              <a:rPr lang="en-US" altLang="zh-CN">
                <a:solidFill>
                  <a:srgbClr val="006600"/>
                </a:solidFill>
              </a:rPr>
              <a:t>ADD_SUM</a:t>
            </a:r>
          </a:p>
          <a:p>
            <a:pPr eaLnBrk="1" hangingPunct="1"/>
            <a:r>
              <a:rPr lang="en-US" altLang="zh-CN">
                <a:solidFill>
                  <a:srgbClr val="006600"/>
                </a:solidFill>
              </a:rPr>
              <a:t>            B    OVER                  ;</a:t>
            </a:r>
            <a:r>
              <a:rPr lang="zh-CN" altLang="en-US">
                <a:solidFill>
                  <a:srgbClr val="006600"/>
                </a:solidFill>
              </a:rPr>
              <a:t>跳转到</a:t>
            </a:r>
            <a:r>
              <a:rPr lang="en-US" altLang="zh-CN">
                <a:solidFill>
                  <a:srgbClr val="006600"/>
                </a:solidFill>
              </a:rPr>
              <a:t>OVER</a:t>
            </a:r>
            <a:r>
              <a:rPr lang="zh-CN" altLang="en-US">
                <a:solidFill>
                  <a:srgbClr val="006600"/>
                </a:solidFill>
              </a:rPr>
              <a:t>标号处进入结尾</a:t>
            </a:r>
          </a:p>
          <a:p>
            <a:pPr eaLnBrk="1" hangingPunct="1"/>
            <a:r>
              <a:rPr lang="zh-CN" altLang="en-US">
                <a:solidFill>
                  <a:srgbClr val="006600"/>
                </a:solidFill>
              </a:rPr>
              <a:t>        </a:t>
            </a:r>
            <a:r>
              <a:rPr lang="en-US" altLang="zh-CN">
                <a:solidFill>
                  <a:srgbClr val="0000CC"/>
                </a:solidFill>
              </a:rPr>
              <a:t>ADD_SUM</a:t>
            </a:r>
          </a:p>
          <a:p>
            <a:pPr eaLnBrk="1" hangingPunct="1"/>
            <a:r>
              <a:rPr lang="en-US" altLang="zh-CN">
                <a:solidFill>
                  <a:srgbClr val="006600"/>
                </a:solidFill>
              </a:rPr>
              <a:t>            ADD  R0,R0,R1          ;</a:t>
            </a:r>
            <a:r>
              <a:rPr lang="zh-CN" altLang="en-US">
                <a:solidFill>
                  <a:srgbClr val="006600"/>
                </a:solidFill>
              </a:rPr>
              <a:t>实现两数相加</a:t>
            </a:r>
          </a:p>
          <a:p>
            <a:pPr eaLnBrk="1" hangingPunct="1"/>
            <a:r>
              <a:rPr lang="zh-CN" altLang="en-US">
                <a:solidFill>
                  <a:srgbClr val="006600"/>
                </a:solidFill>
              </a:rPr>
              <a:t>            </a:t>
            </a:r>
            <a:r>
              <a:rPr lang="en-US" altLang="zh-CN">
                <a:solidFill>
                  <a:srgbClr val="006600"/>
                </a:solidFill>
              </a:rPr>
              <a:t>MOV  PC,LR              ;</a:t>
            </a:r>
            <a:r>
              <a:rPr lang="zh-CN" altLang="en-US">
                <a:solidFill>
                  <a:srgbClr val="006600"/>
                </a:solidFill>
              </a:rPr>
              <a:t>子程序返回，</a:t>
            </a:r>
            <a:r>
              <a:rPr lang="en-US" altLang="zh-CN">
                <a:solidFill>
                  <a:srgbClr val="006600"/>
                </a:solidFill>
              </a:rPr>
              <a:t>R0</a:t>
            </a:r>
            <a:r>
              <a:rPr lang="zh-CN" altLang="en-US">
                <a:solidFill>
                  <a:srgbClr val="006600"/>
                </a:solidFill>
              </a:rPr>
              <a:t>内为返回的结果</a:t>
            </a:r>
          </a:p>
          <a:p>
            <a:pPr eaLnBrk="1" hangingPunct="1"/>
            <a:r>
              <a:rPr lang="zh-CN" altLang="en-US">
                <a:solidFill>
                  <a:srgbClr val="006600"/>
                </a:solidFill>
              </a:rPr>
              <a:t>        </a:t>
            </a:r>
            <a:r>
              <a:rPr lang="en-US" altLang="zh-CN">
                <a:solidFill>
                  <a:srgbClr val="0000CC"/>
                </a:solidFill>
              </a:rPr>
              <a:t>OVER</a:t>
            </a:r>
          </a:p>
          <a:p>
            <a:pPr eaLnBrk="1" hangingPunct="1"/>
            <a:r>
              <a:rPr lang="en-US" altLang="zh-CN">
                <a:solidFill>
                  <a:srgbClr val="006600"/>
                </a:solidFill>
              </a:rPr>
              <a:t>            END</a:t>
            </a:r>
          </a:p>
        </p:txBody>
      </p:sp>
    </p:spTree>
    <p:extLst>
      <p:ext uri="{BB962C8B-B14F-4D97-AF65-F5344CB8AC3E}">
        <p14:creationId xmlns:p14="http://schemas.microsoft.com/office/powerpoint/2010/main" val="231121361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0FA24FB8-6CD4-4E30-84A9-7CE4369092EA}"/>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54D3F77F-D272-45D3-889D-891355A8A017}"/>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7</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ARM</a:t>
            </a:r>
            <a:r>
              <a:rPr lang="zh-CN" altLang="en-US" sz="3200" b="1">
                <a:solidFill>
                  <a:schemeClr val="tx2"/>
                </a:solidFill>
                <a:latin typeface="黑体" panose="02010609060101010101" pitchFamily="49" charset="-122"/>
                <a:ea typeface="黑体" panose="02010609060101010101" pitchFamily="49" charset="-122"/>
              </a:rPr>
              <a:t>微处理器简介</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5DF24E43-1C52-4D82-9516-9BA775AD2F59}"/>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22052773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21D778C5-F2E0-4B0D-A03C-BFB9F367553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微处理器核心及体系结构</a:t>
            </a:r>
          </a:p>
        </p:txBody>
      </p:sp>
      <p:pic>
        <p:nvPicPr>
          <p:cNvPr id="13315" name="table">
            <a:extLst>
              <a:ext uri="{FF2B5EF4-FFF2-40B4-BE49-F238E27FC236}">
                <a16:creationId xmlns:a16="http://schemas.microsoft.com/office/drawing/2014/main" id="{CDFC1ACB-C327-485A-93AB-3802771DB6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1412876"/>
            <a:ext cx="876300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10A5CD7-0371-41F0-A103-A4F0229B8E45}"/>
              </a:ext>
            </a:extLst>
          </p:cNvPr>
          <p:cNvSpPr/>
          <p:nvPr/>
        </p:nvSpPr>
        <p:spPr>
          <a:xfrm>
            <a:off x="1919289" y="6300788"/>
            <a:ext cx="3627437" cy="368300"/>
          </a:xfrm>
          <a:prstGeom prst="rect">
            <a:avLst/>
          </a:prstGeom>
        </p:spPr>
        <p:txBody>
          <a:bodyPr wrap="none">
            <a:spAutoFit/>
          </a:bodyPr>
          <a:lstStyle/>
          <a:p>
            <a:pPr>
              <a:defRPr/>
            </a:pPr>
            <a:r>
              <a:rPr lang="en-US" altLang="zh-CN" dirty="0">
                <a:solidFill>
                  <a:srgbClr val="C00000"/>
                </a:solidFill>
                <a:latin typeface="+mj-ea"/>
                <a:ea typeface="+mj-ea"/>
              </a:rPr>
              <a:t>ARM6</a:t>
            </a:r>
            <a:r>
              <a:rPr lang="zh-CN" altLang="en-US" dirty="0">
                <a:solidFill>
                  <a:srgbClr val="C00000"/>
                </a:solidFill>
                <a:latin typeface="+mj-ea"/>
                <a:ea typeface="+mj-ea"/>
              </a:rPr>
              <a:t>核及更早系列已基本淘汰。</a:t>
            </a:r>
          </a:p>
        </p:txBody>
      </p:sp>
    </p:spTree>
    <p:extLst>
      <p:ext uri="{BB962C8B-B14F-4D97-AF65-F5344CB8AC3E}">
        <p14:creationId xmlns:p14="http://schemas.microsoft.com/office/powerpoint/2010/main" val="3858334638"/>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D4DDA977-C559-45D8-9DE8-0EC1BCBF959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处理器路线图</a:t>
            </a:r>
          </a:p>
        </p:txBody>
      </p:sp>
      <p:sp>
        <p:nvSpPr>
          <p:cNvPr id="4" name="Rectangle 2">
            <a:extLst>
              <a:ext uri="{FF2B5EF4-FFF2-40B4-BE49-F238E27FC236}">
                <a16:creationId xmlns:a16="http://schemas.microsoft.com/office/drawing/2014/main" id="{59476C00-3069-43DA-BFBD-E797E40C66A2}"/>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14340" name="object 4">
            <a:extLst>
              <a:ext uri="{FF2B5EF4-FFF2-40B4-BE49-F238E27FC236}">
                <a16:creationId xmlns:a16="http://schemas.microsoft.com/office/drawing/2014/main" id="{C37DC6B4-B70E-41A2-8C0E-95EF09554960}"/>
              </a:ext>
            </a:extLst>
          </p:cNvPr>
          <p:cNvSpPr>
            <a:spLocks noChangeArrowheads="1"/>
          </p:cNvSpPr>
          <p:nvPr/>
        </p:nvSpPr>
        <p:spPr bwMode="auto">
          <a:xfrm>
            <a:off x="2205038" y="1628775"/>
            <a:ext cx="7777162" cy="45656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spTree>
    <p:extLst>
      <p:ext uri="{BB962C8B-B14F-4D97-AF65-F5344CB8AC3E}">
        <p14:creationId xmlns:p14="http://schemas.microsoft.com/office/powerpoint/2010/main" val="362930994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D3B18BD5-6B23-4280-B544-57B78B3295CF}"/>
              </a:ext>
            </a:extLst>
          </p:cNvPr>
          <p:cNvSpPr txBox="1">
            <a:spLocks noChangeArrowheads="1"/>
          </p:cNvSpPr>
          <p:nvPr/>
        </p:nvSpPr>
        <p:spPr bwMode="auto">
          <a:xfrm>
            <a:off x="1976439" y="465138"/>
            <a:ext cx="6207125"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黑体" panose="02010609060101010101" pitchFamily="49" charset="-122"/>
                <a:ea typeface="黑体" panose="02010609060101010101" pitchFamily="49" charset="-122"/>
              </a:rPr>
              <a:t>微机系统发展历程的一些思考</a:t>
            </a:r>
          </a:p>
        </p:txBody>
      </p:sp>
      <p:sp>
        <p:nvSpPr>
          <p:cNvPr id="45059" name="矩形 3">
            <a:extLst>
              <a:ext uri="{FF2B5EF4-FFF2-40B4-BE49-F238E27FC236}">
                <a16:creationId xmlns:a16="http://schemas.microsoft.com/office/drawing/2014/main" id="{47CBEBBC-4128-464D-ADBD-9B27F1DD6C12}"/>
              </a:ext>
            </a:extLst>
          </p:cNvPr>
          <p:cNvSpPr>
            <a:spLocks noChangeArrowheads="1"/>
          </p:cNvSpPr>
          <p:nvPr/>
        </p:nvSpPr>
        <p:spPr bwMode="auto">
          <a:xfrm>
            <a:off x="1958976" y="1574801"/>
            <a:ext cx="4511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lnSpc>
                <a:spcPct val="80000"/>
              </a:lnSpc>
              <a:spcAft>
                <a:spcPct val="0"/>
              </a:spcAft>
              <a:buClr>
                <a:srgbClr val="2F2F2F"/>
              </a:buClr>
              <a:buNone/>
            </a:pPr>
            <a:r>
              <a:rPr lang="zh-CN" altLang="en-US" sz="2800" b="1">
                <a:solidFill>
                  <a:srgbClr val="C00000"/>
                </a:solidFill>
                <a:ea typeface="黑体" panose="02010609060101010101" pitchFamily="49" charset="-122"/>
              </a:rPr>
              <a:t>关于未来机器学习的思考：</a:t>
            </a:r>
            <a:endParaRPr lang="en-US" altLang="zh-CN" sz="2800" b="1">
              <a:solidFill>
                <a:srgbClr val="C00000"/>
              </a:solidFill>
              <a:ea typeface="黑体" panose="02010609060101010101" pitchFamily="49" charset="-122"/>
            </a:endParaRPr>
          </a:p>
        </p:txBody>
      </p:sp>
      <p:pic>
        <p:nvPicPr>
          <p:cNvPr id="45060" name="Picture 2">
            <a:extLst>
              <a:ext uri="{FF2B5EF4-FFF2-40B4-BE49-F238E27FC236}">
                <a16:creationId xmlns:a16="http://schemas.microsoft.com/office/drawing/2014/main" id="{60EA01E2-A68D-40EA-8287-390CB44D3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2133600"/>
            <a:ext cx="3009900"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a:extLst>
              <a:ext uri="{FF2B5EF4-FFF2-40B4-BE49-F238E27FC236}">
                <a16:creationId xmlns:a16="http://schemas.microsoft.com/office/drawing/2014/main" id="{9949BD47-5CDC-4C60-A8CB-CB09550F2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851" y="2120900"/>
            <a:ext cx="4208463"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a:extLst>
              <a:ext uri="{FF2B5EF4-FFF2-40B4-BE49-F238E27FC236}">
                <a16:creationId xmlns:a16="http://schemas.microsoft.com/office/drawing/2014/main" id="{1D41C900-59D5-4CA0-B22C-8A77C1905E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7850" y="2133600"/>
            <a:ext cx="5475288"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1" name="Picture 5">
            <a:extLst>
              <a:ext uri="{FF2B5EF4-FFF2-40B4-BE49-F238E27FC236}">
                <a16:creationId xmlns:a16="http://schemas.microsoft.com/office/drawing/2014/main" id="{02D83DEF-862C-42B8-97D5-EC711BADCF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3713" y="2133600"/>
            <a:ext cx="6265862" cy="303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2" name="Picture 6">
            <a:extLst>
              <a:ext uri="{FF2B5EF4-FFF2-40B4-BE49-F238E27FC236}">
                <a16:creationId xmlns:a16="http://schemas.microsoft.com/office/drawing/2014/main" id="{64770B06-5BC8-4471-BD82-3650A2EF62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7289" y="2117725"/>
            <a:ext cx="8142287"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3" name="Picture 7">
            <a:extLst>
              <a:ext uri="{FF2B5EF4-FFF2-40B4-BE49-F238E27FC236}">
                <a16:creationId xmlns:a16="http://schemas.microsoft.com/office/drawing/2014/main" id="{8B7F76C5-F434-4511-B99F-E6EAF82BB5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7851" y="3432176"/>
            <a:ext cx="3846513" cy="267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4" name="Picture 8">
            <a:extLst>
              <a:ext uri="{FF2B5EF4-FFF2-40B4-BE49-F238E27FC236}">
                <a16:creationId xmlns:a16="http://schemas.microsoft.com/office/drawing/2014/main" id="{AEE892A5-5255-4E6E-994B-62CBF99A8A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5814" y="1797050"/>
            <a:ext cx="4637087"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5" name="Picture 9">
            <a:extLst>
              <a:ext uri="{FF2B5EF4-FFF2-40B4-BE49-F238E27FC236}">
                <a16:creationId xmlns:a16="http://schemas.microsoft.com/office/drawing/2014/main" id="{128087DB-6A8B-437E-87C5-7372DF88BD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3751" y="1536700"/>
            <a:ext cx="4492625"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6" name="Picture 10">
            <a:extLst>
              <a:ext uri="{FF2B5EF4-FFF2-40B4-BE49-F238E27FC236}">
                <a16:creationId xmlns:a16="http://schemas.microsoft.com/office/drawing/2014/main" id="{3108C5D2-309D-4558-BF2D-5560F29A3F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4363" y="3992564"/>
            <a:ext cx="4741862" cy="273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9370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barn(inVertical)">
                                      <p:cBhvr>
                                        <p:cTn id="7" dur="500"/>
                                        <p:tgtEl>
                                          <p:spTgt spid="501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0180"/>
                                        </p:tgtEl>
                                        <p:attrNameLst>
                                          <p:attrName>style.visibility</p:attrName>
                                        </p:attrNameLst>
                                      </p:cBhvr>
                                      <p:to>
                                        <p:strVal val="visible"/>
                                      </p:to>
                                    </p:set>
                                    <p:anim calcmode="lin" valueType="num">
                                      <p:cBhvr additive="base">
                                        <p:cTn id="12" dur="500" fill="hold"/>
                                        <p:tgtEl>
                                          <p:spTgt spid="50180"/>
                                        </p:tgtEl>
                                        <p:attrNameLst>
                                          <p:attrName>ppt_x</p:attrName>
                                        </p:attrNameLst>
                                      </p:cBhvr>
                                      <p:tavLst>
                                        <p:tav tm="0">
                                          <p:val>
                                            <p:strVal val="#ppt_x"/>
                                          </p:val>
                                        </p:tav>
                                        <p:tav tm="100000">
                                          <p:val>
                                            <p:strVal val="#ppt_x"/>
                                          </p:val>
                                        </p:tav>
                                      </p:tavLst>
                                    </p:anim>
                                    <p:anim calcmode="lin" valueType="num">
                                      <p:cBhvr additive="base">
                                        <p:cTn id="13" dur="500" fill="hold"/>
                                        <p:tgtEl>
                                          <p:spTgt spid="5018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50181"/>
                                        </p:tgtEl>
                                        <p:attrNameLst>
                                          <p:attrName>style.visibility</p:attrName>
                                        </p:attrNameLst>
                                      </p:cBhvr>
                                      <p:to>
                                        <p:strVal val="visible"/>
                                      </p:to>
                                    </p:set>
                                    <p:animEffect transition="in" filter="wipe(down)">
                                      <p:cBhvr>
                                        <p:cTn id="18" dur="500"/>
                                        <p:tgtEl>
                                          <p:spTgt spid="5018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0182"/>
                                        </p:tgtEl>
                                        <p:attrNameLst>
                                          <p:attrName>style.visibility</p:attrName>
                                        </p:attrNameLst>
                                      </p:cBhvr>
                                      <p:to>
                                        <p:strVal val="visible"/>
                                      </p:to>
                                    </p:set>
                                    <p:anim calcmode="lin" valueType="num">
                                      <p:cBhvr additive="base">
                                        <p:cTn id="23" dur="500" fill="hold"/>
                                        <p:tgtEl>
                                          <p:spTgt spid="50182"/>
                                        </p:tgtEl>
                                        <p:attrNameLst>
                                          <p:attrName>ppt_x</p:attrName>
                                        </p:attrNameLst>
                                      </p:cBhvr>
                                      <p:tavLst>
                                        <p:tav tm="0">
                                          <p:val>
                                            <p:strVal val="#ppt_x"/>
                                          </p:val>
                                        </p:tav>
                                        <p:tav tm="100000">
                                          <p:val>
                                            <p:strVal val="#ppt_x"/>
                                          </p:val>
                                        </p:tav>
                                      </p:tavLst>
                                    </p:anim>
                                    <p:anim calcmode="lin" valueType="num">
                                      <p:cBhvr additive="base">
                                        <p:cTn id="24" dur="500" fill="hold"/>
                                        <p:tgtEl>
                                          <p:spTgt spid="50182"/>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01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18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1" presetClass="entr" presetSubtype="1" fill="hold" nodeType="clickEffect">
                                  <p:stCondLst>
                                    <p:cond delay="0"/>
                                  </p:stCondLst>
                                  <p:childTnLst>
                                    <p:set>
                                      <p:cBhvr>
                                        <p:cTn id="34" dur="1" fill="hold">
                                          <p:stCondLst>
                                            <p:cond delay="0"/>
                                          </p:stCondLst>
                                        </p:cTn>
                                        <p:tgtEl>
                                          <p:spTgt spid="50185"/>
                                        </p:tgtEl>
                                        <p:attrNameLst>
                                          <p:attrName>style.visibility</p:attrName>
                                        </p:attrNameLst>
                                      </p:cBhvr>
                                      <p:to>
                                        <p:strVal val="visible"/>
                                      </p:to>
                                    </p:set>
                                    <p:animEffect transition="in" filter="wheel(1)">
                                      <p:cBhvr>
                                        <p:cTn id="35" dur="2000"/>
                                        <p:tgtEl>
                                          <p:spTgt spid="50185"/>
                                        </p:tgtEl>
                                      </p:cBhvr>
                                    </p:animEffect>
                                  </p:childTnLst>
                                </p:cTn>
                              </p:par>
                              <p:par>
                                <p:cTn id="36" presetID="21" presetClass="entr" presetSubtype="1" fill="hold" nodeType="withEffect">
                                  <p:stCondLst>
                                    <p:cond delay="0"/>
                                  </p:stCondLst>
                                  <p:childTnLst>
                                    <p:set>
                                      <p:cBhvr>
                                        <p:cTn id="37" dur="1" fill="hold">
                                          <p:stCondLst>
                                            <p:cond delay="0"/>
                                          </p:stCondLst>
                                        </p:cTn>
                                        <p:tgtEl>
                                          <p:spTgt spid="50186"/>
                                        </p:tgtEl>
                                        <p:attrNameLst>
                                          <p:attrName>style.visibility</p:attrName>
                                        </p:attrNameLst>
                                      </p:cBhvr>
                                      <p:to>
                                        <p:strVal val="visible"/>
                                      </p:to>
                                    </p:set>
                                    <p:animEffect transition="in" filter="wheel(1)">
                                      <p:cBhvr>
                                        <p:cTn id="38" dur="2000"/>
                                        <p:tgtEl>
                                          <p:spTgt spid="50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2A23C84B-CA43-4424-B35E-BACD40D2992F}"/>
              </a:ext>
            </a:extLst>
          </p:cNvPr>
          <p:cNvSpPr txBox="1">
            <a:spLocks noChangeArrowheads="1"/>
          </p:cNvSpPr>
          <p:nvPr/>
        </p:nvSpPr>
        <p:spPr bwMode="auto">
          <a:xfrm>
            <a:off x="1992313" y="549276"/>
            <a:ext cx="89281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经典处理器</a:t>
            </a:r>
            <a:r>
              <a:rPr kumimoji="1" lang="en-US" altLang="zh-CN" sz="3600" b="1">
                <a:solidFill>
                  <a:srgbClr val="C00000"/>
                </a:solidFill>
                <a:latin typeface="楷体" panose="02010609060101010101" pitchFamily="49" charset="-122"/>
                <a:ea typeface="楷体" panose="02010609060101010101" pitchFamily="49" charset="-122"/>
              </a:rPr>
              <a:t>-7</a:t>
            </a:r>
            <a:r>
              <a:rPr kumimoji="1" lang="zh-CN" altLang="en-US" sz="3600" b="1">
                <a:solidFill>
                  <a:srgbClr val="C00000"/>
                </a:solidFill>
                <a:latin typeface="楷体" panose="02010609060101010101" pitchFamily="49" charset="-122"/>
                <a:ea typeface="楷体" panose="02010609060101010101" pitchFamily="49" charset="-122"/>
              </a:rPr>
              <a:t>、</a:t>
            </a:r>
            <a:r>
              <a:rPr kumimoji="1" lang="en-US" altLang="zh-CN" sz="3600" b="1">
                <a:solidFill>
                  <a:srgbClr val="C00000"/>
                </a:solidFill>
                <a:latin typeface="楷体" panose="02010609060101010101" pitchFamily="49" charset="-122"/>
                <a:ea typeface="楷体" panose="02010609060101010101" pitchFamily="49" charset="-122"/>
              </a:rPr>
              <a:t>9</a:t>
            </a:r>
            <a:r>
              <a:rPr kumimoji="1" lang="zh-CN" altLang="en-US" sz="3600" b="1">
                <a:solidFill>
                  <a:srgbClr val="C00000"/>
                </a:solidFill>
                <a:latin typeface="楷体" panose="02010609060101010101" pitchFamily="49" charset="-122"/>
                <a:ea typeface="楷体" panose="02010609060101010101" pitchFamily="49" charset="-122"/>
              </a:rPr>
              <a:t>、</a:t>
            </a:r>
            <a:r>
              <a:rPr kumimoji="1" lang="en-US" altLang="zh-CN" sz="3600" b="1">
                <a:solidFill>
                  <a:srgbClr val="C00000"/>
                </a:solidFill>
                <a:latin typeface="楷体" panose="02010609060101010101" pitchFamily="49" charset="-122"/>
                <a:ea typeface="楷体" panose="02010609060101010101" pitchFamily="49" charset="-122"/>
              </a:rPr>
              <a:t>11</a:t>
            </a:r>
            <a:r>
              <a:rPr kumimoji="1" lang="zh-CN" altLang="en-US" sz="3600" b="1">
                <a:solidFill>
                  <a:srgbClr val="C00000"/>
                </a:solidFill>
                <a:latin typeface="楷体" panose="02010609060101010101" pitchFamily="49" charset="-122"/>
                <a:ea typeface="楷体" panose="02010609060101010101" pitchFamily="49" charset="-122"/>
              </a:rPr>
              <a:t>系列</a:t>
            </a:r>
            <a:endParaRPr kumimoji="1" lang="zh-CN" altLang="en-US" sz="3600" b="1">
              <a:latin typeface="Arial" panose="020B0604020202020204" pitchFamily="34" charset="0"/>
              <a:ea typeface="黑体" panose="02010609060101010101" pitchFamily="49" charset="-122"/>
            </a:endParaRPr>
          </a:p>
        </p:txBody>
      </p:sp>
      <p:graphicFrame>
        <p:nvGraphicFramePr>
          <p:cNvPr id="7" name="object 4">
            <a:extLst>
              <a:ext uri="{FF2B5EF4-FFF2-40B4-BE49-F238E27FC236}">
                <a16:creationId xmlns:a16="http://schemas.microsoft.com/office/drawing/2014/main" id="{1A0A558F-3017-4067-9F14-65B1BBF7BDAF}"/>
              </a:ext>
            </a:extLst>
          </p:cNvPr>
          <p:cNvGraphicFramePr>
            <a:graphicFrameLocks noGrp="1"/>
          </p:cNvGraphicFramePr>
          <p:nvPr/>
        </p:nvGraphicFramePr>
        <p:xfrm>
          <a:off x="1976439" y="1557338"/>
          <a:ext cx="8296275" cy="4819650"/>
        </p:xfrm>
        <a:graphic>
          <a:graphicData uri="http://schemas.openxmlformats.org/drawingml/2006/table">
            <a:tbl>
              <a:tblPr/>
              <a:tblGrid>
                <a:gridCol w="2255837">
                  <a:extLst>
                    <a:ext uri="{9D8B030D-6E8A-4147-A177-3AD203B41FA5}">
                      <a16:colId xmlns:a16="http://schemas.microsoft.com/office/drawing/2014/main" val="20000"/>
                    </a:ext>
                  </a:extLst>
                </a:gridCol>
                <a:gridCol w="2012950">
                  <a:extLst>
                    <a:ext uri="{9D8B030D-6E8A-4147-A177-3AD203B41FA5}">
                      <a16:colId xmlns:a16="http://schemas.microsoft.com/office/drawing/2014/main" val="20001"/>
                    </a:ext>
                  </a:extLst>
                </a:gridCol>
                <a:gridCol w="2014538">
                  <a:extLst>
                    <a:ext uri="{9D8B030D-6E8A-4147-A177-3AD203B41FA5}">
                      <a16:colId xmlns:a16="http://schemas.microsoft.com/office/drawing/2014/main" val="20002"/>
                    </a:ext>
                  </a:extLst>
                </a:gridCol>
                <a:gridCol w="2012950">
                  <a:extLst>
                    <a:ext uri="{9D8B030D-6E8A-4147-A177-3AD203B41FA5}">
                      <a16:colId xmlns:a16="http://schemas.microsoft.com/office/drawing/2014/main" val="20003"/>
                    </a:ext>
                  </a:extLst>
                </a:gridCol>
              </a:tblGrid>
              <a:tr h="776288">
                <a:tc>
                  <a:txBody>
                    <a:bodyPr/>
                    <a:lstStyle/>
                    <a:p>
                      <a:pPr marL="101600" marR="0" lvl="0" indent="0" algn="ctr" defTabSz="914400" rtl="0" eaLnBrk="1" fontAlgn="base" latinLnBrk="0" hangingPunct="1">
                        <a:lnSpc>
                          <a:spcPct val="100000"/>
                        </a:lnSpc>
                        <a:spcBef>
                          <a:spcPts val="675"/>
                        </a:spcBef>
                        <a:spcAft>
                          <a:spcPct val="0"/>
                        </a:spcAft>
                        <a:buClrTx/>
                        <a:buSzTx/>
                        <a:buFontTx/>
                        <a:buNone/>
                        <a:tabLst/>
                      </a:pPr>
                      <a:r>
                        <a:rPr kumimoji="0" lang="zh-CN" altLang="en-US" sz="2400" b="0" i="0" u="none" strike="noStrike" cap="none" normalizeH="0" baseline="0">
                          <a:ln>
                            <a:noFill/>
                          </a:ln>
                          <a:solidFill>
                            <a:srgbClr val="002060"/>
                          </a:solidFill>
                          <a:effectLst/>
                          <a:latin typeface="黑体" pitchFamily="49" charset="-122"/>
                          <a:ea typeface="黑体" pitchFamily="49" charset="-122"/>
                          <a:cs typeface="Times New Roman" pitchFamily="18" charset="0"/>
                        </a:rPr>
                        <a:t>支持</a:t>
                      </a:r>
                      <a:r>
                        <a:rPr kumimoji="0" lang="zh-CN" sz="2400" b="0" i="0" u="none" strike="noStrike" cap="none" normalizeH="0" baseline="0">
                          <a:ln>
                            <a:noFill/>
                          </a:ln>
                          <a:solidFill>
                            <a:srgbClr val="002060"/>
                          </a:solidFill>
                          <a:effectLst/>
                          <a:latin typeface="黑体" pitchFamily="49" charset="-122"/>
                          <a:ea typeface="黑体" pitchFamily="49" charset="-122"/>
                          <a:cs typeface="Times New Roman" pitchFamily="18" charset="0"/>
                        </a:rPr>
                        <a:t>技术</a:t>
                      </a:r>
                    </a:p>
                  </a:txBody>
                  <a:tcPr marL="0" marR="0" marT="0" marB="0" anchor="ctr" horzOverflow="overflow">
                    <a:lnL>
                      <a:noFill/>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95263" marR="0" lvl="0" indent="306388" algn="l" defTabSz="914400" rtl="0" eaLnBrk="1" fontAlgn="base" latinLnBrk="0" hangingPunct="1">
                        <a:lnSpc>
                          <a:spcPct val="100000"/>
                        </a:lnSpc>
                        <a:spcBef>
                          <a:spcPts val="863"/>
                        </a:spcBef>
                        <a:spcAft>
                          <a:spcPct val="0"/>
                        </a:spcAft>
                        <a:buClrTx/>
                        <a:buSzTx/>
                        <a:buFontTx/>
                        <a:buNone/>
                        <a:tabLst/>
                      </a:pPr>
                      <a:r>
                        <a:rPr kumimoji="0" lang="zh-CN" alt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ARM7</a:t>
                      </a:r>
                      <a:r>
                        <a:rPr kumimoji="0" 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系列 </a:t>
                      </a:r>
                      <a:r>
                        <a:rPr kumimoji="0" lang="zh-CN" alt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ARMv4T</a:t>
                      </a:r>
                      <a:r>
                        <a:rPr kumimoji="0" 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体系结构</a:t>
                      </a:r>
                    </a:p>
                  </a:txBody>
                  <a:tcPr marL="0" marR="0" marT="10985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4463" marR="0" lvl="0" indent="358775" algn="l" defTabSz="914400" rtl="0" eaLnBrk="1" fontAlgn="base" latinLnBrk="0" hangingPunct="1">
                        <a:lnSpc>
                          <a:spcPct val="100000"/>
                        </a:lnSpc>
                        <a:spcBef>
                          <a:spcPts val="863"/>
                        </a:spcBef>
                        <a:spcAft>
                          <a:spcPct val="0"/>
                        </a:spcAft>
                        <a:buClrTx/>
                        <a:buSzTx/>
                        <a:buFontTx/>
                        <a:buNone/>
                        <a:tabLst/>
                      </a:pPr>
                      <a:r>
                        <a:rPr kumimoji="0" lang="zh-CN" alt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ARM9</a:t>
                      </a:r>
                      <a:r>
                        <a:rPr kumimoji="0" 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系列 </a:t>
                      </a:r>
                      <a:r>
                        <a:rPr kumimoji="0" lang="zh-CN" alt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ARMv5TE</a:t>
                      </a:r>
                      <a:r>
                        <a:rPr kumimoji="0" 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体系结构</a:t>
                      </a:r>
                    </a:p>
                  </a:txBody>
                  <a:tcPr marL="0" marR="0" marT="10985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8575" marR="0" lvl="0" indent="0" algn="ctr" defTabSz="914400" rtl="0" eaLnBrk="1" fontAlgn="base" latinLnBrk="0" hangingPunct="1">
                        <a:lnSpc>
                          <a:spcPct val="100000"/>
                        </a:lnSpc>
                        <a:spcBef>
                          <a:spcPts val="863"/>
                        </a:spcBef>
                        <a:spcAft>
                          <a:spcPct val="0"/>
                        </a:spcAft>
                        <a:buClrTx/>
                        <a:buSzTx/>
                        <a:buFontTx/>
                        <a:buNone/>
                        <a:tabLst/>
                      </a:pPr>
                      <a:r>
                        <a:rPr kumimoji="0" lang="zh-CN" alt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ARM11</a:t>
                      </a:r>
                      <a:r>
                        <a:rPr kumimoji="0" 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系列</a:t>
                      </a:r>
                    </a:p>
                    <a:p>
                      <a:pPr marL="28575"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ARMv6</a:t>
                      </a:r>
                      <a:r>
                        <a:rPr kumimoji="0" lang="zh-CN" sz="1600" b="0" i="0" u="none" strike="noStrike" cap="none" normalizeH="0" baseline="0">
                          <a:ln>
                            <a:noFill/>
                          </a:ln>
                          <a:solidFill>
                            <a:srgbClr val="006600"/>
                          </a:solidFill>
                          <a:effectLst/>
                          <a:latin typeface="Times New Roman" pitchFamily="18" charset="0"/>
                          <a:ea typeface="楷体" pitchFamily="49" charset="-122"/>
                          <a:cs typeface="Times New Roman" pitchFamily="18" charset="0"/>
                        </a:rPr>
                        <a:t>体系结构</a:t>
                      </a:r>
                    </a:p>
                  </a:txBody>
                  <a:tcPr marL="0" marR="0" marT="109855" marB="0" horzOverflow="overflow">
                    <a:lnL w="12700" cap="flat" cmpd="sng" algn="ctr">
                      <a:solidFill>
                        <a:srgbClr val="000000"/>
                      </a:solidFill>
                      <a:prstDash val="solid"/>
                      <a:round/>
                      <a:headEnd type="none" w="med" len="med"/>
                      <a:tailEnd type="none" w="med" len="med"/>
                    </a:lnL>
                    <a:lnR>
                      <a:noFill/>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0850">
                <a:tc>
                  <a:txBody>
                    <a:bodyPr/>
                    <a:lstStyle/>
                    <a:p>
                      <a:pPr marL="101600" marR="0" lvl="0" indent="0" algn="l" defTabSz="914400" rtl="0" eaLnBrk="1" fontAlgn="base" latinLnBrk="0" hangingPunct="1">
                        <a:lnSpc>
                          <a:spcPct val="100000"/>
                        </a:lnSpc>
                        <a:spcBef>
                          <a:spcPts val="675"/>
                        </a:spcBef>
                        <a:spcAft>
                          <a:spcPct val="0"/>
                        </a:spcAft>
                        <a:buClrTx/>
                        <a:buSzTx/>
                        <a:buFontTx/>
                        <a:buNone/>
                        <a:tabLst/>
                      </a:pPr>
                      <a:r>
                        <a:rPr kumimoji="0" lang="zh-CN" alt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ARM</a:t>
                      </a:r>
                      <a:r>
                        <a:rPr kumimoji="0" 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指令</a:t>
                      </a:r>
                    </a:p>
                  </a:txBody>
                  <a:tcPr marL="0" marR="0" marT="86360" marB="0" anchor="ctr"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809625" marR="0" lvl="0" indent="0" algn="l"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是</a:t>
                      </a:r>
                    </a:p>
                  </a:txBody>
                  <a:tcPr marL="0" marR="0" marT="863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是</a:t>
                      </a:r>
                    </a:p>
                  </a:txBody>
                  <a:tcPr marL="0" marR="0" marT="863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是</a:t>
                      </a:r>
                    </a:p>
                  </a:txBody>
                  <a:tcPr marL="0" marR="0" marT="8636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263">
                <a:tc>
                  <a:txBody>
                    <a:bodyPr/>
                    <a:lstStyle/>
                    <a:p>
                      <a:pPr marL="101600" marR="0" lvl="0" indent="0" algn="l" defTabSz="914400" rtl="0" eaLnBrk="1" fontAlgn="base" latinLnBrk="0" hangingPunct="1">
                        <a:lnSpc>
                          <a:spcPct val="100000"/>
                        </a:lnSpc>
                        <a:spcBef>
                          <a:spcPts val="675"/>
                        </a:spcBef>
                        <a:spcAft>
                          <a:spcPct val="0"/>
                        </a:spcAft>
                        <a:buClrTx/>
                        <a:buSzTx/>
                        <a:buFontTx/>
                        <a:buNone/>
                        <a:tabLst/>
                      </a:pPr>
                      <a:r>
                        <a:rPr kumimoji="0" lang="zh-CN" alt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Thumb</a:t>
                      </a:r>
                      <a:r>
                        <a:rPr kumimoji="0" 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指令</a:t>
                      </a:r>
                    </a:p>
                  </a:txBody>
                  <a:tcPr marL="0" marR="0" marT="85090" marB="0" anchor="ctr"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809625" marR="0" lvl="0" indent="0" algn="l"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是</a:t>
                      </a:r>
                    </a:p>
                  </a:txBody>
                  <a:tcPr marL="0" marR="0" marT="8509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是</a:t>
                      </a:r>
                    </a:p>
                  </a:txBody>
                  <a:tcPr marL="0" marR="0" marT="8509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是</a:t>
                      </a:r>
                    </a:p>
                  </a:txBody>
                  <a:tcPr marL="0" marR="0" marT="8509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7675">
                <a:tc>
                  <a:txBody>
                    <a:bodyPr/>
                    <a:lstStyle/>
                    <a:p>
                      <a:pPr marL="101600" marR="0" lvl="0" indent="0" algn="l" defTabSz="914400" rtl="0" eaLnBrk="1" fontAlgn="base" latinLnBrk="0" hangingPunct="1">
                        <a:lnSpc>
                          <a:spcPct val="100000"/>
                        </a:lnSpc>
                        <a:spcBef>
                          <a:spcPts val="663"/>
                        </a:spcBef>
                        <a:spcAft>
                          <a:spcPct val="0"/>
                        </a:spcAft>
                        <a:buClrTx/>
                        <a:buSzTx/>
                        <a:buFontTx/>
                        <a:buNone/>
                        <a:tabLst/>
                      </a:pPr>
                      <a:r>
                        <a:rPr kumimoji="0" lang="zh-CN" alt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Thumb-2</a:t>
                      </a:r>
                      <a:r>
                        <a:rPr kumimoji="0" 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指令</a:t>
                      </a:r>
                    </a:p>
                  </a:txBody>
                  <a:tcPr marL="0" marR="0" marT="84455" marB="0" anchor="ctr"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809625" marR="0" lvl="0" indent="0" algn="l" defTabSz="914400" rtl="0" eaLnBrk="1" fontAlgn="base" latinLnBrk="0" hangingPunct="1">
                        <a:lnSpc>
                          <a:spcPct val="100000"/>
                        </a:lnSpc>
                        <a:spcBef>
                          <a:spcPts val="663"/>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否</a:t>
                      </a:r>
                    </a:p>
                  </a:txBody>
                  <a:tcPr marL="0" marR="0" marT="8445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663"/>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否</a:t>
                      </a:r>
                    </a:p>
                  </a:txBody>
                  <a:tcPr marL="0" marR="0" marT="8445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46063" marR="0" lvl="0" indent="0" algn="l" defTabSz="914400" rtl="0" eaLnBrk="1" fontAlgn="base" latinLnBrk="0" hangingPunct="1">
                        <a:lnSpc>
                          <a:spcPct val="100000"/>
                        </a:lnSpc>
                        <a:spcBef>
                          <a:spcPts val="663"/>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仅</a:t>
                      </a:r>
                      <a:r>
                        <a:rPr kumimoji="0" lang="zh-CN"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ARM1156T2-S</a:t>
                      </a:r>
                    </a:p>
                  </a:txBody>
                  <a:tcPr marL="0" marR="0" marT="8445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9263">
                <a:tc>
                  <a:txBody>
                    <a:bodyPr/>
                    <a:lstStyle/>
                    <a:p>
                      <a:pPr marL="101600" marR="0" lvl="0" indent="0" algn="l" defTabSz="914400" rtl="0" eaLnBrk="1" fontAlgn="base" latinLnBrk="0" hangingPunct="1">
                        <a:lnSpc>
                          <a:spcPct val="100000"/>
                        </a:lnSpc>
                        <a:spcBef>
                          <a:spcPts val="675"/>
                        </a:spcBef>
                        <a:spcAft>
                          <a:spcPct val="0"/>
                        </a:spcAft>
                        <a:buClrTx/>
                        <a:buSzTx/>
                        <a:buFontTx/>
                        <a:buNone/>
                        <a:tabLst/>
                      </a:pPr>
                      <a:r>
                        <a:rPr kumimoji="0" lang="zh-CN" alt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DSP </a:t>
                      </a:r>
                      <a:r>
                        <a:rPr kumimoji="0" 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扩 展</a:t>
                      </a:r>
                    </a:p>
                  </a:txBody>
                  <a:tcPr marL="0" marR="0" marT="85090" marB="0" anchor="ctr"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809625" marR="0" lvl="0" indent="0" algn="l"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否</a:t>
                      </a:r>
                    </a:p>
                  </a:txBody>
                  <a:tcPr marL="0" marR="0" marT="8509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是</a:t>
                      </a:r>
                    </a:p>
                  </a:txBody>
                  <a:tcPr marL="0" marR="0" marT="8509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是</a:t>
                      </a:r>
                    </a:p>
                  </a:txBody>
                  <a:tcPr marL="0" marR="0" marT="8509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9263">
                <a:tc>
                  <a:txBody>
                    <a:bodyPr/>
                    <a:lstStyle/>
                    <a:p>
                      <a:pPr marL="101600" marR="0" lvl="0" indent="0" algn="l" defTabSz="914400" rtl="0" eaLnBrk="1" fontAlgn="base" latinLnBrk="0" hangingPunct="1">
                        <a:lnSpc>
                          <a:spcPct val="100000"/>
                        </a:lnSpc>
                        <a:spcBef>
                          <a:spcPts val="675"/>
                        </a:spcBef>
                        <a:spcAft>
                          <a:spcPct val="0"/>
                        </a:spcAft>
                        <a:buClrTx/>
                        <a:buSzTx/>
                        <a:buFontTx/>
                        <a:buNone/>
                        <a:tabLst/>
                      </a:pPr>
                      <a:r>
                        <a:rPr kumimoji="0" lang="zh-CN" alt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SIMD</a:t>
                      </a:r>
                      <a:r>
                        <a:rPr kumimoji="0" lang="zh-CN" altLang="zh-CN" sz="10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a:t>
                      </a:r>
                      <a:r>
                        <a:rPr kumimoji="0" lang="zh-CN" sz="10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单指令多数据</a:t>
                      </a:r>
                      <a:r>
                        <a:rPr kumimoji="0" lang="zh-CN" altLang="zh-CN" sz="10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a:t>
                      </a:r>
                      <a:r>
                        <a:rPr kumimoji="0" 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扩展</a:t>
                      </a:r>
                    </a:p>
                  </a:txBody>
                  <a:tcPr marL="0" marR="0" marT="85090" marB="0" anchor="ctr"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809625" marR="0" lvl="0" indent="0" algn="l"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否</a:t>
                      </a:r>
                    </a:p>
                  </a:txBody>
                  <a:tcPr marL="0" marR="0" marT="8509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否</a:t>
                      </a:r>
                    </a:p>
                  </a:txBody>
                  <a:tcPr marL="0" marR="0" marT="8509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是</a:t>
                      </a:r>
                    </a:p>
                  </a:txBody>
                  <a:tcPr marL="0" marR="0" marT="8509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9263">
                <a:tc>
                  <a:txBody>
                    <a:bodyPr/>
                    <a:lstStyle/>
                    <a:p>
                      <a:pPr marL="101600" marR="0" lvl="0" indent="0" algn="l" defTabSz="914400" rtl="0" eaLnBrk="1" fontAlgn="base" latinLnBrk="0" hangingPunct="1">
                        <a:lnSpc>
                          <a:spcPct val="100000"/>
                        </a:lnSpc>
                        <a:spcBef>
                          <a:spcPts val="675"/>
                        </a:spcBef>
                        <a:spcAft>
                          <a:spcPct val="0"/>
                        </a:spcAft>
                        <a:buClrTx/>
                        <a:buSzTx/>
                        <a:buFontTx/>
                        <a:buNone/>
                        <a:tabLst/>
                      </a:pPr>
                      <a:r>
                        <a:rPr kumimoji="0" lang="zh-CN" alt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Jazelle</a:t>
                      </a:r>
                      <a:r>
                        <a:rPr kumimoji="0" 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字节码支持</a:t>
                      </a:r>
                    </a:p>
                  </a:txBody>
                  <a:tcPr marL="0" marR="0" marT="85725" marB="0" anchor="ctr"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811213" marR="0" lvl="0" indent="0" algn="l"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否</a:t>
                      </a:r>
                    </a:p>
                  </a:txBody>
                  <a:tcPr marL="0" marR="0" marT="8572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rgbClr val="002A54"/>
                          </a:solidFill>
                          <a:effectLst/>
                          <a:latin typeface="Times New Roman" pitchFamily="18" charset="0"/>
                          <a:ea typeface="宋体" pitchFamily="2" charset="-122"/>
                          <a:cs typeface="Times New Roman" pitchFamily="18" charset="0"/>
                        </a:rPr>
                        <a:t>仅</a:t>
                      </a:r>
                      <a:r>
                        <a:rPr kumimoji="0" lang="zh-CN" altLang="zh-CN" sz="1600" b="0" i="0" u="none" strike="noStrike" cap="none" normalizeH="0" baseline="0">
                          <a:ln>
                            <a:noFill/>
                          </a:ln>
                          <a:solidFill>
                            <a:srgbClr val="002A54"/>
                          </a:solidFill>
                          <a:effectLst/>
                          <a:latin typeface="Times New Roman" pitchFamily="18" charset="0"/>
                          <a:ea typeface="宋体" pitchFamily="2" charset="-122"/>
                          <a:cs typeface="Times New Roman" pitchFamily="18" charset="0"/>
                        </a:rPr>
                        <a:t>ARM926EJ-S</a:t>
                      </a:r>
                      <a:endParaRPr kumimoji="0" lang="zh-CN"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0" marR="0" marT="8572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3188" marR="0" lvl="0" indent="0" algn="l" defTabSz="914400" rtl="0" eaLnBrk="1" fontAlgn="base" latinLnBrk="0" hangingPunct="1">
                        <a:lnSpc>
                          <a:spcPct val="100000"/>
                        </a:lnSpc>
                        <a:spcBef>
                          <a:spcPts val="675"/>
                        </a:spcBef>
                        <a:spcAft>
                          <a:spcPct val="0"/>
                        </a:spcAft>
                        <a:buClrTx/>
                        <a:buSzTx/>
                        <a:buFontTx/>
                        <a:buNone/>
                        <a:tabLst/>
                      </a:pPr>
                      <a:r>
                        <a:rPr kumimoji="0" lang="zh-CN" altLang="zh-CN" sz="1600" b="0" i="0" u="none" strike="noStrike" cap="none" normalizeH="0" baseline="0">
                          <a:ln>
                            <a:noFill/>
                          </a:ln>
                          <a:solidFill>
                            <a:srgbClr val="002A54"/>
                          </a:solidFill>
                          <a:effectLst/>
                          <a:latin typeface="Times New Roman" pitchFamily="18" charset="0"/>
                          <a:ea typeface="宋体" pitchFamily="2" charset="-122"/>
                          <a:cs typeface="Times New Roman" pitchFamily="18" charset="0"/>
                        </a:rPr>
                        <a:t>ARM1156T2-S</a:t>
                      </a:r>
                      <a:r>
                        <a:rPr kumimoji="0" lang="zh-CN" sz="1600" b="0" i="0" u="none" strike="noStrike" cap="none" normalizeH="0" baseline="0">
                          <a:ln>
                            <a:noFill/>
                          </a:ln>
                          <a:solidFill>
                            <a:srgbClr val="002A54"/>
                          </a:solidFill>
                          <a:effectLst/>
                          <a:latin typeface="Times New Roman" pitchFamily="18" charset="0"/>
                          <a:ea typeface="宋体" pitchFamily="2" charset="-122"/>
                          <a:cs typeface="Times New Roman" pitchFamily="18" charset="0"/>
                        </a:rPr>
                        <a:t>除外</a:t>
                      </a:r>
                      <a:endPar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0" marR="0" marT="8572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7675">
                <a:tc>
                  <a:txBody>
                    <a:bodyPr/>
                    <a:lstStyle/>
                    <a:p>
                      <a:pPr marL="101600" marR="0" lvl="0" indent="0" algn="l" defTabSz="914400" rtl="0" eaLnBrk="1" fontAlgn="base" latinLnBrk="0" hangingPunct="1">
                        <a:lnSpc>
                          <a:spcPct val="100000"/>
                        </a:lnSpc>
                        <a:spcBef>
                          <a:spcPts val="663"/>
                        </a:spcBef>
                        <a:spcAft>
                          <a:spcPct val="0"/>
                        </a:spcAft>
                        <a:buClrTx/>
                        <a:buSzTx/>
                        <a:buFontTx/>
                        <a:buNone/>
                        <a:tabLst/>
                      </a:pPr>
                      <a:r>
                        <a:rPr kumimoji="0" 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浮点支持</a:t>
                      </a:r>
                    </a:p>
                  </a:txBody>
                  <a:tcPr marL="0" marR="0" marT="84455" marB="0" anchor="ctr"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809625" marR="0" lvl="0" indent="0" algn="l" defTabSz="914400" rtl="0" eaLnBrk="1" fontAlgn="base" latinLnBrk="0" hangingPunct="1">
                        <a:lnSpc>
                          <a:spcPct val="100000"/>
                        </a:lnSpc>
                        <a:spcBef>
                          <a:spcPts val="663"/>
                        </a:spcBef>
                        <a:spcAft>
                          <a:spcPct val="0"/>
                        </a:spcAft>
                        <a:buClrTx/>
                        <a:buSzTx/>
                        <a:buFontTx/>
                        <a:buNone/>
                        <a:tabLst/>
                      </a:pPr>
                      <a:r>
                        <a:rPr kumimoji="0" lang="zh-CN" sz="1600" b="0" i="0" u="none" strike="noStrike" cap="none" normalizeH="0" baseline="0">
                          <a:ln>
                            <a:noFill/>
                          </a:ln>
                          <a:solidFill>
                            <a:srgbClr val="002A54"/>
                          </a:solidFill>
                          <a:effectLst/>
                          <a:latin typeface="Times New Roman" pitchFamily="18" charset="0"/>
                          <a:ea typeface="宋体" pitchFamily="2" charset="-122"/>
                          <a:cs typeface="Times New Roman" pitchFamily="18" charset="0"/>
                        </a:rPr>
                        <a:t>否</a:t>
                      </a:r>
                      <a:endPar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0" marR="0" marT="8445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663"/>
                        </a:spcBef>
                        <a:spcAft>
                          <a:spcPct val="0"/>
                        </a:spcAft>
                        <a:buClrTx/>
                        <a:buSzTx/>
                        <a:buFontTx/>
                        <a:buNone/>
                        <a:tabLst/>
                      </a:pPr>
                      <a:r>
                        <a:rPr kumimoji="0" lang="zh-CN" sz="1600" b="0" i="0" u="none" strike="noStrike" cap="none" normalizeH="0" baseline="0">
                          <a:ln>
                            <a:noFill/>
                          </a:ln>
                          <a:solidFill>
                            <a:srgbClr val="002A54"/>
                          </a:solidFill>
                          <a:effectLst/>
                          <a:latin typeface="Times New Roman" pitchFamily="18" charset="0"/>
                          <a:ea typeface="宋体" pitchFamily="2" charset="-122"/>
                          <a:cs typeface="Times New Roman" pitchFamily="18" charset="0"/>
                        </a:rPr>
                        <a:t>是</a:t>
                      </a:r>
                      <a:r>
                        <a:rPr kumimoji="0" lang="zh-CN" altLang="zh-CN" sz="1600" b="0" i="0" u="none" strike="noStrike" cap="none" normalizeH="0" baseline="0">
                          <a:ln>
                            <a:noFill/>
                          </a:ln>
                          <a:solidFill>
                            <a:srgbClr val="002A54"/>
                          </a:solidFill>
                          <a:effectLst/>
                          <a:latin typeface="Times New Roman" pitchFamily="18" charset="0"/>
                          <a:ea typeface="宋体" pitchFamily="2" charset="-122"/>
                          <a:cs typeface="Times New Roman" pitchFamily="18" charset="0"/>
                        </a:rPr>
                        <a:t>(VFP9)</a:t>
                      </a:r>
                      <a:endParaRPr kumimoji="0" lang="zh-CN"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0" marR="0" marT="8445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450850" marR="0" lvl="0" indent="0" algn="l" defTabSz="914400" rtl="0" eaLnBrk="1" fontAlgn="base" latinLnBrk="0" hangingPunct="1">
                        <a:lnSpc>
                          <a:spcPct val="100000"/>
                        </a:lnSpc>
                        <a:spcBef>
                          <a:spcPts val="663"/>
                        </a:spcBef>
                        <a:spcAft>
                          <a:spcPct val="0"/>
                        </a:spcAft>
                        <a:buClrTx/>
                        <a:buSzTx/>
                        <a:buFontTx/>
                        <a:buNone/>
                        <a:tabLst/>
                      </a:pPr>
                      <a:r>
                        <a:rPr kumimoji="0" lang="zh-CN" sz="1600" b="0" i="0" u="none" strike="noStrike" cap="none" normalizeH="0" baseline="0">
                          <a:ln>
                            <a:noFill/>
                          </a:ln>
                          <a:solidFill>
                            <a:srgbClr val="002A54"/>
                          </a:solidFill>
                          <a:effectLst/>
                          <a:latin typeface="Times New Roman" pitchFamily="18" charset="0"/>
                          <a:ea typeface="宋体" pitchFamily="2" charset="-122"/>
                          <a:cs typeface="Times New Roman" pitchFamily="18" charset="0"/>
                        </a:rPr>
                        <a:t>是</a:t>
                      </a:r>
                      <a:r>
                        <a:rPr kumimoji="0" lang="zh-CN" altLang="zh-CN" sz="1600" b="0" i="0" u="none" strike="noStrike" cap="none" normalizeH="0" baseline="0">
                          <a:ln>
                            <a:noFill/>
                          </a:ln>
                          <a:solidFill>
                            <a:srgbClr val="002A54"/>
                          </a:solidFill>
                          <a:effectLst/>
                          <a:latin typeface="Times New Roman" pitchFamily="18" charset="0"/>
                          <a:ea typeface="宋体" pitchFamily="2" charset="-122"/>
                          <a:cs typeface="Times New Roman" pitchFamily="18" charset="0"/>
                        </a:rPr>
                        <a:t>(VFP11)</a:t>
                      </a:r>
                      <a:endParaRPr kumimoji="0" lang="zh-CN"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0" marR="0" marT="8445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p>
                      <a:pPr marL="101600" marR="0" lvl="0" indent="0" algn="l" defTabSz="914400" rtl="0" eaLnBrk="1" fontAlgn="base" latinLnBrk="0" hangingPunct="1">
                        <a:lnSpc>
                          <a:spcPct val="100000"/>
                        </a:lnSpc>
                        <a:spcBef>
                          <a:spcPts val="675"/>
                        </a:spcBef>
                        <a:spcAft>
                          <a:spcPct val="0"/>
                        </a:spcAft>
                        <a:buClrTx/>
                        <a:buSzTx/>
                        <a:buFontTx/>
                        <a:buNone/>
                        <a:tabLst/>
                      </a:pPr>
                      <a:r>
                        <a:rPr kumimoji="0" lang="zh-CN" alt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TrustZone</a:t>
                      </a:r>
                      <a:r>
                        <a:rPr kumimoji="0" 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安全扩展</a:t>
                      </a:r>
                    </a:p>
                  </a:txBody>
                  <a:tcPr marL="0" marR="0" marT="86360" marB="0" anchor="ctr"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811213" marR="0" lvl="0" indent="0" algn="l"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否</a:t>
                      </a:r>
                    </a:p>
                  </a:txBody>
                  <a:tcPr marL="0" marR="0" marT="863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否</a:t>
                      </a:r>
                    </a:p>
                  </a:txBody>
                  <a:tcPr marL="0" marR="0" marT="8636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46063" marR="0" lvl="0" indent="0" algn="l"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rgbClr val="002A54"/>
                          </a:solidFill>
                          <a:effectLst/>
                          <a:latin typeface="Times New Roman" pitchFamily="18" charset="0"/>
                          <a:ea typeface="宋体" pitchFamily="2" charset="-122"/>
                          <a:cs typeface="Times New Roman" pitchFamily="18" charset="0"/>
                        </a:rPr>
                        <a:t>仅</a:t>
                      </a:r>
                      <a:r>
                        <a:rPr kumimoji="0" lang="zh-CN" altLang="zh-CN" sz="1600" b="0" i="0" u="none" strike="noStrike" cap="none" normalizeH="0" baseline="0">
                          <a:ln>
                            <a:noFill/>
                          </a:ln>
                          <a:solidFill>
                            <a:srgbClr val="002A54"/>
                          </a:solidFill>
                          <a:effectLst/>
                          <a:latin typeface="Times New Roman" pitchFamily="18" charset="0"/>
                          <a:ea typeface="宋体" pitchFamily="2" charset="-122"/>
                          <a:cs typeface="Times New Roman" pitchFamily="18" charset="0"/>
                        </a:rPr>
                        <a:t>ARM1176JZ-S</a:t>
                      </a:r>
                      <a:endParaRPr kumimoji="0" lang="zh-CN" alt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marL="0" marR="0" marT="8636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9263">
                <a:tc>
                  <a:txBody>
                    <a:bodyPr/>
                    <a:lstStyle/>
                    <a:p>
                      <a:pPr marL="101600" marR="0" lvl="0" indent="0" algn="l"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rgbClr val="0000CC"/>
                          </a:solidFill>
                          <a:effectLst/>
                          <a:latin typeface="微软雅黑" pitchFamily="34" charset="-122"/>
                          <a:ea typeface="微软雅黑" pitchFamily="34" charset="-122"/>
                          <a:cs typeface="Times New Roman" pitchFamily="18" charset="0"/>
                        </a:rPr>
                        <a:t>高速缓存支持</a:t>
                      </a:r>
                    </a:p>
                  </a:txBody>
                  <a:tcPr marL="0" marR="0" marT="85725" marB="0" anchor="ctr" horzOverflow="overflow">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809625" marR="0" lvl="0" indent="0" algn="l"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否</a:t>
                      </a:r>
                    </a:p>
                  </a:txBody>
                  <a:tcPr marL="0" marR="0" marT="8572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是</a:t>
                      </a:r>
                    </a:p>
                  </a:txBody>
                  <a:tcPr marL="0" marR="0" marT="8572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ts val="675"/>
                        </a:spcBef>
                        <a:spcAft>
                          <a:spcPct val="0"/>
                        </a:spcAft>
                        <a:buClrTx/>
                        <a:buSzTx/>
                        <a:buFontTx/>
                        <a:buNone/>
                        <a:tabLst/>
                      </a:pPr>
                      <a:r>
                        <a:rPr kumimoji="0" lang="zh-CN"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是</a:t>
                      </a:r>
                    </a:p>
                  </a:txBody>
                  <a:tcPr marL="0" marR="0" marT="8572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794814435"/>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416B89F5-6A98-4DEC-877F-2E344E66D6DC}"/>
              </a:ext>
            </a:extLst>
          </p:cNvPr>
          <p:cNvSpPr txBox="1">
            <a:spLocks noChangeArrowheads="1"/>
          </p:cNvSpPr>
          <p:nvPr/>
        </p:nvSpPr>
        <p:spPr bwMode="auto">
          <a:xfrm>
            <a:off x="1992314" y="549276"/>
            <a:ext cx="85677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经典</a:t>
            </a:r>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微处理器内核后缀命名解释</a:t>
            </a:r>
          </a:p>
        </p:txBody>
      </p:sp>
      <p:sp>
        <p:nvSpPr>
          <p:cNvPr id="4" name="Rectangle 2">
            <a:extLst>
              <a:ext uri="{FF2B5EF4-FFF2-40B4-BE49-F238E27FC236}">
                <a16:creationId xmlns:a16="http://schemas.microsoft.com/office/drawing/2014/main" id="{C1BEFB2A-64CD-46AC-850A-06C1898D647C}"/>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graphicFrame>
        <p:nvGraphicFramePr>
          <p:cNvPr id="6" name="object 3">
            <a:extLst>
              <a:ext uri="{FF2B5EF4-FFF2-40B4-BE49-F238E27FC236}">
                <a16:creationId xmlns:a16="http://schemas.microsoft.com/office/drawing/2014/main" id="{318F6035-2E99-4AA6-9EA9-5DB1456C8C0E}"/>
              </a:ext>
            </a:extLst>
          </p:cNvPr>
          <p:cNvGraphicFramePr>
            <a:graphicFrameLocks noGrp="1"/>
          </p:cNvGraphicFramePr>
          <p:nvPr/>
        </p:nvGraphicFramePr>
        <p:xfrm>
          <a:off x="1992313" y="2179638"/>
          <a:ext cx="8134350" cy="4464050"/>
        </p:xfrm>
        <a:graphic>
          <a:graphicData uri="http://schemas.openxmlformats.org/drawingml/2006/table">
            <a:tbl>
              <a:tblPr/>
              <a:tblGrid>
                <a:gridCol w="650875">
                  <a:extLst>
                    <a:ext uri="{9D8B030D-6E8A-4147-A177-3AD203B41FA5}">
                      <a16:colId xmlns:a16="http://schemas.microsoft.com/office/drawing/2014/main" val="20000"/>
                    </a:ext>
                  </a:extLst>
                </a:gridCol>
                <a:gridCol w="2084387">
                  <a:extLst>
                    <a:ext uri="{9D8B030D-6E8A-4147-A177-3AD203B41FA5}">
                      <a16:colId xmlns:a16="http://schemas.microsoft.com/office/drawing/2014/main" val="20001"/>
                    </a:ext>
                  </a:extLst>
                </a:gridCol>
                <a:gridCol w="5399088">
                  <a:extLst>
                    <a:ext uri="{9D8B030D-6E8A-4147-A177-3AD203B41FA5}">
                      <a16:colId xmlns:a16="http://schemas.microsoft.com/office/drawing/2014/main" val="20002"/>
                    </a:ext>
                  </a:extLst>
                </a:gridCol>
              </a:tblGrid>
              <a:tr h="360363">
                <a:tc>
                  <a:txBody>
                    <a:bodyPr/>
                    <a:lstStyle/>
                    <a:p>
                      <a:pPr marL="25400" marR="0" lvl="0" indent="0" algn="ctr" defTabSz="914400" rtl="0" eaLnBrk="1" fontAlgn="base" latinLnBrk="0" hangingPunct="1">
                        <a:lnSpc>
                          <a:spcPct val="100000"/>
                        </a:lnSpc>
                        <a:spcBef>
                          <a:spcPts val="188"/>
                        </a:spcBef>
                        <a:spcAft>
                          <a:spcPct val="0"/>
                        </a:spcAft>
                        <a:buClrTx/>
                        <a:buSzTx/>
                        <a:buFontTx/>
                        <a:buNone/>
                        <a:tabLst/>
                      </a:pP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标志</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3495" marB="0" horzOverflow="overflow">
                    <a:lnL>
                      <a:noFill/>
                    </a:lnL>
                    <a:lnR w="19050" cap="flat" cmpd="sng" algn="ctr">
                      <a:solidFill>
                        <a:srgbClr val="000000"/>
                      </a:solidFill>
                      <a:prstDash val="solid"/>
                      <a:round/>
                      <a:headEnd type="none" w="med" len="med"/>
                      <a:tailEnd type="none" w="med" len="med"/>
                    </a:lnR>
                    <a:lnT w="38100" cap="flat" cmpd="sng" algn="ctr">
                      <a:solidFill>
                        <a:srgbClr val="333399"/>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ts val="188"/>
                        </a:spcBef>
                        <a:spcAft>
                          <a:spcPct val="0"/>
                        </a:spcAft>
                        <a:buClrTx/>
                        <a:buSzTx/>
                        <a:buFontTx/>
                        <a:buNone/>
                        <a:tabLst/>
                      </a:pP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含义</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3495"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333399"/>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ts val="188"/>
                        </a:spcBef>
                        <a:spcAft>
                          <a:spcPct val="0"/>
                        </a:spcAft>
                        <a:buClrTx/>
                        <a:buSzTx/>
                        <a:buFontTx/>
                        <a:buNone/>
                        <a:tabLst/>
                      </a:pP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说明</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3495" marB="0" horzOverflow="overflow">
                    <a:lnL w="12700" cap="flat" cmpd="sng" algn="ctr">
                      <a:solidFill>
                        <a:srgbClr val="000000"/>
                      </a:solidFill>
                      <a:prstDash val="solid"/>
                      <a:round/>
                      <a:headEnd type="none" w="med" len="med"/>
                      <a:tailEnd type="none" w="med" len="med"/>
                    </a:lnL>
                    <a:lnR>
                      <a:noFill/>
                    </a:lnR>
                    <a:lnT w="38100" cap="flat" cmpd="sng" algn="ctr">
                      <a:solidFill>
                        <a:srgbClr val="333399"/>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2396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lnSpc>
                          <a:spcPct val="100000"/>
                        </a:lnSpc>
                        <a:spcBef>
                          <a:spcPts val="1225"/>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T</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25"/>
                        </a:spcBef>
                        <a:spcAft>
                          <a:spcPct val="0"/>
                        </a:spcAft>
                        <a:buClrTx/>
                        <a:buSzTx/>
                        <a:buFontTx/>
                        <a:buNone/>
                        <a:tabLst/>
                      </a:pPr>
                      <a:endParaRPr kumimoji="0" lang="zh-CN" altLang="zh-CN" sz="31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支持</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Thumb</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指令集</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540"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ct val="100000"/>
                        </a:lnSpc>
                        <a:spcBef>
                          <a:spcPts val="1000"/>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Thumb</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指令集版本</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1</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ARMv4T</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p>
                      <a:pPr marL="149225" marR="0" lvl="0" indent="0" algn="l" defTabSz="914400" rtl="0" eaLnBrk="1" fontAlgn="base" latinLnBrk="0" hangingPunct="1">
                        <a:lnSpc>
                          <a:spcPct val="120000"/>
                        </a:lnSpc>
                        <a:spcBef>
                          <a:spcPct val="0"/>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Thumb</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指令集版本</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2</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ARMv5T  Thumb-2</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ARMv6T</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26364"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363">
                <a:tc>
                  <a:txBody>
                    <a:bodyPr/>
                    <a:lstStyle/>
                    <a:p>
                      <a:pPr marL="25400" marR="0" lvl="0" indent="0" algn="ctr" defTabSz="914400" rtl="0" eaLnBrk="1" fontAlgn="base" latinLnBrk="0" hangingPunct="1">
                        <a:lnSpc>
                          <a:spcPct val="100000"/>
                        </a:lnSpc>
                        <a:spcBef>
                          <a:spcPts val="125"/>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D</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5875"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ct val="100000"/>
                        </a:lnSpc>
                        <a:spcBef>
                          <a:spcPts val="188"/>
                        </a:spcBef>
                        <a:spcAft>
                          <a:spcPct val="0"/>
                        </a:spcAft>
                        <a:buClrTx/>
                        <a:buSzTx/>
                        <a:buFontTx/>
                        <a:buNone/>
                        <a:tabLst/>
                      </a:pP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片上调试</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3495"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ct val="100000"/>
                        </a:lnSpc>
                        <a:spcBef>
                          <a:spcPts val="125"/>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Debug</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587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363">
                <a:tc>
                  <a:txBody>
                    <a:bodyPr/>
                    <a:lstStyle/>
                    <a:p>
                      <a:pPr marL="25400" marR="0" lvl="0" indent="0" algn="ctr" defTabSz="914400" rtl="0" eaLnBrk="1" fontAlgn="base" latinLnBrk="0" hangingPunct="1">
                        <a:lnSpc>
                          <a:spcPct val="100000"/>
                        </a:lnSpc>
                        <a:spcBef>
                          <a:spcPts val="125"/>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M</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5875"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ct val="100000"/>
                        </a:lnSpc>
                        <a:spcBef>
                          <a:spcPts val="188"/>
                        </a:spcBef>
                        <a:spcAft>
                          <a:spcPct val="0"/>
                        </a:spcAft>
                        <a:buClrTx/>
                        <a:buSzTx/>
                        <a:buFontTx/>
                        <a:buNone/>
                        <a:tabLst/>
                      </a:pP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支持长乘法</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3495"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ct val="100000"/>
                        </a:lnSpc>
                        <a:spcBef>
                          <a:spcPts val="188"/>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32</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位乘</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32</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位得到</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64</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位，</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32</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位的乘加得到</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64</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位</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349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363">
                <a:tc>
                  <a:txBody>
                    <a:bodyPr/>
                    <a:lstStyle/>
                    <a:p>
                      <a:pPr marL="25400" marR="0" lvl="0" indent="0" algn="ctr" defTabSz="914400" rtl="0" eaLnBrk="1" fontAlgn="base" latinLnBrk="0" hangingPunct="1">
                        <a:lnSpc>
                          <a:spcPct val="100000"/>
                        </a:lnSpc>
                        <a:spcBef>
                          <a:spcPts val="125"/>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I</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5875"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ct val="100000"/>
                        </a:lnSpc>
                        <a:spcBef>
                          <a:spcPts val="125"/>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Embedded ICE</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5875"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ct val="100000"/>
                        </a:lnSpc>
                        <a:spcBef>
                          <a:spcPts val="188"/>
                        </a:spcBef>
                        <a:spcAft>
                          <a:spcPct val="0"/>
                        </a:spcAft>
                        <a:buClrTx/>
                        <a:buSzTx/>
                        <a:buFontTx/>
                        <a:buNone/>
                        <a:tabLst/>
                      </a:pP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在线仿真</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349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19137">
                <a:tc>
                  <a:txBody>
                    <a:bodyPr/>
                    <a:lstStyle/>
                    <a:p>
                      <a:pPr marL="25400" marR="0" lvl="0" indent="0" algn="ctr" defTabSz="914400" rtl="0" eaLnBrk="1" fontAlgn="base" latinLnBrk="0" hangingPunct="1">
                        <a:lnSpc>
                          <a:spcPct val="100000"/>
                        </a:lnSpc>
                        <a:spcBef>
                          <a:spcPts val="1538"/>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E</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9558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ct val="100000"/>
                        </a:lnSpc>
                        <a:spcBef>
                          <a:spcPts val="1600"/>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DSP</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指令</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03200"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ts val="2588"/>
                        </a:lnSpc>
                        <a:spcBef>
                          <a:spcPts val="25"/>
                        </a:spcBef>
                        <a:spcAft>
                          <a:spcPct val="0"/>
                        </a:spcAft>
                        <a:buClrTx/>
                        <a:buSzTx/>
                        <a:buFontTx/>
                        <a:buNone/>
                        <a:tabLst/>
                      </a:pP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增加了</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DSP</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算法处理器指令：</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16</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位乘加指令，带符 号数的加减法，双字数据操作，</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cache</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预取指令</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381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19137">
                <a:tc>
                  <a:txBody>
                    <a:bodyPr/>
                    <a:lstStyle/>
                    <a:p>
                      <a:pPr marL="26988" marR="0" lvl="0" indent="0" algn="ctr" defTabSz="914400" rtl="0" eaLnBrk="1" fontAlgn="base" latinLnBrk="0" hangingPunct="1">
                        <a:lnSpc>
                          <a:spcPct val="100000"/>
                        </a:lnSpc>
                        <a:spcBef>
                          <a:spcPts val="1538"/>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J</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94945"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ts val="2525"/>
                        </a:lnSpc>
                        <a:spcBef>
                          <a:spcPts val="75"/>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Java</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加速器  </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Jazelle</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9525"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ct val="100000"/>
                        </a:lnSpc>
                        <a:spcBef>
                          <a:spcPts val="1600"/>
                        </a:spcBef>
                        <a:spcAft>
                          <a:spcPct val="0"/>
                        </a:spcAft>
                        <a:buClrTx/>
                        <a:buSzTx/>
                        <a:buFontTx/>
                        <a:buNone/>
                        <a:tabLst/>
                      </a:pP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提高</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java</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代码的运行速度</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0256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0363">
                <a:tc>
                  <a:txBody>
                    <a:bodyPr/>
                    <a:lstStyle/>
                    <a:p>
                      <a:pPr marL="26988" marR="0" lvl="0" indent="0" algn="ctr" defTabSz="914400" rtl="0" eaLnBrk="1" fontAlgn="base" latinLnBrk="0" hangingPunct="1">
                        <a:lnSpc>
                          <a:spcPct val="100000"/>
                        </a:lnSpc>
                        <a:spcBef>
                          <a:spcPts val="125"/>
                        </a:spcBef>
                        <a:spcAft>
                          <a:spcPct val="0"/>
                        </a:spcAft>
                        <a:buClrTx/>
                        <a:buSzTx/>
                        <a:buFontTx/>
                        <a:buNone/>
                        <a:tabLst/>
                      </a:pP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S</a:t>
                      </a:r>
                      <a:endParaRPr kumimoji="0" lang="zh-CN" altLang="zh-CN" sz="18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5875"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333399"/>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ct val="100000"/>
                        </a:lnSpc>
                        <a:spcBef>
                          <a:spcPts val="188"/>
                        </a:spcBef>
                        <a:spcAft>
                          <a:spcPct val="0"/>
                        </a:spcAft>
                        <a:buClrTx/>
                        <a:buSzTx/>
                        <a:buFontTx/>
                        <a:buNone/>
                        <a:tabLst/>
                      </a:pP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可综合</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3495"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333399"/>
                      </a:solidFill>
                      <a:prstDash val="solid"/>
                      <a:round/>
                      <a:headEnd type="none" w="med" len="med"/>
                      <a:tailEnd type="none" w="med" len="med"/>
                    </a:lnB>
                    <a:lnTlToBr>
                      <a:noFill/>
                    </a:lnTlToBr>
                    <a:lnBlToTr>
                      <a:noFill/>
                    </a:lnBlToTr>
                    <a:noFill/>
                  </a:tcPr>
                </a:tc>
                <a:tc>
                  <a:txBody>
                    <a:bodyPr/>
                    <a:lstStyle/>
                    <a:p>
                      <a:pPr marL="149225" marR="0" lvl="0" indent="0" algn="l" defTabSz="914400" rtl="0" eaLnBrk="1" fontAlgn="base" latinLnBrk="0" hangingPunct="1">
                        <a:lnSpc>
                          <a:spcPct val="100000"/>
                        </a:lnSpc>
                        <a:spcBef>
                          <a:spcPts val="188"/>
                        </a:spcBef>
                        <a:spcAft>
                          <a:spcPct val="0"/>
                        </a:spcAft>
                        <a:buClrTx/>
                        <a:buSzTx/>
                        <a:buFontTx/>
                        <a:buNone/>
                        <a:tabLst/>
                      </a:pP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提供</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VHDL</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或</a:t>
                      </a:r>
                      <a:r>
                        <a:rPr kumimoji="0" lang="zh-CN" altLang="zh-CN" sz="1800" b="1" i="0" u="none" strike="noStrike" cap="none" normalizeH="0" baseline="0">
                          <a:ln>
                            <a:noFill/>
                          </a:ln>
                          <a:solidFill>
                            <a:srgbClr val="002A54"/>
                          </a:solidFill>
                          <a:effectLst/>
                          <a:latin typeface="Courier New" pitchFamily="49" charset="0"/>
                          <a:ea typeface="宋体" pitchFamily="2" charset="-122"/>
                          <a:cs typeface="Courier New" pitchFamily="49" charset="0"/>
                        </a:rPr>
                        <a:t>Verilog</a:t>
                      </a:r>
                      <a:r>
                        <a:rPr kumimoji="0" lang="zh-CN" sz="1800" b="0" i="0" u="none" strike="noStrike" cap="none" normalizeH="0" baseline="0">
                          <a:ln>
                            <a:noFill/>
                          </a:ln>
                          <a:solidFill>
                            <a:srgbClr val="002A54"/>
                          </a:solidFill>
                          <a:effectLst/>
                          <a:latin typeface="Noto Sans CJK JP Regular"/>
                          <a:ea typeface="Noto Sans CJK JP Regular"/>
                          <a:cs typeface="Noto Sans CJK JP Regular"/>
                        </a:rPr>
                        <a:t>语言设计文件</a:t>
                      </a:r>
                      <a:endParaRPr kumimoji="0" lang="zh-CN" sz="1800" b="0" i="0" u="none" strike="noStrike" cap="none" normalizeH="0" baseline="0">
                        <a:ln>
                          <a:noFill/>
                        </a:ln>
                        <a:solidFill>
                          <a:schemeClr val="tx1"/>
                        </a:solidFill>
                        <a:effectLst/>
                        <a:latin typeface="Noto Sans CJK JP Regular"/>
                        <a:ea typeface="Noto Sans CJK JP Regular"/>
                        <a:cs typeface="Noto Sans CJK JP Regular"/>
                      </a:endParaRPr>
                    </a:p>
                  </a:txBody>
                  <a:tcPr marL="0" marR="0" marT="2349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38100" cap="flat" cmpd="sng" algn="ctr">
                      <a:solidFill>
                        <a:srgbClr val="33339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6424" name="object 4">
            <a:extLst>
              <a:ext uri="{FF2B5EF4-FFF2-40B4-BE49-F238E27FC236}">
                <a16:creationId xmlns:a16="http://schemas.microsoft.com/office/drawing/2014/main" id="{457569BD-12D3-4015-8B74-1276665E6ECC}"/>
              </a:ext>
            </a:extLst>
          </p:cNvPr>
          <p:cNvSpPr txBox="1">
            <a:spLocks noChangeArrowheads="1"/>
          </p:cNvSpPr>
          <p:nvPr/>
        </p:nvSpPr>
        <p:spPr bwMode="auto">
          <a:xfrm>
            <a:off x="2135188" y="1482725"/>
            <a:ext cx="5080000" cy="46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53988" indent="-142875"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38000"/>
              </a:lnSpc>
              <a:spcBef>
                <a:spcPts val="100"/>
              </a:spcBef>
            </a:pPr>
            <a:r>
              <a:rPr lang="zh-CN" altLang="zh-CN" sz="2400">
                <a:latin typeface="微软雅黑" panose="020B0503020204020204" pitchFamily="34" charset="-122"/>
                <a:ea typeface="微软雅黑" panose="020B0503020204020204" pitchFamily="34" charset="-122"/>
                <a:cs typeface="Times New Roman" panose="02020603050405020304" pitchFamily="18" charset="0"/>
              </a:rPr>
              <a:t>例：</a:t>
            </a:r>
            <a:r>
              <a:rPr lang="zh-CN" altLang="zh-CN" sz="2400">
                <a:solidFill>
                  <a:srgbClr val="0000FF"/>
                </a:solidFill>
                <a:latin typeface="Arial" panose="020B0604020202020204" pitchFamily="34" charset="0"/>
                <a:ea typeface="微软雅黑" panose="020B0503020204020204" pitchFamily="34" charset="-122"/>
                <a:cs typeface="Arial" panose="020B0604020202020204" pitchFamily="34" charset="0"/>
              </a:rPr>
              <a:t>ARM9TDMI</a:t>
            </a:r>
            <a:endParaRPr lang="zh-CN" altLang="zh-CN" sz="240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00572457"/>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D7CA2DA8-1773-4113-A38B-323853E89EB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 Cortex(v7)</a:t>
            </a:r>
            <a:r>
              <a:rPr kumimoji="1" lang="zh-CN" altLang="en-US" sz="3600" b="1">
                <a:latin typeface="Arial" panose="020B0604020202020204" pitchFamily="34" charset="0"/>
                <a:ea typeface="黑体" panose="02010609060101010101" pitchFamily="49" charset="-122"/>
              </a:rPr>
              <a:t>系列简介</a:t>
            </a:r>
          </a:p>
        </p:txBody>
      </p:sp>
      <p:sp>
        <p:nvSpPr>
          <p:cNvPr id="6" name="object 4">
            <a:extLst>
              <a:ext uri="{FF2B5EF4-FFF2-40B4-BE49-F238E27FC236}">
                <a16:creationId xmlns:a16="http://schemas.microsoft.com/office/drawing/2014/main" id="{C30A771A-AEE8-4430-8C58-A6C1B59448BB}"/>
              </a:ext>
            </a:extLst>
          </p:cNvPr>
          <p:cNvSpPr txBox="1"/>
          <p:nvPr/>
        </p:nvSpPr>
        <p:spPr>
          <a:xfrm>
            <a:off x="2305050" y="1412875"/>
            <a:ext cx="7678738" cy="763588"/>
          </a:xfrm>
          <a:prstGeom prst="rect">
            <a:avLst/>
          </a:prstGeom>
        </p:spPr>
        <p:txBody>
          <a:bodyPr lIns="0" tIns="1270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defRPr/>
            </a:pPr>
            <a:r>
              <a:rPr sz="2400" spc="10" dirty="0">
                <a:latin typeface="微软雅黑" panose="020B0503020204020204" pitchFamily="34" charset="-122"/>
                <a:ea typeface="微软雅黑" panose="020B0503020204020204" pitchFamily="34" charset="-122"/>
                <a:cs typeface="Noto Sans Mono CJK JP Regular"/>
              </a:rPr>
              <a:t>3个系列</a:t>
            </a:r>
            <a:r>
              <a:rPr lang="zh-CN" altLang="en-US" sz="2400" spc="10" dirty="0">
                <a:latin typeface="微软雅黑" panose="020B0503020204020204" pitchFamily="34" charset="-122"/>
                <a:ea typeface="微软雅黑" panose="020B0503020204020204" pitchFamily="34" charset="-122"/>
                <a:cs typeface="Noto Sans Mono CJK JP Regular"/>
              </a:rPr>
              <a:t>：</a:t>
            </a:r>
            <a:r>
              <a:rPr lang="en-US" altLang="zh-CN" sz="2400" b="1" spc="-10" dirty="0">
                <a:latin typeface="微软雅黑" panose="020B0503020204020204" pitchFamily="34" charset="-122"/>
                <a:ea typeface="微软雅黑" panose="020B0503020204020204" pitchFamily="34" charset="-122"/>
                <a:cs typeface="Courier New"/>
              </a:rPr>
              <a:t>(</a:t>
            </a:r>
            <a:r>
              <a:rPr lang="en-US" altLang="zh-CN" sz="2400" b="1" spc="-10" dirty="0" err="1">
                <a:solidFill>
                  <a:srgbClr val="FF0000"/>
                </a:solidFill>
                <a:latin typeface="微软雅黑" panose="020B0503020204020204" pitchFamily="34" charset="-122"/>
                <a:ea typeface="微软雅黑" panose="020B0503020204020204" pitchFamily="34" charset="-122"/>
                <a:cs typeface="Courier New"/>
              </a:rPr>
              <a:t>A</a:t>
            </a:r>
            <a:r>
              <a:rPr lang="en-US" altLang="zh-CN" sz="2400" b="1" spc="-10" dirty="0" err="1">
                <a:latin typeface="微软雅黑" panose="020B0503020204020204" pitchFamily="34" charset="-122"/>
                <a:ea typeface="微软雅黑" panose="020B0503020204020204" pitchFamily="34" charset="-122"/>
                <a:cs typeface="Courier New"/>
              </a:rPr>
              <a:t>dvanced,</a:t>
            </a:r>
            <a:r>
              <a:rPr lang="en-US" altLang="zh-CN" sz="2400" b="1" spc="-10" dirty="0" err="1">
                <a:solidFill>
                  <a:srgbClr val="FF0000"/>
                </a:solidFill>
                <a:latin typeface="微软雅黑" panose="020B0503020204020204" pitchFamily="34" charset="-122"/>
                <a:ea typeface="微软雅黑" panose="020B0503020204020204" pitchFamily="34" charset="-122"/>
                <a:cs typeface="Courier New"/>
              </a:rPr>
              <a:t>R</a:t>
            </a:r>
            <a:r>
              <a:rPr lang="en-US" altLang="zh-CN" sz="2400" b="1" spc="-10" dirty="0" err="1">
                <a:latin typeface="微软雅黑" panose="020B0503020204020204" pitchFamily="34" charset="-122"/>
                <a:ea typeface="微软雅黑" panose="020B0503020204020204" pitchFamily="34" charset="-122"/>
                <a:cs typeface="Courier New"/>
              </a:rPr>
              <a:t>eal,</a:t>
            </a:r>
            <a:r>
              <a:rPr lang="en-US" altLang="zh-CN" sz="2400" b="1" spc="-10" dirty="0" err="1">
                <a:solidFill>
                  <a:srgbClr val="FF0000"/>
                </a:solidFill>
                <a:latin typeface="微软雅黑" panose="020B0503020204020204" pitchFamily="34" charset="-122"/>
                <a:ea typeface="微软雅黑" panose="020B0503020204020204" pitchFamily="34" charset="-122"/>
                <a:cs typeface="Courier New"/>
              </a:rPr>
              <a:t>M</a:t>
            </a:r>
            <a:r>
              <a:rPr lang="en-US" altLang="zh-CN" sz="2400" b="1" spc="-10" dirty="0" err="1">
                <a:latin typeface="微软雅黑" panose="020B0503020204020204" pitchFamily="34" charset="-122"/>
                <a:ea typeface="微软雅黑" panose="020B0503020204020204" pitchFamily="34" charset="-122"/>
                <a:cs typeface="Courier New"/>
              </a:rPr>
              <a:t>icrocontrollers</a:t>
            </a:r>
            <a:r>
              <a:rPr lang="en-US" altLang="zh-CN" sz="2400" b="1" spc="-10" dirty="0">
                <a:latin typeface="微软雅黑" panose="020B0503020204020204" pitchFamily="34" charset="-122"/>
                <a:ea typeface="微软雅黑" panose="020B0503020204020204" pitchFamily="34" charset="-122"/>
                <a:cs typeface="Courier New"/>
              </a:rPr>
              <a:t>)</a:t>
            </a:r>
            <a:endParaRPr lang="en-US" altLang="zh-CN" sz="2400" dirty="0">
              <a:latin typeface="微软雅黑" panose="020B0503020204020204" pitchFamily="34" charset="-122"/>
              <a:ea typeface="微软雅黑" panose="020B0503020204020204" pitchFamily="34" charset="-122"/>
              <a:cs typeface="Courier New"/>
            </a:endParaRPr>
          </a:p>
          <a:p>
            <a:pPr marL="12700">
              <a:spcBef>
                <a:spcPts val="100"/>
              </a:spcBef>
              <a:defRPr/>
            </a:pPr>
            <a:endParaRPr sz="2400" dirty="0">
              <a:latin typeface="微软雅黑" panose="020B0503020204020204" pitchFamily="34" charset="-122"/>
              <a:ea typeface="微软雅黑" panose="020B0503020204020204" pitchFamily="34" charset="-122"/>
              <a:cs typeface="Noto Sans Mono CJK JP Regular"/>
            </a:endParaRPr>
          </a:p>
        </p:txBody>
      </p:sp>
      <p:sp>
        <p:nvSpPr>
          <p:cNvPr id="17412" name="object 6">
            <a:extLst>
              <a:ext uri="{FF2B5EF4-FFF2-40B4-BE49-F238E27FC236}">
                <a16:creationId xmlns:a16="http://schemas.microsoft.com/office/drawing/2014/main" id="{998284B7-F430-4776-B984-FEDC1301E007}"/>
              </a:ext>
            </a:extLst>
          </p:cNvPr>
          <p:cNvSpPr txBox="1">
            <a:spLocks noChangeArrowheads="1"/>
          </p:cNvSpPr>
          <p:nvPr/>
        </p:nvSpPr>
        <p:spPr bwMode="auto">
          <a:xfrm>
            <a:off x="2305051" y="1773239"/>
            <a:ext cx="8112125"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3556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00"/>
              </a:spcBef>
              <a:buFont typeface="Wingdings" panose="05000000000000000000" pitchFamily="2" charset="2"/>
              <a:buChar char="Ø"/>
            </a:pPr>
            <a:r>
              <a:rPr lang="zh-CN" altLang="zh-CN"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2000">
                <a:latin typeface="Times New Roman" panose="02020603050405020304" pitchFamily="18" charset="0"/>
                <a:ea typeface="楷体" panose="02010609060101010101" pitchFamily="49" charset="-122"/>
                <a:cs typeface="Times New Roman" panose="02020603050405020304" pitchFamily="18" charset="0"/>
              </a:rPr>
              <a:t>系列</a:t>
            </a:r>
            <a:r>
              <a:rPr lang="zh-CN" altLang="zh-CN" sz="2400">
                <a:latin typeface="Times New Roman" panose="02020603050405020304" pitchFamily="18" charset="0"/>
                <a:ea typeface="楷体" panose="02010609060101010101" pitchFamily="49" charset="-122"/>
                <a:cs typeface="Times New Roman" panose="02020603050405020304" pitchFamily="18" charset="0"/>
              </a:rPr>
              <a:t>：</a:t>
            </a:r>
            <a:r>
              <a:rPr lang="zh-CN" altLang="zh-CN" sz="240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面向尖端的基于虚拟内存的操作系统和用户应用;</a:t>
            </a:r>
          </a:p>
          <a:p>
            <a:pPr eaLnBrk="1" hangingPunct="1">
              <a:buFont typeface="Wingdings" panose="05000000000000000000" pitchFamily="2" charset="2"/>
              <a:buChar char="Ø"/>
            </a:pPr>
            <a:r>
              <a:rPr lang="zh-CN" altLang="zh-CN"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R</a:t>
            </a:r>
            <a:r>
              <a:rPr lang="en-US" altLang="zh-CN"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zh-CN" sz="2000">
                <a:latin typeface="Times New Roman" panose="02020603050405020304" pitchFamily="18" charset="0"/>
                <a:ea typeface="楷体" panose="02010609060101010101" pitchFamily="49" charset="-122"/>
                <a:cs typeface="Times New Roman" panose="02020603050405020304" pitchFamily="18" charset="0"/>
              </a:rPr>
              <a:t>系列</a:t>
            </a:r>
            <a:r>
              <a:rPr lang="zh-CN" altLang="zh-CN" sz="2400">
                <a:latin typeface="Times New Roman" panose="02020603050405020304" pitchFamily="18" charset="0"/>
                <a:ea typeface="楷体" panose="02010609060101010101" pitchFamily="49" charset="-122"/>
                <a:cs typeface="Times New Roman" panose="02020603050405020304" pitchFamily="18" charset="0"/>
              </a:rPr>
              <a:t>：</a:t>
            </a:r>
            <a:r>
              <a:rPr lang="zh-CN" altLang="zh-CN" sz="240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针对实时系统 ;  </a:t>
            </a:r>
            <a:endParaRPr lang="en-US" altLang="zh-CN" sz="2400">
              <a:solidFill>
                <a:srgbClr val="0000CC"/>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Wingdings" panose="05000000000000000000" pitchFamily="2" charset="2"/>
              <a:buChar char="Ø"/>
            </a:pPr>
            <a:r>
              <a:rPr lang="zh-CN" altLang="zh-CN"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a:t>
            </a:r>
            <a:r>
              <a:rPr lang="zh-CN" altLang="zh-CN" sz="2000">
                <a:latin typeface="Times New Roman" panose="02020603050405020304" pitchFamily="18" charset="0"/>
                <a:ea typeface="楷体" panose="02010609060101010101" pitchFamily="49" charset="-122"/>
                <a:cs typeface="Times New Roman" panose="02020603050405020304" pitchFamily="18" charset="0"/>
              </a:rPr>
              <a:t>系列</a:t>
            </a:r>
            <a:r>
              <a:rPr lang="zh-CN" altLang="zh-CN" sz="2400">
                <a:latin typeface="Times New Roman" panose="02020603050405020304" pitchFamily="18" charset="0"/>
                <a:ea typeface="楷体" panose="02010609060101010101" pitchFamily="49" charset="-122"/>
                <a:cs typeface="Times New Roman" panose="02020603050405020304" pitchFamily="18" charset="0"/>
              </a:rPr>
              <a:t>：</a:t>
            </a:r>
            <a:r>
              <a:rPr lang="zh-CN" altLang="zh-CN" sz="2400">
                <a:solidFill>
                  <a:srgbClr val="0000CC"/>
                </a:solidFill>
                <a:latin typeface="Times New Roman" panose="02020603050405020304" pitchFamily="18" charset="0"/>
                <a:ea typeface="楷体" panose="02010609060101010101" pitchFamily="49" charset="-122"/>
                <a:cs typeface="Times New Roman" panose="02020603050405020304" pitchFamily="18" charset="0"/>
              </a:rPr>
              <a:t>作为微控制器和低成本的应用。</a:t>
            </a:r>
          </a:p>
        </p:txBody>
      </p:sp>
      <p:sp>
        <p:nvSpPr>
          <p:cNvPr id="17413" name="object 7">
            <a:extLst>
              <a:ext uri="{FF2B5EF4-FFF2-40B4-BE49-F238E27FC236}">
                <a16:creationId xmlns:a16="http://schemas.microsoft.com/office/drawing/2014/main" id="{64B6EC15-A60E-44F9-A5A2-706D39FA71B1}"/>
              </a:ext>
            </a:extLst>
          </p:cNvPr>
          <p:cNvSpPr>
            <a:spLocks/>
          </p:cNvSpPr>
          <p:nvPr/>
        </p:nvSpPr>
        <p:spPr bwMode="auto">
          <a:xfrm>
            <a:off x="2386014" y="5591175"/>
            <a:ext cx="1741487" cy="0"/>
          </a:xfrm>
          <a:custGeom>
            <a:avLst/>
            <a:gdLst>
              <a:gd name="T0" fmla="*/ 0 w 1740535"/>
              <a:gd name="T1" fmla="*/ 1741360 w 1740535"/>
              <a:gd name="T2" fmla="*/ 0 60000 65536"/>
              <a:gd name="T3" fmla="*/ 0 60000 65536"/>
            </a:gdLst>
            <a:ahLst/>
            <a:cxnLst>
              <a:cxn ang="T2">
                <a:pos x="T0" y="0"/>
              </a:cxn>
              <a:cxn ang="T3">
                <a:pos x="T1" y="0"/>
              </a:cxn>
            </a:cxnLst>
            <a:rect l="0" t="0" r="r" b="b"/>
            <a:pathLst>
              <a:path w="1740535">
                <a:moveTo>
                  <a:pt x="0" y="0"/>
                </a:moveTo>
                <a:lnTo>
                  <a:pt x="174040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414" name="object 8">
            <a:extLst>
              <a:ext uri="{FF2B5EF4-FFF2-40B4-BE49-F238E27FC236}">
                <a16:creationId xmlns:a16="http://schemas.microsoft.com/office/drawing/2014/main" id="{37756FA7-808A-41BB-B8BD-2225FA78DC40}"/>
              </a:ext>
            </a:extLst>
          </p:cNvPr>
          <p:cNvSpPr>
            <a:spLocks/>
          </p:cNvSpPr>
          <p:nvPr/>
        </p:nvSpPr>
        <p:spPr bwMode="auto">
          <a:xfrm>
            <a:off x="2393950" y="5213350"/>
            <a:ext cx="0" cy="1125538"/>
          </a:xfrm>
          <a:custGeom>
            <a:avLst/>
            <a:gdLst>
              <a:gd name="T0" fmla="*/ 0 h 1125854"/>
              <a:gd name="T1" fmla="*/ 1125158 h 1125854"/>
              <a:gd name="T2" fmla="*/ 0 60000 65536"/>
              <a:gd name="T3" fmla="*/ 0 60000 65536"/>
            </a:gdLst>
            <a:ahLst/>
            <a:cxnLst>
              <a:cxn ang="T2">
                <a:pos x="0" y="T0"/>
              </a:cxn>
              <a:cxn ang="T3">
                <a:pos x="0" y="T1"/>
              </a:cxn>
            </a:cxnLst>
            <a:rect l="0" t="0" r="r" b="b"/>
            <a:pathLst>
              <a:path h="1125854">
                <a:moveTo>
                  <a:pt x="0" y="0"/>
                </a:moveTo>
                <a:lnTo>
                  <a:pt x="0" y="11254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415" name="object 9">
            <a:extLst>
              <a:ext uri="{FF2B5EF4-FFF2-40B4-BE49-F238E27FC236}">
                <a16:creationId xmlns:a16="http://schemas.microsoft.com/office/drawing/2014/main" id="{8AD49867-8222-49EA-9C8C-16E5C274CBBB}"/>
              </a:ext>
            </a:extLst>
          </p:cNvPr>
          <p:cNvSpPr>
            <a:spLocks/>
          </p:cNvSpPr>
          <p:nvPr/>
        </p:nvSpPr>
        <p:spPr bwMode="auto">
          <a:xfrm>
            <a:off x="4119563" y="5213350"/>
            <a:ext cx="0" cy="1125538"/>
          </a:xfrm>
          <a:custGeom>
            <a:avLst/>
            <a:gdLst>
              <a:gd name="T0" fmla="*/ 0 h 1125854"/>
              <a:gd name="T1" fmla="*/ 1125158 h 1125854"/>
              <a:gd name="T2" fmla="*/ 0 60000 65536"/>
              <a:gd name="T3" fmla="*/ 0 60000 65536"/>
            </a:gdLst>
            <a:ahLst/>
            <a:cxnLst>
              <a:cxn ang="T2">
                <a:pos x="0" y="T0"/>
              </a:cxn>
              <a:cxn ang="T3">
                <a:pos x="0" y="T1"/>
              </a:cxn>
            </a:cxnLst>
            <a:rect l="0" t="0" r="r" b="b"/>
            <a:pathLst>
              <a:path h="1125854">
                <a:moveTo>
                  <a:pt x="0" y="0"/>
                </a:moveTo>
                <a:lnTo>
                  <a:pt x="0" y="11254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416" name="object 10">
            <a:extLst>
              <a:ext uri="{FF2B5EF4-FFF2-40B4-BE49-F238E27FC236}">
                <a16:creationId xmlns:a16="http://schemas.microsoft.com/office/drawing/2014/main" id="{A326D4B3-DE57-4F3C-8393-0CF4CDCB960E}"/>
              </a:ext>
            </a:extLst>
          </p:cNvPr>
          <p:cNvSpPr>
            <a:spLocks/>
          </p:cNvSpPr>
          <p:nvPr/>
        </p:nvSpPr>
        <p:spPr bwMode="auto">
          <a:xfrm>
            <a:off x="2386014" y="5219700"/>
            <a:ext cx="1741487" cy="0"/>
          </a:xfrm>
          <a:custGeom>
            <a:avLst/>
            <a:gdLst>
              <a:gd name="T0" fmla="*/ 0 w 1740535"/>
              <a:gd name="T1" fmla="*/ 1741360 w 1740535"/>
              <a:gd name="T2" fmla="*/ 0 60000 65536"/>
              <a:gd name="T3" fmla="*/ 0 60000 65536"/>
            </a:gdLst>
            <a:ahLst/>
            <a:cxnLst>
              <a:cxn ang="T2">
                <a:pos x="T0" y="0"/>
              </a:cxn>
              <a:cxn ang="T3">
                <a:pos x="T1" y="0"/>
              </a:cxn>
            </a:cxnLst>
            <a:rect l="0" t="0" r="r" b="b"/>
            <a:pathLst>
              <a:path w="1740535">
                <a:moveTo>
                  <a:pt x="0" y="0"/>
                </a:moveTo>
                <a:lnTo>
                  <a:pt x="174040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417" name="object 11">
            <a:extLst>
              <a:ext uri="{FF2B5EF4-FFF2-40B4-BE49-F238E27FC236}">
                <a16:creationId xmlns:a16="http://schemas.microsoft.com/office/drawing/2014/main" id="{10F0120F-E44E-4D73-8E32-90C220B893DA}"/>
              </a:ext>
            </a:extLst>
          </p:cNvPr>
          <p:cNvSpPr txBox="1">
            <a:spLocks noChangeArrowheads="1"/>
          </p:cNvSpPr>
          <p:nvPr/>
        </p:nvSpPr>
        <p:spPr bwMode="auto">
          <a:xfrm>
            <a:off x="2393950" y="5222875"/>
            <a:ext cx="1727200" cy="27251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56515" rIns="0" bIns="0">
            <a:spAutoFit/>
          </a:bodyPr>
          <a:lstStyle>
            <a:lvl1pPr marL="328613"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450"/>
              </a:spcBef>
            </a:pPr>
            <a:r>
              <a:rPr lang="zh-CN" altLang="zh-CN" sz="1400">
                <a:latin typeface="Droid Sans Fallback"/>
                <a:ea typeface="Droid Sans Fallback"/>
                <a:cs typeface="Droid Sans Fallback"/>
              </a:rPr>
              <a:t>向量浮点运算</a:t>
            </a:r>
          </a:p>
        </p:txBody>
      </p:sp>
      <p:sp>
        <p:nvSpPr>
          <p:cNvPr id="17418" name="object 12">
            <a:extLst>
              <a:ext uri="{FF2B5EF4-FFF2-40B4-BE49-F238E27FC236}">
                <a16:creationId xmlns:a16="http://schemas.microsoft.com/office/drawing/2014/main" id="{4C28D253-5F47-4241-AA00-FFDD2F3EE27F}"/>
              </a:ext>
            </a:extLst>
          </p:cNvPr>
          <p:cNvSpPr txBox="1">
            <a:spLocks noChangeArrowheads="1"/>
          </p:cNvSpPr>
          <p:nvPr/>
        </p:nvSpPr>
        <p:spPr bwMode="auto">
          <a:xfrm>
            <a:off x="2393950" y="5591176"/>
            <a:ext cx="1727200" cy="27571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59690" rIns="0" bIns="0">
            <a:spAutoFit/>
          </a:bodyPr>
          <a:lstStyle>
            <a:lvl1pPr marL="31115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475"/>
              </a:spcBef>
            </a:pPr>
            <a:r>
              <a:rPr lang="zh-CN" altLang="zh-CN" sz="1400" b="1">
                <a:latin typeface="Courier New" panose="02070309020205020404" pitchFamily="49" charset="0"/>
                <a:cs typeface="Courier New" panose="02070309020205020404" pitchFamily="49" charset="0"/>
              </a:rPr>
              <a:t>Jazelle</a:t>
            </a:r>
            <a:r>
              <a:rPr lang="zh-CN" altLang="zh-CN" sz="1400">
                <a:latin typeface="Droid Sans Fallback"/>
                <a:ea typeface="Droid Sans Fallback"/>
                <a:cs typeface="Droid Sans Fallback"/>
              </a:rPr>
              <a:t>技术</a:t>
            </a:r>
          </a:p>
        </p:txBody>
      </p:sp>
      <p:sp>
        <p:nvSpPr>
          <p:cNvPr id="15" name="object 13">
            <a:extLst>
              <a:ext uri="{FF2B5EF4-FFF2-40B4-BE49-F238E27FC236}">
                <a16:creationId xmlns:a16="http://schemas.microsoft.com/office/drawing/2014/main" id="{2881B1FF-6FA0-454E-BB45-835434646880}"/>
              </a:ext>
            </a:extLst>
          </p:cNvPr>
          <p:cNvSpPr txBox="1"/>
          <p:nvPr/>
        </p:nvSpPr>
        <p:spPr>
          <a:xfrm>
            <a:off x="2393950" y="5965826"/>
            <a:ext cx="1727200" cy="294311"/>
          </a:xfrm>
          <a:prstGeom prst="rect">
            <a:avLst/>
          </a:prstGeom>
          <a:ln w="12700">
            <a:solidFill>
              <a:srgbClr val="000000"/>
            </a:solidFill>
          </a:ln>
        </p:spPr>
        <p:txBody>
          <a:bodyPr lIns="0" tIns="17145"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35"/>
              </a:spcBef>
              <a:defRPr/>
            </a:pPr>
            <a:r>
              <a:rPr b="1" spc="-15" dirty="0">
                <a:solidFill>
                  <a:srgbClr val="7030A0"/>
                </a:solidFill>
                <a:latin typeface="Courier New"/>
                <a:cs typeface="Courier New"/>
              </a:rPr>
              <a:t>v5</a:t>
            </a:r>
            <a:endParaRPr>
              <a:latin typeface="Courier New"/>
              <a:cs typeface="Courier New"/>
            </a:endParaRPr>
          </a:p>
        </p:txBody>
      </p:sp>
      <p:sp>
        <p:nvSpPr>
          <p:cNvPr id="17420" name="object 14">
            <a:extLst>
              <a:ext uri="{FF2B5EF4-FFF2-40B4-BE49-F238E27FC236}">
                <a16:creationId xmlns:a16="http://schemas.microsoft.com/office/drawing/2014/main" id="{E06681A8-BAD6-4F01-9270-7937A2DA6DF1}"/>
              </a:ext>
            </a:extLst>
          </p:cNvPr>
          <p:cNvSpPr>
            <a:spLocks noChangeArrowheads="1"/>
          </p:cNvSpPr>
          <p:nvPr/>
        </p:nvSpPr>
        <p:spPr bwMode="auto">
          <a:xfrm>
            <a:off x="4183063" y="5227638"/>
            <a:ext cx="1727200" cy="7413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ndParaRPr>
          </a:p>
        </p:txBody>
      </p:sp>
      <p:sp>
        <p:nvSpPr>
          <p:cNvPr id="17421" name="object 15">
            <a:extLst>
              <a:ext uri="{FF2B5EF4-FFF2-40B4-BE49-F238E27FC236}">
                <a16:creationId xmlns:a16="http://schemas.microsoft.com/office/drawing/2014/main" id="{9685B6DC-26BD-4B92-90CC-52CB25D61EA7}"/>
              </a:ext>
            </a:extLst>
          </p:cNvPr>
          <p:cNvSpPr>
            <a:spLocks/>
          </p:cNvSpPr>
          <p:nvPr/>
        </p:nvSpPr>
        <p:spPr bwMode="auto">
          <a:xfrm>
            <a:off x="4176714" y="4486275"/>
            <a:ext cx="1741487" cy="0"/>
          </a:xfrm>
          <a:custGeom>
            <a:avLst/>
            <a:gdLst>
              <a:gd name="T0" fmla="*/ 0 w 1742439"/>
              <a:gd name="T1" fmla="*/ 1740980 w 1742439"/>
              <a:gd name="T2" fmla="*/ 0 60000 65536"/>
              <a:gd name="T3" fmla="*/ 0 60000 65536"/>
            </a:gdLst>
            <a:ahLst/>
            <a:cxnLst>
              <a:cxn ang="T2">
                <a:pos x="T0" y="0"/>
              </a:cxn>
              <a:cxn ang="T3">
                <a:pos x="T1" y="0"/>
              </a:cxn>
            </a:cxnLst>
            <a:rect l="0" t="0" r="r" b="b"/>
            <a:pathLst>
              <a:path w="1742439">
                <a:moveTo>
                  <a:pt x="0" y="0"/>
                </a:moveTo>
                <a:lnTo>
                  <a:pt x="174193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422" name="object 16">
            <a:extLst>
              <a:ext uri="{FF2B5EF4-FFF2-40B4-BE49-F238E27FC236}">
                <a16:creationId xmlns:a16="http://schemas.microsoft.com/office/drawing/2014/main" id="{6CAE2640-A852-4294-84ED-890BCCB64AD4}"/>
              </a:ext>
            </a:extLst>
          </p:cNvPr>
          <p:cNvSpPr>
            <a:spLocks/>
          </p:cNvSpPr>
          <p:nvPr/>
        </p:nvSpPr>
        <p:spPr bwMode="auto">
          <a:xfrm>
            <a:off x="4176714" y="5221288"/>
            <a:ext cx="1741487" cy="12700"/>
          </a:xfrm>
          <a:custGeom>
            <a:avLst/>
            <a:gdLst>
              <a:gd name="T0" fmla="*/ 0 w 1742439"/>
              <a:gd name="T1" fmla="*/ 0 h 12700"/>
              <a:gd name="T2" fmla="*/ 0 w 1742439"/>
              <a:gd name="T3" fmla="*/ 12700 h 12700"/>
              <a:gd name="T4" fmla="*/ 1740980 w 1742439"/>
              <a:gd name="T5" fmla="*/ 12699 h 12700"/>
              <a:gd name="T6" fmla="*/ 1740980 w 1742439"/>
              <a:gd name="T7" fmla="*/ 0 h 12700"/>
              <a:gd name="T8" fmla="*/ 0 w 1742439"/>
              <a:gd name="T9" fmla="*/ 0 h 12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2439" h="12700">
                <a:moveTo>
                  <a:pt x="0" y="0"/>
                </a:moveTo>
                <a:lnTo>
                  <a:pt x="0" y="12700"/>
                </a:lnTo>
                <a:lnTo>
                  <a:pt x="1741932" y="12699"/>
                </a:lnTo>
                <a:lnTo>
                  <a:pt x="17419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423" name="object 17">
            <a:extLst>
              <a:ext uri="{FF2B5EF4-FFF2-40B4-BE49-F238E27FC236}">
                <a16:creationId xmlns:a16="http://schemas.microsoft.com/office/drawing/2014/main" id="{27198CD7-41CB-405B-BF7C-57BD102C8D75}"/>
              </a:ext>
            </a:extLst>
          </p:cNvPr>
          <p:cNvSpPr>
            <a:spLocks/>
          </p:cNvSpPr>
          <p:nvPr/>
        </p:nvSpPr>
        <p:spPr bwMode="auto">
          <a:xfrm>
            <a:off x="4183063" y="4108451"/>
            <a:ext cx="0" cy="2238375"/>
          </a:xfrm>
          <a:custGeom>
            <a:avLst/>
            <a:gdLst>
              <a:gd name="T0" fmla="*/ 0 h 2239009"/>
              <a:gd name="T1" fmla="*/ 2238121 h 2239009"/>
              <a:gd name="T2" fmla="*/ 0 60000 65536"/>
              <a:gd name="T3" fmla="*/ 0 60000 65536"/>
            </a:gdLst>
            <a:ahLst/>
            <a:cxnLst>
              <a:cxn ang="T2">
                <a:pos x="0" y="T0"/>
              </a:cxn>
              <a:cxn ang="T3">
                <a:pos x="0" y="T1"/>
              </a:cxn>
            </a:cxnLst>
            <a:rect l="0" t="0" r="r" b="b"/>
            <a:pathLst>
              <a:path h="2239009">
                <a:moveTo>
                  <a:pt x="0" y="0"/>
                </a:moveTo>
                <a:lnTo>
                  <a:pt x="0" y="2238755"/>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424" name="object 18">
            <a:extLst>
              <a:ext uri="{FF2B5EF4-FFF2-40B4-BE49-F238E27FC236}">
                <a16:creationId xmlns:a16="http://schemas.microsoft.com/office/drawing/2014/main" id="{74939CF6-CFA5-41D0-A7AD-61739CD63968}"/>
              </a:ext>
            </a:extLst>
          </p:cNvPr>
          <p:cNvSpPr>
            <a:spLocks/>
          </p:cNvSpPr>
          <p:nvPr/>
        </p:nvSpPr>
        <p:spPr bwMode="auto">
          <a:xfrm>
            <a:off x="5910263" y="4108451"/>
            <a:ext cx="0" cy="2238375"/>
          </a:xfrm>
          <a:custGeom>
            <a:avLst/>
            <a:gdLst>
              <a:gd name="T0" fmla="*/ 0 h 2239009"/>
              <a:gd name="T1" fmla="*/ 2238121 h 2239009"/>
              <a:gd name="T2" fmla="*/ 0 60000 65536"/>
              <a:gd name="T3" fmla="*/ 0 60000 65536"/>
            </a:gdLst>
            <a:ahLst/>
            <a:cxnLst>
              <a:cxn ang="T2">
                <a:pos x="0" y="T0"/>
              </a:cxn>
              <a:cxn ang="T3">
                <a:pos x="0" y="T1"/>
              </a:cxn>
            </a:cxnLst>
            <a:rect l="0" t="0" r="r" b="b"/>
            <a:pathLst>
              <a:path h="2239009">
                <a:moveTo>
                  <a:pt x="0" y="0"/>
                </a:moveTo>
                <a:lnTo>
                  <a:pt x="0" y="2238755"/>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425" name="object 19">
            <a:extLst>
              <a:ext uri="{FF2B5EF4-FFF2-40B4-BE49-F238E27FC236}">
                <a16:creationId xmlns:a16="http://schemas.microsoft.com/office/drawing/2014/main" id="{D3ACC25E-61BD-4BEB-B63E-BF8EC334108E}"/>
              </a:ext>
            </a:extLst>
          </p:cNvPr>
          <p:cNvSpPr>
            <a:spLocks/>
          </p:cNvSpPr>
          <p:nvPr/>
        </p:nvSpPr>
        <p:spPr bwMode="auto">
          <a:xfrm>
            <a:off x="4176714" y="4114800"/>
            <a:ext cx="1741487" cy="0"/>
          </a:xfrm>
          <a:custGeom>
            <a:avLst/>
            <a:gdLst>
              <a:gd name="T0" fmla="*/ 0 w 1742439"/>
              <a:gd name="T1" fmla="*/ 1740980 w 1742439"/>
              <a:gd name="T2" fmla="*/ 0 60000 65536"/>
              <a:gd name="T3" fmla="*/ 0 60000 65536"/>
            </a:gdLst>
            <a:ahLst/>
            <a:cxnLst>
              <a:cxn ang="T2">
                <a:pos x="T0" y="0"/>
              </a:cxn>
              <a:cxn ang="T3">
                <a:pos x="T1" y="0"/>
              </a:cxn>
            </a:cxnLst>
            <a:rect l="0" t="0" r="r" b="b"/>
            <a:pathLst>
              <a:path w="1742439">
                <a:moveTo>
                  <a:pt x="0" y="0"/>
                </a:moveTo>
                <a:lnTo>
                  <a:pt x="174193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426" name="object 20">
            <a:extLst>
              <a:ext uri="{FF2B5EF4-FFF2-40B4-BE49-F238E27FC236}">
                <a16:creationId xmlns:a16="http://schemas.microsoft.com/office/drawing/2014/main" id="{784D7FDC-4624-45CB-94A5-D37017EA33EF}"/>
              </a:ext>
            </a:extLst>
          </p:cNvPr>
          <p:cNvSpPr txBox="1">
            <a:spLocks noChangeArrowheads="1"/>
          </p:cNvSpPr>
          <p:nvPr/>
        </p:nvSpPr>
        <p:spPr bwMode="auto">
          <a:xfrm>
            <a:off x="4183064" y="4114800"/>
            <a:ext cx="1728787" cy="27635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60325" rIns="0" bIns="0">
            <a:spAutoFit/>
          </a:bodyPr>
          <a:lstStyle>
            <a:lvl1pPr marL="10795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475"/>
              </a:spcBef>
            </a:pPr>
            <a:r>
              <a:rPr lang="zh-CN" altLang="zh-CN" sz="1400" b="1">
                <a:latin typeface="Courier New" panose="02070309020205020404" pitchFamily="49" charset="0"/>
                <a:cs typeface="Courier New" panose="02070309020205020404" pitchFamily="49" charset="0"/>
              </a:rPr>
              <a:t>Thumb-2</a:t>
            </a:r>
            <a:r>
              <a:rPr lang="zh-CN" altLang="zh-CN" sz="1400">
                <a:latin typeface="Droid Sans Fallback"/>
                <a:ea typeface="Droid Sans Fallback"/>
                <a:cs typeface="Droid Sans Fallback"/>
              </a:rPr>
              <a:t>技术</a:t>
            </a:r>
            <a:r>
              <a:rPr lang="zh-CN" altLang="zh-CN" sz="1000" b="1">
                <a:latin typeface="Courier New" panose="02070309020205020404" pitchFamily="49" charset="0"/>
                <a:cs typeface="Courier New" panose="02070309020205020404" pitchFamily="49" charset="0"/>
              </a:rPr>
              <a:t>(</a:t>
            </a:r>
            <a:r>
              <a:rPr lang="zh-CN" altLang="zh-CN" sz="1000">
                <a:latin typeface="Droid Sans Fallback"/>
                <a:ea typeface="Droid Sans Fallback"/>
                <a:cs typeface="Droid Sans Fallback"/>
              </a:rPr>
              <a:t>可选</a:t>
            </a:r>
            <a:r>
              <a:rPr lang="zh-CN" altLang="zh-CN" sz="1000" b="1">
                <a:latin typeface="Courier New" panose="02070309020205020404" pitchFamily="49" charset="0"/>
                <a:cs typeface="Courier New" panose="02070309020205020404" pitchFamily="49" charset="0"/>
              </a:rPr>
              <a:t>)</a:t>
            </a:r>
            <a:endParaRPr lang="zh-CN" altLang="zh-CN" sz="1000">
              <a:latin typeface="Courier New" panose="02070309020205020404" pitchFamily="49" charset="0"/>
              <a:cs typeface="Courier New" panose="02070309020205020404" pitchFamily="49" charset="0"/>
            </a:endParaRPr>
          </a:p>
        </p:txBody>
      </p:sp>
      <p:sp>
        <p:nvSpPr>
          <p:cNvPr id="17427" name="object 21">
            <a:extLst>
              <a:ext uri="{FF2B5EF4-FFF2-40B4-BE49-F238E27FC236}">
                <a16:creationId xmlns:a16="http://schemas.microsoft.com/office/drawing/2014/main" id="{36CA7AA5-25FE-4B7F-A3AA-775E43D2728B}"/>
              </a:ext>
            </a:extLst>
          </p:cNvPr>
          <p:cNvSpPr txBox="1">
            <a:spLocks noChangeArrowheads="1"/>
          </p:cNvSpPr>
          <p:nvPr/>
        </p:nvSpPr>
        <p:spPr bwMode="auto">
          <a:xfrm>
            <a:off x="4183064" y="4486276"/>
            <a:ext cx="1728787" cy="27507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59055" rIns="0" bIns="0">
            <a:spAutoFit/>
          </a:bodyPr>
          <a:lstStyle>
            <a:lvl1pPr marL="206375"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463"/>
              </a:spcBef>
            </a:pPr>
            <a:r>
              <a:rPr lang="zh-CN" altLang="zh-CN" sz="1400" b="1">
                <a:latin typeface="Courier New" panose="02070309020205020404" pitchFamily="49" charset="0"/>
                <a:cs typeface="Courier New" panose="02070309020205020404" pitchFamily="49" charset="0"/>
              </a:rPr>
              <a:t>TrustZone</a:t>
            </a:r>
            <a:r>
              <a:rPr lang="zh-CN" altLang="zh-CN" sz="1400">
                <a:latin typeface="Droid Sans Fallback"/>
                <a:ea typeface="Droid Sans Fallback"/>
                <a:cs typeface="Droid Sans Fallback"/>
              </a:rPr>
              <a:t>技术</a:t>
            </a:r>
          </a:p>
        </p:txBody>
      </p:sp>
      <p:sp>
        <p:nvSpPr>
          <p:cNvPr id="17428" name="object 22">
            <a:extLst>
              <a:ext uri="{FF2B5EF4-FFF2-40B4-BE49-F238E27FC236}">
                <a16:creationId xmlns:a16="http://schemas.microsoft.com/office/drawing/2014/main" id="{EA473196-BC01-4CB1-923A-1D6F1D558D08}"/>
              </a:ext>
            </a:extLst>
          </p:cNvPr>
          <p:cNvSpPr txBox="1">
            <a:spLocks noChangeArrowheads="1"/>
          </p:cNvSpPr>
          <p:nvPr/>
        </p:nvSpPr>
        <p:spPr bwMode="auto">
          <a:xfrm>
            <a:off x="4183064" y="4856163"/>
            <a:ext cx="1728787" cy="27635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60325" rIns="0" bIns="0">
            <a:spAutoFit/>
          </a:bodyPr>
          <a:lstStyle>
            <a:lvl1pPr marL="3302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475"/>
              </a:spcBef>
            </a:pPr>
            <a:r>
              <a:rPr lang="zh-CN" altLang="zh-CN" sz="1400">
                <a:latin typeface="Droid Sans Fallback"/>
                <a:ea typeface="Droid Sans Fallback"/>
                <a:cs typeface="Droid Sans Fallback"/>
              </a:rPr>
              <a:t>单指令多数据</a:t>
            </a:r>
          </a:p>
        </p:txBody>
      </p:sp>
      <p:sp>
        <p:nvSpPr>
          <p:cNvPr id="25" name="object 23">
            <a:extLst>
              <a:ext uri="{FF2B5EF4-FFF2-40B4-BE49-F238E27FC236}">
                <a16:creationId xmlns:a16="http://schemas.microsoft.com/office/drawing/2014/main" id="{89EABBD8-87DC-4953-9370-D7596325F2AA}"/>
              </a:ext>
            </a:extLst>
          </p:cNvPr>
          <p:cNvSpPr txBox="1"/>
          <p:nvPr/>
        </p:nvSpPr>
        <p:spPr>
          <a:xfrm>
            <a:off x="4940301" y="5457825"/>
            <a:ext cx="225425" cy="227626"/>
          </a:xfrm>
          <a:prstGeom prst="rect">
            <a:avLst/>
          </a:prstGeom>
        </p:spPr>
        <p:txBody>
          <a:bodyPr lIns="0" tIns="12065"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5"/>
              </a:spcBef>
              <a:defRPr/>
            </a:pPr>
            <a:r>
              <a:rPr sz="1400" b="1" spc="-5" dirty="0">
                <a:latin typeface="Courier New"/>
                <a:cs typeface="Courier New"/>
              </a:rPr>
              <a:t>&lt;&lt;</a:t>
            </a:r>
            <a:endParaRPr sz="1400">
              <a:latin typeface="Courier New"/>
              <a:cs typeface="Courier New"/>
            </a:endParaRPr>
          </a:p>
        </p:txBody>
      </p:sp>
      <p:sp>
        <p:nvSpPr>
          <p:cNvPr id="26" name="object 24">
            <a:extLst>
              <a:ext uri="{FF2B5EF4-FFF2-40B4-BE49-F238E27FC236}">
                <a16:creationId xmlns:a16="http://schemas.microsoft.com/office/drawing/2014/main" id="{2C13F910-42F7-45A2-9473-7EA061649A82}"/>
              </a:ext>
            </a:extLst>
          </p:cNvPr>
          <p:cNvSpPr txBox="1"/>
          <p:nvPr/>
        </p:nvSpPr>
        <p:spPr>
          <a:xfrm>
            <a:off x="4183064" y="5965826"/>
            <a:ext cx="1728787" cy="302647"/>
          </a:xfrm>
          <a:prstGeom prst="rect">
            <a:avLst/>
          </a:prstGeom>
          <a:ln w="12700">
            <a:solidFill>
              <a:srgbClr val="000000"/>
            </a:solidFill>
          </a:ln>
        </p:spPr>
        <p:txBody>
          <a:bodyPr lIns="0" tIns="2540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200"/>
              </a:spcBef>
              <a:defRPr/>
            </a:pPr>
            <a:r>
              <a:rPr b="1" spc="-15" dirty="0">
                <a:solidFill>
                  <a:srgbClr val="7030A0"/>
                </a:solidFill>
                <a:latin typeface="Courier New"/>
                <a:cs typeface="Courier New"/>
              </a:rPr>
              <a:t>v6</a:t>
            </a:r>
            <a:endParaRPr>
              <a:latin typeface="Courier New"/>
              <a:cs typeface="Courier New"/>
            </a:endParaRPr>
          </a:p>
        </p:txBody>
      </p:sp>
      <p:sp>
        <p:nvSpPr>
          <p:cNvPr id="17431" name="object 25">
            <a:extLst>
              <a:ext uri="{FF2B5EF4-FFF2-40B4-BE49-F238E27FC236}">
                <a16:creationId xmlns:a16="http://schemas.microsoft.com/office/drawing/2014/main" id="{62E11550-D215-44A9-AFD4-1064C403D653}"/>
              </a:ext>
            </a:extLst>
          </p:cNvPr>
          <p:cNvSpPr>
            <a:spLocks noChangeArrowheads="1"/>
          </p:cNvSpPr>
          <p:nvPr/>
        </p:nvSpPr>
        <p:spPr bwMode="auto">
          <a:xfrm>
            <a:off x="5970589" y="4486276"/>
            <a:ext cx="1728787" cy="14827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ndParaRPr>
          </a:p>
        </p:txBody>
      </p:sp>
      <p:sp>
        <p:nvSpPr>
          <p:cNvPr id="17432" name="object 26">
            <a:extLst>
              <a:ext uri="{FF2B5EF4-FFF2-40B4-BE49-F238E27FC236}">
                <a16:creationId xmlns:a16="http://schemas.microsoft.com/office/drawing/2014/main" id="{41CA5C60-8913-4D1D-A27E-007F5684D377}"/>
              </a:ext>
            </a:extLst>
          </p:cNvPr>
          <p:cNvSpPr>
            <a:spLocks/>
          </p:cNvSpPr>
          <p:nvPr/>
        </p:nvSpPr>
        <p:spPr bwMode="auto">
          <a:xfrm>
            <a:off x="5965825" y="4479925"/>
            <a:ext cx="1739900" cy="12700"/>
          </a:xfrm>
          <a:custGeom>
            <a:avLst/>
            <a:gdLst>
              <a:gd name="T0" fmla="*/ 0 w 1739900"/>
              <a:gd name="T1" fmla="*/ 0 h 12700"/>
              <a:gd name="T2" fmla="*/ 0 w 1739900"/>
              <a:gd name="T3" fmla="*/ 12700 h 12700"/>
              <a:gd name="T4" fmla="*/ 1739645 w 1739900"/>
              <a:gd name="T5" fmla="*/ 12699 h 12700"/>
              <a:gd name="T6" fmla="*/ 1739645 w 1739900"/>
              <a:gd name="T7" fmla="*/ 0 h 12700"/>
              <a:gd name="T8" fmla="*/ 0 w 1739900"/>
              <a:gd name="T9" fmla="*/ 0 h 12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9900" h="12700">
                <a:moveTo>
                  <a:pt x="0" y="0"/>
                </a:moveTo>
                <a:lnTo>
                  <a:pt x="0" y="12700"/>
                </a:lnTo>
                <a:lnTo>
                  <a:pt x="1739645" y="12699"/>
                </a:lnTo>
                <a:lnTo>
                  <a:pt x="173964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433" name="object 27">
            <a:extLst>
              <a:ext uri="{FF2B5EF4-FFF2-40B4-BE49-F238E27FC236}">
                <a16:creationId xmlns:a16="http://schemas.microsoft.com/office/drawing/2014/main" id="{8509BACB-61BD-496E-AA4C-D385ACCDF333}"/>
              </a:ext>
            </a:extLst>
          </p:cNvPr>
          <p:cNvSpPr>
            <a:spLocks/>
          </p:cNvSpPr>
          <p:nvPr/>
        </p:nvSpPr>
        <p:spPr bwMode="auto">
          <a:xfrm>
            <a:off x="5970588" y="2997201"/>
            <a:ext cx="0" cy="3349625"/>
          </a:xfrm>
          <a:custGeom>
            <a:avLst/>
            <a:gdLst>
              <a:gd name="T0" fmla="*/ 0 h 3350259"/>
              <a:gd name="T1" fmla="*/ 3349118 h 3350259"/>
              <a:gd name="T2" fmla="*/ 0 60000 65536"/>
              <a:gd name="T3" fmla="*/ 0 60000 65536"/>
            </a:gdLst>
            <a:ahLst/>
            <a:cxnLst>
              <a:cxn ang="T2">
                <a:pos x="0" y="T0"/>
              </a:cxn>
              <a:cxn ang="T3">
                <a:pos x="0" y="T1"/>
              </a:cxn>
            </a:cxnLst>
            <a:rect l="0" t="0" r="r" b="b"/>
            <a:pathLst>
              <a:path h="3350259">
                <a:moveTo>
                  <a:pt x="0" y="0"/>
                </a:moveTo>
                <a:lnTo>
                  <a:pt x="0" y="334975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434" name="object 28">
            <a:extLst>
              <a:ext uri="{FF2B5EF4-FFF2-40B4-BE49-F238E27FC236}">
                <a16:creationId xmlns:a16="http://schemas.microsoft.com/office/drawing/2014/main" id="{CD4390F9-310B-44A3-BF93-9C7C31F34266}"/>
              </a:ext>
            </a:extLst>
          </p:cNvPr>
          <p:cNvSpPr>
            <a:spLocks/>
          </p:cNvSpPr>
          <p:nvPr/>
        </p:nvSpPr>
        <p:spPr bwMode="auto">
          <a:xfrm>
            <a:off x="7699375" y="2997201"/>
            <a:ext cx="0" cy="3349625"/>
          </a:xfrm>
          <a:custGeom>
            <a:avLst/>
            <a:gdLst>
              <a:gd name="T0" fmla="*/ 0 h 3350259"/>
              <a:gd name="T1" fmla="*/ 3349118 h 3350259"/>
              <a:gd name="T2" fmla="*/ 0 60000 65536"/>
              <a:gd name="T3" fmla="*/ 0 60000 65536"/>
            </a:gdLst>
            <a:ahLst/>
            <a:cxnLst>
              <a:cxn ang="T2">
                <a:pos x="0" y="T0"/>
              </a:cxn>
              <a:cxn ang="T3">
                <a:pos x="0" y="T1"/>
              </a:cxn>
            </a:cxnLst>
            <a:rect l="0" t="0" r="r" b="b"/>
            <a:pathLst>
              <a:path h="3350259">
                <a:moveTo>
                  <a:pt x="0" y="0"/>
                </a:moveTo>
                <a:lnTo>
                  <a:pt x="0" y="334975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7435" name="object 29">
            <a:extLst>
              <a:ext uri="{FF2B5EF4-FFF2-40B4-BE49-F238E27FC236}">
                <a16:creationId xmlns:a16="http://schemas.microsoft.com/office/drawing/2014/main" id="{040C507C-551B-48FC-8308-D66F051DD24E}"/>
              </a:ext>
            </a:extLst>
          </p:cNvPr>
          <p:cNvSpPr txBox="1">
            <a:spLocks noChangeArrowheads="1"/>
          </p:cNvSpPr>
          <p:nvPr/>
        </p:nvSpPr>
        <p:spPr bwMode="auto">
          <a:xfrm>
            <a:off x="5970589" y="3003550"/>
            <a:ext cx="1728787" cy="27635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60325" rIns="0" bIns="0">
            <a:spAutoFit/>
          </a:bodyPr>
          <a:lstStyle>
            <a:lvl1pPr marL="2413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475"/>
              </a:spcBef>
            </a:pPr>
            <a:r>
              <a:rPr lang="zh-CN" altLang="zh-CN" sz="1400">
                <a:latin typeface="Droid Sans Fallback"/>
                <a:ea typeface="Droid Sans Fallback"/>
                <a:cs typeface="Droid Sans Fallback"/>
              </a:rPr>
              <a:t>动态编译器支持</a:t>
            </a:r>
          </a:p>
        </p:txBody>
      </p:sp>
      <p:sp>
        <p:nvSpPr>
          <p:cNvPr id="17436" name="object 30">
            <a:extLst>
              <a:ext uri="{FF2B5EF4-FFF2-40B4-BE49-F238E27FC236}">
                <a16:creationId xmlns:a16="http://schemas.microsoft.com/office/drawing/2014/main" id="{250FF787-179B-40B7-8B34-B9D90622BF4F}"/>
              </a:ext>
            </a:extLst>
          </p:cNvPr>
          <p:cNvSpPr txBox="1">
            <a:spLocks noChangeArrowheads="1"/>
          </p:cNvSpPr>
          <p:nvPr/>
        </p:nvSpPr>
        <p:spPr bwMode="auto">
          <a:xfrm>
            <a:off x="5970589" y="3373438"/>
            <a:ext cx="1728787" cy="27635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60325" rIns="0" bIns="0">
            <a:spAutoFit/>
          </a:bodyPr>
          <a:lstStyle>
            <a:lvl1pPr marL="22225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475"/>
              </a:spcBef>
            </a:pPr>
            <a:r>
              <a:rPr lang="zh-CN" altLang="zh-CN" sz="1400">
                <a:latin typeface="Droid Sans Fallback"/>
                <a:ea typeface="Droid Sans Fallback"/>
                <a:cs typeface="Droid Sans Fallback"/>
              </a:rPr>
              <a:t>向量浮点运算</a:t>
            </a:r>
            <a:r>
              <a:rPr lang="zh-CN" altLang="zh-CN" sz="1400" b="1">
                <a:latin typeface="Courier New" panose="02070309020205020404" pitchFamily="49" charset="0"/>
                <a:cs typeface="Courier New" panose="02070309020205020404" pitchFamily="49" charset="0"/>
              </a:rPr>
              <a:t>v3</a:t>
            </a:r>
            <a:endParaRPr lang="zh-CN" altLang="zh-CN" sz="1400">
              <a:latin typeface="Courier New" panose="02070309020205020404" pitchFamily="49" charset="0"/>
              <a:cs typeface="Courier New" panose="02070309020205020404" pitchFamily="49" charset="0"/>
            </a:endParaRPr>
          </a:p>
        </p:txBody>
      </p:sp>
      <p:sp>
        <p:nvSpPr>
          <p:cNvPr id="17437" name="object 31">
            <a:extLst>
              <a:ext uri="{FF2B5EF4-FFF2-40B4-BE49-F238E27FC236}">
                <a16:creationId xmlns:a16="http://schemas.microsoft.com/office/drawing/2014/main" id="{2C3E22E6-050A-400C-AEAF-47AA5070B76E}"/>
              </a:ext>
            </a:extLst>
          </p:cNvPr>
          <p:cNvSpPr txBox="1">
            <a:spLocks noChangeArrowheads="1"/>
          </p:cNvSpPr>
          <p:nvPr/>
        </p:nvSpPr>
        <p:spPr bwMode="auto">
          <a:xfrm>
            <a:off x="5970589" y="3744914"/>
            <a:ext cx="1728787" cy="27571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59690" rIns="0" bIns="0">
            <a:spAutoFit/>
          </a:bodyPr>
          <a:lstStyle>
            <a:lvl1pPr marL="1158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475"/>
              </a:spcBef>
            </a:pPr>
            <a:r>
              <a:rPr lang="zh-CN" altLang="zh-CN" sz="1400" b="1">
                <a:latin typeface="Courier New" panose="02070309020205020404" pitchFamily="49" charset="0"/>
                <a:cs typeface="Courier New" panose="02070309020205020404" pitchFamily="49" charset="0"/>
              </a:rPr>
              <a:t>NEON</a:t>
            </a:r>
            <a:r>
              <a:rPr lang="zh-CN" altLang="zh-CN" sz="1400">
                <a:latin typeface="Droid Sans Fallback"/>
                <a:ea typeface="Droid Sans Fallback"/>
                <a:cs typeface="Droid Sans Fallback"/>
              </a:rPr>
              <a:t>单指令多数据</a:t>
            </a:r>
          </a:p>
        </p:txBody>
      </p:sp>
      <p:sp>
        <p:nvSpPr>
          <p:cNvPr id="17438" name="object 32">
            <a:extLst>
              <a:ext uri="{FF2B5EF4-FFF2-40B4-BE49-F238E27FC236}">
                <a16:creationId xmlns:a16="http://schemas.microsoft.com/office/drawing/2014/main" id="{5CCC6FD2-EF66-4A58-A483-06848A2373DA}"/>
              </a:ext>
            </a:extLst>
          </p:cNvPr>
          <p:cNvSpPr txBox="1">
            <a:spLocks noChangeArrowheads="1"/>
          </p:cNvSpPr>
          <p:nvPr/>
        </p:nvSpPr>
        <p:spPr bwMode="auto">
          <a:xfrm>
            <a:off x="5970589" y="4114801"/>
            <a:ext cx="1728787" cy="276999"/>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60960" rIns="0" bIns="0">
            <a:spAutoFit/>
          </a:bodyPr>
          <a:lstStyle>
            <a:lvl1pPr marL="10795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475"/>
              </a:spcBef>
            </a:pPr>
            <a:r>
              <a:rPr lang="zh-CN" altLang="zh-CN" sz="1400" b="1">
                <a:latin typeface="Courier New" panose="02070309020205020404" pitchFamily="49" charset="0"/>
                <a:cs typeface="Courier New" panose="02070309020205020404" pitchFamily="49" charset="0"/>
              </a:rPr>
              <a:t>Thumb-2</a:t>
            </a:r>
            <a:r>
              <a:rPr lang="zh-CN" altLang="zh-CN" sz="1400">
                <a:latin typeface="Droid Sans Fallback"/>
                <a:ea typeface="Droid Sans Fallback"/>
                <a:cs typeface="Droid Sans Fallback"/>
              </a:rPr>
              <a:t>技术</a:t>
            </a:r>
            <a:r>
              <a:rPr lang="zh-CN" altLang="zh-CN" sz="1000" b="1">
                <a:latin typeface="Courier New" panose="02070309020205020404" pitchFamily="49" charset="0"/>
                <a:cs typeface="Courier New" panose="02070309020205020404" pitchFamily="49" charset="0"/>
              </a:rPr>
              <a:t>(</a:t>
            </a:r>
            <a:r>
              <a:rPr lang="zh-CN" altLang="zh-CN" sz="1000">
                <a:latin typeface="Droid Sans Fallback"/>
                <a:ea typeface="Droid Sans Fallback"/>
                <a:cs typeface="Droid Sans Fallback"/>
              </a:rPr>
              <a:t>必须</a:t>
            </a:r>
            <a:r>
              <a:rPr lang="zh-CN" altLang="zh-CN" sz="1000" b="1">
                <a:latin typeface="Courier New" panose="02070309020205020404" pitchFamily="49" charset="0"/>
                <a:cs typeface="Courier New" panose="02070309020205020404" pitchFamily="49" charset="0"/>
              </a:rPr>
              <a:t>)</a:t>
            </a:r>
            <a:endParaRPr lang="zh-CN" altLang="zh-CN" sz="1000">
              <a:latin typeface="Courier New" panose="02070309020205020404" pitchFamily="49" charset="0"/>
              <a:cs typeface="Courier New" panose="02070309020205020404" pitchFamily="49" charset="0"/>
            </a:endParaRPr>
          </a:p>
        </p:txBody>
      </p:sp>
      <p:sp>
        <p:nvSpPr>
          <p:cNvPr id="35" name="object 33">
            <a:extLst>
              <a:ext uri="{FF2B5EF4-FFF2-40B4-BE49-F238E27FC236}">
                <a16:creationId xmlns:a16="http://schemas.microsoft.com/office/drawing/2014/main" id="{3413E854-2307-4E9A-8D4A-178384A37CDF}"/>
              </a:ext>
            </a:extLst>
          </p:cNvPr>
          <p:cNvSpPr txBox="1"/>
          <p:nvPr/>
        </p:nvSpPr>
        <p:spPr>
          <a:xfrm>
            <a:off x="6729414" y="5087938"/>
            <a:ext cx="225425" cy="227626"/>
          </a:xfrm>
          <a:prstGeom prst="rect">
            <a:avLst/>
          </a:prstGeom>
        </p:spPr>
        <p:txBody>
          <a:bodyPr lIns="0" tIns="12065"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95"/>
              </a:spcBef>
              <a:defRPr/>
            </a:pPr>
            <a:r>
              <a:rPr sz="1400" b="1" spc="-5" dirty="0">
                <a:latin typeface="Courier New"/>
                <a:cs typeface="Courier New"/>
              </a:rPr>
              <a:t>&lt;&lt;</a:t>
            </a:r>
            <a:endParaRPr sz="1400">
              <a:latin typeface="Courier New"/>
              <a:cs typeface="Courier New"/>
            </a:endParaRPr>
          </a:p>
        </p:txBody>
      </p:sp>
      <p:sp>
        <p:nvSpPr>
          <p:cNvPr id="36" name="object 34">
            <a:extLst>
              <a:ext uri="{FF2B5EF4-FFF2-40B4-BE49-F238E27FC236}">
                <a16:creationId xmlns:a16="http://schemas.microsoft.com/office/drawing/2014/main" id="{3435FC35-09E8-4CF5-86D9-4CB60C1662AA}"/>
              </a:ext>
            </a:extLst>
          </p:cNvPr>
          <p:cNvSpPr txBox="1"/>
          <p:nvPr/>
        </p:nvSpPr>
        <p:spPr>
          <a:xfrm>
            <a:off x="5970589" y="5965826"/>
            <a:ext cx="1728787" cy="302647"/>
          </a:xfrm>
          <a:prstGeom prst="rect">
            <a:avLst/>
          </a:prstGeom>
          <a:ln w="12700">
            <a:solidFill>
              <a:srgbClr val="000000"/>
            </a:solidFill>
          </a:ln>
        </p:spPr>
        <p:txBody>
          <a:bodyPr lIns="0" tIns="2540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8920">
              <a:spcBef>
                <a:spcPts val="200"/>
              </a:spcBef>
              <a:defRPr/>
            </a:pPr>
            <a:r>
              <a:rPr b="1" spc="-5" dirty="0">
                <a:solidFill>
                  <a:srgbClr val="7030A0"/>
                </a:solidFill>
                <a:latin typeface="Courier New"/>
                <a:cs typeface="Courier New"/>
              </a:rPr>
              <a:t>v7A &amp;</a:t>
            </a:r>
            <a:r>
              <a:rPr b="1" spc="-65" dirty="0">
                <a:solidFill>
                  <a:srgbClr val="7030A0"/>
                </a:solidFill>
                <a:latin typeface="Courier New"/>
                <a:cs typeface="Courier New"/>
              </a:rPr>
              <a:t> </a:t>
            </a:r>
            <a:r>
              <a:rPr b="1" spc="-10" dirty="0">
                <a:solidFill>
                  <a:srgbClr val="7030A0"/>
                </a:solidFill>
                <a:latin typeface="Courier New"/>
                <a:cs typeface="Courier New"/>
              </a:rPr>
              <a:t>v7R</a:t>
            </a:r>
            <a:endParaRPr>
              <a:latin typeface="Courier New"/>
              <a:cs typeface="Courier New"/>
            </a:endParaRPr>
          </a:p>
        </p:txBody>
      </p:sp>
      <p:sp>
        <p:nvSpPr>
          <p:cNvPr id="17441" name="object 35">
            <a:extLst>
              <a:ext uri="{FF2B5EF4-FFF2-40B4-BE49-F238E27FC236}">
                <a16:creationId xmlns:a16="http://schemas.microsoft.com/office/drawing/2014/main" id="{2D88F3AB-79C4-496F-B578-AC9C4D55D1E8}"/>
              </a:ext>
            </a:extLst>
          </p:cNvPr>
          <p:cNvSpPr txBox="1">
            <a:spLocks noChangeArrowheads="1"/>
          </p:cNvSpPr>
          <p:nvPr/>
        </p:nvSpPr>
        <p:spPr bwMode="auto">
          <a:xfrm>
            <a:off x="7772400" y="5594351"/>
            <a:ext cx="1728788" cy="276999"/>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60960" rIns="0" bIns="0">
            <a:spAutoFit/>
          </a:bodyPr>
          <a:lstStyle>
            <a:lvl1pPr marL="22225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475"/>
              </a:spcBef>
            </a:pPr>
            <a:r>
              <a:rPr lang="zh-CN" altLang="zh-CN" sz="1400">
                <a:latin typeface="Droid Sans Fallback"/>
                <a:ea typeface="Droid Sans Fallback"/>
                <a:cs typeface="Droid Sans Fallback"/>
              </a:rPr>
              <a:t>仅</a:t>
            </a:r>
            <a:r>
              <a:rPr lang="zh-CN" altLang="zh-CN" sz="1400" b="1">
                <a:latin typeface="Courier New" panose="02070309020205020404" pitchFamily="49" charset="0"/>
                <a:cs typeface="Courier New" panose="02070309020205020404" pitchFamily="49" charset="0"/>
              </a:rPr>
              <a:t>Thumb-2</a:t>
            </a:r>
            <a:r>
              <a:rPr lang="zh-CN" altLang="zh-CN" sz="1400">
                <a:latin typeface="Droid Sans Fallback"/>
                <a:ea typeface="Droid Sans Fallback"/>
                <a:cs typeface="Droid Sans Fallback"/>
              </a:rPr>
              <a:t>技术</a:t>
            </a:r>
          </a:p>
        </p:txBody>
      </p:sp>
      <p:sp>
        <p:nvSpPr>
          <p:cNvPr id="38" name="object 36">
            <a:extLst>
              <a:ext uri="{FF2B5EF4-FFF2-40B4-BE49-F238E27FC236}">
                <a16:creationId xmlns:a16="http://schemas.microsoft.com/office/drawing/2014/main" id="{5CE792C8-708E-4D0D-A8A7-124E5F5D8D50}"/>
              </a:ext>
            </a:extLst>
          </p:cNvPr>
          <p:cNvSpPr txBox="1"/>
          <p:nvPr/>
        </p:nvSpPr>
        <p:spPr>
          <a:xfrm>
            <a:off x="7772400" y="5965826"/>
            <a:ext cx="1728788" cy="298159"/>
          </a:xfrm>
          <a:prstGeom prst="rect">
            <a:avLst/>
          </a:prstGeom>
          <a:ln w="12700">
            <a:solidFill>
              <a:srgbClr val="000000"/>
            </a:solidFill>
          </a:ln>
        </p:spPr>
        <p:txBody>
          <a:bodyPr lIns="0" tIns="20955"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65"/>
              </a:spcBef>
              <a:defRPr/>
            </a:pPr>
            <a:r>
              <a:rPr b="1" spc="-10" dirty="0">
                <a:solidFill>
                  <a:srgbClr val="7030A0"/>
                </a:solidFill>
                <a:latin typeface="Courier New"/>
                <a:cs typeface="Courier New"/>
              </a:rPr>
              <a:t>v7M</a:t>
            </a:r>
            <a:endParaRPr>
              <a:latin typeface="Courier New"/>
              <a:cs typeface="Courier New"/>
            </a:endParaRPr>
          </a:p>
        </p:txBody>
      </p:sp>
      <p:sp>
        <p:nvSpPr>
          <p:cNvPr id="17443" name="object 37">
            <a:extLst>
              <a:ext uri="{FF2B5EF4-FFF2-40B4-BE49-F238E27FC236}">
                <a16:creationId xmlns:a16="http://schemas.microsoft.com/office/drawing/2014/main" id="{EE9AA259-2B74-4894-91FD-8D64585650A9}"/>
              </a:ext>
            </a:extLst>
          </p:cNvPr>
          <p:cNvSpPr txBox="1">
            <a:spLocks noChangeArrowheads="1"/>
          </p:cNvSpPr>
          <p:nvPr/>
        </p:nvSpPr>
        <p:spPr bwMode="auto">
          <a:xfrm>
            <a:off x="2736851" y="4552950"/>
            <a:ext cx="10953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00"/>
              </a:spcBef>
            </a:pPr>
            <a:r>
              <a:rPr lang="zh-CN" altLang="zh-CN" sz="1400">
                <a:solidFill>
                  <a:srgbClr val="0070C0"/>
                </a:solidFill>
                <a:latin typeface="Noto Sans Mono CJK JP Regular"/>
                <a:ea typeface="Noto Sans Mono CJK JP Regular"/>
                <a:cs typeface="Noto Sans Mono CJK JP Regular"/>
              </a:rPr>
              <a:t>处理器指令层 次对JAVA加速</a:t>
            </a:r>
            <a:endParaRPr lang="zh-CN" altLang="zh-CN" sz="1400">
              <a:latin typeface="Noto Sans Mono CJK JP Regular"/>
              <a:ea typeface="Noto Sans Mono CJK JP Regular"/>
              <a:cs typeface="Noto Sans Mono CJK JP Regular"/>
            </a:endParaRPr>
          </a:p>
        </p:txBody>
      </p:sp>
      <p:sp>
        <p:nvSpPr>
          <p:cNvPr id="17444" name="object 38">
            <a:extLst>
              <a:ext uri="{FF2B5EF4-FFF2-40B4-BE49-F238E27FC236}">
                <a16:creationId xmlns:a16="http://schemas.microsoft.com/office/drawing/2014/main" id="{49766E06-AEEE-4D3D-977D-706F08CB97B0}"/>
              </a:ext>
            </a:extLst>
          </p:cNvPr>
          <p:cNvSpPr>
            <a:spLocks noChangeArrowheads="1"/>
          </p:cNvSpPr>
          <p:nvPr/>
        </p:nvSpPr>
        <p:spPr bwMode="auto">
          <a:xfrm>
            <a:off x="2468563" y="5692776"/>
            <a:ext cx="93662" cy="936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ndParaRPr>
          </a:p>
        </p:txBody>
      </p:sp>
      <p:sp>
        <p:nvSpPr>
          <p:cNvPr id="17445" name="object 39">
            <a:extLst>
              <a:ext uri="{FF2B5EF4-FFF2-40B4-BE49-F238E27FC236}">
                <a16:creationId xmlns:a16="http://schemas.microsoft.com/office/drawing/2014/main" id="{A5AAB836-F11F-45C1-8A66-B8A36E125C60}"/>
              </a:ext>
            </a:extLst>
          </p:cNvPr>
          <p:cNvSpPr>
            <a:spLocks/>
          </p:cNvSpPr>
          <p:nvPr/>
        </p:nvSpPr>
        <p:spPr bwMode="auto">
          <a:xfrm>
            <a:off x="2506663" y="4768850"/>
            <a:ext cx="152400" cy="935038"/>
          </a:xfrm>
          <a:custGeom>
            <a:avLst/>
            <a:gdLst>
              <a:gd name="T0" fmla="*/ 152272 w 151764"/>
              <a:gd name="T1" fmla="*/ 16007 h 934720"/>
              <a:gd name="T2" fmla="*/ 152272 w 151764"/>
              <a:gd name="T3" fmla="*/ 0 h 934720"/>
              <a:gd name="T4" fmla="*/ 3825 w 151764"/>
              <a:gd name="T5" fmla="*/ 0 h 934720"/>
              <a:gd name="T6" fmla="*/ 0 w 151764"/>
              <a:gd name="T7" fmla="*/ 3049 h 934720"/>
              <a:gd name="T8" fmla="*/ 0 w 151764"/>
              <a:gd name="T9" fmla="*/ 934530 h 934720"/>
              <a:gd name="T10" fmla="*/ 7652 w 151764"/>
              <a:gd name="T11" fmla="*/ 934530 h 934720"/>
              <a:gd name="T12" fmla="*/ 7651 w 151764"/>
              <a:gd name="T13" fmla="*/ 16007 h 934720"/>
              <a:gd name="T14" fmla="*/ 16068 w 151764"/>
              <a:gd name="T15" fmla="*/ 7623 h 934720"/>
              <a:gd name="T16" fmla="*/ 16068 w 151764"/>
              <a:gd name="T17" fmla="*/ 16007 h 934720"/>
              <a:gd name="T18" fmla="*/ 152272 w 151764"/>
              <a:gd name="T19" fmla="*/ 16007 h 934720"/>
              <a:gd name="T20" fmla="*/ 16068 w 151764"/>
              <a:gd name="T21" fmla="*/ 16007 h 934720"/>
              <a:gd name="T22" fmla="*/ 16068 w 151764"/>
              <a:gd name="T23" fmla="*/ 7623 h 934720"/>
              <a:gd name="T24" fmla="*/ 7651 w 151764"/>
              <a:gd name="T25" fmla="*/ 16007 h 934720"/>
              <a:gd name="T26" fmla="*/ 16068 w 151764"/>
              <a:gd name="T27" fmla="*/ 16007 h 934720"/>
              <a:gd name="T28" fmla="*/ 16068 w 151764"/>
              <a:gd name="T29" fmla="*/ 934530 h 934720"/>
              <a:gd name="T30" fmla="*/ 16068 w 151764"/>
              <a:gd name="T31" fmla="*/ 16007 h 934720"/>
              <a:gd name="T32" fmla="*/ 7651 w 151764"/>
              <a:gd name="T33" fmla="*/ 16007 h 934720"/>
              <a:gd name="T34" fmla="*/ 7652 w 151764"/>
              <a:gd name="T35" fmla="*/ 934530 h 934720"/>
              <a:gd name="T36" fmla="*/ 16068 w 151764"/>
              <a:gd name="T37" fmla="*/ 934530 h 9347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1764" h="934720">
                <a:moveTo>
                  <a:pt x="151637" y="16002"/>
                </a:moveTo>
                <a:lnTo>
                  <a:pt x="151637" y="0"/>
                </a:lnTo>
                <a:lnTo>
                  <a:pt x="3809" y="0"/>
                </a:lnTo>
                <a:lnTo>
                  <a:pt x="0" y="3048"/>
                </a:lnTo>
                <a:lnTo>
                  <a:pt x="0" y="934212"/>
                </a:lnTo>
                <a:lnTo>
                  <a:pt x="7620" y="934212"/>
                </a:lnTo>
                <a:lnTo>
                  <a:pt x="7619" y="16002"/>
                </a:lnTo>
                <a:lnTo>
                  <a:pt x="16001" y="7620"/>
                </a:lnTo>
                <a:lnTo>
                  <a:pt x="16001" y="16002"/>
                </a:lnTo>
                <a:lnTo>
                  <a:pt x="151637" y="16002"/>
                </a:lnTo>
                <a:close/>
              </a:path>
              <a:path w="151764" h="934720">
                <a:moveTo>
                  <a:pt x="16001" y="16002"/>
                </a:moveTo>
                <a:lnTo>
                  <a:pt x="16001" y="7620"/>
                </a:lnTo>
                <a:lnTo>
                  <a:pt x="7619" y="16002"/>
                </a:lnTo>
                <a:lnTo>
                  <a:pt x="16001" y="16002"/>
                </a:lnTo>
                <a:close/>
              </a:path>
              <a:path w="151764" h="934720">
                <a:moveTo>
                  <a:pt x="16001" y="934212"/>
                </a:moveTo>
                <a:lnTo>
                  <a:pt x="16001" y="16002"/>
                </a:lnTo>
                <a:lnTo>
                  <a:pt x="7619" y="16002"/>
                </a:lnTo>
                <a:lnTo>
                  <a:pt x="7620" y="934212"/>
                </a:lnTo>
                <a:lnTo>
                  <a:pt x="16001" y="934212"/>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446" name="object 40">
            <a:extLst>
              <a:ext uri="{FF2B5EF4-FFF2-40B4-BE49-F238E27FC236}">
                <a16:creationId xmlns:a16="http://schemas.microsoft.com/office/drawing/2014/main" id="{14F30490-803F-4B13-B4B8-9C2DB248C994}"/>
              </a:ext>
            </a:extLst>
          </p:cNvPr>
          <p:cNvSpPr txBox="1">
            <a:spLocks noChangeArrowheads="1"/>
          </p:cNvSpPr>
          <p:nvPr/>
        </p:nvSpPr>
        <p:spPr bwMode="auto">
          <a:xfrm>
            <a:off x="4475164" y="3473450"/>
            <a:ext cx="9175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00"/>
              </a:spcBef>
            </a:pPr>
            <a:r>
              <a:rPr lang="zh-CN" altLang="zh-CN" sz="1400">
                <a:solidFill>
                  <a:srgbClr val="0070C0"/>
                </a:solidFill>
                <a:latin typeface="Noto Sans Mono CJK JP Regular"/>
                <a:ea typeface="Noto Sans Mono CJK JP Regular"/>
                <a:cs typeface="Noto Sans Mono CJK JP Regular"/>
              </a:rPr>
              <a:t>处理器内建 安全性能</a:t>
            </a:r>
            <a:endParaRPr lang="zh-CN" altLang="zh-CN" sz="1400">
              <a:latin typeface="Noto Sans Mono CJK JP Regular"/>
              <a:ea typeface="Noto Sans Mono CJK JP Regular"/>
              <a:cs typeface="Noto Sans Mono CJK JP Regular"/>
            </a:endParaRPr>
          </a:p>
        </p:txBody>
      </p:sp>
      <p:sp>
        <p:nvSpPr>
          <p:cNvPr id="17447" name="object 41">
            <a:extLst>
              <a:ext uri="{FF2B5EF4-FFF2-40B4-BE49-F238E27FC236}">
                <a16:creationId xmlns:a16="http://schemas.microsoft.com/office/drawing/2014/main" id="{0A914FED-0492-4A5D-9E95-472B510AB59E}"/>
              </a:ext>
            </a:extLst>
          </p:cNvPr>
          <p:cNvSpPr>
            <a:spLocks noChangeArrowheads="1"/>
          </p:cNvSpPr>
          <p:nvPr/>
        </p:nvSpPr>
        <p:spPr bwMode="auto">
          <a:xfrm>
            <a:off x="4232276" y="4575175"/>
            <a:ext cx="93663" cy="952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ndParaRPr>
          </a:p>
        </p:txBody>
      </p:sp>
      <p:sp>
        <p:nvSpPr>
          <p:cNvPr id="17448" name="object 42">
            <a:extLst>
              <a:ext uri="{FF2B5EF4-FFF2-40B4-BE49-F238E27FC236}">
                <a16:creationId xmlns:a16="http://schemas.microsoft.com/office/drawing/2014/main" id="{8FCC4AD8-FB54-44F8-9515-293B163E81DD}"/>
              </a:ext>
            </a:extLst>
          </p:cNvPr>
          <p:cNvSpPr>
            <a:spLocks/>
          </p:cNvSpPr>
          <p:nvPr/>
        </p:nvSpPr>
        <p:spPr bwMode="auto">
          <a:xfrm>
            <a:off x="4271963" y="3695700"/>
            <a:ext cx="150812" cy="933450"/>
          </a:xfrm>
          <a:custGeom>
            <a:avLst/>
            <a:gdLst>
              <a:gd name="T0" fmla="*/ 150686 w 151764"/>
              <a:gd name="T1" fmla="*/ 15219 h 934720"/>
              <a:gd name="T2" fmla="*/ 150686 w 151764"/>
              <a:gd name="T3" fmla="*/ 0 h 934720"/>
              <a:gd name="T4" fmla="*/ 3028 w 151764"/>
              <a:gd name="T5" fmla="*/ 0 h 934720"/>
              <a:gd name="T6" fmla="*/ 0 w 151764"/>
              <a:gd name="T7" fmla="*/ 3044 h 934720"/>
              <a:gd name="T8" fmla="*/ 0 w 151764"/>
              <a:gd name="T9" fmla="*/ 932943 h 934720"/>
              <a:gd name="T10" fmla="*/ 7572 w 151764"/>
              <a:gd name="T11" fmla="*/ 932943 h 934720"/>
              <a:gd name="T12" fmla="*/ 7571 w 151764"/>
              <a:gd name="T13" fmla="*/ 15219 h 934720"/>
              <a:gd name="T14" fmla="*/ 15143 w 151764"/>
              <a:gd name="T15" fmla="*/ 7610 h 934720"/>
              <a:gd name="T16" fmla="*/ 15143 w 151764"/>
              <a:gd name="T17" fmla="*/ 15219 h 934720"/>
              <a:gd name="T18" fmla="*/ 150686 w 151764"/>
              <a:gd name="T19" fmla="*/ 15219 h 934720"/>
              <a:gd name="T20" fmla="*/ 15143 w 151764"/>
              <a:gd name="T21" fmla="*/ 15219 h 934720"/>
              <a:gd name="T22" fmla="*/ 15143 w 151764"/>
              <a:gd name="T23" fmla="*/ 7610 h 934720"/>
              <a:gd name="T24" fmla="*/ 7571 w 151764"/>
              <a:gd name="T25" fmla="*/ 15219 h 934720"/>
              <a:gd name="T26" fmla="*/ 15143 w 151764"/>
              <a:gd name="T27" fmla="*/ 15219 h 934720"/>
              <a:gd name="T28" fmla="*/ 15143 w 151764"/>
              <a:gd name="T29" fmla="*/ 932943 h 934720"/>
              <a:gd name="T30" fmla="*/ 15143 w 151764"/>
              <a:gd name="T31" fmla="*/ 15219 h 934720"/>
              <a:gd name="T32" fmla="*/ 7571 w 151764"/>
              <a:gd name="T33" fmla="*/ 15219 h 934720"/>
              <a:gd name="T34" fmla="*/ 7572 w 151764"/>
              <a:gd name="T35" fmla="*/ 932943 h 934720"/>
              <a:gd name="T36" fmla="*/ 15143 w 151764"/>
              <a:gd name="T37" fmla="*/ 932943 h 9347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1764" h="934720">
                <a:moveTo>
                  <a:pt x="151637" y="15240"/>
                </a:moveTo>
                <a:lnTo>
                  <a:pt x="151637" y="0"/>
                </a:lnTo>
                <a:lnTo>
                  <a:pt x="3047" y="0"/>
                </a:lnTo>
                <a:lnTo>
                  <a:pt x="0" y="3048"/>
                </a:lnTo>
                <a:lnTo>
                  <a:pt x="0" y="934212"/>
                </a:lnTo>
                <a:lnTo>
                  <a:pt x="7620" y="934212"/>
                </a:lnTo>
                <a:lnTo>
                  <a:pt x="7619" y="15240"/>
                </a:lnTo>
                <a:lnTo>
                  <a:pt x="15239" y="7620"/>
                </a:lnTo>
                <a:lnTo>
                  <a:pt x="15239" y="15240"/>
                </a:lnTo>
                <a:lnTo>
                  <a:pt x="151637" y="15240"/>
                </a:lnTo>
                <a:close/>
              </a:path>
              <a:path w="151764" h="934720">
                <a:moveTo>
                  <a:pt x="15239" y="15240"/>
                </a:moveTo>
                <a:lnTo>
                  <a:pt x="15239" y="7620"/>
                </a:lnTo>
                <a:lnTo>
                  <a:pt x="7619" y="15240"/>
                </a:lnTo>
                <a:lnTo>
                  <a:pt x="15239" y="15240"/>
                </a:lnTo>
                <a:close/>
              </a:path>
              <a:path w="151764" h="934720">
                <a:moveTo>
                  <a:pt x="15239" y="934212"/>
                </a:moveTo>
                <a:lnTo>
                  <a:pt x="15239" y="15240"/>
                </a:lnTo>
                <a:lnTo>
                  <a:pt x="7619" y="15240"/>
                </a:lnTo>
                <a:lnTo>
                  <a:pt x="7620" y="934212"/>
                </a:lnTo>
                <a:lnTo>
                  <a:pt x="15239" y="934212"/>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45" name="object 43">
            <a:extLst>
              <a:ext uri="{FF2B5EF4-FFF2-40B4-BE49-F238E27FC236}">
                <a16:creationId xmlns:a16="http://schemas.microsoft.com/office/drawing/2014/main" id="{75A0F156-178A-4160-90CB-7742E1EC8D15}"/>
              </a:ext>
            </a:extLst>
          </p:cNvPr>
          <p:cNvSpPr txBox="1"/>
          <p:nvPr/>
        </p:nvSpPr>
        <p:spPr>
          <a:xfrm>
            <a:off x="4659313" y="6381750"/>
            <a:ext cx="2070100" cy="330200"/>
          </a:xfrm>
          <a:prstGeom prst="rect">
            <a:avLst/>
          </a:prstGeom>
        </p:spPr>
        <p:txBody>
          <a:bodyPr lIns="0" tIns="12065"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95"/>
              </a:spcBef>
              <a:defRPr/>
            </a:pPr>
            <a:r>
              <a:rPr sz="2000" spc="5" dirty="0">
                <a:solidFill>
                  <a:srgbClr val="0000CC"/>
                </a:solidFill>
                <a:latin typeface="黑体" panose="02010609060101010101" pitchFamily="49" charset="-122"/>
                <a:ea typeface="黑体" panose="02010609060101010101" pitchFamily="49" charset="-122"/>
                <a:cs typeface="Noto Sans Mono CJK JP Regular"/>
              </a:rPr>
              <a:t>v5～v7架构比较：</a:t>
            </a:r>
            <a:endParaRPr sz="2000" dirty="0">
              <a:solidFill>
                <a:srgbClr val="0000CC"/>
              </a:solidFill>
              <a:latin typeface="黑体" panose="02010609060101010101" pitchFamily="49" charset="-122"/>
              <a:ea typeface="黑体" panose="02010609060101010101" pitchFamily="49" charset="-122"/>
              <a:cs typeface="Noto Sans Mono CJK JP Regular"/>
            </a:endParaRPr>
          </a:p>
        </p:txBody>
      </p:sp>
    </p:spTree>
    <p:extLst>
      <p:ext uri="{BB962C8B-B14F-4D97-AF65-F5344CB8AC3E}">
        <p14:creationId xmlns:p14="http://schemas.microsoft.com/office/powerpoint/2010/main" val="3422517648"/>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3983E6AE-89F7-40F7-A0B6-FBB14DB2DA1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 Cortex</a:t>
            </a:r>
            <a:r>
              <a:rPr kumimoji="1" lang="zh-CN" altLang="en-US" sz="3600" b="1">
                <a:latin typeface="Arial" panose="020B0604020202020204" pitchFamily="34" charset="0"/>
                <a:ea typeface="黑体" panose="02010609060101010101" pitchFamily="49" charset="-122"/>
              </a:rPr>
              <a:t>系列简介</a:t>
            </a:r>
          </a:p>
        </p:txBody>
      </p:sp>
      <p:sp>
        <p:nvSpPr>
          <p:cNvPr id="46" name="Rectangle 3">
            <a:extLst>
              <a:ext uri="{FF2B5EF4-FFF2-40B4-BE49-F238E27FC236}">
                <a16:creationId xmlns:a16="http://schemas.microsoft.com/office/drawing/2014/main" id="{55DF271F-FF43-437A-A0AD-A33CDF82CFE1}"/>
              </a:ext>
            </a:extLst>
          </p:cNvPr>
          <p:cNvSpPr>
            <a:spLocks noGrp="1" noChangeArrowheads="1"/>
          </p:cNvSpPr>
          <p:nvPr/>
        </p:nvSpPr>
        <p:spPr bwMode="auto">
          <a:xfrm>
            <a:off x="2063750" y="1412876"/>
            <a:ext cx="847090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Cortex-A</a:t>
            </a:r>
            <a:r>
              <a:rPr lang="zh-CN" altLang="en-US" sz="2800" kern="0" dirty="0">
                <a:solidFill>
                  <a:srgbClr val="008000"/>
                </a:solidFill>
                <a:latin typeface="+mj-ea"/>
                <a:ea typeface="+mj-ea"/>
              </a:rPr>
              <a:t>系列：</a:t>
            </a:r>
          </a:p>
          <a:p>
            <a:pPr lvl="1">
              <a:defRPr/>
            </a:pPr>
            <a:r>
              <a:rPr lang="en-US" altLang="zh-CN" sz="2400" i="0" kern="0" dirty="0">
                <a:latin typeface="楷体" panose="02010609060101010101" pitchFamily="49" charset="-122"/>
                <a:ea typeface="楷体" panose="02010609060101010101" pitchFamily="49" charset="-122"/>
              </a:rPr>
              <a:t>ARM</a:t>
            </a:r>
            <a:r>
              <a:rPr lang="zh-CN" altLang="en-US" sz="2400" i="0" kern="0" dirty="0">
                <a:latin typeface="楷体" panose="02010609060101010101" pitchFamily="49" charset="-122"/>
                <a:ea typeface="楷体" panose="02010609060101010101" pitchFamily="49" charset="-122"/>
              </a:rPr>
              <a:t>公司的第一款超标量处理器</a:t>
            </a:r>
            <a:r>
              <a:rPr lang="en-US" altLang="zh-CN" sz="2400" i="0" kern="0" dirty="0">
                <a:latin typeface="楷体" panose="02010609060101010101" pitchFamily="49" charset="-122"/>
                <a:ea typeface="楷体" panose="02010609060101010101" pitchFamily="49" charset="-122"/>
              </a:rPr>
              <a:t>(</a:t>
            </a:r>
            <a:r>
              <a:rPr lang="zh-CN" altLang="en-US" sz="2400" i="0" kern="0" dirty="0">
                <a:latin typeface="楷体" panose="02010609060101010101" pitchFamily="49" charset="-122"/>
                <a:ea typeface="楷体" panose="02010609060101010101" pitchFamily="49" charset="-122"/>
              </a:rPr>
              <a:t>一个时钟周期内</a:t>
            </a:r>
            <a:r>
              <a:rPr lang="en-US" altLang="zh-CN" sz="2400" i="0" kern="0" dirty="0">
                <a:latin typeface="楷体" panose="02010609060101010101" pitchFamily="49" charset="-122"/>
                <a:ea typeface="楷体" panose="02010609060101010101" pitchFamily="49" charset="-122"/>
              </a:rPr>
              <a:t>CPU</a:t>
            </a:r>
            <a:r>
              <a:rPr lang="zh-CN" altLang="en-US" sz="2400" i="0" kern="0" dirty="0">
                <a:latin typeface="楷体" panose="02010609060101010101" pitchFamily="49" charset="-122"/>
                <a:ea typeface="楷体" panose="02010609060101010101" pitchFamily="49" charset="-122"/>
              </a:rPr>
              <a:t>可以执行一条以上的指令</a:t>
            </a:r>
            <a:r>
              <a:rPr lang="en-US" altLang="zh-CN" sz="2400" i="0" kern="0" dirty="0">
                <a:latin typeface="楷体" panose="02010609060101010101" pitchFamily="49" charset="-122"/>
                <a:ea typeface="楷体" panose="02010609060101010101" pitchFamily="49" charset="-122"/>
              </a:rPr>
              <a:t>)</a:t>
            </a:r>
            <a:r>
              <a:rPr lang="zh-CN" altLang="en-US" sz="2400" i="0" kern="0" dirty="0">
                <a:latin typeface="楷体" panose="02010609060101010101" pitchFamily="49" charset="-122"/>
                <a:ea typeface="楷体" panose="02010609060101010101" pitchFamily="49" charset="-122"/>
              </a:rPr>
              <a:t>，适用于复杂操作系统及用户应用的处理器，</a:t>
            </a:r>
            <a:r>
              <a:rPr lang="en-US" altLang="zh-CN" sz="2400" i="0" kern="0" dirty="0">
                <a:latin typeface="楷体" panose="02010609060101010101" pitchFamily="49" charset="-122"/>
                <a:ea typeface="楷体" panose="02010609060101010101" pitchFamily="49" charset="-122"/>
              </a:rPr>
              <a:t>65nm</a:t>
            </a:r>
            <a:r>
              <a:rPr lang="zh-CN" altLang="en-US" sz="2400" i="0" kern="0" dirty="0">
                <a:latin typeface="楷体" panose="02010609060101010101" pitchFamily="49" charset="-122"/>
                <a:ea typeface="楷体" panose="02010609060101010101" pitchFamily="49" charset="-122"/>
              </a:rPr>
              <a:t>工艺，主频可达</a:t>
            </a:r>
            <a:r>
              <a:rPr lang="en-US" altLang="zh-CN" sz="2400" i="0" kern="0" dirty="0">
                <a:latin typeface="楷体" panose="02010609060101010101" pitchFamily="49" charset="-122"/>
                <a:ea typeface="楷体" panose="02010609060101010101" pitchFamily="49" charset="-122"/>
              </a:rPr>
              <a:t>1GHz</a:t>
            </a:r>
            <a:r>
              <a:rPr lang="zh-CN" altLang="en-US" sz="2400" i="0" kern="0" dirty="0">
                <a:latin typeface="楷体" panose="02010609060101010101" pitchFamily="49" charset="-122"/>
                <a:ea typeface="楷体" panose="02010609060101010101" pitchFamily="49" charset="-122"/>
              </a:rPr>
              <a:t>，</a:t>
            </a:r>
            <a:r>
              <a:rPr lang="en-US" altLang="zh-CN" sz="2400" i="0" kern="0" dirty="0">
                <a:latin typeface="楷体" panose="02010609060101010101" pitchFamily="49" charset="-122"/>
                <a:ea typeface="楷体" panose="02010609060101010101" pitchFamily="49" charset="-122"/>
              </a:rPr>
              <a:t>300mw</a:t>
            </a:r>
            <a:r>
              <a:rPr lang="zh-CN" altLang="en-US" sz="2400" i="0" kern="0" dirty="0">
                <a:latin typeface="楷体" panose="02010609060101010101" pitchFamily="49" charset="-122"/>
                <a:ea typeface="楷体" panose="02010609060101010101" pitchFamily="49" charset="-122"/>
              </a:rPr>
              <a:t>的低功耗，</a:t>
            </a:r>
            <a:r>
              <a:rPr lang="en-US" altLang="zh-CN" sz="2400" i="0" kern="0" dirty="0">
                <a:latin typeface="楷体" panose="02010609060101010101" pitchFamily="49" charset="-122"/>
                <a:ea typeface="楷体" panose="02010609060101010101" pitchFamily="49" charset="-122"/>
              </a:rPr>
              <a:t>2000MIPS</a:t>
            </a:r>
            <a:r>
              <a:rPr lang="zh-CN" altLang="en-US" sz="2400" i="0" kern="0" dirty="0">
                <a:latin typeface="楷体" panose="02010609060101010101" pitchFamily="49" charset="-122"/>
                <a:ea typeface="楷体" panose="02010609060101010101" pitchFamily="49" charset="-122"/>
              </a:rPr>
              <a:t>的高性能。</a:t>
            </a:r>
          </a:p>
          <a:p>
            <a:pPr lvl="1">
              <a:defRPr/>
            </a:pPr>
            <a:r>
              <a:rPr lang="zh-CN" altLang="en-US" sz="2400" i="0" kern="0" dirty="0">
                <a:latin typeface="楷体" panose="02010609060101010101" pitchFamily="49" charset="-122"/>
                <a:ea typeface="楷体" panose="02010609060101010101" pitchFamily="49" charset="-122"/>
              </a:rPr>
              <a:t>为低费用、高容量的产品带来了台式机级别的性能。 </a:t>
            </a:r>
            <a:r>
              <a:rPr lang="en-US" altLang="zh-CN" sz="2400" i="0" kern="0" dirty="0">
                <a:latin typeface="楷体" panose="02010609060101010101" pitchFamily="49" charset="-122"/>
                <a:ea typeface="楷体" panose="02010609060101010101" pitchFamily="49" charset="-122"/>
              </a:rPr>
              <a:t>iPhone</a:t>
            </a:r>
            <a:r>
              <a:rPr lang="zh-CN" altLang="en-US" sz="2400" i="0" kern="0" dirty="0">
                <a:latin typeface="楷体" panose="02010609060101010101" pitchFamily="49" charset="-122"/>
                <a:ea typeface="楷体" panose="02010609060101010101" pitchFamily="49" charset="-122"/>
              </a:rPr>
              <a:t>手机的处理器就是基于</a:t>
            </a:r>
            <a:r>
              <a:rPr lang="en-US" altLang="zh-CN" sz="2400" i="0" kern="0" dirty="0">
                <a:latin typeface="楷体" panose="02010609060101010101" pitchFamily="49" charset="-122"/>
                <a:ea typeface="楷体" panose="02010609060101010101" pitchFamily="49" charset="-122"/>
              </a:rPr>
              <a:t>Cortex-A8</a:t>
            </a:r>
            <a:r>
              <a:rPr lang="zh-CN" altLang="en-US" sz="2400" i="0" kern="0" dirty="0">
                <a:latin typeface="楷体" panose="02010609060101010101" pitchFamily="49" charset="-122"/>
                <a:ea typeface="楷体" panose="02010609060101010101" pitchFamily="49" charset="-122"/>
              </a:rPr>
              <a:t>内核的芯片</a:t>
            </a:r>
            <a:r>
              <a:rPr lang="en-US" altLang="zh-CN" sz="2400" i="0" kern="0" dirty="0">
                <a:latin typeface="楷体" panose="02010609060101010101" pitchFamily="49" charset="-122"/>
                <a:ea typeface="楷体" panose="02010609060101010101" pitchFamily="49" charset="-122"/>
              </a:rPr>
              <a:t>,</a:t>
            </a:r>
            <a:r>
              <a:rPr lang="zh-CN" altLang="en-US" sz="2400" i="0" kern="0" dirty="0">
                <a:latin typeface="楷体" panose="02010609060101010101" pitchFamily="49" charset="-122"/>
                <a:ea typeface="楷体" panose="02010609060101010101" pitchFamily="49" charset="-122"/>
              </a:rPr>
              <a:t> </a:t>
            </a:r>
            <a:r>
              <a:rPr lang="en-US" altLang="zh-CN" sz="2400" i="0" kern="0" dirty="0">
                <a:latin typeface="楷体" panose="02010609060101010101" pitchFamily="49" charset="-122"/>
                <a:ea typeface="楷体" panose="02010609060101010101" pitchFamily="49" charset="-122"/>
              </a:rPr>
              <a:t>Android</a:t>
            </a:r>
            <a:r>
              <a:rPr lang="zh-CN" altLang="en-US" sz="2400" i="0" kern="0" dirty="0">
                <a:latin typeface="楷体" panose="02010609060101010101" pitchFamily="49" charset="-122"/>
                <a:ea typeface="楷体" panose="02010609060101010101" pitchFamily="49" charset="-122"/>
              </a:rPr>
              <a:t>手机里也采用了类似的处理器</a:t>
            </a:r>
            <a:r>
              <a:rPr lang="zh-CN" altLang="en-US" sz="2400" dirty="0">
                <a:latin typeface="Adobe 仿宋 Std R" pitchFamily="18" charset="-122"/>
                <a:ea typeface="Adobe 仿宋 Std R" pitchFamily="18" charset="-122"/>
              </a:rPr>
              <a:t>。</a:t>
            </a:r>
            <a:endParaRPr lang="en-US" altLang="zh-CN" sz="2400" dirty="0">
              <a:latin typeface="Adobe 仿宋 Std R" pitchFamily="18" charset="-122"/>
              <a:ea typeface="Adobe 仿宋 Std R" pitchFamily="18" charset="-122"/>
            </a:endParaRPr>
          </a:p>
        </p:txBody>
      </p:sp>
      <p:pic>
        <p:nvPicPr>
          <p:cNvPr id="18436" name="Picture 2">
            <a:extLst>
              <a:ext uri="{FF2B5EF4-FFF2-40B4-BE49-F238E27FC236}">
                <a16:creationId xmlns:a16="http://schemas.microsoft.com/office/drawing/2014/main" id="{87AE949F-A5F6-4B4F-BE95-DA78741F5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5" y="4797425"/>
            <a:ext cx="40894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9660080"/>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F4FE5914-EF84-4966-A131-361D4642DC7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 Cortex</a:t>
            </a:r>
            <a:r>
              <a:rPr kumimoji="1" lang="zh-CN" altLang="en-US" sz="3600" b="1">
                <a:latin typeface="Arial" panose="020B0604020202020204" pitchFamily="34" charset="0"/>
                <a:ea typeface="黑体" panose="02010609060101010101" pitchFamily="49" charset="-122"/>
              </a:rPr>
              <a:t>系列简介</a:t>
            </a:r>
          </a:p>
        </p:txBody>
      </p:sp>
      <p:sp>
        <p:nvSpPr>
          <p:cNvPr id="46" name="Rectangle 3">
            <a:extLst>
              <a:ext uri="{FF2B5EF4-FFF2-40B4-BE49-F238E27FC236}">
                <a16:creationId xmlns:a16="http://schemas.microsoft.com/office/drawing/2014/main" id="{41DF7659-41CB-4C13-B564-55A9F34000D2}"/>
              </a:ext>
            </a:extLst>
          </p:cNvPr>
          <p:cNvSpPr>
            <a:spLocks noGrp="1" noChangeArrowheads="1"/>
          </p:cNvSpPr>
          <p:nvPr/>
        </p:nvSpPr>
        <p:spPr bwMode="auto">
          <a:xfrm>
            <a:off x="1774825" y="1412876"/>
            <a:ext cx="8713788"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Cortex-R</a:t>
            </a:r>
            <a:r>
              <a:rPr lang="zh-CN" altLang="en-US" sz="2800" kern="0" dirty="0">
                <a:solidFill>
                  <a:srgbClr val="008000"/>
                </a:solidFill>
                <a:latin typeface="+mj-ea"/>
                <a:ea typeface="+mj-ea"/>
              </a:rPr>
              <a:t>系列：</a:t>
            </a:r>
          </a:p>
          <a:p>
            <a:pPr lvl="1">
              <a:defRPr/>
            </a:pPr>
            <a:r>
              <a:rPr lang="zh-CN" altLang="en-US" sz="2400" i="0" kern="0" dirty="0">
                <a:latin typeface="楷体" panose="02010609060101010101" pitchFamily="49" charset="-122"/>
                <a:ea typeface="楷体" panose="02010609060101010101" pitchFamily="49" charset="-122"/>
              </a:rPr>
              <a:t>超标量结构的</a:t>
            </a:r>
            <a:r>
              <a:rPr lang="en-US" altLang="zh-CN" sz="2400" i="0" kern="0" dirty="0">
                <a:latin typeface="楷体" panose="02010609060101010101" pitchFamily="49" charset="-122"/>
                <a:ea typeface="楷体" panose="02010609060101010101" pitchFamily="49" charset="-122"/>
              </a:rPr>
              <a:t>ARM</a:t>
            </a:r>
            <a:r>
              <a:rPr lang="zh-CN" altLang="en-US" sz="2400" i="0" kern="0" dirty="0">
                <a:latin typeface="楷体" panose="02010609060101010101" pitchFamily="49" charset="-122"/>
                <a:ea typeface="楷体" panose="02010609060101010101" pitchFamily="49" charset="-122"/>
              </a:rPr>
              <a:t>内核，主要面向对处理器响应中断实时性要求高的控制领域。</a:t>
            </a:r>
          </a:p>
          <a:p>
            <a:pPr lvl="1">
              <a:defRPr/>
            </a:pPr>
            <a:r>
              <a:rPr lang="zh-CN" altLang="en-US" sz="2400" i="0" kern="0" dirty="0">
                <a:latin typeface="楷体" panose="02010609060101010101" pitchFamily="49" charset="-122"/>
                <a:ea typeface="楷体" panose="02010609060101010101" pitchFamily="49" charset="-122"/>
              </a:rPr>
              <a:t>实时控制要求有较高的运算性能</a:t>
            </a:r>
            <a:r>
              <a:rPr lang="en-US" altLang="zh-CN" sz="2400" i="0" kern="0" dirty="0">
                <a:latin typeface="楷体" panose="02010609060101010101" pitchFamily="49" charset="-122"/>
                <a:ea typeface="楷体" panose="02010609060101010101" pitchFamily="49" charset="-122"/>
              </a:rPr>
              <a:t>,</a:t>
            </a:r>
            <a:r>
              <a:rPr lang="zh-CN" altLang="en-US" sz="2400" i="0" kern="0" dirty="0">
                <a:latin typeface="楷体" panose="02010609060101010101" pitchFamily="49" charset="-122"/>
                <a:ea typeface="楷体" panose="02010609060101010101" pitchFamily="49" charset="-122"/>
              </a:rPr>
              <a:t>有严格的容错和内存保护机制，但不需过多提高工作频率</a:t>
            </a:r>
            <a:r>
              <a:rPr lang="en-US" altLang="zh-CN" sz="2400" i="0" kern="0" dirty="0">
                <a:latin typeface="楷体" panose="02010609060101010101" pitchFamily="49" charset="-122"/>
                <a:ea typeface="楷体" panose="02010609060101010101" pitchFamily="49" charset="-122"/>
              </a:rPr>
              <a:t>,</a:t>
            </a:r>
            <a:r>
              <a:rPr lang="zh-CN" altLang="en-US" sz="2400" i="0" kern="0" dirty="0">
                <a:latin typeface="楷体" panose="02010609060101010101" pitchFamily="49" charset="-122"/>
                <a:ea typeface="楷体" panose="02010609060101010101" pitchFamily="49" charset="-122"/>
              </a:rPr>
              <a:t>因此在</a:t>
            </a:r>
            <a:r>
              <a:rPr lang="en-US" altLang="zh-CN" sz="2400" i="0" kern="0" dirty="0">
                <a:latin typeface="楷体" panose="02010609060101010101" pitchFamily="49" charset="-122"/>
                <a:ea typeface="楷体" panose="02010609060101010101" pitchFamily="49" charset="-122"/>
              </a:rPr>
              <a:t>Cortex-R</a:t>
            </a:r>
            <a:r>
              <a:rPr lang="zh-CN" altLang="en-US" sz="2400" i="0" kern="0" dirty="0">
                <a:latin typeface="楷体" panose="02010609060101010101" pitchFamily="49" charset="-122"/>
                <a:ea typeface="楷体" panose="02010609060101010101" pitchFamily="49" charset="-122"/>
              </a:rPr>
              <a:t>系列的设计过程中，工作频率的最佳点位是</a:t>
            </a:r>
            <a:r>
              <a:rPr lang="en-US" altLang="zh-CN" sz="2400" i="0" kern="0" dirty="0">
                <a:latin typeface="楷体" panose="02010609060101010101" pitchFamily="49" charset="-122"/>
                <a:ea typeface="楷体" panose="02010609060101010101" pitchFamily="49" charset="-122"/>
              </a:rPr>
              <a:t>300MHz</a:t>
            </a:r>
            <a:r>
              <a:rPr lang="zh-CN" altLang="en-US" sz="2400" i="0" kern="0" dirty="0">
                <a:latin typeface="楷体" panose="02010609060101010101" pitchFamily="49" charset="-122"/>
                <a:ea typeface="楷体" panose="02010609060101010101" pitchFamily="49" charset="-122"/>
              </a:rPr>
              <a:t>。</a:t>
            </a:r>
          </a:p>
          <a:p>
            <a:pPr lvl="1">
              <a:defRPr/>
            </a:pPr>
            <a:r>
              <a:rPr lang="zh-CN" altLang="en-US" sz="2400" i="0" kern="0" dirty="0">
                <a:latin typeface="楷体" panose="02010609060101010101" pitchFamily="49" charset="-122"/>
                <a:ea typeface="楷体" panose="02010609060101010101" pitchFamily="49" charset="-122"/>
              </a:rPr>
              <a:t>如：</a:t>
            </a:r>
            <a:r>
              <a:rPr lang="en-US" altLang="zh-CN" sz="2400" i="0" kern="0" dirty="0">
                <a:latin typeface="楷体" panose="02010609060101010101" pitchFamily="49" charset="-122"/>
                <a:ea typeface="楷体" panose="02010609060101010101" pitchFamily="49" charset="-122"/>
              </a:rPr>
              <a:t>Cortex-R4</a:t>
            </a:r>
            <a:r>
              <a:rPr lang="zh-CN" altLang="en-US" sz="2400" i="0" kern="0" dirty="0">
                <a:latin typeface="楷体" panose="02010609060101010101" pitchFamily="49" charset="-122"/>
                <a:ea typeface="楷体" panose="02010609060101010101" pitchFamily="49" charset="-122"/>
              </a:rPr>
              <a:t>单位工作频率的运算性能为</a:t>
            </a:r>
            <a:r>
              <a:rPr lang="en-US" altLang="zh-CN" sz="2400" i="0" kern="0" dirty="0">
                <a:latin typeface="楷体" panose="02010609060101010101" pitchFamily="49" charset="-122"/>
                <a:ea typeface="楷体" panose="02010609060101010101" pitchFamily="49" charset="-122"/>
              </a:rPr>
              <a:t>1.62MIPS/MHz</a:t>
            </a:r>
            <a:r>
              <a:rPr lang="zh-CN" altLang="en-US" sz="2400" i="0" kern="0" dirty="0">
                <a:latin typeface="楷体" panose="02010609060101010101" pitchFamily="49" charset="-122"/>
                <a:ea typeface="楷体" panose="02010609060101010101" pitchFamily="49" charset="-122"/>
              </a:rPr>
              <a:t>。</a:t>
            </a:r>
          </a:p>
          <a:p>
            <a:pPr lvl="1">
              <a:defRPr/>
            </a:pPr>
            <a:r>
              <a:rPr lang="zh-CN" altLang="en-US" sz="2400" i="0" kern="0" dirty="0">
                <a:latin typeface="楷体" panose="02010609060101010101" pitchFamily="49" charset="-122"/>
                <a:ea typeface="楷体" panose="02010609060101010101" pitchFamily="49" charset="-122"/>
              </a:rPr>
              <a:t>用途：汽车电子、汽车刹车控制、蓝光播放器芯片、硬 盘控制、运动姿态控制等领域。</a:t>
            </a:r>
            <a:endParaRPr lang="en-US" altLang="zh-CN" sz="2400" dirty="0">
              <a:latin typeface="Adobe 仿宋 Std R" pitchFamily="18" charset="-122"/>
              <a:ea typeface="Adobe 仿宋 Std R" pitchFamily="18" charset="-122"/>
            </a:endParaRPr>
          </a:p>
        </p:txBody>
      </p:sp>
      <p:pic>
        <p:nvPicPr>
          <p:cNvPr id="19460" name="Picture 2">
            <a:extLst>
              <a:ext uri="{FF2B5EF4-FFF2-40B4-BE49-F238E27FC236}">
                <a16:creationId xmlns:a16="http://schemas.microsoft.com/office/drawing/2014/main" id="{CC08735F-59A6-4F58-ADA4-1E2DE044F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5164138"/>
            <a:ext cx="55372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642409"/>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F15E2F04-44A3-4A13-BA70-C7F55A4CB06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 Cortex</a:t>
            </a:r>
            <a:r>
              <a:rPr kumimoji="1" lang="zh-CN" altLang="en-US" sz="3600" b="1">
                <a:latin typeface="Arial" panose="020B0604020202020204" pitchFamily="34" charset="0"/>
                <a:ea typeface="黑体" panose="02010609060101010101" pitchFamily="49" charset="-122"/>
              </a:rPr>
              <a:t>系列简介</a:t>
            </a:r>
          </a:p>
        </p:txBody>
      </p:sp>
      <p:sp>
        <p:nvSpPr>
          <p:cNvPr id="46" name="Rectangle 3">
            <a:extLst>
              <a:ext uri="{FF2B5EF4-FFF2-40B4-BE49-F238E27FC236}">
                <a16:creationId xmlns:a16="http://schemas.microsoft.com/office/drawing/2014/main" id="{DFAFF21C-8012-4095-8DEB-8583D6233805}"/>
              </a:ext>
            </a:extLst>
          </p:cNvPr>
          <p:cNvSpPr>
            <a:spLocks noGrp="1" noChangeArrowheads="1"/>
          </p:cNvSpPr>
          <p:nvPr/>
        </p:nvSpPr>
        <p:spPr bwMode="auto">
          <a:xfrm>
            <a:off x="1774825" y="1412876"/>
            <a:ext cx="8713788"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marL="376238" indent="-376238" algn="l" defTabSz="1003300" rtl="0" fontAlgn="base">
              <a:spcBef>
                <a:spcPct val="20000"/>
              </a:spcBef>
              <a:spcAft>
                <a:spcPct val="0"/>
              </a:spcAft>
              <a:buFont typeface="Wingdings" pitchFamily="2" charset="2"/>
              <a:buChar char="Ø"/>
              <a:defRPr sz="3200">
                <a:solidFill>
                  <a:srgbClr val="003399"/>
                </a:solidFill>
                <a:latin typeface="+mn-lt"/>
                <a:ea typeface="+mn-ea"/>
                <a:cs typeface="+mn-cs"/>
              </a:defRPr>
            </a:lvl1pPr>
            <a:lvl2pPr marL="814388" indent="-312738" algn="l" defTabSz="1003300" rtl="0" fontAlgn="base">
              <a:spcBef>
                <a:spcPct val="20000"/>
              </a:spcBef>
              <a:spcAft>
                <a:spcPct val="0"/>
              </a:spcAft>
              <a:buFont typeface="Wingdings" pitchFamily="2" charset="2"/>
              <a:buChar char="Ø"/>
              <a:defRPr sz="2800" i="1">
                <a:solidFill>
                  <a:srgbClr val="003399"/>
                </a:solidFill>
                <a:latin typeface="+mn-lt"/>
                <a:ea typeface="+mn-ea"/>
              </a:defRPr>
            </a:lvl2pPr>
            <a:lvl3pPr marL="1254125" indent="-250825" algn="l" defTabSz="1003300" rtl="0" fontAlgn="base">
              <a:spcBef>
                <a:spcPct val="20000"/>
              </a:spcBef>
              <a:spcAft>
                <a:spcPct val="0"/>
              </a:spcAft>
              <a:buFont typeface="Wingdings" pitchFamily="2" charset="2"/>
              <a:buChar char="Ø"/>
              <a:defRPr sz="2400">
                <a:solidFill>
                  <a:srgbClr val="003399"/>
                </a:solidFill>
                <a:latin typeface="+mn-lt"/>
                <a:ea typeface="+mn-ea"/>
              </a:defRPr>
            </a:lvl3pPr>
            <a:lvl4pPr marL="1754188" indent="-249238" algn="l" defTabSz="1003300" rtl="0" fontAlgn="base">
              <a:spcBef>
                <a:spcPct val="20000"/>
              </a:spcBef>
              <a:spcAft>
                <a:spcPct val="0"/>
              </a:spcAft>
              <a:buFont typeface="Wingdings" pitchFamily="2" charset="2"/>
              <a:buChar char="Ø"/>
              <a:defRPr sz="2000" i="1">
                <a:solidFill>
                  <a:srgbClr val="003399"/>
                </a:solidFill>
                <a:latin typeface="+mn-lt"/>
                <a:ea typeface="+mn-ea"/>
              </a:defRPr>
            </a:lvl4pPr>
            <a:lvl5pPr marL="2255838" indent="-250825" algn="l" defTabSz="1003300" rtl="0" fontAlgn="base">
              <a:spcBef>
                <a:spcPct val="20000"/>
              </a:spcBef>
              <a:spcAft>
                <a:spcPct val="0"/>
              </a:spcAft>
              <a:buFont typeface="Wingdings" pitchFamily="2" charset="2"/>
              <a:buChar char="Ø"/>
              <a:defRPr>
                <a:solidFill>
                  <a:srgbClr val="003399"/>
                </a:solidFill>
                <a:latin typeface="+mn-lt"/>
                <a:ea typeface="+mn-ea"/>
              </a:defRPr>
            </a:lvl5pPr>
            <a:lvl6pPr marL="2713038" indent="-250825" algn="l" defTabSz="1003300" rtl="0" fontAlgn="base">
              <a:spcBef>
                <a:spcPct val="20000"/>
              </a:spcBef>
              <a:spcAft>
                <a:spcPct val="0"/>
              </a:spcAft>
              <a:buFont typeface="Wingdings" pitchFamily="2" charset="2"/>
              <a:buChar char="Ø"/>
              <a:defRPr>
                <a:solidFill>
                  <a:srgbClr val="003399"/>
                </a:solidFill>
                <a:latin typeface="+mn-lt"/>
                <a:ea typeface="+mn-ea"/>
              </a:defRPr>
            </a:lvl6pPr>
            <a:lvl7pPr marL="3170238" indent="-250825" algn="l" defTabSz="1003300" rtl="0" fontAlgn="base">
              <a:spcBef>
                <a:spcPct val="20000"/>
              </a:spcBef>
              <a:spcAft>
                <a:spcPct val="0"/>
              </a:spcAft>
              <a:buFont typeface="Wingdings" pitchFamily="2" charset="2"/>
              <a:buChar char="Ø"/>
              <a:defRPr>
                <a:solidFill>
                  <a:srgbClr val="003399"/>
                </a:solidFill>
                <a:latin typeface="+mn-lt"/>
                <a:ea typeface="+mn-ea"/>
              </a:defRPr>
            </a:lvl7pPr>
            <a:lvl8pPr marL="3627438" indent="-250825" algn="l" defTabSz="1003300" rtl="0" fontAlgn="base">
              <a:spcBef>
                <a:spcPct val="20000"/>
              </a:spcBef>
              <a:spcAft>
                <a:spcPct val="0"/>
              </a:spcAft>
              <a:buFont typeface="Wingdings" pitchFamily="2" charset="2"/>
              <a:buChar char="Ø"/>
              <a:defRPr>
                <a:solidFill>
                  <a:srgbClr val="003399"/>
                </a:solidFill>
                <a:latin typeface="+mn-lt"/>
                <a:ea typeface="+mn-ea"/>
              </a:defRPr>
            </a:lvl8pPr>
            <a:lvl9pPr marL="4084638" indent="-250825" algn="l" defTabSz="1003300" rtl="0" fontAlgn="base">
              <a:spcBef>
                <a:spcPct val="20000"/>
              </a:spcBef>
              <a:spcAft>
                <a:spcPct val="0"/>
              </a:spcAft>
              <a:buFont typeface="Wingdings" pitchFamily="2" charset="2"/>
              <a:buChar char="Ø"/>
              <a:defRPr>
                <a:solidFill>
                  <a:srgbClr val="003399"/>
                </a:solidFill>
                <a:latin typeface="+mn-lt"/>
                <a:ea typeface="+mn-ea"/>
              </a:defRPr>
            </a:lvl9pPr>
          </a:lstStyle>
          <a:p>
            <a:pPr>
              <a:buFont typeface="Wingdings" pitchFamily="2" charset="2"/>
              <a:buChar char="ü"/>
              <a:defRPr/>
            </a:pPr>
            <a:r>
              <a:rPr lang="en-US" altLang="zh-CN" sz="2800" kern="0" dirty="0">
                <a:solidFill>
                  <a:srgbClr val="008000"/>
                </a:solidFill>
                <a:latin typeface="+mj-ea"/>
                <a:ea typeface="+mj-ea"/>
              </a:rPr>
              <a:t>Cortex-M</a:t>
            </a:r>
            <a:r>
              <a:rPr lang="zh-CN" altLang="en-US" sz="2800" kern="0" dirty="0">
                <a:solidFill>
                  <a:srgbClr val="008000"/>
                </a:solidFill>
                <a:latin typeface="+mj-ea"/>
                <a:ea typeface="+mj-ea"/>
              </a:rPr>
              <a:t>系列：</a:t>
            </a:r>
          </a:p>
          <a:p>
            <a:pPr lvl="1">
              <a:defRPr/>
            </a:pPr>
            <a:r>
              <a:rPr lang="en-US" altLang="zh-CN" sz="2400" i="0" kern="0" dirty="0">
                <a:latin typeface="楷体" panose="02010609060101010101" pitchFamily="49" charset="-122"/>
                <a:ea typeface="楷体" panose="02010609060101010101" pitchFamily="49" charset="-122"/>
              </a:rPr>
              <a:t>Cortex-M</a:t>
            </a:r>
            <a:r>
              <a:rPr lang="zh-CN" altLang="en-US" sz="2400" i="0" kern="0" dirty="0">
                <a:latin typeface="楷体" panose="02010609060101010101" pitchFamily="49" charset="-122"/>
                <a:ea typeface="楷体" panose="02010609060101010101" pitchFamily="49" charset="-122"/>
              </a:rPr>
              <a:t>系列处理器面向微控制器领域</a:t>
            </a:r>
            <a:r>
              <a:rPr lang="en-US" altLang="zh-CN" sz="2400" i="0" kern="0" dirty="0">
                <a:latin typeface="楷体" panose="02010609060101010101" pitchFamily="49" charset="-122"/>
                <a:ea typeface="楷体" panose="02010609060101010101" pitchFamily="49" charset="-122"/>
              </a:rPr>
              <a:t>,</a:t>
            </a:r>
            <a:r>
              <a:rPr lang="zh-CN" altLang="en-US" sz="2400" i="0" kern="0" dirty="0">
                <a:latin typeface="楷体" panose="02010609060101010101" pitchFamily="49" charset="-122"/>
                <a:ea typeface="楷体" panose="02010609060101010101" pitchFamily="49" charset="-122"/>
              </a:rPr>
              <a:t>执行</a:t>
            </a:r>
            <a:r>
              <a:rPr lang="en-US" altLang="zh-CN" sz="2400" i="0" kern="0" dirty="0">
                <a:latin typeface="楷体" panose="02010609060101010101" pitchFamily="49" charset="-122"/>
                <a:ea typeface="楷体" panose="02010609060101010101" pitchFamily="49" charset="-122"/>
              </a:rPr>
              <a:t>Thumb-2</a:t>
            </a:r>
            <a:r>
              <a:rPr lang="zh-CN" altLang="en-US" sz="2400" i="0" kern="0" dirty="0">
                <a:latin typeface="楷体" panose="02010609060101010101" pitchFamily="49" charset="-122"/>
                <a:ea typeface="楷体" panose="02010609060101010101" pitchFamily="49" charset="-122"/>
              </a:rPr>
              <a:t>指 令，</a:t>
            </a:r>
            <a:r>
              <a:rPr lang="en-US" altLang="zh-CN" sz="2400" i="0" kern="0" dirty="0">
                <a:latin typeface="楷体" panose="02010609060101010101" pitchFamily="49" charset="-122"/>
                <a:ea typeface="楷体" panose="02010609060101010101" pitchFamily="49" charset="-122"/>
              </a:rPr>
              <a:t>32</a:t>
            </a:r>
            <a:r>
              <a:rPr lang="zh-CN" altLang="en-US" sz="2400" i="0" kern="0" dirty="0">
                <a:latin typeface="楷体" panose="02010609060101010101" pitchFamily="49" charset="-122"/>
                <a:ea typeface="楷体" panose="02010609060101010101" pitchFamily="49" charset="-122"/>
              </a:rPr>
              <a:t>位的哈佛微体系结构。</a:t>
            </a:r>
          </a:p>
          <a:p>
            <a:pPr lvl="1">
              <a:defRPr/>
            </a:pPr>
            <a:r>
              <a:rPr lang="zh-CN" altLang="en-US" sz="2400" i="0" kern="0" dirty="0">
                <a:latin typeface="楷体" panose="02010609060101010101" pitchFamily="49" charset="-122"/>
                <a:ea typeface="楷体" panose="02010609060101010101" pitchFamily="49" charset="-122"/>
              </a:rPr>
              <a:t>主流的</a:t>
            </a:r>
            <a:r>
              <a:rPr lang="en-US" altLang="zh-CN" sz="2400" i="0" kern="0" dirty="0">
                <a:latin typeface="楷体" panose="02010609060101010101" pitchFamily="49" charset="-122"/>
                <a:ea typeface="楷体" panose="02010609060101010101" pitchFamily="49" charset="-122"/>
              </a:rPr>
              <a:t>Cortex-M3</a:t>
            </a:r>
            <a:r>
              <a:rPr lang="zh-CN" altLang="en-US" sz="2400" i="0" kern="0" dirty="0">
                <a:latin typeface="楷体" panose="02010609060101010101" pitchFamily="49" charset="-122"/>
                <a:ea typeface="楷体" panose="02010609060101010101" pitchFamily="49" charset="-122"/>
              </a:rPr>
              <a:t>速度比</a:t>
            </a:r>
            <a:r>
              <a:rPr lang="en-US" altLang="zh-CN" sz="2400" i="0" kern="0" dirty="0">
                <a:latin typeface="楷体" panose="02010609060101010101" pitchFamily="49" charset="-122"/>
                <a:ea typeface="楷体" panose="02010609060101010101" pitchFamily="49" charset="-122"/>
              </a:rPr>
              <a:t>ARM7</a:t>
            </a:r>
            <a:r>
              <a:rPr lang="zh-CN" altLang="en-US" sz="2400" i="0" kern="0" dirty="0">
                <a:latin typeface="楷体" panose="02010609060101010101" pitchFamily="49" charset="-122"/>
                <a:ea typeface="楷体" panose="02010609060101010101" pitchFamily="49" charset="-122"/>
              </a:rPr>
              <a:t>快</a:t>
            </a:r>
            <a:r>
              <a:rPr lang="en-US" altLang="zh-CN" sz="2400" i="0" kern="0" dirty="0">
                <a:latin typeface="楷体" panose="02010609060101010101" pitchFamily="49" charset="-122"/>
                <a:ea typeface="楷体" panose="02010609060101010101" pitchFamily="49" charset="-122"/>
              </a:rPr>
              <a:t>1/3</a:t>
            </a:r>
            <a:r>
              <a:rPr lang="zh-CN" altLang="en-US" sz="2400" i="0" kern="0" dirty="0">
                <a:latin typeface="楷体" panose="02010609060101010101" pitchFamily="49" charset="-122"/>
                <a:ea typeface="楷体" panose="02010609060101010101" pitchFamily="49" charset="-122"/>
              </a:rPr>
              <a:t>，功耗低</a:t>
            </a:r>
            <a:r>
              <a:rPr lang="en-US" altLang="zh-CN" sz="2400" i="0" kern="0" dirty="0">
                <a:latin typeface="楷体" panose="02010609060101010101" pitchFamily="49" charset="-122"/>
                <a:ea typeface="楷体" panose="02010609060101010101" pitchFamily="49" charset="-122"/>
              </a:rPr>
              <a:t>3/4</a:t>
            </a:r>
            <a:r>
              <a:rPr lang="zh-CN" altLang="en-US" sz="2400" i="0" kern="0" dirty="0">
                <a:latin typeface="楷体" panose="02010609060101010101" pitchFamily="49" charset="-122"/>
                <a:ea typeface="楷体" panose="02010609060101010101" pitchFamily="49" charset="-122"/>
              </a:rPr>
              <a:t>，芯片性 能达</a:t>
            </a:r>
            <a:r>
              <a:rPr lang="en-US" altLang="zh-CN" sz="2400" i="0" kern="0" dirty="0">
                <a:latin typeface="楷体" panose="02010609060101010101" pitchFamily="49" charset="-122"/>
                <a:ea typeface="楷体" panose="02010609060101010101" pitchFamily="49" charset="-122"/>
              </a:rPr>
              <a:t>1.2MIPS/MHz,</a:t>
            </a:r>
            <a:r>
              <a:rPr lang="zh-CN" altLang="en-US" sz="2400" i="0" kern="0" dirty="0">
                <a:latin typeface="楷体" panose="02010609060101010101" pitchFamily="49" charset="-122"/>
                <a:ea typeface="楷体" panose="02010609060101010101" pitchFamily="49" charset="-122"/>
              </a:rPr>
              <a:t>时钟频率高达</a:t>
            </a:r>
            <a:r>
              <a:rPr lang="en-US" altLang="zh-CN" sz="2400" i="0" kern="0" dirty="0">
                <a:latin typeface="楷体" panose="02010609060101010101" pitchFamily="49" charset="-122"/>
                <a:ea typeface="楷体" panose="02010609060101010101" pitchFamily="49" charset="-122"/>
              </a:rPr>
              <a:t>100MHz</a:t>
            </a:r>
            <a:r>
              <a:rPr lang="zh-CN" altLang="en-US" sz="2400" i="0" kern="0" dirty="0">
                <a:latin typeface="楷体" panose="02010609060101010101" pitchFamily="49" charset="-122"/>
                <a:ea typeface="楷体" panose="02010609060101010101" pitchFamily="49" charset="-122"/>
              </a:rPr>
              <a:t>。</a:t>
            </a:r>
          </a:p>
          <a:p>
            <a:pPr lvl="1">
              <a:defRPr/>
            </a:pPr>
            <a:r>
              <a:rPr lang="zh-CN" altLang="en-US" sz="2400" i="0" kern="0" dirty="0">
                <a:latin typeface="楷体" panose="02010609060101010101" pitchFamily="49" charset="-122"/>
                <a:ea typeface="楷体" panose="02010609060101010101" pitchFamily="49" charset="-122"/>
              </a:rPr>
              <a:t>在工控领域，用户要求具有更快的中断速度</a:t>
            </a:r>
            <a:r>
              <a:rPr lang="en-US" altLang="zh-CN" sz="2400" i="0" kern="0" dirty="0">
                <a:latin typeface="楷体" panose="02010609060101010101" pitchFamily="49" charset="-122"/>
                <a:ea typeface="楷体" panose="02010609060101010101" pitchFamily="49" charset="-122"/>
              </a:rPr>
              <a:t>,Cortex-M3 </a:t>
            </a:r>
            <a:r>
              <a:rPr lang="zh-CN" altLang="en-US" sz="2400" i="0" kern="0" dirty="0">
                <a:latin typeface="楷体" panose="02010609060101010101" pitchFamily="49" charset="-122"/>
                <a:ea typeface="楷体" panose="02010609060101010101" pitchFamily="49" charset="-122"/>
              </a:rPr>
              <a:t>完全基于硬件进行中断处理，高速响应中断。</a:t>
            </a:r>
          </a:p>
          <a:p>
            <a:pPr lvl="1">
              <a:defRPr/>
            </a:pPr>
            <a:r>
              <a:rPr lang="en-US" altLang="zh-CN" sz="2400" i="0" kern="0" dirty="0">
                <a:latin typeface="楷体" panose="02010609060101010101" pitchFamily="49" charset="-122"/>
                <a:ea typeface="楷体" panose="02010609060101010101" pitchFamily="49" charset="-122"/>
              </a:rPr>
              <a:t>Cortex-M</a:t>
            </a:r>
            <a:r>
              <a:rPr lang="zh-CN" altLang="en-US" sz="2400" i="0" kern="0" dirty="0">
                <a:latin typeface="楷体" panose="02010609060101010101" pitchFamily="49" charset="-122"/>
                <a:ea typeface="楷体" panose="02010609060101010101" pitchFamily="49" charset="-122"/>
              </a:rPr>
              <a:t>系列处理器目标是对开发费用非常敏感，同时 对性能要求不断增加的嵌入式应用</a:t>
            </a:r>
            <a:r>
              <a:rPr lang="en-US" altLang="zh-CN" sz="2400" i="0" kern="0" dirty="0">
                <a:latin typeface="楷体" panose="02010609060101010101" pitchFamily="49" charset="-122"/>
                <a:ea typeface="楷体" panose="02010609060101010101" pitchFamily="49" charset="-122"/>
              </a:rPr>
              <a:t>——</a:t>
            </a:r>
            <a:r>
              <a:rPr lang="zh-CN" altLang="en-US" sz="2400" i="0" kern="0" dirty="0">
                <a:latin typeface="楷体" panose="02010609060101010101" pitchFamily="49" charset="-122"/>
                <a:ea typeface="楷体" panose="02010609060101010101" pitchFamily="49" charset="-122"/>
              </a:rPr>
              <a:t>如微控制器、汽 车车身控制系统和各种大型家电等。主要面向单片机领 域，是</a:t>
            </a:r>
            <a:r>
              <a:rPr lang="en-US" altLang="zh-CN" sz="2400" i="0" kern="0" dirty="0">
                <a:latin typeface="楷体" panose="02010609060101010101" pitchFamily="49" charset="-122"/>
                <a:ea typeface="楷体" panose="02010609060101010101" pitchFamily="49" charset="-122"/>
              </a:rPr>
              <a:t>8</a:t>
            </a:r>
            <a:r>
              <a:rPr lang="zh-CN" altLang="en-US" sz="2400" i="0" kern="0" dirty="0">
                <a:latin typeface="楷体" panose="02010609060101010101" pitchFamily="49" charset="-122"/>
                <a:ea typeface="楷体" panose="02010609060101010101" pitchFamily="49" charset="-122"/>
              </a:rPr>
              <a:t>～</a:t>
            </a:r>
            <a:r>
              <a:rPr lang="en-US" altLang="zh-CN" sz="2400" i="0" kern="0" dirty="0">
                <a:latin typeface="楷体" panose="02010609060101010101" pitchFamily="49" charset="-122"/>
                <a:ea typeface="楷体" panose="02010609060101010101" pitchFamily="49" charset="-122"/>
              </a:rPr>
              <a:t>16</a:t>
            </a:r>
            <a:r>
              <a:rPr lang="zh-CN" altLang="en-US" sz="2400" i="0" kern="0" dirty="0">
                <a:latin typeface="楷体" panose="02010609060101010101" pitchFamily="49" charset="-122"/>
                <a:ea typeface="楷体" panose="02010609060101010101" pitchFamily="49" charset="-122"/>
              </a:rPr>
              <a:t>位单片机的完美替代品。</a:t>
            </a:r>
            <a:endParaRPr lang="en-US" altLang="zh-CN" sz="2400" dirty="0">
              <a:latin typeface="Adobe 仿宋 Std R" pitchFamily="18" charset="-122"/>
              <a:ea typeface="Adobe 仿宋 Std R" pitchFamily="18" charset="-122"/>
            </a:endParaRPr>
          </a:p>
        </p:txBody>
      </p:sp>
    </p:spTree>
    <p:extLst>
      <p:ext uri="{BB962C8B-B14F-4D97-AF65-F5344CB8AC3E}">
        <p14:creationId xmlns:p14="http://schemas.microsoft.com/office/powerpoint/2010/main" val="3060900114"/>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7252AC82-FC83-4D80-A99B-CC6900C3EAEB}"/>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 Cortex</a:t>
            </a:r>
            <a:r>
              <a:rPr kumimoji="1" lang="zh-CN" altLang="en-US" sz="3600" b="1">
                <a:latin typeface="Arial" panose="020B0604020202020204" pitchFamily="34" charset="0"/>
                <a:ea typeface="黑体" panose="02010609060101010101" pitchFamily="49" charset="-122"/>
              </a:rPr>
              <a:t>系列简介</a:t>
            </a:r>
          </a:p>
        </p:txBody>
      </p:sp>
      <p:sp>
        <p:nvSpPr>
          <p:cNvPr id="21507" name="Rectangle 4">
            <a:extLst>
              <a:ext uri="{FF2B5EF4-FFF2-40B4-BE49-F238E27FC236}">
                <a16:creationId xmlns:a16="http://schemas.microsoft.com/office/drawing/2014/main" id="{8B162009-F4D3-4ACA-9055-B4E6F3FDBB15}"/>
              </a:ext>
            </a:extLst>
          </p:cNvPr>
          <p:cNvSpPr>
            <a:spLocks noChangeArrowheads="1"/>
          </p:cNvSpPr>
          <p:nvPr/>
        </p:nvSpPr>
        <p:spPr bwMode="auto">
          <a:xfrm>
            <a:off x="1820863" y="3629025"/>
            <a:ext cx="8545512" cy="65088"/>
          </a:xfrm>
          <a:prstGeom prst="rect">
            <a:avLst/>
          </a:prstGeom>
          <a:solidFill>
            <a:srgbClr val="FF3399"/>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sz="3200">
              <a:solidFill>
                <a:srgbClr val="464653"/>
              </a:solidFill>
              <a:latin typeface="Arial" panose="020B0604020202020204" pitchFamily="34" charset="0"/>
            </a:endParaRPr>
          </a:p>
        </p:txBody>
      </p:sp>
      <p:sp>
        <p:nvSpPr>
          <p:cNvPr id="21508" name="Rectangle 5">
            <a:extLst>
              <a:ext uri="{FF2B5EF4-FFF2-40B4-BE49-F238E27FC236}">
                <a16:creationId xmlns:a16="http://schemas.microsoft.com/office/drawing/2014/main" id="{800CD14B-6453-49F5-BD3F-58CC1931F880}"/>
              </a:ext>
            </a:extLst>
          </p:cNvPr>
          <p:cNvSpPr>
            <a:spLocks noChangeArrowheads="1"/>
          </p:cNvSpPr>
          <p:nvPr/>
        </p:nvSpPr>
        <p:spPr bwMode="auto">
          <a:xfrm>
            <a:off x="3309938" y="3703639"/>
            <a:ext cx="215900" cy="1654175"/>
          </a:xfrm>
          <a:prstGeom prst="rect">
            <a:avLst/>
          </a:prstGeom>
          <a:gradFill rotWithShape="1">
            <a:gsLst>
              <a:gs pos="0">
                <a:srgbClr val="FF3399"/>
              </a:gs>
              <a:gs pos="25000">
                <a:srgbClr val="FF6633"/>
              </a:gs>
              <a:gs pos="50000">
                <a:srgbClr val="FFFF00"/>
              </a:gs>
              <a:gs pos="75000">
                <a:srgbClr val="01A78F"/>
              </a:gs>
              <a:gs pos="100000">
                <a:srgbClr val="3366FF"/>
              </a:gs>
            </a:gsLst>
            <a:lin ang="5400000" scaled="1"/>
          </a:gra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a:solidFill>
                  <a:srgbClr val="FFFFFF"/>
                </a:solidFill>
                <a:latin typeface="Arial" panose="020B0604020202020204" pitchFamily="34" charset="0"/>
                <a:cs typeface="Arial" panose="020B0604020202020204" pitchFamily="34" charset="0"/>
              </a:rPr>
              <a:t>H</a:t>
            </a:r>
          </a:p>
          <a:p>
            <a:pPr algn="ctr" fontAlgn="ctr">
              <a:lnSpc>
                <a:spcPct val="80000"/>
              </a:lnSpc>
              <a:spcBef>
                <a:spcPct val="50000"/>
              </a:spcBef>
              <a:buClr>
                <a:srgbClr val="DDE9EC"/>
              </a:buClr>
              <a:buSzPct val="125000"/>
              <a:buFont typeface="Wingdings" panose="05000000000000000000" pitchFamily="2" charset="2"/>
              <a:buNone/>
            </a:pPr>
            <a:endParaRPr lang="en-GB" altLang="zh-CN" sz="1600">
              <a:solidFill>
                <a:srgbClr val="FFFFFF"/>
              </a:solidFill>
              <a:latin typeface="Arial" panose="020B0604020202020204" pitchFamily="34" charset="0"/>
              <a:cs typeface="Arial" panose="020B0604020202020204" pitchFamily="34" charset="0"/>
            </a:endParaRPr>
          </a:p>
          <a:p>
            <a:pPr algn="ctr" fontAlgn="ctr">
              <a:lnSpc>
                <a:spcPct val="80000"/>
              </a:lnSpc>
              <a:spcBef>
                <a:spcPct val="50000"/>
              </a:spcBef>
              <a:buClr>
                <a:srgbClr val="DDE9EC"/>
              </a:buClr>
              <a:buSzPct val="125000"/>
              <a:buFont typeface="Wingdings" panose="05000000000000000000" pitchFamily="2" charset="2"/>
              <a:buNone/>
            </a:pPr>
            <a:r>
              <a:rPr lang="en-GB" altLang="zh-CN" sz="1600">
                <a:solidFill>
                  <a:srgbClr val="FFFFFF"/>
                </a:solidFill>
                <a:latin typeface="Arial" panose="020B0604020202020204" pitchFamily="34" charset="0"/>
                <a:cs typeface="Arial" panose="020B0604020202020204" pitchFamily="34" charset="0"/>
              </a:rPr>
              <a:t>L</a:t>
            </a:r>
          </a:p>
        </p:txBody>
      </p:sp>
      <p:sp>
        <p:nvSpPr>
          <p:cNvPr id="21509" name="Rectangle 6">
            <a:extLst>
              <a:ext uri="{FF2B5EF4-FFF2-40B4-BE49-F238E27FC236}">
                <a16:creationId xmlns:a16="http://schemas.microsoft.com/office/drawing/2014/main" id="{651A9B5D-D268-43F0-8086-2C609C69CF0C}"/>
              </a:ext>
            </a:extLst>
          </p:cNvPr>
          <p:cNvSpPr>
            <a:spLocks noChangeArrowheads="1"/>
          </p:cNvSpPr>
          <p:nvPr/>
        </p:nvSpPr>
        <p:spPr bwMode="auto">
          <a:xfrm>
            <a:off x="3309938" y="1544639"/>
            <a:ext cx="215900" cy="2085975"/>
          </a:xfrm>
          <a:prstGeom prst="rect">
            <a:avLst/>
          </a:prstGeom>
          <a:gradFill rotWithShape="1">
            <a:gsLst>
              <a:gs pos="0">
                <a:srgbClr val="FF3399"/>
              </a:gs>
              <a:gs pos="25000">
                <a:srgbClr val="FF6633"/>
              </a:gs>
              <a:gs pos="50000">
                <a:srgbClr val="FFFF00"/>
              </a:gs>
              <a:gs pos="75000">
                <a:srgbClr val="01A78F"/>
              </a:gs>
              <a:gs pos="100000">
                <a:srgbClr val="3366FF"/>
              </a:gs>
            </a:gsLst>
            <a:lin ang="5400000" scaled="1"/>
          </a:gra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a:solidFill>
                  <a:srgbClr val="FFFFFF"/>
                </a:solidFill>
                <a:latin typeface="Arial" panose="020B0604020202020204" pitchFamily="34" charset="0"/>
                <a:cs typeface="Arial" panose="020B0604020202020204" pitchFamily="34" charset="0"/>
              </a:rPr>
              <a:t>H</a:t>
            </a:r>
          </a:p>
          <a:p>
            <a:pPr algn="ctr" fontAlgn="ctr">
              <a:lnSpc>
                <a:spcPct val="80000"/>
              </a:lnSpc>
              <a:spcBef>
                <a:spcPct val="50000"/>
              </a:spcBef>
              <a:buClr>
                <a:srgbClr val="DDE9EC"/>
              </a:buClr>
              <a:buSzPct val="125000"/>
              <a:buFont typeface="Wingdings" panose="05000000000000000000" pitchFamily="2" charset="2"/>
              <a:buNone/>
            </a:pPr>
            <a:endParaRPr lang="en-GB" altLang="zh-CN" sz="1600">
              <a:solidFill>
                <a:srgbClr val="FFFFFF"/>
              </a:solidFill>
              <a:latin typeface="Arial" panose="020B0604020202020204" pitchFamily="34" charset="0"/>
              <a:cs typeface="Arial" panose="020B0604020202020204" pitchFamily="34" charset="0"/>
            </a:endParaRPr>
          </a:p>
          <a:p>
            <a:pPr algn="ctr" fontAlgn="ctr">
              <a:lnSpc>
                <a:spcPct val="80000"/>
              </a:lnSpc>
              <a:spcBef>
                <a:spcPct val="50000"/>
              </a:spcBef>
              <a:buClr>
                <a:srgbClr val="DDE9EC"/>
              </a:buClr>
              <a:buSzPct val="125000"/>
              <a:buFont typeface="Wingdings" panose="05000000000000000000" pitchFamily="2" charset="2"/>
              <a:buNone/>
            </a:pPr>
            <a:endParaRPr lang="en-GB" altLang="zh-CN" sz="1600">
              <a:solidFill>
                <a:srgbClr val="FFFFFF"/>
              </a:solidFill>
              <a:latin typeface="Arial" panose="020B0604020202020204" pitchFamily="34" charset="0"/>
              <a:cs typeface="Arial" panose="020B0604020202020204" pitchFamily="34" charset="0"/>
            </a:endParaRPr>
          </a:p>
          <a:p>
            <a:pPr algn="ctr" fontAlgn="ctr">
              <a:lnSpc>
                <a:spcPct val="80000"/>
              </a:lnSpc>
              <a:spcBef>
                <a:spcPct val="50000"/>
              </a:spcBef>
              <a:buClr>
                <a:srgbClr val="DDE9EC"/>
              </a:buClr>
              <a:buSzPct val="125000"/>
              <a:buFont typeface="Wingdings" panose="05000000000000000000" pitchFamily="2" charset="2"/>
              <a:buNone/>
            </a:pPr>
            <a:endParaRPr lang="en-GB" altLang="zh-CN" sz="1600">
              <a:solidFill>
                <a:srgbClr val="FFFFFF"/>
              </a:solidFill>
              <a:latin typeface="Arial" panose="020B0604020202020204" pitchFamily="34" charset="0"/>
              <a:cs typeface="Arial" panose="020B0604020202020204" pitchFamily="34" charset="0"/>
            </a:endParaRPr>
          </a:p>
          <a:p>
            <a:pPr algn="ctr" fontAlgn="ctr">
              <a:lnSpc>
                <a:spcPct val="80000"/>
              </a:lnSpc>
              <a:spcBef>
                <a:spcPct val="50000"/>
              </a:spcBef>
              <a:buClr>
                <a:srgbClr val="DDE9EC"/>
              </a:buClr>
              <a:buSzPct val="125000"/>
              <a:buFont typeface="Wingdings" panose="05000000000000000000" pitchFamily="2" charset="2"/>
              <a:buNone/>
            </a:pPr>
            <a:endParaRPr lang="en-GB" altLang="zh-CN" sz="1600">
              <a:solidFill>
                <a:srgbClr val="FFFFFF"/>
              </a:solidFill>
              <a:latin typeface="Arial" panose="020B0604020202020204" pitchFamily="34" charset="0"/>
              <a:cs typeface="Arial" panose="020B0604020202020204" pitchFamily="34" charset="0"/>
            </a:endParaRPr>
          </a:p>
          <a:p>
            <a:pPr algn="ctr" fontAlgn="ctr">
              <a:lnSpc>
                <a:spcPct val="80000"/>
              </a:lnSpc>
              <a:spcBef>
                <a:spcPct val="50000"/>
              </a:spcBef>
              <a:buClr>
                <a:srgbClr val="DDE9EC"/>
              </a:buClr>
              <a:buSzPct val="125000"/>
              <a:buFont typeface="Wingdings" panose="05000000000000000000" pitchFamily="2" charset="2"/>
              <a:buNone/>
            </a:pPr>
            <a:r>
              <a:rPr lang="en-GB" altLang="zh-CN" sz="1600">
                <a:solidFill>
                  <a:srgbClr val="FFFFFF"/>
                </a:solidFill>
                <a:latin typeface="Arial" panose="020B0604020202020204" pitchFamily="34" charset="0"/>
                <a:cs typeface="Arial" panose="020B0604020202020204" pitchFamily="34" charset="0"/>
              </a:rPr>
              <a:t>L</a:t>
            </a:r>
          </a:p>
        </p:txBody>
      </p:sp>
      <p:sp>
        <p:nvSpPr>
          <p:cNvPr id="21510" name="Rectangle 8">
            <a:extLst>
              <a:ext uri="{FF2B5EF4-FFF2-40B4-BE49-F238E27FC236}">
                <a16:creationId xmlns:a16="http://schemas.microsoft.com/office/drawing/2014/main" id="{BECEC87E-30C1-46F4-9904-20E62058C552}"/>
              </a:ext>
            </a:extLst>
          </p:cNvPr>
          <p:cNvSpPr>
            <a:spLocks noChangeArrowheads="1"/>
          </p:cNvSpPr>
          <p:nvPr/>
        </p:nvSpPr>
        <p:spPr bwMode="auto">
          <a:xfrm>
            <a:off x="3309939" y="1544639"/>
            <a:ext cx="7056437" cy="2084387"/>
          </a:xfrm>
          <a:prstGeom prst="rect">
            <a:avLst/>
          </a:prstGeom>
          <a:noFill/>
          <a:ln w="12700" algn="ctr">
            <a:solidFill>
              <a:srgbClr val="B292CA"/>
            </a:solidFill>
            <a:miter lim="800000"/>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sz="3200">
              <a:solidFill>
                <a:srgbClr val="464653"/>
              </a:solidFill>
              <a:latin typeface="Arial" panose="020B0604020202020204" pitchFamily="34" charset="0"/>
            </a:endParaRPr>
          </a:p>
        </p:txBody>
      </p:sp>
      <p:sp>
        <p:nvSpPr>
          <p:cNvPr id="21511" name="Rectangle 9">
            <a:extLst>
              <a:ext uri="{FF2B5EF4-FFF2-40B4-BE49-F238E27FC236}">
                <a16:creationId xmlns:a16="http://schemas.microsoft.com/office/drawing/2014/main" id="{059EAA98-66D9-4270-8F8F-51DD143BBA74}"/>
              </a:ext>
            </a:extLst>
          </p:cNvPr>
          <p:cNvSpPr>
            <a:spLocks noChangeArrowheads="1"/>
          </p:cNvSpPr>
          <p:nvPr/>
        </p:nvSpPr>
        <p:spPr bwMode="auto">
          <a:xfrm>
            <a:off x="3309939" y="3702051"/>
            <a:ext cx="7056437" cy="1655763"/>
          </a:xfrm>
          <a:prstGeom prst="rect">
            <a:avLst/>
          </a:prstGeom>
          <a:noFill/>
          <a:ln w="12700" algn="ctr">
            <a:solidFill>
              <a:srgbClr val="B292CA"/>
            </a:solidFill>
            <a:miter lim="800000"/>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sz="3200">
              <a:solidFill>
                <a:srgbClr val="464653"/>
              </a:solidFill>
              <a:latin typeface="Arial" panose="020B0604020202020204" pitchFamily="34" charset="0"/>
            </a:endParaRPr>
          </a:p>
        </p:txBody>
      </p:sp>
      <p:sp>
        <p:nvSpPr>
          <p:cNvPr id="21512" name="Rectangle 10">
            <a:extLst>
              <a:ext uri="{FF2B5EF4-FFF2-40B4-BE49-F238E27FC236}">
                <a16:creationId xmlns:a16="http://schemas.microsoft.com/office/drawing/2014/main" id="{9CC708FD-5733-40B5-BD1E-AEE63D394DDD}"/>
              </a:ext>
            </a:extLst>
          </p:cNvPr>
          <p:cNvSpPr>
            <a:spLocks noChangeArrowheads="1"/>
          </p:cNvSpPr>
          <p:nvPr/>
        </p:nvSpPr>
        <p:spPr bwMode="auto">
          <a:xfrm>
            <a:off x="3525839" y="5453064"/>
            <a:ext cx="6840537" cy="1201737"/>
          </a:xfrm>
          <a:prstGeom prst="rect">
            <a:avLst/>
          </a:prstGeom>
          <a:noFill/>
          <a:ln w="12700" algn="ctr">
            <a:solidFill>
              <a:srgbClr val="B292CA"/>
            </a:solidFill>
            <a:miter lim="800000"/>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sz="3200">
              <a:solidFill>
                <a:srgbClr val="464653"/>
              </a:solidFill>
              <a:latin typeface="Arial" panose="020B0604020202020204" pitchFamily="34" charset="0"/>
            </a:endParaRPr>
          </a:p>
        </p:txBody>
      </p:sp>
      <p:sp>
        <p:nvSpPr>
          <p:cNvPr id="21513" name="Rectangle 11">
            <a:extLst>
              <a:ext uri="{FF2B5EF4-FFF2-40B4-BE49-F238E27FC236}">
                <a16:creationId xmlns:a16="http://schemas.microsoft.com/office/drawing/2014/main" id="{61021745-4C57-408B-99FE-660EDBA60DB0}"/>
              </a:ext>
            </a:extLst>
          </p:cNvPr>
          <p:cNvSpPr>
            <a:spLocks noChangeArrowheads="1"/>
          </p:cNvSpPr>
          <p:nvPr/>
        </p:nvSpPr>
        <p:spPr bwMode="auto">
          <a:xfrm>
            <a:off x="3309938" y="5427664"/>
            <a:ext cx="215900" cy="1241425"/>
          </a:xfrm>
          <a:prstGeom prst="rect">
            <a:avLst/>
          </a:prstGeom>
          <a:gradFill rotWithShape="1">
            <a:gsLst>
              <a:gs pos="0">
                <a:srgbClr val="FF3399"/>
              </a:gs>
              <a:gs pos="25000">
                <a:srgbClr val="FF6633"/>
              </a:gs>
              <a:gs pos="50000">
                <a:srgbClr val="FFFF00"/>
              </a:gs>
              <a:gs pos="75000">
                <a:srgbClr val="01A78F"/>
              </a:gs>
              <a:gs pos="100000">
                <a:srgbClr val="3366FF"/>
              </a:gs>
            </a:gsLst>
            <a:lin ang="5400000" scaled="1"/>
          </a:gradFill>
          <a:ln w="12700" algn="ctr">
            <a:solidFill>
              <a:srgbClr val="B292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a:solidFill>
                  <a:srgbClr val="FFFFFF"/>
                </a:solidFill>
                <a:latin typeface="Arial" panose="020B0604020202020204" pitchFamily="34" charset="0"/>
                <a:cs typeface="Arial" panose="020B0604020202020204" pitchFamily="34" charset="0"/>
              </a:rPr>
              <a:t>H</a:t>
            </a:r>
          </a:p>
          <a:p>
            <a:pPr algn="ctr" fontAlgn="ctr">
              <a:lnSpc>
                <a:spcPct val="80000"/>
              </a:lnSpc>
              <a:spcBef>
                <a:spcPct val="50000"/>
              </a:spcBef>
              <a:buClr>
                <a:srgbClr val="DDE9EC"/>
              </a:buClr>
              <a:buSzPct val="125000"/>
              <a:buFont typeface="Wingdings" panose="05000000000000000000" pitchFamily="2" charset="2"/>
              <a:buNone/>
            </a:pPr>
            <a:endParaRPr lang="en-GB" altLang="zh-CN" sz="1600">
              <a:solidFill>
                <a:srgbClr val="FFFFFF"/>
              </a:solidFill>
              <a:latin typeface="Arial" panose="020B0604020202020204" pitchFamily="34" charset="0"/>
              <a:cs typeface="Arial" panose="020B0604020202020204" pitchFamily="34" charset="0"/>
            </a:endParaRPr>
          </a:p>
          <a:p>
            <a:pPr algn="ctr" fontAlgn="ctr">
              <a:lnSpc>
                <a:spcPct val="80000"/>
              </a:lnSpc>
              <a:spcBef>
                <a:spcPct val="50000"/>
              </a:spcBef>
              <a:buClr>
                <a:srgbClr val="DDE9EC"/>
              </a:buClr>
              <a:buSzPct val="125000"/>
              <a:buFont typeface="Wingdings" panose="05000000000000000000" pitchFamily="2" charset="2"/>
              <a:buNone/>
            </a:pPr>
            <a:r>
              <a:rPr lang="en-GB" altLang="zh-CN" sz="1600">
                <a:solidFill>
                  <a:srgbClr val="FFFFFF"/>
                </a:solidFill>
                <a:latin typeface="Arial" panose="020B0604020202020204" pitchFamily="34" charset="0"/>
                <a:cs typeface="Arial" panose="020B0604020202020204" pitchFamily="34" charset="0"/>
              </a:rPr>
              <a:t>L</a:t>
            </a:r>
          </a:p>
        </p:txBody>
      </p:sp>
      <p:sp>
        <p:nvSpPr>
          <p:cNvPr id="21514" name="Rectangle 12">
            <a:extLst>
              <a:ext uri="{FF2B5EF4-FFF2-40B4-BE49-F238E27FC236}">
                <a16:creationId xmlns:a16="http://schemas.microsoft.com/office/drawing/2014/main" id="{7976A001-0AC9-4EF6-8221-8F92C290FCC3}"/>
              </a:ext>
            </a:extLst>
          </p:cNvPr>
          <p:cNvSpPr>
            <a:spLocks noChangeArrowheads="1"/>
          </p:cNvSpPr>
          <p:nvPr/>
        </p:nvSpPr>
        <p:spPr bwMode="auto">
          <a:xfrm>
            <a:off x="1828800" y="1544639"/>
            <a:ext cx="1481138" cy="2084387"/>
          </a:xfrm>
          <a:prstGeom prst="rect">
            <a:avLst/>
          </a:prstGeom>
          <a:solidFill>
            <a:srgbClr val="FFFFFF"/>
          </a:solidFill>
          <a:ln w="12700" algn="ctr">
            <a:solidFill>
              <a:srgbClr val="B292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500" b="1">
                <a:solidFill>
                  <a:srgbClr val="000000"/>
                </a:solidFill>
                <a:latin typeface="Arial" panose="020B0604020202020204" pitchFamily="34" charset="0"/>
                <a:cs typeface="Arial" panose="020B0604020202020204" pitchFamily="34" charset="0"/>
              </a:rPr>
              <a:t>Applications</a:t>
            </a:r>
          </a:p>
          <a:p>
            <a:pPr algn="ctr" fontAlgn="ctr">
              <a:lnSpc>
                <a:spcPct val="80000"/>
              </a:lnSpc>
              <a:spcBef>
                <a:spcPct val="50000"/>
              </a:spcBef>
              <a:buClr>
                <a:srgbClr val="DDE9EC"/>
              </a:buClr>
              <a:buSzPct val="125000"/>
              <a:buFont typeface="Wingdings" panose="05000000000000000000" pitchFamily="2" charset="2"/>
              <a:buNone/>
            </a:pPr>
            <a:r>
              <a:rPr lang="en-GB" altLang="zh-CN" sz="1500" b="1">
                <a:solidFill>
                  <a:srgbClr val="000000"/>
                </a:solidFill>
                <a:latin typeface="Arial" panose="020B0604020202020204" pitchFamily="34" charset="0"/>
                <a:cs typeface="Arial" panose="020B0604020202020204" pitchFamily="34" charset="0"/>
              </a:rPr>
              <a:t>Processor</a:t>
            </a:r>
          </a:p>
          <a:p>
            <a:pPr algn="ctr" fontAlgn="ctr">
              <a:lnSpc>
                <a:spcPct val="80000"/>
              </a:lnSpc>
              <a:spcBef>
                <a:spcPct val="50000"/>
              </a:spcBef>
              <a:buClr>
                <a:srgbClr val="DDE9EC"/>
              </a:buClr>
              <a:buSzPct val="125000"/>
              <a:buFont typeface="Wingdings" panose="05000000000000000000" pitchFamily="2" charset="2"/>
              <a:buNone/>
            </a:pPr>
            <a:r>
              <a:rPr lang="en-GB" altLang="zh-CN" sz="1500" b="1">
                <a:solidFill>
                  <a:srgbClr val="000000"/>
                </a:solidFill>
                <a:latin typeface="Arial" panose="020B0604020202020204" pitchFamily="34" charset="0"/>
                <a:cs typeface="Arial" panose="020B0604020202020204" pitchFamily="34" charset="0"/>
              </a:rPr>
              <a:t>Market</a:t>
            </a:r>
          </a:p>
        </p:txBody>
      </p:sp>
      <p:sp>
        <p:nvSpPr>
          <p:cNvPr id="21515" name="Rectangle 13">
            <a:extLst>
              <a:ext uri="{FF2B5EF4-FFF2-40B4-BE49-F238E27FC236}">
                <a16:creationId xmlns:a16="http://schemas.microsoft.com/office/drawing/2014/main" id="{F28E629D-6BEC-4417-950D-B1FFE44EBEE8}"/>
              </a:ext>
            </a:extLst>
          </p:cNvPr>
          <p:cNvSpPr>
            <a:spLocks noChangeArrowheads="1"/>
          </p:cNvSpPr>
          <p:nvPr/>
        </p:nvSpPr>
        <p:spPr bwMode="auto">
          <a:xfrm>
            <a:off x="1828800" y="3702051"/>
            <a:ext cx="1481138" cy="1655763"/>
          </a:xfrm>
          <a:prstGeom prst="rect">
            <a:avLst/>
          </a:prstGeom>
          <a:solidFill>
            <a:srgbClr val="FFFFFF"/>
          </a:solidFill>
          <a:ln w="12700" algn="ctr">
            <a:solidFill>
              <a:srgbClr val="B292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500" b="1">
                <a:solidFill>
                  <a:srgbClr val="000000"/>
                </a:solidFill>
                <a:latin typeface="Arial" panose="020B0604020202020204" pitchFamily="34" charset="0"/>
                <a:cs typeface="Arial" panose="020B0604020202020204" pitchFamily="34" charset="0"/>
              </a:rPr>
              <a:t>Real-Time</a:t>
            </a:r>
          </a:p>
          <a:p>
            <a:pPr algn="ctr" fontAlgn="ctr">
              <a:lnSpc>
                <a:spcPct val="80000"/>
              </a:lnSpc>
              <a:spcBef>
                <a:spcPct val="50000"/>
              </a:spcBef>
              <a:buClr>
                <a:srgbClr val="DDE9EC"/>
              </a:buClr>
              <a:buSzPct val="125000"/>
              <a:buFont typeface="Wingdings" panose="05000000000000000000" pitchFamily="2" charset="2"/>
              <a:buNone/>
            </a:pPr>
            <a:r>
              <a:rPr lang="en-GB" altLang="zh-CN" sz="1500" b="1">
                <a:solidFill>
                  <a:srgbClr val="000000"/>
                </a:solidFill>
                <a:latin typeface="Arial" panose="020B0604020202020204" pitchFamily="34" charset="0"/>
                <a:cs typeface="Arial" panose="020B0604020202020204" pitchFamily="34" charset="0"/>
              </a:rPr>
              <a:t>Embedded</a:t>
            </a:r>
          </a:p>
          <a:p>
            <a:pPr algn="ctr" fontAlgn="ctr">
              <a:lnSpc>
                <a:spcPct val="80000"/>
              </a:lnSpc>
              <a:spcBef>
                <a:spcPct val="50000"/>
              </a:spcBef>
              <a:buClr>
                <a:srgbClr val="DDE9EC"/>
              </a:buClr>
              <a:buSzPct val="125000"/>
              <a:buFont typeface="Wingdings" panose="05000000000000000000" pitchFamily="2" charset="2"/>
              <a:buNone/>
            </a:pPr>
            <a:r>
              <a:rPr lang="en-GB" altLang="zh-CN" sz="1500" b="1">
                <a:solidFill>
                  <a:srgbClr val="000000"/>
                </a:solidFill>
                <a:latin typeface="Arial" panose="020B0604020202020204" pitchFamily="34" charset="0"/>
                <a:cs typeface="Arial" panose="020B0604020202020204" pitchFamily="34" charset="0"/>
              </a:rPr>
              <a:t>Market</a:t>
            </a:r>
          </a:p>
        </p:txBody>
      </p:sp>
      <p:sp>
        <p:nvSpPr>
          <p:cNvPr id="21516" name="Rectangle 14">
            <a:extLst>
              <a:ext uri="{FF2B5EF4-FFF2-40B4-BE49-F238E27FC236}">
                <a16:creationId xmlns:a16="http://schemas.microsoft.com/office/drawing/2014/main" id="{F4952783-FC7D-42F1-A9EC-218F75DB0495}"/>
              </a:ext>
            </a:extLst>
          </p:cNvPr>
          <p:cNvSpPr>
            <a:spLocks noChangeArrowheads="1"/>
          </p:cNvSpPr>
          <p:nvPr/>
        </p:nvSpPr>
        <p:spPr bwMode="auto">
          <a:xfrm>
            <a:off x="1819276" y="5427664"/>
            <a:ext cx="1490663" cy="1227137"/>
          </a:xfrm>
          <a:prstGeom prst="rect">
            <a:avLst/>
          </a:prstGeom>
          <a:solidFill>
            <a:srgbClr val="FFFFFF"/>
          </a:solidFill>
          <a:ln w="12700" algn="ctr">
            <a:solidFill>
              <a:srgbClr val="B292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500" b="1">
                <a:solidFill>
                  <a:srgbClr val="000000"/>
                </a:solidFill>
                <a:latin typeface="Arial" panose="020B0604020202020204" pitchFamily="34" charset="0"/>
                <a:cs typeface="Arial" panose="020B0604020202020204" pitchFamily="34" charset="0"/>
              </a:rPr>
              <a:t>Microcontroller</a:t>
            </a:r>
          </a:p>
          <a:p>
            <a:pPr algn="ctr" fontAlgn="ctr">
              <a:lnSpc>
                <a:spcPct val="80000"/>
              </a:lnSpc>
              <a:spcBef>
                <a:spcPct val="50000"/>
              </a:spcBef>
              <a:buClr>
                <a:srgbClr val="DDE9EC"/>
              </a:buClr>
              <a:buSzPct val="125000"/>
              <a:buFont typeface="Wingdings" panose="05000000000000000000" pitchFamily="2" charset="2"/>
              <a:buNone/>
            </a:pPr>
            <a:r>
              <a:rPr lang="en-GB" altLang="zh-CN" sz="1500" b="1">
                <a:solidFill>
                  <a:srgbClr val="000000"/>
                </a:solidFill>
                <a:latin typeface="Arial" panose="020B0604020202020204" pitchFamily="34" charset="0"/>
                <a:cs typeface="Arial" panose="020B0604020202020204" pitchFamily="34" charset="0"/>
              </a:rPr>
              <a:t>Market</a:t>
            </a:r>
          </a:p>
        </p:txBody>
      </p:sp>
      <p:sp>
        <p:nvSpPr>
          <p:cNvPr id="21517" name="Rectangle 31">
            <a:extLst>
              <a:ext uri="{FF2B5EF4-FFF2-40B4-BE49-F238E27FC236}">
                <a16:creationId xmlns:a16="http://schemas.microsoft.com/office/drawing/2014/main" id="{3309F4CB-54BD-491F-BCBE-5C4F0A9E2442}"/>
              </a:ext>
            </a:extLst>
          </p:cNvPr>
          <p:cNvSpPr>
            <a:spLocks noChangeArrowheads="1"/>
          </p:cNvSpPr>
          <p:nvPr/>
        </p:nvSpPr>
        <p:spPr bwMode="auto">
          <a:xfrm>
            <a:off x="1816101" y="5357814"/>
            <a:ext cx="8539163" cy="60325"/>
          </a:xfrm>
          <a:prstGeom prst="rect">
            <a:avLst/>
          </a:prstGeom>
          <a:solidFill>
            <a:srgbClr val="FF3399"/>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sz="3200">
              <a:solidFill>
                <a:srgbClr val="464653"/>
              </a:solidFill>
              <a:latin typeface="Arial" panose="020B0604020202020204" pitchFamily="34" charset="0"/>
            </a:endParaRPr>
          </a:p>
        </p:txBody>
      </p:sp>
      <p:grpSp>
        <p:nvGrpSpPr>
          <p:cNvPr id="21518" name="Group 40">
            <a:extLst>
              <a:ext uri="{FF2B5EF4-FFF2-40B4-BE49-F238E27FC236}">
                <a16:creationId xmlns:a16="http://schemas.microsoft.com/office/drawing/2014/main" id="{8ED960E4-02FF-44BE-9A7F-38D429973A65}"/>
              </a:ext>
            </a:extLst>
          </p:cNvPr>
          <p:cNvGrpSpPr>
            <a:grpSpLocks/>
          </p:cNvGrpSpPr>
          <p:nvPr/>
        </p:nvGrpSpPr>
        <p:grpSpPr bwMode="auto">
          <a:xfrm>
            <a:off x="3514725" y="1538289"/>
            <a:ext cx="6851650" cy="2084387"/>
            <a:chOff x="1285" y="620"/>
            <a:chExt cx="4316" cy="1313"/>
          </a:xfrm>
        </p:grpSpPr>
        <p:sp>
          <p:nvSpPr>
            <p:cNvPr id="21536" name="Rectangle 41">
              <a:extLst>
                <a:ext uri="{FF2B5EF4-FFF2-40B4-BE49-F238E27FC236}">
                  <a16:creationId xmlns:a16="http://schemas.microsoft.com/office/drawing/2014/main" id="{56BF6933-C363-4D75-87FD-18CCCC0EE22E}"/>
                </a:ext>
              </a:extLst>
            </p:cNvPr>
            <p:cNvSpPr>
              <a:spLocks noChangeArrowheads="1"/>
            </p:cNvSpPr>
            <p:nvPr/>
          </p:nvSpPr>
          <p:spPr bwMode="auto">
            <a:xfrm>
              <a:off x="1285" y="620"/>
              <a:ext cx="4316" cy="1313"/>
            </a:xfrm>
            <a:prstGeom prst="rect">
              <a:avLst/>
            </a:prstGeom>
            <a:solidFill>
              <a:srgbClr val="FFFFFF">
                <a:alpha val="74901"/>
              </a:srgbClr>
            </a:solidFill>
            <a:ln w="12700" algn="ctr">
              <a:solidFill>
                <a:srgbClr val="B292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endParaRPr lang="en-GB" altLang="zh-CN">
                <a:solidFill>
                  <a:srgbClr val="FFFFFF"/>
                </a:solidFill>
                <a:latin typeface="Arial" panose="020B0604020202020204" pitchFamily="34" charset="0"/>
                <a:cs typeface="Arial" panose="020B0604020202020204" pitchFamily="34" charset="0"/>
              </a:endParaRPr>
            </a:p>
          </p:txBody>
        </p:sp>
        <p:sp>
          <p:nvSpPr>
            <p:cNvPr id="21537" name="Rectangle 42">
              <a:extLst>
                <a:ext uri="{FF2B5EF4-FFF2-40B4-BE49-F238E27FC236}">
                  <a16:creationId xmlns:a16="http://schemas.microsoft.com/office/drawing/2014/main" id="{07C6FCA6-F95A-4335-A6E8-177A29B124F5}"/>
                </a:ext>
              </a:extLst>
            </p:cNvPr>
            <p:cNvSpPr>
              <a:spLocks noChangeArrowheads="1"/>
            </p:cNvSpPr>
            <p:nvPr/>
          </p:nvSpPr>
          <p:spPr bwMode="auto">
            <a:xfrm>
              <a:off x="1565" y="1684"/>
              <a:ext cx="1043" cy="226"/>
            </a:xfrm>
            <a:prstGeom prst="rect">
              <a:avLst/>
            </a:prstGeom>
            <a:solidFill>
              <a:srgbClr val="6B5680"/>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ARM926EJ-S</a:t>
              </a:r>
              <a:endParaRPr lang="en-GB" altLang="zh-CN" sz="1600" b="1">
                <a:solidFill>
                  <a:srgbClr val="DDE9EC"/>
                </a:solidFill>
                <a:latin typeface="Arial" panose="020B0604020202020204" pitchFamily="34" charset="0"/>
                <a:cs typeface="Arial" panose="020B0604020202020204" pitchFamily="34" charset="0"/>
              </a:endParaRPr>
            </a:p>
          </p:txBody>
        </p:sp>
        <p:sp>
          <p:nvSpPr>
            <p:cNvPr id="21538" name="Rectangle 43">
              <a:extLst>
                <a:ext uri="{FF2B5EF4-FFF2-40B4-BE49-F238E27FC236}">
                  <a16:creationId xmlns:a16="http://schemas.microsoft.com/office/drawing/2014/main" id="{28AB83B3-6C20-4D5C-AD24-F1505EF8F15D}"/>
                </a:ext>
              </a:extLst>
            </p:cNvPr>
            <p:cNvSpPr>
              <a:spLocks noChangeArrowheads="1"/>
            </p:cNvSpPr>
            <p:nvPr/>
          </p:nvSpPr>
          <p:spPr bwMode="auto">
            <a:xfrm>
              <a:off x="1565" y="663"/>
              <a:ext cx="1043" cy="226"/>
            </a:xfrm>
            <a:prstGeom prst="rect">
              <a:avLst/>
            </a:prstGeom>
            <a:solidFill>
              <a:srgbClr val="6B5680"/>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Cortex-A8</a:t>
              </a:r>
            </a:p>
          </p:txBody>
        </p:sp>
        <p:sp>
          <p:nvSpPr>
            <p:cNvPr id="21539" name="Rectangle 44">
              <a:extLst>
                <a:ext uri="{FF2B5EF4-FFF2-40B4-BE49-F238E27FC236}">
                  <a16:creationId xmlns:a16="http://schemas.microsoft.com/office/drawing/2014/main" id="{9714ADA8-FF1F-4315-BB8B-4D6834BC38ED}"/>
                </a:ext>
              </a:extLst>
            </p:cNvPr>
            <p:cNvSpPr>
              <a:spLocks noChangeArrowheads="1"/>
            </p:cNvSpPr>
            <p:nvPr/>
          </p:nvSpPr>
          <p:spPr bwMode="auto">
            <a:xfrm>
              <a:off x="1565" y="917"/>
              <a:ext cx="1043" cy="227"/>
            </a:xfrm>
            <a:prstGeom prst="rect">
              <a:avLst/>
            </a:prstGeom>
            <a:solidFill>
              <a:srgbClr val="6B5680"/>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ARM11 MPCore</a:t>
              </a:r>
            </a:p>
          </p:txBody>
        </p:sp>
        <p:sp>
          <p:nvSpPr>
            <p:cNvPr id="21540" name="Rectangle 45">
              <a:extLst>
                <a:ext uri="{FF2B5EF4-FFF2-40B4-BE49-F238E27FC236}">
                  <a16:creationId xmlns:a16="http://schemas.microsoft.com/office/drawing/2014/main" id="{E22DB689-C9C0-4DD7-8C31-1F2F6E42C61F}"/>
                </a:ext>
              </a:extLst>
            </p:cNvPr>
            <p:cNvSpPr>
              <a:spLocks noChangeArrowheads="1"/>
            </p:cNvSpPr>
            <p:nvPr/>
          </p:nvSpPr>
          <p:spPr bwMode="auto">
            <a:xfrm>
              <a:off x="1565" y="1167"/>
              <a:ext cx="1043" cy="226"/>
            </a:xfrm>
            <a:prstGeom prst="rect">
              <a:avLst/>
            </a:prstGeom>
            <a:solidFill>
              <a:srgbClr val="6B5680"/>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ARM1176JZ(F)-S</a:t>
              </a:r>
            </a:p>
          </p:txBody>
        </p:sp>
        <p:sp>
          <p:nvSpPr>
            <p:cNvPr id="21541" name="Rectangle 46">
              <a:extLst>
                <a:ext uri="{FF2B5EF4-FFF2-40B4-BE49-F238E27FC236}">
                  <a16:creationId xmlns:a16="http://schemas.microsoft.com/office/drawing/2014/main" id="{9FB7CF6F-605D-4830-B5FD-149ACD29312D}"/>
                </a:ext>
              </a:extLst>
            </p:cNvPr>
            <p:cNvSpPr>
              <a:spLocks noChangeArrowheads="1"/>
            </p:cNvSpPr>
            <p:nvPr/>
          </p:nvSpPr>
          <p:spPr bwMode="auto">
            <a:xfrm>
              <a:off x="1565" y="1439"/>
              <a:ext cx="1043" cy="226"/>
            </a:xfrm>
            <a:prstGeom prst="rect">
              <a:avLst/>
            </a:prstGeom>
            <a:solidFill>
              <a:srgbClr val="6B568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ARM1136J(F)-S</a:t>
              </a:r>
            </a:p>
          </p:txBody>
        </p:sp>
        <p:sp>
          <p:nvSpPr>
            <p:cNvPr id="21542" name="Text Box 47">
              <a:extLst>
                <a:ext uri="{FF2B5EF4-FFF2-40B4-BE49-F238E27FC236}">
                  <a16:creationId xmlns:a16="http://schemas.microsoft.com/office/drawing/2014/main" id="{AB3BC5BB-F753-442B-85C1-44C421257AEC}"/>
                </a:ext>
              </a:extLst>
            </p:cNvPr>
            <p:cNvSpPr txBox="1">
              <a:spLocks noChangeArrowheads="1"/>
            </p:cNvSpPr>
            <p:nvPr/>
          </p:nvSpPr>
          <p:spPr bwMode="auto">
            <a:xfrm>
              <a:off x="2623" y="1187"/>
              <a:ext cx="1114" cy="166"/>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fontAlgn="ctr" hangingPunct="1">
                <a:lnSpc>
                  <a:spcPct val="80000"/>
                </a:lnSpc>
                <a:spcBef>
                  <a:spcPct val="50000"/>
                </a:spcBef>
                <a:buClr>
                  <a:srgbClr val="DDE9EC"/>
                </a:buClr>
                <a:buSzPct val="125000"/>
                <a:buFont typeface="Wingdings" panose="05000000000000000000" pitchFamily="2" charset="2"/>
                <a:buNone/>
              </a:pPr>
              <a:r>
                <a:rPr lang="en-GB" altLang="zh-CN" sz="1400" b="1">
                  <a:solidFill>
                    <a:srgbClr val="000000"/>
                  </a:solidFill>
                  <a:latin typeface="Arial" panose="020B0604020202020204" pitchFamily="34" charset="0"/>
                  <a:cs typeface="Arial" panose="020B0604020202020204" pitchFamily="34" charset="0"/>
                </a:rPr>
                <a:t>600+ MIPS Uni-Proc</a:t>
              </a:r>
              <a:endParaRPr lang="en-US" altLang="zh-CN" sz="1400" b="1">
                <a:solidFill>
                  <a:srgbClr val="000000"/>
                </a:solidFill>
                <a:latin typeface="Arial" panose="020B0604020202020204" pitchFamily="34" charset="0"/>
                <a:cs typeface="Arial" panose="020B0604020202020204" pitchFamily="34" charset="0"/>
              </a:endParaRPr>
            </a:p>
          </p:txBody>
        </p:sp>
        <p:sp>
          <p:nvSpPr>
            <p:cNvPr id="21543" name="Text Box 48">
              <a:extLst>
                <a:ext uri="{FF2B5EF4-FFF2-40B4-BE49-F238E27FC236}">
                  <a16:creationId xmlns:a16="http://schemas.microsoft.com/office/drawing/2014/main" id="{15634300-97FF-4FBA-BCBF-8984239E00E3}"/>
                </a:ext>
              </a:extLst>
            </p:cNvPr>
            <p:cNvSpPr txBox="1">
              <a:spLocks noChangeArrowheads="1"/>
            </p:cNvSpPr>
            <p:nvPr/>
          </p:nvSpPr>
          <p:spPr bwMode="auto">
            <a:xfrm>
              <a:off x="2599" y="662"/>
              <a:ext cx="1176" cy="166"/>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fontAlgn="ctr" hangingPunct="1">
                <a:lnSpc>
                  <a:spcPct val="80000"/>
                </a:lnSpc>
                <a:spcBef>
                  <a:spcPct val="50000"/>
                </a:spcBef>
                <a:buClr>
                  <a:srgbClr val="DDE9EC"/>
                </a:buClr>
                <a:buSzPct val="125000"/>
                <a:buFont typeface="Wingdings" panose="05000000000000000000" pitchFamily="2" charset="2"/>
                <a:buNone/>
              </a:pPr>
              <a:r>
                <a:rPr lang="en-GB" altLang="zh-CN" sz="1400" b="1">
                  <a:solidFill>
                    <a:srgbClr val="000000"/>
                  </a:solidFill>
                  <a:latin typeface="Arial" panose="020B0604020202020204" pitchFamily="34" charset="0"/>
                  <a:cs typeface="Arial" panose="020B0604020202020204" pitchFamily="34" charset="0"/>
                </a:rPr>
                <a:t>2000+ MIPS Uni-Proc</a:t>
              </a:r>
              <a:endParaRPr lang="en-US" altLang="zh-CN" sz="1400" b="1">
                <a:solidFill>
                  <a:srgbClr val="FFFFFF"/>
                </a:solidFill>
                <a:latin typeface="Arial" panose="020B0604020202020204" pitchFamily="34" charset="0"/>
                <a:cs typeface="Arial" panose="020B0604020202020204" pitchFamily="34" charset="0"/>
              </a:endParaRPr>
            </a:p>
          </p:txBody>
        </p:sp>
        <p:sp>
          <p:nvSpPr>
            <p:cNvPr id="21544" name="Text Box 49">
              <a:extLst>
                <a:ext uri="{FF2B5EF4-FFF2-40B4-BE49-F238E27FC236}">
                  <a16:creationId xmlns:a16="http://schemas.microsoft.com/office/drawing/2014/main" id="{D6EA4B1A-C7F4-4D4B-94DD-8DF478312DC9}"/>
                </a:ext>
              </a:extLst>
            </p:cNvPr>
            <p:cNvSpPr txBox="1">
              <a:spLocks noChangeArrowheads="1"/>
            </p:cNvSpPr>
            <p:nvPr/>
          </p:nvSpPr>
          <p:spPr bwMode="auto">
            <a:xfrm>
              <a:off x="2620" y="936"/>
              <a:ext cx="1250" cy="166"/>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fontAlgn="ctr" hangingPunct="1">
                <a:lnSpc>
                  <a:spcPct val="80000"/>
                </a:lnSpc>
                <a:spcBef>
                  <a:spcPct val="50000"/>
                </a:spcBef>
                <a:buClr>
                  <a:srgbClr val="DDE9EC"/>
                </a:buClr>
                <a:buSzPct val="125000"/>
                <a:buFont typeface="Wingdings" panose="05000000000000000000" pitchFamily="2" charset="2"/>
                <a:buNone/>
              </a:pPr>
              <a:r>
                <a:rPr lang="en-GB" altLang="zh-CN" sz="1400" b="1">
                  <a:solidFill>
                    <a:srgbClr val="000000"/>
                  </a:solidFill>
                  <a:latin typeface="Arial" panose="020B0604020202020204" pitchFamily="34" charset="0"/>
                  <a:cs typeface="Arial" panose="020B0604020202020204" pitchFamily="34" charset="0"/>
                </a:rPr>
                <a:t>2000+ MIPS Multi-proc</a:t>
              </a:r>
              <a:endParaRPr lang="en-US" altLang="zh-CN" sz="1400" b="1">
                <a:solidFill>
                  <a:srgbClr val="000000"/>
                </a:solidFill>
                <a:latin typeface="Arial" panose="020B0604020202020204" pitchFamily="34" charset="0"/>
                <a:cs typeface="Arial" panose="020B0604020202020204" pitchFamily="34" charset="0"/>
              </a:endParaRPr>
            </a:p>
          </p:txBody>
        </p:sp>
        <p:sp>
          <p:nvSpPr>
            <p:cNvPr id="21545" name="Text Box 50">
              <a:extLst>
                <a:ext uri="{FF2B5EF4-FFF2-40B4-BE49-F238E27FC236}">
                  <a16:creationId xmlns:a16="http://schemas.microsoft.com/office/drawing/2014/main" id="{0CC3D378-72DB-432E-AEA4-6BB6B8EAF660}"/>
                </a:ext>
              </a:extLst>
            </p:cNvPr>
            <p:cNvSpPr txBox="1">
              <a:spLocks noChangeArrowheads="1"/>
            </p:cNvSpPr>
            <p:nvPr/>
          </p:nvSpPr>
          <p:spPr bwMode="auto">
            <a:xfrm>
              <a:off x="2623" y="1496"/>
              <a:ext cx="1114" cy="166"/>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fontAlgn="ctr" hangingPunct="1">
                <a:lnSpc>
                  <a:spcPct val="80000"/>
                </a:lnSpc>
                <a:spcBef>
                  <a:spcPct val="50000"/>
                </a:spcBef>
                <a:buClr>
                  <a:srgbClr val="DDE9EC"/>
                </a:buClr>
                <a:buSzPct val="125000"/>
                <a:buFont typeface="Wingdings" panose="05000000000000000000" pitchFamily="2" charset="2"/>
                <a:buNone/>
              </a:pPr>
              <a:r>
                <a:rPr lang="en-GB" altLang="zh-CN" sz="1400" b="1">
                  <a:solidFill>
                    <a:srgbClr val="000000"/>
                  </a:solidFill>
                  <a:latin typeface="Arial" panose="020B0604020202020204" pitchFamily="34" charset="0"/>
                  <a:cs typeface="Arial" panose="020B0604020202020204" pitchFamily="34" charset="0"/>
                </a:rPr>
                <a:t>600+ MIPS Uni-Proc</a:t>
              </a:r>
              <a:endParaRPr lang="en-US" altLang="zh-CN" sz="1400" b="1">
                <a:solidFill>
                  <a:srgbClr val="000000"/>
                </a:solidFill>
                <a:latin typeface="Arial" panose="020B0604020202020204" pitchFamily="34" charset="0"/>
                <a:cs typeface="Arial" panose="020B0604020202020204" pitchFamily="34" charset="0"/>
              </a:endParaRPr>
            </a:p>
          </p:txBody>
        </p:sp>
        <p:sp>
          <p:nvSpPr>
            <p:cNvPr id="21546" name="Text Box 51">
              <a:extLst>
                <a:ext uri="{FF2B5EF4-FFF2-40B4-BE49-F238E27FC236}">
                  <a16:creationId xmlns:a16="http://schemas.microsoft.com/office/drawing/2014/main" id="{2BD88301-EA37-4D20-B1FA-0F84CEE28DB3}"/>
                </a:ext>
              </a:extLst>
            </p:cNvPr>
            <p:cNvSpPr txBox="1">
              <a:spLocks noChangeArrowheads="1"/>
            </p:cNvSpPr>
            <p:nvPr/>
          </p:nvSpPr>
          <p:spPr bwMode="auto">
            <a:xfrm>
              <a:off x="2623" y="1752"/>
              <a:ext cx="1114" cy="166"/>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fontAlgn="ctr" hangingPunct="1">
                <a:lnSpc>
                  <a:spcPct val="80000"/>
                </a:lnSpc>
                <a:spcBef>
                  <a:spcPct val="50000"/>
                </a:spcBef>
                <a:buClr>
                  <a:srgbClr val="DDE9EC"/>
                </a:buClr>
                <a:buSzPct val="125000"/>
                <a:buFont typeface="Wingdings" panose="05000000000000000000" pitchFamily="2" charset="2"/>
                <a:buNone/>
              </a:pPr>
              <a:r>
                <a:rPr lang="en-GB" altLang="zh-CN" sz="1400" b="1">
                  <a:solidFill>
                    <a:srgbClr val="000000"/>
                  </a:solidFill>
                  <a:latin typeface="Arial" panose="020B0604020202020204" pitchFamily="34" charset="0"/>
                  <a:cs typeface="Arial" panose="020B0604020202020204" pitchFamily="34" charset="0"/>
                </a:rPr>
                <a:t>250+ MIPS Uni-Proc</a:t>
              </a:r>
              <a:endParaRPr lang="en-US" altLang="zh-CN" sz="1400" b="1">
                <a:solidFill>
                  <a:srgbClr val="000000"/>
                </a:solidFill>
                <a:latin typeface="Arial" panose="020B0604020202020204" pitchFamily="34" charset="0"/>
                <a:cs typeface="Arial" panose="020B0604020202020204" pitchFamily="34" charset="0"/>
              </a:endParaRPr>
            </a:p>
          </p:txBody>
        </p:sp>
      </p:grpSp>
      <p:grpSp>
        <p:nvGrpSpPr>
          <p:cNvPr id="21519" name="Group 52">
            <a:extLst>
              <a:ext uri="{FF2B5EF4-FFF2-40B4-BE49-F238E27FC236}">
                <a16:creationId xmlns:a16="http://schemas.microsoft.com/office/drawing/2014/main" id="{2037544C-7900-4993-9C57-D6382979030B}"/>
              </a:ext>
            </a:extLst>
          </p:cNvPr>
          <p:cNvGrpSpPr>
            <a:grpSpLocks/>
          </p:cNvGrpSpPr>
          <p:nvPr/>
        </p:nvGrpSpPr>
        <p:grpSpPr bwMode="auto">
          <a:xfrm>
            <a:off x="3516313" y="5405439"/>
            <a:ext cx="6851650" cy="1241425"/>
            <a:chOff x="1286" y="3056"/>
            <a:chExt cx="4316" cy="782"/>
          </a:xfrm>
        </p:grpSpPr>
        <p:sp>
          <p:nvSpPr>
            <p:cNvPr id="21532" name="Rectangle 53">
              <a:extLst>
                <a:ext uri="{FF2B5EF4-FFF2-40B4-BE49-F238E27FC236}">
                  <a16:creationId xmlns:a16="http://schemas.microsoft.com/office/drawing/2014/main" id="{0EDF7D66-7DFE-448D-AA25-19EF6DE77F89}"/>
                </a:ext>
              </a:extLst>
            </p:cNvPr>
            <p:cNvSpPr>
              <a:spLocks noChangeArrowheads="1"/>
            </p:cNvSpPr>
            <p:nvPr/>
          </p:nvSpPr>
          <p:spPr bwMode="auto">
            <a:xfrm>
              <a:off x="1286" y="3056"/>
              <a:ext cx="4316" cy="782"/>
            </a:xfrm>
            <a:prstGeom prst="rect">
              <a:avLst/>
            </a:prstGeom>
            <a:solidFill>
              <a:srgbClr val="FFFFFF">
                <a:alpha val="74901"/>
              </a:srgbClr>
            </a:solidFill>
            <a:ln w="12700" algn="ctr">
              <a:solidFill>
                <a:srgbClr val="B292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sz="3200">
                <a:solidFill>
                  <a:srgbClr val="464653"/>
                </a:solidFill>
                <a:latin typeface="Arial" panose="020B0604020202020204" pitchFamily="34" charset="0"/>
              </a:endParaRPr>
            </a:p>
          </p:txBody>
        </p:sp>
        <p:sp>
          <p:nvSpPr>
            <p:cNvPr id="21533" name="Rectangle 54">
              <a:extLst>
                <a:ext uri="{FF2B5EF4-FFF2-40B4-BE49-F238E27FC236}">
                  <a16:creationId xmlns:a16="http://schemas.microsoft.com/office/drawing/2014/main" id="{670C59D1-7C2C-4299-9CF8-5B97D45747E1}"/>
                </a:ext>
              </a:extLst>
            </p:cNvPr>
            <p:cNvSpPr>
              <a:spLocks noChangeArrowheads="1"/>
            </p:cNvSpPr>
            <p:nvPr/>
          </p:nvSpPr>
          <p:spPr bwMode="auto">
            <a:xfrm>
              <a:off x="1562" y="3163"/>
              <a:ext cx="1043" cy="226"/>
            </a:xfrm>
            <a:prstGeom prst="rect">
              <a:avLst/>
            </a:prstGeom>
            <a:solidFill>
              <a:srgbClr val="6B5680"/>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ARM7TDMI</a:t>
              </a:r>
              <a:endParaRPr lang="en-GB" altLang="zh-CN" sz="1600" b="1">
                <a:solidFill>
                  <a:srgbClr val="DDE9EC"/>
                </a:solidFill>
                <a:latin typeface="Arial" panose="020B0604020202020204" pitchFamily="34" charset="0"/>
                <a:cs typeface="Arial" panose="020B0604020202020204" pitchFamily="34" charset="0"/>
              </a:endParaRPr>
            </a:p>
          </p:txBody>
        </p:sp>
        <p:sp>
          <p:nvSpPr>
            <p:cNvPr id="21534" name="Rectangle 55">
              <a:extLst>
                <a:ext uri="{FF2B5EF4-FFF2-40B4-BE49-F238E27FC236}">
                  <a16:creationId xmlns:a16="http://schemas.microsoft.com/office/drawing/2014/main" id="{4411C7A7-5976-4DD5-AC9C-F9FA9E0CB3BA}"/>
                </a:ext>
              </a:extLst>
            </p:cNvPr>
            <p:cNvSpPr>
              <a:spLocks noChangeArrowheads="1"/>
            </p:cNvSpPr>
            <p:nvPr/>
          </p:nvSpPr>
          <p:spPr bwMode="auto">
            <a:xfrm>
              <a:off x="2977" y="3163"/>
              <a:ext cx="1043" cy="604"/>
            </a:xfrm>
            <a:prstGeom prst="rect">
              <a:avLst/>
            </a:prstGeom>
            <a:solidFill>
              <a:srgbClr val="6B5680"/>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Cortex-M3</a:t>
              </a:r>
            </a:p>
          </p:txBody>
        </p:sp>
        <p:sp>
          <p:nvSpPr>
            <p:cNvPr id="21535" name="Line 56">
              <a:extLst>
                <a:ext uri="{FF2B5EF4-FFF2-40B4-BE49-F238E27FC236}">
                  <a16:creationId xmlns:a16="http://schemas.microsoft.com/office/drawing/2014/main" id="{B19F4DDD-9789-490A-839D-14C6C5F0421A}"/>
                </a:ext>
              </a:extLst>
            </p:cNvPr>
            <p:cNvSpPr>
              <a:spLocks noChangeShapeType="1"/>
            </p:cNvSpPr>
            <p:nvPr/>
          </p:nvSpPr>
          <p:spPr bwMode="auto">
            <a:xfrm>
              <a:off x="2641" y="3257"/>
              <a:ext cx="324"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9600" tIns="39600" rIns="39600" bIns="39600"/>
            <a:lstStyle/>
            <a:p>
              <a:endParaRPr lang="zh-CN" altLang="en-US"/>
            </a:p>
          </p:txBody>
        </p:sp>
      </p:grpSp>
      <p:grpSp>
        <p:nvGrpSpPr>
          <p:cNvPr id="21520" name="Group 57">
            <a:extLst>
              <a:ext uri="{FF2B5EF4-FFF2-40B4-BE49-F238E27FC236}">
                <a16:creationId xmlns:a16="http://schemas.microsoft.com/office/drawing/2014/main" id="{A34C0A3A-DCE8-4D4C-9C70-AABC0265C0AE}"/>
              </a:ext>
            </a:extLst>
          </p:cNvPr>
          <p:cNvGrpSpPr>
            <a:grpSpLocks/>
          </p:cNvGrpSpPr>
          <p:nvPr/>
        </p:nvGrpSpPr>
        <p:grpSpPr bwMode="auto">
          <a:xfrm>
            <a:off x="3516314" y="3695700"/>
            <a:ext cx="6861175" cy="1652588"/>
            <a:chOff x="1286" y="1979"/>
            <a:chExt cx="4322" cy="1041"/>
          </a:xfrm>
        </p:grpSpPr>
        <p:sp>
          <p:nvSpPr>
            <p:cNvPr id="21521" name="Rectangle 58">
              <a:extLst>
                <a:ext uri="{FF2B5EF4-FFF2-40B4-BE49-F238E27FC236}">
                  <a16:creationId xmlns:a16="http://schemas.microsoft.com/office/drawing/2014/main" id="{CB364174-6AB1-4F80-BFD7-67B6F3415E62}"/>
                </a:ext>
              </a:extLst>
            </p:cNvPr>
            <p:cNvSpPr>
              <a:spLocks noChangeArrowheads="1"/>
            </p:cNvSpPr>
            <p:nvPr/>
          </p:nvSpPr>
          <p:spPr bwMode="auto">
            <a:xfrm>
              <a:off x="1286" y="1979"/>
              <a:ext cx="4322" cy="1041"/>
            </a:xfrm>
            <a:prstGeom prst="rect">
              <a:avLst/>
            </a:prstGeom>
            <a:solidFill>
              <a:srgbClr val="FFFFFF">
                <a:alpha val="74901"/>
              </a:srgbClr>
            </a:solidFill>
            <a:ln w="12700" algn="ctr">
              <a:solidFill>
                <a:srgbClr val="B292C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sz="3200">
                <a:solidFill>
                  <a:srgbClr val="464653"/>
                </a:solidFill>
                <a:latin typeface="Arial" panose="020B0604020202020204" pitchFamily="34" charset="0"/>
              </a:endParaRPr>
            </a:p>
          </p:txBody>
        </p:sp>
        <p:sp>
          <p:nvSpPr>
            <p:cNvPr id="21522" name="Rectangle 59">
              <a:extLst>
                <a:ext uri="{FF2B5EF4-FFF2-40B4-BE49-F238E27FC236}">
                  <a16:creationId xmlns:a16="http://schemas.microsoft.com/office/drawing/2014/main" id="{505A215D-B9F0-49C8-8EE3-A42563F9B8CC}"/>
                </a:ext>
              </a:extLst>
            </p:cNvPr>
            <p:cNvSpPr>
              <a:spLocks noChangeArrowheads="1"/>
            </p:cNvSpPr>
            <p:nvPr/>
          </p:nvSpPr>
          <p:spPr bwMode="auto">
            <a:xfrm>
              <a:off x="1562" y="2510"/>
              <a:ext cx="1043" cy="226"/>
            </a:xfrm>
            <a:prstGeom prst="rect">
              <a:avLst/>
            </a:prstGeom>
            <a:solidFill>
              <a:srgbClr val="6B5680"/>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ARM968E-S</a:t>
              </a:r>
            </a:p>
          </p:txBody>
        </p:sp>
        <p:sp>
          <p:nvSpPr>
            <p:cNvPr id="21523" name="Rectangle 60">
              <a:extLst>
                <a:ext uri="{FF2B5EF4-FFF2-40B4-BE49-F238E27FC236}">
                  <a16:creationId xmlns:a16="http://schemas.microsoft.com/office/drawing/2014/main" id="{FE638075-099C-49CA-8C53-DD485F83A030}"/>
                </a:ext>
              </a:extLst>
            </p:cNvPr>
            <p:cNvSpPr>
              <a:spLocks noChangeArrowheads="1"/>
            </p:cNvSpPr>
            <p:nvPr/>
          </p:nvSpPr>
          <p:spPr bwMode="auto">
            <a:xfrm>
              <a:off x="1565" y="2256"/>
              <a:ext cx="1043" cy="226"/>
            </a:xfrm>
            <a:prstGeom prst="rect">
              <a:avLst/>
            </a:prstGeom>
            <a:solidFill>
              <a:srgbClr val="6B5680"/>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ARM946E-S</a:t>
              </a:r>
            </a:p>
          </p:txBody>
        </p:sp>
        <p:sp>
          <p:nvSpPr>
            <p:cNvPr id="21524" name="Rectangle 61">
              <a:extLst>
                <a:ext uri="{FF2B5EF4-FFF2-40B4-BE49-F238E27FC236}">
                  <a16:creationId xmlns:a16="http://schemas.microsoft.com/office/drawing/2014/main" id="{1C90F5B3-3210-41DB-97BB-8155C67C6D0D}"/>
                </a:ext>
              </a:extLst>
            </p:cNvPr>
            <p:cNvSpPr>
              <a:spLocks noChangeArrowheads="1"/>
            </p:cNvSpPr>
            <p:nvPr/>
          </p:nvSpPr>
          <p:spPr bwMode="auto">
            <a:xfrm>
              <a:off x="1563" y="2007"/>
              <a:ext cx="1043" cy="226"/>
            </a:xfrm>
            <a:prstGeom prst="rect">
              <a:avLst/>
            </a:prstGeom>
            <a:solidFill>
              <a:srgbClr val="6B568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ARM1156T2(F)-S</a:t>
              </a:r>
            </a:p>
          </p:txBody>
        </p:sp>
        <p:sp>
          <p:nvSpPr>
            <p:cNvPr id="21525" name="Rectangle 62">
              <a:extLst>
                <a:ext uri="{FF2B5EF4-FFF2-40B4-BE49-F238E27FC236}">
                  <a16:creationId xmlns:a16="http://schemas.microsoft.com/office/drawing/2014/main" id="{09A654C0-D54B-43E3-BB78-8F3CC1912B28}"/>
                </a:ext>
              </a:extLst>
            </p:cNvPr>
            <p:cNvSpPr>
              <a:spLocks noChangeArrowheads="1"/>
            </p:cNvSpPr>
            <p:nvPr/>
          </p:nvSpPr>
          <p:spPr bwMode="auto">
            <a:xfrm>
              <a:off x="1563" y="2773"/>
              <a:ext cx="1043" cy="226"/>
            </a:xfrm>
            <a:prstGeom prst="rect">
              <a:avLst/>
            </a:prstGeom>
            <a:solidFill>
              <a:srgbClr val="6B5680"/>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ARM7TDMI</a:t>
              </a:r>
              <a:endParaRPr lang="en-GB" altLang="zh-CN" sz="1600" b="1">
                <a:solidFill>
                  <a:srgbClr val="DDE9EC"/>
                </a:solidFill>
                <a:latin typeface="Arial" panose="020B0604020202020204" pitchFamily="34" charset="0"/>
                <a:cs typeface="Arial" panose="020B0604020202020204" pitchFamily="34" charset="0"/>
              </a:endParaRPr>
            </a:p>
          </p:txBody>
        </p:sp>
        <p:sp>
          <p:nvSpPr>
            <p:cNvPr id="21526" name="Text Box 63">
              <a:extLst>
                <a:ext uri="{FF2B5EF4-FFF2-40B4-BE49-F238E27FC236}">
                  <a16:creationId xmlns:a16="http://schemas.microsoft.com/office/drawing/2014/main" id="{EF580145-6CA3-489E-9AE4-1EE93A13092B}"/>
                </a:ext>
              </a:extLst>
            </p:cNvPr>
            <p:cNvSpPr txBox="1">
              <a:spLocks noChangeArrowheads="1"/>
            </p:cNvSpPr>
            <p:nvPr/>
          </p:nvSpPr>
          <p:spPr bwMode="auto">
            <a:xfrm>
              <a:off x="2641" y="2038"/>
              <a:ext cx="1114" cy="166"/>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fontAlgn="ctr" hangingPunct="1">
                <a:lnSpc>
                  <a:spcPct val="80000"/>
                </a:lnSpc>
                <a:spcBef>
                  <a:spcPct val="50000"/>
                </a:spcBef>
                <a:buClr>
                  <a:srgbClr val="DDE9EC"/>
                </a:buClr>
                <a:buSzPct val="125000"/>
                <a:buFont typeface="Wingdings" panose="05000000000000000000" pitchFamily="2" charset="2"/>
                <a:buNone/>
              </a:pPr>
              <a:r>
                <a:rPr lang="en-GB" altLang="zh-CN" sz="1400" b="1">
                  <a:solidFill>
                    <a:srgbClr val="000000"/>
                  </a:solidFill>
                  <a:latin typeface="Arial" panose="020B0604020202020204" pitchFamily="34" charset="0"/>
                  <a:cs typeface="Arial" panose="020B0604020202020204" pitchFamily="34" charset="0"/>
                </a:rPr>
                <a:t>600+ MIPS Uni-Proc</a:t>
              </a:r>
              <a:endParaRPr lang="en-US" altLang="zh-CN" sz="1400" b="1">
                <a:solidFill>
                  <a:srgbClr val="000000"/>
                </a:solidFill>
                <a:latin typeface="Arial" panose="020B0604020202020204" pitchFamily="34" charset="0"/>
                <a:cs typeface="Arial" panose="020B0604020202020204" pitchFamily="34" charset="0"/>
              </a:endParaRPr>
            </a:p>
          </p:txBody>
        </p:sp>
        <p:sp>
          <p:nvSpPr>
            <p:cNvPr id="21527" name="Text Box 64">
              <a:extLst>
                <a:ext uri="{FF2B5EF4-FFF2-40B4-BE49-F238E27FC236}">
                  <a16:creationId xmlns:a16="http://schemas.microsoft.com/office/drawing/2014/main" id="{A067AC63-3E8A-4D4C-88D5-E898032117AB}"/>
                </a:ext>
              </a:extLst>
            </p:cNvPr>
            <p:cNvSpPr txBox="1">
              <a:spLocks noChangeArrowheads="1"/>
            </p:cNvSpPr>
            <p:nvPr/>
          </p:nvSpPr>
          <p:spPr bwMode="auto">
            <a:xfrm>
              <a:off x="2641" y="2569"/>
              <a:ext cx="1114" cy="166"/>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fontAlgn="ctr" hangingPunct="1">
                <a:lnSpc>
                  <a:spcPct val="80000"/>
                </a:lnSpc>
                <a:spcBef>
                  <a:spcPct val="50000"/>
                </a:spcBef>
                <a:buClr>
                  <a:srgbClr val="DDE9EC"/>
                </a:buClr>
                <a:buSzPct val="125000"/>
                <a:buFont typeface="Wingdings" panose="05000000000000000000" pitchFamily="2" charset="2"/>
                <a:buNone/>
              </a:pPr>
              <a:r>
                <a:rPr lang="en-GB" altLang="zh-CN" sz="1400" b="1">
                  <a:solidFill>
                    <a:srgbClr val="000000"/>
                  </a:solidFill>
                  <a:latin typeface="Arial" panose="020B0604020202020204" pitchFamily="34" charset="0"/>
                  <a:cs typeface="Arial" panose="020B0604020202020204" pitchFamily="34" charset="0"/>
                </a:rPr>
                <a:t>150+ MIPS Uni-Proc</a:t>
              </a:r>
              <a:endParaRPr lang="en-US" altLang="zh-CN" sz="1400" b="1">
                <a:solidFill>
                  <a:srgbClr val="000000"/>
                </a:solidFill>
                <a:latin typeface="Arial" panose="020B0604020202020204" pitchFamily="34" charset="0"/>
                <a:cs typeface="Arial" panose="020B0604020202020204" pitchFamily="34" charset="0"/>
              </a:endParaRPr>
            </a:p>
          </p:txBody>
        </p:sp>
        <p:sp>
          <p:nvSpPr>
            <p:cNvPr id="21528" name="Text Box 65">
              <a:extLst>
                <a:ext uri="{FF2B5EF4-FFF2-40B4-BE49-F238E27FC236}">
                  <a16:creationId xmlns:a16="http://schemas.microsoft.com/office/drawing/2014/main" id="{17D27E95-1641-427C-B7B6-7A0389615B12}"/>
                </a:ext>
              </a:extLst>
            </p:cNvPr>
            <p:cNvSpPr txBox="1">
              <a:spLocks noChangeArrowheads="1"/>
            </p:cNvSpPr>
            <p:nvPr/>
          </p:nvSpPr>
          <p:spPr bwMode="auto">
            <a:xfrm>
              <a:off x="2641" y="2848"/>
              <a:ext cx="1114" cy="166"/>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fontAlgn="ctr" hangingPunct="1">
                <a:lnSpc>
                  <a:spcPct val="80000"/>
                </a:lnSpc>
                <a:spcBef>
                  <a:spcPct val="50000"/>
                </a:spcBef>
                <a:buClr>
                  <a:srgbClr val="DDE9EC"/>
                </a:buClr>
                <a:buSzPct val="125000"/>
                <a:buFont typeface="Wingdings" panose="05000000000000000000" pitchFamily="2" charset="2"/>
                <a:buNone/>
              </a:pPr>
              <a:r>
                <a:rPr lang="en-GB" altLang="zh-CN" sz="1400" b="1">
                  <a:solidFill>
                    <a:srgbClr val="000000"/>
                  </a:solidFill>
                  <a:latin typeface="Arial" panose="020B0604020202020204" pitchFamily="34" charset="0"/>
                  <a:cs typeface="Arial" panose="020B0604020202020204" pitchFamily="34" charset="0"/>
                </a:rPr>
                <a:t>100+ MIPS Uni-Proc</a:t>
              </a:r>
              <a:endParaRPr lang="en-US" altLang="zh-CN" sz="1400" b="1">
                <a:solidFill>
                  <a:srgbClr val="000000"/>
                </a:solidFill>
                <a:latin typeface="Arial" panose="020B0604020202020204" pitchFamily="34" charset="0"/>
                <a:cs typeface="Arial" panose="020B0604020202020204" pitchFamily="34" charset="0"/>
              </a:endParaRPr>
            </a:p>
          </p:txBody>
        </p:sp>
        <p:sp>
          <p:nvSpPr>
            <p:cNvPr id="21529" name="Rectangle 66">
              <a:extLst>
                <a:ext uri="{FF2B5EF4-FFF2-40B4-BE49-F238E27FC236}">
                  <a16:creationId xmlns:a16="http://schemas.microsoft.com/office/drawing/2014/main" id="{B216DC72-A0B4-44A8-9CF3-4410C5C8CB12}"/>
                </a:ext>
              </a:extLst>
            </p:cNvPr>
            <p:cNvSpPr>
              <a:spLocks noChangeArrowheads="1"/>
            </p:cNvSpPr>
            <p:nvPr/>
          </p:nvSpPr>
          <p:spPr bwMode="auto">
            <a:xfrm>
              <a:off x="2986" y="2263"/>
              <a:ext cx="1043" cy="226"/>
            </a:xfrm>
            <a:prstGeom prst="rect">
              <a:avLst/>
            </a:prstGeom>
            <a:solidFill>
              <a:srgbClr val="6B5680"/>
            </a:solidFill>
            <a:ln>
              <a:noFill/>
            </a:ln>
            <a:effectLst/>
            <a:extLs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nchor="ctr"/>
            <a:lstStyle>
              <a:lvl1pPr defTabSz="801688" eaLnBrk="0" hangingPunct="0">
                <a:defRPr>
                  <a:solidFill>
                    <a:schemeClr val="tx1"/>
                  </a:solidFill>
                  <a:latin typeface="Franklin Gothic Book" panose="020B0503020102020204" pitchFamily="34" charset="0"/>
                  <a:ea typeface="宋体" panose="02010600030101010101" pitchFamily="2" charset="-122"/>
                </a:defRPr>
              </a:lvl1pPr>
              <a:lvl2pPr marL="742950" indent="-285750" defTabSz="80168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defTabSz="801688" eaLnBrk="0" hangingPunct="0">
                <a:defRPr>
                  <a:solidFill>
                    <a:schemeClr val="tx1"/>
                  </a:solidFill>
                  <a:latin typeface="Franklin Gothic Book" panose="020B0503020102020204" pitchFamily="34" charset="0"/>
                  <a:ea typeface="宋体" panose="02010600030101010101" pitchFamily="2" charset="-122"/>
                </a:defRPr>
              </a:lvl3pPr>
              <a:lvl4pPr marL="1600200" indent="-228600" defTabSz="801688" eaLnBrk="0" hangingPunct="0">
                <a:defRPr>
                  <a:solidFill>
                    <a:schemeClr val="tx1"/>
                  </a:solidFill>
                  <a:latin typeface="Franklin Gothic Book" panose="020B0503020102020204" pitchFamily="34" charset="0"/>
                  <a:ea typeface="宋体" panose="02010600030101010101" pitchFamily="2" charset="-122"/>
                </a:defRPr>
              </a:lvl4pPr>
              <a:lvl5pPr marL="2057400" indent="-228600" defTabSz="801688" eaLnBrk="0" hangingPunct="0">
                <a:defRPr>
                  <a:solidFill>
                    <a:schemeClr val="tx1"/>
                  </a:solidFill>
                  <a:latin typeface="Franklin Gothic Book" panose="020B0503020102020204" pitchFamily="34" charset="0"/>
                  <a:ea typeface="宋体" panose="02010600030101010101" pitchFamily="2" charset="-122"/>
                </a:defRPr>
              </a:lvl5pPr>
              <a:lvl6pPr marL="25146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defTabSz="801688"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ctr">
                <a:lnSpc>
                  <a:spcPct val="80000"/>
                </a:lnSpc>
                <a:spcBef>
                  <a:spcPct val="50000"/>
                </a:spcBef>
                <a:buClr>
                  <a:srgbClr val="DDE9EC"/>
                </a:buClr>
                <a:buSzPct val="125000"/>
                <a:buFont typeface="Wingdings" panose="05000000000000000000" pitchFamily="2" charset="2"/>
                <a:buNone/>
              </a:pPr>
              <a:r>
                <a:rPr lang="en-GB" altLang="zh-CN" sz="1600" b="1">
                  <a:solidFill>
                    <a:srgbClr val="FFFFFF"/>
                  </a:solidFill>
                  <a:latin typeface="Arial" panose="020B0604020202020204" pitchFamily="34" charset="0"/>
                  <a:cs typeface="Arial" panose="020B0604020202020204" pitchFamily="34" charset="0"/>
                </a:rPr>
                <a:t>Cortex R4(F)</a:t>
              </a:r>
            </a:p>
          </p:txBody>
        </p:sp>
        <p:sp>
          <p:nvSpPr>
            <p:cNvPr id="21530" name="Line 67">
              <a:extLst>
                <a:ext uri="{FF2B5EF4-FFF2-40B4-BE49-F238E27FC236}">
                  <a16:creationId xmlns:a16="http://schemas.microsoft.com/office/drawing/2014/main" id="{CA81A4A2-0B8D-4DC3-8E89-29B1EAA493CB}"/>
                </a:ext>
              </a:extLst>
            </p:cNvPr>
            <p:cNvSpPr>
              <a:spLocks noChangeShapeType="1"/>
            </p:cNvSpPr>
            <p:nvPr/>
          </p:nvSpPr>
          <p:spPr bwMode="auto">
            <a:xfrm>
              <a:off x="2711" y="2383"/>
              <a:ext cx="239" cy="1"/>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1531" name="Text Box 68">
              <a:extLst>
                <a:ext uri="{FF2B5EF4-FFF2-40B4-BE49-F238E27FC236}">
                  <a16:creationId xmlns:a16="http://schemas.microsoft.com/office/drawing/2014/main" id="{51906055-38B1-4466-8289-825B11598D80}"/>
                </a:ext>
              </a:extLst>
            </p:cNvPr>
            <p:cNvSpPr txBox="1">
              <a:spLocks noChangeArrowheads="1"/>
            </p:cNvSpPr>
            <p:nvPr/>
          </p:nvSpPr>
          <p:spPr bwMode="auto">
            <a:xfrm>
              <a:off x="4068" y="2293"/>
              <a:ext cx="1114" cy="166"/>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1270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9600" tIns="39600" rIns="39600" bIns="396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fontAlgn="ctr" hangingPunct="1">
                <a:lnSpc>
                  <a:spcPct val="80000"/>
                </a:lnSpc>
                <a:spcBef>
                  <a:spcPct val="50000"/>
                </a:spcBef>
                <a:buClr>
                  <a:srgbClr val="DDE9EC"/>
                </a:buClr>
                <a:buSzPct val="125000"/>
                <a:buFont typeface="Wingdings" panose="05000000000000000000" pitchFamily="2" charset="2"/>
                <a:buNone/>
              </a:pPr>
              <a:r>
                <a:rPr lang="en-GB" altLang="zh-CN" sz="1400" b="1">
                  <a:solidFill>
                    <a:srgbClr val="000000"/>
                  </a:solidFill>
                  <a:latin typeface="Arial" panose="020B0604020202020204" pitchFamily="34" charset="0"/>
                  <a:cs typeface="Arial" panose="020B0604020202020204" pitchFamily="34" charset="0"/>
                </a:rPr>
                <a:t>600+ MIPS Uni-Proc</a:t>
              </a:r>
              <a:endParaRPr lang="en-US" altLang="zh-CN" sz="1400" b="1">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092276249"/>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242541E7-290C-4018-951F-8302C0E1E57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在用</a:t>
            </a:r>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处理器产品系列</a:t>
            </a:r>
          </a:p>
        </p:txBody>
      </p:sp>
      <p:pic>
        <p:nvPicPr>
          <p:cNvPr id="22531" name="Picture 5">
            <a:extLst>
              <a:ext uri="{FF2B5EF4-FFF2-40B4-BE49-F238E27FC236}">
                <a16:creationId xmlns:a16="http://schemas.microsoft.com/office/drawing/2014/main" id="{A776C101-9F27-48F6-BD82-1F18DDC25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2420939"/>
            <a:ext cx="9109075" cy="39465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rgbClr val="000000">
                      <a:alpha val="50000"/>
                    </a:srgbClr>
                  </a:outerShdw>
                </a:effectLst>
              </a14:hiddenEffects>
            </a:ext>
          </a:extLst>
        </p:spPr>
      </p:pic>
      <p:sp>
        <p:nvSpPr>
          <p:cNvPr id="5" name="矩形 4">
            <a:extLst>
              <a:ext uri="{FF2B5EF4-FFF2-40B4-BE49-F238E27FC236}">
                <a16:creationId xmlns:a16="http://schemas.microsoft.com/office/drawing/2014/main" id="{2B3E6CE0-AECA-4B3C-98B9-981F459B2FFF}"/>
              </a:ext>
            </a:extLst>
          </p:cNvPr>
          <p:cNvSpPr/>
          <p:nvPr/>
        </p:nvSpPr>
        <p:spPr>
          <a:xfrm>
            <a:off x="1847851" y="1484313"/>
            <a:ext cx="8208963" cy="831850"/>
          </a:xfrm>
          <a:prstGeom prst="rect">
            <a:avLst/>
          </a:prstGeom>
        </p:spPr>
        <p:txBody>
          <a:bodyPr>
            <a:spAutoFit/>
          </a:bodyPr>
          <a:lstStyle/>
          <a:p>
            <a:pPr marL="273050" indent="-273050" eaLnBrk="0" hangingPunct="0">
              <a:spcBef>
                <a:spcPts val="600"/>
              </a:spcBef>
              <a:buClr>
                <a:srgbClr val="727CA3"/>
              </a:buClr>
              <a:buSzPct val="76000"/>
              <a:buFont typeface="Wingdings 3" pitchFamily="18" charset="2"/>
              <a:buChar char=""/>
              <a:defRPr/>
            </a:pPr>
            <a:r>
              <a:rPr lang="zh-CN" altLang="en-US"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主要包括</a:t>
            </a:r>
            <a:r>
              <a:rPr lang="en-US" altLang="zh-CN"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ARM7</a:t>
            </a:r>
            <a:r>
              <a:rPr lang="zh-CN" altLang="en-US"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ARM9</a:t>
            </a:r>
            <a:r>
              <a:rPr lang="zh-CN" altLang="en-US"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ARM9E</a:t>
            </a:r>
            <a:r>
              <a:rPr lang="zh-CN" altLang="en-US"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ARM10E</a:t>
            </a:r>
            <a:r>
              <a:rPr lang="zh-CN" altLang="en-US"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ARM11</a:t>
            </a:r>
            <a:r>
              <a:rPr lang="zh-CN" altLang="en-US"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SecurCore</a:t>
            </a:r>
            <a:r>
              <a:rPr lang="zh-CN" altLang="en-US"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Cortex</a:t>
            </a:r>
            <a:r>
              <a:rPr lang="zh-CN" altLang="en-US" sz="2400" kern="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等系列。</a:t>
            </a:r>
          </a:p>
        </p:txBody>
      </p:sp>
    </p:spTree>
    <p:extLst>
      <p:ext uri="{BB962C8B-B14F-4D97-AF65-F5344CB8AC3E}">
        <p14:creationId xmlns:p14="http://schemas.microsoft.com/office/powerpoint/2010/main" val="234137115"/>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AC5989A8-5F97-4715-ADBD-D1B4EF452BE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常用</a:t>
            </a:r>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内核处理器 </a:t>
            </a:r>
          </a:p>
        </p:txBody>
      </p:sp>
      <p:sp>
        <p:nvSpPr>
          <p:cNvPr id="4" name="Rectangle 2">
            <a:extLst>
              <a:ext uri="{FF2B5EF4-FFF2-40B4-BE49-F238E27FC236}">
                <a16:creationId xmlns:a16="http://schemas.microsoft.com/office/drawing/2014/main" id="{15563DFD-AEF5-411F-89DA-D7269244CBEF}"/>
              </a:ext>
            </a:extLst>
          </p:cNvPr>
          <p:cNvSpPr>
            <a:spLocks noGrp="1" noChangeArrowheads="1"/>
          </p:cNvSpPr>
          <p:nvPr/>
        </p:nvSpPr>
        <p:spPr bwMode="auto">
          <a:xfrm>
            <a:off x="2654300" y="1493839"/>
            <a:ext cx="73152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82" tIns="50141" rIns="100282" bIns="50141"/>
          <a:lstStyle>
            <a:lvl1pPr algn="ctr" defTabSz="1003300" rtl="0" fontAlgn="base">
              <a:spcBef>
                <a:spcPct val="0"/>
              </a:spcBef>
              <a:spcAft>
                <a:spcPct val="0"/>
              </a:spcAft>
              <a:defRPr sz="4000">
                <a:solidFill>
                  <a:srgbClr val="003399"/>
                </a:solidFill>
                <a:effectLst>
                  <a:outerShdw blurRad="38100" dist="38100" dir="2700000" algn="tl">
                    <a:srgbClr val="C0C0C0"/>
                  </a:outerShdw>
                </a:effectLst>
                <a:latin typeface="+mj-lt"/>
                <a:ea typeface="+mj-ea"/>
                <a:cs typeface="+mj-cs"/>
              </a:defRPr>
            </a:lvl1pPr>
            <a:lvl2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2pPr>
            <a:lvl3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3pPr>
            <a:lvl4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4pPr>
            <a:lvl5pPr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5pPr>
            <a:lvl6pPr marL="4572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6pPr>
            <a:lvl7pPr marL="9144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7pPr>
            <a:lvl8pPr marL="13716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8pPr>
            <a:lvl9pPr marL="1828800" algn="ctr" defTabSz="1003300" rtl="0" fontAlgn="base">
              <a:spcBef>
                <a:spcPct val="0"/>
              </a:spcBef>
              <a:spcAft>
                <a:spcPct val="0"/>
              </a:spcAft>
              <a:defRPr sz="4000">
                <a:solidFill>
                  <a:srgbClr val="003399"/>
                </a:solidFill>
                <a:effectLst>
                  <a:outerShdw blurRad="38100" dist="38100" dir="2700000" algn="tl">
                    <a:srgbClr val="C0C0C0"/>
                  </a:outerShdw>
                </a:effectLst>
                <a:latin typeface="楷体_GB2312" pitchFamily="49" charset="-122"/>
                <a:ea typeface="宋体" pitchFamily="2" charset="-122"/>
              </a:defRPr>
            </a:lvl9pPr>
          </a:lstStyle>
          <a:p>
            <a:pPr>
              <a:defRPr/>
            </a:pPr>
            <a:r>
              <a:rPr lang="zh-CN" altLang="en-US" kern="0">
                <a:latin typeface="楷体_GB2312"/>
                <a:ea typeface="宋体"/>
              </a:rPr>
              <a:t> </a:t>
            </a:r>
          </a:p>
        </p:txBody>
      </p:sp>
      <p:sp>
        <p:nvSpPr>
          <p:cNvPr id="23556" name="object 4">
            <a:extLst>
              <a:ext uri="{FF2B5EF4-FFF2-40B4-BE49-F238E27FC236}">
                <a16:creationId xmlns:a16="http://schemas.microsoft.com/office/drawing/2014/main" id="{34868BE5-7555-45A0-8566-7CF83A514A20}"/>
              </a:ext>
            </a:extLst>
          </p:cNvPr>
          <p:cNvSpPr txBox="1">
            <a:spLocks noChangeArrowheads="1"/>
          </p:cNvSpPr>
          <p:nvPr/>
        </p:nvSpPr>
        <p:spPr bwMode="auto">
          <a:xfrm>
            <a:off x="4611688" y="1473201"/>
            <a:ext cx="1998662"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2555"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963"/>
              </a:spcBef>
            </a:pPr>
            <a:r>
              <a:rPr lang="zh-CN" altLang="zh-CN" sz="2400" b="1">
                <a:solidFill>
                  <a:srgbClr val="C00000"/>
                </a:solidFill>
                <a:latin typeface="Courier New" panose="02070309020205020404" pitchFamily="49" charset="0"/>
                <a:cs typeface="Courier New" panose="02070309020205020404" pitchFamily="49" charset="0"/>
              </a:rPr>
              <a:t>LPC1000</a:t>
            </a:r>
            <a:r>
              <a:rPr lang="zh-CN" altLang="zh-CN" sz="2000">
                <a:solidFill>
                  <a:srgbClr val="7E7E7E"/>
                </a:solidFill>
                <a:latin typeface="Noto Sans Mono CJK JP Regular"/>
                <a:ea typeface="Noto Sans Mono CJK JP Regular"/>
                <a:cs typeface="Noto Sans Mono CJK JP Regular"/>
              </a:rPr>
              <a:t>系列</a:t>
            </a:r>
            <a:r>
              <a:rPr lang="zh-CN" altLang="zh-CN" sz="2400" b="1">
                <a:latin typeface="Courier New" panose="02070309020205020404" pitchFamily="49" charset="0"/>
                <a:cs typeface="Courier New" panose="02070309020205020404" pitchFamily="49" charset="0"/>
              </a:rPr>
              <a:t>:</a:t>
            </a:r>
            <a:endParaRPr lang="zh-CN" altLang="zh-CN" sz="2400">
              <a:latin typeface="Courier New" panose="02070309020205020404" pitchFamily="49" charset="0"/>
              <a:cs typeface="Courier New" panose="02070309020205020404" pitchFamily="49" charset="0"/>
            </a:endParaRPr>
          </a:p>
          <a:p>
            <a:pPr eaLnBrk="1" hangingPunct="1">
              <a:spcBef>
                <a:spcPts val="863"/>
              </a:spcBef>
            </a:pPr>
            <a:r>
              <a:rPr lang="zh-CN" altLang="zh-CN" sz="2400" b="1">
                <a:solidFill>
                  <a:srgbClr val="C00000"/>
                </a:solidFill>
                <a:latin typeface="Courier New" panose="02070309020205020404" pitchFamily="49" charset="0"/>
                <a:cs typeface="Courier New" panose="02070309020205020404" pitchFamily="49" charset="0"/>
              </a:rPr>
              <a:t>LPC2000</a:t>
            </a:r>
            <a:r>
              <a:rPr lang="zh-CN" altLang="zh-CN" sz="2000">
                <a:solidFill>
                  <a:srgbClr val="7E7E7E"/>
                </a:solidFill>
                <a:latin typeface="Noto Sans Mono CJK JP Regular"/>
                <a:ea typeface="Noto Sans Mono CJK JP Regular"/>
                <a:cs typeface="Noto Sans Mono CJK JP Regular"/>
              </a:rPr>
              <a:t>系列</a:t>
            </a:r>
            <a:r>
              <a:rPr lang="zh-CN" altLang="zh-CN" sz="2400" b="1">
                <a:latin typeface="Courier New" panose="02070309020205020404" pitchFamily="49" charset="0"/>
                <a:cs typeface="Courier New" panose="02070309020205020404" pitchFamily="49" charset="0"/>
              </a:rPr>
              <a:t>:</a:t>
            </a:r>
            <a:endParaRPr lang="zh-CN" altLang="zh-CN" sz="2400">
              <a:latin typeface="Courier New" panose="02070309020205020404" pitchFamily="49" charset="0"/>
              <a:cs typeface="Courier New" panose="02070309020205020404" pitchFamily="49" charset="0"/>
            </a:endParaRPr>
          </a:p>
          <a:p>
            <a:pPr eaLnBrk="1" hangingPunct="1">
              <a:spcBef>
                <a:spcPts val="863"/>
              </a:spcBef>
            </a:pPr>
            <a:r>
              <a:rPr lang="zh-CN" altLang="zh-CN" sz="2400" b="1">
                <a:solidFill>
                  <a:srgbClr val="C00000"/>
                </a:solidFill>
                <a:latin typeface="Courier New" panose="02070309020205020404" pitchFamily="49" charset="0"/>
                <a:cs typeface="Courier New" panose="02070309020205020404" pitchFamily="49" charset="0"/>
              </a:rPr>
              <a:t>LPC3000</a:t>
            </a:r>
            <a:r>
              <a:rPr lang="zh-CN" altLang="zh-CN" sz="2000">
                <a:solidFill>
                  <a:srgbClr val="7E7E7E"/>
                </a:solidFill>
                <a:latin typeface="Noto Sans Mono CJK JP Regular"/>
                <a:ea typeface="Noto Sans Mono CJK JP Regular"/>
                <a:cs typeface="Noto Sans Mono CJK JP Regular"/>
              </a:rPr>
              <a:t>系列</a:t>
            </a:r>
            <a:r>
              <a:rPr lang="zh-CN" altLang="zh-CN" sz="2400" b="1">
                <a:latin typeface="Courier New" panose="02070309020205020404" pitchFamily="49" charset="0"/>
                <a:cs typeface="Courier New" panose="02070309020205020404" pitchFamily="49" charset="0"/>
              </a:rPr>
              <a:t>:</a:t>
            </a:r>
            <a:endParaRPr lang="zh-CN" altLang="zh-CN" sz="2400">
              <a:latin typeface="Courier New" panose="02070309020205020404" pitchFamily="49" charset="0"/>
              <a:cs typeface="Courier New" panose="02070309020205020404" pitchFamily="49" charset="0"/>
            </a:endParaRPr>
          </a:p>
        </p:txBody>
      </p:sp>
      <p:sp>
        <p:nvSpPr>
          <p:cNvPr id="23557" name="object 5">
            <a:extLst>
              <a:ext uri="{FF2B5EF4-FFF2-40B4-BE49-F238E27FC236}">
                <a16:creationId xmlns:a16="http://schemas.microsoft.com/office/drawing/2014/main" id="{5FB513EC-B534-414C-9A76-EA5262A6242C}"/>
              </a:ext>
            </a:extLst>
          </p:cNvPr>
          <p:cNvSpPr txBox="1">
            <a:spLocks noChangeArrowheads="1"/>
          </p:cNvSpPr>
          <p:nvPr/>
        </p:nvSpPr>
        <p:spPr bwMode="auto">
          <a:xfrm>
            <a:off x="7354888" y="1473201"/>
            <a:ext cx="2216150"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30000"/>
              </a:lnSpc>
              <a:spcBef>
                <a:spcPts val="100"/>
              </a:spcBef>
            </a:pPr>
            <a:r>
              <a:rPr lang="zh-CN" altLang="zh-CN" sz="2400" b="1">
                <a:solidFill>
                  <a:srgbClr val="0070C0"/>
                </a:solidFill>
                <a:latin typeface="Courier New" panose="02070309020205020404" pitchFamily="49" charset="0"/>
                <a:cs typeface="Courier New" panose="02070309020205020404" pitchFamily="49" charset="0"/>
              </a:rPr>
              <a:t>Cortex-M0~M3  ARM7</a:t>
            </a:r>
            <a:endParaRPr lang="zh-CN" altLang="zh-CN" sz="2400">
              <a:latin typeface="Courier New" panose="02070309020205020404" pitchFamily="49" charset="0"/>
              <a:cs typeface="Courier New" panose="02070309020205020404" pitchFamily="49" charset="0"/>
            </a:endParaRPr>
          </a:p>
          <a:p>
            <a:pPr eaLnBrk="1" hangingPunct="1">
              <a:spcBef>
                <a:spcPts val="863"/>
              </a:spcBef>
            </a:pPr>
            <a:r>
              <a:rPr lang="zh-CN" altLang="zh-CN" sz="2400" b="1">
                <a:solidFill>
                  <a:srgbClr val="0070C0"/>
                </a:solidFill>
                <a:latin typeface="Courier New" panose="02070309020205020404" pitchFamily="49" charset="0"/>
                <a:cs typeface="Courier New" panose="02070309020205020404" pitchFamily="49" charset="0"/>
              </a:rPr>
              <a:t>ARM9</a:t>
            </a:r>
            <a:endParaRPr lang="zh-CN" altLang="zh-CN" sz="2400">
              <a:latin typeface="Courier New" panose="02070309020205020404" pitchFamily="49" charset="0"/>
              <a:cs typeface="Courier New" panose="02070309020205020404" pitchFamily="49" charset="0"/>
            </a:endParaRPr>
          </a:p>
        </p:txBody>
      </p:sp>
      <p:sp>
        <p:nvSpPr>
          <p:cNvPr id="23558" name="object 6">
            <a:extLst>
              <a:ext uri="{FF2B5EF4-FFF2-40B4-BE49-F238E27FC236}">
                <a16:creationId xmlns:a16="http://schemas.microsoft.com/office/drawing/2014/main" id="{B7396808-3FC2-47DF-AC7E-24DA9BA89382}"/>
              </a:ext>
            </a:extLst>
          </p:cNvPr>
          <p:cNvSpPr txBox="1">
            <a:spLocks noChangeArrowheads="1"/>
          </p:cNvSpPr>
          <p:nvPr/>
        </p:nvSpPr>
        <p:spPr bwMode="auto">
          <a:xfrm>
            <a:off x="4611688" y="2900364"/>
            <a:ext cx="465296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2555"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963"/>
              </a:spcBef>
            </a:pPr>
            <a:r>
              <a:rPr lang="zh-CN" altLang="zh-CN" sz="2400" b="1">
                <a:solidFill>
                  <a:srgbClr val="C00000"/>
                </a:solidFill>
                <a:latin typeface="Courier New" panose="02070309020205020404" pitchFamily="49" charset="0"/>
                <a:cs typeface="Courier New" panose="02070309020205020404" pitchFamily="49" charset="0"/>
              </a:rPr>
              <a:t>AM35X,AM37X</a:t>
            </a:r>
            <a:r>
              <a:rPr lang="zh-CN" altLang="zh-CN" sz="2000">
                <a:solidFill>
                  <a:srgbClr val="7E7E7E"/>
                </a:solidFill>
                <a:latin typeface="Noto Sans Mono CJK JP Regular"/>
                <a:ea typeface="Noto Sans Mono CJK JP Regular"/>
                <a:cs typeface="Noto Sans Mono CJK JP Regular"/>
              </a:rPr>
              <a:t>系列</a:t>
            </a:r>
            <a:r>
              <a:rPr lang="zh-CN" altLang="zh-CN" sz="2400" b="1">
                <a:latin typeface="Courier New" panose="02070309020205020404" pitchFamily="49" charset="0"/>
                <a:cs typeface="Courier New" panose="02070309020205020404" pitchFamily="49" charset="0"/>
              </a:rPr>
              <a:t>: </a:t>
            </a:r>
            <a:r>
              <a:rPr lang="zh-CN" altLang="zh-CN" sz="2400" b="1">
                <a:solidFill>
                  <a:srgbClr val="0070C0"/>
                </a:solidFill>
                <a:latin typeface="Courier New" panose="02070309020205020404" pitchFamily="49" charset="0"/>
                <a:cs typeface="Courier New" panose="02070309020205020404" pitchFamily="49" charset="0"/>
              </a:rPr>
              <a:t>Cortex-A8</a:t>
            </a:r>
            <a:endParaRPr lang="zh-CN" altLang="zh-CN" sz="2400">
              <a:latin typeface="Courier New" panose="02070309020205020404" pitchFamily="49" charset="0"/>
              <a:cs typeface="Courier New" panose="02070309020205020404" pitchFamily="49" charset="0"/>
            </a:endParaRPr>
          </a:p>
          <a:p>
            <a:pPr eaLnBrk="1" hangingPunct="1">
              <a:lnSpc>
                <a:spcPct val="130000"/>
              </a:lnSpc>
            </a:pPr>
            <a:r>
              <a:rPr lang="zh-CN" altLang="zh-CN" sz="2400" b="1">
                <a:solidFill>
                  <a:srgbClr val="C00000"/>
                </a:solidFill>
                <a:latin typeface="Courier New" panose="02070309020205020404" pitchFamily="49" charset="0"/>
                <a:cs typeface="Courier New" panose="02070309020205020404" pitchFamily="49" charset="0"/>
              </a:rPr>
              <a:t>AM17X,AM18X </a:t>
            </a:r>
            <a:r>
              <a:rPr lang="zh-CN" altLang="zh-CN" sz="2000">
                <a:solidFill>
                  <a:srgbClr val="7E7E7E"/>
                </a:solidFill>
                <a:latin typeface="Noto Sans Mono CJK JP Regular"/>
                <a:ea typeface="Noto Sans Mono CJK JP Regular"/>
                <a:cs typeface="Noto Sans Mono CJK JP Regular"/>
              </a:rPr>
              <a:t>系 列 </a:t>
            </a:r>
            <a:r>
              <a:rPr lang="zh-CN" altLang="zh-CN" sz="2400" b="1">
                <a:latin typeface="Courier New" panose="02070309020205020404" pitchFamily="49" charset="0"/>
                <a:cs typeface="Courier New" panose="02070309020205020404" pitchFamily="49" charset="0"/>
              </a:rPr>
              <a:t>: </a:t>
            </a:r>
            <a:r>
              <a:rPr lang="zh-CN" altLang="zh-CN" sz="2400" b="1">
                <a:solidFill>
                  <a:srgbClr val="0070C0"/>
                </a:solidFill>
                <a:latin typeface="Courier New" panose="02070309020205020404" pitchFamily="49" charset="0"/>
                <a:cs typeface="Courier New" panose="02070309020205020404" pitchFamily="49" charset="0"/>
              </a:rPr>
              <a:t>ARM9  </a:t>
            </a:r>
            <a:r>
              <a:rPr lang="zh-CN" altLang="zh-CN" sz="2400" b="1">
                <a:solidFill>
                  <a:srgbClr val="C00000"/>
                </a:solidFill>
                <a:latin typeface="Courier New" panose="02070309020205020404" pitchFamily="49" charset="0"/>
                <a:cs typeface="Courier New" panose="02070309020205020404" pitchFamily="49" charset="0"/>
              </a:rPr>
              <a:t>LM3S1000~9000</a:t>
            </a:r>
            <a:r>
              <a:rPr lang="zh-CN" altLang="zh-CN" sz="2400" b="1">
                <a:latin typeface="Courier New" panose="02070309020205020404" pitchFamily="49" charset="0"/>
                <a:cs typeface="Courier New" panose="02070309020205020404" pitchFamily="49" charset="0"/>
              </a:rPr>
              <a:t>: </a:t>
            </a:r>
            <a:r>
              <a:rPr lang="zh-CN" altLang="zh-CN" sz="2400" b="1">
                <a:solidFill>
                  <a:srgbClr val="0070C0"/>
                </a:solidFill>
                <a:latin typeface="Courier New" panose="02070309020205020404" pitchFamily="49" charset="0"/>
                <a:cs typeface="Courier New" panose="02070309020205020404" pitchFamily="49" charset="0"/>
              </a:rPr>
              <a:t>Cortex-M3</a:t>
            </a:r>
            <a:endParaRPr lang="zh-CN" altLang="zh-CN" sz="2400">
              <a:latin typeface="Courier New" panose="02070309020205020404" pitchFamily="49" charset="0"/>
              <a:cs typeface="Courier New" panose="02070309020205020404" pitchFamily="49" charset="0"/>
            </a:endParaRPr>
          </a:p>
          <a:p>
            <a:pPr eaLnBrk="1" hangingPunct="1">
              <a:spcBef>
                <a:spcPts val="863"/>
              </a:spcBef>
            </a:pPr>
            <a:r>
              <a:rPr lang="zh-CN" altLang="zh-CN" sz="2400" b="1">
                <a:solidFill>
                  <a:srgbClr val="C00000"/>
                </a:solidFill>
                <a:latin typeface="Courier New" panose="02070309020205020404" pitchFamily="49" charset="0"/>
                <a:cs typeface="Courier New" panose="02070309020205020404" pitchFamily="49" charset="0"/>
              </a:rPr>
              <a:t>STM32F</a:t>
            </a:r>
            <a:r>
              <a:rPr lang="zh-CN" altLang="zh-CN" sz="2000">
                <a:solidFill>
                  <a:srgbClr val="7E7E7E"/>
                </a:solidFill>
                <a:latin typeface="Noto Sans Mono CJK JP Regular"/>
                <a:ea typeface="Noto Sans Mono CJK JP Regular"/>
                <a:cs typeface="Noto Sans Mono CJK JP Regular"/>
              </a:rPr>
              <a:t>系列</a:t>
            </a:r>
            <a:r>
              <a:rPr lang="zh-CN" altLang="zh-CN" sz="2400" b="1">
                <a:latin typeface="Courier New" panose="02070309020205020404" pitchFamily="49" charset="0"/>
                <a:cs typeface="Courier New" panose="02070309020205020404" pitchFamily="49" charset="0"/>
              </a:rPr>
              <a:t>:</a:t>
            </a:r>
            <a:endParaRPr lang="zh-CN" altLang="zh-CN" sz="2400">
              <a:latin typeface="Courier New" panose="02070309020205020404" pitchFamily="49" charset="0"/>
              <a:cs typeface="Courier New" panose="02070309020205020404" pitchFamily="49" charset="0"/>
            </a:endParaRPr>
          </a:p>
        </p:txBody>
      </p:sp>
      <p:sp>
        <p:nvSpPr>
          <p:cNvPr id="10" name="object 7">
            <a:extLst>
              <a:ext uri="{FF2B5EF4-FFF2-40B4-BE49-F238E27FC236}">
                <a16:creationId xmlns:a16="http://schemas.microsoft.com/office/drawing/2014/main" id="{B652B10E-740A-4209-8FC8-32849F99E8C0}"/>
              </a:ext>
            </a:extLst>
          </p:cNvPr>
          <p:cNvSpPr txBox="1"/>
          <p:nvPr/>
        </p:nvSpPr>
        <p:spPr>
          <a:xfrm>
            <a:off x="7354888" y="4911726"/>
            <a:ext cx="1668462" cy="390525"/>
          </a:xfrm>
          <a:prstGeom prst="rect">
            <a:avLst/>
          </a:prstGeom>
        </p:spPr>
        <p:txBody>
          <a:bodyPr lIns="0" tIns="1270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0"/>
              </a:spcBef>
              <a:defRPr/>
            </a:pPr>
            <a:r>
              <a:rPr sz="2400" b="1" spc="-10" dirty="0">
                <a:solidFill>
                  <a:srgbClr val="0070C0"/>
                </a:solidFill>
                <a:latin typeface="Courier New"/>
                <a:cs typeface="Courier New"/>
              </a:rPr>
              <a:t>Cortex-M3</a:t>
            </a:r>
            <a:endParaRPr sz="2400">
              <a:latin typeface="Courier New"/>
              <a:cs typeface="Courier New"/>
            </a:endParaRPr>
          </a:p>
        </p:txBody>
      </p:sp>
      <p:sp>
        <p:nvSpPr>
          <p:cNvPr id="23560" name="object 8">
            <a:extLst>
              <a:ext uri="{FF2B5EF4-FFF2-40B4-BE49-F238E27FC236}">
                <a16:creationId xmlns:a16="http://schemas.microsoft.com/office/drawing/2014/main" id="{8C7968B9-17C1-4EB3-AEB0-DF5766D678BE}"/>
              </a:ext>
            </a:extLst>
          </p:cNvPr>
          <p:cNvSpPr txBox="1">
            <a:spLocks noChangeArrowheads="1"/>
          </p:cNvSpPr>
          <p:nvPr/>
        </p:nvSpPr>
        <p:spPr bwMode="auto">
          <a:xfrm>
            <a:off x="4611688" y="4802189"/>
            <a:ext cx="239871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2555"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963"/>
              </a:spcBef>
            </a:pPr>
            <a:r>
              <a:rPr lang="zh-CN" altLang="zh-CN" sz="2400" b="1">
                <a:solidFill>
                  <a:srgbClr val="C00000"/>
                </a:solidFill>
                <a:latin typeface="Courier New" panose="02070309020205020404" pitchFamily="49" charset="0"/>
                <a:cs typeface="Courier New" panose="02070309020205020404" pitchFamily="49" charset="0"/>
              </a:rPr>
              <a:t>STM32L</a:t>
            </a:r>
            <a:r>
              <a:rPr lang="zh-CN" altLang="zh-CN" sz="2000">
                <a:solidFill>
                  <a:srgbClr val="7E7E7E"/>
                </a:solidFill>
                <a:latin typeface="Noto Sans Mono CJK JP Regular"/>
                <a:ea typeface="Noto Sans Mono CJK JP Regular"/>
                <a:cs typeface="Noto Sans Mono CJK JP Regular"/>
              </a:rPr>
              <a:t>系列</a:t>
            </a:r>
            <a:r>
              <a:rPr lang="zh-CN" altLang="zh-CN" sz="2400" b="1">
                <a:latin typeface="Courier New" panose="02070309020205020404" pitchFamily="49" charset="0"/>
                <a:cs typeface="Courier New" panose="02070309020205020404" pitchFamily="49" charset="0"/>
              </a:rPr>
              <a:t>:</a:t>
            </a:r>
            <a:endParaRPr lang="zh-CN" altLang="zh-CN" sz="2400">
              <a:latin typeface="Courier New" panose="02070309020205020404" pitchFamily="49" charset="0"/>
              <a:cs typeface="Courier New" panose="02070309020205020404" pitchFamily="49" charset="0"/>
            </a:endParaRPr>
          </a:p>
          <a:p>
            <a:pPr eaLnBrk="1" hangingPunct="1">
              <a:lnSpc>
                <a:spcPct val="130000"/>
              </a:lnSpc>
            </a:pPr>
            <a:r>
              <a:rPr lang="zh-CN" altLang="zh-CN" sz="2400" b="1">
                <a:solidFill>
                  <a:srgbClr val="C00000"/>
                </a:solidFill>
                <a:latin typeface="Courier New" panose="02070309020205020404" pitchFamily="49" charset="0"/>
                <a:cs typeface="Courier New" panose="02070309020205020404" pitchFamily="49" charset="0"/>
              </a:rPr>
              <a:t>STM32W </a:t>
            </a:r>
            <a:r>
              <a:rPr lang="zh-CN" altLang="zh-CN" sz="2000">
                <a:solidFill>
                  <a:srgbClr val="7E7E7E"/>
                </a:solidFill>
                <a:latin typeface="Noto Sans Mono CJK JP Regular"/>
                <a:ea typeface="Noto Sans Mono CJK JP Regular"/>
                <a:cs typeface="Noto Sans Mono CJK JP Regular"/>
              </a:rPr>
              <a:t>系 列 </a:t>
            </a:r>
            <a:r>
              <a:rPr lang="zh-CN" altLang="zh-CN" sz="2400" b="1">
                <a:latin typeface="Courier New" panose="02070309020205020404" pitchFamily="49" charset="0"/>
                <a:cs typeface="Courier New" panose="02070309020205020404" pitchFamily="49" charset="0"/>
              </a:rPr>
              <a:t>:  </a:t>
            </a:r>
            <a:r>
              <a:rPr lang="zh-CN" altLang="zh-CN" sz="2400" b="1">
                <a:solidFill>
                  <a:srgbClr val="C00000"/>
                </a:solidFill>
                <a:latin typeface="Courier New" panose="02070309020205020404" pitchFamily="49" charset="0"/>
                <a:cs typeface="Courier New" panose="02070309020205020404" pitchFamily="49" charset="0"/>
              </a:rPr>
              <a:t>S3C2410,2440</a:t>
            </a:r>
            <a:r>
              <a:rPr lang="zh-CN" altLang="zh-CN" sz="2400" b="1">
                <a:latin typeface="Courier New" panose="02070309020205020404" pitchFamily="49" charset="0"/>
                <a:cs typeface="Courier New" panose="02070309020205020404" pitchFamily="49" charset="0"/>
              </a:rPr>
              <a:t>:  </a:t>
            </a:r>
            <a:r>
              <a:rPr lang="zh-CN" altLang="zh-CN" sz="2400" b="1">
                <a:solidFill>
                  <a:srgbClr val="C00000"/>
                </a:solidFill>
                <a:latin typeface="Courier New" panose="02070309020205020404" pitchFamily="49" charset="0"/>
                <a:cs typeface="Courier New" panose="02070309020205020404" pitchFamily="49" charset="0"/>
              </a:rPr>
              <a:t>S3C6410</a:t>
            </a:r>
            <a:r>
              <a:rPr lang="zh-CN" altLang="zh-CN" sz="2400" b="1">
                <a:latin typeface="Courier New" panose="02070309020205020404" pitchFamily="49" charset="0"/>
                <a:cs typeface="Courier New" panose="02070309020205020404" pitchFamily="49" charset="0"/>
              </a:rPr>
              <a:t>:</a:t>
            </a:r>
            <a:endParaRPr lang="zh-CN" altLang="zh-CN" sz="2400">
              <a:latin typeface="Courier New" panose="02070309020205020404" pitchFamily="49" charset="0"/>
              <a:cs typeface="Courier New" panose="02070309020205020404" pitchFamily="49" charset="0"/>
            </a:endParaRPr>
          </a:p>
        </p:txBody>
      </p:sp>
      <p:sp>
        <p:nvSpPr>
          <p:cNvPr id="23561" name="object 9">
            <a:extLst>
              <a:ext uri="{FF2B5EF4-FFF2-40B4-BE49-F238E27FC236}">
                <a16:creationId xmlns:a16="http://schemas.microsoft.com/office/drawing/2014/main" id="{148FF3A3-B8C3-43C7-9574-43514ADB9797}"/>
              </a:ext>
            </a:extLst>
          </p:cNvPr>
          <p:cNvSpPr txBox="1">
            <a:spLocks noChangeArrowheads="1"/>
          </p:cNvSpPr>
          <p:nvPr/>
        </p:nvSpPr>
        <p:spPr bwMode="auto">
          <a:xfrm>
            <a:off x="7354888" y="5753101"/>
            <a:ext cx="938212"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30000"/>
              </a:lnSpc>
              <a:spcBef>
                <a:spcPts val="100"/>
              </a:spcBef>
            </a:pPr>
            <a:r>
              <a:rPr lang="zh-CN" altLang="zh-CN" sz="2400" b="1">
                <a:solidFill>
                  <a:srgbClr val="0070C0"/>
                </a:solidFill>
                <a:latin typeface="Courier New" panose="02070309020205020404" pitchFamily="49" charset="0"/>
                <a:cs typeface="Courier New" panose="02070309020205020404" pitchFamily="49" charset="0"/>
              </a:rPr>
              <a:t>ARM9  ARM11</a:t>
            </a:r>
            <a:endParaRPr lang="zh-CN" altLang="zh-CN" sz="2400">
              <a:latin typeface="Courier New" panose="02070309020205020404" pitchFamily="49" charset="0"/>
              <a:cs typeface="Courier New" panose="02070309020205020404" pitchFamily="49" charset="0"/>
            </a:endParaRPr>
          </a:p>
        </p:txBody>
      </p:sp>
      <p:sp>
        <p:nvSpPr>
          <p:cNvPr id="23562" name="object 12">
            <a:extLst>
              <a:ext uri="{FF2B5EF4-FFF2-40B4-BE49-F238E27FC236}">
                <a16:creationId xmlns:a16="http://schemas.microsoft.com/office/drawing/2014/main" id="{5AB30254-3681-4D55-96F4-7526E2506DE4}"/>
              </a:ext>
            </a:extLst>
          </p:cNvPr>
          <p:cNvSpPr>
            <a:spLocks/>
          </p:cNvSpPr>
          <p:nvPr/>
        </p:nvSpPr>
        <p:spPr bwMode="auto">
          <a:xfrm>
            <a:off x="6680200" y="4576764"/>
            <a:ext cx="222250" cy="1093787"/>
          </a:xfrm>
          <a:custGeom>
            <a:avLst/>
            <a:gdLst>
              <a:gd name="T0" fmla="*/ 112776 w 222250"/>
              <a:gd name="T1" fmla="*/ 526695 h 1093470"/>
              <a:gd name="T2" fmla="*/ 110489 w 222250"/>
              <a:gd name="T3" fmla="*/ 16006 h 1093470"/>
              <a:gd name="T4" fmla="*/ 108966 w 222250"/>
              <a:gd name="T5" fmla="*/ 15243 h 1093470"/>
              <a:gd name="T6" fmla="*/ 105155 w 222250"/>
              <a:gd name="T7" fmla="*/ 12957 h 1093470"/>
              <a:gd name="T8" fmla="*/ 56902 w 222250"/>
              <a:gd name="T9" fmla="*/ 2529 h 1093470"/>
              <a:gd name="T10" fmla="*/ 0 w 222250"/>
              <a:gd name="T11" fmla="*/ 0 h 1093470"/>
              <a:gd name="T12" fmla="*/ 32360 w 222250"/>
              <a:gd name="T13" fmla="*/ 13203 h 1093470"/>
              <a:gd name="T14" fmla="*/ 96774 w 222250"/>
              <a:gd name="T15" fmla="*/ 22866 h 1093470"/>
              <a:gd name="T16" fmla="*/ 101346 w 222250"/>
              <a:gd name="T17" fmla="*/ 25534 h 1093470"/>
              <a:gd name="T18" fmla="*/ 102870 w 222250"/>
              <a:gd name="T19" fmla="*/ 534317 h 1093470"/>
              <a:gd name="T20" fmla="*/ 108966 w 222250"/>
              <a:gd name="T21" fmla="*/ 539652 h 1093470"/>
              <a:gd name="T22" fmla="*/ 102108 w 222250"/>
              <a:gd name="T23" fmla="*/ 1067871 h 1093470"/>
              <a:gd name="T24" fmla="*/ 55830 w 222250"/>
              <a:gd name="T25" fmla="*/ 1078614 h 1093470"/>
              <a:gd name="T26" fmla="*/ 0 w 222250"/>
              <a:gd name="T27" fmla="*/ 1080829 h 1093470"/>
              <a:gd name="T28" fmla="*/ 33928 w 222250"/>
              <a:gd name="T29" fmla="*/ 1092911 h 1093470"/>
              <a:gd name="T30" fmla="*/ 101346 w 222250"/>
              <a:gd name="T31" fmla="*/ 1081742 h 1093470"/>
              <a:gd name="T32" fmla="*/ 100584 w 222250"/>
              <a:gd name="T33" fmla="*/ 25152 h 1093470"/>
              <a:gd name="T34" fmla="*/ 100584 w 222250"/>
              <a:gd name="T35" fmla="*/ 25152 h 1093470"/>
              <a:gd name="T36" fmla="*/ 100584 w 222250"/>
              <a:gd name="T37" fmla="*/ 25152 h 1093470"/>
              <a:gd name="T38" fmla="*/ 100584 w 222250"/>
              <a:gd name="T39" fmla="*/ 1068634 h 1093470"/>
              <a:gd name="T40" fmla="*/ 102870 w 222250"/>
              <a:gd name="T41" fmla="*/ 1067109 h 1093470"/>
              <a:gd name="T42" fmla="*/ 101346 w 222250"/>
              <a:gd name="T43" fmla="*/ 25534 h 1093470"/>
              <a:gd name="T44" fmla="*/ 102870 w 222250"/>
              <a:gd name="T45" fmla="*/ 26677 h 1093470"/>
              <a:gd name="T46" fmla="*/ 101346 w 222250"/>
              <a:gd name="T47" fmla="*/ 25661 h 1093470"/>
              <a:gd name="T48" fmla="*/ 102870 w 222250"/>
              <a:gd name="T49" fmla="*/ 533555 h 1093470"/>
              <a:gd name="T50" fmla="*/ 102108 w 222250"/>
              <a:gd name="T51" fmla="*/ 560995 h 1093470"/>
              <a:gd name="T52" fmla="*/ 102870 w 222250"/>
              <a:gd name="T53" fmla="*/ 1067109 h 1093470"/>
              <a:gd name="T54" fmla="*/ 101346 w 222250"/>
              <a:gd name="T55" fmla="*/ 1068380 h 1093470"/>
              <a:gd name="T56" fmla="*/ 204216 w 222250"/>
              <a:gd name="T57" fmla="*/ 553372 h 1093470"/>
              <a:gd name="T58" fmla="*/ 133674 w 222250"/>
              <a:gd name="T59" fmla="*/ 546972 h 1093470"/>
              <a:gd name="T60" fmla="*/ 109728 w 222250"/>
              <a:gd name="T61" fmla="*/ 554135 h 1093470"/>
              <a:gd name="T62" fmla="*/ 102870 w 222250"/>
              <a:gd name="T63" fmla="*/ 559470 h 1093470"/>
              <a:gd name="T64" fmla="*/ 101346 w 222250"/>
              <a:gd name="T65" fmla="*/ 1081742 h 1093470"/>
              <a:gd name="T66" fmla="*/ 112776 w 222250"/>
              <a:gd name="T67" fmla="*/ 1074731 h 1093470"/>
              <a:gd name="T68" fmla="*/ 114300 w 222250"/>
              <a:gd name="T69" fmla="*/ 565822 h 1093470"/>
              <a:gd name="T70" fmla="*/ 118110 w 222250"/>
              <a:gd name="T71" fmla="*/ 564043 h 1093470"/>
              <a:gd name="T72" fmla="*/ 184314 w 222250"/>
              <a:gd name="T73" fmla="*/ 554173 h 1093470"/>
              <a:gd name="T74" fmla="*/ 113537 w 222250"/>
              <a:gd name="T75" fmla="*/ 526694 h 1093470"/>
              <a:gd name="T76" fmla="*/ 112776 w 222250"/>
              <a:gd name="T77" fmla="*/ 526695 h 1093470"/>
              <a:gd name="T78" fmla="*/ 113919 w 222250"/>
              <a:gd name="T79" fmla="*/ 527838 h 1093470"/>
              <a:gd name="T80" fmla="*/ 114300 w 222250"/>
              <a:gd name="T81" fmla="*/ 564806 h 1093470"/>
              <a:gd name="T82" fmla="*/ 114300 w 222250"/>
              <a:gd name="T83" fmla="*/ 564806 h 1093470"/>
              <a:gd name="T84" fmla="*/ 113537 w 222250"/>
              <a:gd name="T85" fmla="*/ 566330 h 1093470"/>
              <a:gd name="T86" fmla="*/ 113538 w 222250"/>
              <a:gd name="T87" fmla="*/ 1073207 h 1093470"/>
              <a:gd name="T88" fmla="*/ 114300 w 222250"/>
              <a:gd name="T89" fmla="*/ 527457 h 1093470"/>
              <a:gd name="T90" fmla="*/ 113537 w 222250"/>
              <a:gd name="T91" fmla="*/ 526694 h 1093470"/>
              <a:gd name="T92" fmla="*/ 159796 w 222250"/>
              <a:gd name="T93" fmla="*/ 537866 h 1093470"/>
              <a:gd name="T94" fmla="*/ 114300 w 222250"/>
              <a:gd name="T95" fmla="*/ 528219 h 1093470"/>
              <a:gd name="T96" fmla="*/ 133674 w 222250"/>
              <a:gd name="T97" fmla="*/ 546972 h 1093470"/>
              <a:gd name="T98" fmla="*/ 182095 w 222250"/>
              <a:gd name="T99" fmla="*/ 541461 h 1093470"/>
              <a:gd name="T100" fmla="*/ 113537 w 222250"/>
              <a:gd name="T101" fmla="*/ 526694 h 1093470"/>
              <a:gd name="T102" fmla="*/ 114300 w 222250"/>
              <a:gd name="T103" fmla="*/ 565568 h 1093470"/>
              <a:gd name="T104" fmla="*/ 114300 w 222250"/>
              <a:gd name="T105" fmla="*/ 565568 h 1093470"/>
              <a:gd name="T106" fmla="*/ 113537 w 222250"/>
              <a:gd name="T107" fmla="*/ 566330 h 1093470"/>
              <a:gd name="T108" fmla="*/ 114300 w 222250"/>
              <a:gd name="T109" fmla="*/ 528219 h 1093470"/>
              <a:gd name="T110" fmla="*/ 115824 w 222250"/>
              <a:gd name="T111" fmla="*/ 565187 h 1093470"/>
              <a:gd name="T112" fmla="*/ 115824 w 222250"/>
              <a:gd name="T113" fmla="*/ 565187 h 1093470"/>
              <a:gd name="T114" fmla="*/ 219456 w 222250"/>
              <a:gd name="T115" fmla="*/ 540415 h 1093470"/>
              <a:gd name="T116" fmla="*/ 155895 w 222250"/>
              <a:gd name="T117" fmla="*/ 550424 h 1093470"/>
              <a:gd name="T118" fmla="*/ 219456 w 222250"/>
              <a:gd name="T119" fmla="*/ 553372 h 10934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22250" h="1093470">
                <a:moveTo>
                  <a:pt x="114300" y="541128"/>
                </a:moveTo>
                <a:lnTo>
                  <a:pt x="114300" y="528828"/>
                </a:lnTo>
                <a:lnTo>
                  <a:pt x="112776" y="526542"/>
                </a:lnTo>
                <a:lnTo>
                  <a:pt x="112776" y="18287"/>
                </a:lnTo>
                <a:lnTo>
                  <a:pt x="112014" y="18287"/>
                </a:lnTo>
                <a:lnTo>
                  <a:pt x="110489" y="16001"/>
                </a:lnTo>
                <a:lnTo>
                  <a:pt x="109728" y="16001"/>
                </a:lnTo>
                <a:lnTo>
                  <a:pt x="109728" y="15239"/>
                </a:lnTo>
                <a:lnTo>
                  <a:pt x="108966" y="15239"/>
                </a:lnTo>
                <a:lnTo>
                  <a:pt x="106680" y="13715"/>
                </a:lnTo>
                <a:lnTo>
                  <a:pt x="105918" y="12953"/>
                </a:lnTo>
                <a:lnTo>
                  <a:pt x="105155" y="12953"/>
                </a:lnTo>
                <a:lnTo>
                  <a:pt x="101346" y="11429"/>
                </a:lnTo>
                <a:lnTo>
                  <a:pt x="81619" y="5809"/>
                </a:lnTo>
                <a:lnTo>
                  <a:pt x="56902" y="2528"/>
                </a:lnTo>
                <a:lnTo>
                  <a:pt x="31737" y="841"/>
                </a:lnTo>
                <a:lnTo>
                  <a:pt x="10668" y="0"/>
                </a:lnTo>
                <a:lnTo>
                  <a:pt x="0" y="0"/>
                </a:lnTo>
                <a:lnTo>
                  <a:pt x="0" y="12192"/>
                </a:lnTo>
                <a:lnTo>
                  <a:pt x="10668" y="12192"/>
                </a:lnTo>
                <a:lnTo>
                  <a:pt x="32360" y="13199"/>
                </a:lnTo>
                <a:lnTo>
                  <a:pt x="54116" y="14787"/>
                </a:lnTo>
                <a:lnTo>
                  <a:pt x="75674" y="17744"/>
                </a:lnTo>
                <a:lnTo>
                  <a:pt x="96774" y="22859"/>
                </a:lnTo>
                <a:lnTo>
                  <a:pt x="100584" y="24383"/>
                </a:lnTo>
                <a:lnTo>
                  <a:pt x="100584" y="25145"/>
                </a:lnTo>
                <a:lnTo>
                  <a:pt x="101346" y="25527"/>
                </a:lnTo>
                <a:lnTo>
                  <a:pt x="101346" y="24383"/>
                </a:lnTo>
                <a:lnTo>
                  <a:pt x="102870" y="26669"/>
                </a:lnTo>
                <a:lnTo>
                  <a:pt x="102870" y="534162"/>
                </a:lnTo>
                <a:lnTo>
                  <a:pt x="105918" y="537210"/>
                </a:lnTo>
                <a:lnTo>
                  <a:pt x="106680" y="537210"/>
                </a:lnTo>
                <a:lnTo>
                  <a:pt x="108966" y="539496"/>
                </a:lnTo>
                <a:lnTo>
                  <a:pt x="114300" y="541128"/>
                </a:lnTo>
                <a:close/>
              </a:path>
              <a:path w="222250" h="1093470">
                <a:moveTo>
                  <a:pt x="102108" y="1067943"/>
                </a:moveTo>
                <a:lnTo>
                  <a:pt x="102108" y="1067562"/>
                </a:lnTo>
                <a:lnTo>
                  <a:pt x="99822" y="1069086"/>
                </a:lnTo>
                <a:lnTo>
                  <a:pt x="79042" y="1074895"/>
                </a:lnTo>
                <a:lnTo>
                  <a:pt x="55830" y="1078301"/>
                </a:lnTo>
                <a:lnTo>
                  <a:pt x="32360" y="1079954"/>
                </a:lnTo>
                <a:lnTo>
                  <a:pt x="10668" y="1080516"/>
                </a:lnTo>
                <a:lnTo>
                  <a:pt x="0" y="1080516"/>
                </a:lnTo>
                <a:lnTo>
                  <a:pt x="0" y="1093470"/>
                </a:lnTo>
                <a:lnTo>
                  <a:pt x="10668" y="1093470"/>
                </a:lnTo>
                <a:lnTo>
                  <a:pt x="33928" y="1092594"/>
                </a:lnTo>
                <a:lnTo>
                  <a:pt x="59521" y="1090631"/>
                </a:lnTo>
                <a:lnTo>
                  <a:pt x="84691" y="1086658"/>
                </a:lnTo>
                <a:lnTo>
                  <a:pt x="101346" y="1081428"/>
                </a:lnTo>
                <a:lnTo>
                  <a:pt x="101346" y="1069086"/>
                </a:lnTo>
                <a:lnTo>
                  <a:pt x="102108" y="1067943"/>
                </a:lnTo>
                <a:close/>
              </a:path>
              <a:path w="222250" h="1093470">
                <a:moveTo>
                  <a:pt x="100584" y="25145"/>
                </a:moveTo>
                <a:lnTo>
                  <a:pt x="100584" y="24383"/>
                </a:lnTo>
                <a:lnTo>
                  <a:pt x="99060" y="24383"/>
                </a:lnTo>
                <a:lnTo>
                  <a:pt x="100584" y="25145"/>
                </a:lnTo>
                <a:close/>
              </a:path>
              <a:path w="222250" h="1093470">
                <a:moveTo>
                  <a:pt x="102107" y="26161"/>
                </a:moveTo>
                <a:lnTo>
                  <a:pt x="102107" y="25907"/>
                </a:lnTo>
                <a:lnTo>
                  <a:pt x="100584" y="25145"/>
                </a:lnTo>
                <a:lnTo>
                  <a:pt x="102107" y="26161"/>
                </a:lnTo>
                <a:close/>
              </a:path>
              <a:path w="222250" h="1093470">
                <a:moveTo>
                  <a:pt x="102870" y="1066800"/>
                </a:moveTo>
                <a:lnTo>
                  <a:pt x="100584" y="1068324"/>
                </a:lnTo>
                <a:lnTo>
                  <a:pt x="102108" y="1067562"/>
                </a:lnTo>
                <a:lnTo>
                  <a:pt x="102108" y="1067943"/>
                </a:lnTo>
                <a:lnTo>
                  <a:pt x="102870" y="1066800"/>
                </a:lnTo>
                <a:close/>
              </a:path>
              <a:path w="222250" h="1093470">
                <a:moveTo>
                  <a:pt x="102870" y="26669"/>
                </a:moveTo>
                <a:lnTo>
                  <a:pt x="101346" y="24383"/>
                </a:lnTo>
                <a:lnTo>
                  <a:pt x="101346" y="25527"/>
                </a:lnTo>
                <a:lnTo>
                  <a:pt x="102107" y="25907"/>
                </a:lnTo>
                <a:lnTo>
                  <a:pt x="102107" y="26161"/>
                </a:lnTo>
                <a:lnTo>
                  <a:pt x="102870" y="26669"/>
                </a:lnTo>
                <a:close/>
              </a:path>
              <a:path w="222250" h="1093470">
                <a:moveTo>
                  <a:pt x="102870" y="533400"/>
                </a:moveTo>
                <a:lnTo>
                  <a:pt x="102870" y="26669"/>
                </a:lnTo>
                <a:lnTo>
                  <a:pt x="101346" y="25654"/>
                </a:lnTo>
                <a:lnTo>
                  <a:pt x="101346" y="530352"/>
                </a:lnTo>
                <a:lnTo>
                  <a:pt x="102108" y="532638"/>
                </a:lnTo>
                <a:lnTo>
                  <a:pt x="102870" y="533400"/>
                </a:lnTo>
                <a:close/>
              </a:path>
              <a:path w="222250" h="1093470">
                <a:moveTo>
                  <a:pt x="102870" y="1066800"/>
                </a:moveTo>
                <a:lnTo>
                  <a:pt x="102870" y="560070"/>
                </a:lnTo>
                <a:lnTo>
                  <a:pt x="102108" y="560832"/>
                </a:lnTo>
                <a:lnTo>
                  <a:pt x="101346" y="563118"/>
                </a:lnTo>
                <a:lnTo>
                  <a:pt x="101346" y="1067816"/>
                </a:lnTo>
                <a:lnTo>
                  <a:pt x="102870" y="1066800"/>
                </a:lnTo>
                <a:close/>
              </a:path>
              <a:path w="222250" h="1093470">
                <a:moveTo>
                  <a:pt x="102108" y="1067562"/>
                </a:moveTo>
                <a:lnTo>
                  <a:pt x="101346" y="1067943"/>
                </a:lnTo>
                <a:lnTo>
                  <a:pt x="101346" y="1068070"/>
                </a:lnTo>
                <a:lnTo>
                  <a:pt x="102108" y="1067562"/>
                </a:lnTo>
                <a:close/>
              </a:path>
              <a:path w="222250" h="1093470">
                <a:moveTo>
                  <a:pt x="204978" y="553212"/>
                </a:moveTo>
                <a:lnTo>
                  <a:pt x="204216" y="553212"/>
                </a:lnTo>
                <a:lnTo>
                  <a:pt x="180099" y="552013"/>
                </a:lnTo>
                <a:lnTo>
                  <a:pt x="155895" y="550264"/>
                </a:lnTo>
                <a:lnTo>
                  <a:pt x="133674" y="546813"/>
                </a:lnTo>
                <a:lnTo>
                  <a:pt x="114300" y="551688"/>
                </a:lnTo>
                <a:lnTo>
                  <a:pt x="109728" y="553212"/>
                </a:lnTo>
                <a:lnTo>
                  <a:pt x="109728" y="553974"/>
                </a:lnTo>
                <a:lnTo>
                  <a:pt x="108966" y="553974"/>
                </a:lnTo>
                <a:lnTo>
                  <a:pt x="106680" y="555498"/>
                </a:lnTo>
                <a:lnTo>
                  <a:pt x="102870" y="559308"/>
                </a:lnTo>
                <a:lnTo>
                  <a:pt x="102870" y="1066800"/>
                </a:lnTo>
                <a:lnTo>
                  <a:pt x="101346" y="1069086"/>
                </a:lnTo>
                <a:lnTo>
                  <a:pt x="101346" y="1081428"/>
                </a:lnTo>
                <a:lnTo>
                  <a:pt x="106680" y="1079754"/>
                </a:lnTo>
                <a:lnTo>
                  <a:pt x="108966" y="1078230"/>
                </a:lnTo>
                <a:lnTo>
                  <a:pt x="112776" y="1074420"/>
                </a:lnTo>
                <a:lnTo>
                  <a:pt x="112776" y="566928"/>
                </a:lnTo>
                <a:lnTo>
                  <a:pt x="114300" y="564642"/>
                </a:lnTo>
                <a:lnTo>
                  <a:pt x="114300" y="565658"/>
                </a:lnTo>
                <a:lnTo>
                  <a:pt x="115824" y="564642"/>
                </a:lnTo>
                <a:lnTo>
                  <a:pt x="115824" y="565023"/>
                </a:lnTo>
                <a:lnTo>
                  <a:pt x="118110" y="563880"/>
                </a:lnTo>
                <a:lnTo>
                  <a:pt x="137858" y="558728"/>
                </a:lnTo>
                <a:lnTo>
                  <a:pt x="160934" y="555645"/>
                </a:lnTo>
                <a:lnTo>
                  <a:pt x="184314" y="554012"/>
                </a:lnTo>
                <a:lnTo>
                  <a:pt x="204978" y="553212"/>
                </a:lnTo>
                <a:close/>
              </a:path>
              <a:path w="222250" h="1093470">
                <a:moveTo>
                  <a:pt x="113919" y="527685"/>
                </a:moveTo>
                <a:lnTo>
                  <a:pt x="113537" y="526541"/>
                </a:lnTo>
                <a:lnTo>
                  <a:pt x="113537" y="20573"/>
                </a:lnTo>
                <a:lnTo>
                  <a:pt x="112776" y="19811"/>
                </a:lnTo>
                <a:lnTo>
                  <a:pt x="112776" y="526542"/>
                </a:lnTo>
                <a:lnTo>
                  <a:pt x="113919" y="527685"/>
                </a:lnTo>
                <a:close/>
              </a:path>
              <a:path w="222250" h="1093470">
                <a:moveTo>
                  <a:pt x="114300" y="528828"/>
                </a:moveTo>
                <a:lnTo>
                  <a:pt x="113919" y="527685"/>
                </a:lnTo>
                <a:lnTo>
                  <a:pt x="112776" y="526542"/>
                </a:lnTo>
                <a:lnTo>
                  <a:pt x="114300" y="528828"/>
                </a:lnTo>
                <a:close/>
              </a:path>
              <a:path w="222250" h="1093470">
                <a:moveTo>
                  <a:pt x="114300" y="564642"/>
                </a:moveTo>
                <a:lnTo>
                  <a:pt x="112776" y="566928"/>
                </a:lnTo>
                <a:lnTo>
                  <a:pt x="113537" y="566166"/>
                </a:lnTo>
                <a:lnTo>
                  <a:pt x="114300" y="564642"/>
                </a:lnTo>
                <a:close/>
              </a:path>
              <a:path w="222250" h="1093470">
                <a:moveTo>
                  <a:pt x="114300" y="1070610"/>
                </a:moveTo>
                <a:lnTo>
                  <a:pt x="114300" y="565658"/>
                </a:lnTo>
                <a:lnTo>
                  <a:pt x="113537" y="566166"/>
                </a:lnTo>
                <a:lnTo>
                  <a:pt x="112776" y="566928"/>
                </a:lnTo>
                <a:lnTo>
                  <a:pt x="112776" y="1073658"/>
                </a:lnTo>
                <a:lnTo>
                  <a:pt x="113538" y="1072896"/>
                </a:lnTo>
                <a:lnTo>
                  <a:pt x="113538" y="1071372"/>
                </a:lnTo>
                <a:lnTo>
                  <a:pt x="114300" y="1070610"/>
                </a:lnTo>
                <a:close/>
              </a:path>
              <a:path w="222250" h="1093470">
                <a:moveTo>
                  <a:pt x="114300" y="527304"/>
                </a:moveTo>
                <a:lnTo>
                  <a:pt x="114300" y="22859"/>
                </a:lnTo>
                <a:lnTo>
                  <a:pt x="113537" y="22097"/>
                </a:lnTo>
                <a:lnTo>
                  <a:pt x="113537" y="526541"/>
                </a:lnTo>
                <a:lnTo>
                  <a:pt x="114300" y="527304"/>
                </a:lnTo>
                <a:close/>
              </a:path>
              <a:path w="222250" h="1093470">
                <a:moveTo>
                  <a:pt x="204978" y="540258"/>
                </a:moveTo>
                <a:lnTo>
                  <a:pt x="159796" y="537710"/>
                </a:lnTo>
                <a:lnTo>
                  <a:pt x="115824" y="528828"/>
                </a:lnTo>
                <a:lnTo>
                  <a:pt x="113537" y="526541"/>
                </a:lnTo>
                <a:lnTo>
                  <a:pt x="114300" y="528066"/>
                </a:lnTo>
                <a:lnTo>
                  <a:pt x="114300" y="541128"/>
                </a:lnTo>
                <a:lnTo>
                  <a:pt x="132039" y="546559"/>
                </a:lnTo>
                <a:lnTo>
                  <a:pt x="133674" y="546813"/>
                </a:lnTo>
                <a:lnTo>
                  <a:pt x="136517" y="546098"/>
                </a:lnTo>
                <a:lnTo>
                  <a:pt x="159196" y="542944"/>
                </a:lnTo>
                <a:lnTo>
                  <a:pt x="182095" y="541304"/>
                </a:lnTo>
                <a:lnTo>
                  <a:pt x="204978" y="540258"/>
                </a:lnTo>
                <a:close/>
              </a:path>
              <a:path w="222250" h="1093470">
                <a:moveTo>
                  <a:pt x="114300" y="528066"/>
                </a:moveTo>
                <a:lnTo>
                  <a:pt x="113537" y="526541"/>
                </a:lnTo>
                <a:lnTo>
                  <a:pt x="113919" y="527685"/>
                </a:lnTo>
                <a:lnTo>
                  <a:pt x="114300" y="528066"/>
                </a:lnTo>
                <a:close/>
              </a:path>
              <a:path w="222250" h="1093470">
                <a:moveTo>
                  <a:pt x="114300" y="565404"/>
                </a:moveTo>
                <a:lnTo>
                  <a:pt x="114300" y="564642"/>
                </a:lnTo>
                <a:lnTo>
                  <a:pt x="113537" y="566166"/>
                </a:lnTo>
                <a:lnTo>
                  <a:pt x="114300" y="565404"/>
                </a:lnTo>
                <a:close/>
              </a:path>
              <a:path w="222250" h="1093470">
                <a:moveTo>
                  <a:pt x="114300" y="565658"/>
                </a:moveTo>
                <a:lnTo>
                  <a:pt x="114300" y="565404"/>
                </a:lnTo>
                <a:lnTo>
                  <a:pt x="113537" y="566166"/>
                </a:lnTo>
                <a:lnTo>
                  <a:pt x="114300" y="565658"/>
                </a:lnTo>
                <a:close/>
              </a:path>
              <a:path w="222250" h="1093470">
                <a:moveTo>
                  <a:pt x="114300" y="528828"/>
                </a:moveTo>
                <a:lnTo>
                  <a:pt x="114300" y="528066"/>
                </a:lnTo>
                <a:lnTo>
                  <a:pt x="113919" y="527685"/>
                </a:lnTo>
                <a:lnTo>
                  <a:pt x="114300" y="528828"/>
                </a:lnTo>
                <a:close/>
              </a:path>
              <a:path w="222250" h="1093470">
                <a:moveTo>
                  <a:pt x="115824" y="565023"/>
                </a:moveTo>
                <a:lnTo>
                  <a:pt x="115824" y="564642"/>
                </a:lnTo>
                <a:lnTo>
                  <a:pt x="115062" y="565404"/>
                </a:lnTo>
                <a:lnTo>
                  <a:pt x="115824" y="565023"/>
                </a:lnTo>
                <a:close/>
              </a:path>
              <a:path w="222250" h="1093470">
                <a:moveTo>
                  <a:pt x="221742" y="550164"/>
                </a:moveTo>
                <a:lnTo>
                  <a:pt x="221742" y="543306"/>
                </a:lnTo>
                <a:lnTo>
                  <a:pt x="219456" y="540258"/>
                </a:lnTo>
                <a:lnTo>
                  <a:pt x="159196" y="542944"/>
                </a:lnTo>
                <a:lnTo>
                  <a:pt x="133674" y="546813"/>
                </a:lnTo>
                <a:lnTo>
                  <a:pt x="155895" y="550264"/>
                </a:lnTo>
                <a:lnTo>
                  <a:pt x="180099" y="552013"/>
                </a:lnTo>
                <a:lnTo>
                  <a:pt x="204216" y="553212"/>
                </a:lnTo>
                <a:lnTo>
                  <a:pt x="219456" y="553212"/>
                </a:lnTo>
                <a:lnTo>
                  <a:pt x="221742" y="550164"/>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3563" name="object 13">
            <a:extLst>
              <a:ext uri="{FF2B5EF4-FFF2-40B4-BE49-F238E27FC236}">
                <a16:creationId xmlns:a16="http://schemas.microsoft.com/office/drawing/2014/main" id="{58C516A9-57E8-4DD2-A033-08FA788CD66D}"/>
              </a:ext>
            </a:extLst>
          </p:cNvPr>
          <p:cNvSpPr>
            <a:spLocks noChangeArrowheads="1"/>
          </p:cNvSpPr>
          <p:nvPr/>
        </p:nvSpPr>
        <p:spPr bwMode="auto">
          <a:xfrm>
            <a:off x="2624138" y="4754563"/>
            <a:ext cx="1485900" cy="6667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ndParaRPr>
          </a:p>
        </p:txBody>
      </p:sp>
      <p:sp>
        <p:nvSpPr>
          <p:cNvPr id="23564" name="object 14">
            <a:extLst>
              <a:ext uri="{FF2B5EF4-FFF2-40B4-BE49-F238E27FC236}">
                <a16:creationId xmlns:a16="http://schemas.microsoft.com/office/drawing/2014/main" id="{79591C83-B18C-4E1B-808E-581FED5CEA4E}"/>
              </a:ext>
            </a:extLst>
          </p:cNvPr>
          <p:cNvSpPr>
            <a:spLocks noChangeArrowheads="1"/>
          </p:cNvSpPr>
          <p:nvPr/>
        </p:nvSpPr>
        <p:spPr bwMode="auto">
          <a:xfrm>
            <a:off x="2711451" y="6064250"/>
            <a:ext cx="1311275" cy="4953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ndParaRPr>
          </a:p>
        </p:txBody>
      </p:sp>
      <p:sp>
        <p:nvSpPr>
          <p:cNvPr id="23565" name="object 15">
            <a:extLst>
              <a:ext uri="{FF2B5EF4-FFF2-40B4-BE49-F238E27FC236}">
                <a16:creationId xmlns:a16="http://schemas.microsoft.com/office/drawing/2014/main" id="{E79695C7-CF9B-45A4-903A-88EB68ACEB7C}"/>
              </a:ext>
            </a:extLst>
          </p:cNvPr>
          <p:cNvSpPr>
            <a:spLocks noChangeArrowheads="1"/>
          </p:cNvSpPr>
          <p:nvPr/>
        </p:nvSpPr>
        <p:spPr bwMode="auto">
          <a:xfrm>
            <a:off x="1946275" y="3398839"/>
            <a:ext cx="2298700" cy="6000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ndParaRPr>
          </a:p>
        </p:txBody>
      </p:sp>
      <p:sp>
        <p:nvSpPr>
          <p:cNvPr id="23566" name="object 16">
            <a:extLst>
              <a:ext uri="{FF2B5EF4-FFF2-40B4-BE49-F238E27FC236}">
                <a16:creationId xmlns:a16="http://schemas.microsoft.com/office/drawing/2014/main" id="{723501D3-1A16-4955-8214-3F7EACCB7018}"/>
              </a:ext>
            </a:extLst>
          </p:cNvPr>
          <p:cNvSpPr>
            <a:spLocks noChangeArrowheads="1"/>
          </p:cNvSpPr>
          <p:nvPr/>
        </p:nvSpPr>
        <p:spPr bwMode="auto">
          <a:xfrm>
            <a:off x="2768600" y="2065338"/>
            <a:ext cx="1195388" cy="47625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endParaRPr>
          </a:p>
        </p:txBody>
      </p:sp>
      <p:sp>
        <p:nvSpPr>
          <p:cNvPr id="23567" name="object 17">
            <a:extLst>
              <a:ext uri="{FF2B5EF4-FFF2-40B4-BE49-F238E27FC236}">
                <a16:creationId xmlns:a16="http://schemas.microsoft.com/office/drawing/2014/main" id="{5FF37A94-77BB-47DB-AA53-8933B5B2DC1C}"/>
              </a:ext>
            </a:extLst>
          </p:cNvPr>
          <p:cNvSpPr>
            <a:spLocks/>
          </p:cNvSpPr>
          <p:nvPr/>
        </p:nvSpPr>
        <p:spPr bwMode="auto">
          <a:xfrm>
            <a:off x="4206875" y="1719263"/>
            <a:ext cx="223838" cy="1168400"/>
          </a:xfrm>
          <a:custGeom>
            <a:avLst/>
            <a:gdLst>
              <a:gd name="T0" fmla="*/ 67841 w 224154"/>
              <a:gd name="T1" fmla="*/ 578915 h 1168400"/>
              <a:gd name="T2" fmla="*/ 3043 w 224154"/>
              <a:gd name="T3" fmla="*/ 576072 h 1168400"/>
              <a:gd name="T4" fmla="*/ 3043 w 224154"/>
              <a:gd name="T5" fmla="*/ 592074 h 1168400"/>
              <a:gd name="T6" fmla="*/ 67389 w 224154"/>
              <a:gd name="T7" fmla="*/ 589078 h 1168400"/>
              <a:gd name="T8" fmla="*/ 108811 w 224154"/>
              <a:gd name="T9" fmla="*/ 563372 h 1168400"/>
              <a:gd name="T10" fmla="*/ 87509 w 224154"/>
              <a:gd name="T11" fmla="*/ 570081 h 1168400"/>
              <a:gd name="T12" fmla="*/ 19022 w 224154"/>
              <a:gd name="T13" fmla="*/ 576072 h 1168400"/>
              <a:gd name="T14" fmla="*/ 93076 w 224154"/>
              <a:gd name="T15" fmla="*/ 582863 h 1168400"/>
              <a:gd name="T16" fmla="*/ 107290 w 224154"/>
              <a:gd name="T17" fmla="*/ 565404 h 1168400"/>
              <a:gd name="T18" fmla="*/ 108811 w 224154"/>
              <a:gd name="T19" fmla="*/ 563372 h 1168400"/>
              <a:gd name="T20" fmla="*/ 122508 w 224154"/>
              <a:gd name="T21" fmla="*/ 597408 h 1168400"/>
              <a:gd name="T22" fmla="*/ 120986 w 224154"/>
              <a:gd name="T23" fmla="*/ 594360 h 1168400"/>
              <a:gd name="T24" fmla="*/ 117942 w 224154"/>
              <a:gd name="T25" fmla="*/ 591312 h 1168400"/>
              <a:gd name="T26" fmla="*/ 92599 w 224154"/>
              <a:gd name="T27" fmla="*/ 585235 h 1168400"/>
              <a:gd name="T28" fmla="*/ 19022 w 224154"/>
              <a:gd name="T29" fmla="*/ 592074 h 1168400"/>
              <a:gd name="T30" fmla="*/ 99680 w 224154"/>
              <a:gd name="T31" fmla="*/ 601218 h 1168400"/>
              <a:gd name="T32" fmla="*/ 107290 w 224154"/>
              <a:gd name="T33" fmla="*/ 602742 h 1168400"/>
              <a:gd name="T34" fmla="*/ 110333 w 224154"/>
              <a:gd name="T35" fmla="*/ 1149096 h 1168400"/>
              <a:gd name="T36" fmla="*/ 112616 w 224154"/>
              <a:gd name="T37" fmla="*/ 1152144 h 1168400"/>
              <a:gd name="T38" fmla="*/ 121747 w 224154"/>
              <a:gd name="T39" fmla="*/ 1155900 h 1168400"/>
              <a:gd name="T40" fmla="*/ 109572 w 224154"/>
              <a:gd name="T41" fmla="*/ 562356 h 1168400"/>
              <a:gd name="T42" fmla="*/ 108811 w 224154"/>
              <a:gd name="T43" fmla="*/ 563372 h 1168400"/>
              <a:gd name="T44" fmla="*/ 108050 w 224154"/>
              <a:gd name="T45" fmla="*/ 563880 h 1168400"/>
              <a:gd name="T46" fmla="*/ 109572 w 224154"/>
              <a:gd name="T47" fmla="*/ 579815 h 1168400"/>
              <a:gd name="T48" fmla="*/ 107290 w 224154"/>
              <a:gd name="T49" fmla="*/ 580544 h 1168400"/>
              <a:gd name="T50" fmla="*/ 107290 w 224154"/>
              <a:gd name="T51" fmla="*/ 602742 h 1168400"/>
              <a:gd name="T52" fmla="*/ 108050 w 224154"/>
              <a:gd name="T53" fmla="*/ 604266 h 1168400"/>
              <a:gd name="T54" fmla="*/ 108050 w 224154"/>
              <a:gd name="T55" fmla="*/ 604266 h 1168400"/>
              <a:gd name="T56" fmla="*/ 107290 w 224154"/>
              <a:gd name="T57" fmla="*/ 604012 h 1168400"/>
              <a:gd name="T58" fmla="*/ 223711 w 224154"/>
              <a:gd name="T59" fmla="*/ 0 h 1168400"/>
              <a:gd name="T60" fmla="*/ 116421 w 224154"/>
              <a:gd name="T61" fmla="*/ 13716 h 1168400"/>
              <a:gd name="T62" fmla="*/ 108050 w 224154"/>
              <a:gd name="T63" fmla="*/ 23622 h 1168400"/>
              <a:gd name="T64" fmla="*/ 109572 w 224154"/>
              <a:gd name="T65" fmla="*/ 579815 h 1168400"/>
              <a:gd name="T66" fmla="*/ 118703 w 224154"/>
              <a:gd name="T67" fmla="*/ 575310 h 1168400"/>
              <a:gd name="T68" fmla="*/ 121747 w 224154"/>
              <a:gd name="T69" fmla="*/ 572262 h 1168400"/>
              <a:gd name="T70" fmla="*/ 124030 w 224154"/>
              <a:gd name="T71" fmla="*/ 27241 h 1168400"/>
              <a:gd name="T72" fmla="*/ 212297 w 224154"/>
              <a:gd name="T73" fmla="*/ 16002 h 1168400"/>
              <a:gd name="T74" fmla="*/ 109572 w 224154"/>
              <a:gd name="T75" fmla="*/ 605790 h 1168400"/>
              <a:gd name="T76" fmla="*/ 108050 w 224154"/>
              <a:gd name="T77" fmla="*/ 1144524 h 1168400"/>
              <a:gd name="T78" fmla="*/ 109572 w 224154"/>
              <a:gd name="T79" fmla="*/ 1148334 h 1168400"/>
              <a:gd name="T80" fmla="*/ 123378 w 224154"/>
              <a:gd name="T81" fmla="*/ 27731 h 1168400"/>
              <a:gd name="T82" fmla="*/ 121747 w 224154"/>
              <a:gd name="T83" fmla="*/ 28956 h 1168400"/>
              <a:gd name="T84" fmla="*/ 123378 w 224154"/>
              <a:gd name="T85" fmla="*/ 27867 h 1168400"/>
              <a:gd name="T86" fmla="*/ 122508 w 224154"/>
              <a:gd name="T87" fmla="*/ 571500 h 1168400"/>
              <a:gd name="T88" fmla="*/ 123269 w 224154"/>
              <a:gd name="T89" fmla="*/ 28194 h 1168400"/>
              <a:gd name="T90" fmla="*/ 123269 w 224154"/>
              <a:gd name="T91" fmla="*/ 1139952 h 1168400"/>
              <a:gd name="T92" fmla="*/ 123460 w 224154"/>
              <a:gd name="T93" fmla="*/ 1140333 h 1168400"/>
              <a:gd name="T94" fmla="*/ 121747 w 224154"/>
              <a:gd name="T95" fmla="*/ 1139190 h 1168400"/>
              <a:gd name="T96" fmla="*/ 124030 w 224154"/>
              <a:gd name="T97" fmla="*/ 1141476 h 1168400"/>
              <a:gd name="T98" fmla="*/ 121747 w 224154"/>
              <a:gd name="T99" fmla="*/ 1155900 h 1168400"/>
              <a:gd name="T100" fmla="*/ 123460 w 224154"/>
              <a:gd name="T101" fmla="*/ 1140333 h 1168400"/>
              <a:gd name="T102" fmla="*/ 124030 w 224154"/>
              <a:gd name="T103" fmla="*/ 1140714 h 1168400"/>
              <a:gd name="T104" fmla="*/ 124030 w 224154"/>
              <a:gd name="T105" fmla="*/ 1140714 h 1168400"/>
              <a:gd name="T106" fmla="*/ 123439 w 224154"/>
              <a:gd name="T107" fmla="*/ 27686 h 1168400"/>
              <a:gd name="T108" fmla="*/ 223711 w 224154"/>
              <a:gd name="T109" fmla="*/ 1152144 h 1168400"/>
              <a:gd name="T110" fmla="*/ 167508 w 224154"/>
              <a:gd name="T111" fmla="*/ 1149586 h 1168400"/>
              <a:gd name="T112" fmla="*/ 123460 w 224154"/>
              <a:gd name="T113" fmla="*/ 1140333 h 1168400"/>
              <a:gd name="T114" fmla="*/ 139368 w 224154"/>
              <a:gd name="T115" fmla="*/ 1161577 h 1168400"/>
              <a:gd name="T116" fmla="*/ 212297 w 224154"/>
              <a:gd name="T117" fmla="*/ 1168146 h 11684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4154" h="1168400">
                <a:moveTo>
                  <a:pt x="96699" y="583970"/>
                </a:moveTo>
                <a:lnTo>
                  <a:pt x="93207" y="582863"/>
                </a:lnTo>
                <a:lnTo>
                  <a:pt x="67937" y="578915"/>
                </a:lnTo>
                <a:lnTo>
                  <a:pt x="42226" y="576973"/>
                </a:lnTo>
                <a:lnTo>
                  <a:pt x="19049" y="576072"/>
                </a:lnTo>
                <a:lnTo>
                  <a:pt x="3047" y="576072"/>
                </a:lnTo>
                <a:lnTo>
                  <a:pt x="0" y="579882"/>
                </a:lnTo>
                <a:lnTo>
                  <a:pt x="0" y="588264"/>
                </a:lnTo>
                <a:lnTo>
                  <a:pt x="3047" y="592074"/>
                </a:lnTo>
                <a:lnTo>
                  <a:pt x="19049" y="592074"/>
                </a:lnTo>
                <a:lnTo>
                  <a:pt x="42226" y="590960"/>
                </a:lnTo>
                <a:lnTo>
                  <a:pt x="67484" y="589078"/>
                </a:lnTo>
                <a:lnTo>
                  <a:pt x="92730" y="585235"/>
                </a:lnTo>
                <a:lnTo>
                  <a:pt x="96699" y="583970"/>
                </a:lnTo>
                <a:close/>
              </a:path>
              <a:path w="224154" h="1168400">
                <a:moveTo>
                  <a:pt x="108965" y="563372"/>
                </a:moveTo>
                <a:lnTo>
                  <a:pt x="108965" y="563118"/>
                </a:lnTo>
                <a:lnTo>
                  <a:pt x="107441" y="563880"/>
                </a:lnTo>
                <a:lnTo>
                  <a:pt x="87633" y="570081"/>
                </a:lnTo>
                <a:lnTo>
                  <a:pt x="64046" y="573405"/>
                </a:lnTo>
                <a:lnTo>
                  <a:pt x="39623" y="575035"/>
                </a:lnTo>
                <a:lnTo>
                  <a:pt x="19049" y="576072"/>
                </a:lnTo>
                <a:lnTo>
                  <a:pt x="42226" y="576973"/>
                </a:lnTo>
                <a:lnTo>
                  <a:pt x="67937" y="578915"/>
                </a:lnTo>
                <a:lnTo>
                  <a:pt x="93207" y="582863"/>
                </a:lnTo>
                <a:lnTo>
                  <a:pt x="96699" y="583970"/>
                </a:lnTo>
                <a:lnTo>
                  <a:pt x="107441" y="580544"/>
                </a:lnTo>
                <a:lnTo>
                  <a:pt x="107441" y="565404"/>
                </a:lnTo>
                <a:lnTo>
                  <a:pt x="108203" y="563880"/>
                </a:lnTo>
                <a:lnTo>
                  <a:pt x="108203" y="564388"/>
                </a:lnTo>
                <a:lnTo>
                  <a:pt x="108965" y="563372"/>
                </a:lnTo>
                <a:close/>
              </a:path>
              <a:path w="224154" h="1168400">
                <a:moveTo>
                  <a:pt x="123443" y="1139952"/>
                </a:moveTo>
                <a:lnTo>
                  <a:pt x="123443" y="599694"/>
                </a:lnTo>
                <a:lnTo>
                  <a:pt x="122681" y="597408"/>
                </a:lnTo>
                <a:lnTo>
                  <a:pt x="122681" y="596646"/>
                </a:lnTo>
                <a:lnTo>
                  <a:pt x="121919" y="595884"/>
                </a:lnTo>
                <a:lnTo>
                  <a:pt x="121157" y="594360"/>
                </a:lnTo>
                <a:lnTo>
                  <a:pt x="118871" y="592074"/>
                </a:lnTo>
                <a:lnTo>
                  <a:pt x="118109" y="592074"/>
                </a:lnTo>
                <a:lnTo>
                  <a:pt x="118109" y="591312"/>
                </a:lnTo>
                <a:lnTo>
                  <a:pt x="115061" y="589788"/>
                </a:lnTo>
                <a:lnTo>
                  <a:pt x="96699" y="583970"/>
                </a:lnTo>
                <a:lnTo>
                  <a:pt x="92730" y="585235"/>
                </a:lnTo>
                <a:lnTo>
                  <a:pt x="67484" y="589078"/>
                </a:lnTo>
                <a:lnTo>
                  <a:pt x="41833" y="590989"/>
                </a:lnTo>
                <a:lnTo>
                  <a:pt x="19049" y="592074"/>
                </a:lnTo>
                <a:lnTo>
                  <a:pt x="28955" y="592074"/>
                </a:lnTo>
                <a:lnTo>
                  <a:pt x="75437" y="595884"/>
                </a:lnTo>
                <a:lnTo>
                  <a:pt x="99821" y="601218"/>
                </a:lnTo>
                <a:lnTo>
                  <a:pt x="104393" y="601980"/>
                </a:lnTo>
                <a:lnTo>
                  <a:pt x="107441" y="604012"/>
                </a:lnTo>
                <a:lnTo>
                  <a:pt x="107441" y="602742"/>
                </a:lnTo>
                <a:lnTo>
                  <a:pt x="109727" y="605790"/>
                </a:lnTo>
                <a:lnTo>
                  <a:pt x="109727" y="1148334"/>
                </a:lnTo>
                <a:lnTo>
                  <a:pt x="110489" y="1149096"/>
                </a:lnTo>
                <a:lnTo>
                  <a:pt x="112013" y="1151382"/>
                </a:lnTo>
                <a:lnTo>
                  <a:pt x="112775" y="1151382"/>
                </a:lnTo>
                <a:lnTo>
                  <a:pt x="112775" y="1152144"/>
                </a:lnTo>
                <a:lnTo>
                  <a:pt x="113537" y="1152906"/>
                </a:lnTo>
                <a:lnTo>
                  <a:pt x="117347" y="1154430"/>
                </a:lnTo>
                <a:lnTo>
                  <a:pt x="121919" y="1155900"/>
                </a:lnTo>
                <a:lnTo>
                  <a:pt x="121919" y="1138428"/>
                </a:lnTo>
                <a:lnTo>
                  <a:pt x="123443" y="1139952"/>
                </a:lnTo>
                <a:close/>
              </a:path>
              <a:path w="224154" h="1168400">
                <a:moveTo>
                  <a:pt x="109727" y="562356"/>
                </a:moveTo>
                <a:lnTo>
                  <a:pt x="107441" y="563880"/>
                </a:lnTo>
                <a:lnTo>
                  <a:pt x="108965" y="563118"/>
                </a:lnTo>
                <a:lnTo>
                  <a:pt x="108965" y="563372"/>
                </a:lnTo>
                <a:lnTo>
                  <a:pt x="109727" y="562356"/>
                </a:lnTo>
                <a:close/>
              </a:path>
              <a:path w="224154" h="1168400">
                <a:moveTo>
                  <a:pt x="108203" y="564388"/>
                </a:moveTo>
                <a:lnTo>
                  <a:pt x="108203" y="563880"/>
                </a:lnTo>
                <a:lnTo>
                  <a:pt x="107441" y="565404"/>
                </a:lnTo>
                <a:lnTo>
                  <a:pt x="108203" y="564388"/>
                </a:lnTo>
                <a:close/>
              </a:path>
              <a:path w="224154" h="1168400">
                <a:moveTo>
                  <a:pt x="109727" y="579815"/>
                </a:moveTo>
                <a:lnTo>
                  <a:pt x="109727" y="562356"/>
                </a:lnTo>
                <a:lnTo>
                  <a:pt x="107441" y="565404"/>
                </a:lnTo>
                <a:lnTo>
                  <a:pt x="107441" y="580544"/>
                </a:lnTo>
                <a:lnTo>
                  <a:pt x="109727" y="579815"/>
                </a:lnTo>
                <a:close/>
              </a:path>
              <a:path w="224154" h="1168400">
                <a:moveTo>
                  <a:pt x="109727" y="605790"/>
                </a:moveTo>
                <a:lnTo>
                  <a:pt x="107441" y="602742"/>
                </a:lnTo>
                <a:lnTo>
                  <a:pt x="108203" y="604266"/>
                </a:lnTo>
                <a:lnTo>
                  <a:pt x="109727" y="605790"/>
                </a:lnTo>
                <a:close/>
              </a:path>
              <a:path w="224154" h="1168400">
                <a:moveTo>
                  <a:pt x="108203" y="604266"/>
                </a:moveTo>
                <a:lnTo>
                  <a:pt x="107441" y="602742"/>
                </a:lnTo>
                <a:lnTo>
                  <a:pt x="107441" y="603504"/>
                </a:lnTo>
                <a:lnTo>
                  <a:pt x="108203" y="604266"/>
                </a:lnTo>
                <a:close/>
              </a:path>
              <a:path w="224154" h="1168400">
                <a:moveTo>
                  <a:pt x="108965" y="605028"/>
                </a:moveTo>
                <a:lnTo>
                  <a:pt x="107441" y="603504"/>
                </a:lnTo>
                <a:lnTo>
                  <a:pt x="107441" y="604012"/>
                </a:lnTo>
                <a:lnTo>
                  <a:pt x="108965" y="605028"/>
                </a:lnTo>
                <a:close/>
              </a:path>
              <a:path w="224154" h="1168400">
                <a:moveTo>
                  <a:pt x="224027" y="15240"/>
                </a:moveTo>
                <a:lnTo>
                  <a:pt x="224027" y="0"/>
                </a:lnTo>
                <a:lnTo>
                  <a:pt x="212597" y="0"/>
                </a:lnTo>
                <a:lnTo>
                  <a:pt x="163529" y="2847"/>
                </a:lnTo>
                <a:lnTo>
                  <a:pt x="116585" y="13716"/>
                </a:lnTo>
                <a:lnTo>
                  <a:pt x="108965" y="20574"/>
                </a:lnTo>
                <a:lnTo>
                  <a:pt x="108965" y="21336"/>
                </a:lnTo>
                <a:lnTo>
                  <a:pt x="108203" y="23622"/>
                </a:lnTo>
                <a:lnTo>
                  <a:pt x="108203" y="563372"/>
                </a:lnTo>
                <a:lnTo>
                  <a:pt x="109727" y="562356"/>
                </a:lnTo>
                <a:lnTo>
                  <a:pt x="109727" y="579815"/>
                </a:lnTo>
                <a:lnTo>
                  <a:pt x="114299" y="578358"/>
                </a:lnTo>
                <a:lnTo>
                  <a:pt x="118109" y="576072"/>
                </a:lnTo>
                <a:lnTo>
                  <a:pt x="118871" y="575310"/>
                </a:lnTo>
                <a:lnTo>
                  <a:pt x="119633" y="575310"/>
                </a:lnTo>
                <a:lnTo>
                  <a:pt x="121157" y="573024"/>
                </a:lnTo>
                <a:lnTo>
                  <a:pt x="121919" y="572262"/>
                </a:lnTo>
                <a:lnTo>
                  <a:pt x="121919" y="28956"/>
                </a:lnTo>
                <a:lnTo>
                  <a:pt x="124205" y="25908"/>
                </a:lnTo>
                <a:lnTo>
                  <a:pt x="124205" y="27241"/>
                </a:lnTo>
                <a:lnTo>
                  <a:pt x="124967" y="26670"/>
                </a:lnTo>
                <a:lnTo>
                  <a:pt x="168321" y="18021"/>
                </a:lnTo>
                <a:lnTo>
                  <a:pt x="212597" y="16002"/>
                </a:lnTo>
                <a:lnTo>
                  <a:pt x="224027" y="15240"/>
                </a:lnTo>
                <a:close/>
              </a:path>
              <a:path w="224154" h="1168400">
                <a:moveTo>
                  <a:pt x="109727" y="1148334"/>
                </a:moveTo>
                <a:lnTo>
                  <a:pt x="109727" y="605790"/>
                </a:lnTo>
                <a:lnTo>
                  <a:pt x="108965" y="605028"/>
                </a:lnTo>
                <a:lnTo>
                  <a:pt x="108203" y="604520"/>
                </a:lnTo>
                <a:lnTo>
                  <a:pt x="108203" y="1144524"/>
                </a:lnTo>
                <a:lnTo>
                  <a:pt x="108965" y="1146048"/>
                </a:lnTo>
                <a:lnTo>
                  <a:pt x="108965" y="1147572"/>
                </a:lnTo>
                <a:lnTo>
                  <a:pt x="109727" y="1148334"/>
                </a:lnTo>
                <a:close/>
              </a:path>
              <a:path w="224154" h="1168400">
                <a:moveTo>
                  <a:pt x="124205" y="25908"/>
                </a:moveTo>
                <a:lnTo>
                  <a:pt x="121919" y="28956"/>
                </a:lnTo>
                <a:lnTo>
                  <a:pt x="123552" y="27731"/>
                </a:lnTo>
                <a:lnTo>
                  <a:pt x="124205" y="25908"/>
                </a:lnTo>
                <a:close/>
              </a:path>
              <a:path w="224154" h="1168400">
                <a:moveTo>
                  <a:pt x="123613" y="27686"/>
                </a:moveTo>
                <a:lnTo>
                  <a:pt x="121919" y="28956"/>
                </a:lnTo>
                <a:lnTo>
                  <a:pt x="123552" y="27867"/>
                </a:lnTo>
                <a:lnTo>
                  <a:pt x="123613" y="27686"/>
                </a:lnTo>
                <a:close/>
              </a:path>
              <a:path w="224154" h="1168400">
                <a:moveTo>
                  <a:pt x="123552" y="27867"/>
                </a:moveTo>
                <a:lnTo>
                  <a:pt x="121919" y="28956"/>
                </a:lnTo>
                <a:lnTo>
                  <a:pt x="121919" y="572262"/>
                </a:lnTo>
                <a:lnTo>
                  <a:pt x="122681" y="571500"/>
                </a:lnTo>
                <a:lnTo>
                  <a:pt x="122681" y="569976"/>
                </a:lnTo>
                <a:lnTo>
                  <a:pt x="123443" y="568452"/>
                </a:lnTo>
                <a:lnTo>
                  <a:pt x="123443" y="28194"/>
                </a:lnTo>
                <a:lnTo>
                  <a:pt x="123552" y="27867"/>
                </a:lnTo>
                <a:close/>
              </a:path>
              <a:path w="224154" h="1168400">
                <a:moveTo>
                  <a:pt x="123634" y="1140333"/>
                </a:moveTo>
                <a:lnTo>
                  <a:pt x="123443" y="1139952"/>
                </a:lnTo>
                <a:lnTo>
                  <a:pt x="121919" y="1138428"/>
                </a:lnTo>
                <a:lnTo>
                  <a:pt x="123062" y="1139952"/>
                </a:lnTo>
                <a:lnTo>
                  <a:pt x="123634" y="1140333"/>
                </a:lnTo>
                <a:close/>
              </a:path>
              <a:path w="224154" h="1168400">
                <a:moveTo>
                  <a:pt x="123062" y="1139952"/>
                </a:moveTo>
                <a:lnTo>
                  <a:pt x="121919" y="1138428"/>
                </a:lnTo>
                <a:lnTo>
                  <a:pt x="121919" y="1139190"/>
                </a:lnTo>
                <a:lnTo>
                  <a:pt x="123062" y="1139952"/>
                </a:lnTo>
                <a:close/>
              </a:path>
              <a:path w="224154" h="1168400">
                <a:moveTo>
                  <a:pt x="124205" y="1156636"/>
                </a:moveTo>
                <a:lnTo>
                  <a:pt x="124205" y="1141476"/>
                </a:lnTo>
                <a:lnTo>
                  <a:pt x="123062" y="1139952"/>
                </a:lnTo>
                <a:lnTo>
                  <a:pt x="121919" y="1139190"/>
                </a:lnTo>
                <a:lnTo>
                  <a:pt x="121919" y="1155900"/>
                </a:lnTo>
                <a:lnTo>
                  <a:pt x="124205" y="1156636"/>
                </a:lnTo>
                <a:close/>
              </a:path>
              <a:path w="224154" h="1168400">
                <a:moveTo>
                  <a:pt x="124205" y="1141476"/>
                </a:moveTo>
                <a:lnTo>
                  <a:pt x="123634" y="1140333"/>
                </a:lnTo>
                <a:lnTo>
                  <a:pt x="123062" y="1139952"/>
                </a:lnTo>
                <a:lnTo>
                  <a:pt x="124205" y="1141476"/>
                </a:lnTo>
                <a:close/>
              </a:path>
              <a:path w="224154" h="1168400">
                <a:moveTo>
                  <a:pt x="124205" y="1140714"/>
                </a:moveTo>
                <a:lnTo>
                  <a:pt x="123443" y="1139952"/>
                </a:lnTo>
                <a:lnTo>
                  <a:pt x="123634" y="1140333"/>
                </a:lnTo>
                <a:lnTo>
                  <a:pt x="124205" y="1140714"/>
                </a:lnTo>
                <a:close/>
              </a:path>
              <a:path w="224154" h="1168400">
                <a:moveTo>
                  <a:pt x="124205" y="27241"/>
                </a:moveTo>
                <a:lnTo>
                  <a:pt x="124205" y="25908"/>
                </a:lnTo>
                <a:lnTo>
                  <a:pt x="123613" y="27686"/>
                </a:lnTo>
                <a:lnTo>
                  <a:pt x="124205" y="27241"/>
                </a:lnTo>
                <a:close/>
              </a:path>
              <a:path w="224154" h="1168400">
                <a:moveTo>
                  <a:pt x="224027" y="1168146"/>
                </a:moveTo>
                <a:lnTo>
                  <a:pt x="224027" y="1152144"/>
                </a:lnTo>
                <a:lnTo>
                  <a:pt x="212597" y="1152144"/>
                </a:lnTo>
                <a:lnTo>
                  <a:pt x="191114" y="1151270"/>
                </a:lnTo>
                <a:lnTo>
                  <a:pt x="167744" y="1149586"/>
                </a:lnTo>
                <a:lnTo>
                  <a:pt x="144703" y="1146323"/>
                </a:lnTo>
                <a:lnTo>
                  <a:pt x="124205" y="1140714"/>
                </a:lnTo>
                <a:lnTo>
                  <a:pt x="123634" y="1140333"/>
                </a:lnTo>
                <a:lnTo>
                  <a:pt x="124205" y="1141476"/>
                </a:lnTo>
                <a:lnTo>
                  <a:pt x="124205" y="1156636"/>
                </a:lnTo>
                <a:lnTo>
                  <a:pt x="139565" y="1161577"/>
                </a:lnTo>
                <a:lnTo>
                  <a:pt x="164206" y="1165317"/>
                </a:lnTo>
                <a:lnTo>
                  <a:pt x="189230" y="1167042"/>
                </a:lnTo>
                <a:lnTo>
                  <a:pt x="212597" y="1168146"/>
                </a:lnTo>
                <a:lnTo>
                  <a:pt x="224027" y="1168146"/>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3568" name="object 18">
            <a:extLst>
              <a:ext uri="{FF2B5EF4-FFF2-40B4-BE49-F238E27FC236}">
                <a16:creationId xmlns:a16="http://schemas.microsoft.com/office/drawing/2014/main" id="{E6F32BE9-6F79-4910-A0C7-E8CECD3EBB1A}"/>
              </a:ext>
            </a:extLst>
          </p:cNvPr>
          <p:cNvSpPr>
            <a:spLocks/>
          </p:cNvSpPr>
          <p:nvPr/>
        </p:nvSpPr>
        <p:spPr bwMode="auto">
          <a:xfrm>
            <a:off x="4214814" y="3114675"/>
            <a:ext cx="223837" cy="1168400"/>
          </a:xfrm>
          <a:custGeom>
            <a:avLst/>
            <a:gdLst>
              <a:gd name="T0" fmla="*/ 42943 w 224154"/>
              <a:gd name="T1" fmla="*/ 577197 h 1168400"/>
              <a:gd name="T2" fmla="*/ 0 w 224154"/>
              <a:gd name="T3" fmla="*/ 588264 h 1168400"/>
              <a:gd name="T4" fmla="*/ 67445 w 224154"/>
              <a:gd name="T5" fmla="*/ 589259 h 1168400"/>
              <a:gd name="T6" fmla="*/ 223710 w 224154"/>
              <a:gd name="T7" fmla="*/ 0 h 1168400"/>
              <a:gd name="T8" fmla="*/ 113376 w 224154"/>
              <a:gd name="T9" fmla="*/ 16002 h 1168400"/>
              <a:gd name="T10" fmla="*/ 109572 w 224154"/>
              <a:gd name="T11" fmla="*/ 19812 h 1168400"/>
              <a:gd name="T12" fmla="*/ 108050 w 224154"/>
              <a:gd name="T13" fmla="*/ 564642 h 1168400"/>
              <a:gd name="T14" fmla="*/ 19022 w 224154"/>
              <a:gd name="T15" fmla="*/ 576072 h 1168400"/>
              <a:gd name="T16" fmla="*/ 96701 w 224154"/>
              <a:gd name="T17" fmla="*/ 584069 h 1168400"/>
              <a:gd name="T18" fmla="*/ 108811 w 224154"/>
              <a:gd name="T19" fmla="*/ 580102 h 1168400"/>
              <a:gd name="T20" fmla="*/ 120986 w 224154"/>
              <a:gd name="T21" fmla="*/ 573024 h 1168400"/>
              <a:gd name="T22" fmla="*/ 124029 w 224154"/>
              <a:gd name="T23" fmla="*/ 25908 h 1168400"/>
              <a:gd name="T24" fmla="*/ 168106 w 224154"/>
              <a:gd name="T25" fmla="*/ 18488 h 1168400"/>
              <a:gd name="T26" fmla="*/ 124029 w 224154"/>
              <a:gd name="T27" fmla="*/ 1140714 h 1168400"/>
              <a:gd name="T28" fmla="*/ 122508 w 224154"/>
              <a:gd name="T29" fmla="*/ 596646 h 1168400"/>
              <a:gd name="T30" fmla="*/ 117942 w 224154"/>
              <a:gd name="T31" fmla="*/ 592074 h 1168400"/>
              <a:gd name="T32" fmla="*/ 67445 w 224154"/>
              <a:gd name="T33" fmla="*/ 589259 h 1168400"/>
              <a:gd name="T34" fmla="*/ 63598 w 224154"/>
              <a:gd name="T35" fmla="*/ 594626 h 1168400"/>
              <a:gd name="T36" fmla="*/ 108050 w 224154"/>
              <a:gd name="T37" fmla="*/ 602742 h 1168400"/>
              <a:gd name="T38" fmla="*/ 110333 w 224154"/>
              <a:gd name="T39" fmla="*/ 1149858 h 1168400"/>
              <a:gd name="T40" fmla="*/ 114137 w 224154"/>
              <a:gd name="T41" fmla="*/ 1152906 h 1168400"/>
              <a:gd name="T42" fmla="*/ 124029 w 224154"/>
              <a:gd name="T43" fmla="*/ 1140714 h 1168400"/>
              <a:gd name="T44" fmla="*/ 108050 w 224154"/>
              <a:gd name="T45" fmla="*/ 23622 h 1168400"/>
              <a:gd name="T46" fmla="*/ 108050 w 224154"/>
              <a:gd name="T47" fmla="*/ 564642 h 1168400"/>
              <a:gd name="T48" fmla="*/ 108050 w 224154"/>
              <a:gd name="T49" fmla="*/ 602742 h 1168400"/>
              <a:gd name="T50" fmla="*/ 108811 w 224154"/>
              <a:gd name="T51" fmla="*/ 604266 h 1168400"/>
              <a:gd name="T52" fmla="*/ 108811 w 224154"/>
              <a:gd name="T53" fmla="*/ 604647 h 1168400"/>
              <a:gd name="T54" fmla="*/ 109572 w 224154"/>
              <a:gd name="T55" fmla="*/ 1147572 h 1168400"/>
              <a:gd name="T56" fmla="*/ 108050 w 224154"/>
              <a:gd name="T57" fmla="*/ 1144524 h 1168400"/>
              <a:gd name="T58" fmla="*/ 109572 w 224154"/>
              <a:gd name="T59" fmla="*/ 562356 h 1168400"/>
              <a:gd name="T60" fmla="*/ 108811 w 224154"/>
              <a:gd name="T61" fmla="*/ 604266 h 1168400"/>
              <a:gd name="T62" fmla="*/ 109065 w 224154"/>
              <a:gd name="T63" fmla="*/ 604774 h 1168400"/>
              <a:gd name="T64" fmla="*/ 109572 w 224154"/>
              <a:gd name="T65" fmla="*/ 605028 h 1168400"/>
              <a:gd name="T66" fmla="*/ 122508 w 224154"/>
              <a:gd name="T67" fmla="*/ 28956 h 1168400"/>
              <a:gd name="T68" fmla="*/ 122508 w 224154"/>
              <a:gd name="T69" fmla="*/ 28956 h 1168400"/>
              <a:gd name="T70" fmla="*/ 123079 w 224154"/>
              <a:gd name="T71" fmla="*/ 28575 h 1168400"/>
              <a:gd name="T72" fmla="*/ 124029 w 224154"/>
              <a:gd name="T73" fmla="*/ 27940 h 1168400"/>
              <a:gd name="T74" fmla="*/ 123268 w 224154"/>
              <a:gd name="T75" fmla="*/ 569976 h 1168400"/>
              <a:gd name="T76" fmla="*/ 123268 w 224154"/>
              <a:gd name="T77" fmla="*/ 1139952 h 1168400"/>
              <a:gd name="T78" fmla="*/ 124029 w 224154"/>
              <a:gd name="T79" fmla="*/ 1142238 h 1168400"/>
              <a:gd name="T80" fmla="*/ 124029 w 224154"/>
              <a:gd name="T81" fmla="*/ 27432 h 1168400"/>
              <a:gd name="T82" fmla="*/ 124029 w 224154"/>
              <a:gd name="T83" fmla="*/ 27432 h 1168400"/>
              <a:gd name="T84" fmla="*/ 124029 w 224154"/>
              <a:gd name="T85" fmla="*/ 26670 h 1168400"/>
              <a:gd name="T86" fmla="*/ 124029 w 224154"/>
              <a:gd name="T87" fmla="*/ 27432 h 1168400"/>
              <a:gd name="T88" fmla="*/ 191818 w 224154"/>
              <a:gd name="T89" fmla="*/ 1151619 h 1168400"/>
              <a:gd name="T90" fmla="*/ 124029 w 224154"/>
              <a:gd name="T91" fmla="*/ 1157200 h 1168400"/>
              <a:gd name="T92" fmla="*/ 191818 w 224154"/>
              <a:gd name="T93" fmla="*/ 1167319 h 1168400"/>
              <a:gd name="T94" fmla="*/ 124029 w 224154"/>
              <a:gd name="T95" fmla="*/ 27432 h 11684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4154" h="1168400">
                <a:moveTo>
                  <a:pt x="96838" y="584069"/>
                </a:moveTo>
                <a:lnTo>
                  <a:pt x="92927" y="582890"/>
                </a:lnTo>
                <a:lnTo>
                  <a:pt x="68141" y="579081"/>
                </a:lnTo>
                <a:lnTo>
                  <a:pt x="43004" y="577197"/>
                </a:lnTo>
                <a:lnTo>
                  <a:pt x="19049" y="576072"/>
                </a:lnTo>
                <a:lnTo>
                  <a:pt x="3809" y="576072"/>
                </a:lnTo>
                <a:lnTo>
                  <a:pt x="0" y="579882"/>
                </a:lnTo>
                <a:lnTo>
                  <a:pt x="0" y="588264"/>
                </a:lnTo>
                <a:lnTo>
                  <a:pt x="3809" y="592074"/>
                </a:lnTo>
                <a:lnTo>
                  <a:pt x="19049" y="592074"/>
                </a:lnTo>
                <a:lnTo>
                  <a:pt x="42262" y="590972"/>
                </a:lnTo>
                <a:lnTo>
                  <a:pt x="67541" y="589259"/>
                </a:lnTo>
                <a:lnTo>
                  <a:pt x="92387" y="585524"/>
                </a:lnTo>
                <a:lnTo>
                  <a:pt x="96838" y="584069"/>
                </a:lnTo>
                <a:close/>
              </a:path>
              <a:path w="224154" h="1168400">
                <a:moveTo>
                  <a:pt x="224027" y="16002"/>
                </a:moveTo>
                <a:lnTo>
                  <a:pt x="224027" y="0"/>
                </a:lnTo>
                <a:lnTo>
                  <a:pt x="212597" y="0"/>
                </a:lnTo>
                <a:lnTo>
                  <a:pt x="163753" y="2881"/>
                </a:lnTo>
                <a:lnTo>
                  <a:pt x="116585" y="13716"/>
                </a:lnTo>
                <a:lnTo>
                  <a:pt x="113537" y="16002"/>
                </a:lnTo>
                <a:lnTo>
                  <a:pt x="112775" y="16002"/>
                </a:lnTo>
                <a:lnTo>
                  <a:pt x="112775" y="16764"/>
                </a:lnTo>
                <a:lnTo>
                  <a:pt x="110489" y="18288"/>
                </a:lnTo>
                <a:lnTo>
                  <a:pt x="109727" y="19812"/>
                </a:lnTo>
                <a:lnTo>
                  <a:pt x="109727" y="563118"/>
                </a:lnTo>
                <a:lnTo>
                  <a:pt x="108965" y="563880"/>
                </a:lnTo>
                <a:lnTo>
                  <a:pt x="108203" y="565404"/>
                </a:lnTo>
                <a:lnTo>
                  <a:pt x="108203" y="564642"/>
                </a:lnTo>
                <a:lnTo>
                  <a:pt x="87315" y="570221"/>
                </a:lnTo>
                <a:lnTo>
                  <a:pt x="64236" y="573490"/>
                </a:lnTo>
                <a:lnTo>
                  <a:pt x="40852" y="575193"/>
                </a:lnTo>
                <a:lnTo>
                  <a:pt x="19049" y="576072"/>
                </a:lnTo>
                <a:lnTo>
                  <a:pt x="43004" y="577197"/>
                </a:lnTo>
                <a:lnTo>
                  <a:pt x="68141" y="579081"/>
                </a:lnTo>
                <a:lnTo>
                  <a:pt x="92927" y="582890"/>
                </a:lnTo>
                <a:lnTo>
                  <a:pt x="96838" y="584069"/>
                </a:lnTo>
                <a:lnTo>
                  <a:pt x="108203" y="580351"/>
                </a:lnTo>
                <a:lnTo>
                  <a:pt x="108203" y="565404"/>
                </a:lnTo>
                <a:lnTo>
                  <a:pt x="108965" y="563880"/>
                </a:lnTo>
                <a:lnTo>
                  <a:pt x="108965" y="580102"/>
                </a:lnTo>
                <a:lnTo>
                  <a:pt x="114299" y="578358"/>
                </a:lnTo>
                <a:lnTo>
                  <a:pt x="118109" y="576834"/>
                </a:lnTo>
                <a:lnTo>
                  <a:pt x="119633" y="575310"/>
                </a:lnTo>
                <a:lnTo>
                  <a:pt x="121157" y="573024"/>
                </a:lnTo>
                <a:lnTo>
                  <a:pt x="122681" y="571500"/>
                </a:lnTo>
                <a:lnTo>
                  <a:pt x="122681" y="28956"/>
                </a:lnTo>
                <a:lnTo>
                  <a:pt x="123443" y="28194"/>
                </a:lnTo>
                <a:lnTo>
                  <a:pt x="124205" y="25908"/>
                </a:lnTo>
                <a:lnTo>
                  <a:pt x="124205" y="27940"/>
                </a:lnTo>
                <a:lnTo>
                  <a:pt x="124967" y="27432"/>
                </a:lnTo>
                <a:lnTo>
                  <a:pt x="145008" y="21688"/>
                </a:lnTo>
                <a:lnTo>
                  <a:pt x="168344" y="18488"/>
                </a:lnTo>
                <a:lnTo>
                  <a:pt x="192090" y="16902"/>
                </a:lnTo>
                <a:lnTo>
                  <a:pt x="212597" y="16034"/>
                </a:lnTo>
                <a:lnTo>
                  <a:pt x="224027" y="16002"/>
                </a:lnTo>
                <a:close/>
              </a:path>
              <a:path w="224154" h="1168400">
                <a:moveTo>
                  <a:pt x="124205" y="1140714"/>
                </a:moveTo>
                <a:lnTo>
                  <a:pt x="124205" y="600456"/>
                </a:lnTo>
                <a:lnTo>
                  <a:pt x="123443" y="599694"/>
                </a:lnTo>
                <a:lnTo>
                  <a:pt x="123443" y="598170"/>
                </a:lnTo>
                <a:lnTo>
                  <a:pt x="122681" y="596646"/>
                </a:lnTo>
                <a:lnTo>
                  <a:pt x="121157" y="595122"/>
                </a:lnTo>
                <a:lnTo>
                  <a:pt x="119633" y="592836"/>
                </a:lnTo>
                <a:lnTo>
                  <a:pt x="118871" y="592074"/>
                </a:lnTo>
                <a:lnTo>
                  <a:pt x="118109" y="592074"/>
                </a:lnTo>
                <a:lnTo>
                  <a:pt x="115823" y="589788"/>
                </a:lnTo>
                <a:lnTo>
                  <a:pt x="96838" y="584069"/>
                </a:lnTo>
                <a:lnTo>
                  <a:pt x="92387" y="585524"/>
                </a:lnTo>
                <a:lnTo>
                  <a:pt x="67541" y="589259"/>
                </a:lnTo>
                <a:lnTo>
                  <a:pt x="42262" y="590972"/>
                </a:lnTo>
                <a:lnTo>
                  <a:pt x="19049" y="592074"/>
                </a:lnTo>
                <a:lnTo>
                  <a:pt x="39594" y="592902"/>
                </a:lnTo>
                <a:lnTo>
                  <a:pt x="63688" y="594626"/>
                </a:lnTo>
                <a:lnTo>
                  <a:pt x="87371" y="597931"/>
                </a:lnTo>
                <a:lnTo>
                  <a:pt x="106679" y="603504"/>
                </a:lnTo>
                <a:lnTo>
                  <a:pt x="108203" y="604266"/>
                </a:lnTo>
                <a:lnTo>
                  <a:pt x="108203" y="602742"/>
                </a:lnTo>
                <a:lnTo>
                  <a:pt x="108965" y="604266"/>
                </a:lnTo>
                <a:lnTo>
                  <a:pt x="109727" y="605028"/>
                </a:lnTo>
                <a:lnTo>
                  <a:pt x="109727" y="1149096"/>
                </a:lnTo>
                <a:lnTo>
                  <a:pt x="110489" y="1149858"/>
                </a:lnTo>
                <a:lnTo>
                  <a:pt x="112775" y="1151382"/>
                </a:lnTo>
                <a:lnTo>
                  <a:pt x="112775" y="1152144"/>
                </a:lnTo>
                <a:lnTo>
                  <a:pt x="113537" y="1152144"/>
                </a:lnTo>
                <a:lnTo>
                  <a:pt x="114299" y="1152906"/>
                </a:lnTo>
                <a:lnTo>
                  <a:pt x="117347" y="1155192"/>
                </a:lnTo>
                <a:lnTo>
                  <a:pt x="122681" y="1156753"/>
                </a:lnTo>
                <a:lnTo>
                  <a:pt x="122681" y="1139190"/>
                </a:lnTo>
                <a:lnTo>
                  <a:pt x="124205" y="1140714"/>
                </a:lnTo>
                <a:close/>
              </a:path>
              <a:path w="224154" h="1168400">
                <a:moveTo>
                  <a:pt x="109727" y="562356"/>
                </a:moveTo>
                <a:lnTo>
                  <a:pt x="109727" y="20574"/>
                </a:lnTo>
                <a:lnTo>
                  <a:pt x="108965" y="21336"/>
                </a:lnTo>
                <a:lnTo>
                  <a:pt x="108203" y="23622"/>
                </a:lnTo>
                <a:lnTo>
                  <a:pt x="108203" y="564642"/>
                </a:lnTo>
                <a:lnTo>
                  <a:pt x="109727" y="562356"/>
                </a:lnTo>
                <a:close/>
              </a:path>
              <a:path w="224154" h="1168400">
                <a:moveTo>
                  <a:pt x="109727" y="562356"/>
                </a:moveTo>
                <a:lnTo>
                  <a:pt x="108203" y="564642"/>
                </a:lnTo>
                <a:lnTo>
                  <a:pt x="108965" y="563880"/>
                </a:lnTo>
                <a:lnTo>
                  <a:pt x="109727" y="562356"/>
                </a:lnTo>
                <a:close/>
              </a:path>
              <a:path w="224154" h="1168400">
                <a:moveTo>
                  <a:pt x="108965" y="604266"/>
                </a:moveTo>
                <a:lnTo>
                  <a:pt x="108203" y="602742"/>
                </a:lnTo>
                <a:lnTo>
                  <a:pt x="108203" y="603504"/>
                </a:lnTo>
                <a:lnTo>
                  <a:pt x="108965" y="604266"/>
                </a:lnTo>
                <a:close/>
              </a:path>
              <a:path w="224154" h="1168400">
                <a:moveTo>
                  <a:pt x="109219" y="604774"/>
                </a:moveTo>
                <a:lnTo>
                  <a:pt x="108965" y="604266"/>
                </a:lnTo>
                <a:lnTo>
                  <a:pt x="108203" y="603504"/>
                </a:lnTo>
                <a:lnTo>
                  <a:pt x="108965" y="604647"/>
                </a:lnTo>
                <a:lnTo>
                  <a:pt x="109219" y="604774"/>
                </a:lnTo>
                <a:close/>
              </a:path>
              <a:path w="224154" h="1168400">
                <a:moveTo>
                  <a:pt x="108965" y="604647"/>
                </a:moveTo>
                <a:lnTo>
                  <a:pt x="108203" y="603504"/>
                </a:lnTo>
                <a:lnTo>
                  <a:pt x="108203" y="604266"/>
                </a:lnTo>
                <a:lnTo>
                  <a:pt x="108965" y="604647"/>
                </a:lnTo>
                <a:close/>
              </a:path>
              <a:path w="224154" h="1168400">
                <a:moveTo>
                  <a:pt x="109727" y="1147572"/>
                </a:moveTo>
                <a:lnTo>
                  <a:pt x="109727" y="605790"/>
                </a:lnTo>
                <a:lnTo>
                  <a:pt x="108965" y="604647"/>
                </a:lnTo>
                <a:lnTo>
                  <a:pt x="108203" y="604266"/>
                </a:lnTo>
                <a:lnTo>
                  <a:pt x="108203" y="1144524"/>
                </a:lnTo>
                <a:lnTo>
                  <a:pt x="108965" y="1146810"/>
                </a:lnTo>
                <a:lnTo>
                  <a:pt x="109727" y="1147572"/>
                </a:lnTo>
                <a:close/>
              </a:path>
              <a:path w="224154" h="1168400">
                <a:moveTo>
                  <a:pt x="109727" y="563118"/>
                </a:moveTo>
                <a:lnTo>
                  <a:pt x="109727" y="562356"/>
                </a:lnTo>
                <a:lnTo>
                  <a:pt x="108965" y="563880"/>
                </a:lnTo>
                <a:lnTo>
                  <a:pt x="109727" y="563118"/>
                </a:lnTo>
                <a:close/>
              </a:path>
              <a:path w="224154" h="1168400">
                <a:moveTo>
                  <a:pt x="109727" y="605028"/>
                </a:moveTo>
                <a:lnTo>
                  <a:pt x="108965" y="604266"/>
                </a:lnTo>
                <a:lnTo>
                  <a:pt x="109219" y="604774"/>
                </a:lnTo>
                <a:lnTo>
                  <a:pt x="109727" y="605028"/>
                </a:lnTo>
                <a:close/>
              </a:path>
              <a:path w="224154" h="1168400">
                <a:moveTo>
                  <a:pt x="109727" y="605790"/>
                </a:moveTo>
                <a:lnTo>
                  <a:pt x="109219" y="604774"/>
                </a:lnTo>
                <a:lnTo>
                  <a:pt x="108965" y="604647"/>
                </a:lnTo>
                <a:lnTo>
                  <a:pt x="109727" y="605790"/>
                </a:lnTo>
                <a:close/>
              </a:path>
              <a:path w="224154" h="1168400">
                <a:moveTo>
                  <a:pt x="109727" y="605790"/>
                </a:moveTo>
                <a:lnTo>
                  <a:pt x="109727" y="605028"/>
                </a:lnTo>
                <a:lnTo>
                  <a:pt x="109219" y="604774"/>
                </a:lnTo>
                <a:lnTo>
                  <a:pt x="109727" y="605790"/>
                </a:lnTo>
                <a:close/>
              </a:path>
              <a:path w="224154" h="1168400">
                <a:moveTo>
                  <a:pt x="123443" y="28194"/>
                </a:moveTo>
                <a:lnTo>
                  <a:pt x="122681" y="28956"/>
                </a:lnTo>
                <a:lnTo>
                  <a:pt x="123253" y="28575"/>
                </a:lnTo>
                <a:lnTo>
                  <a:pt x="123443" y="28194"/>
                </a:lnTo>
                <a:close/>
              </a:path>
              <a:path w="224154" h="1168400">
                <a:moveTo>
                  <a:pt x="123253" y="28575"/>
                </a:moveTo>
                <a:lnTo>
                  <a:pt x="122681" y="28956"/>
                </a:lnTo>
                <a:lnTo>
                  <a:pt x="122681" y="29718"/>
                </a:lnTo>
                <a:lnTo>
                  <a:pt x="123253" y="28575"/>
                </a:lnTo>
                <a:close/>
              </a:path>
              <a:path w="224154" h="1168400">
                <a:moveTo>
                  <a:pt x="123596" y="28346"/>
                </a:moveTo>
                <a:lnTo>
                  <a:pt x="123253" y="28575"/>
                </a:lnTo>
                <a:lnTo>
                  <a:pt x="122681" y="29718"/>
                </a:lnTo>
                <a:lnTo>
                  <a:pt x="123596" y="28346"/>
                </a:lnTo>
                <a:close/>
              </a:path>
              <a:path w="224154" h="1168400">
                <a:moveTo>
                  <a:pt x="124205" y="567690"/>
                </a:moveTo>
                <a:lnTo>
                  <a:pt x="124205" y="27940"/>
                </a:lnTo>
                <a:lnTo>
                  <a:pt x="123596" y="28346"/>
                </a:lnTo>
                <a:lnTo>
                  <a:pt x="122681" y="29718"/>
                </a:lnTo>
                <a:lnTo>
                  <a:pt x="122681" y="571500"/>
                </a:lnTo>
                <a:lnTo>
                  <a:pt x="123443" y="569976"/>
                </a:lnTo>
                <a:lnTo>
                  <a:pt x="123443" y="568452"/>
                </a:lnTo>
                <a:lnTo>
                  <a:pt x="124205" y="567690"/>
                </a:lnTo>
                <a:close/>
              </a:path>
              <a:path w="224154" h="1168400">
                <a:moveTo>
                  <a:pt x="124205" y="1142238"/>
                </a:moveTo>
                <a:lnTo>
                  <a:pt x="123443" y="1139952"/>
                </a:lnTo>
                <a:lnTo>
                  <a:pt x="122681" y="1139190"/>
                </a:lnTo>
                <a:lnTo>
                  <a:pt x="124205" y="1142238"/>
                </a:lnTo>
                <a:close/>
              </a:path>
              <a:path w="224154" h="1168400">
                <a:moveTo>
                  <a:pt x="124205" y="1157200"/>
                </a:moveTo>
                <a:lnTo>
                  <a:pt x="124205" y="1142238"/>
                </a:lnTo>
                <a:lnTo>
                  <a:pt x="122681" y="1139190"/>
                </a:lnTo>
                <a:lnTo>
                  <a:pt x="122681" y="1156753"/>
                </a:lnTo>
                <a:lnTo>
                  <a:pt x="124205" y="1157200"/>
                </a:lnTo>
                <a:close/>
              </a:path>
              <a:path w="224154" h="1168400">
                <a:moveTo>
                  <a:pt x="124205" y="27432"/>
                </a:moveTo>
                <a:lnTo>
                  <a:pt x="123443" y="28194"/>
                </a:lnTo>
                <a:lnTo>
                  <a:pt x="123253" y="28575"/>
                </a:lnTo>
                <a:lnTo>
                  <a:pt x="123596" y="28346"/>
                </a:lnTo>
                <a:lnTo>
                  <a:pt x="124205" y="27432"/>
                </a:lnTo>
                <a:close/>
              </a:path>
              <a:path w="224154" h="1168400">
                <a:moveTo>
                  <a:pt x="124205" y="26670"/>
                </a:moveTo>
                <a:lnTo>
                  <a:pt x="124205" y="25908"/>
                </a:lnTo>
                <a:lnTo>
                  <a:pt x="123443" y="28194"/>
                </a:lnTo>
                <a:lnTo>
                  <a:pt x="124205" y="26670"/>
                </a:lnTo>
                <a:close/>
              </a:path>
              <a:path w="224154" h="1168400">
                <a:moveTo>
                  <a:pt x="124205" y="27432"/>
                </a:moveTo>
                <a:lnTo>
                  <a:pt x="124205" y="26670"/>
                </a:lnTo>
                <a:lnTo>
                  <a:pt x="123443" y="28194"/>
                </a:lnTo>
                <a:lnTo>
                  <a:pt x="124205" y="27432"/>
                </a:lnTo>
                <a:close/>
              </a:path>
              <a:path w="224154" h="1168400">
                <a:moveTo>
                  <a:pt x="224027" y="1168146"/>
                </a:moveTo>
                <a:lnTo>
                  <a:pt x="224027" y="1152144"/>
                </a:lnTo>
                <a:lnTo>
                  <a:pt x="212597" y="1152125"/>
                </a:lnTo>
                <a:lnTo>
                  <a:pt x="192090" y="1151619"/>
                </a:lnTo>
                <a:lnTo>
                  <a:pt x="144999" y="1146527"/>
                </a:lnTo>
                <a:lnTo>
                  <a:pt x="123443" y="1139952"/>
                </a:lnTo>
                <a:lnTo>
                  <a:pt x="124205" y="1142238"/>
                </a:lnTo>
                <a:lnTo>
                  <a:pt x="124205" y="1157200"/>
                </a:lnTo>
                <a:lnTo>
                  <a:pt x="139191" y="1161588"/>
                </a:lnTo>
                <a:lnTo>
                  <a:pt x="164549" y="1165336"/>
                </a:lnTo>
                <a:lnTo>
                  <a:pt x="189334" y="1167178"/>
                </a:lnTo>
                <a:lnTo>
                  <a:pt x="192090" y="1167319"/>
                </a:lnTo>
                <a:lnTo>
                  <a:pt x="212597" y="1168116"/>
                </a:lnTo>
                <a:lnTo>
                  <a:pt x="224027" y="1168146"/>
                </a:lnTo>
                <a:close/>
              </a:path>
              <a:path w="224154" h="1168400">
                <a:moveTo>
                  <a:pt x="124205" y="27940"/>
                </a:moveTo>
                <a:lnTo>
                  <a:pt x="124205" y="27432"/>
                </a:lnTo>
                <a:lnTo>
                  <a:pt x="123596" y="28346"/>
                </a:lnTo>
                <a:lnTo>
                  <a:pt x="124205" y="2794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3569" name="object 19">
            <a:extLst>
              <a:ext uri="{FF2B5EF4-FFF2-40B4-BE49-F238E27FC236}">
                <a16:creationId xmlns:a16="http://schemas.microsoft.com/office/drawing/2014/main" id="{55CD20CC-94B9-4992-A437-A30A25FDF698}"/>
              </a:ext>
            </a:extLst>
          </p:cNvPr>
          <p:cNvSpPr>
            <a:spLocks/>
          </p:cNvSpPr>
          <p:nvPr/>
        </p:nvSpPr>
        <p:spPr bwMode="auto">
          <a:xfrm>
            <a:off x="4206875" y="4503738"/>
            <a:ext cx="223838" cy="1168400"/>
          </a:xfrm>
          <a:custGeom>
            <a:avLst/>
            <a:gdLst>
              <a:gd name="T0" fmla="*/ 67745 w 224154"/>
              <a:gd name="T1" fmla="*/ 579086 h 1168400"/>
              <a:gd name="T2" fmla="*/ 3043 w 224154"/>
              <a:gd name="T3" fmla="*/ 576072 h 1168400"/>
              <a:gd name="T4" fmla="*/ 3043 w 224154"/>
              <a:gd name="T5" fmla="*/ 592074 h 1168400"/>
              <a:gd name="T6" fmla="*/ 67389 w 224154"/>
              <a:gd name="T7" fmla="*/ 589073 h 1168400"/>
              <a:gd name="T8" fmla="*/ 108811 w 224154"/>
              <a:gd name="T9" fmla="*/ 563118 h 1168400"/>
              <a:gd name="T10" fmla="*/ 42102 w 224154"/>
              <a:gd name="T11" fmla="*/ 577177 h 1168400"/>
              <a:gd name="T12" fmla="*/ 96456 w 224154"/>
              <a:gd name="T13" fmla="*/ 584002 h 1168400"/>
              <a:gd name="T14" fmla="*/ 108811 w 224154"/>
              <a:gd name="T15" fmla="*/ 563118 h 1168400"/>
              <a:gd name="T16" fmla="*/ 123269 w 224154"/>
              <a:gd name="T17" fmla="*/ 599694 h 1168400"/>
              <a:gd name="T18" fmla="*/ 120986 w 224154"/>
              <a:gd name="T19" fmla="*/ 595122 h 1168400"/>
              <a:gd name="T20" fmla="*/ 117942 w 224154"/>
              <a:gd name="T21" fmla="*/ 592074 h 1168400"/>
              <a:gd name="T22" fmla="*/ 92599 w 224154"/>
              <a:gd name="T23" fmla="*/ 585233 h 1168400"/>
              <a:gd name="T24" fmla="*/ 19022 w 224154"/>
              <a:gd name="T25" fmla="*/ 592074 h 1168400"/>
              <a:gd name="T26" fmla="*/ 82940 w 224154"/>
              <a:gd name="T27" fmla="*/ 597408 h 1168400"/>
              <a:gd name="T28" fmla="*/ 99680 w 224154"/>
              <a:gd name="T29" fmla="*/ 601218 h 1168400"/>
              <a:gd name="T30" fmla="*/ 107290 w 224154"/>
              <a:gd name="T31" fmla="*/ 602742 h 1168400"/>
              <a:gd name="T32" fmla="*/ 113377 w 224154"/>
              <a:gd name="T33" fmla="*/ 1152906 h 1168400"/>
              <a:gd name="T34" fmla="*/ 121747 w 224154"/>
              <a:gd name="T35" fmla="*/ 1139190 h 1168400"/>
              <a:gd name="T36" fmla="*/ 107290 w 224154"/>
              <a:gd name="T37" fmla="*/ 564642 h 1168400"/>
              <a:gd name="T38" fmla="*/ 109572 w 224154"/>
              <a:gd name="T39" fmla="*/ 562356 h 1168400"/>
              <a:gd name="T40" fmla="*/ 109572 w 224154"/>
              <a:gd name="T41" fmla="*/ 562356 h 1168400"/>
              <a:gd name="T42" fmla="*/ 107290 w 224154"/>
              <a:gd name="T43" fmla="*/ 565404 h 1168400"/>
              <a:gd name="T44" fmla="*/ 109572 w 224154"/>
              <a:gd name="T45" fmla="*/ 605790 h 1168400"/>
              <a:gd name="T46" fmla="*/ 109572 w 224154"/>
              <a:gd name="T47" fmla="*/ 605790 h 1168400"/>
              <a:gd name="T48" fmla="*/ 107290 w 224154"/>
              <a:gd name="T49" fmla="*/ 603504 h 1168400"/>
              <a:gd name="T50" fmla="*/ 107290 w 224154"/>
              <a:gd name="T51" fmla="*/ 603504 h 1168400"/>
              <a:gd name="T52" fmla="*/ 223711 w 224154"/>
              <a:gd name="T53" fmla="*/ 16002 h 1168400"/>
              <a:gd name="T54" fmla="*/ 163475 w 224154"/>
              <a:gd name="T55" fmla="*/ 2843 h 1168400"/>
              <a:gd name="T56" fmla="*/ 108811 w 224154"/>
              <a:gd name="T57" fmla="*/ 20574 h 1168400"/>
              <a:gd name="T58" fmla="*/ 108050 w 224154"/>
              <a:gd name="T59" fmla="*/ 563499 h 1168400"/>
              <a:gd name="T60" fmla="*/ 109572 w 224154"/>
              <a:gd name="T61" fmla="*/ 579815 h 1168400"/>
              <a:gd name="T62" fmla="*/ 118703 w 224154"/>
              <a:gd name="T63" fmla="*/ 575310 h 1168400"/>
              <a:gd name="T64" fmla="*/ 121747 w 224154"/>
              <a:gd name="T65" fmla="*/ 572262 h 1168400"/>
              <a:gd name="T66" fmla="*/ 124030 w 224154"/>
              <a:gd name="T67" fmla="*/ 27813 h 1168400"/>
              <a:gd name="T68" fmla="*/ 167793 w 224154"/>
              <a:gd name="T69" fmla="*/ 18211 h 1168400"/>
              <a:gd name="T70" fmla="*/ 223711 w 224154"/>
              <a:gd name="T71" fmla="*/ 16002 h 1168400"/>
              <a:gd name="T72" fmla="*/ 108811 w 224154"/>
              <a:gd name="T73" fmla="*/ 605028 h 1168400"/>
              <a:gd name="T74" fmla="*/ 108811 w 224154"/>
              <a:gd name="T75" fmla="*/ 1146810 h 1168400"/>
              <a:gd name="T76" fmla="*/ 124030 w 224154"/>
              <a:gd name="T77" fmla="*/ 25908 h 1168400"/>
              <a:gd name="T78" fmla="*/ 124030 w 224154"/>
              <a:gd name="T79" fmla="*/ 25908 h 1168400"/>
              <a:gd name="T80" fmla="*/ 123269 w 224154"/>
              <a:gd name="T81" fmla="*/ 28194 h 1168400"/>
              <a:gd name="T82" fmla="*/ 123269 w 224154"/>
              <a:gd name="T83" fmla="*/ 28194 h 1168400"/>
              <a:gd name="T84" fmla="*/ 122508 w 224154"/>
              <a:gd name="T85" fmla="*/ 571500 h 1168400"/>
              <a:gd name="T86" fmla="*/ 124030 w 224154"/>
              <a:gd name="T87" fmla="*/ 1142238 h 1168400"/>
              <a:gd name="T88" fmla="*/ 124030 w 224154"/>
              <a:gd name="T89" fmla="*/ 1142238 h 1168400"/>
              <a:gd name="T90" fmla="*/ 121747 w 224154"/>
              <a:gd name="T91" fmla="*/ 1139190 h 1168400"/>
              <a:gd name="T92" fmla="*/ 124030 w 224154"/>
              <a:gd name="T93" fmla="*/ 27813 h 1168400"/>
              <a:gd name="T94" fmla="*/ 123269 w 224154"/>
              <a:gd name="T95" fmla="*/ 28194 h 1168400"/>
              <a:gd name="T96" fmla="*/ 124030 w 224154"/>
              <a:gd name="T97" fmla="*/ 25908 h 1168400"/>
              <a:gd name="T98" fmla="*/ 223711 w 224154"/>
              <a:gd name="T99" fmla="*/ 1168146 h 1168400"/>
              <a:gd name="T100" fmla="*/ 190845 w 224154"/>
              <a:gd name="T101" fmla="*/ 1151270 h 1168400"/>
              <a:gd name="T102" fmla="*/ 124030 w 224154"/>
              <a:gd name="T103" fmla="*/ 1140714 h 1168400"/>
              <a:gd name="T104" fmla="*/ 124030 w 224154"/>
              <a:gd name="T105" fmla="*/ 1157165 h 1168400"/>
              <a:gd name="T106" fmla="*/ 188836 w 224154"/>
              <a:gd name="T107" fmla="*/ 1167225 h 11684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24154" h="1168400">
                <a:moveTo>
                  <a:pt x="96592" y="584002"/>
                </a:moveTo>
                <a:lnTo>
                  <a:pt x="93128" y="582917"/>
                </a:lnTo>
                <a:lnTo>
                  <a:pt x="67841" y="579086"/>
                </a:lnTo>
                <a:lnTo>
                  <a:pt x="41833" y="577161"/>
                </a:lnTo>
                <a:lnTo>
                  <a:pt x="19049" y="576072"/>
                </a:lnTo>
                <a:lnTo>
                  <a:pt x="3047" y="576072"/>
                </a:lnTo>
                <a:lnTo>
                  <a:pt x="0" y="579882"/>
                </a:lnTo>
                <a:lnTo>
                  <a:pt x="0" y="588264"/>
                </a:lnTo>
                <a:lnTo>
                  <a:pt x="3047" y="592074"/>
                </a:lnTo>
                <a:lnTo>
                  <a:pt x="19049" y="592074"/>
                </a:lnTo>
                <a:lnTo>
                  <a:pt x="42161" y="590960"/>
                </a:lnTo>
                <a:lnTo>
                  <a:pt x="67484" y="589073"/>
                </a:lnTo>
                <a:lnTo>
                  <a:pt x="92730" y="585233"/>
                </a:lnTo>
                <a:lnTo>
                  <a:pt x="96592" y="584002"/>
                </a:lnTo>
                <a:close/>
              </a:path>
              <a:path w="224154" h="1168400">
                <a:moveTo>
                  <a:pt x="108965" y="563118"/>
                </a:moveTo>
                <a:lnTo>
                  <a:pt x="64317" y="573466"/>
                </a:lnTo>
                <a:lnTo>
                  <a:pt x="19049" y="576072"/>
                </a:lnTo>
                <a:lnTo>
                  <a:pt x="42161" y="577177"/>
                </a:lnTo>
                <a:lnTo>
                  <a:pt x="67841" y="579086"/>
                </a:lnTo>
                <a:lnTo>
                  <a:pt x="93128" y="582917"/>
                </a:lnTo>
                <a:lnTo>
                  <a:pt x="96592" y="584002"/>
                </a:lnTo>
                <a:lnTo>
                  <a:pt x="107441" y="580544"/>
                </a:lnTo>
                <a:lnTo>
                  <a:pt x="107441" y="564642"/>
                </a:lnTo>
                <a:lnTo>
                  <a:pt x="108965" y="563118"/>
                </a:lnTo>
                <a:close/>
              </a:path>
              <a:path w="224154" h="1168400">
                <a:moveTo>
                  <a:pt x="123552" y="1140278"/>
                </a:moveTo>
                <a:lnTo>
                  <a:pt x="123443" y="1139952"/>
                </a:lnTo>
                <a:lnTo>
                  <a:pt x="123443" y="599694"/>
                </a:lnTo>
                <a:lnTo>
                  <a:pt x="122681" y="598170"/>
                </a:lnTo>
                <a:lnTo>
                  <a:pt x="122681" y="596646"/>
                </a:lnTo>
                <a:lnTo>
                  <a:pt x="121157" y="595122"/>
                </a:lnTo>
                <a:lnTo>
                  <a:pt x="119633" y="592836"/>
                </a:lnTo>
                <a:lnTo>
                  <a:pt x="118871" y="592836"/>
                </a:lnTo>
                <a:lnTo>
                  <a:pt x="118109" y="592074"/>
                </a:lnTo>
                <a:lnTo>
                  <a:pt x="115061" y="589788"/>
                </a:lnTo>
                <a:lnTo>
                  <a:pt x="96592" y="584002"/>
                </a:lnTo>
                <a:lnTo>
                  <a:pt x="92730" y="585233"/>
                </a:lnTo>
                <a:lnTo>
                  <a:pt x="67484" y="589073"/>
                </a:lnTo>
                <a:lnTo>
                  <a:pt x="41833" y="590984"/>
                </a:lnTo>
                <a:lnTo>
                  <a:pt x="19049" y="592074"/>
                </a:lnTo>
                <a:lnTo>
                  <a:pt x="28955" y="592074"/>
                </a:lnTo>
                <a:lnTo>
                  <a:pt x="75437" y="595884"/>
                </a:lnTo>
                <a:lnTo>
                  <a:pt x="83057" y="597408"/>
                </a:lnTo>
                <a:lnTo>
                  <a:pt x="89153" y="598170"/>
                </a:lnTo>
                <a:lnTo>
                  <a:pt x="95249" y="599694"/>
                </a:lnTo>
                <a:lnTo>
                  <a:pt x="99821" y="601218"/>
                </a:lnTo>
                <a:lnTo>
                  <a:pt x="104393" y="601980"/>
                </a:lnTo>
                <a:lnTo>
                  <a:pt x="107441" y="604012"/>
                </a:lnTo>
                <a:lnTo>
                  <a:pt x="107441" y="602742"/>
                </a:lnTo>
                <a:lnTo>
                  <a:pt x="109727" y="605790"/>
                </a:lnTo>
                <a:lnTo>
                  <a:pt x="109727" y="1149096"/>
                </a:lnTo>
                <a:lnTo>
                  <a:pt x="113537" y="1152906"/>
                </a:lnTo>
                <a:lnTo>
                  <a:pt x="117347" y="1155192"/>
                </a:lnTo>
                <a:lnTo>
                  <a:pt x="121919" y="1156507"/>
                </a:lnTo>
                <a:lnTo>
                  <a:pt x="121919" y="1139190"/>
                </a:lnTo>
                <a:lnTo>
                  <a:pt x="123552" y="1140278"/>
                </a:lnTo>
                <a:close/>
              </a:path>
              <a:path w="224154" h="1168400">
                <a:moveTo>
                  <a:pt x="108203" y="563880"/>
                </a:moveTo>
                <a:lnTo>
                  <a:pt x="107441" y="564642"/>
                </a:lnTo>
                <a:lnTo>
                  <a:pt x="107441" y="565404"/>
                </a:lnTo>
                <a:lnTo>
                  <a:pt x="108203" y="563880"/>
                </a:lnTo>
                <a:close/>
              </a:path>
              <a:path w="224154" h="1168400">
                <a:moveTo>
                  <a:pt x="109727" y="562356"/>
                </a:moveTo>
                <a:lnTo>
                  <a:pt x="108203" y="563880"/>
                </a:lnTo>
                <a:lnTo>
                  <a:pt x="107441" y="565404"/>
                </a:lnTo>
                <a:lnTo>
                  <a:pt x="109727" y="562356"/>
                </a:lnTo>
                <a:close/>
              </a:path>
              <a:path w="224154" h="1168400">
                <a:moveTo>
                  <a:pt x="109727" y="579815"/>
                </a:moveTo>
                <a:lnTo>
                  <a:pt x="109727" y="562356"/>
                </a:lnTo>
                <a:lnTo>
                  <a:pt x="107441" y="565404"/>
                </a:lnTo>
                <a:lnTo>
                  <a:pt x="107441" y="580544"/>
                </a:lnTo>
                <a:lnTo>
                  <a:pt x="109727" y="579815"/>
                </a:lnTo>
                <a:close/>
              </a:path>
              <a:path w="224154" h="1168400">
                <a:moveTo>
                  <a:pt x="109727" y="605790"/>
                </a:moveTo>
                <a:lnTo>
                  <a:pt x="107441" y="602742"/>
                </a:lnTo>
                <a:lnTo>
                  <a:pt x="108203" y="604266"/>
                </a:lnTo>
                <a:lnTo>
                  <a:pt x="109727" y="605790"/>
                </a:lnTo>
                <a:close/>
              </a:path>
              <a:path w="224154" h="1168400">
                <a:moveTo>
                  <a:pt x="108203" y="604266"/>
                </a:moveTo>
                <a:lnTo>
                  <a:pt x="107441" y="602742"/>
                </a:lnTo>
                <a:lnTo>
                  <a:pt x="107441" y="603504"/>
                </a:lnTo>
                <a:lnTo>
                  <a:pt x="108203" y="604266"/>
                </a:lnTo>
                <a:close/>
              </a:path>
              <a:path w="224154" h="1168400">
                <a:moveTo>
                  <a:pt x="108965" y="605028"/>
                </a:moveTo>
                <a:lnTo>
                  <a:pt x="107441" y="603504"/>
                </a:lnTo>
                <a:lnTo>
                  <a:pt x="107441" y="604012"/>
                </a:lnTo>
                <a:lnTo>
                  <a:pt x="108965" y="605028"/>
                </a:lnTo>
                <a:close/>
              </a:path>
              <a:path w="224154" h="1168400">
                <a:moveTo>
                  <a:pt x="224027" y="16002"/>
                </a:moveTo>
                <a:lnTo>
                  <a:pt x="224027" y="0"/>
                </a:lnTo>
                <a:lnTo>
                  <a:pt x="212597" y="0"/>
                </a:lnTo>
                <a:lnTo>
                  <a:pt x="163706" y="2843"/>
                </a:lnTo>
                <a:lnTo>
                  <a:pt x="116585" y="13716"/>
                </a:lnTo>
                <a:lnTo>
                  <a:pt x="109727" y="19812"/>
                </a:lnTo>
                <a:lnTo>
                  <a:pt x="108965" y="20574"/>
                </a:lnTo>
                <a:lnTo>
                  <a:pt x="108965" y="21336"/>
                </a:lnTo>
                <a:lnTo>
                  <a:pt x="108203" y="23622"/>
                </a:lnTo>
                <a:lnTo>
                  <a:pt x="108203" y="563499"/>
                </a:lnTo>
                <a:lnTo>
                  <a:pt x="108965" y="563118"/>
                </a:lnTo>
                <a:lnTo>
                  <a:pt x="109727" y="562356"/>
                </a:lnTo>
                <a:lnTo>
                  <a:pt x="109727" y="579815"/>
                </a:lnTo>
                <a:lnTo>
                  <a:pt x="114299" y="578358"/>
                </a:lnTo>
                <a:lnTo>
                  <a:pt x="118109" y="576072"/>
                </a:lnTo>
                <a:lnTo>
                  <a:pt x="118871" y="575310"/>
                </a:lnTo>
                <a:lnTo>
                  <a:pt x="119633" y="575310"/>
                </a:lnTo>
                <a:lnTo>
                  <a:pt x="121157" y="573024"/>
                </a:lnTo>
                <a:lnTo>
                  <a:pt x="121919" y="572262"/>
                </a:lnTo>
                <a:lnTo>
                  <a:pt x="121919" y="28956"/>
                </a:lnTo>
                <a:lnTo>
                  <a:pt x="124205" y="25908"/>
                </a:lnTo>
                <a:lnTo>
                  <a:pt x="124205" y="27813"/>
                </a:lnTo>
                <a:lnTo>
                  <a:pt x="124967" y="27432"/>
                </a:lnTo>
                <a:lnTo>
                  <a:pt x="144164" y="21645"/>
                </a:lnTo>
                <a:lnTo>
                  <a:pt x="168030" y="18211"/>
                </a:lnTo>
                <a:lnTo>
                  <a:pt x="192272" y="16530"/>
                </a:lnTo>
                <a:lnTo>
                  <a:pt x="212597" y="16002"/>
                </a:lnTo>
                <a:lnTo>
                  <a:pt x="224027" y="16002"/>
                </a:lnTo>
                <a:close/>
              </a:path>
              <a:path w="224154" h="1168400">
                <a:moveTo>
                  <a:pt x="109727" y="1149096"/>
                </a:moveTo>
                <a:lnTo>
                  <a:pt x="109727" y="605790"/>
                </a:lnTo>
                <a:lnTo>
                  <a:pt x="108965" y="605028"/>
                </a:lnTo>
                <a:lnTo>
                  <a:pt x="108203" y="604520"/>
                </a:lnTo>
                <a:lnTo>
                  <a:pt x="108203" y="1144524"/>
                </a:lnTo>
                <a:lnTo>
                  <a:pt x="108965" y="1146810"/>
                </a:lnTo>
                <a:lnTo>
                  <a:pt x="108965" y="1147572"/>
                </a:lnTo>
                <a:lnTo>
                  <a:pt x="109727" y="1149096"/>
                </a:lnTo>
                <a:close/>
              </a:path>
              <a:path w="224154" h="1168400">
                <a:moveTo>
                  <a:pt x="124205" y="25908"/>
                </a:moveTo>
                <a:lnTo>
                  <a:pt x="121919" y="28956"/>
                </a:lnTo>
                <a:lnTo>
                  <a:pt x="123552" y="27867"/>
                </a:lnTo>
                <a:lnTo>
                  <a:pt x="124205" y="25908"/>
                </a:lnTo>
                <a:close/>
              </a:path>
              <a:path w="224154" h="1168400">
                <a:moveTo>
                  <a:pt x="123552" y="27867"/>
                </a:moveTo>
                <a:lnTo>
                  <a:pt x="121919" y="28956"/>
                </a:lnTo>
                <a:lnTo>
                  <a:pt x="123443" y="28194"/>
                </a:lnTo>
                <a:lnTo>
                  <a:pt x="123552" y="27867"/>
                </a:lnTo>
                <a:close/>
              </a:path>
              <a:path w="224154" h="1168400">
                <a:moveTo>
                  <a:pt x="123443" y="568452"/>
                </a:moveTo>
                <a:lnTo>
                  <a:pt x="123443" y="28194"/>
                </a:lnTo>
                <a:lnTo>
                  <a:pt x="121919" y="28956"/>
                </a:lnTo>
                <a:lnTo>
                  <a:pt x="121919" y="572262"/>
                </a:lnTo>
                <a:lnTo>
                  <a:pt x="122681" y="571500"/>
                </a:lnTo>
                <a:lnTo>
                  <a:pt x="122681" y="569976"/>
                </a:lnTo>
                <a:lnTo>
                  <a:pt x="123443" y="568452"/>
                </a:lnTo>
                <a:close/>
              </a:path>
              <a:path w="224154" h="1168400">
                <a:moveTo>
                  <a:pt x="124205" y="1142238"/>
                </a:moveTo>
                <a:lnTo>
                  <a:pt x="123552" y="1140278"/>
                </a:lnTo>
                <a:lnTo>
                  <a:pt x="121919" y="1139190"/>
                </a:lnTo>
                <a:lnTo>
                  <a:pt x="124205" y="1142238"/>
                </a:lnTo>
                <a:close/>
              </a:path>
              <a:path w="224154" h="1168400">
                <a:moveTo>
                  <a:pt x="124205" y="1157165"/>
                </a:moveTo>
                <a:lnTo>
                  <a:pt x="124205" y="1142238"/>
                </a:lnTo>
                <a:lnTo>
                  <a:pt x="121919" y="1139190"/>
                </a:lnTo>
                <a:lnTo>
                  <a:pt x="121919" y="1156507"/>
                </a:lnTo>
                <a:lnTo>
                  <a:pt x="124205" y="1157165"/>
                </a:lnTo>
                <a:close/>
              </a:path>
              <a:path w="224154" h="1168400">
                <a:moveTo>
                  <a:pt x="124205" y="27813"/>
                </a:moveTo>
                <a:lnTo>
                  <a:pt x="124205" y="27432"/>
                </a:lnTo>
                <a:lnTo>
                  <a:pt x="123552" y="27867"/>
                </a:lnTo>
                <a:lnTo>
                  <a:pt x="123443" y="28194"/>
                </a:lnTo>
                <a:lnTo>
                  <a:pt x="124205" y="27813"/>
                </a:lnTo>
                <a:close/>
              </a:path>
              <a:path w="224154" h="1168400">
                <a:moveTo>
                  <a:pt x="124205" y="27432"/>
                </a:moveTo>
                <a:lnTo>
                  <a:pt x="124205" y="25908"/>
                </a:lnTo>
                <a:lnTo>
                  <a:pt x="123552" y="27867"/>
                </a:lnTo>
                <a:lnTo>
                  <a:pt x="124205" y="27432"/>
                </a:lnTo>
                <a:close/>
              </a:path>
              <a:path w="224154" h="1168400">
                <a:moveTo>
                  <a:pt x="224027" y="1168146"/>
                </a:moveTo>
                <a:lnTo>
                  <a:pt x="224027" y="1152144"/>
                </a:lnTo>
                <a:lnTo>
                  <a:pt x="212597" y="1152144"/>
                </a:lnTo>
                <a:lnTo>
                  <a:pt x="191114" y="1151270"/>
                </a:lnTo>
                <a:lnTo>
                  <a:pt x="167744" y="1149586"/>
                </a:lnTo>
                <a:lnTo>
                  <a:pt x="144703" y="1146323"/>
                </a:lnTo>
                <a:lnTo>
                  <a:pt x="124205" y="1140714"/>
                </a:lnTo>
                <a:lnTo>
                  <a:pt x="123552" y="1140278"/>
                </a:lnTo>
                <a:lnTo>
                  <a:pt x="124205" y="1142238"/>
                </a:lnTo>
                <a:lnTo>
                  <a:pt x="124205" y="1157165"/>
                </a:lnTo>
                <a:lnTo>
                  <a:pt x="139756" y="1161641"/>
                </a:lnTo>
                <a:lnTo>
                  <a:pt x="164249" y="1165355"/>
                </a:lnTo>
                <a:lnTo>
                  <a:pt x="189103" y="1167225"/>
                </a:lnTo>
                <a:lnTo>
                  <a:pt x="212597" y="1168146"/>
                </a:lnTo>
                <a:lnTo>
                  <a:pt x="224027" y="1168146"/>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3570" name="object 20">
            <a:extLst>
              <a:ext uri="{FF2B5EF4-FFF2-40B4-BE49-F238E27FC236}">
                <a16:creationId xmlns:a16="http://schemas.microsoft.com/office/drawing/2014/main" id="{926358D1-D830-44B6-9406-D522E7979DAF}"/>
              </a:ext>
            </a:extLst>
          </p:cNvPr>
          <p:cNvSpPr>
            <a:spLocks/>
          </p:cNvSpPr>
          <p:nvPr/>
        </p:nvSpPr>
        <p:spPr bwMode="auto">
          <a:xfrm>
            <a:off x="4214813" y="5918200"/>
            <a:ext cx="233362" cy="787400"/>
          </a:xfrm>
          <a:custGeom>
            <a:avLst/>
            <a:gdLst>
              <a:gd name="T0" fmla="*/ 43861 w 234314"/>
              <a:gd name="T1" fmla="*/ 386609 h 787400"/>
              <a:gd name="T2" fmla="*/ 0 w 234314"/>
              <a:gd name="T3" fmla="*/ 397764 h 787400"/>
              <a:gd name="T4" fmla="*/ 67675 w 234314"/>
              <a:gd name="T5" fmla="*/ 398878 h 787400"/>
              <a:gd name="T6" fmla="*/ 232984 w 234314"/>
              <a:gd name="T7" fmla="*/ 0 h 787400"/>
              <a:gd name="T8" fmla="*/ 122184 w 234314"/>
              <a:gd name="T9" fmla="*/ 13716 h 787400"/>
              <a:gd name="T10" fmla="*/ 117630 w 234314"/>
              <a:gd name="T11" fmla="*/ 16764 h 787400"/>
              <a:gd name="T12" fmla="*/ 114595 w 234314"/>
              <a:gd name="T13" fmla="*/ 19812 h 787400"/>
              <a:gd name="T14" fmla="*/ 112318 w 234314"/>
              <a:gd name="T15" fmla="*/ 374904 h 787400"/>
              <a:gd name="T16" fmla="*/ 65104 w 234314"/>
              <a:gd name="T17" fmla="*/ 383124 h 787400"/>
              <a:gd name="T18" fmla="*/ 67675 w 234314"/>
              <a:gd name="T19" fmla="*/ 388588 h 787400"/>
              <a:gd name="T20" fmla="*/ 112318 w 234314"/>
              <a:gd name="T21" fmla="*/ 374904 h 787400"/>
              <a:gd name="T22" fmla="*/ 118389 w 234314"/>
              <a:gd name="T23" fmla="*/ 387858 h 787400"/>
              <a:gd name="T24" fmla="*/ 122184 w 234314"/>
              <a:gd name="T25" fmla="*/ 385572 h 787400"/>
              <a:gd name="T26" fmla="*/ 125978 w 234314"/>
              <a:gd name="T27" fmla="*/ 382524 h 787400"/>
              <a:gd name="T28" fmla="*/ 127496 w 234314"/>
              <a:gd name="T29" fmla="*/ 28956 h 787400"/>
              <a:gd name="T30" fmla="*/ 129014 w 234314"/>
              <a:gd name="T31" fmla="*/ 28194 h 787400"/>
              <a:gd name="T32" fmla="*/ 200178 w 234314"/>
              <a:gd name="T33" fmla="*/ 16768 h 787400"/>
              <a:gd name="T34" fmla="*/ 128255 w 234314"/>
              <a:gd name="T35" fmla="*/ 760476 h 787400"/>
              <a:gd name="T36" fmla="*/ 126737 w 234314"/>
              <a:gd name="T37" fmla="*/ 406908 h 787400"/>
              <a:gd name="T38" fmla="*/ 122184 w 234314"/>
              <a:gd name="T39" fmla="*/ 402336 h 787400"/>
              <a:gd name="T40" fmla="*/ 98384 w 234314"/>
              <a:gd name="T41" fmla="*/ 393849 h 787400"/>
              <a:gd name="T42" fmla="*/ 19732 w 234314"/>
              <a:gd name="T43" fmla="*/ 401574 h 787400"/>
              <a:gd name="T44" fmla="*/ 108523 w 234314"/>
              <a:gd name="T45" fmla="*/ 412242 h 787400"/>
              <a:gd name="T46" fmla="*/ 113077 w 234314"/>
              <a:gd name="T47" fmla="*/ 414909 h 787400"/>
              <a:gd name="T48" fmla="*/ 117630 w 234314"/>
              <a:gd name="T49" fmla="*/ 771144 h 787400"/>
              <a:gd name="T50" fmla="*/ 122184 w 234314"/>
              <a:gd name="T51" fmla="*/ 773430 h 787400"/>
              <a:gd name="T52" fmla="*/ 110799 w 234314"/>
              <a:gd name="T53" fmla="*/ 374142 h 787400"/>
              <a:gd name="T54" fmla="*/ 113836 w 234314"/>
              <a:gd name="T55" fmla="*/ 22098 h 787400"/>
              <a:gd name="T56" fmla="*/ 112318 w 234314"/>
              <a:gd name="T57" fmla="*/ 372999 h 787400"/>
              <a:gd name="T58" fmla="*/ 112318 w 234314"/>
              <a:gd name="T59" fmla="*/ 413766 h 787400"/>
              <a:gd name="T60" fmla="*/ 112318 w 234314"/>
              <a:gd name="T61" fmla="*/ 413766 h 787400"/>
              <a:gd name="T62" fmla="*/ 112318 w 234314"/>
              <a:gd name="T63" fmla="*/ 414528 h 787400"/>
              <a:gd name="T64" fmla="*/ 112318 w 234314"/>
              <a:gd name="T65" fmla="*/ 414528 h 787400"/>
              <a:gd name="T66" fmla="*/ 112318 w 234314"/>
              <a:gd name="T67" fmla="*/ 414528 h 787400"/>
              <a:gd name="T68" fmla="*/ 113836 w 234314"/>
              <a:gd name="T69" fmla="*/ 765810 h 787400"/>
              <a:gd name="T70" fmla="*/ 113836 w 234314"/>
              <a:gd name="T71" fmla="*/ 416052 h 787400"/>
              <a:gd name="T72" fmla="*/ 128255 w 234314"/>
              <a:gd name="T73" fmla="*/ 28194 h 787400"/>
              <a:gd name="T74" fmla="*/ 127496 w 234314"/>
              <a:gd name="T75" fmla="*/ 29337 h 787400"/>
              <a:gd name="T76" fmla="*/ 126737 w 234314"/>
              <a:gd name="T77" fmla="*/ 30480 h 787400"/>
              <a:gd name="T78" fmla="*/ 128255 w 234314"/>
              <a:gd name="T79" fmla="*/ 758952 h 787400"/>
              <a:gd name="T80" fmla="*/ 126737 w 234314"/>
              <a:gd name="T81" fmla="*/ 407670 h 787400"/>
              <a:gd name="T82" fmla="*/ 127496 w 234314"/>
              <a:gd name="T83" fmla="*/ 758190 h 787400"/>
              <a:gd name="T84" fmla="*/ 127496 w 234314"/>
              <a:gd name="T85" fmla="*/ 758571 h 787400"/>
              <a:gd name="T86" fmla="*/ 128255 w 234314"/>
              <a:gd name="T87" fmla="*/ 28194 h 787400"/>
              <a:gd name="T88" fmla="*/ 128255 w 234314"/>
              <a:gd name="T89" fmla="*/ 28956 h 787400"/>
              <a:gd name="T90" fmla="*/ 128255 w 234314"/>
              <a:gd name="T91" fmla="*/ 758952 h 787400"/>
              <a:gd name="T92" fmla="*/ 127749 w 234314"/>
              <a:gd name="T93" fmla="*/ 758698 h 787400"/>
              <a:gd name="T94" fmla="*/ 127749 w 234314"/>
              <a:gd name="T95" fmla="*/ 758952 h 787400"/>
              <a:gd name="T96" fmla="*/ 128255 w 234314"/>
              <a:gd name="T97" fmla="*/ 759714 h 787400"/>
              <a:gd name="T98" fmla="*/ 129773 w 234314"/>
              <a:gd name="T99" fmla="*/ 776455 h 787400"/>
              <a:gd name="T100" fmla="*/ 128255 w 234314"/>
              <a:gd name="T101" fmla="*/ 776085 h 787400"/>
              <a:gd name="T102" fmla="*/ 127749 w 234314"/>
              <a:gd name="T103" fmla="*/ 758952 h 787400"/>
              <a:gd name="T104" fmla="*/ 129014 w 234314"/>
              <a:gd name="T105" fmla="*/ 28575 h 787400"/>
              <a:gd name="T106" fmla="*/ 221600 w 234314"/>
              <a:gd name="T107" fmla="*/ 771144 h 787400"/>
              <a:gd name="T108" fmla="*/ 132049 w 234314"/>
              <a:gd name="T109" fmla="*/ 760476 h 787400"/>
              <a:gd name="T110" fmla="*/ 149831 w 234314"/>
              <a:gd name="T111" fmla="*/ 781341 h 787400"/>
              <a:gd name="T112" fmla="*/ 232984 w 234314"/>
              <a:gd name="T113" fmla="*/ 787146 h 7874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4314" h="787400">
                <a:moveTo>
                  <a:pt x="98785" y="393849"/>
                </a:moveTo>
                <a:lnTo>
                  <a:pt x="91440" y="392083"/>
                </a:lnTo>
                <a:lnTo>
                  <a:pt x="67841" y="388572"/>
                </a:lnTo>
                <a:lnTo>
                  <a:pt x="44040" y="386609"/>
                </a:lnTo>
                <a:lnTo>
                  <a:pt x="19812" y="385572"/>
                </a:lnTo>
                <a:lnTo>
                  <a:pt x="3810" y="385572"/>
                </a:lnTo>
                <a:lnTo>
                  <a:pt x="0" y="389382"/>
                </a:lnTo>
                <a:lnTo>
                  <a:pt x="0" y="397764"/>
                </a:lnTo>
                <a:lnTo>
                  <a:pt x="3810" y="401574"/>
                </a:lnTo>
                <a:lnTo>
                  <a:pt x="19812" y="401574"/>
                </a:lnTo>
                <a:lnTo>
                  <a:pt x="41408" y="400778"/>
                </a:lnTo>
                <a:lnTo>
                  <a:pt x="67951" y="398878"/>
                </a:lnTo>
                <a:lnTo>
                  <a:pt x="93792" y="395287"/>
                </a:lnTo>
                <a:lnTo>
                  <a:pt x="98785" y="393849"/>
                </a:lnTo>
                <a:close/>
              </a:path>
              <a:path w="234314" h="787400">
                <a:moveTo>
                  <a:pt x="233934" y="16002"/>
                </a:moveTo>
                <a:lnTo>
                  <a:pt x="233934" y="0"/>
                </a:lnTo>
                <a:lnTo>
                  <a:pt x="221742" y="0"/>
                </a:lnTo>
                <a:lnTo>
                  <a:pt x="173578" y="2695"/>
                </a:lnTo>
                <a:lnTo>
                  <a:pt x="126492" y="12192"/>
                </a:lnTo>
                <a:lnTo>
                  <a:pt x="122682" y="13716"/>
                </a:lnTo>
                <a:lnTo>
                  <a:pt x="122682" y="14478"/>
                </a:lnTo>
                <a:lnTo>
                  <a:pt x="121920" y="14478"/>
                </a:lnTo>
                <a:lnTo>
                  <a:pt x="118872" y="16764"/>
                </a:lnTo>
                <a:lnTo>
                  <a:pt x="118110" y="16764"/>
                </a:lnTo>
                <a:lnTo>
                  <a:pt x="118110" y="17526"/>
                </a:lnTo>
                <a:lnTo>
                  <a:pt x="117348" y="17526"/>
                </a:lnTo>
                <a:lnTo>
                  <a:pt x="115824" y="19812"/>
                </a:lnTo>
                <a:lnTo>
                  <a:pt x="115062" y="19812"/>
                </a:lnTo>
                <a:lnTo>
                  <a:pt x="114300" y="20574"/>
                </a:lnTo>
                <a:lnTo>
                  <a:pt x="114300" y="371856"/>
                </a:lnTo>
                <a:lnTo>
                  <a:pt x="113538" y="372618"/>
                </a:lnTo>
                <a:lnTo>
                  <a:pt x="112776" y="374904"/>
                </a:lnTo>
                <a:lnTo>
                  <a:pt x="112776" y="373380"/>
                </a:lnTo>
                <a:lnTo>
                  <a:pt x="109728" y="374904"/>
                </a:lnTo>
                <a:lnTo>
                  <a:pt x="89031" y="380082"/>
                </a:lnTo>
                <a:lnTo>
                  <a:pt x="65370" y="383124"/>
                </a:lnTo>
                <a:lnTo>
                  <a:pt x="41408" y="384723"/>
                </a:lnTo>
                <a:lnTo>
                  <a:pt x="19812" y="385572"/>
                </a:lnTo>
                <a:lnTo>
                  <a:pt x="44040" y="386609"/>
                </a:lnTo>
                <a:lnTo>
                  <a:pt x="67951" y="388588"/>
                </a:lnTo>
                <a:lnTo>
                  <a:pt x="91440" y="392083"/>
                </a:lnTo>
                <a:lnTo>
                  <a:pt x="98785" y="393849"/>
                </a:lnTo>
                <a:lnTo>
                  <a:pt x="112776" y="389820"/>
                </a:lnTo>
                <a:lnTo>
                  <a:pt x="112776" y="374904"/>
                </a:lnTo>
                <a:lnTo>
                  <a:pt x="113538" y="372618"/>
                </a:lnTo>
                <a:lnTo>
                  <a:pt x="113538" y="389601"/>
                </a:lnTo>
                <a:lnTo>
                  <a:pt x="114300" y="389382"/>
                </a:lnTo>
                <a:lnTo>
                  <a:pt x="118872" y="387858"/>
                </a:lnTo>
                <a:lnTo>
                  <a:pt x="119634" y="387858"/>
                </a:lnTo>
                <a:lnTo>
                  <a:pt x="119634" y="387096"/>
                </a:lnTo>
                <a:lnTo>
                  <a:pt x="120396" y="387096"/>
                </a:lnTo>
                <a:lnTo>
                  <a:pt x="122682" y="385572"/>
                </a:lnTo>
                <a:lnTo>
                  <a:pt x="123444" y="384810"/>
                </a:lnTo>
                <a:lnTo>
                  <a:pt x="124206" y="384810"/>
                </a:lnTo>
                <a:lnTo>
                  <a:pt x="124206" y="384048"/>
                </a:lnTo>
                <a:lnTo>
                  <a:pt x="126492" y="382524"/>
                </a:lnTo>
                <a:lnTo>
                  <a:pt x="126492" y="381762"/>
                </a:lnTo>
                <a:lnTo>
                  <a:pt x="127254" y="381000"/>
                </a:lnTo>
                <a:lnTo>
                  <a:pt x="127254" y="29718"/>
                </a:lnTo>
                <a:lnTo>
                  <a:pt x="128016" y="28956"/>
                </a:lnTo>
                <a:lnTo>
                  <a:pt x="128778" y="27432"/>
                </a:lnTo>
                <a:lnTo>
                  <a:pt x="128778" y="28956"/>
                </a:lnTo>
                <a:lnTo>
                  <a:pt x="129540" y="28575"/>
                </a:lnTo>
                <a:lnTo>
                  <a:pt x="129540" y="28194"/>
                </a:lnTo>
                <a:lnTo>
                  <a:pt x="133350" y="26670"/>
                </a:lnTo>
                <a:lnTo>
                  <a:pt x="154036" y="21502"/>
                </a:lnTo>
                <a:lnTo>
                  <a:pt x="177379" y="18402"/>
                </a:lnTo>
                <a:lnTo>
                  <a:pt x="200995" y="16768"/>
                </a:lnTo>
                <a:lnTo>
                  <a:pt x="221742" y="16029"/>
                </a:lnTo>
                <a:lnTo>
                  <a:pt x="233934" y="16002"/>
                </a:lnTo>
                <a:close/>
              </a:path>
              <a:path w="234314" h="787400">
                <a:moveTo>
                  <a:pt x="128778" y="776085"/>
                </a:moveTo>
                <a:lnTo>
                  <a:pt x="128778" y="760476"/>
                </a:lnTo>
                <a:lnTo>
                  <a:pt x="128270" y="758952"/>
                </a:lnTo>
                <a:lnTo>
                  <a:pt x="128016" y="758571"/>
                </a:lnTo>
                <a:lnTo>
                  <a:pt x="127254" y="758190"/>
                </a:lnTo>
                <a:lnTo>
                  <a:pt x="127254" y="406908"/>
                </a:lnTo>
                <a:lnTo>
                  <a:pt x="126492" y="406146"/>
                </a:lnTo>
                <a:lnTo>
                  <a:pt x="126492" y="405384"/>
                </a:lnTo>
                <a:lnTo>
                  <a:pt x="123444" y="402336"/>
                </a:lnTo>
                <a:lnTo>
                  <a:pt x="122682" y="402336"/>
                </a:lnTo>
                <a:lnTo>
                  <a:pt x="120396" y="400050"/>
                </a:lnTo>
                <a:lnTo>
                  <a:pt x="118872" y="400050"/>
                </a:lnTo>
                <a:lnTo>
                  <a:pt x="115062" y="397764"/>
                </a:lnTo>
                <a:lnTo>
                  <a:pt x="98785" y="393849"/>
                </a:lnTo>
                <a:lnTo>
                  <a:pt x="93792" y="395287"/>
                </a:lnTo>
                <a:lnTo>
                  <a:pt x="67841" y="398886"/>
                </a:lnTo>
                <a:lnTo>
                  <a:pt x="41408" y="400778"/>
                </a:lnTo>
                <a:lnTo>
                  <a:pt x="19812" y="401574"/>
                </a:lnTo>
                <a:lnTo>
                  <a:pt x="42289" y="402596"/>
                </a:lnTo>
                <a:lnTo>
                  <a:pt x="64770" y="404217"/>
                </a:lnTo>
                <a:lnTo>
                  <a:pt x="87059" y="407183"/>
                </a:lnTo>
                <a:lnTo>
                  <a:pt x="108966" y="412242"/>
                </a:lnTo>
                <a:lnTo>
                  <a:pt x="112776" y="414528"/>
                </a:lnTo>
                <a:lnTo>
                  <a:pt x="112776" y="413004"/>
                </a:lnTo>
                <a:lnTo>
                  <a:pt x="113538" y="414528"/>
                </a:lnTo>
                <a:lnTo>
                  <a:pt x="113538" y="414909"/>
                </a:lnTo>
                <a:lnTo>
                  <a:pt x="114300" y="415290"/>
                </a:lnTo>
                <a:lnTo>
                  <a:pt x="114300" y="766572"/>
                </a:lnTo>
                <a:lnTo>
                  <a:pt x="118110" y="770382"/>
                </a:lnTo>
                <a:lnTo>
                  <a:pt x="118110" y="771144"/>
                </a:lnTo>
                <a:lnTo>
                  <a:pt x="118872" y="771144"/>
                </a:lnTo>
                <a:lnTo>
                  <a:pt x="121920" y="772668"/>
                </a:lnTo>
                <a:lnTo>
                  <a:pt x="121920" y="773430"/>
                </a:lnTo>
                <a:lnTo>
                  <a:pt x="122682" y="773430"/>
                </a:lnTo>
                <a:lnTo>
                  <a:pt x="127254" y="775716"/>
                </a:lnTo>
                <a:lnTo>
                  <a:pt x="128778" y="776085"/>
                </a:lnTo>
                <a:close/>
              </a:path>
              <a:path w="234314" h="787400">
                <a:moveTo>
                  <a:pt x="114300" y="371856"/>
                </a:moveTo>
                <a:lnTo>
                  <a:pt x="111251" y="374142"/>
                </a:lnTo>
                <a:lnTo>
                  <a:pt x="112776" y="373380"/>
                </a:lnTo>
                <a:lnTo>
                  <a:pt x="114300" y="371856"/>
                </a:lnTo>
                <a:close/>
              </a:path>
              <a:path w="234314" h="787400">
                <a:moveTo>
                  <a:pt x="114300" y="371856"/>
                </a:moveTo>
                <a:lnTo>
                  <a:pt x="114300" y="22098"/>
                </a:lnTo>
                <a:lnTo>
                  <a:pt x="113538" y="22860"/>
                </a:lnTo>
                <a:lnTo>
                  <a:pt x="113538" y="24384"/>
                </a:lnTo>
                <a:lnTo>
                  <a:pt x="112776" y="25908"/>
                </a:lnTo>
                <a:lnTo>
                  <a:pt x="112776" y="372999"/>
                </a:lnTo>
                <a:lnTo>
                  <a:pt x="114300" y="371856"/>
                </a:lnTo>
                <a:close/>
              </a:path>
              <a:path w="234314" h="787400">
                <a:moveTo>
                  <a:pt x="113538" y="414528"/>
                </a:moveTo>
                <a:lnTo>
                  <a:pt x="112776" y="413004"/>
                </a:lnTo>
                <a:lnTo>
                  <a:pt x="112776" y="413766"/>
                </a:lnTo>
                <a:lnTo>
                  <a:pt x="113538" y="414528"/>
                </a:lnTo>
                <a:close/>
              </a:path>
              <a:path w="234314" h="787400">
                <a:moveTo>
                  <a:pt x="113538" y="414909"/>
                </a:moveTo>
                <a:lnTo>
                  <a:pt x="113538" y="414528"/>
                </a:lnTo>
                <a:lnTo>
                  <a:pt x="112776" y="413766"/>
                </a:lnTo>
                <a:lnTo>
                  <a:pt x="113538" y="414909"/>
                </a:lnTo>
                <a:close/>
              </a:path>
              <a:path w="234314" h="787400">
                <a:moveTo>
                  <a:pt x="113538" y="414909"/>
                </a:moveTo>
                <a:lnTo>
                  <a:pt x="112776" y="413766"/>
                </a:lnTo>
                <a:lnTo>
                  <a:pt x="112776" y="414528"/>
                </a:lnTo>
                <a:lnTo>
                  <a:pt x="113538" y="414909"/>
                </a:lnTo>
                <a:close/>
              </a:path>
              <a:path w="234314" h="787400">
                <a:moveTo>
                  <a:pt x="114300" y="416052"/>
                </a:moveTo>
                <a:lnTo>
                  <a:pt x="113538" y="414909"/>
                </a:lnTo>
                <a:lnTo>
                  <a:pt x="112776" y="414528"/>
                </a:lnTo>
                <a:lnTo>
                  <a:pt x="114300" y="416052"/>
                </a:lnTo>
                <a:close/>
              </a:path>
              <a:path w="234314" h="787400">
                <a:moveTo>
                  <a:pt x="114300" y="765810"/>
                </a:moveTo>
                <a:lnTo>
                  <a:pt x="114300" y="416052"/>
                </a:lnTo>
                <a:lnTo>
                  <a:pt x="112776" y="414528"/>
                </a:lnTo>
                <a:lnTo>
                  <a:pt x="112776" y="762000"/>
                </a:lnTo>
                <a:lnTo>
                  <a:pt x="113538" y="762762"/>
                </a:lnTo>
                <a:lnTo>
                  <a:pt x="113538" y="765048"/>
                </a:lnTo>
                <a:lnTo>
                  <a:pt x="114300" y="765810"/>
                </a:lnTo>
                <a:close/>
              </a:path>
              <a:path w="234314" h="787400">
                <a:moveTo>
                  <a:pt x="114300" y="416052"/>
                </a:moveTo>
                <a:lnTo>
                  <a:pt x="114300" y="415290"/>
                </a:lnTo>
                <a:lnTo>
                  <a:pt x="113538" y="414909"/>
                </a:lnTo>
                <a:lnTo>
                  <a:pt x="114300" y="416052"/>
                </a:lnTo>
                <a:close/>
              </a:path>
              <a:path w="234314" h="787400">
                <a:moveTo>
                  <a:pt x="128778" y="28194"/>
                </a:moveTo>
                <a:lnTo>
                  <a:pt x="127254" y="29718"/>
                </a:lnTo>
                <a:lnTo>
                  <a:pt x="128016" y="29337"/>
                </a:lnTo>
                <a:lnTo>
                  <a:pt x="128778" y="28194"/>
                </a:lnTo>
                <a:close/>
              </a:path>
              <a:path w="234314" h="787400">
                <a:moveTo>
                  <a:pt x="128016" y="29337"/>
                </a:moveTo>
                <a:lnTo>
                  <a:pt x="127254" y="29718"/>
                </a:lnTo>
                <a:lnTo>
                  <a:pt x="127254" y="30480"/>
                </a:lnTo>
                <a:lnTo>
                  <a:pt x="128016" y="29337"/>
                </a:lnTo>
                <a:close/>
              </a:path>
              <a:path w="234314" h="787400">
                <a:moveTo>
                  <a:pt x="128778" y="377952"/>
                </a:moveTo>
                <a:lnTo>
                  <a:pt x="128778" y="28956"/>
                </a:lnTo>
                <a:lnTo>
                  <a:pt x="128016" y="29337"/>
                </a:lnTo>
                <a:lnTo>
                  <a:pt x="127254" y="30480"/>
                </a:lnTo>
                <a:lnTo>
                  <a:pt x="127254" y="380238"/>
                </a:lnTo>
                <a:lnTo>
                  <a:pt x="128016" y="378714"/>
                </a:lnTo>
                <a:lnTo>
                  <a:pt x="128778" y="377952"/>
                </a:lnTo>
                <a:close/>
              </a:path>
              <a:path w="234314" h="787400">
                <a:moveTo>
                  <a:pt x="128778" y="758952"/>
                </a:moveTo>
                <a:lnTo>
                  <a:pt x="128778" y="409956"/>
                </a:lnTo>
                <a:lnTo>
                  <a:pt x="128016" y="409194"/>
                </a:lnTo>
                <a:lnTo>
                  <a:pt x="128016" y="408432"/>
                </a:lnTo>
                <a:lnTo>
                  <a:pt x="127254" y="407670"/>
                </a:lnTo>
                <a:lnTo>
                  <a:pt x="127254" y="757428"/>
                </a:lnTo>
                <a:lnTo>
                  <a:pt x="128778" y="758952"/>
                </a:lnTo>
                <a:close/>
              </a:path>
              <a:path w="234314" h="787400">
                <a:moveTo>
                  <a:pt x="128168" y="758647"/>
                </a:moveTo>
                <a:lnTo>
                  <a:pt x="128016" y="758190"/>
                </a:lnTo>
                <a:lnTo>
                  <a:pt x="127254" y="757428"/>
                </a:lnTo>
                <a:lnTo>
                  <a:pt x="128016" y="758571"/>
                </a:lnTo>
                <a:lnTo>
                  <a:pt x="128168" y="758647"/>
                </a:lnTo>
                <a:close/>
              </a:path>
              <a:path w="234314" h="787400">
                <a:moveTo>
                  <a:pt x="128016" y="758571"/>
                </a:moveTo>
                <a:lnTo>
                  <a:pt x="127254" y="757428"/>
                </a:lnTo>
                <a:lnTo>
                  <a:pt x="127254" y="758190"/>
                </a:lnTo>
                <a:lnTo>
                  <a:pt x="128016" y="758571"/>
                </a:lnTo>
                <a:close/>
              </a:path>
              <a:path w="234314" h="787400">
                <a:moveTo>
                  <a:pt x="128778" y="28194"/>
                </a:moveTo>
                <a:lnTo>
                  <a:pt x="128778" y="27432"/>
                </a:lnTo>
                <a:lnTo>
                  <a:pt x="128016" y="28956"/>
                </a:lnTo>
                <a:lnTo>
                  <a:pt x="128778" y="28194"/>
                </a:lnTo>
                <a:close/>
              </a:path>
              <a:path w="234314" h="787400">
                <a:moveTo>
                  <a:pt x="128778" y="28956"/>
                </a:moveTo>
                <a:lnTo>
                  <a:pt x="128778" y="28194"/>
                </a:lnTo>
                <a:lnTo>
                  <a:pt x="128016" y="29337"/>
                </a:lnTo>
                <a:lnTo>
                  <a:pt x="128778" y="28956"/>
                </a:lnTo>
                <a:close/>
              </a:path>
              <a:path w="234314" h="787400">
                <a:moveTo>
                  <a:pt x="128778" y="758952"/>
                </a:moveTo>
                <a:lnTo>
                  <a:pt x="128016" y="758190"/>
                </a:lnTo>
                <a:lnTo>
                  <a:pt x="128270" y="758698"/>
                </a:lnTo>
                <a:lnTo>
                  <a:pt x="128778" y="758952"/>
                </a:lnTo>
                <a:close/>
              </a:path>
              <a:path w="234314" h="787400">
                <a:moveTo>
                  <a:pt x="128270" y="758698"/>
                </a:moveTo>
                <a:lnTo>
                  <a:pt x="128016" y="758190"/>
                </a:lnTo>
                <a:lnTo>
                  <a:pt x="128168" y="758647"/>
                </a:lnTo>
                <a:lnTo>
                  <a:pt x="128270" y="758698"/>
                </a:lnTo>
                <a:close/>
              </a:path>
              <a:path w="234314" h="787400">
                <a:moveTo>
                  <a:pt x="128270" y="758952"/>
                </a:moveTo>
                <a:lnTo>
                  <a:pt x="128168" y="758647"/>
                </a:lnTo>
                <a:lnTo>
                  <a:pt x="128016" y="758571"/>
                </a:lnTo>
                <a:lnTo>
                  <a:pt x="128270" y="758952"/>
                </a:lnTo>
                <a:close/>
              </a:path>
              <a:path w="234314" h="787400">
                <a:moveTo>
                  <a:pt x="128778" y="759714"/>
                </a:moveTo>
                <a:lnTo>
                  <a:pt x="128270" y="758698"/>
                </a:lnTo>
                <a:lnTo>
                  <a:pt x="128270" y="758952"/>
                </a:lnTo>
                <a:lnTo>
                  <a:pt x="128778" y="759714"/>
                </a:lnTo>
                <a:close/>
              </a:path>
              <a:path w="234314" h="787400">
                <a:moveTo>
                  <a:pt x="130302" y="776455"/>
                </a:moveTo>
                <a:lnTo>
                  <a:pt x="130302" y="759714"/>
                </a:lnTo>
                <a:lnTo>
                  <a:pt x="128270" y="758698"/>
                </a:lnTo>
                <a:lnTo>
                  <a:pt x="128778" y="759714"/>
                </a:lnTo>
                <a:lnTo>
                  <a:pt x="128778" y="776085"/>
                </a:lnTo>
                <a:lnTo>
                  <a:pt x="130302" y="776455"/>
                </a:lnTo>
                <a:close/>
              </a:path>
              <a:path w="234314" h="787400">
                <a:moveTo>
                  <a:pt x="128778" y="760476"/>
                </a:moveTo>
                <a:lnTo>
                  <a:pt x="128778" y="759714"/>
                </a:lnTo>
                <a:lnTo>
                  <a:pt x="128270" y="758952"/>
                </a:lnTo>
                <a:lnTo>
                  <a:pt x="128778" y="760476"/>
                </a:lnTo>
                <a:close/>
              </a:path>
              <a:path w="234314" h="787400">
                <a:moveTo>
                  <a:pt x="130302" y="28194"/>
                </a:moveTo>
                <a:lnTo>
                  <a:pt x="129540" y="28194"/>
                </a:lnTo>
                <a:lnTo>
                  <a:pt x="129540" y="28575"/>
                </a:lnTo>
                <a:lnTo>
                  <a:pt x="130302" y="28194"/>
                </a:lnTo>
                <a:close/>
              </a:path>
              <a:path w="234314" h="787400">
                <a:moveTo>
                  <a:pt x="233934" y="787146"/>
                </a:moveTo>
                <a:lnTo>
                  <a:pt x="233934" y="771906"/>
                </a:lnTo>
                <a:lnTo>
                  <a:pt x="222504" y="771144"/>
                </a:lnTo>
                <a:lnTo>
                  <a:pt x="200737" y="770639"/>
                </a:lnTo>
                <a:lnTo>
                  <a:pt x="177036" y="769062"/>
                </a:lnTo>
                <a:lnTo>
                  <a:pt x="153590" y="765859"/>
                </a:lnTo>
                <a:lnTo>
                  <a:pt x="132588" y="760476"/>
                </a:lnTo>
                <a:lnTo>
                  <a:pt x="129540" y="758952"/>
                </a:lnTo>
                <a:lnTo>
                  <a:pt x="130302" y="759714"/>
                </a:lnTo>
                <a:lnTo>
                  <a:pt x="130302" y="776455"/>
                </a:lnTo>
                <a:lnTo>
                  <a:pt x="150442" y="781341"/>
                </a:lnTo>
                <a:lnTo>
                  <a:pt x="174064" y="784602"/>
                </a:lnTo>
                <a:lnTo>
                  <a:pt x="197695" y="786263"/>
                </a:lnTo>
                <a:lnTo>
                  <a:pt x="221742" y="787146"/>
                </a:lnTo>
                <a:lnTo>
                  <a:pt x="233934" y="787146"/>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3571" name="矩形 1">
            <a:extLst>
              <a:ext uri="{FF2B5EF4-FFF2-40B4-BE49-F238E27FC236}">
                <a16:creationId xmlns:a16="http://schemas.microsoft.com/office/drawing/2014/main" id="{F92D5E80-4BB9-4999-8DF5-E0DA4E2EEE54}"/>
              </a:ext>
            </a:extLst>
          </p:cNvPr>
          <p:cNvSpPr>
            <a:spLocks noChangeArrowheads="1"/>
          </p:cNvSpPr>
          <p:nvPr/>
        </p:nvSpPr>
        <p:spPr bwMode="auto">
          <a:xfrm>
            <a:off x="2540000" y="1676400"/>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a:solidFill>
                  <a:srgbClr val="0000CC"/>
                </a:solidFill>
                <a:latin typeface="楷体" panose="02010609060101010101" pitchFamily="49" charset="-122"/>
                <a:ea typeface="楷体" panose="02010609060101010101" pitchFamily="49" charset="-122"/>
              </a:rPr>
              <a:t>恩智浦半导体</a:t>
            </a:r>
          </a:p>
        </p:txBody>
      </p:sp>
      <p:sp>
        <p:nvSpPr>
          <p:cNvPr id="23572" name="矩形 2">
            <a:extLst>
              <a:ext uri="{FF2B5EF4-FFF2-40B4-BE49-F238E27FC236}">
                <a16:creationId xmlns:a16="http://schemas.microsoft.com/office/drawing/2014/main" id="{E1C05E98-E55A-49D2-9AA9-59394525453E}"/>
              </a:ext>
            </a:extLst>
          </p:cNvPr>
          <p:cNvSpPr>
            <a:spLocks noChangeArrowheads="1"/>
          </p:cNvSpPr>
          <p:nvPr/>
        </p:nvSpPr>
        <p:spPr bwMode="auto">
          <a:xfrm>
            <a:off x="2711451" y="3059114"/>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a:solidFill>
                  <a:srgbClr val="0000CC"/>
                </a:solidFill>
                <a:latin typeface="楷体" panose="02010609060101010101" pitchFamily="49" charset="-122"/>
                <a:ea typeface="楷体" panose="02010609060101010101" pitchFamily="49" charset="-122"/>
              </a:rPr>
              <a:t>流明诺瑞</a:t>
            </a:r>
          </a:p>
        </p:txBody>
      </p:sp>
      <p:sp>
        <p:nvSpPr>
          <p:cNvPr id="23573" name="矩形 25">
            <a:extLst>
              <a:ext uri="{FF2B5EF4-FFF2-40B4-BE49-F238E27FC236}">
                <a16:creationId xmlns:a16="http://schemas.microsoft.com/office/drawing/2014/main" id="{C928FDEE-B3CD-41FD-AF94-A5C682CD15C1}"/>
              </a:ext>
            </a:extLst>
          </p:cNvPr>
          <p:cNvSpPr>
            <a:spLocks noChangeArrowheads="1"/>
          </p:cNvSpPr>
          <p:nvPr/>
        </p:nvSpPr>
        <p:spPr bwMode="auto">
          <a:xfrm>
            <a:off x="2697163" y="4371975"/>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a:solidFill>
                  <a:srgbClr val="0000CC"/>
                </a:solidFill>
                <a:latin typeface="楷体" panose="02010609060101010101" pitchFamily="49" charset="-122"/>
                <a:ea typeface="楷体" panose="02010609060101010101" pitchFamily="49" charset="-122"/>
              </a:rPr>
              <a:t>意法半导体</a:t>
            </a:r>
          </a:p>
        </p:txBody>
      </p:sp>
      <p:sp>
        <p:nvSpPr>
          <p:cNvPr id="23574" name="矩形 28">
            <a:extLst>
              <a:ext uri="{FF2B5EF4-FFF2-40B4-BE49-F238E27FC236}">
                <a16:creationId xmlns:a16="http://schemas.microsoft.com/office/drawing/2014/main" id="{6CB33E46-3AD4-4E31-922E-E44FC07BBE06}"/>
              </a:ext>
            </a:extLst>
          </p:cNvPr>
          <p:cNvSpPr>
            <a:spLocks noChangeArrowheads="1"/>
          </p:cNvSpPr>
          <p:nvPr/>
        </p:nvSpPr>
        <p:spPr bwMode="auto">
          <a:xfrm>
            <a:off x="3073401" y="5695950"/>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a:solidFill>
                  <a:srgbClr val="0000CC"/>
                </a:solidFill>
                <a:latin typeface="楷体" panose="02010609060101010101" pitchFamily="49" charset="-122"/>
                <a:ea typeface="楷体" panose="02010609060101010101" pitchFamily="49" charset="-122"/>
              </a:rPr>
              <a:t>三星</a:t>
            </a:r>
          </a:p>
        </p:txBody>
      </p:sp>
    </p:spTree>
    <p:extLst>
      <p:ext uri="{BB962C8B-B14F-4D97-AF65-F5344CB8AC3E}">
        <p14:creationId xmlns:p14="http://schemas.microsoft.com/office/powerpoint/2010/main" val="2884247619"/>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6F9A4857-9DFB-418E-99A7-A63849D36CE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内核处理器的应用</a:t>
            </a:r>
          </a:p>
        </p:txBody>
      </p:sp>
      <p:sp>
        <p:nvSpPr>
          <p:cNvPr id="24" name="object 4">
            <a:extLst>
              <a:ext uri="{FF2B5EF4-FFF2-40B4-BE49-F238E27FC236}">
                <a16:creationId xmlns:a16="http://schemas.microsoft.com/office/drawing/2014/main" id="{3E034A3A-B32E-4F1D-928B-9657C328B341}"/>
              </a:ext>
            </a:extLst>
          </p:cNvPr>
          <p:cNvSpPr/>
          <p:nvPr/>
        </p:nvSpPr>
        <p:spPr>
          <a:xfrm>
            <a:off x="4481514" y="1830388"/>
            <a:ext cx="212725" cy="220662"/>
          </a:xfrm>
          <a:prstGeom prst="rect">
            <a:avLst/>
          </a:prstGeom>
          <a:blipFill>
            <a:blip r:embed="rId3" cstate="print"/>
            <a:stretch>
              <a:fillRect/>
            </a:stretch>
          </a:blipFill>
        </p:spPr>
        <p:txBody>
          <a:bodyPr lIns="0" tIns="0" rIns="0" bIns="0"/>
          <a:lstStyle/>
          <a:p>
            <a:pPr>
              <a:defRPr/>
            </a:pPr>
            <a:endParaRPr kern="0">
              <a:solidFill>
                <a:sysClr val="windowText" lastClr="000000"/>
              </a:solidFill>
            </a:endParaRPr>
          </a:p>
        </p:txBody>
      </p:sp>
      <p:sp>
        <p:nvSpPr>
          <p:cNvPr id="25" name="object 5">
            <a:extLst>
              <a:ext uri="{FF2B5EF4-FFF2-40B4-BE49-F238E27FC236}">
                <a16:creationId xmlns:a16="http://schemas.microsoft.com/office/drawing/2014/main" id="{C6B6855F-8B9B-4ACB-8A93-B41665BACF98}"/>
              </a:ext>
            </a:extLst>
          </p:cNvPr>
          <p:cNvSpPr/>
          <p:nvPr/>
        </p:nvSpPr>
        <p:spPr>
          <a:xfrm>
            <a:off x="4481514" y="2265364"/>
            <a:ext cx="212725" cy="225425"/>
          </a:xfrm>
          <a:prstGeom prst="rect">
            <a:avLst/>
          </a:prstGeom>
          <a:blipFill>
            <a:blip r:embed="rId4" cstate="print"/>
            <a:stretch>
              <a:fillRect/>
            </a:stretch>
          </a:blipFill>
        </p:spPr>
        <p:txBody>
          <a:bodyPr lIns="0" tIns="0" rIns="0" bIns="0"/>
          <a:lstStyle/>
          <a:p>
            <a:pPr>
              <a:defRPr/>
            </a:pPr>
            <a:endParaRPr kern="0">
              <a:solidFill>
                <a:sysClr val="windowText" lastClr="000000"/>
              </a:solidFill>
            </a:endParaRPr>
          </a:p>
        </p:txBody>
      </p:sp>
      <p:sp>
        <p:nvSpPr>
          <p:cNvPr id="26" name="object 6">
            <a:extLst>
              <a:ext uri="{FF2B5EF4-FFF2-40B4-BE49-F238E27FC236}">
                <a16:creationId xmlns:a16="http://schemas.microsoft.com/office/drawing/2014/main" id="{DD01FF24-C914-4EEB-A9C2-1F8922E0F566}"/>
              </a:ext>
            </a:extLst>
          </p:cNvPr>
          <p:cNvSpPr/>
          <p:nvPr/>
        </p:nvSpPr>
        <p:spPr>
          <a:xfrm>
            <a:off x="4481514" y="2706688"/>
            <a:ext cx="212725" cy="220662"/>
          </a:xfrm>
          <a:prstGeom prst="rect">
            <a:avLst/>
          </a:prstGeom>
          <a:blipFill>
            <a:blip r:embed="rId5" cstate="print"/>
            <a:stretch>
              <a:fillRect/>
            </a:stretch>
          </a:blipFill>
        </p:spPr>
        <p:txBody>
          <a:bodyPr lIns="0" tIns="0" rIns="0" bIns="0"/>
          <a:lstStyle/>
          <a:p>
            <a:pPr>
              <a:defRPr/>
            </a:pPr>
            <a:endParaRPr kern="0">
              <a:solidFill>
                <a:sysClr val="windowText" lastClr="000000"/>
              </a:solidFill>
            </a:endParaRPr>
          </a:p>
        </p:txBody>
      </p:sp>
      <p:sp>
        <p:nvSpPr>
          <p:cNvPr id="27" name="object 7">
            <a:extLst>
              <a:ext uri="{FF2B5EF4-FFF2-40B4-BE49-F238E27FC236}">
                <a16:creationId xmlns:a16="http://schemas.microsoft.com/office/drawing/2014/main" id="{64592E8D-DF9D-44C8-B7F5-9011D16FFC2C}"/>
              </a:ext>
            </a:extLst>
          </p:cNvPr>
          <p:cNvSpPr/>
          <p:nvPr/>
        </p:nvSpPr>
        <p:spPr>
          <a:xfrm>
            <a:off x="4481514" y="3148013"/>
            <a:ext cx="212725" cy="220662"/>
          </a:xfrm>
          <a:prstGeom prst="rect">
            <a:avLst/>
          </a:prstGeom>
          <a:blipFill>
            <a:blip r:embed="rId6" cstate="print"/>
            <a:stretch>
              <a:fillRect/>
            </a:stretch>
          </a:blipFill>
        </p:spPr>
        <p:txBody>
          <a:bodyPr lIns="0" tIns="0" rIns="0" bIns="0"/>
          <a:lstStyle/>
          <a:p>
            <a:pPr>
              <a:defRPr/>
            </a:pPr>
            <a:endParaRPr kern="0">
              <a:solidFill>
                <a:sysClr val="windowText" lastClr="000000"/>
              </a:solidFill>
            </a:endParaRPr>
          </a:p>
        </p:txBody>
      </p:sp>
      <p:sp>
        <p:nvSpPr>
          <p:cNvPr id="28" name="object 8">
            <a:extLst>
              <a:ext uri="{FF2B5EF4-FFF2-40B4-BE49-F238E27FC236}">
                <a16:creationId xmlns:a16="http://schemas.microsoft.com/office/drawing/2014/main" id="{C7D544CE-B9AF-47DB-BD29-0C2D6813C574}"/>
              </a:ext>
            </a:extLst>
          </p:cNvPr>
          <p:cNvSpPr/>
          <p:nvPr/>
        </p:nvSpPr>
        <p:spPr>
          <a:xfrm>
            <a:off x="4481514" y="3582989"/>
            <a:ext cx="212725" cy="225425"/>
          </a:xfrm>
          <a:prstGeom prst="rect">
            <a:avLst/>
          </a:prstGeom>
          <a:blipFill>
            <a:blip r:embed="rId7" cstate="print"/>
            <a:stretch>
              <a:fillRect/>
            </a:stretch>
          </a:blipFill>
        </p:spPr>
        <p:txBody>
          <a:bodyPr lIns="0" tIns="0" rIns="0" bIns="0"/>
          <a:lstStyle/>
          <a:p>
            <a:pPr>
              <a:defRPr/>
            </a:pPr>
            <a:endParaRPr kern="0">
              <a:solidFill>
                <a:sysClr val="windowText" lastClr="000000"/>
              </a:solidFill>
            </a:endParaRPr>
          </a:p>
        </p:txBody>
      </p:sp>
      <p:sp>
        <p:nvSpPr>
          <p:cNvPr id="29" name="object 9">
            <a:extLst>
              <a:ext uri="{FF2B5EF4-FFF2-40B4-BE49-F238E27FC236}">
                <a16:creationId xmlns:a16="http://schemas.microsoft.com/office/drawing/2014/main" id="{B9282F43-E4AA-4905-B4F2-1AA5A28EAF77}"/>
              </a:ext>
            </a:extLst>
          </p:cNvPr>
          <p:cNvSpPr/>
          <p:nvPr/>
        </p:nvSpPr>
        <p:spPr>
          <a:xfrm>
            <a:off x="4481514" y="4024313"/>
            <a:ext cx="212725" cy="220662"/>
          </a:xfrm>
          <a:prstGeom prst="rect">
            <a:avLst/>
          </a:prstGeom>
          <a:blipFill>
            <a:blip r:embed="rId3" cstate="print"/>
            <a:stretch>
              <a:fillRect/>
            </a:stretch>
          </a:blipFill>
        </p:spPr>
        <p:txBody>
          <a:bodyPr lIns="0" tIns="0" rIns="0" bIns="0"/>
          <a:lstStyle/>
          <a:p>
            <a:pPr>
              <a:defRPr/>
            </a:pPr>
            <a:endParaRPr kern="0">
              <a:solidFill>
                <a:sysClr val="windowText" lastClr="000000"/>
              </a:solidFill>
            </a:endParaRPr>
          </a:p>
        </p:txBody>
      </p:sp>
      <p:sp>
        <p:nvSpPr>
          <p:cNvPr id="30" name="object 10">
            <a:extLst>
              <a:ext uri="{FF2B5EF4-FFF2-40B4-BE49-F238E27FC236}">
                <a16:creationId xmlns:a16="http://schemas.microsoft.com/office/drawing/2014/main" id="{B3190875-F91C-4A21-A6AB-40DD64755E1B}"/>
              </a:ext>
            </a:extLst>
          </p:cNvPr>
          <p:cNvSpPr txBox="1"/>
          <p:nvPr/>
        </p:nvSpPr>
        <p:spPr>
          <a:xfrm>
            <a:off x="4816476" y="1700213"/>
            <a:ext cx="4735513" cy="2660650"/>
          </a:xfrm>
          <a:prstGeom prst="rect">
            <a:avLst/>
          </a:prstGeom>
        </p:spPr>
        <p:txBody>
          <a:bodyPr lIns="0" tIns="12700"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lnSpc>
                <a:spcPct val="120000"/>
              </a:lnSpc>
              <a:spcBef>
                <a:spcPts val="100"/>
              </a:spcBef>
            </a:pPr>
            <a:r>
              <a:rPr lang="zh-CN" altLang="zh-CN" sz="2400">
                <a:solidFill>
                  <a:srgbClr val="002A54"/>
                </a:solidFill>
                <a:latin typeface="Noto Sans Mono CJK JP Regular"/>
                <a:ea typeface="Noto Sans Mono CJK JP Regular"/>
                <a:cs typeface="Noto Sans Mono CJK JP Regular"/>
              </a:rPr>
              <a:t>替代绝大部分</a:t>
            </a:r>
            <a:r>
              <a:rPr lang="zh-CN" altLang="zh-CN" sz="2400" b="1">
                <a:solidFill>
                  <a:srgbClr val="002A54"/>
                </a:solidFill>
                <a:latin typeface="Courier New" panose="02070309020205020404" pitchFamily="49" charset="0"/>
                <a:cs typeface="Courier New" panose="02070309020205020404" pitchFamily="49" charset="0"/>
              </a:rPr>
              <a:t>8</a:t>
            </a:r>
            <a:r>
              <a:rPr lang="zh-CN" altLang="zh-CN" sz="2400">
                <a:solidFill>
                  <a:srgbClr val="002A54"/>
                </a:solidFill>
                <a:latin typeface="Noto Sans Mono CJK JP Regular"/>
                <a:ea typeface="Noto Sans Mono CJK JP Regular"/>
                <a:cs typeface="Noto Sans Mono CJK JP Regular"/>
              </a:rPr>
              <a:t>位</a:t>
            </a:r>
            <a:r>
              <a:rPr lang="zh-CN" altLang="zh-CN" sz="2400" b="1">
                <a:solidFill>
                  <a:srgbClr val="002A54"/>
                </a:solidFill>
                <a:latin typeface="Courier New" panose="02070309020205020404" pitchFamily="49" charset="0"/>
                <a:cs typeface="Courier New" panose="02070309020205020404" pitchFamily="49" charset="0"/>
              </a:rPr>
              <a:t>/16</a:t>
            </a:r>
            <a:r>
              <a:rPr lang="zh-CN" altLang="zh-CN" sz="2400">
                <a:solidFill>
                  <a:srgbClr val="002A54"/>
                </a:solidFill>
                <a:latin typeface="Noto Sans Mono CJK JP Regular"/>
                <a:ea typeface="Noto Sans Mono CJK JP Regular"/>
                <a:cs typeface="Noto Sans Mono CJK JP Regular"/>
              </a:rPr>
              <a:t>位</a:t>
            </a:r>
            <a:r>
              <a:rPr lang="zh-CN" altLang="zh-CN" sz="2400" b="1">
                <a:solidFill>
                  <a:srgbClr val="002A54"/>
                </a:solidFill>
                <a:latin typeface="Courier New" panose="02070309020205020404" pitchFamily="49" charset="0"/>
                <a:cs typeface="Courier New" panose="02070309020205020404" pitchFamily="49" charset="0"/>
              </a:rPr>
              <a:t>MCU</a:t>
            </a:r>
            <a:r>
              <a:rPr lang="zh-CN" altLang="zh-CN" sz="2400">
                <a:solidFill>
                  <a:srgbClr val="002A54"/>
                </a:solidFill>
                <a:latin typeface="Noto Sans Mono CJK JP Regular"/>
                <a:ea typeface="Noto Sans Mono CJK JP Regular"/>
                <a:cs typeface="Noto Sans Mono CJK JP Regular"/>
              </a:rPr>
              <a:t>的应用 替代目前常用的</a:t>
            </a:r>
            <a:r>
              <a:rPr lang="zh-CN" altLang="zh-CN" sz="2400" b="1">
                <a:latin typeface="Courier New" panose="02070309020205020404" pitchFamily="49" charset="0"/>
                <a:cs typeface="Courier New" panose="02070309020205020404" pitchFamily="49" charset="0"/>
              </a:rPr>
              <a:t>ARM7</a:t>
            </a:r>
            <a:r>
              <a:rPr lang="zh-CN" altLang="zh-CN" sz="2400">
                <a:solidFill>
                  <a:srgbClr val="002A54"/>
                </a:solidFill>
                <a:latin typeface="Noto Sans Mono CJK JP Regular"/>
                <a:ea typeface="Noto Sans Mono CJK JP Regular"/>
                <a:cs typeface="Noto Sans Mono CJK JP Regular"/>
              </a:rPr>
              <a:t>处理器的应用 与简单图形及语音相关的应用</a:t>
            </a:r>
            <a:endParaRPr lang="zh-CN" altLang="zh-CN" sz="2400">
              <a:latin typeface="Noto Sans Mono CJK JP Regular"/>
              <a:ea typeface="Noto Sans Mono CJK JP Regular"/>
              <a:cs typeface="Noto Sans Mono CJK JP Regular"/>
            </a:endParaRPr>
          </a:p>
          <a:p>
            <a:pPr eaLnBrk="1" hangingPunct="1">
              <a:spcBef>
                <a:spcPts val="575"/>
              </a:spcBef>
            </a:pPr>
            <a:r>
              <a:rPr lang="zh-CN" altLang="zh-CN" sz="2400">
                <a:solidFill>
                  <a:srgbClr val="002A54"/>
                </a:solidFill>
                <a:latin typeface="Noto Sans Mono CJK JP Regular"/>
                <a:ea typeface="Noto Sans Mono CJK JP Regular"/>
                <a:cs typeface="Noto Sans Mono CJK JP Regular"/>
              </a:rPr>
              <a:t>与小型</a:t>
            </a:r>
            <a:r>
              <a:rPr lang="zh-CN" altLang="zh-CN" sz="2400" b="1">
                <a:solidFill>
                  <a:srgbClr val="002A54"/>
                </a:solidFill>
                <a:latin typeface="Courier New" panose="02070309020205020404" pitchFamily="49" charset="0"/>
                <a:cs typeface="Courier New" panose="02070309020205020404" pitchFamily="49" charset="0"/>
              </a:rPr>
              <a:t>OS</a:t>
            </a:r>
            <a:r>
              <a:rPr lang="zh-CN" altLang="zh-CN" sz="2400">
                <a:solidFill>
                  <a:srgbClr val="002A54"/>
                </a:solidFill>
                <a:latin typeface="Noto Sans Mono CJK JP Regular"/>
                <a:ea typeface="Noto Sans Mono CJK JP Regular"/>
                <a:cs typeface="Noto Sans Mono CJK JP Regular"/>
              </a:rPr>
              <a:t>相关的应用</a:t>
            </a:r>
            <a:endParaRPr lang="zh-CN" altLang="zh-CN" sz="2400">
              <a:latin typeface="Noto Sans Mono CJK JP Regular"/>
              <a:ea typeface="Noto Sans Mono CJK JP Regular"/>
              <a:cs typeface="Noto Sans Mono CJK JP Regular"/>
            </a:endParaRPr>
          </a:p>
          <a:p>
            <a:pPr eaLnBrk="1" hangingPunct="1">
              <a:lnSpc>
                <a:spcPct val="120000"/>
              </a:lnSpc>
            </a:pPr>
            <a:r>
              <a:rPr lang="zh-CN" altLang="zh-CN" sz="2400">
                <a:solidFill>
                  <a:srgbClr val="002A54"/>
                </a:solidFill>
                <a:latin typeface="Noto Sans Mono CJK JP Regular"/>
                <a:ea typeface="Noto Sans Mono CJK JP Regular"/>
                <a:cs typeface="Noto Sans Mono CJK JP Regular"/>
              </a:rPr>
              <a:t>运行速度要求较高的相关应用 具有低功耗要求的相关应用</a:t>
            </a:r>
            <a:endParaRPr lang="zh-CN" altLang="zh-CN" sz="2400">
              <a:latin typeface="Noto Sans Mono CJK JP Regular"/>
              <a:ea typeface="Noto Sans Mono CJK JP Regular"/>
              <a:cs typeface="Noto Sans Mono CJK JP Regular"/>
            </a:endParaRPr>
          </a:p>
        </p:txBody>
      </p:sp>
      <p:sp>
        <p:nvSpPr>
          <p:cNvPr id="31" name="object 11">
            <a:extLst>
              <a:ext uri="{FF2B5EF4-FFF2-40B4-BE49-F238E27FC236}">
                <a16:creationId xmlns:a16="http://schemas.microsoft.com/office/drawing/2014/main" id="{FF1AFBAD-AE8F-40A4-8AE4-B240E1934A65}"/>
              </a:ext>
            </a:extLst>
          </p:cNvPr>
          <p:cNvSpPr/>
          <p:nvPr/>
        </p:nvSpPr>
        <p:spPr>
          <a:xfrm>
            <a:off x="4481514" y="4868863"/>
            <a:ext cx="212725" cy="220662"/>
          </a:xfrm>
          <a:prstGeom prst="rect">
            <a:avLst/>
          </a:prstGeom>
          <a:blipFill>
            <a:blip r:embed="rId8" cstate="print"/>
            <a:stretch>
              <a:fillRect/>
            </a:stretch>
          </a:blipFill>
        </p:spPr>
        <p:txBody>
          <a:bodyPr lIns="0" tIns="0" rIns="0" bIns="0"/>
          <a:lstStyle/>
          <a:p>
            <a:pPr>
              <a:defRPr/>
            </a:pPr>
            <a:endParaRPr kern="0">
              <a:solidFill>
                <a:sysClr val="windowText" lastClr="000000"/>
              </a:solidFill>
            </a:endParaRPr>
          </a:p>
        </p:txBody>
      </p:sp>
      <p:sp>
        <p:nvSpPr>
          <p:cNvPr id="32" name="object 12">
            <a:extLst>
              <a:ext uri="{FF2B5EF4-FFF2-40B4-BE49-F238E27FC236}">
                <a16:creationId xmlns:a16="http://schemas.microsoft.com/office/drawing/2014/main" id="{44DC050F-C1CF-4F31-A011-60FE3A45C7CF}"/>
              </a:ext>
            </a:extLst>
          </p:cNvPr>
          <p:cNvSpPr/>
          <p:nvPr/>
        </p:nvSpPr>
        <p:spPr>
          <a:xfrm>
            <a:off x="4481514" y="5310188"/>
            <a:ext cx="212725" cy="220662"/>
          </a:xfrm>
          <a:prstGeom prst="rect">
            <a:avLst/>
          </a:prstGeom>
          <a:blipFill>
            <a:blip r:embed="rId9" cstate="print"/>
            <a:stretch>
              <a:fillRect/>
            </a:stretch>
          </a:blipFill>
        </p:spPr>
        <p:txBody>
          <a:bodyPr lIns="0" tIns="0" rIns="0" bIns="0"/>
          <a:lstStyle/>
          <a:p>
            <a:pPr>
              <a:defRPr/>
            </a:pPr>
            <a:endParaRPr kern="0">
              <a:solidFill>
                <a:sysClr val="windowText" lastClr="000000"/>
              </a:solidFill>
            </a:endParaRPr>
          </a:p>
        </p:txBody>
      </p:sp>
      <p:sp>
        <p:nvSpPr>
          <p:cNvPr id="33" name="object 13">
            <a:extLst>
              <a:ext uri="{FF2B5EF4-FFF2-40B4-BE49-F238E27FC236}">
                <a16:creationId xmlns:a16="http://schemas.microsoft.com/office/drawing/2014/main" id="{FD2997B3-8AE8-43BB-97BF-28231517E394}"/>
              </a:ext>
            </a:extLst>
          </p:cNvPr>
          <p:cNvSpPr/>
          <p:nvPr/>
        </p:nvSpPr>
        <p:spPr>
          <a:xfrm>
            <a:off x="4481514" y="5757863"/>
            <a:ext cx="212725" cy="222250"/>
          </a:xfrm>
          <a:prstGeom prst="rect">
            <a:avLst/>
          </a:prstGeom>
          <a:blipFill>
            <a:blip r:embed="rId10" cstate="print"/>
            <a:stretch>
              <a:fillRect/>
            </a:stretch>
          </a:blipFill>
        </p:spPr>
        <p:txBody>
          <a:bodyPr lIns="0" tIns="0" rIns="0" bIns="0"/>
          <a:lstStyle/>
          <a:p>
            <a:pPr>
              <a:defRPr/>
            </a:pPr>
            <a:endParaRPr kern="0">
              <a:solidFill>
                <a:sysClr val="windowText" lastClr="000000"/>
              </a:solidFill>
            </a:endParaRPr>
          </a:p>
        </p:txBody>
      </p:sp>
      <p:sp>
        <p:nvSpPr>
          <p:cNvPr id="34" name="object 14">
            <a:extLst>
              <a:ext uri="{FF2B5EF4-FFF2-40B4-BE49-F238E27FC236}">
                <a16:creationId xmlns:a16="http://schemas.microsoft.com/office/drawing/2014/main" id="{2EC21582-455E-4667-BFDC-F06AC1EA38C1}"/>
              </a:ext>
            </a:extLst>
          </p:cNvPr>
          <p:cNvSpPr/>
          <p:nvPr/>
        </p:nvSpPr>
        <p:spPr>
          <a:xfrm>
            <a:off x="4481514" y="6194426"/>
            <a:ext cx="212725" cy="225425"/>
          </a:xfrm>
          <a:prstGeom prst="rect">
            <a:avLst/>
          </a:prstGeom>
          <a:blipFill>
            <a:blip r:embed="rId11" cstate="print"/>
            <a:stretch>
              <a:fillRect/>
            </a:stretch>
          </a:blipFill>
        </p:spPr>
        <p:txBody>
          <a:bodyPr lIns="0" tIns="0" rIns="0" bIns="0"/>
          <a:lstStyle/>
          <a:p>
            <a:pPr>
              <a:defRPr/>
            </a:pPr>
            <a:endParaRPr kern="0">
              <a:solidFill>
                <a:sysClr val="windowText" lastClr="000000"/>
              </a:solidFill>
            </a:endParaRPr>
          </a:p>
        </p:txBody>
      </p:sp>
      <p:sp>
        <p:nvSpPr>
          <p:cNvPr id="36" name="object 16">
            <a:extLst>
              <a:ext uri="{FF2B5EF4-FFF2-40B4-BE49-F238E27FC236}">
                <a16:creationId xmlns:a16="http://schemas.microsoft.com/office/drawing/2014/main" id="{9DE28FBB-D4E7-4DE4-921C-92C39F421F3E}"/>
              </a:ext>
            </a:extLst>
          </p:cNvPr>
          <p:cNvSpPr txBox="1"/>
          <p:nvPr/>
        </p:nvSpPr>
        <p:spPr>
          <a:xfrm>
            <a:off x="4816476" y="4722813"/>
            <a:ext cx="4405313" cy="1801812"/>
          </a:xfrm>
          <a:prstGeom prst="rect">
            <a:avLst/>
          </a:prstGeom>
        </p:spPr>
        <p:txBody>
          <a:bodyPr lIns="0" tIns="6985"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22000"/>
              </a:lnSpc>
              <a:spcBef>
                <a:spcPts val="50"/>
              </a:spcBef>
            </a:pPr>
            <a:r>
              <a:rPr lang="zh-CN" altLang="zh-CN" sz="2400" b="1">
                <a:solidFill>
                  <a:srgbClr val="002A54"/>
                </a:solidFill>
                <a:latin typeface="Courier New" panose="02070309020205020404" pitchFamily="49" charset="0"/>
                <a:cs typeface="Courier New" panose="02070309020205020404" pitchFamily="49" charset="0"/>
              </a:rPr>
              <a:t>Linux,ucLinux,Windows CE  MPEG …  1024</a:t>
            </a:r>
            <a:r>
              <a:rPr lang="zh-CN" altLang="zh-CN" sz="2400">
                <a:solidFill>
                  <a:srgbClr val="002A54"/>
                </a:solidFill>
                <a:latin typeface="Noto Sans Mono CJK JP Regular"/>
                <a:ea typeface="Noto Sans Mono CJK JP Regular"/>
                <a:cs typeface="Noto Sans Mono CJK JP Regular"/>
              </a:rPr>
              <a:t>×</a:t>
            </a:r>
            <a:r>
              <a:rPr lang="zh-CN" altLang="zh-CN" sz="2400" b="1">
                <a:solidFill>
                  <a:srgbClr val="002A54"/>
                </a:solidFill>
                <a:latin typeface="Courier New" panose="02070309020205020404" pitchFamily="49" charset="0"/>
                <a:cs typeface="Courier New" panose="02070309020205020404" pitchFamily="49" charset="0"/>
              </a:rPr>
              <a:t>768,800</a:t>
            </a:r>
            <a:r>
              <a:rPr lang="zh-CN" altLang="zh-CN" sz="2400">
                <a:solidFill>
                  <a:srgbClr val="002A54"/>
                </a:solidFill>
                <a:latin typeface="Noto Sans Mono CJK JP Regular"/>
                <a:ea typeface="Noto Sans Mono CJK JP Regular"/>
                <a:cs typeface="Noto Sans Mono CJK JP Regular"/>
              </a:rPr>
              <a:t>×</a:t>
            </a:r>
            <a:r>
              <a:rPr lang="zh-CN" altLang="zh-CN" sz="2400" b="1">
                <a:solidFill>
                  <a:srgbClr val="002A54"/>
                </a:solidFill>
                <a:latin typeface="Courier New" panose="02070309020205020404" pitchFamily="49" charset="0"/>
                <a:cs typeface="Courier New" panose="02070309020205020404" pitchFamily="49" charset="0"/>
              </a:rPr>
              <a:t>600 …</a:t>
            </a:r>
            <a:endParaRPr lang="zh-CN" altLang="zh-CN" sz="2400">
              <a:latin typeface="Courier New" panose="02070309020205020404" pitchFamily="49" charset="0"/>
              <a:cs typeface="Courier New" panose="02070309020205020404" pitchFamily="49" charset="0"/>
            </a:endParaRPr>
          </a:p>
          <a:p>
            <a:pPr eaLnBrk="1" hangingPunct="1">
              <a:lnSpc>
                <a:spcPct val="120000"/>
              </a:lnSpc>
            </a:pPr>
            <a:r>
              <a:rPr lang="zh-CN" altLang="zh-CN" sz="2400">
                <a:solidFill>
                  <a:srgbClr val="002A54"/>
                </a:solidFill>
                <a:latin typeface="Noto Sans Mono CJK JP Regular"/>
                <a:ea typeface="Noto Sans Mono CJK JP Regular"/>
                <a:cs typeface="Noto Sans Mono CJK JP Regular"/>
              </a:rPr>
              <a:t>程序代码大于</a:t>
            </a:r>
            <a:r>
              <a:rPr lang="zh-CN" altLang="zh-CN" sz="2400" b="1">
                <a:solidFill>
                  <a:srgbClr val="002A54"/>
                </a:solidFill>
                <a:latin typeface="Courier New" panose="02070309020205020404" pitchFamily="49" charset="0"/>
                <a:cs typeface="Courier New" panose="02070309020205020404" pitchFamily="49" charset="0"/>
              </a:rPr>
              <a:t>1M</a:t>
            </a:r>
            <a:r>
              <a:rPr lang="zh-CN" altLang="zh-CN" sz="2400">
                <a:solidFill>
                  <a:srgbClr val="002A54"/>
                </a:solidFill>
                <a:latin typeface="Noto Sans Mono CJK JP Regular"/>
                <a:ea typeface="Noto Sans Mono CJK JP Regular"/>
                <a:cs typeface="Noto Sans Mono CJK JP Regular"/>
              </a:rPr>
              <a:t>的应用</a:t>
            </a:r>
            <a:endParaRPr lang="zh-CN" altLang="zh-CN" sz="2400">
              <a:latin typeface="Courier New" panose="02070309020205020404" pitchFamily="49" charset="0"/>
              <a:cs typeface="Courier New" panose="02070309020205020404" pitchFamily="49" charset="0"/>
            </a:endParaRPr>
          </a:p>
        </p:txBody>
      </p:sp>
      <p:sp>
        <p:nvSpPr>
          <p:cNvPr id="37" name="object 17">
            <a:extLst>
              <a:ext uri="{FF2B5EF4-FFF2-40B4-BE49-F238E27FC236}">
                <a16:creationId xmlns:a16="http://schemas.microsoft.com/office/drawing/2014/main" id="{45017693-C6C9-4953-85A1-68BA8C49B78D}"/>
              </a:ext>
            </a:extLst>
          </p:cNvPr>
          <p:cNvSpPr txBox="1"/>
          <p:nvPr/>
        </p:nvSpPr>
        <p:spPr>
          <a:xfrm>
            <a:off x="2601914" y="3003551"/>
            <a:ext cx="1247775" cy="392113"/>
          </a:xfrm>
          <a:prstGeom prst="rect">
            <a:avLst/>
          </a:prstGeom>
        </p:spPr>
        <p:txBody>
          <a:bodyPr lIns="0" tIns="12700" rIns="0" bIns="0">
            <a:spAutoFit/>
          </a:bodyPr>
          <a:lstStyle/>
          <a:p>
            <a:pPr marL="12700">
              <a:spcBef>
                <a:spcPts val="100"/>
              </a:spcBef>
              <a:defRPr/>
            </a:pPr>
            <a:r>
              <a:rPr sz="2400" spc="5" dirty="0">
                <a:latin typeface="微软雅黑" panose="020B0503020204020204" pitchFamily="34" charset="-122"/>
                <a:ea typeface="微软雅黑" panose="020B0503020204020204" pitchFamily="34" charset="-122"/>
                <a:cs typeface="Noto Sans Mono CJK JP Regular"/>
              </a:rPr>
              <a:t>适合做…</a:t>
            </a:r>
            <a:endParaRPr sz="2400">
              <a:latin typeface="微软雅黑" panose="020B0503020204020204" pitchFamily="34" charset="-122"/>
              <a:ea typeface="微软雅黑" panose="020B0503020204020204" pitchFamily="34" charset="-122"/>
              <a:cs typeface="Noto Sans Mono CJK JP Regular"/>
            </a:endParaRPr>
          </a:p>
        </p:txBody>
      </p:sp>
      <p:sp>
        <p:nvSpPr>
          <p:cNvPr id="38" name="object 18">
            <a:extLst>
              <a:ext uri="{FF2B5EF4-FFF2-40B4-BE49-F238E27FC236}">
                <a16:creationId xmlns:a16="http://schemas.microsoft.com/office/drawing/2014/main" id="{EFB05142-0032-42D5-82B8-236D96D008F0}"/>
              </a:ext>
            </a:extLst>
          </p:cNvPr>
          <p:cNvSpPr txBox="1"/>
          <p:nvPr/>
        </p:nvSpPr>
        <p:spPr>
          <a:xfrm>
            <a:off x="2566988" y="5727701"/>
            <a:ext cx="1554162" cy="390525"/>
          </a:xfrm>
          <a:prstGeom prst="rect">
            <a:avLst/>
          </a:prstGeom>
        </p:spPr>
        <p:txBody>
          <a:bodyPr lIns="0" tIns="12700" rIns="0" bIns="0">
            <a:spAutoFit/>
          </a:bodyPr>
          <a:lstStyle/>
          <a:p>
            <a:pPr marL="12700">
              <a:spcBef>
                <a:spcPts val="100"/>
              </a:spcBef>
              <a:defRPr/>
            </a:pPr>
            <a:r>
              <a:rPr sz="2400" spc="5" dirty="0">
                <a:latin typeface="微软雅黑" panose="020B0503020204020204" pitchFamily="34" charset="-122"/>
                <a:ea typeface="微软雅黑" panose="020B0503020204020204" pitchFamily="34" charset="-122"/>
                <a:cs typeface="Noto Sans Mono CJK JP Regular"/>
              </a:rPr>
              <a:t>不适合做…</a:t>
            </a:r>
            <a:endParaRPr sz="2400" dirty="0">
              <a:latin typeface="微软雅黑" panose="020B0503020204020204" pitchFamily="34" charset="-122"/>
              <a:ea typeface="微软雅黑" panose="020B0503020204020204" pitchFamily="34" charset="-122"/>
              <a:cs typeface="Noto Sans Mono CJK JP Regular"/>
            </a:endParaRPr>
          </a:p>
        </p:txBody>
      </p:sp>
      <p:sp>
        <p:nvSpPr>
          <p:cNvPr id="39" name="object 19">
            <a:extLst>
              <a:ext uri="{FF2B5EF4-FFF2-40B4-BE49-F238E27FC236}">
                <a16:creationId xmlns:a16="http://schemas.microsoft.com/office/drawing/2014/main" id="{8580FAFC-7A22-408D-925D-0D47171BAD42}"/>
              </a:ext>
            </a:extLst>
          </p:cNvPr>
          <p:cNvSpPr/>
          <p:nvPr/>
        </p:nvSpPr>
        <p:spPr>
          <a:xfrm>
            <a:off x="2374900" y="1849439"/>
            <a:ext cx="1435100" cy="922337"/>
          </a:xfrm>
          <a:prstGeom prst="rect">
            <a:avLst/>
          </a:prstGeom>
          <a:blipFill>
            <a:blip r:embed="rId12" cstate="print"/>
            <a:stretch>
              <a:fillRect/>
            </a:stretch>
          </a:blipFill>
        </p:spPr>
        <p:txBody>
          <a:bodyPr lIns="0" tIns="0" rIns="0" bIns="0"/>
          <a:lstStyle/>
          <a:p>
            <a:pPr>
              <a:defRPr/>
            </a:pPr>
            <a:endParaRPr kern="0">
              <a:solidFill>
                <a:sysClr val="windowText" lastClr="000000"/>
              </a:solidFill>
            </a:endParaRPr>
          </a:p>
        </p:txBody>
      </p:sp>
    </p:spTree>
    <p:extLst>
      <p:ext uri="{BB962C8B-B14F-4D97-AF65-F5344CB8AC3E}">
        <p14:creationId xmlns:p14="http://schemas.microsoft.com/office/powerpoint/2010/main" val="6532838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a:extLst>
              <a:ext uri="{FF2B5EF4-FFF2-40B4-BE49-F238E27FC236}">
                <a16:creationId xmlns:a16="http://schemas.microsoft.com/office/drawing/2014/main" id="{48AE6F02-DE34-4D1C-A1C1-94D741387557}"/>
              </a:ext>
            </a:extLst>
          </p:cNvPr>
          <p:cNvSpPr txBox="1">
            <a:spLocks noChangeArrowheads="1"/>
          </p:cNvSpPr>
          <p:nvPr/>
        </p:nvSpPr>
        <p:spPr bwMode="auto">
          <a:xfrm>
            <a:off x="2011364" y="620713"/>
            <a:ext cx="2655887"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b="1">
                <a:solidFill>
                  <a:prstClr val="black"/>
                </a:solidFill>
                <a:latin typeface="Arial" panose="020B0604020202020204" pitchFamily="34" charset="0"/>
                <a:ea typeface="黑体" panose="02010609060101010101" pitchFamily="49" charset="-122"/>
              </a:rPr>
              <a:t>计算机的起源</a:t>
            </a:r>
          </a:p>
        </p:txBody>
      </p:sp>
      <p:sp>
        <p:nvSpPr>
          <p:cNvPr id="5" name="Rectangle 5">
            <a:extLst>
              <a:ext uri="{FF2B5EF4-FFF2-40B4-BE49-F238E27FC236}">
                <a16:creationId xmlns:a16="http://schemas.microsoft.com/office/drawing/2014/main" id="{4DDC316F-5D5B-44DD-B124-49C0B1054977}"/>
              </a:ext>
            </a:extLst>
          </p:cNvPr>
          <p:cNvSpPr>
            <a:spLocks noChangeArrowheads="1"/>
          </p:cNvSpPr>
          <p:nvPr/>
        </p:nvSpPr>
        <p:spPr bwMode="auto">
          <a:xfrm>
            <a:off x="2032001" y="3357563"/>
            <a:ext cx="837247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defRPr/>
            </a:pPr>
            <a:endParaRPr lang="zh-CN" altLang="en-US" sz="2400" b="1" dirty="0">
              <a:solidFill>
                <a:srgbClr val="000080"/>
              </a:solidFill>
              <a:latin typeface="楷体_GB2312" pitchFamily="49" charset="-122"/>
              <a:ea typeface="楷体_GB2312" pitchFamily="49" charset="-122"/>
            </a:endParaRPr>
          </a:p>
          <a:p>
            <a:pPr fontAlgn="base">
              <a:spcBef>
                <a:spcPct val="50000"/>
              </a:spcBef>
              <a:spcAft>
                <a:spcPct val="0"/>
              </a:spcAft>
              <a:defRPr/>
            </a:pPr>
            <a:r>
              <a:rPr lang="zh-CN" altLang="en-US" sz="2400" b="1" dirty="0">
                <a:solidFill>
                  <a:srgbClr val="C00000"/>
                </a:solidFill>
                <a:latin typeface="楷体_GB2312" pitchFamily="49" charset="-122"/>
                <a:ea typeface="楷体_GB2312" pitchFamily="49" charset="-122"/>
              </a:rPr>
              <a:t>    约翰</a:t>
            </a:r>
            <a:r>
              <a:rPr lang="en-US" altLang="zh-CN" sz="2400" b="1" dirty="0">
                <a:solidFill>
                  <a:srgbClr val="C00000"/>
                </a:solidFill>
                <a:latin typeface="楷体_GB2312" pitchFamily="49" charset="-122"/>
                <a:ea typeface="楷体_GB2312" pitchFamily="49" charset="-122"/>
              </a:rPr>
              <a:t>·</a:t>
            </a:r>
            <a:r>
              <a:rPr lang="zh-CN" altLang="en-US" sz="2400" b="1" dirty="0">
                <a:solidFill>
                  <a:srgbClr val="C00000"/>
                </a:solidFill>
                <a:latin typeface="楷体_GB2312" pitchFamily="49" charset="-122"/>
                <a:ea typeface="楷体_GB2312" pitchFamily="49" charset="-122"/>
              </a:rPr>
              <a:t>冯</a:t>
            </a:r>
            <a:r>
              <a:rPr lang="en-US" altLang="zh-CN" sz="2400" b="1" dirty="0">
                <a:solidFill>
                  <a:srgbClr val="C00000"/>
                </a:solidFill>
                <a:latin typeface="楷体_GB2312" pitchFamily="49" charset="-122"/>
                <a:ea typeface="楷体_GB2312" pitchFamily="49" charset="-122"/>
              </a:rPr>
              <a:t>·</a:t>
            </a:r>
            <a:r>
              <a:rPr lang="zh-CN" altLang="en-US" sz="2400" b="1" dirty="0">
                <a:solidFill>
                  <a:srgbClr val="C00000"/>
                </a:solidFill>
                <a:latin typeface="楷体_GB2312" pitchFamily="49" charset="-122"/>
                <a:ea typeface="楷体_GB2312" pitchFamily="49" charset="-122"/>
              </a:rPr>
              <a:t>诺依曼（ </a:t>
            </a:r>
            <a:r>
              <a:rPr lang="en-US" altLang="zh-CN" sz="2400" b="1" dirty="0">
                <a:solidFill>
                  <a:srgbClr val="C00000"/>
                </a:solidFill>
                <a:latin typeface="楷体_GB2312" pitchFamily="49" charset="-122"/>
                <a:ea typeface="楷体_GB2312" pitchFamily="49" charset="-122"/>
              </a:rPr>
              <a:t>John von Neumann</a:t>
            </a:r>
            <a:r>
              <a:rPr lang="zh-CN" altLang="en-US" sz="2400" b="1" dirty="0">
                <a:solidFill>
                  <a:srgbClr val="C00000"/>
                </a:solidFill>
                <a:latin typeface="楷体_GB2312" pitchFamily="49" charset="-122"/>
                <a:ea typeface="楷体_GB2312" pitchFamily="49" charset="-122"/>
              </a:rPr>
              <a:t>，</a:t>
            </a:r>
            <a:r>
              <a:rPr lang="en-US" altLang="zh-CN" sz="2400" b="1" dirty="0">
                <a:solidFill>
                  <a:srgbClr val="C00000"/>
                </a:solidFill>
                <a:latin typeface="楷体_GB2312" pitchFamily="49" charset="-122"/>
                <a:ea typeface="楷体_GB2312" pitchFamily="49" charset="-122"/>
              </a:rPr>
              <a:t>1903</a:t>
            </a:r>
            <a:r>
              <a:rPr lang="zh-CN" altLang="en-US" sz="2400" b="1" dirty="0">
                <a:solidFill>
                  <a:srgbClr val="C00000"/>
                </a:solidFill>
                <a:latin typeface="楷体_GB2312" pitchFamily="49" charset="-122"/>
                <a:ea typeface="楷体_GB2312" pitchFamily="49" charset="-122"/>
              </a:rPr>
              <a:t>－</a:t>
            </a:r>
            <a:r>
              <a:rPr lang="en-US" altLang="zh-CN" sz="2400" b="1" dirty="0">
                <a:solidFill>
                  <a:srgbClr val="C00000"/>
                </a:solidFill>
                <a:latin typeface="楷体_GB2312" pitchFamily="49" charset="-122"/>
                <a:ea typeface="楷体_GB2312" pitchFamily="49" charset="-122"/>
              </a:rPr>
              <a:t>1957</a:t>
            </a:r>
            <a:r>
              <a:rPr lang="zh-CN" altLang="en-US" sz="2400" b="1" dirty="0">
                <a:solidFill>
                  <a:srgbClr val="C00000"/>
                </a:solidFill>
                <a:latin typeface="楷体_GB2312" pitchFamily="49" charset="-122"/>
                <a:ea typeface="楷体_GB2312" pitchFamily="49" charset="-122"/>
              </a:rPr>
              <a:t>），“现代电子计算机之父”，确立了现代计算机体系结构</a:t>
            </a:r>
            <a:r>
              <a:rPr lang="en-US" altLang="zh-CN" sz="2400" b="1" dirty="0">
                <a:solidFill>
                  <a:srgbClr val="C00000"/>
                </a:solidFill>
                <a:latin typeface="楷体_GB2312" pitchFamily="49" charset="-122"/>
                <a:ea typeface="楷体_GB2312" pitchFamily="49" charset="-122"/>
              </a:rPr>
              <a:t>:</a:t>
            </a:r>
            <a:endParaRPr lang="zh-CN" altLang="en-US" sz="2400" b="1" dirty="0">
              <a:solidFill>
                <a:srgbClr val="C00000"/>
              </a:solidFill>
              <a:latin typeface="楷体_GB2312" pitchFamily="49" charset="-122"/>
              <a:ea typeface="楷体_GB2312" pitchFamily="49" charset="-122"/>
            </a:endParaRPr>
          </a:p>
          <a:p>
            <a:pPr marL="342900" indent="-342900" fontAlgn="base">
              <a:spcBef>
                <a:spcPct val="50000"/>
              </a:spcBef>
              <a:spcAft>
                <a:spcPct val="0"/>
              </a:spcAft>
              <a:buFont typeface="Wingdings" pitchFamily="2" charset="2"/>
              <a:buChar char="Ø"/>
              <a:defRPr/>
            </a:pPr>
            <a:r>
              <a:rPr lang="zh-CN" altLang="en-US" sz="2400" b="1" dirty="0">
                <a:solidFill>
                  <a:srgbClr val="C00000"/>
                </a:solidFill>
                <a:latin typeface="楷体_GB2312" pitchFamily="49" charset="-122"/>
                <a:ea typeface="楷体_GB2312" pitchFamily="49" charset="-122"/>
              </a:rPr>
              <a:t>五大基本功能部分：运算</a:t>
            </a:r>
            <a:r>
              <a:rPr lang="en-US" altLang="zh-CN" sz="2400" b="1" dirty="0">
                <a:solidFill>
                  <a:srgbClr val="C00000"/>
                </a:solidFill>
                <a:latin typeface="楷体_GB2312" pitchFamily="49" charset="-122"/>
                <a:ea typeface="楷体_GB2312" pitchFamily="49" charset="-122"/>
              </a:rPr>
              <a:t>,</a:t>
            </a:r>
            <a:r>
              <a:rPr lang="zh-CN" altLang="en-US" sz="2400" b="1" dirty="0">
                <a:solidFill>
                  <a:srgbClr val="C00000"/>
                </a:solidFill>
                <a:latin typeface="楷体_GB2312" pitchFamily="49" charset="-122"/>
                <a:ea typeface="楷体_GB2312" pitchFamily="49" charset="-122"/>
              </a:rPr>
              <a:t>控制</a:t>
            </a:r>
            <a:r>
              <a:rPr lang="en-US" altLang="zh-CN" sz="2400" b="1" dirty="0">
                <a:solidFill>
                  <a:srgbClr val="C00000"/>
                </a:solidFill>
                <a:latin typeface="楷体_GB2312" pitchFamily="49" charset="-122"/>
                <a:ea typeface="楷体_GB2312" pitchFamily="49" charset="-122"/>
              </a:rPr>
              <a:t>,</a:t>
            </a:r>
            <a:r>
              <a:rPr lang="zh-CN" altLang="en-US" sz="2400" b="1" dirty="0">
                <a:solidFill>
                  <a:srgbClr val="C00000"/>
                </a:solidFill>
                <a:latin typeface="楷体_GB2312" pitchFamily="49" charset="-122"/>
                <a:ea typeface="楷体_GB2312" pitchFamily="49" charset="-122"/>
              </a:rPr>
              <a:t>存贮</a:t>
            </a:r>
            <a:r>
              <a:rPr lang="en-US" altLang="zh-CN" sz="2400" b="1" dirty="0">
                <a:solidFill>
                  <a:srgbClr val="C00000"/>
                </a:solidFill>
                <a:latin typeface="楷体_GB2312" pitchFamily="49" charset="-122"/>
                <a:ea typeface="楷体_GB2312" pitchFamily="49" charset="-122"/>
              </a:rPr>
              <a:t>,</a:t>
            </a:r>
            <a:r>
              <a:rPr lang="zh-CN" altLang="en-US" sz="2400" b="1" dirty="0">
                <a:solidFill>
                  <a:srgbClr val="C00000"/>
                </a:solidFill>
                <a:latin typeface="楷体_GB2312" pitchFamily="49" charset="-122"/>
                <a:ea typeface="楷体_GB2312" pitchFamily="49" charset="-122"/>
              </a:rPr>
              <a:t>输入</a:t>
            </a:r>
            <a:r>
              <a:rPr lang="en-US" altLang="zh-CN" sz="2400" b="1" dirty="0">
                <a:solidFill>
                  <a:srgbClr val="C00000"/>
                </a:solidFill>
                <a:latin typeface="楷体_GB2312" pitchFamily="49" charset="-122"/>
                <a:ea typeface="楷体_GB2312" pitchFamily="49" charset="-122"/>
              </a:rPr>
              <a:t>,</a:t>
            </a:r>
            <a:r>
              <a:rPr lang="zh-CN" altLang="en-US" sz="2400" b="1" dirty="0">
                <a:solidFill>
                  <a:srgbClr val="C00000"/>
                </a:solidFill>
                <a:latin typeface="楷体_GB2312" pitchFamily="49" charset="-122"/>
                <a:ea typeface="楷体_GB2312" pitchFamily="49" charset="-122"/>
              </a:rPr>
              <a:t>输出。</a:t>
            </a:r>
          </a:p>
          <a:p>
            <a:pPr marL="342900" indent="-342900" fontAlgn="base">
              <a:spcBef>
                <a:spcPct val="50000"/>
              </a:spcBef>
              <a:spcAft>
                <a:spcPct val="0"/>
              </a:spcAft>
              <a:buFont typeface="Wingdings" pitchFamily="2" charset="2"/>
              <a:buChar char="Ø"/>
              <a:defRPr/>
            </a:pPr>
            <a:r>
              <a:rPr lang="zh-CN" altLang="en-US" sz="2400" b="1" dirty="0">
                <a:solidFill>
                  <a:srgbClr val="C00000"/>
                </a:solidFill>
                <a:latin typeface="楷体_GB2312" pitchFamily="49" charset="-122"/>
                <a:ea typeface="楷体_GB2312" pitchFamily="49" charset="-122"/>
              </a:rPr>
              <a:t>二进制进行计算</a:t>
            </a:r>
          </a:p>
          <a:p>
            <a:pPr marL="342900" indent="-342900" fontAlgn="base">
              <a:spcBef>
                <a:spcPct val="50000"/>
              </a:spcBef>
              <a:spcAft>
                <a:spcPct val="0"/>
              </a:spcAft>
              <a:buFont typeface="Wingdings" pitchFamily="2" charset="2"/>
              <a:buChar char="Ø"/>
              <a:defRPr/>
            </a:pPr>
            <a:r>
              <a:rPr lang="zh-CN" altLang="en-US" sz="2400" b="1" dirty="0">
                <a:solidFill>
                  <a:srgbClr val="C00000"/>
                </a:solidFill>
                <a:latin typeface="楷体_GB2312" pitchFamily="49" charset="-122"/>
                <a:ea typeface="楷体_GB2312" pitchFamily="49" charset="-122"/>
              </a:rPr>
              <a:t>程序代码与数据存贮在存贮器，控制器读取指令并执行。</a:t>
            </a:r>
          </a:p>
        </p:txBody>
      </p:sp>
      <p:sp>
        <p:nvSpPr>
          <p:cNvPr id="6" name="Rectangle 5">
            <a:extLst>
              <a:ext uri="{FF2B5EF4-FFF2-40B4-BE49-F238E27FC236}">
                <a16:creationId xmlns:a16="http://schemas.microsoft.com/office/drawing/2014/main" id="{1FBCE6B5-317C-49EC-B3F7-8D709326FA3D}"/>
              </a:ext>
            </a:extLst>
          </p:cNvPr>
          <p:cNvSpPr>
            <a:spLocks noChangeArrowheads="1"/>
          </p:cNvSpPr>
          <p:nvPr/>
        </p:nvSpPr>
        <p:spPr bwMode="auto">
          <a:xfrm>
            <a:off x="2032000" y="1557339"/>
            <a:ext cx="84836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50000"/>
              </a:spcBef>
              <a:spcAft>
                <a:spcPct val="0"/>
              </a:spcAft>
              <a:buClrTx/>
              <a:buSzTx/>
              <a:buNone/>
            </a:pPr>
            <a:r>
              <a:rPr lang="en-US" altLang="zh-CN" sz="2400" b="1">
                <a:solidFill>
                  <a:srgbClr val="800000"/>
                </a:solidFill>
                <a:latin typeface="楷体_GB2312" pitchFamily="49" charset="-122"/>
                <a:ea typeface="楷体_GB2312" pitchFamily="49" charset="-122"/>
              </a:rPr>
              <a:t>     </a:t>
            </a:r>
            <a:r>
              <a:rPr lang="en-US" altLang="zh-CN" sz="2400" b="1">
                <a:solidFill>
                  <a:srgbClr val="000080"/>
                </a:solidFill>
                <a:latin typeface="楷体_GB2312" pitchFamily="49" charset="-122"/>
                <a:ea typeface="楷体_GB2312" pitchFamily="49" charset="-122"/>
              </a:rPr>
              <a:t>1946</a:t>
            </a:r>
            <a:r>
              <a:rPr lang="zh-CN" altLang="en-US" sz="2400" b="1">
                <a:solidFill>
                  <a:srgbClr val="000080"/>
                </a:solidFill>
                <a:latin typeface="楷体_GB2312" pitchFamily="49" charset="-122"/>
                <a:ea typeface="楷体_GB2312" pitchFamily="49" charset="-122"/>
              </a:rPr>
              <a:t>年，世界上第一台电子计算机</a:t>
            </a:r>
            <a:r>
              <a:rPr lang="en-US" altLang="zh-CN" sz="2400" b="1">
                <a:solidFill>
                  <a:srgbClr val="000080"/>
                </a:solidFill>
                <a:latin typeface="楷体_GB2312" pitchFamily="49" charset="-122"/>
                <a:ea typeface="楷体_GB2312" pitchFamily="49" charset="-122"/>
              </a:rPr>
              <a:t>ENIAC</a:t>
            </a:r>
            <a:r>
              <a:rPr lang="zh-CN" altLang="en-US" sz="2400" b="1">
                <a:solidFill>
                  <a:srgbClr val="000080"/>
                </a:solidFill>
                <a:latin typeface="楷体_GB2312" pitchFamily="49" charset="-122"/>
                <a:ea typeface="楷体_GB2312" pitchFamily="49" charset="-122"/>
              </a:rPr>
              <a:t>（</a:t>
            </a:r>
            <a:r>
              <a:rPr lang="en-US" altLang="zh-CN" sz="2400" b="1">
                <a:solidFill>
                  <a:srgbClr val="800000"/>
                </a:solidFill>
                <a:latin typeface="楷体_GB2312" pitchFamily="49" charset="-122"/>
                <a:ea typeface="楷体_GB2312" pitchFamily="49" charset="-122"/>
              </a:rPr>
              <a:t>Electronic Numerical Integrator And Computer </a:t>
            </a:r>
            <a:r>
              <a:rPr lang="zh-CN" altLang="en-US" sz="2400" b="1">
                <a:solidFill>
                  <a:srgbClr val="800000"/>
                </a:solidFill>
                <a:latin typeface="楷体_GB2312" pitchFamily="49" charset="-122"/>
                <a:ea typeface="楷体_GB2312" pitchFamily="49" charset="-122"/>
              </a:rPr>
              <a:t>，即电子数字积分计算机</a:t>
            </a:r>
            <a:r>
              <a:rPr lang="zh-CN" altLang="en-US" sz="2400" b="1">
                <a:solidFill>
                  <a:srgbClr val="000080"/>
                </a:solidFill>
                <a:latin typeface="楷体_GB2312" pitchFamily="49" charset="-122"/>
                <a:ea typeface="楷体_GB2312" pitchFamily="49" charset="-122"/>
              </a:rPr>
              <a:t>）在美国宾夕法尼亚大学研制成功，这台计算机总共使用了</a:t>
            </a:r>
            <a:r>
              <a:rPr lang="en-US" altLang="zh-CN" sz="2400" b="1">
                <a:solidFill>
                  <a:srgbClr val="000080"/>
                </a:solidFill>
                <a:latin typeface="楷体_GB2312" pitchFamily="49" charset="-122"/>
                <a:ea typeface="楷体_GB2312" pitchFamily="49" charset="-122"/>
              </a:rPr>
              <a:t>18000</a:t>
            </a:r>
            <a:r>
              <a:rPr lang="zh-CN" altLang="en-US" sz="2400" b="1">
                <a:solidFill>
                  <a:srgbClr val="000080"/>
                </a:solidFill>
                <a:latin typeface="楷体_GB2312" pitchFamily="49" charset="-122"/>
                <a:ea typeface="楷体_GB2312" pitchFamily="49" charset="-122"/>
              </a:rPr>
              <a:t>多只电子管、</a:t>
            </a:r>
            <a:r>
              <a:rPr lang="en-US" altLang="zh-CN" sz="2400" b="1">
                <a:solidFill>
                  <a:srgbClr val="000080"/>
                </a:solidFill>
                <a:latin typeface="楷体_GB2312" pitchFamily="49" charset="-122"/>
                <a:ea typeface="楷体_GB2312" pitchFamily="49" charset="-122"/>
              </a:rPr>
              <a:t>1500</a:t>
            </a:r>
            <a:r>
              <a:rPr lang="zh-CN" altLang="en-US" sz="2400" b="1">
                <a:solidFill>
                  <a:srgbClr val="000080"/>
                </a:solidFill>
                <a:latin typeface="楷体_GB2312" pitchFamily="49" charset="-122"/>
                <a:ea typeface="楷体_GB2312" pitchFamily="49" charset="-122"/>
              </a:rPr>
              <a:t>多个继电器，重量达</a:t>
            </a:r>
            <a:r>
              <a:rPr lang="en-US" altLang="zh-CN" sz="2400" b="1">
                <a:solidFill>
                  <a:srgbClr val="000080"/>
                </a:solidFill>
                <a:latin typeface="楷体_GB2312" pitchFamily="49" charset="-122"/>
                <a:ea typeface="楷体_GB2312" pitchFamily="49" charset="-122"/>
              </a:rPr>
              <a:t>30</a:t>
            </a:r>
            <a:r>
              <a:rPr lang="zh-CN" altLang="en-US" sz="2400" b="1">
                <a:solidFill>
                  <a:srgbClr val="000080"/>
                </a:solidFill>
                <a:latin typeface="楷体_GB2312" pitchFamily="49" charset="-122"/>
                <a:ea typeface="楷体_GB2312" pitchFamily="49" charset="-122"/>
              </a:rPr>
              <a:t>多吨，占地</a:t>
            </a:r>
            <a:r>
              <a:rPr lang="en-US" altLang="zh-CN" sz="2400" b="1">
                <a:solidFill>
                  <a:srgbClr val="000080"/>
                </a:solidFill>
                <a:latin typeface="楷体_GB2312" pitchFamily="49" charset="-122"/>
                <a:ea typeface="楷体_GB2312" pitchFamily="49" charset="-122"/>
              </a:rPr>
              <a:t>180</a:t>
            </a:r>
            <a:r>
              <a:rPr lang="zh-CN" altLang="en-US" sz="2400" b="1">
                <a:solidFill>
                  <a:srgbClr val="000080"/>
                </a:solidFill>
                <a:latin typeface="楷体_GB2312" pitchFamily="49" charset="-122"/>
                <a:ea typeface="楷体_GB2312" pitchFamily="49" charset="-122"/>
              </a:rPr>
              <a:t>平方米，耗电</a:t>
            </a:r>
            <a:r>
              <a:rPr lang="en-US" altLang="zh-CN" sz="2400" b="1">
                <a:solidFill>
                  <a:srgbClr val="000080"/>
                </a:solidFill>
                <a:latin typeface="楷体_GB2312" pitchFamily="49" charset="-122"/>
                <a:ea typeface="楷体_GB2312" pitchFamily="49" charset="-122"/>
              </a:rPr>
              <a:t>150</a:t>
            </a:r>
            <a:r>
              <a:rPr lang="zh-CN" altLang="en-US" sz="2400" b="1">
                <a:solidFill>
                  <a:srgbClr val="000080"/>
                </a:solidFill>
                <a:latin typeface="楷体_GB2312" pitchFamily="49" charset="-122"/>
                <a:ea typeface="楷体_GB2312" pitchFamily="49" charset="-122"/>
              </a:rPr>
              <a:t>千瓦，其运算速度为每秒钟</a:t>
            </a:r>
            <a:r>
              <a:rPr lang="en-US" altLang="zh-CN" sz="2400" b="1">
                <a:solidFill>
                  <a:srgbClr val="000080"/>
                </a:solidFill>
                <a:latin typeface="楷体_GB2312" pitchFamily="49" charset="-122"/>
                <a:ea typeface="楷体_GB2312" pitchFamily="49" charset="-122"/>
              </a:rPr>
              <a:t>5000</a:t>
            </a:r>
            <a:r>
              <a:rPr lang="zh-CN" altLang="en-US" sz="2400" b="1">
                <a:solidFill>
                  <a:srgbClr val="000080"/>
                </a:solidFill>
                <a:latin typeface="楷体_GB2312" pitchFamily="49" charset="-122"/>
                <a:ea typeface="楷体_GB2312" pitchFamily="49" charset="-122"/>
              </a:rPr>
              <a:t>次。</a:t>
            </a:r>
            <a:endParaRPr lang="en-US" altLang="zh-CN" sz="2400" b="1">
              <a:solidFill>
                <a:srgbClr val="000080"/>
              </a:solidFill>
              <a:latin typeface="楷体_GB2312" pitchFamily="49" charset="-122"/>
              <a:ea typeface="楷体_GB2312" pitchFamily="49" charset="-122"/>
            </a:endParaRPr>
          </a:p>
          <a:p>
            <a:pPr fontAlgn="base">
              <a:spcBef>
                <a:spcPct val="50000"/>
              </a:spcBef>
              <a:spcAft>
                <a:spcPct val="0"/>
              </a:spcAft>
              <a:buClrTx/>
              <a:buSzTx/>
              <a:buNone/>
            </a:pPr>
            <a:endParaRPr lang="zh-CN" altLang="en-US" sz="2400" b="1">
              <a:solidFill>
                <a:srgbClr val="000080"/>
              </a:solidFill>
              <a:latin typeface="楷体_GB2312" pitchFamily="49" charset="-122"/>
              <a:ea typeface="楷体_GB2312" pitchFamily="49" charset="-122"/>
            </a:endParaRPr>
          </a:p>
        </p:txBody>
      </p:sp>
    </p:spTree>
    <p:extLst>
      <p:ext uri="{BB962C8B-B14F-4D97-AF65-F5344CB8AC3E}">
        <p14:creationId xmlns:p14="http://schemas.microsoft.com/office/powerpoint/2010/main" val="2539688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09FF16FF-DCEA-4204-9266-A62A61796FAC}"/>
              </a:ext>
            </a:extLst>
          </p:cNvPr>
          <p:cNvSpPr txBox="1">
            <a:spLocks noChangeArrowheads="1"/>
          </p:cNvSpPr>
          <p:nvPr/>
        </p:nvSpPr>
        <p:spPr bwMode="auto">
          <a:xfrm>
            <a:off x="1976439" y="465138"/>
            <a:ext cx="6207125"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黑体" panose="02010609060101010101" pitchFamily="49" charset="-122"/>
                <a:ea typeface="黑体" panose="02010609060101010101" pitchFamily="49" charset="-122"/>
              </a:rPr>
              <a:t>微机系统发展历程的一些思考</a:t>
            </a:r>
          </a:p>
        </p:txBody>
      </p:sp>
      <p:pic>
        <p:nvPicPr>
          <p:cNvPr id="47107" name="Picture 2">
            <a:extLst>
              <a:ext uri="{FF2B5EF4-FFF2-40B4-BE49-F238E27FC236}">
                <a16:creationId xmlns:a16="http://schemas.microsoft.com/office/drawing/2014/main" id="{33D9FB79-3E60-444D-9AFF-AA31CCEA9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1557338"/>
            <a:ext cx="53594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3">
            <a:extLst>
              <a:ext uri="{FF2B5EF4-FFF2-40B4-BE49-F238E27FC236}">
                <a16:creationId xmlns:a16="http://schemas.microsoft.com/office/drawing/2014/main" id="{B14286A5-EE3D-4AF3-9038-D4FD27A5D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5664" y="3248025"/>
            <a:ext cx="439737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image">
            <a:extLst>
              <a:ext uri="{FF2B5EF4-FFF2-40B4-BE49-F238E27FC236}">
                <a16:creationId xmlns:a16="http://schemas.microsoft.com/office/drawing/2014/main" id="{9C3FF543-B69D-4331-83B2-7C33A0964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925" y="1484314"/>
            <a:ext cx="90551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01175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5BD91CF6-BE9C-4E2D-AC6E-5C78F8BA535D}"/>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D280AE6E-3686-44E6-A6D7-41AEDA35BB3F}"/>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8</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Cortex-M3</a:t>
            </a:r>
            <a:r>
              <a:rPr lang="zh-CN" altLang="en-US" sz="3200" b="1">
                <a:solidFill>
                  <a:schemeClr val="tx2"/>
                </a:solidFill>
                <a:latin typeface="黑体" panose="02010609060101010101" pitchFamily="49" charset="-122"/>
                <a:ea typeface="黑体" panose="02010609060101010101" pitchFamily="49" charset="-122"/>
              </a:rPr>
              <a:t>微处理器</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CE1D91D3-E551-401C-88F8-3C606C942197}"/>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20452139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AB62D8AC-80D0-4CD8-8D5D-343B5D87A9C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内核概述</a:t>
            </a:r>
          </a:p>
        </p:txBody>
      </p:sp>
      <p:sp>
        <p:nvSpPr>
          <p:cNvPr id="13315" name="Rectangle 4">
            <a:extLst>
              <a:ext uri="{FF2B5EF4-FFF2-40B4-BE49-F238E27FC236}">
                <a16:creationId xmlns:a16="http://schemas.microsoft.com/office/drawing/2014/main" id="{E4435547-9C3A-4E81-B904-1B7FF04DA7B3}"/>
              </a:ext>
            </a:extLst>
          </p:cNvPr>
          <p:cNvSpPr>
            <a:spLocks noGrp="1" noChangeArrowheads="1"/>
          </p:cNvSpPr>
          <p:nvPr>
            <p:ph type="title"/>
          </p:nvPr>
        </p:nvSpPr>
        <p:spPr>
          <a:xfrm>
            <a:off x="2209800" y="1514475"/>
            <a:ext cx="7772400" cy="762000"/>
          </a:xfrm>
        </p:spPr>
        <p:txBody>
          <a:bodyPr/>
          <a:lstStyle/>
          <a:p>
            <a:r>
              <a:rPr lang="zh-CN" altLang="en-US" sz="4000">
                <a:solidFill>
                  <a:srgbClr val="0000FF"/>
                </a:solidFill>
                <a:latin typeface="楷体" panose="02010609060101010101" pitchFamily="49" charset="-122"/>
                <a:ea typeface="楷体" panose="02010609060101010101" pitchFamily="49" charset="-122"/>
                <a:cs typeface="Times New Roman" panose="02020603050405020304" pitchFamily="18" charset="0"/>
              </a:rPr>
              <a:t>与</a:t>
            </a:r>
            <a:r>
              <a:rPr lang="en-US" altLang="zh-CN" sz="4000">
                <a:solidFill>
                  <a:srgbClr val="0000FF"/>
                </a:solidFill>
                <a:latin typeface="楷体" panose="02010609060101010101" pitchFamily="49" charset="-122"/>
                <a:ea typeface="楷体" panose="02010609060101010101" pitchFamily="49" charset="-122"/>
                <a:cs typeface="Times New Roman" panose="02020603050405020304" pitchFamily="18" charset="0"/>
              </a:rPr>
              <a:t>ARM7TDMI</a:t>
            </a:r>
            <a:r>
              <a:rPr lang="zh-CN" altLang="en-US" sz="4000">
                <a:solidFill>
                  <a:srgbClr val="0000FF"/>
                </a:solidFill>
                <a:latin typeface="楷体" panose="02010609060101010101" pitchFamily="49" charset="-122"/>
                <a:ea typeface="楷体" panose="02010609060101010101" pitchFamily="49" charset="-122"/>
                <a:cs typeface="Times New Roman" panose="02020603050405020304" pitchFamily="18" charset="0"/>
              </a:rPr>
              <a:t>性能比较</a:t>
            </a:r>
          </a:p>
        </p:txBody>
      </p:sp>
      <p:graphicFrame>
        <p:nvGraphicFramePr>
          <p:cNvPr id="6" name="Group 139">
            <a:extLst>
              <a:ext uri="{FF2B5EF4-FFF2-40B4-BE49-F238E27FC236}">
                <a16:creationId xmlns:a16="http://schemas.microsoft.com/office/drawing/2014/main" id="{25485CEB-D633-4B5D-A557-CB316B08E8B0}"/>
              </a:ext>
            </a:extLst>
          </p:cNvPr>
          <p:cNvGraphicFramePr>
            <a:graphicFrameLocks noGrp="1"/>
          </p:cNvGraphicFramePr>
          <p:nvPr>
            <p:ph idx="1"/>
          </p:nvPr>
        </p:nvGraphicFramePr>
        <p:xfrm>
          <a:off x="2573338" y="2363788"/>
          <a:ext cx="7332662" cy="4089400"/>
        </p:xfrm>
        <a:graphic>
          <a:graphicData uri="http://schemas.openxmlformats.org/drawingml/2006/table">
            <a:tbl>
              <a:tblPr/>
              <a:tblGrid>
                <a:gridCol w="1574800">
                  <a:extLst>
                    <a:ext uri="{9D8B030D-6E8A-4147-A177-3AD203B41FA5}">
                      <a16:colId xmlns:a16="http://schemas.microsoft.com/office/drawing/2014/main" val="20000"/>
                    </a:ext>
                  </a:extLst>
                </a:gridCol>
                <a:gridCol w="2662237">
                  <a:extLst>
                    <a:ext uri="{9D8B030D-6E8A-4147-A177-3AD203B41FA5}">
                      <a16:colId xmlns:a16="http://schemas.microsoft.com/office/drawing/2014/main" val="20001"/>
                    </a:ext>
                  </a:extLst>
                </a:gridCol>
                <a:gridCol w="3095625">
                  <a:extLst>
                    <a:ext uri="{9D8B030D-6E8A-4147-A177-3AD203B41FA5}">
                      <a16:colId xmlns:a16="http://schemas.microsoft.com/office/drawing/2014/main" val="20002"/>
                    </a:ext>
                  </a:extLst>
                </a:gridCol>
              </a:tblGrid>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FF"/>
                          </a:solidFill>
                          <a:effectLst/>
                          <a:latin typeface="Times New Roman" pitchFamily="18" charset="0"/>
                          <a:ea typeface="宋体" pitchFamily="2" charset="-122"/>
                        </a:rPr>
                        <a:t>ARM7TDMI</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FF0000"/>
                          </a:solidFill>
                          <a:effectLst/>
                          <a:latin typeface="Times New Roman" pitchFamily="18" charset="0"/>
                          <a:ea typeface="宋体" pitchFamily="2" charset="-122"/>
                        </a:rPr>
                        <a:t>Cortex-M3</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架构</a:t>
                      </a: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FF"/>
                          </a:solidFill>
                          <a:effectLst/>
                          <a:latin typeface="Times New Roman" pitchFamily="18" charset="0"/>
                          <a:ea typeface="宋体" pitchFamily="2" charset="-122"/>
                        </a:rPr>
                        <a:t>ARMv4T(</a:t>
                      </a:r>
                      <a:r>
                        <a:rPr kumimoji="1" lang="zh-CN" altLang="en-US" sz="2000" b="0" i="0" u="none" strike="noStrike" cap="none" normalizeH="0" baseline="0">
                          <a:ln>
                            <a:noFill/>
                          </a:ln>
                          <a:solidFill>
                            <a:srgbClr val="0000FF"/>
                          </a:solidFill>
                          <a:effectLst/>
                          <a:latin typeface="Times New Roman" pitchFamily="18" charset="0"/>
                          <a:ea typeface="宋体" pitchFamily="2" charset="-122"/>
                        </a:rPr>
                        <a:t>冯</a:t>
                      </a:r>
                      <a:r>
                        <a:rPr kumimoji="1" lang="en-US" altLang="zh-CN" sz="2000" b="0" i="0" u="none" strike="noStrike" cap="none" normalizeH="0" baseline="0">
                          <a:ln>
                            <a:noFill/>
                          </a:ln>
                          <a:solidFill>
                            <a:srgbClr val="0000FF"/>
                          </a:solidFill>
                          <a:effectLst/>
                          <a:latin typeface="Times New Roman" pitchFamily="18" charset="0"/>
                          <a:ea typeface="宋体" pitchFamily="2" charset="-122"/>
                        </a:rPr>
                        <a:t>.</a:t>
                      </a:r>
                      <a:r>
                        <a:rPr kumimoji="1" lang="zh-CN" altLang="en-US" sz="2000" b="0" i="0" u="none" strike="noStrike" cap="none" normalizeH="0" baseline="0">
                          <a:ln>
                            <a:noFill/>
                          </a:ln>
                          <a:solidFill>
                            <a:srgbClr val="0000FF"/>
                          </a:solidFill>
                          <a:effectLst/>
                          <a:latin typeface="Times New Roman" pitchFamily="18" charset="0"/>
                          <a:ea typeface="宋体" pitchFamily="2" charset="-122"/>
                        </a:rPr>
                        <a:t>若依曼</a:t>
                      </a:r>
                      <a:r>
                        <a:rPr kumimoji="1" lang="en-US" altLang="zh-CN" sz="2000" b="0" i="0" u="none" strike="noStrike" cap="none" normalizeH="0" baseline="0">
                          <a:ln>
                            <a:noFill/>
                          </a:ln>
                          <a:solidFill>
                            <a:srgbClr val="0000FF"/>
                          </a:solidFill>
                          <a:effectLst/>
                          <a:latin typeface="Times New Roman" pitchFamily="18" charset="0"/>
                          <a:ea typeface="宋体" pitchFamily="2" charset="-122"/>
                        </a:rPr>
                        <a:t>)</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FF0000"/>
                          </a:solidFill>
                          <a:effectLst/>
                          <a:latin typeface="Times New Roman" pitchFamily="18" charset="0"/>
                          <a:ea typeface="宋体" pitchFamily="2" charset="-122"/>
                        </a:rPr>
                        <a:t>ARMv7-M(</a:t>
                      </a:r>
                      <a:r>
                        <a:rPr kumimoji="1" lang="zh-CN" altLang="en-US" sz="2000" b="0" i="0" u="none" strike="noStrike" cap="none" normalizeH="0" baseline="0">
                          <a:ln>
                            <a:noFill/>
                          </a:ln>
                          <a:solidFill>
                            <a:srgbClr val="FF0000"/>
                          </a:solidFill>
                          <a:effectLst/>
                          <a:latin typeface="Times New Roman" pitchFamily="18" charset="0"/>
                          <a:ea typeface="宋体" pitchFamily="2" charset="-122"/>
                        </a:rPr>
                        <a:t>哈佛</a:t>
                      </a:r>
                      <a:r>
                        <a:rPr kumimoji="1" lang="en-US" altLang="zh-CN" sz="2000" b="0" i="0" u="none" strike="noStrike" cap="none" normalizeH="0" baseline="0">
                          <a:ln>
                            <a:noFill/>
                          </a:ln>
                          <a:solidFill>
                            <a:srgbClr val="FF0000"/>
                          </a:solidFill>
                          <a:effectLst/>
                          <a:latin typeface="Times New Roman" pitchFamily="18" charset="0"/>
                          <a:ea typeface="宋体" pitchFamily="2" charset="-122"/>
                        </a:rPr>
                        <a:t>)</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宋体" pitchFamily="2" charset="-122"/>
                        </a:rPr>
                        <a:t>ISA</a:t>
                      </a: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支持</a:t>
                      </a: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FF"/>
                          </a:solidFill>
                          <a:effectLst/>
                          <a:latin typeface="Times New Roman" pitchFamily="18" charset="0"/>
                          <a:ea typeface="宋体" pitchFamily="2" charset="-122"/>
                        </a:rPr>
                        <a:t>Thumb/ARM</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FF0000"/>
                          </a:solidFill>
                          <a:effectLst/>
                          <a:latin typeface="Times New Roman" pitchFamily="18" charset="0"/>
                          <a:ea typeface="宋体" pitchFamily="2" charset="-122"/>
                        </a:rPr>
                        <a:t>Thumb/Thumb-2</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流水线</a:t>
                      </a: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FF"/>
                          </a:solidFill>
                          <a:effectLst/>
                          <a:latin typeface="Times New Roman" pitchFamily="18" charset="0"/>
                          <a:ea typeface="宋体" pitchFamily="2" charset="-122"/>
                        </a:rPr>
                        <a:t>3</a:t>
                      </a:r>
                      <a:r>
                        <a:rPr kumimoji="1" lang="zh-CN" altLang="en-US" sz="2000" b="0" i="0" u="none" strike="noStrike" cap="none" normalizeH="0" baseline="0">
                          <a:ln>
                            <a:noFill/>
                          </a:ln>
                          <a:solidFill>
                            <a:srgbClr val="0000FF"/>
                          </a:solidFill>
                          <a:effectLst/>
                          <a:latin typeface="Times New Roman" pitchFamily="18" charset="0"/>
                          <a:ea typeface="宋体" pitchFamily="2" charset="-122"/>
                        </a:rPr>
                        <a:t>级</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FF0000"/>
                          </a:solidFill>
                          <a:effectLst/>
                          <a:latin typeface="Times New Roman" pitchFamily="18" charset="0"/>
                          <a:ea typeface="宋体" pitchFamily="2" charset="-122"/>
                        </a:rPr>
                        <a:t>3</a:t>
                      </a:r>
                      <a:r>
                        <a:rPr kumimoji="1" lang="zh-CN" altLang="en-US" sz="2000" b="0" i="0" u="none" strike="noStrike" cap="none" normalizeH="0" baseline="0">
                          <a:ln>
                            <a:noFill/>
                          </a:ln>
                          <a:solidFill>
                            <a:srgbClr val="FF0000"/>
                          </a:solidFill>
                          <a:effectLst/>
                          <a:latin typeface="Times New Roman" pitchFamily="18" charset="0"/>
                          <a:ea typeface="宋体" pitchFamily="2" charset="-122"/>
                        </a:rPr>
                        <a:t>级</a:t>
                      </a:r>
                      <a:r>
                        <a:rPr kumimoji="1" lang="en-US" altLang="zh-CN" sz="2000" b="0" i="0" u="none" strike="noStrike" cap="none" normalizeH="0" baseline="0">
                          <a:ln>
                            <a:noFill/>
                          </a:ln>
                          <a:solidFill>
                            <a:srgbClr val="FF0000"/>
                          </a:solidFill>
                          <a:effectLst/>
                          <a:latin typeface="Times New Roman" pitchFamily="18" charset="0"/>
                          <a:ea typeface="宋体" pitchFamily="2" charset="-122"/>
                        </a:rPr>
                        <a:t>+</a:t>
                      </a:r>
                      <a:r>
                        <a:rPr kumimoji="1" lang="zh-CN" altLang="en-US" sz="2000" b="0" i="0" u="none" strike="noStrike" cap="none" normalizeH="0" baseline="0">
                          <a:ln>
                            <a:noFill/>
                          </a:ln>
                          <a:solidFill>
                            <a:srgbClr val="FF0000"/>
                          </a:solidFill>
                          <a:effectLst/>
                          <a:latin typeface="Times New Roman" pitchFamily="18" charset="0"/>
                          <a:ea typeface="宋体" pitchFamily="2" charset="-122"/>
                        </a:rPr>
                        <a:t>分支预测</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中断</a:t>
                      </a: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FF"/>
                          </a:solidFill>
                          <a:effectLst/>
                          <a:latin typeface="Times New Roman" pitchFamily="18" charset="0"/>
                          <a:ea typeface="宋体" pitchFamily="2" charset="-122"/>
                        </a:rPr>
                        <a:t>FIQ/IRQ</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FF0000"/>
                          </a:solidFill>
                          <a:effectLst/>
                          <a:latin typeface="Times New Roman" pitchFamily="18" charset="0"/>
                          <a:ea typeface="宋体" pitchFamily="2" charset="-122"/>
                        </a:rPr>
                        <a:t>240</a:t>
                      </a:r>
                      <a:r>
                        <a:rPr kumimoji="1" lang="zh-CN" altLang="en-US" sz="2000" b="0" i="0" u="none" strike="noStrike" cap="none" normalizeH="0" baseline="0">
                          <a:ln>
                            <a:noFill/>
                          </a:ln>
                          <a:solidFill>
                            <a:srgbClr val="FF0000"/>
                          </a:solidFill>
                          <a:effectLst/>
                          <a:latin typeface="Times New Roman" pitchFamily="18" charset="0"/>
                          <a:ea typeface="宋体" pitchFamily="2" charset="-122"/>
                        </a:rPr>
                        <a:t>个物理中断</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中断延时</a:t>
                      </a: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FF"/>
                          </a:solidFill>
                          <a:effectLst/>
                          <a:latin typeface="Times New Roman" pitchFamily="18" charset="0"/>
                          <a:ea typeface="宋体" pitchFamily="2" charset="-122"/>
                        </a:rPr>
                        <a:t>24—42</a:t>
                      </a:r>
                      <a:r>
                        <a:rPr kumimoji="1" lang="zh-CN" altLang="en-US" sz="2000" b="0" i="0" u="none" strike="noStrike" cap="none" normalizeH="0" baseline="0">
                          <a:ln>
                            <a:noFill/>
                          </a:ln>
                          <a:solidFill>
                            <a:srgbClr val="0000FF"/>
                          </a:solidFill>
                          <a:effectLst/>
                          <a:latin typeface="Times New Roman" pitchFamily="18" charset="0"/>
                          <a:ea typeface="宋体" pitchFamily="2" charset="-122"/>
                        </a:rPr>
                        <a:t>个时钟周期</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FF0000"/>
                          </a:solidFill>
                          <a:effectLst/>
                          <a:latin typeface="Times New Roman" pitchFamily="18" charset="0"/>
                          <a:ea typeface="宋体" pitchFamily="2" charset="-122"/>
                        </a:rPr>
                        <a:t>12</a:t>
                      </a:r>
                      <a:r>
                        <a:rPr kumimoji="1" lang="zh-CN" altLang="en-US" sz="2000" b="0" i="0" u="none" strike="noStrike" cap="none" normalizeH="0" baseline="0">
                          <a:ln>
                            <a:noFill/>
                          </a:ln>
                          <a:solidFill>
                            <a:srgbClr val="FF0000"/>
                          </a:solidFill>
                          <a:effectLst/>
                          <a:latin typeface="Times New Roman" pitchFamily="18" charset="0"/>
                          <a:ea typeface="宋体" pitchFamily="2" charset="-122"/>
                        </a:rPr>
                        <a:t>个时钟 </a:t>
                      </a:r>
                      <a:r>
                        <a:rPr kumimoji="1" lang="en-US" altLang="zh-CN" sz="2000" b="0" i="0" u="none" strike="noStrike" cap="none" normalizeH="0" baseline="0">
                          <a:ln>
                            <a:noFill/>
                          </a:ln>
                          <a:solidFill>
                            <a:srgbClr val="FF0000"/>
                          </a:solidFill>
                          <a:effectLst/>
                          <a:latin typeface="Times New Roman" pitchFamily="18" charset="0"/>
                          <a:ea typeface="宋体" pitchFamily="2" charset="-122"/>
                        </a:rPr>
                        <a:t>(</a:t>
                      </a:r>
                      <a:r>
                        <a:rPr kumimoji="1" lang="zh-CN" altLang="en-US" sz="2000" b="0" i="0" u="none" strike="noStrike" cap="none" normalizeH="0" baseline="0">
                          <a:ln>
                            <a:noFill/>
                          </a:ln>
                          <a:solidFill>
                            <a:srgbClr val="FF0000"/>
                          </a:solidFill>
                          <a:effectLst/>
                          <a:latin typeface="Times New Roman" pitchFamily="18" charset="0"/>
                          <a:ea typeface="宋体" pitchFamily="2" charset="-122"/>
                        </a:rPr>
                        <a:t>末尾连锁仅</a:t>
                      </a:r>
                      <a:r>
                        <a:rPr kumimoji="1" lang="en-US" altLang="zh-CN" sz="2000" b="0" i="0" u="none" strike="noStrike" cap="none" normalizeH="0" baseline="0">
                          <a:ln>
                            <a:noFill/>
                          </a:ln>
                          <a:solidFill>
                            <a:srgbClr val="FF0000"/>
                          </a:solidFill>
                          <a:effectLst/>
                          <a:latin typeface="Times New Roman" pitchFamily="18" charset="0"/>
                          <a:ea typeface="宋体" pitchFamily="2" charset="-122"/>
                        </a:rPr>
                        <a:t>6</a:t>
                      </a:r>
                      <a:r>
                        <a:rPr kumimoji="1" lang="zh-CN" altLang="en-US" sz="2000" b="0" i="0" u="none" strike="noStrike" cap="none" normalizeH="0" baseline="0">
                          <a:ln>
                            <a:noFill/>
                          </a:ln>
                          <a:solidFill>
                            <a:srgbClr val="FF0000"/>
                          </a:solidFill>
                          <a:effectLst/>
                          <a:latin typeface="Times New Roman" pitchFamily="18" charset="0"/>
                          <a:ea typeface="宋体" pitchFamily="2" charset="-122"/>
                        </a:rPr>
                        <a:t>个</a:t>
                      </a:r>
                      <a:r>
                        <a:rPr kumimoji="1" lang="en-US" altLang="zh-CN" sz="2000" b="0" i="0" u="none" strike="noStrike" cap="none" normalizeH="0" baseline="0">
                          <a:ln>
                            <a:noFill/>
                          </a:ln>
                          <a:solidFill>
                            <a:srgbClr val="FF0000"/>
                          </a:solidFill>
                          <a:effectLst/>
                          <a:latin typeface="Times New Roman" pitchFamily="18" charset="0"/>
                          <a:ea typeface="宋体" pitchFamily="2" charset="-122"/>
                        </a:rPr>
                        <a:t>)</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休眠保护</a:t>
                      </a: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00FF"/>
                          </a:solidFill>
                          <a:effectLst/>
                          <a:latin typeface="Times New Roman" pitchFamily="18" charset="0"/>
                          <a:ea typeface="宋体" pitchFamily="2" charset="-122"/>
                        </a:rPr>
                        <a:t>无</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FF0000"/>
                          </a:solidFill>
                          <a:effectLst/>
                          <a:latin typeface="Times New Roman" pitchFamily="18" charset="0"/>
                          <a:ea typeface="宋体" pitchFamily="2" charset="-122"/>
                        </a:rPr>
                        <a:t>内置</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存储器保护</a:t>
                      </a: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00FF"/>
                          </a:solidFill>
                          <a:effectLst/>
                          <a:latin typeface="Times New Roman" pitchFamily="18" charset="0"/>
                          <a:ea typeface="宋体" pitchFamily="2" charset="-122"/>
                        </a:rPr>
                        <a:t>无</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FF0000"/>
                          </a:solidFill>
                          <a:effectLst/>
                          <a:latin typeface="Times New Roman" pitchFamily="18" charset="0"/>
                          <a:ea typeface="宋体" pitchFamily="2" charset="-122"/>
                        </a:rPr>
                        <a:t>8</a:t>
                      </a:r>
                      <a:r>
                        <a:rPr kumimoji="1" lang="zh-CN" altLang="en-US" sz="2000" b="0" i="0" u="none" strike="noStrike" cap="none" normalizeH="0" baseline="0">
                          <a:ln>
                            <a:noFill/>
                          </a:ln>
                          <a:solidFill>
                            <a:srgbClr val="FF0000"/>
                          </a:solidFill>
                          <a:effectLst/>
                          <a:latin typeface="Times New Roman" pitchFamily="18" charset="0"/>
                          <a:ea typeface="宋体" pitchFamily="2" charset="-122"/>
                        </a:rPr>
                        <a:t>段存储器保护单元</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硬件除法</a:t>
                      </a: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00FF"/>
                          </a:solidFill>
                          <a:effectLst/>
                          <a:latin typeface="Times New Roman" pitchFamily="18" charset="0"/>
                          <a:ea typeface="宋体" pitchFamily="2" charset="-122"/>
                        </a:rPr>
                        <a:t>无</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FF0000"/>
                          </a:solidFill>
                          <a:effectLst/>
                          <a:latin typeface="Times New Roman" pitchFamily="18" charset="0"/>
                          <a:ea typeface="宋体" pitchFamily="2" charset="-122"/>
                        </a:rPr>
                        <a:t>2—12</a:t>
                      </a:r>
                      <a:r>
                        <a:rPr kumimoji="1" lang="zh-CN" altLang="en-US" sz="2000" b="0" i="0" u="none" strike="noStrike" cap="none" normalizeH="0" baseline="0">
                          <a:ln>
                            <a:noFill/>
                          </a:ln>
                          <a:solidFill>
                            <a:srgbClr val="FF0000"/>
                          </a:solidFill>
                          <a:effectLst/>
                          <a:latin typeface="Times New Roman" pitchFamily="18" charset="0"/>
                          <a:ea typeface="宋体" pitchFamily="2" charset="-122"/>
                        </a:rPr>
                        <a:t>个时钟周期</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运行速度</a:t>
                      </a: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FF"/>
                          </a:solidFill>
                          <a:effectLst/>
                          <a:latin typeface="Times New Roman" pitchFamily="18" charset="0"/>
                          <a:ea typeface="宋体" pitchFamily="2" charset="-122"/>
                        </a:rPr>
                        <a:t>0.95 DMIPS/MHz</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FF0000"/>
                          </a:solidFill>
                          <a:effectLst/>
                          <a:latin typeface="Times New Roman" pitchFamily="18" charset="0"/>
                          <a:ea typeface="宋体" pitchFamily="2" charset="-122"/>
                        </a:rPr>
                        <a:t>1.25 DMIPS/MHz</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功耗</a:t>
                      </a: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00FF"/>
                          </a:solidFill>
                          <a:effectLst/>
                          <a:latin typeface="Times New Roman" pitchFamily="18" charset="0"/>
                          <a:ea typeface="宋体" pitchFamily="2" charset="-122"/>
                        </a:rPr>
                        <a:t>0.28 mW/MHz</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FF0000"/>
                          </a:solidFill>
                          <a:effectLst/>
                          <a:latin typeface="Times New Roman" pitchFamily="18" charset="0"/>
                          <a:ea typeface="宋体" pitchFamily="2" charset="-122"/>
                        </a:rPr>
                        <a:t>0.19 mW/MHz</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4078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面积</a:t>
                      </a:r>
                    </a:p>
                  </a:txBody>
                  <a:tcPr marL="90000" marR="90000" marT="17997" marB="1799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rgbClr val="0000FF"/>
                          </a:solidFill>
                          <a:effectLst/>
                          <a:latin typeface="Times New Roman" pitchFamily="18" charset="0"/>
                          <a:ea typeface="宋体" pitchFamily="2" charset="-122"/>
                        </a:rPr>
                        <a:t>0.62 mm2(</a:t>
                      </a:r>
                      <a:r>
                        <a:rPr kumimoji="1" lang="zh-CN" altLang="en-US" sz="2000" b="0" i="0" u="none" strike="noStrike" cap="none" normalizeH="0" baseline="0" dirty="0">
                          <a:ln>
                            <a:noFill/>
                          </a:ln>
                          <a:solidFill>
                            <a:srgbClr val="0000FF"/>
                          </a:solidFill>
                          <a:effectLst/>
                          <a:latin typeface="Times New Roman" pitchFamily="18" charset="0"/>
                          <a:ea typeface="宋体" pitchFamily="2" charset="-122"/>
                        </a:rPr>
                        <a:t>仅内核</a:t>
                      </a:r>
                      <a:r>
                        <a:rPr kumimoji="1" lang="en-US" altLang="zh-CN" sz="2000" b="0" i="0" u="none" strike="noStrike" cap="none" normalizeH="0" baseline="0" dirty="0">
                          <a:ln>
                            <a:noFill/>
                          </a:ln>
                          <a:solidFill>
                            <a:srgbClr val="0000FF"/>
                          </a:solidFill>
                          <a:effectLst/>
                          <a:latin typeface="Times New Roman" pitchFamily="18" charset="0"/>
                          <a:ea typeface="宋体" pitchFamily="2" charset="-122"/>
                        </a:rPr>
                        <a:t>)</a:t>
                      </a:r>
                    </a:p>
                  </a:txBody>
                  <a:tcPr marL="90000" marR="90000" marT="17997" marB="179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FF0000"/>
                          </a:solidFill>
                          <a:effectLst/>
                          <a:latin typeface="Times New Roman" pitchFamily="18" charset="0"/>
                          <a:ea typeface="宋体" pitchFamily="2" charset="-122"/>
                        </a:rPr>
                        <a:t>0.86 mm2(</a:t>
                      </a:r>
                      <a:r>
                        <a:rPr kumimoji="1" lang="zh-CN" altLang="en-US" sz="2000" b="0" i="0" u="none" strike="noStrike" cap="none" normalizeH="0" baseline="0">
                          <a:ln>
                            <a:noFill/>
                          </a:ln>
                          <a:solidFill>
                            <a:srgbClr val="FF0000"/>
                          </a:solidFill>
                          <a:effectLst/>
                          <a:latin typeface="Times New Roman" pitchFamily="18" charset="0"/>
                          <a:ea typeface="宋体" pitchFamily="2" charset="-122"/>
                        </a:rPr>
                        <a:t>内核</a:t>
                      </a:r>
                      <a:r>
                        <a:rPr kumimoji="1" lang="en-US" altLang="zh-CN" sz="2000" b="0" i="0" u="none" strike="noStrike" cap="none" normalizeH="0" baseline="0">
                          <a:ln>
                            <a:noFill/>
                          </a:ln>
                          <a:solidFill>
                            <a:srgbClr val="FF0000"/>
                          </a:solidFill>
                          <a:effectLst/>
                          <a:latin typeface="Times New Roman" pitchFamily="18" charset="0"/>
                          <a:ea typeface="宋体" pitchFamily="2" charset="-122"/>
                        </a:rPr>
                        <a:t>+</a:t>
                      </a:r>
                      <a:r>
                        <a:rPr kumimoji="1" lang="zh-CN" altLang="en-US" sz="2000" b="0" i="0" u="none" strike="noStrike" cap="none" normalizeH="0" baseline="0">
                          <a:ln>
                            <a:noFill/>
                          </a:ln>
                          <a:solidFill>
                            <a:srgbClr val="FF0000"/>
                          </a:solidFill>
                          <a:effectLst/>
                          <a:latin typeface="Times New Roman" pitchFamily="18" charset="0"/>
                          <a:ea typeface="宋体" pitchFamily="2" charset="-122"/>
                        </a:rPr>
                        <a:t>外设</a:t>
                      </a:r>
                      <a:r>
                        <a:rPr kumimoji="1" lang="en-US" altLang="zh-CN" sz="2000" b="0" i="0" u="none" strike="noStrike" cap="none" normalizeH="0" baseline="0">
                          <a:ln>
                            <a:noFill/>
                          </a:ln>
                          <a:solidFill>
                            <a:srgbClr val="FF0000"/>
                          </a:solidFill>
                          <a:effectLst/>
                          <a:latin typeface="Times New Roman" pitchFamily="18" charset="0"/>
                          <a:ea typeface="宋体" pitchFamily="2" charset="-122"/>
                        </a:rPr>
                        <a:t>)</a:t>
                      </a:r>
                    </a:p>
                  </a:txBody>
                  <a:tcPr marL="90000" marR="90000" marT="17997" marB="1799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273438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1641B393-0B46-41B0-9A76-1E1D1C2FF2D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内核概述</a:t>
            </a:r>
          </a:p>
        </p:txBody>
      </p:sp>
      <p:sp>
        <p:nvSpPr>
          <p:cNvPr id="14339" name="Rectangle 7">
            <a:extLst>
              <a:ext uri="{FF2B5EF4-FFF2-40B4-BE49-F238E27FC236}">
                <a16:creationId xmlns:a16="http://schemas.microsoft.com/office/drawing/2014/main" id="{28F97847-BC14-42D2-BD37-B74CDDBC331F}"/>
              </a:ext>
            </a:extLst>
          </p:cNvPr>
          <p:cNvSpPr>
            <a:spLocks noGrp="1" noChangeArrowheads="1"/>
          </p:cNvSpPr>
          <p:nvPr>
            <p:ph type="title"/>
          </p:nvPr>
        </p:nvSpPr>
        <p:spPr>
          <a:xfrm>
            <a:off x="2209800" y="1349375"/>
            <a:ext cx="7772400" cy="1143000"/>
          </a:xfrm>
        </p:spPr>
        <p:txBody>
          <a:bodyPr/>
          <a:lstStyle/>
          <a:p>
            <a:r>
              <a:rPr lang="zh-CN" altLang="en-US">
                <a:solidFill>
                  <a:srgbClr val="0000CC"/>
                </a:solidFill>
                <a:latin typeface="华文新魏" panose="02010800040101010101" pitchFamily="2" charset="-122"/>
                <a:ea typeface="华文新魏" panose="02010800040101010101" pitchFamily="2" charset="-122"/>
              </a:rPr>
              <a:t>优化体系架构</a:t>
            </a:r>
          </a:p>
        </p:txBody>
      </p:sp>
      <p:graphicFrame>
        <p:nvGraphicFramePr>
          <p:cNvPr id="4" name="Object 8">
            <a:extLst>
              <a:ext uri="{FF2B5EF4-FFF2-40B4-BE49-F238E27FC236}">
                <a16:creationId xmlns:a16="http://schemas.microsoft.com/office/drawing/2014/main" id="{FE107C56-16B9-430E-B172-55AE3E5435A1}"/>
              </a:ext>
            </a:extLst>
          </p:cNvPr>
          <p:cNvGraphicFramePr>
            <a:graphicFrameLocks noGrp="1" noChangeAspect="1"/>
          </p:cNvGraphicFramePr>
          <p:nvPr>
            <p:ph idx="1"/>
          </p:nvPr>
        </p:nvGraphicFramePr>
        <p:xfrm>
          <a:off x="3130550" y="2674938"/>
          <a:ext cx="3614738" cy="2844800"/>
        </p:xfrm>
        <a:graphic>
          <a:graphicData uri="http://schemas.openxmlformats.org/presentationml/2006/ole">
            <mc:AlternateContent xmlns:mc="http://schemas.openxmlformats.org/markup-compatibility/2006">
              <mc:Choice xmlns:v="urn:schemas-microsoft-com:vml" Requires="v">
                <p:oleObj spid="_x0000_s5123" name="图表" r:id="rId4" imgW="5143590" imgH="4048031" progId="MSGraph.Chart.8">
                  <p:embed followColorScheme="full"/>
                </p:oleObj>
              </mc:Choice>
              <mc:Fallback>
                <p:oleObj name="图表" r:id="rId4" imgW="5143590" imgH="4048031" progId="MSGraph.Chart.8">
                  <p:embed followColorScheme="full"/>
                  <p:pic>
                    <p:nvPicPr>
                      <p:cNvPr id="4" name="Object 8">
                        <a:extLst>
                          <a:ext uri="{FF2B5EF4-FFF2-40B4-BE49-F238E27FC236}">
                            <a16:creationId xmlns:a16="http://schemas.microsoft.com/office/drawing/2014/main" id="{FE107C56-16B9-430E-B172-55AE3E543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550" y="2674938"/>
                        <a:ext cx="3614738" cy="284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AutoShape 10">
            <a:extLst>
              <a:ext uri="{FF2B5EF4-FFF2-40B4-BE49-F238E27FC236}">
                <a16:creationId xmlns:a16="http://schemas.microsoft.com/office/drawing/2014/main" id="{0BB33EFB-6ED0-425C-B38B-99159385B5E4}"/>
              </a:ext>
            </a:extLst>
          </p:cNvPr>
          <p:cNvSpPr>
            <a:spLocks noChangeArrowheads="1"/>
          </p:cNvSpPr>
          <p:nvPr/>
        </p:nvSpPr>
        <p:spPr bwMode="auto">
          <a:xfrm>
            <a:off x="6959600" y="2636838"/>
            <a:ext cx="2952750" cy="3581400"/>
          </a:xfrm>
          <a:prstGeom prst="wedgeRoundRectCallout">
            <a:avLst>
              <a:gd name="adj1" fmla="val -70069"/>
              <a:gd name="adj2" fmla="val 7046"/>
              <a:gd name="adj3" fmla="val 16667"/>
            </a:avLst>
          </a:prstGeom>
          <a:solidFill>
            <a:srgbClr val="CC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457200">
              <a:defRPr/>
            </a:pPr>
            <a:r>
              <a:rPr lang="zh-CN" altLang="en-US" sz="2000" kern="0" dirty="0">
                <a:solidFill>
                  <a:srgbClr val="000000"/>
                </a:solidFill>
                <a:latin typeface="楷体" panose="02010609060101010101" pitchFamily="49" charset="-122"/>
                <a:ea typeface="楷体" panose="02010609060101010101" pitchFamily="49" charset="-122"/>
              </a:rPr>
              <a:t>内核基于哈佛结构，指令和数据可以从存储器中同时读取，对多个操作可以并行执行，加快了应用程序执行速度。</a:t>
            </a:r>
          </a:p>
          <a:p>
            <a:pPr indent="457200">
              <a:defRPr/>
            </a:pPr>
            <a:r>
              <a:rPr lang="zh-CN" altLang="en-US" sz="2000" kern="0" dirty="0">
                <a:solidFill>
                  <a:srgbClr val="000000"/>
                </a:solidFill>
                <a:latin typeface="楷体" panose="02010609060101010101" pitchFamily="49" charset="-122"/>
                <a:ea typeface="楷体" panose="02010609060101010101" pitchFamily="49" charset="-122"/>
              </a:rPr>
              <a:t>与</a:t>
            </a:r>
            <a:r>
              <a:rPr lang="en-US" altLang="zh-CN" sz="2000" kern="0" dirty="0">
                <a:solidFill>
                  <a:srgbClr val="000000"/>
                </a:solidFill>
                <a:latin typeface="楷体" panose="02010609060101010101" pitchFamily="49" charset="-122"/>
                <a:ea typeface="楷体" panose="02010609060101010101" pitchFamily="49" charset="-122"/>
              </a:rPr>
              <a:t>ARM7TDMI</a:t>
            </a:r>
            <a:r>
              <a:rPr lang="zh-CN" altLang="en-US" sz="2000" kern="0" dirty="0">
                <a:solidFill>
                  <a:srgbClr val="000000"/>
                </a:solidFill>
                <a:latin typeface="楷体" panose="02010609060101010101" pitchFamily="49" charset="-122"/>
                <a:ea typeface="楷体" panose="02010609060101010101" pitchFamily="49" charset="-122"/>
              </a:rPr>
              <a:t>相比，比</a:t>
            </a:r>
            <a:r>
              <a:rPr lang="en-US" altLang="zh-CN" sz="2000" kern="0" dirty="0">
                <a:solidFill>
                  <a:srgbClr val="000000"/>
                </a:solidFill>
                <a:latin typeface="楷体" panose="02010609060101010101" pitchFamily="49" charset="-122"/>
                <a:ea typeface="楷体" panose="02010609060101010101" pitchFamily="49" charset="-122"/>
              </a:rPr>
              <a:t>Thumb</a:t>
            </a:r>
            <a:r>
              <a:rPr lang="zh-CN" altLang="en-US" sz="2000" kern="0" dirty="0">
                <a:solidFill>
                  <a:srgbClr val="000000"/>
                </a:solidFill>
                <a:latin typeface="楷体" panose="02010609060101010101" pitchFamily="49" charset="-122"/>
                <a:ea typeface="楷体" panose="02010609060101010101" pitchFamily="49" charset="-122"/>
              </a:rPr>
              <a:t>指令每兆赫的效率提高</a:t>
            </a:r>
            <a:r>
              <a:rPr lang="en-US" altLang="zh-CN" sz="2000" kern="0" dirty="0">
                <a:solidFill>
                  <a:srgbClr val="000000"/>
                </a:solidFill>
                <a:latin typeface="楷体" panose="02010609060101010101" pitchFamily="49" charset="-122"/>
                <a:ea typeface="楷体" panose="02010609060101010101" pitchFamily="49" charset="-122"/>
              </a:rPr>
              <a:t>70%</a:t>
            </a:r>
            <a:r>
              <a:rPr lang="zh-CN" altLang="en-US" sz="2000" kern="0" dirty="0">
                <a:solidFill>
                  <a:srgbClr val="000000"/>
                </a:solidFill>
                <a:latin typeface="楷体" panose="02010609060101010101" pitchFamily="49" charset="-122"/>
                <a:ea typeface="楷体" panose="02010609060101010101" pitchFamily="49" charset="-122"/>
              </a:rPr>
              <a:t>，比</a:t>
            </a:r>
            <a:r>
              <a:rPr lang="en-US" altLang="zh-CN" sz="2000" kern="0" dirty="0">
                <a:solidFill>
                  <a:srgbClr val="000000"/>
                </a:solidFill>
                <a:latin typeface="楷体" panose="02010609060101010101" pitchFamily="49" charset="-122"/>
                <a:ea typeface="楷体" panose="02010609060101010101" pitchFamily="49" charset="-122"/>
              </a:rPr>
              <a:t>ARM</a:t>
            </a:r>
            <a:r>
              <a:rPr lang="zh-CN" altLang="en-US" sz="2000" kern="0" dirty="0">
                <a:solidFill>
                  <a:srgbClr val="000000"/>
                </a:solidFill>
                <a:latin typeface="楷体" panose="02010609060101010101" pitchFamily="49" charset="-122"/>
                <a:ea typeface="楷体" panose="02010609060101010101" pitchFamily="49" charset="-122"/>
              </a:rPr>
              <a:t>指令提高</a:t>
            </a:r>
            <a:r>
              <a:rPr lang="en-US" altLang="zh-CN" sz="2000" kern="0" dirty="0">
                <a:solidFill>
                  <a:srgbClr val="000000"/>
                </a:solidFill>
                <a:latin typeface="楷体" panose="02010609060101010101" pitchFamily="49" charset="-122"/>
                <a:ea typeface="楷体" panose="02010609060101010101" pitchFamily="49" charset="-122"/>
              </a:rPr>
              <a:t>35%</a:t>
            </a:r>
          </a:p>
        </p:txBody>
      </p:sp>
      <p:sp>
        <p:nvSpPr>
          <p:cNvPr id="6" name="Text Box 12">
            <a:extLst>
              <a:ext uri="{FF2B5EF4-FFF2-40B4-BE49-F238E27FC236}">
                <a16:creationId xmlns:a16="http://schemas.microsoft.com/office/drawing/2014/main" id="{ACF7EF4D-A066-4822-952D-17471240FC6A}"/>
              </a:ext>
            </a:extLst>
          </p:cNvPr>
          <p:cNvSpPr txBox="1">
            <a:spLocks noChangeArrowheads="1"/>
          </p:cNvSpPr>
          <p:nvPr/>
        </p:nvSpPr>
        <p:spPr bwMode="auto">
          <a:xfrm>
            <a:off x="3268663" y="5684838"/>
            <a:ext cx="34290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b="1">
                <a:latin typeface="华文新魏" panose="02010800040101010101" pitchFamily="2" charset="-122"/>
                <a:ea typeface="华文新魏" panose="02010800040101010101" pitchFamily="2" charset="-122"/>
              </a:rPr>
              <a:t>Dhrystone</a:t>
            </a:r>
            <a:r>
              <a:rPr lang="zh-CN" altLang="en-US" b="1">
                <a:latin typeface="华文新魏" panose="02010800040101010101" pitchFamily="2" charset="-122"/>
                <a:ea typeface="华文新魏" panose="02010800040101010101" pitchFamily="2" charset="-122"/>
              </a:rPr>
              <a:t>相关测试的性能值</a:t>
            </a:r>
          </a:p>
        </p:txBody>
      </p:sp>
      <p:sp>
        <p:nvSpPr>
          <p:cNvPr id="7" name="AutoShape 14">
            <a:extLst>
              <a:ext uri="{FF2B5EF4-FFF2-40B4-BE49-F238E27FC236}">
                <a16:creationId xmlns:a16="http://schemas.microsoft.com/office/drawing/2014/main" id="{6BABE540-4F35-4217-B348-453CE93670FA}"/>
              </a:ext>
            </a:extLst>
          </p:cNvPr>
          <p:cNvSpPr>
            <a:spLocks noChangeArrowheads="1"/>
          </p:cNvSpPr>
          <p:nvPr/>
        </p:nvSpPr>
        <p:spPr bwMode="auto">
          <a:xfrm>
            <a:off x="1820863" y="2636838"/>
            <a:ext cx="1371600" cy="381000"/>
          </a:xfrm>
          <a:prstGeom prst="wedgeRectCallout">
            <a:avLst>
              <a:gd name="adj1" fmla="val 95833"/>
              <a:gd name="adj2" fmla="val 85417"/>
            </a:avLst>
          </a:prstGeom>
          <a:solidFill>
            <a:srgbClr val="00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defRPr/>
            </a:pPr>
            <a:r>
              <a:rPr lang="en-US" altLang="zh-CN" kern="0">
                <a:solidFill>
                  <a:sysClr val="windowText" lastClr="000000"/>
                </a:solidFill>
              </a:rPr>
              <a:t>1.25DMIPS</a:t>
            </a:r>
          </a:p>
        </p:txBody>
      </p:sp>
      <p:sp>
        <p:nvSpPr>
          <p:cNvPr id="8" name="AutoShape 15">
            <a:extLst>
              <a:ext uri="{FF2B5EF4-FFF2-40B4-BE49-F238E27FC236}">
                <a16:creationId xmlns:a16="http://schemas.microsoft.com/office/drawing/2014/main" id="{EE108AE8-0624-4B50-9A8C-A4251A988A61}"/>
              </a:ext>
            </a:extLst>
          </p:cNvPr>
          <p:cNvSpPr>
            <a:spLocks noChangeArrowheads="1"/>
          </p:cNvSpPr>
          <p:nvPr/>
        </p:nvSpPr>
        <p:spPr bwMode="auto">
          <a:xfrm>
            <a:off x="1820863" y="3475038"/>
            <a:ext cx="1371600" cy="381000"/>
          </a:xfrm>
          <a:prstGeom prst="wedgeRectCallout">
            <a:avLst>
              <a:gd name="adj1" fmla="val 128819"/>
              <a:gd name="adj2" fmla="val 20833"/>
            </a:avLst>
          </a:prstGeom>
          <a:solidFill>
            <a:srgbClr val="00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defRPr/>
            </a:pPr>
            <a:r>
              <a:rPr lang="en-US" altLang="zh-CN" kern="0">
                <a:solidFill>
                  <a:sysClr val="windowText" lastClr="000000"/>
                </a:solidFill>
              </a:rPr>
              <a:t>0.95DMIPS</a:t>
            </a:r>
          </a:p>
        </p:txBody>
      </p:sp>
    </p:spTree>
    <p:extLst>
      <p:ext uri="{BB962C8B-B14F-4D97-AF65-F5344CB8AC3E}">
        <p14:creationId xmlns:p14="http://schemas.microsoft.com/office/powerpoint/2010/main" val="31172829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P spid="5" grpId="0" animBg="1"/>
      <p:bldP spid="6" grpId="0"/>
      <p:bldP spid="7" grpId="0" animBg="1"/>
      <p:bldP spid="8"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AAA1580D-56E9-4A21-9F4D-28322DFFCAC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内核概述</a:t>
            </a:r>
          </a:p>
        </p:txBody>
      </p:sp>
      <p:sp>
        <p:nvSpPr>
          <p:cNvPr id="15363" name="Rectangle 2">
            <a:extLst>
              <a:ext uri="{FF2B5EF4-FFF2-40B4-BE49-F238E27FC236}">
                <a16:creationId xmlns:a16="http://schemas.microsoft.com/office/drawing/2014/main" id="{5BEE1FDB-BD89-4570-8B70-178290EB4723}"/>
              </a:ext>
            </a:extLst>
          </p:cNvPr>
          <p:cNvSpPr>
            <a:spLocks noGrp="1" noChangeArrowheads="1"/>
          </p:cNvSpPr>
          <p:nvPr>
            <p:ph type="title"/>
          </p:nvPr>
        </p:nvSpPr>
        <p:spPr>
          <a:xfrm>
            <a:off x="2209800" y="1408113"/>
            <a:ext cx="7772400" cy="1143000"/>
          </a:xfrm>
        </p:spPr>
        <p:txBody>
          <a:bodyPr/>
          <a:lstStyle/>
          <a:p>
            <a:r>
              <a:rPr lang="zh-CN" altLang="en-US">
                <a:solidFill>
                  <a:srgbClr val="0000CC"/>
                </a:solidFill>
                <a:latin typeface="华文新魏" panose="02010800040101010101" pitchFamily="2" charset="-122"/>
                <a:ea typeface="华文新魏" panose="02010800040101010101" pitchFamily="2" charset="-122"/>
              </a:rPr>
              <a:t>优化指令系统</a:t>
            </a:r>
          </a:p>
        </p:txBody>
      </p:sp>
      <p:graphicFrame>
        <p:nvGraphicFramePr>
          <p:cNvPr id="4" name="Object 3">
            <a:extLst>
              <a:ext uri="{FF2B5EF4-FFF2-40B4-BE49-F238E27FC236}">
                <a16:creationId xmlns:a16="http://schemas.microsoft.com/office/drawing/2014/main" id="{66FBF59F-E54C-434E-B7EB-EC71DA931D77}"/>
              </a:ext>
            </a:extLst>
          </p:cNvPr>
          <p:cNvGraphicFramePr>
            <a:graphicFrameLocks noGrp="1" noChangeAspect="1"/>
          </p:cNvGraphicFramePr>
          <p:nvPr>
            <p:ph idx="1"/>
          </p:nvPr>
        </p:nvGraphicFramePr>
        <p:xfrm>
          <a:off x="2986089" y="2759075"/>
          <a:ext cx="3614737" cy="2844800"/>
        </p:xfrm>
        <a:graphic>
          <a:graphicData uri="http://schemas.openxmlformats.org/presentationml/2006/ole">
            <mc:AlternateContent xmlns:mc="http://schemas.openxmlformats.org/markup-compatibility/2006">
              <mc:Choice xmlns:v="urn:schemas-microsoft-com:vml" Requires="v">
                <p:oleObj spid="_x0000_s6147" name="图表" r:id="rId4" imgW="5143590" imgH="4048031" progId="MSGraph.Chart.8">
                  <p:embed followColorScheme="full"/>
                </p:oleObj>
              </mc:Choice>
              <mc:Fallback>
                <p:oleObj name="图表" r:id="rId4" imgW="5143590" imgH="4048031" progId="MSGraph.Chart.8">
                  <p:embed followColorScheme="full"/>
                  <p:pic>
                    <p:nvPicPr>
                      <p:cNvPr id="4" name="Object 3">
                        <a:extLst>
                          <a:ext uri="{FF2B5EF4-FFF2-40B4-BE49-F238E27FC236}">
                            <a16:creationId xmlns:a16="http://schemas.microsoft.com/office/drawing/2014/main" id="{66FBF59F-E54C-434E-B7EB-EC71DA931D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9" y="2759075"/>
                        <a:ext cx="3614737" cy="284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AutoShape 4">
            <a:extLst>
              <a:ext uri="{FF2B5EF4-FFF2-40B4-BE49-F238E27FC236}">
                <a16:creationId xmlns:a16="http://schemas.microsoft.com/office/drawing/2014/main" id="{004D2A6D-D227-400C-AAE4-4C3806D81CF8}"/>
              </a:ext>
            </a:extLst>
          </p:cNvPr>
          <p:cNvSpPr>
            <a:spLocks noChangeArrowheads="1"/>
          </p:cNvSpPr>
          <p:nvPr/>
        </p:nvSpPr>
        <p:spPr bwMode="auto">
          <a:xfrm>
            <a:off x="6705600" y="2636839"/>
            <a:ext cx="3422650" cy="3673475"/>
          </a:xfrm>
          <a:prstGeom prst="wedgeRoundRectCallout">
            <a:avLst>
              <a:gd name="adj1" fmla="val -67128"/>
              <a:gd name="adj2" fmla="val 6434"/>
              <a:gd name="adj3" fmla="val 1666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457200" algn="just">
              <a:defRPr/>
            </a:pPr>
            <a:r>
              <a:rPr lang="zh-CN" altLang="en-US" sz="2000" kern="0" dirty="0">
                <a:solidFill>
                  <a:srgbClr val="000000"/>
                </a:solidFill>
                <a:latin typeface="楷体" panose="02010609060101010101" pitchFamily="49" charset="-122"/>
                <a:ea typeface="楷体" panose="02010609060101010101" pitchFamily="49" charset="-122"/>
              </a:rPr>
              <a:t>由于</a:t>
            </a:r>
            <a:r>
              <a:rPr lang="en-US" altLang="zh-CN" sz="2000" kern="0" dirty="0">
                <a:solidFill>
                  <a:srgbClr val="000000"/>
                </a:solidFill>
                <a:latin typeface="楷体" panose="02010609060101010101" pitchFamily="49" charset="-122"/>
                <a:ea typeface="楷体" panose="02010609060101010101" pitchFamily="49" charset="-122"/>
              </a:rPr>
              <a:t>Tumb-2 </a:t>
            </a:r>
            <a:r>
              <a:rPr lang="zh-CN" altLang="en-US" sz="2000" kern="0" dirty="0">
                <a:solidFill>
                  <a:srgbClr val="000000"/>
                </a:solidFill>
                <a:latin typeface="楷体" panose="02010609060101010101" pitchFamily="49" charset="-122"/>
                <a:ea typeface="楷体" panose="02010609060101010101" pitchFamily="49" charset="-122"/>
              </a:rPr>
              <a:t>指令是</a:t>
            </a:r>
            <a:r>
              <a:rPr lang="en-US" altLang="zh-CN" sz="2000" kern="0" dirty="0">
                <a:solidFill>
                  <a:srgbClr val="000000"/>
                </a:solidFill>
                <a:latin typeface="楷体" panose="02010609060101010101" pitchFamily="49" charset="-122"/>
                <a:ea typeface="楷体" panose="02010609060101010101" pitchFamily="49" charset="-122"/>
              </a:rPr>
              <a:t>Thumb</a:t>
            </a:r>
            <a:r>
              <a:rPr lang="zh-CN" altLang="en-US" sz="2000" kern="0" dirty="0">
                <a:solidFill>
                  <a:srgbClr val="000000"/>
                </a:solidFill>
                <a:latin typeface="楷体" panose="02010609060101010101" pitchFamily="49" charset="-122"/>
                <a:ea typeface="楷体" panose="02010609060101010101" pitchFamily="49" charset="-122"/>
              </a:rPr>
              <a:t>指令的扩展，</a:t>
            </a:r>
            <a:r>
              <a:rPr lang="en-US" altLang="zh-CN" sz="2000" kern="0" dirty="0">
                <a:solidFill>
                  <a:srgbClr val="000000"/>
                </a:solidFill>
                <a:latin typeface="楷体" panose="02010609060101010101" pitchFamily="49" charset="-122"/>
                <a:ea typeface="楷体" panose="02010609060101010101" pitchFamily="49" charset="-122"/>
              </a:rPr>
              <a:t>16</a:t>
            </a:r>
            <a:r>
              <a:rPr lang="zh-CN" altLang="en-US" sz="2000" kern="0" dirty="0">
                <a:solidFill>
                  <a:srgbClr val="000000"/>
                </a:solidFill>
                <a:latin typeface="楷体" panose="02010609060101010101" pitchFamily="49" charset="-122"/>
                <a:ea typeface="楷体" panose="02010609060101010101" pitchFamily="49" charset="-122"/>
              </a:rPr>
              <a:t>位和</a:t>
            </a:r>
            <a:r>
              <a:rPr lang="en-US" altLang="zh-CN" sz="2000" kern="0" dirty="0">
                <a:solidFill>
                  <a:srgbClr val="000000"/>
                </a:solidFill>
                <a:latin typeface="楷体" panose="02010609060101010101" pitchFamily="49" charset="-122"/>
                <a:ea typeface="楷体" panose="02010609060101010101" pitchFamily="49" charset="-122"/>
              </a:rPr>
              <a:t>32</a:t>
            </a:r>
            <a:r>
              <a:rPr lang="zh-CN" altLang="en-US" sz="2000" kern="0" dirty="0">
                <a:solidFill>
                  <a:srgbClr val="000000"/>
                </a:solidFill>
                <a:latin typeface="楷体" panose="02010609060101010101" pitchFamily="49" charset="-122"/>
                <a:ea typeface="楷体" panose="02010609060101010101" pitchFamily="49" charset="-122"/>
              </a:rPr>
              <a:t>位指令共存于同一模式下，复杂性大幅下降，代码密度和性能均得到提高。</a:t>
            </a:r>
          </a:p>
          <a:p>
            <a:pPr marL="342900" indent="457200" algn="just">
              <a:defRPr/>
            </a:pPr>
            <a:r>
              <a:rPr lang="zh-CN" altLang="en-US" sz="2000" kern="0" dirty="0">
                <a:solidFill>
                  <a:srgbClr val="000000"/>
                </a:solidFill>
                <a:latin typeface="楷体" panose="02010609060101010101" pitchFamily="49" charset="-122"/>
                <a:ea typeface="楷体" panose="02010609060101010101" pitchFamily="49" charset="-122"/>
              </a:rPr>
              <a:t>具有位操作能力，在汽车应用中表现出色，在</a:t>
            </a:r>
            <a:r>
              <a:rPr lang="en-US" altLang="zh-CN" sz="2000" kern="0" dirty="0">
                <a:solidFill>
                  <a:srgbClr val="000000"/>
                </a:solidFill>
                <a:latin typeface="楷体" panose="02010609060101010101" pitchFamily="49" charset="-122"/>
                <a:ea typeface="楷体" panose="02010609060101010101" pitchFamily="49" charset="-122"/>
              </a:rPr>
              <a:t>DFT</a:t>
            </a:r>
            <a:r>
              <a:rPr lang="zh-CN" altLang="en-US" sz="2000" kern="0" dirty="0">
                <a:solidFill>
                  <a:srgbClr val="000000"/>
                </a:solidFill>
                <a:latin typeface="楷体" panose="02010609060101010101" pitchFamily="49" charset="-122"/>
                <a:ea typeface="楷体" panose="02010609060101010101" pitchFamily="49" charset="-122"/>
              </a:rPr>
              <a:t>等</a:t>
            </a:r>
            <a:r>
              <a:rPr lang="en-US" altLang="zh-CN" sz="2000" kern="0" dirty="0">
                <a:solidFill>
                  <a:srgbClr val="000000"/>
                </a:solidFill>
                <a:latin typeface="楷体" panose="02010609060101010101" pitchFamily="49" charset="-122"/>
                <a:ea typeface="楷体" panose="02010609060101010101" pitchFamily="49" charset="-122"/>
              </a:rPr>
              <a:t>DSP</a:t>
            </a:r>
            <a:r>
              <a:rPr lang="zh-CN" altLang="en-US" sz="2000" kern="0" dirty="0">
                <a:solidFill>
                  <a:srgbClr val="000000"/>
                </a:solidFill>
                <a:latin typeface="楷体" panose="02010609060101010101" pitchFamily="49" charset="-122"/>
                <a:ea typeface="楷体" panose="02010609060101010101" pitchFamily="49" charset="-122"/>
              </a:rPr>
              <a:t>运算法则的应用中非常有用。</a:t>
            </a:r>
          </a:p>
        </p:txBody>
      </p:sp>
      <p:sp>
        <p:nvSpPr>
          <p:cNvPr id="6" name="Text Box 5">
            <a:extLst>
              <a:ext uri="{FF2B5EF4-FFF2-40B4-BE49-F238E27FC236}">
                <a16:creationId xmlns:a16="http://schemas.microsoft.com/office/drawing/2014/main" id="{B79E436A-9E74-4735-ABE4-21792C52A936}"/>
              </a:ext>
            </a:extLst>
          </p:cNvPr>
          <p:cNvSpPr txBox="1">
            <a:spLocks noChangeArrowheads="1"/>
          </p:cNvSpPr>
          <p:nvPr/>
        </p:nvSpPr>
        <p:spPr bwMode="auto">
          <a:xfrm>
            <a:off x="3124200" y="5768975"/>
            <a:ext cx="2590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b="1">
                <a:latin typeface="华文新魏" panose="02010800040101010101" pitchFamily="2" charset="-122"/>
                <a:ea typeface="华文新魏" panose="02010800040101010101" pitchFamily="2" charset="-122"/>
              </a:rPr>
              <a:t>相关测试的代码大小</a:t>
            </a:r>
          </a:p>
        </p:txBody>
      </p:sp>
    </p:spTree>
    <p:extLst>
      <p:ext uri="{BB962C8B-B14F-4D97-AF65-F5344CB8AC3E}">
        <p14:creationId xmlns:p14="http://schemas.microsoft.com/office/powerpoint/2010/main" val="11783018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edge">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P spid="5" grpId="0" animBg="1"/>
      <p:bldP spid="6"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0FB110DB-B350-4EEB-9983-19691121C4C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内核概述</a:t>
            </a:r>
          </a:p>
        </p:txBody>
      </p:sp>
      <p:sp>
        <p:nvSpPr>
          <p:cNvPr id="16387" name="Rectangle 4">
            <a:extLst>
              <a:ext uri="{FF2B5EF4-FFF2-40B4-BE49-F238E27FC236}">
                <a16:creationId xmlns:a16="http://schemas.microsoft.com/office/drawing/2014/main" id="{0868F7B3-2BCD-440A-BCBE-E4A449344957}"/>
              </a:ext>
            </a:extLst>
          </p:cNvPr>
          <p:cNvSpPr>
            <a:spLocks noGrp="1" noChangeArrowheads="1"/>
          </p:cNvSpPr>
          <p:nvPr>
            <p:ph type="title"/>
          </p:nvPr>
        </p:nvSpPr>
        <p:spPr>
          <a:xfrm>
            <a:off x="2209800" y="1220788"/>
            <a:ext cx="7772400" cy="1143000"/>
          </a:xfrm>
        </p:spPr>
        <p:txBody>
          <a:bodyPr/>
          <a:lstStyle/>
          <a:p>
            <a:r>
              <a:rPr lang="zh-CN" altLang="en-US">
                <a:solidFill>
                  <a:srgbClr val="0000CC"/>
                </a:solidFill>
                <a:latin typeface="华文新魏" panose="02010800040101010101" pitchFamily="2" charset="-122"/>
                <a:ea typeface="华文新魏" panose="02010800040101010101" pitchFamily="2" charset="-122"/>
              </a:rPr>
              <a:t>带分支预测的</a:t>
            </a:r>
            <a:r>
              <a:rPr lang="en-US" altLang="zh-CN">
                <a:solidFill>
                  <a:srgbClr val="0000CC"/>
                </a:solidFill>
                <a:latin typeface="华文新魏" panose="02010800040101010101" pitchFamily="2" charset="-122"/>
                <a:ea typeface="华文新魏" panose="02010800040101010101" pitchFamily="2" charset="-122"/>
              </a:rPr>
              <a:t>3</a:t>
            </a:r>
            <a:r>
              <a:rPr lang="zh-CN" altLang="en-US">
                <a:solidFill>
                  <a:srgbClr val="0000CC"/>
                </a:solidFill>
                <a:latin typeface="华文新魏" panose="02010800040101010101" pitchFamily="2" charset="-122"/>
                <a:ea typeface="华文新魏" panose="02010800040101010101" pitchFamily="2" charset="-122"/>
              </a:rPr>
              <a:t>级流水线</a:t>
            </a:r>
          </a:p>
        </p:txBody>
      </p:sp>
      <p:sp>
        <p:nvSpPr>
          <p:cNvPr id="4" name="Rectangle 5">
            <a:extLst>
              <a:ext uri="{FF2B5EF4-FFF2-40B4-BE49-F238E27FC236}">
                <a16:creationId xmlns:a16="http://schemas.microsoft.com/office/drawing/2014/main" id="{25A72401-81AC-400B-AE6B-6F7EE6D54D03}"/>
              </a:ext>
            </a:extLst>
          </p:cNvPr>
          <p:cNvSpPr>
            <a:spLocks noChangeArrowheads="1"/>
          </p:cNvSpPr>
          <p:nvPr/>
        </p:nvSpPr>
        <p:spPr bwMode="auto">
          <a:xfrm>
            <a:off x="2209800" y="2211388"/>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buFont typeface="Wingdings" pitchFamily="2" charset="2"/>
              <a:buChar char="l"/>
              <a:defRPr/>
            </a:pPr>
            <a:r>
              <a:rPr lang="en-US" altLang="zh-CN" sz="2800" b="1" kern="0" dirty="0">
                <a:solidFill>
                  <a:srgbClr val="006600"/>
                </a:solidFill>
                <a:latin typeface="楷体" panose="02010609060101010101" pitchFamily="49" charset="-122"/>
                <a:ea typeface="楷体" panose="02010609060101010101" pitchFamily="49" charset="-122"/>
              </a:rPr>
              <a:t>Cortex-M3</a:t>
            </a:r>
            <a:r>
              <a:rPr lang="zh-CN" altLang="en-US" sz="2800" b="1" kern="0" dirty="0">
                <a:solidFill>
                  <a:srgbClr val="006600"/>
                </a:solidFill>
                <a:latin typeface="楷体" panose="02010609060101010101" pitchFamily="49" charset="-122"/>
                <a:ea typeface="楷体" panose="02010609060101010101" pitchFamily="49" charset="-122"/>
              </a:rPr>
              <a:t>的流水线分为</a:t>
            </a:r>
            <a:r>
              <a:rPr lang="en-US" altLang="zh-CN" sz="2800" b="1" kern="0" dirty="0">
                <a:solidFill>
                  <a:srgbClr val="006600"/>
                </a:solidFill>
                <a:latin typeface="楷体" panose="02010609060101010101" pitchFamily="49" charset="-122"/>
                <a:ea typeface="楷体" panose="02010609060101010101" pitchFamily="49" charset="-122"/>
              </a:rPr>
              <a:t>3</a:t>
            </a:r>
            <a:r>
              <a:rPr lang="zh-CN" altLang="en-US" sz="2800" b="1" kern="0" dirty="0">
                <a:solidFill>
                  <a:srgbClr val="006600"/>
                </a:solidFill>
                <a:latin typeface="楷体" panose="02010609060101010101" pitchFamily="49" charset="-122"/>
                <a:ea typeface="楷体" panose="02010609060101010101" pitchFamily="49" charset="-122"/>
              </a:rPr>
              <a:t>级，分别为：</a:t>
            </a:r>
          </a:p>
        </p:txBody>
      </p:sp>
      <p:sp>
        <p:nvSpPr>
          <p:cNvPr id="5" name="AutoShape 6">
            <a:extLst>
              <a:ext uri="{FF2B5EF4-FFF2-40B4-BE49-F238E27FC236}">
                <a16:creationId xmlns:a16="http://schemas.microsoft.com/office/drawing/2014/main" id="{400B1B79-12BC-4BCA-9DC1-CAE20DEABFCF}"/>
              </a:ext>
            </a:extLst>
          </p:cNvPr>
          <p:cNvSpPr>
            <a:spLocks noChangeArrowheads="1"/>
          </p:cNvSpPr>
          <p:nvPr/>
        </p:nvSpPr>
        <p:spPr bwMode="auto">
          <a:xfrm rot="16200000">
            <a:off x="3107532" y="3980657"/>
            <a:ext cx="431800" cy="1008063"/>
          </a:xfrm>
          <a:prstGeom prst="can">
            <a:avLst>
              <a:gd name="adj" fmla="val 58364"/>
            </a:avLst>
          </a:prstGeom>
          <a:solidFill>
            <a:srgbClr val="3366FF">
              <a:alpha val="20000"/>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vert="eaVert" wrap="none" anchor="ctr"/>
          <a:lstStyle/>
          <a:p>
            <a:pPr algn="ctr">
              <a:defRPr/>
            </a:pPr>
            <a:r>
              <a:rPr lang="zh-CN" altLang="en-US" sz="2400" kern="0">
                <a:solidFill>
                  <a:srgbClr val="FFFFFF"/>
                </a:solidFill>
                <a:latin typeface="Courier New" pitchFamily="49" charset="0"/>
              </a:rPr>
              <a:t>取指</a:t>
            </a:r>
          </a:p>
        </p:txBody>
      </p:sp>
      <p:sp>
        <p:nvSpPr>
          <p:cNvPr id="6" name="AutoShape 7">
            <a:extLst>
              <a:ext uri="{FF2B5EF4-FFF2-40B4-BE49-F238E27FC236}">
                <a16:creationId xmlns:a16="http://schemas.microsoft.com/office/drawing/2014/main" id="{EDE5C95A-0DE3-4A85-B97E-5CC9F72ABE0F}"/>
              </a:ext>
            </a:extLst>
          </p:cNvPr>
          <p:cNvSpPr>
            <a:spLocks noChangeArrowheads="1"/>
          </p:cNvSpPr>
          <p:nvPr/>
        </p:nvSpPr>
        <p:spPr bwMode="auto">
          <a:xfrm rot="16200000">
            <a:off x="4547394" y="3980657"/>
            <a:ext cx="431800" cy="1008062"/>
          </a:xfrm>
          <a:prstGeom prst="can">
            <a:avLst>
              <a:gd name="adj" fmla="val 58364"/>
            </a:avLst>
          </a:prstGeom>
          <a:solidFill>
            <a:srgbClr val="3366FF">
              <a:alpha val="20000"/>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vert="eaVert" wrap="none" anchor="ctr"/>
          <a:lstStyle/>
          <a:p>
            <a:pPr algn="ctr">
              <a:defRPr/>
            </a:pPr>
            <a:r>
              <a:rPr lang="zh-CN" altLang="en-US" sz="2400" kern="0">
                <a:solidFill>
                  <a:srgbClr val="FFFFFF"/>
                </a:solidFill>
                <a:latin typeface="Courier New" pitchFamily="49" charset="0"/>
              </a:rPr>
              <a:t>译码</a:t>
            </a:r>
          </a:p>
        </p:txBody>
      </p:sp>
      <p:sp>
        <p:nvSpPr>
          <p:cNvPr id="7" name="AutoShape 8">
            <a:extLst>
              <a:ext uri="{FF2B5EF4-FFF2-40B4-BE49-F238E27FC236}">
                <a16:creationId xmlns:a16="http://schemas.microsoft.com/office/drawing/2014/main" id="{4CDB23C8-CE13-4482-A2FD-F4CEAC9F6359}"/>
              </a:ext>
            </a:extLst>
          </p:cNvPr>
          <p:cNvSpPr>
            <a:spLocks noChangeArrowheads="1"/>
          </p:cNvSpPr>
          <p:nvPr/>
        </p:nvSpPr>
        <p:spPr bwMode="auto">
          <a:xfrm rot="16200000">
            <a:off x="5987257" y="3980657"/>
            <a:ext cx="431800" cy="1008063"/>
          </a:xfrm>
          <a:prstGeom prst="can">
            <a:avLst>
              <a:gd name="adj" fmla="val 58364"/>
            </a:avLst>
          </a:prstGeom>
          <a:solidFill>
            <a:srgbClr val="3366FF">
              <a:alpha val="20000"/>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vert="eaVert" wrap="none" anchor="ctr"/>
          <a:lstStyle/>
          <a:p>
            <a:pPr algn="ctr">
              <a:defRPr/>
            </a:pPr>
            <a:r>
              <a:rPr lang="zh-CN" altLang="en-US" sz="2400" kern="0">
                <a:solidFill>
                  <a:srgbClr val="FFFFFF"/>
                </a:solidFill>
                <a:latin typeface="Courier New" pitchFamily="49" charset="0"/>
              </a:rPr>
              <a:t>执行</a:t>
            </a:r>
          </a:p>
        </p:txBody>
      </p:sp>
      <p:grpSp>
        <p:nvGrpSpPr>
          <p:cNvPr id="8" name="Group 17">
            <a:extLst>
              <a:ext uri="{FF2B5EF4-FFF2-40B4-BE49-F238E27FC236}">
                <a16:creationId xmlns:a16="http://schemas.microsoft.com/office/drawing/2014/main" id="{B6A39731-DE33-499C-9362-EDA1CCC9CA4C}"/>
              </a:ext>
            </a:extLst>
          </p:cNvPr>
          <p:cNvGrpSpPr>
            <a:grpSpLocks/>
          </p:cNvGrpSpPr>
          <p:nvPr/>
        </p:nvGrpSpPr>
        <p:grpSpPr bwMode="auto">
          <a:xfrm>
            <a:off x="2819401" y="4268788"/>
            <a:ext cx="3889375" cy="431800"/>
            <a:chOff x="1202" y="3067"/>
            <a:chExt cx="2450" cy="272"/>
          </a:xfrm>
        </p:grpSpPr>
        <p:sp>
          <p:nvSpPr>
            <p:cNvPr id="9" name="AutoShape 18">
              <a:extLst>
                <a:ext uri="{FF2B5EF4-FFF2-40B4-BE49-F238E27FC236}">
                  <a16:creationId xmlns:a16="http://schemas.microsoft.com/office/drawing/2014/main" id="{090028CB-90E2-441D-A2D8-15F1DD8652BC}"/>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zh-CN" altLang="en-US" sz="2400" kern="0">
                  <a:solidFill>
                    <a:sysClr val="windowText" lastClr="000000"/>
                  </a:solidFill>
                  <a:latin typeface="Courier New" pitchFamily="49" charset="0"/>
                </a:rPr>
                <a:t>取指</a:t>
              </a:r>
            </a:p>
          </p:txBody>
        </p:sp>
        <p:sp>
          <p:nvSpPr>
            <p:cNvPr id="10" name="AutoShape 19">
              <a:extLst>
                <a:ext uri="{FF2B5EF4-FFF2-40B4-BE49-F238E27FC236}">
                  <a16:creationId xmlns:a16="http://schemas.microsoft.com/office/drawing/2014/main" id="{5708E7FB-A7D3-43AF-80D5-543812F4C530}"/>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zh-CN" altLang="en-US" sz="2400" kern="0">
                  <a:solidFill>
                    <a:sysClr val="windowText" lastClr="000000"/>
                  </a:solidFill>
                  <a:latin typeface="Courier New" pitchFamily="49" charset="0"/>
                </a:rPr>
                <a:t>译码</a:t>
              </a:r>
            </a:p>
          </p:txBody>
        </p:sp>
        <p:sp>
          <p:nvSpPr>
            <p:cNvPr id="11" name="AutoShape 20">
              <a:extLst>
                <a:ext uri="{FF2B5EF4-FFF2-40B4-BE49-F238E27FC236}">
                  <a16:creationId xmlns:a16="http://schemas.microsoft.com/office/drawing/2014/main" id="{E13062F7-2658-401E-98A5-858007F11525}"/>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zh-CN" altLang="en-US" sz="2400" kern="0">
                  <a:solidFill>
                    <a:sysClr val="windowText" lastClr="000000"/>
                  </a:solidFill>
                  <a:latin typeface="Courier New" pitchFamily="49" charset="0"/>
                </a:rPr>
                <a:t>执行</a:t>
              </a:r>
            </a:p>
          </p:txBody>
        </p:sp>
        <p:sp>
          <p:nvSpPr>
            <p:cNvPr id="12" name="Line 21">
              <a:extLst>
                <a:ext uri="{FF2B5EF4-FFF2-40B4-BE49-F238E27FC236}">
                  <a16:creationId xmlns:a16="http://schemas.microsoft.com/office/drawing/2014/main" id="{60586FEF-0E16-422D-A321-7E24EA4443B4}"/>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3" name="Line 22">
              <a:extLst>
                <a:ext uri="{FF2B5EF4-FFF2-40B4-BE49-F238E27FC236}">
                  <a16:creationId xmlns:a16="http://schemas.microsoft.com/office/drawing/2014/main" id="{D179E2B7-5706-4068-A22C-F7A363C0D757}"/>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14" name="Line 23">
            <a:extLst>
              <a:ext uri="{FF2B5EF4-FFF2-40B4-BE49-F238E27FC236}">
                <a16:creationId xmlns:a16="http://schemas.microsoft.com/office/drawing/2014/main" id="{0E5BE5DA-FBC9-4F08-934B-4750DD615F57}"/>
              </a:ext>
            </a:extLst>
          </p:cNvPr>
          <p:cNvSpPr>
            <a:spLocks noChangeShapeType="1"/>
          </p:cNvSpPr>
          <p:nvPr/>
        </p:nvSpPr>
        <p:spPr bwMode="auto">
          <a:xfrm>
            <a:off x="3352800" y="4725988"/>
            <a:ext cx="0" cy="15240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15" name="Group 24">
            <a:extLst>
              <a:ext uri="{FF2B5EF4-FFF2-40B4-BE49-F238E27FC236}">
                <a16:creationId xmlns:a16="http://schemas.microsoft.com/office/drawing/2014/main" id="{620C5EC0-B3BB-40B3-8FB6-0533A4E48240}"/>
              </a:ext>
            </a:extLst>
          </p:cNvPr>
          <p:cNvGrpSpPr>
            <a:grpSpLocks/>
          </p:cNvGrpSpPr>
          <p:nvPr/>
        </p:nvGrpSpPr>
        <p:grpSpPr bwMode="auto">
          <a:xfrm>
            <a:off x="3352800" y="6021388"/>
            <a:ext cx="6019800" cy="431800"/>
            <a:chOff x="1338" y="3838"/>
            <a:chExt cx="3446" cy="272"/>
          </a:xfrm>
        </p:grpSpPr>
        <p:sp>
          <p:nvSpPr>
            <p:cNvPr id="16" name="Rectangle 25">
              <a:extLst>
                <a:ext uri="{FF2B5EF4-FFF2-40B4-BE49-F238E27FC236}">
                  <a16:creationId xmlns:a16="http://schemas.microsoft.com/office/drawing/2014/main" id="{DE676E42-DE74-40F9-A03E-D8A4DB256578}"/>
                </a:ext>
              </a:extLst>
            </p:cNvPr>
            <p:cNvSpPr>
              <a:spLocks noChangeArrowheads="1"/>
            </p:cNvSpPr>
            <p:nvPr/>
          </p:nvSpPr>
          <p:spPr bwMode="auto">
            <a:xfrm>
              <a:off x="3152" y="3838"/>
              <a:ext cx="163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kern="0" dirty="0">
                  <a:solidFill>
                    <a:srgbClr val="000000"/>
                  </a:solidFill>
                  <a:latin typeface="楷体" panose="02010609060101010101" pitchFamily="49" charset="-122"/>
                  <a:ea typeface="楷体" panose="02010609060101010101" pitchFamily="49" charset="-122"/>
                </a:rPr>
                <a:t>从存储器装载一条指令</a:t>
              </a:r>
            </a:p>
          </p:txBody>
        </p:sp>
        <p:sp>
          <p:nvSpPr>
            <p:cNvPr id="17" name="Line 26">
              <a:extLst>
                <a:ext uri="{FF2B5EF4-FFF2-40B4-BE49-F238E27FC236}">
                  <a16:creationId xmlns:a16="http://schemas.microsoft.com/office/drawing/2014/main" id="{E7285FAB-66EC-43A2-A947-B3697A4B2C93}"/>
                </a:ext>
              </a:extLst>
            </p:cNvPr>
            <p:cNvSpPr>
              <a:spLocks noChangeShapeType="1"/>
            </p:cNvSpPr>
            <p:nvPr/>
          </p:nvSpPr>
          <p:spPr bwMode="auto">
            <a:xfrm>
              <a:off x="1338" y="3974"/>
              <a:ext cx="1814"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楷体" panose="02010609060101010101" pitchFamily="49" charset="-122"/>
                <a:ea typeface="楷体" panose="02010609060101010101" pitchFamily="49" charset="-122"/>
              </a:endParaRPr>
            </a:p>
          </p:txBody>
        </p:sp>
      </p:grpSp>
      <p:sp>
        <p:nvSpPr>
          <p:cNvPr id="18" name="Line 27">
            <a:extLst>
              <a:ext uri="{FF2B5EF4-FFF2-40B4-BE49-F238E27FC236}">
                <a16:creationId xmlns:a16="http://schemas.microsoft.com/office/drawing/2014/main" id="{3A4D348F-D1BB-42B0-9CBC-9E910D8888BA}"/>
              </a:ext>
            </a:extLst>
          </p:cNvPr>
          <p:cNvSpPr>
            <a:spLocks noChangeShapeType="1"/>
          </p:cNvSpPr>
          <p:nvPr/>
        </p:nvSpPr>
        <p:spPr bwMode="auto">
          <a:xfrm>
            <a:off x="4800600" y="4703764"/>
            <a:ext cx="0" cy="116522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19" name="Group 28">
            <a:extLst>
              <a:ext uri="{FF2B5EF4-FFF2-40B4-BE49-F238E27FC236}">
                <a16:creationId xmlns:a16="http://schemas.microsoft.com/office/drawing/2014/main" id="{0B74E14C-051B-48B6-91D2-AC9341C66C87}"/>
              </a:ext>
            </a:extLst>
          </p:cNvPr>
          <p:cNvGrpSpPr>
            <a:grpSpLocks/>
          </p:cNvGrpSpPr>
          <p:nvPr/>
        </p:nvGrpSpPr>
        <p:grpSpPr bwMode="auto">
          <a:xfrm>
            <a:off x="4800600" y="5564188"/>
            <a:ext cx="4648200" cy="533400"/>
            <a:chOff x="2245" y="3612"/>
            <a:chExt cx="2540" cy="272"/>
          </a:xfrm>
        </p:grpSpPr>
        <p:sp>
          <p:nvSpPr>
            <p:cNvPr id="20" name="Rectangle 29">
              <a:extLst>
                <a:ext uri="{FF2B5EF4-FFF2-40B4-BE49-F238E27FC236}">
                  <a16:creationId xmlns:a16="http://schemas.microsoft.com/office/drawing/2014/main" id="{D31A16E7-3CE7-461B-B194-E4CBDDA88114}"/>
                </a:ext>
              </a:extLst>
            </p:cNvPr>
            <p:cNvSpPr>
              <a:spLocks noChangeArrowheads="1"/>
            </p:cNvSpPr>
            <p:nvPr/>
          </p:nvSpPr>
          <p:spPr bwMode="auto">
            <a:xfrm>
              <a:off x="3152" y="3612"/>
              <a:ext cx="163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kern="0">
                  <a:solidFill>
                    <a:srgbClr val="000000"/>
                  </a:solidFill>
                  <a:latin typeface="楷体" panose="02010609060101010101" pitchFamily="49" charset="-122"/>
                  <a:ea typeface="楷体" panose="02010609060101010101" pitchFamily="49" charset="-122"/>
                </a:rPr>
                <a:t>识别将要被执行的指令</a:t>
              </a:r>
            </a:p>
          </p:txBody>
        </p:sp>
        <p:sp>
          <p:nvSpPr>
            <p:cNvPr id="21" name="Line 30">
              <a:extLst>
                <a:ext uri="{FF2B5EF4-FFF2-40B4-BE49-F238E27FC236}">
                  <a16:creationId xmlns:a16="http://schemas.microsoft.com/office/drawing/2014/main" id="{6D30CA1D-1B61-4126-8302-54E8C9A14104}"/>
                </a:ext>
              </a:extLst>
            </p:cNvPr>
            <p:cNvSpPr>
              <a:spLocks noChangeShapeType="1"/>
            </p:cNvSpPr>
            <p:nvPr/>
          </p:nvSpPr>
          <p:spPr bwMode="auto">
            <a:xfrm>
              <a:off x="2245" y="3772"/>
              <a:ext cx="90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楷体" panose="02010609060101010101" pitchFamily="49" charset="-122"/>
                <a:ea typeface="楷体" panose="02010609060101010101" pitchFamily="49" charset="-122"/>
              </a:endParaRPr>
            </a:p>
          </p:txBody>
        </p:sp>
      </p:grpSp>
      <p:grpSp>
        <p:nvGrpSpPr>
          <p:cNvPr id="22" name="Group 31">
            <a:extLst>
              <a:ext uri="{FF2B5EF4-FFF2-40B4-BE49-F238E27FC236}">
                <a16:creationId xmlns:a16="http://schemas.microsoft.com/office/drawing/2014/main" id="{2A872EB0-1154-4205-A44B-319CD161AF25}"/>
              </a:ext>
            </a:extLst>
          </p:cNvPr>
          <p:cNvGrpSpPr>
            <a:grpSpLocks/>
          </p:cNvGrpSpPr>
          <p:nvPr/>
        </p:nvGrpSpPr>
        <p:grpSpPr bwMode="auto">
          <a:xfrm>
            <a:off x="6248400" y="5106989"/>
            <a:ext cx="3962400" cy="719137"/>
            <a:chOff x="3022" y="3385"/>
            <a:chExt cx="2217" cy="272"/>
          </a:xfrm>
        </p:grpSpPr>
        <p:sp>
          <p:nvSpPr>
            <p:cNvPr id="23" name="Rectangle 32">
              <a:extLst>
                <a:ext uri="{FF2B5EF4-FFF2-40B4-BE49-F238E27FC236}">
                  <a16:creationId xmlns:a16="http://schemas.microsoft.com/office/drawing/2014/main" id="{90D33F8F-8588-477F-8A1D-AA9606869886}"/>
                </a:ext>
              </a:extLst>
            </p:cNvPr>
            <p:cNvSpPr>
              <a:spLocks noChangeArrowheads="1"/>
            </p:cNvSpPr>
            <p:nvPr/>
          </p:nvSpPr>
          <p:spPr bwMode="auto">
            <a:xfrm>
              <a:off x="3130" y="3385"/>
              <a:ext cx="210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kern="0" dirty="0">
                  <a:solidFill>
                    <a:srgbClr val="000000"/>
                  </a:solidFill>
                  <a:latin typeface="楷体" panose="02010609060101010101" pitchFamily="49" charset="-122"/>
                  <a:ea typeface="楷体" panose="02010609060101010101" pitchFamily="49" charset="-122"/>
                </a:rPr>
                <a:t>处理指令并将结果写回寄存器</a:t>
              </a:r>
            </a:p>
          </p:txBody>
        </p:sp>
        <p:sp>
          <p:nvSpPr>
            <p:cNvPr id="24" name="Line 33">
              <a:extLst>
                <a:ext uri="{FF2B5EF4-FFF2-40B4-BE49-F238E27FC236}">
                  <a16:creationId xmlns:a16="http://schemas.microsoft.com/office/drawing/2014/main" id="{01385A2F-B2A1-4980-BC47-0A2C3786DB49}"/>
                </a:ext>
              </a:extLst>
            </p:cNvPr>
            <p:cNvSpPr>
              <a:spLocks noChangeShapeType="1"/>
            </p:cNvSpPr>
            <p:nvPr/>
          </p:nvSpPr>
          <p:spPr bwMode="auto">
            <a:xfrm>
              <a:off x="3022" y="3521"/>
              <a:ext cx="13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楷体" panose="02010609060101010101" pitchFamily="49" charset="-122"/>
                <a:ea typeface="楷体" panose="02010609060101010101" pitchFamily="49" charset="-122"/>
              </a:endParaRPr>
            </a:p>
          </p:txBody>
        </p:sp>
      </p:grpSp>
      <p:sp>
        <p:nvSpPr>
          <p:cNvPr id="25" name="Line 35">
            <a:extLst>
              <a:ext uri="{FF2B5EF4-FFF2-40B4-BE49-F238E27FC236}">
                <a16:creationId xmlns:a16="http://schemas.microsoft.com/office/drawing/2014/main" id="{301F52F2-BBF4-41C6-A74F-6C7606150FCD}"/>
              </a:ext>
            </a:extLst>
          </p:cNvPr>
          <p:cNvSpPr>
            <a:spLocks noChangeShapeType="1"/>
          </p:cNvSpPr>
          <p:nvPr/>
        </p:nvSpPr>
        <p:spPr bwMode="auto">
          <a:xfrm>
            <a:off x="6248400" y="4725988"/>
            <a:ext cx="0" cy="7620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6" name="Line 37">
            <a:extLst>
              <a:ext uri="{FF2B5EF4-FFF2-40B4-BE49-F238E27FC236}">
                <a16:creationId xmlns:a16="http://schemas.microsoft.com/office/drawing/2014/main" id="{AA85E19C-52C8-4CCE-AE16-BAC9F28BA4A2}"/>
              </a:ext>
            </a:extLst>
          </p:cNvPr>
          <p:cNvSpPr>
            <a:spLocks noChangeShapeType="1"/>
          </p:cNvSpPr>
          <p:nvPr/>
        </p:nvSpPr>
        <p:spPr bwMode="auto">
          <a:xfrm flipV="1">
            <a:off x="4800600" y="3735388"/>
            <a:ext cx="0" cy="5334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7" name="Line 38">
            <a:extLst>
              <a:ext uri="{FF2B5EF4-FFF2-40B4-BE49-F238E27FC236}">
                <a16:creationId xmlns:a16="http://schemas.microsoft.com/office/drawing/2014/main" id="{2DB0D63D-980D-49C7-BDF4-19033D78F92F}"/>
              </a:ext>
            </a:extLst>
          </p:cNvPr>
          <p:cNvSpPr>
            <a:spLocks noChangeShapeType="1"/>
          </p:cNvSpPr>
          <p:nvPr/>
        </p:nvSpPr>
        <p:spPr bwMode="auto">
          <a:xfrm>
            <a:off x="4800600" y="3735388"/>
            <a:ext cx="1676400"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8" name="Text Box 39">
            <a:extLst>
              <a:ext uri="{FF2B5EF4-FFF2-40B4-BE49-F238E27FC236}">
                <a16:creationId xmlns:a16="http://schemas.microsoft.com/office/drawing/2014/main" id="{278D29BC-D4A4-40EA-B977-BB6FC693FC0D}"/>
              </a:ext>
            </a:extLst>
          </p:cNvPr>
          <p:cNvSpPr txBox="1">
            <a:spLocks noChangeArrowheads="1"/>
          </p:cNvSpPr>
          <p:nvPr/>
        </p:nvSpPr>
        <p:spPr bwMode="auto">
          <a:xfrm>
            <a:off x="6477000" y="3506788"/>
            <a:ext cx="39624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2075" indent="-92075"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a:solidFill>
                  <a:srgbClr val="660066"/>
                </a:solidFill>
                <a:latin typeface="华文新魏" panose="02010800040101010101" pitchFamily="2" charset="-122"/>
                <a:ea typeface="华文新魏" panose="02010800040101010101" pitchFamily="2" charset="-122"/>
              </a:rPr>
              <a:t>在译码时进行分支预测，遇跳转指令也不会打断流水线</a:t>
            </a:r>
          </a:p>
        </p:txBody>
      </p:sp>
      <p:sp>
        <p:nvSpPr>
          <p:cNvPr id="29" name="Line 40">
            <a:extLst>
              <a:ext uri="{FF2B5EF4-FFF2-40B4-BE49-F238E27FC236}">
                <a16:creationId xmlns:a16="http://schemas.microsoft.com/office/drawing/2014/main" id="{4B33CF60-22F9-4C0A-ACBB-F67B52C59D88}"/>
              </a:ext>
            </a:extLst>
          </p:cNvPr>
          <p:cNvSpPr>
            <a:spLocks noChangeShapeType="1"/>
          </p:cNvSpPr>
          <p:nvPr/>
        </p:nvSpPr>
        <p:spPr bwMode="auto">
          <a:xfrm flipV="1">
            <a:off x="3276600" y="3201988"/>
            <a:ext cx="0" cy="10668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0" name="Line 41">
            <a:extLst>
              <a:ext uri="{FF2B5EF4-FFF2-40B4-BE49-F238E27FC236}">
                <a16:creationId xmlns:a16="http://schemas.microsoft.com/office/drawing/2014/main" id="{76AAE32E-06C2-4375-B7E1-CF9B0439B19E}"/>
              </a:ext>
            </a:extLst>
          </p:cNvPr>
          <p:cNvSpPr>
            <a:spLocks noChangeShapeType="1"/>
          </p:cNvSpPr>
          <p:nvPr/>
        </p:nvSpPr>
        <p:spPr bwMode="auto">
          <a:xfrm>
            <a:off x="3276600" y="3201988"/>
            <a:ext cx="3200400"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1" name="Text Box 42">
            <a:extLst>
              <a:ext uri="{FF2B5EF4-FFF2-40B4-BE49-F238E27FC236}">
                <a16:creationId xmlns:a16="http://schemas.microsoft.com/office/drawing/2014/main" id="{AD57A009-32F8-4838-9EBC-3B1A538BBBA6}"/>
              </a:ext>
            </a:extLst>
          </p:cNvPr>
          <p:cNvSpPr txBox="1">
            <a:spLocks noChangeArrowheads="1"/>
          </p:cNvSpPr>
          <p:nvPr/>
        </p:nvSpPr>
        <p:spPr bwMode="auto">
          <a:xfrm>
            <a:off x="6553200" y="2973389"/>
            <a:ext cx="38862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a:solidFill>
                  <a:srgbClr val="660066"/>
                </a:solidFill>
                <a:latin typeface="华文新魏" panose="02010800040101010101" pitchFamily="2" charset="-122"/>
                <a:ea typeface="华文新魏" panose="02010800040101010101" pitchFamily="2" charset="-122"/>
              </a:rPr>
              <a:t>PC</a:t>
            </a:r>
            <a:r>
              <a:rPr lang="zh-CN" altLang="en-US">
                <a:solidFill>
                  <a:srgbClr val="660066"/>
                </a:solidFill>
                <a:latin typeface="华文新魏" panose="02010800040101010101" pitchFamily="2" charset="-122"/>
                <a:ea typeface="华文新魏" panose="02010800040101010101" pitchFamily="2" charset="-122"/>
              </a:rPr>
              <a:t>值总是指向正在去取指的指令</a:t>
            </a:r>
          </a:p>
        </p:txBody>
      </p:sp>
    </p:spTree>
    <p:extLst>
      <p:ext uri="{BB962C8B-B14F-4D97-AF65-F5344CB8AC3E}">
        <p14:creationId xmlns:p14="http://schemas.microsoft.com/office/powerpoint/2010/main" val="1689770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20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2000"/>
                                        <p:tgtEl>
                                          <p:spTgt spid="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2000"/>
                                        <p:tgtEl>
                                          <p:spTgt spid="18"/>
                                        </p:tgtEl>
                                      </p:cBhvr>
                                    </p:animEffect>
                                  </p:childTnLst>
                                </p:cTn>
                              </p:par>
                              <p:par>
                                <p:cTn id="26" presetID="22" presetClass="entr" presetSubtype="8"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2000"/>
                                        <p:tgtEl>
                                          <p:spTgt spid="1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2000"/>
                                        <p:tgtEl>
                                          <p:spTgt spid="25"/>
                                        </p:tgtEl>
                                      </p:cBhvr>
                                    </p:animEffect>
                                  </p:childTnLst>
                                </p:cTn>
                              </p:par>
                              <p:par>
                                <p:cTn id="34" presetID="22" presetClass="entr" presetSubtype="8"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2000"/>
                                        <p:tgtEl>
                                          <p:spTgt spid="2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2000"/>
                                        <p:tgtEl>
                                          <p:spTgt spid="29"/>
                                        </p:tgtEl>
                                      </p:cBhvr>
                                    </p:animEffect>
                                  </p:childTnLst>
                                </p:cTn>
                              </p:par>
                              <p:par>
                                <p:cTn id="42" presetID="22" presetClass="entr" presetSubtype="8"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2000"/>
                                        <p:tgtEl>
                                          <p:spTgt spid="3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2000"/>
                                        <p:tgtEl>
                                          <p:spTgt spid="3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2000"/>
                                        <p:tgtEl>
                                          <p:spTgt spid="26"/>
                                        </p:tgtEl>
                                      </p:cBhvr>
                                    </p:animEffect>
                                  </p:childTnLst>
                                </p:cTn>
                              </p:par>
                              <p:par>
                                <p:cTn id="53" presetID="22" presetClass="entr" presetSubtype="8"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2000"/>
                                        <p:tgtEl>
                                          <p:spTgt spid="27"/>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advAuto="0"/>
      <p:bldP spid="28" grpId="0"/>
      <p:bldP spid="31"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F97807E1-9414-483B-80DB-DD535C1F0F3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内核概述</a:t>
            </a:r>
          </a:p>
        </p:txBody>
      </p:sp>
      <p:grpSp>
        <p:nvGrpSpPr>
          <p:cNvPr id="17411" name="Group 5">
            <a:extLst>
              <a:ext uri="{FF2B5EF4-FFF2-40B4-BE49-F238E27FC236}">
                <a16:creationId xmlns:a16="http://schemas.microsoft.com/office/drawing/2014/main" id="{49381893-5B8D-459A-BFAB-0F59F827AB41}"/>
              </a:ext>
            </a:extLst>
          </p:cNvPr>
          <p:cNvGrpSpPr>
            <a:grpSpLocks/>
          </p:cNvGrpSpPr>
          <p:nvPr/>
        </p:nvGrpSpPr>
        <p:grpSpPr bwMode="auto">
          <a:xfrm>
            <a:off x="2936876" y="2455863"/>
            <a:ext cx="1655763" cy="3683000"/>
            <a:chOff x="794" y="1706"/>
            <a:chExt cx="1043" cy="2320"/>
          </a:xfrm>
        </p:grpSpPr>
        <p:grpSp>
          <p:nvGrpSpPr>
            <p:cNvPr id="17447" name="Group 6">
              <a:extLst>
                <a:ext uri="{FF2B5EF4-FFF2-40B4-BE49-F238E27FC236}">
                  <a16:creationId xmlns:a16="http://schemas.microsoft.com/office/drawing/2014/main" id="{CD8DB9E5-E57C-471B-92B5-9A7DD470D9F9}"/>
                </a:ext>
              </a:extLst>
            </p:cNvPr>
            <p:cNvGrpSpPr>
              <a:grpSpLocks/>
            </p:cNvGrpSpPr>
            <p:nvPr/>
          </p:nvGrpSpPr>
          <p:grpSpPr bwMode="auto">
            <a:xfrm>
              <a:off x="975" y="1706"/>
              <a:ext cx="680" cy="1996"/>
              <a:chOff x="839" y="1842"/>
              <a:chExt cx="680" cy="1996"/>
            </a:xfrm>
          </p:grpSpPr>
          <p:sp>
            <p:nvSpPr>
              <p:cNvPr id="6" name="AutoShape 7">
                <a:extLst>
                  <a:ext uri="{FF2B5EF4-FFF2-40B4-BE49-F238E27FC236}">
                    <a16:creationId xmlns:a16="http://schemas.microsoft.com/office/drawing/2014/main" id="{C9E43706-668D-403A-89E8-300260769DA6}"/>
                  </a:ext>
                </a:extLst>
              </p:cNvPr>
              <p:cNvSpPr>
                <a:spLocks noChangeArrowheads="1"/>
              </p:cNvSpPr>
              <p:nvPr/>
            </p:nvSpPr>
            <p:spPr bwMode="auto">
              <a:xfrm>
                <a:off x="839" y="1842"/>
                <a:ext cx="680" cy="1996"/>
              </a:xfrm>
              <a:prstGeom prst="wave">
                <a:avLst>
                  <a:gd name="adj1" fmla="val 2875"/>
                  <a:gd name="adj2" fmla="val 0"/>
                </a:avLst>
              </a:prstGeom>
              <a:solidFill>
                <a:srgbClr val="CCFFFF"/>
              </a:solidFill>
              <a:ln w="9525" algn="ctr">
                <a:solidFill>
                  <a:srgbClr val="000000"/>
                </a:solidFill>
                <a:round/>
                <a:headEnd/>
                <a:tailEnd/>
              </a:ln>
              <a:effectLst>
                <a:outerShdw dist="107763" dir="2700000" algn="ctr" rotWithShape="0">
                  <a:srgbClr val="808080">
                    <a:alpha val="50000"/>
                  </a:srgbClr>
                </a:outerShdw>
              </a:effectLst>
            </p:spPr>
            <p:txBody>
              <a:bodyPr wrap="none" anchor="ctr"/>
              <a:lstStyle/>
              <a:p>
                <a:pPr algn="ctr">
                  <a:defRPr/>
                </a:pPr>
                <a:endParaRPr lang="zh-CN" altLang="zh-CN" kern="0">
                  <a:solidFill>
                    <a:srgbClr val="000000"/>
                  </a:solidFill>
                  <a:latin typeface="Arial" pitchFamily="34" charset="0"/>
                </a:endParaRPr>
              </a:p>
            </p:txBody>
          </p:sp>
          <p:sp>
            <p:nvSpPr>
              <p:cNvPr id="7" name="Rectangle 8">
                <a:extLst>
                  <a:ext uri="{FF2B5EF4-FFF2-40B4-BE49-F238E27FC236}">
                    <a16:creationId xmlns:a16="http://schemas.microsoft.com/office/drawing/2014/main" id="{9E4C2359-D9F6-4640-AE17-4D88D237EDD5}"/>
                  </a:ext>
                </a:extLst>
              </p:cNvPr>
              <p:cNvSpPr>
                <a:spLocks noChangeArrowheads="1"/>
              </p:cNvSpPr>
              <p:nvPr/>
            </p:nvSpPr>
            <p:spPr bwMode="auto">
              <a:xfrm>
                <a:off x="839" y="2296"/>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1</a:t>
                </a:r>
              </a:p>
            </p:txBody>
          </p:sp>
          <p:sp>
            <p:nvSpPr>
              <p:cNvPr id="8" name="Rectangle 9">
                <a:extLst>
                  <a:ext uri="{FF2B5EF4-FFF2-40B4-BE49-F238E27FC236}">
                    <a16:creationId xmlns:a16="http://schemas.microsoft.com/office/drawing/2014/main" id="{59708C4A-C5F1-46AE-BC15-31ABF7A53F51}"/>
                  </a:ext>
                </a:extLst>
              </p:cNvPr>
              <p:cNvSpPr>
                <a:spLocks noChangeArrowheads="1"/>
              </p:cNvSpPr>
              <p:nvPr/>
            </p:nvSpPr>
            <p:spPr bwMode="auto">
              <a:xfrm>
                <a:off x="839" y="2568"/>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2</a:t>
                </a:r>
              </a:p>
            </p:txBody>
          </p:sp>
          <p:sp>
            <p:nvSpPr>
              <p:cNvPr id="9" name="Rectangle 10">
                <a:extLst>
                  <a:ext uri="{FF2B5EF4-FFF2-40B4-BE49-F238E27FC236}">
                    <a16:creationId xmlns:a16="http://schemas.microsoft.com/office/drawing/2014/main" id="{2675EE40-7972-4A39-8465-4EF0AF506723}"/>
                  </a:ext>
                </a:extLst>
              </p:cNvPr>
              <p:cNvSpPr>
                <a:spLocks noChangeArrowheads="1"/>
              </p:cNvSpPr>
              <p:nvPr/>
            </p:nvSpPr>
            <p:spPr bwMode="auto">
              <a:xfrm>
                <a:off x="839" y="2840"/>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3</a:t>
                </a:r>
              </a:p>
            </p:txBody>
          </p:sp>
          <p:sp>
            <p:nvSpPr>
              <p:cNvPr id="10" name="Rectangle 11">
                <a:extLst>
                  <a:ext uri="{FF2B5EF4-FFF2-40B4-BE49-F238E27FC236}">
                    <a16:creationId xmlns:a16="http://schemas.microsoft.com/office/drawing/2014/main" id="{BA7727EF-F413-4B8E-9541-339AB5AE6CC8}"/>
                  </a:ext>
                </a:extLst>
              </p:cNvPr>
              <p:cNvSpPr>
                <a:spLocks noChangeArrowheads="1"/>
              </p:cNvSpPr>
              <p:nvPr/>
            </p:nvSpPr>
            <p:spPr bwMode="auto">
              <a:xfrm>
                <a:off x="839" y="3112"/>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4</a:t>
                </a:r>
              </a:p>
            </p:txBody>
          </p:sp>
          <p:sp>
            <p:nvSpPr>
              <p:cNvPr id="11" name="Rectangle 12">
                <a:extLst>
                  <a:ext uri="{FF2B5EF4-FFF2-40B4-BE49-F238E27FC236}">
                    <a16:creationId xmlns:a16="http://schemas.microsoft.com/office/drawing/2014/main" id="{5923E1F7-89B9-46D1-AFD6-2AB6DE87326B}"/>
                  </a:ext>
                </a:extLst>
              </p:cNvPr>
              <p:cNvSpPr>
                <a:spLocks noChangeArrowheads="1"/>
              </p:cNvSpPr>
              <p:nvPr/>
            </p:nvSpPr>
            <p:spPr bwMode="auto">
              <a:xfrm>
                <a:off x="839" y="2024"/>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kern="0">
                    <a:solidFill>
                      <a:srgbClr val="000000"/>
                    </a:solidFill>
                    <a:latin typeface="Arial" pitchFamily="34" charset="0"/>
                  </a:rPr>
                  <a:t>……</a:t>
                </a:r>
              </a:p>
            </p:txBody>
          </p:sp>
          <p:sp>
            <p:nvSpPr>
              <p:cNvPr id="12" name="Rectangle 13">
                <a:extLst>
                  <a:ext uri="{FF2B5EF4-FFF2-40B4-BE49-F238E27FC236}">
                    <a16:creationId xmlns:a16="http://schemas.microsoft.com/office/drawing/2014/main" id="{DD1F1018-7E4A-4A2C-956A-ECFF71576B7B}"/>
                  </a:ext>
                </a:extLst>
              </p:cNvPr>
              <p:cNvSpPr>
                <a:spLocks noChangeArrowheads="1"/>
              </p:cNvSpPr>
              <p:nvPr/>
            </p:nvSpPr>
            <p:spPr bwMode="auto">
              <a:xfrm>
                <a:off x="839" y="3384"/>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kern="0">
                    <a:solidFill>
                      <a:srgbClr val="000000"/>
                    </a:solidFill>
                    <a:latin typeface="Arial" pitchFamily="34" charset="0"/>
                  </a:rPr>
                  <a:t>……</a:t>
                </a:r>
              </a:p>
            </p:txBody>
          </p:sp>
        </p:grpSp>
        <p:sp>
          <p:nvSpPr>
            <p:cNvPr id="5" name="Text Box 14">
              <a:extLst>
                <a:ext uri="{FF2B5EF4-FFF2-40B4-BE49-F238E27FC236}">
                  <a16:creationId xmlns:a16="http://schemas.microsoft.com/office/drawing/2014/main" id="{9B4DCB18-F20E-480E-AC42-C17BF7A0C608}"/>
                </a:ext>
              </a:extLst>
            </p:cNvPr>
            <p:cNvSpPr txBox="1">
              <a:spLocks noChangeArrowheads="1"/>
            </p:cNvSpPr>
            <p:nvPr/>
          </p:nvSpPr>
          <p:spPr bwMode="auto">
            <a:xfrm>
              <a:off x="794" y="3793"/>
              <a:ext cx="10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kern="0">
                  <a:solidFill>
                    <a:srgbClr val="000000"/>
                  </a:solidFill>
                  <a:latin typeface="Arial" pitchFamily="34" charset="0"/>
                </a:rPr>
                <a:t>程序存储器</a:t>
              </a:r>
            </a:p>
          </p:txBody>
        </p:sp>
      </p:grpSp>
      <p:grpSp>
        <p:nvGrpSpPr>
          <p:cNvPr id="17412" name="Group 15">
            <a:extLst>
              <a:ext uri="{FF2B5EF4-FFF2-40B4-BE49-F238E27FC236}">
                <a16:creationId xmlns:a16="http://schemas.microsoft.com/office/drawing/2014/main" id="{F94FD4C8-E00D-4892-B851-7E1C9EDF5F77}"/>
              </a:ext>
            </a:extLst>
          </p:cNvPr>
          <p:cNvGrpSpPr>
            <a:grpSpLocks/>
          </p:cNvGrpSpPr>
          <p:nvPr/>
        </p:nvGrpSpPr>
        <p:grpSpPr bwMode="auto">
          <a:xfrm>
            <a:off x="4808539" y="2455864"/>
            <a:ext cx="4319587" cy="2447925"/>
            <a:chOff x="1973" y="1706"/>
            <a:chExt cx="2721" cy="1542"/>
          </a:xfrm>
        </p:grpSpPr>
        <p:grpSp>
          <p:nvGrpSpPr>
            <p:cNvPr id="17423" name="Group 16">
              <a:extLst>
                <a:ext uri="{FF2B5EF4-FFF2-40B4-BE49-F238E27FC236}">
                  <a16:creationId xmlns:a16="http://schemas.microsoft.com/office/drawing/2014/main" id="{805F502B-3228-41EB-BFB6-A99686DE4EC5}"/>
                </a:ext>
              </a:extLst>
            </p:cNvPr>
            <p:cNvGrpSpPr>
              <a:grpSpLocks/>
            </p:cNvGrpSpPr>
            <p:nvPr/>
          </p:nvGrpSpPr>
          <p:grpSpPr bwMode="auto">
            <a:xfrm>
              <a:off x="1973" y="1706"/>
              <a:ext cx="2721" cy="272"/>
              <a:chOff x="1973" y="1706"/>
              <a:chExt cx="2721" cy="272"/>
            </a:xfrm>
          </p:grpSpPr>
          <p:sp>
            <p:nvSpPr>
              <p:cNvPr id="32" name="Rectangle 17">
                <a:extLst>
                  <a:ext uri="{FF2B5EF4-FFF2-40B4-BE49-F238E27FC236}">
                    <a16:creationId xmlns:a16="http://schemas.microsoft.com/office/drawing/2014/main" id="{CC8CF1FD-B793-4B47-A3D9-27A0866673B7}"/>
                  </a:ext>
                </a:extLst>
              </p:cNvPr>
              <p:cNvSpPr>
                <a:spLocks noChangeArrowheads="1"/>
              </p:cNvSpPr>
              <p:nvPr/>
            </p:nvSpPr>
            <p:spPr bwMode="auto">
              <a:xfrm>
                <a:off x="1973"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1</a:t>
                </a:r>
              </a:p>
            </p:txBody>
          </p:sp>
          <p:sp>
            <p:nvSpPr>
              <p:cNvPr id="33" name="Rectangle 18">
                <a:extLst>
                  <a:ext uri="{FF2B5EF4-FFF2-40B4-BE49-F238E27FC236}">
                    <a16:creationId xmlns:a16="http://schemas.microsoft.com/office/drawing/2014/main" id="{7977517B-E0EB-49E9-A8DD-87897C794820}"/>
                  </a:ext>
                </a:extLst>
              </p:cNvPr>
              <p:cNvSpPr>
                <a:spLocks noChangeArrowheads="1"/>
              </p:cNvSpPr>
              <p:nvPr/>
            </p:nvSpPr>
            <p:spPr bwMode="auto">
              <a:xfrm>
                <a:off x="2426"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2</a:t>
                </a:r>
              </a:p>
            </p:txBody>
          </p:sp>
          <p:sp>
            <p:nvSpPr>
              <p:cNvPr id="34" name="Rectangle 19">
                <a:extLst>
                  <a:ext uri="{FF2B5EF4-FFF2-40B4-BE49-F238E27FC236}">
                    <a16:creationId xmlns:a16="http://schemas.microsoft.com/office/drawing/2014/main" id="{84AB1511-BD02-4B66-AB96-96D830878901}"/>
                  </a:ext>
                </a:extLst>
              </p:cNvPr>
              <p:cNvSpPr>
                <a:spLocks noChangeArrowheads="1"/>
              </p:cNvSpPr>
              <p:nvPr/>
            </p:nvSpPr>
            <p:spPr bwMode="auto">
              <a:xfrm>
                <a:off x="2880"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3</a:t>
                </a:r>
              </a:p>
            </p:txBody>
          </p:sp>
          <p:sp>
            <p:nvSpPr>
              <p:cNvPr id="35" name="Rectangle 20">
                <a:extLst>
                  <a:ext uri="{FF2B5EF4-FFF2-40B4-BE49-F238E27FC236}">
                    <a16:creationId xmlns:a16="http://schemas.microsoft.com/office/drawing/2014/main" id="{7C866ABB-9513-4902-A0C1-9B398F460296}"/>
                  </a:ext>
                </a:extLst>
              </p:cNvPr>
              <p:cNvSpPr>
                <a:spLocks noChangeArrowheads="1"/>
              </p:cNvSpPr>
              <p:nvPr/>
            </p:nvSpPr>
            <p:spPr bwMode="auto">
              <a:xfrm>
                <a:off x="3334"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4</a:t>
                </a:r>
              </a:p>
            </p:txBody>
          </p:sp>
          <p:sp>
            <p:nvSpPr>
              <p:cNvPr id="36" name="Rectangle 21">
                <a:extLst>
                  <a:ext uri="{FF2B5EF4-FFF2-40B4-BE49-F238E27FC236}">
                    <a16:creationId xmlns:a16="http://schemas.microsoft.com/office/drawing/2014/main" id="{D99E357F-F89B-4E95-86C4-779F836ADBBB}"/>
                  </a:ext>
                </a:extLst>
              </p:cNvPr>
              <p:cNvSpPr>
                <a:spLocks noChangeArrowheads="1"/>
              </p:cNvSpPr>
              <p:nvPr/>
            </p:nvSpPr>
            <p:spPr bwMode="auto">
              <a:xfrm>
                <a:off x="3788"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5</a:t>
                </a:r>
              </a:p>
            </p:txBody>
          </p:sp>
          <p:sp>
            <p:nvSpPr>
              <p:cNvPr id="37" name="Rectangle 22">
                <a:extLst>
                  <a:ext uri="{FF2B5EF4-FFF2-40B4-BE49-F238E27FC236}">
                    <a16:creationId xmlns:a16="http://schemas.microsoft.com/office/drawing/2014/main" id="{67BA988D-7037-41D5-91AB-F4805294B00C}"/>
                  </a:ext>
                </a:extLst>
              </p:cNvPr>
              <p:cNvSpPr>
                <a:spLocks noChangeArrowheads="1"/>
              </p:cNvSpPr>
              <p:nvPr/>
            </p:nvSpPr>
            <p:spPr bwMode="auto">
              <a:xfrm>
                <a:off x="4241"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6</a:t>
                </a:r>
              </a:p>
            </p:txBody>
          </p:sp>
        </p:grpSp>
        <p:grpSp>
          <p:nvGrpSpPr>
            <p:cNvPr id="17424" name="Group 23">
              <a:extLst>
                <a:ext uri="{FF2B5EF4-FFF2-40B4-BE49-F238E27FC236}">
                  <a16:creationId xmlns:a16="http://schemas.microsoft.com/office/drawing/2014/main" id="{3AE88FD4-EDAA-410F-B326-00F432353CF5}"/>
                </a:ext>
              </a:extLst>
            </p:cNvPr>
            <p:cNvGrpSpPr>
              <a:grpSpLocks/>
            </p:cNvGrpSpPr>
            <p:nvPr/>
          </p:nvGrpSpPr>
          <p:grpSpPr bwMode="auto">
            <a:xfrm>
              <a:off x="1973" y="2160"/>
              <a:ext cx="2721" cy="1088"/>
              <a:chOff x="1973" y="2160"/>
              <a:chExt cx="2721" cy="1088"/>
            </a:xfrm>
          </p:grpSpPr>
          <p:grpSp>
            <p:nvGrpSpPr>
              <p:cNvPr id="17425" name="Group 24">
                <a:extLst>
                  <a:ext uri="{FF2B5EF4-FFF2-40B4-BE49-F238E27FC236}">
                    <a16:creationId xmlns:a16="http://schemas.microsoft.com/office/drawing/2014/main" id="{22D02C9A-AB39-4F99-97D8-74C4D4677086}"/>
                  </a:ext>
                </a:extLst>
              </p:cNvPr>
              <p:cNvGrpSpPr>
                <a:grpSpLocks/>
              </p:cNvGrpSpPr>
              <p:nvPr/>
            </p:nvGrpSpPr>
            <p:grpSpPr bwMode="auto">
              <a:xfrm>
                <a:off x="1973" y="2160"/>
                <a:ext cx="1360" cy="272"/>
                <a:chOff x="1973" y="3521"/>
                <a:chExt cx="1360" cy="272"/>
              </a:xfrm>
            </p:grpSpPr>
            <p:sp>
              <p:nvSpPr>
                <p:cNvPr id="29" name="Rectangle 25">
                  <a:extLst>
                    <a:ext uri="{FF2B5EF4-FFF2-40B4-BE49-F238E27FC236}">
                      <a16:creationId xmlns:a16="http://schemas.microsoft.com/office/drawing/2014/main" id="{0664D9C0-332F-4EAF-BBA6-0EEAA0EEBD07}"/>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30" name="Line 26">
                  <a:extLst>
                    <a:ext uri="{FF2B5EF4-FFF2-40B4-BE49-F238E27FC236}">
                      <a16:creationId xmlns:a16="http://schemas.microsoft.com/office/drawing/2014/main" id="{88A5B511-52AA-43C5-A84C-63994D626596}"/>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1" name="Line 27">
                  <a:extLst>
                    <a:ext uri="{FF2B5EF4-FFF2-40B4-BE49-F238E27FC236}">
                      <a16:creationId xmlns:a16="http://schemas.microsoft.com/office/drawing/2014/main" id="{F93F0D2A-BB20-4FCC-9565-D78D7D996CC2}"/>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17426" name="Group 28">
                <a:extLst>
                  <a:ext uri="{FF2B5EF4-FFF2-40B4-BE49-F238E27FC236}">
                    <a16:creationId xmlns:a16="http://schemas.microsoft.com/office/drawing/2014/main" id="{D817C8A6-3C31-49D4-AC7A-DFCFF670D310}"/>
                  </a:ext>
                </a:extLst>
              </p:cNvPr>
              <p:cNvGrpSpPr>
                <a:grpSpLocks/>
              </p:cNvGrpSpPr>
              <p:nvPr/>
            </p:nvGrpSpPr>
            <p:grpSpPr bwMode="auto">
              <a:xfrm>
                <a:off x="2427" y="2432"/>
                <a:ext cx="1360" cy="272"/>
                <a:chOff x="1973" y="3521"/>
                <a:chExt cx="1360" cy="272"/>
              </a:xfrm>
            </p:grpSpPr>
            <p:sp>
              <p:nvSpPr>
                <p:cNvPr id="26" name="Rectangle 29">
                  <a:extLst>
                    <a:ext uri="{FF2B5EF4-FFF2-40B4-BE49-F238E27FC236}">
                      <a16:creationId xmlns:a16="http://schemas.microsoft.com/office/drawing/2014/main" id="{A7704A0A-B9E9-4345-AB07-C46858E6D863}"/>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27" name="Line 30">
                  <a:extLst>
                    <a:ext uri="{FF2B5EF4-FFF2-40B4-BE49-F238E27FC236}">
                      <a16:creationId xmlns:a16="http://schemas.microsoft.com/office/drawing/2014/main" id="{B41C9AD3-168B-4EA8-94DC-D5EA61AA0447}"/>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8" name="Line 31">
                  <a:extLst>
                    <a:ext uri="{FF2B5EF4-FFF2-40B4-BE49-F238E27FC236}">
                      <a16:creationId xmlns:a16="http://schemas.microsoft.com/office/drawing/2014/main" id="{B8BF1229-94D7-477A-8C42-CC47099102F3}"/>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17427" name="Group 32">
                <a:extLst>
                  <a:ext uri="{FF2B5EF4-FFF2-40B4-BE49-F238E27FC236}">
                    <a16:creationId xmlns:a16="http://schemas.microsoft.com/office/drawing/2014/main" id="{D0520E0C-12EE-45C0-BB8E-C41AE4246305}"/>
                  </a:ext>
                </a:extLst>
              </p:cNvPr>
              <p:cNvGrpSpPr>
                <a:grpSpLocks/>
              </p:cNvGrpSpPr>
              <p:nvPr/>
            </p:nvGrpSpPr>
            <p:grpSpPr bwMode="auto">
              <a:xfrm>
                <a:off x="2881" y="2704"/>
                <a:ext cx="1360" cy="272"/>
                <a:chOff x="1973" y="3521"/>
                <a:chExt cx="1360" cy="272"/>
              </a:xfrm>
            </p:grpSpPr>
            <p:sp>
              <p:nvSpPr>
                <p:cNvPr id="23" name="Rectangle 33">
                  <a:extLst>
                    <a:ext uri="{FF2B5EF4-FFF2-40B4-BE49-F238E27FC236}">
                      <a16:creationId xmlns:a16="http://schemas.microsoft.com/office/drawing/2014/main" id="{09617CE3-2F0D-4CA1-8E9A-AADC480A036F}"/>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24" name="Line 34">
                  <a:extLst>
                    <a:ext uri="{FF2B5EF4-FFF2-40B4-BE49-F238E27FC236}">
                      <a16:creationId xmlns:a16="http://schemas.microsoft.com/office/drawing/2014/main" id="{E7EBEE42-5EA8-412E-B3D7-E13AC540DEBD}"/>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5" name="Line 35">
                  <a:extLst>
                    <a:ext uri="{FF2B5EF4-FFF2-40B4-BE49-F238E27FC236}">
                      <a16:creationId xmlns:a16="http://schemas.microsoft.com/office/drawing/2014/main" id="{0FA3FE6F-E612-4B12-8AA6-3BA09AFA9442}"/>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17428" name="Group 36">
                <a:extLst>
                  <a:ext uri="{FF2B5EF4-FFF2-40B4-BE49-F238E27FC236}">
                    <a16:creationId xmlns:a16="http://schemas.microsoft.com/office/drawing/2014/main" id="{DC20AC31-78A2-4CCE-B3DF-A529DAC13B42}"/>
                  </a:ext>
                </a:extLst>
              </p:cNvPr>
              <p:cNvGrpSpPr>
                <a:grpSpLocks/>
              </p:cNvGrpSpPr>
              <p:nvPr/>
            </p:nvGrpSpPr>
            <p:grpSpPr bwMode="auto">
              <a:xfrm>
                <a:off x="3334" y="2976"/>
                <a:ext cx="1360" cy="272"/>
                <a:chOff x="1973" y="3521"/>
                <a:chExt cx="1360" cy="272"/>
              </a:xfrm>
            </p:grpSpPr>
            <p:sp>
              <p:nvSpPr>
                <p:cNvPr id="20" name="Rectangle 37">
                  <a:extLst>
                    <a:ext uri="{FF2B5EF4-FFF2-40B4-BE49-F238E27FC236}">
                      <a16:creationId xmlns:a16="http://schemas.microsoft.com/office/drawing/2014/main" id="{1A60B163-ADF9-4D9D-A9F2-05D2D324A6F1}"/>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21" name="Line 38">
                  <a:extLst>
                    <a:ext uri="{FF2B5EF4-FFF2-40B4-BE49-F238E27FC236}">
                      <a16:creationId xmlns:a16="http://schemas.microsoft.com/office/drawing/2014/main" id="{E1274C92-3226-4A5A-98F0-0BB6E49E6D0E}"/>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2" name="Line 39">
                  <a:extLst>
                    <a:ext uri="{FF2B5EF4-FFF2-40B4-BE49-F238E27FC236}">
                      <a16:creationId xmlns:a16="http://schemas.microsoft.com/office/drawing/2014/main" id="{CCF596FF-845A-4CBB-A5F4-13EFC809AD4A}"/>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grpSp>
      <p:sp>
        <p:nvSpPr>
          <p:cNvPr id="38" name="Rectangle 40">
            <a:extLst>
              <a:ext uri="{FF2B5EF4-FFF2-40B4-BE49-F238E27FC236}">
                <a16:creationId xmlns:a16="http://schemas.microsoft.com/office/drawing/2014/main" id="{23E192F8-B1F2-41EA-839B-BCAA6BCD0F94}"/>
              </a:ext>
            </a:extLst>
          </p:cNvPr>
          <p:cNvSpPr>
            <a:spLocks noChangeArrowheads="1"/>
          </p:cNvSpPr>
          <p:nvPr/>
        </p:nvSpPr>
        <p:spPr bwMode="auto">
          <a:xfrm>
            <a:off x="5456238" y="2455863"/>
            <a:ext cx="863600"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2</a:t>
            </a:r>
          </a:p>
        </p:txBody>
      </p:sp>
      <p:sp>
        <p:nvSpPr>
          <p:cNvPr id="39" name="Rectangle 41">
            <a:extLst>
              <a:ext uri="{FF2B5EF4-FFF2-40B4-BE49-F238E27FC236}">
                <a16:creationId xmlns:a16="http://schemas.microsoft.com/office/drawing/2014/main" id="{FF6B2968-53DA-4A73-A02D-97F215431B4F}"/>
              </a:ext>
            </a:extLst>
          </p:cNvPr>
          <p:cNvSpPr>
            <a:spLocks noChangeArrowheads="1"/>
          </p:cNvSpPr>
          <p:nvPr/>
        </p:nvSpPr>
        <p:spPr bwMode="auto">
          <a:xfrm>
            <a:off x="4737100" y="2455863"/>
            <a:ext cx="863600"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1</a:t>
            </a:r>
          </a:p>
        </p:txBody>
      </p:sp>
      <p:sp>
        <p:nvSpPr>
          <p:cNvPr id="40" name="Rectangle 42">
            <a:extLst>
              <a:ext uri="{FF2B5EF4-FFF2-40B4-BE49-F238E27FC236}">
                <a16:creationId xmlns:a16="http://schemas.microsoft.com/office/drawing/2014/main" id="{90776A07-A21F-4F65-84BD-27A01E2A6E35}"/>
              </a:ext>
            </a:extLst>
          </p:cNvPr>
          <p:cNvSpPr>
            <a:spLocks noChangeArrowheads="1"/>
          </p:cNvSpPr>
          <p:nvPr/>
        </p:nvSpPr>
        <p:spPr bwMode="auto">
          <a:xfrm>
            <a:off x="6176963" y="2455863"/>
            <a:ext cx="863600"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3</a:t>
            </a:r>
          </a:p>
        </p:txBody>
      </p:sp>
      <p:sp>
        <p:nvSpPr>
          <p:cNvPr id="41" name="Rectangle 43">
            <a:extLst>
              <a:ext uri="{FF2B5EF4-FFF2-40B4-BE49-F238E27FC236}">
                <a16:creationId xmlns:a16="http://schemas.microsoft.com/office/drawing/2014/main" id="{FCD340EF-DC43-4FE8-9C54-41BFA627CD7D}"/>
              </a:ext>
            </a:extLst>
          </p:cNvPr>
          <p:cNvSpPr>
            <a:spLocks noChangeArrowheads="1"/>
          </p:cNvSpPr>
          <p:nvPr/>
        </p:nvSpPr>
        <p:spPr bwMode="auto">
          <a:xfrm>
            <a:off x="6896100" y="2455863"/>
            <a:ext cx="865188"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4</a:t>
            </a:r>
          </a:p>
        </p:txBody>
      </p:sp>
      <p:sp>
        <p:nvSpPr>
          <p:cNvPr id="42" name="AutoShape 47">
            <a:extLst>
              <a:ext uri="{FF2B5EF4-FFF2-40B4-BE49-F238E27FC236}">
                <a16:creationId xmlns:a16="http://schemas.microsoft.com/office/drawing/2014/main" id="{F71C4031-EA66-42DD-B64B-E1FEDB8CC000}"/>
              </a:ext>
            </a:extLst>
          </p:cNvPr>
          <p:cNvSpPr>
            <a:spLocks noChangeArrowheads="1"/>
          </p:cNvSpPr>
          <p:nvPr/>
        </p:nvSpPr>
        <p:spPr bwMode="auto">
          <a:xfrm>
            <a:off x="7112000" y="2816225"/>
            <a:ext cx="2160588" cy="647700"/>
          </a:xfrm>
          <a:prstGeom prst="wedgeRoundRectCallout">
            <a:avLst>
              <a:gd name="adj1" fmla="val -58815"/>
              <a:gd name="adj2" fmla="val 71569"/>
              <a:gd name="adj3" fmla="val 16667"/>
            </a:avLst>
          </a:prstGeom>
          <a:solidFill>
            <a:srgbClr val="E7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kern="0">
                <a:solidFill>
                  <a:srgbClr val="000000"/>
                </a:solidFill>
                <a:latin typeface="Courier New" pitchFamily="49" charset="0"/>
              </a:rPr>
              <a:t>处理器执行一条指令的三个阶段</a:t>
            </a:r>
          </a:p>
        </p:txBody>
      </p:sp>
      <p:grpSp>
        <p:nvGrpSpPr>
          <p:cNvPr id="17418" name="Group 48">
            <a:extLst>
              <a:ext uri="{FF2B5EF4-FFF2-40B4-BE49-F238E27FC236}">
                <a16:creationId xmlns:a16="http://schemas.microsoft.com/office/drawing/2014/main" id="{66986032-3DCC-446D-A294-D6B3D219A03E}"/>
              </a:ext>
            </a:extLst>
          </p:cNvPr>
          <p:cNvGrpSpPr>
            <a:grpSpLocks/>
          </p:cNvGrpSpPr>
          <p:nvPr/>
        </p:nvGrpSpPr>
        <p:grpSpPr bwMode="auto">
          <a:xfrm>
            <a:off x="4789489" y="5427663"/>
            <a:ext cx="5267325" cy="646112"/>
            <a:chOff x="1973" y="3306"/>
            <a:chExt cx="3408" cy="407"/>
          </a:xfrm>
        </p:grpSpPr>
        <p:sp>
          <p:nvSpPr>
            <p:cNvPr id="44" name="Text Box 49">
              <a:extLst>
                <a:ext uri="{FF2B5EF4-FFF2-40B4-BE49-F238E27FC236}">
                  <a16:creationId xmlns:a16="http://schemas.microsoft.com/office/drawing/2014/main" id="{F552EAF3-7AEA-42C0-934E-E188F8A54AA2}"/>
                </a:ext>
              </a:extLst>
            </p:cNvPr>
            <p:cNvSpPr txBox="1">
              <a:spLocks noChangeArrowheads="1"/>
            </p:cNvSpPr>
            <p:nvPr/>
          </p:nvSpPr>
          <p:spPr bwMode="auto">
            <a:xfrm>
              <a:off x="1973" y="3306"/>
              <a:ext cx="340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kern="0" dirty="0">
                  <a:solidFill>
                    <a:srgbClr val="000000"/>
                  </a:solidFill>
                </a:rPr>
                <a:t>      </a:t>
              </a:r>
              <a:r>
                <a:rPr lang="zh-CN" altLang="en-US" kern="0" dirty="0">
                  <a:solidFill>
                    <a:srgbClr val="000000"/>
                  </a:solidFill>
                </a:rPr>
                <a:t>在第</a:t>
              </a:r>
              <a:r>
                <a:rPr lang="en-US" altLang="zh-CN" kern="0" dirty="0">
                  <a:solidFill>
                    <a:srgbClr val="000000"/>
                  </a:solidFill>
                </a:rPr>
                <a:t>1</a:t>
              </a:r>
              <a:r>
                <a:rPr lang="zh-CN" altLang="en-US" kern="0" dirty="0">
                  <a:solidFill>
                    <a:srgbClr val="000000"/>
                  </a:solidFill>
                </a:rPr>
                <a:t>个周期，</a:t>
              </a:r>
              <a:r>
                <a:rPr lang="en-US" altLang="zh-CN" kern="0" dirty="0">
                  <a:solidFill>
                    <a:srgbClr val="000000"/>
                  </a:solidFill>
                </a:rPr>
                <a:t>PC</a:t>
              </a:r>
              <a:r>
                <a:rPr lang="zh-CN" altLang="en-US" kern="0" dirty="0">
                  <a:solidFill>
                    <a:srgbClr val="000000"/>
                  </a:solidFill>
                </a:rPr>
                <a:t>指向指令</a:t>
              </a:r>
              <a:r>
                <a:rPr lang="en-US" altLang="zh-CN" kern="0" dirty="0">
                  <a:solidFill>
                    <a:srgbClr val="000000"/>
                  </a:solidFill>
                </a:rPr>
                <a:t>1</a:t>
              </a:r>
              <a:r>
                <a:rPr lang="zh-CN" altLang="en-US" kern="0" dirty="0">
                  <a:solidFill>
                    <a:srgbClr val="000000"/>
                  </a:solidFill>
                </a:rPr>
                <a:t>，此时指令</a:t>
              </a:r>
              <a:r>
                <a:rPr lang="en-US" altLang="zh-CN" kern="0" dirty="0">
                  <a:solidFill>
                    <a:srgbClr val="000000"/>
                  </a:solidFill>
                </a:rPr>
                <a:t>1</a:t>
              </a:r>
              <a:r>
                <a:rPr lang="zh-CN" altLang="en-US" kern="0" dirty="0">
                  <a:solidFill>
                    <a:srgbClr val="000000"/>
                  </a:solidFill>
                </a:rPr>
                <a:t>进入三级流水线的取指阶段。</a:t>
              </a:r>
            </a:p>
          </p:txBody>
        </p:sp>
        <p:sp>
          <p:nvSpPr>
            <p:cNvPr id="45" name="Oval 50">
              <a:extLst>
                <a:ext uri="{FF2B5EF4-FFF2-40B4-BE49-F238E27FC236}">
                  <a16:creationId xmlns:a16="http://schemas.microsoft.com/office/drawing/2014/main" id="{A96BA884-3F3F-42B2-82EE-16C1776211A9}"/>
                </a:ext>
              </a:extLst>
            </p:cNvPr>
            <p:cNvSpPr>
              <a:spLocks noChangeArrowheads="1"/>
            </p:cNvSpPr>
            <p:nvPr/>
          </p:nvSpPr>
          <p:spPr bwMode="auto">
            <a:xfrm>
              <a:off x="2064" y="3339"/>
              <a:ext cx="181" cy="181"/>
            </a:xfrm>
            <a:prstGeom prst="ellipse">
              <a:avLst/>
            </a:prstGeom>
            <a:solidFill>
              <a:srgbClr val="0000FF"/>
            </a:soli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200" kern="0">
                  <a:solidFill>
                    <a:srgbClr val="FFFFFF"/>
                  </a:solidFill>
                  <a:latin typeface="Arial Black" pitchFamily="34" charset="0"/>
                </a:rPr>
                <a:t>1</a:t>
              </a:r>
            </a:p>
          </p:txBody>
        </p:sp>
      </p:grpSp>
      <p:sp>
        <p:nvSpPr>
          <p:cNvPr id="46" name="Rectangle 51">
            <a:extLst>
              <a:ext uri="{FF2B5EF4-FFF2-40B4-BE49-F238E27FC236}">
                <a16:creationId xmlns:a16="http://schemas.microsoft.com/office/drawing/2014/main" id="{13F7D505-76E7-4EDF-9D23-4003D6D000E6}"/>
              </a:ext>
            </a:extLst>
          </p:cNvPr>
          <p:cNvSpPr>
            <a:spLocks noChangeArrowheads="1"/>
          </p:cNvSpPr>
          <p:nvPr/>
        </p:nvSpPr>
        <p:spPr bwMode="auto">
          <a:xfrm>
            <a:off x="4800600" y="3141663"/>
            <a:ext cx="685800" cy="457200"/>
          </a:xfrm>
          <a:prstGeom prst="rect">
            <a:avLst/>
          </a:prstGeom>
          <a:noFill/>
          <a:ln w="127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7420" name="Rectangle 2">
            <a:extLst>
              <a:ext uri="{FF2B5EF4-FFF2-40B4-BE49-F238E27FC236}">
                <a16:creationId xmlns:a16="http://schemas.microsoft.com/office/drawing/2014/main" id="{26DAD445-7904-4B1D-A24E-FB5BC57D1F2F}"/>
              </a:ext>
            </a:extLst>
          </p:cNvPr>
          <p:cNvSpPr>
            <a:spLocks noGrp="1" noChangeArrowheads="1"/>
          </p:cNvSpPr>
          <p:nvPr>
            <p:ph type="title"/>
          </p:nvPr>
        </p:nvSpPr>
        <p:spPr>
          <a:xfrm>
            <a:off x="2208213" y="1277938"/>
            <a:ext cx="7772400" cy="1143000"/>
          </a:xfrm>
        </p:spPr>
        <p:txBody>
          <a:bodyPr/>
          <a:lstStyle/>
          <a:p>
            <a:r>
              <a:rPr lang="zh-CN" altLang="en-US" sz="3600">
                <a:solidFill>
                  <a:srgbClr val="0000FF"/>
                </a:solidFill>
                <a:latin typeface="华文新魏" panose="02010800040101010101" pitchFamily="2" charset="-122"/>
                <a:ea typeface="华文新魏" panose="02010800040101010101" pitchFamily="2" charset="-122"/>
              </a:rPr>
              <a:t>三级流水线结构的指令执行顺序</a:t>
            </a:r>
          </a:p>
        </p:txBody>
      </p:sp>
    </p:spTree>
    <p:extLst>
      <p:ext uri="{BB962C8B-B14F-4D97-AF65-F5344CB8AC3E}">
        <p14:creationId xmlns:p14="http://schemas.microsoft.com/office/powerpoint/2010/main" val="1964305423"/>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8573AF10-5FA3-4775-9435-07517CDF715D}"/>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内核概述</a:t>
            </a:r>
          </a:p>
        </p:txBody>
      </p:sp>
      <p:grpSp>
        <p:nvGrpSpPr>
          <p:cNvPr id="18435" name="Group 3">
            <a:extLst>
              <a:ext uri="{FF2B5EF4-FFF2-40B4-BE49-F238E27FC236}">
                <a16:creationId xmlns:a16="http://schemas.microsoft.com/office/drawing/2014/main" id="{81A4BE39-B43E-4AD5-9D36-D5D4F401BCBC}"/>
              </a:ext>
            </a:extLst>
          </p:cNvPr>
          <p:cNvGrpSpPr>
            <a:grpSpLocks/>
          </p:cNvGrpSpPr>
          <p:nvPr/>
        </p:nvGrpSpPr>
        <p:grpSpPr bwMode="auto">
          <a:xfrm>
            <a:off x="2936876" y="2503488"/>
            <a:ext cx="1655763" cy="3683000"/>
            <a:chOff x="794" y="1706"/>
            <a:chExt cx="1043" cy="2320"/>
          </a:xfrm>
        </p:grpSpPr>
        <p:grpSp>
          <p:nvGrpSpPr>
            <p:cNvPr id="18473" name="Group 4">
              <a:extLst>
                <a:ext uri="{FF2B5EF4-FFF2-40B4-BE49-F238E27FC236}">
                  <a16:creationId xmlns:a16="http://schemas.microsoft.com/office/drawing/2014/main" id="{CDC5AD37-4231-43EC-B8C2-467F942A1C7E}"/>
                </a:ext>
              </a:extLst>
            </p:cNvPr>
            <p:cNvGrpSpPr>
              <a:grpSpLocks/>
            </p:cNvGrpSpPr>
            <p:nvPr/>
          </p:nvGrpSpPr>
          <p:grpSpPr bwMode="auto">
            <a:xfrm>
              <a:off x="975" y="1706"/>
              <a:ext cx="680" cy="1996"/>
              <a:chOff x="839" y="1842"/>
              <a:chExt cx="680" cy="1996"/>
            </a:xfrm>
          </p:grpSpPr>
          <p:sp>
            <p:nvSpPr>
              <p:cNvPr id="6" name="AutoShape 5">
                <a:extLst>
                  <a:ext uri="{FF2B5EF4-FFF2-40B4-BE49-F238E27FC236}">
                    <a16:creationId xmlns:a16="http://schemas.microsoft.com/office/drawing/2014/main" id="{F8CA5F33-18B1-4FBE-B740-0F8DB07C971F}"/>
                  </a:ext>
                </a:extLst>
              </p:cNvPr>
              <p:cNvSpPr>
                <a:spLocks noChangeArrowheads="1"/>
              </p:cNvSpPr>
              <p:nvPr/>
            </p:nvSpPr>
            <p:spPr bwMode="auto">
              <a:xfrm>
                <a:off x="839" y="1842"/>
                <a:ext cx="680" cy="1996"/>
              </a:xfrm>
              <a:prstGeom prst="wave">
                <a:avLst>
                  <a:gd name="adj1" fmla="val 2875"/>
                  <a:gd name="adj2" fmla="val 0"/>
                </a:avLst>
              </a:prstGeom>
              <a:solidFill>
                <a:srgbClr val="CCFFFF"/>
              </a:solidFill>
              <a:ln w="9525" algn="ctr">
                <a:solidFill>
                  <a:srgbClr val="000000"/>
                </a:solidFill>
                <a:round/>
                <a:headEnd/>
                <a:tailEnd/>
              </a:ln>
              <a:effectLst>
                <a:outerShdw dist="107763" dir="2700000" algn="ctr" rotWithShape="0">
                  <a:srgbClr val="808080">
                    <a:alpha val="50000"/>
                  </a:srgbClr>
                </a:outerShdw>
              </a:effectLst>
            </p:spPr>
            <p:txBody>
              <a:bodyPr wrap="none" anchor="ctr"/>
              <a:lstStyle/>
              <a:p>
                <a:pPr algn="ctr">
                  <a:defRPr/>
                </a:pPr>
                <a:endParaRPr lang="zh-CN" altLang="zh-CN" kern="0">
                  <a:solidFill>
                    <a:srgbClr val="000000"/>
                  </a:solidFill>
                  <a:latin typeface="Arial" pitchFamily="34" charset="0"/>
                </a:endParaRPr>
              </a:p>
            </p:txBody>
          </p:sp>
          <p:sp>
            <p:nvSpPr>
              <p:cNvPr id="7" name="Rectangle 6">
                <a:extLst>
                  <a:ext uri="{FF2B5EF4-FFF2-40B4-BE49-F238E27FC236}">
                    <a16:creationId xmlns:a16="http://schemas.microsoft.com/office/drawing/2014/main" id="{85D9399E-DB25-43EC-BE2E-43C974BD16B4}"/>
                  </a:ext>
                </a:extLst>
              </p:cNvPr>
              <p:cNvSpPr>
                <a:spLocks noChangeArrowheads="1"/>
              </p:cNvSpPr>
              <p:nvPr/>
            </p:nvSpPr>
            <p:spPr bwMode="auto">
              <a:xfrm>
                <a:off x="839" y="2296"/>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1</a:t>
                </a:r>
              </a:p>
            </p:txBody>
          </p:sp>
          <p:sp>
            <p:nvSpPr>
              <p:cNvPr id="8" name="Rectangle 7">
                <a:extLst>
                  <a:ext uri="{FF2B5EF4-FFF2-40B4-BE49-F238E27FC236}">
                    <a16:creationId xmlns:a16="http://schemas.microsoft.com/office/drawing/2014/main" id="{D3774D95-8C16-4DFA-AA00-3399A4FB20FB}"/>
                  </a:ext>
                </a:extLst>
              </p:cNvPr>
              <p:cNvSpPr>
                <a:spLocks noChangeArrowheads="1"/>
              </p:cNvSpPr>
              <p:nvPr/>
            </p:nvSpPr>
            <p:spPr bwMode="auto">
              <a:xfrm>
                <a:off x="839" y="2568"/>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2</a:t>
                </a:r>
              </a:p>
            </p:txBody>
          </p:sp>
          <p:sp>
            <p:nvSpPr>
              <p:cNvPr id="9" name="Rectangle 8">
                <a:extLst>
                  <a:ext uri="{FF2B5EF4-FFF2-40B4-BE49-F238E27FC236}">
                    <a16:creationId xmlns:a16="http://schemas.microsoft.com/office/drawing/2014/main" id="{65E7A263-C248-48C9-B41F-CCFE1AC5869B}"/>
                  </a:ext>
                </a:extLst>
              </p:cNvPr>
              <p:cNvSpPr>
                <a:spLocks noChangeArrowheads="1"/>
              </p:cNvSpPr>
              <p:nvPr/>
            </p:nvSpPr>
            <p:spPr bwMode="auto">
              <a:xfrm>
                <a:off x="839" y="2840"/>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3</a:t>
                </a:r>
              </a:p>
            </p:txBody>
          </p:sp>
          <p:sp>
            <p:nvSpPr>
              <p:cNvPr id="10" name="Rectangle 9">
                <a:extLst>
                  <a:ext uri="{FF2B5EF4-FFF2-40B4-BE49-F238E27FC236}">
                    <a16:creationId xmlns:a16="http://schemas.microsoft.com/office/drawing/2014/main" id="{6A01981A-C217-473B-983F-1991091FF6F3}"/>
                  </a:ext>
                </a:extLst>
              </p:cNvPr>
              <p:cNvSpPr>
                <a:spLocks noChangeArrowheads="1"/>
              </p:cNvSpPr>
              <p:nvPr/>
            </p:nvSpPr>
            <p:spPr bwMode="auto">
              <a:xfrm>
                <a:off x="839" y="3112"/>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4</a:t>
                </a:r>
              </a:p>
            </p:txBody>
          </p:sp>
          <p:sp>
            <p:nvSpPr>
              <p:cNvPr id="11" name="Rectangle 10">
                <a:extLst>
                  <a:ext uri="{FF2B5EF4-FFF2-40B4-BE49-F238E27FC236}">
                    <a16:creationId xmlns:a16="http://schemas.microsoft.com/office/drawing/2014/main" id="{318E6E01-F885-40F2-892F-1606AC6E7124}"/>
                  </a:ext>
                </a:extLst>
              </p:cNvPr>
              <p:cNvSpPr>
                <a:spLocks noChangeArrowheads="1"/>
              </p:cNvSpPr>
              <p:nvPr/>
            </p:nvSpPr>
            <p:spPr bwMode="auto">
              <a:xfrm>
                <a:off x="839" y="2024"/>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kern="0">
                    <a:solidFill>
                      <a:srgbClr val="000000"/>
                    </a:solidFill>
                    <a:latin typeface="Arial" pitchFamily="34" charset="0"/>
                  </a:rPr>
                  <a:t>……</a:t>
                </a:r>
              </a:p>
            </p:txBody>
          </p:sp>
          <p:sp>
            <p:nvSpPr>
              <p:cNvPr id="12" name="Rectangle 11">
                <a:extLst>
                  <a:ext uri="{FF2B5EF4-FFF2-40B4-BE49-F238E27FC236}">
                    <a16:creationId xmlns:a16="http://schemas.microsoft.com/office/drawing/2014/main" id="{0117932A-57CC-41FF-B4BE-6F3FC889BDCD}"/>
                  </a:ext>
                </a:extLst>
              </p:cNvPr>
              <p:cNvSpPr>
                <a:spLocks noChangeArrowheads="1"/>
              </p:cNvSpPr>
              <p:nvPr/>
            </p:nvSpPr>
            <p:spPr bwMode="auto">
              <a:xfrm>
                <a:off x="839" y="3384"/>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kern="0">
                    <a:solidFill>
                      <a:srgbClr val="000000"/>
                    </a:solidFill>
                    <a:latin typeface="Arial" pitchFamily="34" charset="0"/>
                  </a:rPr>
                  <a:t>……</a:t>
                </a:r>
              </a:p>
            </p:txBody>
          </p:sp>
        </p:grpSp>
        <p:sp>
          <p:nvSpPr>
            <p:cNvPr id="5" name="Text Box 12">
              <a:extLst>
                <a:ext uri="{FF2B5EF4-FFF2-40B4-BE49-F238E27FC236}">
                  <a16:creationId xmlns:a16="http://schemas.microsoft.com/office/drawing/2014/main" id="{52A24ED0-BEE0-44A7-AE1B-93E9D2D57352}"/>
                </a:ext>
              </a:extLst>
            </p:cNvPr>
            <p:cNvSpPr txBox="1">
              <a:spLocks noChangeArrowheads="1"/>
            </p:cNvSpPr>
            <p:nvPr/>
          </p:nvSpPr>
          <p:spPr bwMode="auto">
            <a:xfrm>
              <a:off x="794" y="3793"/>
              <a:ext cx="10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kern="0">
                  <a:solidFill>
                    <a:srgbClr val="000000"/>
                  </a:solidFill>
                  <a:latin typeface="Arial" pitchFamily="34" charset="0"/>
                </a:rPr>
                <a:t>程序存储器</a:t>
              </a:r>
            </a:p>
          </p:txBody>
        </p:sp>
      </p:grpSp>
      <p:grpSp>
        <p:nvGrpSpPr>
          <p:cNvPr id="18436" name="Group 13">
            <a:extLst>
              <a:ext uri="{FF2B5EF4-FFF2-40B4-BE49-F238E27FC236}">
                <a16:creationId xmlns:a16="http://schemas.microsoft.com/office/drawing/2014/main" id="{BD055EC5-9FC7-4104-BEA7-8219A84271AD}"/>
              </a:ext>
            </a:extLst>
          </p:cNvPr>
          <p:cNvGrpSpPr>
            <a:grpSpLocks/>
          </p:cNvGrpSpPr>
          <p:nvPr/>
        </p:nvGrpSpPr>
        <p:grpSpPr bwMode="auto">
          <a:xfrm>
            <a:off x="4808539" y="2503489"/>
            <a:ext cx="4319587" cy="2447925"/>
            <a:chOff x="1973" y="1706"/>
            <a:chExt cx="2721" cy="1542"/>
          </a:xfrm>
        </p:grpSpPr>
        <p:grpSp>
          <p:nvGrpSpPr>
            <p:cNvPr id="18449" name="Group 14">
              <a:extLst>
                <a:ext uri="{FF2B5EF4-FFF2-40B4-BE49-F238E27FC236}">
                  <a16:creationId xmlns:a16="http://schemas.microsoft.com/office/drawing/2014/main" id="{DC6566DC-2B7F-4532-887D-0285523A9064}"/>
                </a:ext>
              </a:extLst>
            </p:cNvPr>
            <p:cNvGrpSpPr>
              <a:grpSpLocks/>
            </p:cNvGrpSpPr>
            <p:nvPr/>
          </p:nvGrpSpPr>
          <p:grpSpPr bwMode="auto">
            <a:xfrm>
              <a:off x="1973" y="1706"/>
              <a:ext cx="2721" cy="272"/>
              <a:chOff x="1973" y="1706"/>
              <a:chExt cx="2721" cy="272"/>
            </a:xfrm>
          </p:grpSpPr>
          <p:sp>
            <p:nvSpPr>
              <p:cNvPr id="32" name="Rectangle 15">
                <a:extLst>
                  <a:ext uri="{FF2B5EF4-FFF2-40B4-BE49-F238E27FC236}">
                    <a16:creationId xmlns:a16="http://schemas.microsoft.com/office/drawing/2014/main" id="{F3E5D890-A5B8-4DCC-9886-365FEF2E93B5}"/>
                  </a:ext>
                </a:extLst>
              </p:cNvPr>
              <p:cNvSpPr>
                <a:spLocks noChangeArrowheads="1"/>
              </p:cNvSpPr>
              <p:nvPr/>
            </p:nvSpPr>
            <p:spPr bwMode="auto">
              <a:xfrm>
                <a:off x="1973"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1</a:t>
                </a:r>
              </a:p>
            </p:txBody>
          </p:sp>
          <p:sp>
            <p:nvSpPr>
              <p:cNvPr id="33" name="Rectangle 16">
                <a:extLst>
                  <a:ext uri="{FF2B5EF4-FFF2-40B4-BE49-F238E27FC236}">
                    <a16:creationId xmlns:a16="http://schemas.microsoft.com/office/drawing/2014/main" id="{782626B5-38E9-4220-9219-718A977CDBE5}"/>
                  </a:ext>
                </a:extLst>
              </p:cNvPr>
              <p:cNvSpPr>
                <a:spLocks noChangeArrowheads="1"/>
              </p:cNvSpPr>
              <p:nvPr/>
            </p:nvSpPr>
            <p:spPr bwMode="auto">
              <a:xfrm>
                <a:off x="2426"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2</a:t>
                </a:r>
              </a:p>
            </p:txBody>
          </p:sp>
          <p:sp>
            <p:nvSpPr>
              <p:cNvPr id="34" name="Rectangle 17">
                <a:extLst>
                  <a:ext uri="{FF2B5EF4-FFF2-40B4-BE49-F238E27FC236}">
                    <a16:creationId xmlns:a16="http://schemas.microsoft.com/office/drawing/2014/main" id="{B5760AD0-4440-4318-9769-57973E0D63BC}"/>
                  </a:ext>
                </a:extLst>
              </p:cNvPr>
              <p:cNvSpPr>
                <a:spLocks noChangeArrowheads="1"/>
              </p:cNvSpPr>
              <p:nvPr/>
            </p:nvSpPr>
            <p:spPr bwMode="auto">
              <a:xfrm>
                <a:off x="2880"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3</a:t>
                </a:r>
              </a:p>
            </p:txBody>
          </p:sp>
          <p:sp>
            <p:nvSpPr>
              <p:cNvPr id="35" name="Rectangle 18">
                <a:extLst>
                  <a:ext uri="{FF2B5EF4-FFF2-40B4-BE49-F238E27FC236}">
                    <a16:creationId xmlns:a16="http://schemas.microsoft.com/office/drawing/2014/main" id="{C0D95370-9120-445E-A684-B7722D95698A}"/>
                  </a:ext>
                </a:extLst>
              </p:cNvPr>
              <p:cNvSpPr>
                <a:spLocks noChangeArrowheads="1"/>
              </p:cNvSpPr>
              <p:nvPr/>
            </p:nvSpPr>
            <p:spPr bwMode="auto">
              <a:xfrm>
                <a:off x="3334"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4</a:t>
                </a:r>
              </a:p>
            </p:txBody>
          </p:sp>
          <p:sp>
            <p:nvSpPr>
              <p:cNvPr id="36" name="Rectangle 19">
                <a:extLst>
                  <a:ext uri="{FF2B5EF4-FFF2-40B4-BE49-F238E27FC236}">
                    <a16:creationId xmlns:a16="http://schemas.microsoft.com/office/drawing/2014/main" id="{059F85B6-0E59-4569-9DA5-1E0B6E9192CD}"/>
                  </a:ext>
                </a:extLst>
              </p:cNvPr>
              <p:cNvSpPr>
                <a:spLocks noChangeArrowheads="1"/>
              </p:cNvSpPr>
              <p:nvPr/>
            </p:nvSpPr>
            <p:spPr bwMode="auto">
              <a:xfrm>
                <a:off x="3788"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5</a:t>
                </a:r>
              </a:p>
            </p:txBody>
          </p:sp>
          <p:sp>
            <p:nvSpPr>
              <p:cNvPr id="37" name="Rectangle 20">
                <a:extLst>
                  <a:ext uri="{FF2B5EF4-FFF2-40B4-BE49-F238E27FC236}">
                    <a16:creationId xmlns:a16="http://schemas.microsoft.com/office/drawing/2014/main" id="{8B801A95-CF51-4152-AD03-6C719E6A4CDA}"/>
                  </a:ext>
                </a:extLst>
              </p:cNvPr>
              <p:cNvSpPr>
                <a:spLocks noChangeArrowheads="1"/>
              </p:cNvSpPr>
              <p:nvPr/>
            </p:nvSpPr>
            <p:spPr bwMode="auto">
              <a:xfrm>
                <a:off x="4241"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6</a:t>
                </a:r>
              </a:p>
            </p:txBody>
          </p:sp>
        </p:grpSp>
        <p:grpSp>
          <p:nvGrpSpPr>
            <p:cNvPr id="18450" name="Group 21">
              <a:extLst>
                <a:ext uri="{FF2B5EF4-FFF2-40B4-BE49-F238E27FC236}">
                  <a16:creationId xmlns:a16="http://schemas.microsoft.com/office/drawing/2014/main" id="{B40DCBC4-3A24-4DAB-BA4C-733AFA9CAF6F}"/>
                </a:ext>
              </a:extLst>
            </p:cNvPr>
            <p:cNvGrpSpPr>
              <a:grpSpLocks/>
            </p:cNvGrpSpPr>
            <p:nvPr/>
          </p:nvGrpSpPr>
          <p:grpSpPr bwMode="auto">
            <a:xfrm>
              <a:off x="1973" y="2160"/>
              <a:ext cx="2721" cy="1088"/>
              <a:chOff x="1973" y="2160"/>
              <a:chExt cx="2721" cy="1088"/>
            </a:xfrm>
          </p:grpSpPr>
          <p:grpSp>
            <p:nvGrpSpPr>
              <p:cNvPr id="18451" name="Group 22">
                <a:extLst>
                  <a:ext uri="{FF2B5EF4-FFF2-40B4-BE49-F238E27FC236}">
                    <a16:creationId xmlns:a16="http://schemas.microsoft.com/office/drawing/2014/main" id="{F912CB08-56F6-48C5-A318-C199473E658F}"/>
                  </a:ext>
                </a:extLst>
              </p:cNvPr>
              <p:cNvGrpSpPr>
                <a:grpSpLocks/>
              </p:cNvGrpSpPr>
              <p:nvPr/>
            </p:nvGrpSpPr>
            <p:grpSpPr bwMode="auto">
              <a:xfrm>
                <a:off x="1973" y="2160"/>
                <a:ext cx="1360" cy="272"/>
                <a:chOff x="1973" y="3521"/>
                <a:chExt cx="1360" cy="272"/>
              </a:xfrm>
            </p:grpSpPr>
            <p:sp>
              <p:nvSpPr>
                <p:cNvPr id="29" name="Rectangle 23">
                  <a:extLst>
                    <a:ext uri="{FF2B5EF4-FFF2-40B4-BE49-F238E27FC236}">
                      <a16:creationId xmlns:a16="http://schemas.microsoft.com/office/drawing/2014/main" id="{4B841E78-6DA5-455D-908D-7C5504BF33D1}"/>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30" name="Line 24">
                  <a:extLst>
                    <a:ext uri="{FF2B5EF4-FFF2-40B4-BE49-F238E27FC236}">
                      <a16:creationId xmlns:a16="http://schemas.microsoft.com/office/drawing/2014/main" id="{3C2DE346-BDB6-4815-B2F8-7630E016132A}"/>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1" name="Line 25">
                  <a:extLst>
                    <a:ext uri="{FF2B5EF4-FFF2-40B4-BE49-F238E27FC236}">
                      <a16:creationId xmlns:a16="http://schemas.microsoft.com/office/drawing/2014/main" id="{45089BCC-315E-4930-A15A-769F02C55772}"/>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18452" name="Group 26">
                <a:extLst>
                  <a:ext uri="{FF2B5EF4-FFF2-40B4-BE49-F238E27FC236}">
                    <a16:creationId xmlns:a16="http://schemas.microsoft.com/office/drawing/2014/main" id="{F6723D7F-8DA6-4393-B2EC-27C4B9CB4D32}"/>
                  </a:ext>
                </a:extLst>
              </p:cNvPr>
              <p:cNvGrpSpPr>
                <a:grpSpLocks/>
              </p:cNvGrpSpPr>
              <p:nvPr/>
            </p:nvGrpSpPr>
            <p:grpSpPr bwMode="auto">
              <a:xfrm>
                <a:off x="2427" y="2432"/>
                <a:ext cx="1360" cy="272"/>
                <a:chOff x="1973" y="3521"/>
                <a:chExt cx="1360" cy="272"/>
              </a:xfrm>
            </p:grpSpPr>
            <p:sp>
              <p:nvSpPr>
                <p:cNvPr id="26" name="Rectangle 27">
                  <a:extLst>
                    <a:ext uri="{FF2B5EF4-FFF2-40B4-BE49-F238E27FC236}">
                      <a16:creationId xmlns:a16="http://schemas.microsoft.com/office/drawing/2014/main" id="{9B900AD6-6838-4671-A66B-24C38055A08F}"/>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27" name="Line 28">
                  <a:extLst>
                    <a:ext uri="{FF2B5EF4-FFF2-40B4-BE49-F238E27FC236}">
                      <a16:creationId xmlns:a16="http://schemas.microsoft.com/office/drawing/2014/main" id="{E7A6274A-B415-4943-93E0-B91152FDC179}"/>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8" name="Line 29">
                  <a:extLst>
                    <a:ext uri="{FF2B5EF4-FFF2-40B4-BE49-F238E27FC236}">
                      <a16:creationId xmlns:a16="http://schemas.microsoft.com/office/drawing/2014/main" id="{D2DD3684-F9C1-440F-B913-1F7270B74067}"/>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18453" name="Group 30">
                <a:extLst>
                  <a:ext uri="{FF2B5EF4-FFF2-40B4-BE49-F238E27FC236}">
                    <a16:creationId xmlns:a16="http://schemas.microsoft.com/office/drawing/2014/main" id="{CFE50423-61A5-4954-9E18-A67D6AFE8D8B}"/>
                  </a:ext>
                </a:extLst>
              </p:cNvPr>
              <p:cNvGrpSpPr>
                <a:grpSpLocks/>
              </p:cNvGrpSpPr>
              <p:nvPr/>
            </p:nvGrpSpPr>
            <p:grpSpPr bwMode="auto">
              <a:xfrm>
                <a:off x="2881" y="2704"/>
                <a:ext cx="1360" cy="272"/>
                <a:chOff x="1973" y="3521"/>
                <a:chExt cx="1360" cy="272"/>
              </a:xfrm>
            </p:grpSpPr>
            <p:sp>
              <p:nvSpPr>
                <p:cNvPr id="23" name="Rectangle 31">
                  <a:extLst>
                    <a:ext uri="{FF2B5EF4-FFF2-40B4-BE49-F238E27FC236}">
                      <a16:creationId xmlns:a16="http://schemas.microsoft.com/office/drawing/2014/main" id="{64C876A4-DAC4-4004-962B-7E09F096EDF4}"/>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24" name="Line 32">
                  <a:extLst>
                    <a:ext uri="{FF2B5EF4-FFF2-40B4-BE49-F238E27FC236}">
                      <a16:creationId xmlns:a16="http://schemas.microsoft.com/office/drawing/2014/main" id="{4B46127B-BD97-4A58-82F3-C4DC541543CE}"/>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5" name="Line 33">
                  <a:extLst>
                    <a:ext uri="{FF2B5EF4-FFF2-40B4-BE49-F238E27FC236}">
                      <a16:creationId xmlns:a16="http://schemas.microsoft.com/office/drawing/2014/main" id="{EAAC8A92-7D8A-4B7B-A4D3-C411EE0B705E}"/>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18454" name="Group 34">
                <a:extLst>
                  <a:ext uri="{FF2B5EF4-FFF2-40B4-BE49-F238E27FC236}">
                    <a16:creationId xmlns:a16="http://schemas.microsoft.com/office/drawing/2014/main" id="{38978D21-A48F-4296-869D-6178A5C022E3}"/>
                  </a:ext>
                </a:extLst>
              </p:cNvPr>
              <p:cNvGrpSpPr>
                <a:grpSpLocks/>
              </p:cNvGrpSpPr>
              <p:nvPr/>
            </p:nvGrpSpPr>
            <p:grpSpPr bwMode="auto">
              <a:xfrm>
                <a:off x="3334" y="2976"/>
                <a:ext cx="1360" cy="272"/>
                <a:chOff x="1973" y="3521"/>
                <a:chExt cx="1360" cy="272"/>
              </a:xfrm>
            </p:grpSpPr>
            <p:sp>
              <p:nvSpPr>
                <p:cNvPr id="20" name="Rectangle 35">
                  <a:extLst>
                    <a:ext uri="{FF2B5EF4-FFF2-40B4-BE49-F238E27FC236}">
                      <a16:creationId xmlns:a16="http://schemas.microsoft.com/office/drawing/2014/main" id="{5220E41D-5D17-47C1-A2A9-FFA7EFE20400}"/>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21" name="Line 36">
                  <a:extLst>
                    <a:ext uri="{FF2B5EF4-FFF2-40B4-BE49-F238E27FC236}">
                      <a16:creationId xmlns:a16="http://schemas.microsoft.com/office/drawing/2014/main" id="{3A6375CF-8F17-4891-B894-2162EE58BB6D}"/>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2" name="Line 37">
                  <a:extLst>
                    <a:ext uri="{FF2B5EF4-FFF2-40B4-BE49-F238E27FC236}">
                      <a16:creationId xmlns:a16="http://schemas.microsoft.com/office/drawing/2014/main" id="{9FBD3B11-259B-450D-B86A-0A177D918E10}"/>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grpSp>
      <p:sp>
        <p:nvSpPr>
          <p:cNvPr id="38" name="Rectangle 38">
            <a:extLst>
              <a:ext uri="{FF2B5EF4-FFF2-40B4-BE49-F238E27FC236}">
                <a16:creationId xmlns:a16="http://schemas.microsoft.com/office/drawing/2014/main" id="{B814842A-FEDC-483D-B97A-305947226425}"/>
              </a:ext>
            </a:extLst>
          </p:cNvPr>
          <p:cNvSpPr>
            <a:spLocks noChangeArrowheads="1"/>
          </p:cNvSpPr>
          <p:nvPr/>
        </p:nvSpPr>
        <p:spPr bwMode="auto">
          <a:xfrm>
            <a:off x="5456238" y="2503488"/>
            <a:ext cx="863600"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2</a:t>
            </a:r>
          </a:p>
        </p:txBody>
      </p:sp>
      <p:sp>
        <p:nvSpPr>
          <p:cNvPr id="39" name="Rectangle 39">
            <a:extLst>
              <a:ext uri="{FF2B5EF4-FFF2-40B4-BE49-F238E27FC236}">
                <a16:creationId xmlns:a16="http://schemas.microsoft.com/office/drawing/2014/main" id="{B8BB73E1-1E6F-400B-8913-8FE9D6BFDA0C}"/>
              </a:ext>
            </a:extLst>
          </p:cNvPr>
          <p:cNvSpPr>
            <a:spLocks noChangeArrowheads="1"/>
          </p:cNvSpPr>
          <p:nvPr/>
        </p:nvSpPr>
        <p:spPr bwMode="auto">
          <a:xfrm>
            <a:off x="4737100" y="2503488"/>
            <a:ext cx="863600"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1</a:t>
            </a:r>
          </a:p>
        </p:txBody>
      </p:sp>
      <p:sp>
        <p:nvSpPr>
          <p:cNvPr id="40" name="Rectangle 40">
            <a:extLst>
              <a:ext uri="{FF2B5EF4-FFF2-40B4-BE49-F238E27FC236}">
                <a16:creationId xmlns:a16="http://schemas.microsoft.com/office/drawing/2014/main" id="{02EEBA1E-267D-4E49-8AE0-936998E1D836}"/>
              </a:ext>
            </a:extLst>
          </p:cNvPr>
          <p:cNvSpPr>
            <a:spLocks noChangeArrowheads="1"/>
          </p:cNvSpPr>
          <p:nvPr/>
        </p:nvSpPr>
        <p:spPr bwMode="auto">
          <a:xfrm>
            <a:off x="6176963" y="2503488"/>
            <a:ext cx="863600"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3</a:t>
            </a:r>
          </a:p>
        </p:txBody>
      </p:sp>
      <p:sp>
        <p:nvSpPr>
          <p:cNvPr id="41" name="Rectangle 41">
            <a:extLst>
              <a:ext uri="{FF2B5EF4-FFF2-40B4-BE49-F238E27FC236}">
                <a16:creationId xmlns:a16="http://schemas.microsoft.com/office/drawing/2014/main" id="{6167A0E3-78AF-4AF1-96A9-E983347FA61F}"/>
              </a:ext>
            </a:extLst>
          </p:cNvPr>
          <p:cNvSpPr>
            <a:spLocks noChangeArrowheads="1"/>
          </p:cNvSpPr>
          <p:nvPr/>
        </p:nvSpPr>
        <p:spPr bwMode="auto">
          <a:xfrm>
            <a:off x="6896100" y="2503488"/>
            <a:ext cx="865188"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4</a:t>
            </a:r>
          </a:p>
        </p:txBody>
      </p:sp>
      <p:grpSp>
        <p:nvGrpSpPr>
          <p:cNvPr id="18441" name="Group 42">
            <a:extLst>
              <a:ext uri="{FF2B5EF4-FFF2-40B4-BE49-F238E27FC236}">
                <a16:creationId xmlns:a16="http://schemas.microsoft.com/office/drawing/2014/main" id="{BAC0195F-65B4-4705-A290-C44924FA36DA}"/>
              </a:ext>
            </a:extLst>
          </p:cNvPr>
          <p:cNvGrpSpPr>
            <a:grpSpLocks/>
          </p:cNvGrpSpPr>
          <p:nvPr/>
        </p:nvGrpSpPr>
        <p:grpSpPr bwMode="auto">
          <a:xfrm>
            <a:off x="5527675" y="3224213"/>
            <a:ext cx="719138" cy="863600"/>
            <a:chOff x="3017" y="3566"/>
            <a:chExt cx="453" cy="544"/>
          </a:xfrm>
        </p:grpSpPr>
        <p:sp>
          <p:nvSpPr>
            <p:cNvPr id="43" name="Rectangle 43">
              <a:extLst>
                <a:ext uri="{FF2B5EF4-FFF2-40B4-BE49-F238E27FC236}">
                  <a16:creationId xmlns:a16="http://schemas.microsoft.com/office/drawing/2014/main" id="{86846B9B-0916-4467-8E79-CB2B647CB700}"/>
                </a:ext>
              </a:extLst>
            </p:cNvPr>
            <p:cNvSpPr>
              <a:spLocks noChangeArrowheads="1"/>
            </p:cNvSpPr>
            <p:nvPr/>
          </p:nvSpPr>
          <p:spPr bwMode="auto">
            <a:xfrm>
              <a:off x="3017" y="3838"/>
              <a:ext cx="453" cy="272"/>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1000" kern="0">
                <a:solidFill>
                  <a:srgbClr val="000000"/>
                </a:solidFill>
                <a:latin typeface="Courier New" pitchFamily="49" charset="0"/>
              </a:endParaRPr>
            </a:p>
          </p:txBody>
        </p:sp>
        <p:sp>
          <p:nvSpPr>
            <p:cNvPr id="44" name="Rectangle 44">
              <a:extLst>
                <a:ext uri="{FF2B5EF4-FFF2-40B4-BE49-F238E27FC236}">
                  <a16:creationId xmlns:a16="http://schemas.microsoft.com/office/drawing/2014/main" id="{BF2E6FA4-FE0F-4992-BBDE-6D81EFFE122A}"/>
                </a:ext>
              </a:extLst>
            </p:cNvPr>
            <p:cNvSpPr>
              <a:spLocks noChangeArrowheads="1"/>
            </p:cNvSpPr>
            <p:nvPr/>
          </p:nvSpPr>
          <p:spPr bwMode="auto">
            <a:xfrm>
              <a:off x="3017" y="3566"/>
              <a:ext cx="453" cy="272"/>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1000" kern="0">
                <a:solidFill>
                  <a:srgbClr val="000000"/>
                </a:solidFill>
                <a:latin typeface="Courier New" pitchFamily="49" charset="0"/>
              </a:endParaRPr>
            </a:p>
          </p:txBody>
        </p:sp>
      </p:grpSp>
      <p:sp>
        <p:nvSpPr>
          <p:cNvPr id="45" name="AutoShape 45">
            <a:extLst>
              <a:ext uri="{FF2B5EF4-FFF2-40B4-BE49-F238E27FC236}">
                <a16:creationId xmlns:a16="http://schemas.microsoft.com/office/drawing/2014/main" id="{0349D04A-730A-4F3E-81AF-6E4B57C985E8}"/>
              </a:ext>
            </a:extLst>
          </p:cNvPr>
          <p:cNvSpPr>
            <a:spLocks noChangeArrowheads="1"/>
          </p:cNvSpPr>
          <p:nvPr/>
        </p:nvSpPr>
        <p:spPr bwMode="auto">
          <a:xfrm>
            <a:off x="7112000" y="2863850"/>
            <a:ext cx="2160588" cy="647700"/>
          </a:xfrm>
          <a:prstGeom prst="wedgeRoundRectCallout">
            <a:avLst>
              <a:gd name="adj1" fmla="val -58815"/>
              <a:gd name="adj2" fmla="val 71569"/>
              <a:gd name="adj3" fmla="val 16667"/>
            </a:avLst>
          </a:prstGeom>
          <a:solidFill>
            <a:srgbClr val="E7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kern="0">
                <a:solidFill>
                  <a:srgbClr val="000000"/>
                </a:solidFill>
                <a:latin typeface="Courier New" pitchFamily="49" charset="0"/>
              </a:rPr>
              <a:t>处理器执行一条指令的三个阶段</a:t>
            </a:r>
          </a:p>
        </p:txBody>
      </p:sp>
      <p:grpSp>
        <p:nvGrpSpPr>
          <p:cNvPr id="18443" name="Group 49">
            <a:extLst>
              <a:ext uri="{FF2B5EF4-FFF2-40B4-BE49-F238E27FC236}">
                <a16:creationId xmlns:a16="http://schemas.microsoft.com/office/drawing/2014/main" id="{27A96EFB-7CDE-4E1A-9C62-A8678B200F18}"/>
              </a:ext>
            </a:extLst>
          </p:cNvPr>
          <p:cNvGrpSpPr>
            <a:grpSpLocks/>
          </p:cNvGrpSpPr>
          <p:nvPr/>
        </p:nvGrpSpPr>
        <p:grpSpPr bwMode="auto">
          <a:xfrm>
            <a:off x="4637088" y="5230819"/>
            <a:ext cx="5275262" cy="646113"/>
            <a:chOff x="2562" y="3714"/>
            <a:chExt cx="3175" cy="407"/>
          </a:xfrm>
        </p:grpSpPr>
        <p:sp>
          <p:nvSpPr>
            <p:cNvPr id="47" name="Text Box 50">
              <a:extLst>
                <a:ext uri="{FF2B5EF4-FFF2-40B4-BE49-F238E27FC236}">
                  <a16:creationId xmlns:a16="http://schemas.microsoft.com/office/drawing/2014/main" id="{CB5B7663-4047-4233-ABF4-7307508696F4}"/>
                </a:ext>
              </a:extLst>
            </p:cNvPr>
            <p:cNvSpPr txBox="1">
              <a:spLocks noChangeArrowheads="1"/>
            </p:cNvSpPr>
            <p:nvPr/>
          </p:nvSpPr>
          <p:spPr bwMode="auto">
            <a:xfrm>
              <a:off x="2562" y="3714"/>
              <a:ext cx="317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kern="0" dirty="0">
                  <a:solidFill>
                    <a:srgbClr val="000000"/>
                  </a:solidFill>
                </a:rPr>
                <a:t>      </a:t>
              </a:r>
              <a:r>
                <a:rPr lang="zh-CN" altLang="en-US" kern="0" dirty="0">
                  <a:solidFill>
                    <a:srgbClr val="000000"/>
                  </a:solidFill>
                </a:rPr>
                <a:t>在第</a:t>
              </a:r>
              <a:r>
                <a:rPr lang="en-US" altLang="zh-CN" kern="0" dirty="0">
                  <a:solidFill>
                    <a:srgbClr val="000000"/>
                  </a:solidFill>
                </a:rPr>
                <a:t>2</a:t>
              </a:r>
              <a:r>
                <a:rPr lang="zh-CN" altLang="en-US" kern="0" dirty="0">
                  <a:solidFill>
                    <a:srgbClr val="000000"/>
                  </a:solidFill>
                </a:rPr>
                <a:t>个周期，</a:t>
              </a:r>
              <a:r>
                <a:rPr lang="en-US" altLang="zh-CN" kern="0" dirty="0">
                  <a:solidFill>
                    <a:srgbClr val="000000"/>
                  </a:solidFill>
                </a:rPr>
                <a:t>PC</a:t>
              </a:r>
              <a:r>
                <a:rPr lang="zh-CN" altLang="en-US" kern="0" dirty="0">
                  <a:solidFill>
                    <a:srgbClr val="000000"/>
                  </a:solidFill>
                </a:rPr>
                <a:t>指向指令</a:t>
              </a:r>
              <a:r>
                <a:rPr lang="en-US" altLang="zh-CN" kern="0" dirty="0">
                  <a:solidFill>
                    <a:srgbClr val="000000"/>
                  </a:solidFill>
                </a:rPr>
                <a:t>2</a:t>
              </a:r>
              <a:r>
                <a:rPr lang="zh-CN" altLang="en-US" kern="0" dirty="0">
                  <a:solidFill>
                    <a:srgbClr val="000000"/>
                  </a:solidFill>
                </a:rPr>
                <a:t>，此时指令</a:t>
              </a:r>
              <a:r>
                <a:rPr lang="en-US" altLang="zh-CN" kern="0" dirty="0">
                  <a:solidFill>
                    <a:srgbClr val="000000"/>
                  </a:solidFill>
                </a:rPr>
                <a:t>1</a:t>
              </a:r>
              <a:r>
                <a:rPr lang="zh-CN" altLang="en-US" kern="0" dirty="0">
                  <a:solidFill>
                    <a:srgbClr val="000000"/>
                  </a:solidFill>
                </a:rPr>
                <a:t>进入三级流水线的译码阶段，同时取出指令</a:t>
              </a:r>
              <a:r>
                <a:rPr lang="en-US" altLang="zh-CN" kern="0" dirty="0">
                  <a:solidFill>
                    <a:srgbClr val="000000"/>
                  </a:solidFill>
                </a:rPr>
                <a:t>2</a:t>
              </a:r>
              <a:r>
                <a:rPr lang="zh-CN" altLang="en-US" kern="0" dirty="0">
                  <a:solidFill>
                    <a:srgbClr val="000000"/>
                  </a:solidFill>
                </a:rPr>
                <a:t>。</a:t>
              </a:r>
            </a:p>
          </p:txBody>
        </p:sp>
        <p:sp>
          <p:nvSpPr>
            <p:cNvPr id="48" name="Oval 51">
              <a:extLst>
                <a:ext uri="{FF2B5EF4-FFF2-40B4-BE49-F238E27FC236}">
                  <a16:creationId xmlns:a16="http://schemas.microsoft.com/office/drawing/2014/main" id="{B4EE8A80-D0F3-4B8B-BAE4-D311FEBA3DDB}"/>
                </a:ext>
              </a:extLst>
            </p:cNvPr>
            <p:cNvSpPr>
              <a:spLocks noChangeArrowheads="1"/>
            </p:cNvSpPr>
            <p:nvPr/>
          </p:nvSpPr>
          <p:spPr bwMode="auto">
            <a:xfrm>
              <a:off x="2653" y="3747"/>
              <a:ext cx="182" cy="181"/>
            </a:xfrm>
            <a:prstGeom prst="ellipse">
              <a:avLst/>
            </a:prstGeom>
            <a:solidFill>
              <a:srgbClr val="0000FF"/>
            </a:soli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200" kern="0">
                  <a:solidFill>
                    <a:srgbClr val="FFFFFF"/>
                  </a:solidFill>
                  <a:latin typeface="Arial Black" pitchFamily="34" charset="0"/>
                </a:rPr>
                <a:t>2</a:t>
              </a:r>
            </a:p>
          </p:txBody>
        </p:sp>
      </p:grpSp>
      <p:sp>
        <p:nvSpPr>
          <p:cNvPr id="18444" name="Rectangle 2">
            <a:extLst>
              <a:ext uri="{FF2B5EF4-FFF2-40B4-BE49-F238E27FC236}">
                <a16:creationId xmlns:a16="http://schemas.microsoft.com/office/drawing/2014/main" id="{926F31B6-E751-4888-AB54-EA31ED43E6E0}"/>
              </a:ext>
            </a:extLst>
          </p:cNvPr>
          <p:cNvSpPr>
            <a:spLocks noGrp="1" noChangeArrowheads="1"/>
          </p:cNvSpPr>
          <p:nvPr>
            <p:ph type="title"/>
          </p:nvPr>
        </p:nvSpPr>
        <p:spPr>
          <a:xfrm>
            <a:off x="2208213" y="1277938"/>
            <a:ext cx="7772400" cy="1143000"/>
          </a:xfrm>
        </p:spPr>
        <p:txBody>
          <a:bodyPr/>
          <a:lstStyle/>
          <a:p>
            <a:r>
              <a:rPr lang="zh-CN" altLang="en-US" sz="3600">
                <a:solidFill>
                  <a:srgbClr val="0000FF"/>
                </a:solidFill>
                <a:latin typeface="华文新魏" panose="02010800040101010101" pitchFamily="2" charset="-122"/>
                <a:ea typeface="华文新魏" panose="02010800040101010101" pitchFamily="2" charset="-122"/>
              </a:rPr>
              <a:t>三级流水线结构的指令执行顺序</a:t>
            </a:r>
          </a:p>
        </p:txBody>
      </p:sp>
    </p:spTree>
    <p:extLst>
      <p:ext uri="{BB962C8B-B14F-4D97-AF65-F5344CB8AC3E}">
        <p14:creationId xmlns:p14="http://schemas.microsoft.com/office/powerpoint/2010/main" val="1812715742"/>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E841AF33-5D20-4E86-B30C-5D331D8EADA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内核概述</a:t>
            </a:r>
          </a:p>
        </p:txBody>
      </p:sp>
      <p:grpSp>
        <p:nvGrpSpPr>
          <p:cNvPr id="19459" name="Group 3">
            <a:extLst>
              <a:ext uri="{FF2B5EF4-FFF2-40B4-BE49-F238E27FC236}">
                <a16:creationId xmlns:a16="http://schemas.microsoft.com/office/drawing/2014/main" id="{37615554-CD96-4276-ADCF-5CB4C95D28FF}"/>
              </a:ext>
            </a:extLst>
          </p:cNvPr>
          <p:cNvGrpSpPr>
            <a:grpSpLocks/>
          </p:cNvGrpSpPr>
          <p:nvPr/>
        </p:nvGrpSpPr>
        <p:grpSpPr bwMode="auto">
          <a:xfrm>
            <a:off x="2936876" y="2359025"/>
            <a:ext cx="1655763" cy="3683000"/>
            <a:chOff x="794" y="1706"/>
            <a:chExt cx="1043" cy="2320"/>
          </a:xfrm>
        </p:grpSpPr>
        <p:grpSp>
          <p:nvGrpSpPr>
            <p:cNvPr id="19495" name="Group 4">
              <a:extLst>
                <a:ext uri="{FF2B5EF4-FFF2-40B4-BE49-F238E27FC236}">
                  <a16:creationId xmlns:a16="http://schemas.microsoft.com/office/drawing/2014/main" id="{B4537B40-0831-4E0C-AF0A-7BA75BDE3A63}"/>
                </a:ext>
              </a:extLst>
            </p:cNvPr>
            <p:cNvGrpSpPr>
              <a:grpSpLocks/>
            </p:cNvGrpSpPr>
            <p:nvPr/>
          </p:nvGrpSpPr>
          <p:grpSpPr bwMode="auto">
            <a:xfrm>
              <a:off x="975" y="1706"/>
              <a:ext cx="680" cy="1996"/>
              <a:chOff x="839" y="1842"/>
              <a:chExt cx="680" cy="1996"/>
            </a:xfrm>
          </p:grpSpPr>
          <p:sp>
            <p:nvSpPr>
              <p:cNvPr id="19497" name="AutoShape 5">
                <a:extLst>
                  <a:ext uri="{FF2B5EF4-FFF2-40B4-BE49-F238E27FC236}">
                    <a16:creationId xmlns:a16="http://schemas.microsoft.com/office/drawing/2014/main" id="{C30EDFB1-DB84-47C9-A077-837899BF5177}"/>
                  </a:ext>
                </a:extLst>
              </p:cNvPr>
              <p:cNvSpPr>
                <a:spLocks noChangeArrowheads="1"/>
              </p:cNvSpPr>
              <p:nvPr/>
            </p:nvSpPr>
            <p:spPr bwMode="auto">
              <a:xfrm>
                <a:off x="839" y="1842"/>
                <a:ext cx="680" cy="1996"/>
              </a:xfrm>
              <a:prstGeom prst="wave">
                <a:avLst>
                  <a:gd name="adj1" fmla="val 2875"/>
                  <a:gd name="adj2" fmla="val 0"/>
                </a:avLst>
              </a:prstGeom>
              <a:solidFill>
                <a:srgbClr val="CCFFFF"/>
              </a:solidFill>
              <a:ln w="9525" algn="ctr">
                <a:solidFill>
                  <a:schemeClr val="tx1"/>
                </a:solidFill>
                <a:round/>
                <a:headEnd/>
                <a:tailEnd/>
              </a:ln>
              <a:effectLst>
                <a:outerShdw dist="107763" dir="2700000" algn="ctr" rotWithShape="0">
                  <a:srgbClr val="808080">
                    <a:alpha val="50000"/>
                  </a:srgbClr>
                </a:outerShdw>
              </a:effec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zh-CN" altLang="zh-CN">
                  <a:latin typeface="Arial" panose="020B0604020202020204" pitchFamily="34" charset="0"/>
                </a:endParaRPr>
              </a:p>
            </p:txBody>
          </p:sp>
          <p:sp>
            <p:nvSpPr>
              <p:cNvPr id="19498" name="Rectangle 6">
                <a:extLst>
                  <a:ext uri="{FF2B5EF4-FFF2-40B4-BE49-F238E27FC236}">
                    <a16:creationId xmlns:a16="http://schemas.microsoft.com/office/drawing/2014/main" id="{77F5D72D-35CA-4072-9FF1-72BB347EB645}"/>
                  </a:ext>
                </a:extLst>
              </p:cNvPr>
              <p:cNvSpPr>
                <a:spLocks noChangeArrowheads="1"/>
              </p:cNvSpPr>
              <p:nvPr/>
            </p:nvSpPr>
            <p:spPr bwMode="auto">
              <a:xfrm>
                <a:off x="839" y="2296"/>
                <a:ext cx="680" cy="27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a:latin typeface="Arial" panose="020B0604020202020204" pitchFamily="34" charset="0"/>
                  </a:rPr>
                  <a:t>指令</a:t>
                </a:r>
                <a:r>
                  <a:rPr lang="en-US" altLang="zh-CN">
                    <a:latin typeface="Arial" panose="020B0604020202020204" pitchFamily="34" charset="0"/>
                  </a:rPr>
                  <a:t>1</a:t>
                </a:r>
              </a:p>
            </p:txBody>
          </p:sp>
          <p:sp>
            <p:nvSpPr>
              <p:cNvPr id="19499" name="Rectangle 7">
                <a:extLst>
                  <a:ext uri="{FF2B5EF4-FFF2-40B4-BE49-F238E27FC236}">
                    <a16:creationId xmlns:a16="http://schemas.microsoft.com/office/drawing/2014/main" id="{F64196DC-3EBD-4DAB-9DA2-911131048573}"/>
                  </a:ext>
                </a:extLst>
              </p:cNvPr>
              <p:cNvSpPr>
                <a:spLocks noChangeArrowheads="1"/>
              </p:cNvSpPr>
              <p:nvPr/>
            </p:nvSpPr>
            <p:spPr bwMode="auto">
              <a:xfrm>
                <a:off x="839" y="2568"/>
                <a:ext cx="680" cy="27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a:latin typeface="Arial" panose="020B0604020202020204" pitchFamily="34" charset="0"/>
                  </a:rPr>
                  <a:t>指令</a:t>
                </a:r>
                <a:r>
                  <a:rPr lang="en-US" altLang="zh-CN">
                    <a:latin typeface="Arial" panose="020B0604020202020204" pitchFamily="34" charset="0"/>
                  </a:rPr>
                  <a:t>2</a:t>
                </a:r>
              </a:p>
            </p:txBody>
          </p:sp>
          <p:sp>
            <p:nvSpPr>
              <p:cNvPr id="19500" name="Rectangle 8">
                <a:extLst>
                  <a:ext uri="{FF2B5EF4-FFF2-40B4-BE49-F238E27FC236}">
                    <a16:creationId xmlns:a16="http://schemas.microsoft.com/office/drawing/2014/main" id="{415C21C2-8C15-440F-A3BE-7747FEE1DB22}"/>
                  </a:ext>
                </a:extLst>
              </p:cNvPr>
              <p:cNvSpPr>
                <a:spLocks noChangeArrowheads="1"/>
              </p:cNvSpPr>
              <p:nvPr/>
            </p:nvSpPr>
            <p:spPr bwMode="auto">
              <a:xfrm>
                <a:off x="839" y="2840"/>
                <a:ext cx="680" cy="27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a:latin typeface="Arial" panose="020B0604020202020204" pitchFamily="34" charset="0"/>
                  </a:rPr>
                  <a:t>指令</a:t>
                </a:r>
                <a:r>
                  <a:rPr lang="en-US" altLang="zh-CN">
                    <a:latin typeface="Arial" panose="020B0604020202020204" pitchFamily="34" charset="0"/>
                  </a:rPr>
                  <a:t>3</a:t>
                </a:r>
              </a:p>
            </p:txBody>
          </p:sp>
          <p:sp>
            <p:nvSpPr>
              <p:cNvPr id="19501" name="Rectangle 9">
                <a:extLst>
                  <a:ext uri="{FF2B5EF4-FFF2-40B4-BE49-F238E27FC236}">
                    <a16:creationId xmlns:a16="http://schemas.microsoft.com/office/drawing/2014/main" id="{C3C7E040-2D12-4D0F-B277-42DC8E29DC9E}"/>
                  </a:ext>
                </a:extLst>
              </p:cNvPr>
              <p:cNvSpPr>
                <a:spLocks noChangeArrowheads="1"/>
              </p:cNvSpPr>
              <p:nvPr/>
            </p:nvSpPr>
            <p:spPr bwMode="auto">
              <a:xfrm>
                <a:off x="839" y="3112"/>
                <a:ext cx="680" cy="27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a:latin typeface="Arial" panose="020B0604020202020204" pitchFamily="34" charset="0"/>
                  </a:rPr>
                  <a:t>指令</a:t>
                </a:r>
                <a:r>
                  <a:rPr lang="en-US" altLang="zh-CN">
                    <a:latin typeface="Arial" panose="020B0604020202020204" pitchFamily="34" charset="0"/>
                  </a:rPr>
                  <a:t>4</a:t>
                </a:r>
              </a:p>
            </p:txBody>
          </p:sp>
          <p:sp>
            <p:nvSpPr>
              <p:cNvPr id="19502" name="Rectangle 10">
                <a:extLst>
                  <a:ext uri="{FF2B5EF4-FFF2-40B4-BE49-F238E27FC236}">
                    <a16:creationId xmlns:a16="http://schemas.microsoft.com/office/drawing/2014/main" id="{DAC54D39-54F5-49AC-9F10-5E1EDD7CB02E}"/>
                  </a:ext>
                </a:extLst>
              </p:cNvPr>
              <p:cNvSpPr>
                <a:spLocks noChangeArrowheads="1"/>
              </p:cNvSpPr>
              <p:nvPr/>
            </p:nvSpPr>
            <p:spPr bwMode="auto">
              <a:xfrm>
                <a:off x="839" y="2024"/>
                <a:ext cx="680" cy="27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Arial" panose="020B0604020202020204" pitchFamily="34" charset="0"/>
                  </a:rPr>
                  <a:t>……</a:t>
                </a:r>
              </a:p>
            </p:txBody>
          </p:sp>
          <p:sp>
            <p:nvSpPr>
              <p:cNvPr id="19503" name="Rectangle 11">
                <a:extLst>
                  <a:ext uri="{FF2B5EF4-FFF2-40B4-BE49-F238E27FC236}">
                    <a16:creationId xmlns:a16="http://schemas.microsoft.com/office/drawing/2014/main" id="{1E105EFD-FBA6-4205-9963-A3C36C60FD50}"/>
                  </a:ext>
                </a:extLst>
              </p:cNvPr>
              <p:cNvSpPr>
                <a:spLocks noChangeArrowheads="1"/>
              </p:cNvSpPr>
              <p:nvPr/>
            </p:nvSpPr>
            <p:spPr bwMode="auto">
              <a:xfrm>
                <a:off x="839" y="3384"/>
                <a:ext cx="680" cy="27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latin typeface="Arial" panose="020B0604020202020204" pitchFamily="34" charset="0"/>
                  </a:rPr>
                  <a:t>……</a:t>
                </a:r>
              </a:p>
            </p:txBody>
          </p:sp>
        </p:grpSp>
        <p:sp>
          <p:nvSpPr>
            <p:cNvPr id="19496" name="Text Box 12">
              <a:extLst>
                <a:ext uri="{FF2B5EF4-FFF2-40B4-BE49-F238E27FC236}">
                  <a16:creationId xmlns:a16="http://schemas.microsoft.com/office/drawing/2014/main" id="{EE225D2C-B00F-4AFF-9AF9-63DA267009D5}"/>
                </a:ext>
              </a:extLst>
            </p:cNvPr>
            <p:cNvSpPr txBox="1">
              <a:spLocks noChangeArrowheads="1"/>
            </p:cNvSpPr>
            <p:nvPr/>
          </p:nvSpPr>
          <p:spPr bwMode="auto">
            <a:xfrm>
              <a:off x="794" y="3793"/>
              <a:ext cx="10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pPr>
              <a:r>
                <a:rPr lang="zh-CN" altLang="en-US">
                  <a:latin typeface="Arial" panose="020B0604020202020204" pitchFamily="34" charset="0"/>
                </a:rPr>
                <a:t>程序存储器</a:t>
              </a:r>
            </a:p>
          </p:txBody>
        </p:sp>
      </p:grpSp>
      <p:grpSp>
        <p:nvGrpSpPr>
          <p:cNvPr id="19460" name="Group 13">
            <a:extLst>
              <a:ext uri="{FF2B5EF4-FFF2-40B4-BE49-F238E27FC236}">
                <a16:creationId xmlns:a16="http://schemas.microsoft.com/office/drawing/2014/main" id="{A8BBC857-422C-4F4A-B0D1-9A85F8001E9C}"/>
              </a:ext>
            </a:extLst>
          </p:cNvPr>
          <p:cNvGrpSpPr>
            <a:grpSpLocks/>
          </p:cNvGrpSpPr>
          <p:nvPr/>
        </p:nvGrpSpPr>
        <p:grpSpPr bwMode="auto">
          <a:xfrm>
            <a:off x="4808539" y="2359026"/>
            <a:ext cx="4319587" cy="2447925"/>
            <a:chOff x="1973" y="1706"/>
            <a:chExt cx="2721" cy="1542"/>
          </a:xfrm>
        </p:grpSpPr>
        <p:grpSp>
          <p:nvGrpSpPr>
            <p:cNvPr id="19471" name="Group 14">
              <a:extLst>
                <a:ext uri="{FF2B5EF4-FFF2-40B4-BE49-F238E27FC236}">
                  <a16:creationId xmlns:a16="http://schemas.microsoft.com/office/drawing/2014/main" id="{77EED9D2-4652-462E-A4C1-141D1E463CD7}"/>
                </a:ext>
              </a:extLst>
            </p:cNvPr>
            <p:cNvGrpSpPr>
              <a:grpSpLocks/>
            </p:cNvGrpSpPr>
            <p:nvPr/>
          </p:nvGrpSpPr>
          <p:grpSpPr bwMode="auto">
            <a:xfrm>
              <a:off x="1973" y="1706"/>
              <a:ext cx="2721" cy="272"/>
              <a:chOff x="1973" y="1706"/>
              <a:chExt cx="2721" cy="272"/>
            </a:xfrm>
          </p:grpSpPr>
          <p:sp>
            <p:nvSpPr>
              <p:cNvPr id="19489" name="Rectangle 15">
                <a:extLst>
                  <a:ext uri="{FF2B5EF4-FFF2-40B4-BE49-F238E27FC236}">
                    <a16:creationId xmlns:a16="http://schemas.microsoft.com/office/drawing/2014/main" id="{4B2C42E3-A3E9-4832-975B-9CC68B75895B}"/>
                  </a:ext>
                </a:extLst>
              </p:cNvPr>
              <p:cNvSpPr>
                <a:spLocks noChangeArrowheads="1"/>
              </p:cNvSpPr>
              <p:nvPr/>
            </p:nvSpPr>
            <p:spPr bwMode="auto">
              <a:xfrm>
                <a:off x="1973"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1600">
                    <a:latin typeface="Arial" panose="020B0604020202020204" pitchFamily="34" charset="0"/>
                  </a:rPr>
                  <a:t>周期</a:t>
                </a:r>
                <a:r>
                  <a:rPr lang="en-US" altLang="zh-CN" sz="1600">
                    <a:latin typeface="Arial" panose="020B0604020202020204" pitchFamily="34" charset="0"/>
                  </a:rPr>
                  <a:t>1</a:t>
                </a:r>
              </a:p>
            </p:txBody>
          </p:sp>
          <p:sp>
            <p:nvSpPr>
              <p:cNvPr id="19490" name="Rectangle 16">
                <a:extLst>
                  <a:ext uri="{FF2B5EF4-FFF2-40B4-BE49-F238E27FC236}">
                    <a16:creationId xmlns:a16="http://schemas.microsoft.com/office/drawing/2014/main" id="{7269C1AC-055D-4218-A85B-A8E11DB8F66A}"/>
                  </a:ext>
                </a:extLst>
              </p:cNvPr>
              <p:cNvSpPr>
                <a:spLocks noChangeArrowheads="1"/>
              </p:cNvSpPr>
              <p:nvPr/>
            </p:nvSpPr>
            <p:spPr bwMode="auto">
              <a:xfrm>
                <a:off x="2426"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1600">
                    <a:latin typeface="Arial" panose="020B0604020202020204" pitchFamily="34" charset="0"/>
                  </a:rPr>
                  <a:t>周期</a:t>
                </a:r>
                <a:r>
                  <a:rPr lang="en-US" altLang="zh-CN" sz="1600">
                    <a:latin typeface="Arial" panose="020B0604020202020204" pitchFamily="34" charset="0"/>
                  </a:rPr>
                  <a:t>2</a:t>
                </a:r>
              </a:p>
            </p:txBody>
          </p:sp>
          <p:sp>
            <p:nvSpPr>
              <p:cNvPr id="19491" name="Rectangle 17">
                <a:extLst>
                  <a:ext uri="{FF2B5EF4-FFF2-40B4-BE49-F238E27FC236}">
                    <a16:creationId xmlns:a16="http://schemas.microsoft.com/office/drawing/2014/main" id="{52305A69-F7F5-4749-B505-34481266D7BF}"/>
                  </a:ext>
                </a:extLst>
              </p:cNvPr>
              <p:cNvSpPr>
                <a:spLocks noChangeArrowheads="1"/>
              </p:cNvSpPr>
              <p:nvPr/>
            </p:nvSpPr>
            <p:spPr bwMode="auto">
              <a:xfrm>
                <a:off x="2880"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1600">
                    <a:latin typeface="Arial" panose="020B0604020202020204" pitchFamily="34" charset="0"/>
                  </a:rPr>
                  <a:t>周期</a:t>
                </a:r>
                <a:r>
                  <a:rPr lang="en-US" altLang="zh-CN" sz="1600">
                    <a:latin typeface="Arial" panose="020B0604020202020204" pitchFamily="34" charset="0"/>
                  </a:rPr>
                  <a:t>3</a:t>
                </a:r>
              </a:p>
            </p:txBody>
          </p:sp>
          <p:sp>
            <p:nvSpPr>
              <p:cNvPr id="19492" name="Rectangle 18">
                <a:extLst>
                  <a:ext uri="{FF2B5EF4-FFF2-40B4-BE49-F238E27FC236}">
                    <a16:creationId xmlns:a16="http://schemas.microsoft.com/office/drawing/2014/main" id="{11DFC8A6-ECF4-4D78-B21E-6AE3D1548E55}"/>
                  </a:ext>
                </a:extLst>
              </p:cNvPr>
              <p:cNvSpPr>
                <a:spLocks noChangeArrowheads="1"/>
              </p:cNvSpPr>
              <p:nvPr/>
            </p:nvSpPr>
            <p:spPr bwMode="auto">
              <a:xfrm>
                <a:off x="3334"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1600">
                    <a:latin typeface="Arial" panose="020B0604020202020204" pitchFamily="34" charset="0"/>
                  </a:rPr>
                  <a:t>周期</a:t>
                </a:r>
                <a:r>
                  <a:rPr lang="en-US" altLang="zh-CN" sz="1600">
                    <a:latin typeface="Arial" panose="020B0604020202020204" pitchFamily="34" charset="0"/>
                  </a:rPr>
                  <a:t>4</a:t>
                </a:r>
              </a:p>
            </p:txBody>
          </p:sp>
          <p:sp>
            <p:nvSpPr>
              <p:cNvPr id="19493" name="Rectangle 19">
                <a:extLst>
                  <a:ext uri="{FF2B5EF4-FFF2-40B4-BE49-F238E27FC236}">
                    <a16:creationId xmlns:a16="http://schemas.microsoft.com/office/drawing/2014/main" id="{6C498C1A-AF0E-4F9D-AEC2-0CCFAB5E6E28}"/>
                  </a:ext>
                </a:extLst>
              </p:cNvPr>
              <p:cNvSpPr>
                <a:spLocks noChangeArrowheads="1"/>
              </p:cNvSpPr>
              <p:nvPr/>
            </p:nvSpPr>
            <p:spPr bwMode="auto">
              <a:xfrm>
                <a:off x="3788"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1600">
                    <a:latin typeface="Arial" panose="020B0604020202020204" pitchFamily="34" charset="0"/>
                  </a:rPr>
                  <a:t>周期</a:t>
                </a:r>
                <a:r>
                  <a:rPr lang="en-US" altLang="zh-CN" sz="1600">
                    <a:latin typeface="Arial" panose="020B0604020202020204" pitchFamily="34" charset="0"/>
                  </a:rPr>
                  <a:t>5</a:t>
                </a:r>
              </a:p>
            </p:txBody>
          </p:sp>
          <p:sp>
            <p:nvSpPr>
              <p:cNvPr id="19494" name="Rectangle 20">
                <a:extLst>
                  <a:ext uri="{FF2B5EF4-FFF2-40B4-BE49-F238E27FC236}">
                    <a16:creationId xmlns:a16="http://schemas.microsoft.com/office/drawing/2014/main" id="{6D6E03AA-61FC-428A-815C-2FD1606FECA4}"/>
                  </a:ext>
                </a:extLst>
              </p:cNvPr>
              <p:cNvSpPr>
                <a:spLocks noChangeArrowheads="1"/>
              </p:cNvSpPr>
              <p:nvPr/>
            </p:nvSpPr>
            <p:spPr bwMode="auto">
              <a:xfrm>
                <a:off x="4241"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1600">
                    <a:latin typeface="Arial" panose="020B0604020202020204" pitchFamily="34" charset="0"/>
                  </a:rPr>
                  <a:t>周期</a:t>
                </a:r>
                <a:r>
                  <a:rPr lang="en-US" altLang="zh-CN" sz="1600">
                    <a:latin typeface="Arial" panose="020B0604020202020204" pitchFamily="34" charset="0"/>
                  </a:rPr>
                  <a:t>6</a:t>
                </a:r>
              </a:p>
            </p:txBody>
          </p:sp>
        </p:grpSp>
        <p:grpSp>
          <p:nvGrpSpPr>
            <p:cNvPr id="19472" name="Group 21">
              <a:extLst>
                <a:ext uri="{FF2B5EF4-FFF2-40B4-BE49-F238E27FC236}">
                  <a16:creationId xmlns:a16="http://schemas.microsoft.com/office/drawing/2014/main" id="{D4FCF734-F193-46EE-9059-2131DC23BCC8}"/>
                </a:ext>
              </a:extLst>
            </p:cNvPr>
            <p:cNvGrpSpPr>
              <a:grpSpLocks/>
            </p:cNvGrpSpPr>
            <p:nvPr/>
          </p:nvGrpSpPr>
          <p:grpSpPr bwMode="auto">
            <a:xfrm>
              <a:off x="1973" y="2160"/>
              <a:ext cx="2721" cy="1088"/>
              <a:chOff x="1973" y="2160"/>
              <a:chExt cx="2721" cy="1088"/>
            </a:xfrm>
          </p:grpSpPr>
          <p:grpSp>
            <p:nvGrpSpPr>
              <p:cNvPr id="19473" name="Group 22">
                <a:extLst>
                  <a:ext uri="{FF2B5EF4-FFF2-40B4-BE49-F238E27FC236}">
                    <a16:creationId xmlns:a16="http://schemas.microsoft.com/office/drawing/2014/main" id="{46626CD1-0869-4498-A888-254950A0FE95}"/>
                  </a:ext>
                </a:extLst>
              </p:cNvPr>
              <p:cNvGrpSpPr>
                <a:grpSpLocks/>
              </p:cNvGrpSpPr>
              <p:nvPr/>
            </p:nvGrpSpPr>
            <p:grpSpPr bwMode="auto">
              <a:xfrm>
                <a:off x="1973" y="2160"/>
                <a:ext cx="1360" cy="272"/>
                <a:chOff x="1973" y="3521"/>
                <a:chExt cx="1360" cy="272"/>
              </a:xfrm>
            </p:grpSpPr>
            <p:sp>
              <p:nvSpPr>
                <p:cNvPr id="19486" name="Rectangle 23">
                  <a:extLst>
                    <a:ext uri="{FF2B5EF4-FFF2-40B4-BE49-F238E27FC236}">
                      <a16:creationId xmlns:a16="http://schemas.microsoft.com/office/drawing/2014/main" id="{96193374-B4A8-4177-9173-5D458D6360DD}"/>
                    </a:ext>
                  </a:extLst>
                </p:cNvPr>
                <p:cNvSpPr>
                  <a:spLocks noChangeArrowheads="1"/>
                </p:cNvSpPr>
                <p:nvPr/>
              </p:nvSpPr>
              <p:spPr bwMode="auto">
                <a:xfrm>
                  <a:off x="1973" y="3521"/>
                  <a:ext cx="1360" cy="272"/>
                </a:xfrm>
                <a:prstGeom prst="rect">
                  <a:avLst/>
                </a:prstGeom>
                <a:solidFill>
                  <a:srgbClr val="99CCFF"/>
                </a:solidFill>
                <a:ln w="12700" algn="ctr">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a:latin typeface="Arial" panose="020B0604020202020204" pitchFamily="34" charset="0"/>
                    </a:rPr>
                    <a:t>取指   译码   执行</a:t>
                  </a:r>
                </a:p>
              </p:txBody>
            </p:sp>
            <p:sp>
              <p:nvSpPr>
                <p:cNvPr id="19487" name="Line 24">
                  <a:extLst>
                    <a:ext uri="{FF2B5EF4-FFF2-40B4-BE49-F238E27FC236}">
                      <a16:creationId xmlns:a16="http://schemas.microsoft.com/office/drawing/2014/main" id="{B1CE46CC-6859-4F4A-BAE3-02C218223F50}"/>
                    </a:ext>
                  </a:extLst>
                </p:cNvPr>
                <p:cNvSpPr>
                  <a:spLocks noChangeShapeType="1"/>
                </p:cNvSpPr>
                <p:nvPr/>
              </p:nvSpPr>
              <p:spPr bwMode="auto">
                <a:xfrm>
                  <a:off x="2426" y="3521"/>
                  <a:ext cx="0" cy="272"/>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8" name="Line 25">
                  <a:extLst>
                    <a:ext uri="{FF2B5EF4-FFF2-40B4-BE49-F238E27FC236}">
                      <a16:creationId xmlns:a16="http://schemas.microsoft.com/office/drawing/2014/main" id="{871B7E33-0DD5-4EDA-88A5-6B1E8BBA6CE6}"/>
                    </a:ext>
                  </a:extLst>
                </p:cNvPr>
                <p:cNvSpPr>
                  <a:spLocks noChangeShapeType="1"/>
                </p:cNvSpPr>
                <p:nvPr/>
              </p:nvSpPr>
              <p:spPr bwMode="auto">
                <a:xfrm>
                  <a:off x="2880" y="3521"/>
                  <a:ext cx="0" cy="272"/>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74" name="Group 26">
                <a:extLst>
                  <a:ext uri="{FF2B5EF4-FFF2-40B4-BE49-F238E27FC236}">
                    <a16:creationId xmlns:a16="http://schemas.microsoft.com/office/drawing/2014/main" id="{107E1018-38B1-4B9F-9A9D-E016CDB66162}"/>
                  </a:ext>
                </a:extLst>
              </p:cNvPr>
              <p:cNvGrpSpPr>
                <a:grpSpLocks/>
              </p:cNvGrpSpPr>
              <p:nvPr/>
            </p:nvGrpSpPr>
            <p:grpSpPr bwMode="auto">
              <a:xfrm>
                <a:off x="2427" y="2432"/>
                <a:ext cx="1360" cy="272"/>
                <a:chOff x="1973" y="3521"/>
                <a:chExt cx="1360" cy="272"/>
              </a:xfrm>
            </p:grpSpPr>
            <p:sp>
              <p:nvSpPr>
                <p:cNvPr id="19483" name="Rectangle 27">
                  <a:extLst>
                    <a:ext uri="{FF2B5EF4-FFF2-40B4-BE49-F238E27FC236}">
                      <a16:creationId xmlns:a16="http://schemas.microsoft.com/office/drawing/2014/main" id="{F0F35DD1-BB5C-4435-AC25-737A0B24D1A2}"/>
                    </a:ext>
                  </a:extLst>
                </p:cNvPr>
                <p:cNvSpPr>
                  <a:spLocks noChangeArrowheads="1"/>
                </p:cNvSpPr>
                <p:nvPr/>
              </p:nvSpPr>
              <p:spPr bwMode="auto">
                <a:xfrm>
                  <a:off x="1973" y="3521"/>
                  <a:ext cx="1360" cy="272"/>
                </a:xfrm>
                <a:prstGeom prst="rect">
                  <a:avLst/>
                </a:prstGeom>
                <a:solidFill>
                  <a:srgbClr val="99CCFF"/>
                </a:solidFill>
                <a:ln w="12700" algn="ctr">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a:latin typeface="Arial" panose="020B0604020202020204" pitchFamily="34" charset="0"/>
                    </a:rPr>
                    <a:t>取指   译码   执行</a:t>
                  </a:r>
                </a:p>
              </p:txBody>
            </p:sp>
            <p:sp>
              <p:nvSpPr>
                <p:cNvPr id="19484" name="Line 28">
                  <a:extLst>
                    <a:ext uri="{FF2B5EF4-FFF2-40B4-BE49-F238E27FC236}">
                      <a16:creationId xmlns:a16="http://schemas.microsoft.com/office/drawing/2014/main" id="{D043EC5F-AFCF-4727-9542-7C70B0E1B064}"/>
                    </a:ext>
                  </a:extLst>
                </p:cNvPr>
                <p:cNvSpPr>
                  <a:spLocks noChangeShapeType="1"/>
                </p:cNvSpPr>
                <p:nvPr/>
              </p:nvSpPr>
              <p:spPr bwMode="auto">
                <a:xfrm>
                  <a:off x="2426" y="3521"/>
                  <a:ext cx="0" cy="272"/>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5" name="Line 29">
                  <a:extLst>
                    <a:ext uri="{FF2B5EF4-FFF2-40B4-BE49-F238E27FC236}">
                      <a16:creationId xmlns:a16="http://schemas.microsoft.com/office/drawing/2014/main" id="{41A4A3A0-4FC2-47FF-9FE7-B9A383CA597B}"/>
                    </a:ext>
                  </a:extLst>
                </p:cNvPr>
                <p:cNvSpPr>
                  <a:spLocks noChangeShapeType="1"/>
                </p:cNvSpPr>
                <p:nvPr/>
              </p:nvSpPr>
              <p:spPr bwMode="auto">
                <a:xfrm>
                  <a:off x="2880" y="3521"/>
                  <a:ext cx="0" cy="272"/>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75" name="Group 30">
                <a:extLst>
                  <a:ext uri="{FF2B5EF4-FFF2-40B4-BE49-F238E27FC236}">
                    <a16:creationId xmlns:a16="http://schemas.microsoft.com/office/drawing/2014/main" id="{9D2A5752-08CD-4AF8-98E2-6711CD2A8815}"/>
                  </a:ext>
                </a:extLst>
              </p:cNvPr>
              <p:cNvGrpSpPr>
                <a:grpSpLocks/>
              </p:cNvGrpSpPr>
              <p:nvPr/>
            </p:nvGrpSpPr>
            <p:grpSpPr bwMode="auto">
              <a:xfrm>
                <a:off x="2881" y="2704"/>
                <a:ext cx="1360" cy="272"/>
                <a:chOff x="1973" y="3521"/>
                <a:chExt cx="1360" cy="272"/>
              </a:xfrm>
            </p:grpSpPr>
            <p:sp>
              <p:nvSpPr>
                <p:cNvPr id="19480" name="Rectangle 31">
                  <a:extLst>
                    <a:ext uri="{FF2B5EF4-FFF2-40B4-BE49-F238E27FC236}">
                      <a16:creationId xmlns:a16="http://schemas.microsoft.com/office/drawing/2014/main" id="{96384B08-9E3D-424C-A5BD-E9BA1177AB36}"/>
                    </a:ext>
                  </a:extLst>
                </p:cNvPr>
                <p:cNvSpPr>
                  <a:spLocks noChangeArrowheads="1"/>
                </p:cNvSpPr>
                <p:nvPr/>
              </p:nvSpPr>
              <p:spPr bwMode="auto">
                <a:xfrm>
                  <a:off x="1973" y="3521"/>
                  <a:ext cx="1360" cy="272"/>
                </a:xfrm>
                <a:prstGeom prst="rect">
                  <a:avLst/>
                </a:prstGeom>
                <a:solidFill>
                  <a:srgbClr val="99CCFF"/>
                </a:solidFill>
                <a:ln w="12700" algn="ctr">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a:latin typeface="Arial" panose="020B0604020202020204" pitchFamily="34" charset="0"/>
                    </a:rPr>
                    <a:t>取指   译码   执行</a:t>
                  </a:r>
                </a:p>
              </p:txBody>
            </p:sp>
            <p:sp>
              <p:nvSpPr>
                <p:cNvPr id="19481" name="Line 32">
                  <a:extLst>
                    <a:ext uri="{FF2B5EF4-FFF2-40B4-BE49-F238E27FC236}">
                      <a16:creationId xmlns:a16="http://schemas.microsoft.com/office/drawing/2014/main" id="{40471FB1-0C12-4D38-9F84-96435294022D}"/>
                    </a:ext>
                  </a:extLst>
                </p:cNvPr>
                <p:cNvSpPr>
                  <a:spLocks noChangeShapeType="1"/>
                </p:cNvSpPr>
                <p:nvPr/>
              </p:nvSpPr>
              <p:spPr bwMode="auto">
                <a:xfrm>
                  <a:off x="2426" y="3521"/>
                  <a:ext cx="0" cy="272"/>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82" name="Line 33">
                  <a:extLst>
                    <a:ext uri="{FF2B5EF4-FFF2-40B4-BE49-F238E27FC236}">
                      <a16:creationId xmlns:a16="http://schemas.microsoft.com/office/drawing/2014/main" id="{80C16379-2530-439F-AAD4-BB12786A4F04}"/>
                    </a:ext>
                  </a:extLst>
                </p:cNvPr>
                <p:cNvSpPr>
                  <a:spLocks noChangeShapeType="1"/>
                </p:cNvSpPr>
                <p:nvPr/>
              </p:nvSpPr>
              <p:spPr bwMode="auto">
                <a:xfrm>
                  <a:off x="2880" y="3521"/>
                  <a:ext cx="0" cy="272"/>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76" name="Group 34">
                <a:extLst>
                  <a:ext uri="{FF2B5EF4-FFF2-40B4-BE49-F238E27FC236}">
                    <a16:creationId xmlns:a16="http://schemas.microsoft.com/office/drawing/2014/main" id="{61591019-75E1-41DE-B087-8A3CA424A7CB}"/>
                  </a:ext>
                </a:extLst>
              </p:cNvPr>
              <p:cNvGrpSpPr>
                <a:grpSpLocks/>
              </p:cNvGrpSpPr>
              <p:nvPr/>
            </p:nvGrpSpPr>
            <p:grpSpPr bwMode="auto">
              <a:xfrm>
                <a:off x="3334" y="2976"/>
                <a:ext cx="1360" cy="272"/>
                <a:chOff x="1973" y="3521"/>
                <a:chExt cx="1360" cy="272"/>
              </a:xfrm>
            </p:grpSpPr>
            <p:sp>
              <p:nvSpPr>
                <p:cNvPr id="19477" name="Rectangle 35">
                  <a:extLst>
                    <a:ext uri="{FF2B5EF4-FFF2-40B4-BE49-F238E27FC236}">
                      <a16:creationId xmlns:a16="http://schemas.microsoft.com/office/drawing/2014/main" id="{46D54952-EE99-4F9D-972F-06B6E6553786}"/>
                    </a:ext>
                  </a:extLst>
                </p:cNvPr>
                <p:cNvSpPr>
                  <a:spLocks noChangeArrowheads="1"/>
                </p:cNvSpPr>
                <p:nvPr/>
              </p:nvSpPr>
              <p:spPr bwMode="auto">
                <a:xfrm>
                  <a:off x="1973" y="3521"/>
                  <a:ext cx="1360" cy="272"/>
                </a:xfrm>
                <a:prstGeom prst="rect">
                  <a:avLst/>
                </a:prstGeom>
                <a:solidFill>
                  <a:srgbClr val="99CCFF"/>
                </a:solidFill>
                <a:ln w="12700" algn="ctr">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a:latin typeface="Arial" panose="020B0604020202020204" pitchFamily="34" charset="0"/>
                    </a:rPr>
                    <a:t>取指   译码   执行</a:t>
                  </a:r>
                </a:p>
              </p:txBody>
            </p:sp>
            <p:sp>
              <p:nvSpPr>
                <p:cNvPr id="19478" name="Line 36">
                  <a:extLst>
                    <a:ext uri="{FF2B5EF4-FFF2-40B4-BE49-F238E27FC236}">
                      <a16:creationId xmlns:a16="http://schemas.microsoft.com/office/drawing/2014/main" id="{36B0638B-0D96-47E6-A20C-7257ACB31C1D}"/>
                    </a:ext>
                  </a:extLst>
                </p:cNvPr>
                <p:cNvSpPr>
                  <a:spLocks noChangeShapeType="1"/>
                </p:cNvSpPr>
                <p:nvPr/>
              </p:nvSpPr>
              <p:spPr bwMode="auto">
                <a:xfrm>
                  <a:off x="2426" y="3521"/>
                  <a:ext cx="0" cy="272"/>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79" name="Line 37">
                  <a:extLst>
                    <a:ext uri="{FF2B5EF4-FFF2-40B4-BE49-F238E27FC236}">
                      <a16:creationId xmlns:a16="http://schemas.microsoft.com/office/drawing/2014/main" id="{337CA945-3211-468C-9B7F-83F5ADECCE17}"/>
                    </a:ext>
                  </a:extLst>
                </p:cNvPr>
                <p:cNvSpPr>
                  <a:spLocks noChangeShapeType="1"/>
                </p:cNvSpPr>
                <p:nvPr/>
              </p:nvSpPr>
              <p:spPr bwMode="auto">
                <a:xfrm>
                  <a:off x="2880" y="3521"/>
                  <a:ext cx="0" cy="272"/>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19461" name="Rectangle 38">
            <a:extLst>
              <a:ext uri="{FF2B5EF4-FFF2-40B4-BE49-F238E27FC236}">
                <a16:creationId xmlns:a16="http://schemas.microsoft.com/office/drawing/2014/main" id="{46E89A95-E331-4EFD-B6E8-DB323AC40060}"/>
              </a:ext>
            </a:extLst>
          </p:cNvPr>
          <p:cNvSpPr>
            <a:spLocks noChangeArrowheads="1"/>
          </p:cNvSpPr>
          <p:nvPr/>
        </p:nvSpPr>
        <p:spPr bwMode="auto">
          <a:xfrm>
            <a:off x="5456238" y="2359025"/>
            <a:ext cx="863600" cy="4318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1600" b="1">
                <a:solidFill>
                  <a:srgbClr val="FF0000"/>
                </a:solidFill>
                <a:latin typeface="Arial" panose="020B0604020202020204" pitchFamily="34" charset="0"/>
              </a:rPr>
              <a:t>周期</a:t>
            </a:r>
            <a:r>
              <a:rPr lang="en-US" altLang="zh-CN" sz="1600" b="1">
                <a:solidFill>
                  <a:srgbClr val="FF0000"/>
                </a:solidFill>
                <a:latin typeface="Arial" panose="020B0604020202020204" pitchFamily="34" charset="0"/>
              </a:rPr>
              <a:t>2</a:t>
            </a:r>
          </a:p>
        </p:txBody>
      </p:sp>
      <p:sp>
        <p:nvSpPr>
          <p:cNvPr id="19462" name="Rectangle 39">
            <a:extLst>
              <a:ext uri="{FF2B5EF4-FFF2-40B4-BE49-F238E27FC236}">
                <a16:creationId xmlns:a16="http://schemas.microsoft.com/office/drawing/2014/main" id="{341ED427-74AC-4563-AD57-BD7E92368A74}"/>
              </a:ext>
            </a:extLst>
          </p:cNvPr>
          <p:cNvSpPr>
            <a:spLocks noChangeArrowheads="1"/>
          </p:cNvSpPr>
          <p:nvPr/>
        </p:nvSpPr>
        <p:spPr bwMode="auto">
          <a:xfrm>
            <a:off x="4737100" y="2359025"/>
            <a:ext cx="863600" cy="4318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1600" b="1">
                <a:solidFill>
                  <a:srgbClr val="FF0000"/>
                </a:solidFill>
                <a:latin typeface="Arial" panose="020B0604020202020204" pitchFamily="34" charset="0"/>
              </a:rPr>
              <a:t>周期</a:t>
            </a:r>
            <a:r>
              <a:rPr lang="en-US" altLang="zh-CN" sz="1600" b="1">
                <a:solidFill>
                  <a:srgbClr val="FF0000"/>
                </a:solidFill>
                <a:latin typeface="Arial" panose="020B0604020202020204" pitchFamily="34" charset="0"/>
              </a:rPr>
              <a:t>1</a:t>
            </a:r>
          </a:p>
        </p:txBody>
      </p:sp>
      <p:sp>
        <p:nvSpPr>
          <p:cNvPr id="19463" name="Rectangle 40">
            <a:extLst>
              <a:ext uri="{FF2B5EF4-FFF2-40B4-BE49-F238E27FC236}">
                <a16:creationId xmlns:a16="http://schemas.microsoft.com/office/drawing/2014/main" id="{DD27D33E-C64F-4877-B66F-43AE2C16DF14}"/>
              </a:ext>
            </a:extLst>
          </p:cNvPr>
          <p:cNvSpPr>
            <a:spLocks noChangeArrowheads="1"/>
          </p:cNvSpPr>
          <p:nvPr/>
        </p:nvSpPr>
        <p:spPr bwMode="auto">
          <a:xfrm>
            <a:off x="6176963" y="2359025"/>
            <a:ext cx="863600" cy="4318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1600" b="1">
                <a:solidFill>
                  <a:srgbClr val="FF0000"/>
                </a:solidFill>
                <a:latin typeface="Arial" panose="020B0604020202020204" pitchFamily="34" charset="0"/>
              </a:rPr>
              <a:t>周期</a:t>
            </a:r>
            <a:r>
              <a:rPr lang="en-US" altLang="zh-CN" sz="1600" b="1">
                <a:solidFill>
                  <a:srgbClr val="FF0000"/>
                </a:solidFill>
                <a:latin typeface="Arial" panose="020B0604020202020204" pitchFamily="34" charset="0"/>
              </a:rPr>
              <a:t>3</a:t>
            </a:r>
          </a:p>
        </p:txBody>
      </p:sp>
      <p:sp>
        <p:nvSpPr>
          <p:cNvPr id="19464" name="Rectangle 41">
            <a:extLst>
              <a:ext uri="{FF2B5EF4-FFF2-40B4-BE49-F238E27FC236}">
                <a16:creationId xmlns:a16="http://schemas.microsoft.com/office/drawing/2014/main" id="{C1417A66-8308-49D5-A41D-5580007E381E}"/>
              </a:ext>
            </a:extLst>
          </p:cNvPr>
          <p:cNvSpPr>
            <a:spLocks noChangeArrowheads="1"/>
          </p:cNvSpPr>
          <p:nvPr/>
        </p:nvSpPr>
        <p:spPr bwMode="auto">
          <a:xfrm>
            <a:off x="6896100" y="2359025"/>
            <a:ext cx="865188" cy="4318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1600" b="1">
                <a:solidFill>
                  <a:srgbClr val="FF0000"/>
                </a:solidFill>
                <a:latin typeface="Arial" panose="020B0604020202020204" pitchFamily="34" charset="0"/>
              </a:rPr>
              <a:t>周期</a:t>
            </a:r>
            <a:r>
              <a:rPr lang="en-US" altLang="zh-CN" sz="1600" b="1">
                <a:solidFill>
                  <a:srgbClr val="FF0000"/>
                </a:solidFill>
                <a:latin typeface="Arial" panose="020B0604020202020204" pitchFamily="34" charset="0"/>
              </a:rPr>
              <a:t>4</a:t>
            </a:r>
          </a:p>
        </p:txBody>
      </p:sp>
      <p:sp>
        <p:nvSpPr>
          <p:cNvPr id="19465" name="AutoShape 45">
            <a:extLst>
              <a:ext uri="{FF2B5EF4-FFF2-40B4-BE49-F238E27FC236}">
                <a16:creationId xmlns:a16="http://schemas.microsoft.com/office/drawing/2014/main" id="{5481212F-D836-4F38-BA32-0B6ECCEB761D}"/>
              </a:ext>
            </a:extLst>
          </p:cNvPr>
          <p:cNvSpPr>
            <a:spLocks noChangeArrowheads="1"/>
          </p:cNvSpPr>
          <p:nvPr/>
        </p:nvSpPr>
        <p:spPr bwMode="auto">
          <a:xfrm>
            <a:off x="7112000" y="2719388"/>
            <a:ext cx="2160588" cy="647700"/>
          </a:xfrm>
          <a:prstGeom prst="wedgeRoundRectCallout">
            <a:avLst>
              <a:gd name="adj1" fmla="val -58815"/>
              <a:gd name="adj2" fmla="val 71569"/>
              <a:gd name="adj3" fmla="val 16667"/>
            </a:avLst>
          </a:prstGeom>
          <a:solidFill>
            <a:srgbClr val="E7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a:latin typeface="Courier New" panose="02070309020205020404" pitchFamily="49" charset="0"/>
              </a:rPr>
              <a:t>处理器执行一条指令的三个阶段</a:t>
            </a:r>
          </a:p>
        </p:txBody>
      </p:sp>
      <p:sp>
        <p:nvSpPr>
          <p:cNvPr id="19466" name="Rectangle 50">
            <a:extLst>
              <a:ext uri="{FF2B5EF4-FFF2-40B4-BE49-F238E27FC236}">
                <a16:creationId xmlns:a16="http://schemas.microsoft.com/office/drawing/2014/main" id="{BAE56796-FC7E-41F3-8273-B772D0FC042E}"/>
              </a:ext>
            </a:extLst>
          </p:cNvPr>
          <p:cNvSpPr>
            <a:spLocks noChangeArrowheads="1"/>
          </p:cNvSpPr>
          <p:nvPr/>
        </p:nvSpPr>
        <p:spPr bwMode="auto">
          <a:xfrm>
            <a:off x="6248400" y="3044825"/>
            <a:ext cx="685800" cy="1295400"/>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grpSp>
        <p:nvGrpSpPr>
          <p:cNvPr id="19467" name="Group 51">
            <a:extLst>
              <a:ext uri="{FF2B5EF4-FFF2-40B4-BE49-F238E27FC236}">
                <a16:creationId xmlns:a16="http://schemas.microsoft.com/office/drawing/2014/main" id="{D5D14220-568F-43C9-B3B0-1274FB1A32D5}"/>
              </a:ext>
            </a:extLst>
          </p:cNvPr>
          <p:cNvGrpSpPr>
            <a:grpSpLocks/>
          </p:cNvGrpSpPr>
          <p:nvPr/>
        </p:nvGrpSpPr>
        <p:grpSpPr bwMode="auto">
          <a:xfrm>
            <a:off x="4648200" y="5086351"/>
            <a:ext cx="5264150" cy="923925"/>
            <a:chOff x="2427" y="3748"/>
            <a:chExt cx="3175" cy="582"/>
          </a:xfrm>
        </p:grpSpPr>
        <p:sp>
          <p:nvSpPr>
            <p:cNvPr id="19469" name="Text Box 52">
              <a:extLst>
                <a:ext uri="{FF2B5EF4-FFF2-40B4-BE49-F238E27FC236}">
                  <a16:creationId xmlns:a16="http://schemas.microsoft.com/office/drawing/2014/main" id="{D11F15C4-3034-40F5-B0E2-8587641517FE}"/>
                </a:ext>
              </a:extLst>
            </p:cNvPr>
            <p:cNvSpPr txBox="1">
              <a:spLocks noChangeArrowheads="1"/>
            </p:cNvSpPr>
            <p:nvPr/>
          </p:nvSpPr>
          <p:spPr bwMode="auto">
            <a:xfrm>
              <a:off x="2427" y="3748"/>
              <a:ext cx="3175"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a:t>      </a:t>
              </a:r>
              <a:r>
                <a:rPr lang="zh-CN" altLang="en-US"/>
                <a:t>在第</a:t>
              </a:r>
              <a:r>
                <a:rPr lang="en-US" altLang="zh-CN"/>
                <a:t>3</a:t>
              </a:r>
              <a:r>
                <a:rPr lang="zh-CN" altLang="en-US"/>
                <a:t>个周期，</a:t>
              </a:r>
              <a:r>
                <a:rPr lang="en-US" altLang="zh-CN"/>
                <a:t>PC</a:t>
              </a:r>
              <a:r>
                <a:rPr lang="zh-CN" altLang="en-US"/>
                <a:t>指向指令</a:t>
              </a:r>
              <a:r>
                <a:rPr lang="en-US" altLang="zh-CN"/>
                <a:t>3</a:t>
              </a:r>
              <a:r>
                <a:rPr lang="zh-CN" altLang="en-US"/>
                <a:t>，此时指令</a:t>
              </a:r>
              <a:r>
                <a:rPr lang="en-US" altLang="zh-CN"/>
                <a:t>1</a:t>
              </a:r>
              <a:r>
                <a:rPr lang="zh-CN" altLang="en-US"/>
                <a:t>进入三级流水线的执行阶段，指令</a:t>
              </a:r>
              <a:r>
                <a:rPr lang="en-US" altLang="zh-CN"/>
                <a:t>2</a:t>
              </a:r>
              <a:r>
                <a:rPr lang="zh-CN" altLang="en-US"/>
                <a:t>进入译码阶段，取出指令</a:t>
              </a:r>
              <a:r>
                <a:rPr lang="en-US" altLang="zh-CN"/>
                <a:t>3</a:t>
              </a:r>
              <a:r>
                <a:rPr lang="zh-CN" altLang="en-US"/>
                <a:t>。</a:t>
              </a:r>
            </a:p>
          </p:txBody>
        </p:sp>
        <p:sp>
          <p:nvSpPr>
            <p:cNvPr id="19470" name="Oval 53">
              <a:extLst>
                <a:ext uri="{FF2B5EF4-FFF2-40B4-BE49-F238E27FC236}">
                  <a16:creationId xmlns:a16="http://schemas.microsoft.com/office/drawing/2014/main" id="{1FE26B93-1B14-4A5A-A0D4-F74764193E68}"/>
                </a:ext>
              </a:extLst>
            </p:cNvPr>
            <p:cNvSpPr>
              <a:spLocks noChangeArrowheads="1"/>
            </p:cNvSpPr>
            <p:nvPr/>
          </p:nvSpPr>
          <p:spPr bwMode="auto">
            <a:xfrm>
              <a:off x="2518" y="3781"/>
              <a:ext cx="181" cy="181"/>
            </a:xfrm>
            <a:prstGeom prst="ellipse">
              <a:avLst/>
            </a:prstGeom>
            <a:solidFill>
              <a:srgbClr val="0000FF"/>
            </a:soli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1200">
                  <a:solidFill>
                    <a:schemeClr val="bg1"/>
                  </a:solidFill>
                  <a:latin typeface="Arial Black" panose="020B0A04020102020204" pitchFamily="34" charset="0"/>
                </a:rPr>
                <a:t>3</a:t>
              </a:r>
            </a:p>
          </p:txBody>
        </p:sp>
      </p:grpSp>
      <p:sp>
        <p:nvSpPr>
          <p:cNvPr id="19468" name="Rectangle 2">
            <a:extLst>
              <a:ext uri="{FF2B5EF4-FFF2-40B4-BE49-F238E27FC236}">
                <a16:creationId xmlns:a16="http://schemas.microsoft.com/office/drawing/2014/main" id="{CAC71A5B-C2BC-4943-B5EC-7E3C4AC87742}"/>
              </a:ext>
            </a:extLst>
          </p:cNvPr>
          <p:cNvSpPr>
            <a:spLocks noGrp="1" noChangeArrowheads="1"/>
          </p:cNvSpPr>
          <p:nvPr>
            <p:ph type="title"/>
          </p:nvPr>
        </p:nvSpPr>
        <p:spPr>
          <a:xfrm>
            <a:off x="2208213" y="1277938"/>
            <a:ext cx="7772400" cy="1143000"/>
          </a:xfrm>
        </p:spPr>
        <p:txBody>
          <a:bodyPr/>
          <a:lstStyle/>
          <a:p>
            <a:r>
              <a:rPr lang="zh-CN" altLang="en-US" sz="3600">
                <a:solidFill>
                  <a:srgbClr val="0000FF"/>
                </a:solidFill>
                <a:latin typeface="华文新魏" panose="02010800040101010101" pitchFamily="2" charset="-122"/>
                <a:ea typeface="华文新魏" panose="02010800040101010101" pitchFamily="2" charset="-122"/>
              </a:rPr>
              <a:t>三级流水线结构的指令执行顺序</a:t>
            </a:r>
          </a:p>
        </p:txBody>
      </p:sp>
    </p:spTree>
    <p:extLst>
      <p:ext uri="{BB962C8B-B14F-4D97-AF65-F5344CB8AC3E}">
        <p14:creationId xmlns:p14="http://schemas.microsoft.com/office/powerpoint/2010/main" val="396397953"/>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FE0BBD21-1A22-4427-B341-8D4FA287089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内核概述</a:t>
            </a:r>
          </a:p>
        </p:txBody>
      </p:sp>
      <p:grpSp>
        <p:nvGrpSpPr>
          <p:cNvPr id="20483" name="Group 3">
            <a:extLst>
              <a:ext uri="{FF2B5EF4-FFF2-40B4-BE49-F238E27FC236}">
                <a16:creationId xmlns:a16="http://schemas.microsoft.com/office/drawing/2014/main" id="{2270C797-0B41-4B51-BE75-4B475262FC6F}"/>
              </a:ext>
            </a:extLst>
          </p:cNvPr>
          <p:cNvGrpSpPr>
            <a:grpSpLocks/>
          </p:cNvGrpSpPr>
          <p:nvPr/>
        </p:nvGrpSpPr>
        <p:grpSpPr bwMode="auto">
          <a:xfrm>
            <a:off x="2936876" y="2359025"/>
            <a:ext cx="1655763" cy="3683000"/>
            <a:chOff x="794" y="1706"/>
            <a:chExt cx="1043" cy="2320"/>
          </a:xfrm>
        </p:grpSpPr>
        <p:grpSp>
          <p:nvGrpSpPr>
            <p:cNvPr id="20519" name="Group 4">
              <a:extLst>
                <a:ext uri="{FF2B5EF4-FFF2-40B4-BE49-F238E27FC236}">
                  <a16:creationId xmlns:a16="http://schemas.microsoft.com/office/drawing/2014/main" id="{E3AC22F3-3487-4A31-B559-95F108729D45}"/>
                </a:ext>
              </a:extLst>
            </p:cNvPr>
            <p:cNvGrpSpPr>
              <a:grpSpLocks/>
            </p:cNvGrpSpPr>
            <p:nvPr/>
          </p:nvGrpSpPr>
          <p:grpSpPr bwMode="auto">
            <a:xfrm>
              <a:off x="975" y="1706"/>
              <a:ext cx="680" cy="1996"/>
              <a:chOff x="839" y="1842"/>
              <a:chExt cx="680" cy="1996"/>
            </a:xfrm>
          </p:grpSpPr>
          <p:sp>
            <p:nvSpPr>
              <p:cNvPr id="6" name="AutoShape 5">
                <a:extLst>
                  <a:ext uri="{FF2B5EF4-FFF2-40B4-BE49-F238E27FC236}">
                    <a16:creationId xmlns:a16="http://schemas.microsoft.com/office/drawing/2014/main" id="{84BBDCC8-2AED-4662-A484-011B22176D28}"/>
                  </a:ext>
                </a:extLst>
              </p:cNvPr>
              <p:cNvSpPr>
                <a:spLocks noChangeArrowheads="1"/>
              </p:cNvSpPr>
              <p:nvPr/>
            </p:nvSpPr>
            <p:spPr bwMode="auto">
              <a:xfrm>
                <a:off x="839" y="1842"/>
                <a:ext cx="680" cy="1996"/>
              </a:xfrm>
              <a:prstGeom prst="wave">
                <a:avLst>
                  <a:gd name="adj1" fmla="val 2875"/>
                  <a:gd name="adj2" fmla="val 0"/>
                </a:avLst>
              </a:prstGeom>
              <a:solidFill>
                <a:srgbClr val="CCFFFF"/>
              </a:solidFill>
              <a:ln w="9525" algn="ctr">
                <a:solidFill>
                  <a:srgbClr val="000000"/>
                </a:solidFill>
                <a:round/>
                <a:headEnd/>
                <a:tailEnd/>
              </a:ln>
              <a:effectLst>
                <a:outerShdw dist="107763" dir="2700000" algn="ctr" rotWithShape="0">
                  <a:srgbClr val="808080">
                    <a:alpha val="50000"/>
                  </a:srgbClr>
                </a:outerShdw>
              </a:effectLst>
            </p:spPr>
            <p:txBody>
              <a:bodyPr wrap="none" anchor="ctr"/>
              <a:lstStyle/>
              <a:p>
                <a:pPr algn="ctr">
                  <a:defRPr/>
                </a:pPr>
                <a:endParaRPr lang="zh-CN" altLang="zh-CN" kern="0">
                  <a:solidFill>
                    <a:srgbClr val="000000"/>
                  </a:solidFill>
                  <a:latin typeface="Arial" pitchFamily="34" charset="0"/>
                </a:endParaRPr>
              </a:p>
            </p:txBody>
          </p:sp>
          <p:sp>
            <p:nvSpPr>
              <p:cNvPr id="7" name="Rectangle 6">
                <a:extLst>
                  <a:ext uri="{FF2B5EF4-FFF2-40B4-BE49-F238E27FC236}">
                    <a16:creationId xmlns:a16="http://schemas.microsoft.com/office/drawing/2014/main" id="{35220368-3D9C-40BD-850F-0E9979F961CF}"/>
                  </a:ext>
                </a:extLst>
              </p:cNvPr>
              <p:cNvSpPr>
                <a:spLocks noChangeArrowheads="1"/>
              </p:cNvSpPr>
              <p:nvPr/>
            </p:nvSpPr>
            <p:spPr bwMode="auto">
              <a:xfrm>
                <a:off x="839" y="2296"/>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1</a:t>
                </a:r>
              </a:p>
            </p:txBody>
          </p:sp>
          <p:sp>
            <p:nvSpPr>
              <p:cNvPr id="8" name="Rectangle 7">
                <a:extLst>
                  <a:ext uri="{FF2B5EF4-FFF2-40B4-BE49-F238E27FC236}">
                    <a16:creationId xmlns:a16="http://schemas.microsoft.com/office/drawing/2014/main" id="{F703C343-F9B1-4C6F-96CC-5A217E9C3C00}"/>
                  </a:ext>
                </a:extLst>
              </p:cNvPr>
              <p:cNvSpPr>
                <a:spLocks noChangeArrowheads="1"/>
              </p:cNvSpPr>
              <p:nvPr/>
            </p:nvSpPr>
            <p:spPr bwMode="auto">
              <a:xfrm>
                <a:off x="839" y="2568"/>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2</a:t>
                </a:r>
              </a:p>
            </p:txBody>
          </p:sp>
          <p:sp>
            <p:nvSpPr>
              <p:cNvPr id="9" name="Rectangle 8">
                <a:extLst>
                  <a:ext uri="{FF2B5EF4-FFF2-40B4-BE49-F238E27FC236}">
                    <a16:creationId xmlns:a16="http://schemas.microsoft.com/office/drawing/2014/main" id="{2B89544E-379B-44CB-B815-5CE2E04A9C52}"/>
                  </a:ext>
                </a:extLst>
              </p:cNvPr>
              <p:cNvSpPr>
                <a:spLocks noChangeArrowheads="1"/>
              </p:cNvSpPr>
              <p:nvPr/>
            </p:nvSpPr>
            <p:spPr bwMode="auto">
              <a:xfrm>
                <a:off x="839" y="2840"/>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3</a:t>
                </a:r>
              </a:p>
            </p:txBody>
          </p:sp>
          <p:sp>
            <p:nvSpPr>
              <p:cNvPr id="10" name="Rectangle 9">
                <a:extLst>
                  <a:ext uri="{FF2B5EF4-FFF2-40B4-BE49-F238E27FC236}">
                    <a16:creationId xmlns:a16="http://schemas.microsoft.com/office/drawing/2014/main" id="{3DC8D5F5-C2C1-4CEA-B9C7-5B7BF1A6A3B5}"/>
                  </a:ext>
                </a:extLst>
              </p:cNvPr>
              <p:cNvSpPr>
                <a:spLocks noChangeArrowheads="1"/>
              </p:cNvSpPr>
              <p:nvPr/>
            </p:nvSpPr>
            <p:spPr bwMode="auto">
              <a:xfrm>
                <a:off x="839" y="3112"/>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zh-CN" altLang="en-US" kern="0">
                    <a:solidFill>
                      <a:srgbClr val="000000"/>
                    </a:solidFill>
                    <a:latin typeface="Arial" pitchFamily="34" charset="0"/>
                  </a:rPr>
                  <a:t>指令</a:t>
                </a:r>
                <a:r>
                  <a:rPr lang="en-US" altLang="zh-CN" kern="0">
                    <a:solidFill>
                      <a:srgbClr val="000000"/>
                    </a:solidFill>
                    <a:latin typeface="Arial" pitchFamily="34" charset="0"/>
                  </a:rPr>
                  <a:t>4</a:t>
                </a:r>
              </a:p>
            </p:txBody>
          </p:sp>
          <p:sp>
            <p:nvSpPr>
              <p:cNvPr id="11" name="Rectangle 10">
                <a:extLst>
                  <a:ext uri="{FF2B5EF4-FFF2-40B4-BE49-F238E27FC236}">
                    <a16:creationId xmlns:a16="http://schemas.microsoft.com/office/drawing/2014/main" id="{AAB30CEA-2A16-4B55-A86E-C04B60CA264D}"/>
                  </a:ext>
                </a:extLst>
              </p:cNvPr>
              <p:cNvSpPr>
                <a:spLocks noChangeArrowheads="1"/>
              </p:cNvSpPr>
              <p:nvPr/>
            </p:nvSpPr>
            <p:spPr bwMode="auto">
              <a:xfrm>
                <a:off x="839" y="2024"/>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kern="0">
                    <a:solidFill>
                      <a:srgbClr val="000000"/>
                    </a:solidFill>
                    <a:latin typeface="Arial" pitchFamily="34" charset="0"/>
                  </a:rPr>
                  <a:t>……</a:t>
                </a:r>
              </a:p>
            </p:txBody>
          </p:sp>
          <p:sp>
            <p:nvSpPr>
              <p:cNvPr id="12" name="Rectangle 11">
                <a:extLst>
                  <a:ext uri="{FF2B5EF4-FFF2-40B4-BE49-F238E27FC236}">
                    <a16:creationId xmlns:a16="http://schemas.microsoft.com/office/drawing/2014/main" id="{A89F8FD2-88C5-410D-8BA9-7F9A6F98E56D}"/>
                  </a:ext>
                </a:extLst>
              </p:cNvPr>
              <p:cNvSpPr>
                <a:spLocks noChangeArrowheads="1"/>
              </p:cNvSpPr>
              <p:nvPr/>
            </p:nvSpPr>
            <p:spPr bwMode="auto">
              <a:xfrm>
                <a:off x="839" y="3384"/>
                <a:ext cx="680" cy="272"/>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3D9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defRPr/>
                </a:pPr>
                <a:r>
                  <a:rPr lang="en-US" altLang="zh-CN" kern="0">
                    <a:solidFill>
                      <a:srgbClr val="000000"/>
                    </a:solidFill>
                    <a:latin typeface="Arial" pitchFamily="34" charset="0"/>
                  </a:rPr>
                  <a:t>……</a:t>
                </a:r>
              </a:p>
            </p:txBody>
          </p:sp>
        </p:grpSp>
        <p:sp>
          <p:nvSpPr>
            <p:cNvPr id="5" name="Text Box 12">
              <a:extLst>
                <a:ext uri="{FF2B5EF4-FFF2-40B4-BE49-F238E27FC236}">
                  <a16:creationId xmlns:a16="http://schemas.microsoft.com/office/drawing/2014/main" id="{5AB2E53A-BFBA-4EBE-BBDB-916DE3DCF916}"/>
                </a:ext>
              </a:extLst>
            </p:cNvPr>
            <p:cNvSpPr txBox="1">
              <a:spLocks noChangeArrowheads="1"/>
            </p:cNvSpPr>
            <p:nvPr/>
          </p:nvSpPr>
          <p:spPr bwMode="auto">
            <a:xfrm>
              <a:off x="794" y="3793"/>
              <a:ext cx="10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kern="0">
                  <a:solidFill>
                    <a:srgbClr val="000000"/>
                  </a:solidFill>
                  <a:latin typeface="Arial" pitchFamily="34" charset="0"/>
                </a:rPr>
                <a:t>程序存储器</a:t>
              </a:r>
            </a:p>
          </p:txBody>
        </p:sp>
      </p:grpSp>
      <p:grpSp>
        <p:nvGrpSpPr>
          <p:cNvPr id="20484" name="Group 13">
            <a:extLst>
              <a:ext uri="{FF2B5EF4-FFF2-40B4-BE49-F238E27FC236}">
                <a16:creationId xmlns:a16="http://schemas.microsoft.com/office/drawing/2014/main" id="{B446B044-9CAB-4F29-BDB1-047DDC4C2BAD}"/>
              </a:ext>
            </a:extLst>
          </p:cNvPr>
          <p:cNvGrpSpPr>
            <a:grpSpLocks/>
          </p:cNvGrpSpPr>
          <p:nvPr/>
        </p:nvGrpSpPr>
        <p:grpSpPr bwMode="auto">
          <a:xfrm>
            <a:off x="4808539" y="2359026"/>
            <a:ext cx="4319587" cy="2447925"/>
            <a:chOff x="1973" y="1706"/>
            <a:chExt cx="2721" cy="1542"/>
          </a:xfrm>
        </p:grpSpPr>
        <p:grpSp>
          <p:nvGrpSpPr>
            <p:cNvPr id="20495" name="Group 14">
              <a:extLst>
                <a:ext uri="{FF2B5EF4-FFF2-40B4-BE49-F238E27FC236}">
                  <a16:creationId xmlns:a16="http://schemas.microsoft.com/office/drawing/2014/main" id="{60F95C81-4CFC-4A4F-B7F6-B437691F203A}"/>
                </a:ext>
              </a:extLst>
            </p:cNvPr>
            <p:cNvGrpSpPr>
              <a:grpSpLocks/>
            </p:cNvGrpSpPr>
            <p:nvPr/>
          </p:nvGrpSpPr>
          <p:grpSpPr bwMode="auto">
            <a:xfrm>
              <a:off x="1973" y="1706"/>
              <a:ext cx="2721" cy="272"/>
              <a:chOff x="1973" y="1706"/>
              <a:chExt cx="2721" cy="272"/>
            </a:xfrm>
          </p:grpSpPr>
          <p:sp>
            <p:nvSpPr>
              <p:cNvPr id="32" name="Rectangle 15">
                <a:extLst>
                  <a:ext uri="{FF2B5EF4-FFF2-40B4-BE49-F238E27FC236}">
                    <a16:creationId xmlns:a16="http://schemas.microsoft.com/office/drawing/2014/main" id="{2EFF1E56-CFF8-41C6-B446-4E7622699958}"/>
                  </a:ext>
                </a:extLst>
              </p:cNvPr>
              <p:cNvSpPr>
                <a:spLocks noChangeArrowheads="1"/>
              </p:cNvSpPr>
              <p:nvPr/>
            </p:nvSpPr>
            <p:spPr bwMode="auto">
              <a:xfrm>
                <a:off x="1973"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1</a:t>
                </a:r>
              </a:p>
            </p:txBody>
          </p:sp>
          <p:sp>
            <p:nvSpPr>
              <p:cNvPr id="33" name="Rectangle 16">
                <a:extLst>
                  <a:ext uri="{FF2B5EF4-FFF2-40B4-BE49-F238E27FC236}">
                    <a16:creationId xmlns:a16="http://schemas.microsoft.com/office/drawing/2014/main" id="{4A4DAC62-79A4-41A2-AAD4-D5F327B7C032}"/>
                  </a:ext>
                </a:extLst>
              </p:cNvPr>
              <p:cNvSpPr>
                <a:spLocks noChangeArrowheads="1"/>
              </p:cNvSpPr>
              <p:nvPr/>
            </p:nvSpPr>
            <p:spPr bwMode="auto">
              <a:xfrm>
                <a:off x="2426"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2</a:t>
                </a:r>
              </a:p>
            </p:txBody>
          </p:sp>
          <p:sp>
            <p:nvSpPr>
              <p:cNvPr id="34" name="Rectangle 17">
                <a:extLst>
                  <a:ext uri="{FF2B5EF4-FFF2-40B4-BE49-F238E27FC236}">
                    <a16:creationId xmlns:a16="http://schemas.microsoft.com/office/drawing/2014/main" id="{8B3A2BE6-EDAA-404C-84DC-A16CA31AAEF1}"/>
                  </a:ext>
                </a:extLst>
              </p:cNvPr>
              <p:cNvSpPr>
                <a:spLocks noChangeArrowheads="1"/>
              </p:cNvSpPr>
              <p:nvPr/>
            </p:nvSpPr>
            <p:spPr bwMode="auto">
              <a:xfrm>
                <a:off x="2880"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3</a:t>
                </a:r>
              </a:p>
            </p:txBody>
          </p:sp>
          <p:sp>
            <p:nvSpPr>
              <p:cNvPr id="35" name="Rectangle 18">
                <a:extLst>
                  <a:ext uri="{FF2B5EF4-FFF2-40B4-BE49-F238E27FC236}">
                    <a16:creationId xmlns:a16="http://schemas.microsoft.com/office/drawing/2014/main" id="{B97786C0-DD1E-4028-AD95-1C15D28B5BB3}"/>
                  </a:ext>
                </a:extLst>
              </p:cNvPr>
              <p:cNvSpPr>
                <a:spLocks noChangeArrowheads="1"/>
              </p:cNvSpPr>
              <p:nvPr/>
            </p:nvSpPr>
            <p:spPr bwMode="auto">
              <a:xfrm>
                <a:off x="3334"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4</a:t>
                </a:r>
              </a:p>
            </p:txBody>
          </p:sp>
          <p:sp>
            <p:nvSpPr>
              <p:cNvPr id="36" name="Rectangle 19">
                <a:extLst>
                  <a:ext uri="{FF2B5EF4-FFF2-40B4-BE49-F238E27FC236}">
                    <a16:creationId xmlns:a16="http://schemas.microsoft.com/office/drawing/2014/main" id="{1BD49761-FF54-462B-A91E-CA90F3B634D2}"/>
                  </a:ext>
                </a:extLst>
              </p:cNvPr>
              <p:cNvSpPr>
                <a:spLocks noChangeArrowheads="1"/>
              </p:cNvSpPr>
              <p:nvPr/>
            </p:nvSpPr>
            <p:spPr bwMode="auto">
              <a:xfrm>
                <a:off x="3788"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5</a:t>
                </a:r>
              </a:p>
            </p:txBody>
          </p:sp>
          <p:sp>
            <p:nvSpPr>
              <p:cNvPr id="37" name="Rectangle 20">
                <a:extLst>
                  <a:ext uri="{FF2B5EF4-FFF2-40B4-BE49-F238E27FC236}">
                    <a16:creationId xmlns:a16="http://schemas.microsoft.com/office/drawing/2014/main" id="{E532750B-420F-4F62-8320-89FEE9FECF14}"/>
                  </a:ext>
                </a:extLst>
              </p:cNvPr>
              <p:cNvSpPr>
                <a:spLocks noChangeArrowheads="1"/>
              </p:cNvSpPr>
              <p:nvPr/>
            </p:nvSpPr>
            <p:spPr bwMode="auto">
              <a:xfrm>
                <a:off x="4241" y="1706"/>
                <a:ext cx="45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kern="0">
                    <a:solidFill>
                      <a:srgbClr val="000000"/>
                    </a:solidFill>
                    <a:latin typeface="Arial" pitchFamily="34" charset="0"/>
                  </a:rPr>
                  <a:t>周期</a:t>
                </a:r>
                <a:r>
                  <a:rPr lang="en-US" altLang="zh-CN" sz="1600" kern="0">
                    <a:solidFill>
                      <a:srgbClr val="000000"/>
                    </a:solidFill>
                    <a:latin typeface="Arial" pitchFamily="34" charset="0"/>
                  </a:rPr>
                  <a:t>6</a:t>
                </a:r>
              </a:p>
            </p:txBody>
          </p:sp>
        </p:grpSp>
        <p:grpSp>
          <p:nvGrpSpPr>
            <p:cNvPr id="20496" name="Group 21">
              <a:extLst>
                <a:ext uri="{FF2B5EF4-FFF2-40B4-BE49-F238E27FC236}">
                  <a16:creationId xmlns:a16="http://schemas.microsoft.com/office/drawing/2014/main" id="{EE19CF07-CBF9-4DFE-95E7-3AB175717D87}"/>
                </a:ext>
              </a:extLst>
            </p:cNvPr>
            <p:cNvGrpSpPr>
              <a:grpSpLocks/>
            </p:cNvGrpSpPr>
            <p:nvPr/>
          </p:nvGrpSpPr>
          <p:grpSpPr bwMode="auto">
            <a:xfrm>
              <a:off x="1973" y="2160"/>
              <a:ext cx="2721" cy="1088"/>
              <a:chOff x="1973" y="2160"/>
              <a:chExt cx="2721" cy="1088"/>
            </a:xfrm>
          </p:grpSpPr>
          <p:grpSp>
            <p:nvGrpSpPr>
              <p:cNvPr id="20497" name="Group 22">
                <a:extLst>
                  <a:ext uri="{FF2B5EF4-FFF2-40B4-BE49-F238E27FC236}">
                    <a16:creationId xmlns:a16="http://schemas.microsoft.com/office/drawing/2014/main" id="{538AB34C-1DD4-4FE9-B594-BFF0D6FB6364}"/>
                  </a:ext>
                </a:extLst>
              </p:cNvPr>
              <p:cNvGrpSpPr>
                <a:grpSpLocks/>
              </p:cNvGrpSpPr>
              <p:nvPr/>
            </p:nvGrpSpPr>
            <p:grpSpPr bwMode="auto">
              <a:xfrm>
                <a:off x="1973" y="2160"/>
                <a:ext cx="1360" cy="272"/>
                <a:chOff x="1973" y="3521"/>
                <a:chExt cx="1360" cy="272"/>
              </a:xfrm>
            </p:grpSpPr>
            <p:sp>
              <p:nvSpPr>
                <p:cNvPr id="29" name="Rectangle 23">
                  <a:extLst>
                    <a:ext uri="{FF2B5EF4-FFF2-40B4-BE49-F238E27FC236}">
                      <a16:creationId xmlns:a16="http://schemas.microsoft.com/office/drawing/2014/main" id="{C94E0443-0915-4941-A0FB-ECD9B197B4DB}"/>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30" name="Line 24">
                  <a:extLst>
                    <a:ext uri="{FF2B5EF4-FFF2-40B4-BE49-F238E27FC236}">
                      <a16:creationId xmlns:a16="http://schemas.microsoft.com/office/drawing/2014/main" id="{2DD4CBBE-54C2-457F-B64D-DB7C1C7D8BEE}"/>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1" name="Line 25">
                  <a:extLst>
                    <a:ext uri="{FF2B5EF4-FFF2-40B4-BE49-F238E27FC236}">
                      <a16:creationId xmlns:a16="http://schemas.microsoft.com/office/drawing/2014/main" id="{E8C147F2-11D7-4BD9-958F-3BA8F4BA4167}"/>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20498" name="Group 26">
                <a:extLst>
                  <a:ext uri="{FF2B5EF4-FFF2-40B4-BE49-F238E27FC236}">
                    <a16:creationId xmlns:a16="http://schemas.microsoft.com/office/drawing/2014/main" id="{F1E1DDC0-17C0-4FB8-8210-193CF83EF3C7}"/>
                  </a:ext>
                </a:extLst>
              </p:cNvPr>
              <p:cNvGrpSpPr>
                <a:grpSpLocks/>
              </p:cNvGrpSpPr>
              <p:nvPr/>
            </p:nvGrpSpPr>
            <p:grpSpPr bwMode="auto">
              <a:xfrm>
                <a:off x="2427" y="2432"/>
                <a:ext cx="1360" cy="272"/>
                <a:chOff x="1973" y="3521"/>
                <a:chExt cx="1360" cy="272"/>
              </a:xfrm>
            </p:grpSpPr>
            <p:sp>
              <p:nvSpPr>
                <p:cNvPr id="26" name="Rectangle 27">
                  <a:extLst>
                    <a:ext uri="{FF2B5EF4-FFF2-40B4-BE49-F238E27FC236}">
                      <a16:creationId xmlns:a16="http://schemas.microsoft.com/office/drawing/2014/main" id="{E495450D-BCF5-4F13-8644-4848E5EAD1E8}"/>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27" name="Line 28">
                  <a:extLst>
                    <a:ext uri="{FF2B5EF4-FFF2-40B4-BE49-F238E27FC236}">
                      <a16:creationId xmlns:a16="http://schemas.microsoft.com/office/drawing/2014/main" id="{7D442AFF-C836-4B40-8F73-23D9063C2CF5}"/>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8" name="Line 29">
                  <a:extLst>
                    <a:ext uri="{FF2B5EF4-FFF2-40B4-BE49-F238E27FC236}">
                      <a16:creationId xmlns:a16="http://schemas.microsoft.com/office/drawing/2014/main" id="{9AC37FF0-800E-490C-A1DC-F5DAE4BE51B6}"/>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20499" name="Group 30">
                <a:extLst>
                  <a:ext uri="{FF2B5EF4-FFF2-40B4-BE49-F238E27FC236}">
                    <a16:creationId xmlns:a16="http://schemas.microsoft.com/office/drawing/2014/main" id="{C350BE8B-A04C-4670-834A-17419EE4DB42}"/>
                  </a:ext>
                </a:extLst>
              </p:cNvPr>
              <p:cNvGrpSpPr>
                <a:grpSpLocks/>
              </p:cNvGrpSpPr>
              <p:nvPr/>
            </p:nvGrpSpPr>
            <p:grpSpPr bwMode="auto">
              <a:xfrm>
                <a:off x="2881" y="2704"/>
                <a:ext cx="1360" cy="272"/>
                <a:chOff x="1973" y="3521"/>
                <a:chExt cx="1360" cy="272"/>
              </a:xfrm>
            </p:grpSpPr>
            <p:sp>
              <p:nvSpPr>
                <p:cNvPr id="23" name="Rectangle 31">
                  <a:extLst>
                    <a:ext uri="{FF2B5EF4-FFF2-40B4-BE49-F238E27FC236}">
                      <a16:creationId xmlns:a16="http://schemas.microsoft.com/office/drawing/2014/main" id="{5DFC76C1-55A7-41A0-BDE9-634F0F713D09}"/>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24" name="Line 32">
                  <a:extLst>
                    <a:ext uri="{FF2B5EF4-FFF2-40B4-BE49-F238E27FC236}">
                      <a16:creationId xmlns:a16="http://schemas.microsoft.com/office/drawing/2014/main" id="{59FF5662-E3CA-4309-B0E7-ABACEE430D55}"/>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5" name="Line 33">
                  <a:extLst>
                    <a:ext uri="{FF2B5EF4-FFF2-40B4-BE49-F238E27FC236}">
                      <a16:creationId xmlns:a16="http://schemas.microsoft.com/office/drawing/2014/main" id="{5C8B6700-7BF8-49F5-ADDE-F720EAA07A1B}"/>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nvGrpSpPr>
              <p:cNvPr id="20500" name="Group 34">
                <a:extLst>
                  <a:ext uri="{FF2B5EF4-FFF2-40B4-BE49-F238E27FC236}">
                    <a16:creationId xmlns:a16="http://schemas.microsoft.com/office/drawing/2014/main" id="{4D21E2C3-7867-404A-A76D-A7B6CFA0F5AB}"/>
                  </a:ext>
                </a:extLst>
              </p:cNvPr>
              <p:cNvGrpSpPr>
                <a:grpSpLocks/>
              </p:cNvGrpSpPr>
              <p:nvPr/>
            </p:nvGrpSpPr>
            <p:grpSpPr bwMode="auto">
              <a:xfrm>
                <a:off x="3334" y="2976"/>
                <a:ext cx="1360" cy="272"/>
                <a:chOff x="1973" y="3521"/>
                <a:chExt cx="1360" cy="272"/>
              </a:xfrm>
            </p:grpSpPr>
            <p:sp>
              <p:nvSpPr>
                <p:cNvPr id="20" name="Rectangle 35">
                  <a:extLst>
                    <a:ext uri="{FF2B5EF4-FFF2-40B4-BE49-F238E27FC236}">
                      <a16:creationId xmlns:a16="http://schemas.microsoft.com/office/drawing/2014/main" id="{110AE377-A888-4730-81B1-49968E40CEC7}"/>
                    </a:ext>
                  </a:extLst>
                </p:cNvPr>
                <p:cNvSpPr>
                  <a:spLocks noChangeArrowheads="1"/>
                </p:cNvSpPr>
                <p:nvPr/>
              </p:nvSpPr>
              <p:spPr bwMode="auto">
                <a:xfrm>
                  <a:off x="1973" y="3521"/>
                  <a:ext cx="1360" cy="272"/>
                </a:xfrm>
                <a:prstGeom prst="rect">
                  <a:avLst/>
                </a:prstGeom>
                <a:solidFill>
                  <a:srgbClr val="99CCFF"/>
                </a:solidFill>
                <a:ln w="12700" algn="ctr">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defRPr/>
                  </a:pPr>
                  <a:r>
                    <a:rPr lang="zh-CN" altLang="en-US" kern="0">
                      <a:solidFill>
                        <a:srgbClr val="000000"/>
                      </a:solidFill>
                      <a:latin typeface="Arial" pitchFamily="34" charset="0"/>
                    </a:rPr>
                    <a:t>取指   译码   执行</a:t>
                  </a:r>
                </a:p>
              </p:txBody>
            </p:sp>
            <p:sp>
              <p:nvSpPr>
                <p:cNvPr id="21" name="Line 36">
                  <a:extLst>
                    <a:ext uri="{FF2B5EF4-FFF2-40B4-BE49-F238E27FC236}">
                      <a16:creationId xmlns:a16="http://schemas.microsoft.com/office/drawing/2014/main" id="{E543FC9B-3EB9-4A2A-8537-D26A0A3F3E17}"/>
                    </a:ext>
                  </a:extLst>
                </p:cNvPr>
                <p:cNvSpPr>
                  <a:spLocks noChangeShapeType="1"/>
                </p:cNvSpPr>
                <p:nvPr/>
              </p:nvSpPr>
              <p:spPr bwMode="auto">
                <a:xfrm>
                  <a:off x="2426"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2" name="Line 37">
                  <a:extLst>
                    <a:ext uri="{FF2B5EF4-FFF2-40B4-BE49-F238E27FC236}">
                      <a16:creationId xmlns:a16="http://schemas.microsoft.com/office/drawing/2014/main" id="{56729823-F830-48B7-8EF2-EDF7AECAFE8D}"/>
                    </a:ext>
                  </a:extLst>
                </p:cNvPr>
                <p:cNvSpPr>
                  <a:spLocks noChangeShapeType="1"/>
                </p:cNvSpPr>
                <p:nvPr/>
              </p:nvSpPr>
              <p:spPr bwMode="auto">
                <a:xfrm>
                  <a:off x="2880" y="3521"/>
                  <a:ext cx="0" cy="272"/>
                </a:xfrm>
                <a:prstGeom prst="line">
                  <a:avLst/>
                </a:prstGeom>
                <a:noFill/>
                <a:ln w="127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grpSp>
      </p:grpSp>
      <p:sp>
        <p:nvSpPr>
          <p:cNvPr id="38" name="Rectangle 38">
            <a:extLst>
              <a:ext uri="{FF2B5EF4-FFF2-40B4-BE49-F238E27FC236}">
                <a16:creationId xmlns:a16="http://schemas.microsoft.com/office/drawing/2014/main" id="{6D065D08-9DEC-4487-97B8-563D66E5B20A}"/>
              </a:ext>
            </a:extLst>
          </p:cNvPr>
          <p:cNvSpPr>
            <a:spLocks noChangeArrowheads="1"/>
          </p:cNvSpPr>
          <p:nvPr/>
        </p:nvSpPr>
        <p:spPr bwMode="auto">
          <a:xfrm>
            <a:off x="5456238" y="2359025"/>
            <a:ext cx="863600"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2</a:t>
            </a:r>
          </a:p>
        </p:txBody>
      </p:sp>
      <p:sp>
        <p:nvSpPr>
          <p:cNvPr id="39" name="Rectangle 39">
            <a:extLst>
              <a:ext uri="{FF2B5EF4-FFF2-40B4-BE49-F238E27FC236}">
                <a16:creationId xmlns:a16="http://schemas.microsoft.com/office/drawing/2014/main" id="{F4CBF2DF-0A8C-4DD6-B179-283CD153528B}"/>
              </a:ext>
            </a:extLst>
          </p:cNvPr>
          <p:cNvSpPr>
            <a:spLocks noChangeArrowheads="1"/>
          </p:cNvSpPr>
          <p:nvPr/>
        </p:nvSpPr>
        <p:spPr bwMode="auto">
          <a:xfrm>
            <a:off x="4737100" y="2359025"/>
            <a:ext cx="863600"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1</a:t>
            </a:r>
          </a:p>
        </p:txBody>
      </p:sp>
      <p:sp>
        <p:nvSpPr>
          <p:cNvPr id="40" name="Rectangle 40">
            <a:extLst>
              <a:ext uri="{FF2B5EF4-FFF2-40B4-BE49-F238E27FC236}">
                <a16:creationId xmlns:a16="http://schemas.microsoft.com/office/drawing/2014/main" id="{C7D59650-F546-44D6-8B2D-DDC377C9F0DA}"/>
              </a:ext>
            </a:extLst>
          </p:cNvPr>
          <p:cNvSpPr>
            <a:spLocks noChangeArrowheads="1"/>
          </p:cNvSpPr>
          <p:nvPr/>
        </p:nvSpPr>
        <p:spPr bwMode="auto">
          <a:xfrm>
            <a:off x="6176963" y="2359025"/>
            <a:ext cx="863600"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3</a:t>
            </a:r>
          </a:p>
        </p:txBody>
      </p:sp>
      <p:sp>
        <p:nvSpPr>
          <p:cNvPr id="41" name="Rectangle 41">
            <a:extLst>
              <a:ext uri="{FF2B5EF4-FFF2-40B4-BE49-F238E27FC236}">
                <a16:creationId xmlns:a16="http://schemas.microsoft.com/office/drawing/2014/main" id="{2558D5F2-E04B-4C70-9E78-EFD746B2CD03}"/>
              </a:ext>
            </a:extLst>
          </p:cNvPr>
          <p:cNvSpPr>
            <a:spLocks noChangeArrowheads="1"/>
          </p:cNvSpPr>
          <p:nvPr/>
        </p:nvSpPr>
        <p:spPr bwMode="auto">
          <a:xfrm>
            <a:off x="6896100" y="2359025"/>
            <a:ext cx="865188" cy="431800"/>
          </a:xfrm>
          <a:prstGeom prst="rect">
            <a:avLst/>
          </a:prstGeom>
          <a:noFill/>
          <a:ln w="9525" algn="ctr">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600" b="1" kern="0">
                <a:solidFill>
                  <a:srgbClr val="FF0000"/>
                </a:solidFill>
                <a:latin typeface="Arial" pitchFamily="34" charset="0"/>
              </a:rPr>
              <a:t>周期</a:t>
            </a:r>
            <a:r>
              <a:rPr lang="en-US" altLang="zh-CN" sz="1600" b="1" kern="0">
                <a:solidFill>
                  <a:srgbClr val="FF0000"/>
                </a:solidFill>
                <a:latin typeface="Arial" pitchFamily="34" charset="0"/>
              </a:rPr>
              <a:t>4</a:t>
            </a:r>
          </a:p>
        </p:txBody>
      </p:sp>
      <p:sp>
        <p:nvSpPr>
          <p:cNvPr id="42" name="AutoShape 42">
            <a:extLst>
              <a:ext uri="{FF2B5EF4-FFF2-40B4-BE49-F238E27FC236}">
                <a16:creationId xmlns:a16="http://schemas.microsoft.com/office/drawing/2014/main" id="{E794E384-AD64-4D84-8ED4-70F26C48D55B}"/>
              </a:ext>
            </a:extLst>
          </p:cNvPr>
          <p:cNvSpPr>
            <a:spLocks noChangeArrowheads="1"/>
          </p:cNvSpPr>
          <p:nvPr/>
        </p:nvSpPr>
        <p:spPr bwMode="auto">
          <a:xfrm>
            <a:off x="7112000" y="2719388"/>
            <a:ext cx="2160588" cy="647700"/>
          </a:xfrm>
          <a:prstGeom prst="wedgeRoundRectCallout">
            <a:avLst>
              <a:gd name="adj1" fmla="val -58815"/>
              <a:gd name="adj2" fmla="val 71569"/>
              <a:gd name="adj3" fmla="val 16667"/>
            </a:avLst>
          </a:prstGeom>
          <a:solidFill>
            <a:srgbClr val="E7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kern="0">
                <a:solidFill>
                  <a:srgbClr val="000000"/>
                </a:solidFill>
                <a:latin typeface="Courier New" pitchFamily="49" charset="0"/>
              </a:rPr>
              <a:t>处理器执行一条指令的三个阶段</a:t>
            </a:r>
          </a:p>
        </p:txBody>
      </p:sp>
      <p:grpSp>
        <p:nvGrpSpPr>
          <p:cNvPr id="20490" name="Group 47">
            <a:extLst>
              <a:ext uri="{FF2B5EF4-FFF2-40B4-BE49-F238E27FC236}">
                <a16:creationId xmlns:a16="http://schemas.microsoft.com/office/drawing/2014/main" id="{F834AAAE-C0EA-4EF7-BA5B-26D63E6BB1F6}"/>
              </a:ext>
            </a:extLst>
          </p:cNvPr>
          <p:cNvGrpSpPr>
            <a:grpSpLocks/>
          </p:cNvGrpSpPr>
          <p:nvPr/>
        </p:nvGrpSpPr>
        <p:grpSpPr bwMode="auto">
          <a:xfrm>
            <a:off x="4637088" y="5086356"/>
            <a:ext cx="5040312" cy="646113"/>
            <a:chOff x="2427" y="3759"/>
            <a:chExt cx="3175" cy="407"/>
          </a:xfrm>
        </p:grpSpPr>
        <p:sp>
          <p:nvSpPr>
            <p:cNvPr id="44" name="Text Box 48">
              <a:extLst>
                <a:ext uri="{FF2B5EF4-FFF2-40B4-BE49-F238E27FC236}">
                  <a16:creationId xmlns:a16="http://schemas.microsoft.com/office/drawing/2014/main" id="{457FA561-71E7-497F-BC13-1F1E3148CF13}"/>
                </a:ext>
              </a:extLst>
            </p:cNvPr>
            <p:cNvSpPr txBox="1">
              <a:spLocks noChangeArrowheads="1"/>
            </p:cNvSpPr>
            <p:nvPr/>
          </p:nvSpPr>
          <p:spPr bwMode="auto">
            <a:xfrm>
              <a:off x="2427" y="3759"/>
              <a:ext cx="317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kern="0">
                  <a:solidFill>
                    <a:srgbClr val="000000"/>
                  </a:solidFill>
                </a:rPr>
                <a:t>      </a:t>
              </a:r>
              <a:r>
                <a:rPr lang="zh-CN" altLang="en-US" kern="0">
                  <a:solidFill>
                    <a:srgbClr val="000000"/>
                  </a:solidFill>
                </a:rPr>
                <a:t>在第</a:t>
              </a:r>
              <a:r>
                <a:rPr lang="en-US" altLang="zh-CN" kern="0">
                  <a:solidFill>
                    <a:srgbClr val="000000"/>
                  </a:solidFill>
                </a:rPr>
                <a:t>4</a:t>
              </a:r>
              <a:r>
                <a:rPr lang="zh-CN" altLang="en-US" kern="0">
                  <a:solidFill>
                    <a:srgbClr val="000000"/>
                  </a:solidFill>
                </a:rPr>
                <a:t>个周期，指令</a:t>
              </a:r>
              <a:r>
                <a:rPr lang="en-US" altLang="zh-CN" kern="0">
                  <a:solidFill>
                    <a:srgbClr val="000000"/>
                  </a:solidFill>
                </a:rPr>
                <a:t>1</a:t>
              </a:r>
              <a:r>
                <a:rPr lang="zh-CN" altLang="en-US" kern="0">
                  <a:solidFill>
                    <a:srgbClr val="000000"/>
                  </a:solidFill>
                </a:rPr>
                <a:t>执行完成，指令</a:t>
              </a:r>
              <a:r>
                <a:rPr lang="en-US" altLang="zh-CN" kern="0">
                  <a:solidFill>
                    <a:srgbClr val="000000"/>
                  </a:solidFill>
                </a:rPr>
                <a:t>2</a:t>
              </a:r>
              <a:r>
                <a:rPr lang="zh-CN" altLang="en-US" kern="0">
                  <a:solidFill>
                    <a:srgbClr val="000000"/>
                  </a:solidFill>
                </a:rPr>
                <a:t>和指令</a:t>
              </a:r>
              <a:r>
                <a:rPr lang="en-US" altLang="zh-CN" kern="0">
                  <a:solidFill>
                    <a:srgbClr val="000000"/>
                  </a:solidFill>
                </a:rPr>
                <a:t>3</a:t>
              </a:r>
              <a:r>
                <a:rPr lang="zh-CN" altLang="en-US" kern="0">
                  <a:solidFill>
                    <a:srgbClr val="000000"/>
                  </a:solidFill>
                </a:rPr>
                <a:t>流水线推进一级，同时开始指令</a:t>
              </a:r>
              <a:r>
                <a:rPr lang="en-US" altLang="zh-CN" kern="0">
                  <a:solidFill>
                    <a:srgbClr val="000000"/>
                  </a:solidFill>
                </a:rPr>
                <a:t>4</a:t>
              </a:r>
              <a:r>
                <a:rPr lang="zh-CN" altLang="en-US" kern="0">
                  <a:solidFill>
                    <a:srgbClr val="000000"/>
                  </a:solidFill>
                </a:rPr>
                <a:t>的取指处理。</a:t>
              </a:r>
            </a:p>
          </p:txBody>
        </p:sp>
        <p:sp>
          <p:nvSpPr>
            <p:cNvPr id="45" name="Oval 49">
              <a:extLst>
                <a:ext uri="{FF2B5EF4-FFF2-40B4-BE49-F238E27FC236}">
                  <a16:creationId xmlns:a16="http://schemas.microsoft.com/office/drawing/2014/main" id="{3B19852F-AF9E-4A0B-85ED-80E05C255249}"/>
                </a:ext>
              </a:extLst>
            </p:cNvPr>
            <p:cNvSpPr>
              <a:spLocks noChangeArrowheads="1"/>
            </p:cNvSpPr>
            <p:nvPr/>
          </p:nvSpPr>
          <p:spPr bwMode="auto">
            <a:xfrm>
              <a:off x="2518" y="3792"/>
              <a:ext cx="181" cy="181"/>
            </a:xfrm>
            <a:prstGeom prst="ellipse">
              <a:avLst/>
            </a:prstGeom>
            <a:solidFill>
              <a:srgbClr val="0000FF"/>
            </a:soli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200" kern="0">
                  <a:solidFill>
                    <a:srgbClr val="FFFFFF"/>
                  </a:solidFill>
                  <a:latin typeface="Arial Black" pitchFamily="34" charset="0"/>
                </a:rPr>
                <a:t>4</a:t>
              </a:r>
            </a:p>
          </p:txBody>
        </p:sp>
      </p:grpSp>
      <p:sp>
        <p:nvSpPr>
          <p:cNvPr id="46" name="Rectangle 50">
            <a:extLst>
              <a:ext uri="{FF2B5EF4-FFF2-40B4-BE49-F238E27FC236}">
                <a16:creationId xmlns:a16="http://schemas.microsoft.com/office/drawing/2014/main" id="{C4306152-EBD2-48C3-9D09-65C82A6AF64A}"/>
              </a:ext>
            </a:extLst>
          </p:cNvPr>
          <p:cNvSpPr>
            <a:spLocks noChangeArrowheads="1"/>
          </p:cNvSpPr>
          <p:nvPr/>
        </p:nvSpPr>
        <p:spPr bwMode="auto">
          <a:xfrm>
            <a:off x="6934200" y="3502025"/>
            <a:ext cx="762000" cy="1295400"/>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0492" name="Rectangle 2">
            <a:extLst>
              <a:ext uri="{FF2B5EF4-FFF2-40B4-BE49-F238E27FC236}">
                <a16:creationId xmlns:a16="http://schemas.microsoft.com/office/drawing/2014/main" id="{A006FD31-B923-4548-914D-9160C3667FB5}"/>
              </a:ext>
            </a:extLst>
          </p:cNvPr>
          <p:cNvSpPr>
            <a:spLocks noGrp="1" noChangeArrowheads="1"/>
          </p:cNvSpPr>
          <p:nvPr>
            <p:ph type="title"/>
          </p:nvPr>
        </p:nvSpPr>
        <p:spPr>
          <a:xfrm>
            <a:off x="2208213" y="1277938"/>
            <a:ext cx="7772400" cy="1143000"/>
          </a:xfrm>
        </p:spPr>
        <p:txBody>
          <a:bodyPr/>
          <a:lstStyle/>
          <a:p>
            <a:r>
              <a:rPr lang="zh-CN" altLang="en-US" sz="3600">
                <a:solidFill>
                  <a:srgbClr val="0000FF"/>
                </a:solidFill>
                <a:latin typeface="华文新魏" panose="02010800040101010101" pitchFamily="2" charset="-122"/>
                <a:ea typeface="华文新魏" panose="02010800040101010101" pitchFamily="2" charset="-122"/>
              </a:rPr>
              <a:t>三级流水线结构的指令执行顺序</a:t>
            </a:r>
          </a:p>
        </p:txBody>
      </p:sp>
    </p:spTree>
    <p:extLst>
      <p:ext uri="{BB962C8B-B14F-4D97-AF65-F5344CB8AC3E}">
        <p14:creationId xmlns:p14="http://schemas.microsoft.com/office/powerpoint/2010/main" val="1017884013"/>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D5A80A6F-2C41-44F9-8409-9328F1EB6F9D}"/>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内核概述</a:t>
            </a:r>
          </a:p>
        </p:txBody>
      </p:sp>
      <p:sp>
        <p:nvSpPr>
          <p:cNvPr id="21507" name="Rectangle 2">
            <a:extLst>
              <a:ext uri="{FF2B5EF4-FFF2-40B4-BE49-F238E27FC236}">
                <a16:creationId xmlns:a16="http://schemas.microsoft.com/office/drawing/2014/main" id="{8177151B-7512-4CAB-B272-343724596A6D}"/>
              </a:ext>
            </a:extLst>
          </p:cNvPr>
          <p:cNvSpPr>
            <a:spLocks noGrp="1" noChangeArrowheads="1"/>
          </p:cNvSpPr>
          <p:nvPr>
            <p:ph type="title"/>
          </p:nvPr>
        </p:nvSpPr>
        <p:spPr>
          <a:xfrm>
            <a:off x="2209800" y="1531938"/>
            <a:ext cx="7772400" cy="457200"/>
          </a:xfrm>
        </p:spPr>
        <p:txBody>
          <a:bodyPr/>
          <a:lstStyle/>
          <a:p>
            <a:r>
              <a:rPr lang="en-US" altLang="zh-CN" sz="2800">
                <a:solidFill>
                  <a:srgbClr val="0000FF"/>
                </a:solidFill>
                <a:latin typeface="华文新魏" panose="02010800040101010101" pitchFamily="2" charset="-122"/>
                <a:ea typeface="华文新魏" panose="02010800040101010101" pitchFamily="2" charset="-122"/>
              </a:rPr>
              <a:t>ARM7</a:t>
            </a:r>
            <a:r>
              <a:rPr lang="zh-CN" altLang="en-US" sz="2800">
                <a:solidFill>
                  <a:srgbClr val="0000FF"/>
                </a:solidFill>
                <a:latin typeface="华文新魏" panose="02010800040101010101" pitchFamily="2" charset="-122"/>
                <a:ea typeface="华文新魏" panose="02010800040101010101" pitchFamily="2" charset="-122"/>
              </a:rPr>
              <a:t>不带分支预测的</a:t>
            </a:r>
            <a:r>
              <a:rPr lang="en-US" altLang="zh-CN" sz="2800">
                <a:solidFill>
                  <a:srgbClr val="0000FF"/>
                </a:solidFill>
                <a:latin typeface="华文新魏" panose="02010800040101010101" pitchFamily="2" charset="-122"/>
                <a:ea typeface="华文新魏" panose="02010800040101010101" pitchFamily="2" charset="-122"/>
              </a:rPr>
              <a:t>3</a:t>
            </a:r>
            <a:r>
              <a:rPr lang="zh-CN" altLang="en-US" sz="2800">
                <a:solidFill>
                  <a:srgbClr val="0000FF"/>
                </a:solidFill>
                <a:latin typeface="华文新魏" panose="02010800040101010101" pitchFamily="2" charset="-122"/>
                <a:ea typeface="华文新魏" panose="02010800040101010101" pitchFamily="2" charset="-122"/>
              </a:rPr>
              <a:t>级流水线推演过程</a:t>
            </a:r>
          </a:p>
        </p:txBody>
      </p:sp>
      <p:sp>
        <p:nvSpPr>
          <p:cNvPr id="4" name="Text Box 3">
            <a:extLst>
              <a:ext uri="{FF2B5EF4-FFF2-40B4-BE49-F238E27FC236}">
                <a16:creationId xmlns:a16="http://schemas.microsoft.com/office/drawing/2014/main" id="{75B048CE-0D26-4CF8-BE3F-FAACF606F810}"/>
              </a:ext>
            </a:extLst>
          </p:cNvPr>
          <p:cNvSpPr txBox="1">
            <a:spLocks noChangeArrowheads="1"/>
          </p:cNvSpPr>
          <p:nvPr/>
        </p:nvSpPr>
        <p:spPr bwMode="auto">
          <a:xfrm>
            <a:off x="3048000" y="2693988"/>
            <a:ext cx="2590800" cy="2308324"/>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kern="0">
                <a:solidFill>
                  <a:srgbClr val="000000"/>
                </a:solidFill>
              </a:rPr>
              <a:t>MOV     R0, #00</a:t>
            </a:r>
          </a:p>
          <a:p>
            <a:pPr>
              <a:defRPr/>
            </a:pPr>
            <a:r>
              <a:rPr lang="en-US" altLang="zh-CN" kern="0">
                <a:solidFill>
                  <a:srgbClr val="000000"/>
                </a:solidFill>
              </a:rPr>
              <a:t>ADDS    R0,  R0,  #1</a:t>
            </a:r>
          </a:p>
          <a:p>
            <a:pPr>
              <a:defRPr/>
            </a:pPr>
            <a:r>
              <a:rPr lang="en-US" altLang="zh-CN" kern="0">
                <a:solidFill>
                  <a:srgbClr val="000000"/>
                </a:solidFill>
              </a:rPr>
              <a:t>CMP     R0,  #0x7D0</a:t>
            </a:r>
          </a:p>
          <a:p>
            <a:pPr>
              <a:defRPr/>
            </a:pPr>
            <a:r>
              <a:rPr lang="en-US" altLang="zh-CN" kern="0">
                <a:solidFill>
                  <a:srgbClr val="000000"/>
                </a:solidFill>
              </a:rPr>
              <a:t>BNE       0x00000202</a:t>
            </a:r>
          </a:p>
          <a:p>
            <a:pPr>
              <a:defRPr/>
            </a:pPr>
            <a:r>
              <a:rPr lang="en-US" altLang="zh-CN" kern="0">
                <a:solidFill>
                  <a:srgbClr val="000000"/>
                </a:solidFill>
              </a:rPr>
              <a:t>BX         0X00000300</a:t>
            </a:r>
          </a:p>
          <a:p>
            <a:pPr>
              <a:defRPr/>
            </a:pPr>
            <a:r>
              <a:rPr lang="en-US" altLang="zh-CN" kern="0">
                <a:solidFill>
                  <a:srgbClr val="000000"/>
                </a:solidFill>
              </a:rPr>
              <a:t>LDR     R1, #00 </a:t>
            </a:r>
          </a:p>
          <a:p>
            <a:pPr>
              <a:defRPr/>
            </a:pPr>
            <a:r>
              <a:rPr lang="en-US" altLang="zh-CN" kern="0">
                <a:solidFill>
                  <a:srgbClr val="000000"/>
                </a:solidFill>
                <a:latin typeface="Arial"/>
              </a:rPr>
              <a:t>……</a:t>
            </a:r>
            <a:endParaRPr lang="en-US" altLang="zh-CN" kern="0">
              <a:solidFill>
                <a:srgbClr val="000000"/>
              </a:solidFill>
            </a:endParaRPr>
          </a:p>
          <a:p>
            <a:pPr>
              <a:defRPr/>
            </a:pPr>
            <a:r>
              <a:rPr lang="en-US" altLang="zh-CN" kern="0">
                <a:solidFill>
                  <a:srgbClr val="000000"/>
                </a:solidFill>
              </a:rPr>
              <a:t>MOV     R2, #20</a:t>
            </a:r>
          </a:p>
        </p:txBody>
      </p:sp>
      <p:sp>
        <p:nvSpPr>
          <p:cNvPr id="5" name="Text Box 4">
            <a:extLst>
              <a:ext uri="{FF2B5EF4-FFF2-40B4-BE49-F238E27FC236}">
                <a16:creationId xmlns:a16="http://schemas.microsoft.com/office/drawing/2014/main" id="{FFF64DCA-72CF-4DD1-9B98-AAB8AE4EA3EE}"/>
              </a:ext>
            </a:extLst>
          </p:cNvPr>
          <p:cNvSpPr txBox="1">
            <a:spLocks noChangeArrowheads="1"/>
          </p:cNvSpPr>
          <p:nvPr/>
        </p:nvSpPr>
        <p:spPr bwMode="auto">
          <a:xfrm>
            <a:off x="1905001" y="2643188"/>
            <a:ext cx="1152525" cy="2308324"/>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kern="0">
                <a:solidFill>
                  <a:srgbClr val="000000"/>
                </a:solidFill>
                <a:latin typeface="华文细黑" pitchFamily="2" charset="-122"/>
                <a:ea typeface="华文细黑" pitchFamily="2" charset="-122"/>
              </a:rPr>
              <a:t>0x0200</a:t>
            </a:r>
          </a:p>
          <a:p>
            <a:pPr algn="ctr">
              <a:defRPr/>
            </a:pPr>
            <a:r>
              <a:rPr lang="en-US" altLang="zh-CN" kern="0">
                <a:solidFill>
                  <a:srgbClr val="000000"/>
                </a:solidFill>
                <a:latin typeface="华文细黑" pitchFamily="2" charset="-122"/>
                <a:ea typeface="华文细黑" pitchFamily="2" charset="-122"/>
              </a:rPr>
              <a:t>0x0202</a:t>
            </a:r>
          </a:p>
          <a:p>
            <a:pPr algn="ctr">
              <a:defRPr/>
            </a:pPr>
            <a:r>
              <a:rPr lang="en-US" altLang="zh-CN" kern="0">
                <a:solidFill>
                  <a:srgbClr val="000000"/>
                </a:solidFill>
                <a:latin typeface="华文细黑" pitchFamily="2" charset="-122"/>
                <a:ea typeface="华文细黑" pitchFamily="2" charset="-122"/>
              </a:rPr>
              <a:t>0x0204</a:t>
            </a:r>
          </a:p>
          <a:p>
            <a:pPr algn="ctr">
              <a:defRPr/>
            </a:pPr>
            <a:r>
              <a:rPr lang="en-US" altLang="zh-CN" kern="0">
                <a:solidFill>
                  <a:srgbClr val="000000"/>
                </a:solidFill>
                <a:latin typeface="华文细黑" pitchFamily="2" charset="-122"/>
                <a:ea typeface="华文细黑" pitchFamily="2" charset="-122"/>
              </a:rPr>
              <a:t>0x0208</a:t>
            </a:r>
          </a:p>
          <a:p>
            <a:pPr>
              <a:defRPr/>
            </a:pPr>
            <a:r>
              <a:rPr lang="en-US" altLang="zh-CN" kern="0">
                <a:solidFill>
                  <a:srgbClr val="000000"/>
                </a:solidFill>
                <a:latin typeface="华文细黑" pitchFamily="2" charset="-122"/>
                <a:ea typeface="华文细黑" pitchFamily="2" charset="-122"/>
              </a:rPr>
              <a:t>0x020A</a:t>
            </a:r>
          </a:p>
          <a:p>
            <a:pPr>
              <a:defRPr/>
            </a:pPr>
            <a:r>
              <a:rPr lang="en-US" altLang="zh-CN" kern="0">
                <a:solidFill>
                  <a:srgbClr val="000000"/>
                </a:solidFill>
                <a:latin typeface="华文细黑" pitchFamily="2" charset="-122"/>
                <a:ea typeface="华文细黑" pitchFamily="2" charset="-122"/>
              </a:rPr>
              <a:t>0X020C</a:t>
            </a:r>
          </a:p>
          <a:p>
            <a:pPr>
              <a:defRPr/>
            </a:pPr>
            <a:r>
              <a:rPr lang="en-US" altLang="zh-CN" kern="0">
                <a:solidFill>
                  <a:srgbClr val="000000"/>
                </a:solidFill>
                <a:latin typeface="华文细黑" pitchFamily="2" charset="-122"/>
                <a:ea typeface="华文细黑" pitchFamily="2" charset="-122"/>
              </a:rPr>
              <a:t>……</a:t>
            </a:r>
          </a:p>
          <a:p>
            <a:pPr>
              <a:defRPr/>
            </a:pPr>
            <a:r>
              <a:rPr lang="en-US" altLang="zh-CN" kern="0">
                <a:solidFill>
                  <a:srgbClr val="000000"/>
                </a:solidFill>
                <a:latin typeface="华文细黑" pitchFamily="2" charset="-122"/>
                <a:ea typeface="华文细黑" pitchFamily="2" charset="-122"/>
              </a:rPr>
              <a:t>0x0300</a:t>
            </a:r>
          </a:p>
        </p:txBody>
      </p:sp>
      <p:sp>
        <p:nvSpPr>
          <p:cNvPr id="6" name="Text Box 5">
            <a:extLst>
              <a:ext uri="{FF2B5EF4-FFF2-40B4-BE49-F238E27FC236}">
                <a16:creationId xmlns:a16="http://schemas.microsoft.com/office/drawing/2014/main" id="{770A88B8-8C4A-4D45-84A9-8E360AD101CD}"/>
              </a:ext>
            </a:extLst>
          </p:cNvPr>
          <p:cNvSpPr txBox="1">
            <a:spLocks noChangeArrowheads="1"/>
          </p:cNvSpPr>
          <p:nvPr/>
        </p:nvSpPr>
        <p:spPr bwMode="auto">
          <a:xfrm>
            <a:off x="1676400" y="2220913"/>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kern="0">
                <a:solidFill>
                  <a:srgbClr val="000000"/>
                </a:solidFill>
                <a:latin typeface="Courier New" pitchFamily="49" charset="0"/>
              </a:rPr>
              <a:t>地址</a:t>
            </a:r>
          </a:p>
        </p:txBody>
      </p:sp>
      <p:sp>
        <p:nvSpPr>
          <p:cNvPr id="7" name="Text Box 6">
            <a:extLst>
              <a:ext uri="{FF2B5EF4-FFF2-40B4-BE49-F238E27FC236}">
                <a16:creationId xmlns:a16="http://schemas.microsoft.com/office/drawing/2014/main" id="{7A4F4926-03C4-4308-B110-2D615C835972}"/>
              </a:ext>
            </a:extLst>
          </p:cNvPr>
          <p:cNvSpPr txBox="1">
            <a:spLocks noChangeArrowheads="1"/>
          </p:cNvSpPr>
          <p:nvPr/>
        </p:nvSpPr>
        <p:spPr bwMode="auto">
          <a:xfrm>
            <a:off x="3505200" y="2220913"/>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kern="0">
                <a:solidFill>
                  <a:srgbClr val="000000"/>
                </a:solidFill>
                <a:latin typeface="Courier New" pitchFamily="49" charset="0"/>
              </a:rPr>
              <a:t>指令</a:t>
            </a:r>
          </a:p>
        </p:txBody>
      </p:sp>
      <p:sp>
        <p:nvSpPr>
          <p:cNvPr id="8" name="Text Box 14">
            <a:extLst>
              <a:ext uri="{FF2B5EF4-FFF2-40B4-BE49-F238E27FC236}">
                <a16:creationId xmlns:a16="http://schemas.microsoft.com/office/drawing/2014/main" id="{86FF598F-6DD9-49DE-BEBD-12FAC81DF3AE}"/>
              </a:ext>
            </a:extLst>
          </p:cNvPr>
          <p:cNvSpPr txBox="1">
            <a:spLocks noChangeArrowheads="1"/>
          </p:cNvSpPr>
          <p:nvPr/>
        </p:nvSpPr>
        <p:spPr bwMode="auto">
          <a:xfrm>
            <a:off x="6546850" y="2109788"/>
            <a:ext cx="914400" cy="519112"/>
          </a:xfrm>
          <a:prstGeom prst="rect">
            <a:avLst/>
          </a:prstGeom>
          <a:solidFill>
            <a:srgbClr val="00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800" kern="0">
                <a:solidFill>
                  <a:srgbClr val="000000"/>
                </a:solidFill>
                <a:latin typeface="华文新魏" pitchFamily="2" charset="-122"/>
                <a:ea typeface="华文新魏" pitchFamily="2" charset="-122"/>
              </a:rPr>
              <a:t>取指</a:t>
            </a:r>
          </a:p>
        </p:txBody>
      </p:sp>
      <p:sp>
        <p:nvSpPr>
          <p:cNvPr id="9" name="Text Box 15">
            <a:extLst>
              <a:ext uri="{FF2B5EF4-FFF2-40B4-BE49-F238E27FC236}">
                <a16:creationId xmlns:a16="http://schemas.microsoft.com/office/drawing/2014/main" id="{0F914A8E-C2E3-4A42-A2A9-9398A1B40581}"/>
              </a:ext>
            </a:extLst>
          </p:cNvPr>
          <p:cNvSpPr txBox="1">
            <a:spLocks noChangeArrowheads="1"/>
          </p:cNvSpPr>
          <p:nvPr/>
        </p:nvSpPr>
        <p:spPr bwMode="auto">
          <a:xfrm>
            <a:off x="8070850" y="2109788"/>
            <a:ext cx="914400" cy="519112"/>
          </a:xfrm>
          <a:prstGeom prst="rect">
            <a:avLst/>
          </a:prstGeom>
          <a:solidFill>
            <a:srgbClr val="00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800" kern="0">
                <a:solidFill>
                  <a:srgbClr val="000000"/>
                </a:solidFill>
                <a:latin typeface="华文新魏" pitchFamily="2" charset="-122"/>
                <a:ea typeface="华文新魏" pitchFamily="2" charset="-122"/>
              </a:rPr>
              <a:t>译码</a:t>
            </a:r>
          </a:p>
        </p:txBody>
      </p:sp>
      <p:sp>
        <p:nvSpPr>
          <p:cNvPr id="10" name="Text Box 16">
            <a:extLst>
              <a:ext uri="{FF2B5EF4-FFF2-40B4-BE49-F238E27FC236}">
                <a16:creationId xmlns:a16="http://schemas.microsoft.com/office/drawing/2014/main" id="{56F56A73-C3F4-47A9-B91C-AE9600B2ECD0}"/>
              </a:ext>
            </a:extLst>
          </p:cNvPr>
          <p:cNvSpPr txBox="1">
            <a:spLocks noChangeArrowheads="1"/>
          </p:cNvSpPr>
          <p:nvPr/>
        </p:nvSpPr>
        <p:spPr bwMode="auto">
          <a:xfrm>
            <a:off x="9518650" y="2109788"/>
            <a:ext cx="914400" cy="519112"/>
          </a:xfrm>
          <a:prstGeom prst="rect">
            <a:avLst/>
          </a:prstGeom>
          <a:solidFill>
            <a:srgbClr val="00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800" kern="0">
                <a:solidFill>
                  <a:srgbClr val="000000"/>
                </a:solidFill>
                <a:latin typeface="华文新魏" pitchFamily="2" charset="-122"/>
                <a:ea typeface="华文新魏" pitchFamily="2" charset="-122"/>
              </a:rPr>
              <a:t>执行</a:t>
            </a:r>
          </a:p>
        </p:txBody>
      </p:sp>
      <p:grpSp>
        <p:nvGrpSpPr>
          <p:cNvPr id="11" name="Group 19">
            <a:extLst>
              <a:ext uri="{FF2B5EF4-FFF2-40B4-BE49-F238E27FC236}">
                <a16:creationId xmlns:a16="http://schemas.microsoft.com/office/drawing/2014/main" id="{F24E8A79-C9F1-4BBE-B9CC-21E5F276F47E}"/>
              </a:ext>
            </a:extLst>
          </p:cNvPr>
          <p:cNvGrpSpPr>
            <a:grpSpLocks/>
          </p:cNvGrpSpPr>
          <p:nvPr/>
        </p:nvGrpSpPr>
        <p:grpSpPr bwMode="auto">
          <a:xfrm>
            <a:off x="5715000" y="2871788"/>
            <a:ext cx="4724400" cy="431800"/>
            <a:chOff x="2640" y="1440"/>
            <a:chExt cx="2976" cy="272"/>
          </a:xfrm>
        </p:grpSpPr>
        <p:grpSp>
          <p:nvGrpSpPr>
            <p:cNvPr id="21571" name="Group 8">
              <a:extLst>
                <a:ext uri="{FF2B5EF4-FFF2-40B4-BE49-F238E27FC236}">
                  <a16:creationId xmlns:a16="http://schemas.microsoft.com/office/drawing/2014/main" id="{4660E286-45E5-4F54-9272-79322C626DCB}"/>
                </a:ext>
              </a:extLst>
            </p:cNvPr>
            <p:cNvGrpSpPr>
              <a:grpSpLocks/>
            </p:cNvGrpSpPr>
            <p:nvPr/>
          </p:nvGrpSpPr>
          <p:grpSpPr bwMode="auto">
            <a:xfrm>
              <a:off x="3166" y="1440"/>
              <a:ext cx="2450" cy="272"/>
              <a:chOff x="1202" y="3067"/>
              <a:chExt cx="2450" cy="272"/>
            </a:xfrm>
          </p:grpSpPr>
          <p:sp>
            <p:nvSpPr>
              <p:cNvPr id="14" name="AutoShape 9">
                <a:extLst>
                  <a:ext uri="{FF2B5EF4-FFF2-40B4-BE49-F238E27FC236}">
                    <a16:creationId xmlns:a16="http://schemas.microsoft.com/office/drawing/2014/main" id="{36C01CC5-9294-4A82-ACC5-8EB5BF33F549}"/>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b="1" kern="0">
                    <a:solidFill>
                      <a:srgbClr val="000000"/>
                    </a:solidFill>
                  </a:rPr>
                  <a:t>MOV</a:t>
                </a:r>
                <a:endParaRPr lang="en-US" altLang="zh-CN" kern="0">
                  <a:solidFill>
                    <a:sysClr val="windowText" lastClr="000000"/>
                  </a:solidFill>
                  <a:latin typeface="Courier New" pitchFamily="49" charset="0"/>
                </a:endParaRPr>
              </a:p>
            </p:txBody>
          </p:sp>
          <p:sp>
            <p:nvSpPr>
              <p:cNvPr id="15" name="AutoShape 10">
                <a:extLst>
                  <a:ext uri="{FF2B5EF4-FFF2-40B4-BE49-F238E27FC236}">
                    <a16:creationId xmlns:a16="http://schemas.microsoft.com/office/drawing/2014/main" id="{14A9B5EF-D108-4B76-A20B-50A2E14BCFEB}"/>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sz="2800" kern="0">
                    <a:solidFill>
                      <a:sysClr val="windowText" lastClr="000000"/>
                    </a:solidFill>
                  </a:rPr>
                  <a:t>--</a:t>
                </a:r>
              </a:p>
            </p:txBody>
          </p:sp>
          <p:sp>
            <p:nvSpPr>
              <p:cNvPr id="16" name="AutoShape 11">
                <a:extLst>
                  <a:ext uri="{FF2B5EF4-FFF2-40B4-BE49-F238E27FC236}">
                    <a16:creationId xmlns:a16="http://schemas.microsoft.com/office/drawing/2014/main" id="{210D439E-D9DA-4C84-BD30-15B16D185668}"/>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ysClr val="windowText" lastClr="000000"/>
                    </a:solidFill>
                  </a:rPr>
                  <a:t>--</a:t>
                </a:r>
              </a:p>
            </p:txBody>
          </p:sp>
          <p:sp>
            <p:nvSpPr>
              <p:cNvPr id="17" name="Line 12">
                <a:extLst>
                  <a:ext uri="{FF2B5EF4-FFF2-40B4-BE49-F238E27FC236}">
                    <a16:creationId xmlns:a16="http://schemas.microsoft.com/office/drawing/2014/main" id="{E02A3F80-A740-477D-A358-4BD2F5407263}"/>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8" name="Line 13">
                <a:extLst>
                  <a:ext uri="{FF2B5EF4-FFF2-40B4-BE49-F238E27FC236}">
                    <a16:creationId xmlns:a16="http://schemas.microsoft.com/office/drawing/2014/main" id="{83F44201-89FB-484F-ADAA-DB85EE19B6C0}"/>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13" name="AutoShape 18">
              <a:extLst>
                <a:ext uri="{FF2B5EF4-FFF2-40B4-BE49-F238E27FC236}">
                  <a16:creationId xmlns:a16="http://schemas.microsoft.com/office/drawing/2014/main" id="{E0176CA8-78D5-4B9F-AF9C-5A22DC9E206E}"/>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step1</a:t>
              </a:r>
            </a:p>
          </p:txBody>
        </p:sp>
      </p:grpSp>
      <p:grpSp>
        <p:nvGrpSpPr>
          <p:cNvPr id="19" name="Group 20">
            <a:extLst>
              <a:ext uri="{FF2B5EF4-FFF2-40B4-BE49-F238E27FC236}">
                <a16:creationId xmlns:a16="http://schemas.microsoft.com/office/drawing/2014/main" id="{16F73E44-09BF-49EC-BEB7-875D755190E0}"/>
              </a:ext>
            </a:extLst>
          </p:cNvPr>
          <p:cNvGrpSpPr>
            <a:grpSpLocks/>
          </p:cNvGrpSpPr>
          <p:nvPr/>
        </p:nvGrpSpPr>
        <p:grpSpPr bwMode="auto">
          <a:xfrm>
            <a:off x="5715000" y="3430588"/>
            <a:ext cx="4724400" cy="431800"/>
            <a:chOff x="2640" y="1440"/>
            <a:chExt cx="2976" cy="272"/>
          </a:xfrm>
        </p:grpSpPr>
        <p:grpSp>
          <p:nvGrpSpPr>
            <p:cNvPr id="21564" name="Group 21">
              <a:extLst>
                <a:ext uri="{FF2B5EF4-FFF2-40B4-BE49-F238E27FC236}">
                  <a16:creationId xmlns:a16="http://schemas.microsoft.com/office/drawing/2014/main" id="{28F991E4-BA30-45F6-BE13-8DE4C69833EC}"/>
                </a:ext>
              </a:extLst>
            </p:cNvPr>
            <p:cNvGrpSpPr>
              <a:grpSpLocks/>
            </p:cNvGrpSpPr>
            <p:nvPr/>
          </p:nvGrpSpPr>
          <p:grpSpPr bwMode="auto">
            <a:xfrm>
              <a:off x="3166" y="1440"/>
              <a:ext cx="2450" cy="272"/>
              <a:chOff x="1202" y="3067"/>
              <a:chExt cx="2450" cy="272"/>
            </a:xfrm>
          </p:grpSpPr>
          <p:sp>
            <p:nvSpPr>
              <p:cNvPr id="22" name="AutoShape 22">
                <a:extLst>
                  <a:ext uri="{FF2B5EF4-FFF2-40B4-BE49-F238E27FC236}">
                    <a16:creationId xmlns:a16="http://schemas.microsoft.com/office/drawing/2014/main" id="{3DB382BB-E673-4CAB-925B-C5D9F8B76A30}"/>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ADDS</a:t>
                </a:r>
              </a:p>
            </p:txBody>
          </p:sp>
          <p:sp>
            <p:nvSpPr>
              <p:cNvPr id="23" name="AutoShape 23">
                <a:extLst>
                  <a:ext uri="{FF2B5EF4-FFF2-40B4-BE49-F238E27FC236}">
                    <a16:creationId xmlns:a16="http://schemas.microsoft.com/office/drawing/2014/main" id="{3A29581E-2639-4453-A44F-4088353350C5}"/>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b="1" kern="0">
                    <a:solidFill>
                      <a:srgbClr val="000000"/>
                    </a:solidFill>
                  </a:rPr>
                  <a:t>MOV</a:t>
                </a:r>
                <a:endParaRPr lang="en-US" altLang="zh-CN" sz="2800" kern="0">
                  <a:solidFill>
                    <a:sysClr val="windowText" lastClr="000000"/>
                  </a:solidFill>
                </a:endParaRPr>
              </a:p>
            </p:txBody>
          </p:sp>
          <p:sp>
            <p:nvSpPr>
              <p:cNvPr id="24" name="AutoShape 24">
                <a:extLst>
                  <a:ext uri="{FF2B5EF4-FFF2-40B4-BE49-F238E27FC236}">
                    <a16:creationId xmlns:a16="http://schemas.microsoft.com/office/drawing/2014/main" id="{513FAC89-F968-4227-A963-53B8C7C0156B}"/>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ysClr val="windowText" lastClr="000000"/>
                    </a:solidFill>
                  </a:rPr>
                  <a:t>--</a:t>
                </a:r>
              </a:p>
            </p:txBody>
          </p:sp>
          <p:sp>
            <p:nvSpPr>
              <p:cNvPr id="25" name="Line 25">
                <a:extLst>
                  <a:ext uri="{FF2B5EF4-FFF2-40B4-BE49-F238E27FC236}">
                    <a16:creationId xmlns:a16="http://schemas.microsoft.com/office/drawing/2014/main" id="{22536381-4A55-4197-9207-E9449E387817}"/>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6" name="Line 26">
                <a:extLst>
                  <a:ext uri="{FF2B5EF4-FFF2-40B4-BE49-F238E27FC236}">
                    <a16:creationId xmlns:a16="http://schemas.microsoft.com/office/drawing/2014/main" id="{FE1C5972-ED96-4BE4-965D-14858DB100CB}"/>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21" name="AutoShape 27">
              <a:extLst>
                <a:ext uri="{FF2B5EF4-FFF2-40B4-BE49-F238E27FC236}">
                  <a16:creationId xmlns:a16="http://schemas.microsoft.com/office/drawing/2014/main" id="{4DDEDC94-F9BB-4170-B4AA-8C820CE4579F}"/>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step2</a:t>
              </a:r>
            </a:p>
          </p:txBody>
        </p:sp>
      </p:grpSp>
      <p:grpSp>
        <p:nvGrpSpPr>
          <p:cNvPr id="27" name="Group 29">
            <a:extLst>
              <a:ext uri="{FF2B5EF4-FFF2-40B4-BE49-F238E27FC236}">
                <a16:creationId xmlns:a16="http://schemas.microsoft.com/office/drawing/2014/main" id="{CE62E3F3-1498-44D2-9534-5532DD74C39F}"/>
              </a:ext>
            </a:extLst>
          </p:cNvPr>
          <p:cNvGrpSpPr>
            <a:grpSpLocks/>
          </p:cNvGrpSpPr>
          <p:nvPr/>
        </p:nvGrpSpPr>
        <p:grpSpPr bwMode="auto">
          <a:xfrm>
            <a:off x="5715000" y="3963988"/>
            <a:ext cx="4724400" cy="431800"/>
            <a:chOff x="2640" y="1440"/>
            <a:chExt cx="2976" cy="272"/>
          </a:xfrm>
        </p:grpSpPr>
        <p:grpSp>
          <p:nvGrpSpPr>
            <p:cNvPr id="21557" name="Group 30">
              <a:extLst>
                <a:ext uri="{FF2B5EF4-FFF2-40B4-BE49-F238E27FC236}">
                  <a16:creationId xmlns:a16="http://schemas.microsoft.com/office/drawing/2014/main" id="{E2EA4F39-B9EF-4470-AF0B-151DB76EDC05}"/>
                </a:ext>
              </a:extLst>
            </p:cNvPr>
            <p:cNvGrpSpPr>
              <a:grpSpLocks/>
            </p:cNvGrpSpPr>
            <p:nvPr/>
          </p:nvGrpSpPr>
          <p:grpSpPr bwMode="auto">
            <a:xfrm>
              <a:off x="3166" y="1440"/>
              <a:ext cx="2450" cy="272"/>
              <a:chOff x="1202" y="3067"/>
              <a:chExt cx="2450" cy="272"/>
            </a:xfrm>
          </p:grpSpPr>
          <p:sp>
            <p:nvSpPr>
              <p:cNvPr id="30" name="AutoShape 31">
                <a:extLst>
                  <a:ext uri="{FF2B5EF4-FFF2-40B4-BE49-F238E27FC236}">
                    <a16:creationId xmlns:a16="http://schemas.microsoft.com/office/drawing/2014/main" id="{870B273F-4B12-4996-9639-493C8484FCA4}"/>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CMP</a:t>
                </a:r>
              </a:p>
            </p:txBody>
          </p:sp>
          <p:sp>
            <p:nvSpPr>
              <p:cNvPr id="31" name="AutoShape 32">
                <a:extLst>
                  <a:ext uri="{FF2B5EF4-FFF2-40B4-BE49-F238E27FC236}">
                    <a16:creationId xmlns:a16="http://schemas.microsoft.com/office/drawing/2014/main" id="{A76522A7-18FC-4570-A28E-7991CDCC02AD}"/>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ADDS</a:t>
                </a:r>
              </a:p>
            </p:txBody>
          </p:sp>
          <p:sp>
            <p:nvSpPr>
              <p:cNvPr id="32" name="AutoShape 33">
                <a:extLst>
                  <a:ext uri="{FF2B5EF4-FFF2-40B4-BE49-F238E27FC236}">
                    <a16:creationId xmlns:a16="http://schemas.microsoft.com/office/drawing/2014/main" id="{9A794F8E-7EAE-41BA-A78B-628C4F465CC9}"/>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b="1" kern="0">
                    <a:solidFill>
                      <a:srgbClr val="000000"/>
                    </a:solidFill>
                  </a:rPr>
                  <a:t>MOV</a:t>
                </a:r>
              </a:p>
            </p:txBody>
          </p:sp>
          <p:sp>
            <p:nvSpPr>
              <p:cNvPr id="33" name="Line 34">
                <a:extLst>
                  <a:ext uri="{FF2B5EF4-FFF2-40B4-BE49-F238E27FC236}">
                    <a16:creationId xmlns:a16="http://schemas.microsoft.com/office/drawing/2014/main" id="{ED8F215B-6679-4FD2-8308-233363B2D24A}"/>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4" name="Line 35">
                <a:extLst>
                  <a:ext uri="{FF2B5EF4-FFF2-40B4-BE49-F238E27FC236}">
                    <a16:creationId xmlns:a16="http://schemas.microsoft.com/office/drawing/2014/main" id="{1405E20F-B546-4D37-ADA9-CB766C820888}"/>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29" name="AutoShape 36">
              <a:extLst>
                <a:ext uri="{FF2B5EF4-FFF2-40B4-BE49-F238E27FC236}">
                  <a16:creationId xmlns:a16="http://schemas.microsoft.com/office/drawing/2014/main" id="{70E182E3-1159-4828-9942-4040A317DDFB}"/>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step3</a:t>
              </a:r>
            </a:p>
          </p:txBody>
        </p:sp>
      </p:grpSp>
      <p:grpSp>
        <p:nvGrpSpPr>
          <p:cNvPr id="35" name="Group 37">
            <a:extLst>
              <a:ext uri="{FF2B5EF4-FFF2-40B4-BE49-F238E27FC236}">
                <a16:creationId xmlns:a16="http://schemas.microsoft.com/office/drawing/2014/main" id="{89043613-568D-4659-A734-F84CDBDC755D}"/>
              </a:ext>
            </a:extLst>
          </p:cNvPr>
          <p:cNvGrpSpPr>
            <a:grpSpLocks/>
          </p:cNvGrpSpPr>
          <p:nvPr/>
        </p:nvGrpSpPr>
        <p:grpSpPr bwMode="auto">
          <a:xfrm>
            <a:off x="5715000" y="4497388"/>
            <a:ext cx="4724400" cy="431800"/>
            <a:chOff x="2640" y="1440"/>
            <a:chExt cx="2976" cy="272"/>
          </a:xfrm>
        </p:grpSpPr>
        <p:grpSp>
          <p:nvGrpSpPr>
            <p:cNvPr id="21550" name="Group 38">
              <a:extLst>
                <a:ext uri="{FF2B5EF4-FFF2-40B4-BE49-F238E27FC236}">
                  <a16:creationId xmlns:a16="http://schemas.microsoft.com/office/drawing/2014/main" id="{BCE15842-0284-42F3-B26A-54504E634694}"/>
                </a:ext>
              </a:extLst>
            </p:cNvPr>
            <p:cNvGrpSpPr>
              <a:grpSpLocks/>
            </p:cNvGrpSpPr>
            <p:nvPr/>
          </p:nvGrpSpPr>
          <p:grpSpPr bwMode="auto">
            <a:xfrm>
              <a:off x="3166" y="1440"/>
              <a:ext cx="2450" cy="272"/>
              <a:chOff x="1202" y="3067"/>
              <a:chExt cx="2450" cy="272"/>
            </a:xfrm>
          </p:grpSpPr>
          <p:sp>
            <p:nvSpPr>
              <p:cNvPr id="38" name="AutoShape 39">
                <a:extLst>
                  <a:ext uri="{FF2B5EF4-FFF2-40B4-BE49-F238E27FC236}">
                    <a16:creationId xmlns:a16="http://schemas.microsoft.com/office/drawing/2014/main" id="{1BD84BE8-F01A-435B-9C05-597322F8EE5C}"/>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BNE</a:t>
                </a:r>
                <a:r>
                  <a:rPr lang="en-US" altLang="zh-CN" kern="0">
                    <a:solidFill>
                      <a:sysClr val="windowText" lastClr="000000"/>
                    </a:solidFill>
                  </a:rPr>
                  <a:t> </a:t>
                </a:r>
              </a:p>
            </p:txBody>
          </p:sp>
          <p:sp>
            <p:nvSpPr>
              <p:cNvPr id="39" name="AutoShape 40">
                <a:extLst>
                  <a:ext uri="{FF2B5EF4-FFF2-40B4-BE49-F238E27FC236}">
                    <a16:creationId xmlns:a16="http://schemas.microsoft.com/office/drawing/2014/main" id="{CD50B185-4A49-45EE-BFFC-A31D0AD80DF0}"/>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CMP</a:t>
                </a:r>
              </a:p>
            </p:txBody>
          </p:sp>
          <p:sp>
            <p:nvSpPr>
              <p:cNvPr id="40" name="AutoShape 41">
                <a:extLst>
                  <a:ext uri="{FF2B5EF4-FFF2-40B4-BE49-F238E27FC236}">
                    <a16:creationId xmlns:a16="http://schemas.microsoft.com/office/drawing/2014/main" id="{B5E8AFEC-7038-4E2D-88CB-AB2C65C1F7E9}"/>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rgbClr val="000000"/>
                    </a:solidFill>
                  </a:rPr>
                  <a:t>ADDS</a:t>
                </a:r>
              </a:p>
            </p:txBody>
          </p:sp>
          <p:sp>
            <p:nvSpPr>
              <p:cNvPr id="41" name="Line 42">
                <a:extLst>
                  <a:ext uri="{FF2B5EF4-FFF2-40B4-BE49-F238E27FC236}">
                    <a16:creationId xmlns:a16="http://schemas.microsoft.com/office/drawing/2014/main" id="{631312F5-883F-4649-82DC-4894D4A94DCD}"/>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2" name="Line 43">
                <a:extLst>
                  <a:ext uri="{FF2B5EF4-FFF2-40B4-BE49-F238E27FC236}">
                    <a16:creationId xmlns:a16="http://schemas.microsoft.com/office/drawing/2014/main" id="{2E2A56C3-D450-4D8D-935F-F36F8C77ADE8}"/>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37" name="AutoShape 44">
              <a:extLst>
                <a:ext uri="{FF2B5EF4-FFF2-40B4-BE49-F238E27FC236}">
                  <a16:creationId xmlns:a16="http://schemas.microsoft.com/office/drawing/2014/main" id="{8D0743FC-6E2D-4D74-B1DA-B6F49E5AC4E7}"/>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step4</a:t>
              </a:r>
            </a:p>
          </p:txBody>
        </p:sp>
      </p:grpSp>
      <p:grpSp>
        <p:nvGrpSpPr>
          <p:cNvPr id="43" name="Group 45">
            <a:extLst>
              <a:ext uri="{FF2B5EF4-FFF2-40B4-BE49-F238E27FC236}">
                <a16:creationId xmlns:a16="http://schemas.microsoft.com/office/drawing/2014/main" id="{929FDF46-BF33-4C00-866F-845B1E071B6C}"/>
              </a:ext>
            </a:extLst>
          </p:cNvPr>
          <p:cNvGrpSpPr>
            <a:grpSpLocks/>
          </p:cNvGrpSpPr>
          <p:nvPr/>
        </p:nvGrpSpPr>
        <p:grpSpPr bwMode="auto">
          <a:xfrm>
            <a:off x="5715000" y="5005388"/>
            <a:ext cx="4724400" cy="431800"/>
            <a:chOff x="2640" y="1440"/>
            <a:chExt cx="2976" cy="272"/>
          </a:xfrm>
        </p:grpSpPr>
        <p:grpSp>
          <p:nvGrpSpPr>
            <p:cNvPr id="21543" name="Group 46">
              <a:extLst>
                <a:ext uri="{FF2B5EF4-FFF2-40B4-BE49-F238E27FC236}">
                  <a16:creationId xmlns:a16="http://schemas.microsoft.com/office/drawing/2014/main" id="{C9E8D41D-32F5-4C03-AD78-38D590E3B229}"/>
                </a:ext>
              </a:extLst>
            </p:cNvPr>
            <p:cNvGrpSpPr>
              <a:grpSpLocks/>
            </p:cNvGrpSpPr>
            <p:nvPr/>
          </p:nvGrpSpPr>
          <p:grpSpPr bwMode="auto">
            <a:xfrm>
              <a:off x="3166" y="1440"/>
              <a:ext cx="2450" cy="272"/>
              <a:chOff x="1202" y="3067"/>
              <a:chExt cx="2450" cy="272"/>
            </a:xfrm>
          </p:grpSpPr>
          <p:sp>
            <p:nvSpPr>
              <p:cNvPr id="46" name="AutoShape 47">
                <a:extLst>
                  <a:ext uri="{FF2B5EF4-FFF2-40B4-BE49-F238E27FC236}">
                    <a16:creationId xmlns:a16="http://schemas.microsoft.com/office/drawing/2014/main" id="{934793FF-A92B-4BFC-8E4B-A8F4E30E24F0}"/>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BX</a:t>
                </a:r>
              </a:p>
            </p:txBody>
          </p:sp>
          <p:sp>
            <p:nvSpPr>
              <p:cNvPr id="47" name="AutoShape 48">
                <a:extLst>
                  <a:ext uri="{FF2B5EF4-FFF2-40B4-BE49-F238E27FC236}">
                    <a16:creationId xmlns:a16="http://schemas.microsoft.com/office/drawing/2014/main" id="{63402C8D-02C0-4479-A315-3A2BCFAC245B}"/>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BNE</a:t>
                </a:r>
              </a:p>
            </p:txBody>
          </p:sp>
          <p:sp>
            <p:nvSpPr>
              <p:cNvPr id="48" name="AutoShape 49">
                <a:extLst>
                  <a:ext uri="{FF2B5EF4-FFF2-40B4-BE49-F238E27FC236}">
                    <a16:creationId xmlns:a16="http://schemas.microsoft.com/office/drawing/2014/main" id="{CEF4F3AE-FDD8-4660-9DA3-F2C76037C6CB}"/>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rgbClr val="000000"/>
                    </a:solidFill>
                  </a:rPr>
                  <a:t>CMP</a:t>
                </a:r>
              </a:p>
            </p:txBody>
          </p:sp>
          <p:sp>
            <p:nvSpPr>
              <p:cNvPr id="49" name="Line 50">
                <a:extLst>
                  <a:ext uri="{FF2B5EF4-FFF2-40B4-BE49-F238E27FC236}">
                    <a16:creationId xmlns:a16="http://schemas.microsoft.com/office/drawing/2014/main" id="{0F927564-A45A-4D57-B014-72AF0164F70B}"/>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0" name="Line 51">
                <a:extLst>
                  <a:ext uri="{FF2B5EF4-FFF2-40B4-BE49-F238E27FC236}">
                    <a16:creationId xmlns:a16="http://schemas.microsoft.com/office/drawing/2014/main" id="{1DF0EC03-BB09-4957-BA60-DD82ED905732}"/>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45" name="AutoShape 52">
              <a:extLst>
                <a:ext uri="{FF2B5EF4-FFF2-40B4-BE49-F238E27FC236}">
                  <a16:creationId xmlns:a16="http://schemas.microsoft.com/office/drawing/2014/main" id="{DDC1946E-D1A2-4190-A48C-184C53D71F8A}"/>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step5</a:t>
              </a:r>
            </a:p>
          </p:txBody>
        </p:sp>
      </p:grpSp>
      <p:grpSp>
        <p:nvGrpSpPr>
          <p:cNvPr id="51" name="Group 53">
            <a:extLst>
              <a:ext uri="{FF2B5EF4-FFF2-40B4-BE49-F238E27FC236}">
                <a16:creationId xmlns:a16="http://schemas.microsoft.com/office/drawing/2014/main" id="{868F23C3-B07B-4427-90C4-77C2473DD9AF}"/>
              </a:ext>
            </a:extLst>
          </p:cNvPr>
          <p:cNvGrpSpPr>
            <a:grpSpLocks/>
          </p:cNvGrpSpPr>
          <p:nvPr/>
        </p:nvGrpSpPr>
        <p:grpSpPr bwMode="auto">
          <a:xfrm>
            <a:off x="5715000" y="5538788"/>
            <a:ext cx="4724400" cy="431800"/>
            <a:chOff x="2640" y="1440"/>
            <a:chExt cx="2976" cy="272"/>
          </a:xfrm>
        </p:grpSpPr>
        <p:grpSp>
          <p:nvGrpSpPr>
            <p:cNvPr id="21536" name="Group 54">
              <a:extLst>
                <a:ext uri="{FF2B5EF4-FFF2-40B4-BE49-F238E27FC236}">
                  <a16:creationId xmlns:a16="http://schemas.microsoft.com/office/drawing/2014/main" id="{774076DD-BFF2-4F6A-B1DC-F64431EEFD3A}"/>
                </a:ext>
              </a:extLst>
            </p:cNvPr>
            <p:cNvGrpSpPr>
              <a:grpSpLocks/>
            </p:cNvGrpSpPr>
            <p:nvPr/>
          </p:nvGrpSpPr>
          <p:grpSpPr bwMode="auto">
            <a:xfrm>
              <a:off x="3166" y="1440"/>
              <a:ext cx="2450" cy="272"/>
              <a:chOff x="1202" y="3067"/>
              <a:chExt cx="2450" cy="272"/>
            </a:xfrm>
          </p:grpSpPr>
          <p:sp>
            <p:nvSpPr>
              <p:cNvPr id="54" name="AutoShape 55">
                <a:extLst>
                  <a:ext uri="{FF2B5EF4-FFF2-40B4-BE49-F238E27FC236}">
                    <a16:creationId xmlns:a16="http://schemas.microsoft.com/office/drawing/2014/main" id="{1355A171-284B-4A49-A819-F8725627A212}"/>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LDR</a:t>
                </a:r>
              </a:p>
            </p:txBody>
          </p:sp>
          <p:sp>
            <p:nvSpPr>
              <p:cNvPr id="55" name="AutoShape 56">
                <a:extLst>
                  <a:ext uri="{FF2B5EF4-FFF2-40B4-BE49-F238E27FC236}">
                    <a16:creationId xmlns:a16="http://schemas.microsoft.com/office/drawing/2014/main" id="{0180D68E-6943-42E5-A19E-F1B322A1B778}"/>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BX</a:t>
                </a:r>
              </a:p>
            </p:txBody>
          </p:sp>
          <p:sp>
            <p:nvSpPr>
              <p:cNvPr id="56" name="AutoShape 57">
                <a:extLst>
                  <a:ext uri="{FF2B5EF4-FFF2-40B4-BE49-F238E27FC236}">
                    <a16:creationId xmlns:a16="http://schemas.microsoft.com/office/drawing/2014/main" id="{0CCB2B3D-04BC-4319-BCA0-91DDBE8E4FF3}"/>
                  </a:ext>
                </a:extLst>
              </p:cNvPr>
              <p:cNvSpPr>
                <a:spLocks noChangeArrowheads="1"/>
              </p:cNvSpPr>
              <p:nvPr/>
            </p:nvSpPr>
            <p:spPr bwMode="auto">
              <a:xfrm rot="16200000">
                <a:off x="3199" y="2886"/>
                <a:ext cx="272" cy="635"/>
              </a:xfrm>
              <a:prstGeom prst="can">
                <a:avLst>
                  <a:gd name="adj" fmla="val 58364"/>
                </a:avLst>
              </a:prstGeom>
              <a:solidFill>
                <a:srgbClr val="FF9900"/>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rgbClr val="000000"/>
                    </a:solidFill>
                  </a:rPr>
                  <a:t>BNE</a:t>
                </a:r>
                <a:r>
                  <a:rPr lang="en-US" altLang="zh-CN" kern="0">
                    <a:solidFill>
                      <a:sysClr val="windowText" lastClr="000000"/>
                    </a:solidFill>
                  </a:rPr>
                  <a:t> </a:t>
                </a:r>
              </a:p>
            </p:txBody>
          </p:sp>
          <p:sp>
            <p:nvSpPr>
              <p:cNvPr id="57" name="Line 58">
                <a:extLst>
                  <a:ext uri="{FF2B5EF4-FFF2-40B4-BE49-F238E27FC236}">
                    <a16:creationId xmlns:a16="http://schemas.microsoft.com/office/drawing/2014/main" id="{6A8C5496-871A-4BB0-9EF0-5AD258A9FC41}"/>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8" name="Line 59">
                <a:extLst>
                  <a:ext uri="{FF2B5EF4-FFF2-40B4-BE49-F238E27FC236}">
                    <a16:creationId xmlns:a16="http://schemas.microsoft.com/office/drawing/2014/main" id="{8B6D416A-D265-434A-B769-67CAC753E831}"/>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53" name="AutoShape 60">
              <a:extLst>
                <a:ext uri="{FF2B5EF4-FFF2-40B4-BE49-F238E27FC236}">
                  <a16:creationId xmlns:a16="http://schemas.microsoft.com/office/drawing/2014/main" id="{8DB5A4C0-06A3-4FD0-86C5-E25BBD4E0C81}"/>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step6</a:t>
              </a:r>
            </a:p>
          </p:txBody>
        </p:sp>
      </p:grpSp>
      <p:grpSp>
        <p:nvGrpSpPr>
          <p:cNvPr id="59" name="Group 61">
            <a:extLst>
              <a:ext uri="{FF2B5EF4-FFF2-40B4-BE49-F238E27FC236}">
                <a16:creationId xmlns:a16="http://schemas.microsoft.com/office/drawing/2014/main" id="{A4FE812E-0BEC-413F-BC21-8D0D0E73DE15}"/>
              </a:ext>
            </a:extLst>
          </p:cNvPr>
          <p:cNvGrpSpPr>
            <a:grpSpLocks/>
          </p:cNvGrpSpPr>
          <p:nvPr/>
        </p:nvGrpSpPr>
        <p:grpSpPr bwMode="auto">
          <a:xfrm>
            <a:off x="5715000" y="6021388"/>
            <a:ext cx="4724400" cy="431800"/>
            <a:chOff x="2640" y="1440"/>
            <a:chExt cx="2976" cy="272"/>
          </a:xfrm>
        </p:grpSpPr>
        <p:grpSp>
          <p:nvGrpSpPr>
            <p:cNvPr id="21529" name="Group 62">
              <a:extLst>
                <a:ext uri="{FF2B5EF4-FFF2-40B4-BE49-F238E27FC236}">
                  <a16:creationId xmlns:a16="http://schemas.microsoft.com/office/drawing/2014/main" id="{BBF54374-4AFA-426B-B622-24BC855DDBBB}"/>
                </a:ext>
              </a:extLst>
            </p:cNvPr>
            <p:cNvGrpSpPr>
              <a:grpSpLocks/>
            </p:cNvGrpSpPr>
            <p:nvPr/>
          </p:nvGrpSpPr>
          <p:grpSpPr bwMode="auto">
            <a:xfrm>
              <a:off x="3166" y="1440"/>
              <a:ext cx="2450" cy="272"/>
              <a:chOff x="1202" y="3067"/>
              <a:chExt cx="2450" cy="272"/>
            </a:xfrm>
          </p:grpSpPr>
          <p:sp>
            <p:nvSpPr>
              <p:cNvPr id="62" name="AutoShape 63">
                <a:extLst>
                  <a:ext uri="{FF2B5EF4-FFF2-40B4-BE49-F238E27FC236}">
                    <a16:creationId xmlns:a16="http://schemas.microsoft.com/office/drawing/2014/main" id="{B4D54E33-A895-4FA7-98EF-B1FCD4369D61}"/>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ADDS</a:t>
                </a:r>
              </a:p>
            </p:txBody>
          </p:sp>
          <p:sp>
            <p:nvSpPr>
              <p:cNvPr id="63" name="AutoShape 64">
                <a:extLst>
                  <a:ext uri="{FF2B5EF4-FFF2-40B4-BE49-F238E27FC236}">
                    <a16:creationId xmlns:a16="http://schemas.microsoft.com/office/drawing/2014/main" id="{532AC95E-9EDF-423A-87B8-5B98B649E647}"/>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a:t>
                </a:r>
              </a:p>
            </p:txBody>
          </p:sp>
          <p:sp>
            <p:nvSpPr>
              <p:cNvPr id="64" name="AutoShape 65">
                <a:extLst>
                  <a:ext uri="{FF2B5EF4-FFF2-40B4-BE49-F238E27FC236}">
                    <a16:creationId xmlns:a16="http://schemas.microsoft.com/office/drawing/2014/main" id="{E14C97AF-E71A-48BF-BACF-11D9CCC2F65C}"/>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rgbClr val="000000"/>
                    </a:solidFill>
                  </a:rPr>
                  <a:t>--</a:t>
                </a:r>
              </a:p>
            </p:txBody>
          </p:sp>
          <p:sp>
            <p:nvSpPr>
              <p:cNvPr id="65" name="Line 66">
                <a:extLst>
                  <a:ext uri="{FF2B5EF4-FFF2-40B4-BE49-F238E27FC236}">
                    <a16:creationId xmlns:a16="http://schemas.microsoft.com/office/drawing/2014/main" id="{0F0F86B9-E2B6-40B6-BC0F-E056709FACB4}"/>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6" name="Line 67">
                <a:extLst>
                  <a:ext uri="{FF2B5EF4-FFF2-40B4-BE49-F238E27FC236}">
                    <a16:creationId xmlns:a16="http://schemas.microsoft.com/office/drawing/2014/main" id="{339C8EC5-3689-451B-928A-3D11B2184CF9}"/>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61" name="AutoShape 68">
              <a:extLst>
                <a:ext uri="{FF2B5EF4-FFF2-40B4-BE49-F238E27FC236}">
                  <a16:creationId xmlns:a16="http://schemas.microsoft.com/office/drawing/2014/main" id="{1179F285-1BBC-435B-8F47-F4284184ACE0}"/>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step6</a:t>
              </a:r>
            </a:p>
          </p:txBody>
        </p:sp>
      </p:grpSp>
      <p:sp>
        <p:nvSpPr>
          <p:cNvPr id="67" name="AutoShape 69">
            <a:extLst>
              <a:ext uri="{FF2B5EF4-FFF2-40B4-BE49-F238E27FC236}">
                <a16:creationId xmlns:a16="http://schemas.microsoft.com/office/drawing/2014/main" id="{40E0D846-C20D-4D3B-ADCC-8F88FF3513DB}"/>
              </a:ext>
            </a:extLst>
          </p:cNvPr>
          <p:cNvSpPr>
            <a:spLocks noChangeArrowheads="1"/>
          </p:cNvSpPr>
          <p:nvPr/>
        </p:nvSpPr>
        <p:spPr bwMode="auto">
          <a:xfrm>
            <a:off x="2971800" y="5526088"/>
            <a:ext cx="1981200" cy="1143000"/>
          </a:xfrm>
          <a:prstGeom prst="wedgeRoundRectCallout">
            <a:avLst>
              <a:gd name="adj1" fmla="val 73398"/>
              <a:gd name="adj2" fmla="val -58889"/>
              <a:gd name="adj3" fmla="val 16667"/>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defRPr/>
            </a:pPr>
            <a:r>
              <a:rPr lang="zh-CN" altLang="en-US" kern="0">
                <a:solidFill>
                  <a:srgbClr val="FF0000"/>
                </a:solidFill>
              </a:rPr>
              <a:t>执行时遇跳转</a:t>
            </a:r>
          </a:p>
          <a:p>
            <a:pPr marL="342900" indent="-342900" algn="ctr">
              <a:defRPr/>
            </a:pPr>
            <a:r>
              <a:rPr lang="zh-CN" altLang="en-US" kern="0">
                <a:solidFill>
                  <a:srgbClr val="FF0000"/>
                </a:solidFill>
              </a:rPr>
              <a:t>指令则清空流</a:t>
            </a:r>
          </a:p>
          <a:p>
            <a:pPr marL="342900" indent="-342900" algn="ctr">
              <a:defRPr/>
            </a:pPr>
            <a:r>
              <a:rPr lang="zh-CN" altLang="en-US" kern="0">
                <a:solidFill>
                  <a:srgbClr val="FF0000"/>
                </a:solidFill>
              </a:rPr>
              <a:t>水线</a:t>
            </a:r>
          </a:p>
        </p:txBody>
      </p:sp>
      <p:sp>
        <p:nvSpPr>
          <p:cNvPr id="68" name="AutoShape 70">
            <a:extLst>
              <a:ext uri="{FF2B5EF4-FFF2-40B4-BE49-F238E27FC236}">
                <a16:creationId xmlns:a16="http://schemas.microsoft.com/office/drawing/2014/main" id="{84CB42BC-1E12-4779-AD1E-A10BF42E6EE9}"/>
              </a:ext>
            </a:extLst>
          </p:cNvPr>
          <p:cNvSpPr>
            <a:spLocks noChangeArrowheads="1"/>
          </p:cNvSpPr>
          <p:nvPr/>
        </p:nvSpPr>
        <p:spPr bwMode="auto">
          <a:xfrm>
            <a:off x="1524000" y="2719388"/>
            <a:ext cx="304800" cy="228600"/>
          </a:xfrm>
          <a:prstGeom prst="rightArrow">
            <a:avLst>
              <a:gd name="adj1" fmla="val 50000"/>
              <a:gd name="adj2" fmla="val 33333"/>
            </a:avLst>
          </a:prstGeom>
          <a:solidFill>
            <a:srgbClr val="8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9" name="AutoShape 71">
            <a:extLst>
              <a:ext uri="{FF2B5EF4-FFF2-40B4-BE49-F238E27FC236}">
                <a16:creationId xmlns:a16="http://schemas.microsoft.com/office/drawing/2014/main" id="{352C90D6-66D1-40D6-A806-8C99F86EAC25}"/>
              </a:ext>
            </a:extLst>
          </p:cNvPr>
          <p:cNvSpPr>
            <a:spLocks noChangeArrowheads="1"/>
          </p:cNvSpPr>
          <p:nvPr/>
        </p:nvSpPr>
        <p:spPr bwMode="auto">
          <a:xfrm>
            <a:off x="1524000" y="3024188"/>
            <a:ext cx="304800" cy="228600"/>
          </a:xfrm>
          <a:prstGeom prst="rightArrow">
            <a:avLst>
              <a:gd name="adj1" fmla="val 50000"/>
              <a:gd name="adj2" fmla="val 33333"/>
            </a:avLst>
          </a:prstGeom>
          <a:solidFill>
            <a:srgbClr val="8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0" name="AutoShape 72">
            <a:extLst>
              <a:ext uri="{FF2B5EF4-FFF2-40B4-BE49-F238E27FC236}">
                <a16:creationId xmlns:a16="http://schemas.microsoft.com/office/drawing/2014/main" id="{0BDF4D6B-62A7-41EC-9B7F-EAB71FB38FE0}"/>
              </a:ext>
            </a:extLst>
          </p:cNvPr>
          <p:cNvSpPr>
            <a:spLocks noChangeArrowheads="1"/>
          </p:cNvSpPr>
          <p:nvPr/>
        </p:nvSpPr>
        <p:spPr bwMode="auto">
          <a:xfrm>
            <a:off x="1524000" y="3328988"/>
            <a:ext cx="304800" cy="228600"/>
          </a:xfrm>
          <a:prstGeom prst="rightArrow">
            <a:avLst>
              <a:gd name="adj1" fmla="val 50000"/>
              <a:gd name="adj2" fmla="val 33333"/>
            </a:avLst>
          </a:prstGeom>
          <a:solidFill>
            <a:srgbClr val="8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1" name="AutoShape 73">
            <a:extLst>
              <a:ext uri="{FF2B5EF4-FFF2-40B4-BE49-F238E27FC236}">
                <a16:creationId xmlns:a16="http://schemas.microsoft.com/office/drawing/2014/main" id="{3B7D4677-0BBD-4930-9B57-5135696455D6}"/>
              </a:ext>
            </a:extLst>
          </p:cNvPr>
          <p:cNvSpPr>
            <a:spLocks noChangeArrowheads="1"/>
          </p:cNvSpPr>
          <p:nvPr/>
        </p:nvSpPr>
        <p:spPr bwMode="auto">
          <a:xfrm>
            <a:off x="1524000" y="3633788"/>
            <a:ext cx="304800" cy="228600"/>
          </a:xfrm>
          <a:prstGeom prst="rightArrow">
            <a:avLst>
              <a:gd name="adj1" fmla="val 50000"/>
              <a:gd name="adj2" fmla="val 33333"/>
            </a:avLst>
          </a:prstGeom>
          <a:solidFill>
            <a:srgbClr val="8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2" name="AutoShape 74">
            <a:extLst>
              <a:ext uri="{FF2B5EF4-FFF2-40B4-BE49-F238E27FC236}">
                <a16:creationId xmlns:a16="http://schemas.microsoft.com/office/drawing/2014/main" id="{044E3552-77AF-4E64-AEFA-012864E3088B}"/>
              </a:ext>
            </a:extLst>
          </p:cNvPr>
          <p:cNvSpPr>
            <a:spLocks noChangeArrowheads="1"/>
          </p:cNvSpPr>
          <p:nvPr/>
        </p:nvSpPr>
        <p:spPr bwMode="auto">
          <a:xfrm>
            <a:off x="1524000" y="3938588"/>
            <a:ext cx="304800" cy="228600"/>
          </a:xfrm>
          <a:prstGeom prst="rightArrow">
            <a:avLst>
              <a:gd name="adj1" fmla="val 50000"/>
              <a:gd name="adj2" fmla="val 33333"/>
            </a:avLst>
          </a:prstGeom>
          <a:solidFill>
            <a:srgbClr val="8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3" name="AutoShape 75">
            <a:extLst>
              <a:ext uri="{FF2B5EF4-FFF2-40B4-BE49-F238E27FC236}">
                <a16:creationId xmlns:a16="http://schemas.microsoft.com/office/drawing/2014/main" id="{59B624EC-730F-4D2E-BE3B-8407E1CEDA32}"/>
              </a:ext>
            </a:extLst>
          </p:cNvPr>
          <p:cNvSpPr>
            <a:spLocks noChangeArrowheads="1"/>
          </p:cNvSpPr>
          <p:nvPr/>
        </p:nvSpPr>
        <p:spPr bwMode="auto">
          <a:xfrm>
            <a:off x="1524000" y="4319588"/>
            <a:ext cx="304800" cy="228600"/>
          </a:xfrm>
          <a:prstGeom prst="rightArrow">
            <a:avLst>
              <a:gd name="adj1" fmla="val 50000"/>
              <a:gd name="adj2" fmla="val 33333"/>
            </a:avLst>
          </a:prstGeom>
          <a:solidFill>
            <a:srgbClr val="8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34862889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1+#ppt_h/2"/>
                                          </p:val>
                                        </p:tav>
                                        <p:tav tm="100000">
                                          <p:val>
                                            <p:strVal val="#ppt_y"/>
                                          </p:val>
                                        </p:tav>
                                      </p:tavLst>
                                    </p:anim>
                                  </p:childTnLst>
                                </p:cTn>
                              </p:par>
                              <p:par>
                                <p:cTn id="18" presetID="1" presetClass="exit"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hidden"/>
                                      </p:to>
                                    </p:set>
                                  </p:childTnLst>
                                </p:cTn>
                              </p:par>
                              <p:par>
                                <p:cTn id="20" presetID="22" presetClass="entr" presetSubtype="8"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left)">
                                      <p:cBhvr>
                                        <p:cTn id="22" dur="500"/>
                                        <p:tgtEl>
                                          <p:spTgt spid="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1" presetClass="exit" presetSubtype="0" fill="hold" grpId="1" nodeType="withEffect">
                                  <p:stCondLst>
                                    <p:cond delay="0"/>
                                  </p:stCondLst>
                                  <p:childTnLst>
                                    <p:set>
                                      <p:cBhvr>
                                        <p:cTn id="30" dur="1" fill="hold">
                                          <p:stCondLst>
                                            <p:cond delay="0"/>
                                          </p:stCondLst>
                                        </p:cTn>
                                        <p:tgtEl>
                                          <p:spTgt spid="69"/>
                                        </p:tgtEl>
                                        <p:attrNameLst>
                                          <p:attrName>style.visibility</p:attrName>
                                        </p:attrNameLst>
                                      </p:cBhvr>
                                      <p:to>
                                        <p:strVal val="hidden"/>
                                      </p:to>
                                    </p:set>
                                  </p:childTnLst>
                                </p:cTn>
                              </p:par>
                              <p:par>
                                <p:cTn id="31" presetID="22" presetClass="entr" presetSubtype="8"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wipe(left)">
                                      <p:cBhvr>
                                        <p:cTn id="33" dur="500"/>
                                        <p:tgtEl>
                                          <p:spTgt spid="7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1000" fill="hold"/>
                                        <p:tgtEl>
                                          <p:spTgt spid="35"/>
                                        </p:tgtEl>
                                        <p:attrNameLst>
                                          <p:attrName>ppt_x</p:attrName>
                                        </p:attrNameLst>
                                      </p:cBhvr>
                                      <p:tavLst>
                                        <p:tav tm="0">
                                          <p:val>
                                            <p:strVal val="#ppt_x"/>
                                          </p:val>
                                        </p:tav>
                                        <p:tav tm="100000">
                                          <p:val>
                                            <p:strVal val="#ppt_x"/>
                                          </p:val>
                                        </p:tav>
                                      </p:tavLst>
                                    </p:anim>
                                    <p:anim calcmode="lin" valueType="num">
                                      <p:cBhvr additive="base">
                                        <p:cTn id="39" dur="1000" fill="hold"/>
                                        <p:tgtEl>
                                          <p:spTgt spid="35"/>
                                        </p:tgtEl>
                                        <p:attrNameLst>
                                          <p:attrName>ppt_y</p:attrName>
                                        </p:attrNameLst>
                                      </p:cBhvr>
                                      <p:tavLst>
                                        <p:tav tm="0">
                                          <p:val>
                                            <p:strVal val="1+#ppt_h/2"/>
                                          </p:val>
                                        </p:tav>
                                        <p:tav tm="100000">
                                          <p:val>
                                            <p:strVal val="#ppt_y"/>
                                          </p:val>
                                        </p:tav>
                                      </p:tavLst>
                                    </p:anim>
                                  </p:childTnLst>
                                </p:cTn>
                              </p:par>
                              <p:par>
                                <p:cTn id="40" presetID="1" presetClass="exit" presetSubtype="0" fill="hold" grpId="1" nodeType="withEffect">
                                  <p:stCondLst>
                                    <p:cond delay="0"/>
                                  </p:stCondLst>
                                  <p:childTnLst>
                                    <p:set>
                                      <p:cBhvr>
                                        <p:cTn id="41" dur="1" fill="hold">
                                          <p:stCondLst>
                                            <p:cond delay="0"/>
                                          </p:stCondLst>
                                        </p:cTn>
                                        <p:tgtEl>
                                          <p:spTgt spid="70"/>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left)">
                                      <p:cBhvr>
                                        <p:cTn id="44" dur="500"/>
                                        <p:tgtEl>
                                          <p:spTgt spid="7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1000" fill="hold"/>
                                        <p:tgtEl>
                                          <p:spTgt spid="43"/>
                                        </p:tgtEl>
                                        <p:attrNameLst>
                                          <p:attrName>ppt_x</p:attrName>
                                        </p:attrNameLst>
                                      </p:cBhvr>
                                      <p:tavLst>
                                        <p:tav tm="0">
                                          <p:val>
                                            <p:strVal val="#ppt_x"/>
                                          </p:val>
                                        </p:tav>
                                        <p:tav tm="100000">
                                          <p:val>
                                            <p:strVal val="#ppt_x"/>
                                          </p:val>
                                        </p:tav>
                                      </p:tavLst>
                                    </p:anim>
                                    <p:anim calcmode="lin" valueType="num">
                                      <p:cBhvr additive="base">
                                        <p:cTn id="50" dur="1000" fill="hold"/>
                                        <p:tgtEl>
                                          <p:spTgt spid="43"/>
                                        </p:tgtEl>
                                        <p:attrNameLst>
                                          <p:attrName>ppt_y</p:attrName>
                                        </p:attrNameLst>
                                      </p:cBhvr>
                                      <p:tavLst>
                                        <p:tav tm="0">
                                          <p:val>
                                            <p:strVal val="1+#ppt_h/2"/>
                                          </p:val>
                                        </p:tav>
                                        <p:tav tm="100000">
                                          <p:val>
                                            <p:strVal val="#ppt_y"/>
                                          </p:val>
                                        </p:tav>
                                      </p:tavLst>
                                    </p:anim>
                                  </p:childTnLst>
                                </p:cTn>
                              </p:par>
                              <p:par>
                                <p:cTn id="51" presetID="1" presetClass="exit" presetSubtype="0" fill="hold" grpId="1" nodeType="withEffect">
                                  <p:stCondLst>
                                    <p:cond delay="0"/>
                                  </p:stCondLst>
                                  <p:childTnLst>
                                    <p:set>
                                      <p:cBhvr>
                                        <p:cTn id="52" dur="1" fill="hold">
                                          <p:stCondLst>
                                            <p:cond delay="0"/>
                                          </p:stCondLst>
                                        </p:cTn>
                                        <p:tgtEl>
                                          <p:spTgt spid="71"/>
                                        </p:tgtEl>
                                        <p:attrNameLst>
                                          <p:attrName>style.visibility</p:attrName>
                                        </p:attrNameLst>
                                      </p:cBhvr>
                                      <p:to>
                                        <p:strVal val="hidden"/>
                                      </p:to>
                                    </p:set>
                                  </p:childTnLst>
                                </p:cTn>
                              </p:par>
                              <p:par>
                                <p:cTn id="53" presetID="22" presetClass="entr" presetSubtype="8"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anim calcmode="lin" valueType="num">
                                      <p:cBhvr additive="base">
                                        <p:cTn id="60" dur="1000" fill="hold"/>
                                        <p:tgtEl>
                                          <p:spTgt spid="51"/>
                                        </p:tgtEl>
                                        <p:attrNameLst>
                                          <p:attrName>ppt_x</p:attrName>
                                        </p:attrNameLst>
                                      </p:cBhvr>
                                      <p:tavLst>
                                        <p:tav tm="0">
                                          <p:val>
                                            <p:strVal val="#ppt_x"/>
                                          </p:val>
                                        </p:tav>
                                        <p:tav tm="100000">
                                          <p:val>
                                            <p:strVal val="#ppt_x"/>
                                          </p:val>
                                        </p:tav>
                                      </p:tavLst>
                                    </p:anim>
                                    <p:anim calcmode="lin" valueType="num">
                                      <p:cBhvr additive="base">
                                        <p:cTn id="61" dur="1000" fill="hold"/>
                                        <p:tgtEl>
                                          <p:spTgt spid="51"/>
                                        </p:tgtEl>
                                        <p:attrNameLst>
                                          <p:attrName>ppt_y</p:attrName>
                                        </p:attrNameLst>
                                      </p:cBhvr>
                                      <p:tavLst>
                                        <p:tav tm="0">
                                          <p:val>
                                            <p:strVal val="1+#ppt_h/2"/>
                                          </p:val>
                                        </p:tav>
                                        <p:tav tm="100000">
                                          <p:val>
                                            <p:strVal val="#ppt_y"/>
                                          </p:val>
                                        </p:tav>
                                      </p:tavLst>
                                    </p:anim>
                                  </p:childTnLst>
                                </p:cTn>
                              </p:par>
                              <p:par>
                                <p:cTn id="62" presetID="1" presetClass="exit" presetSubtype="0" fill="hold" grpId="1" nodeType="withEffect">
                                  <p:stCondLst>
                                    <p:cond delay="0"/>
                                  </p:stCondLst>
                                  <p:childTnLst>
                                    <p:set>
                                      <p:cBhvr>
                                        <p:cTn id="63" dur="1" fill="hold">
                                          <p:stCondLst>
                                            <p:cond delay="0"/>
                                          </p:stCondLst>
                                        </p:cTn>
                                        <p:tgtEl>
                                          <p:spTgt spid="72"/>
                                        </p:tgtEl>
                                        <p:attrNameLst>
                                          <p:attrName>style.visibility</p:attrName>
                                        </p:attrNameLst>
                                      </p:cBhvr>
                                      <p:to>
                                        <p:strVal val="hidden"/>
                                      </p:to>
                                    </p:set>
                                  </p:childTnLst>
                                </p:cTn>
                              </p:par>
                              <p:par>
                                <p:cTn id="64" presetID="22" presetClass="entr" presetSubtype="8" fill="hold" grpId="0" nodeType="with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wipe(left)">
                                      <p:cBhvr>
                                        <p:cTn id="66" dur="500"/>
                                        <p:tgtEl>
                                          <p:spTgt spid="7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 calcmode="lin" valueType="num">
                                      <p:cBhvr additive="base">
                                        <p:cTn id="71" dur="1000" fill="hold"/>
                                        <p:tgtEl>
                                          <p:spTgt spid="67"/>
                                        </p:tgtEl>
                                        <p:attrNameLst>
                                          <p:attrName>ppt_x</p:attrName>
                                        </p:attrNameLst>
                                      </p:cBhvr>
                                      <p:tavLst>
                                        <p:tav tm="0">
                                          <p:val>
                                            <p:strVal val="#ppt_x"/>
                                          </p:val>
                                        </p:tav>
                                        <p:tav tm="100000">
                                          <p:val>
                                            <p:strVal val="#ppt_x"/>
                                          </p:val>
                                        </p:tav>
                                      </p:tavLst>
                                    </p:anim>
                                    <p:anim calcmode="lin" valueType="num">
                                      <p:cBhvr additive="base">
                                        <p:cTn id="72" dur="1000" fill="hold"/>
                                        <p:tgtEl>
                                          <p:spTgt spid="67"/>
                                        </p:tgtEl>
                                        <p:attrNameLst>
                                          <p:attrName>ppt_y</p:attrName>
                                        </p:attrNameLst>
                                      </p:cBhvr>
                                      <p:tavLst>
                                        <p:tav tm="0">
                                          <p:val>
                                            <p:strVal val="1+#ppt_h/2"/>
                                          </p:val>
                                        </p:tav>
                                        <p:tav tm="100000">
                                          <p:val>
                                            <p:strVal val="#ppt_y"/>
                                          </p:val>
                                        </p:tav>
                                      </p:tavLst>
                                    </p:anim>
                                  </p:childTnLst>
                                </p:cTn>
                              </p:par>
                              <p:par>
                                <p:cTn id="73" presetID="1" presetClass="exit" presetSubtype="0" fill="hold" grpId="1" nodeType="withEffect">
                                  <p:stCondLst>
                                    <p:cond delay="0"/>
                                  </p:stCondLst>
                                  <p:childTnLst>
                                    <p:set>
                                      <p:cBhvr>
                                        <p:cTn id="74" dur="1" fill="hold">
                                          <p:stCondLst>
                                            <p:cond delay="0"/>
                                          </p:stCondLst>
                                        </p:cTn>
                                        <p:tgtEl>
                                          <p:spTgt spid="73"/>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59"/>
                                        </p:tgtEl>
                                        <p:attrNameLst>
                                          <p:attrName>style.visibility</p:attrName>
                                        </p:attrNameLst>
                                      </p:cBhvr>
                                      <p:to>
                                        <p:strVal val="visible"/>
                                      </p:to>
                                    </p:set>
                                    <p:anim calcmode="lin" valueType="num">
                                      <p:cBhvr additive="base">
                                        <p:cTn id="79" dur="1000" fill="hold"/>
                                        <p:tgtEl>
                                          <p:spTgt spid="59"/>
                                        </p:tgtEl>
                                        <p:attrNameLst>
                                          <p:attrName>ppt_x</p:attrName>
                                        </p:attrNameLst>
                                      </p:cBhvr>
                                      <p:tavLst>
                                        <p:tav tm="0">
                                          <p:val>
                                            <p:strVal val="#ppt_x"/>
                                          </p:val>
                                        </p:tav>
                                        <p:tav tm="100000">
                                          <p:val>
                                            <p:strVal val="#ppt_x"/>
                                          </p:val>
                                        </p:tav>
                                      </p:tavLst>
                                    </p:anim>
                                    <p:anim calcmode="lin" valueType="num">
                                      <p:cBhvr additive="base">
                                        <p:cTn id="80" dur="1000" fill="hold"/>
                                        <p:tgtEl>
                                          <p:spTgt spid="59"/>
                                        </p:tgtEl>
                                        <p:attrNameLst>
                                          <p:attrName>ppt_y</p:attrName>
                                        </p:attrNameLst>
                                      </p:cBhvr>
                                      <p:tavLst>
                                        <p:tav tm="0">
                                          <p:val>
                                            <p:strVal val="1+#ppt_h/2"/>
                                          </p:val>
                                        </p:tav>
                                        <p:tav tm="100000">
                                          <p:val>
                                            <p:strVal val="#ppt_y"/>
                                          </p:val>
                                        </p:tav>
                                      </p:tavLst>
                                    </p:anim>
                                  </p:childTnLst>
                                </p:cTn>
                              </p:par>
                            </p:childTnLst>
                          </p:cTn>
                        </p:par>
                        <p:par>
                          <p:cTn id="81" fill="hold" nodeType="afterGroup">
                            <p:stCondLst>
                              <p:cond delay="1000"/>
                            </p:stCondLst>
                            <p:childTnLst>
                              <p:par>
                                <p:cTn id="82" presetID="2" presetClass="entr" presetSubtype="8" fill="hold" grpId="2" nodeType="afterEffect">
                                  <p:stCondLst>
                                    <p:cond delay="0"/>
                                  </p:stCondLst>
                                  <p:childTnLst>
                                    <p:set>
                                      <p:cBhvr>
                                        <p:cTn id="83" dur="1" fill="hold">
                                          <p:stCondLst>
                                            <p:cond delay="0"/>
                                          </p:stCondLst>
                                        </p:cTn>
                                        <p:tgtEl>
                                          <p:spTgt spid="69"/>
                                        </p:tgtEl>
                                        <p:attrNameLst>
                                          <p:attrName>style.visibility</p:attrName>
                                        </p:attrNameLst>
                                      </p:cBhvr>
                                      <p:to>
                                        <p:strVal val="visible"/>
                                      </p:to>
                                    </p:set>
                                    <p:anim calcmode="lin" valueType="num">
                                      <p:cBhvr additive="base">
                                        <p:cTn id="84" dur="500" fill="hold"/>
                                        <p:tgtEl>
                                          <p:spTgt spid="69"/>
                                        </p:tgtEl>
                                        <p:attrNameLst>
                                          <p:attrName>ppt_x</p:attrName>
                                        </p:attrNameLst>
                                      </p:cBhvr>
                                      <p:tavLst>
                                        <p:tav tm="0">
                                          <p:val>
                                            <p:strVal val="0-#ppt_w/2"/>
                                          </p:val>
                                        </p:tav>
                                        <p:tav tm="100000">
                                          <p:val>
                                            <p:strVal val="#ppt_x"/>
                                          </p:val>
                                        </p:tav>
                                      </p:tavLst>
                                    </p:anim>
                                    <p:anim calcmode="lin" valueType="num">
                                      <p:cBhvr additive="base">
                                        <p:cTn id="85"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8" grpId="1" animBg="1"/>
      <p:bldP spid="69" grpId="0" animBg="1"/>
      <p:bldP spid="69" grpId="1" animBg="1"/>
      <p:bldP spid="69" grpId="2" animBg="1"/>
      <p:bldP spid="70" grpId="0" animBg="1"/>
      <p:bldP spid="70" grpId="1" animBg="1"/>
      <p:bldP spid="71" grpId="0" animBg="1"/>
      <p:bldP spid="71" grpId="1" animBg="1"/>
      <p:bldP spid="72" grpId="0" animBg="1"/>
      <p:bldP spid="72" grpId="1" animBg="1"/>
      <p:bldP spid="73" grpId="0" animBg="1"/>
      <p:bldP spid="7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452F34E0-5DF0-4F47-9A77-1BC04984AEA2}"/>
              </a:ext>
            </a:extLst>
          </p:cNvPr>
          <p:cNvSpPr txBox="1">
            <a:spLocks noChangeArrowheads="1"/>
          </p:cNvSpPr>
          <p:nvPr/>
        </p:nvSpPr>
        <p:spPr bwMode="auto">
          <a:xfrm>
            <a:off x="1976439" y="465138"/>
            <a:ext cx="6207125"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黑体" panose="02010609060101010101" pitchFamily="49" charset="-122"/>
                <a:ea typeface="黑体" panose="02010609060101010101" pitchFamily="49" charset="-122"/>
              </a:rPr>
              <a:t>微机系统发展历程的一些思考</a:t>
            </a:r>
          </a:p>
        </p:txBody>
      </p:sp>
      <p:pic>
        <p:nvPicPr>
          <p:cNvPr id="49155" name="Picture 4" descr="https://timgsa.baidu.com/timg?image&amp;quality=80&amp;size=b9999_10000&amp;sec=1556024802641&amp;di=09eb1e69ecdce163b3f724131392af9c&amp;imgtype=0&amp;src=http%3A%2F%2Fmmbiz.qpic.cn%2Fmmbiz_gif%2FIbiaIPnTCQSy2PPyQ8vJZFZFnr18icwURGiblG25Tkko2C3FVpL426Xeuh3mfxG6iayY4xmucH1d8FicUVDpgXXuNEA%2F640%3Fwx_fmt%3Dgif">
            <a:extLst>
              <a:ext uri="{FF2B5EF4-FFF2-40B4-BE49-F238E27FC236}">
                <a16:creationId xmlns:a16="http://schemas.microsoft.com/office/drawing/2014/main" id="{9D8C6AC4-83FE-4CDE-A58F-D753C23271A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58926" y="1484314"/>
            <a:ext cx="9090025"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322036"/>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4A4CBEAD-E3C3-4DC5-8AF2-448ACEB60CCF}"/>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内核概述</a:t>
            </a:r>
          </a:p>
        </p:txBody>
      </p:sp>
      <p:sp>
        <p:nvSpPr>
          <p:cNvPr id="22531" name="Rectangle 2">
            <a:extLst>
              <a:ext uri="{FF2B5EF4-FFF2-40B4-BE49-F238E27FC236}">
                <a16:creationId xmlns:a16="http://schemas.microsoft.com/office/drawing/2014/main" id="{3C68FB9D-1D03-49F4-A2E2-C0FA5D2C027E}"/>
              </a:ext>
            </a:extLst>
          </p:cNvPr>
          <p:cNvSpPr>
            <a:spLocks noGrp="1" noChangeArrowheads="1"/>
          </p:cNvSpPr>
          <p:nvPr>
            <p:ph type="title"/>
          </p:nvPr>
        </p:nvSpPr>
        <p:spPr>
          <a:xfrm>
            <a:off x="2209800" y="1531938"/>
            <a:ext cx="7772400" cy="457200"/>
          </a:xfrm>
        </p:spPr>
        <p:txBody>
          <a:bodyPr/>
          <a:lstStyle/>
          <a:p>
            <a:r>
              <a:rPr lang="en-US" altLang="zh-CN" sz="2800">
                <a:solidFill>
                  <a:srgbClr val="0000FF"/>
                </a:solidFill>
                <a:latin typeface="华文新魏" panose="02010800040101010101" pitchFamily="2" charset="-122"/>
                <a:ea typeface="华文新魏" panose="02010800040101010101" pitchFamily="2" charset="-122"/>
              </a:rPr>
              <a:t>Cortex-M3</a:t>
            </a:r>
            <a:r>
              <a:rPr lang="zh-CN" altLang="en-US" sz="2800">
                <a:solidFill>
                  <a:srgbClr val="0000FF"/>
                </a:solidFill>
                <a:latin typeface="华文新魏" panose="02010800040101010101" pitchFamily="2" charset="-122"/>
                <a:ea typeface="华文新魏" panose="02010800040101010101" pitchFamily="2" charset="-122"/>
              </a:rPr>
              <a:t>带分支预测的</a:t>
            </a:r>
            <a:r>
              <a:rPr lang="en-US" altLang="zh-CN" sz="2800">
                <a:solidFill>
                  <a:srgbClr val="0000FF"/>
                </a:solidFill>
                <a:latin typeface="华文新魏" panose="02010800040101010101" pitchFamily="2" charset="-122"/>
                <a:ea typeface="华文新魏" panose="02010800040101010101" pitchFamily="2" charset="-122"/>
              </a:rPr>
              <a:t>3</a:t>
            </a:r>
            <a:r>
              <a:rPr lang="zh-CN" altLang="en-US" sz="2800">
                <a:solidFill>
                  <a:srgbClr val="0000FF"/>
                </a:solidFill>
                <a:latin typeface="华文新魏" panose="02010800040101010101" pitchFamily="2" charset="-122"/>
                <a:ea typeface="华文新魏" panose="02010800040101010101" pitchFamily="2" charset="-122"/>
              </a:rPr>
              <a:t>级流水线推演过程</a:t>
            </a:r>
          </a:p>
        </p:txBody>
      </p:sp>
      <p:sp>
        <p:nvSpPr>
          <p:cNvPr id="4" name="Text Box 3">
            <a:extLst>
              <a:ext uri="{FF2B5EF4-FFF2-40B4-BE49-F238E27FC236}">
                <a16:creationId xmlns:a16="http://schemas.microsoft.com/office/drawing/2014/main" id="{0CF09E6F-A5AA-4C83-93A8-7687991DCCC5}"/>
              </a:ext>
            </a:extLst>
          </p:cNvPr>
          <p:cNvSpPr txBox="1">
            <a:spLocks noChangeArrowheads="1"/>
          </p:cNvSpPr>
          <p:nvPr/>
        </p:nvSpPr>
        <p:spPr bwMode="auto">
          <a:xfrm>
            <a:off x="3048000" y="2719388"/>
            <a:ext cx="2590800" cy="2308324"/>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kern="0">
                <a:solidFill>
                  <a:srgbClr val="000000"/>
                </a:solidFill>
              </a:rPr>
              <a:t>MOV     R0, #00</a:t>
            </a:r>
          </a:p>
          <a:p>
            <a:pPr>
              <a:defRPr/>
            </a:pPr>
            <a:r>
              <a:rPr lang="en-US" altLang="zh-CN" kern="0">
                <a:solidFill>
                  <a:srgbClr val="000000"/>
                </a:solidFill>
              </a:rPr>
              <a:t>ADDS    R0,  R0,  #1</a:t>
            </a:r>
          </a:p>
          <a:p>
            <a:pPr>
              <a:defRPr/>
            </a:pPr>
            <a:r>
              <a:rPr lang="en-US" altLang="zh-CN" kern="0">
                <a:solidFill>
                  <a:srgbClr val="000000"/>
                </a:solidFill>
              </a:rPr>
              <a:t>CMP     R0,  #0x7D0</a:t>
            </a:r>
          </a:p>
          <a:p>
            <a:pPr>
              <a:defRPr/>
            </a:pPr>
            <a:r>
              <a:rPr lang="en-US" altLang="zh-CN" kern="0">
                <a:solidFill>
                  <a:srgbClr val="000000"/>
                </a:solidFill>
              </a:rPr>
              <a:t>BNE</a:t>
            </a:r>
            <a:r>
              <a:rPr lang="en-US" altLang="zh-CN" kern="0">
                <a:solidFill>
                  <a:sysClr val="windowText" lastClr="000000"/>
                </a:solidFill>
              </a:rPr>
              <a:t> </a:t>
            </a:r>
            <a:r>
              <a:rPr lang="en-US" altLang="zh-CN" kern="0">
                <a:solidFill>
                  <a:srgbClr val="000000"/>
                </a:solidFill>
              </a:rPr>
              <a:t>     0x00000202</a:t>
            </a:r>
          </a:p>
          <a:p>
            <a:pPr>
              <a:defRPr/>
            </a:pPr>
            <a:r>
              <a:rPr lang="en-US" altLang="zh-CN" kern="0">
                <a:solidFill>
                  <a:srgbClr val="000000"/>
                </a:solidFill>
              </a:rPr>
              <a:t>BX         0X00000300</a:t>
            </a:r>
          </a:p>
          <a:p>
            <a:pPr>
              <a:defRPr/>
            </a:pPr>
            <a:r>
              <a:rPr lang="en-US" altLang="zh-CN" kern="0">
                <a:solidFill>
                  <a:srgbClr val="000000"/>
                </a:solidFill>
              </a:rPr>
              <a:t>LDR     R1, #00 </a:t>
            </a:r>
          </a:p>
          <a:p>
            <a:pPr>
              <a:defRPr/>
            </a:pPr>
            <a:r>
              <a:rPr lang="en-US" altLang="zh-CN" kern="0">
                <a:solidFill>
                  <a:srgbClr val="000000"/>
                </a:solidFill>
                <a:latin typeface="Arial"/>
              </a:rPr>
              <a:t>……</a:t>
            </a:r>
            <a:endParaRPr lang="en-US" altLang="zh-CN" kern="0">
              <a:solidFill>
                <a:srgbClr val="000000"/>
              </a:solidFill>
            </a:endParaRPr>
          </a:p>
          <a:p>
            <a:pPr>
              <a:defRPr/>
            </a:pPr>
            <a:r>
              <a:rPr lang="en-US" altLang="zh-CN" kern="0">
                <a:solidFill>
                  <a:srgbClr val="000000"/>
                </a:solidFill>
              </a:rPr>
              <a:t>MOV     R2, #20</a:t>
            </a:r>
          </a:p>
        </p:txBody>
      </p:sp>
      <p:sp>
        <p:nvSpPr>
          <p:cNvPr id="5" name="Text Box 4">
            <a:extLst>
              <a:ext uri="{FF2B5EF4-FFF2-40B4-BE49-F238E27FC236}">
                <a16:creationId xmlns:a16="http://schemas.microsoft.com/office/drawing/2014/main" id="{5C09D711-653F-4362-91ED-DF25E18CF91D}"/>
              </a:ext>
            </a:extLst>
          </p:cNvPr>
          <p:cNvSpPr txBox="1">
            <a:spLocks noChangeArrowheads="1"/>
          </p:cNvSpPr>
          <p:nvPr/>
        </p:nvSpPr>
        <p:spPr bwMode="auto">
          <a:xfrm>
            <a:off x="1895476" y="2674938"/>
            <a:ext cx="1152525" cy="2308324"/>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kern="0">
                <a:solidFill>
                  <a:srgbClr val="000000"/>
                </a:solidFill>
                <a:latin typeface="华文细黑" pitchFamily="2" charset="-122"/>
                <a:ea typeface="华文细黑" pitchFamily="2" charset="-122"/>
              </a:rPr>
              <a:t>0x0200</a:t>
            </a:r>
          </a:p>
          <a:p>
            <a:pPr algn="ctr">
              <a:defRPr/>
            </a:pPr>
            <a:r>
              <a:rPr lang="en-US" altLang="zh-CN" kern="0">
                <a:solidFill>
                  <a:srgbClr val="000000"/>
                </a:solidFill>
                <a:latin typeface="华文细黑" pitchFamily="2" charset="-122"/>
                <a:ea typeface="华文细黑" pitchFamily="2" charset="-122"/>
              </a:rPr>
              <a:t>0x0202</a:t>
            </a:r>
          </a:p>
          <a:p>
            <a:pPr algn="ctr">
              <a:defRPr/>
            </a:pPr>
            <a:r>
              <a:rPr lang="en-US" altLang="zh-CN" kern="0">
                <a:solidFill>
                  <a:srgbClr val="000000"/>
                </a:solidFill>
                <a:latin typeface="华文细黑" pitchFamily="2" charset="-122"/>
                <a:ea typeface="华文细黑" pitchFamily="2" charset="-122"/>
              </a:rPr>
              <a:t>0x0204</a:t>
            </a:r>
          </a:p>
          <a:p>
            <a:pPr algn="ctr">
              <a:defRPr/>
            </a:pPr>
            <a:r>
              <a:rPr lang="en-US" altLang="zh-CN" kern="0">
                <a:solidFill>
                  <a:srgbClr val="000000"/>
                </a:solidFill>
                <a:latin typeface="华文细黑" pitchFamily="2" charset="-122"/>
                <a:ea typeface="华文细黑" pitchFamily="2" charset="-122"/>
              </a:rPr>
              <a:t>0x0208</a:t>
            </a:r>
          </a:p>
          <a:p>
            <a:pPr>
              <a:defRPr/>
            </a:pPr>
            <a:r>
              <a:rPr lang="en-US" altLang="zh-CN" kern="0">
                <a:solidFill>
                  <a:srgbClr val="000000"/>
                </a:solidFill>
                <a:latin typeface="华文细黑" pitchFamily="2" charset="-122"/>
                <a:ea typeface="华文细黑" pitchFamily="2" charset="-122"/>
              </a:rPr>
              <a:t>0x020A</a:t>
            </a:r>
          </a:p>
          <a:p>
            <a:pPr>
              <a:defRPr/>
            </a:pPr>
            <a:r>
              <a:rPr lang="en-US" altLang="zh-CN" kern="0">
                <a:solidFill>
                  <a:srgbClr val="000000"/>
                </a:solidFill>
                <a:latin typeface="华文细黑" pitchFamily="2" charset="-122"/>
                <a:ea typeface="华文细黑" pitchFamily="2" charset="-122"/>
              </a:rPr>
              <a:t>0X020C</a:t>
            </a:r>
          </a:p>
          <a:p>
            <a:pPr>
              <a:defRPr/>
            </a:pPr>
            <a:r>
              <a:rPr lang="en-US" altLang="zh-CN" kern="0">
                <a:solidFill>
                  <a:srgbClr val="000000"/>
                </a:solidFill>
                <a:latin typeface="华文细黑" pitchFamily="2" charset="-122"/>
                <a:ea typeface="华文细黑" pitchFamily="2" charset="-122"/>
              </a:rPr>
              <a:t>……</a:t>
            </a:r>
          </a:p>
          <a:p>
            <a:pPr>
              <a:defRPr/>
            </a:pPr>
            <a:r>
              <a:rPr lang="en-US" altLang="zh-CN" kern="0">
                <a:solidFill>
                  <a:srgbClr val="000000"/>
                </a:solidFill>
                <a:latin typeface="华文细黑" pitchFamily="2" charset="-122"/>
                <a:ea typeface="华文细黑" pitchFamily="2" charset="-122"/>
              </a:rPr>
              <a:t>0x0300</a:t>
            </a:r>
          </a:p>
        </p:txBody>
      </p:sp>
      <p:sp>
        <p:nvSpPr>
          <p:cNvPr id="6" name="Text Box 5">
            <a:extLst>
              <a:ext uri="{FF2B5EF4-FFF2-40B4-BE49-F238E27FC236}">
                <a16:creationId xmlns:a16="http://schemas.microsoft.com/office/drawing/2014/main" id="{F41600FC-2551-41B1-9212-F823B0B86AE1}"/>
              </a:ext>
            </a:extLst>
          </p:cNvPr>
          <p:cNvSpPr txBox="1">
            <a:spLocks noChangeArrowheads="1"/>
          </p:cNvSpPr>
          <p:nvPr/>
        </p:nvSpPr>
        <p:spPr bwMode="auto">
          <a:xfrm>
            <a:off x="1676400" y="2246313"/>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kern="0">
                <a:solidFill>
                  <a:srgbClr val="000000"/>
                </a:solidFill>
                <a:latin typeface="Courier New" pitchFamily="49" charset="0"/>
              </a:rPr>
              <a:t>地址</a:t>
            </a:r>
          </a:p>
        </p:txBody>
      </p:sp>
      <p:sp>
        <p:nvSpPr>
          <p:cNvPr id="7" name="Text Box 6">
            <a:extLst>
              <a:ext uri="{FF2B5EF4-FFF2-40B4-BE49-F238E27FC236}">
                <a16:creationId xmlns:a16="http://schemas.microsoft.com/office/drawing/2014/main" id="{470D538E-2D73-402E-985A-F6D075450841}"/>
              </a:ext>
            </a:extLst>
          </p:cNvPr>
          <p:cNvSpPr txBox="1">
            <a:spLocks noChangeArrowheads="1"/>
          </p:cNvSpPr>
          <p:nvPr/>
        </p:nvSpPr>
        <p:spPr bwMode="auto">
          <a:xfrm>
            <a:off x="3505200" y="2246313"/>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kern="0">
                <a:solidFill>
                  <a:srgbClr val="000000"/>
                </a:solidFill>
                <a:latin typeface="Courier New" pitchFamily="49" charset="0"/>
              </a:rPr>
              <a:t>指令</a:t>
            </a:r>
          </a:p>
        </p:txBody>
      </p:sp>
      <p:sp>
        <p:nvSpPr>
          <p:cNvPr id="8" name="Text Box 7">
            <a:extLst>
              <a:ext uri="{FF2B5EF4-FFF2-40B4-BE49-F238E27FC236}">
                <a16:creationId xmlns:a16="http://schemas.microsoft.com/office/drawing/2014/main" id="{3539EFCD-5FAB-4361-8DDA-350E4624D909}"/>
              </a:ext>
            </a:extLst>
          </p:cNvPr>
          <p:cNvSpPr txBox="1">
            <a:spLocks noChangeArrowheads="1"/>
          </p:cNvSpPr>
          <p:nvPr/>
        </p:nvSpPr>
        <p:spPr bwMode="auto">
          <a:xfrm>
            <a:off x="6546850" y="2135188"/>
            <a:ext cx="914400" cy="519112"/>
          </a:xfrm>
          <a:prstGeom prst="rect">
            <a:avLst/>
          </a:prstGeom>
          <a:solidFill>
            <a:srgbClr val="00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800" kern="0">
                <a:solidFill>
                  <a:srgbClr val="000000"/>
                </a:solidFill>
                <a:latin typeface="华文新魏" pitchFamily="2" charset="-122"/>
                <a:ea typeface="华文新魏" pitchFamily="2" charset="-122"/>
              </a:rPr>
              <a:t>取指</a:t>
            </a:r>
          </a:p>
        </p:txBody>
      </p:sp>
      <p:sp>
        <p:nvSpPr>
          <p:cNvPr id="9" name="Text Box 8">
            <a:extLst>
              <a:ext uri="{FF2B5EF4-FFF2-40B4-BE49-F238E27FC236}">
                <a16:creationId xmlns:a16="http://schemas.microsoft.com/office/drawing/2014/main" id="{79BE4392-2EE3-492B-B473-0F970C46C338}"/>
              </a:ext>
            </a:extLst>
          </p:cNvPr>
          <p:cNvSpPr txBox="1">
            <a:spLocks noChangeArrowheads="1"/>
          </p:cNvSpPr>
          <p:nvPr/>
        </p:nvSpPr>
        <p:spPr bwMode="auto">
          <a:xfrm>
            <a:off x="8070850" y="2135188"/>
            <a:ext cx="914400" cy="519112"/>
          </a:xfrm>
          <a:prstGeom prst="rect">
            <a:avLst/>
          </a:prstGeom>
          <a:solidFill>
            <a:srgbClr val="00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800" kern="0">
                <a:solidFill>
                  <a:srgbClr val="000000"/>
                </a:solidFill>
                <a:latin typeface="华文新魏" pitchFamily="2" charset="-122"/>
                <a:ea typeface="华文新魏" pitchFamily="2" charset="-122"/>
              </a:rPr>
              <a:t>译码</a:t>
            </a:r>
          </a:p>
        </p:txBody>
      </p:sp>
      <p:sp>
        <p:nvSpPr>
          <p:cNvPr id="10" name="Text Box 9">
            <a:extLst>
              <a:ext uri="{FF2B5EF4-FFF2-40B4-BE49-F238E27FC236}">
                <a16:creationId xmlns:a16="http://schemas.microsoft.com/office/drawing/2014/main" id="{B55063D3-1AB2-47E7-8B4D-CA91E7067DC3}"/>
              </a:ext>
            </a:extLst>
          </p:cNvPr>
          <p:cNvSpPr txBox="1">
            <a:spLocks noChangeArrowheads="1"/>
          </p:cNvSpPr>
          <p:nvPr/>
        </p:nvSpPr>
        <p:spPr bwMode="auto">
          <a:xfrm>
            <a:off x="9518650" y="2135188"/>
            <a:ext cx="914400" cy="519112"/>
          </a:xfrm>
          <a:prstGeom prst="rect">
            <a:avLst/>
          </a:prstGeom>
          <a:solidFill>
            <a:srgbClr val="00CC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800" kern="0">
                <a:solidFill>
                  <a:srgbClr val="000000"/>
                </a:solidFill>
                <a:latin typeface="华文新魏" pitchFamily="2" charset="-122"/>
                <a:ea typeface="华文新魏" pitchFamily="2" charset="-122"/>
              </a:rPr>
              <a:t>执行</a:t>
            </a:r>
          </a:p>
        </p:txBody>
      </p:sp>
      <p:grpSp>
        <p:nvGrpSpPr>
          <p:cNvPr id="11" name="Group 10">
            <a:extLst>
              <a:ext uri="{FF2B5EF4-FFF2-40B4-BE49-F238E27FC236}">
                <a16:creationId xmlns:a16="http://schemas.microsoft.com/office/drawing/2014/main" id="{6768B86A-4BC4-4CC7-B858-2791F31EF8B2}"/>
              </a:ext>
            </a:extLst>
          </p:cNvPr>
          <p:cNvGrpSpPr>
            <a:grpSpLocks/>
          </p:cNvGrpSpPr>
          <p:nvPr/>
        </p:nvGrpSpPr>
        <p:grpSpPr bwMode="auto">
          <a:xfrm>
            <a:off x="5715000" y="2897188"/>
            <a:ext cx="4724400" cy="431800"/>
            <a:chOff x="2640" y="1440"/>
            <a:chExt cx="2976" cy="272"/>
          </a:xfrm>
        </p:grpSpPr>
        <p:grpSp>
          <p:nvGrpSpPr>
            <p:cNvPr id="22594" name="Group 11">
              <a:extLst>
                <a:ext uri="{FF2B5EF4-FFF2-40B4-BE49-F238E27FC236}">
                  <a16:creationId xmlns:a16="http://schemas.microsoft.com/office/drawing/2014/main" id="{703FE4D5-F453-415B-B593-AF8C958213BA}"/>
                </a:ext>
              </a:extLst>
            </p:cNvPr>
            <p:cNvGrpSpPr>
              <a:grpSpLocks/>
            </p:cNvGrpSpPr>
            <p:nvPr/>
          </p:nvGrpSpPr>
          <p:grpSpPr bwMode="auto">
            <a:xfrm>
              <a:off x="3166" y="1440"/>
              <a:ext cx="2450" cy="272"/>
              <a:chOff x="1202" y="3067"/>
              <a:chExt cx="2450" cy="272"/>
            </a:xfrm>
          </p:grpSpPr>
          <p:sp>
            <p:nvSpPr>
              <p:cNvPr id="14" name="AutoShape 12">
                <a:extLst>
                  <a:ext uri="{FF2B5EF4-FFF2-40B4-BE49-F238E27FC236}">
                    <a16:creationId xmlns:a16="http://schemas.microsoft.com/office/drawing/2014/main" id="{FBC42FC9-FE47-4C91-8D74-CE253C77AE62}"/>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b="1" kern="0">
                    <a:solidFill>
                      <a:srgbClr val="000000"/>
                    </a:solidFill>
                  </a:rPr>
                  <a:t>MOV</a:t>
                </a:r>
                <a:endParaRPr lang="en-US" altLang="zh-CN" kern="0">
                  <a:solidFill>
                    <a:sysClr val="windowText" lastClr="000000"/>
                  </a:solidFill>
                  <a:latin typeface="Courier New" pitchFamily="49" charset="0"/>
                </a:endParaRPr>
              </a:p>
            </p:txBody>
          </p:sp>
          <p:sp>
            <p:nvSpPr>
              <p:cNvPr id="15" name="AutoShape 13">
                <a:extLst>
                  <a:ext uri="{FF2B5EF4-FFF2-40B4-BE49-F238E27FC236}">
                    <a16:creationId xmlns:a16="http://schemas.microsoft.com/office/drawing/2014/main" id="{BDAAA5D9-3DF2-421E-8D15-8A47112DA695}"/>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sz="2800" kern="0">
                    <a:solidFill>
                      <a:sysClr val="windowText" lastClr="000000"/>
                    </a:solidFill>
                  </a:rPr>
                  <a:t>--</a:t>
                </a:r>
              </a:p>
            </p:txBody>
          </p:sp>
          <p:sp>
            <p:nvSpPr>
              <p:cNvPr id="16" name="AutoShape 14">
                <a:extLst>
                  <a:ext uri="{FF2B5EF4-FFF2-40B4-BE49-F238E27FC236}">
                    <a16:creationId xmlns:a16="http://schemas.microsoft.com/office/drawing/2014/main" id="{F9FF9F17-55DD-4659-B70E-81E45430130B}"/>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ysClr val="windowText" lastClr="000000"/>
                    </a:solidFill>
                  </a:rPr>
                  <a:t>--</a:t>
                </a:r>
              </a:p>
            </p:txBody>
          </p:sp>
          <p:sp>
            <p:nvSpPr>
              <p:cNvPr id="17" name="Line 15">
                <a:extLst>
                  <a:ext uri="{FF2B5EF4-FFF2-40B4-BE49-F238E27FC236}">
                    <a16:creationId xmlns:a16="http://schemas.microsoft.com/office/drawing/2014/main" id="{60EA0FB4-A060-4EB3-B6A0-4AAD6DB1993C}"/>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8" name="Line 16">
                <a:extLst>
                  <a:ext uri="{FF2B5EF4-FFF2-40B4-BE49-F238E27FC236}">
                    <a16:creationId xmlns:a16="http://schemas.microsoft.com/office/drawing/2014/main" id="{1EB5138C-AAF3-49A6-BEC9-4ED804C4F5DF}"/>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13" name="AutoShape 17">
              <a:extLst>
                <a:ext uri="{FF2B5EF4-FFF2-40B4-BE49-F238E27FC236}">
                  <a16:creationId xmlns:a16="http://schemas.microsoft.com/office/drawing/2014/main" id="{D0E66328-B266-401D-A3CA-B11CBC82157C}"/>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step1</a:t>
              </a:r>
            </a:p>
          </p:txBody>
        </p:sp>
      </p:grpSp>
      <p:grpSp>
        <p:nvGrpSpPr>
          <p:cNvPr id="19" name="Group 18">
            <a:extLst>
              <a:ext uri="{FF2B5EF4-FFF2-40B4-BE49-F238E27FC236}">
                <a16:creationId xmlns:a16="http://schemas.microsoft.com/office/drawing/2014/main" id="{F3815F52-5998-43D4-9597-1AF8BC080207}"/>
              </a:ext>
            </a:extLst>
          </p:cNvPr>
          <p:cNvGrpSpPr>
            <a:grpSpLocks/>
          </p:cNvGrpSpPr>
          <p:nvPr/>
        </p:nvGrpSpPr>
        <p:grpSpPr bwMode="auto">
          <a:xfrm>
            <a:off x="5715000" y="3455988"/>
            <a:ext cx="4724400" cy="431800"/>
            <a:chOff x="2640" y="1440"/>
            <a:chExt cx="2976" cy="272"/>
          </a:xfrm>
        </p:grpSpPr>
        <p:grpSp>
          <p:nvGrpSpPr>
            <p:cNvPr id="22587" name="Group 19">
              <a:extLst>
                <a:ext uri="{FF2B5EF4-FFF2-40B4-BE49-F238E27FC236}">
                  <a16:creationId xmlns:a16="http://schemas.microsoft.com/office/drawing/2014/main" id="{D7063E24-3BCB-45CD-ADE7-AAA0995A37D0}"/>
                </a:ext>
              </a:extLst>
            </p:cNvPr>
            <p:cNvGrpSpPr>
              <a:grpSpLocks/>
            </p:cNvGrpSpPr>
            <p:nvPr/>
          </p:nvGrpSpPr>
          <p:grpSpPr bwMode="auto">
            <a:xfrm>
              <a:off x="3166" y="1440"/>
              <a:ext cx="2450" cy="272"/>
              <a:chOff x="1202" y="3067"/>
              <a:chExt cx="2450" cy="272"/>
            </a:xfrm>
          </p:grpSpPr>
          <p:sp>
            <p:nvSpPr>
              <p:cNvPr id="22" name="AutoShape 20">
                <a:extLst>
                  <a:ext uri="{FF2B5EF4-FFF2-40B4-BE49-F238E27FC236}">
                    <a16:creationId xmlns:a16="http://schemas.microsoft.com/office/drawing/2014/main" id="{92730A00-C51D-4944-B126-93F38044D7E6}"/>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ADDS</a:t>
                </a:r>
              </a:p>
            </p:txBody>
          </p:sp>
          <p:sp>
            <p:nvSpPr>
              <p:cNvPr id="23" name="AutoShape 21">
                <a:extLst>
                  <a:ext uri="{FF2B5EF4-FFF2-40B4-BE49-F238E27FC236}">
                    <a16:creationId xmlns:a16="http://schemas.microsoft.com/office/drawing/2014/main" id="{29F955E3-121F-4EA1-9ADE-A7A65E910635}"/>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b="1" kern="0">
                    <a:solidFill>
                      <a:srgbClr val="000000"/>
                    </a:solidFill>
                  </a:rPr>
                  <a:t>MOV</a:t>
                </a:r>
                <a:endParaRPr lang="en-US" altLang="zh-CN" sz="2800" kern="0">
                  <a:solidFill>
                    <a:sysClr val="windowText" lastClr="000000"/>
                  </a:solidFill>
                </a:endParaRPr>
              </a:p>
            </p:txBody>
          </p:sp>
          <p:sp>
            <p:nvSpPr>
              <p:cNvPr id="24" name="AutoShape 22">
                <a:extLst>
                  <a:ext uri="{FF2B5EF4-FFF2-40B4-BE49-F238E27FC236}">
                    <a16:creationId xmlns:a16="http://schemas.microsoft.com/office/drawing/2014/main" id="{C3E01B25-5A42-4397-A529-44FAB67B5822}"/>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ysClr val="windowText" lastClr="000000"/>
                    </a:solidFill>
                  </a:rPr>
                  <a:t>--</a:t>
                </a:r>
              </a:p>
            </p:txBody>
          </p:sp>
          <p:sp>
            <p:nvSpPr>
              <p:cNvPr id="25" name="Line 23">
                <a:extLst>
                  <a:ext uri="{FF2B5EF4-FFF2-40B4-BE49-F238E27FC236}">
                    <a16:creationId xmlns:a16="http://schemas.microsoft.com/office/drawing/2014/main" id="{39C3A81B-D581-49E7-8D1C-FF6C272A5DF7}"/>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6" name="Line 24">
                <a:extLst>
                  <a:ext uri="{FF2B5EF4-FFF2-40B4-BE49-F238E27FC236}">
                    <a16:creationId xmlns:a16="http://schemas.microsoft.com/office/drawing/2014/main" id="{9B0A7F29-604C-4D3F-9ADE-B46413ECEBD8}"/>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21" name="AutoShape 25">
              <a:extLst>
                <a:ext uri="{FF2B5EF4-FFF2-40B4-BE49-F238E27FC236}">
                  <a16:creationId xmlns:a16="http://schemas.microsoft.com/office/drawing/2014/main" id="{0489E54C-695E-4111-9C23-5E5A493DD296}"/>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step2</a:t>
              </a:r>
            </a:p>
          </p:txBody>
        </p:sp>
      </p:grpSp>
      <p:grpSp>
        <p:nvGrpSpPr>
          <p:cNvPr id="27" name="Group 26">
            <a:extLst>
              <a:ext uri="{FF2B5EF4-FFF2-40B4-BE49-F238E27FC236}">
                <a16:creationId xmlns:a16="http://schemas.microsoft.com/office/drawing/2014/main" id="{962CB669-244F-4A13-890F-5EDFE91B4F53}"/>
              </a:ext>
            </a:extLst>
          </p:cNvPr>
          <p:cNvGrpSpPr>
            <a:grpSpLocks/>
          </p:cNvGrpSpPr>
          <p:nvPr/>
        </p:nvGrpSpPr>
        <p:grpSpPr bwMode="auto">
          <a:xfrm>
            <a:off x="5715000" y="3989388"/>
            <a:ext cx="4724400" cy="431800"/>
            <a:chOff x="2640" y="1440"/>
            <a:chExt cx="2976" cy="272"/>
          </a:xfrm>
        </p:grpSpPr>
        <p:grpSp>
          <p:nvGrpSpPr>
            <p:cNvPr id="22580" name="Group 27">
              <a:extLst>
                <a:ext uri="{FF2B5EF4-FFF2-40B4-BE49-F238E27FC236}">
                  <a16:creationId xmlns:a16="http://schemas.microsoft.com/office/drawing/2014/main" id="{2D393B9A-83D3-4A7E-8C99-6E0FA908119F}"/>
                </a:ext>
              </a:extLst>
            </p:cNvPr>
            <p:cNvGrpSpPr>
              <a:grpSpLocks/>
            </p:cNvGrpSpPr>
            <p:nvPr/>
          </p:nvGrpSpPr>
          <p:grpSpPr bwMode="auto">
            <a:xfrm>
              <a:off x="3166" y="1440"/>
              <a:ext cx="2450" cy="272"/>
              <a:chOff x="1202" y="3067"/>
              <a:chExt cx="2450" cy="272"/>
            </a:xfrm>
          </p:grpSpPr>
          <p:sp>
            <p:nvSpPr>
              <p:cNvPr id="30" name="AutoShape 28">
                <a:extLst>
                  <a:ext uri="{FF2B5EF4-FFF2-40B4-BE49-F238E27FC236}">
                    <a16:creationId xmlns:a16="http://schemas.microsoft.com/office/drawing/2014/main" id="{1D5CDF46-B97A-4731-8363-9534A4007A70}"/>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CMP</a:t>
                </a:r>
              </a:p>
            </p:txBody>
          </p:sp>
          <p:sp>
            <p:nvSpPr>
              <p:cNvPr id="31" name="AutoShape 29">
                <a:extLst>
                  <a:ext uri="{FF2B5EF4-FFF2-40B4-BE49-F238E27FC236}">
                    <a16:creationId xmlns:a16="http://schemas.microsoft.com/office/drawing/2014/main" id="{36A32376-A797-446E-B1B3-79D3D4EA171E}"/>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ADDS</a:t>
                </a:r>
              </a:p>
            </p:txBody>
          </p:sp>
          <p:sp>
            <p:nvSpPr>
              <p:cNvPr id="32" name="AutoShape 30">
                <a:extLst>
                  <a:ext uri="{FF2B5EF4-FFF2-40B4-BE49-F238E27FC236}">
                    <a16:creationId xmlns:a16="http://schemas.microsoft.com/office/drawing/2014/main" id="{C1CDC4DA-7B8F-4546-89F5-E860D0200E17}"/>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b="1" kern="0">
                    <a:solidFill>
                      <a:srgbClr val="000000"/>
                    </a:solidFill>
                  </a:rPr>
                  <a:t>MOV</a:t>
                </a:r>
              </a:p>
            </p:txBody>
          </p:sp>
          <p:sp>
            <p:nvSpPr>
              <p:cNvPr id="33" name="Line 31">
                <a:extLst>
                  <a:ext uri="{FF2B5EF4-FFF2-40B4-BE49-F238E27FC236}">
                    <a16:creationId xmlns:a16="http://schemas.microsoft.com/office/drawing/2014/main" id="{B83BA642-5265-49E8-A187-6AC803027F3F}"/>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4" name="Line 32">
                <a:extLst>
                  <a:ext uri="{FF2B5EF4-FFF2-40B4-BE49-F238E27FC236}">
                    <a16:creationId xmlns:a16="http://schemas.microsoft.com/office/drawing/2014/main" id="{A2151FA4-0FBD-494C-8B6B-4D7C6B481205}"/>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29" name="AutoShape 33">
              <a:extLst>
                <a:ext uri="{FF2B5EF4-FFF2-40B4-BE49-F238E27FC236}">
                  <a16:creationId xmlns:a16="http://schemas.microsoft.com/office/drawing/2014/main" id="{80212022-F966-4541-9299-2A254DBBFF4B}"/>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step3</a:t>
              </a:r>
            </a:p>
          </p:txBody>
        </p:sp>
      </p:grpSp>
      <p:grpSp>
        <p:nvGrpSpPr>
          <p:cNvPr id="35" name="Group 34">
            <a:extLst>
              <a:ext uri="{FF2B5EF4-FFF2-40B4-BE49-F238E27FC236}">
                <a16:creationId xmlns:a16="http://schemas.microsoft.com/office/drawing/2014/main" id="{E35FFE19-384F-4C68-94D0-8E690588E59C}"/>
              </a:ext>
            </a:extLst>
          </p:cNvPr>
          <p:cNvGrpSpPr>
            <a:grpSpLocks/>
          </p:cNvGrpSpPr>
          <p:nvPr/>
        </p:nvGrpSpPr>
        <p:grpSpPr bwMode="auto">
          <a:xfrm>
            <a:off x="5715000" y="4522788"/>
            <a:ext cx="4724400" cy="431800"/>
            <a:chOff x="2640" y="1440"/>
            <a:chExt cx="2976" cy="272"/>
          </a:xfrm>
        </p:grpSpPr>
        <p:grpSp>
          <p:nvGrpSpPr>
            <p:cNvPr id="22573" name="Group 35">
              <a:extLst>
                <a:ext uri="{FF2B5EF4-FFF2-40B4-BE49-F238E27FC236}">
                  <a16:creationId xmlns:a16="http://schemas.microsoft.com/office/drawing/2014/main" id="{D28BABB7-29BC-4919-84CA-59BE573D7A28}"/>
                </a:ext>
              </a:extLst>
            </p:cNvPr>
            <p:cNvGrpSpPr>
              <a:grpSpLocks/>
            </p:cNvGrpSpPr>
            <p:nvPr/>
          </p:nvGrpSpPr>
          <p:grpSpPr bwMode="auto">
            <a:xfrm>
              <a:off x="3166" y="1440"/>
              <a:ext cx="2450" cy="272"/>
              <a:chOff x="1202" y="3067"/>
              <a:chExt cx="2450" cy="272"/>
            </a:xfrm>
          </p:grpSpPr>
          <p:sp>
            <p:nvSpPr>
              <p:cNvPr id="38" name="AutoShape 36">
                <a:extLst>
                  <a:ext uri="{FF2B5EF4-FFF2-40B4-BE49-F238E27FC236}">
                    <a16:creationId xmlns:a16="http://schemas.microsoft.com/office/drawing/2014/main" id="{B3F6725D-BAE9-4DCF-BD61-FA2A4EB0B4EB}"/>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BNE</a:t>
                </a:r>
                <a:r>
                  <a:rPr lang="en-US" altLang="zh-CN" kern="0">
                    <a:solidFill>
                      <a:sysClr val="windowText" lastClr="000000"/>
                    </a:solidFill>
                  </a:rPr>
                  <a:t>  </a:t>
                </a:r>
              </a:p>
            </p:txBody>
          </p:sp>
          <p:sp>
            <p:nvSpPr>
              <p:cNvPr id="39" name="AutoShape 37">
                <a:extLst>
                  <a:ext uri="{FF2B5EF4-FFF2-40B4-BE49-F238E27FC236}">
                    <a16:creationId xmlns:a16="http://schemas.microsoft.com/office/drawing/2014/main" id="{2D4A030E-8EFB-48BD-80DF-7FCDC01DAF0A}"/>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CMP</a:t>
                </a:r>
              </a:p>
            </p:txBody>
          </p:sp>
          <p:sp>
            <p:nvSpPr>
              <p:cNvPr id="40" name="AutoShape 38">
                <a:extLst>
                  <a:ext uri="{FF2B5EF4-FFF2-40B4-BE49-F238E27FC236}">
                    <a16:creationId xmlns:a16="http://schemas.microsoft.com/office/drawing/2014/main" id="{E53E6279-EEF8-4FD1-90A3-9381DCBF9B20}"/>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rgbClr val="000000"/>
                    </a:solidFill>
                  </a:rPr>
                  <a:t>ADDS</a:t>
                </a:r>
              </a:p>
            </p:txBody>
          </p:sp>
          <p:sp>
            <p:nvSpPr>
              <p:cNvPr id="41" name="Line 39">
                <a:extLst>
                  <a:ext uri="{FF2B5EF4-FFF2-40B4-BE49-F238E27FC236}">
                    <a16:creationId xmlns:a16="http://schemas.microsoft.com/office/drawing/2014/main" id="{A91A3C4B-8219-4E2C-A8B7-A236D374631D}"/>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2" name="Line 40">
                <a:extLst>
                  <a:ext uri="{FF2B5EF4-FFF2-40B4-BE49-F238E27FC236}">
                    <a16:creationId xmlns:a16="http://schemas.microsoft.com/office/drawing/2014/main" id="{185662FC-F17D-44EF-AC91-00C3AF9E3A5C}"/>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37" name="AutoShape 41">
              <a:extLst>
                <a:ext uri="{FF2B5EF4-FFF2-40B4-BE49-F238E27FC236}">
                  <a16:creationId xmlns:a16="http://schemas.microsoft.com/office/drawing/2014/main" id="{C2ABCEC2-BEDA-4FFC-8F98-7A6FB2D56C89}"/>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step4</a:t>
              </a:r>
            </a:p>
          </p:txBody>
        </p:sp>
      </p:grpSp>
      <p:grpSp>
        <p:nvGrpSpPr>
          <p:cNvPr id="43" name="Group 42">
            <a:extLst>
              <a:ext uri="{FF2B5EF4-FFF2-40B4-BE49-F238E27FC236}">
                <a16:creationId xmlns:a16="http://schemas.microsoft.com/office/drawing/2014/main" id="{5022DD51-B286-4438-977F-93A1F5D61517}"/>
              </a:ext>
            </a:extLst>
          </p:cNvPr>
          <p:cNvGrpSpPr>
            <a:grpSpLocks/>
          </p:cNvGrpSpPr>
          <p:nvPr/>
        </p:nvGrpSpPr>
        <p:grpSpPr bwMode="auto">
          <a:xfrm>
            <a:off x="5715000" y="5030788"/>
            <a:ext cx="4724400" cy="431800"/>
            <a:chOff x="2640" y="1440"/>
            <a:chExt cx="2976" cy="272"/>
          </a:xfrm>
        </p:grpSpPr>
        <p:grpSp>
          <p:nvGrpSpPr>
            <p:cNvPr id="22566" name="Group 43">
              <a:extLst>
                <a:ext uri="{FF2B5EF4-FFF2-40B4-BE49-F238E27FC236}">
                  <a16:creationId xmlns:a16="http://schemas.microsoft.com/office/drawing/2014/main" id="{34967A2C-A8B2-458B-B08C-5EFA334E8DCF}"/>
                </a:ext>
              </a:extLst>
            </p:cNvPr>
            <p:cNvGrpSpPr>
              <a:grpSpLocks/>
            </p:cNvGrpSpPr>
            <p:nvPr/>
          </p:nvGrpSpPr>
          <p:grpSpPr bwMode="auto">
            <a:xfrm>
              <a:off x="3166" y="1440"/>
              <a:ext cx="2450" cy="272"/>
              <a:chOff x="1202" y="3067"/>
              <a:chExt cx="2450" cy="272"/>
            </a:xfrm>
          </p:grpSpPr>
          <p:sp>
            <p:nvSpPr>
              <p:cNvPr id="46" name="AutoShape 44">
                <a:extLst>
                  <a:ext uri="{FF2B5EF4-FFF2-40B4-BE49-F238E27FC236}">
                    <a16:creationId xmlns:a16="http://schemas.microsoft.com/office/drawing/2014/main" id="{5FE86B6A-E796-45D8-8A3D-6E11F5DD3FF0}"/>
                  </a:ext>
                </a:extLst>
              </p:cNvPr>
              <p:cNvSpPr>
                <a:spLocks noChangeArrowheads="1"/>
              </p:cNvSpPr>
              <p:nvPr/>
            </p:nvSpPr>
            <p:spPr bwMode="auto">
              <a:xfrm rot="16200000">
                <a:off x="1384" y="2885"/>
                <a:ext cx="272" cy="635"/>
              </a:xfrm>
              <a:prstGeom prst="can">
                <a:avLst>
                  <a:gd name="adj" fmla="val 58364"/>
                </a:avLst>
              </a:prstGeom>
              <a:solidFill>
                <a:srgbClr val="FF9900"/>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ADDS</a:t>
                </a:r>
              </a:p>
            </p:txBody>
          </p:sp>
          <p:sp>
            <p:nvSpPr>
              <p:cNvPr id="47" name="AutoShape 45">
                <a:extLst>
                  <a:ext uri="{FF2B5EF4-FFF2-40B4-BE49-F238E27FC236}">
                    <a16:creationId xmlns:a16="http://schemas.microsoft.com/office/drawing/2014/main" id="{74CFE8C3-03E4-453D-812B-86A3D565A60E}"/>
                  </a:ext>
                </a:extLst>
              </p:cNvPr>
              <p:cNvSpPr>
                <a:spLocks noChangeArrowheads="1"/>
              </p:cNvSpPr>
              <p:nvPr/>
            </p:nvSpPr>
            <p:spPr bwMode="auto">
              <a:xfrm rot="16200000">
                <a:off x="2291" y="2886"/>
                <a:ext cx="272" cy="635"/>
              </a:xfrm>
              <a:prstGeom prst="can">
                <a:avLst>
                  <a:gd name="adj" fmla="val 58364"/>
                </a:avLst>
              </a:prstGeom>
              <a:solidFill>
                <a:srgbClr val="FF9900"/>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BNE</a:t>
                </a:r>
                <a:r>
                  <a:rPr lang="en-US" altLang="zh-CN" kern="0">
                    <a:solidFill>
                      <a:sysClr val="windowText" lastClr="000000"/>
                    </a:solidFill>
                  </a:rPr>
                  <a:t>  </a:t>
                </a:r>
              </a:p>
            </p:txBody>
          </p:sp>
          <p:sp>
            <p:nvSpPr>
              <p:cNvPr id="48" name="AutoShape 46">
                <a:extLst>
                  <a:ext uri="{FF2B5EF4-FFF2-40B4-BE49-F238E27FC236}">
                    <a16:creationId xmlns:a16="http://schemas.microsoft.com/office/drawing/2014/main" id="{A8C9291D-439F-426E-AEC5-BFEB1B20B422}"/>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rgbClr val="000000"/>
                    </a:solidFill>
                  </a:rPr>
                  <a:t>CMP</a:t>
                </a:r>
              </a:p>
            </p:txBody>
          </p:sp>
          <p:sp>
            <p:nvSpPr>
              <p:cNvPr id="49" name="Line 47">
                <a:extLst>
                  <a:ext uri="{FF2B5EF4-FFF2-40B4-BE49-F238E27FC236}">
                    <a16:creationId xmlns:a16="http://schemas.microsoft.com/office/drawing/2014/main" id="{A5361ADC-5D14-4C00-B378-DC606C08045B}"/>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0" name="Line 48">
                <a:extLst>
                  <a:ext uri="{FF2B5EF4-FFF2-40B4-BE49-F238E27FC236}">
                    <a16:creationId xmlns:a16="http://schemas.microsoft.com/office/drawing/2014/main" id="{B5947410-8080-49AA-90B4-8C798E5534AD}"/>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45" name="AutoShape 49">
              <a:extLst>
                <a:ext uri="{FF2B5EF4-FFF2-40B4-BE49-F238E27FC236}">
                  <a16:creationId xmlns:a16="http://schemas.microsoft.com/office/drawing/2014/main" id="{4DADCBEE-4295-496B-96AC-49C67733631A}"/>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step5</a:t>
              </a:r>
            </a:p>
          </p:txBody>
        </p:sp>
      </p:grpSp>
      <p:sp>
        <p:nvSpPr>
          <p:cNvPr id="51" name="AutoShape 67">
            <a:extLst>
              <a:ext uri="{FF2B5EF4-FFF2-40B4-BE49-F238E27FC236}">
                <a16:creationId xmlns:a16="http://schemas.microsoft.com/office/drawing/2014/main" id="{3E9AC5D5-50B7-44F3-9A5F-5213CC1ACE8B}"/>
              </a:ext>
            </a:extLst>
          </p:cNvPr>
          <p:cNvSpPr>
            <a:spLocks noChangeArrowheads="1"/>
          </p:cNvSpPr>
          <p:nvPr/>
        </p:nvSpPr>
        <p:spPr bwMode="auto">
          <a:xfrm>
            <a:off x="1905000" y="5294313"/>
            <a:ext cx="2667000" cy="1447800"/>
          </a:xfrm>
          <a:prstGeom prst="wedgeRoundRectCallout">
            <a:avLst>
              <a:gd name="adj1" fmla="val 121343"/>
              <a:gd name="adj2" fmla="val -60088"/>
              <a:gd name="adj3" fmla="val 16667"/>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defRPr/>
            </a:pPr>
            <a:r>
              <a:rPr lang="zh-CN" altLang="en-US" kern="0" dirty="0">
                <a:solidFill>
                  <a:srgbClr val="FF0000"/>
                </a:solidFill>
              </a:rPr>
              <a:t>因为带分支预测，跳转</a:t>
            </a:r>
          </a:p>
          <a:p>
            <a:pPr marL="342900" indent="-342900">
              <a:defRPr/>
            </a:pPr>
            <a:r>
              <a:rPr lang="zh-CN" altLang="en-US" kern="0" dirty="0">
                <a:solidFill>
                  <a:srgbClr val="FF0000"/>
                </a:solidFill>
              </a:rPr>
              <a:t>指令在译码时就被识别，</a:t>
            </a:r>
          </a:p>
          <a:p>
            <a:pPr marL="342900" indent="-342900">
              <a:defRPr/>
            </a:pPr>
            <a:r>
              <a:rPr lang="zh-CN" altLang="en-US" kern="0" dirty="0">
                <a:solidFill>
                  <a:srgbClr val="FF0000"/>
                </a:solidFill>
              </a:rPr>
              <a:t>取指时流水线自动加载跳转后地址的指令。</a:t>
            </a:r>
          </a:p>
        </p:txBody>
      </p:sp>
      <p:grpSp>
        <p:nvGrpSpPr>
          <p:cNvPr id="52" name="Group 84">
            <a:extLst>
              <a:ext uri="{FF2B5EF4-FFF2-40B4-BE49-F238E27FC236}">
                <a16:creationId xmlns:a16="http://schemas.microsoft.com/office/drawing/2014/main" id="{2A57195F-AF6D-42AA-9B4B-290351375A37}"/>
              </a:ext>
            </a:extLst>
          </p:cNvPr>
          <p:cNvGrpSpPr>
            <a:grpSpLocks/>
          </p:cNvGrpSpPr>
          <p:nvPr/>
        </p:nvGrpSpPr>
        <p:grpSpPr bwMode="auto">
          <a:xfrm>
            <a:off x="5715000" y="6021388"/>
            <a:ext cx="4724400" cy="431800"/>
            <a:chOff x="2640" y="1440"/>
            <a:chExt cx="2976" cy="272"/>
          </a:xfrm>
        </p:grpSpPr>
        <p:grpSp>
          <p:nvGrpSpPr>
            <p:cNvPr id="22559" name="Group 85">
              <a:extLst>
                <a:ext uri="{FF2B5EF4-FFF2-40B4-BE49-F238E27FC236}">
                  <a16:creationId xmlns:a16="http://schemas.microsoft.com/office/drawing/2014/main" id="{8446670A-5702-475C-8E18-FDE3B66434A5}"/>
                </a:ext>
              </a:extLst>
            </p:cNvPr>
            <p:cNvGrpSpPr>
              <a:grpSpLocks/>
            </p:cNvGrpSpPr>
            <p:nvPr/>
          </p:nvGrpSpPr>
          <p:grpSpPr bwMode="auto">
            <a:xfrm>
              <a:off x="3166" y="1440"/>
              <a:ext cx="2450" cy="272"/>
              <a:chOff x="1202" y="3067"/>
              <a:chExt cx="2450" cy="272"/>
            </a:xfrm>
          </p:grpSpPr>
          <p:sp>
            <p:nvSpPr>
              <p:cNvPr id="55" name="AutoShape 86">
                <a:extLst>
                  <a:ext uri="{FF2B5EF4-FFF2-40B4-BE49-F238E27FC236}">
                    <a16:creationId xmlns:a16="http://schemas.microsoft.com/office/drawing/2014/main" id="{0DEEB5E8-E70A-4868-A5B0-3E9CF988BF4D}"/>
                  </a:ext>
                </a:extLst>
              </p:cNvPr>
              <p:cNvSpPr>
                <a:spLocks noChangeArrowheads="1"/>
              </p:cNvSpPr>
              <p:nvPr/>
            </p:nvSpPr>
            <p:spPr bwMode="auto">
              <a:xfrm rot="16200000">
                <a:off x="1384" y="2885"/>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CMP</a:t>
                </a:r>
              </a:p>
            </p:txBody>
          </p:sp>
          <p:sp>
            <p:nvSpPr>
              <p:cNvPr id="56" name="AutoShape 87">
                <a:extLst>
                  <a:ext uri="{FF2B5EF4-FFF2-40B4-BE49-F238E27FC236}">
                    <a16:creationId xmlns:a16="http://schemas.microsoft.com/office/drawing/2014/main" id="{EAAAECC1-8312-4142-B0E0-AF80002E36E4}"/>
                  </a:ext>
                </a:extLst>
              </p:cNvPr>
              <p:cNvSpPr>
                <a:spLocks noChangeArrowheads="1"/>
              </p:cNvSpPr>
              <p:nvPr/>
            </p:nvSpPr>
            <p:spPr bwMode="auto">
              <a:xfrm rot="16200000">
                <a:off x="2291"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ADDS</a:t>
                </a:r>
              </a:p>
            </p:txBody>
          </p:sp>
          <p:sp>
            <p:nvSpPr>
              <p:cNvPr id="57" name="AutoShape 88">
                <a:extLst>
                  <a:ext uri="{FF2B5EF4-FFF2-40B4-BE49-F238E27FC236}">
                    <a16:creationId xmlns:a16="http://schemas.microsoft.com/office/drawing/2014/main" id="{1AB209A4-6079-432E-B009-1BC081B1F1F2}"/>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rgbClr val="000000"/>
                    </a:solidFill>
                  </a:rPr>
                  <a:t>BNE</a:t>
                </a:r>
                <a:r>
                  <a:rPr lang="en-US" altLang="zh-CN" kern="0">
                    <a:solidFill>
                      <a:sysClr val="windowText" lastClr="000000"/>
                    </a:solidFill>
                  </a:rPr>
                  <a:t> </a:t>
                </a:r>
              </a:p>
            </p:txBody>
          </p:sp>
          <p:sp>
            <p:nvSpPr>
              <p:cNvPr id="58" name="Line 89">
                <a:extLst>
                  <a:ext uri="{FF2B5EF4-FFF2-40B4-BE49-F238E27FC236}">
                    <a16:creationId xmlns:a16="http://schemas.microsoft.com/office/drawing/2014/main" id="{72D570D4-BA3B-471D-8D49-1AB4714532EF}"/>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9" name="Line 90">
                <a:extLst>
                  <a:ext uri="{FF2B5EF4-FFF2-40B4-BE49-F238E27FC236}">
                    <a16:creationId xmlns:a16="http://schemas.microsoft.com/office/drawing/2014/main" id="{27379569-F6B3-435C-B4CE-43CE93265CB2}"/>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54" name="AutoShape 91">
              <a:extLst>
                <a:ext uri="{FF2B5EF4-FFF2-40B4-BE49-F238E27FC236}">
                  <a16:creationId xmlns:a16="http://schemas.microsoft.com/office/drawing/2014/main" id="{4F4EB728-0FA1-4946-AB78-2AD4D259D712}"/>
                </a:ext>
              </a:extLst>
            </p:cNvPr>
            <p:cNvSpPr>
              <a:spLocks noChangeArrowheads="1"/>
            </p:cNvSpPr>
            <p:nvPr/>
          </p:nvSpPr>
          <p:spPr bwMode="auto">
            <a:xfrm>
              <a:off x="2640" y="1440"/>
              <a:ext cx="432" cy="240"/>
            </a:xfrm>
            <a:prstGeom prst="rightArrow">
              <a:avLst>
                <a:gd name="adj1" fmla="val 50000"/>
                <a:gd name="adj2" fmla="val 45000"/>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b="1" kern="0">
                  <a:solidFill>
                    <a:srgbClr val="000000"/>
                  </a:solidFill>
                </a:rPr>
                <a:t>step6</a:t>
              </a:r>
            </a:p>
          </p:txBody>
        </p:sp>
      </p:grpSp>
      <p:sp>
        <p:nvSpPr>
          <p:cNvPr id="60" name="AutoShape 92">
            <a:extLst>
              <a:ext uri="{FF2B5EF4-FFF2-40B4-BE49-F238E27FC236}">
                <a16:creationId xmlns:a16="http://schemas.microsoft.com/office/drawing/2014/main" id="{91E2124F-D537-4329-9C94-1D54460C1D04}"/>
              </a:ext>
            </a:extLst>
          </p:cNvPr>
          <p:cNvSpPr>
            <a:spLocks noChangeArrowheads="1"/>
          </p:cNvSpPr>
          <p:nvPr/>
        </p:nvSpPr>
        <p:spPr bwMode="auto">
          <a:xfrm>
            <a:off x="1524000" y="3125788"/>
            <a:ext cx="304800" cy="228600"/>
          </a:xfrm>
          <a:prstGeom prst="rightArrow">
            <a:avLst>
              <a:gd name="adj1" fmla="val 50000"/>
              <a:gd name="adj2" fmla="val 33333"/>
            </a:avLst>
          </a:prstGeom>
          <a:solidFill>
            <a:srgbClr val="8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1" name="AutoShape 93">
            <a:extLst>
              <a:ext uri="{FF2B5EF4-FFF2-40B4-BE49-F238E27FC236}">
                <a16:creationId xmlns:a16="http://schemas.microsoft.com/office/drawing/2014/main" id="{B0A286F1-F407-46E0-89E2-4EFD830B775B}"/>
              </a:ext>
            </a:extLst>
          </p:cNvPr>
          <p:cNvSpPr>
            <a:spLocks noChangeArrowheads="1"/>
          </p:cNvSpPr>
          <p:nvPr/>
        </p:nvSpPr>
        <p:spPr bwMode="auto">
          <a:xfrm>
            <a:off x="1524000" y="2820988"/>
            <a:ext cx="304800" cy="228600"/>
          </a:xfrm>
          <a:prstGeom prst="rightArrow">
            <a:avLst>
              <a:gd name="adj1" fmla="val 50000"/>
              <a:gd name="adj2" fmla="val 33333"/>
            </a:avLst>
          </a:prstGeom>
          <a:solidFill>
            <a:srgbClr val="8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2" name="AutoShape 94">
            <a:extLst>
              <a:ext uri="{FF2B5EF4-FFF2-40B4-BE49-F238E27FC236}">
                <a16:creationId xmlns:a16="http://schemas.microsoft.com/office/drawing/2014/main" id="{D2A1A2B2-68C1-4F13-AC8F-82EBA0F26F2B}"/>
              </a:ext>
            </a:extLst>
          </p:cNvPr>
          <p:cNvSpPr>
            <a:spLocks noChangeArrowheads="1"/>
          </p:cNvSpPr>
          <p:nvPr/>
        </p:nvSpPr>
        <p:spPr bwMode="auto">
          <a:xfrm>
            <a:off x="1524000" y="3430588"/>
            <a:ext cx="304800" cy="228600"/>
          </a:xfrm>
          <a:prstGeom prst="rightArrow">
            <a:avLst>
              <a:gd name="adj1" fmla="val 50000"/>
              <a:gd name="adj2" fmla="val 33333"/>
            </a:avLst>
          </a:prstGeom>
          <a:solidFill>
            <a:srgbClr val="8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3" name="AutoShape 95">
            <a:extLst>
              <a:ext uri="{FF2B5EF4-FFF2-40B4-BE49-F238E27FC236}">
                <a16:creationId xmlns:a16="http://schemas.microsoft.com/office/drawing/2014/main" id="{18BDD21D-AFCB-40EF-8960-42B5077E2FA7}"/>
              </a:ext>
            </a:extLst>
          </p:cNvPr>
          <p:cNvSpPr>
            <a:spLocks noChangeArrowheads="1"/>
          </p:cNvSpPr>
          <p:nvPr/>
        </p:nvSpPr>
        <p:spPr bwMode="auto">
          <a:xfrm>
            <a:off x="1524000" y="3735388"/>
            <a:ext cx="304800" cy="228600"/>
          </a:xfrm>
          <a:prstGeom prst="rightArrow">
            <a:avLst>
              <a:gd name="adj1" fmla="val 50000"/>
              <a:gd name="adj2" fmla="val 33333"/>
            </a:avLst>
          </a:prstGeom>
          <a:solidFill>
            <a:srgbClr val="8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64" name="Group 97">
            <a:extLst>
              <a:ext uri="{FF2B5EF4-FFF2-40B4-BE49-F238E27FC236}">
                <a16:creationId xmlns:a16="http://schemas.microsoft.com/office/drawing/2014/main" id="{36F946B9-71A7-43FB-9541-802412DBB1DD}"/>
              </a:ext>
            </a:extLst>
          </p:cNvPr>
          <p:cNvGrpSpPr>
            <a:grpSpLocks/>
          </p:cNvGrpSpPr>
          <p:nvPr/>
        </p:nvGrpSpPr>
        <p:grpSpPr bwMode="auto">
          <a:xfrm>
            <a:off x="6550026" y="5513388"/>
            <a:ext cx="3889375" cy="431800"/>
            <a:chOff x="1202" y="3067"/>
            <a:chExt cx="2450" cy="272"/>
          </a:xfrm>
        </p:grpSpPr>
        <p:sp>
          <p:nvSpPr>
            <p:cNvPr id="65" name="AutoShape 98">
              <a:extLst>
                <a:ext uri="{FF2B5EF4-FFF2-40B4-BE49-F238E27FC236}">
                  <a16:creationId xmlns:a16="http://schemas.microsoft.com/office/drawing/2014/main" id="{9AA552C0-9DC2-4F9A-A79A-874E97A0230B}"/>
                </a:ext>
              </a:extLst>
            </p:cNvPr>
            <p:cNvSpPr>
              <a:spLocks noChangeArrowheads="1"/>
            </p:cNvSpPr>
            <p:nvPr/>
          </p:nvSpPr>
          <p:spPr bwMode="auto">
            <a:xfrm rot="16200000">
              <a:off x="1384" y="2885"/>
              <a:ext cx="272" cy="635"/>
            </a:xfrm>
            <a:prstGeom prst="can">
              <a:avLst>
                <a:gd name="adj" fmla="val 58364"/>
              </a:avLst>
            </a:prstGeom>
            <a:solidFill>
              <a:srgbClr val="FF9900"/>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BX</a:t>
              </a:r>
            </a:p>
          </p:txBody>
        </p:sp>
        <p:sp>
          <p:nvSpPr>
            <p:cNvPr id="66" name="AutoShape 99">
              <a:extLst>
                <a:ext uri="{FF2B5EF4-FFF2-40B4-BE49-F238E27FC236}">
                  <a16:creationId xmlns:a16="http://schemas.microsoft.com/office/drawing/2014/main" id="{CD05FBC3-0057-4D6C-960D-3B948F167211}"/>
                </a:ext>
              </a:extLst>
            </p:cNvPr>
            <p:cNvSpPr>
              <a:spLocks noChangeArrowheads="1"/>
            </p:cNvSpPr>
            <p:nvPr/>
          </p:nvSpPr>
          <p:spPr bwMode="auto">
            <a:xfrm rot="16200000">
              <a:off x="2291" y="2886"/>
              <a:ext cx="272" cy="635"/>
            </a:xfrm>
            <a:prstGeom prst="can">
              <a:avLst>
                <a:gd name="adj" fmla="val 58364"/>
              </a:avLst>
            </a:prstGeom>
            <a:solidFill>
              <a:srgbClr val="FF9900"/>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spcBef>
                  <a:spcPct val="50000"/>
                </a:spcBef>
                <a:defRPr/>
              </a:pPr>
              <a:r>
                <a:rPr lang="en-US" altLang="zh-CN" kern="0">
                  <a:solidFill>
                    <a:srgbClr val="000000"/>
                  </a:solidFill>
                </a:rPr>
                <a:t>BNE</a:t>
              </a:r>
              <a:r>
                <a:rPr lang="en-US" altLang="zh-CN" kern="0">
                  <a:solidFill>
                    <a:sysClr val="windowText" lastClr="000000"/>
                  </a:solidFill>
                </a:rPr>
                <a:t>  </a:t>
              </a:r>
            </a:p>
          </p:txBody>
        </p:sp>
        <p:sp>
          <p:nvSpPr>
            <p:cNvPr id="67" name="AutoShape 100">
              <a:extLst>
                <a:ext uri="{FF2B5EF4-FFF2-40B4-BE49-F238E27FC236}">
                  <a16:creationId xmlns:a16="http://schemas.microsoft.com/office/drawing/2014/main" id="{EA4273EA-3322-47F7-994B-E0FA3A958C68}"/>
                </a:ext>
              </a:extLst>
            </p:cNvPr>
            <p:cNvSpPr>
              <a:spLocks noChangeArrowheads="1"/>
            </p:cNvSpPr>
            <p:nvPr/>
          </p:nvSpPr>
          <p:spPr bwMode="auto">
            <a:xfrm rot="16200000">
              <a:off x="3199" y="2886"/>
              <a:ext cx="272" cy="635"/>
            </a:xfrm>
            <a:prstGeom prst="can">
              <a:avLst>
                <a:gd name="adj" fmla="val 58364"/>
              </a:avLst>
            </a:prstGeom>
            <a:solidFill>
              <a:srgbClr val="99CCFF"/>
            </a:solidFill>
            <a:ln w="9525">
              <a:solidFill>
                <a:srgbClr val="000000"/>
              </a:solidFill>
              <a:round/>
              <a:headEnd/>
              <a:tailEnd/>
            </a:ln>
            <a:effectLst>
              <a:outerShdw dist="35921" dir="2700000" algn="ctr" rotWithShape="0">
                <a:srgbClr val="808080">
                  <a:alpha val="50000"/>
                </a:srgbClr>
              </a:outerShdw>
            </a:effectLst>
          </p:spPr>
          <p:txBody>
            <a:bodyPr vert="eaVert" wrap="none" anchor="ctr"/>
            <a:lstStyle/>
            <a:p>
              <a:pPr algn="ctr">
                <a:defRPr/>
              </a:pPr>
              <a:r>
                <a:rPr lang="en-US" altLang="zh-CN" kern="0">
                  <a:solidFill>
                    <a:srgbClr val="000000"/>
                  </a:solidFill>
                </a:rPr>
                <a:t>CMP</a:t>
              </a:r>
            </a:p>
          </p:txBody>
        </p:sp>
        <p:sp>
          <p:nvSpPr>
            <p:cNvPr id="68" name="Line 101">
              <a:extLst>
                <a:ext uri="{FF2B5EF4-FFF2-40B4-BE49-F238E27FC236}">
                  <a16:creationId xmlns:a16="http://schemas.microsoft.com/office/drawing/2014/main" id="{817F12BA-2E04-4D43-9381-255C3E6D05F6}"/>
                </a:ext>
              </a:extLst>
            </p:cNvPr>
            <p:cNvSpPr>
              <a:spLocks noChangeShapeType="1"/>
            </p:cNvSpPr>
            <p:nvPr/>
          </p:nvSpPr>
          <p:spPr bwMode="auto">
            <a:xfrm>
              <a:off x="2745"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9" name="Line 102">
              <a:extLst>
                <a:ext uri="{FF2B5EF4-FFF2-40B4-BE49-F238E27FC236}">
                  <a16:creationId xmlns:a16="http://schemas.microsoft.com/office/drawing/2014/main" id="{5DD6E0F2-4B8D-4C9A-A448-F3706940A300}"/>
                </a:ext>
              </a:extLst>
            </p:cNvPr>
            <p:cNvSpPr>
              <a:spLocks noChangeShapeType="1"/>
            </p:cNvSpPr>
            <p:nvPr/>
          </p:nvSpPr>
          <p:spPr bwMode="auto">
            <a:xfrm>
              <a:off x="1837" y="3203"/>
              <a:ext cx="363" cy="0"/>
            </a:xfrm>
            <a:prstGeom prst="line">
              <a:avLst/>
            </a:prstGeom>
            <a:noFill/>
            <a:ln w="38100">
              <a:solidFill>
                <a:srgbClr val="00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
        <p:nvSpPr>
          <p:cNvPr id="70" name="Text Box 104">
            <a:extLst>
              <a:ext uri="{FF2B5EF4-FFF2-40B4-BE49-F238E27FC236}">
                <a16:creationId xmlns:a16="http://schemas.microsoft.com/office/drawing/2014/main" id="{17F53511-0CB5-4E18-B6FA-64CB2342DC86}"/>
              </a:ext>
            </a:extLst>
          </p:cNvPr>
          <p:cNvSpPr txBox="1">
            <a:spLocks noChangeArrowheads="1"/>
          </p:cNvSpPr>
          <p:nvPr/>
        </p:nvSpPr>
        <p:spPr bwMode="auto">
          <a:xfrm>
            <a:off x="4876800" y="5548313"/>
            <a:ext cx="1600200" cy="369332"/>
          </a:xfrm>
          <a:prstGeom prst="rect">
            <a:avLst/>
          </a:prstGeom>
          <a:solidFill>
            <a:srgbClr val="CCCCFF"/>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000000"/>
                </a:solidFill>
                <a:latin typeface="华文新魏" pitchFamily="2" charset="-122"/>
                <a:ea typeface="华文新魏" pitchFamily="2" charset="-122"/>
              </a:rPr>
              <a:t>APSR</a:t>
            </a:r>
            <a:r>
              <a:rPr lang="zh-CN" altLang="en-US" kern="0">
                <a:solidFill>
                  <a:srgbClr val="000000"/>
                </a:solidFill>
                <a:latin typeface="华文新魏" pitchFamily="2" charset="-122"/>
                <a:ea typeface="华文新魏" pitchFamily="2" charset="-122"/>
              </a:rPr>
              <a:t>的</a:t>
            </a:r>
            <a:r>
              <a:rPr lang="en-US" altLang="zh-CN" kern="0">
                <a:solidFill>
                  <a:srgbClr val="000000"/>
                </a:solidFill>
                <a:latin typeface="华文新魏" pitchFamily="2" charset="-122"/>
                <a:ea typeface="华文新魏" pitchFamily="2" charset="-122"/>
              </a:rPr>
              <a:t>Z=0</a:t>
            </a:r>
          </a:p>
        </p:txBody>
      </p:sp>
      <p:sp>
        <p:nvSpPr>
          <p:cNvPr id="71" name="Text Box 105">
            <a:extLst>
              <a:ext uri="{FF2B5EF4-FFF2-40B4-BE49-F238E27FC236}">
                <a16:creationId xmlns:a16="http://schemas.microsoft.com/office/drawing/2014/main" id="{B489F7E7-B631-4F5C-9025-D3E2AC7081E2}"/>
              </a:ext>
            </a:extLst>
          </p:cNvPr>
          <p:cNvSpPr txBox="1">
            <a:spLocks noChangeArrowheads="1"/>
          </p:cNvSpPr>
          <p:nvPr/>
        </p:nvSpPr>
        <p:spPr bwMode="auto">
          <a:xfrm>
            <a:off x="4800600" y="5030788"/>
            <a:ext cx="1676400" cy="369332"/>
          </a:xfrm>
          <a:prstGeom prst="rect">
            <a:avLst/>
          </a:prstGeom>
          <a:solidFill>
            <a:srgbClr val="CCCCFF"/>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000000"/>
                </a:solidFill>
                <a:latin typeface="华文新魏" pitchFamily="2" charset="-122"/>
                <a:ea typeface="华文新魏" pitchFamily="2" charset="-122"/>
              </a:rPr>
              <a:t>APSR</a:t>
            </a:r>
            <a:r>
              <a:rPr lang="zh-CN" altLang="en-US" kern="0">
                <a:solidFill>
                  <a:srgbClr val="000000"/>
                </a:solidFill>
                <a:latin typeface="华文新魏" pitchFamily="2" charset="-122"/>
                <a:ea typeface="华文新魏" pitchFamily="2" charset="-122"/>
              </a:rPr>
              <a:t>的</a:t>
            </a:r>
            <a:r>
              <a:rPr lang="en-US" altLang="zh-CN" kern="0">
                <a:solidFill>
                  <a:srgbClr val="000000"/>
                </a:solidFill>
                <a:latin typeface="华文新魏" pitchFamily="2" charset="-122"/>
                <a:ea typeface="华文新魏" pitchFamily="2" charset="-122"/>
              </a:rPr>
              <a:t>Z!=0</a:t>
            </a:r>
          </a:p>
        </p:txBody>
      </p:sp>
      <p:sp>
        <p:nvSpPr>
          <p:cNvPr id="72" name="AutoShape 106">
            <a:extLst>
              <a:ext uri="{FF2B5EF4-FFF2-40B4-BE49-F238E27FC236}">
                <a16:creationId xmlns:a16="http://schemas.microsoft.com/office/drawing/2014/main" id="{089DD986-E39B-49FB-9247-DF656B40C6C6}"/>
              </a:ext>
            </a:extLst>
          </p:cNvPr>
          <p:cNvSpPr>
            <a:spLocks/>
          </p:cNvSpPr>
          <p:nvPr/>
        </p:nvSpPr>
        <p:spPr bwMode="auto">
          <a:xfrm>
            <a:off x="4572000" y="5183188"/>
            <a:ext cx="152400" cy="609600"/>
          </a:xfrm>
          <a:prstGeom prst="leftBrace">
            <a:avLst>
              <a:gd name="adj1" fmla="val 33333"/>
              <a:gd name="adj2" fmla="val 50000"/>
            </a:avLst>
          </a:prstGeom>
          <a:noFill/>
          <a:ln w="381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27330949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500"/>
                                        <p:tgtEl>
                                          <p:spTgt spid="6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fill="hold"/>
                                        <p:tgtEl>
                                          <p:spTgt spid="19"/>
                                        </p:tgtEl>
                                        <p:attrNameLst>
                                          <p:attrName>ppt_x</p:attrName>
                                        </p:attrNameLst>
                                      </p:cBhvr>
                                      <p:tavLst>
                                        <p:tav tm="0">
                                          <p:val>
                                            <p:strVal val="#ppt_x"/>
                                          </p:val>
                                        </p:tav>
                                        <p:tav tm="100000">
                                          <p:val>
                                            <p:strVal val="#ppt_x"/>
                                          </p:val>
                                        </p:tav>
                                      </p:tavLst>
                                    </p:anim>
                                    <p:anim calcmode="lin" valueType="num">
                                      <p:cBhvr additive="base">
                                        <p:cTn id="17" dur="1000" fill="hold"/>
                                        <p:tgtEl>
                                          <p:spTgt spid="19"/>
                                        </p:tgtEl>
                                        <p:attrNameLst>
                                          <p:attrName>ppt_y</p:attrName>
                                        </p:attrNameLst>
                                      </p:cBhvr>
                                      <p:tavLst>
                                        <p:tav tm="0">
                                          <p:val>
                                            <p:strVal val="1+#ppt_h/2"/>
                                          </p:val>
                                        </p:tav>
                                        <p:tav tm="100000">
                                          <p:val>
                                            <p:strVal val="#ppt_y"/>
                                          </p:val>
                                        </p:tav>
                                      </p:tavLst>
                                    </p:anim>
                                  </p:childTnLst>
                                </p:cTn>
                              </p:par>
                              <p:par>
                                <p:cTn id="18" presetID="1" presetClass="exit" presetSubtype="0" fill="hold" grpId="1" nodeType="withEffect">
                                  <p:stCondLst>
                                    <p:cond delay="0"/>
                                  </p:stCondLst>
                                  <p:childTnLst>
                                    <p:set>
                                      <p:cBhvr>
                                        <p:cTn id="19" dur="1" fill="hold">
                                          <p:stCondLst>
                                            <p:cond delay="0"/>
                                          </p:stCondLst>
                                        </p:cTn>
                                        <p:tgtEl>
                                          <p:spTgt spid="61"/>
                                        </p:tgtEl>
                                        <p:attrNameLst>
                                          <p:attrName>style.visibility</p:attrName>
                                        </p:attrNameLst>
                                      </p:cBhvr>
                                      <p:to>
                                        <p:strVal val="hidden"/>
                                      </p:to>
                                    </p:set>
                                  </p:childTnLst>
                                </p:cTn>
                              </p:par>
                              <p:par>
                                <p:cTn id="20" presetID="22" presetClass="entr" presetSubtype="8"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ppt_x"/>
                                          </p:val>
                                        </p:tav>
                                        <p:tav tm="100000">
                                          <p:val>
                                            <p:strVal val="#ppt_x"/>
                                          </p:val>
                                        </p:tav>
                                      </p:tavLst>
                                    </p:anim>
                                    <p:anim calcmode="lin" valueType="num">
                                      <p:cBhvr additive="base">
                                        <p:cTn id="28" dur="1000" fill="hold"/>
                                        <p:tgtEl>
                                          <p:spTgt spid="27"/>
                                        </p:tgtEl>
                                        <p:attrNameLst>
                                          <p:attrName>ppt_y</p:attrName>
                                        </p:attrNameLst>
                                      </p:cBhvr>
                                      <p:tavLst>
                                        <p:tav tm="0">
                                          <p:val>
                                            <p:strVal val="1+#ppt_h/2"/>
                                          </p:val>
                                        </p:tav>
                                        <p:tav tm="100000">
                                          <p:val>
                                            <p:strVal val="#ppt_y"/>
                                          </p:val>
                                        </p:tav>
                                      </p:tavLst>
                                    </p:anim>
                                  </p:childTnLst>
                                </p:cTn>
                              </p:par>
                              <p:par>
                                <p:cTn id="29" presetID="1" presetClass="exit" presetSubtype="0" fill="hold" grpId="1" nodeType="withEffect">
                                  <p:stCondLst>
                                    <p:cond delay="0"/>
                                  </p:stCondLst>
                                  <p:childTnLst>
                                    <p:set>
                                      <p:cBhvr>
                                        <p:cTn id="30" dur="1" fill="hold">
                                          <p:stCondLst>
                                            <p:cond delay="0"/>
                                          </p:stCondLst>
                                        </p:cTn>
                                        <p:tgtEl>
                                          <p:spTgt spid="60"/>
                                        </p:tgtEl>
                                        <p:attrNameLst>
                                          <p:attrName>style.visibility</p:attrName>
                                        </p:attrNameLst>
                                      </p:cBhvr>
                                      <p:to>
                                        <p:strVal val="hidden"/>
                                      </p:to>
                                    </p:set>
                                  </p:childTnLst>
                                </p:cTn>
                              </p:par>
                              <p:par>
                                <p:cTn id="31" presetID="22" presetClass="entr" presetSubtype="8"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wipe(left)">
                                      <p:cBhvr>
                                        <p:cTn id="33" dur="500"/>
                                        <p:tgtEl>
                                          <p:spTgt spid="6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1000" fill="hold"/>
                                        <p:tgtEl>
                                          <p:spTgt spid="35"/>
                                        </p:tgtEl>
                                        <p:attrNameLst>
                                          <p:attrName>ppt_x</p:attrName>
                                        </p:attrNameLst>
                                      </p:cBhvr>
                                      <p:tavLst>
                                        <p:tav tm="0">
                                          <p:val>
                                            <p:strVal val="#ppt_x"/>
                                          </p:val>
                                        </p:tav>
                                        <p:tav tm="100000">
                                          <p:val>
                                            <p:strVal val="#ppt_x"/>
                                          </p:val>
                                        </p:tav>
                                      </p:tavLst>
                                    </p:anim>
                                    <p:anim calcmode="lin" valueType="num">
                                      <p:cBhvr additive="base">
                                        <p:cTn id="39" dur="1000" fill="hold"/>
                                        <p:tgtEl>
                                          <p:spTgt spid="35"/>
                                        </p:tgtEl>
                                        <p:attrNameLst>
                                          <p:attrName>ppt_y</p:attrName>
                                        </p:attrNameLst>
                                      </p:cBhvr>
                                      <p:tavLst>
                                        <p:tav tm="0">
                                          <p:val>
                                            <p:strVal val="1+#ppt_h/2"/>
                                          </p:val>
                                        </p:tav>
                                        <p:tav tm="100000">
                                          <p:val>
                                            <p:strVal val="#ppt_y"/>
                                          </p:val>
                                        </p:tav>
                                      </p:tavLst>
                                    </p:anim>
                                  </p:childTnLst>
                                </p:cTn>
                              </p:par>
                              <p:par>
                                <p:cTn id="40" presetID="1" presetClass="exit" presetSubtype="0" fill="hold" grpId="1" nodeType="withEffect">
                                  <p:stCondLst>
                                    <p:cond delay="0"/>
                                  </p:stCondLst>
                                  <p:childTnLst>
                                    <p:set>
                                      <p:cBhvr>
                                        <p:cTn id="41" dur="1" fill="hold">
                                          <p:stCondLst>
                                            <p:cond delay="0"/>
                                          </p:stCondLst>
                                        </p:cTn>
                                        <p:tgtEl>
                                          <p:spTgt spid="62"/>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left)">
                                      <p:cBhvr>
                                        <p:cTn id="44" dur="500"/>
                                        <p:tgtEl>
                                          <p:spTgt spid="6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1000" fill="hold"/>
                                        <p:tgtEl>
                                          <p:spTgt spid="43"/>
                                        </p:tgtEl>
                                        <p:attrNameLst>
                                          <p:attrName>ppt_x</p:attrName>
                                        </p:attrNameLst>
                                      </p:cBhvr>
                                      <p:tavLst>
                                        <p:tav tm="0">
                                          <p:val>
                                            <p:strVal val="#ppt_x"/>
                                          </p:val>
                                        </p:tav>
                                        <p:tav tm="100000">
                                          <p:val>
                                            <p:strVal val="#ppt_x"/>
                                          </p:val>
                                        </p:tav>
                                      </p:tavLst>
                                    </p:anim>
                                    <p:anim calcmode="lin" valueType="num">
                                      <p:cBhvr additive="base">
                                        <p:cTn id="50" dur="1000" fill="hold"/>
                                        <p:tgtEl>
                                          <p:spTgt spid="43"/>
                                        </p:tgtEl>
                                        <p:attrNameLst>
                                          <p:attrName>ppt_y</p:attrName>
                                        </p:attrNameLst>
                                      </p:cBhvr>
                                      <p:tavLst>
                                        <p:tav tm="0">
                                          <p:val>
                                            <p:strVal val="1+#ppt_h/2"/>
                                          </p:val>
                                        </p:tav>
                                        <p:tav tm="100000">
                                          <p:val>
                                            <p:strVal val="#ppt_y"/>
                                          </p:val>
                                        </p:tav>
                                      </p:tavLst>
                                    </p:anim>
                                  </p:childTnLst>
                                </p:cTn>
                              </p:par>
                            </p:childTnLst>
                          </p:cTn>
                        </p:par>
                        <p:par>
                          <p:cTn id="51" fill="hold" nodeType="afterGroup">
                            <p:stCondLst>
                              <p:cond delay="1000"/>
                            </p:stCondLst>
                            <p:childTnLst>
                              <p:par>
                                <p:cTn id="52" presetID="2" presetClass="entr" presetSubtype="4" fill="hold" nodeType="afterEffect">
                                  <p:stCondLst>
                                    <p:cond delay="0"/>
                                  </p:stCondLst>
                                  <p:childTnLst>
                                    <p:set>
                                      <p:cBhvr>
                                        <p:cTn id="53" dur="1" fill="hold">
                                          <p:stCondLst>
                                            <p:cond delay="0"/>
                                          </p:stCondLst>
                                        </p:cTn>
                                        <p:tgtEl>
                                          <p:spTgt spid="64"/>
                                        </p:tgtEl>
                                        <p:attrNameLst>
                                          <p:attrName>style.visibility</p:attrName>
                                        </p:attrNameLst>
                                      </p:cBhvr>
                                      <p:to>
                                        <p:strVal val="visible"/>
                                      </p:to>
                                    </p:set>
                                    <p:anim calcmode="lin" valueType="num">
                                      <p:cBhvr additive="base">
                                        <p:cTn id="54" dur="500" fill="hold"/>
                                        <p:tgtEl>
                                          <p:spTgt spid="64"/>
                                        </p:tgtEl>
                                        <p:attrNameLst>
                                          <p:attrName>ppt_x</p:attrName>
                                        </p:attrNameLst>
                                      </p:cBhvr>
                                      <p:tavLst>
                                        <p:tav tm="0">
                                          <p:val>
                                            <p:strVal val="#ppt_x"/>
                                          </p:val>
                                        </p:tav>
                                        <p:tav tm="100000">
                                          <p:val>
                                            <p:strVal val="#ppt_x"/>
                                          </p:val>
                                        </p:tav>
                                      </p:tavLst>
                                    </p:anim>
                                    <p:anim calcmode="lin" valueType="num">
                                      <p:cBhvr additive="base">
                                        <p:cTn id="55" dur="500" fill="hold"/>
                                        <p:tgtEl>
                                          <p:spTgt spid="64"/>
                                        </p:tgtEl>
                                        <p:attrNameLst>
                                          <p:attrName>ppt_y</p:attrName>
                                        </p:attrNameLst>
                                      </p:cBhvr>
                                      <p:tavLst>
                                        <p:tav tm="0">
                                          <p:val>
                                            <p:strVal val="1+#ppt_h/2"/>
                                          </p:val>
                                        </p:tav>
                                        <p:tav tm="100000">
                                          <p:val>
                                            <p:strVal val="#ppt_y"/>
                                          </p:val>
                                        </p:tav>
                                      </p:tavLst>
                                    </p:anim>
                                  </p:childTnLst>
                                </p:cTn>
                              </p:par>
                              <p:par>
                                <p:cTn id="56" presetID="1" presetClass="exit" presetSubtype="0" fill="hold" grpId="1" nodeType="withEffect">
                                  <p:stCondLst>
                                    <p:cond delay="0"/>
                                  </p:stCondLst>
                                  <p:childTnLst>
                                    <p:set>
                                      <p:cBhvr>
                                        <p:cTn id="57" dur="1" fill="hold">
                                          <p:stCondLst>
                                            <p:cond delay="0"/>
                                          </p:stCondLst>
                                        </p:cTn>
                                        <p:tgtEl>
                                          <p:spTgt spid="63"/>
                                        </p:tgtEl>
                                        <p:attrNameLst>
                                          <p:attrName>style.visibility</p:attrName>
                                        </p:attrNameLst>
                                      </p:cBhvr>
                                      <p:to>
                                        <p:strVal val="hidden"/>
                                      </p:to>
                                    </p:set>
                                  </p:childTnLst>
                                </p:cTn>
                              </p:par>
                              <p:par>
                                <p:cTn id="58" presetID="22" presetClass="entr" presetSubtype="4" fill="hold" grpId="2"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down)">
                                      <p:cBhvr>
                                        <p:cTn id="60" dur="500"/>
                                        <p:tgtEl>
                                          <p:spTgt spid="60"/>
                                        </p:tgtEl>
                                      </p:cBhvr>
                                    </p:animEffect>
                                  </p:childTnLst>
                                </p:cTn>
                              </p:par>
                            </p:childTnLst>
                          </p:cTn>
                        </p:par>
                        <p:par>
                          <p:cTn id="61" fill="hold" nodeType="afterGroup">
                            <p:stCondLst>
                              <p:cond delay="1500"/>
                            </p:stCondLst>
                            <p:childTnLst>
                              <p:par>
                                <p:cTn id="62" presetID="5" presetClass="entr" presetSubtype="10" fill="hold" grpId="0" nodeType="after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checkerboard(across)">
                                      <p:cBhvr>
                                        <p:cTn id="64" dur="1000"/>
                                        <p:tgtEl>
                                          <p:spTgt spid="5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wipe(up)">
                                      <p:cBhvr>
                                        <p:cTn id="69" dur="500"/>
                                        <p:tgtEl>
                                          <p:spTgt spid="72"/>
                                        </p:tgtEl>
                                      </p:cBhvr>
                                    </p:animEffect>
                                  </p:childTnLst>
                                </p:cTn>
                              </p:par>
                            </p:childTnLst>
                          </p:cTn>
                        </p:par>
                        <p:par>
                          <p:cTn id="70" fill="hold" nodeType="afterGroup">
                            <p:stCondLst>
                              <p:cond delay="500"/>
                            </p:stCondLst>
                            <p:childTnLst>
                              <p:par>
                                <p:cTn id="71" presetID="2" presetClass="entr" presetSubtype="4" fill="hold" grpId="0" nodeType="after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ppt_x"/>
                                          </p:val>
                                        </p:tav>
                                        <p:tav tm="100000">
                                          <p:val>
                                            <p:strVal val="#ppt_x"/>
                                          </p:val>
                                        </p:tav>
                                      </p:tavLst>
                                    </p:anim>
                                    <p:anim calcmode="lin" valueType="num">
                                      <p:cBhvr additive="base">
                                        <p:cTn id="74" dur="500" fill="hold"/>
                                        <p:tgtEl>
                                          <p:spTgt spid="70"/>
                                        </p:tgtEl>
                                        <p:attrNameLst>
                                          <p:attrName>ppt_y</p:attrName>
                                        </p:attrNameLst>
                                      </p:cBhvr>
                                      <p:tavLst>
                                        <p:tav tm="0">
                                          <p:val>
                                            <p:strVal val="1+#ppt_h/2"/>
                                          </p:val>
                                        </p:tav>
                                        <p:tav tm="100000">
                                          <p:val>
                                            <p:strVal val="#ppt_y"/>
                                          </p:val>
                                        </p:tav>
                                      </p:tavLst>
                                    </p:anim>
                                  </p:childTnLst>
                                </p:cTn>
                              </p:par>
                            </p:childTnLst>
                          </p:cTn>
                        </p:par>
                        <p:par>
                          <p:cTn id="75" fill="hold" nodeType="afterGroup">
                            <p:stCondLst>
                              <p:cond delay="1000"/>
                            </p:stCondLst>
                            <p:childTnLst>
                              <p:par>
                                <p:cTn id="76" presetID="2" presetClass="entr" presetSubtype="4"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 calcmode="lin" valueType="num">
                                      <p:cBhvr additive="base">
                                        <p:cTn id="78" dur="500" fill="hold"/>
                                        <p:tgtEl>
                                          <p:spTgt spid="71"/>
                                        </p:tgtEl>
                                        <p:attrNameLst>
                                          <p:attrName>ppt_x</p:attrName>
                                        </p:attrNameLst>
                                      </p:cBhvr>
                                      <p:tavLst>
                                        <p:tav tm="0">
                                          <p:val>
                                            <p:strVal val="#ppt_x"/>
                                          </p:val>
                                        </p:tav>
                                        <p:tav tm="100000">
                                          <p:val>
                                            <p:strVal val="#ppt_x"/>
                                          </p:val>
                                        </p:tav>
                                      </p:tavLst>
                                    </p:anim>
                                    <p:anim calcmode="lin" valueType="num">
                                      <p:cBhvr additive="base">
                                        <p:cTn id="79"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nodeType="click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1000" fill="hold"/>
                                        <p:tgtEl>
                                          <p:spTgt spid="52"/>
                                        </p:tgtEl>
                                        <p:attrNameLst>
                                          <p:attrName>ppt_x</p:attrName>
                                        </p:attrNameLst>
                                      </p:cBhvr>
                                      <p:tavLst>
                                        <p:tav tm="0">
                                          <p:val>
                                            <p:strVal val="#ppt_x"/>
                                          </p:val>
                                        </p:tav>
                                        <p:tav tm="100000">
                                          <p:val>
                                            <p:strVal val="#ppt_x"/>
                                          </p:val>
                                        </p:tav>
                                      </p:tavLst>
                                    </p:anim>
                                    <p:anim calcmode="lin" valueType="num">
                                      <p:cBhvr additive="base">
                                        <p:cTn id="85" dur="1000" fill="hold"/>
                                        <p:tgtEl>
                                          <p:spTgt spid="52"/>
                                        </p:tgtEl>
                                        <p:attrNameLst>
                                          <p:attrName>ppt_y</p:attrName>
                                        </p:attrNameLst>
                                      </p:cBhvr>
                                      <p:tavLst>
                                        <p:tav tm="0">
                                          <p:val>
                                            <p:strVal val="1+#ppt_h/2"/>
                                          </p:val>
                                        </p:tav>
                                        <p:tav tm="100000">
                                          <p:val>
                                            <p:strVal val="#ppt_y"/>
                                          </p:val>
                                        </p:tav>
                                      </p:tavLst>
                                    </p:anim>
                                  </p:childTnLst>
                                </p:cTn>
                              </p:par>
                              <p:par>
                                <p:cTn id="86" presetID="22" presetClass="exit" presetSubtype="4" fill="hold" grpId="3" nodeType="withEffect">
                                  <p:stCondLst>
                                    <p:cond delay="0"/>
                                  </p:stCondLst>
                                  <p:childTnLst>
                                    <p:animEffect transition="out" filter="wipe(down)">
                                      <p:cBhvr>
                                        <p:cTn id="87" dur="500"/>
                                        <p:tgtEl>
                                          <p:spTgt spid="60"/>
                                        </p:tgtEl>
                                      </p:cBhvr>
                                    </p:animEffect>
                                    <p:set>
                                      <p:cBhvr>
                                        <p:cTn id="88" dur="1" fill="hold">
                                          <p:stCondLst>
                                            <p:cond delay="499"/>
                                          </p:stCondLst>
                                        </p:cTn>
                                        <p:tgtEl>
                                          <p:spTgt spid="60"/>
                                        </p:tgtEl>
                                        <p:attrNameLst>
                                          <p:attrName>style.visibility</p:attrName>
                                        </p:attrNameLst>
                                      </p:cBhvr>
                                      <p:to>
                                        <p:strVal val="hidden"/>
                                      </p:to>
                                    </p:set>
                                  </p:childTnLst>
                                </p:cTn>
                              </p:par>
                              <p:par>
                                <p:cTn id="89" presetID="22" presetClass="entr" presetSubtype="4" fill="hold" grpId="2"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wipe(down)">
                                      <p:cBhvr>
                                        <p:cTn id="9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0" grpId="0" animBg="1"/>
      <p:bldP spid="60" grpId="1" animBg="1"/>
      <p:bldP spid="60" grpId="2" animBg="1"/>
      <p:bldP spid="60" grpId="3" animBg="1"/>
      <p:bldP spid="61" grpId="0" animBg="1"/>
      <p:bldP spid="61" grpId="1" animBg="1"/>
      <p:bldP spid="62" grpId="0" animBg="1"/>
      <p:bldP spid="62" grpId="1" animBg="1"/>
      <p:bldP spid="62" grpId="2" animBg="1"/>
      <p:bldP spid="63" grpId="0" animBg="1"/>
      <p:bldP spid="63" grpId="1" animBg="1"/>
      <p:bldP spid="70" grpId="0" animBg="1"/>
      <p:bldP spid="71" grpId="0" animBg="1"/>
      <p:bldP spid="72"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187A09D0-3512-45D4-B4C9-B925CA81EED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23555" name="Text Box 4">
            <a:extLst>
              <a:ext uri="{FF2B5EF4-FFF2-40B4-BE49-F238E27FC236}">
                <a16:creationId xmlns:a16="http://schemas.microsoft.com/office/drawing/2014/main" id="{DB26C9D7-0C81-456A-B242-9D8510652FEC}"/>
              </a:ext>
            </a:extLst>
          </p:cNvPr>
          <p:cNvSpPr txBox="1">
            <a:spLocks noChangeArrowheads="1"/>
          </p:cNvSpPr>
          <p:nvPr/>
        </p:nvSpPr>
        <p:spPr bwMode="auto">
          <a:xfrm>
            <a:off x="2782888" y="1300163"/>
            <a:ext cx="746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en-US" altLang="zh-CN" sz="2800">
                <a:solidFill>
                  <a:srgbClr val="0000FF"/>
                </a:solidFill>
                <a:latin typeface="华文新魏" panose="02010800040101010101" pitchFamily="2" charset="-122"/>
                <a:ea typeface="华文新魏" panose="02010800040101010101" pitchFamily="2" charset="-122"/>
              </a:rPr>
              <a:t>32</a:t>
            </a:r>
            <a:r>
              <a:rPr lang="zh-CN" altLang="en-US" sz="2800">
                <a:solidFill>
                  <a:srgbClr val="0000FF"/>
                </a:solidFill>
                <a:latin typeface="华文新魏" panose="02010800040101010101" pitchFamily="2" charset="-122"/>
                <a:ea typeface="华文新魏" panose="02010800040101010101" pitchFamily="2" charset="-122"/>
              </a:rPr>
              <a:t>位通用寄存器</a:t>
            </a:r>
          </a:p>
        </p:txBody>
      </p:sp>
      <p:sp>
        <p:nvSpPr>
          <p:cNvPr id="14" name="Rectangle 5">
            <a:extLst>
              <a:ext uri="{FF2B5EF4-FFF2-40B4-BE49-F238E27FC236}">
                <a16:creationId xmlns:a16="http://schemas.microsoft.com/office/drawing/2014/main" id="{1E3894A3-0B03-4B4F-B7AD-17203E6633D5}"/>
              </a:ext>
            </a:extLst>
          </p:cNvPr>
          <p:cNvSpPr>
            <a:spLocks noChangeArrowheads="1"/>
          </p:cNvSpPr>
          <p:nvPr/>
        </p:nvSpPr>
        <p:spPr bwMode="auto">
          <a:xfrm>
            <a:off x="2514600" y="1560513"/>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R0</a:t>
            </a:r>
          </a:p>
        </p:txBody>
      </p:sp>
      <p:sp>
        <p:nvSpPr>
          <p:cNvPr id="15" name="Rectangle 7">
            <a:extLst>
              <a:ext uri="{FF2B5EF4-FFF2-40B4-BE49-F238E27FC236}">
                <a16:creationId xmlns:a16="http://schemas.microsoft.com/office/drawing/2014/main" id="{38306B28-DBF8-4769-BFF5-5546C7F95243}"/>
              </a:ext>
            </a:extLst>
          </p:cNvPr>
          <p:cNvSpPr>
            <a:spLocks noChangeArrowheads="1"/>
          </p:cNvSpPr>
          <p:nvPr/>
        </p:nvSpPr>
        <p:spPr bwMode="auto">
          <a:xfrm>
            <a:off x="2514600" y="1865313"/>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a:t>
            </a:r>
          </a:p>
        </p:txBody>
      </p:sp>
      <p:sp>
        <p:nvSpPr>
          <p:cNvPr id="16" name="Rectangle 8">
            <a:extLst>
              <a:ext uri="{FF2B5EF4-FFF2-40B4-BE49-F238E27FC236}">
                <a16:creationId xmlns:a16="http://schemas.microsoft.com/office/drawing/2014/main" id="{8CFF7ACE-0F36-4353-A8DE-3320823ACE06}"/>
              </a:ext>
            </a:extLst>
          </p:cNvPr>
          <p:cNvSpPr>
            <a:spLocks noChangeArrowheads="1"/>
          </p:cNvSpPr>
          <p:nvPr/>
        </p:nvSpPr>
        <p:spPr bwMode="auto">
          <a:xfrm>
            <a:off x="2514600" y="2170113"/>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R2</a:t>
            </a:r>
          </a:p>
        </p:txBody>
      </p:sp>
      <p:sp>
        <p:nvSpPr>
          <p:cNvPr id="17" name="Rectangle 9">
            <a:extLst>
              <a:ext uri="{FF2B5EF4-FFF2-40B4-BE49-F238E27FC236}">
                <a16:creationId xmlns:a16="http://schemas.microsoft.com/office/drawing/2014/main" id="{47B2F922-7991-4042-9B06-D00D230FBB85}"/>
              </a:ext>
            </a:extLst>
          </p:cNvPr>
          <p:cNvSpPr>
            <a:spLocks noChangeArrowheads="1"/>
          </p:cNvSpPr>
          <p:nvPr/>
        </p:nvSpPr>
        <p:spPr bwMode="auto">
          <a:xfrm>
            <a:off x="2514600" y="2474913"/>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R3</a:t>
            </a:r>
          </a:p>
        </p:txBody>
      </p:sp>
      <p:sp>
        <p:nvSpPr>
          <p:cNvPr id="18" name="Rectangle 10">
            <a:extLst>
              <a:ext uri="{FF2B5EF4-FFF2-40B4-BE49-F238E27FC236}">
                <a16:creationId xmlns:a16="http://schemas.microsoft.com/office/drawing/2014/main" id="{CE46224B-7603-4071-84F2-E930D5B949A9}"/>
              </a:ext>
            </a:extLst>
          </p:cNvPr>
          <p:cNvSpPr>
            <a:spLocks noChangeArrowheads="1"/>
          </p:cNvSpPr>
          <p:nvPr/>
        </p:nvSpPr>
        <p:spPr bwMode="auto">
          <a:xfrm>
            <a:off x="2514600" y="2779713"/>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R4</a:t>
            </a:r>
          </a:p>
        </p:txBody>
      </p:sp>
      <p:sp>
        <p:nvSpPr>
          <p:cNvPr id="19" name="Rectangle 11">
            <a:extLst>
              <a:ext uri="{FF2B5EF4-FFF2-40B4-BE49-F238E27FC236}">
                <a16:creationId xmlns:a16="http://schemas.microsoft.com/office/drawing/2014/main" id="{EACB1753-3137-42E4-BBB8-3D2F02FEE42B}"/>
              </a:ext>
            </a:extLst>
          </p:cNvPr>
          <p:cNvSpPr>
            <a:spLocks noChangeArrowheads="1"/>
          </p:cNvSpPr>
          <p:nvPr/>
        </p:nvSpPr>
        <p:spPr bwMode="auto">
          <a:xfrm>
            <a:off x="2514600" y="3084513"/>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R5</a:t>
            </a:r>
          </a:p>
        </p:txBody>
      </p:sp>
      <p:sp>
        <p:nvSpPr>
          <p:cNvPr id="20" name="Rectangle 12">
            <a:extLst>
              <a:ext uri="{FF2B5EF4-FFF2-40B4-BE49-F238E27FC236}">
                <a16:creationId xmlns:a16="http://schemas.microsoft.com/office/drawing/2014/main" id="{E60562BB-7FDC-4B36-9837-2ADB8FB23E12}"/>
              </a:ext>
            </a:extLst>
          </p:cNvPr>
          <p:cNvSpPr>
            <a:spLocks noChangeArrowheads="1"/>
          </p:cNvSpPr>
          <p:nvPr/>
        </p:nvSpPr>
        <p:spPr bwMode="auto">
          <a:xfrm>
            <a:off x="2514600" y="3389313"/>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R6</a:t>
            </a:r>
          </a:p>
        </p:txBody>
      </p:sp>
      <p:sp>
        <p:nvSpPr>
          <p:cNvPr id="21" name="Rectangle 13">
            <a:extLst>
              <a:ext uri="{FF2B5EF4-FFF2-40B4-BE49-F238E27FC236}">
                <a16:creationId xmlns:a16="http://schemas.microsoft.com/office/drawing/2014/main" id="{A7DA783E-2804-446B-8F91-21A11F3EF3F3}"/>
              </a:ext>
            </a:extLst>
          </p:cNvPr>
          <p:cNvSpPr>
            <a:spLocks noChangeArrowheads="1"/>
          </p:cNvSpPr>
          <p:nvPr/>
        </p:nvSpPr>
        <p:spPr bwMode="auto">
          <a:xfrm>
            <a:off x="2514600" y="3694113"/>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R7</a:t>
            </a:r>
          </a:p>
        </p:txBody>
      </p:sp>
      <p:sp>
        <p:nvSpPr>
          <p:cNvPr id="22" name="Rectangle 15">
            <a:extLst>
              <a:ext uri="{FF2B5EF4-FFF2-40B4-BE49-F238E27FC236}">
                <a16:creationId xmlns:a16="http://schemas.microsoft.com/office/drawing/2014/main" id="{FB97CBBA-FF86-42A7-8E6D-FAFF84321342}"/>
              </a:ext>
            </a:extLst>
          </p:cNvPr>
          <p:cNvSpPr>
            <a:spLocks noChangeArrowheads="1"/>
          </p:cNvSpPr>
          <p:nvPr/>
        </p:nvSpPr>
        <p:spPr bwMode="auto">
          <a:xfrm>
            <a:off x="2514600" y="3998913"/>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R8</a:t>
            </a:r>
          </a:p>
        </p:txBody>
      </p:sp>
      <p:sp>
        <p:nvSpPr>
          <p:cNvPr id="23" name="Rectangle 16">
            <a:extLst>
              <a:ext uri="{FF2B5EF4-FFF2-40B4-BE49-F238E27FC236}">
                <a16:creationId xmlns:a16="http://schemas.microsoft.com/office/drawing/2014/main" id="{595D0530-9C24-46B7-BCB2-B21D827B12E0}"/>
              </a:ext>
            </a:extLst>
          </p:cNvPr>
          <p:cNvSpPr>
            <a:spLocks noChangeArrowheads="1"/>
          </p:cNvSpPr>
          <p:nvPr/>
        </p:nvSpPr>
        <p:spPr bwMode="auto">
          <a:xfrm>
            <a:off x="2514600" y="4303713"/>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R9</a:t>
            </a:r>
          </a:p>
        </p:txBody>
      </p:sp>
      <p:sp>
        <p:nvSpPr>
          <p:cNvPr id="24" name="Rectangle 17">
            <a:extLst>
              <a:ext uri="{FF2B5EF4-FFF2-40B4-BE49-F238E27FC236}">
                <a16:creationId xmlns:a16="http://schemas.microsoft.com/office/drawing/2014/main" id="{EAA4BF07-6967-428F-97DC-F7480F06CC1D}"/>
              </a:ext>
            </a:extLst>
          </p:cNvPr>
          <p:cNvSpPr>
            <a:spLocks noChangeArrowheads="1"/>
          </p:cNvSpPr>
          <p:nvPr/>
        </p:nvSpPr>
        <p:spPr bwMode="auto">
          <a:xfrm>
            <a:off x="2514600" y="4608513"/>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R10</a:t>
            </a:r>
          </a:p>
        </p:txBody>
      </p:sp>
      <p:sp>
        <p:nvSpPr>
          <p:cNvPr id="25" name="Rectangle 18">
            <a:extLst>
              <a:ext uri="{FF2B5EF4-FFF2-40B4-BE49-F238E27FC236}">
                <a16:creationId xmlns:a16="http://schemas.microsoft.com/office/drawing/2014/main" id="{B84663A7-FBF0-4711-878E-3D116A39D64D}"/>
              </a:ext>
            </a:extLst>
          </p:cNvPr>
          <p:cNvSpPr>
            <a:spLocks noChangeArrowheads="1"/>
          </p:cNvSpPr>
          <p:nvPr/>
        </p:nvSpPr>
        <p:spPr bwMode="auto">
          <a:xfrm>
            <a:off x="2514600" y="4913313"/>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R11</a:t>
            </a:r>
          </a:p>
        </p:txBody>
      </p:sp>
      <p:sp>
        <p:nvSpPr>
          <p:cNvPr id="26" name="Rectangle 19">
            <a:extLst>
              <a:ext uri="{FF2B5EF4-FFF2-40B4-BE49-F238E27FC236}">
                <a16:creationId xmlns:a16="http://schemas.microsoft.com/office/drawing/2014/main" id="{3BBBAF3F-94C6-4A3D-B329-06530E0B18D4}"/>
              </a:ext>
            </a:extLst>
          </p:cNvPr>
          <p:cNvSpPr>
            <a:spLocks noChangeArrowheads="1"/>
          </p:cNvSpPr>
          <p:nvPr/>
        </p:nvSpPr>
        <p:spPr bwMode="auto">
          <a:xfrm>
            <a:off x="2514600" y="5218113"/>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R12</a:t>
            </a:r>
          </a:p>
        </p:txBody>
      </p:sp>
      <p:sp>
        <p:nvSpPr>
          <p:cNvPr id="27" name="Rectangle 20">
            <a:extLst>
              <a:ext uri="{FF2B5EF4-FFF2-40B4-BE49-F238E27FC236}">
                <a16:creationId xmlns:a16="http://schemas.microsoft.com/office/drawing/2014/main" id="{5BE8F626-D93F-439B-A8BA-63BBEEA00E4A}"/>
              </a:ext>
            </a:extLst>
          </p:cNvPr>
          <p:cNvSpPr>
            <a:spLocks noChangeArrowheads="1"/>
          </p:cNvSpPr>
          <p:nvPr/>
        </p:nvSpPr>
        <p:spPr bwMode="auto">
          <a:xfrm>
            <a:off x="2514600" y="5522913"/>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rgbClr val="FF3300"/>
                </a:solidFill>
              </a:rPr>
              <a:t>R13(SP)</a:t>
            </a:r>
          </a:p>
        </p:txBody>
      </p:sp>
      <p:sp>
        <p:nvSpPr>
          <p:cNvPr id="28" name="Rectangle 21">
            <a:extLst>
              <a:ext uri="{FF2B5EF4-FFF2-40B4-BE49-F238E27FC236}">
                <a16:creationId xmlns:a16="http://schemas.microsoft.com/office/drawing/2014/main" id="{3E82CF46-D727-463E-A48E-EB55F4239284}"/>
              </a:ext>
            </a:extLst>
          </p:cNvPr>
          <p:cNvSpPr>
            <a:spLocks noChangeArrowheads="1"/>
          </p:cNvSpPr>
          <p:nvPr/>
        </p:nvSpPr>
        <p:spPr bwMode="auto">
          <a:xfrm>
            <a:off x="2514600" y="5827713"/>
            <a:ext cx="1219200" cy="304800"/>
          </a:xfrm>
          <a:prstGeom prst="rect">
            <a:avLst/>
          </a:prstGeom>
          <a:solidFill>
            <a:srgbClr val="99FF66"/>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R14(LR)</a:t>
            </a:r>
          </a:p>
        </p:txBody>
      </p:sp>
      <p:sp>
        <p:nvSpPr>
          <p:cNvPr id="29" name="Rectangle 22">
            <a:extLst>
              <a:ext uri="{FF2B5EF4-FFF2-40B4-BE49-F238E27FC236}">
                <a16:creationId xmlns:a16="http://schemas.microsoft.com/office/drawing/2014/main" id="{0370CBF7-389A-4CC2-8B46-EBD387F33058}"/>
              </a:ext>
            </a:extLst>
          </p:cNvPr>
          <p:cNvSpPr>
            <a:spLocks noChangeArrowheads="1"/>
          </p:cNvSpPr>
          <p:nvPr/>
        </p:nvSpPr>
        <p:spPr bwMode="auto">
          <a:xfrm>
            <a:off x="2514600" y="6132513"/>
            <a:ext cx="1219200" cy="304800"/>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R15(PC)</a:t>
            </a:r>
          </a:p>
        </p:txBody>
      </p:sp>
      <p:sp>
        <p:nvSpPr>
          <p:cNvPr id="30" name="Rectangle 23">
            <a:extLst>
              <a:ext uri="{FF2B5EF4-FFF2-40B4-BE49-F238E27FC236}">
                <a16:creationId xmlns:a16="http://schemas.microsoft.com/office/drawing/2014/main" id="{B1CB10A2-D3ED-4761-9FF1-A410AA4D0A37}"/>
              </a:ext>
            </a:extLst>
          </p:cNvPr>
          <p:cNvSpPr>
            <a:spLocks noChangeArrowheads="1"/>
          </p:cNvSpPr>
          <p:nvPr/>
        </p:nvSpPr>
        <p:spPr bwMode="auto">
          <a:xfrm>
            <a:off x="2514600" y="6437313"/>
            <a:ext cx="1219200" cy="304800"/>
          </a:xfrm>
          <a:prstGeom prst="rect">
            <a:avLst/>
          </a:prstGeom>
          <a:solidFill>
            <a:srgbClr val="FF00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XPSR</a:t>
            </a:r>
          </a:p>
        </p:txBody>
      </p:sp>
      <p:sp>
        <p:nvSpPr>
          <p:cNvPr id="31" name="AutoShape 24">
            <a:extLst>
              <a:ext uri="{FF2B5EF4-FFF2-40B4-BE49-F238E27FC236}">
                <a16:creationId xmlns:a16="http://schemas.microsoft.com/office/drawing/2014/main" id="{DFEBD16B-04E0-4266-9FAF-C00BD92D9E51}"/>
              </a:ext>
            </a:extLst>
          </p:cNvPr>
          <p:cNvSpPr>
            <a:spLocks/>
          </p:cNvSpPr>
          <p:nvPr/>
        </p:nvSpPr>
        <p:spPr bwMode="auto">
          <a:xfrm>
            <a:off x="3810000" y="1636713"/>
            <a:ext cx="457200" cy="2209800"/>
          </a:xfrm>
          <a:prstGeom prst="rightBrace">
            <a:avLst>
              <a:gd name="adj1" fmla="val 40278"/>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2" name="AutoShape 25">
            <a:extLst>
              <a:ext uri="{FF2B5EF4-FFF2-40B4-BE49-F238E27FC236}">
                <a16:creationId xmlns:a16="http://schemas.microsoft.com/office/drawing/2014/main" id="{CD02F4DE-AB3F-4164-8740-FDC205563511}"/>
              </a:ext>
            </a:extLst>
          </p:cNvPr>
          <p:cNvSpPr>
            <a:spLocks/>
          </p:cNvSpPr>
          <p:nvPr/>
        </p:nvSpPr>
        <p:spPr bwMode="auto">
          <a:xfrm>
            <a:off x="3810000" y="4151313"/>
            <a:ext cx="457200" cy="1295400"/>
          </a:xfrm>
          <a:prstGeom prst="rightBrace">
            <a:avLst>
              <a:gd name="adj1" fmla="val 23611"/>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3" name="Text Box 26">
            <a:extLst>
              <a:ext uri="{FF2B5EF4-FFF2-40B4-BE49-F238E27FC236}">
                <a16:creationId xmlns:a16="http://schemas.microsoft.com/office/drawing/2014/main" id="{FA97A1DB-B0F0-49A7-A2D1-46B6872295CC}"/>
              </a:ext>
            </a:extLst>
          </p:cNvPr>
          <p:cNvSpPr txBox="1">
            <a:spLocks noChangeArrowheads="1"/>
          </p:cNvSpPr>
          <p:nvPr/>
        </p:nvSpPr>
        <p:spPr bwMode="auto">
          <a:xfrm>
            <a:off x="5486400" y="2373313"/>
            <a:ext cx="3886200" cy="369332"/>
          </a:xfrm>
          <a:prstGeom prst="rect">
            <a:avLst/>
          </a:prstGeom>
          <a:noFill/>
          <a:ln w="9525" algn="ctr">
            <a:solidFill>
              <a:srgbClr val="000000"/>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000000"/>
                </a:solidFill>
                <a:latin typeface="华文新魏" pitchFamily="2" charset="-122"/>
                <a:ea typeface="华文新魏" pitchFamily="2" charset="-122"/>
              </a:rPr>
              <a:t>r0</a:t>
            </a:r>
            <a:r>
              <a:rPr lang="zh-CN" altLang="en-US" kern="0">
                <a:solidFill>
                  <a:srgbClr val="000000"/>
                </a:solidFill>
                <a:latin typeface="华文新魏" pitchFamily="2" charset="-122"/>
                <a:ea typeface="华文新魏" pitchFamily="2" charset="-122"/>
              </a:rPr>
              <a:t>～</a:t>
            </a:r>
            <a:r>
              <a:rPr lang="en-US" altLang="zh-CN" kern="0">
                <a:solidFill>
                  <a:srgbClr val="000000"/>
                </a:solidFill>
                <a:latin typeface="华文新魏" pitchFamily="2" charset="-122"/>
                <a:ea typeface="华文新魏" pitchFamily="2" charset="-122"/>
              </a:rPr>
              <a:t>r12 ,</a:t>
            </a:r>
            <a:r>
              <a:rPr lang="zh-CN" altLang="en-US" kern="0">
                <a:solidFill>
                  <a:srgbClr val="000000"/>
                </a:solidFill>
                <a:latin typeface="华文新魏" pitchFamily="2" charset="-122"/>
                <a:ea typeface="华文新魏" pitchFamily="2" charset="-122"/>
              </a:rPr>
              <a:t>为</a:t>
            </a:r>
            <a:r>
              <a:rPr lang="en-US" altLang="zh-CN" kern="0">
                <a:solidFill>
                  <a:srgbClr val="000000"/>
                </a:solidFill>
                <a:latin typeface="华文新魏" pitchFamily="2" charset="-122"/>
                <a:ea typeface="华文新魏" pitchFamily="2" charset="-122"/>
              </a:rPr>
              <a:t>13</a:t>
            </a:r>
            <a:r>
              <a:rPr lang="zh-CN" altLang="en-US" kern="0">
                <a:solidFill>
                  <a:srgbClr val="000000"/>
                </a:solidFill>
                <a:latin typeface="华文新魏" pitchFamily="2" charset="-122"/>
                <a:ea typeface="华文新魏" pitchFamily="2" charset="-122"/>
              </a:rPr>
              <a:t>个通用寄存器 </a:t>
            </a:r>
          </a:p>
        </p:txBody>
      </p:sp>
      <p:sp>
        <p:nvSpPr>
          <p:cNvPr id="34" name="Text Box 28">
            <a:extLst>
              <a:ext uri="{FF2B5EF4-FFF2-40B4-BE49-F238E27FC236}">
                <a16:creationId xmlns:a16="http://schemas.microsoft.com/office/drawing/2014/main" id="{1E070EBD-AFF8-453B-9928-B162962E25D7}"/>
              </a:ext>
            </a:extLst>
          </p:cNvPr>
          <p:cNvSpPr txBox="1">
            <a:spLocks noChangeArrowheads="1"/>
          </p:cNvSpPr>
          <p:nvPr/>
        </p:nvSpPr>
        <p:spPr bwMode="auto">
          <a:xfrm>
            <a:off x="5486400" y="2982914"/>
            <a:ext cx="3886200" cy="646331"/>
          </a:xfrm>
          <a:prstGeom prst="rect">
            <a:avLst/>
          </a:prstGeom>
          <a:noFill/>
          <a:ln w="9525" algn="ctr">
            <a:solidFill>
              <a:srgbClr val="000000"/>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b="1" kern="0">
                <a:solidFill>
                  <a:srgbClr val="000000"/>
                </a:solidFill>
                <a:latin typeface="华文新魏" pitchFamily="2" charset="-122"/>
                <a:ea typeface="华文新魏" pitchFamily="2" charset="-122"/>
              </a:rPr>
              <a:t>低寄存器</a:t>
            </a:r>
            <a:r>
              <a:rPr lang="zh-CN" altLang="en-US" kern="0">
                <a:solidFill>
                  <a:srgbClr val="000000"/>
                </a:solidFill>
                <a:latin typeface="华文新魏" pitchFamily="2" charset="-122"/>
                <a:ea typeface="华文新魏" pitchFamily="2" charset="-122"/>
              </a:rPr>
              <a:t> </a:t>
            </a:r>
            <a:r>
              <a:rPr lang="en-US" altLang="zh-CN" kern="0">
                <a:solidFill>
                  <a:srgbClr val="000000"/>
                </a:solidFill>
                <a:latin typeface="华文新魏" pitchFamily="2" charset="-122"/>
                <a:ea typeface="华文新魏" pitchFamily="2" charset="-122"/>
              </a:rPr>
              <a:t>, r0-r7</a:t>
            </a:r>
            <a:r>
              <a:rPr lang="zh-CN" altLang="en-US" kern="0">
                <a:solidFill>
                  <a:srgbClr val="000000"/>
                </a:solidFill>
                <a:latin typeface="华文新魏" pitchFamily="2" charset="-122"/>
                <a:ea typeface="华文新魏" pitchFamily="2" charset="-122"/>
              </a:rPr>
              <a:t>可以被指定通用寄存器的所有指令访问 </a:t>
            </a:r>
          </a:p>
        </p:txBody>
      </p:sp>
      <p:sp>
        <p:nvSpPr>
          <p:cNvPr id="35" name="Text Box 29">
            <a:extLst>
              <a:ext uri="{FF2B5EF4-FFF2-40B4-BE49-F238E27FC236}">
                <a16:creationId xmlns:a16="http://schemas.microsoft.com/office/drawing/2014/main" id="{0FAB5C53-CBA1-429C-A1E4-A9D82BE0EBAA}"/>
              </a:ext>
            </a:extLst>
          </p:cNvPr>
          <p:cNvSpPr txBox="1">
            <a:spLocks noChangeArrowheads="1"/>
          </p:cNvSpPr>
          <p:nvPr/>
        </p:nvSpPr>
        <p:spPr bwMode="auto">
          <a:xfrm>
            <a:off x="5486400" y="3897313"/>
            <a:ext cx="3886200" cy="923330"/>
          </a:xfrm>
          <a:prstGeom prst="rect">
            <a:avLst/>
          </a:prstGeom>
          <a:noFill/>
          <a:ln w="9525" algn="ctr">
            <a:solidFill>
              <a:srgbClr val="000000"/>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b="1" kern="0">
                <a:solidFill>
                  <a:srgbClr val="000000"/>
                </a:solidFill>
                <a:latin typeface="华文新魏" pitchFamily="2" charset="-122"/>
                <a:ea typeface="华文新魏" pitchFamily="2" charset="-122"/>
              </a:rPr>
              <a:t>高寄存器</a:t>
            </a:r>
            <a:r>
              <a:rPr lang="zh-CN" altLang="en-US" kern="0">
                <a:solidFill>
                  <a:srgbClr val="000000"/>
                </a:solidFill>
                <a:latin typeface="华文新魏" pitchFamily="2" charset="-122"/>
                <a:ea typeface="华文新魏" pitchFamily="2" charset="-122"/>
              </a:rPr>
              <a:t> </a:t>
            </a:r>
            <a:r>
              <a:rPr lang="en-US" altLang="zh-CN" kern="0">
                <a:solidFill>
                  <a:srgbClr val="000000"/>
                </a:solidFill>
                <a:latin typeface="华文新魏" pitchFamily="2" charset="-122"/>
                <a:ea typeface="华文新魏" pitchFamily="2" charset="-122"/>
              </a:rPr>
              <a:t>, r8-r12</a:t>
            </a:r>
            <a:r>
              <a:rPr lang="zh-CN" altLang="en-US" kern="0">
                <a:solidFill>
                  <a:srgbClr val="000000"/>
                </a:solidFill>
                <a:latin typeface="华文新魏" pitchFamily="2" charset="-122"/>
                <a:ea typeface="华文新魏" pitchFamily="2" charset="-122"/>
              </a:rPr>
              <a:t>可以被指定通用寄存器的所有</a:t>
            </a:r>
            <a:r>
              <a:rPr lang="en-US" altLang="zh-CN" kern="0">
                <a:solidFill>
                  <a:srgbClr val="000000"/>
                </a:solidFill>
                <a:latin typeface="华文新魏" pitchFamily="2" charset="-122"/>
                <a:ea typeface="华文新魏" pitchFamily="2" charset="-122"/>
              </a:rPr>
              <a:t>32</a:t>
            </a:r>
            <a:r>
              <a:rPr lang="zh-CN" altLang="en-US" kern="0">
                <a:solidFill>
                  <a:srgbClr val="000000"/>
                </a:solidFill>
                <a:latin typeface="华文新魏" pitchFamily="2" charset="-122"/>
                <a:ea typeface="华文新魏" pitchFamily="2" charset="-122"/>
              </a:rPr>
              <a:t>位指令访问 ，不能被</a:t>
            </a:r>
            <a:r>
              <a:rPr lang="en-US" altLang="zh-CN" kern="0">
                <a:solidFill>
                  <a:srgbClr val="000000"/>
                </a:solidFill>
                <a:latin typeface="华文新魏" pitchFamily="2" charset="-122"/>
                <a:ea typeface="华文新魏" pitchFamily="2" charset="-122"/>
              </a:rPr>
              <a:t>16</a:t>
            </a:r>
            <a:r>
              <a:rPr lang="zh-CN" altLang="en-US" kern="0">
                <a:solidFill>
                  <a:srgbClr val="000000"/>
                </a:solidFill>
                <a:latin typeface="华文新魏" pitchFamily="2" charset="-122"/>
                <a:ea typeface="华文新魏" pitchFamily="2" charset="-122"/>
              </a:rPr>
              <a:t>位指令访问。 </a:t>
            </a:r>
          </a:p>
        </p:txBody>
      </p:sp>
      <p:sp>
        <p:nvSpPr>
          <p:cNvPr id="36" name="Rectangle 31">
            <a:extLst>
              <a:ext uri="{FF2B5EF4-FFF2-40B4-BE49-F238E27FC236}">
                <a16:creationId xmlns:a16="http://schemas.microsoft.com/office/drawing/2014/main" id="{CE8C7FE9-C3E2-4CB5-B12E-8A7A3F6B9ABD}"/>
              </a:ext>
            </a:extLst>
          </p:cNvPr>
          <p:cNvSpPr>
            <a:spLocks noChangeArrowheads="1"/>
          </p:cNvSpPr>
          <p:nvPr/>
        </p:nvSpPr>
        <p:spPr bwMode="auto">
          <a:xfrm>
            <a:off x="4114800" y="5522913"/>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SP_process</a:t>
            </a:r>
          </a:p>
        </p:txBody>
      </p:sp>
      <p:sp>
        <p:nvSpPr>
          <p:cNvPr id="37" name="Rectangle 32">
            <a:extLst>
              <a:ext uri="{FF2B5EF4-FFF2-40B4-BE49-F238E27FC236}">
                <a16:creationId xmlns:a16="http://schemas.microsoft.com/office/drawing/2014/main" id="{EE5EA238-4414-4CD0-A604-59791B7EA11F}"/>
              </a:ext>
            </a:extLst>
          </p:cNvPr>
          <p:cNvSpPr>
            <a:spLocks noChangeArrowheads="1"/>
          </p:cNvSpPr>
          <p:nvPr/>
        </p:nvSpPr>
        <p:spPr bwMode="auto">
          <a:xfrm>
            <a:off x="5410200" y="5522913"/>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SP_main</a:t>
            </a:r>
          </a:p>
        </p:txBody>
      </p:sp>
      <p:cxnSp>
        <p:nvCxnSpPr>
          <p:cNvPr id="38" name="AutoShape 37">
            <a:extLst>
              <a:ext uri="{FF2B5EF4-FFF2-40B4-BE49-F238E27FC236}">
                <a16:creationId xmlns:a16="http://schemas.microsoft.com/office/drawing/2014/main" id="{1830C728-D200-40BC-898E-69C56F09CADB}"/>
              </a:ext>
            </a:extLst>
          </p:cNvPr>
          <p:cNvCxnSpPr>
            <a:cxnSpLocks noChangeShapeType="1"/>
            <a:stCxn id="31" idx="1"/>
            <a:endCxn id="34" idx="1"/>
          </p:cNvCxnSpPr>
          <p:nvPr/>
        </p:nvCxnSpPr>
        <p:spPr bwMode="auto">
          <a:xfrm rot="10800000" flipH="1" flipV="1">
            <a:off x="4267200" y="2741613"/>
            <a:ext cx="1219200" cy="564466"/>
          </a:xfrm>
          <a:prstGeom prst="bentConnector5">
            <a:avLst>
              <a:gd name="adj1" fmla="val -18750"/>
              <a:gd name="adj2" fmla="val -236241"/>
              <a:gd name="adj3" fmla="val 87500"/>
            </a:avLst>
          </a:prstGeom>
          <a:noFill/>
          <a:ln w="76200">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38">
            <a:extLst>
              <a:ext uri="{FF2B5EF4-FFF2-40B4-BE49-F238E27FC236}">
                <a16:creationId xmlns:a16="http://schemas.microsoft.com/office/drawing/2014/main" id="{A811BB2B-C2D9-4A60-9A06-B1389D436AA0}"/>
              </a:ext>
            </a:extLst>
          </p:cNvPr>
          <p:cNvCxnSpPr>
            <a:cxnSpLocks noChangeShapeType="1"/>
            <a:stCxn id="32" idx="1"/>
            <a:endCxn id="35" idx="1"/>
          </p:cNvCxnSpPr>
          <p:nvPr/>
        </p:nvCxnSpPr>
        <p:spPr bwMode="auto">
          <a:xfrm rot="10800000" flipH="1">
            <a:off x="4267200" y="4358980"/>
            <a:ext cx="1219200" cy="440035"/>
          </a:xfrm>
          <a:prstGeom prst="bentConnector5">
            <a:avLst>
              <a:gd name="adj1" fmla="val -18750"/>
              <a:gd name="adj2" fmla="val 199143"/>
              <a:gd name="adj3" fmla="val 87500"/>
            </a:avLst>
          </a:prstGeom>
          <a:noFill/>
          <a:ln w="76200">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969418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par>
                                <p:cTn id="15" presetID="4"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ox(in)">
                                      <p:cBhvr>
                                        <p:cTn id="17" dur="500"/>
                                        <p:tgtEl>
                                          <p:spTgt spid="31"/>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10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ppt_x"/>
                                          </p:val>
                                        </p:tav>
                                        <p:tav tm="100000">
                                          <p:val>
                                            <p:strVal val="#ppt_x"/>
                                          </p:val>
                                        </p:tav>
                                      </p:tavLst>
                                    </p:anim>
                                    <p:anim calcmode="lin" valueType="num">
                                      <p:cBhvr additive="base">
                                        <p:cTn id="27" dur="500" fill="hold"/>
                                        <p:tgtEl>
                                          <p:spTgt spid="35"/>
                                        </p:tgtEl>
                                        <p:attrNameLst>
                                          <p:attrName>ppt_y</p:attrName>
                                        </p:attrNameLst>
                                      </p:cBhvr>
                                      <p:tavLst>
                                        <p:tav tm="0">
                                          <p:val>
                                            <p:strVal val="1+#ppt_h/2"/>
                                          </p:val>
                                        </p:tav>
                                        <p:tav tm="100000">
                                          <p:val>
                                            <p:strVal val="#ppt_y"/>
                                          </p:val>
                                        </p:tav>
                                      </p:tavLst>
                                    </p:anim>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ox(in)">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6C2C94FD-D1C2-4F4B-9044-93662917C97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24579" name="Text Box 2">
            <a:extLst>
              <a:ext uri="{FF2B5EF4-FFF2-40B4-BE49-F238E27FC236}">
                <a16:creationId xmlns:a16="http://schemas.microsoft.com/office/drawing/2014/main" id="{606C3717-D00C-4C57-B1A4-46C4DA007726}"/>
              </a:ext>
            </a:extLst>
          </p:cNvPr>
          <p:cNvSpPr txBox="1">
            <a:spLocks noChangeArrowheads="1"/>
          </p:cNvSpPr>
          <p:nvPr/>
        </p:nvSpPr>
        <p:spPr bwMode="auto">
          <a:xfrm>
            <a:off x="2819400" y="1458913"/>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400">
                <a:solidFill>
                  <a:srgbClr val="0000FF"/>
                </a:solidFill>
                <a:latin typeface="华文新魏" panose="02010800040101010101" pitchFamily="2" charset="-122"/>
                <a:ea typeface="华文新魏" panose="02010800040101010101" pitchFamily="2" charset="-122"/>
              </a:rPr>
              <a:t>分组的堆栈指针（</a:t>
            </a:r>
            <a:r>
              <a:rPr lang="en-US" altLang="zh-CN" sz="2400">
                <a:solidFill>
                  <a:srgbClr val="0000FF"/>
                </a:solidFill>
                <a:latin typeface="华文新魏" panose="02010800040101010101" pitchFamily="2" charset="-122"/>
                <a:ea typeface="华文新魏" panose="02010800040101010101" pitchFamily="2" charset="-122"/>
              </a:rPr>
              <a:t>SP</a:t>
            </a:r>
            <a:r>
              <a:rPr lang="zh-CN" altLang="en-US" sz="2400">
                <a:solidFill>
                  <a:srgbClr val="0000FF"/>
                </a:solidFill>
                <a:latin typeface="华文新魏" panose="02010800040101010101" pitchFamily="2" charset="-122"/>
                <a:ea typeface="华文新魏" panose="02010800040101010101" pitchFamily="2" charset="-122"/>
              </a:rPr>
              <a:t>）</a:t>
            </a:r>
          </a:p>
        </p:txBody>
      </p:sp>
      <p:sp>
        <p:nvSpPr>
          <p:cNvPr id="64" name="Rectangle 3">
            <a:extLst>
              <a:ext uri="{FF2B5EF4-FFF2-40B4-BE49-F238E27FC236}">
                <a16:creationId xmlns:a16="http://schemas.microsoft.com/office/drawing/2014/main" id="{DE110BC9-14D1-4E32-8FCD-A096FB19148C}"/>
              </a:ext>
            </a:extLst>
          </p:cNvPr>
          <p:cNvSpPr>
            <a:spLocks noChangeArrowheads="1"/>
          </p:cNvSpPr>
          <p:nvPr/>
        </p:nvSpPr>
        <p:spPr bwMode="auto">
          <a:xfrm>
            <a:off x="2514600" y="14462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R0</a:t>
            </a:r>
          </a:p>
        </p:txBody>
      </p:sp>
      <p:sp>
        <p:nvSpPr>
          <p:cNvPr id="65" name="Rectangle 4">
            <a:extLst>
              <a:ext uri="{FF2B5EF4-FFF2-40B4-BE49-F238E27FC236}">
                <a16:creationId xmlns:a16="http://schemas.microsoft.com/office/drawing/2014/main" id="{E7DDF046-4B34-4F2C-829B-A55522406FAB}"/>
              </a:ext>
            </a:extLst>
          </p:cNvPr>
          <p:cNvSpPr>
            <a:spLocks noChangeArrowheads="1"/>
          </p:cNvSpPr>
          <p:nvPr/>
        </p:nvSpPr>
        <p:spPr bwMode="auto">
          <a:xfrm>
            <a:off x="2514600" y="17510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a:t>
            </a:r>
          </a:p>
        </p:txBody>
      </p:sp>
      <p:sp>
        <p:nvSpPr>
          <p:cNvPr id="66" name="Rectangle 5">
            <a:extLst>
              <a:ext uri="{FF2B5EF4-FFF2-40B4-BE49-F238E27FC236}">
                <a16:creationId xmlns:a16="http://schemas.microsoft.com/office/drawing/2014/main" id="{35BB1980-56D7-4B2F-B0F6-D923CF24D39E}"/>
              </a:ext>
            </a:extLst>
          </p:cNvPr>
          <p:cNvSpPr>
            <a:spLocks noChangeArrowheads="1"/>
          </p:cNvSpPr>
          <p:nvPr/>
        </p:nvSpPr>
        <p:spPr bwMode="auto">
          <a:xfrm>
            <a:off x="2514600" y="20558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R2</a:t>
            </a:r>
          </a:p>
        </p:txBody>
      </p:sp>
      <p:sp>
        <p:nvSpPr>
          <p:cNvPr id="67" name="Rectangle 6">
            <a:extLst>
              <a:ext uri="{FF2B5EF4-FFF2-40B4-BE49-F238E27FC236}">
                <a16:creationId xmlns:a16="http://schemas.microsoft.com/office/drawing/2014/main" id="{55AD61C1-2091-4756-8FE1-E9A78BC8CD62}"/>
              </a:ext>
            </a:extLst>
          </p:cNvPr>
          <p:cNvSpPr>
            <a:spLocks noChangeArrowheads="1"/>
          </p:cNvSpPr>
          <p:nvPr/>
        </p:nvSpPr>
        <p:spPr bwMode="auto">
          <a:xfrm>
            <a:off x="2514600" y="23606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R3</a:t>
            </a:r>
          </a:p>
        </p:txBody>
      </p:sp>
      <p:sp>
        <p:nvSpPr>
          <p:cNvPr id="68" name="Rectangle 7">
            <a:extLst>
              <a:ext uri="{FF2B5EF4-FFF2-40B4-BE49-F238E27FC236}">
                <a16:creationId xmlns:a16="http://schemas.microsoft.com/office/drawing/2014/main" id="{DBE2EA35-DD6A-47C5-BFFD-653C85E77281}"/>
              </a:ext>
            </a:extLst>
          </p:cNvPr>
          <p:cNvSpPr>
            <a:spLocks noChangeArrowheads="1"/>
          </p:cNvSpPr>
          <p:nvPr/>
        </p:nvSpPr>
        <p:spPr bwMode="auto">
          <a:xfrm>
            <a:off x="2514600" y="26654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R4</a:t>
            </a:r>
          </a:p>
        </p:txBody>
      </p:sp>
      <p:sp>
        <p:nvSpPr>
          <p:cNvPr id="69" name="Rectangle 8">
            <a:extLst>
              <a:ext uri="{FF2B5EF4-FFF2-40B4-BE49-F238E27FC236}">
                <a16:creationId xmlns:a16="http://schemas.microsoft.com/office/drawing/2014/main" id="{00FEC570-FC19-479B-BFDD-309FE1F10F9F}"/>
              </a:ext>
            </a:extLst>
          </p:cNvPr>
          <p:cNvSpPr>
            <a:spLocks noChangeArrowheads="1"/>
          </p:cNvSpPr>
          <p:nvPr/>
        </p:nvSpPr>
        <p:spPr bwMode="auto">
          <a:xfrm>
            <a:off x="2514600" y="29702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R5</a:t>
            </a:r>
          </a:p>
        </p:txBody>
      </p:sp>
      <p:sp>
        <p:nvSpPr>
          <p:cNvPr id="70" name="Rectangle 9">
            <a:extLst>
              <a:ext uri="{FF2B5EF4-FFF2-40B4-BE49-F238E27FC236}">
                <a16:creationId xmlns:a16="http://schemas.microsoft.com/office/drawing/2014/main" id="{18AA8FB9-393B-4F7F-A3AE-BF6E95D168F1}"/>
              </a:ext>
            </a:extLst>
          </p:cNvPr>
          <p:cNvSpPr>
            <a:spLocks noChangeArrowheads="1"/>
          </p:cNvSpPr>
          <p:nvPr/>
        </p:nvSpPr>
        <p:spPr bwMode="auto">
          <a:xfrm>
            <a:off x="2514600" y="32750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R6</a:t>
            </a:r>
          </a:p>
        </p:txBody>
      </p:sp>
      <p:sp>
        <p:nvSpPr>
          <p:cNvPr id="71" name="Rectangle 10">
            <a:extLst>
              <a:ext uri="{FF2B5EF4-FFF2-40B4-BE49-F238E27FC236}">
                <a16:creationId xmlns:a16="http://schemas.microsoft.com/office/drawing/2014/main" id="{909166C3-6C45-46CB-93BF-6404D4F896DB}"/>
              </a:ext>
            </a:extLst>
          </p:cNvPr>
          <p:cNvSpPr>
            <a:spLocks noChangeArrowheads="1"/>
          </p:cNvSpPr>
          <p:nvPr/>
        </p:nvSpPr>
        <p:spPr bwMode="auto">
          <a:xfrm>
            <a:off x="2514600" y="35798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R7</a:t>
            </a:r>
          </a:p>
        </p:txBody>
      </p:sp>
      <p:sp>
        <p:nvSpPr>
          <p:cNvPr id="72" name="Rectangle 11">
            <a:extLst>
              <a:ext uri="{FF2B5EF4-FFF2-40B4-BE49-F238E27FC236}">
                <a16:creationId xmlns:a16="http://schemas.microsoft.com/office/drawing/2014/main" id="{40F770C5-0477-4EFD-9029-3D870A21949C}"/>
              </a:ext>
            </a:extLst>
          </p:cNvPr>
          <p:cNvSpPr>
            <a:spLocks noChangeArrowheads="1"/>
          </p:cNvSpPr>
          <p:nvPr/>
        </p:nvSpPr>
        <p:spPr bwMode="auto">
          <a:xfrm>
            <a:off x="2514600" y="38846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R8</a:t>
            </a:r>
          </a:p>
        </p:txBody>
      </p:sp>
      <p:sp>
        <p:nvSpPr>
          <p:cNvPr id="73" name="Rectangle 12">
            <a:extLst>
              <a:ext uri="{FF2B5EF4-FFF2-40B4-BE49-F238E27FC236}">
                <a16:creationId xmlns:a16="http://schemas.microsoft.com/office/drawing/2014/main" id="{1212AF97-C11D-4A12-B044-E23CBA4ED89A}"/>
              </a:ext>
            </a:extLst>
          </p:cNvPr>
          <p:cNvSpPr>
            <a:spLocks noChangeArrowheads="1"/>
          </p:cNvSpPr>
          <p:nvPr/>
        </p:nvSpPr>
        <p:spPr bwMode="auto">
          <a:xfrm>
            <a:off x="2514600" y="41894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R9</a:t>
            </a:r>
          </a:p>
        </p:txBody>
      </p:sp>
      <p:sp>
        <p:nvSpPr>
          <p:cNvPr id="74" name="Rectangle 13">
            <a:extLst>
              <a:ext uri="{FF2B5EF4-FFF2-40B4-BE49-F238E27FC236}">
                <a16:creationId xmlns:a16="http://schemas.microsoft.com/office/drawing/2014/main" id="{45D197B5-302F-4FAE-A6B2-2FC658E3AFA7}"/>
              </a:ext>
            </a:extLst>
          </p:cNvPr>
          <p:cNvSpPr>
            <a:spLocks noChangeArrowheads="1"/>
          </p:cNvSpPr>
          <p:nvPr/>
        </p:nvSpPr>
        <p:spPr bwMode="auto">
          <a:xfrm>
            <a:off x="2514600" y="44942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R10</a:t>
            </a:r>
          </a:p>
        </p:txBody>
      </p:sp>
      <p:sp>
        <p:nvSpPr>
          <p:cNvPr id="75" name="Rectangle 14">
            <a:extLst>
              <a:ext uri="{FF2B5EF4-FFF2-40B4-BE49-F238E27FC236}">
                <a16:creationId xmlns:a16="http://schemas.microsoft.com/office/drawing/2014/main" id="{4F2DDB5D-0092-42DC-BE26-6A90268D8F33}"/>
              </a:ext>
            </a:extLst>
          </p:cNvPr>
          <p:cNvSpPr>
            <a:spLocks noChangeArrowheads="1"/>
          </p:cNvSpPr>
          <p:nvPr/>
        </p:nvSpPr>
        <p:spPr bwMode="auto">
          <a:xfrm>
            <a:off x="2514600" y="47990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R11</a:t>
            </a:r>
          </a:p>
        </p:txBody>
      </p:sp>
      <p:sp>
        <p:nvSpPr>
          <p:cNvPr id="76" name="Rectangle 15">
            <a:extLst>
              <a:ext uri="{FF2B5EF4-FFF2-40B4-BE49-F238E27FC236}">
                <a16:creationId xmlns:a16="http://schemas.microsoft.com/office/drawing/2014/main" id="{D4C1D879-0C96-4C4E-9071-17A37DBFD8FE}"/>
              </a:ext>
            </a:extLst>
          </p:cNvPr>
          <p:cNvSpPr>
            <a:spLocks noChangeArrowheads="1"/>
          </p:cNvSpPr>
          <p:nvPr/>
        </p:nvSpPr>
        <p:spPr bwMode="auto">
          <a:xfrm>
            <a:off x="2514600" y="51038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R12</a:t>
            </a:r>
          </a:p>
        </p:txBody>
      </p:sp>
      <p:sp>
        <p:nvSpPr>
          <p:cNvPr id="77" name="Rectangle 16">
            <a:extLst>
              <a:ext uri="{FF2B5EF4-FFF2-40B4-BE49-F238E27FC236}">
                <a16:creationId xmlns:a16="http://schemas.microsoft.com/office/drawing/2014/main" id="{40F01AF1-CF8F-4BCE-A08A-7CC010AE05B0}"/>
              </a:ext>
            </a:extLst>
          </p:cNvPr>
          <p:cNvSpPr>
            <a:spLocks noChangeArrowheads="1"/>
          </p:cNvSpPr>
          <p:nvPr/>
        </p:nvSpPr>
        <p:spPr bwMode="auto">
          <a:xfrm>
            <a:off x="2514600" y="5408613"/>
            <a:ext cx="1219200" cy="304800"/>
          </a:xfrm>
          <a:prstGeom prst="rect">
            <a:avLst/>
          </a:prstGeom>
          <a:solidFill>
            <a:srgbClr val="FF99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R13(SP)</a:t>
            </a:r>
          </a:p>
        </p:txBody>
      </p:sp>
      <p:sp>
        <p:nvSpPr>
          <p:cNvPr id="78" name="Rectangle 17">
            <a:extLst>
              <a:ext uri="{FF2B5EF4-FFF2-40B4-BE49-F238E27FC236}">
                <a16:creationId xmlns:a16="http://schemas.microsoft.com/office/drawing/2014/main" id="{E21436EB-4ABE-47D2-9A11-F5B7FC6C4D7C}"/>
              </a:ext>
            </a:extLst>
          </p:cNvPr>
          <p:cNvSpPr>
            <a:spLocks noChangeArrowheads="1"/>
          </p:cNvSpPr>
          <p:nvPr/>
        </p:nvSpPr>
        <p:spPr bwMode="auto">
          <a:xfrm>
            <a:off x="2514600" y="57134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99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R14(LR)</a:t>
            </a:r>
          </a:p>
        </p:txBody>
      </p:sp>
      <p:sp>
        <p:nvSpPr>
          <p:cNvPr id="79" name="Rectangle 18">
            <a:extLst>
              <a:ext uri="{FF2B5EF4-FFF2-40B4-BE49-F238E27FC236}">
                <a16:creationId xmlns:a16="http://schemas.microsoft.com/office/drawing/2014/main" id="{6B0BA8EF-0C3F-49B1-A347-1F9C07C2995F}"/>
              </a:ext>
            </a:extLst>
          </p:cNvPr>
          <p:cNvSpPr>
            <a:spLocks noChangeArrowheads="1"/>
          </p:cNvSpPr>
          <p:nvPr/>
        </p:nvSpPr>
        <p:spPr bwMode="auto">
          <a:xfrm>
            <a:off x="2514600" y="60182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R15(PC)</a:t>
            </a:r>
          </a:p>
        </p:txBody>
      </p:sp>
      <p:sp>
        <p:nvSpPr>
          <p:cNvPr id="80" name="Rectangle 19">
            <a:extLst>
              <a:ext uri="{FF2B5EF4-FFF2-40B4-BE49-F238E27FC236}">
                <a16:creationId xmlns:a16="http://schemas.microsoft.com/office/drawing/2014/main" id="{7C1551F6-5224-4AB6-8A06-C306BB17D099}"/>
              </a:ext>
            </a:extLst>
          </p:cNvPr>
          <p:cNvSpPr>
            <a:spLocks noChangeArrowheads="1"/>
          </p:cNvSpPr>
          <p:nvPr/>
        </p:nvSpPr>
        <p:spPr bwMode="auto">
          <a:xfrm>
            <a:off x="2514600" y="6323013"/>
            <a:ext cx="1219200" cy="3048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XPSR</a:t>
            </a:r>
          </a:p>
        </p:txBody>
      </p:sp>
      <p:sp>
        <p:nvSpPr>
          <p:cNvPr id="81" name="Rectangle 20">
            <a:extLst>
              <a:ext uri="{FF2B5EF4-FFF2-40B4-BE49-F238E27FC236}">
                <a16:creationId xmlns:a16="http://schemas.microsoft.com/office/drawing/2014/main" id="{1435034B-E2F7-4E7A-959B-F2DD1598E087}"/>
              </a:ext>
            </a:extLst>
          </p:cNvPr>
          <p:cNvSpPr>
            <a:spLocks noChangeArrowheads="1"/>
          </p:cNvSpPr>
          <p:nvPr/>
        </p:nvSpPr>
        <p:spPr bwMode="auto">
          <a:xfrm>
            <a:off x="5943600" y="5408613"/>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SP_main</a:t>
            </a:r>
          </a:p>
        </p:txBody>
      </p:sp>
      <p:sp>
        <p:nvSpPr>
          <p:cNvPr id="83" name="Rectangle 23">
            <a:extLst>
              <a:ext uri="{FF2B5EF4-FFF2-40B4-BE49-F238E27FC236}">
                <a16:creationId xmlns:a16="http://schemas.microsoft.com/office/drawing/2014/main" id="{C3F83A47-C680-45B1-9490-DAC153AEE96B}"/>
              </a:ext>
            </a:extLst>
          </p:cNvPr>
          <p:cNvSpPr>
            <a:spLocks noChangeArrowheads="1"/>
          </p:cNvSpPr>
          <p:nvPr/>
        </p:nvSpPr>
        <p:spPr bwMode="auto">
          <a:xfrm>
            <a:off x="4648200" y="5408613"/>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SP_process</a:t>
            </a:r>
          </a:p>
        </p:txBody>
      </p:sp>
      <p:sp>
        <p:nvSpPr>
          <p:cNvPr id="84" name="AutoShape 24">
            <a:extLst>
              <a:ext uri="{FF2B5EF4-FFF2-40B4-BE49-F238E27FC236}">
                <a16:creationId xmlns:a16="http://schemas.microsoft.com/office/drawing/2014/main" id="{50D97EC3-45F5-4743-AF74-C9321665BC8E}"/>
              </a:ext>
            </a:extLst>
          </p:cNvPr>
          <p:cNvSpPr>
            <a:spLocks/>
          </p:cNvSpPr>
          <p:nvPr/>
        </p:nvSpPr>
        <p:spPr bwMode="auto">
          <a:xfrm>
            <a:off x="5029200" y="2495550"/>
            <a:ext cx="228600" cy="1676400"/>
          </a:xfrm>
          <a:prstGeom prst="leftBrace">
            <a:avLst>
              <a:gd name="adj1" fmla="val 61111"/>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85" name="Text Box 25">
            <a:extLst>
              <a:ext uri="{FF2B5EF4-FFF2-40B4-BE49-F238E27FC236}">
                <a16:creationId xmlns:a16="http://schemas.microsoft.com/office/drawing/2014/main" id="{D80EBFB3-9F52-4535-AF10-06096940F87F}"/>
              </a:ext>
            </a:extLst>
          </p:cNvPr>
          <p:cNvSpPr txBox="1">
            <a:spLocks noChangeArrowheads="1"/>
          </p:cNvSpPr>
          <p:nvPr/>
        </p:nvSpPr>
        <p:spPr bwMode="auto">
          <a:xfrm>
            <a:off x="5375275" y="2354263"/>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kern="0">
                <a:solidFill>
                  <a:srgbClr val="000000"/>
                </a:solidFill>
                <a:latin typeface="华文新魏" pitchFamily="2" charset="-122"/>
                <a:ea typeface="华文新魏" pitchFamily="2" charset="-122"/>
              </a:rPr>
              <a:t>处理模式</a:t>
            </a:r>
          </a:p>
        </p:txBody>
      </p:sp>
      <p:sp>
        <p:nvSpPr>
          <p:cNvPr id="86" name="Text Box 26">
            <a:extLst>
              <a:ext uri="{FF2B5EF4-FFF2-40B4-BE49-F238E27FC236}">
                <a16:creationId xmlns:a16="http://schemas.microsoft.com/office/drawing/2014/main" id="{2FD1C499-B47A-4F86-9119-03ACCB5652E3}"/>
              </a:ext>
            </a:extLst>
          </p:cNvPr>
          <p:cNvSpPr txBox="1">
            <a:spLocks noChangeArrowheads="1"/>
          </p:cNvSpPr>
          <p:nvPr/>
        </p:nvSpPr>
        <p:spPr bwMode="auto">
          <a:xfrm>
            <a:off x="5375275" y="3938588"/>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kern="0">
                <a:solidFill>
                  <a:srgbClr val="000000"/>
                </a:solidFill>
                <a:latin typeface="华文新魏" pitchFamily="2" charset="-122"/>
                <a:ea typeface="华文新魏" pitchFamily="2" charset="-122"/>
              </a:rPr>
              <a:t>线程模式</a:t>
            </a:r>
          </a:p>
        </p:txBody>
      </p:sp>
      <p:sp>
        <p:nvSpPr>
          <p:cNvPr id="87" name="AutoShape 27">
            <a:extLst>
              <a:ext uri="{FF2B5EF4-FFF2-40B4-BE49-F238E27FC236}">
                <a16:creationId xmlns:a16="http://schemas.microsoft.com/office/drawing/2014/main" id="{317E2BE2-9609-411E-B68F-F3BF9E463037}"/>
              </a:ext>
            </a:extLst>
          </p:cNvPr>
          <p:cNvSpPr>
            <a:spLocks/>
          </p:cNvSpPr>
          <p:nvPr/>
        </p:nvSpPr>
        <p:spPr bwMode="auto">
          <a:xfrm>
            <a:off x="6899275" y="3649663"/>
            <a:ext cx="304800" cy="990600"/>
          </a:xfrm>
          <a:prstGeom prst="leftBrace">
            <a:avLst>
              <a:gd name="adj1" fmla="val 27083"/>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88" name="Text Box 28">
            <a:extLst>
              <a:ext uri="{FF2B5EF4-FFF2-40B4-BE49-F238E27FC236}">
                <a16:creationId xmlns:a16="http://schemas.microsoft.com/office/drawing/2014/main" id="{494FF5E2-F3FE-4855-B529-9085C8115725}"/>
              </a:ext>
            </a:extLst>
          </p:cNvPr>
          <p:cNvSpPr txBox="1">
            <a:spLocks noChangeArrowheads="1"/>
          </p:cNvSpPr>
          <p:nvPr/>
        </p:nvSpPr>
        <p:spPr bwMode="auto">
          <a:xfrm>
            <a:off x="7432675" y="3421063"/>
            <a:ext cx="1524000" cy="369332"/>
          </a:xfrm>
          <a:prstGeom prst="rect">
            <a:avLst/>
          </a:prstGeom>
          <a:noFill/>
          <a:ln w="9525" algn="ctr">
            <a:solidFill>
              <a:srgbClr val="FF33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zh-CN" altLang="en-US" kern="0">
                <a:solidFill>
                  <a:srgbClr val="000000"/>
                </a:solidFill>
                <a:latin typeface="华文新魏" pitchFamily="2" charset="-122"/>
                <a:ea typeface="华文新魏" pitchFamily="2" charset="-122"/>
              </a:rPr>
              <a:t>可用 </a:t>
            </a:r>
            <a:r>
              <a:rPr lang="en-US" altLang="zh-CN" kern="0">
                <a:solidFill>
                  <a:srgbClr val="000000"/>
                </a:solidFill>
                <a:latin typeface="华文新魏" pitchFamily="2" charset="-122"/>
                <a:ea typeface="华文新魏" pitchFamily="2" charset="-122"/>
              </a:rPr>
              <a:t>MSP</a:t>
            </a:r>
          </a:p>
        </p:txBody>
      </p:sp>
      <p:sp>
        <p:nvSpPr>
          <p:cNvPr id="89" name="Text Box 31">
            <a:extLst>
              <a:ext uri="{FF2B5EF4-FFF2-40B4-BE49-F238E27FC236}">
                <a16:creationId xmlns:a16="http://schemas.microsoft.com/office/drawing/2014/main" id="{9AF9EF5C-332F-48C3-9D04-EE7975BEAC40}"/>
              </a:ext>
            </a:extLst>
          </p:cNvPr>
          <p:cNvSpPr txBox="1">
            <a:spLocks noChangeArrowheads="1"/>
          </p:cNvSpPr>
          <p:nvPr/>
        </p:nvSpPr>
        <p:spPr bwMode="auto">
          <a:xfrm>
            <a:off x="7432675" y="2338388"/>
            <a:ext cx="1828800" cy="369332"/>
          </a:xfrm>
          <a:prstGeom prst="rect">
            <a:avLst/>
          </a:prstGeom>
          <a:noFill/>
          <a:ln w="9525" algn="ctr">
            <a:solidFill>
              <a:srgbClr val="FF33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zh-CN" altLang="en-US" kern="0">
                <a:solidFill>
                  <a:srgbClr val="000000"/>
                </a:solidFill>
                <a:latin typeface="华文新魏" pitchFamily="2" charset="-122"/>
                <a:ea typeface="华文新魏" pitchFamily="2" charset="-122"/>
              </a:rPr>
              <a:t>始终使用  </a:t>
            </a:r>
            <a:r>
              <a:rPr lang="en-US" altLang="zh-CN" kern="0">
                <a:solidFill>
                  <a:srgbClr val="000000"/>
                </a:solidFill>
                <a:latin typeface="华文新魏" pitchFamily="2" charset="-122"/>
                <a:ea typeface="华文新魏" pitchFamily="2" charset="-122"/>
              </a:rPr>
              <a:t>MSP</a:t>
            </a:r>
          </a:p>
        </p:txBody>
      </p:sp>
      <p:sp>
        <p:nvSpPr>
          <p:cNvPr id="90" name="Text Box 32">
            <a:extLst>
              <a:ext uri="{FF2B5EF4-FFF2-40B4-BE49-F238E27FC236}">
                <a16:creationId xmlns:a16="http://schemas.microsoft.com/office/drawing/2014/main" id="{E6515FB4-B99F-4266-BE6D-C6389A3124C3}"/>
              </a:ext>
            </a:extLst>
          </p:cNvPr>
          <p:cNvSpPr txBox="1">
            <a:spLocks noChangeArrowheads="1"/>
          </p:cNvSpPr>
          <p:nvPr/>
        </p:nvSpPr>
        <p:spPr bwMode="auto">
          <a:xfrm>
            <a:off x="7432675" y="4462463"/>
            <a:ext cx="1524000" cy="369332"/>
          </a:xfrm>
          <a:prstGeom prst="rect">
            <a:avLst/>
          </a:prstGeom>
          <a:noFill/>
          <a:ln w="9525" algn="ctr">
            <a:solidFill>
              <a:srgbClr val="FF33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defRPr/>
            </a:pPr>
            <a:r>
              <a:rPr lang="zh-CN" altLang="en-US" kern="0">
                <a:solidFill>
                  <a:srgbClr val="000000"/>
                </a:solidFill>
                <a:latin typeface="华文新魏" pitchFamily="2" charset="-122"/>
                <a:ea typeface="华文新魏" pitchFamily="2" charset="-122"/>
              </a:rPr>
              <a:t>也可用 </a:t>
            </a:r>
            <a:r>
              <a:rPr lang="en-US" altLang="zh-CN" kern="0">
                <a:solidFill>
                  <a:srgbClr val="000000"/>
                </a:solidFill>
                <a:latin typeface="华文新魏" pitchFamily="2" charset="-122"/>
                <a:ea typeface="华文新魏" pitchFamily="2" charset="-122"/>
              </a:rPr>
              <a:t>PSP</a:t>
            </a:r>
          </a:p>
        </p:txBody>
      </p:sp>
      <p:sp>
        <p:nvSpPr>
          <p:cNvPr id="91" name="Line 33">
            <a:extLst>
              <a:ext uri="{FF2B5EF4-FFF2-40B4-BE49-F238E27FC236}">
                <a16:creationId xmlns:a16="http://schemas.microsoft.com/office/drawing/2014/main" id="{DC645DE9-ABE7-4DA7-AAE3-8D7DE555713D}"/>
              </a:ext>
            </a:extLst>
          </p:cNvPr>
          <p:cNvSpPr>
            <a:spLocks noChangeShapeType="1"/>
          </p:cNvSpPr>
          <p:nvPr/>
        </p:nvSpPr>
        <p:spPr bwMode="auto">
          <a:xfrm>
            <a:off x="6594475" y="2506663"/>
            <a:ext cx="838200" cy="0"/>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cxnSp>
        <p:nvCxnSpPr>
          <p:cNvPr id="24607" name="AutoShape 34">
            <a:extLst>
              <a:ext uri="{FF2B5EF4-FFF2-40B4-BE49-F238E27FC236}">
                <a16:creationId xmlns:a16="http://schemas.microsoft.com/office/drawing/2014/main" id="{31E8E8A6-0240-4FBE-BB73-EFE2FB1A5868}"/>
              </a:ext>
            </a:extLst>
          </p:cNvPr>
          <p:cNvCxnSpPr>
            <a:cxnSpLocks noChangeShapeType="1"/>
            <a:stCxn id="77" idx="3"/>
            <a:endCxn id="84" idx="1"/>
          </p:cNvCxnSpPr>
          <p:nvPr/>
        </p:nvCxnSpPr>
        <p:spPr bwMode="auto">
          <a:xfrm flipV="1">
            <a:off x="3733800" y="3333751"/>
            <a:ext cx="1295400" cy="2227263"/>
          </a:xfrm>
          <a:prstGeom prst="bentConnector3">
            <a:avLst>
              <a:gd name="adj1" fmla="val 50000"/>
            </a:avLst>
          </a:prstGeom>
          <a:noFill/>
          <a:ln w="57150">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74671095"/>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A0151A27-81F0-4E26-ACAB-EB9A4238B77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25603" name="Text Box 2">
            <a:extLst>
              <a:ext uri="{FF2B5EF4-FFF2-40B4-BE49-F238E27FC236}">
                <a16:creationId xmlns:a16="http://schemas.microsoft.com/office/drawing/2014/main" id="{8D0CDBF4-6243-4F5F-971D-FED469D37108}"/>
              </a:ext>
            </a:extLst>
          </p:cNvPr>
          <p:cNvSpPr txBox="1">
            <a:spLocks noChangeArrowheads="1"/>
          </p:cNvSpPr>
          <p:nvPr/>
        </p:nvSpPr>
        <p:spPr bwMode="auto">
          <a:xfrm>
            <a:off x="3000375" y="1484313"/>
            <a:ext cx="746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a:solidFill>
                  <a:srgbClr val="0000FF"/>
                </a:solidFill>
                <a:latin typeface="华文新魏" panose="02010800040101010101" pitchFamily="2" charset="-122"/>
                <a:ea typeface="华文新魏" panose="02010800040101010101" pitchFamily="2" charset="-122"/>
              </a:rPr>
              <a:t>链接寄存器</a:t>
            </a:r>
            <a:r>
              <a:rPr lang="zh-CN" altLang="en-US">
                <a:solidFill>
                  <a:srgbClr val="0000FF"/>
                </a:solidFill>
                <a:latin typeface="华文新魏" panose="02010800040101010101" pitchFamily="2" charset="-122"/>
                <a:ea typeface="华文新魏" panose="02010800040101010101" pitchFamily="2" charset="-122"/>
              </a:rPr>
              <a:t>（</a:t>
            </a:r>
            <a:r>
              <a:rPr lang="en-US" altLang="zh-CN">
                <a:solidFill>
                  <a:srgbClr val="0000FF"/>
                </a:solidFill>
                <a:latin typeface="华文新魏" panose="02010800040101010101" pitchFamily="2" charset="-122"/>
                <a:ea typeface="华文新魏" panose="02010800040101010101" pitchFamily="2" charset="-122"/>
              </a:rPr>
              <a:t>LR</a:t>
            </a:r>
            <a:r>
              <a:rPr lang="zh-CN" altLang="en-US">
                <a:solidFill>
                  <a:srgbClr val="0000FF"/>
                </a:solidFill>
                <a:latin typeface="华文新魏" panose="02010800040101010101" pitchFamily="2" charset="-122"/>
                <a:ea typeface="华文新魏" panose="02010800040101010101" pitchFamily="2" charset="-122"/>
              </a:rPr>
              <a:t>）</a:t>
            </a:r>
          </a:p>
        </p:txBody>
      </p:sp>
      <p:sp>
        <p:nvSpPr>
          <p:cNvPr id="4" name="Rectangle 3">
            <a:extLst>
              <a:ext uri="{FF2B5EF4-FFF2-40B4-BE49-F238E27FC236}">
                <a16:creationId xmlns:a16="http://schemas.microsoft.com/office/drawing/2014/main" id="{169FEF27-6D7B-475F-85C5-B2617D6992FF}"/>
              </a:ext>
            </a:extLst>
          </p:cNvPr>
          <p:cNvSpPr>
            <a:spLocks noChangeArrowheads="1"/>
          </p:cNvSpPr>
          <p:nvPr/>
        </p:nvSpPr>
        <p:spPr bwMode="auto">
          <a:xfrm>
            <a:off x="2514600" y="14509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R0</a:t>
            </a:r>
          </a:p>
        </p:txBody>
      </p:sp>
      <p:sp>
        <p:nvSpPr>
          <p:cNvPr id="5" name="Rectangle 4">
            <a:extLst>
              <a:ext uri="{FF2B5EF4-FFF2-40B4-BE49-F238E27FC236}">
                <a16:creationId xmlns:a16="http://schemas.microsoft.com/office/drawing/2014/main" id="{C32A212F-3F69-43F0-A744-FBE6A01E354E}"/>
              </a:ext>
            </a:extLst>
          </p:cNvPr>
          <p:cNvSpPr>
            <a:spLocks noChangeArrowheads="1"/>
          </p:cNvSpPr>
          <p:nvPr/>
        </p:nvSpPr>
        <p:spPr bwMode="auto">
          <a:xfrm>
            <a:off x="2514600" y="17557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a:t>
            </a:r>
          </a:p>
        </p:txBody>
      </p:sp>
      <p:sp>
        <p:nvSpPr>
          <p:cNvPr id="6" name="Rectangle 5">
            <a:extLst>
              <a:ext uri="{FF2B5EF4-FFF2-40B4-BE49-F238E27FC236}">
                <a16:creationId xmlns:a16="http://schemas.microsoft.com/office/drawing/2014/main" id="{EB64431A-7F92-4195-8C98-80D6E19D020E}"/>
              </a:ext>
            </a:extLst>
          </p:cNvPr>
          <p:cNvSpPr>
            <a:spLocks noChangeArrowheads="1"/>
          </p:cNvSpPr>
          <p:nvPr/>
        </p:nvSpPr>
        <p:spPr bwMode="auto">
          <a:xfrm>
            <a:off x="2514600" y="20605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R2</a:t>
            </a:r>
          </a:p>
        </p:txBody>
      </p:sp>
      <p:sp>
        <p:nvSpPr>
          <p:cNvPr id="7" name="Rectangle 6">
            <a:extLst>
              <a:ext uri="{FF2B5EF4-FFF2-40B4-BE49-F238E27FC236}">
                <a16:creationId xmlns:a16="http://schemas.microsoft.com/office/drawing/2014/main" id="{F35A6F34-CF9D-4A38-B879-2D7F025A06FC}"/>
              </a:ext>
            </a:extLst>
          </p:cNvPr>
          <p:cNvSpPr>
            <a:spLocks noChangeArrowheads="1"/>
          </p:cNvSpPr>
          <p:nvPr/>
        </p:nvSpPr>
        <p:spPr bwMode="auto">
          <a:xfrm>
            <a:off x="2514600" y="23653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R3</a:t>
            </a:r>
          </a:p>
        </p:txBody>
      </p:sp>
      <p:sp>
        <p:nvSpPr>
          <p:cNvPr id="8" name="Rectangle 7">
            <a:extLst>
              <a:ext uri="{FF2B5EF4-FFF2-40B4-BE49-F238E27FC236}">
                <a16:creationId xmlns:a16="http://schemas.microsoft.com/office/drawing/2014/main" id="{1E5E3164-B355-42DD-BA8A-99AF4C698006}"/>
              </a:ext>
            </a:extLst>
          </p:cNvPr>
          <p:cNvSpPr>
            <a:spLocks noChangeArrowheads="1"/>
          </p:cNvSpPr>
          <p:nvPr/>
        </p:nvSpPr>
        <p:spPr bwMode="auto">
          <a:xfrm>
            <a:off x="2514600" y="26701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R4</a:t>
            </a:r>
          </a:p>
        </p:txBody>
      </p:sp>
      <p:sp>
        <p:nvSpPr>
          <p:cNvPr id="9" name="Rectangle 8">
            <a:extLst>
              <a:ext uri="{FF2B5EF4-FFF2-40B4-BE49-F238E27FC236}">
                <a16:creationId xmlns:a16="http://schemas.microsoft.com/office/drawing/2014/main" id="{7C1EEED3-A73F-47FE-841C-F3ED6543CD12}"/>
              </a:ext>
            </a:extLst>
          </p:cNvPr>
          <p:cNvSpPr>
            <a:spLocks noChangeArrowheads="1"/>
          </p:cNvSpPr>
          <p:nvPr/>
        </p:nvSpPr>
        <p:spPr bwMode="auto">
          <a:xfrm>
            <a:off x="2514600" y="29749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R5</a:t>
            </a:r>
          </a:p>
        </p:txBody>
      </p:sp>
      <p:sp>
        <p:nvSpPr>
          <p:cNvPr id="10" name="Rectangle 9">
            <a:extLst>
              <a:ext uri="{FF2B5EF4-FFF2-40B4-BE49-F238E27FC236}">
                <a16:creationId xmlns:a16="http://schemas.microsoft.com/office/drawing/2014/main" id="{AF57CB46-E183-4A6C-944E-E16A9A9B4726}"/>
              </a:ext>
            </a:extLst>
          </p:cNvPr>
          <p:cNvSpPr>
            <a:spLocks noChangeArrowheads="1"/>
          </p:cNvSpPr>
          <p:nvPr/>
        </p:nvSpPr>
        <p:spPr bwMode="auto">
          <a:xfrm>
            <a:off x="2514600" y="32797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R6</a:t>
            </a:r>
          </a:p>
        </p:txBody>
      </p:sp>
      <p:sp>
        <p:nvSpPr>
          <p:cNvPr id="11" name="Rectangle 10">
            <a:extLst>
              <a:ext uri="{FF2B5EF4-FFF2-40B4-BE49-F238E27FC236}">
                <a16:creationId xmlns:a16="http://schemas.microsoft.com/office/drawing/2014/main" id="{56B15CEC-A172-4B1C-9D3B-6E1A770EFE5F}"/>
              </a:ext>
            </a:extLst>
          </p:cNvPr>
          <p:cNvSpPr>
            <a:spLocks noChangeArrowheads="1"/>
          </p:cNvSpPr>
          <p:nvPr/>
        </p:nvSpPr>
        <p:spPr bwMode="auto">
          <a:xfrm>
            <a:off x="2514600" y="35845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R7</a:t>
            </a:r>
          </a:p>
        </p:txBody>
      </p:sp>
      <p:sp>
        <p:nvSpPr>
          <p:cNvPr id="12" name="Rectangle 11">
            <a:extLst>
              <a:ext uri="{FF2B5EF4-FFF2-40B4-BE49-F238E27FC236}">
                <a16:creationId xmlns:a16="http://schemas.microsoft.com/office/drawing/2014/main" id="{E7C814C3-6BDF-4E6D-B8F6-1E9582B1EF04}"/>
              </a:ext>
            </a:extLst>
          </p:cNvPr>
          <p:cNvSpPr>
            <a:spLocks noChangeArrowheads="1"/>
          </p:cNvSpPr>
          <p:nvPr/>
        </p:nvSpPr>
        <p:spPr bwMode="auto">
          <a:xfrm>
            <a:off x="2514600" y="3889375"/>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R8</a:t>
            </a:r>
          </a:p>
        </p:txBody>
      </p:sp>
      <p:sp>
        <p:nvSpPr>
          <p:cNvPr id="13" name="Rectangle 12">
            <a:extLst>
              <a:ext uri="{FF2B5EF4-FFF2-40B4-BE49-F238E27FC236}">
                <a16:creationId xmlns:a16="http://schemas.microsoft.com/office/drawing/2014/main" id="{A912B232-3899-4D4F-979F-692D645C167E}"/>
              </a:ext>
            </a:extLst>
          </p:cNvPr>
          <p:cNvSpPr>
            <a:spLocks noChangeArrowheads="1"/>
          </p:cNvSpPr>
          <p:nvPr/>
        </p:nvSpPr>
        <p:spPr bwMode="auto">
          <a:xfrm>
            <a:off x="2514600" y="4194175"/>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R9</a:t>
            </a:r>
          </a:p>
        </p:txBody>
      </p:sp>
      <p:sp>
        <p:nvSpPr>
          <p:cNvPr id="14" name="Rectangle 13">
            <a:extLst>
              <a:ext uri="{FF2B5EF4-FFF2-40B4-BE49-F238E27FC236}">
                <a16:creationId xmlns:a16="http://schemas.microsoft.com/office/drawing/2014/main" id="{5F6A3126-1613-47C9-A3FC-BCF806C8AD38}"/>
              </a:ext>
            </a:extLst>
          </p:cNvPr>
          <p:cNvSpPr>
            <a:spLocks noChangeArrowheads="1"/>
          </p:cNvSpPr>
          <p:nvPr/>
        </p:nvSpPr>
        <p:spPr bwMode="auto">
          <a:xfrm>
            <a:off x="2514600" y="4498975"/>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R10</a:t>
            </a:r>
          </a:p>
        </p:txBody>
      </p:sp>
      <p:sp>
        <p:nvSpPr>
          <p:cNvPr id="15" name="Rectangle 14">
            <a:extLst>
              <a:ext uri="{FF2B5EF4-FFF2-40B4-BE49-F238E27FC236}">
                <a16:creationId xmlns:a16="http://schemas.microsoft.com/office/drawing/2014/main" id="{742DB78C-C1C9-46A6-85ED-9C6E5E838647}"/>
              </a:ext>
            </a:extLst>
          </p:cNvPr>
          <p:cNvSpPr>
            <a:spLocks noChangeArrowheads="1"/>
          </p:cNvSpPr>
          <p:nvPr/>
        </p:nvSpPr>
        <p:spPr bwMode="auto">
          <a:xfrm>
            <a:off x="2514600" y="4803775"/>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R11</a:t>
            </a:r>
          </a:p>
        </p:txBody>
      </p:sp>
      <p:sp>
        <p:nvSpPr>
          <p:cNvPr id="16" name="Rectangle 15">
            <a:extLst>
              <a:ext uri="{FF2B5EF4-FFF2-40B4-BE49-F238E27FC236}">
                <a16:creationId xmlns:a16="http://schemas.microsoft.com/office/drawing/2014/main" id="{97C4453D-02EE-4A84-A3D9-2B67D218648A}"/>
              </a:ext>
            </a:extLst>
          </p:cNvPr>
          <p:cNvSpPr>
            <a:spLocks noChangeArrowheads="1"/>
          </p:cNvSpPr>
          <p:nvPr/>
        </p:nvSpPr>
        <p:spPr bwMode="auto">
          <a:xfrm>
            <a:off x="2514600" y="5108575"/>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R12</a:t>
            </a:r>
          </a:p>
        </p:txBody>
      </p:sp>
      <p:sp>
        <p:nvSpPr>
          <p:cNvPr id="17" name="Rectangle 16">
            <a:extLst>
              <a:ext uri="{FF2B5EF4-FFF2-40B4-BE49-F238E27FC236}">
                <a16:creationId xmlns:a16="http://schemas.microsoft.com/office/drawing/2014/main" id="{FEACB6FC-D334-4F24-8607-27B778DC13B4}"/>
              </a:ext>
            </a:extLst>
          </p:cNvPr>
          <p:cNvSpPr>
            <a:spLocks noChangeArrowheads="1"/>
          </p:cNvSpPr>
          <p:nvPr/>
        </p:nvSpPr>
        <p:spPr bwMode="auto">
          <a:xfrm>
            <a:off x="2514600" y="54133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R13(SP)</a:t>
            </a:r>
          </a:p>
        </p:txBody>
      </p:sp>
      <p:sp>
        <p:nvSpPr>
          <p:cNvPr id="18" name="Rectangle 17">
            <a:extLst>
              <a:ext uri="{FF2B5EF4-FFF2-40B4-BE49-F238E27FC236}">
                <a16:creationId xmlns:a16="http://schemas.microsoft.com/office/drawing/2014/main" id="{F893B9D9-A5EC-4141-9988-A3252D12521B}"/>
              </a:ext>
            </a:extLst>
          </p:cNvPr>
          <p:cNvSpPr>
            <a:spLocks noChangeArrowheads="1"/>
          </p:cNvSpPr>
          <p:nvPr/>
        </p:nvSpPr>
        <p:spPr bwMode="auto">
          <a:xfrm>
            <a:off x="2514600" y="5718175"/>
            <a:ext cx="1219200" cy="304800"/>
          </a:xfrm>
          <a:prstGeom prst="rect">
            <a:avLst/>
          </a:prstGeom>
          <a:solidFill>
            <a:srgbClr val="99FF66"/>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R14(LR)</a:t>
            </a:r>
          </a:p>
        </p:txBody>
      </p:sp>
      <p:sp>
        <p:nvSpPr>
          <p:cNvPr id="19" name="Rectangle 18">
            <a:extLst>
              <a:ext uri="{FF2B5EF4-FFF2-40B4-BE49-F238E27FC236}">
                <a16:creationId xmlns:a16="http://schemas.microsoft.com/office/drawing/2014/main" id="{1770FFF9-CDF9-450B-BA3A-D98E976D369A}"/>
              </a:ext>
            </a:extLst>
          </p:cNvPr>
          <p:cNvSpPr>
            <a:spLocks noChangeArrowheads="1"/>
          </p:cNvSpPr>
          <p:nvPr/>
        </p:nvSpPr>
        <p:spPr bwMode="auto">
          <a:xfrm>
            <a:off x="2514600" y="6022975"/>
            <a:ext cx="1219200" cy="304800"/>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R15(PC)</a:t>
            </a:r>
          </a:p>
        </p:txBody>
      </p:sp>
      <p:sp>
        <p:nvSpPr>
          <p:cNvPr id="20" name="Rectangle 19">
            <a:extLst>
              <a:ext uri="{FF2B5EF4-FFF2-40B4-BE49-F238E27FC236}">
                <a16:creationId xmlns:a16="http://schemas.microsoft.com/office/drawing/2014/main" id="{6CA205C6-ACCE-4EC4-AB4F-866373F3F901}"/>
              </a:ext>
            </a:extLst>
          </p:cNvPr>
          <p:cNvSpPr>
            <a:spLocks noChangeArrowheads="1"/>
          </p:cNvSpPr>
          <p:nvPr/>
        </p:nvSpPr>
        <p:spPr bwMode="auto">
          <a:xfrm>
            <a:off x="2514600" y="6327775"/>
            <a:ext cx="1219200" cy="304800"/>
          </a:xfrm>
          <a:prstGeom prst="rect">
            <a:avLst/>
          </a:prstGeom>
          <a:solidFill>
            <a:srgbClr val="FF00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XPSR</a:t>
            </a:r>
          </a:p>
        </p:txBody>
      </p:sp>
      <p:sp>
        <p:nvSpPr>
          <p:cNvPr id="21" name="Text Box 21">
            <a:extLst>
              <a:ext uri="{FF2B5EF4-FFF2-40B4-BE49-F238E27FC236}">
                <a16:creationId xmlns:a16="http://schemas.microsoft.com/office/drawing/2014/main" id="{C4016C77-1A18-4051-A8D9-8C9C19B6318B}"/>
              </a:ext>
            </a:extLst>
          </p:cNvPr>
          <p:cNvSpPr txBox="1">
            <a:spLocks noChangeArrowheads="1"/>
          </p:cNvSpPr>
          <p:nvPr/>
        </p:nvSpPr>
        <p:spPr bwMode="auto">
          <a:xfrm>
            <a:off x="5562600" y="2757488"/>
            <a:ext cx="4648200" cy="1920526"/>
          </a:xfrm>
          <a:prstGeom prst="rect">
            <a:avLst/>
          </a:prstGeom>
          <a:noFill/>
          <a:ln w="9525" algn="ctr">
            <a:solidFill>
              <a:srgbClr val="000000"/>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20000"/>
              </a:spcBef>
              <a:defRPr/>
            </a:pPr>
            <a:r>
              <a:rPr lang="zh-CN" altLang="en-US" b="1" kern="0">
                <a:solidFill>
                  <a:srgbClr val="000000"/>
                </a:solidFill>
                <a:latin typeface="华文新魏" pitchFamily="2" charset="-122"/>
                <a:ea typeface="华文新魏" pitchFamily="2" charset="-122"/>
              </a:rPr>
              <a:t>链接寄存器</a:t>
            </a:r>
            <a:r>
              <a:rPr lang="zh-CN" altLang="en-US" kern="0">
                <a:solidFill>
                  <a:srgbClr val="000000"/>
                </a:solidFill>
                <a:latin typeface="华文新魏" pitchFamily="2" charset="-122"/>
                <a:ea typeface="华文新魏" pitchFamily="2" charset="-122"/>
              </a:rPr>
              <a:t> （</a:t>
            </a:r>
            <a:r>
              <a:rPr lang="en-US" altLang="zh-CN" kern="0">
                <a:solidFill>
                  <a:srgbClr val="000000"/>
                </a:solidFill>
                <a:latin typeface="华文新魏" pitchFamily="2" charset="-122"/>
                <a:ea typeface="华文新魏" pitchFamily="2" charset="-122"/>
              </a:rPr>
              <a:t>LR</a:t>
            </a:r>
            <a:r>
              <a:rPr lang="zh-CN" altLang="en-US" kern="0">
                <a:solidFill>
                  <a:srgbClr val="000000"/>
                </a:solidFill>
                <a:latin typeface="华文新魏" pitchFamily="2" charset="-122"/>
                <a:ea typeface="华文新魏" pitchFamily="2" charset="-122"/>
              </a:rPr>
              <a:t>）</a:t>
            </a:r>
          </a:p>
          <a:p>
            <a:pPr>
              <a:spcBef>
                <a:spcPct val="20000"/>
              </a:spcBef>
              <a:defRPr/>
            </a:pPr>
            <a:r>
              <a:rPr lang="zh-CN" altLang="en-US" kern="0">
                <a:solidFill>
                  <a:srgbClr val="000000"/>
                </a:solidFill>
                <a:latin typeface="华文新魏" pitchFamily="2" charset="-122"/>
                <a:ea typeface="华文新魏" pitchFamily="2" charset="-122"/>
              </a:rPr>
              <a:t>     在执行分支</a:t>
            </a:r>
            <a:r>
              <a:rPr lang="en-US" altLang="zh-CN" kern="0">
                <a:solidFill>
                  <a:srgbClr val="000000"/>
                </a:solidFill>
                <a:latin typeface="华文新魏" pitchFamily="2" charset="-122"/>
                <a:ea typeface="华文新魏" pitchFamily="2" charset="-122"/>
              </a:rPr>
              <a:t>(branch)</a:t>
            </a:r>
            <a:r>
              <a:rPr lang="zh-CN" altLang="en-US" kern="0">
                <a:solidFill>
                  <a:srgbClr val="000000"/>
                </a:solidFill>
                <a:latin typeface="华文新魏" pitchFamily="2" charset="-122"/>
                <a:ea typeface="华文新魏" pitchFamily="2" charset="-122"/>
              </a:rPr>
              <a:t>和链接</a:t>
            </a:r>
            <a:r>
              <a:rPr lang="en-US" altLang="zh-CN" kern="0">
                <a:solidFill>
                  <a:srgbClr val="000000"/>
                </a:solidFill>
                <a:latin typeface="华文新魏" pitchFamily="2" charset="-122"/>
                <a:ea typeface="华文新魏" pitchFamily="2" charset="-122"/>
              </a:rPr>
              <a:t>(BL)</a:t>
            </a:r>
            <a:r>
              <a:rPr lang="zh-CN" altLang="en-US" kern="0">
                <a:solidFill>
                  <a:srgbClr val="000000"/>
                </a:solidFill>
                <a:latin typeface="华文新魏" pitchFamily="2" charset="-122"/>
                <a:ea typeface="华文新魏" pitchFamily="2" charset="-122"/>
              </a:rPr>
              <a:t>指令或带有交换的分支和链接指令</a:t>
            </a:r>
            <a:r>
              <a:rPr lang="en-US" altLang="zh-CN" kern="0">
                <a:solidFill>
                  <a:srgbClr val="000000"/>
                </a:solidFill>
                <a:latin typeface="华文新魏" pitchFamily="2" charset="-122"/>
                <a:ea typeface="华文新魏" pitchFamily="2" charset="-122"/>
              </a:rPr>
              <a:t>(BLX)</a:t>
            </a:r>
            <a:r>
              <a:rPr lang="zh-CN" altLang="en-US" kern="0">
                <a:solidFill>
                  <a:srgbClr val="000000"/>
                </a:solidFill>
                <a:latin typeface="华文新魏" pitchFamily="2" charset="-122"/>
                <a:ea typeface="华文新魏" pitchFamily="2" charset="-122"/>
              </a:rPr>
              <a:t>时，</a:t>
            </a:r>
            <a:r>
              <a:rPr lang="en-US" altLang="zh-CN" kern="0">
                <a:solidFill>
                  <a:srgbClr val="000000"/>
                </a:solidFill>
                <a:latin typeface="华文新魏" pitchFamily="2" charset="-122"/>
                <a:ea typeface="华文新魏" pitchFamily="2" charset="-122"/>
              </a:rPr>
              <a:t>LR</a:t>
            </a:r>
            <a:r>
              <a:rPr lang="zh-CN" altLang="en-US" kern="0">
                <a:solidFill>
                  <a:srgbClr val="000000"/>
                </a:solidFill>
                <a:latin typeface="华文新魏" pitchFamily="2" charset="-122"/>
                <a:ea typeface="华文新魏" pitchFamily="2" charset="-122"/>
              </a:rPr>
              <a:t>用于保存</a:t>
            </a:r>
            <a:r>
              <a:rPr lang="en-US" altLang="zh-CN" kern="0">
                <a:solidFill>
                  <a:srgbClr val="000000"/>
                </a:solidFill>
                <a:latin typeface="华文新魏" pitchFamily="2" charset="-122"/>
                <a:ea typeface="华文新魏" pitchFamily="2" charset="-122"/>
              </a:rPr>
              <a:t>PC</a:t>
            </a:r>
            <a:r>
              <a:rPr lang="zh-CN" altLang="en-US" kern="0">
                <a:solidFill>
                  <a:srgbClr val="000000"/>
                </a:solidFill>
                <a:latin typeface="华文新魏" pitchFamily="2" charset="-122"/>
                <a:ea typeface="华文新魏" pitchFamily="2" charset="-122"/>
              </a:rPr>
              <a:t>的返回地址。  </a:t>
            </a:r>
          </a:p>
          <a:p>
            <a:pPr>
              <a:spcBef>
                <a:spcPct val="20000"/>
              </a:spcBef>
              <a:defRPr/>
            </a:pPr>
            <a:r>
              <a:rPr lang="zh-CN" altLang="en-US" kern="0">
                <a:solidFill>
                  <a:srgbClr val="000000"/>
                </a:solidFill>
                <a:latin typeface="华文新魏" pitchFamily="2" charset="-122"/>
                <a:ea typeface="华文新魏" pitchFamily="2" charset="-122"/>
              </a:rPr>
              <a:t>      </a:t>
            </a:r>
            <a:r>
              <a:rPr lang="zh-CN" altLang="en-US" kern="0">
                <a:solidFill>
                  <a:srgbClr val="3333CC"/>
                </a:solidFill>
                <a:latin typeface="华文新魏" pitchFamily="2" charset="-122"/>
                <a:ea typeface="华文新魏" pitchFamily="2" charset="-122"/>
              </a:rPr>
              <a:t>主要用于保存子程序的 返回地址。</a:t>
            </a:r>
          </a:p>
          <a:p>
            <a:pPr>
              <a:spcBef>
                <a:spcPct val="20000"/>
              </a:spcBef>
              <a:defRPr/>
            </a:pPr>
            <a:r>
              <a:rPr lang="zh-CN" altLang="en-US" kern="0">
                <a:solidFill>
                  <a:srgbClr val="3333CC"/>
                </a:solidFill>
                <a:latin typeface="华文新魏" pitchFamily="2" charset="-122"/>
                <a:ea typeface="华文新魏" pitchFamily="2" charset="-122"/>
              </a:rPr>
              <a:t>      </a:t>
            </a:r>
            <a:r>
              <a:rPr lang="en-US" altLang="zh-CN" kern="0">
                <a:solidFill>
                  <a:srgbClr val="3333CC"/>
                </a:solidFill>
                <a:latin typeface="华文新魏" pitchFamily="2" charset="-122"/>
                <a:ea typeface="华文新魏" pitchFamily="2" charset="-122"/>
              </a:rPr>
              <a:t>LR</a:t>
            </a:r>
            <a:r>
              <a:rPr lang="zh-CN" altLang="en-US" kern="0">
                <a:solidFill>
                  <a:srgbClr val="3333CC"/>
                </a:solidFill>
                <a:latin typeface="华文新魏" pitchFamily="2" charset="-122"/>
                <a:ea typeface="华文新魏" pitchFamily="2" charset="-122"/>
              </a:rPr>
              <a:t>也用于异常返回。</a:t>
            </a:r>
            <a:r>
              <a:rPr lang="zh-CN" altLang="en-US" kern="0">
                <a:solidFill>
                  <a:srgbClr val="000000"/>
                </a:solidFill>
                <a:latin typeface="华文新魏" pitchFamily="2" charset="-122"/>
                <a:ea typeface="华文新魏" pitchFamily="2" charset="-122"/>
              </a:rPr>
              <a:t> </a:t>
            </a:r>
          </a:p>
        </p:txBody>
      </p:sp>
      <p:cxnSp>
        <p:nvCxnSpPr>
          <p:cNvPr id="25622" name="AutoShape 24">
            <a:extLst>
              <a:ext uri="{FF2B5EF4-FFF2-40B4-BE49-F238E27FC236}">
                <a16:creationId xmlns:a16="http://schemas.microsoft.com/office/drawing/2014/main" id="{2F64334C-1F4E-435F-8625-C172F07DE626}"/>
              </a:ext>
            </a:extLst>
          </p:cNvPr>
          <p:cNvCxnSpPr>
            <a:cxnSpLocks noChangeShapeType="1"/>
            <a:stCxn id="18" idx="3"/>
            <a:endCxn id="21" idx="1"/>
          </p:cNvCxnSpPr>
          <p:nvPr/>
        </p:nvCxnSpPr>
        <p:spPr bwMode="auto">
          <a:xfrm flipV="1">
            <a:off x="3733800" y="3717751"/>
            <a:ext cx="1828800" cy="2152824"/>
          </a:xfrm>
          <a:prstGeom prst="bentConnector3">
            <a:avLst>
              <a:gd name="adj1" fmla="val 50000"/>
            </a:avLst>
          </a:prstGeom>
          <a:noFill/>
          <a:ln w="76200">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74091174"/>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CCCB3381-6AD7-4DA0-9861-4FF6CE26256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26627" name="Text Box 2">
            <a:extLst>
              <a:ext uri="{FF2B5EF4-FFF2-40B4-BE49-F238E27FC236}">
                <a16:creationId xmlns:a16="http://schemas.microsoft.com/office/drawing/2014/main" id="{4929B9BB-7275-4D33-BA0A-3D1E6602EC2A}"/>
              </a:ext>
            </a:extLst>
          </p:cNvPr>
          <p:cNvSpPr txBox="1">
            <a:spLocks noChangeArrowheads="1"/>
          </p:cNvSpPr>
          <p:nvPr/>
        </p:nvSpPr>
        <p:spPr bwMode="auto">
          <a:xfrm>
            <a:off x="2286000" y="1541463"/>
            <a:ext cx="746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a:solidFill>
                  <a:srgbClr val="0000FF"/>
                </a:solidFill>
                <a:latin typeface="华文新魏" panose="02010800040101010101" pitchFamily="2" charset="-122"/>
                <a:ea typeface="华文新魏" panose="02010800040101010101" pitchFamily="2" charset="-122"/>
              </a:rPr>
              <a:t>链接寄存器（</a:t>
            </a:r>
            <a:r>
              <a:rPr lang="en-US" altLang="zh-CN" sz="2800">
                <a:solidFill>
                  <a:srgbClr val="0000FF"/>
                </a:solidFill>
                <a:latin typeface="华文新魏" panose="02010800040101010101" pitchFamily="2" charset="-122"/>
                <a:ea typeface="华文新魏" panose="02010800040101010101" pitchFamily="2" charset="-122"/>
              </a:rPr>
              <a:t>LR</a:t>
            </a:r>
            <a:r>
              <a:rPr lang="zh-CN" altLang="en-US" sz="2800">
                <a:solidFill>
                  <a:srgbClr val="0000FF"/>
                </a:solidFill>
                <a:latin typeface="华文新魏" panose="02010800040101010101" pitchFamily="2" charset="-122"/>
                <a:ea typeface="华文新魏" panose="02010800040101010101" pitchFamily="2" charset="-122"/>
              </a:rPr>
              <a:t>）</a:t>
            </a:r>
          </a:p>
        </p:txBody>
      </p:sp>
      <p:sp>
        <p:nvSpPr>
          <p:cNvPr id="4" name="Rectangle 3">
            <a:extLst>
              <a:ext uri="{FF2B5EF4-FFF2-40B4-BE49-F238E27FC236}">
                <a16:creationId xmlns:a16="http://schemas.microsoft.com/office/drawing/2014/main" id="{B5B6E359-2332-4C49-9654-65FF99EA489A}"/>
              </a:ext>
            </a:extLst>
          </p:cNvPr>
          <p:cNvSpPr>
            <a:spLocks noChangeArrowheads="1"/>
          </p:cNvSpPr>
          <p:nvPr/>
        </p:nvSpPr>
        <p:spPr bwMode="auto">
          <a:xfrm>
            <a:off x="2514600" y="14509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R0</a:t>
            </a:r>
          </a:p>
        </p:txBody>
      </p:sp>
      <p:sp>
        <p:nvSpPr>
          <p:cNvPr id="5" name="Rectangle 4">
            <a:extLst>
              <a:ext uri="{FF2B5EF4-FFF2-40B4-BE49-F238E27FC236}">
                <a16:creationId xmlns:a16="http://schemas.microsoft.com/office/drawing/2014/main" id="{F592BFDD-B5A3-42AE-905C-AD989CE73627}"/>
              </a:ext>
            </a:extLst>
          </p:cNvPr>
          <p:cNvSpPr>
            <a:spLocks noChangeArrowheads="1"/>
          </p:cNvSpPr>
          <p:nvPr/>
        </p:nvSpPr>
        <p:spPr bwMode="auto">
          <a:xfrm>
            <a:off x="2514600" y="17557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a:t>
            </a:r>
          </a:p>
        </p:txBody>
      </p:sp>
      <p:sp>
        <p:nvSpPr>
          <p:cNvPr id="6" name="Rectangle 5">
            <a:extLst>
              <a:ext uri="{FF2B5EF4-FFF2-40B4-BE49-F238E27FC236}">
                <a16:creationId xmlns:a16="http://schemas.microsoft.com/office/drawing/2014/main" id="{E3003C20-D105-4FA1-84FD-DEA7E81754AC}"/>
              </a:ext>
            </a:extLst>
          </p:cNvPr>
          <p:cNvSpPr>
            <a:spLocks noChangeArrowheads="1"/>
          </p:cNvSpPr>
          <p:nvPr/>
        </p:nvSpPr>
        <p:spPr bwMode="auto">
          <a:xfrm>
            <a:off x="2514600" y="20605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R2</a:t>
            </a:r>
          </a:p>
        </p:txBody>
      </p:sp>
      <p:sp>
        <p:nvSpPr>
          <p:cNvPr id="7" name="Rectangle 6">
            <a:extLst>
              <a:ext uri="{FF2B5EF4-FFF2-40B4-BE49-F238E27FC236}">
                <a16:creationId xmlns:a16="http://schemas.microsoft.com/office/drawing/2014/main" id="{E08C19A7-11AF-4DDC-8A2A-A7BBA305A844}"/>
              </a:ext>
            </a:extLst>
          </p:cNvPr>
          <p:cNvSpPr>
            <a:spLocks noChangeArrowheads="1"/>
          </p:cNvSpPr>
          <p:nvPr/>
        </p:nvSpPr>
        <p:spPr bwMode="auto">
          <a:xfrm>
            <a:off x="2514600" y="23653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R3</a:t>
            </a:r>
          </a:p>
        </p:txBody>
      </p:sp>
      <p:sp>
        <p:nvSpPr>
          <p:cNvPr id="8" name="Rectangle 7">
            <a:extLst>
              <a:ext uri="{FF2B5EF4-FFF2-40B4-BE49-F238E27FC236}">
                <a16:creationId xmlns:a16="http://schemas.microsoft.com/office/drawing/2014/main" id="{FA9D2AA2-72EA-48E7-BFDA-29E6B28341E8}"/>
              </a:ext>
            </a:extLst>
          </p:cNvPr>
          <p:cNvSpPr>
            <a:spLocks noChangeArrowheads="1"/>
          </p:cNvSpPr>
          <p:nvPr/>
        </p:nvSpPr>
        <p:spPr bwMode="auto">
          <a:xfrm>
            <a:off x="2514600" y="26701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R4</a:t>
            </a:r>
          </a:p>
        </p:txBody>
      </p:sp>
      <p:sp>
        <p:nvSpPr>
          <p:cNvPr id="9" name="Rectangle 8">
            <a:extLst>
              <a:ext uri="{FF2B5EF4-FFF2-40B4-BE49-F238E27FC236}">
                <a16:creationId xmlns:a16="http://schemas.microsoft.com/office/drawing/2014/main" id="{2F01F8E7-1C2D-4F77-9E3E-DF86EAD3900F}"/>
              </a:ext>
            </a:extLst>
          </p:cNvPr>
          <p:cNvSpPr>
            <a:spLocks noChangeArrowheads="1"/>
          </p:cNvSpPr>
          <p:nvPr/>
        </p:nvSpPr>
        <p:spPr bwMode="auto">
          <a:xfrm>
            <a:off x="2514600" y="29749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R5</a:t>
            </a:r>
          </a:p>
        </p:txBody>
      </p:sp>
      <p:sp>
        <p:nvSpPr>
          <p:cNvPr id="10" name="Rectangle 9">
            <a:extLst>
              <a:ext uri="{FF2B5EF4-FFF2-40B4-BE49-F238E27FC236}">
                <a16:creationId xmlns:a16="http://schemas.microsoft.com/office/drawing/2014/main" id="{DAA31A94-0242-466A-87CC-415C250590C4}"/>
              </a:ext>
            </a:extLst>
          </p:cNvPr>
          <p:cNvSpPr>
            <a:spLocks noChangeArrowheads="1"/>
          </p:cNvSpPr>
          <p:nvPr/>
        </p:nvSpPr>
        <p:spPr bwMode="auto">
          <a:xfrm>
            <a:off x="2514600" y="32797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R6</a:t>
            </a:r>
          </a:p>
        </p:txBody>
      </p:sp>
      <p:sp>
        <p:nvSpPr>
          <p:cNvPr id="11" name="Rectangle 10">
            <a:extLst>
              <a:ext uri="{FF2B5EF4-FFF2-40B4-BE49-F238E27FC236}">
                <a16:creationId xmlns:a16="http://schemas.microsoft.com/office/drawing/2014/main" id="{48C12403-7C5A-40B6-BE62-D41FD55652C0}"/>
              </a:ext>
            </a:extLst>
          </p:cNvPr>
          <p:cNvSpPr>
            <a:spLocks noChangeArrowheads="1"/>
          </p:cNvSpPr>
          <p:nvPr/>
        </p:nvSpPr>
        <p:spPr bwMode="auto">
          <a:xfrm>
            <a:off x="2514600" y="35845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R7</a:t>
            </a:r>
          </a:p>
        </p:txBody>
      </p:sp>
      <p:sp>
        <p:nvSpPr>
          <p:cNvPr id="12" name="Rectangle 11">
            <a:extLst>
              <a:ext uri="{FF2B5EF4-FFF2-40B4-BE49-F238E27FC236}">
                <a16:creationId xmlns:a16="http://schemas.microsoft.com/office/drawing/2014/main" id="{568C619C-ADCE-4E40-B99F-E669107623E6}"/>
              </a:ext>
            </a:extLst>
          </p:cNvPr>
          <p:cNvSpPr>
            <a:spLocks noChangeArrowheads="1"/>
          </p:cNvSpPr>
          <p:nvPr/>
        </p:nvSpPr>
        <p:spPr bwMode="auto">
          <a:xfrm>
            <a:off x="2514600" y="38893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R8</a:t>
            </a:r>
          </a:p>
        </p:txBody>
      </p:sp>
      <p:sp>
        <p:nvSpPr>
          <p:cNvPr id="13" name="Rectangle 12">
            <a:extLst>
              <a:ext uri="{FF2B5EF4-FFF2-40B4-BE49-F238E27FC236}">
                <a16:creationId xmlns:a16="http://schemas.microsoft.com/office/drawing/2014/main" id="{6CCAAE9A-489C-4503-AAC2-4275CBBFB549}"/>
              </a:ext>
            </a:extLst>
          </p:cNvPr>
          <p:cNvSpPr>
            <a:spLocks noChangeArrowheads="1"/>
          </p:cNvSpPr>
          <p:nvPr/>
        </p:nvSpPr>
        <p:spPr bwMode="auto">
          <a:xfrm>
            <a:off x="2514600" y="41941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R9</a:t>
            </a:r>
          </a:p>
        </p:txBody>
      </p:sp>
      <p:sp>
        <p:nvSpPr>
          <p:cNvPr id="14" name="Rectangle 13">
            <a:extLst>
              <a:ext uri="{FF2B5EF4-FFF2-40B4-BE49-F238E27FC236}">
                <a16:creationId xmlns:a16="http://schemas.microsoft.com/office/drawing/2014/main" id="{D9641A08-9C06-4283-96AF-A1C14480F77B}"/>
              </a:ext>
            </a:extLst>
          </p:cNvPr>
          <p:cNvSpPr>
            <a:spLocks noChangeArrowheads="1"/>
          </p:cNvSpPr>
          <p:nvPr/>
        </p:nvSpPr>
        <p:spPr bwMode="auto">
          <a:xfrm>
            <a:off x="2514600" y="44989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R10</a:t>
            </a:r>
          </a:p>
        </p:txBody>
      </p:sp>
      <p:sp>
        <p:nvSpPr>
          <p:cNvPr id="15" name="Rectangle 14">
            <a:extLst>
              <a:ext uri="{FF2B5EF4-FFF2-40B4-BE49-F238E27FC236}">
                <a16:creationId xmlns:a16="http://schemas.microsoft.com/office/drawing/2014/main" id="{3FF9731B-8C00-4A82-A48A-B4BDBEEAD660}"/>
              </a:ext>
            </a:extLst>
          </p:cNvPr>
          <p:cNvSpPr>
            <a:spLocks noChangeArrowheads="1"/>
          </p:cNvSpPr>
          <p:nvPr/>
        </p:nvSpPr>
        <p:spPr bwMode="auto">
          <a:xfrm>
            <a:off x="2514600" y="48037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R11</a:t>
            </a:r>
          </a:p>
        </p:txBody>
      </p:sp>
      <p:sp>
        <p:nvSpPr>
          <p:cNvPr id="16" name="Rectangle 15">
            <a:extLst>
              <a:ext uri="{FF2B5EF4-FFF2-40B4-BE49-F238E27FC236}">
                <a16:creationId xmlns:a16="http://schemas.microsoft.com/office/drawing/2014/main" id="{A93B647E-701E-4833-94F8-8A871254C66B}"/>
              </a:ext>
            </a:extLst>
          </p:cNvPr>
          <p:cNvSpPr>
            <a:spLocks noChangeArrowheads="1"/>
          </p:cNvSpPr>
          <p:nvPr/>
        </p:nvSpPr>
        <p:spPr bwMode="auto">
          <a:xfrm>
            <a:off x="2514600" y="51085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R12</a:t>
            </a:r>
          </a:p>
        </p:txBody>
      </p:sp>
      <p:sp>
        <p:nvSpPr>
          <p:cNvPr id="17" name="Rectangle 16">
            <a:extLst>
              <a:ext uri="{FF2B5EF4-FFF2-40B4-BE49-F238E27FC236}">
                <a16:creationId xmlns:a16="http://schemas.microsoft.com/office/drawing/2014/main" id="{56FB2FA5-2568-443F-8C44-A99A69FE621D}"/>
              </a:ext>
            </a:extLst>
          </p:cNvPr>
          <p:cNvSpPr>
            <a:spLocks noChangeArrowheads="1"/>
          </p:cNvSpPr>
          <p:nvPr/>
        </p:nvSpPr>
        <p:spPr bwMode="auto">
          <a:xfrm>
            <a:off x="2514600" y="54133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R13(SP)</a:t>
            </a:r>
          </a:p>
        </p:txBody>
      </p:sp>
      <p:sp>
        <p:nvSpPr>
          <p:cNvPr id="18" name="Rectangle 17">
            <a:extLst>
              <a:ext uri="{FF2B5EF4-FFF2-40B4-BE49-F238E27FC236}">
                <a16:creationId xmlns:a16="http://schemas.microsoft.com/office/drawing/2014/main" id="{6EF8BFB2-4BE6-4946-A20B-C6C88DD67872}"/>
              </a:ext>
            </a:extLst>
          </p:cNvPr>
          <p:cNvSpPr>
            <a:spLocks noChangeArrowheads="1"/>
          </p:cNvSpPr>
          <p:nvPr/>
        </p:nvSpPr>
        <p:spPr bwMode="auto">
          <a:xfrm>
            <a:off x="2514600" y="5718175"/>
            <a:ext cx="1219200" cy="304800"/>
          </a:xfrm>
          <a:prstGeom prst="rect">
            <a:avLst/>
          </a:prstGeom>
          <a:solidFill>
            <a:srgbClr val="99FF66"/>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R14(LR)</a:t>
            </a:r>
          </a:p>
        </p:txBody>
      </p:sp>
      <p:sp>
        <p:nvSpPr>
          <p:cNvPr id="19" name="Rectangle 18">
            <a:extLst>
              <a:ext uri="{FF2B5EF4-FFF2-40B4-BE49-F238E27FC236}">
                <a16:creationId xmlns:a16="http://schemas.microsoft.com/office/drawing/2014/main" id="{B878A3D7-8072-41FC-9DC4-40BDA4574EA9}"/>
              </a:ext>
            </a:extLst>
          </p:cNvPr>
          <p:cNvSpPr>
            <a:spLocks noChangeArrowheads="1"/>
          </p:cNvSpPr>
          <p:nvPr/>
        </p:nvSpPr>
        <p:spPr bwMode="auto">
          <a:xfrm>
            <a:off x="2514600" y="60229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R15(PC)</a:t>
            </a:r>
          </a:p>
        </p:txBody>
      </p:sp>
      <p:sp>
        <p:nvSpPr>
          <p:cNvPr id="20" name="Rectangle 19">
            <a:extLst>
              <a:ext uri="{FF2B5EF4-FFF2-40B4-BE49-F238E27FC236}">
                <a16:creationId xmlns:a16="http://schemas.microsoft.com/office/drawing/2014/main" id="{81A112F6-1A86-4173-9CA4-1933E8D9825C}"/>
              </a:ext>
            </a:extLst>
          </p:cNvPr>
          <p:cNvSpPr>
            <a:spLocks noChangeArrowheads="1"/>
          </p:cNvSpPr>
          <p:nvPr/>
        </p:nvSpPr>
        <p:spPr bwMode="auto">
          <a:xfrm>
            <a:off x="2514600" y="63277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XPSR</a:t>
            </a:r>
          </a:p>
        </p:txBody>
      </p:sp>
      <p:sp>
        <p:nvSpPr>
          <p:cNvPr id="21" name="Text Box 22">
            <a:extLst>
              <a:ext uri="{FF2B5EF4-FFF2-40B4-BE49-F238E27FC236}">
                <a16:creationId xmlns:a16="http://schemas.microsoft.com/office/drawing/2014/main" id="{AC0D5582-22B9-4119-9829-21EC5D8911FD}"/>
              </a:ext>
            </a:extLst>
          </p:cNvPr>
          <p:cNvSpPr txBox="1">
            <a:spLocks noChangeArrowheads="1"/>
          </p:cNvSpPr>
          <p:nvPr/>
        </p:nvSpPr>
        <p:spPr bwMode="auto">
          <a:xfrm>
            <a:off x="4419600" y="2303463"/>
            <a:ext cx="2286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endParaRPr lang="zh-CN" altLang="zh-CN" kern="0">
              <a:solidFill>
                <a:srgbClr val="000000"/>
              </a:solidFill>
              <a:latin typeface="华文新魏" pitchFamily="2" charset="-122"/>
              <a:ea typeface="华文新魏" pitchFamily="2" charset="-122"/>
            </a:endParaRPr>
          </a:p>
        </p:txBody>
      </p:sp>
      <p:sp>
        <p:nvSpPr>
          <p:cNvPr id="22" name="Text Box 23">
            <a:extLst>
              <a:ext uri="{FF2B5EF4-FFF2-40B4-BE49-F238E27FC236}">
                <a16:creationId xmlns:a16="http://schemas.microsoft.com/office/drawing/2014/main" id="{1D2A9DF3-E135-4055-81BD-675D3AF12364}"/>
              </a:ext>
            </a:extLst>
          </p:cNvPr>
          <p:cNvSpPr txBox="1">
            <a:spLocks noChangeArrowheads="1"/>
          </p:cNvSpPr>
          <p:nvPr/>
        </p:nvSpPr>
        <p:spPr bwMode="auto">
          <a:xfrm>
            <a:off x="4572000" y="2760663"/>
            <a:ext cx="2133600" cy="3360920"/>
          </a:xfrm>
          <a:prstGeom prst="rect">
            <a:avLst/>
          </a:prstGeom>
          <a:noFill/>
          <a:ln w="9525" algn="ctr">
            <a:solidFill>
              <a:srgbClr val="000000"/>
            </a:solidFill>
            <a:prstDash val="lg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20000"/>
              </a:spcBef>
              <a:defRPr/>
            </a:pPr>
            <a:r>
              <a:rPr lang="en-US" altLang="zh-CN" kern="0" dirty="0" err="1">
                <a:solidFill>
                  <a:srgbClr val="000000"/>
                </a:solidFill>
                <a:latin typeface="华文新魏" pitchFamily="2" charset="-122"/>
                <a:ea typeface="华文新魏" pitchFamily="2" charset="-122"/>
              </a:rPr>
              <a:t>int</a:t>
            </a:r>
            <a:r>
              <a:rPr lang="en-US" altLang="zh-CN" kern="0" dirty="0">
                <a:solidFill>
                  <a:srgbClr val="000000"/>
                </a:solidFill>
                <a:latin typeface="华文新魏" pitchFamily="2" charset="-122"/>
                <a:ea typeface="华文新魏" pitchFamily="2" charset="-122"/>
              </a:rPr>
              <a:t> main ( )</a:t>
            </a:r>
          </a:p>
          <a:p>
            <a:pPr>
              <a:spcBef>
                <a:spcPct val="20000"/>
              </a:spcBef>
              <a:defRPr/>
            </a:pPr>
            <a:r>
              <a:rPr lang="en-US" altLang="zh-CN" kern="0" dirty="0">
                <a:solidFill>
                  <a:srgbClr val="000000"/>
                </a:solidFill>
                <a:latin typeface="华文新魏" pitchFamily="2" charset="-122"/>
                <a:ea typeface="华文新魏" pitchFamily="2" charset="-122"/>
              </a:rPr>
              <a:t>{</a:t>
            </a:r>
          </a:p>
          <a:p>
            <a:pPr>
              <a:spcBef>
                <a:spcPct val="20000"/>
              </a:spcBef>
              <a:defRPr/>
            </a:pPr>
            <a:r>
              <a:rPr lang="en-US" altLang="zh-CN" kern="0" dirty="0">
                <a:solidFill>
                  <a:srgbClr val="000000"/>
                </a:solidFill>
                <a:latin typeface="华文新魏" pitchFamily="2" charset="-122"/>
                <a:ea typeface="华文新魏" pitchFamily="2" charset="-122"/>
              </a:rPr>
              <a:t>    ......</a:t>
            </a:r>
          </a:p>
          <a:p>
            <a:pPr>
              <a:spcBef>
                <a:spcPct val="20000"/>
              </a:spcBef>
              <a:defRPr/>
            </a:pPr>
            <a:r>
              <a:rPr lang="en-US" altLang="zh-CN" kern="0" dirty="0">
                <a:solidFill>
                  <a:srgbClr val="000000"/>
                </a:solidFill>
                <a:latin typeface="华文新魏" pitchFamily="2" charset="-122"/>
                <a:ea typeface="华文新魏" pitchFamily="2" charset="-122"/>
              </a:rPr>
              <a:t>    delay( );</a:t>
            </a:r>
          </a:p>
          <a:p>
            <a:pPr>
              <a:spcBef>
                <a:spcPct val="20000"/>
              </a:spcBef>
              <a:defRPr/>
            </a:pPr>
            <a:r>
              <a:rPr lang="en-US" altLang="zh-CN" kern="0" dirty="0">
                <a:solidFill>
                  <a:srgbClr val="000000"/>
                </a:solidFill>
                <a:latin typeface="华文新魏" pitchFamily="2" charset="-122"/>
                <a:ea typeface="华文新魏" pitchFamily="2" charset="-122"/>
              </a:rPr>
              <a:t>   Set LED1( )</a:t>
            </a:r>
            <a:r>
              <a:rPr lang="zh-CN" altLang="en-US" kern="0" dirty="0">
                <a:solidFill>
                  <a:srgbClr val="000000"/>
                </a:solidFill>
                <a:latin typeface="华文新魏" pitchFamily="2" charset="-122"/>
                <a:ea typeface="华文新魏" pitchFamily="2" charset="-122"/>
              </a:rPr>
              <a:t>；</a:t>
            </a:r>
          </a:p>
          <a:p>
            <a:pPr>
              <a:spcBef>
                <a:spcPct val="20000"/>
              </a:spcBef>
              <a:defRPr/>
            </a:pPr>
            <a:r>
              <a:rPr lang="en-US" altLang="zh-CN" kern="0" dirty="0">
                <a:solidFill>
                  <a:srgbClr val="000000"/>
                </a:solidFill>
                <a:latin typeface="华文新魏" pitchFamily="2" charset="-122"/>
                <a:ea typeface="华文新魏" pitchFamily="2" charset="-122"/>
              </a:rPr>
              <a:t>}</a:t>
            </a:r>
          </a:p>
          <a:p>
            <a:pPr>
              <a:spcBef>
                <a:spcPct val="20000"/>
              </a:spcBef>
              <a:defRPr/>
            </a:pPr>
            <a:r>
              <a:rPr lang="en-US" altLang="zh-CN" kern="0" dirty="0">
                <a:solidFill>
                  <a:srgbClr val="000000"/>
                </a:solidFill>
                <a:latin typeface="华文新魏" pitchFamily="2" charset="-122"/>
                <a:ea typeface="华文新魏" pitchFamily="2" charset="-122"/>
              </a:rPr>
              <a:t>    void delay( )</a:t>
            </a:r>
          </a:p>
          <a:p>
            <a:pPr>
              <a:spcBef>
                <a:spcPct val="20000"/>
              </a:spcBef>
              <a:defRPr/>
            </a:pPr>
            <a:r>
              <a:rPr lang="en-US" altLang="zh-CN" kern="0" dirty="0">
                <a:solidFill>
                  <a:srgbClr val="000000"/>
                </a:solidFill>
                <a:latin typeface="华文新魏" pitchFamily="2" charset="-122"/>
                <a:ea typeface="华文新魏" pitchFamily="2" charset="-122"/>
              </a:rPr>
              <a:t>{</a:t>
            </a:r>
          </a:p>
          <a:p>
            <a:pPr>
              <a:spcBef>
                <a:spcPct val="20000"/>
              </a:spcBef>
              <a:defRPr/>
            </a:pPr>
            <a:r>
              <a:rPr lang="en-US" altLang="zh-CN" kern="0" dirty="0">
                <a:solidFill>
                  <a:srgbClr val="000000"/>
                </a:solidFill>
                <a:latin typeface="华文新魏" pitchFamily="2" charset="-122"/>
                <a:ea typeface="华文新魏" pitchFamily="2" charset="-122"/>
              </a:rPr>
              <a:t>    ......</a:t>
            </a:r>
          </a:p>
          <a:p>
            <a:pPr>
              <a:spcBef>
                <a:spcPct val="20000"/>
              </a:spcBef>
              <a:defRPr/>
            </a:pPr>
            <a:r>
              <a:rPr lang="en-US" altLang="zh-CN" kern="0" dirty="0">
                <a:solidFill>
                  <a:srgbClr val="000000"/>
                </a:solidFill>
                <a:latin typeface="华文新魏" pitchFamily="2" charset="-122"/>
                <a:ea typeface="华文新魏" pitchFamily="2" charset="-122"/>
              </a:rPr>
              <a:t>}</a:t>
            </a:r>
          </a:p>
        </p:txBody>
      </p:sp>
      <p:sp>
        <p:nvSpPr>
          <p:cNvPr id="23" name="Text Box 24">
            <a:extLst>
              <a:ext uri="{FF2B5EF4-FFF2-40B4-BE49-F238E27FC236}">
                <a16:creationId xmlns:a16="http://schemas.microsoft.com/office/drawing/2014/main" id="{569E2402-9BCA-487D-8F81-FA572869D48E}"/>
              </a:ext>
            </a:extLst>
          </p:cNvPr>
          <p:cNvSpPr txBox="1">
            <a:spLocks noChangeArrowheads="1"/>
          </p:cNvSpPr>
          <p:nvPr/>
        </p:nvSpPr>
        <p:spPr bwMode="auto">
          <a:xfrm>
            <a:off x="7543800" y="2967039"/>
            <a:ext cx="2133600" cy="2031325"/>
          </a:xfrm>
          <a:prstGeom prst="rect">
            <a:avLst/>
          </a:prstGeom>
          <a:noFill/>
          <a:ln w="9525" algn="ctr">
            <a:solidFill>
              <a:srgbClr val="000000"/>
            </a:solidFill>
            <a:prstDash val="lg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20000"/>
              </a:spcBef>
              <a:defRPr/>
            </a:pPr>
            <a:r>
              <a:rPr lang="en-US" altLang="zh-CN" kern="0">
                <a:solidFill>
                  <a:srgbClr val="000000"/>
                </a:solidFill>
                <a:latin typeface="华文新魏" pitchFamily="2" charset="-122"/>
                <a:ea typeface="华文新魏" pitchFamily="2" charset="-122"/>
              </a:rPr>
              <a:t>    BL.W    delay</a:t>
            </a:r>
          </a:p>
          <a:p>
            <a:pPr>
              <a:spcBef>
                <a:spcPct val="20000"/>
              </a:spcBef>
              <a:defRPr/>
            </a:pPr>
            <a:r>
              <a:rPr lang="en-US" altLang="zh-CN" kern="0">
                <a:solidFill>
                  <a:srgbClr val="000000"/>
                </a:solidFill>
                <a:latin typeface="Times New Roman"/>
                <a:ea typeface="华文新魏" pitchFamily="2" charset="-122"/>
              </a:rPr>
              <a:t>……</a:t>
            </a:r>
            <a:endParaRPr lang="en-US" altLang="zh-CN" kern="0">
              <a:solidFill>
                <a:srgbClr val="000000"/>
              </a:solidFill>
              <a:latin typeface="华文新魏" pitchFamily="2" charset="-122"/>
              <a:ea typeface="华文新魏" pitchFamily="2" charset="-122"/>
            </a:endParaRPr>
          </a:p>
          <a:p>
            <a:pPr>
              <a:spcBef>
                <a:spcPct val="20000"/>
              </a:spcBef>
              <a:defRPr/>
            </a:pPr>
            <a:r>
              <a:rPr lang="en-US" altLang="zh-CN" kern="0">
                <a:solidFill>
                  <a:srgbClr val="000000"/>
                </a:solidFill>
                <a:latin typeface="华文新魏" pitchFamily="2" charset="-122"/>
                <a:ea typeface="华文新魏" pitchFamily="2" charset="-122"/>
              </a:rPr>
              <a:t>delay:</a:t>
            </a:r>
          </a:p>
          <a:p>
            <a:pPr>
              <a:spcBef>
                <a:spcPct val="20000"/>
              </a:spcBef>
              <a:defRPr/>
            </a:pPr>
            <a:r>
              <a:rPr lang="en-US" altLang="zh-CN" kern="0">
                <a:solidFill>
                  <a:srgbClr val="000000"/>
                </a:solidFill>
                <a:latin typeface="华文新魏" pitchFamily="2" charset="-122"/>
                <a:ea typeface="华文新魏" pitchFamily="2" charset="-122"/>
              </a:rPr>
              <a:t>    ......</a:t>
            </a:r>
          </a:p>
          <a:p>
            <a:pPr>
              <a:spcBef>
                <a:spcPct val="20000"/>
              </a:spcBef>
              <a:defRPr/>
            </a:pPr>
            <a:r>
              <a:rPr lang="en-US" altLang="zh-CN" kern="0">
                <a:solidFill>
                  <a:srgbClr val="000000"/>
                </a:solidFill>
                <a:latin typeface="华文新魏" pitchFamily="2" charset="-122"/>
                <a:ea typeface="华文新魏" pitchFamily="2" charset="-122"/>
              </a:rPr>
              <a:t>    BX       lr</a:t>
            </a:r>
          </a:p>
          <a:p>
            <a:pPr>
              <a:spcBef>
                <a:spcPct val="20000"/>
              </a:spcBef>
              <a:defRPr/>
            </a:pPr>
            <a:r>
              <a:rPr lang="en-US" altLang="zh-CN" kern="0">
                <a:solidFill>
                  <a:srgbClr val="000000"/>
                </a:solidFill>
                <a:latin typeface="华文新魏" pitchFamily="2" charset="-122"/>
                <a:ea typeface="华文新魏" pitchFamily="2" charset="-122"/>
              </a:rPr>
              <a:t>   </a:t>
            </a:r>
            <a:r>
              <a:rPr lang="en-US" altLang="zh-CN" kern="0">
                <a:solidFill>
                  <a:srgbClr val="000000"/>
                </a:solidFill>
                <a:latin typeface="Times New Roman"/>
                <a:ea typeface="华文新魏" pitchFamily="2" charset="-122"/>
              </a:rPr>
              <a:t>…</a:t>
            </a:r>
            <a:r>
              <a:rPr lang="en-US" altLang="zh-CN" kern="0">
                <a:solidFill>
                  <a:srgbClr val="000000"/>
                </a:solidFill>
                <a:latin typeface="华文新魏" pitchFamily="2" charset="-122"/>
                <a:ea typeface="华文新魏" pitchFamily="2" charset="-122"/>
              </a:rPr>
              <a:t>.</a:t>
            </a:r>
          </a:p>
        </p:txBody>
      </p:sp>
      <p:sp>
        <p:nvSpPr>
          <p:cNvPr id="24" name="Rectangle 25">
            <a:extLst>
              <a:ext uri="{FF2B5EF4-FFF2-40B4-BE49-F238E27FC236}">
                <a16:creationId xmlns:a16="http://schemas.microsoft.com/office/drawing/2014/main" id="{C5D1B41E-B7D7-47C2-8AD9-ED2F05CD7D71}"/>
              </a:ext>
            </a:extLst>
          </p:cNvPr>
          <p:cNvSpPr>
            <a:spLocks noChangeArrowheads="1"/>
          </p:cNvSpPr>
          <p:nvPr/>
        </p:nvSpPr>
        <p:spPr bwMode="auto">
          <a:xfrm>
            <a:off x="4724400" y="3768726"/>
            <a:ext cx="1447800" cy="328613"/>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cxnSp>
        <p:nvCxnSpPr>
          <p:cNvPr id="25" name="AutoShape 27">
            <a:extLst>
              <a:ext uri="{FF2B5EF4-FFF2-40B4-BE49-F238E27FC236}">
                <a16:creationId xmlns:a16="http://schemas.microsoft.com/office/drawing/2014/main" id="{271FD171-CFDA-47F8-949F-1E38BA184349}"/>
              </a:ext>
            </a:extLst>
          </p:cNvPr>
          <p:cNvCxnSpPr>
            <a:cxnSpLocks noChangeShapeType="1"/>
          </p:cNvCxnSpPr>
          <p:nvPr/>
        </p:nvCxnSpPr>
        <p:spPr bwMode="auto">
          <a:xfrm flipV="1">
            <a:off x="6172200" y="3141664"/>
            <a:ext cx="1524000" cy="790575"/>
          </a:xfrm>
          <a:prstGeom prst="bentConnector3">
            <a:avLst>
              <a:gd name="adj1" fmla="val 26329"/>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29">
            <a:extLst>
              <a:ext uri="{FF2B5EF4-FFF2-40B4-BE49-F238E27FC236}">
                <a16:creationId xmlns:a16="http://schemas.microsoft.com/office/drawing/2014/main" id="{0050448B-5D53-4B7B-B8BF-D1A776A165EA}"/>
              </a:ext>
            </a:extLst>
          </p:cNvPr>
          <p:cNvSpPr>
            <a:spLocks noChangeArrowheads="1"/>
          </p:cNvSpPr>
          <p:nvPr/>
        </p:nvSpPr>
        <p:spPr bwMode="auto">
          <a:xfrm>
            <a:off x="7696200" y="4292600"/>
            <a:ext cx="1524000" cy="381000"/>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7" name="Line 32">
            <a:extLst>
              <a:ext uri="{FF2B5EF4-FFF2-40B4-BE49-F238E27FC236}">
                <a16:creationId xmlns:a16="http://schemas.microsoft.com/office/drawing/2014/main" id="{BAF61ABE-C558-4ED4-A877-E880DFE187C7}"/>
              </a:ext>
            </a:extLst>
          </p:cNvPr>
          <p:cNvSpPr>
            <a:spLocks noChangeShapeType="1"/>
          </p:cNvSpPr>
          <p:nvPr/>
        </p:nvSpPr>
        <p:spPr bwMode="auto">
          <a:xfrm>
            <a:off x="9372600" y="3141663"/>
            <a:ext cx="533400"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8" name="Line 33">
            <a:extLst>
              <a:ext uri="{FF2B5EF4-FFF2-40B4-BE49-F238E27FC236}">
                <a16:creationId xmlns:a16="http://schemas.microsoft.com/office/drawing/2014/main" id="{DEDE85FF-ADB9-40F0-9E9A-0A1F39834969}"/>
              </a:ext>
            </a:extLst>
          </p:cNvPr>
          <p:cNvSpPr>
            <a:spLocks noChangeShapeType="1"/>
          </p:cNvSpPr>
          <p:nvPr/>
        </p:nvSpPr>
        <p:spPr bwMode="auto">
          <a:xfrm>
            <a:off x="9906000" y="3141663"/>
            <a:ext cx="0" cy="7620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9" name="Line 35">
            <a:extLst>
              <a:ext uri="{FF2B5EF4-FFF2-40B4-BE49-F238E27FC236}">
                <a16:creationId xmlns:a16="http://schemas.microsoft.com/office/drawing/2014/main" id="{F204590F-DDA0-43DB-8399-F286A236EB34}"/>
              </a:ext>
            </a:extLst>
          </p:cNvPr>
          <p:cNvSpPr>
            <a:spLocks noChangeShapeType="1"/>
          </p:cNvSpPr>
          <p:nvPr/>
        </p:nvSpPr>
        <p:spPr bwMode="auto">
          <a:xfrm flipH="1">
            <a:off x="8458200" y="3903663"/>
            <a:ext cx="1447800" cy="0"/>
          </a:xfrm>
          <a:prstGeom prst="line">
            <a:avLst/>
          </a:prstGeom>
          <a:noFill/>
          <a:ln w="9525">
            <a:solidFill>
              <a:srgbClr val="FF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0" name="Text Box 37">
            <a:extLst>
              <a:ext uri="{FF2B5EF4-FFF2-40B4-BE49-F238E27FC236}">
                <a16:creationId xmlns:a16="http://schemas.microsoft.com/office/drawing/2014/main" id="{560BDDBE-800A-4B30-8DC9-3E551F64AB04}"/>
              </a:ext>
            </a:extLst>
          </p:cNvPr>
          <p:cNvSpPr txBox="1">
            <a:spLocks noChangeArrowheads="1"/>
          </p:cNvSpPr>
          <p:nvPr/>
        </p:nvSpPr>
        <p:spPr bwMode="auto">
          <a:xfrm>
            <a:off x="3886200" y="3827464"/>
            <a:ext cx="914400" cy="346075"/>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sz="1600" kern="0">
                <a:solidFill>
                  <a:srgbClr val="000000"/>
                </a:solidFill>
                <a:latin typeface="华文新魏" pitchFamily="2" charset="-122"/>
                <a:ea typeface="华文新魏" pitchFamily="2" charset="-122"/>
              </a:rPr>
              <a:t>0X20F0</a:t>
            </a:r>
          </a:p>
        </p:txBody>
      </p:sp>
      <p:sp>
        <p:nvSpPr>
          <p:cNvPr id="31" name="Text Box 39">
            <a:extLst>
              <a:ext uri="{FF2B5EF4-FFF2-40B4-BE49-F238E27FC236}">
                <a16:creationId xmlns:a16="http://schemas.microsoft.com/office/drawing/2014/main" id="{FE202FB3-87E4-4635-BF35-778595FE350F}"/>
              </a:ext>
            </a:extLst>
          </p:cNvPr>
          <p:cNvSpPr txBox="1">
            <a:spLocks noChangeArrowheads="1"/>
          </p:cNvSpPr>
          <p:nvPr/>
        </p:nvSpPr>
        <p:spPr bwMode="auto">
          <a:xfrm>
            <a:off x="3886200" y="4132264"/>
            <a:ext cx="914400" cy="346075"/>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sz="1600" kern="0">
                <a:solidFill>
                  <a:srgbClr val="000000"/>
                </a:solidFill>
                <a:latin typeface="华文新魏" pitchFamily="2" charset="-122"/>
                <a:ea typeface="华文新魏" pitchFamily="2" charset="-122"/>
              </a:rPr>
              <a:t>0X20F4</a:t>
            </a:r>
          </a:p>
        </p:txBody>
      </p:sp>
      <p:sp>
        <p:nvSpPr>
          <p:cNvPr id="32" name="Text Box 40">
            <a:extLst>
              <a:ext uri="{FF2B5EF4-FFF2-40B4-BE49-F238E27FC236}">
                <a16:creationId xmlns:a16="http://schemas.microsoft.com/office/drawing/2014/main" id="{E30552DA-7D1E-49EC-A45F-F4F94FED4AEF}"/>
              </a:ext>
            </a:extLst>
          </p:cNvPr>
          <p:cNvSpPr txBox="1">
            <a:spLocks noChangeArrowheads="1"/>
          </p:cNvSpPr>
          <p:nvPr/>
        </p:nvSpPr>
        <p:spPr bwMode="auto">
          <a:xfrm>
            <a:off x="3886200" y="3446464"/>
            <a:ext cx="914400" cy="346075"/>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地址</a:t>
            </a:r>
          </a:p>
        </p:txBody>
      </p:sp>
      <p:sp>
        <p:nvSpPr>
          <p:cNvPr id="33" name="Rectangle 41">
            <a:extLst>
              <a:ext uri="{FF2B5EF4-FFF2-40B4-BE49-F238E27FC236}">
                <a16:creationId xmlns:a16="http://schemas.microsoft.com/office/drawing/2014/main" id="{8801097B-A635-4F16-A343-02BEEBD78F1B}"/>
              </a:ext>
            </a:extLst>
          </p:cNvPr>
          <p:cNvSpPr>
            <a:spLocks noChangeArrowheads="1"/>
          </p:cNvSpPr>
          <p:nvPr/>
        </p:nvSpPr>
        <p:spPr bwMode="auto">
          <a:xfrm>
            <a:off x="2514600" y="5718175"/>
            <a:ext cx="1219200" cy="304800"/>
          </a:xfrm>
          <a:prstGeom prst="rect">
            <a:avLst/>
          </a:prstGeom>
          <a:solidFill>
            <a:srgbClr val="CC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R14(LR)</a:t>
            </a:r>
          </a:p>
        </p:txBody>
      </p:sp>
      <p:sp>
        <p:nvSpPr>
          <p:cNvPr id="34" name="Rectangle 42">
            <a:extLst>
              <a:ext uri="{FF2B5EF4-FFF2-40B4-BE49-F238E27FC236}">
                <a16:creationId xmlns:a16="http://schemas.microsoft.com/office/drawing/2014/main" id="{0E081046-6D1A-4C1F-9828-1AA47B28D9DC}"/>
              </a:ext>
            </a:extLst>
          </p:cNvPr>
          <p:cNvSpPr>
            <a:spLocks noChangeArrowheads="1"/>
          </p:cNvSpPr>
          <p:nvPr/>
        </p:nvSpPr>
        <p:spPr bwMode="auto">
          <a:xfrm>
            <a:off x="2514600" y="5718175"/>
            <a:ext cx="1219200" cy="304800"/>
          </a:xfrm>
          <a:prstGeom prst="rect">
            <a:avLst/>
          </a:prstGeom>
          <a:solidFill>
            <a:srgbClr val="FF33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0X20F4</a:t>
            </a:r>
          </a:p>
        </p:txBody>
      </p:sp>
      <p:sp>
        <p:nvSpPr>
          <p:cNvPr id="35" name="Text Box 43">
            <a:extLst>
              <a:ext uri="{FF2B5EF4-FFF2-40B4-BE49-F238E27FC236}">
                <a16:creationId xmlns:a16="http://schemas.microsoft.com/office/drawing/2014/main" id="{7AC889BC-87C2-4ED9-A73A-6E8B4529ED8D}"/>
              </a:ext>
            </a:extLst>
          </p:cNvPr>
          <p:cNvSpPr txBox="1">
            <a:spLocks noChangeArrowheads="1"/>
          </p:cNvSpPr>
          <p:nvPr/>
        </p:nvSpPr>
        <p:spPr bwMode="auto">
          <a:xfrm>
            <a:off x="3886200" y="4970464"/>
            <a:ext cx="914400" cy="346075"/>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sz="1600" kern="0">
                <a:solidFill>
                  <a:srgbClr val="000000"/>
                </a:solidFill>
                <a:latin typeface="华文新魏" pitchFamily="2" charset="-122"/>
                <a:ea typeface="华文新魏" pitchFamily="2" charset="-122"/>
              </a:rPr>
              <a:t>0X10F4</a:t>
            </a:r>
          </a:p>
        </p:txBody>
      </p:sp>
      <p:sp>
        <p:nvSpPr>
          <p:cNvPr id="36" name="Text Box 44">
            <a:extLst>
              <a:ext uri="{FF2B5EF4-FFF2-40B4-BE49-F238E27FC236}">
                <a16:creationId xmlns:a16="http://schemas.microsoft.com/office/drawing/2014/main" id="{267CA448-5D68-47E4-8D9B-F13F0D26594C}"/>
              </a:ext>
            </a:extLst>
          </p:cNvPr>
          <p:cNvSpPr txBox="1">
            <a:spLocks noChangeArrowheads="1"/>
          </p:cNvSpPr>
          <p:nvPr/>
        </p:nvSpPr>
        <p:spPr bwMode="auto">
          <a:xfrm>
            <a:off x="6705600" y="3751264"/>
            <a:ext cx="914400" cy="346075"/>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sz="1600" kern="0">
                <a:solidFill>
                  <a:srgbClr val="000000"/>
                </a:solidFill>
                <a:latin typeface="华文新魏" pitchFamily="2" charset="-122"/>
                <a:ea typeface="华文新魏" pitchFamily="2" charset="-122"/>
              </a:rPr>
              <a:t>0X10F4</a:t>
            </a:r>
          </a:p>
        </p:txBody>
      </p:sp>
      <p:cxnSp>
        <p:nvCxnSpPr>
          <p:cNvPr id="37" name="AutoShape 46">
            <a:extLst>
              <a:ext uri="{FF2B5EF4-FFF2-40B4-BE49-F238E27FC236}">
                <a16:creationId xmlns:a16="http://schemas.microsoft.com/office/drawing/2014/main" id="{1567EEF7-E334-41A8-8117-CEC280B0710F}"/>
              </a:ext>
            </a:extLst>
          </p:cNvPr>
          <p:cNvCxnSpPr>
            <a:cxnSpLocks noChangeShapeType="1"/>
          </p:cNvCxnSpPr>
          <p:nvPr/>
        </p:nvCxnSpPr>
        <p:spPr bwMode="auto">
          <a:xfrm rot="10800000">
            <a:off x="5943600" y="4292600"/>
            <a:ext cx="1752600" cy="228600"/>
          </a:xfrm>
          <a:prstGeom prst="bentConnector3">
            <a:avLst>
              <a:gd name="adj1" fmla="val 50000"/>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AutoShape 47">
            <a:extLst>
              <a:ext uri="{FF2B5EF4-FFF2-40B4-BE49-F238E27FC236}">
                <a16:creationId xmlns:a16="http://schemas.microsoft.com/office/drawing/2014/main" id="{DC8987EE-A9B4-4639-9D2A-CBC3D457E302}"/>
              </a:ext>
            </a:extLst>
          </p:cNvPr>
          <p:cNvSpPr>
            <a:spLocks noChangeArrowheads="1"/>
          </p:cNvSpPr>
          <p:nvPr/>
        </p:nvSpPr>
        <p:spPr bwMode="auto">
          <a:xfrm>
            <a:off x="7391400" y="1922463"/>
            <a:ext cx="2209800" cy="762000"/>
          </a:xfrm>
          <a:prstGeom prst="wedgeRoundRectCallout">
            <a:avLst>
              <a:gd name="adj1" fmla="val -30171"/>
              <a:gd name="adj2" fmla="val 82292"/>
              <a:gd name="adj3" fmla="val 16667"/>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defRPr/>
            </a:pPr>
            <a:r>
              <a:rPr lang="zh-CN" altLang="en-US" kern="0">
                <a:solidFill>
                  <a:sysClr val="windowText" lastClr="000000"/>
                </a:solidFill>
              </a:rPr>
              <a:t>执行</a:t>
            </a:r>
            <a:r>
              <a:rPr lang="en-US" altLang="zh-CN" kern="0">
                <a:solidFill>
                  <a:sysClr val="windowText" lastClr="000000"/>
                </a:solidFill>
              </a:rPr>
              <a:t>BL</a:t>
            </a:r>
            <a:r>
              <a:rPr lang="zh-CN" altLang="en-US" kern="0">
                <a:solidFill>
                  <a:sysClr val="windowText" lastClr="000000"/>
                </a:solidFill>
              </a:rPr>
              <a:t>指令，</a:t>
            </a:r>
            <a:r>
              <a:rPr lang="en-US" altLang="zh-CN" kern="0">
                <a:solidFill>
                  <a:sysClr val="windowText" lastClr="000000"/>
                </a:solidFill>
              </a:rPr>
              <a:t>LR</a:t>
            </a:r>
            <a:r>
              <a:rPr lang="zh-CN" altLang="en-US" kern="0">
                <a:solidFill>
                  <a:sysClr val="windowText" lastClr="000000"/>
                </a:solidFill>
              </a:rPr>
              <a:t>的值同时更新</a:t>
            </a:r>
          </a:p>
        </p:txBody>
      </p:sp>
    </p:spTree>
    <p:extLst>
      <p:ext uri="{BB962C8B-B14F-4D97-AF65-F5344CB8AC3E}">
        <p14:creationId xmlns:p14="http://schemas.microsoft.com/office/powerpoint/2010/main" val="33842281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4)">
                                      <p:cBhvr>
                                        <p:cTn id="7" dur="2000"/>
                                        <p:tgtEl>
                                          <p:spTgt spid="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par>
                          <p:cTn id="13" fill="hold" nodeType="afterGroup">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ppt_x"/>
                                          </p:val>
                                        </p:tav>
                                        <p:tav tm="100000">
                                          <p:val>
                                            <p:strVal val="#ppt_x"/>
                                          </p:val>
                                        </p:tav>
                                      </p:tavLst>
                                    </p:anim>
                                    <p:anim calcmode="lin" valueType="num">
                                      <p:cBhvr additive="base">
                                        <p:cTn id="17" dur="500" fill="hold"/>
                                        <p:tgtEl>
                                          <p:spTgt spid="3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par>
                                <p:cTn id="34" presetID="2" presetClass="entr" presetSubtype="4" fill="hold" grpId="1" nodeType="with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fill="hold" grpId="1" nodeType="with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slide(fromBottom)">
                                      <p:cBhvr>
                                        <p:cTn id="54" dur="500"/>
                                        <p:tgtEl>
                                          <p:spTgt spid="3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childTnLst>
                          </p:cTn>
                        </p:par>
                        <p:par>
                          <p:cTn id="60" fill="hold" nodeType="afterGroup">
                            <p:stCondLst>
                              <p:cond delay="500"/>
                            </p:stCondLst>
                            <p:childTnLst>
                              <p:par>
                                <p:cTn id="61" presetID="22" presetClass="entr" presetSubtype="1"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up)">
                                      <p:cBhvr>
                                        <p:cTn id="63" dur="500"/>
                                        <p:tgtEl>
                                          <p:spTgt spid="28"/>
                                        </p:tgtEl>
                                      </p:cBhvr>
                                    </p:animEffect>
                                  </p:childTnLst>
                                </p:cTn>
                              </p:par>
                            </p:childTnLst>
                          </p:cTn>
                        </p:par>
                        <p:par>
                          <p:cTn id="64" fill="hold" nodeType="afterGroup">
                            <p:stCondLst>
                              <p:cond delay="1000"/>
                            </p:stCondLst>
                            <p:childTnLst>
                              <p:par>
                                <p:cTn id="65" presetID="22" presetClass="entr" presetSubtype="2"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right)">
                                      <p:cBhvr>
                                        <p:cTn id="67" dur="500"/>
                                        <p:tgtEl>
                                          <p:spTgt spid="29"/>
                                        </p:tgtEl>
                                      </p:cBhvr>
                                    </p:animEffect>
                                  </p:childTnLst>
                                </p:cTn>
                              </p:par>
                            </p:childTnLst>
                          </p:cTn>
                        </p:par>
                        <p:par>
                          <p:cTn id="68" fill="hold" nodeType="afterGroup">
                            <p:stCondLst>
                              <p:cond delay="1500"/>
                            </p:stCondLst>
                            <p:childTnLst>
                              <p:par>
                                <p:cTn id="69" presetID="2" presetClass="entr" presetSubtype="1"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fill="hold"/>
                                        <p:tgtEl>
                                          <p:spTgt spid="34"/>
                                        </p:tgtEl>
                                        <p:attrNameLst>
                                          <p:attrName>ppt_x</p:attrName>
                                        </p:attrNameLst>
                                      </p:cBhvr>
                                      <p:tavLst>
                                        <p:tav tm="0">
                                          <p:val>
                                            <p:strVal val="#ppt_x"/>
                                          </p:val>
                                        </p:tav>
                                        <p:tav tm="100000">
                                          <p:val>
                                            <p:strVal val="#ppt_x"/>
                                          </p:val>
                                        </p:tav>
                                      </p:tavLst>
                                    </p:anim>
                                    <p:anim calcmode="lin" valueType="num">
                                      <p:cBhvr additive="base">
                                        <p:cTn id="72" dur="500" fill="hold"/>
                                        <p:tgtEl>
                                          <p:spTgt spid="34"/>
                                        </p:tgtEl>
                                        <p:attrNameLst>
                                          <p:attrName>ppt_y</p:attrName>
                                        </p:attrNameLst>
                                      </p:cBhvr>
                                      <p:tavLst>
                                        <p:tav tm="0">
                                          <p:val>
                                            <p:strVal val="0-#ppt_h/2"/>
                                          </p:val>
                                        </p:tav>
                                        <p:tav tm="100000">
                                          <p:val>
                                            <p:strVal val="#ppt_y"/>
                                          </p:val>
                                        </p:tav>
                                      </p:tavLst>
                                    </p:anim>
                                  </p:childTnLst>
                                </p:cTn>
                              </p:par>
                            </p:childTnLst>
                          </p:cTn>
                        </p:par>
                        <p:par>
                          <p:cTn id="73" fill="hold" nodeType="afterGroup">
                            <p:stCondLst>
                              <p:cond delay="2000"/>
                            </p:stCondLst>
                            <p:childTnLst>
                              <p:par>
                                <p:cTn id="74" presetID="8" presetClass="emph" presetSubtype="0" fill="hold" grpId="1" nodeType="afterEffect">
                                  <p:stCondLst>
                                    <p:cond delay="0"/>
                                  </p:stCondLst>
                                  <p:childTnLst>
                                    <p:animRot by="21600000">
                                      <p:cBhvr>
                                        <p:cTn id="75" dur="2000" fill="hold"/>
                                        <p:tgtEl>
                                          <p:spTgt spid="31"/>
                                        </p:tgtEl>
                                        <p:attrNameLst>
                                          <p:attrName>r</p:attrName>
                                        </p:attrNameLst>
                                      </p:cBhvr>
                                    </p:animRot>
                                  </p:childTnLst>
                                </p:cTn>
                              </p:par>
                            </p:childTnLst>
                          </p:cTn>
                        </p:par>
                        <p:par>
                          <p:cTn id="76" fill="hold" nodeType="afterGroup">
                            <p:stCondLst>
                              <p:cond delay="4000"/>
                            </p:stCondLst>
                            <p:childTnLst>
                              <p:par>
                                <p:cTn id="77" presetID="26" presetClass="emph" presetSubtype="0" fill="hold" grpId="2" nodeType="afterEffect">
                                  <p:stCondLst>
                                    <p:cond delay="0"/>
                                  </p:stCondLst>
                                  <p:childTnLst>
                                    <p:animEffect transition="out" filter="fade">
                                      <p:cBhvr>
                                        <p:cTn id="78" dur="500" tmFilter="0, 0; .2, .5; .8, .5; 1, 0"/>
                                        <p:tgtEl>
                                          <p:spTgt spid="34"/>
                                        </p:tgtEl>
                                      </p:cBhvr>
                                    </p:animEffect>
                                    <p:animScale>
                                      <p:cBhvr>
                                        <p:cTn id="79" dur="250" autoRev="1" fill="hold"/>
                                        <p:tgtEl>
                                          <p:spTgt spid="34"/>
                                        </p:tgtEl>
                                      </p:cBhvr>
                                      <p:by x="105000" y="105000"/>
                                    </p:animScale>
                                  </p:childTnLst>
                                </p:cTn>
                              </p:par>
                            </p:childTnLst>
                          </p:cTn>
                        </p:par>
                      </p:childTnLst>
                    </p:cTn>
                  </p:par>
                  <p:par>
                    <p:cTn id="80" fill="hold" nodeType="clickPar">
                      <p:stCondLst>
                        <p:cond delay="indefinite"/>
                      </p:stCondLst>
                      <p:childTnLst>
                        <p:par>
                          <p:cTn id="81" fill="hold" nodeType="withGroup">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additive="base">
                                        <p:cTn id="84" dur="500" fill="hold"/>
                                        <p:tgtEl>
                                          <p:spTgt spid="26"/>
                                        </p:tgtEl>
                                        <p:attrNameLst>
                                          <p:attrName>ppt_x</p:attrName>
                                        </p:attrNameLst>
                                      </p:cBhvr>
                                      <p:tavLst>
                                        <p:tav tm="0">
                                          <p:val>
                                            <p:strVal val="#ppt_x"/>
                                          </p:val>
                                        </p:tav>
                                        <p:tav tm="100000">
                                          <p:val>
                                            <p:strVal val="#ppt_x"/>
                                          </p:val>
                                        </p:tav>
                                      </p:tavLst>
                                    </p:anim>
                                    <p:anim calcmode="lin" valueType="num">
                                      <p:cBhvr additive="base">
                                        <p:cTn id="85" dur="500" fill="hold"/>
                                        <p:tgtEl>
                                          <p:spTgt spid="26"/>
                                        </p:tgtEl>
                                        <p:attrNameLst>
                                          <p:attrName>ppt_y</p:attrName>
                                        </p:attrNameLst>
                                      </p:cBhvr>
                                      <p:tavLst>
                                        <p:tav tm="0">
                                          <p:val>
                                            <p:strVal val="1+#ppt_h/2"/>
                                          </p:val>
                                        </p:tav>
                                        <p:tav tm="100000">
                                          <p:val>
                                            <p:strVal val="#ppt_y"/>
                                          </p:val>
                                        </p:tav>
                                      </p:tavLst>
                                    </p:anim>
                                  </p:childTnLst>
                                </p:cTn>
                              </p:par>
                            </p:childTnLst>
                          </p:cTn>
                        </p:par>
                        <p:par>
                          <p:cTn id="86" fill="hold" nodeType="afterGroup">
                            <p:stCondLst>
                              <p:cond delay="500"/>
                            </p:stCondLst>
                            <p:childTnLst>
                              <p:par>
                                <p:cTn id="87" presetID="22" presetClass="entr" presetSubtype="2"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right)">
                                      <p:cBhvr>
                                        <p:cTn id="89" dur="500"/>
                                        <p:tgtEl>
                                          <p:spTgt spid="37"/>
                                        </p:tgtEl>
                                      </p:cBhvr>
                                    </p:animEffect>
                                  </p:childTnLst>
                                </p:cTn>
                              </p:par>
                              <p:par>
                                <p:cTn id="90" presetID="8" presetClass="emph" presetSubtype="0" fill="hold" grpId="1" nodeType="withEffect">
                                  <p:stCondLst>
                                    <p:cond delay="0"/>
                                  </p:stCondLst>
                                  <p:childTnLst>
                                    <p:animRot by="21600000">
                                      <p:cBhvr>
                                        <p:cTn id="91"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P spid="30" grpId="0" animBg="1"/>
      <p:bldP spid="31" grpId="0" animBg="1"/>
      <p:bldP spid="31" grpId="1" animBg="1"/>
      <p:bldP spid="32" grpId="0" animBg="1"/>
      <p:bldP spid="34" grpId="0" animBg="1"/>
      <p:bldP spid="34" grpId="1" animBg="1"/>
      <p:bldP spid="34" grpId="2" animBg="1"/>
      <p:bldP spid="35" grpId="0" animBg="1"/>
      <p:bldP spid="35" grpId="1" animBg="1"/>
      <p:bldP spid="36" grpId="0" animBg="1"/>
      <p:bldP spid="36" grpId="1" animBg="1"/>
      <p:bldP spid="3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ABBC88E8-C52C-4F76-8A7D-117CAD09B7D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27651" name="Text Box 2">
            <a:extLst>
              <a:ext uri="{FF2B5EF4-FFF2-40B4-BE49-F238E27FC236}">
                <a16:creationId xmlns:a16="http://schemas.microsoft.com/office/drawing/2014/main" id="{4B57AF5B-13E2-42A5-BB19-16098901082B}"/>
              </a:ext>
            </a:extLst>
          </p:cNvPr>
          <p:cNvSpPr txBox="1">
            <a:spLocks noChangeArrowheads="1"/>
          </p:cNvSpPr>
          <p:nvPr/>
        </p:nvSpPr>
        <p:spPr bwMode="auto">
          <a:xfrm>
            <a:off x="2640013" y="1381126"/>
            <a:ext cx="746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a:solidFill>
                  <a:srgbClr val="0000FF"/>
                </a:solidFill>
                <a:latin typeface="华文新魏" panose="02010800040101010101" pitchFamily="2" charset="-122"/>
                <a:ea typeface="华文新魏" panose="02010800040101010101" pitchFamily="2" charset="-122"/>
              </a:rPr>
              <a:t>寄存器</a:t>
            </a:r>
            <a:r>
              <a:rPr lang="zh-CN" altLang="en-US">
                <a:solidFill>
                  <a:srgbClr val="0000FF"/>
                </a:solidFill>
                <a:latin typeface="华文新魏" panose="02010800040101010101" pitchFamily="2" charset="-122"/>
                <a:ea typeface="华文新魏" panose="02010800040101010101" pitchFamily="2" charset="-122"/>
              </a:rPr>
              <a:t>（</a:t>
            </a:r>
            <a:r>
              <a:rPr lang="en-US" altLang="zh-CN">
                <a:solidFill>
                  <a:srgbClr val="0000FF"/>
                </a:solidFill>
                <a:latin typeface="华文新魏" panose="02010800040101010101" pitchFamily="2" charset="-122"/>
                <a:ea typeface="华文新魏" panose="02010800040101010101" pitchFamily="2" charset="-122"/>
              </a:rPr>
              <a:t>PC</a:t>
            </a:r>
            <a:r>
              <a:rPr lang="zh-CN" altLang="en-US">
                <a:solidFill>
                  <a:srgbClr val="0000FF"/>
                </a:solidFill>
                <a:latin typeface="华文新魏" panose="02010800040101010101" pitchFamily="2" charset="-122"/>
                <a:ea typeface="华文新魏" panose="02010800040101010101" pitchFamily="2" charset="-122"/>
              </a:rPr>
              <a:t>、</a:t>
            </a:r>
            <a:r>
              <a:rPr lang="en-US" altLang="zh-CN">
                <a:solidFill>
                  <a:srgbClr val="0000FF"/>
                </a:solidFill>
                <a:latin typeface="华文新魏" panose="02010800040101010101" pitchFamily="2" charset="-122"/>
                <a:ea typeface="华文新魏" panose="02010800040101010101" pitchFamily="2" charset="-122"/>
              </a:rPr>
              <a:t>XPSR</a:t>
            </a:r>
            <a:r>
              <a:rPr lang="zh-CN" altLang="en-US">
                <a:solidFill>
                  <a:srgbClr val="0000FF"/>
                </a:solidFill>
                <a:latin typeface="华文新魏" panose="02010800040101010101" pitchFamily="2" charset="-122"/>
                <a:ea typeface="华文新魏" panose="02010800040101010101" pitchFamily="2" charset="-122"/>
              </a:rPr>
              <a:t>）</a:t>
            </a:r>
          </a:p>
        </p:txBody>
      </p:sp>
      <p:sp>
        <p:nvSpPr>
          <p:cNvPr id="4" name="Rectangle 3">
            <a:extLst>
              <a:ext uri="{FF2B5EF4-FFF2-40B4-BE49-F238E27FC236}">
                <a16:creationId xmlns:a16="http://schemas.microsoft.com/office/drawing/2014/main" id="{3BEB9119-E5C1-4F48-9733-3EEDB1A0CFD8}"/>
              </a:ext>
            </a:extLst>
          </p:cNvPr>
          <p:cNvSpPr>
            <a:spLocks noChangeArrowheads="1"/>
          </p:cNvSpPr>
          <p:nvPr/>
        </p:nvSpPr>
        <p:spPr bwMode="auto">
          <a:xfrm>
            <a:off x="2514600" y="14509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R0</a:t>
            </a:r>
          </a:p>
        </p:txBody>
      </p:sp>
      <p:sp>
        <p:nvSpPr>
          <p:cNvPr id="5" name="Rectangle 4">
            <a:extLst>
              <a:ext uri="{FF2B5EF4-FFF2-40B4-BE49-F238E27FC236}">
                <a16:creationId xmlns:a16="http://schemas.microsoft.com/office/drawing/2014/main" id="{42267FBA-55D1-441D-B584-9C013B55E802}"/>
              </a:ext>
            </a:extLst>
          </p:cNvPr>
          <p:cNvSpPr>
            <a:spLocks noChangeArrowheads="1"/>
          </p:cNvSpPr>
          <p:nvPr/>
        </p:nvSpPr>
        <p:spPr bwMode="auto">
          <a:xfrm>
            <a:off x="2514600" y="17557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a:t>
            </a:r>
          </a:p>
        </p:txBody>
      </p:sp>
      <p:sp>
        <p:nvSpPr>
          <p:cNvPr id="6" name="Rectangle 5">
            <a:extLst>
              <a:ext uri="{FF2B5EF4-FFF2-40B4-BE49-F238E27FC236}">
                <a16:creationId xmlns:a16="http://schemas.microsoft.com/office/drawing/2014/main" id="{97B417D1-6466-448B-BA4D-B19A1FAEA082}"/>
              </a:ext>
            </a:extLst>
          </p:cNvPr>
          <p:cNvSpPr>
            <a:spLocks noChangeArrowheads="1"/>
          </p:cNvSpPr>
          <p:nvPr/>
        </p:nvSpPr>
        <p:spPr bwMode="auto">
          <a:xfrm>
            <a:off x="2514600" y="20605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R2</a:t>
            </a:r>
          </a:p>
        </p:txBody>
      </p:sp>
      <p:sp>
        <p:nvSpPr>
          <p:cNvPr id="7" name="Rectangle 6">
            <a:extLst>
              <a:ext uri="{FF2B5EF4-FFF2-40B4-BE49-F238E27FC236}">
                <a16:creationId xmlns:a16="http://schemas.microsoft.com/office/drawing/2014/main" id="{B0B96D0A-EDFF-4C36-A8E6-BB2AAEC81F85}"/>
              </a:ext>
            </a:extLst>
          </p:cNvPr>
          <p:cNvSpPr>
            <a:spLocks noChangeArrowheads="1"/>
          </p:cNvSpPr>
          <p:nvPr/>
        </p:nvSpPr>
        <p:spPr bwMode="auto">
          <a:xfrm>
            <a:off x="2514600" y="23653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R3</a:t>
            </a:r>
          </a:p>
        </p:txBody>
      </p:sp>
      <p:sp>
        <p:nvSpPr>
          <p:cNvPr id="8" name="Rectangle 7">
            <a:extLst>
              <a:ext uri="{FF2B5EF4-FFF2-40B4-BE49-F238E27FC236}">
                <a16:creationId xmlns:a16="http://schemas.microsoft.com/office/drawing/2014/main" id="{23D60AE4-CC5F-49D7-AD49-A7CA5A690BCE}"/>
              </a:ext>
            </a:extLst>
          </p:cNvPr>
          <p:cNvSpPr>
            <a:spLocks noChangeArrowheads="1"/>
          </p:cNvSpPr>
          <p:nvPr/>
        </p:nvSpPr>
        <p:spPr bwMode="auto">
          <a:xfrm>
            <a:off x="2514600" y="26701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R4</a:t>
            </a:r>
          </a:p>
        </p:txBody>
      </p:sp>
      <p:sp>
        <p:nvSpPr>
          <p:cNvPr id="9" name="Rectangle 8">
            <a:extLst>
              <a:ext uri="{FF2B5EF4-FFF2-40B4-BE49-F238E27FC236}">
                <a16:creationId xmlns:a16="http://schemas.microsoft.com/office/drawing/2014/main" id="{E1C45163-E3E7-4F19-BAB1-1DAF5B809231}"/>
              </a:ext>
            </a:extLst>
          </p:cNvPr>
          <p:cNvSpPr>
            <a:spLocks noChangeArrowheads="1"/>
          </p:cNvSpPr>
          <p:nvPr/>
        </p:nvSpPr>
        <p:spPr bwMode="auto">
          <a:xfrm>
            <a:off x="2514600" y="29749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R5</a:t>
            </a:r>
          </a:p>
        </p:txBody>
      </p:sp>
      <p:sp>
        <p:nvSpPr>
          <p:cNvPr id="10" name="Rectangle 9">
            <a:extLst>
              <a:ext uri="{FF2B5EF4-FFF2-40B4-BE49-F238E27FC236}">
                <a16:creationId xmlns:a16="http://schemas.microsoft.com/office/drawing/2014/main" id="{43A29761-31B9-4119-9E34-C16AAA0A77ED}"/>
              </a:ext>
            </a:extLst>
          </p:cNvPr>
          <p:cNvSpPr>
            <a:spLocks noChangeArrowheads="1"/>
          </p:cNvSpPr>
          <p:nvPr/>
        </p:nvSpPr>
        <p:spPr bwMode="auto">
          <a:xfrm>
            <a:off x="2514600" y="32797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R6</a:t>
            </a:r>
          </a:p>
        </p:txBody>
      </p:sp>
      <p:sp>
        <p:nvSpPr>
          <p:cNvPr id="11" name="Rectangle 10">
            <a:extLst>
              <a:ext uri="{FF2B5EF4-FFF2-40B4-BE49-F238E27FC236}">
                <a16:creationId xmlns:a16="http://schemas.microsoft.com/office/drawing/2014/main" id="{AA30E39F-1C76-49F6-959A-53D4186A8249}"/>
              </a:ext>
            </a:extLst>
          </p:cNvPr>
          <p:cNvSpPr>
            <a:spLocks noChangeArrowheads="1"/>
          </p:cNvSpPr>
          <p:nvPr/>
        </p:nvSpPr>
        <p:spPr bwMode="auto">
          <a:xfrm>
            <a:off x="2514600" y="3584575"/>
            <a:ext cx="1219200" cy="304800"/>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R7</a:t>
            </a:r>
          </a:p>
        </p:txBody>
      </p:sp>
      <p:sp>
        <p:nvSpPr>
          <p:cNvPr id="12" name="Rectangle 11">
            <a:extLst>
              <a:ext uri="{FF2B5EF4-FFF2-40B4-BE49-F238E27FC236}">
                <a16:creationId xmlns:a16="http://schemas.microsoft.com/office/drawing/2014/main" id="{C0251D25-AA5F-4ABF-9017-5ED444C35385}"/>
              </a:ext>
            </a:extLst>
          </p:cNvPr>
          <p:cNvSpPr>
            <a:spLocks noChangeArrowheads="1"/>
          </p:cNvSpPr>
          <p:nvPr/>
        </p:nvSpPr>
        <p:spPr bwMode="auto">
          <a:xfrm>
            <a:off x="2514600" y="3889375"/>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R8</a:t>
            </a:r>
          </a:p>
        </p:txBody>
      </p:sp>
      <p:sp>
        <p:nvSpPr>
          <p:cNvPr id="13" name="Rectangle 12">
            <a:extLst>
              <a:ext uri="{FF2B5EF4-FFF2-40B4-BE49-F238E27FC236}">
                <a16:creationId xmlns:a16="http://schemas.microsoft.com/office/drawing/2014/main" id="{2D9BE41B-2F23-47A2-8179-5AAC599E54A7}"/>
              </a:ext>
            </a:extLst>
          </p:cNvPr>
          <p:cNvSpPr>
            <a:spLocks noChangeArrowheads="1"/>
          </p:cNvSpPr>
          <p:nvPr/>
        </p:nvSpPr>
        <p:spPr bwMode="auto">
          <a:xfrm>
            <a:off x="2514600" y="4194175"/>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R9</a:t>
            </a:r>
          </a:p>
        </p:txBody>
      </p:sp>
      <p:sp>
        <p:nvSpPr>
          <p:cNvPr id="14" name="Rectangle 13">
            <a:extLst>
              <a:ext uri="{FF2B5EF4-FFF2-40B4-BE49-F238E27FC236}">
                <a16:creationId xmlns:a16="http://schemas.microsoft.com/office/drawing/2014/main" id="{8CE7223E-FA20-42D9-B14E-3716B107C2F7}"/>
              </a:ext>
            </a:extLst>
          </p:cNvPr>
          <p:cNvSpPr>
            <a:spLocks noChangeArrowheads="1"/>
          </p:cNvSpPr>
          <p:nvPr/>
        </p:nvSpPr>
        <p:spPr bwMode="auto">
          <a:xfrm>
            <a:off x="2514600" y="4498975"/>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R10</a:t>
            </a:r>
          </a:p>
        </p:txBody>
      </p:sp>
      <p:sp>
        <p:nvSpPr>
          <p:cNvPr id="15" name="Rectangle 14">
            <a:extLst>
              <a:ext uri="{FF2B5EF4-FFF2-40B4-BE49-F238E27FC236}">
                <a16:creationId xmlns:a16="http://schemas.microsoft.com/office/drawing/2014/main" id="{8A6D84B4-2B8E-45C9-843A-B2C44EFC2A9E}"/>
              </a:ext>
            </a:extLst>
          </p:cNvPr>
          <p:cNvSpPr>
            <a:spLocks noChangeArrowheads="1"/>
          </p:cNvSpPr>
          <p:nvPr/>
        </p:nvSpPr>
        <p:spPr bwMode="auto">
          <a:xfrm>
            <a:off x="2514600" y="4803775"/>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R11</a:t>
            </a:r>
          </a:p>
        </p:txBody>
      </p:sp>
      <p:sp>
        <p:nvSpPr>
          <p:cNvPr id="16" name="Rectangle 15">
            <a:extLst>
              <a:ext uri="{FF2B5EF4-FFF2-40B4-BE49-F238E27FC236}">
                <a16:creationId xmlns:a16="http://schemas.microsoft.com/office/drawing/2014/main" id="{7223B2DC-5669-439F-881B-E5923E7D38F8}"/>
              </a:ext>
            </a:extLst>
          </p:cNvPr>
          <p:cNvSpPr>
            <a:spLocks noChangeArrowheads="1"/>
          </p:cNvSpPr>
          <p:nvPr/>
        </p:nvSpPr>
        <p:spPr bwMode="auto">
          <a:xfrm>
            <a:off x="2514600" y="5108575"/>
            <a:ext cx="1219200" cy="304800"/>
          </a:xfrm>
          <a:prstGeom prst="rect">
            <a:avLst/>
          </a:prstGeom>
          <a:solidFill>
            <a:srgbClr val="CCE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R12</a:t>
            </a:r>
          </a:p>
        </p:txBody>
      </p:sp>
      <p:sp>
        <p:nvSpPr>
          <p:cNvPr id="17" name="Rectangle 16">
            <a:extLst>
              <a:ext uri="{FF2B5EF4-FFF2-40B4-BE49-F238E27FC236}">
                <a16:creationId xmlns:a16="http://schemas.microsoft.com/office/drawing/2014/main" id="{A16FD93E-31BC-42DB-98BA-FA7AA3D0C6D2}"/>
              </a:ext>
            </a:extLst>
          </p:cNvPr>
          <p:cNvSpPr>
            <a:spLocks noChangeArrowheads="1"/>
          </p:cNvSpPr>
          <p:nvPr/>
        </p:nvSpPr>
        <p:spPr bwMode="auto">
          <a:xfrm>
            <a:off x="2514600" y="5413375"/>
            <a:ext cx="1219200" cy="30480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R13(SP)</a:t>
            </a:r>
          </a:p>
        </p:txBody>
      </p:sp>
      <p:sp>
        <p:nvSpPr>
          <p:cNvPr id="18" name="Rectangle 17">
            <a:extLst>
              <a:ext uri="{FF2B5EF4-FFF2-40B4-BE49-F238E27FC236}">
                <a16:creationId xmlns:a16="http://schemas.microsoft.com/office/drawing/2014/main" id="{94542D1B-55A2-454E-AC66-3B93DD2837C4}"/>
              </a:ext>
            </a:extLst>
          </p:cNvPr>
          <p:cNvSpPr>
            <a:spLocks noChangeArrowheads="1"/>
          </p:cNvSpPr>
          <p:nvPr/>
        </p:nvSpPr>
        <p:spPr bwMode="auto">
          <a:xfrm>
            <a:off x="2514600" y="5718175"/>
            <a:ext cx="1219200" cy="304800"/>
          </a:xfrm>
          <a:prstGeom prst="rect">
            <a:avLst/>
          </a:prstGeom>
          <a:solidFill>
            <a:srgbClr val="99FF66"/>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R14(LR)</a:t>
            </a:r>
          </a:p>
        </p:txBody>
      </p:sp>
      <p:sp>
        <p:nvSpPr>
          <p:cNvPr id="19" name="Rectangle 18">
            <a:extLst>
              <a:ext uri="{FF2B5EF4-FFF2-40B4-BE49-F238E27FC236}">
                <a16:creationId xmlns:a16="http://schemas.microsoft.com/office/drawing/2014/main" id="{FA098C68-9251-4333-9325-EEB0DC7B218E}"/>
              </a:ext>
            </a:extLst>
          </p:cNvPr>
          <p:cNvSpPr>
            <a:spLocks noChangeArrowheads="1"/>
          </p:cNvSpPr>
          <p:nvPr/>
        </p:nvSpPr>
        <p:spPr bwMode="auto">
          <a:xfrm>
            <a:off x="2514600" y="6022975"/>
            <a:ext cx="1219200" cy="304800"/>
          </a:xfrm>
          <a:prstGeom prst="rect">
            <a:avLst/>
          </a:prstGeom>
          <a:solidFill>
            <a:srgbClr val="FFFF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R15(PC)</a:t>
            </a:r>
          </a:p>
        </p:txBody>
      </p:sp>
      <p:sp>
        <p:nvSpPr>
          <p:cNvPr id="20" name="Rectangle 19">
            <a:extLst>
              <a:ext uri="{FF2B5EF4-FFF2-40B4-BE49-F238E27FC236}">
                <a16:creationId xmlns:a16="http://schemas.microsoft.com/office/drawing/2014/main" id="{532C97B2-7317-427C-A6FB-20146E09B01B}"/>
              </a:ext>
            </a:extLst>
          </p:cNvPr>
          <p:cNvSpPr>
            <a:spLocks noChangeArrowheads="1"/>
          </p:cNvSpPr>
          <p:nvPr/>
        </p:nvSpPr>
        <p:spPr bwMode="auto">
          <a:xfrm>
            <a:off x="2514600" y="6327775"/>
            <a:ext cx="1219200" cy="304800"/>
          </a:xfrm>
          <a:prstGeom prst="rect">
            <a:avLst/>
          </a:prstGeom>
          <a:solidFill>
            <a:srgbClr val="FF00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XPSR</a:t>
            </a:r>
          </a:p>
        </p:txBody>
      </p:sp>
      <p:sp>
        <p:nvSpPr>
          <p:cNvPr id="21" name="Text Box 20">
            <a:extLst>
              <a:ext uri="{FF2B5EF4-FFF2-40B4-BE49-F238E27FC236}">
                <a16:creationId xmlns:a16="http://schemas.microsoft.com/office/drawing/2014/main" id="{D2A79C99-6806-4B57-9D18-70858C7A9F48}"/>
              </a:ext>
            </a:extLst>
          </p:cNvPr>
          <p:cNvSpPr txBox="1">
            <a:spLocks noChangeArrowheads="1"/>
          </p:cNvSpPr>
          <p:nvPr/>
        </p:nvSpPr>
        <p:spPr bwMode="auto">
          <a:xfrm>
            <a:off x="5562600" y="2289175"/>
            <a:ext cx="4648200" cy="1366528"/>
          </a:xfrm>
          <a:prstGeom prst="rect">
            <a:avLst/>
          </a:prstGeom>
          <a:noFill/>
          <a:ln w="9525" algn="ctr">
            <a:solidFill>
              <a:srgbClr val="000000"/>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20000"/>
              </a:spcBef>
              <a:defRPr/>
            </a:pPr>
            <a:r>
              <a:rPr lang="zh-CN" altLang="en-US" b="1" kern="0">
                <a:solidFill>
                  <a:srgbClr val="000000"/>
                </a:solidFill>
                <a:latin typeface="华文新魏" pitchFamily="2" charset="-122"/>
                <a:ea typeface="华文新魏" pitchFamily="2" charset="-122"/>
              </a:rPr>
              <a:t>程序计数器</a:t>
            </a:r>
            <a:r>
              <a:rPr lang="zh-CN" altLang="en-US" kern="0">
                <a:solidFill>
                  <a:srgbClr val="000000"/>
                </a:solidFill>
                <a:latin typeface="华文新魏" pitchFamily="2" charset="-122"/>
                <a:ea typeface="华文新魏" pitchFamily="2" charset="-122"/>
              </a:rPr>
              <a:t> （</a:t>
            </a:r>
            <a:r>
              <a:rPr lang="en-US" altLang="zh-CN" kern="0">
                <a:solidFill>
                  <a:srgbClr val="000000"/>
                </a:solidFill>
                <a:latin typeface="华文新魏" pitchFamily="2" charset="-122"/>
                <a:ea typeface="华文新魏" pitchFamily="2" charset="-122"/>
              </a:rPr>
              <a:t>PC</a:t>
            </a:r>
            <a:r>
              <a:rPr lang="zh-CN" altLang="en-US" kern="0">
                <a:solidFill>
                  <a:srgbClr val="000000"/>
                </a:solidFill>
                <a:latin typeface="华文新魏" pitchFamily="2" charset="-122"/>
                <a:ea typeface="华文新魏" pitchFamily="2" charset="-122"/>
              </a:rPr>
              <a:t>）</a:t>
            </a:r>
          </a:p>
          <a:p>
            <a:pPr>
              <a:spcBef>
                <a:spcPct val="20000"/>
              </a:spcBef>
              <a:defRPr/>
            </a:pPr>
            <a:r>
              <a:rPr lang="zh-CN" altLang="en-US" kern="0">
                <a:solidFill>
                  <a:srgbClr val="FF3300"/>
                </a:solidFill>
                <a:latin typeface="华文新魏" pitchFamily="2" charset="-122"/>
                <a:ea typeface="华文新魏" pitchFamily="2" charset="-122"/>
              </a:rPr>
              <a:t>程序计数器 总是指向正在取指的指令</a:t>
            </a:r>
            <a:r>
              <a:rPr lang="zh-CN" altLang="en-US" kern="0">
                <a:solidFill>
                  <a:srgbClr val="000000"/>
                </a:solidFill>
                <a:latin typeface="华文新魏" pitchFamily="2" charset="-122"/>
                <a:ea typeface="华文新魏" pitchFamily="2" charset="-122"/>
              </a:rPr>
              <a:t>。</a:t>
            </a:r>
          </a:p>
          <a:p>
            <a:pPr>
              <a:spcBef>
                <a:spcPct val="20000"/>
              </a:spcBef>
              <a:defRPr/>
            </a:pPr>
            <a:r>
              <a:rPr lang="zh-CN" altLang="en-US" kern="0">
                <a:solidFill>
                  <a:srgbClr val="3333CC"/>
                </a:solidFill>
                <a:latin typeface="华文新魏" pitchFamily="2" charset="-122"/>
                <a:ea typeface="华文新魏" pitchFamily="2" charset="-122"/>
              </a:rPr>
              <a:t>该寄存器的位</a:t>
            </a:r>
            <a:r>
              <a:rPr lang="en-US" altLang="zh-CN" kern="0">
                <a:solidFill>
                  <a:srgbClr val="3333CC"/>
                </a:solidFill>
                <a:latin typeface="华文新魏" pitchFamily="2" charset="-122"/>
                <a:ea typeface="华文新魏" pitchFamily="2" charset="-122"/>
              </a:rPr>
              <a:t>0</a:t>
            </a:r>
            <a:r>
              <a:rPr lang="zh-CN" altLang="en-US" kern="0">
                <a:solidFill>
                  <a:srgbClr val="3333CC"/>
                </a:solidFill>
                <a:latin typeface="华文新魏" pitchFamily="2" charset="-122"/>
                <a:ea typeface="华文新魏" pitchFamily="2" charset="-122"/>
              </a:rPr>
              <a:t>始终为</a:t>
            </a:r>
            <a:r>
              <a:rPr lang="en-US" altLang="zh-CN" kern="0">
                <a:solidFill>
                  <a:srgbClr val="3333CC"/>
                </a:solidFill>
                <a:latin typeface="华文新魏" pitchFamily="2" charset="-122"/>
                <a:ea typeface="华文新魏" pitchFamily="2" charset="-122"/>
              </a:rPr>
              <a:t>0</a:t>
            </a:r>
            <a:r>
              <a:rPr lang="zh-CN" altLang="en-US" kern="0">
                <a:solidFill>
                  <a:srgbClr val="3333CC"/>
                </a:solidFill>
                <a:latin typeface="华文新魏" pitchFamily="2" charset="-122"/>
                <a:ea typeface="华文新魏" pitchFamily="2" charset="-122"/>
              </a:rPr>
              <a:t>，因此，指令始</a:t>
            </a:r>
          </a:p>
          <a:p>
            <a:pPr>
              <a:spcBef>
                <a:spcPct val="20000"/>
              </a:spcBef>
              <a:defRPr/>
            </a:pPr>
            <a:r>
              <a:rPr lang="zh-CN" altLang="en-US" kern="0">
                <a:solidFill>
                  <a:srgbClr val="3333CC"/>
                </a:solidFill>
                <a:latin typeface="华文新魏" pitchFamily="2" charset="-122"/>
                <a:ea typeface="华文新魏" pitchFamily="2" charset="-122"/>
              </a:rPr>
              <a:t>终与字或半字边界对齐。 </a:t>
            </a:r>
          </a:p>
        </p:txBody>
      </p:sp>
      <p:cxnSp>
        <p:nvCxnSpPr>
          <p:cNvPr id="22" name="AutoShape 22">
            <a:extLst>
              <a:ext uri="{FF2B5EF4-FFF2-40B4-BE49-F238E27FC236}">
                <a16:creationId xmlns:a16="http://schemas.microsoft.com/office/drawing/2014/main" id="{30B3453A-6DE4-464D-8843-49E0B1A1004A}"/>
              </a:ext>
            </a:extLst>
          </p:cNvPr>
          <p:cNvCxnSpPr>
            <a:cxnSpLocks noChangeShapeType="1"/>
            <a:stCxn id="19" idx="3"/>
            <a:endCxn id="21" idx="1"/>
          </p:cNvCxnSpPr>
          <p:nvPr/>
        </p:nvCxnSpPr>
        <p:spPr bwMode="auto">
          <a:xfrm flipV="1">
            <a:off x="3733800" y="2972439"/>
            <a:ext cx="1828800" cy="3202936"/>
          </a:xfrm>
          <a:prstGeom prst="bentConnector3">
            <a:avLst>
              <a:gd name="adj1" fmla="val 50000"/>
            </a:avLst>
          </a:prstGeom>
          <a:noFill/>
          <a:ln w="76200">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Box 23">
            <a:extLst>
              <a:ext uri="{FF2B5EF4-FFF2-40B4-BE49-F238E27FC236}">
                <a16:creationId xmlns:a16="http://schemas.microsoft.com/office/drawing/2014/main" id="{2C1F8B12-74FC-4C67-8064-A3736333741E}"/>
              </a:ext>
            </a:extLst>
          </p:cNvPr>
          <p:cNvSpPr txBox="1">
            <a:spLocks noChangeArrowheads="1"/>
          </p:cNvSpPr>
          <p:nvPr/>
        </p:nvSpPr>
        <p:spPr bwMode="auto">
          <a:xfrm>
            <a:off x="5562600" y="4346576"/>
            <a:ext cx="4648200" cy="701731"/>
          </a:xfrm>
          <a:prstGeom prst="rect">
            <a:avLst/>
          </a:prstGeom>
          <a:noFill/>
          <a:ln w="9525" algn="ctr">
            <a:solidFill>
              <a:srgbClr val="000000"/>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20000"/>
              </a:spcBef>
              <a:defRPr/>
            </a:pPr>
            <a:r>
              <a:rPr lang="zh-CN" altLang="en-US" b="1" kern="0">
                <a:solidFill>
                  <a:srgbClr val="000000"/>
                </a:solidFill>
                <a:latin typeface="华文新魏" pitchFamily="2" charset="-122"/>
                <a:ea typeface="华文新魏" pitchFamily="2" charset="-122"/>
              </a:rPr>
              <a:t>程序状态寄存器</a:t>
            </a:r>
            <a:r>
              <a:rPr lang="zh-CN" altLang="en-US" kern="0">
                <a:solidFill>
                  <a:srgbClr val="000000"/>
                </a:solidFill>
                <a:latin typeface="华文新魏" pitchFamily="2" charset="-122"/>
                <a:ea typeface="华文新魏" pitchFamily="2" charset="-122"/>
              </a:rPr>
              <a:t> （</a:t>
            </a:r>
            <a:r>
              <a:rPr lang="en-US" altLang="zh-CN" kern="0">
                <a:solidFill>
                  <a:srgbClr val="000000"/>
                </a:solidFill>
                <a:latin typeface="华文新魏" pitchFamily="2" charset="-122"/>
                <a:ea typeface="华文新魏" pitchFamily="2" charset="-122"/>
              </a:rPr>
              <a:t>XPSR</a:t>
            </a:r>
            <a:r>
              <a:rPr lang="zh-CN" altLang="en-US" kern="0">
                <a:solidFill>
                  <a:srgbClr val="000000"/>
                </a:solidFill>
                <a:latin typeface="华文新魏" pitchFamily="2" charset="-122"/>
                <a:ea typeface="华文新魏" pitchFamily="2" charset="-122"/>
              </a:rPr>
              <a:t>）</a:t>
            </a:r>
          </a:p>
          <a:p>
            <a:pPr>
              <a:spcBef>
                <a:spcPct val="20000"/>
              </a:spcBef>
              <a:defRPr/>
            </a:pPr>
            <a:r>
              <a:rPr lang="zh-CN" altLang="en-US" kern="0">
                <a:solidFill>
                  <a:srgbClr val="FF3300"/>
                </a:solidFill>
                <a:latin typeface="华文新魏" pitchFamily="2" charset="-122"/>
                <a:ea typeface="华文新魏" pitchFamily="2" charset="-122"/>
              </a:rPr>
              <a:t>用于指示程序的运行状态。</a:t>
            </a:r>
            <a:endParaRPr lang="zh-CN" altLang="en-US" kern="0">
              <a:solidFill>
                <a:srgbClr val="3333CC"/>
              </a:solidFill>
              <a:latin typeface="华文新魏" pitchFamily="2" charset="-122"/>
              <a:ea typeface="华文新魏" pitchFamily="2" charset="-122"/>
            </a:endParaRPr>
          </a:p>
        </p:txBody>
      </p:sp>
      <p:cxnSp>
        <p:nvCxnSpPr>
          <p:cNvPr id="24" name="AutoShape 24">
            <a:extLst>
              <a:ext uri="{FF2B5EF4-FFF2-40B4-BE49-F238E27FC236}">
                <a16:creationId xmlns:a16="http://schemas.microsoft.com/office/drawing/2014/main" id="{ED5DD8D4-6517-4FDF-BAC3-5F55FF178B63}"/>
              </a:ext>
            </a:extLst>
          </p:cNvPr>
          <p:cNvCxnSpPr>
            <a:cxnSpLocks noChangeShapeType="1"/>
            <a:stCxn id="20" idx="3"/>
            <a:endCxn id="23" idx="1"/>
          </p:cNvCxnSpPr>
          <p:nvPr/>
        </p:nvCxnSpPr>
        <p:spPr bwMode="auto">
          <a:xfrm flipV="1">
            <a:off x="3733800" y="4697441"/>
            <a:ext cx="1828800" cy="1782734"/>
          </a:xfrm>
          <a:prstGeom prst="bentConnector3">
            <a:avLst>
              <a:gd name="adj1" fmla="val 50000"/>
            </a:avLst>
          </a:prstGeom>
          <a:noFill/>
          <a:ln w="76200">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矩形 1">
            <a:extLst>
              <a:ext uri="{FF2B5EF4-FFF2-40B4-BE49-F238E27FC236}">
                <a16:creationId xmlns:a16="http://schemas.microsoft.com/office/drawing/2014/main" id="{228132F5-1C75-4215-A54A-61518F61EC9C}"/>
              </a:ext>
            </a:extLst>
          </p:cNvPr>
          <p:cNvSpPr/>
          <p:nvPr/>
        </p:nvSpPr>
        <p:spPr>
          <a:xfrm>
            <a:off x="5535613" y="5135564"/>
            <a:ext cx="4572000" cy="1476375"/>
          </a:xfrm>
          <a:prstGeom prst="rect">
            <a:avLst/>
          </a:prstGeom>
        </p:spPr>
        <p:txBody>
          <a:bodyPr>
            <a:spAutoFit/>
          </a:bodyPr>
          <a:lstStyle/>
          <a:p>
            <a:pPr>
              <a:defRPr/>
            </a:pPr>
            <a:r>
              <a:rPr lang="zh-CN" altLang="en-US" dirty="0">
                <a:latin typeface="楷体" panose="02010609060101010101" pitchFamily="49" charset="-122"/>
                <a:ea typeface="楷体" panose="02010609060101010101" pitchFamily="49" charset="-122"/>
              </a:rPr>
              <a:t>程序状态寄存器分为</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个子状态寄存器：</a:t>
            </a:r>
          </a:p>
          <a:p>
            <a:pPr marL="285750" indent="-285750">
              <a:buFont typeface="Wingdings" panose="05000000000000000000" pitchFamily="2" charset="2"/>
              <a:buChar char="Ø"/>
              <a:defRPr/>
            </a:pPr>
            <a:r>
              <a:rPr lang="zh-CN" altLang="en-US" dirty="0">
                <a:solidFill>
                  <a:srgbClr val="008000"/>
                </a:solidFill>
                <a:latin typeface="楷体" panose="02010609060101010101" pitchFamily="49" charset="-122"/>
                <a:ea typeface="楷体" panose="02010609060101010101" pitchFamily="49" charset="-122"/>
              </a:rPr>
              <a:t>应用程序</a:t>
            </a:r>
            <a:r>
              <a:rPr lang="en-US" altLang="zh-CN" dirty="0">
                <a:solidFill>
                  <a:srgbClr val="008000"/>
                </a:solidFill>
                <a:latin typeface="楷体" panose="02010609060101010101" pitchFamily="49" charset="-122"/>
                <a:ea typeface="楷体" panose="02010609060101010101" pitchFamily="49" charset="-122"/>
              </a:rPr>
              <a:t>PSR</a:t>
            </a:r>
            <a:r>
              <a:rPr lang="zh-CN" altLang="en-US" dirty="0">
                <a:solidFill>
                  <a:srgbClr val="008000"/>
                </a:solidFill>
                <a:latin typeface="楷体" panose="02010609060101010101" pitchFamily="49" charset="-122"/>
                <a:ea typeface="楷体" panose="02010609060101010101" pitchFamily="49" charset="-122"/>
              </a:rPr>
              <a:t>（</a:t>
            </a:r>
            <a:r>
              <a:rPr lang="en-US" altLang="zh-CN" dirty="0">
                <a:solidFill>
                  <a:srgbClr val="008000"/>
                </a:solidFill>
                <a:latin typeface="楷体" panose="02010609060101010101" pitchFamily="49" charset="-122"/>
                <a:ea typeface="楷体" panose="02010609060101010101" pitchFamily="49" charset="-122"/>
              </a:rPr>
              <a:t>APSR</a:t>
            </a:r>
            <a:r>
              <a:rPr lang="zh-CN" altLang="en-US" dirty="0">
                <a:solidFill>
                  <a:srgbClr val="008000"/>
                </a:solidFill>
                <a:latin typeface="楷体" panose="02010609060101010101" pitchFamily="49" charset="-122"/>
                <a:ea typeface="楷体" panose="02010609060101010101" pitchFamily="49" charset="-122"/>
              </a:rPr>
              <a:t>）</a:t>
            </a:r>
          </a:p>
          <a:p>
            <a:pPr marL="285750" indent="-285750">
              <a:buFont typeface="Wingdings" panose="05000000000000000000" pitchFamily="2" charset="2"/>
              <a:buChar char="Ø"/>
              <a:defRPr/>
            </a:pPr>
            <a:r>
              <a:rPr lang="zh-CN" altLang="en-US" dirty="0">
                <a:solidFill>
                  <a:srgbClr val="008000"/>
                </a:solidFill>
                <a:latin typeface="楷体" panose="02010609060101010101" pitchFamily="49" charset="-122"/>
                <a:ea typeface="楷体" panose="02010609060101010101" pitchFamily="49" charset="-122"/>
              </a:rPr>
              <a:t>中断状态</a:t>
            </a:r>
            <a:r>
              <a:rPr lang="en-US" altLang="zh-CN" dirty="0">
                <a:solidFill>
                  <a:srgbClr val="008000"/>
                </a:solidFill>
                <a:latin typeface="楷体" panose="02010609060101010101" pitchFamily="49" charset="-122"/>
                <a:ea typeface="楷体" panose="02010609060101010101" pitchFamily="49" charset="-122"/>
              </a:rPr>
              <a:t>PSR</a:t>
            </a:r>
            <a:r>
              <a:rPr lang="zh-CN" altLang="en-US" dirty="0">
                <a:solidFill>
                  <a:srgbClr val="008000"/>
                </a:solidFill>
                <a:latin typeface="楷体" panose="02010609060101010101" pitchFamily="49" charset="-122"/>
                <a:ea typeface="楷体" panose="02010609060101010101" pitchFamily="49" charset="-122"/>
              </a:rPr>
              <a:t>（</a:t>
            </a:r>
            <a:r>
              <a:rPr lang="en-US" altLang="zh-CN" dirty="0">
                <a:solidFill>
                  <a:srgbClr val="008000"/>
                </a:solidFill>
                <a:latin typeface="楷体" panose="02010609060101010101" pitchFamily="49" charset="-122"/>
                <a:ea typeface="楷体" panose="02010609060101010101" pitchFamily="49" charset="-122"/>
              </a:rPr>
              <a:t>IPSR</a:t>
            </a:r>
            <a:r>
              <a:rPr lang="zh-CN" altLang="en-US" dirty="0">
                <a:solidFill>
                  <a:srgbClr val="008000"/>
                </a:solidFill>
                <a:latin typeface="楷体" panose="02010609060101010101" pitchFamily="49" charset="-122"/>
                <a:ea typeface="楷体" panose="02010609060101010101" pitchFamily="49" charset="-122"/>
              </a:rPr>
              <a:t>）</a:t>
            </a:r>
          </a:p>
          <a:p>
            <a:pPr marL="285750" indent="-285750">
              <a:buFont typeface="Wingdings" panose="05000000000000000000" pitchFamily="2" charset="2"/>
              <a:buChar char="Ø"/>
              <a:defRPr/>
            </a:pPr>
            <a:r>
              <a:rPr lang="zh-CN" altLang="en-US" dirty="0">
                <a:solidFill>
                  <a:srgbClr val="008000"/>
                </a:solidFill>
                <a:latin typeface="楷体" panose="02010609060101010101" pitchFamily="49" charset="-122"/>
                <a:ea typeface="楷体" panose="02010609060101010101" pitchFamily="49" charset="-122"/>
              </a:rPr>
              <a:t>执行状态</a:t>
            </a:r>
            <a:r>
              <a:rPr lang="en-US" altLang="zh-CN" dirty="0">
                <a:solidFill>
                  <a:srgbClr val="008000"/>
                </a:solidFill>
                <a:latin typeface="楷体" panose="02010609060101010101" pitchFamily="49" charset="-122"/>
                <a:ea typeface="楷体" panose="02010609060101010101" pitchFamily="49" charset="-122"/>
              </a:rPr>
              <a:t>PSR</a:t>
            </a:r>
            <a:r>
              <a:rPr lang="zh-CN" altLang="en-US" dirty="0">
                <a:solidFill>
                  <a:srgbClr val="008000"/>
                </a:solidFill>
                <a:latin typeface="楷体" panose="02010609060101010101" pitchFamily="49" charset="-122"/>
                <a:ea typeface="楷体" panose="02010609060101010101" pitchFamily="49" charset="-122"/>
              </a:rPr>
              <a:t>（</a:t>
            </a:r>
            <a:r>
              <a:rPr lang="en-US" altLang="zh-CN" dirty="0">
                <a:solidFill>
                  <a:srgbClr val="008000"/>
                </a:solidFill>
                <a:latin typeface="楷体" panose="02010609060101010101" pitchFamily="49" charset="-122"/>
                <a:ea typeface="楷体" panose="02010609060101010101" pitchFamily="49" charset="-122"/>
              </a:rPr>
              <a:t>EPSR</a:t>
            </a:r>
            <a:r>
              <a:rPr lang="zh-CN" altLang="en-US" dirty="0">
                <a:solidFill>
                  <a:srgbClr val="008000"/>
                </a:solidFill>
                <a:latin typeface="楷体" panose="02010609060101010101" pitchFamily="49" charset="-122"/>
                <a:ea typeface="楷体" panose="02010609060101010101" pitchFamily="49" charset="-122"/>
              </a:rPr>
              <a:t>）</a:t>
            </a:r>
          </a:p>
          <a:p>
            <a:pPr>
              <a:defRPr/>
            </a:pPr>
            <a:r>
              <a:rPr lang="zh-CN" altLang="en-US" dirty="0">
                <a:latin typeface="楷体" panose="02010609060101010101" pitchFamily="49" charset="-122"/>
                <a:ea typeface="楷体" panose="02010609060101010101" pitchFamily="49" charset="-122"/>
              </a:rPr>
              <a:t>这</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个</a:t>
            </a:r>
            <a:r>
              <a:rPr lang="en-US" altLang="zh-CN" dirty="0">
                <a:latin typeface="楷体" panose="02010609060101010101" pitchFamily="49" charset="-122"/>
                <a:ea typeface="楷体" panose="02010609060101010101" pitchFamily="49" charset="-122"/>
              </a:rPr>
              <a:t>PSR</a:t>
            </a:r>
            <a:r>
              <a:rPr lang="zh-CN" altLang="en-US" dirty="0">
                <a:latin typeface="楷体" panose="02010609060101010101" pitchFamily="49" charset="-122"/>
                <a:ea typeface="楷体" panose="02010609060101010101" pitchFamily="49" charset="-122"/>
              </a:rPr>
              <a:t>可单独反问，也可组合访问。</a:t>
            </a:r>
          </a:p>
        </p:txBody>
      </p:sp>
    </p:spTree>
    <p:extLst>
      <p:ext uri="{BB962C8B-B14F-4D97-AF65-F5344CB8AC3E}">
        <p14:creationId xmlns:p14="http://schemas.microsoft.com/office/powerpoint/2010/main" val="15103921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4)">
                                      <p:cBhvr>
                                        <p:cTn id="7" dur="20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8DABDC34-A0FC-4B33-B6A0-0837806421A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28675" name="Text Box 2">
            <a:extLst>
              <a:ext uri="{FF2B5EF4-FFF2-40B4-BE49-F238E27FC236}">
                <a16:creationId xmlns:a16="http://schemas.microsoft.com/office/drawing/2014/main" id="{5204AA4F-70E6-4B6E-8735-63E55E7491F6}"/>
              </a:ext>
            </a:extLst>
          </p:cNvPr>
          <p:cNvSpPr txBox="1">
            <a:spLocks noChangeArrowheads="1"/>
          </p:cNvSpPr>
          <p:nvPr/>
        </p:nvSpPr>
        <p:spPr bwMode="auto">
          <a:xfrm>
            <a:off x="2286000" y="1412876"/>
            <a:ext cx="746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a:solidFill>
                  <a:srgbClr val="0000FF"/>
                </a:solidFill>
                <a:latin typeface="华文新魏" panose="02010800040101010101" pitchFamily="2" charset="-122"/>
                <a:ea typeface="华文新魏" panose="02010800040101010101" pitchFamily="2" charset="-122"/>
              </a:rPr>
              <a:t>程序状态寄存器</a:t>
            </a:r>
            <a:endParaRPr lang="zh-CN" altLang="en-US" sz="3200">
              <a:solidFill>
                <a:srgbClr val="0000FF"/>
              </a:solidFill>
              <a:latin typeface="华文新魏" panose="02010800040101010101" pitchFamily="2" charset="-122"/>
              <a:ea typeface="华文新魏" panose="02010800040101010101" pitchFamily="2" charset="-122"/>
            </a:endParaRPr>
          </a:p>
        </p:txBody>
      </p:sp>
      <p:sp>
        <p:nvSpPr>
          <p:cNvPr id="23" name="Text Box 3">
            <a:extLst>
              <a:ext uri="{FF2B5EF4-FFF2-40B4-BE49-F238E27FC236}">
                <a16:creationId xmlns:a16="http://schemas.microsoft.com/office/drawing/2014/main" id="{AA6828E9-6E48-4EBA-A95C-0247096E5B2C}"/>
              </a:ext>
            </a:extLst>
          </p:cNvPr>
          <p:cNvSpPr txBox="1">
            <a:spLocks noChangeArrowheads="1"/>
          </p:cNvSpPr>
          <p:nvPr/>
        </p:nvSpPr>
        <p:spPr bwMode="auto">
          <a:xfrm>
            <a:off x="2133600" y="2098675"/>
            <a:ext cx="6629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kern="0">
                <a:solidFill>
                  <a:srgbClr val="3333CC"/>
                </a:solidFill>
                <a:latin typeface="华文新魏" pitchFamily="2" charset="-122"/>
                <a:ea typeface="华文新魏" pitchFamily="2" charset="-122"/>
              </a:rPr>
              <a:t>对程序状态寄存器的访问只能使用</a:t>
            </a:r>
            <a:r>
              <a:rPr lang="en-US" altLang="zh-CN" kern="0">
                <a:solidFill>
                  <a:srgbClr val="3333CC"/>
                </a:solidFill>
                <a:latin typeface="华文新魏" pitchFamily="2" charset="-122"/>
                <a:ea typeface="华文新魏" pitchFamily="2" charset="-122"/>
              </a:rPr>
              <a:t>MRS</a:t>
            </a:r>
            <a:r>
              <a:rPr lang="zh-CN" altLang="en-US" kern="0">
                <a:solidFill>
                  <a:srgbClr val="3333CC"/>
                </a:solidFill>
                <a:latin typeface="华文新魏" pitchFamily="2" charset="-122"/>
                <a:ea typeface="华文新魏" pitchFamily="2" charset="-122"/>
              </a:rPr>
              <a:t>和</a:t>
            </a:r>
            <a:r>
              <a:rPr lang="en-US" altLang="zh-CN" kern="0">
                <a:solidFill>
                  <a:srgbClr val="3333CC"/>
                </a:solidFill>
                <a:latin typeface="华文新魏" pitchFamily="2" charset="-122"/>
                <a:ea typeface="华文新魏" pitchFamily="2" charset="-122"/>
              </a:rPr>
              <a:t>MSR</a:t>
            </a:r>
            <a:r>
              <a:rPr lang="zh-CN" altLang="en-US" kern="0">
                <a:solidFill>
                  <a:srgbClr val="3333CC"/>
                </a:solidFill>
                <a:latin typeface="华文新魏" pitchFamily="2" charset="-122"/>
                <a:ea typeface="华文新魏" pitchFamily="2" charset="-122"/>
              </a:rPr>
              <a:t>指令</a:t>
            </a:r>
            <a:r>
              <a:rPr lang="zh-CN" altLang="en-US" kern="0">
                <a:solidFill>
                  <a:srgbClr val="000000"/>
                </a:solidFill>
                <a:latin typeface="华文新魏" pitchFamily="2" charset="-122"/>
                <a:ea typeface="华文新魏" pitchFamily="2" charset="-122"/>
              </a:rPr>
              <a:t> </a:t>
            </a:r>
          </a:p>
        </p:txBody>
      </p:sp>
      <p:sp>
        <p:nvSpPr>
          <p:cNvPr id="24" name="Text Box 4">
            <a:extLst>
              <a:ext uri="{FF2B5EF4-FFF2-40B4-BE49-F238E27FC236}">
                <a16:creationId xmlns:a16="http://schemas.microsoft.com/office/drawing/2014/main" id="{F2144AF8-A911-4857-9605-11F230D1B57C}"/>
              </a:ext>
            </a:extLst>
          </p:cNvPr>
          <p:cNvSpPr txBox="1">
            <a:spLocks noChangeArrowheads="1"/>
          </p:cNvSpPr>
          <p:nvPr/>
        </p:nvSpPr>
        <p:spPr bwMode="auto">
          <a:xfrm>
            <a:off x="2819400" y="4689475"/>
            <a:ext cx="5410200" cy="369332"/>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u="sng" kern="0">
                <a:solidFill>
                  <a:srgbClr val="000000"/>
                </a:solidFill>
                <a:latin typeface="华文新魏" pitchFamily="2" charset="-122"/>
                <a:ea typeface="华文新魏" pitchFamily="2" charset="-122"/>
              </a:rPr>
              <a:t>MRS</a:t>
            </a:r>
            <a:r>
              <a:rPr lang="en-US" altLang="zh-CN" kern="0">
                <a:solidFill>
                  <a:srgbClr val="000000"/>
                </a:solidFill>
                <a:latin typeface="华文新魏" pitchFamily="2" charset="-122"/>
                <a:ea typeface="华文新魏" pitchFamily="2" charset="-122"/>
              </a:rPr>
              <a:t>&lt;c&gt;&lt;q&gt;     &lt;Rd&gt;       &lt;spec_reg&gt;</a:t>
            </a:r>
          </a:p>
        </p:txBody>
      </p:sp>
      <p:sp>
        <p:nvSpPr>
          <p:cNvPr id="25" name="Text Box 5">
            <a:extLst>
              <a:ext uri="{FF2B5EF4-FFF2-40B4-BE49-F238E27FC236}">
                <a16:creationId xmlns:a16="http://schemas.microsoft.com/office/drawing/2014/main" id="{E791E138-68B5-4E93-B871-CA2CB2B866CF}"/>
              </a:ext>
            </a:extLst>
          </p:cNvPr>
          <p:cNvSpPr txBox="1">
            <a:spLocks noChangeArrowheads="1"/>
          </p:cNvSpPr>
          <p:nvPr/>
        </p:nvSpPr>
        <p:spPr bwMode="auto">
          <a:xfrm>
            <a:off x="2514600" y="2616200"/>
            <a:ext cx="579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000000"/>
                </a:solidFill>
                <a:latin typeface="华文新魏" pitchFamily="2" charset="-122"/>
                <a:ea typeface="华文新魏" pitchFamily="2" charset="-122"/>
              </a:rPr>
              <a:t>MRS</a:t>
            </a:r>
            <a:r>
              <a:rPr lang="zh-CN" altLang="en-US" kern="0">
                <a:solidFill>
                  <a:srgbClr val="000000"/>
                </a:solidFill>
                <a:latin typeface="华文新魏" pitchFamily="2" charset="-122"/>
                <a:ea typeface="华文新魏" pitchFamily="2" charset="-122"/>
              </a:rPr>
              <a:t>从特殊寄存器读出数据，并存入一通用寄存器</a:t>
            </a:r>
          </a:p>
        </p:txBody>
      </p:sp>
      <p:sp>
        <p:nvSpPr>
          <p:cNvPr id="26" name="Text Box 6">
            <a:extLst>
              <a:ext uri="{FF2B5EF4-FFF2-40B4-BE49-F238E27FC236}">
                <a16:creationId xmlns:a16="http://schemas.microsoft.com/office/drawing/2014/main" id="{8BC663DD-8850-4FAC-A4A0-4D6563374E7F}"/>
              </a:ext>
            </a:extLst>
          </p:cNvPr>
          <p:cNvSpPr txBox="1">
            <a:spLocks noChangeArrowheads="1"/>
          </p:cNvSpPr>
          <p:nvPr/>
        </p:nvSpPr>
        <p:spPr bwMode="auto">
          <a:xfrm>
            <a:off x="5181600" y="3165476"/>
            <a:ext cx="3124200" cy="34607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指令码</a:t>
            </a:r>
          </a:p>
        </p:txBody>
      </p:sp>
      <p:sp>
        <p:nvSpPr>
          <p:cNvPr id="27" name="Text Box 7">
            <a:extLst>
              <a:ext uri="{FF2B5EF4-FFF2-40B4-BE49-F238E27FC236}">
                <a16:creationId xmlns:a16="http://schemas.microsoft.com/office/drawing/2014/main" id="{B00BFE02-4205-4032-8791-82CBC2251B31}"/>
              </a:ext>
            </a:extLst>
          </p:cNvPr>
          <p:cNvSpPr txBox="1">
            <a:spLocks noChangeArrowheads="1"/>
          </p:cNvSpPr>
          <p:nvPr/>
        </p:nvSpPr>
        <p:spPr bwMode="auto">
          <a:xfrm>
            <a:off x="5181600" y="3546476"/>
            <a:ext cx="3124200" cy="34607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条件执行</a:t>
            </a:r>
          </a:p>
        </p:txBody>
      </p:sp>
      <p:sp>
        <p:nvSpPr>
          <p:cNvPr id="28" name="Text Box 8">
            <a:extLst>
              <a:ext uri="{FF2B5EF4-FFF2-40B4-BE49-F238E27FC236}">
                <a16:creationId xmlns:a16="http://schemas.microsoft.com/office/drawing/2014/main" id="{1834EB77-EDF6-4319-A573-CD0C4F636676}"/>
              </a:ext>
            </a:extLst>
          </p:cNvPr>
          <p:cNvSpPr txBox="1">
            <a:spLocks noChangeArrowheads="1"/>
          </p:cNvSpPr>
          <p:nvPr/>
        </p:nvSpPr>
        <p:spPr bwMode="auto">
          <a:xfrm>
            <a:off x="5181600" y="4003676"/>
            <a:ext cx="3124200" cy="34607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指示是</a:t>
            </a:r>
            <a:r>
              <a:rPr lang="en-US" altLang="zh-CN" sz="1600" kern="0">
                <a:solidFill>
                  <a:srgbClr val="000000"/>
                </a:solidFill>
                <a:latin typeface="华文新魏" pitchFamily="2" charset="-122"/>
                <a:ea typeface="华文新魏" pitchFamily="2" charset="-122"/>
              </a:rPr>
              <a:t>16</a:t>
            </a:r>
            <a:r>
              <a:rPr lang="zh-CN" altLang="en-US" sz="1600" kern="0">
                <a:solidFill>
                  <a:srgbClr val="000000"/>
                </a:solidFill>
                <a:latin typeface="华文新魏" pitchFamily="2" charset="-122"/>
                <a:ea typeface="华文新魏" pitchFamily="2" charset="-122"/>
              </a:rPr>
              <a:t>位还是</a:t>
            </a:r>
            <a:r>
              <a:rPr lang="en-US" altLang="zh-CN" sz="1600" kern="0">
                <a:solidFill>
                  <a:srgbClr val="000000"/>
                </a:solidFill>
                <a:latin typeface="华文新魏" pitchFamily="2" charset="-122"/>
                <a:ea typeface="华文新魏" pitchFamily="2" charset="-122"/>
              </a:rPr>
              <a:t>32</a:t>
            </a:r>
            <a:r>
              <a:rPr lang="zh-CN" altLang="en-US" sz="1600" kern="0">
                <a:solidFill>
                  <a:srgbClr val="000000"/>
                </a:solidFill>
                <a:latin typeface="华文新魏" pitchFamily="2" charset="-122"/>
                <a:ea typeface="华文新魏" pitchFamily="2" charset="-122"/>
              </a:rPr>
              <a:t>位指令</a:t>
            </a:r>
          </a:p>
        </p:txBody>
      </p:sp>
      <p:sp>
        <p:nvSpPr>
          <p:cNvPr id="29" name="Text Box 9">
            <a:extLst>
              <a:ext uri="{FF2B5EF4-FFF2-40B4-BE49-F238E27FC236}">
                <a16:creationId xmlns:a16="http://schemas.microsoft.com/office/drawing/2014/main" id="{5E470833-2E01-47DA-A5E3-AE350E667D6A}"/>
              </a:ext>
            </a:extLst>
          </p:cNvPr>
          <p:cNvSpPr txBox="1">
            <a:spLocks noChangeArrowheads="1"/>
          </p:cNvSpPr>
          <p:nvPr/>
        </p:nvSpPr>
        <p:spPr bwMode="auto">
          <a:xfrm>
            <a:off x="6705600" y="5984876"/>
            <a:ext cx="2362200" cy="34607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通用寄存器（</a:t>
            </a:r>
            <a:r>
              <a:rPr lang="en-US" altLang="zh-CN" sz="1600" kern="0">
                <a:solidFill>
                  <a:srgbClr val="000000"/>
                </a:solidFill>
                <a:latin typeface="华文新魏" pitchFamily="2" charset="-122"/>
                <a:ea typeface="华文新魏" pitchFamily="2" charset="-122"/>
              </a:rPr>
              <a:t>R0</a:t>
            </a:r>
            <a:r>
              <a:rPr lang="en-US" altLang="zh-CN" sz="1600" kern="0">
                <a:solidFill>
                  <a:srgbClr val="000000"/>
                </a:solidFill>
                <a:latin typeface="Times New Roman"/>
                <a:ea typeface="华文新魏" pitchFamily="2" charset="-122"/>
              </a:rPr>
              <a:t>—</a:t>
            </a:r>
            <a:r>
              <a:rPr lang="en-US" altLang="zh-CN" sz="1600" kern="0">
                <a:solidFill>
                  <a:srgbClr val="000000"/>
                </a:solidFill>
                <a:latin typeface="华文新魏" pitchFamily="2" charset="-122"/>
                <a:ea typeface="华文新魏" pitchFamily="2" charset="-122"/>
              </a:rPr>
              <a:t>R15</a:t>
            </a:r>
            <a:r>
              <a:rPr lang="zh-CN" altLang="en-US" sz="1600" kern="0">
                <a:solidFill>
                  <a:srgbClr val="000000"/>
                </a:solidFill>
                <a:latin typeface="华文新魏" pitchFamily="2" charset="-122"/>
                <a:ea typeface="华文新魏" pitchFamily="2" charset="-122"/>
              </a:rPr>
              <a:t>）</a:t>
            </a:r>
          </a:p>
        </p:txBody>
      </p:sp>
      <p:sp>
        <p:nvSpPr>
          <p:cNvPr id="30" name="Text Box 10">
            <a:extLst>
              <a:ext uri="{FF2B5EF4-FFF2-40B4-BE49-F238E27FC236}">
                <a16:creationId xmlns:a16="http://schemas.microsoft.com/office/drawing/2014/main" id="{E3EBDA67-7F6C-48AF-8C31-3C034F9CD6DA}"/>
              </a:ext>
            </a:extLst>
          </p:cNvPr>
          <p:cNvSpPr txBox="1">
            <a:spLocks noChangeArrowheads="1"/>
          </p:cNvSpPr>
          <p:nvPr/>
        </p:nvSpPr>
        <p:spPr bwMode="auto">
          <a:xfrm>
            <a:off x="6705600" y="5527676"/>
            <a:ext cx="2362200" cy="34607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特殊功能寄存器</a:t>
            </a:r>
          </a:p>
        </p:txBody>
      </p:sp>
      <p:sp>
        <p:nvSpPr>
          <p:cNvPr id="31" name="Line 12">
            <a:extLst>
              <a:ext uri="{FF2B5EF4-FFF2-40B4-BE49-F238E27FC236}">
                <a16:creationId xmlns:a16="http://schemas.microsoft.com/office/drawing/2014/main" id="{050FD74C-AE16-4FFF-88FB-11D7512BA697}"/>
              </a:ext>
            </a:extLst>
          </p:cNvPr>
          <p:cNvSpPr>
            <a:spLocks noChangeShapeType="1"/>
          </p:cNvSpPr>
          <p:nvPr/>
        </p:nvSpPr>
        <p:spPr bwMode="auto">
          <a:xfrm flipV="1">
            <a:off x="3200400" y="3317875"/>
            <a:ext cx="0" cy="1371600"/>
          </a:xfrm>
          <a:prstGeom prst="line">
            <a:avLst/>
          </a:prstGeom>
          <a:noFill/>
          <a:ln w="762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2" name="Line 14">
            <a:extLst>
              <a:ext uri="{FF2B5EF4-FFF2-40B4-BE49-F238E27FC236}">
                <a16:creationId xmlns:a16="http://schemas.microsoft.com/office/drawing/2014/main" id="{2EB8157B-4A2F-4391-8D67-FCBA22ABF1D9}"/>
              </a:ext>
            </a:extLst>
          </p:cNvPr>
          <p:cNvSpPr>
            <a:spLocks noChangeShapeType="1"/>
          </p:cNvSpPr>
          <p:nvPr/>
        </p:nvSpPr>
        <p:spPr bwMode="auto">
          <a:xfrm flipH="1">
            <a:off x="3733800" y="3698875"/>
            <a:ext cx="1447800" cy="0"/>
          </a:xfrm>
          <a:prstGeom prst="line">
            <a:avLst/>
          </a:prstGeom>
          <a:noFill/>
          <a:ln w="76200">
            <a:solidFill>
              <a:srgbClr val="3333CC"/>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3" name="Line 15">
            <a:extLst>
              <a:ext uri="{FF2B5EF4-FFF2-40B4-BE49-F238E27FC236}">
                <a16:creationId xmlns:a16="http://schemas.microsoft.com/office/drawing/2014/main" id="{D2CA8075-D6D8-4A07-9C39-4056EB696519}"/>
              </a:ext>
            </a:extLst>
          </p:cNvPr>
          <p:cNvSpPr>
            <a:spLocks noChangeShapeType="1"/>
          </p:cNvSpPr>
          <p:nvPr/>
        </p:nvSpPr>
        <p:spPr bwMode="auto">
          <a:xfrm>
            <a:off x="3733800" y="3698875"/>
            <a:ext cx="0" cy="990600"/>
          </a:xfrm>
          <a:prstGeom prst="line">
            <a:avLst/>
          </a:prstGeom>
          <a:noFill/>
          <a:ln w="762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4" name="Line 16">
            <a:extLst>
              <a:ext uri="{FF2B5EF4-FFF2-40B4-BE49-F238E27FC236}">
                <a16:creationId xmlns:a16="http://schemas.microsoft.com/office/drawing/2014/main" id="{895402EF-8A13-488F-8F4A-FEB6E1E8C58B}"/>
              </a:ext>
            </a:extLst>
          </p:cNvPr>
          <p:cNvSpPr>
            <a:spLocks noChangeShapeType="1"/>
          </p:cNvSpPr>
          <p:nvPr/>
        </p:nvSpPr>
        <p:spPr bwMode="auto">
          <a:xfrm flipH="1">
            <a:off x="4267200" y="4156075"/>
            <a:ext cx="914400" cy="0"/>
          </a:xfrm>
          <a:prstGeom prst="line">
            <a:avLst/>
          </a:prstGeom>
          <a:noFill/>
          <a:ln w="76200">
            <a:solidFill>
              <a:srgbClr val="3333CC"/>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5" name="Line 17">
            <a:extLst>
              <a:ext uri="{FF2B5EF4-FFF2-40B4-BE49-F238E27FC236}">
                <a16:creationId xmlns:a16="http://schemas.microsoft.com/office/drawing/2014/main" id="{22039258-495B-4EE5-9456-B40497F2E119}"/>
              </a:ext>
            </a:extLst>
          </p:cNvPr>
          <p:cNvSpPr>
            <a:spLocks noChangeShapeType="1"/>
          </p:cNvSpPr>
          <p:nvPr/>
        </p:nvSpPr>
        <p:spPr bwMode="auto">
          <a:xfrm>
            <a:off x="4267200" y="4156075"/>
            <a:ext cx="0" cy="533400"/>
          </a:xfrm>
          <a:prstGeom prst="line">
            <a:avLst/>
          </a:prstGeom>
          <a:noFill/>
          <a:ln w="762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6" name="Line 19">
            <a:extLst>
              <a:ext uri="{FF2B5EF4-FFF2-40B4-BE49-F238E27FC236}">
                <a16:creationId xmlns:a16="http://schemas.microsoft.com/office/drawing/2014/main" id="{C0899387-944A-4EC3-838E-DA18C26DD5ED}"/>
              </a:ext>
            </a:extLst>
          </p:cNvPr>
          <p:cNvSpPr>
            <a:spLocks noChangeShapeType="1"/>
          </p:cNvSpPr>
          <p:nvPr/>
        </p:nvSpPr>
        <p:spPr bwMode="auto">
          <a:xfrm flipH="1">
            <a:off x="5334000" y="6137275"/>
            <a:ext cx="1371600" cy="0"/>
          </a:xfrm>
          <a:prstGeom prst="line">
            <a:avLst/>
          </a:prstGeom>
          <a:noFill/>
          <a:ln w="76200">
            <a:solidFill>
              <a:srgbClr val="3333CC"/>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7" name="Line 20">
            <a:extLst>
              <a:ext uri="{FF2B5EF4-FFF2-40B4-BE49-F238E27FC236}">
                <a16:creationId xmlns:a16="http://schemas.microsoft.com/office/drawing/2014/main" id="{C3CCCFBC-C0A4-4CCE-83FA-66BFCCDF5BDD}"/>
              </a:ext>
            </a:extLst>
          </p:cNvPr>
          <p:cNvSpPr>
            <a:spLocks noChangeShapeType="1"/>
          </p:cNvSpPr>
          <p:nvPr/>
        </p:nvSpPr>
        <p:spPr bwMode="auto">
          <a:xfrm flipV="1">
            <a:off x="5334000" y="5146675"/>
            <a:ext cx="0" cy="990600"/>
          </a:xfrm>
          <a:prstGeom prst="line">
            <a:avLst/>
          </a:prstGeom>
          <a:noFill/>
          <a:ln w="762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8" name="Line 23">
            <a:extLst>
              <a:ext uri="{FF2B5EF4-FFF2-40B4-BE49-F238E27FC236}">
                <a16:creationId xmlns:a16="http://schemas.microsoft.com/office/drawing/2014/main" id="{24FFE1A7-7830-4FC0-9E0D-4B4E7D3D3998}"/>
              </a:ext>
            </a:extLst>
          </p:cNvPr>
          <p:cNvSpPr>
            <a:spLocks noChangeShapeType="1"/>
          </p:cNvSpPr>
          <p:nvPr/>
        </p:nvSpPr>
        <p:spPr bwMode="auto">
          <a:xfrm>
            <a:off x="6400800" y="5146675"/>
            <a:ext cx="0" cy="533400"/>
          </a:xfrm>
          <a:prstGeom prst="line">
            <a:avLst/>
          </a:prstGeom>
          <a:noFill/>
          <a:ln w="762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9" name="Line 24">
            <a:extLst>
              <a:ext uri="{FF2B5EF4-FFF2-40B4-BE49-F238E27FC236}">
                <a16:creationId xmlns:a16="http://schemas.microsoft.com/office/drawing/2014/main" id="{924332FB-9BB4-4430-909E-AF9D03BDF950}"/>
              </a:ext>
            </a:extLst>
          </p:cNvPr>
          <p:cNvSpPr>
            <a:spLocks noChangeShapeType="1"/>
          </p:cNvSpPr>
          <p:nvPr/>
        </p:nvSpPr>
        <p:spPr bwMode="auto">
          <a:xfrm>
            <a:off x="6400800" y="5680075"/>
            <a:ext cx="304800" cy="0"/>
          </a:xfrm>
          <a:prstGeom prst="line">
            <a:avLst/>
          </a:prstGeom>
          <a:noFill/>
          <a:ln w="762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40" name="Line 28">
            <a:extLst>
              <a:ext uri="{FF2B5EF4-FFF2-40B4-BE49-F238E27FC236}">
                <a16:creationId xmlns:a16="http://schemas.microsoft.com/office/drawing/2014/main" id="{2A6E5EF0-CDCF-4434-87D1-E4E6DEA3850E}"/>
              </a:ext>
            </a:extLst>
          </p:cNvPr>
          <p:cNvSpPr>
            <a:spLocks noChangeShapeType="1"/>
          </p:cNvSpPr>
          <p:nvPr/>
        </p:nvSpPr>
        <p:spPr bwMode="auto">
          <a:xfrm>
            <a:off x="3200400" y="3317875"/>
            <a:ext cx="1981200" cy="0"/>
          </a:xfrm>
          <a:prstGeom prst="line">
            <a:avLst/>
          </a:prstGeom>
          <a:noFill/>
          <a:ln w="76200">
            <a:solidFill>
              <a:srgbClr val="3333CC"/>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32972406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2" presetClass="entr" presetSubtype="8"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par>
                                <p:cTn id="22" presetID="22" presetClass="entr" presetSubtype="8"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500"/>
                                        <p:tgtEl>
                                          <p:spTgt spid="4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par>
                                <p:cTn id="34" presetID="22" presetClass="entr" presetSubtype="8"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2" presetClass="entr" presetSubtype="8"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8"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2" presetClass="entr" presetSubtype="8"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500"/>
                                        <p:tgtEl>
                                          <p:spTgt spid="37"/>
                                        </p:tgtEl>
                                      </p:cBhvr>
                                    </p:animEffect>
                                  </p:childTnLst>
                                </p:cTn>
                              </p:par>
                              <p:par>
                                <p:cTn id="58" presetID="22" presetClass="entr" presetSubtype="8"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500" fill="hold"/>
                                        <p:tgtEl>
                                          <p:spTgt spid="30"/>
                                        </p:tgtEl>
                                        <p:attrNameLst>
                                          <p:attrName>ppt_x</p:attrName>
                                        </p:attrNameLst>
                                      </p:cBhvr>
                                      <p:tavLst>
                                        <p:tav tm="0">
                                          <p:val>
                                            <p:strVal val="#ppt_x"/>
                                          </p:val>
                                        </p:tav>
                                        <p:tav tm="100000">
                                          <p:val>
                                            <p:strVal val="#ppt_x"/>
                                          </p:val>
                                        </p:tav>
                                      </p:tavLst>
                                    </p:anim>
                                    <p:anim calcmode="lin" valueType="num">
                                      <p:cBhvr additive="base">
                                        <p:cTn id="66" dur="500" fill="hold"/>
                                        <p:tgtEl>
                                          <p:spTgt spid="30"/>
                                        </p:tgtEl>
                                        <p:attrNameLst>
                                          <p:attrName>ppt_y</p:attrName>
                                        </p:attrNameLst>
                                      </p:cBhvr>
                                      <p:tavLst>
                                        <p:tav tm="0">
                                          <p:val>
                                            <p:strVal val="1+#ppt_h/2"/>
                                          </p:val>
                                        </p:tav>
                                        <p:tav tm="100000">
                                          <p:val>
                                            <p:strVal val="#ppt_y"/>
                                          </p:val>
                                        </p:tav>
                                      </p:tavLst>
                                    </p:anim>
                                  </p:childTnLst>
                                </p:cTn>
                              </p:par>
                              <p:par>
                                <p:cTn id="67" presetID="22" presetClass="entr" presetSubtype="8"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left)">
                                      <p:cBhvr>
                                        <p:cTn id="69" dur="500"/>
                                        <p:tgtEl>
                                          <p:spTgt spid="38"/>
                                        </p:tgtEl>
                                      </p:cBhvr>
                                    </p:animEffect>
                                  </p:childTnLst>
                                </p:cTn>
                              </p:par>
                              <p:par>
                                <p:cTn id="70" presetID="22" presetClass="entr" presetSubtype="8"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animBg="1"/>
      <p:bldP spid="28" grpId="0" animBg="1"/>
      <p:bldP spid="29" grpId="0" animBg="1"/>
      <p:bldP spid="30"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0F94CA1A-FFE0-4819-8B94-986273DCBD1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3" name="Text Box 4">
            <a:extLst>
              <a:ext uri="{FF2B5EF4-FFF2-40B4-BE49-F238E27FC236}">
                <a16:creationId xmlns:a16="http://schemas.microsoft.com/office/drawing/2014/main" id="{5CB9FCA2-BD44-46F3-A694-DCCEA58CCD90}"/>
              </a:ext>
            </a:extLst>
          </p:cNvPr>
          <p:cNvSpPr txBox="1">
            <a:spLocks noChangeArrowheads="1"/>
          </p:cNvSpPr>
          <p:nvPr/>
        </p:nvSpPr>
        <p:spPr bwMode="auto">
          <a:xfrm>
            <a:off x="2819400" y="4811713"/>
            <a:ext cx="5410200" cy="369332"/>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u="sng" kern="0">
                <a:solidFill>
                  <a:srgbClr val="000000"/>
                </a:solidFill>
                <a:latin typeface="华文新魏" pitchFamily="2" charset="-122"/>
                <a:ea typeface="华文新魏" pitchFamily="2" charset="-122"/>
              </a:rPr>
              <a:t>MRS</a:t>
            </a:r>
            <a:r>
              <a:rPr lang="en-US" altLang="zh-CN" kern="0">
                <a:solidFill>
                  <a:srgbClr val="000000"/>
                </a:solidFill>
                <a:latin typeface="华文新魏" pitchFamily="2" charset="-122"/>
                <a:ea typeface="华文新魏" pitchFamily="2" charset="-122"/>
              </a:rPr>
              <a:t>&lt;c&gt;&lt;q&gt;     &lt;Rd&gt;       &lt;spec_reg&gt;</a:t>
            </a:r>
          </a:p>
        </p:txBody>
      </p:sp>
      <p:sp>
        <p:nvSpPr>
          <p:cNvPr id="29700" name="Text Box 2">
            <a:extLst>
              <a:ext uri="{FF2B5EF4-FFF2-40B4-BE49-F238E27FC236}">
                <a16:creationId xmlns:a16="http://schemas.microsoft.com/office/drawing/2014/main" id="{9ECC5B72-5451-408C-B663-56D7D2474C75}"/>
              </a:ext>
            </a:extLst>
          </p:cNvPr>
          <p:cNvSpPr txBox="1">
            <a:spLocks noChangeArrowheads="1"/>
          </p:cNvSpPr>
          <p:nvPr/>
        </p:nvSpPr>
        <p:spPr bwMode="auto">
          <a:xfrm>
            <a:off x="2286000" y="1535113"/>
            <a:ext cx="746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a:solidFill>
                  <a:srgbClr val="0000FF"/>
                </a:solidFill>
                <a:latin typeface="华文新魏" panose="02010800040101010101" pitchFamily="2" charset="-122"/>
                <a:ea typeface="华文新魏" panose="02010800040101010101" pitchFamily="2" charset="-122"/>
              </a:rPr>
              <a:t>程序状态寄存器</a:t>
            </a:r>
            <a:endParaRPr lang="zh-CN" altLang="en-US" sz="3200">
              <a:solidFill>
                <a:srgbClr val="0000FF"/>
              </a:solidFill>
              <a:latin typeface="华文新魏" panose="02010800040101010101" pitchFamily="2" charset="-122"/>
              <a:ea typeface="华文新魏" panose="02010800040101010101" pitchFamily="2" charset="-122"/>
            </a:endParaRPr>
          </a:p>
        </p:txBody>
      </p:sp>
      <p:sp>
        <p:nvSpPr>
          <p:cNvPr id="5" name="Text Box 3">
            <a:extLst>
              <a:ext uri="{FF2B5EF4-FFF2-40B4-BE49-F238E27FC236}">
                <a16:creationId xmlns:a16="http://schemas.microsoft.com/office/drawing/2014/main" id="{5475D271-0516-4EAE-953D-D61413DCC047}"/>
              </a:ext>
            </a:extLst>
          </p:cNvPr>
          <p:cNvSpPr txBox="1">
            <a:spLocks noChangeArrowheads="1"/>
          </p:cNvSpPr>
          <p:nvPr/>
        </p:nvSpPr>
        <p:spPr bwMode="auto">
          <a:xfrm>
            <a:off x="2133600" y="2220913"/>
            <a:ext cx="6629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kern="0">
                <a:solidFill>
                  <a:srgbClr val="3333CC"/>
                </a:solidFill>
                <a:latin typeface="华文新魏" pitchFamily="2" charset="-122"/>
                <a:ea typeface="华文新魏" pitchFamily="2" charset="-122"/>
              </a:rPr>
              <a:t>对程序状态寄存器的访问只能使用</a:t>
            </a:r>
            <a:r>
              <a:rPr lang="en-US" altLang="zh-CN" kern="0">
                <a:solidFill>
                  <a:srgbClr val="3333CC"/>
                </a:solidFill>
                <a:latin typeface="华文新魏" pitchFamily="2" charset="-122"/>
                <a:ea typeface="华文新魏" pitchFamily="2" charset="-122"/>
              </a:rPr>
              <a:t>MRS</a:t>
            </a:r>
            <a:r>
              <a:rPr lang="zh-CN" altLang="en-US" kern="0">
                <a:solidFill>
                  <a:srgbClr val="3333CC"/>
                </a:solidFill>
                <a:latin typeface="华文新魏" pitchFamily="2" charset="-122"/>
                <a:ea typeface="华文新魏" pitchFamily="2" charset="-122"/>
              </a:rPr>
              <a:t>和</a:t>
            </a:r>
            <a:r>
              <a:rPr lang="en-US" altLang="zh-CN" kern="0">
                <a:solidFill>
                  <a:srgbClr val="3333CC"/>
                </a:solidFill>
                <a:latin typeface="华文新魏" pitchFamily="2" charset="-122"/>
                <a:ea typeface="华文新魏" pitchFamily="2" charset="-122"/>
              </a:rPr>
              <a:t>MSR</a:t>
            </a:r>
            <a:r>
              <a:rPr lang="zh-CN" altLang="en-US" kern="0">
                <a:solidFill>
                  <a:srgbClr val="3333CC"/>
                </a:solidFill>
                <a:latin typeface="华文新魏" pitchFamily="2" charset="-122"/>
                <a:ea typeface="华文新魏" pitchFamily="2" charset="-122"/>
              </a:rPr>
              <a:t>指令</a:t>
            </a:r>
            <a:r>
              <a:rPr lang="zh-CN" altLang="en-US" kern="0">
                <a:solidFill>
                  <a:srgbClr val="000000"/>
                </a:solidFill>
                <a:latin typeface="华文新魏" pitchFamily="2" charset="-122"/>
                <a:ea typeface="华文新魏" pitchFamily="2" charset="-122"/>
              </a:rPr>
              <a:t> </a:t>
            </a:r>
          </a:p>
        </p:txBody>
      </p:sp>
      <p:sp>
        <p:nvSpPr>
          <p:cNvPr id="6" name="Text Box 5">
            <a:extLst>
              <a:ext uri="{FF2B5EF4-FFF2-40B4-BE49-F238E27FC236}">
                <a16:creationId xmlns:a16="http://schemas.microsoft.com/office/drawing/2014/main" id="{8D0514A8-D683-42CE-8A35-9D599E4A33D1}"/>
              </a:ext>
            </a:extLst>
          </p:cNvPr>
          <p:cNvSpPr txBox="1">
            <a:spLocks noChangeArrowheads="1"/>
          </p:cNvSpPr>
          <p:nvPr/>
        </p:nvSpPr>
        <p:spPr bwMode="auto">
          <a:xfrm>
            <a:off x="2514600" y="2738438"/>
            <a:ext cx="579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000000"/>
                </a:solidFill>
                <a:latin typeface="华文新魏" pitchFamily="2" charset="-122"/>
                <a:ea typeface="华文新魏" pitchFamily="2" charset="-122"/>
              </a:rPr>
              <a:t>MRS</a:t>
            </a:r>
            <a:r>
              <a:rPr lang="zh-CN" altLang="en-US" kern="0">
                <a:solidFill>
                  <a:srgbClr val="000000"/>
                </a:solidFill>
                <a:latin typeface="华文新魏" pitchFamily="2" charset="-122"/>
                <a:ea typeface="华文新魏" pitchFamily="2" charset="-122"/>
              </a:rPr>
              <a:t>从特殊寄存器读出数据，并存入一通用寄存器</a:t>
            </a:r>
          </a:p>
        </p:txBody>
      </p:sp>
      <p:sp>
        <p:nvSpPr>
          <p:cNvPr id="7" name="Text Box 6">
            <a:extLst>
              <a:ext uri="{FF2B5EF4-FFF2-40B4-BE49-F238E27FC236}">
                <a16:creationId xmlns:a16="http://schemas.microsoft.com/office/drawing/2014/main" id="{7301B7FD-369B-4430-AA77-277BDA1DC1B2}"/>
              </a:ext>
            </a:extLst>
          </p:cNvPr>
          <p:cNvSpPr txBox="1">
            <a:spLocks noChangeArrowheads="1"/>
          </p:cNvSpPr>
          <p:nvPr/>
        </p:nvSpPr>
        <p:spPr bwMode="auto">
          <a:xfrm>
            <a:off x="5181600" y="3287714"/>
            <a:ext cx="3124200" cy="34607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指令码</a:t>
            </a:r>
          </a:p>
        </p:txBody>
      </p:sp>
      <p:sp>
        <p:nvSpPr>
          <p:cNvPr id="8" name="Text Box 7">
            <a:extLst>
              <a:ext uri="{FF2B5EF4-FFF2-40B4-BE49-F238E27FC236}">
                <a16:creationId xmlns:a16="http://schemas.microsoft.com/office/drawing/2014/main" id="{9BDFF659-67CD-4EBB-AE01-028DE55F269F}"/>
              </a:ext>
            </a:extLst>
          </p:cNvPr>
          <p:cNvSpPr txBox="1">
            <a:spLocks noChangeArrowheads="1"/>
          </p:cNvSpPr>
          <p:nvPr/>
        </p:nvSpPr>
        <p:spPr bwMode="auto">
          <a:xfrm>
            <a:off x="5181600" y="3668714"/>
            <a:ext cx="3124200" cy="34607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条件执行</a:t>
            </a:r>
          </a:p>
        </p:txBody>
      </p:sp>
      <p:sp>
        <p:nvSpPr>
          <p:cNvPr id="9" name="Text Box 8">
            <a:extLst>
              <a:ext uri="{FF2B5EF4-FFF2-40B4-BE49-F238E27FC236}">
                <a16:creationId xmlns:a16="http://schemas.microsoft.com/office/drawing/2014/main" id="{7C433AB2-EBE9-48C4-AA9C-09D48354556F}"/>
              </a:ext>
            </a:extLst>
          </p:cNvPr>
          <p:cNvSpPr txBox="1">
            <a:spLocks noChangeArrowheads="1"/>
          </p:cNvSpPr>
          <p:nvPr/>
        </p:nvSpPr>
        <p:spPr bwMode="auto">
          <a:xfrm>
            <a:off x="5181600" y="4125914"/>
            <a:ext cx="3124200" cy="34607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指示是</a:t>
            </a:r>
            <a:r>
              <a:rPr lang="en-US" altLang="zh-CN" sz="1600" kern="0">
                <a:solidFill>
                  <a:srgbClr val="000000"/>
                </a:solidFill>
                <a:latin typeface="华文新魏" pitchFamily="2" charset="-122"/>
                <a:ea typeface="华文新魏" pitchFamily="2" charset="-122"/>
              </a:rPr>
              <a:t>16</a:t>
            </a:r>
            <a:r>
              <a:rPr lang="zh-CN" altLang="en-US" sz="1600" kern="0">
                <a:solidFill>
                  <a:srgbClr val="000000"/>
                </a:solidFill>
                <a:latin typeface="华文新魏" pitchFamily="2" charset="-122"/>
                <a:ea typeface="华文新魏" pitchFamily="2" charset="-122"/>
              </a:rPr>
              <a:t>位还是</a:t>
            </a:r>
            <a:r>
              <a:rPr lang="en-US" altLang="zh-CN" sz="1600" kern="0">
                <a:solidFill>
                  <a:srgbClr val="000000"/>
                </a:solidFill>
                <a:latin typeface="华文新魏" pitchFamily="2" charset="-122"/>
                <a:ea typeface="华文新魏" pitchFamily="2" charset="-122"/>
              </a:rPr>
              <a:t>32</a:t>
            </a:r>
            <a:r>
              <a:rPr lang="zh-CN" altLang="en-US" sz="1600" kern="0">
                <a:solidFill>
                  <a:srgbClr val="000000"/>
                </a:solidFill>
                <a:latin typeface="华文新魏" pitchFamily="2" charset="-122"/>
                <a:ea typeface="华文新魏" pitchFamily="2" charset="-122"/>
              </a:rPr>
              <a:t>位指令</a:t>
            </a:r>
          </a:p>
        </p:txBody>
      </p:sp>
      <p:sp>
        <p:nvSpPr>
          <p:cNvPr id="10" name="Text Box 9">
            <a:extLst>
              <a:ext uri="{FF2B5EF4-FFF2-40B4-BE49-F238E27FC236}">
                <a16:creationId xmlns:a16="http://schemas.microsoft.com/office/drawing/2014/main" id="{0F7623BA-640D-4F55-8774-7EA62D5A05FD}"/>
              </a:ext>
            </a:extLst>
          </p:cNvPr>
          <p:cNvSpPr txBox="1">
            <a:spLocks noChangeArrowheads="1"/>
          </p:cNvSpPr>
          <p:nvPr/>
        </p:nvSpPr>
        <p:spPr bwMode="auto">
          <a:xfrm>
            <a:off x="6705600" y="6107114"/>
            <a:ext cx="2362200" cy="34607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通用寄存器（</a:t>
            </a:r>
            <a:r>
              <a:rPr lang="en-US" altLang="zh-CN" sz="1600" kern="0">
                <a:solidFill>
                  <a:srgbClr val="000000"/>
                </a:solidFill>
                <a:latin typeface="华文新魏" pitchFamily="2" charset="-122"/>
                <a:ea typeface="华文新魏" pitchFamily="2" charset="-122"/>
              </a:rPr>
              <a:t>R0</a:t>
            </a:r>
            <a:r>
              <a:rPr lang="en-US" altLang="zh-CN" sz="1600" kern="0">
                <a:solidFill>
                  <a:srgbClr val="000000"/>
                </a:solidFill>
                <a:latin typeface="Times New Roman"/>
                <a:ea typeface="华文新魏" pitchFamily="2" charset="-122"/>
              </a:rPr>
              <a:t>—</a:t>
            </a:r>
            <a:r>
              <a:rPr lang="en-US" altLang="zh-CN" sz="1600" kern="0">
                <a:solidFill>
                  <a:srgbClr val="000000"/>
                </a:solidFill>
                <a:latin typeface="华文新魏" pitchFamily="2" charset="-122"/>
                <a:ea typeface="华文新魏" pitchFamily="2" charset="-122"/>
              </a:rPr>
              <a:t>R15</a:t>
            </a:r>
            <a:r>
              <a:rPr lang="zh-CN" altLang="en-US" sz="1600" kern="0">
                <a:solidFill>
                  <a:srgbClr val="000000"/>
                </a:solidFill>
                <a:latin typeface="华文新魏" pitchFamily="2" charset="-122"/>
                <a:ea typeface="华文新魏" pitchFamily="2" charset="-122"/>
              </a:rPr>
              <a:t>）</a:t>
            </a:r>
          </a:p>
        </p:txBody>
      </p:sp>
      <p:sp>
        <p:nvSpPr>
          <p:cNvPr id="11" name="Text Box 10">
            <a:extLst>
              <a:ext uri="{FF2B5EF4-FFF2-40B4-BE49-F238E27FC236}">
                <a16:creationId xmlns:a16="http://schemas.microsoft.com/office/drawing/2014/main" id="{0C4D2536-9FE0-4694-821B-C206F5C5D53B}"/>
              </a:ext>
            </a:extLst>
          </p:cNvPr>
          <p:cNvSpPr txBox="1">
            <a:spLocks noChangeArrowheads="1"/>
          </p:cNvSpPr>
          <p:nvPr/>
        </p:nvSpPr>
        <p:spPr bwMode="auto">
          <a:xfrm>
            <a:off x="6705600" y="5649914"/>
            <a:ext cx="2362200" cy="34607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特殊功能寄存器</a:t>
            </a:r>
          </a:p>
        </p:txBody>
      </p:sp>
      <p:sp>
        <p:nvSpPr>
          <p:cNvPr id="12" name="Line 11">
            <a:extLst>
              <a:ext uri="{FF2B5EF4-FFF2-40B4-BE49-F238E27FC236}">
                <a16:creationId xmlns:a16="http://schemas.microsoft.com/office/drawing/2014/main" id="{D2304F75-32CD-4021-8164-E10D4C90F703}"/>
              </a:ext>
            </a:extLst>
          </p:cNvPr>
          <p:cNvSpPr>
            <a:spLocks noChangeShapeType="1"/>
          </p:cNvSpPr>
          <p:nvPr/>
        </p:nvSpPr>
        <p:spPr bwMode="auto">
          <a:xfrm flipV="1">
            <a:off x="3200400" y="3440113"/>
            <a:ext cx="0" cy="1371600"/>
          </a:xfrm>
          <a:prstGeom prst="line">
            <a:avLst/>
          </a:prstGeom>
          <a:noFill/>
          <a:ln w="762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3" name="Line 12">
            <a:extLst>
              <a:ext uri="{FF2B5EF4-FFF2-40B4-BE49-F238E27FC236}">
                <a16:creationId xmlns:a16="http://schemas.microsoft.com/office/drawing/2014/main" id="{12C93165-24AF-4C26-AEC3-9562F143EBAE}"/>
              </a:ext>
            </a:extLst>
          </p:cNvPr>
          <p:cNvSpPr>
            <a:spLocks noChangeShapeType="1"/>
          </p:cNvSpPr>
          <p:nvPr/>
        </p:nvSpPr>
        <p:spPr bwMode="auto">
          <a:xfrm flipH="1">
            <a:off x="3733800" y="3821113"/>
            <a:ext cx="1447800" cy="0"/>
          </a:xfrm>
          <a:prstGeom prst="line">
            <a:avLst/>
          </a:prstGeom>
          <a:noFill/>
          <a:ln w="76200">
            <a:solidFill>
              <a:srgbClr val="3333CC"/>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4" name="Line 13">
            <a:extLst>
              <a:ext uri="{FF2B5EF4-FFF2-40B4-BE49-F238E27FC236}">
                <a16:creationId xmlns:a16="http://schemas.microsoft.com/office/drawing/2014/main" id="{C2586F38-2399-490F-98F2-18052418D34C}"/>
              </a:ext>
            </a:extLst>
          </p:cNvPr>
          <p:cNvSpPr>
            <a:spLocks noChangeShapeType="1"/>
          </p:cNvSpPr>
          <p:nvPr/>
        </p:nvSpPr>
        <p:spPr bwMode="auto">
          <a:xfrm>
            <a:off x="3733800" y="3821113"/>
            <a:ext cx="0" cy="990600"/>
          </a:xfrm>
          <a:prstGeom prst="line">
            <a:avLst/>
          </a:prstGeom>
          <a:noFill/>
          <a:ln w="762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5" name="Line 14">
            <a:extLst>
              <a:ext uri="{FF2B5EF4-FFF2-40B4-BE49-F238E27FC236}">
                <a16:creationId xmlns:a16="http://schemas.microsoft.com/office/drawing/2014/main" id="{76D4C39A-13DB-4AA6-84E1-F7E1EC1A2357}"/>
              </a:ext>
            </a:extLst>
          </p:cNvPr>
          <p:cNvSpPr>
            <a:spLocks noChangeShapeType="1"/>
          </p:cNvSpPr>
          <p:nvPr/>
        </p:nvSpPr>
        <p:spPr bwMode="auto">
          <a:xfrm flipH="1">
            <a:off x="4267200" y="4278313"/>
            <a:ext cx="914400" cy="0"/>
          </a:xfrm>
          <a:prstGeom prst="line">
            <a:avLst/>
          </a:prstGeom>
          <a:noFill/>
          <a:ln w="76200">
            <a:solidFill>
              <a:srgbClr val="3333CC"/>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6" name="Line 15">
            <a:extLst>
              <a:ext uri="{FF2B5EF4-FFF2-40B4-BE49-F238E27FC236}">
                <a16:creationId xmlns:a16="http://schemas.microsoft.com/office/drawing/2014/main" id="{2719DD39-EF20-488F-A831-AA85C407FF42}"/>
              </a:ext>
            </a:extLst>
          </p:cNvPr>
          <p:cNvSpPr>
            <a:spLocks noChangeShapeType="1"/>
          </p:cNvSpPr>
          <p:nvPr/>
        </p:nvSpPr>
        <p:spPr bwMode="auto">
          <a:xfrm>
            <a:off x="4267200" y="4278313"/>
            <a:ext cx="0" cy="533400"/>
          </a:xfrm>
          <a:prstGeom prst="line">
            <a:avLst/>
          </a:prstGeom>
          <a:noFill/>
          <a:ln w="762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7" name="Line 16">
            <a:extLst>
              <a:ext uri="{FF2B5EF4-FFF2-40B4-BE49-F238E27FC236}">
                <a16:creationId xmlns:a16="http://schemas.microsoft.com/office/drawing/2014/main" id="{8580FAF4-7853-4623-8618-8C6C7FB8A637}"/>
              </a:ext>
            </a:extLst>
          </p:cNvPr>
          <p:cNvSpPr>
            <a:spLocks noChangeShapeType="1"/>
          </p:cNvSpPr>
          <p:nvPr/>
        </p:nvSpPr>
        <p:spPr bwMode="auto">
          <a:xfrm flipH="1">
            <a:off x="5334000" y="6259513"/>
            <a:ext cx="1371600" cy="0"/>
          </a:xfrm>
          <a:prstGeom prst="line">
            <a:avLst/>
          </a:prstGeom>
          <a:noFill/>
          <a:ln w="76200">
            <a:solidFill>
              <a:srgbClr val="3333CC"/>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8" name="Line 17">
            <a:extLst>
              <a:ext uri="{FF2B5EF4-FFF2-40B4-BE49-F238E27FC236}">
                <a16:creationId xmlns:a16="http://schemas.microsoft.com/office/drawing/2014/main" id="{0D631123-CAB5-43F9-93F5-C67A2D1BB5AC}"/>
              </a:ext>
            </a:extLst>
          </p:cNvPr>
          <p:cNvSpPr>
            <a:spLocks noChangeShapeType="1"/>
          </p:cNvSpPr>
          <p:nvPr/>
        </p:nvSpPr>
        <p:spPr bwMode="auto">
          <a:xfrm flipV="1">
            <a:off x="5334000" y="5268913"/>
            <a:ext cx="0" cy="990600"/>
          </a:xfrm>
          <a:prstGeom prst="line">
            <a:avLst/>
          </a:prstGeom>
          <a:noFill/>
          <a:ln w="762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9" name="Line 18">
            <a:extLst>
              <a:ext uri="{FF2B5EF4-FFF2-40B4-BE49-F238E27FC236}">
                <a16:creationId xmlns:a16="http://schemas.microsoft.com/office/drawing/2014/main" id="{7F6F0B76-D533-4CDF-96A8-6CE08A89A848}"/>
              </a:ext>
            </a:extLst>
          </p:cNvPr>
          <p:cNvSpPr>
            <a:spLocks noChangeShapeType="1"/>
          </p:cNvSpPr>
          <p:nvPr/>
        </p:nvSpPr>
        <p:spPr bwMode="auto">
          <a:xfrm>
            <a:off x="6400800" y="5268913"/>
            <a:ext cx="0" cy="533400"/>
          </a:xfrm>
          <a:prstGeom prst="line">
            <a:avLst/>
          </a:prstGeom>
          <a:noFill/>
          <a:ln w="762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0" name="Line 19">
            <a:extLst>
              <a:ext uri="{FF2B5EF4-FFF2-40B4-BE49-F238E27FC236}">
                <a16:creationId xmlns:a16="http://schemas.microsoft.com/office/drawing/2014/main" id="{E25FC094-B6BF-4534-8B06-08356B2CA001}"/>
              </a:ext>
            </a:extLst>
          </p:cNvPr>
          <p:cNvSpPr>
            <a:spLocks noChangeShapeType="1"/>
          </p:cNvSpPr>
          <p:nvPr/>
        </p:nvSpPr>
        <p:spPr bwMode="auto">
          <a:xfrm>
            <a:off x="6400800" y="5802313"/>
            <a:ext cx="304800" cy="0"/>
          </a:xfrm>
          <a:prstGeom prst="line">
            <a:avLst/>
          </a:prstGeom>
          <a:noFill/>
          <a:ln w="762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1" name="Line 20">
            <a:extLst>
              <a:ext uri="{FF2B5EF4-FFF2-40B4-BE49-F238E27FC236}">
                <a16:creationId xmlns:a16="http://schemas.microsoft.com/office/drawing/2014/main" id="{F38BBF96-0A61-4C73-BBA1-F75AA93E72E0}"/>
              </a:ext>
            </a:extLst>
          </p:cNvPr>
          <p:cNvSpPr>
            <a:spLocks noChangeShapeType="1"/>
          </p:cNvSpPr>
          <p:nvPr/>
        </p:nvSpPr>
        <p:spPr bwMode="auto">
          <a:xfrm>
            <a:off x="3200400" y="3440113"/>
            <a:ext cx="1981200" cy="0"/>
          </a:xfrm>
          <a:prstGeom prst="line">
            <a:avLst/>
          </a:prstGeom>
          <a:noFill/>
          <a:ln w="76200">
            <a:solidFill>
              <a:srgbClr val="3333CC"/>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2" name="Text Box 21">
            <a:extLst>
              <a:ext uri="{FF2B5EF4-FFF2-40B4-BE49-F238E27FC236}">
                <a16:creationId xmlns:a16="http://schemas.microsoft.com/office/drawing/2014/main" id="{F958A52D-C229-4885-9074-E90477DD9E6D}"/>
              </a:ext>
            </a:extLst>
          </p:cNvPr>
          <p:cNvSpPr txBox="1">
            <a:spLocks noChangeArrowheads="1"/>
          </p:cNvSpPr>
          <p:nvPr/>
        </p:nvSpPr>
        <p:spPr bwMode="auto">
          <a:xfrm>
            <a:off x="2819400" y="4811713"/>
            <a:ext cx="5410200" cy="369332"/>
          </a:xfrm>
          <a:prstGeom prst="rect">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dirty="0">
                <a:solidFill>
                  <a:srgbClr val="000000"/>
                </a:solidFill>
                <a:latin typeface="华文新魏" pitchFamily="2" charset="-122"/>
                <a:ea typeface="华文新魏" pitchFamily="2" charset="-122"/>
              </a:rPr>
              <a:t>  MRS</a:t>
            </a:r>
            <a:r>
              <a:rPr lang="en-US" altLang="zh-CN" kern="0" dirty="0">
                <a:solidFill>
                  <a:srgbClr val="FF3300"/>
                </a:solidFill>
                <a:latin typeface="华文新魏" pitchFamily="2" charset="-122"/>
                <a:ea typeface="华文新魏" pitchFamily="2" charset="-122"/>
              </a:rPr>
              <a:t>EQ</a:t>
            </a:r>
            <a:r>
              <a:rPr lang="en-US" altLang="zh-CN" kern="0" dirty="0">
                <a:solidFill>
                  <a:srgbClr val="000000"/>
                </a:solidFill>
                <a:latin typeface="华文新魏" pitchFamily="2" charset="-122"/>
                <a:ea typeface="华文新魏" pitchFamily="2" charset="-122"/>
              </a:rPr>
              <a:t>.W               R0</a:t>
            </a:r>
            <a:r>
              <a:rPr lang="zh-CN" altLang="en-US" kern="0" dirty="0">
                <a:solidFill>
                  <a:srgbClr val="000000"/>
                </a:solidFill>
                <a:latin typeface="华文新魏" pitchFamily="2" charset="-122"/>
                <a:ea typeface="华文新魏" pitchFamily="2" charset="-122"/>
              </a:rPr>
              <a:t>，         </a:t>
            </a:r>
            <a:r>
              <a:rPr lang="en-US" altLang="zh-CN" kern="0" dirty="0">
                <a:solidFill>
                  <a:srgbClr val="000000"/>
                </a:solidFill>
                <a:latin typeface="华文新魏" pitchFamily="2" charset="-122"/>
                <a:ea typeface="华文新魏" pitchFamily="2" charset="-122"/>
              </a:rPr>
              <a:t>PSP</a:t>
            </a:r>
          </a:p>
        </p:txBody>
      </p:sp>
    </p:spTree>
    <p:extLst>
      <p:ext uri="{BB962C8B-B14F-4D97-AF65-F5344CB8AC3E}">
        <p14:creationId xmlns:p14="http://schemas.microsoft.com/office/powerpoint/2010/main" val="9446800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D006A616-CBA8-41A5-9B54-795F54696281}"/>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pic>
        <p:nvPicPr>
          <p:cNvPr id="30723" name="Picture 3">
            <a:extLst>
              <a:ext uri="{FF2B5EF4-FFF2-40B4-BE49-F238E27FC236}">
                <a16:creationId xmlns:a16="http://schemas.microsoft.com/office/drawing/2014/main" id="{521EC394-287B-44C1-BD9D-B224C7413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9" y="1773239"/>
            <a:ext cx="8785225" cy="444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220972"/>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01F0EA9F-A6EC-400F-BFBB-3D3389A4916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3" name="Rectangle 45">
            <a:extLst>
              <a:ext uri="{FF2B5EF4-FFF2-40B4-BE49-F238E27FC236}">
                <a16:creationId xmlns:a16="http://schemas.microsoft.com/office/drawing/2014/main" id="{7C1FD12D-8234-49C3-B032-4DED2D50791B}"/>
              </a:ext>
            </a:extLst>
          </p:cNvPr>
          <p:cNvSpPr>
            <a:spLocks noChangeArrowheads="1"/>
          </p:cNvSpPr>
          <p:nvPr/>
        </p:nvSpPr>
        <p:spPr bwMode="auto">
          <a:xfrm>
            <a:off x="3836988" y="1957388"/>
            <a:ext cx="533400" cy="762000"/>
          </a:xfrm>
          <a:prstGeom prst="rect">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 name="Rectangle 48">
            <a:extLst>
              <a:ext uri="{FF2B5EF4-FFF2-40B4-BE49-F238E27FC236}">
                <a16:creationId xmlns:a16="http://schemas.microsoft.com/office/drawing/2014/main" id="{7A7D08DD-AF32-4351-9080-7616EEFBF070}"/>
              </a:ext>
            </a:extLst>
          </p:cNvPr>
          <p:cNvSpPr>
            <a:spLocks noChangeArrowheads="1"/>
          </p:cNvSpPr>
          <p:nvPr/>
        </p:nvSpPr>
        <p:spPr bwMode="auto">
          <a:xfrm>
            <a:off x="3303588" y="1957388"/>
            <a:ext cx="533400" cy="762000"/>
          </a:xfrm>
          <a:prstGeom prst="rect">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 name="Rectangle 47">
            <a:extLst>
              <a:ext uri="{FF2B5EF4-FFF2-40B4-BE49-F238E27FC236}">
                <a16:creationId xmlns:a16="http://schemas.microsoft.com/office/drawing/2014/main" id="{775C9974-6819-4C22-B41F-B3530ADF8796}"/>
              </a:ext>
            </a:extLst>
          </p:cNvPr>
          <p:cNvSpPr>
            <a:spLocks noChangeArrowheads="1"/>
          </p:cNvSpPr>
          <p:nvPr/>
        </p:nvSpPr>
        <p:spPr bwMode="auto">
          <a:xfrm>
            <a:off x="2770188" y="1957388"/>
            <a:ext cx="533400" cy="762000"/>
          </a:xfrm>
          <a:prstGeom prst="rect">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 name="Rectangle 46">
            <a:extLst>
              <a:ext uri="{FF2B5EF4-FFF2-40B4-BE49-F238E27FC236}">
                <a16:creationId xmlns:a16="http://schemas.microsoft.com/office/drawing/2014/main" id="{A27B4755-5FEE-44FB-9BDC-7990C7992F40}"/>
              </a:ext>
            </a:extLst>
          </p:cNvPr>
          <p:cNvSpPr>
            <a:spLocks noChangeArrowheads="1"/>
          </p:cNvSpPr>
          <p:nvPr/>
        </p:nvSpPr>
        <p:spPr bwMode="auto">
          <a:xfrm>
            <a:off x="2236788" y="1957388"/>
            <a:ext cx="533400" cy="762000"/>
          </a:xfrm>
          <a:prstGeom prst="rect">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Rectangle 44">
            <a:extLst>
              <a:ext uri="{FF2B5EF4-FFF2-40B4-BE49-F238E27FC236}">
                <a16:creationId xmlns:a16="http://schemas.microsoft.com/office/drawing/2014/main" id="{6A2FDAE0-CEFA-41C2-B4C2-41A44A8C49A9}"/>
              </a:ext>
            </a:extLst>
          </p:cNvPr>
          <p:cNvSpPr>
            <a:spLocks noChangeArrowheads="1"/>
          </p:cNvSpPr>
          <p:nvPr/>
        </p:nvSpPr>
        <p:spPr bwMode="auto">
          <a:xfrm>
            <a:off x="1703388" y="1957388"/>
            <a:ext cx="533400" cy="762000"/>
          </a:xfrm>
          <a:prstGeom prst="rect">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8" name="Text Box 2">
            <a:extLst>
              <a:ext uri="{FF2B5EF4-FFF2-40B4-BE49-F238E27FC236}">
                <a16:creationId xmlns:a16="http://schemas.microsoft.com/office/drawing/2014/main" id="{D11F5FA2-9AF3-4DE0-927C-9F0FBED3EB4D}"/>
              </a:ext>
            </a:extLst>
          </p:cNvPr>
          <p:cNvSpPr txBox="1">
            <a:spLocks noChangeArrowheads="1"/>
          </p:cNvSpPr>
          <p:nvPr/>
        </p:nvSpPr>
        <p:spPr bwMode="auto">
          <a:xfrm>
            <a:off x="1981200" y="1500188"/>
            <a:ext cx="198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000000"/>
                </a:solidFill>
                <a:latin typeface="华文新魏" pitchFamily="2" charset="-122"/>
                <a:ea typeface="华文新魏" pitchFamily="2" charset="-122"/>
              </a:rPr>
              <a:t>APSR</a:t>
            </a:r>
            <a:r>
              <a:rPr lang="zh-CN" altLang="en-US" kern="0">
                <a:solidFill>
                  <a:srgbClr val="000000"/>
                </a:solidFill>
                <a:latin typeface="华文新魏" pitchFamily="2" charset="-122"/>
                <a:ea typeface="华文新魏" pitchFamily="2" charset="-122"/>
              </a:rPr>
              <a:t>的位分配 </a:t>
            </a:r>
          </a:p>
        </p:txBody>
      </p:sp>
      <p:sp>
        <p:nvSpPr>
          <p:cNvPr id="9" name="Text Box 5">
            <a:extLst>
              <a:ext uri="{FF2B5EF4-FFF2-40B4-BE49-F238E27FC236}">
                <a16:creationId xmlns:a16="http://schemas.microsoft.com/office/drawing/2014/main" id="{AB9E3C54-B6E5-43C5-995A-360E08F7101E}"/>
              </a:ext>
            </a:extLst>
          </p:cNvPr>
          <p:cNvSpPr txBox="1">
            <a:spLocks noChangeArrowheads="1"/>
          </p:cNvSpPr>
          <p:nvPr/>
        </p:nvSpPr>
        <p:spPr bwMode="auto">
          <a:xfrm>
            <a:off x="4598989" y="5916613"/>
            <a:ext cx="2865437" cy="8255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20000"/>
              </a:spcBef>
              <a:defRPr/>
            </a:pPr>
            <a:r>
              <a:rPr lang="zh-CN" altLang="en-US" sz="1400" kern="0">
                <a:solidFill>
                  <a:srgbClr val="FF3300"/>
                </a:solidFill>
                <a:latin typeface="华文新魏" pitchFamily="2" charset="-122"/>
                <a:ea typeface="华文新魏" pitchFamily="2" charset="-122"/>
              </a:rPr>
              <a:t>负数或小于标志：</a:t>
            </a:r>
          </a:p>
          <a:p>
            <a:pPr>
              <a:spcBef>
                <a:spcPct val="20000"/>
              </a:spcBef>
              <a:defRPr/>
            </a:pPr>
            <a:r>
              <a:rPr lang="en-US" altLang="zh-CN" sz="1400" kern="0">
                <a:solidFill>
                  <a:srgbClr val="000000"/>
                </a:solidFill>
                <a:latin typeface="华文新魏" pitchFamily="2" charset="-122"/>
                <a:ea typeface="华文新魏" pitchFamily="2" charset="-122"/>
              </a:rPr>
              <a:t>1</a:t>
            </a:r>
            <a:r>
              <a:rPr lang="zh-CN" altLang="en-US" sz="1400" kern="0">
                <a:solidFill>
                  <a:srgbClr val="000000"/>
                </a:solidFill>
                <a:latin typeface="华文新魏" pitchFamily="2" charset="-122"/>
                <a:ea typeface="华文新魏" pitchFamily="2" charset="-122"/>
              </a:rPr>
              <a:t>：结果为负数或小于</a:t>
            </a:r>
          </a:p>
          <a:p>
            <a:pPr>
              <a:spcBef>
                <a:spcPct val="20000"/>
              </a:spcBef>
              <a:defRPr/>
            </a:pPr>
            <a:r>
              <a:rPr lang="en-US" altLang="zh-CN" sz="1400" kern="0">
                <a:solidFill>
                  <a:srgbClr val="000000"/>
                </a:solidFill>
                <a:latin typeface="华文新魏" pitchFamily="2" charset="-122"/>
                <a:ea typeface="华文新魏" pitchFamily="2" charset="-122"/>
              </a:rPr>
              <a:t>0</a:t>
            </a:r>
            <a:r>
              <a:rPr lang="zh-CN" altLang="en-US" sz="1400" kern="0">
                <a:solidFill>
                  <a:srgbClr val="000000"/>
                </a:solidFill>
                <a:latin typeface="华文新魏" pitchFamily="2" charset="-122"/>
                <a:ea typeface="华文新魏" pitchFamily="2" charset="-122"/>
              </a:rPr>
              <a:t>：结果为正数或大于</a:t>
            </a:r>
            <a:r>
              <a:rPr lang="zh-CN" altLang="en-US" sz="1200" kern="0">
                <a:solidFill>
                  <a:srgbClr val="000000"/>
                </a:solidFill>
                <a:latin typeface="华文新魏" pitchFamily="2" charset="-122"/>
                <a:ea typeface="华文新魏" pitchFamily="2" charset="-122"/>
              </a:rPr>
              <a:t> </a:t>
            </a:r>
          </a:p>
        </p:txBody>
      </p:sp>
      <p:sp>
        <p:nvSpPr>
          <p:cNvPr id="10" name="Text Box 6">
            <a:extLst>
              <a:ext uri="{FF2B5EF4-FFF2-40B4-BE49-F238E27FC236}">
                <a16:creationId xmlns:a16="http://schemas.microsoft.com/office/drawing/2014/main" id="{EC84637B-330A-4FEF-B224-7B2208528FC1}"/>
              </a:ext>
            </a:extLst>
          </p:cNvPr>
          <p:cNvSpPr txBox="1">
            <a:spLocks noChangeArrowheads="1"/>
          </p:cNvSpPr>
          <p:nvPr/>
        </p:nvSpPr>
        <p:spPr bwMode="auto">
          <a:xfrm>
            <a:off x="4598989" y="5078413"/>
            <a:ext cx="2865437" cy="82550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20000"/>
              </a:spcBef>
              <a:defRPr/>
            </a:pPr>
            <a:r>
              <a:rPr lang="zh-CN" altLang="en-US" sz="1400" kern="0">
                <a:solidFill>
                  <a:srgbClr val="FF3300"/>
                </a:solidFill>
                <a:latin typeface="华文新魏" pitchFamily="2" charset="-122"/>
                <a:ea typeface="华文新魏" pitchFamily="2" charset="-122"/>
              </a:rPr>
              <a:t>零标志：</a:t>
            </a:r>
          </a:p>
          <a:p>
            <a:pPr>
              <a:spcBef>
                <a:spcPct val="20000"/>
              </a:spcBef>
              <a:defRPr/>
            </a:pPr>
            <a:r>
              <a:rPr lang="en-US" altLang="zh-CN" sz="1400" kern="0">
                <a:solidFill>
                  <a:srgbClr val="000000"/>
                </a:solidFill>
                <a:latin typeface="华文新魏" pitchFamily="2" charset="-122"/>
                <a:ea typeface="华文新魏" pitchFamily="2" charset="-122"/>
              </a:rPr>
              <a:t>1</a:t>
            </a:r>
            <a:r>
              <a:rPr lang="zh-CN" altLang="en-US" sz="1400" kern="0">
                <a:solidFill>
                  <a:srgbClr val="000000"/>
                </a:solidFill>
                <a:latin typeface="华文新魏" pitchFamily="2" charset="-122"/>
                <a:ea typeface="华文新魏" pitchFamily="2" charset="-122"/>
              </a:rPr>
              <a:t>：结果为</a:t>
            </a:r>
            <a:r>
              <a:rPr lang="en-US" altLang="zh-CN" sz="1400" kern="0">
                <a:solidFill>
                  <a:srgbClr val="000000"/>
                </a:solidFill>
                <a:latin typeface="华文新魏" pitchFamily="2" charset="-122"/>
                <a:ea typeface="华文新魏" pitchFamily="2" charset="-122"/>
              </a:rPr>
              <a:t>0</a:t>
            </a:r>
          </a:p>
          <a:p>
            <a:pPr>
              <a:spcBef>
                <a:spcPct val="20000"/>
              </a:spcBef>
              <a:defRPr/>
            </a:pPr>
            <a:r>
              <a:rPr lang="en-US" altLang="zh-CN" sz="1400" kern="0">
                <a:solidFill>
                  <a:srgbClr val="000000"/>
                </a:solidFill>
                <a:latin typeface="华文新魏" pitchFamily="2" charset="-122"/>
                <a:ea typeface="华文新魏" pitchFamily="2" charset="-122"/>
              </a:rPr>
              <a:t>0</a:t>
            </a:r>
            <a:r>
              <a:rPr lang="zh-CN" altLang="en-US" sz="1400" kern="0">
                <a:solidFill>
                  <a:srgbClr val="000000"/>
                </a:solidFill>
                <a:latin typeface="华文新魏" pitchFamily="2" charset="-122"/>
                <a:ea typeface="华文新魏" pitchFamily="2" charset="-122"/>
              </a:rPr>
              <a:t>：结果为非</a:t>
            </a:r>
            <a:r>
              <a:rPr lang="en-US" altLang="zh-CN" sz="1400" kern="0">
                <a:solidFill>
                  <a:srgbClr val="000000"/>
                </a:solidFill>
                <a:latin typeface="华文新魏" pitchFamily="2" charset="-122"/>
                <a:ea typeface="华文新魏" pitchFamily="2" charset="-122"/>
              </a:rPr>
              <a:t>0 </a:t>
            </a:r>
          </a:p>
        </p:txBody>
      </p:sp>
      <p:sp>
        <p:nvSpPr>
          <p:cNvPr id="11" name="Text Box 7">
            <a:extLst>
              <a:ext uri="{FF2B5EF4-FFF2-40B4-BE49-F238E27FC236}">
                <a16:creationId xmlns:a16="http://schemas.microsoft.com/office/drawing/2014/main" id="{451582EA-FE4B-4DF6-A8E5-5CD20202FC29}"/>
              </a:ext>
            </a:extLst>
          </p:cNvPr>
          <p:cNvSpPr txBox="1">
            <a:spLocks noChangeArrowheads="1"/>
          </p:cNvSpPr>
          <p:nvPr/>
        </p:nvSpPr>
        <p:spPr bwMode="auto">
          <a:xfrm>
            <a:off x="4598989" y="3402014"/>
            <a:ext cx="2865437" cy="782637"/>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20000"/>
              </a:spcBef>
              <a:defRPr/>
            </a:pPr>
            <a:r>
              <a:rPr lang="zh-CN" altLang="en-US" sz="1400" kern="0">
                <a:solidFill>
                  <a:srgbClr val="FF3300"/>
                </a:solidFill>
                <a:latin typeface="华文新魏" pitchFamily="2" charset="-122"/>
                <a:ea typeface="华文新魏" pitchFamily="2" charset="-122"/>
              </a:rPr>
              <a:t>进位</a:t>
            </a:r>
            <a:r>
              <a:rPr lang="en-US" altLang="zh-CN" sz="1400" kern="0">
                <a:solidFill>
                  <a:srgbClr val="FF3300"/>
                </a:solidFill>
                <a:latin typeface="华文新魏" pitchFamily="2" charset="-122"/>
                <a:ea typeface="华文新魏" pitchFamily="2" charset="-122"/>
              </a:rPr>
              <a:t>/</a:t>
            </a:r>
            <a:r>
              <a:rPr lang="zh-CN" altLang="en-US" sz="1400" kern="0">
                <a:solidFill>
                  <a:srgbClr val="FF3300"/>
                </a:solidFill>
                <a:latin typeface="华文新魏" pitchFamily="2" charset="-122"/>
                <a:ea typeface="华文新魏" pitchFamily="2" charset="-122"/>
              </a:rPr>
              <a:t>借位标志</a:t>
            </a:r>
            <a:r>
              <a:rPr lang="zh-CN" altLang="en-US" sz="1400" kern="0">
                <a:solidFill>
                  <a:srgbClr val="000000"/>
                </a:solidFill>
                <a:latin typeface="华文新魏" pitchFamily="2" charset="-122"/>
                <a:ea typeface="华文新魏" pitchFamily="2" charset="-122"/>
              </a:rPr>
              <a:t>：</a:t>
            </a:r>
          </a:p>
          <a:p>
            <a:pPr>
              <a:spcBef>
                <a:spcPct val="20000"/>
              </a:spcBef>
              <a:defRPr/>
            </a:pPr>
            <a:r>
              <a:rPr lang="en-US" altLang="zh-CN" sz="1400" kern="0">
                <a:solidFill>
                  <a:srgbClr val="000000"/>
                </a:solidFill>
                <a:latin typeface="华文新魏" pitchFamily="2" charset="-122"/>
                <a:ea typeface="华文新魏" pitchFamily="2" charset="-122"/>
              </a:rPr>
              <a:t>1</a:t>
            </a:r>
            <a:r>
              <a:rPr lang="zh-CN" altLang="en-US" sz="1400" kern="0">
                <a:solidFill>
                  <a:srgbClr val="000000"/>
                </a:solidFill>
                <a:latin typeface="华文新魏" pitchFamily="2" charset="-122"/>
                <a:ea typeface="华文新魏" pitchFamily="2" charset="-122"/>
              </a:rPr>
              <a:t>：进位或借位</a:t>
            </a:r>
          </a:p>
          <a:p>
            <a:pPr>
              <a:lnSpc>
                <a:spcPct val="50000"/>
              </a:lnSpc>
              <a:spcBef>
                <a:spcPct val="20000"/>
              </a:spcBef>
              <a:defRPr/>
            </a:pPr>
            <a:r>
              <a:rPr lang="en-US" altLang="zh-CN" sz="1400" kern="0">
                <a:solidFill>
                  <a:srgbClr val="000000"/>
                </a:solidFill>
                <a:latin typeface="华文新魏" pitchFamily="2" charset="-122"/>
                <a:ea typeface="华文新魏" pitchFamily="2" charset="-122"/>
              </a:rPr>
              <a:t>0</a:t>
            </a:r>
            <a:r>
              <a:rPr lang="zh-CN" altLang="en-US" sz="1400" kern="0">
                <a:solidFill>
                  <a:srgbClr val="000000"/>
                </a:solidFill>
                <a:latin typeface="华文新魏" pitchFamily="2" charset="-122"/>
                <a:ea typeface="华文新魏" pitchFamily="2" charset="-122"/>
              </a:rPr>
              <a:t>：没有进位或借位</a:t>
            </a:r>
            <a:r>
              <a:rPr lang="zh-CN" altLang="en-US" kern="0">
                <a:solidFill>
                  <a:srgbClr val="000000"/>
                </a:solidFill>
                <a:latin typeface="华文新魏" pitchFamily="2" charset="-122"/>
                <a:ea typeface="华文新魏" pitchFamily="2" charset="-122"/>
              </a:rPr>
              <a:t> </a:t>
            </a:r>
          </a:p>
        </p:txBody>
      </p:sp>
      <p:sp>
        <p:nvSpPr>
          <p:cNvPr id="12" name="Text Box 8">
            <a:extLst>
              <a:ext uri="{FF2B5EF4-FFF2-40B4-BE49-F238E27FC236}">
                <a16:creationId xmlns:a16="http://schemas.microsoft.com/office/drawing/2014/main" id="{9B0536E7-4ECE-4329-B4CC-95E63722B4BF}"/>
              </a:ext>
            </a:extLst>
          </p:cNvPr>
          <p:cNvSpPr txBox="1">
            <a:spLocks noChangeArrowheads="1"/>
          </p:cNvSpPr>
          <p:nvPr/>
        </p:nvSpPr>
        <p:spPr bwMode="auto">
          <a:xfrm>
            <a:off x="4598989" y="4240214"/>
            <a:ext cx="2865437" cy="782637"/>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20000"/>
              </a:spcBef>
              <a:defRPr/>
            </a:pPr>
            <a:r>
              <a:rPr lang="zh-CN" altLang="en-US" sz="1400" kern="0">
                <a:solidFill>
                  <a:srgbClr val="FF3300"/>
                </a:solidFill>
                <a:latin typeface="华文新魏" pitchFamily="2" charset="-122"/>
                <a:ea typeface="华文新魏" pitchFamily="2" charset="-122"/>
              </a:rPr>
              <a:t>溢出标志：</a:t>
            </a:r>
          </a:p>
          <a:p>
            <a:pPr>
              <a:spcBef>
                <a:spcPct val="20000"/>
              </a:spcBef>
              <a:defRPr/>
            </a:pPr>
            <a:r>
              <a:rPr lang="en-US" altLang="zh-CN" sz="1400" kern="0">
                <a:solidFill>
                  <a:srgbClr val="000000"/>
                </a:solidFill>
                <a:latin typeface="华文新魏" pitchFamily="2" charset="-122"/>
                <a:ea typeface="华文新魏" pitchFamily="2" charset="-122"/>
              </a:rPr>
              <a:t>1</a:t>
            </a:r>
            <a:r>
              <a:rPr lang="zh-CN" altLang="en-US" sz="1400" kern="0">
                <a:solidFill>
                  <a:srgbClr val="000000"/>
                </a:solidFill>
                <a:latin typeface="华文新魏" pitchFamily="2" charset="-122"/>
                <a:ea typeface="华文新魏" pitchFamily="2" charset="-122"/>
              </a:rPr>
              <a:t>：溢出</a:t>
            </a:r>
          </a:p>
          <a:p>
            <a:pPr>
              <a:lnSpc>
                <a:spcPct val="50000"/>
              </a:lnSpc>
              <a:spcBef>
                <a:spcPct val="20000"/>
              </a:spcBef>
              <a:defRPr/>
            </a:pPr>
            <a:r>
              <a:rPr lang="en-US" altLang="zh-CN" sz="1400" kern="0">
                <a:solidFill>
                  <a:srgbClr val="000000"/>
                </a:solidFill>
                <a:latin typeface="华文新魏" pitchFamily="2" charset="-122"/>
                <a:ea typeface="华文新魏" pitchFamily="2" charset="-122"/>
              </a:rPr>
              <a:t>0</a:t>
            </a:r>
            <a:r>
              <a:rPr lang="zh-CN" altLang="en-US" sz="1400" kern="0">
                <a:solidFill>
                  <a:srgbClr val="000000"/>
                </a:solidFill>
                <a:latin typeface="华文新魏" pitchFamily="2" charset="-122"/>
                <a:ea typeface="华文新魏" pitchFamily="2" charset="-122"/>
              </a:rPr>
              <a:t>：没有溢出</a:t>
            </a:r>
            <a:r>
              <a:rPr lang="zh-CN" altLang="en-US" kern="0">
                <a:solidFill>
                  <a:srgbClr val="000000"/>
                </a:solidFill>
                <a:latin typeface="华文新魏" pitchFamily="2" charset="-122"/>
                <a:ea typeface="华文新魏" pitchFamily="2" charset="-122"/>
              </a:rPr>
              <a:t> </a:t>
            </a:r>
          </a:p>
        </p:txBody>
      </p:sp>
      <p:sp>
        <p:nvSpPr>
          <p:cNvPr id="13" name="Text Box 9">
            <a:extLst>
              <a:ext uri="{FF2B5EF4-FFF2-40B4-BE49-F238E27FC236}">
                <a16:creationId xmlns:a16="http://schemas.microsoft.com/office/drawing/2014/main" id="{FAD5DE9D-A640-4626-A8FA-58D7619F220E}"/>
              </a:ext>
            </a:extLst>
          </p:cNvPr>
          <p:cNvSpPr txBox="1">
            <a:spLocks noChangeArrowheads="1"/>
          </p:cNvSpPr>
          <p:nvPr/>
        </p:nvSpPr>
        <p:spPr bwMode="auto">
          <a:xfrm>
            <a:off x="4598989" y="2781300"/>
            <a:ext cx="2865437" cy="56515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20000"/>
              </a:spcBef>
              <a:defRPr/>
            </a:pPr>
            <a:r>
              <a:rPr lang="zh-CN" altLang="en-US" sz="1400" kern="0" dirty="0">
                <a:solidFill>
                  <a:srgbClr val="FF3300"/>
                </a:solidFill>
                <a:latin typeface="华文新魏" pitchFamily="2" charset="-122"/>
                <a:ea typeface="华文新魏" pitchFamily="2" charset="-122"/>
              </a:rPr>
              <a:t>粘着饱和</a:t>
            </a:r>
            <a:r>
              <a:rPr lang="zh-CN" altLang="en-US" sz="1400" kern="0" dirty="0">
                <a:solidFill>
                  <a:srgbClr val="000000"/>
                </a:solidFill>
                <a:latin typeface="华文新魏" pitchFamily="2" charset="-122"/>
                <a:ea typeface="华文新魏" pitchFamily="2" charset="-122"/>
              </a:rPr>
              <a:t>（</a:t>
            </a:r>
            <a:r>
              <a:rPr lang="en-US" altLang="zh-CN" sz="1400" kern="0" dirty="0">
                <a:solidFill>
                  <a:srgbClr val="000000"/>
                </a:solidFill>
                <a:latin typeface="华文新魏" pitchFamily="2" charset="-122"/>
                <a:ea typeface="华文新魏" pitchFamily="2" charset="-122"/>
              </a:rPr>
              <a:t>sticky saturation</a:t>
            </a:r>
            <a:r>
              <a:rPr lang="zh-CN" altLang="en-US" sz="1400" kern="0" dirty="0">
                <a:solidFill>
                  <a:srgbClr val="000000"/>
                </a:solidFill>
                <a:latin typeface="华文新魏" pitchFamily="2" charset="-122"/>
                <a:ea typeface="华文新魏" pitchFamily="2" charset="-122"/>
              </a:rPr>
              <a:t>）标志</a:t>
            </a:r>
            <a:endParaRPr lang="en-US" altLang="zh-CN" sz="1400" kern="0" dirty="0">
              <a:solidFill>
                <a:srgbClr val="000000"/>
              </a:solidFill>
              <a:latin typeface="华文新魏" pitchFamily="2" charset="-122"/>
              <a:ea typeface="华文新魏" pitchFamily="2" charset="-122"/>
            </a:endParaRPr>
          </a:p>
          <a:p>
            <a:pPr>
              <a:spcBef>
                <a:spcPct val="20000"/>
              </a:spcBef>
              <a:defRPr/>
            </a:pPr>
            <a:r>
              <a:rPr lang="zh-CN" altLang="en-US" sz="1400" kern="0" dirty="0">
                <a:solidFill>
                  <a:srgbClr val="000000"/>
                </a:solidFill>
                <a:latin typeface="华文新魏" pitchFamily="2" charset="-122"/>
                <a:ea typeface="华文新魏" pitchFamily="2" charset="-122"/>
              </a:rPr>
              <a:t>某变量达到上限</a:t>
            </a:r>
            <a:r>
              <a:rPr lang="en-US" altLang="zh-CN" sz="1400" kern="0" dirty="0">
                <a:solidFill>
                  <a:srgbClr val="000000"/>
                </a:solidFill>
                <a:latin typeface="华文新魏" pitchFamily="2" charset="-122"/>
                <a:ea typeface="华文新魏" pitchFamily="2" charset="-122"/>
              </a:rPr>
              <a:t>/</a:t>
            </a:r>
            <a:r>
              <a:rPr lang="zh-CN" altLang="en-US" sz="1400" kern="0" dirty="0">
                <a:solidFill>
                  <a:srgbClr val="000000"/>
                </a:solidFill>
                <a:latin typeface="华文新魏" pitchFamily="2" charset="-122"/>
                <a:ea typeface="华文新魏" pitchFamily="2" charset="-122"/>
              </a:rPr>
              <a:t>下限时置</a:t>
            </a:r>
            <a:r>
              <a:rPr lang="en-US" altLang="zh-CN" sz="1400" kern="0" dirty="0">
                <a:solidFill>
                  <a:srgbClr val="000000"/>
                </a:solidFill>
                <a:latin typeface="华文新魏" pitchFamily="2" charset="-122"/>
                <a:ea typeface="华文新魏" pitchFamily="2" charset="-122"/>
              </a:rPr>
              <a:t>1</a:t>
            </a:r>
            <a:r>
              <a:rPr lang="zh-CN" altLang="en-US" sz="1200" kern="0" dirty="0">
                <a:solidFill>
                  <a:srgbClr val="000000"/>
                </a:solidFill>
                <a:latin typeface="华文新魏" pitchFamily="2" charset="-122"/>
                <a:ea typeface="华文新魏" pitchFamily="2" charset="-122"/>
              </a:rPr>
              <a:t> </a:t>
            </a:r>
          </a:p>
        </p:txBody>
      </p:sp>
      <p:sp>
        <p:nvSpPr>
          <p:cNvPr id="14" name="Line 10">
            <a:extLst>
              <a:ext uri="{FF2B5EF4-FFF2-40B4-BE49-F238E27FC236}">
                <a16:creationId xmlns:a16="http://schemas.microsoft.com/office/drawing/2014/main" id="{7FAB8523-491F-42D0-89AF-1845F14A66C0}"/>
              </a:ext>
            </a:extLst>
          </p:cNvPr>
          <p:cNvSpPr>
            <a:spLocks noChangeShapeType="1"/>
          </p:cNvSpPr>
          <p:nvPr/>
        </p:nvSpPr>
        <p:spPr bwMode="auto">
          <a:xfrm>
            <a:off x="2008188" y="2795588"/>
            <a:ext cx="0" cy="34290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5" name="Line 11">
            <a:extLst>
              <a:ext uri="{FF2B5EF4-FFF2-40B4-BE49-F238E27FC236}">
                <a16:creationId xmlns:a16="http://schemas.microsoft.com/office/drawing/2014/main" id="{88429593-3A9A-4CDD-801F-F986572231B2}"/>
              </a:ext>
            </a:extLst>
          </p:cNvPr>
          <p:cNvSpPr>
            <a:spLocks noChangeShapeType="1"/>
          </p:cNvSpPr>
          <p:nvPr/>
        </p:nvSpPr>
        <p:spPr bwMode="auto">
          <a:xfrm>
            <a:off x="2008188" y="6224588"/>
            <a:ext cx="2590800" cy="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6" name="Line 12">
            <a:extLst>
              <a:ext uri="{FF2B5EF4-FFF2-40B4-BE49-F238E27FC236}">
                <a16:creationId xmlns:a16="http://schemas.microsoft.com/office/drawing/2014/main" id="{1F51E3BE-1B24-4B70-8219-BD99FE1A1697}"/>
              </a:ext>
            </a:extLst>
          </p:cNvPr>
          <p:cNvSpPr>
            <a:spLocks noChangeShapeType="1"/>
          </p:cNvSpPr>
          <p:nvPr/>
        </p:nvSpPr>
        <p:spPr bwMode="auto">
          <a:xfrm>
            <a:off x="2541588" y="2795588"/>
            <a:ext cx="0" cy="25908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7" name="Line 13">
            <a:extLst>
              <a:ext uri="{FF2B5EF4-FFF2-40B4-BE49-F238E27FC236}">
                <a16:creationId xmlns:a16="http://schemas.microsoft.com/office/drawing/2014/main" id="{04956EED-D3DA-4E63-BE25-7F1C96D3EAD5}"/>
              </a:ext>
            </a:extLst>
          </p:cNvPr>
          <p:cNvSpPr>
            <a:spLocks noChangeShapeType="1"/>
          </p:cNvSpPr>
          <p:nvPr/>
        </p:nvSpPr>
        <p:spPr bwMode="auto">
          <a:xfrm>
            <a:off x="2541588" y="5386388"/>
            <a:ext cx="2057400" cy="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8" name="Line 14">
            <a:extLst>
              <a:ext uri="{FF2B5EF4-FFF2-40B4-BE49-F238E27FC236}">
                <a16:creationId xmlns:a16="http://schemas.microsoft.com/office/drawing/2014/main" id="{53CCE645-B821-49D3-AD97-642C63B863F0}"/>
              </a:ext>
            </a:extLst>
          </p:cNvPr>
          <p:cNvSpPr>
            <a:spLocks noChangeShapeType="1"/>
          </p:cNvSpPr>
          <p:nvPr/>
        </p:nvSpPr>
        <p:spPr bwMode="auto">
          <a:xfrm>
            <a:off x="3074988" y="2795588"/>
            <a:ext cx="0" cy="17526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9" name="Line 15">
            <a:extLst>
              <a:ext uri="{FF2B5EF4-FFF2-40B4-BE49-F238E27FC236}">
                <a16:creationId xmlns:a16="http://schemas.microsoft.com/office/drawing/2014/main" id="{AEE1A05B-E845-4F82-AE6F-E4ED15D87E0A}"/>
              </a:ext>
            </a:extLst>
          </p:cNvPr>
          <p:cNvSpPr>
            <a:spLocks noChangeShapeType="1"/>
          </p:cNvSpPr>
          <p:nvPr/>
        </p:nvSpPr>
        <p:spPr bwMode="auto">
          <a:xfrm>
            <a:off x="3074988" y="4548188"/>
            <a:ext cx="1524000" cy="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0" name="Line 16">
            <a:extLst>
              <a:ext uri="{FF2B5EF4-FFF2-40B4-BE49-F238E27FC236}">
                <a16:creationId xmlns:a16="http://schemas.microsoft.com/office/drawing/2014/main" id="{535EDEE2-3457-4A83-8F17-68E15282BB04}"/>
              </a:ext>
            </a:extLst>
          </p:cNvPr>
          <p:cNvSpPr>
            <a:spLocks noChangeShapeType="1"/>
          </p:cNvSpPr>
          <p:nvPr/>
        </p:nvSpPr>
        <p:spPr bwMode="auto">
          <a:xfrm>
            <a:off x="3532188" y="2795588"/>
            <a:ext cx="0" cy="9144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1" name="Line 17">
            <a:extLst>
              <a:ext uri="{FF2B5EF4-FFF2-40B4-BE49-F238E27FC236}">
                <a16:creationId xmlns:a16="http://schemas.microsoft.com/office/drawing/2014/main" id="{29DC9A58-9C7E-4B1C-9E83-96BDC86E59EE}"/>
              </a:ext>
            </a:extLst>
          </p:cNvPr>
          <p:cNvSpPr>
            <a:spLocks noChangeShapeType="1"/>
          </p:cNvSpPr>
          <p:nvPr/>
        </p:nvSpPr>
        <p:spPr bwMode="auto">
          <a:xfrm>
            <a:off x="3532188" y="3709988"/>
            <a:ext cx="1066800" cy="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2" name="Line 18">
            <a:extLst>
              <a:ext uri="{FF2B5EF4-FFF2-40B4-BE49-F238E27FC236}">
                <a16:creationId xmlns:a16="http://schemas.microsoft.com/office/drawing/2014/main" id="{D58AF1E5-4C1F-44F0-8874-FA3251967A13}"/>
              </a:ext>
            </a:extLst>
          </p:cNvPr>
          <p:cNvSpPr>
            <a:spLocks noChangeShapeType="1"/>
          </p:cNvSpPr>
          <p:nvPr/>
        </p:nvSpPr>
        <p:spPr bwMode="auto">
          <a:xfrm>
            <a:off x="4065588" y="2795588"/>
            <a:ext cx="0" cy="30480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3" name="Line 19">
            <a:extLst>
              <a:ext uri="{FF2B5EF4-FFF2-40B4-BE49-F238E27FC236}">
                <a16:creationId xmlns:a16="http://schemas.microsoft.com/office/drawing/2014/main" id="{D66D894F-8991-46CA-B14A-E9E7D87D6C89}"/>
              </a:ext>
            </a:extLst>
          </p:cNvPr>
          <p:cNvSpPr>
            <a:spLocks noChangeShapeType="1"/>
          </p:cNvSpPr>
          <p:nvPr/>
        </p:nvSpPr>
        <p:spPr bwMode="auto">
          <a:xfrm>
            <a:off x="4065588" y="3100388"/>
            <a:ext cx="533400" cy="0"/>
          </a:xfrm>
          <a:prstGeom prst="line">
            <a:avLst/>
          </a:prstGeom>
          <a:noFill/>
          <a:ln w="28575">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1768" name="Text Box 20">
            <a:extLst>
              <a:ext uri="{FF2B5EF4-FFF2-40B4-BE49-F238E27FC236}">
                <a16:creationId xmlns:a16="http://schemas.microsoft.com/office/drawing/2014/main" id="{91B6D342-5282-4675-AC0F-DBFF11A70CE1}"/>
              </a:ext>
            </a:extLst>
          </p:cNvPr>
          <p:cNvSpPr txBox="1">
            <a:spLocks noChangeArrowheads="1"/>
          </p:cNvSpPr>
          <p:nvPr/>
        </p:nvSpPr>
        <p:spPr bwMode="auto">
          <a:xfrm>
            <a:off x="2286000" y="1325563"/>
            <a:ext cx="746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b="1">
                <a:solidFill>
                  <a:srgbClr val="0000FF"/>
                </a:solidFill>
                <a:latin typeface="华文新魏" panose="02010800040101010101" pitchFamily="2" charset="-122"/>
                <a:ea typeface="华文新魏" panose="02010800040101010101" pitchFamily="2" charset="-122"/>
              </a:rPr>
              <a:t>应用状态寄存器</a:t>
            </a:r>
            <a:r>
              <a:rPr lang="en-US" altLang="zh-CN" sz="2800" b="1">
                <a:solidFill>
                  <a:srgbClr val="0000FF"/>
                </a:solidFill>
                <a:latin typeface="华文新魏" panose="02010800040101010101" pitchFamily="2" charset="-122"/>
                <a:ea typeface="华文新魏" panose="02010800040101010101" pitchFamily="2" charset="-122"/>
              </a:rPr>
              <a:t>(APSR)</a:t>
            </a:r>
          </a:p>
        </p:txBody>
      </p:sp>
      <p:graphicFrame>
        <p:nvGraphicFramePr>
          <p:cNvPr id="25" name="Group 21">
            <a:extLst>
              <a:ext uri="{FF2B5EF4-FFF2-40B4-BE49-F238E27FC236}">
                <a16:creationId xmlns:a16="http://schemas.microsoft.com/office/drawing/2014/main" id="{2CD48F91-D0FE-4042-9A25-9EC71F3890D8}"/>
              </a:ext>
            </a:extLst>
          </p:cNvPr>
          <p:cNvGraphicFramePr>
            <a:graphicFrameLocks noGrp="1"/>
          </p:cNvGraphicFramePr>
          <p:nvPr/>
        </p:nvGraphicFramePr>
        <p:xfrm>
          <a:off x="1703389" y="1957389"/>
          <a:ext cx="5761037" cy="763587"/>
        </p:xfrm>
        <a:graphic>
          <a:graphicData uri="http://schemas.openxmlformats.org/drawingml/2006/table">
            <a:tbl>
              <a:tblPr/>
              <a:tblGrid>
                <a:gridCol w="533437">
                  <a:extLst>
                    <a:ext uri="{9D8B030D-6E8A-4147-A177-3AD203B41FA5}">
                      <a16:colId xmlns:a16="http://schemas.microsoft.com/office/drawing/2014/main" val="20000"/>
                    </a:ext>
                  </a:extLst>
                </a:gridCol>
                <a:gridCol w="533437">
                  <a:extLst>
                    <a:ext uri="{9D8B030D-6E8A-4147-A177-3AD203B41FA5}">
                      <a16:colId xmlns:a16="http://schemas.microsoft.com/office/drawing/2014/main" val="20001"/>
                    </a:ext>
                  </a:extLst>
                </a:gridCol>
                <a:gridCol w="533437">
                  <a:extLst>
                    <a:ext uri="{9D8B030D-6E8A-4147-A177-3AD203B41FA5}">
                      <a16:colId xmlns:a16="http://schemas.microsoft.com/office/drawing/2014/main" val="20002"/>
                    </a:ext>
                  </a:extLst>
                </a:gridCol>
                <a:gridCol w="533437">
                  <a:extLst>
                    <a:ext uri="{9D8B030D-6E8A-4147-A177-3AD203B41FA5}">
                      <a16:colId xmlns:a16="http://schemas.microsoft.com/office/drawing/2014/main" val="20003"/>
                    </a:ext>
                  </a:extLst>
                </a:gridCol>
                <a:gridCol w="533437">
                  <a:extLst>
                    <a:ext uri="{9D8B030D-6E8A-4147-A177-3AD203B41FA5}">
                      <a16:colId xmlns:a16="http://schemas.microsoft.com/office/drawing/2014/main" val="20004"/>
                    </a:ext>
                  </a:extLst>
                </a:gridCol>
                <a:gridCol w="3093852">
                  <a:extLst>
                    <a:ext uri="{9D8B030D-6E8A-4147-A177-3AD203B41FA5}">
                      <a16:colId xmlns:a16="http://schemas.microsoft.com/office/drawing/2014/main" val="20005"/>
                    </a:ext>
                  </a:extLst>
                </a:gridCol>
              </a:tblGrid>
              <a:tr h="274434">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31                                                                                                             </a:t>
                      </a:r>
                    </a:p>
                  </a:txBody>
                  <a:tcPr marL="91446" marR="91446" marT="45739" marB="457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30</a:t>
                      </a:r>
                    </a:p>
                  </a:txBody>
                  <a:tcPr marL="91446" marR="91446"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29</a:t>
                      </a:r>
                    </a:p>
                  </a:txBody>
                  <a:tcPr marL="91446" marR="91446"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28</a:t>
                      </a:r>
                    </a:p>
                  </a:txBody>
                  <a:tcPr marL="91446" marR="91446"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27</a:t>
                      </a:r>
                    </a:p>
                  </a:txBody>
                  <a:tcPr marL="91446" marR="91446"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Times New Roman" pitchFamily="18" charset="0"/>
                          <a:ea typeface="宋体" pitchFamily="2" charset="-122"/>
                        </a:rPr>
                        <a:t>26                                                                     0          </a:t>
                      </a:r>
                    </a:p>
                  </a:txBody>
                  <a:tcPr marL="91446" marR="91446" marT="45739" marB="4573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915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N</a:t>
                      </a:r>
                    </a:p>
                  </a:txBody>
                  <a:tcPr marL="91446" marR="91446" marT="45739" marB="457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Z</a:t>
                      </a:r>
                    </a:p>
                  </a:txBody>
                  <a:tcPr marL="91446" marR="91446"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C</a:t>
                      </a:r>
                    </a:p>
                  </a:txBody>
                  <a:tcPr marL="91446" marR="91446"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V</a:t>
                      </a:r>
                    </a:p>
                  </a:txBody>
                  <a:tcPr marL="91446" marR="91446"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宋体" pitchFamily="2" charset="-122"/>
                        </a:rPr>
                        <a:t>Q</a:t>
                      </a:r>
                    </a:p>
                  </a:txBody>
                  <a:tcPr marL="91446" marR="91446"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宋体" pitchFamily="2" charset="-122"/>
                        </a:rPr>
                        <a:t>保留</a:t>
                      </a:r>
                    </a:p>
                  </a:txBody>
                  <a:tcPr marL="91446" marR="91446" marT="45739" marB="4573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6" name="Text Box 70">
            <a:extLst>
              <a:ext uri="{FF2B5EF4-FFF2-40B4-BE49-F238E27FC236}">
                <a16:creationId xmlns:a16="http://schemas.microsoft.com/office/drawing/2014/main" id="{991ED117-3795-4356-90E1-A90F51198545}"/>
              </a:ext>
            </a:extLst>
          </p:cNvPr>
          <p:cNvSpPr txBox="1">
            <a:spLocks noChangeArrowheads="1"/>
          </p:cNvSpPr>
          <p:nvPr/>
        </p:nvSpPr>
        <p:spPr bwMode="auto">
          <a:xfrm>
            <a:off x="7670800" y="2328864"/>
            <a:ext cx="2755900" cy="3324225"/>
          </a:xfrm>
          <a:prstGeom prst="rect">
            <a:avLst/>
          </a:prstGeom>
          <a:noFill/>
          <a:ln w="9525"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sz="2000" b="1" kern="0" dirty="0">
                <a:solidFill>
                  <a:srgbClr val="006600"/>
                </a:solidFill>
                <a:latin typeface="楷体" panose="02010609060101010101" pitchFamily="49" charset="-122"/>
                <a:ea typeface="楷体" panose="02010609060101010101" pitchFamily="49" charset="-122"/>
              </a:rPr>
              <a:t>     </a:t>
            </a:r>
            <a:r>
              <a:rPr lang="zh-CN" altLang="en-US" sz="2000" b="1" kern="0" dirty="0">
                <a:solidFill>
                  <a:srgbClr val="006600"/>
                </a:solidFill>
                <a:latin typeface="楷体" panose="02010609060101010101" pitchFamily="49" charset="-122"/>
                <a:ea typeface="楷体" panose="02010609060101010101" pitchFamily="49" charset="-122"/>
              </a:rPr>
              <a:t>应用状态寄存器</a:t>
            </a:r>
            <a:r>
              <a:rPr lang="en-US" altLang="zh-CN" sz="2000" b="1" kern="0" dirty="0">
                <a:solidFill>
                  <a:srgbClr val="006600"/>
                </a:solidFill>
                <a:latin typeface="楷体" panose="02010609060101010101" pitchFamily="49" charset="-122"/>
                <a:ea typeface="楷体" panose="02010609060101010101" pitchFamily="49" charset="-122"/>
              </a:rPr>
              <a:t>(APSR)</a:t>
            </a:r>
            <a:r>
              <a:rPr lang="zh-CN" altLang="en-US" sz="2000" b="1" kern="0" dirty="0">
                <a:solidFill>
                  <a:srgbClr val="006600"/>
                </a:solidFill>
                <a:latin typeface="楷体" panose="02010609060101010101" pitchFamily="49" charset="-122"/>
                <a:ea typeface="楷体" panose="02010609060101010101" pitchFamily="49" charset="-122"/>
              </a:rPr>
              <a:t>包含条件代码标志。</a:t>
            </a:r>
          </a:p>
          <a:p>
            <a:pPr>
              <a:spcBef>
                <a:spcPct val="50000"/>
              </a:spcBef>
              <a:defRPr/>
            </a:pPr>
            <a:r>
              <a:rPr lang="zh-CN" altLang="en-US" sz="2000" b="1" kern="0" dirty="0">
                <a:solidFill>
                  <a:srgbClr val="006600"/>
                </a:solidFill>
                <a:latin typeface="楷体" panose="02010609060101010101" pitchFamily="49" charset="-122"/>
                <a:ea typeface="楷体" panose="02010609060101010101" pitchFamily="49" charset="-122"/>
              </a:rPr>
              <a:t>     在进入异常之前，</a:t>
            </a:r>
            <a:r>
              <a:rPr lang="en-US" altLang="zh-CN" sz="2000" b="1" kern="0" dirty="0">
                <a:solidFill>
                  <a:srgbClr val="006600"/>
                </a:solidFill>
                <a:latin typeface="楷体" panose="02010609060101010101" pitchFamily="49" charset="-122"/>
                <a:ea typeface="楷体" panose="02010609060101010101" pitchFamily="49" charset="-122"/>
              </a:rPr>
              <a:t>Cortex-M3</a:t>
            </a:r>
            <a:r>
              <a:rPr lang="zh-CN" altLang="en-US" sz="2000" b="1" kern="0" dirty="0">
                <a:solidFill>
                  <a:srgbClr val="006600"/>
                </a:solidFill>
                <a:latin typeface="楷体" panose="02010609060101010101" pitchFamily="49" charset="-122"/>
                <a:ea typeface="楷体" panose="02010609060101010101" pitchFamily="49" charset="-122"/>
              </a:rPr>
              <a:t>处理器将条件代码标志保存在堆栈内</a:t>
            </a:r>
            <a:r>
              <a:rPr lang="en-US" altLang="zh-CN" sz="2000" b="1" kern="0" dirty="0">
                <a:solidFill>
                  <a:srgbClr val="006600"/>
                </a:solidFill>
                <a:latin typeface="楷体" panose="02010609060101010101" pitchFamily="49" charset="-122"/>
                <a:ea typeface="楷体" panose="02010609060101010101" pitchFamily="49" charset="-122"/>
              </a:rPr>
              <a:t>(</a:t>
            </a:r>
            <a:r>
              <a:rPr lang="zh-CN" altLang="en-US" sz="2000" b="1" kern="0" dirty="0">
                <a:solidFill>
                  <a:srgbClr val="006600"/>
                </a:solidFill>
                <a:latin typeface="楷体" panose="02010609060101010101" pitchFamily="49" charset="-122"/>
                <a:ea typeface="楷体" panose="02010609060101010101" pitchFamily="49" charset="-122"/>
              </a:rPr>
              <a:t>硬件压栈</a:t>
            </a:r>
            <a:r>
              <a:rPr lang="en-US" altLang="zh-CN" sz="2000" b="1" kern="0" dirty="0">
                <a:solidFill>
                  <a:srgbClr val="006600"/>
                </a:solidFill>
                <a:latin typeface="楷体" panose="02010609060101010101" pitchFamily="49" charset="-122"/>
                <a:ea typeface="楷体" panose="02010609060101010101" pitchFamily="49" charset="-122"/>
              </a:rPr>
              <a:t>)</a:t>
            </a:r>
            <a:r>
              <a:rPr lang="zh-CN" altLang="en-US" sz="2000" b="1" kern="0" dirty="0">
                <a:solidFill>
                  <a:srgbClr val="006600"/>
                </a:solidFill>
                <a:latin typeface="楷体" panose="02010609060101010101" pitchFamily="49" charset="-122"/>
                <a:ea typeface="楷体" panose="02010609060101010101" pitchFamily="49" charset="-122"/>
              </a:rPr>
              <a:t>。您可以使用</a:t>
            </a:r>
            <a:r>
              <a:rPr lang="en-US" altLang="zh-CN" sz="2000" b="1" kern="0" dirty="0">
                <a:solidFill>
                  <a:srgbClr val="006600"/>
                </a:solidFill>
                <a:latin typeface="楷体" panose="02010609060101010101" pitchFamily="49" charset="-122"/>
                <a:ea typeface="楷体" panose="02010609060101010101" pitchFamily="49" charset="-122"/>
              </a:rPr>
              <a:t>MSR(2)</a:t>
            </a:r>
            <a:r>
              <a:rPr lang="zh-CN" altLang="en-US" sz="2000" b="1" kern="0" dirty="0">
                <a:solidFill>
                  <a:srgbClr val="006600"/>
                </a:solidFill>
                <a:latin typeface="楷体" panose="02010609060101010101" pitchFamily="49" charset="-122"/>
                <a:ea typeface="楷体" panose="02010609060101010101" pitchFamily="49" charset="-122"/>
              </a:rPr>
              <a:t>和</a:t>
            </a:r>
            <a:r>
              <a:rPr lang="en-US" altLang="zh-CN" sz="2000" b="1" kern="0" dirty="0">
                <a:solidFill>
                  <a:srgbClr val="006600"/>
                </a:solidFill>
                <a:latin typeface="楷体" panose="02010609060101010101" pitchFamily="49" charset="-122"/>
                <a:ea typeface="楷体" panose="02010609060101010101" pitchFamily="49" charset="-122"/>
              </a:rPr>
              <a:t>MRS(2)</a:t>
            </a:r>
            <a:r>
              <a:rPr lang="zh-CN" altLang="en-US" sz="2000" b="1" kern="0" dirty="0">
                <a:solidFill>
                  <a:srgbClr val="006600"/>
                </a:solidFill>
                <a:latin typeface="楷体" panose="02010609060101010101" pitchFamily="49" charset="-122"/>
                <a:ea typeface="楷体" panose="02010609060101010101" pitchFamily="49" charset="-122"/>
              </a:rPr>
              <a:t>指令来访问</a:t>
            </a:r>
            <a:r>
              <a:rPr lang="en-US" altLang="zh-CN" sz="2000" b="1" kern="0" dirty="0">
                <a:solidFill>
                  <a:srgbClr val="006600"/>
                </a:solidFill>
                <a:latin typeface="楷体" panose="02010609060101010101" pitchFamily="49" charset="-122"/>
                <a:ea typeface="楷体" panose="02010609060101010101" pitchFamily="49" charset="-122"/>
              </a:rPr>
              <a:t>APSR</a:t>
            </a:r>
            <a:r>
              <a:rPr lang="zh-CN" altLang="en-US" sz="2000" b="1" kern="0" dirty="0">
                <a:solidFill>
                  <a:srgbClr val="006600"/>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0161756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9"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par>
                                <p:cTn id="12" presetID="22" presetClass="entr" presetSubtype="8"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par>
                                <p:cTn id="15" presetID="22" presetClass="entr" presetSubtype="8"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3" presetClass="exit" presetSubtype="10" fill="hold" grpId="1" nodeType="withEffect">
                                  <p:stCondLst>
                                    <p:cond delay="0"/>
                                  </p:stCondLst>
                                  <p:childTnLst>
                                    <p:animEffect transition="out" filter="blinds(horizontal)">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par>
                                <p:cTn id="30" presetID="22" presetClass="entr" presetSubtype="8"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22" presetClass="entr" presetSubtype="8"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par>
                                <p:cTn id="42" presetID="3" presetClass="exit" presetSubtype="10" fill="hold" grpId="1" nodeType="withEffect">
                                  <p:stCondLst>
                                    <p:cond delay="0"/>
                                  </p:stCondLst>
                                  <p:childTnLst>
                                    <p:animEffect transition="out" filter="blinds(horizontal)">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dissolve">
                                      <p:cBhvr>
                                        <p:cTn id="47" dur="500"/>
                                        <p:tgtEl>
                                          <p:spTgt spid="5"/>
                                        </p:tgtEl>
                                      </p:cBhvr>
                                    </p:animEffect>
                                  </p:childTnLst>
                                </p:cTn>
                              </p:par>
                              <p:par>
                                <p:cTn id="48" presetID="22" presetClass="entr" presetSubtype="8"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par>
                                <p:cTn id="51" presetID="22" presetClass="entr" presetSubtype="8"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fill="hold"/>
                                        <p:tgtEl>
                                          <p:spTgt spid="11"/>
                                        </p:tgtEl>
                                        <p:attrNameLst>
                                          <p:attrName>ppt_x</p:attrName>
                                        </p:attrNameLst>
                                      </p:cBhvr>
                                      <p:tavLst>
                                        <p:tav tm="0">
                                          <p:val>
                                            <p:strVal val="#ppt_x"/>
                                          </p:val>
                                        </p:tav>
                                        <p:tav tm="100000">
                                          <p:val>
                                            <p:strVal val="#ppt_x"/>
                                          </p:val>
                                        </p:tav>
                                      </p:tavLst>
                                    </p:anim>
                                    <p:anim calcmode="lin" valueType="num">
                                      <p:cBhvr additive="base">
                                        <p:cTn id="59" dur="500" fill="hold"/>
                                        <p:tgtEl>
                                          <p:spTgt spid="11"/>
                                        </p:tgtEl>
                                        <p:attrNameLst>
                                          <p:attrName>ppt_y</p:attrName>
                                        </p:attrNameLst>
                                      </p:cBhvr>
                                      <p:tavLst>
                                        <p:tav tm="0">
                                          <p:val>
                                            <p:strVal val="1+#ppt_h/2"/>
                                          </p:val>
                                        </p:tav>
                                        <p:tav tm="100000">
                                          <p:val>
                                            <p:strVal val="#ppt_y"/>
                                          </p:val>
                                        </p:tav>
                                      </p:tavLst>
                                    </p:anim>
                                  </p:childTnLst>
                                </p:cTn>
                              </p:par>
                              <p:par>
                                <p:cTn id="60" presetID="3" presetClass="exit" presetSubtype="10" fill="hold" grpId="1" nodeType="withEffect">
                                  <p:stCondLst>
                                    <p:cond delay="0"/>
                                  </p:stCondLst>
                                  <p:childTnLst>
                                    <p:animEffect transition="out" filter="blinds(horizontal)">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par>
                                <p:cTn id="63" presetID="9" presetClass="entr" presetSubtype="0"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dissolve">
                                      <p:cBhvr>
                                        <p:cTn id="65" dur="500"/>
                                        <p:tgtEl>
                                          <p:spTgt spid="4"/>
                                        </p:tgtEl>
                                      </p:cBhvr>
                                    </p:animEffect>
                                  </p:childTnLst>
                                </p:cTn>
                              </p:par>
                              <p:par>
                                <p:cTn id="66" presetID="22" presetClass="entr" presetSubtype="8"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par>
                                <p:cTn id="69" presetID="22" presetClass="entr" presetSubtype="8"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left)">
                                      <p:cBhvr>
                                        <p:cTn id="71" dur="500"/>
                                        <p:tgtEl>
                                          <p:spTgt spid="21"/>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additive="base">
                                        <p:cTn id="76" dur="500" fill="hold"/>
                                        <p:tgtEl>
                                          <p:spTgt spid="13"/>
                                        </p:tgtEl>
                                        <p:attrNameLst>
                                          <p:attrName>ppt_x</p:attrName>
                                        </p:attrNameLst>
                                      </p:cBhvr>
                                      <p:tavLst>
                                        <p:tav tm="0">
                                          <p:val>
                                            <p:strVal val="#ppt_x"/>
                                          </p:val>
                                        </p:tav>
                                        <p:tav tm="100000">
                                          <p:val>
                                            <p:strVal val="#ppt_x"/>
                                          </p:val>
                                        </p:tav>
                                      </p:tavLst>
                                    </p:anim>
                                    <p:anim calcmode="lin" valueType="num">
                                      <p:cBhvr additive="base">
                                        <p:cTn id="77" dur="500" fill="hold"/>
                                        <p:tgtEl>
                                          <p:spTgt spid="13"/>
                                        </p:tgtEl>
                                        <p:attrNameLst>
                                          <p:attrName>ppt_y</p:attrName>
                                        </p:attrNameLst>
                                      </p:cBhvr>
                                      <p:tavLst>
                                        <p:tav tm="0">
                                          <p:val>
                                            <p:strVal val="1+#ppt_h/2"/>
                                          </p:val>
                                        </p:tav>
                                        <p:tav tm="100000">
                                          <p:val>
                                            <p:strVal val="#ppt_y"/>
                                          </p:val>
                                        </p:tav>
                                      </p:tavLst>
                                    </p:anim>
                                  </p:childTnLst>
                                </p:cTn>
                              </p:par>
                              <p:par>
                                <p:cTn id="78" presetID="3" presetClass="exit" presetSubtype="10" fill="hold" grpId="1" nodeType="withEffect">
                                  <p:stCondLst>
                                    <p:cond delay="0"/>
                                  </p:stCondLst>
                                  <p:childTnLst>
                                    <p:animEffect transition="out" filter="blinds(horizontal)">
                                      <p:cBhvr>
                                        <p:cTn id="79" dur="500"/>
                                        <p:tgtEl>
                                          <p:spTgt spid="4"/>
                                        </p:tgtEl>
                                      </p:cBhvr>
                                    </p:animEffect>
                                    <p:set>
                                      <p:cBhvr>
                                        <p:cTn id="80" dur="1" fill="hold">
                                          <p:stCondLst>
                                            <p:cond delay="499"/>
                                          </p:stCondLst>
                                        </p:cTn>
                                        <p:tgtEl>
                                          <p:spTgt spid="4"/>
                                        </p:tgtEl>
                                        <p:attrNameLst>
                                          <p:attrName>style.visibility</p:attrName>
                                        </p:attrNameLst>
                                      </p:cBhvr>
                                      <p:to>
                                        <p:strVal val="hidden"/>
                                      </p:to>
                                    </p:set>
                                  </p:childTnLst>
                                </p:cTn>
                              </p:par>
                              <p:par>
                                <p:cTn id="81" presetID="9"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dissolve">
                                      <p:cBhvr>
                                        <p:cTn id="83" dur="500"/>
                                        <p:tgtEl>
                                          <p:spTgt spid="3"/>
                                        </p:tgtEl>
                                      </p:cBhvr>
                                    </p:animEffect>
                                  </p:childTnLst>
                                </p:cTn>
                              </p:par>
                              <p:par>
                                <p:cTn id="84" presetID="22" presetClass="entr" presetSubtype="8" fill="hold"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left)">
                                      <p:cBhvr>
                                        <p:cTn id="86" dur="500"/>
                                        <p:tgtEl>
                                          <p:spTgt spid="22"/>
                                        </p:tgtEl>
                                      </p:cBhvr>
                                    </p:animEffect>
                                  </p:childTnLst>
                                </p:cTn>
                              </p:par>
                              <p:par>
                                <p:cTn id="87" presetID="22" presetClass="entr" presetSubtype="8" fill="hold"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left)">
                                      <p:cBhvr>
                                        <p:cTn id="89" dur="500"/>
                                        <p:tgtEl>
                                          <p:spTgt spid="2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 presetClass="entr" presetSubtype="2" fill="hold" grpId="0" nodeType="clickEffect">
                                  <p:stCondLst>
                                    <p:cond delay="0"/>
                                  </p:stCondLst>
                                  <p:childTnLst>
                                    <p:set>
                                      <p:cBhvr>
                                        <p:cTn id="93" dur="1" fill="hold">
                                          <p:stCondLst>
                                            <p:cond delay="0"/>
                                          </p:stCondLst>
                                        </p:cTn>
                                        <p:tgtEl>
                                          <p:spTgt spid="26"/>
                                        </p:tgtEl>
                                        <p:attrNameLst>
                                          <p:attrName>style.visibility</p:attrName>
                                        </p:attrNameLst>
                                      </p:cBhvr>
                                      <p:to>
                                        <p:strVal val="visible"/>
                                      </p:to>
                                    </p:set>
                                    <p:anim calcmode="lin" valueType="num">
                                      <p:cBhvr additive="base">
                                        <p:cTn id="94" dur="500" fill="hold"/>
                                        <p:tgtEl>
                                          <p:spTgt spid="26"/>
                                        </p:tgtEl>
                                        <p:attrNameLst>
                                          <p:attrName>ppt_x</p:attrName>
                                        </p:attrNameLst>
                                      </p:cBhvr>
                                      <p:tavLst>
                                        <p:tav tm="0">
                                          <p:val>
                                            <p:strVal val="1+#ppt_w/2"/>
                                          </p:val>
                                        </p:tav>
                                        <p:tav tm="100000">
                                          <p:val>
                                            <p:strVal val="#ppt_x"/>
                                          </p:val>
                                        </p:tav>
                                      </p:tavLst>
                                    </p:anim>
                                    <p:anim calcmode="lin" valueType="num">
                                      <p:cBhvr additive="base">
                                        <p:cTn id="95"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P spid="7" grpId="0" animBg="1"/>
      <p:bldP spid="7" grpId="1" animBg="1"/>
      <p:bldP spid="9" grpId="0" animBg="1"/>
      <p:bldP spid="10" grpId="0" animBg="1"/>
      <p:bldP spid="11" grpId="0" animBg="1"/>
      <p:bldP spid="12" grpId="0" animBg="1"/>
      <p:bldP spid="13"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095CBAB-8C8C-4FE6-BFFF-627C065E84AA}"/>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9A5F202E-6678-45C3-B4E2-36A4A9AF353D}"/>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2</a:t>
            </a:r>
            <a:r>
              <a:rPr lang="zh-CN" altLang="en-US" sz="3200" b="1">
                <a:solidFill>
                  <a:schemeClr val="tx2"/>
                </a:solidFill>
                <a:latin typeface="黑体" panose="02010609060101010101" pitchFamily="49" charset="-122"/>
                <a:ea typeface="黑体" panose="02010609060101010101" pitchFamily="49" charset="-122"/>
              </a:rPr>
              <a:t>章 中央处理器</a:t>
            </a:r>
            <a:r>
              <a:rPr lang="en-US" altLang="zh-CN" sz="3200" b="1">
                <a:solidFill>
                  <a:schemeClr val="tx2"/>
                </a:solidFill>
                <a:latin typeface="黑体" panose="02010609060101010101" pitchFamily="49" charset="-122"/>
                <a:ea typeface="黑体" panose="02010609060101010101" pitchFamily="49" charset="-122"/>
              </a:rPr>
              <a:t>CPU</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CEE14908-00C3-4CB3-B965-DBF3B9C4C111}"/>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28759134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9286FC2E-C9E9-4F56-A3B7-81AABCA9473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3" name="Text Box 3">
            <a:extLst>
              <a:ext uri="{FF2B5EF4-FFF2-40B4-BE49-F238E27FC236}">
                <a16:creationId xmlns:a16="http://schemas.microsoft.com/office/drawing/2014/main" id="{3FFCA4E7-9F8E-4604-892E-A7D49D4495D3}"/>
              </a:ext>
            </a:extLst>
          </p:cNvPr>
          <p:cNvSpPr txBox="1">
            <a:spLocks noChangeArrowheads="1"/>
          </p:cNvSpPr>
          <p:nvPr/>
        </p:nvSpPr>
        <p:spPr bwMode="auto">
          <a:xfrm>
            <a:off x="1774825" y="1651001"/>
            <a:ext cx="8281988" cy="461963"/>
          </a:xfrm>
          <a:prstGeom prst="rect">
            <a:avLst/>
          </a:prstGeom>
          <a:noFill/>
          <a:ln w="9525"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sz="2400" kern="0" dirty="0">
                <a:solidFill>
                  <a:srgbClr val="000000"/>
                </a:solidFill>
                <a:latin typeface="华文新魏" pitchFamily="2" charset="-122"/>
                <a:ea typeface="华文新魏" pitchFamily="2" charset="-122"/>
              </a:rPr>
              <a:t>     </a:t>
            </a:r>
            <a:r>
              <a:rPr lang="zh-CN" altLang="en-US" sz="2400" kern="0" dirty="0">
                <a:solidFill>
                  <a:srgbClr val="006600"/>
                </a:solidFill>
                <a:latin typeface="华文新魏" pitchFamily="2" charset="-122"/>
                <a:ea typeface="华文新魏" pitchFamily="2" charset="-122"/>
              </a:rPr>
              <a:t>中断状态寄存器</a:t>
            </a:r>
            <a:r>
              <a:rPr lang="zh-CN" altLang="en-US" sz="2400" kern="0" dirty="0">
                <a:solidFill>
                  <a:srgbClr val="000000"/>
                </a:solidFill>
                <a:latin typeface="华文新魏" pitchFamily="2" charset="-122"/>
                <a:ea typeface="华文新魏" pitchFamily="2" charset="-122"/>
              </a:rPr>
              <a:t>（</a:t>
            </a:r>
            <a:r>
              <a:rPr lang="en-US" altLang="zh-CN" sz="2400" kern="0" dirty="0">
                <a:solidFill>
                  <a:srgbClr val="000000"/>
                </a:solidFill>
                <a:latin typeface="华文新魏" pitchFamily="2" charset="-122"/>
                <a:ea typeface="华文新魏" pitchFamily="2" charset="-122"/>
              </a:rPr>
              <a:t>IPSR</a:t>
            </a:r>
            <a:r>
              <a:rPr lang="zh-CN" altLang="en-US" sz="2400" kern="0" dirty="0">
                <a:solidFill>
                  <a:srgbClr val="000000"/>
                </a:solidFill>
                <a:latin typeface="华文新魏" pitchFamily="2" charset="-122"/>
                <a:ea typeface="华文新魏" pitchFamily="2" charset="-122"/>
              </a:rPr>
              <a:t>）包含当前激活的异常的</a:t>
            </a:r>
            <a:r>
              <a:rPr lang="en-US" altLang="zh-CN" sz="2400" kern="0" dirty="0">
                <a:solidFill>
                  <a:srgbClr val="000000"/>
                </a:solidFill>
                <a:latin typeface="华文新魏" pitchFamily="2" charset="-122"/>
                <a:ea typeface="华文新魏" pitchFamily="2" charset="-122"/>
              </a:rPr>
              <a:t>ISR</a:t>
            </a:r>
            <a:r>
              <a:rPr lang="zh-CN" altLang="en-US" sz="2400" kern="0" dirty="0">
                <a:solidFill>
                  <a:srgbClr val="000000"/>
                </a:solidFill>
                <a:latin typeface="华文新魏" pitchFamily="2" charset="-122"/>
                <a:ea typeface="华文新魏" pitchFamily="2" charset="-122"/>
              </a:rPr>
              <a:t>编号。 </a:t>
            </a:r>
          </a:p>
        </p:txBody>
      </p:sp>
      <p:sp>
        <p:nvSpPr>
          <p:cNvPr id="4" name="Text Box 4">
            <a:extLst>
              <a:ext uri="{FF2B5EF4-FFF2-40B4-BE49-F238E27FC236}">
                <a16:creationId xmlns:a16="http://schemas.microsoft.com/office/drawing/2014/main" id="{12C3969C-103E-4340-B442-8153E916FD24}"/>
              </a:ext>
            </a:extLst>
          </p:cNvPr>
          <p:cNvSpPr txBox="1">
            <a:spLocks noChangeArrowheads="1"/>
          </p:cNvSpPr>
          <p:nvPr/>
        </p:nvSpPr>
        <p:spPr bwMode="auto">
          <a:xfrm>
            <a:off x="2819400" y="2514600"/>
            <a:ext cx="198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000000"/>
                </a:solidFill>
                <a:latin typeface="华文新魏" pitchFamily="2" charset="-122"/>
                <a:ea typeface="华文新魏" pitchFamily="2" charset="-122"/>
              </a:rPr>
              <a:t>IPSR</a:t>
            </a:r>
            <a:r>
              <a:rPr lang="zh-CN" altLang="en-US" kern="0">
                <a:solidFill>
                  <a:srgbClr val="000000"/>
                </a:solidFill>
                <a:latin typeface="华文新魏" pitchFamily="2" charset="-122"/>
                <a:ea typeface="华文新魏" pitchFamily="2" charset="-122"/>
              </a:rPr>
              <a:t>的位分配 </a:t>
            </a:r>
          </a:p>
        </p:txBody>
      </p:sp>
      <p:sp>
        <p:nvSpPr>
          <p:cNvPr id="5" name="Text Box 25">
            <a:extLst>
              <a:ext uri="{FF2B5EF4-FFF2-40B4-BE49-F238E27FC236}">
                <a16:creationId xmlns:a16="http://schemas.microsoft.com/office/drawing/2014/main" id="{519490E4-F6D0-4C84-8B6A-45DD23B29999}"/>
              </a:ext>
            </a:extLst>
          </p:cNvPr>
          <p:cNvSpPr txBox="1">
            <a:spLocks noChangeArrowheads="1"/>
          </p:cNvSpPr>
          <p:nvPr/>
        </p:nvSpPr>
        <p:spPr bwMode="auto">
          <a:xfrm>
            <a:off x="4114800" y="3976688"/>
            <a:ext cx="2895600" cy="1814512"/>
          </a:xfrm>
          <a:prstGeom prst="rect">
            <a:avLst/>
          </a:prstGeom>
          <a:noFill/>
          <a:ln w="9525"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sz="1600" kern="0">
                <a:solidFill>
                  <a:srgbClr val="000000"/>
                </a:solidFill>
                <a:latin typeface="华文新魏" pitchFamily="2" charset="-122"/>
                <a:ea typeface="华文新魏" pitchFamily="2" charset="-122"/>
              </a:rPr>
              <a:t>ISR NUMBER </a:t>
            </a:r>
          </a:p>
          <a:p>
            <a:pPr>
              <a:spcBef>
                <a:spcPct val="20000"/>
              </a:spcBef>
              <a:defRPr/>
            </a:pPr>
            <a:r>
              <a:rPr lang="zh-CN" altLang="en-US" sz="1600" kern="0">
                <a:solidFill>
                  <a:srgbClr val="000000"/>
                </a:solidFill>
                <a:latin typeface="华文新魏" pitchFamily="2" charset="-122"/>
                <a:ea typeface="华文新魏" pitchFamily="2" charset="-122"/>
              </a:rPr>
              <a:t>基础级别  </a:t>
            </a:r>
            <a:r>
              <a:rPr lang="en-US" altLang="zh-CN" sz="1600" kern="0">
                <a:solidFill>
                  <a:srgbClr val="000000"/>
                </a:solidFill>
                <a:latin typeface="华文新魏" pitchFamily="2" charset="-122"/>
                <a:ea typeface="华文新魏" pitchFamily="2" charset="-122"/>
              </a:rPr>
              <a:t>=0</a:t>
            </a:r>
          </a:p>
          <a:p>
            <a:pPr>
              <a:spcBef>
                <a:spcPct val="20000"/>
              </a:spcBef>
              <a:defRPr/>
            </a:pPr>
            <a:r>
              <a:rPr lang="en-US" altLang="zh-CN" sz="1600" kern="0">
                <a:solidFill>
                  <a:srgbClr val="000000"/>
                </a:solidFill>
                <a:latin typeface="华文新魏" pitchFamily="2" charset="-122"/>
                <a:ea typeface="华文新魏" pitchFamily="2" charset="-122"/>
              </a:rPr>
              <a:t>Reset         =1</a:t>
            </a:r>
          </a:p>
          <a:p>
            <a:pPr>
              <a:spcBef>
                <a:spcPct val="20000"/>
              </a:spcBef>
              <a:defRPr/>
            </a:pPr>
            <a:r>
              <a:rPr lang="en-US" altLang="zh-CN" sz="1600" kern="0">
                <a:solidFill>
                  <a:srgbClr val="000000"/>
                </a:solidFill>
                <a:latin typeface="华文新魏" pitchFamily="2" charset="-122"/>
                <a:ea typeface="华文新魏" pitchFamily="2" charset="-122"/>
              </a:rPr>
              <a:t>NMI          =2</a:t>
            </a:r>
          </a:p>
          <a:p>
            <a:pPr>
              <a:spcBef>
                <a:spcPct val="20000"/>
              </a:spcBef>
              <a:defRPr/>
            </a:pPr>
            <a:r>
              <a:rPr lang="en-US" altLang="zh-CN" sz="1600" kern="0">
                <a:solidFill>
                  <a:srgbClr val="000000"/>
                </a:solidFill>
                <a:latin typeface="华文新魏" pitchFamily="2" charset="-122"/>
                <a:ea typeface="华文新魏" pitchFamily="2" charset="-122"/>
              </a:rPr>
              <a:t>SVCall      </a:t>
            </a:r>
            <a:r>
              <a:rPr lang="zh-CN" altLang="en-US" sz="1600" kern="0">
                <a:solidFill>
                  <a:srgbClr val="000000"/>
                </a:solidFill>
                <a:latin typeface="华文新魏" pitchFamily="2" charset="-122"/>
                <a:ea typeface="华文新魏" pitchFamily="2" charset="-122"/>
              </a:rPr>
              <a:t>＝</a:t>
            </a:r>
            <a:r>
              <a:rPr lang="en-US" altLang="zh-CN" sz="1600" kern="0">
                <a:solidFill>
                  <a:srgbClr val="000000"/>
                </a:solidFill>
                <a:latin typeface="华文新魏" pitchFamily="2" charset="-122"/>
                <a:ea typeface="华文新魏" pitchFamily="2" charset="-122"/>
              </a:rPr>
              <a:t>11</a:t>
            </a:r>
          </a:p>
          <a:p>
            <a:pPr>
              <a:spcBef>
                <a:spcPct val="20000"/>
              </a:spcBef>
              <a:defRPr/>
            </a:pPr>
            <a:r>
              <a:rPr lang="en-US" altLang="zh-CN" sz="1600" kern="0">
                <a:solidFill>
                  <a:srgbClr val="000000"/>
                </a:solidFill>
                <a:latin typeface="华文新魏" pitchFamily="2" charset="-122"/>
                <a:ea typeface="华文新魏" pitchFamily="2" charset="-122"/>
              </a:rPr>
              <a:t>        ......</a:t>
            </a:r>
          </a:p>
        </p:txBody>
      </p:sp>
      <p:graphicFrame>
        <p:nvGraphicFramePr>
          <p:cNvPr id="6" name="Group 116">
            <a:extLst>
              <a:ext uri="{FF2B5EF4-FFF2-40B4-BE49-F238E27FC236}">
                <a16:creationId xmlns:a16="http://schemas.microsoft.com/office/drawing/2014/main" id="{86E8BAA8-3784-41F0-8538-01AF59C8A29B}"/>
              </a:ext>
            </a:extLst>
          </p:cNvPr>
          <p:cNvGraphicFramePr>
            <a:graphicFrameLocks noGrp="1"/>
          </p:cNvGraphicFramePr>
          <p:nvPr/>
        </p:nvGraphicFramePr>
        <p:xfrm>
          <a:off x="2819400" y="2971800"/>
          <a:ext cx="6096000" cy="839788"/>
        </p:xfrm>
        <a:graphic>
          <a:graphicData uri="http://schemas.openxmlformats.org/drawingml/2006/table">
            <a:tbl>
              <a:tblPr/>
              <a:tblGrid>
                <a:gridCol w="4648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274424">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31                                                                                                             9</a:t>
                      </a:r>
                    </a:p>
                  </a:txBody>
                  <a:tcPr marT="45737" marB="4573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Times New Roman" pitchFamily="18" charset="0"/>
                          <a:ea typeface="宋体" pitchFamily="2" charset="-122"/>
                        </a:rPr>
                        <a:t>8                             0</a:t>
                      </a:r>
                    </a:p>
                  </a:txBody>
                  <a:tcPr marT="45737" marB="4573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5364">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保留</a:t>
                      </a:r>
                    </a:p>
                  </a:txBody>
                  <a:tcPr marT="45737" marB="4573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宋体" pitchFamily="2" charset="-122"/>
                        </a:rPr>
                        <a:t>中断号</a:t>
                      </a:r>
                    </a:p>
                  </a:txBody>
                  <a:tcPr marT="45737" marB="4573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4975654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8D844335-5FED-4F32-8F86-715AC13499C1}"/>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33795" name="Text Box 2">
            <a:extLst>
              <a:ext uri="{FF2B5EF4-FFF2-40B4-BE49-F238E27FC236}">
                <a16:creationId xmlns:a16="http://schemas.microsoft.com/office/drawing/2014/main" id="{D6DC5864-A637-4628-9E6B-26108531AC53}"/>
              </a:ext>
            </a:extLst>
          </p:cNvPr>
          <p:cNvSpPr txBox="1">
            <a:spLocks noChangeArrowheads="1"/>
          </p:cNvSpPr>
          <p:nvPr/>
        </p:nvSpPr>
        <p:spPr bwMode="auto">
          <a:xfrm>
            <a:off x="2286000" y="1433513"/>
            <a:ext cx="746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b="1">
                <a:solidFill>
                  <a:srgbClr val="0000FF"/>
                </a:solidFill>
                <a:latin typeface="华文新魏" panose="02010800040101010101" pitchFamily="2" charset="-122"/>
                <a:ea typeface="华文新魏" panose="02010800040101010101" pitchFamily="2" charset="-122"/>
              </a:rPr>
              <a:t>执行状态寄存器</a:t>
            </a:r>
            <a:r>
              <a:rPr lang="en-US" altLang="zh-CN" sz="2800" b="1">
                <a:solidFill>
                  <a:srgbClr val="0000FF"/>
                </a:solidFill>
                <a:latin typeface="华文新魏" panose="02010800040101010101" pitchFamily="2" charset="-122"/>
                <a:ea typeface="华文新魏" panose="02010800040101010101" pitchFamily="2" charset="-122"/>
              </a:rPr>
              <a:t>(EPSR)</a:t>
            </a:r>
          </a:p>
        </p:txBody>
      </p:sp>
      <p:sp>
        <p:nvSpPr>
          <p:cNvPr id="4" name="Text Box 3">
            <a:extLst>
              <a:ext uri="{FF2B5EF4-FFF2-40B4-BE49-F238E27FC236}">
                <a16:creationId xmlns:a16="http://schemas.microsoft.com/office/drawing/2014/main" id="{3EA5AB1A-7D31-49FD-90B0-560601BDB91C}"/>
              </a:ext>
            </a:extLst>
          </p:cNvPr>
          <p:cNvSpPr txBox="1">
            <a:spLocks noChangeArrowheads="1"/>
          </p:cNvSpPr>
          <p:nvPr/>
        </p:nvSpPr>
        <p:spPr bwMode="auto">
          <a:xfrm>
            <a:off x="2819400" y="2105025"/>
            <a:ext cx="5791200" cy="528638"/>
          </a:xfrm>
          <a:prstGeom prst="rect">
            <a:avLst/>
          </a:prstGeom>
          <a:noFill/>
          <a:ln w="9525" cap="rnd" algn="ctr">
            <a:solidFill>
              <a:srgbClr val="FFFFFF"/>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marL="800100" indent="-342900">
              <a:spcBef>
                <a:spcPct val="0"/>
              </a:spcBef>
              <a:defRPr>
                <a:solidFill>
                  <a:schemeClr val="tx1"/>
                </a:solidFill>
                <a:latin typeface="Arial" pitchFamily="34" charset="0"/>
                <a:ea typeface="宋体" pitchFamily="2" charset="-122"/>
              </a:defRPr>
            </a:lvl2pPr>
            <a:lvl3pPr marL="1257300" indent="-342900">
              <a:spcBef>
                <a:spcPct val="0"/>
              </a:spcBef>
              <a:defRPr>
                <a:solidFill>
                  <a:schemeClr val="tx1"/>
                </a:solidFill>
                <a:latin typeface="Arial" pitchFamily="34" charset="0"/>
                <a:ea typeface="宋体" pitchFamily="2" charset="-122"/>
              </a:defRPr>
            </a:lvl3pPr>
            <a:lvl4pPr marL="1714500" indent="-342900">
              <a:spcBef>
                <a:spcPct val="0"/>
              </a:spcBef>
              <a:defRPr>
                <a:solidFill>
                  <a:schemeClr val="tx1"/>
                </a:solidFill>
                <a:latin typeface="Arial" pitchFamily="34" charset="0"/>
                <a:ea typeface="宋体" pitchFamily="2" charset="-122"/>
              </a:defRPr>
            </a:lvl4pPr>
            <a:lvl5pPr marL="2171700" indent="-342900">
              <a:spcBef>
                <a:spcPct val="0"/>
              </a:spcBef>
              <a:defRPr>
                <a:solidFill>
                  <a:schemeClr val="tx1"/>
                </a:solidFill>
                <a:latin typeface="Arial" pitchFamily="34" charset="0"/>
                <a:ea typeface="宋体" pitchFamily="2" charset="-122"/>
              </a:defRPr>
            </a:lvl5pPr>
            <a:lvl6pPr marL="2628900" indent="-342900" fontAlgn="base">
              <a:spcBef>
                <a:spcPct val="0"/>
              </a:spcBef>
              <a:spcAft>
                <a:spcPct val="0"/>
              </a:spcAft>
              <a:defRPr>
                <a:solidFill>
                  <a:schemeClr val="tx1"/>
                </a:solidFill>
                <a:latin typeface="Arial" pitchFamily="34" charset="0"/>
                <a:ea typeface="宋体" pitchFamily="2" charset="-122"/>
              </a:defRPr>
            </a:lvl6pPr>
            <a:lvl7pPr marL="3086100" indent="-342900" fontAlgn="base">
              <a:spcBef>
                <a:spcPct val="0"/>
              </a:spcBef>
              <a:spcAft>
                <a:spcPct val="0"/>
              </a:spcAft>
              <a:defRPr>
                <a:solidFill>
                  <a:schemeClr val="tx1"/>
                </a:solidFill>
                <a:latin typeface="Arial" pitchFamily="34" charset="0"/>
                <a:ea typeface="宋体" pitchFamily="2" charset="-122"/>
              </a:defRPr>
            </a:lvl7pPr>
            <a:lvl8pPr marL="3543300" indent="-342900" fontAlgn="base">
              <a:spcBef>
                <a:spcPct val="0"/>
              </a:spcBef>
              <a:spcAft>
                <a:spcPct val="0"/>
              </a:spcAft>
              <a:defRPr>
                <a:solidFill>
                  <a:schemeClr val="tx1"/>
                </a:solidFill>
                <a:latin typeface="Arial" pitchFamily="34" charset="0"/>
                <a:ea typeface="宋体" pitchFamily="2" charset="-122"/>
              </a:defRPr>
            </a:lvl8pPr>
            <a:lvl9pPr marL="4000500" indent="-342900"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800" b="1" kern="0">
                <a:solidFill>
                  <a:srgbClr val="000000"/>
                </a:solidFill>
                <a:latin typeface="华文新魏" pitchFamily="2" charset="-122"/>
                <a:ea typeface="华文新魏" pitchFamily="2" charset="-122"/>
              </a:rPr>
              <a:t>为什么需要执行状态寄存器</a:t>
            </a:r>
            <a:r>
              <a:rPr lang="en-US" altLang="zh-CN" sz="2800" b="1" kern="0">
                <a:solidFill>
                  <a:srgbClr val="000000"/>
                </a:solidFill>
                <a:latin typeface="华文新魏" pitchFamily="2" charset="-122"/>
                <a:ea typeface="华文新魏" pitchFamily="2" charset="-122"/>
              </a:rPr>
              <a:t>EPSR</a:t>
            </a:r>
            <a:r>
              <a:rPr lang="zh-CN" altLang="en-US" sz="2800" b="1" kern="0">
                <a:solidFill>
                  <a:srgbClr val="000000"/>
                </a:solidFill>
                <a:latin typeface="华文新魏" pitchFamily="2" charset="-122"/>
                <a:ea typeface="华文新魏" pitchFamily="2" charset="-122"/>
              </a:rPr>
              <a:t>？</a:t>
            </a:r>
          </a:p>
        </p:txBody>
      </p:sp>
      <p:sp>
        <p:nvSpPr>
          <p:cNvPr id="5" name="Text Box 9">
            <a:extLst>
              <a:ext uri="{FF2B5EF4-FFF2-40B4-BE49-F238E27FC236}">
                <a16:creationId xmlns:a16="http://schemas.microsoft.com/office/drawing/2014/main" id="{45DB7E06-F19D-41F4-A0E5-378393CE03D9}"/>
              </a:ext>
            </a:extLst>
          </p:cNvPr>
          <p:cNvSpPr txBox="1">
            <a:spLocks noChangeArrowheads="1"/>
          </p:cNvSpPr>
          <p:nvPr/>
        </p:nvSpPr>
        <p:spPr bwMode="auto">
          <a:xfrm>
            <a:off x="2819400" y="2943225"/>
            <a:ext cx="5791200" cy="92333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FF3300"/>
                </a:solidFill>
                <a:latin typeface="华文新魏" pitchFamily="2" charset="-122"/>
                <a:ea typeface="华文新魏" pitchFamily="2" charset="-122"/>
              </a:rPr>
              <a:t>      LDM</a:t>
            </a:r>
            <a:r>
              <a:rPr lang="zh-CN" altLang="en-US" kern="0">
                <a:solidFill>
                  <a:srgbClr val="3333CC"/>
                </a:solidFill>
                <a:latin typeface="华文新魏" pitchFamily="2" charset="-122"/>
                <a:ea typeface="华文新魏" pitchFamily="2" charset="-122"/>
              </a:rPr>
              <a:t>、</a:t>
            </a:r>
            <a:r>
              <a:rPr lang="en-US" altLang="zh-CN" kern="0">
                <a:solidFill>
                  <a:srgbClr val="FF3300"/>
                </a:solidFill>
                <a:latin typeface="华文新魏" pitchFamily="2" charset="-122"/>
                <a:ea typeface="华文新魏" pitchFamily="2" charset="-122"/>
              </a:rPr>
              <a:t>STM</a:t>
            </a:r>
            <a:r>
              <a:rPr lang="zh-CN" altLang="en-US" kern="0">
                <a:solidFill>
                  <a:srgbClr val="3333CC"/>
                </a:solidFill>
                <a:latin typeface="华文新魏" pitchFamily="2" charset="-122"/>
                <a:ea typeface="华文新魏" pitchFamily="2" charset="-122"/>
              </a:rPr>
              <a:t>和</a:t>
            </a:r>
            <a:r>
              <a:rPr lang="en-US" altLang="zh-CN" kern="0">
                <a:solidFill>
                  <a:srgbClr val="FF3300"/>
                </a:solidFill>
                <a:latin typeface="华文新魏" pitchFamily="2" charset="-122"/>
                <a:ea typeface="华文新魏" pitchFamily="2" charset="-122"/>
              </a:rPr>
              <a:t>If-then</a:t>
            </a:r>
            <a:r>
              <a:rPr lang="zh-CN" altLang="en-US" kern="0">
                <a:solidFill>
                  <a:srgbClr val="3333CC"/>
                </a:solidFill>
                <a:latin typeface="华文新魏" pitchFamily="2" charset="-122"/>
                <a:ea typeface="华文新魏" pitchFamily="2" charset="-122"/>
              </a:rPr>
              <a:t>指令，为多周期指令，如果在执行以上多周期指令时发生异常，处理器会暂时停止以上指令的操作，进入异常，这时需要保护现场。</a:t>
            </a:r>
            <a:endParaRPr lang="zh-CN" altLang="en-US" kern="0">
              <a:solidFill>
                <a:srgbClr val="000000"/>
              </a:solidFill>
              <a:latin typeface="华文新魏" pitchFamily="2" charset="-122"/>
              <a:ea typeface="华文新魏" pitchFamily="2" charset="-122"/>
            </a:endParaRPr>
          </a:p>
        </p:txBody>
      </p:sp>
      <p:sp>
        <p:nvSpPr>
          <p:cNvPr id="33798" name="Text Box 11">
            <a:extLst>
              <a:ext uri="{FF2B5EF4-FFF2-40B4-BE49-F238E27FC236}">
                <a16:creationId xmlns:a16="http://schemas.microsoft.com/office/drawing/2014/main" id="{CED1F273-FAC9-4784-91BC-8C8DD6E8DF83}"/>
              </a:ext>
            </a:extLst>
          </p:cNvPr>
          <p:cNvSpPr txBox="1">
            <a:spLocks noChangeArrowheads="1"/>
          </p:cNvSpPr>
          <p:nvPr/>
        </p:nvSpPr>
        <p:spPr bwMode="auto">
          <a:xfrm>
            <a:off x="3581400" y="4603750"/>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a:solidFill>
                  <a:srgbClr val="FF3300"/>
                </a:solidFill>
                <a:latin typeface="华文新魏" panose="02010800040101010101" pitchFamily="2" charset="-122"/>
                <a:ea typeface="华文新魏" panose="02010800040101010101" pitchFamily="2" charset="-122"/>
              </a:rPr>
              <a:t>LDM</a:t>
            </a:r>
            <a:r>
              <a:rPr lang="zh-CN" altLang="en-US">
                <a:solidFill>
                  <a:srgbClr val="FF3300"/>
                </a:solidFill>
                <a:latin typeface="华文新魏" panose="02010800040101010101" pitchFamily="2" charset="-122"/>
                <a:ea typeface="华文新魏" panose="02010800040101010101" pitchFamily="2" charset="-122"/>
              </a:rPr>
              <a:t>指令</a:t>
            </a:r>
          </a:p>
        </p:txBody>
      </p:sp>
      <p:sp>
        <p:nvSpPr>
          <p:cNvPr id="7" name="Rectangle 12">
            <a:extLst>
              <a:ext uri="{FF2B5EF4-FFF2-40B4-BE49-F238E27FC236}">
                <a16:creationId xmlns:a16="http://schemas.microsoft.com/office/drawing/2014/main" id="{DB2E8F0A-4B45-408E-AFA3-8FCEDA7B48A2}"/>
              </a:ext>
            </a:extLst>
          </p:cNvPr>
          <p:cNvSpPr>
            <a:spLocks noChangeArrowheads="1"/>
          </p:cNvSpPr>
          <p:nvPr/>
        </p:nvSpPr>
        <p:spPr bwMode="auto">
          <a:xfrm>
            <a:off x="3657600" y="5000625"/>
            <a:ext cx="1143000" cy="381000"/>
          </a:xfrm>
          <a:prstGeom prst="rect">
            <a:avLst/>
          </a:prstGeom>
          <a:noFill/>
          <a:ln w="12700"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sz="1600" kern="0">
                <a:solidFill>
                  <a:sysClr val="windowText" lastClr="000000"/>
                </a:solidFill>
              </a:rPr>
              <a:t>STEP1</a:t>
            </a:r>
          </a:p>
        </p:txBody>
      </p:sp>
      <p:sp>
        <p:nvSpPr>
          <p:cNvPr id="8" name="Rectangle 13">
            <a:extLst>
              <a:ext uri="{FF2B5EF4-FFF2-40B4-BE49-F238E27FC236}">
                <a16:creationId xmlns:a16="http://schemas.microsoft.com/office/drawing/2014/main" id="{B45A9753-1598-44C7-846E-9A66732DBA8C}"/>
              </a:ext>
            </a:extLst>
          </p:cNvPr>
          <p:cNvSpPr>
            <a:spLocks noChangeArrowheads="1"/>
          </p:cNvSpPr>
          <p:nvPr/>
        </p:nvSpPr>
        <p:spPr bwMode="auto">
          <a:xfrm>
            <a:off x="3657600" y="5381625"/>
            <a:ext cx="1143000" cy="381000"/>
          </a:xfrm>
          <a:prstGeom prst="rect">
            <a:avLst/>
          </a:prstGeom>
          <a:noFill/>
          <a:ln w="12700"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sz="1600" kern="0">
                <a:solidFill>
                  <a:sysClr val="windowText" lastClr="000000"/>
                </a:solidFill>
              </a:rPr>
              <a:t>STEP2</a:t>
            </a:r>
          </a:p>
        </p:txBody>
      </p:sp>
      <p:sp>
        <p:nvSpPr>
          <p:cNvPr id="9" name="Rectangle 14">
            <a:extLst>
              <a:ext uri="{FF2B5EF4-FFF2-40B4-BE49-F238E27FC236}">
                <a16:creationId xmlns:a16="http://schemas.microsoft.com/office/drawing/2014/main" id="{A71DEA53-A174-4E10-8793-A7AE8008AB23}"/>
              </a:ext>
            </a:extLst>
          </p:cNvPr>
          <p:cNvSpPr>
            <a:spLocks noChangeArrowheads="1"/>
          </p:cNvSpPr>
          <p:nvPr/>
        </p:nvSpPr>
        <p:spPr bwMode="auto">
          <a:xfrm>
            <a:off x="3657600" y="5762625"/>
            <a:ext cx="1143000" cy="381000"/>
          </a:xfrm>
          <a:prstGeom prst="rect">
            <a:avLst/>
          </a:prstGeom>
          <a:noFill/>
          <a:ln w="12700"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sz="1600" kern="0">
                <a:solidFill>
                  <a:sysClr val="windowText" lastClr="000000"/>
                </a:solidFill>
              </a:rPr>
              <a:t>STEP3</a:t>
            </a:r>
          </a:p>
        </p:txBody>
      </p:sp>
      <p:sp>
        <p:nvSpPr>
          <p:cNvPr id="10" name="Rectangle 15">
            <a:extLst>
              <a:ext uri="{FF2B5EF4-FFF2-40B4-BE49-F238E27FC236}">
                <a16:creationId xmlns:a16="http://schemas.microsoft.com/office/drawing/2014/main" id="{E763DB61-A382-4B00-8B78-E489487FCE20}"/>
              </a:ext>
            </a:extLst>
          </p:cNvPr>
          <p:cNvSpPr>
            <a:spLocks noChangeArrowheads="1"/>
          </p:cNvSpPr>
          <p:nvPr/>
        </p:nvSpPr>
        <p:spPr bwMode="auto">
          <a:xfrm>
            <a:off x="3657600" y="6143625"/>
            <a:ext cx="1143000" cy="381000"/>
          </a:xfrm>
          <a:prstGeom prst="rect">
            <a:avLst/>
          </a:prstGeom>
          <a:noFill/>
          <a:ln w="12700"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sz="1600" kern="0">
                <a:solidFill>
                  <a:sysClr val="windowText" lastClr="000000"/>
                </a:solidFill>
              </a:rPr>
              <a:t>STEP4</a:t>
            </a:r>
          </a:p>
        </p:txBody>
      </p:sp>
      <p:sp>
        <p:nvSpPr>
          <p:cNvPr id="11" name="Line 16">
            <a:extLst>
              <a:ext uri="{FF2B5EF4-FFF2-40B4-BE49-F238E27FC236}">
                <a16:creationId xmlns:a16="http://schemas.microsoft.com/office/drawing/2014/main" id="{19582BAA-24E3-42C6-8022-94AF7C2A702C}"/>
              </a:ext>
            </a:extLst>
          </p:cNvPr>
          <p:cNvSpPr>
            <a:spLocks noChangeShapeType="1"/>
          </p:cNvSpPr>
          <p:nvPr/>
        </p:nvSpPr>
        <p:spPr bwMode="auto">
          <a:xfrm>
            <a:off x="2667000" y="5534025"/>
            <a:ext cx="990600" cy="0"/>
          </a:xfrm>
          <a:prstGeom prst="line">
            <a:avLst/>
          </a:prstGeom>
          <a:noFill/>
          <a:ln w="571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2" name="Text Box 17">
            <a:extLst>
              <a:ext uri="{FF2B5EF4-FFF2-40B4-BE49-F238E27FC236}">
                <a16:creationId xmlns:a16="http://schemas.microsoft.com/office/drawing/2014/main" id="{2CE1C120-AEED-4516-96BB-9EFE7CAB943C}"/>
              </a:ext>
            </a:extLst>
          </p:cNvPr>
          <p:cNvSpPr txBox="1">
            <a:spLocks noChangeArrowheads="1"/>
          </p:cNvSpPr>
          <p:nvPr/>
        </p:nvSpPr>
        <p:spPr bwMode="auto">
          <a:xfrm>
            <a:off x="2743200" y="5076825"/>
            <a:ext cx="914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kern="0">
                <a:solidFill>
                  <a:srgbClr val="000000"/>
                </a:solidFill>
                <a:latin typeface="华文新魏" pitchFamily="2" charset="-122"/>
                <a:ea typeface="华文新魏" pitchFamily="2" charset="-122"/>
              </a:rPr>
              <a:t>异常 </a:t>
            </a:r>
          </a:p>
        </p:txBody>
      </p:sp>
      <p:sp>
        <p:nvSpPr>
          <p:cNvPr id="33805" name="Text Box 19">
            <a:extLst>
              <a:ext uri="{FF2B5EF4-FFF2-40B4-BE49-F238E27FC236}">
                <a16:creationId xmlns:a16="http://schemas.microsoft.com/office/drawing/2014/main" id="{A4BE8B64-9444-47DD-AF9D-84D598A604CF}"/>
              </a:ext>
            </a:extLst>
          </p:cNvPr>
          <p:cNvSpPr txBox="1">
            <a:spLocks noChangeArrowheads="1"/>
          </p:cNvSpPr>
          <p:nvPr/>
        </p:nvSpPr>
        <p:spPr bwMode="auto">
          <a:xfrm>
            <a:off x="6096000" y="4543425"/>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a:solidFill>
                  <a:srgbClr val="FF3300"/>
                </a:solidFill>
                <a:latin typeface="华文新魏" panose="02010800040101010101" pitchFamily="2" charset="-122"/>
                <a:ea typeface="华文新魏" panose="02010800040101010101" pitchFamily="2" charset="-122"/>
              </a:rPr>
              <a:t>异常程序</a:t>
            </a:r>
          </a:p>
        </p:txBody>
      </p:sp>
      <p:sp>
        <p:nvSpPr>
          <p:cNvPr id="14" name="Line 20">
            <a:extLst>
              <a:ext uri="{FF2B5EF4-FFF2-40B4-BE49-F238E27FC236}">
                <a16:creationId xmlns:a16="http://schemas.microsoft.com/office/drawing/2014/main" id="{A7DA242D-05DD-4AB6-B798-8CF5142D097D}"/>
              </a:ext>
            </a:extLst>
          </p:cNvPr>
          <p:cNvSpPr>
            <a:spLocks noChangeShapeType="1"/>
          </p:cNvSpPr>
          <p:nvPr/>
        </p:nvSpPr>
        <p:spPr bwMode="auto">
          <a:xfrm flipV="1">
            <a:off x="4800600" y="5000625"/>
            <a:ext cx="1752600" cy="762000"/>
          </a:xfrm>
          <a:prstGeom prst="line">
            <a:avLst/>
          </a:prstGeom>
          <a:noFill/>
          <a:ln w="28575" cap="rnd">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5" name="Line 21">
            <a:extLst>
              <a:ext uri="{FF2B5EF4-FFF2-40B4-BE49-F238E27FC236}">
                <a16:creationId xmlns:a16="http://schemas.microsoft.com/office/drawing/2014/main" id="{89506C1A-3BB9-46A8-B4FD-0ED6D0BBA0D3}"/>
              </a:ext>
            </a:extLst>
          </p:cNvPr>
          <p:cNvSpPr>
            <a:spLocks noChangeShapeType="1"/>
          </p:cNvSpPr>
          <p:nvPr/>
        </p:nvSpPr>
        <p:spPr bwMode="auto">
          <a:xfrm>
            <a:off x="6629400" y="5000625"/>
            <a:ext cx="0" cy="1371600"/>
          </a:xfrm>
          <a:prstGeom prst="line">
            <a:avLst/>
          </a:prstGeom>
          <a:noFill/>
          <a:ln w="76200">
            <a:solidFill>
              <a:srgbClr val="00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6" name="Line 23">
            <a:extLst>
              <a:ext uri="{FF2B5EF4-FFF2-40B4-BE49-F238E27FC236}">
                <a16:creationId xmlns:a16="http://schemas.microsoft.com/office/drawing/2014/main" id="{4122A79F-4A26-44D6-BEE4-2C9F33C50039}"/>
              </a:ext>
            </a:extLst>
          </p:cNvPr>
          <p:cNvSpPr>
            <a:spLocks noChangeShapeType="1"/>
          </p:cNvSpPr>
          <p:nvPr/>
        </p:nvSpPr>
        <p:spPr bwMode="auto">
          <a:xfrm flipH="1" flipV="1">
            <a:off x="4876800" y="5762625"/>
            <a:ext cx="1752600" cy="609600"/>
          </a:xfrm>
          <a:prstGeom prst="line">
            <a:avLst/>
          </a:prstGeom>
          <a:noFill/>
          <a:ln w="28575" cap="rnd">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3304657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2BD95DC4-B7C4-441D-95EB-D4BCCD926D51}"/>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3" name="Text Box 3">
            <a:extLst>
              <a:ext uri="{FF2B5EF4-FFF2-40B4-BE49-F238E27FC236}">
                <a16:creationId xmlns:a16="http://schemas.microsoft.com/office/drawing/2014/main" id="{51257F33-FF1F-45BC-AD24-0C94AF042DE2}"/>
              </a:ext>
            </a:extLst>
          </p:cNvPr>
          <p:cNvSpPr txBox="1">
            <a:spLocks noChangeArrowheads="1"/>
          </p:cNvSpPr>
          <p:nvPr/>
        </p:nvSpPr>
        <p:spPr bwMode="auto">
          <a:xfrm>
            <a:off x="2424113" y="1447801"/>
            <a:ext cx="7416800" cy="461963"/>
          </a:xfrm>
          <a:prstGeom prst="rect">
            <a:avLst/>
          </a:prstGeom>
          <a:noFill/>
          <a:ln w="9525" cap="rnd" algn="ctr">
            <a:solidFill>
              <a:srgbClr val="FFFFFF"/>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marL="800100" indent="-342900">
              <a:spcBef>
                <a:spcPct val="0"/>
              </a:spcBef>
              <a:defRPr>
                <a:solidFill>
                  <a:schemeClr val="tx1"/>
                </a:solidFill>
                <a:latin typeface="Arial" pitchFamily="34" charset="0"/>
                <a:ea typeface="宋体" pitchFamily="2" charset="-122"/>
              </a:defRPr>
            </a:lvl2pPr>
            <a:lvl3pPr marL="1257300" indent="-342900">
              <a:spcBef>
                <a:spcPct val="0"/>
              </a:spcBef>
              <a:defRPr>
                <a:solidFill>
                  <a:schemeClr val="tx1"/>
                </a:solidFill>
                <a:latin typeface="Arial" pitchFamily="34" charset="0"/>
                <a:ea typeface="宋体" pitchFamily="2" charset="-122"/>
              </a:defRPr>
            </a:lvl3pPr>
            <a:lvl4pPr marL="1714500" indent="-342900">
              <a:spcBef>
                <a:spcPct val="0"/>
              </a:spcBef>
              <a:defRPr>
                <a:solidFill>
                  <a:schemeClr val="tx1"/>
                </a:solidFill>
                <a:latin typeface="Arial" pitchFamily="34" charset="0"/>
                <a:ea typeface="宋体" pitchFamily="2" charset="-122"/>
              </a:defRPr>
            </a:lvl4pPr>
            <a:lvl5pPr marL="2171700" indent="-342900">
              <a:spcBef>
                <a:spcPct val="0"/>
              </a:spcBef>
              <a:defRPr>
                <a:solidFill>
                  <a:schemeClr val="tx1"/>
                </a:solidFill>
                <a:latin typeface="Arial" pitchFamily="34" charset="0"/>
                <a:ea typeface="宋体" pitchFamily="2" charset="-122"/>
              </a:defRPr>
            </a:lvl5pPr>
            <a:lvl6pPr marL="2628900" indent="-342900" fontAlgn="base">
              <a:spcBef>
                <a:spcPct val="0"/>
              </a:spcBef>
              <a:spcAft>
                <a:spcPct val="0"/>
              </a:spcAft>
              <a:defRPr>
                <a:solidFill>
                  <a:schemeClr val="tx1"/>
                </a:solidFill>
                <a:latin typeface="Arial" pitchFamily="34" charset="0"/>
                <a:ea typeface="宋体" pitchFamily="2" charset="-122"/>
              </a:defRPr>
            </a:lvl6pPr>
            <a:lvl7pPr marL="3086100" indent="-342900" fontAlgn="base">
              <a:spcBef>
                <a:spcPct val="0"/>
              </a:spcBef>
              <a:spcAft>
                <a:spcPct val="0"/>
              </a:spcAft>
              <a:defRPr>
                <a:solidFill>
                  <a:schemeClr val="tx1"/>
                </a:solidFill>
                <a:latin typeface="Arial" pitchFamily="34" charset="0"/>
                <a:ea typeface="宋体" pitchFamily="2" charset="-122"/>
              </a:defRPr>
            </a:lvl7pPr>
            <a:lvl8pPr marL="3543300" indent="-342900" fontAlgn="base">
              <a:spcBef>
                <a:spcPct val="0"/>
              </a:spcBef>
              <a:spcAft>
                <a:spcPct val="0"/>
              </a:spcAft>
              <a:defRPr>
                <a:solidFill>
                  <a:schemeClr val="tx1"/>
                </a:solidFill>
                <a:latin typeface="Arial" pitchFamily="34" charset="0"/>
                <a:ea typeface="宋体" pitchFamily="2" charset="-122"/>
              </a:defRPr>
            </a:lvl8pPr>
            <a:lvl9pPr marL="4000500" indent="-342900"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400" b="1" kern="0" dirty="0">
                <a:solidFill>
                  <a:srgbClr val="000000"/>
                </a:solidFill>
                <a:latin typeface="华文新魏" pitchFamily="2" charset="-122"/>
                <a:ea typeface="华文新魏" pitchFamily="2" charset="-122"/>
              </a:rPr>
              <a:t>执行状态寄存器</a:t>
            </a:r>
            <a:r>
              <a:rPr lang="en-US" altLang="zh-CN" sz="2400" b="1" kern="0" dirty="0">
                <a:solidFill>
                  <a:srgbClr val="000000"/>
                </a:solidFill>
                <a:latin typeface="华文新魏" pitchFamily="2" charset="-122"/>
                <a:ea typeface="华文新魏" pitchFamily="2" charset="-122"/>
              </a:rPr>
              <a:t>PSR(EPSR)</a:t>
            </a:r>
            <a:r>
              <a:rPr lang="zh-CN" altLang="en-US" sz="2400" b="1" kern="0" dirty="0">
                <a:solidFill>
                  <a:srgbClr val="000000"/>
                </a:solidFill>
                <a:latin typeface="华文新魏" pitchFamily="2" charset="-122"/>
                <a:ea typeface="华文新魏" pitchFamily="2" charset="-122"/>
              </a:rPr>
              <a:t>包含两个重叠的区域 ：</a:t>
            </a:r>
          </a:p>
        </p:txBody>
      </p:sp>
      <p:sp>
        <p:nvSpPr>
          <p:cNvPr id="4" name="Text Box 4">
            <a:extLst>
              <a:ext uri="{FF2B5EF4-FFF2-40B4-BE49-F238E27FC236}">
                <a16:creationId xmlns:a16="http://schemas.microsoft.com/office/drawing/2014/main" id="{2A6B1D7E-7FA5-4906-A4E4-D95927DD6CED}"/>
              </a:ext>
            </a:extLst>
          </p:cNvPr>
          <p:cNvSpPr txBox="1">
            <a:spLocks noChangeArrowheads="1"/>
          </p:cNvSpPr>
          <p:nvPr/>
        </p:nvSpPr>
        <p:spPr bwMode="auto">
          <a:xfrm>
            <a:off x="2133600" y="1844675"/>
            <a:ext cx="7418388" cy="160655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400" b="1" kern="0" dirty="0">
                <a:solidFill>
                  <a:srgbClr val="3333CC"/>
                </a:solidFill>
                <a:latin typeface="华文新魏" pitchFamily="2" charset="-122"/>
                <a:ea typeface="华文新魏" pitchFamily="2" charset="-122"/>
              </a:rPr>
              <a:t>可中断</a:t>
            </a:r>
            <a:r>
              <a:rPr lang="en-US" altLang="zh-CN" sz="2400" b="1" kern="0" dirty="0">
                <a:solidFill>
                  <a:srgbClr val="3333CC"/>
                </a:solidFill>
                <a:latin typeface="华文新魏" pitchFamily="2" charset="-122"/>
                <a:ea typeface="华文新魏" pitchFamily="2" charset="-122"/>
              </a:rPr>
              <a:t>-</a:t>
            </a:r>
            <a:r>
              <a:rPr lang="zh-CN" altLang="en-US" sz="2400" b="1" kern="0" dirty="0">
                <a:solidFill>
                  <a:srgbClr val="3333CC"/>
                </a:solidFill>
                <a:latin typeface="华文新魏" pitchFamily="2" charset="-122"/>
                <a:ea typeface="华文新魏" pitchFamily="2" charset="-122"/>
              </a:rPr>
              <a:t>可继续指令（</a:t>
            </a:r>
            <a:r>
              <a:rPr lang="en-US" altLang="zh-CN" sz="2400" b="1" kern="0" dirty="0">
                <a:solidFill>
                  <a:srgbClr val="3333CC"/>
                </a:solidFill>
                <a:latin typeface="华文新魏" pitchFamily="2" charset="-122"/>
                <a:ea typeface="华文新魏" pitchFamily="2" charset="-122"/>
              </a:rPr>
              <a:t>ICI</a:t>
            </a:r>
            <a:r>
              <a:rPr lang="zh-CN" altLang="en-US" sz="2400" b="1" kern="0" dirty="0">
                <a:solidFill>
                  <a:srgbClr val="3333CC"/>
                </a:solidFill>
                <a:latin typeface="华文新魏" pitchFamily="2" charset="-122"/>
                <a:ea typeface="华文新魏" pitchFamily="2" charset="-122"/>
              </a:rPr>
              <a:t>）区</a:t>
            </a:r>
          </a:p>
          <a:p>
            <a:pPr>
              <a:spcBef>
                <a:spcPct val="10000"/>
              </a:spcBef>
              <a:defRPr/>
            </a:pPr>
            <a:r>
              <a:rPr lang="zh-CN" altLang="en-US" sz="2400" b="1" kern="0" dirty="0">
                <a:solidFill>
                  <a:srgbClr val="000000"/>
                </a:solidFill>
                <a:latin typeface="华文新魏" pitchFamily="2" charset="-122"/>
                <a:ea typeface="华文新魏" pitchFamily="2" charset="-122"/>
              </a:rPr>
              <a:t>     </a:t>
            </a:r>
            <a:r>
              <a:rPr lang="zh-CN" altLang="en-US" sz="2400" kern="0" dirty="0">
                <a:solidFill>
                  <a:srgbClr val="000000"/>
                </a:solidFill>
                <a:latin typeface="华文新魏" pitchFamily="2" charset="-122"/>
                <a:ea typeface="华文新魏" pitchFamily="2" charset="-122"/>
              </a:rPr>
              <a:t>多寄存器加载（</a:t>
            </a:r>
            <a:r>
              <a:rPr lang="en-US" altLang="zh-CN" sz="2400" kern="0" dirty="0">
                <a:solidFill>
                  <a:srgbClr val="000000"/>
                </a:solidFill>
                <a:latin typeface="华文新魏" pitchFamily="2" charset="-122"/>
                <a:ea typeface="华文新魏" pitchFamily="2" charset="-122"/>
              </a:rPr>
              <a:t>LDM</a:t>
            </a:r>
            <a:r>
              <a:rPr lang="zh-CN" altLang="en-US" sz="2400" kern="0" dirty="0">
                <a:solidFill>
                  <a:srgbClr val="000000"/>
                </a:solidFill>
                <a:latin typeface="华文新魏" pitchFamily="2" charset="-122"/>
                <a:ea typeface="华文新魏" pitchFamily="2" charset="-122"/>
              </a:rPr>
              <a:t>）和存储（</a:t>
            </a:r>
            <a:r>
              <a:rPr lang="en-US" altLang="zh-CN" sz="2400" kern="0" dirty="0">
                <a:solidFill>
                  <a:srgbClr val="000000"/>
                </a:solidFill>
                <a:latin typeface="华文新魏" pitchFamily="2" charset="-122"/>
                <a:ea typeface="华文新魏" pitchFamily="2" charset="-122"/>
              </a:rPr>
              <a:t>STM</a:t>
            </a:r>
            <a:r>
              <a:rPr lang="zh-CN" altLang="en-US" sz="2400" kern="0" dirty="0">
                <a:solidFill>
                  <a:srgbClr val="000000"/>
                </a:solidFill>
                <a:latin typeface="华文新魏" pitchFamily="2" charset="-122"/>
                <a:ea typeface="华文新魏" pitchFamily="2" charset="-122"/>
              </a:rPr>
              <a:t>）操作是可中断的。</a:t>
            </a:r>
            <a:r>
              <a:rPr lang="en-US" altLang="zh-CN" sz="2400" kern="0" dirty="0">
                <a:solidFill>
                  <a:srgbClr val="000000"/>
                </a:solidFill>
                <a:latin typeface="华文新魏" pitchFamily="2" charset="-122"/>
                <a:ea typeface="华文新魏" pitchFamily="2" charset="-122"/>
              </a:rPr>
              <a:t>EPSR</a:t>
            </a:r>
            <a:r>
              <a:rPr lang="zh-CN" altLang="en-US" sz="2400" kern="0" dirty="0">
                <a:solidFill>
                  <a:srgbClr val="000000"/>
                </a:solidFill>
                <a:latin typeface="华文新魏" pitchFamily="2" charset="-122"/>
                <a:ea typeface="华文新魏" pitchFamily="2" charset="-122"/>
              </a:rPr>
              <a:t>的</a:t>
            </a:r>
            <a:r>
              <a:rPr lang="en-US" altLang="zh-CN" sz="2400" kern="0" dirty="0">
                <a:solidFill>
                  <a:srgbClr val="000000"/>
                </a:solidFill>
                <a:latin typeface="华文新魏" pitchFamily="2" charset="-122"/>
                <a:ea typeface="华文新魏" pitchFamily="2" charset="-122"/>
              </a:rPr>
              <a:t>ICI</a:t>
            </a:r>
            <a:r>
              <a:rPr lang="zh-CN" altLang="en-US" sz="2400" kern="0" dirty="0">
                <a:solidFill>
                  <a:srgbClr val="000000"/>
                </a:solidFill>
                <a:latin typeface="华文新魏" pitchFamily="2" charset="-122"/>
                <a:ea typeface="华文新魏" pitchFamily="2" charset="-122"/>
              </a:rPr>
              <a:t>区用来保存从产生中断的点继续执行多寄存器加载和存储操作时所必需的信息。 </a:t>
            </a:r>
          </a:p>
        </p:txBody>
      </p:sp>
      <p:sp>
        <p:nvSpPr>
          <p:cNvPr id="5" name="Text Box 5">
            <a:extLst>
              <a:ext uri="{FF2B5EF4-FFF2-40B4-BE49-F238E27FC236}">
                <a16:creationId xmlns:a16="http://schemas.microsoft.com/office/drawing/2014/main" id="{F1003C48-87CB-4E94-BC37-3CEF7DB8E9B6}"/>
              </a:ext>
            </a:extLst>
          </p:cNvPr>
          <p:cNvSpPr txBox="1">
            <a:spLocks noChangeArrowheads="1"/>
          </p:cNvSpPr>
          <p:nvPr/>
        </p:nvSpPr>
        <p:spPr bwMode="auto">
          <a:xfrm>
            <a:off x="2133600" y="3552826"/>
            <a:ext cx="7418388" cy="804863"/>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sz="2400" b="1" kern="0">
                <a:solidFill>
                  <a:srgbClr val="3333CC"/>
                </a:solidFill>
                <a:latin typeface="华文新魏" pitchFamily="2" charset="-122"/>
                <a:ea typeface="华文新魏" pitchFamily="2" charset="-122"/>
              </a:rPr>
              <a:t>If-then</a:t>
            </a:r>
            <a:r>
              <a:rPr lang="zh-CN" altLang="en-US" sz="2400" b="1" kern="0">
                <a:solidFill>
                  <a:srgbClr val="3333CC"/>
                </a:solidFill>
                <a:latin typeface="华文新魏" pitchFamily="2" charset="-122"/>
                <a:ea typeface="华文新魏" pitchFamily="2" charset="-122"/>
              </a:rPr>
              <a:t>状态区</a:t>
            </a:r>
          </a:p>
          <a:p>
            <a:pPr>
              <a:lnSpc>
                <a:spcPct val="80000"/>
              </a:lnSpc>
              <a:spcBef>
                <a:spcPct val="10000"/>
              </a:spcBef>
              <a:defRPr/>
            </a:pPr>
            <a:r>
              <a:rPr lang="zh-CN" altLang="en-US" sz="2400" b="1" kern="0">
                <a:solidFill>
                  <a:srgbClr val="000000"/>
                </a:solidFill>
                <a:latin typeface="华文新魏" pitchFamily="2" charset="-122"/>
                <a:ea typeface="华文新魏" pitchFamily="2" charset="-122"/>
              </a:rPr>
              <a:t>     </a:t>
            </a:r>
            <a:r>
              <a:rPr lang="en-US" altLang="zh-CN" sz="2400" kern="0">
                <a:solidFill>
                  <a:srgbClr val="000000"/>
                </a:solidFill>
                <a:latin typeface="华文新魏" pitchFamily="2" charset="-122"/>
                <a:ea typeface="华文新魏" pitchFamily="2" charset="-122"/>
              </a:rPr>
              <a:t>EPSR</a:t>
            </a:r>
            <a:r>
              <a:rPr lang="zh-CN" altLang="en-US" sz="2400" kern="0">
                <a:solidFill>
                  <a:srgbClr val="000000"/>
                </a:solidFill>
                <a:latin typeface="华文新魏" pitchFamily="2" charset="-122"/>
                <a:ea typeface="华文新魏" pitchFamily="2" charset="-122"/>
              </a:rPr>
              <a:t>的</a:t>
            </a:r>
            <a:r>
              <a:rPr lang="en-US" altLang="zh-CN" sz="2400" kern="0">
                <a:solidFill>
                  <a:srgbClr val="000000"/>
                </a:solidFill>
                <a:latin typeface="华文新魏" pitchFamily="2" charset="-122"/>
                <a:ea typeface="华文新魏" pitchFamily="2" charset="-122"/>
              </a:rPr>
              <a:t>IT</a:t>
            </a:r>
            <a:r>
              <a:rPr lang="zh-CN" altLang="en-US" sz="2400" kern="0">
                <a:solidFill>
                  <a:srgbClr val="000000"/>
                </a:solidFill>
                <a:latin typeface="华文新魏" pitchFamily="2" charset="-122"/>
                <a:ea typeface="华文新魏" pitchFamily="2" charset="-122"/>
              </a:rPr>
              <a:t>区包含了</a:t>
            </a:r>
            <a:r>
              <a:rPr lang="en-US" altLang="zh-CN" sz="2400" kern="0">
                <a:solidFill>
                  <a:srgbClr val="000000"/>
                </a:solidFill>
                <a:latin typeface="华文新魏" pitchFamily="2" charset="-122"/>
                <a:ea typeface="华文新魏" pitchFamily="2" charset="-122"/>
              </a:rPr>
              <a:t>If-Then</a:t>
            </a:r>
            <a:r>
              <a:rPr lang="zh-CN" altLang="en-US" sz="2400" kern="0">
                <a:solidFill>
                  <a:srgbClr val="000000"/>
                </a:solidFill>
                <a:latin typeface="华文新魏" pitchFamily="2" charset="-122"/>
                <a:ea typeface="华文新魏" pitchFamily="2" charset="-122"/>
              </a:rPr>
              <a:t>指令的执行状态位。 </a:t>
            </a:r>
          </a:p>
        </p:txBody>
      </p:sp>
      <p:sp>
        <p:nvSpPr>
          <p:cNvPr id="6" name="Text Box 6">
            <a:extLst>
              <a:ext uri="{FF2B5EF4-FFF2-40B4-BE49-F238E27FC236}">
                <a16:creationId xmlns:a16="http://schemas.microsoft.com/office/drawing/2014/main" id="{DE991883-BEFE-4AC8-A435-711AC732029B}"/>
              </a:ext>
            </a:extLst>
          </p:cNvPr>
          <p:cNvSpPr txBox="1">
            <a:spLocks noChangeArrowheads="1"/>
          </p:cNvSpPr>
          <p:nvPr/>
        </p:nvSpPr>
        <p:spPr bwMode="auto">
          <a:xfrm>
            <a:off x="2133600" y="4449764"/>
            <a:ext cx="7418388" cy="708025"/>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lgn="just">
              <a:spcBef>
                <a:spcPct val="50000"/>
              </a:spcBef>
              <a:defRPr/>
            </a:pPr>
            <a:r>
              <a:rPr lang="zh-CN" altLang="en-US" sz="2000" i="1" kern="0" dirty="0">
                <a:solidFill>
                  <a:srgbClr val="FF3300"/>
                </a:solidFill>
                <a:latin typeface="华文新魏" pitchFamily="2" charset="-122"/>
                <a:ea typeface="华文新魏" pitchFamily="2" charset="-122"/>
              </a:rPr>
              <a:t>注：</a:t>
            </a:r>
            <a:r>
              <a:rPr lang="en-US" altLang="zh-CN" sz="2000" i="1" kern="0" dirty="0">
                <a:solidFill>
                  <a:srgbClr val="FF3300"/>
                </a:solidFill>
                <a:latin typeface="华文新魏" pitchFamily="2" charset="-122"/>
                <a:ea typeface="华文新魏" pitchFamily="2" charset="-122"/>
              </a:rPr>
              <a:t>ICI</a:t>
            </a:r>
            <a:r>
              <a:rPr lang="zh-CN" altLang="en-US" sz="2000" i="1" kern="0" dirty="0">
                <a:solidFill>
                  <a:srgbClr val="FF3300"/>
                </a:solidFill>
                <a:latin typeface="华文新魏" pitchFamily="2" charset="-122"/>
                <a:ea typeface="华文新魏" pitchFamily="2" charset="-122"/>
              </a:rPr>
              <a:t>区和</a:t>
            </a:r>
            <a:r>
              <a:rPr lang="en-US" altLang="zh-CN" sz="2000" i="1" kern="0" dirty="0">
                <a:solidFill>
                  <a:srgbClr val="FF3300"/>
                </a:solidFill>
                <a:latin typeface="华文新魏" pitchFamily="2" charset="-122"/>
                <a:ea typeface="华文新魏" pitchFamily="2" charset="-122"/>
              </a:rPr>
              <a:t>IT</a:t>
            </a:r>
            <a:r>
              <a:rPr lang="zh-CN" altLang="en-US" sz="2000" i="1" kern="0" dirty="0">
                <a:solidFill>
                  <a:srgbClr val="FF3300"/>
                </a:solidFill>
                <a:latin typeface="华文新魏" pitchFamily="2" charset="-122"/>
                <a:ea typeface="华文新魏" pitchFamily="2" charset="-122"/>
              </a:rPr>
              <a:t>区是重叠的，因此，</a:t>
            </a:r>
            <a:r>
              <a:rPr lang="en-US" altLang="zh-CN" sz="2000" i="1" kern="0" dirty="0">
                <a:solidFill>
                  <a:srgbClr val="FF3300"/>
                </a:solidFill>
                <a:latin typeface="华文新魏" pitchFamily="2" charset="-122"/>
                <a:ea typeface="华文新魏" pitchFamily="2" charset="-122"/>
              </a:rPr>
              <a:t>If-Then</a:t>
            </a:r>
            <a:r>
              <a:rPr lang="zh-CN" altLang="en-US" sz="2000" i="1" kern="0" dirty="0">
                <a:solidFill>
                  <a:srgbClr val="FF3300"/>
                </a:solidFill>
                <a:latin typeface="华文新魏" pitchFamily="2" charset="-122"/>
                <a:ea typeface="华文新魏" pitchFamily="2" charset="-122"/>
              </a:rPr>
              <a:t>模块内的多寄存器加载或存储操作不具有可中断</a:t>
            </a:r>
            <a:r>
              <a:rPr lang="en-US" altLang="zh-CN" sz="2000" i="1" kern="0" dirty="0">
                <a:solidFill>
                  <a:srgbClr val="FF3300"/>
                </a:solidFill>
                <a:latin typeface="华文新魏" pitchFamily="2" charset="-122"/>
                <a:ea typeface="华文新魏" pitchFamily="2" charset="-122"/>
              </a:rPr>
              <a:t>-</a:t>
            </a:r>
            <a:r>
              <a:rPr lang="zh-CN" altLang="en-US" sz="2000" i="1" kern="0" dirty="0">
                <a:solidFill>
                  <a:srgbClr val="FF3300"/>
                </a:solidFill>
                <a:latin typeface="华文新魏" pitchFamily="2" charset="-122"/>
                <a:ea typeface="华文新魏" pitchFamily="2" charset="-122"/>
              </a:rPr>
              <a:t>可继续功能。</a:t>
            </a:r>
          </a:p>
        </p:txBody>
      </p:sp>
      <p:sp>
        <p:nvSpPr>
          <p:cNvPr id="7" name="Text Box 1027">
            <a:extLst>
              <a:ext uri="{FF2B5EF4-FFF2-40B4-BE49-F238E27FC236}">
                <a16:creationId xmlns:a16="http://schemas.microsoft.com/office/drawing/2014/main" id="{2FDA08B9-6E0E-4179-BE41-848DC7AE488A}"/>
              </a:ext>
            </a:extLst>
          </p:cNvPr>
          <p:cNvSpPr txBox="1">
            <a:spLocks noChangeArrowheads="1"/>
          </p:cNvSpPr>
          <p:nvPr/>
        </p:nvSpPr>
        <p:spPr bwMode="auto">
          <a:xfrm>
            <a:off x="2133600" y="5372100"/>
            <a:ext cx="71628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a:solidFill>
                  <a:schemeClr val="tx2"/>
                </a:solidFill>
                <a:latin typeface="楷体" panose="02010609060101010101" pitchFamily="49" charset="-122"/>
                <a:ea typeface="楷体" panose="02010609060101010101" pitchFamily="49" charset="-122"/>
              </a:rPr>
              <a:t>不能直接访问</a:t>
            </a:r>
            <a:r>
              <a:rPr lang="en-US" altLang="zh-CN">
                <a:solidFill>
                  <a:schemeClr val="tx2"/>
                </a:solidFill>
                <a:latin typeface="楷体" panose="02010609060101010101" pitchFamily="49" charset="-122"/>
                <a:ea typeface="楷体" panose="02010609060101010101" pitchFamily="49" charset="-122"/>
              </a:rPr>
              <a:t>EPSR</a:t>
            </a:r>
            <a:r>
              <a:rPr lang="zh-CN" altLang="en-US">
                <a:solidFill>
                  <a:schemeClr val="tx2"/>
                </a:solidFill>
                <a:latin typeface="楷体" panose="02010609060101010101" pitchFamily="49" charset="-122"/>
                <a:ea typeface="楷体" panose="02010609060101010101" pitchFamily="49" charset="-122"/>
              </a:rPr>
              <a:t>，若想修改</a:t>
            </a:r>
            <a:r>
              <a:rPr lang="en-US" altLang="zh-CN">
                <a:solidFill>
                  <a:schemeClr val="tx2"/>
                </a:solidFill>
                <a:latin typeface="楷体" panose="02010609060101010101" pitchFamily="49" charset="-122"/>
                <a:ea typeface="楷体" panose="02010609060101010101" pitchFamily="49" charset="-122"/>
              </a:rPr>
              <a:t>EPSR</a:t>
            </a:r>
            <a:r>
              <a:rPr lang="zh-CN" altLang="en-US">
                <a:solidFill>
                  <a:schemeClr val="tx2"/>
                </a:solidFill>
                <a:latin typeface="楷体" panose="02010609060101010101" pitchFamily="49" charset="-122"/>
                <a:ea typeface="楷体" panose="02010609060101010101" pitchFamily="49" charset="-122"/>
              </a:rPr>
              <a:t>必须发生以下两个事件之一： </a:t>
            </a:r>
          </a:p>
        </p:txBody>
      </p:sp>
      <p:sp>
        <p:nvSpPr>
          <p:cNvPr id="8" name="Text Box 1029">
            <a:extLst>
              <a:ext uri="{FF2B5EF4-FFF2-40B4-BE49-F238E27FC236}">
                <a16:creationId xmlns:a16="http://schemas.microsoft.com/office/drawing/2014/main" id="{B38217A3-CAE8-40EC-A549-8E6BC52DAA47}"/>
              </a:ext>
            </a:extLst>
          </p:cNvPr>
          <p:cNvSpPr txBox="1">
            <a:spLocks noChangeArrowheads="1"/>
          </p:cNvSpPr>
          <p:nvPr/>
        </p:nvSpPr>
        <p:spPr bwMode="auto">
          <a:xfrm>
            <a:off x="2133600" y="5822950"/>
            <a:ext cx="5334000"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800100" indent="-34290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ct val="20000"/>
              </a:spcBef>
            </a:pPr>
            <a:r>
              <a:rPr lang="zh-CN" altLang="en-US" sz="1600">
                <a:solidFill>
                  <a:srgbClr val="0000FF"/>
                </a:solidFill>
                <a:latin typeface="楷体" panose="02010609060101010101" pitchFamily="49" charset="-122"/>
                <a:ea typeface="楷体" panose="02010609060101010101" pitchFamily="49" charset="-122"/>
              </a:rPr>
              <a:t>在执行</a:t>
            </a:r>
            <a:r>
              <a:rPr lang="en-US" altLang="zh-CN" sz="1600">
                <a:solidFill>
                  <a:srgbClr val="0000FF"/>
                </a:solidFill>
                <a:latin typeface="楷体" panose="02010609060101010101" pitchFamily="49" charset="-122"/>
                <a:ea typeface="楷体" panose="02010609060101010101" pitchFamily="49" charset="-122"/>
              </a:rPr>
              <a:t>LDM</a:t>
            </a:r>
            <a:r>
              <a:rPr lang="zh-CN" altLang="en-US" sz="1600">
                <a:solidFill>
                  <a:srgbClr val="0000FF"/>
                </a:solidFill>
                <a:latin typeface="楷体" panose="02010609060101010101" pitchFamily="49" charset="-122"/>
                <a:ea typeface="楷体" panose="02010609060101010101" pitchFamily="49" charset="-122"/>
              </a:rPr>
              <a:t>或</a:t>
            </a:r>
            <a:r>
              <a:rPr lang="en-US" altLang="zh-CN" sz="1600">
                <a:solidFill>
                  <a:srgbClr val="0000FF"/>
                </a:solidFill>
                <a:latin typeface="楷体" panose="02010609060101010101" pitchFamily="49" charset="-122"/>
                <a:ea typeface="楷体" panose="02010609060101010101" pitchFamily="49" charset="-122"/>
              </a:rPr>
              <a:t>STM</a:t>
            </a:r>
            <a:r>
              <a:rPr lang="zh-CN" altLang="en-US" sz="1600">
                <a:solidFill>
                  <a:srgbClr val="0000FF"/>
                </a:solidFill>
                <a:latin typeface="楷体" panose="02010609060101010101" pitchFamily="49" charset="-122"/>
                <a:ea typeface="楷体" panose="02010609060101010101" pitchFamily="49" charset="-122"/>
              </a:rPr>
              <a:t>指令时产生一次中断</a:t>
            </a:r>
          </a:p>
          <a:p>
            <a:pPr lvl="1" eaLnBrk="1" hangingPunct="1">
              <a:spcBef>
                <a:spcPct val="20000"/>
              </a:spcBef>
            </a:pPr>
            <a:r>
              <a:rPr lang="zh-CN" altLang="en-US" sz="1600">
                <a:solidFill>
                  <a:srgbClr val="0000FF"/>
                </a:solidFill>
                <a:latin typeface="楷体" panose="02010609060101010101" pitchFamily="49" charset="-122"/>
                <a:ea typeface="楷体" panose="02010609060101010101" pitchFamily="49" charset="-122"/>
              </a:rPr>
              <a:t>执行</a:t>
            </a:r>
            <a:r>
              <a:rPr lang="en-US" altLang="zh-CN" sz="1600">
                <a:solidFill>
                  <a:srgbClr val="0000FF"/>
                </a:solidFill>
                <a:latin typeface="楷体" panose="02010609060101010101" pitchFamily="49" charset="-122"/>
                <a:ea typeface="楷体" panose="02010609060101010101" pitchFamily="49" charset="-122"/>
              </a:rPr>
              <a:t>If-Then</a:t>
            </a:r>
            <a:r>
              <a:rPr lang="zh-CN" altLang="en-US" sz="1600">
                <a:solidFill>
                  <a:srgbClr val="0000FF"/>
                </a:solidFill>
                <a:latin typeface="楷体" panose="02010609060101010101" pitchFamily="49" charset="-122"/>
                <a:ea typeface="楷体" panose="02010609060101010101" pitchFamily="49" charset="-122"/>
              </a:rPr>
              <a:t>指令</a:t>
            </a:r>
          </a:p>
        </p:txBody>
      </p:sp>
    </p:spTree>
    <p:extLst>
      <p:ext uri="{BB962C8B-B14F-4D97-AF65-F5344CB8AC3E}">
        <p14:creationId xmlns:p14="http://schemas.microsoft.com/office/powerpoint/2010/main" val="9925968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amond(in)">
                                      <p:cBhvr>
                                        <p:cTn id="15" dur="20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8A1E8CF5-F4FF-4CA4-9F81-6B865A31D9F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35843" name="Text Box 2">
            <a:extLst>
              <a:ext uri="{FF2B5EF4-FFF2-40B4-BE49-F238E27FC236}">
                <a16:creationId xmlns:a16="http://schemas.microsoft.com/office/drawing/2014/main" id="{ED7F2982-3B72-4B1B-9D81-6BD2B323D381}"/>
              </a:ext>
            </a:extLst>
          </p:cNvPr>
          <p:cNvSpPr txBox="1">
            <a:spLocks noChangeArrowheads="1"/>
          </p:cNvSpPr>
          <p:nvPr/>
        </p:nvSpPr>
        <p:spPr bwMode="auto">
          <a:xfrm>
            <a:off x="2286000" y="1725613"/>
            <a:ext cx="7467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b="1">
                <a:solidFill>
                  <a:srgbClr val="0000FF"/>
                </a:solidFill>
                <a:latin typeface="华文新魏" panose="02010800040101010101" pitchFamily="2" charset="-122"/>
                <a:ea typeface="华文新魏" panose="02010800040101010101" pitchFamily="2" charset="-122"/>
              </a:rPr>
              <a:t>特殊功能寄存器</a:t>
            </a:r>
          </a:p>
        </p:txBody>
      </p:sp>
      <p:sp>
        <p:nvSpPr>
          <p:cNvPr id="4" name="Text Box 4">
            <a:extLst>
              <a:ext uri="{FF2B5EF4-FFF2-40B4-BE49-F238E27FC236}">
                <a16:creationId xmlns:a16="http://schemas.microsoft.com/office/drawing/2014/main" id="{2D0E085E-E1A7-4242-AD51-CA12AE465B63}"/>
              </a:ext>
            </a:extLst>
          </p:cNvPr>
          <p:cNvSpPr txBox="1">
            <a:spLocks noChangeArrowheads="1"/>
          </p:cNvSpPr>
          <p:nvPr/>
        </p:nvSpPr>
        <p:spPr bwMode="auto">
          <a:xfrm>
            <a:off x="2286000" y="2471738"/>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400" kern="0">
                <a:solidFill>
                  <a:srgbClr val="000000"/>
                </a:solidFill>
                <a:latin typeface="华文新魏" pitchFamily="2" charset="-122"/>
                <a:ea typeface="华文新魏" pitchFamily="2" charset="-122"/>
              </a:rPr>
              <a:t>中断屏蔽寄存器（ </a:t>
            </a:r>
            <a:r>
              <a:rPr lang="en-US" altLang="zh-CN" sz="2400" kern="0">
                <a:solidFill>
                  <a:srgbClr val="000000"/>
                </a:solidFill>
                <a:latin typeface="华文新魏" pitchFamily="2" charset="-122"/>
                <a:ea typeface="华文新魏" pitchFamily="2" charset="-122"/>
              </a:rPr>
              <a:t>PRIMASK </a:t>
            </a:r>
            <a:r>
              <a:rPr lang="zh-CN" altLang="en-US" sz="2400" kern="0">
                <a:solidFill>
                  <a:srgbClr val="000000"/>
                </a:solidFill>
                <a:latin typeface="华文新魏" pitchFamily="2" charset="-122"/>
                <a:ea typeface="华文新魏" pitchFamily="2" charset="-122"/>
              </a:rPr>
              <a:t>）</a:t>
            </a:r>
          </a:p>
        </p:txBody>
      </p:sp>
      <p:sp>
        <p:nvSpPr>
          <p:cNvPr id="5" name="Text Box 5">
            <a:extLst>
              <a:ext uri="{FF2B5EF4-FFF2-40B4-BE49-F238E27FC236}">
                <a16:creationId xmlns:a16="http://schemas.microsoft.com/office/drawing/2014/main" id="{BD2E071F-6264-4BA8-9876-1DC3619D84A6}"/>
              </a:ext>
            </a:extLst>
          </p:cNvPr>
          <p:cNvSpPr txBox="1">
            <a:spLocks noChangeArrowheads="1"/>
          </p:cNvSpPr>
          <p:nvPr/>
        </p:nvSpPr>
        <p:spPr bwMode="auto">
          <a:xfrm>
            <a:off x="7391401" y="3989389"/>
            <a:ext cx="3186113" cy="1076325"/>
          </a:xfrm>
          <a:prstGeom prst="rect">
            <a:avLst/>
          </a:prstGeom>
          <a:noFill/>
          <a:ln w="9525" cap="rnd" algn="ctr">
            <a:solidFill>
              <a:srgbClr val="FF33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dirty="0">
                <a:solidFill>
                  <a:srgbClr val="3333CC"/>
                </a:solidFill>
                <a:latin typeface="华文新魏" pitchFamily="2" charset="-122"/>
                <a:ea typeface="华文新魏" pitchFamily="2" charset="-122"/>
              </a:rPr>
              <a:t>相当于中断总开关，</a:t>
            </a:r>
          </a:p>
          <a:p>
            <a:pPr>
              <a:spcBef>
                <a:spcPct val="50000"/>
              </a:spcBef>
              <a:defRPr/>
            </a:pPr>
            <a:r>
              <a:rPr lang="zh-CN" altLang="en-US" sz="1600" kern="0" dirty="0">
                <a:solidFill>
                  <a:srgbClr val="3333CC"/>
                </a:solidFill>
                <a:latin typeface="华文新魏" pitchFamily="2" charset="-122"/>
                <a:ea typeface="华文新魏" pitchFamily="2" charset="-122"/>
              </a:rPr>
              <a:t>为</a:t>
            </a:r>
            <a:r>
              <a:rPr lang="en-US" altLang="zh-CN" sz="1600" kern="0" dirty="0">
                <a:solidFill>
                  <a:srgbClr val="3333CC"/>
                </a:solidFill>
                <a:latin typeface="华文新魏" pitchFamily="2" charset="-122"/>
                <a:ea typeface="华文新魏" pitchFamily="2" charset="-122"/>
              </a:rPr>
              <a:t>1</a:t>
            </a:r>
            <a:r>
              <a:rPr lang="zh-CN" altLang="en-US" sz="1600" kern="0" dirty="0">
                <a:solidFill>
                  <a:srgbClr val="3333CC"/>
                </a:solidFill>
                <a:latin typeface="华文新魏" pitchFamily="2" charset="-122"/>
                <a:ea typeface="华文新魏" pitchFamily="2" charset="-122"/>
              </a:rPr>
              <a:t>，所有中断被屏蔽；</a:t>
            </a:r>
          </a:p>
          <a:p>
            <a:pPr>
              <a:spcBef>
                <a:spcPct val="50000"/>
              </a:spcBef>
              <a:defRPr/>
            </a:pPr>
            <a:r>
              <a:rPr lang="zh-CN" altLang="en-US" sz="1600" kern="0" dirty="0">
                <a:solidFill>
                  <a:srgbClr val="3333CC"/>
                </a:solidFill>
                <a:latin typeface="华文新魏" pitchFamily="2" charset="-122"/>
                <a:ea typeface="华文新魏" pitchFamily="2" charset="-122"/>
              </a:rPr>
              <a:t>为</a:t>
            </a:r>
            <a:r>
              <a:rPr lang="en-US" altLang="zh-CN" sz="1600" kern="0" dirty="0">
                <a:solidFill>
                  <a:srgbClr val="3333CC"/>
                </a:solidFill>
                <a:latin typeface="华文新魏" pitchFamily="2" charset="-122"/>
                <a:ea typeface="华文新魏" pitchFamily="2" charset="-122"/>
              </a:rPr>
              <a:t>0</a:t>
            </a:r>
            <a:r>
              <a:rPr lang="zh-CN" altLang="en-US" sz="1600" kern="0" dirty="0">
                <a:solidFill>
                  <a:srgbClr val="3333CC"/>
                </a:solidFill>
                <a:latin typeface="华文新魏" pitchFamily="2" charset="-122"/>
                <a:ea typeface="华文新魏" pitchFamily="2" charset="-122"/>
              </a:rPr>
              <a:t>，中断能正常响应。</a:t>
            </a:r>
          </a:p>
        </p:txBody>
      </p:sp>
      <p:sp>
        <p:nvSpPr>
          <p:cNvPr id="6" name="Rectangle 20">
            <a:extLst>
              <a:ext uri="{FF2B5EF4-FFF2-40B4-BE49-F238E27FC236}">
                <a16:creationId xmlns:a16="http://schemas.microsoft.com/office/drawing/2014/main" id="{06774089-47B7-4F18-B696-E2990418AE70}"/>
              </a:ext>
            </a:extLst>
          </p:cNvPr>
          <p:cNvSpPr>
            <a:spLocks noChangeArrowheads="1"/>
          </p:cNvSpPr>
          <p:nvPr/>
        </p:nvSpPr>
        <p:spPr bwMode="auto">
          <a:xfrm>
            <a:off x="2362200" y="3751263"/>
            <a:ext cx="2057400" cy="1981200"/>
          </a:xfrm>
          <a:prstGeom prst="rect">
            <a:avLst/>
          </a:prstGeom>
          <a:noFill/>
          <a:ln w="12700"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Rectangle 21">
            <a:extLst>
              <a:ext uri="{FF2B5EF4-FFF2-40B4-BE49-F238E27FC236}">
                <a16:creationId xmlns:a16="http://schemas.microsoft.com/office/drawing/2014/main" id="{B1992ED0-8ADA-4D9B-8953-4769FE2FFACF}"/>
              </a:ext>
            </a:extLst>
          </p:cNvPr>
          <p:cNvSpPr>
            <a:spLocks noChangeArrowheads="1"/>
          </p:cNvSpPr>
          <p:nvPr/>
        </p:nvSpPr>
        <p:spPr bwMode="auto">
          <a:xfrm>
            <a:off x="2362200" y="3751263"/>
            <a:ext cx="2057400" cy="457200"/>
          </a:xfrm>
          <a:prstGeom prst="rect">
            <a:avLst/>
          </a:prstGeom>
          <a:solidFill>
            <a:srgbClr val="CCCCFF"/>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rgbClr val="000000"/>
                </a:solidFill>
              </a:rPr>
              <a:t>PRIMASK</a:t>
            </a:r>
          </a:p>
        </p:txBody>
      </p:sp>
      <p:sp>
        <p:nvSpPr>
          <p:cNvPr id="35848" name="Text Box 24">
            <a:extLst>
              <a:ext uri="{FF2B5EF4-FFF2-40B4-BE49-F238E27FC236}">
                <a16:creationId xmlns:a16="http://schemas.microsoft.com/office/drawing/2014/main" id="{EEFB77DC-3A1E-485E-A7D6-1C8023A03C64}"/>
              </a:ext>
            </a:extLst>
          </p:cNvPr>
          <p:cNvSpPr txBox="1">
            <a:spLocks noChangeArrowheads="1"/>
          </p:cNvSpPr>
          <p:nvPr/>
        </p:nvSpPr>
        <p:spPr bwMode="auto">
          <a:xfrm>
            <a:off x="4800600" y="4452938"/>
            <a:ext cx="2133600" cy="369332"/>
          </a:xfrm>
          <a:prstGeom prst="rect">
            <a:avLst/>
          </a:prstGeom>
          <a:solidFill>
            <a:srgbClr val="99FF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a:solidFill>
                  <a:srgbClr val="FF00FF"/>
                </a:solidFill>
                <a:latin typeface="华文新魏" panose="02010800040101010101" pitchFamily="2" charset="-122"/>
                <a:ea typeface="华文新魏" panose="02010800040101010101" pitchFamily="2" charset="-122"/>
              </a:rPr>
              <a:t>所有中断被屏蔽</a:t>
            </a:r>
          </a:p>
        </p:txBody>
      </p:sp>
      <p:sp>
        <p:nvSpPr>
          <p:cNvPr id="35849" name="Text Box 29">
            <a:extLst>
              <a:ext uri="{FF2B5EF4-FFF2-40B4-BE49-F238E27FC236}">
                <a16:creationId xmlns:a16="http://schemas.microsoft.com/office/drawing/2014/main" id="{5571EAC5-9920-4175-9A6C-6AC460E0C844}"/>
              </a:ext>
            </a:extLst>
          </p:cNvPr>
          <p:cNvSpPr txBox="1">
            <a:spLocks noChangeArrowheads="1"/>
          </p:cNvSpPr>
          <p:nvPr/>
        </p:nvSpPr>
        <p:spPr bwMode="auto">
          <a:xfrm>
            <a:off x="2209801" y="3217864"/>
            <a:ext cx="294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a:latin typeface="楷体" panose="02010609060101010101" pitchFamily="49" charset="-122"/>
                <a:ea typeface="楷体" panose="02010609060101010101" pitchFamily="49" charset="-122"/>
              </a:rPr>
              <a:t>中断屏蔽寄存器（只有</a:t>
            </a:r>
            <a:r>
              <a:rPr lang="en-US" altLang="zh-CN">
                <a:latin typeface="楷体" panose="02010609060101010101" pitchFamily="49" charset="-122"/>
                <a:ea typeface="楷体" panose="02010609060101010101" pitchFamily="49" charset="-122"/>
              </a:rPr>
              <a:t>1</a:t>
            </a:r>
            <a:r>
              <a:rPr lang="zh-CN" altLang="en-US">
                <a:latin typeface="楷体" panose="02010609060101010101" pitchFamily="49" charset="-122"/>
                <a:ea typeface="楷体" panose="02010609060101010101" pitchFamily="49" charset="-122"/>
              </a:rPr>
              <a:t>位）</a:t>
            </a:r>
          </a:p>
        </p:txBody>
      </p:sp>
      <p:sp>
        <p:nvSpPr>
          <p:cNvPr id="35850" name="Text Box 23">
            <a:extLst>
              <a:ext uri="{FF2B5EF4-FFF2-40B4-BE49-F238E27FC236}">
                <a16:creationId xmlns:a16="http://schemas.microsoft.com/office/drawing/2014/main" id="{1DD23CEA-47B8-44DC-8368-6B9B26BF1BCA}"/>
              </a:ext>
            </a:extLst>
          </p:cNvPr>
          <p:cNvSpPr txBox="1">
            <a:spLocks noChangeArrowheads="1"/>
          </p:cNvSpPr>
          <p:nvPr/>
        </p:nvSpPr>
        <p:spPr bwMode="auto">
          <a:xfrm>
            <a:off x="4800600" y="5138738"/>
            <a:ext cx="2133600" cy="369332"/>
          </a:xfrm>
          <a:prstGeom prst="rect">
            <a:avLst/>
          </a:prstGeom>
          <a:solidFill>
            <a:srgbClr val="99FF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a:solidFill>
                  <a:srgbClr val="FF00FF"/>
                </a:solidFill>
                <a:latin typeface="华文新魏" panose="02010800040101010101" pitchFamily="2" charset="-122"/>
                <a:ea typeface="华文新魏" panose="02010800040101010101" pitchFamily="2" charset="-122"/>
              </a:rPr>
              <a:t>中断能正常响应</a:t>
            </a:r>
          </a:p>
        </p:txBody>
      </p:sp>
      <p:grpSp>
        <p:nvGrpSpPr>
          <p:cNvPr id="35851" name="Group 31">
            <a:extLst>
              <a:ext uri="{FF2B5EF4-FFF2-40B4-BE49-F238E27FC236}">
                <a16:creationId xmlns:a16="http://schemas.microsoft.com/office/drawing/2014/main" id="{97CCBD08-A5EF-4D72-B960-3B685A1A5257}"/>
              </a:ext>
            </a:extLst>
          </p:cNvPr>
          <p:cNvGrpSpPr>
            <a:grpSpLocks/>
          </p:cNvGrpSpPr>
          <p:nvPr/>
        </p:nvGrpSpPr>
        <p:grpSpPr bwMode="auto">
          <a:xfrm>
            <a:off x="2133600" y="4605338"/>
            <a:ext cx="2590800" cy="838200"/>
            <a:chOff x="960" y="1440"/>
            <a:chExt cx="1632" cy="528"/>
          </a:xfrm>
        </p:grpSpPr>
        <p:grpSp>
          <p:nvGrpSpPr>
            <p:cNvPr id="35856" name="Group 32">
              <a:extLst>
                <a:ext uri="{FF2B5EF4-FFF2-40B4-BE49-F238E27FC236}">
                  <a16:creationId xmlns:a16="http://schemas.microsoft.com/office/drawing/2014/main" id="{FDCE5668-7BF5-4560-8280-977A76E7FAA1}"/>
                </a:ext>
              </a:extLst>
            </p:cNvPr>
            <p:cNvGrpSpPr>
              <a:grpSpLocks/>
            </p:cNvGrpSpPr>
            <p:nvPr/>
          </p:nvGrpSpPr>
          <p:grpSpPr bwMode="auto">
            <a:xfrm>
              <a:off x="1920" y="1440"/>
              <a:ext cx="672" cy="96"/>
              <a:chOff x="2352" y="1584"/>
              <a:chExt cx="672" cy="96"/>
            </a:xfrm>
          </p:grpSpPr>
          <p:sp>
            <p:nvSpPr>
              <p:cNvPr id="19" name="AutoShape 33">
                <a:extLst>
                  <a:ext uri="{FF2B5EF4-FFF2-40B4-BE49-F238E27FC236}">
                    <a16:creationId xmlns:a16="http://schemas.microsoft.com/office/drawing/2014/main" id="{E4C7FBA6-2DD3-45BC-BA99-71299F16AB17}"/>
                  </a:ext>
                </a:extLst>
              </p:cNvPr>
              <p:cNvSpPr>
                <a:spLocks noChangeArrowheads="1"/>
              </p:cNvSpPr>
              <p:nvPr/>
            </p:nvSpPr>
            <p:spPr bwMode="auto">
              <a:xfrm>
                <a:off x="2352" y="1584"/>
                <a:ext cx="106" cy="96"/>
              </a:xfrm>
              <a:prstGeom prst="flowChartConnector">
                <a:avLst/>
              </a:prstGeom>
              <a:noFill/>
              <a:ln w="9525" algn="ctr">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0" name="Line 34">
                <a:extLst>
                  <a:ext uri="{FF2B5EF4-FFF2-40B4-BE49-F238E27FC236}">
                    <a16:creationId xmlns:a16="http://schemas.microsoft.com/office/drawing/2014/main" id="{A52A94F9-584D-4412-8D4B-82774D3CBA4B}"/>
                  </a:ext>
                </a:extLst>
              </p:cNvPr>
              <p:cNvSpPr>
                <a:spLocks noChangeShapeType="1"/>
              </p:cNvSpPr>
              <p:nvPr/>
            </p:nvSpPr>
            <p:spPr bwMode="auto">
              <a:xfrm>
                <a:off x="2448" y="1632"/>
                <a:ext cx="57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grpSp>
        <p:grpSp>
          <p:nvGrpSpPr>
            <p:cNvPr id="35857" name="Group 35">
              <a:extLst>
                <a:ext uri="{FF2B5EF4-FFF2-40B4-BE49-F238E27FC236}">
                  <a16:creationId xmlns:a16="http://schemas.microsoft.com/office/drawing/2014/main" id="{C4E126E7-14D6-44D4-A8D9-D4DB0C7B22E8}"/>
                </a:ext>
              </a:extLst>
            </p:cNvPr>
            <p:cNvGrpSpPr>
              <a:grpSpLocks/>
            </p:cNvGrpSpPr>
            <p:nvPr/>
          </p:nvGrpSpPr>
          <p:grpSpPr bwMode="auto">
            <a:xfrm>
              <a:off x="1920" y="1872"/>
              <a:ext cx="672" cy="96"/>
              <a:chOff x="2352" y="1584"/>
              <a:chExt cx="672" cy="96"/>
            </a:xfrm>
          </p:grpSpPr>
          <p:sp>
            <p:nvSpPr>
              <p:cNvPr id="17" name="AutoShape 36">
                <a:extLst>
                  <a:ext uri="{FF2B5EF4-FFF2-40B4-BE49-F238E27FC236}">
                    <a16:creationId xmlns:a16="http://schemas.microsoft.com/office/drawing/2014/main" id="{143E4276-644C-499C-8E68-4C079FB521C7}"/>
                  </a:ext>
                </a:extLst>
              </p:cNvPr>
              <p:cNvSpPr>
                <a:spLocks noChangeArrowheads="1"/>
              </p:cNvSpPr>
              <p:nvPr/>
            </p:nvSpPr>
            <p:spPr bwMode="auto">
              <a:xfrm>
                <a:off x="2352" y="1584"/>
                <a:ext cx="106" cy="96"/>
              </a:xfrm>
              <a:prstGeom prst="flowChartConnector">
                <a:avLst/>
              </a:prstGeom>
              <a:noFill/>
              <a:ln w="9525" algn="ctr">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8" name="Line 37">
                <a:extLst>
                  <a:ext uri="{FF2B5EF4-FFF2-40B4-BE49-F238E27FC236}">
                    <a16:creationId xmlns:a16="http://schemas.microsoft.com/office/drawing/2014/main" id="{E399A0D0-ED59-40FD-AAC5-424050DC5372}"/>
                  </a:ext>
                </a:extLst>
              </p:cNvPr>
              <p:cNvSpPr>
                <a:spLocks noChangeShapeType="1"/>
              </p:cNvSpPr>
              <p:nvPr/>
            </p:nvSpPr>
            <p:spPr bwMode="auto">
              <a:xfrm>
                <a:off x="2448" y="1632"/>
                <a:ext cx="57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grpSp>
        <p:grpSp>
          <p:nvGrpSpPr>
            <p:cNvPr id="35858" name="Group 38">
              <a:extLst>
                <a:ext uri="{FF2B5EF4-FFF2-40B4-BE49-F238E27FC236}">
                  <a16:creationId xmlns:a16="http://schemas.microsoft.com/office/drawing/2014/main" id="{ED098935-69F7-4640-8791-B57A66CFA4D6}"/>
                </a:ext>
              </a:extLst>
            </p:cNvPr>
            <p:cNvGrpSpPr>
              <a:grpSpLocks/>
            </p:cNvGrpSpPr>
            <p:nvPr/>
          </p:nvGrpSpPr>
          <p:grpSpPr bwMode="auto">
            <a:xfrm rot="10800000">
              <a:off x="960" y="1680"/>
              <a:ext cx="672" cy="96"/>
              <a:chOff x="2352" y="1584"/>
              <a:chExt cx="672" cy="96"/>
            </a:xfrm>
          </p:grpSpPr>
          <p:sp>
            <p:nvSpPr>
              <p:cNvPr id="15" name="AutoShape 39">
                <a:extLst>
                  <a:ext uri="{FF2B5EF4-FFF2-40B4-BE49-F238E27FC236}">
                    <a16:creationId xmlns:a16="http://schemas.microsoft.com/office/drawing/2014/main" id="{67625062-8F17-4151-99AD-BB0EF5067A14}"/>
                  </a:ext>
                </a:extLst>
              </p:cNvPr>
              <p:cNvSpPr>
                <a:spLocks noChangeArrowheads="1"/>
              </p:cNvSpPr>
              <p:nvPr/>
            </p:nvSpPr>
            <p:spPr bwMode="auto">
              <a:xfrm>
                <a:off x="2352" y="1584"/>
                <a:ext cx="106" cy="96"/>
              </a:xfrm>
              <a:prstGeom prst="flowChartConnector">
                <a:avLst/>
              </a:prstGeom>
              <a:noFill/>
              <a:ln w="9525" algn="ctr">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6" name="Line 40">
                <a:extLst>
                  <a:ext uri="{FF2B5EF4-FFF2-40B4-BE49-F238E27FC236}">
                    <a16:creationId xmlns:a16="http://schemas.microsoft.com/office/drawing/2014/main" id="{2A9451C2-CFAB-4B90-BD1C-323EC911D6AA}"/>
                  </a:ext>
                </a:extLst>
              </p:cNvPr>
              <p:cNvSpPr>
                <a:spLocks noChangeShapeType="1"/>
              </p:cNvSpPr>
              <p:nvPr/>
            </p:nvSpPr>
            <p:spPr bwMode="auto">
              <a:xfrm>
                <a:off x="2448" y="1632"/>
                <a:ext cx="57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grpSp>
      </p:grpSp>
      <p:sp>
        <p:nvSpPr>
          <p:cNvPr id="21" name="Line 46">
            <a:extLst>
              <a:ext uri="{FF2B5EF4-FFF2-40B4-BE49-F238E27FC236}">
                <a16:creationId xmlns:a16="http://schemas.microsoft.com/office/drawing/2014/main" id="{F2BB3D4A-C532-45A1-BA14-37A97BED3ACC}"/>
              </a:ext>
            </a:extLst>
          </p:cNvPr>
          <p:cNvSpPr>
            <a:spLocks noChangeShapeType="1"/>
          </p:cNvSpPr>
          <p:nvPr/>
        </p:nvSpPr>
        <p:spPr bwMode="auto">
          <a:xfrm flipV="1">
            <a:off x="3200400" y="4681538"/>
            <a:ext cx="533400" cy="381000"/>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2" name="Line 47">
            <a:extLst>
              <a:ext uri="{FF2B5EF4-FFF2-40B4-BE49-F238E27FC236}">
                <a16:creationId xmlns:a16="http://schemas.microsoft.com/office/drawing/2014/main" id="{59FE82E0-3093-4D4E-B4E2-D968730B3B28}"/>
              </a:ext>
            </a:extLst>
          </p:cNvPr>
          <p:cNvSpPr>
            <a:spLocks noChangeShapeType="1"/>
          </p:cNvSpPr>
          <p:nvPr/>
        </p:nvSpPr>
        <p:spPr bwMode="auto">
          <a:xfrm>
            <a:off x="3124200" y="5062538"/>
            <a:ext cx="609600" cy="304800"/>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3" name="Text Box 48">
            <a:extLst>
              <a:ext uri="{FF2B5EF4-FFF2-40B4-BE49-F238E27FC236}">
                <a16:creationId xmlns:a16="http://schemas.microsoft.com/office/drawing/2014/main" id="{D4301ABF-383D-4BE0-87DB-7AC6DD7F3EFE}"/>
              </a:ext>
            </a:extLst>
          </p:cNvPr>
          <p:cNvSpPr txBox="1">
            <a:spLocks noChangeArrowheads="1"/>
          </p:cNvSpPr>
          <p:nvPr/>
        </p:nvSpPr>
        <p:spPr bwMode="auto">
          <a:xfrm>
            <a:off x="3276600" y="4224338"/>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000000"/>
                </a:solidFill>
                <a:latin typeface="华文新魏" pitchFamily="2" charset="-122"/>
                <a:ea typeface="华文新魏" pitchFamily="2" charset="-122"/>
              </a:rPr>
              <a:t>1</a:t>
            </a:r>
          </a:p>
        </p:txBody>
      </p:sp>
      <p:sp>
        <p:nvSpPr>
          <p:cNvPr id="24" name="Text Box 49">
            <a:extLst>
              <a:ext uri="{FF2B5EF4-FFF2-40B4-BE49-F238E27FC236}">
                <a16:creationId xmlns:a16="http://schemas.microsoft.com/office/drawing/2014/main" id="{59FD6458-B4E4-4EA8-AEF9-4E910353F2BF}"/>
              </a:ext>
            </a:extLst>
          </p:cNvPr>
          <p:cNvSpPr txBox="1">
            <a:spLocks noChangeArrowheads="1"/>
          </p:cNvSpPr>
          <p:nvPr/>
        </p:nvSpPr>
        <p:spPr bwMode="auto">
          <a:xfrm>
            <a:off x="3276600" y="5291138"/>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000000"/>
                </a:solidFill>
                <a:latin typeface="华文新魏" pitchFamily="2" charset="-122"/>
                <a:ea typeface="华文新魏" pitchFamily="2" charset="-122"/>
              </a:rPr>
              <a:t>0</a:t>
            </a:r>
          </a:p>
        </p:txBody>
      </p:sp>
    </p:spTree>
    <p:extLst>
      <p:ext uri="{BB962C8B-B14F-4D97-AF65-F5344CB8AC3E}">
        <p14:creationId xmlns:p14="http://schemas.microsoft.com/office/powerpoint/2010/main" val="30673138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par>
                                <p:cTn id="21" presetID="3" presetClass="exit" presetSubtype="10" fill="hold" nodeType="withEffect">
                                  <p:stCondLst>
                                    <p:cond delay="0"/>
                                  </p:stCondLst>
                                  <p:childTnLst>
                                    <p:animEffect transition="out" filter="blinds(horizontal)">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56959D49-9A96-436B-BF63-3D0B6FFA730B}"/>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36867" name="Text Box 2">
            <a:extLst>
              <a:ext uri="{FF2B5EF4-FFF2-40B4-BE49-F238E27FC236}">
                <a16:creationId xmlns:a16="http://schemas.microsoft.com/office/drawing/2014/main" id="{B52C7E6B-0A73-4417-B449-AEBF741014F3}"/>
              </a:ext>
            </a:extLst>
          </p:cNvPr>
          <p:cNvSpPr txBox="1">
            <a:spLocks noChangeArrowheads="1"/>
          </p:cNvSpPr>
          <p:nvPr/>
        </p:nvSpPr>
        <p:spPr bwMode="auto">
          <a:xfrm>
            <a:off x="2286000" y="1725613"/>
            <a:ext cx="7467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b="1">
                <a:solidFill>
                  <a:srgbClr val="0000FF"/>
                </a:solidFill>
                <a:latin typeface="华文新魏" panose="02010800040101010101" pitchFamily="2" charset="-122"/>
                <a:ea typeface="华文新魏" panose="02010800040101010101" pitchFamily="2" charset="-122"/>
              </a:rPr>
              <a:t>特殊功能寄存器</a:t>
            </a:r>
          </a:p>
        </p:txBody>
      </p:sp>
      <p:sp>
        <p:nvSpPr>
          <p:cNvPr id="4" name="Text Box 4">
            <a:extLst>
              <a:ext uri="{FF2B5EF4-FFF2-40B4-BE49-F238E27FC236}">
                <a16:creationId xmlns:a16="http://schemas.microsoft.com/office/drawing/2014/main" id="{E191E2A9-F0C8-4CB0-8659-82650EFDCAA6}"/>
              </a:ext>
            </a:extLst>
          </p:cNvPr>
          <p:cNvSpPr txBox="1">
            <a:spLocks noChangeArrowheads="1"/>
          </p:cNvSpPr>
          <p:nvPr/>
        </p:nvSpPr>
        <p:spPr bwMode="auto">
          <a:xfrm>
            <a:off x="2286001" y="2471738"/>
            <a:ext cx="50339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400" kern="0" dirty="0">
                <a:solidFill>
                  <a:srgbClr val="000000"/>
                </a:solidFill>
                <a:latin typeface="华文新魏" pitchFamily="2" charset="-122"/>
                <a:ea typeface="华文新魏" pitchFamily="2" charset="-122"/>
              </a:rPr>
              <a:t>异常屏蔽寄存器（ </a:t>
            </a:r>
            <a:r>
              <a:rPr lang="en-US" altLang="zh-CN" sz="2400" kern="0" dirty="0">
                <a:solidFill>
                  <a:srgbClr val="000000"/>
                </a:solidFill>
                <a:latin typeface="华文新魏" pitchFamily="2" charset="-122"/>
                <a:ea typeface="华文新魏" pitchFamily="2" charset="-122"/>
              </a:rPr>
              <a:t>FAULTMASK </a:t>
            </a:r>
            <a:r>
              <a:rPr lang="zh-CN" altLang="en-US" sz="2400" kern="0" dirty="0">
                <a:solidFill>
                  <a:srgbClr val="000000"/>
                </a:solidFill>
                <a:latin typeface="华文新魏" pitchFamily="2" charset="-122"/>
                <a:ea typeface="华文新魏" pitchFamily="2" charset="-122"/>
              </a:rPr>
              <a:t>）</a:t>
            </a:r>
          </a:p>
        </p:txBody>
      </p:sp>
      <p:sp>
        <p:nvSpPr>
          <p:cNvPr id="5" name="Text Box 5">
            <a:extLst>
              <a:ext uri="{FF2B5EF4-FFF2-40B4-BE49-F238E27FC236}">
                <a16:creationId xmlns:a16="http://schemas.microsoft.com/office/drawing/2014/main" id="{7477B2F4-2408-4B40-A642-D0E3DD187826}"/>
              </a:ext>
            </a:extLst>
          </p:cNvPr>
          <p:cNvSpPr txBox="1">
            <a:spLocks noChangeArrowheads="1"/>
          </p:cNvSpPr>
          <p:nvPr/>
        </p:nvSpPr>
        <p:spPr bwMode="auto">
          <a:xfrm>
            <a:off x="7319963" y="4292601"/>
            <a:ext cx="3186112" cy="1076325"/>
          </a:xfrm>
          <a:prstGeom prst="rect">
            <a:avLst/>
          </a:prstGeom>
          <a:noFill/>
          <a:ln w="9525" cap="rnd" algn="ctr">
            <a:solidFill>
              <a:srgbClr val="FF33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1600" kern="0" dirty="0">
                <a:solidFill>
                  <a:srgbClr val="3333CC"/>
                </a:solidFill>
                <a:latin typeface="华文新魏" pitchFamily="2" charset="-122"/>
                <a:ea typeface="华文新魏" pitchFamily="2" charset="-122"/>
              </a:rPr>
              <a:t>相当于异常总开关，</a:t>
            </a:r>
          </a:p>
          <a:p>
            <a:pPr>
              <a:spcBef>
                <a:spcPct val="50000"/>
              </a:spcBef>
              <a:defRPr/>
            </a:pPr>
            <a:r>
              <a:rPr lang="zh-CN" altLang="en-US" sz="1600" kern="0" dirty="0">
                <a:solidFill>
                  <a:srgbClr val="3333CC"/>
                </a:solidFill>
                <a:latin typeface="华文新魏" pitchFamily="2" charset="-122"/>
                <a:ea typeface="华文新魏" pitchFamily="2" charset="-122"/>
              </a:rPr>
              <a:t>为</a:t>
            </a:r>
            <a:r>
              <a:rPr lang="en-US" altLang="zh-CN" sz="1600" kern="0" dirty="0">
                <a:solidFill>
                  <a:srgbClr val="3333CC"/>
                </a:solidFill>
                <a:latin typeface="华文新魏" pitchFamily="2" charset="-122"/>
                <a:ea typeface="华文新魏" pitchFamily="2" charset="-122"/>
              </a:rPr>
              <a:t>1</a:t>
            </a:r>
            <a:r>
              <a:rPr lang="zh-CN" altLang="en-US" sz="1600" kern="0" dirty="0">
                <a:solidFill>
                  <a:srgbClr val="3333CC"/>
                </a:solidFill>
                <a:latin typeface="华文新魏" pitchFamily="2" charset="-122"/>
                <a:ea typeface="华文新魏" pitchFamily="2" charset="-122"/>
              </a:rPr>
              <a:t>，除</a:t>
            </a:r>
            <a:r>
              <a:rPr lang="en-US" altLang="zh-CN" sz="1600" kern="0" dirty="0">
                <a:solidFill>
                  <a:srgbClr val="3333CC"/>
                </a:solidFill>
                <a:latin typeface="华文新魏" pitchFamily="2" charset="-122"/>
                <a:ea typeface="华文新魏" pitchFamily="2" charset="-122"/>
              </a:rPr>
              <a:t>NMI</a:t>
            </a:r>
            <a:r>
              <a:rPr lang="zh-CN" altLang="en-US" sz="1600" kern="0" dirty="0">
                <a:solidFill>
                  <a:srgbClr val="3333CC"/>
                </a:solidFill>
                <a:latin typeface="华文新魏" pitchFamily="2" charset="-122"/>
                <a:ea typeface="华文新魏" pitchFamily="2" charset="-122"/>
              </a:rPr>
              <a:t>外所有异常被屏蔽；</a:t>
            </a:r>
          </a:p>
          <a:p>
            <a:pPr>
              <a:spcBef>
                <a:spcPct val="50000"/>
              </a:spcBef>
              <a:defRPr/>
            </a:pPr>
            <a:r>
              <a:rPr lang="zh-CN" altLang="en-US" sz="1600" kern="0" dirty="0">
                <a:solidFill>
                  <a:srgbClr val="3333CC"/>
                </a:solidFill>
                <a:latin typeface="华文新魏" pitchFamily="2" charset="-122"/>
                <a:ea typeface="华文新魏" pitchFamily="2" charset="-122"/>
              </a:rPr>
              <a:t>为</a:t>
            </a:r>
            <a:r>
              <a:rPr lang="en-US" altLang="zh-CN" sz="1600" kern="0" dirty="0">
                <a:solidFill>
                  <a:srgbClr val="3333CC"/>
                </a:solidFill>
                <a:latin typeface="华文新魏" pitchFamily="2" charset="-122"/>
                <a:ea typeface="华文新魏" pitchFamily="2" charset="-122"/>
              </a:rPr>
              <a:t>0</a:t>
            </a:r>
            <a:r>
              <a:rPr lang="zh-CN" altLang="en-US" sz="1600" kern="0" dirty="0">
                <a:solidFill>
                  <a:srgbClr val="3333CC"/>
                </a:solidFill>
                <a:latin typeface="华文新魏" pitchFamily="2" charset="-122"/>
                <a:ea typeface="华文新魏" pitchFamily="2" charset="-122"/>
              </a:rPr>
              <a:t>，异常能正常响应。</a:t>
            </a:r>
          </a:p>
        </p:txBody>
      </p:sp>
      <p:sp>
        <p:nvSpPr>
          <p:cNvPr id="6" name="Rectangle 20">
            <a:extLst>
              <a:ext uri="{FF2B5EF4-FFF2-40B4-BE49-F238E27FC236}">
                <a16:creationId xmlns:a16="http://schemas.microsoft.com/office/drawing/2014/main" id="{A55097C3-22F2-475B-A565-C201DB711960}"/>
              </a:ext>
            </a:extLst>
          </p:cNvPr>
          <p:cNvSpPr>
            <a:spLocks noChangeArrowheads="1"/>
          </p:cNvSpPr>
          <p:nvPr/>
        </p:nvSpPr>
        <p:spPr bwMode="auto">
          <a:xfrm>
            <a:off x="2362200" y="3751263"/>
            <a:ext cx="2057400" cy="1981200"/>
          </a:xfrm>
          <a:prstGeom prst="rect">
            <a:avLst/>
          </a:prstGeom>
          <a:noFill/>
          <a:ln w="12700"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Rectangle 21">
            <a:extLst>
              <a:ext uri="{FF2B5EF4-FFF2-40B4-BE49-F238E27FC236}">
                <a16:creationId xmlns:a16="http://schemas.microsoft.com/office/drawing/2014/main" id="{B7E8229E-9EFF-4B31-99CD-61EF9D76D494}"/>
              </a:ext>
            </a:extLst>
          </p:cNvPr>
          <p:cNvSpPr>
            <a:spLocks noChangeArrowheads="1"/>
          </p:cNvSpPr>
          <p:nvPr/>
        </p:nvSpPr>
        <p:spPr bwMode="auto">
          <a:xfrm>
            <a:off x="2362200" y="3751263"/>
            <a:ext cx="2057400" cy="457200"/>
          </a:xfrm>
          <a:prstGeom prst="rect">
            <a:avLst/>
          </a:prstGeom>
          <a:solidFill>
            <a:srgbClr val="CCCCFF"/>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dirty="0">
                <a:solidFill>
                  <a:srgbClr val="000000"/>
                </a:solidFill>
              </a:rPr>
              <a:t>FAULTMASK</a:t>
            </a:r>
          </a:p>
        </p:txBody>
      </p:sp>
      <p:sp>
        <p:nvSpPr>
          <p:cNvPr id="36872" name="Text Box 24">
            <a:extLst>
              <a:ext uri="{FF2B5EF4-FFF2-40B4-BE49-F238E27FC236}">
                <a16:creationId xmlns:a16="http://schemas.microsoft.com/office/drawing/2014/main" id="{69D37C47-1083-4CDB-BF55-F88714A6135C}"/>
              </a:ext>
            </a:extLst>
          </p:cNvPr>
          <p:cNvSpPr txBox="1">
            <a:spLocks noChangeArrowheads="1"/>
          </p:cNvSpPr>
          <p:nvPr/>
        </p:nvSpPr>
        <p:spPr bwMode="auto">
          <a:xfrm>
            <a:off x="4800600" y="4292601"/>
            <a:ext cx="2133600" cy="646113"/>
          </a:xfrm>
          <a:prstGeom prst="rect">
            <a:avLst/>
          </a:prstGeom>
          <a:solidFill>
            <a:srgbClr val="99FF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a:solidFill>
                  <a:srgbClr val="FF00FF"/>
                </a:solidFill>
                <a:latin typeface="华文新魏" panose="02010800040101010101" pitchFamily="2" charset="-122"/>
                <a:ea typeface="华文新魏" panose="02010800040101010101" pitchFamily="2" charset="-122"/>
              </a:rPr>
              <a:t>除</a:t>
            </a:r>
            <a:r>
              <a:rPr lang="en-US" altLang="zh-CN">
                <a:solidFill>
                  <a:srgbClr val="FF00FF"/>
                </a:solidFill>
                <a:latin typeface="华文新魏" panose="02010800040101010101" pitchFamily="2" charset="-122"/>
                <a:ea typeface="华文新魏" panose="02010800040101010101" pitchFamily="2" charset="-122"/>
              </a:rPr>
              <a:t>NMI</a:t>
            </a:r>
            <a:r>
              <a:rPr lang="zh-CN" altLang="en-US">
                <a:solidFill>
                  <a:srgbClr val="FF00FF"/>
                </a:solidFill>
                <a:latin typeface="华文新魏" panose="02010800040101010101" pitchFamily="2" charset="-122"/>
                <a:ea typeface="华文新魏" panose="02010800040101010101" pitchFamily="2" charset="-122"/>
              </a:rPr>
              <a:t>外所有异常被屏蔽</a:t>
            </a:r>
          </a:p>
        </p:txBody>
      </p:sp>
      <p:sp>
        <p:nvSpPr>
          <p:cNvPr id="36873" name="Text Box 29">
            <a:extLst>
              <a:ext uri="{FF2B5EF4-FFF2-40B4-BE49-F238E27FC236}">
                <a16:creationId xmlns:a16="http://schemas.microsoft.com/office/drawing/2014/main" id="{E41C4DC2-1916-4F5B-8AB9-87F46E8AFE65}"/>
              </a:ext>
            </a:extLst>
          </p:cNvPr>
          <p:cNvSpPr txBox="1">
            <a:spLocks noChangeArrowheads="1"/>
          </p:cNvSpPr>
          <p:nvPr/>
        </p:nvSpPr>
        <p:spPr bwMode="auto">
          <a:xfrm>
            <a:off x="2209801" y="3217864"/>
            <a:ext cx="294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a:latin typeface="楷体" panose="02010609060101010101" pitchFamily="49" charset="-122"/>
                <a:ea typeface="楷体" panose="02010609060101010101" pitchFamily="49" charset="-122"/>
              </a:rPr>
              <a:t>异常屏蔽寄存器（只有</a:t>
            </a:r>
            <a:r>
              <a:rPr lang="en-US" altLang="zh-CN">
                <a:latin typeface="楷体" panose="02010609060101010101" pitchFamily="49" charset="-122"/>
                <a:ea typeface="楷体" panose="02010609060101010101" pitchFamily="49" charset="-122"/>
              </a:rPr>
              <a:t>1</a:t>
            </a:r>
            <a:r>
              <a:rPr lang="zh-CN" altLang="en-US">
                <a:latin typeface="楷体" panose="02010609060101010101" pitchFamily="49" charset="-122"/>
                <a:ea typeface="楷体" panose="02010609060101010101" pitchFamily="49" charset="-122"/>
              </a:rPr>
              <a:t>位）</a:t>
            </a:r>
          </a:p>
        </p:txBody>
      </p:sp>
      <p:sp>
        <p:nvSpPr>
          <p:cNvPr id="36874" name="Text Box 23">
            <a:extLst>
              <a:ext uri="{FF2B5EF4-FFF2-40B4-BE49-F238E27FC236}">
                <a16:creationId xmlns:a16="http://schemas.microsoft.com/office/drawing/2014/main" id="{EDB9EBCC-A29C-4350-8684-FD3D82022E99}"/>
              </a:ext>
            </a:extLst>
          </p:cNvPr>
          <p:cNvSpPr txBox="1">
            <a:spLocks noChangeArrowheads="1"/>
          </p:cNvSpPr>
          <p:nvPr/>
        </p:nvSpPr>
        <p:spPr bwMode="auto">
          <a:xfrm>
            <a:off x="4800600" y="5229225"/>
            <a:ext cx="2133600" cy="369888"/>
          </a:xfrm>
          <a:prstGeom prst="rect">
            <a:avLst/>
          </a:prstGeom>
          <a:solidFill>
            <a:srgbClr val="99FF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a:solidFill>
                  <a:srgbClr val="FF00FF"/>
                </a:solidFill>
                <a:latin typeface="华文新魏" panose="02010800040101010101" pitchFamily="2" charset="-122"/>
                <a:ea typeface="华文新魏" panose="02010800040101010101" pitchFamily="2" charset="-122"/>
              </a:rPr>
              <a:t>异常能正常响应</a:t>
            </a:r>
          </a:p>
        </p:txBody>
      </p:sp>
      <p:grpSp>
        <p:nvGrpSpPr>
          <p:cNvPr id="36875" name="Group 31">
            <a:extLst>
              <a:ext uri="{FF2B5EF4-FFF2-40B4-BE49-F238E27FC236}">
                <a16:creationId xmlns:a16="http://schemas.microsoft.com/office/drawing/2014/main" id="{0D69B8EB-223E-42A8-939A-89A5094CD309}"/>
              </a:ext>
            </a:extLst>
          </p:cNvPr>
          <p:cNvGrpSpPr>
            <a:grpSpLocks/>
          </p:cNvGrpSpPr>
          <p:nvPr/>
        </p:nvGrpSpPr>
        <p:grpSpPr bwMode="auto">
          <a:xfrm>
            <a:off x="2133600" y="4605338"/>
            <a:ext cx="2590800" cy="838200"/>
            <a:chOff x="960" y="1440"/>
            <a:chExt cx="1632" cy="528"/>
          </a:xfrm>
        </p:grpSpPr>
        <p:grpSp>
          <p:nvGrpSpPr>
            <p:cNvPr id="36880" name="Group 32">
              <a:extLst>
                <a:ext uri="{FF2B5EF4-FFF2-40B4-BE49-F238E27FC236}">
                  <a16:creationId xmlns:a16="http://schemas.microsoft.com/office/drawing/2014/main" id="{76687914-88A3-480D-8F94-F2CDC9889D5E}"/>
                </a:ext>
              </a:extLst>
            </p:cNvPr>
            <p:cNvGrpSpPr>
              <a:grpSpLocks/>
            </p:cNvGrpSpPr>
            <p:nvPr/>
          </p:nvGrpSpPr>
          <p:grpSpPr bwMode="auto">
            <a:xfrm>
              <a:off x="1920" y="1440"/>
              <a:ext cx="672" cy="96"/>
              <a:chOff x="2352" y="1584"/>
              <a:chExt cx="672" cy="96"/>
            </a:xfrm>
          </p:grpSpPr>
          <p:sp>
            <p:nvSpPr>
              <p:cNvPr id="19" name="AutoShape 33">
                <a:extLst>
                  <a:ext uri="{FF2B5EF4-FFF2-40B4-BE49-F238E27FC236}">
                    <a16:creationId xmlns:a16="http://schemas.microsoft.com/office/drawing/2014/main" id="{35142B2A-EB5D-43CF-ACD5-D5967F7A6B5C}"/>
                  </a:ext>
                </a:extLst>
              </p:cNvPr>
              <p:cNvSpPr>
                <a:spLocks noChangeArrowheads="1"/>
              </p:cNvSpPr>
              <p:nvPr/>
            </p:nvSpPr>
            <p:spPr bwMode="auto">
              <a:xfrm>
                <a:off x="2352" y="1584"/>
                <a:ext cx="106" cy="96"/>
              </a:xfrm>
              <a:prstGeom prst="flowChartConnector">
                <a:avLst/>
              </a:prstGeom>
              <a:noFill/>
              <a:ln w="9525" algn="ctr">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0" name="Line 34">
                <a:extLst>
                  <a:ext uri="{FF2B5EF4-FFF2-40B4-BE49-F238E27FC236}">
                    <a16:creationId xmlns:a16="http://schemas.microsoft.com/office/drawing/2014/main" id="{B322F9BB-DF57-41E6-9D3B-8CDFB36DAB0A}"/>
                  </a:ext>
                </a:extLst>
              </p:cNvPr>
              <p:cNvSpPr>
                <a:spLocks noChangeShapeType="1"/>
              </p:cNvSpPr>
              <p:nvPr/>
            </p:nvSpPr>
            <p:spPr bwMode="auto">
              <a:xfrm>
                <a:off x="2448" y="1632"/>
                <a:ext cx="57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grpSp>
        <p:grpSp>
          <p:nvGrpSpPr>
            <p:cNvPr id="36881" name="Group 35">
              <a:extLst>
                <a:ext uri="{FF2B5EF4-FFF2-40B4-BE49-F238E27FC236}">
                  <a16:creationId xmlns:a16="http://schemas.microsoft.com/office/drawing/2014/main" id="{2F10BC6C-EAF5-4534-A810-3F5B51AB92AF}"/>
                </a:ext>
              </a:extLst>
            </p:cNvPr>
            <p:cNvGrpSpPr>
              <a:grpSpLocks/>
            </p:cNvGrpSpPr>
            <p:nvPr/>
          </p:nvGrpSpPr>
          <p:grpSpPr bwMode="auto">
            <a:xfrm>
              <a:off x="1920" y="1872"/>
              <a:ext cx="672" cy="96"/>
              <a:chOff x="2352" y="1584"/>
              <a:chExt cx="672" cy="96"/>
            </a:xfrm>
          </p:grpSpPr>
          <p:sp>
            <p:nvSpPr>
              <p:cNvPr id="17" name="AutoShape 36">
                <a:extLst>
                  <a:ext uri="{FF2B5EF4-FFF2-40B4-BE49-F238E27FC236}">
                    <a16:creationId xmlns:a16="http://schemas.microsoft.com/office/drawing/2014/main" id="{420D4B0C-0B65-4220-BACE-F199EAFEADD0}"/>
                  </a:ext>
                </a:extLst>
              </p:cNvPr>
              <p:cNvSpPr>
                <a:spLocks noChangeArrowheads="1"/>
              </p:cNvSpPr>
              <p:nvPr/>
            </p:nvSpPr>
            <p:spPr bwMode="auto">
              <a:xfrm>
                <a:off x="2352" y="1584"/>
                <a:ext cx="106" cy="96"/>
              </a:xfrm>
              <a:prstGeom prst="flowChartConnector">
                <a:avLst/>
              </a:prstGeom>
              <a:noFill/>
              <a:ln w="9525" algn="ctr">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8" name="Line 37">
                <a:extLst>
                  <a:ext uri="{FF2B5EF4-FFF2-40B4-BE49-F238E27FC236}">
                    <a16:creationId xmlns:a16="http://schemas.microsoft.com/office/drawing/2014/main" id="{4128C163-D76C-42B2-9404-C0C409955200}"/>
                  </a:ext>
                </a:extLst>
              </p:cNvPr>
              <p:cNvSpPr>
                <a:spLocks noChangeShapeType="1"/>
              </p:cNvSpPr>
              <p:nvPr/>
            </p:nvSpPr>
            <p:spPr bwMode="auto">
              <a:xfrm>
                <a:off x="2448" y="1632"/>
                <a:ext cx="57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grpSp>
        <p:grpSp>
          <p:nvGrpSpPr>
            <p:cNvPr id="36882" name="Group 38">
              <a:extLst>
                <a:ext uri="{FF2B5EF4-FFF2-40B4-BE49-F238E27FC236}">
                  <a16:creationId xmlns:a16="http://schemas.microsoft.com/office/drawing/2014/main" id="{2CCAE5D8-CA94-44A9-97E4-131FB21B8F6F}"/>
                </a:ext>
              </a:extLst>
            </p:cNvPr>
            <p:cNvGrpSpPr>
              <a:grpSpLocks/>
            </p:cNvGrpSpPr>
            <p:nvPr/>
          </p:nvGrpSpPr>
          <p:grpSpPr bwMode="auto">
            <a:xfrm rot="10800000">
              <a:off x="960" y="1680"/>
              <a:ext cx="672" cy="96"/>
              <a:chOff x="2352" y="1584"/>
              <a:chExt cx="672" cy="96"/>
            </a:xfrm>
          </p:grpSpPr>
          <p:sp>
            <p:nvSpPr>
              <p:cNvPr id="15" name="AutoShape 39">
                <a:extLst>
                  <a:ext uri="{FF2B5EF4-FFF2-40B4-BE49-F238E27FC236}">
                    <a16:creationId xmlns:a16="http://schemas.microsoft.com/office/drawing/2014/main" id="{F2C70D75-21C2-4104-B075-62D769487D0A}"/>
                  </a:ext>
                </a:extLst>
              </p:cNvPr>
              <p:cNvSpPr>
                <a:spLocks noChangeArrowheads="1"/>
              </p:cNvSpPr>
              <p:nvPr/>
            </p:nvSpPr>
            <p:spPr bwMode="auto">
              <a:xfrm>
                <a:off x="2352" y="1584"/>
                <a:ext cx="106" cy="96"/>
              </a:xfrm>
              <a:prstGeom prst="flowChartConnector">
                <a:avLst/>
              </a:prstGeom>
              <a:noFill/>
              <a:ln w="9525" algn="ctr">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6" name="Line 40">
                <a:extLst>
                  <a:ext uri="{FF2B5EF4-FFF2-40B4-BE49-F238E27FC236}">
                    <a16:creationId xmlns:a16="http://schemas.microsoft.com/office/drawing/2014/main" id="{746308A2-BB13-4ECC-9172-6D5FB47206C6}"/>
                  </a:ext>
                </a:extLst>
              </p:cNvPr>
              <p:cNvSpPr>
                <a:spLocks noChangeShapeType="1"/>
              </p:cNvSpPr>
              <p:nvPr/>
            </p:nvSpPr>
            <p:spPr bwMode="auto">
              <a:xfrm>
                <a:off x="2448" y="1632"/>
                <a:ext cx="57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grpSp>
      </p:grpSp>
      <p:sp>
        <p:nvSpPr>
          <p:cNvPr id="21" name="Line 46">
            <a:extLst>
              <a:ext uri="{FF2B5EF4-FFF2-40B4-BE49-F238E27FC236}">
                <a16:creationId xmlns:a16="http://schemas.microsoft.com/office/drawing/2014/main" id="{792187EB-E4D9-498B-83B7-5A708EF42334}"/>
              </a:ext>
            </a:extLst>
          </p:cNvPr>
          <p:cNvSpPr>
            <a:spLocks noChangeShapeType="1"/>
          </p:cNvSpPr>
          <p:nvPr/>
        </p:nvSpPr>
        <p:spPr bwMode="auto">
          <a:xfrm flipV="1">
            <a:off x="3200400" y="4681538"/>
            <a:ext cx="533400" cy="381000"/>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2" name="Line 47">
            <a:extLst>
              <a:ext uri="{FF2B5EF4-FFF2-40B4-BE49-F238E27FC236}">
                <a16:creationId xmlns:a16="http://schemas.microsoft.com/office/drawing/2014/main" id="{03447FE2-07F1-4FDF-B140-0F4B636F1CDF}"/>
              </a:ext>
            </a:extLst>
          </p:cNvPr>
          <p:cNvSpPr>
            <a:spLocks noChangeShapeType="1"/>
          </p:cNvSpPr>
          <p:nvPr/>
        </p:nvSpPr>
        <p:spPr bwMode="auto">
          <a:xfrm>
            <a:off x="3124200" y="5062538"/>
            <a:ext cx="609600" cy="304800"/>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3" name="Text Box 48">
            <a:extLst>
              <a:ext uri="{FF2B5EF4-FFF2-40B4-BE49-F238E27FC236}">
                <a16:creationId xmlns:a16="http://schemas.microsoft.com/office/drawing/2014/main" id="{2A31077A-B236-4471-8604-6C693512223F}"/>
              </a:ext>
            </a:extLst>
          </p:cNvPr>
          <p:cNvSpPr txBox="1">
            <a:spLocks noChangeArrowheads="1"/>
          </p:cNvSpPr>
          <p:nvPr/>
        </p:nvSpPr>
        <p:spPr bwMode="auto">
          <a:xfrm>
            <a:off x="3276600" y="4224338"/>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000000"/>
                </a:solidFill>
                <a:latin typeface="华文新魏" pitchFamily="2" charset="-122"/>
                <a:ea typeface="华文新魏" pitchFamily="2" charset="-122"/>
              </a:rPr>
              <a:t>1</a:t>
            </a:r>
          </a:p>
        </p:txBody>
      </p:sp>
      <p:sp>
        <p:nvSpPr>
          <p:cNvPr id="24" name="Text Box 49">
            <a:extLst>
              <a:ext uri="{FF2B5EF4-FFF2-40B4-BE49-F238E27FC236}">
                <a16:creationId xmlns:a16="http://schemas.microsoft.com/office/drawing/2014/main" id="{D1D2F355-4700-4068-8EDD-C10B6E977C52}"/>
              </a:ext>
            </a:extLst>
          </p:cNvPr>
          <p:cNvSpPr txBox="1">
            <a:spLocks noChangeArrowheads="1"/>
          </p:cNvSpPr>
          <p:nvPr/>
        </p:nvSpPr>
        <p:spPr bwMode="auto">
          <a:xfrm>
            <a:off x="3276600" y="5291138"/>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kern="0">
                <a:solidFill>
                  <a:srgbClr val="000000"/>
                </a:solidFill>
                <a:latin typeface="华文新魏" pitchFamily="2" charset="-122"/>
                <a:ea typeface="华文新魏" pitchFamily="2" charset="-122"/>
              </a:rPr>
              <a:t>0</a:t>
            </a:r>
          </a:p>
        </p:txBody>
      </p:sp>
    </p:spTree>
    <p:extLst>
      <p:ext uri="{BB962C8B-B14F-4D97-AF65-F5344CB8AC3E}">
        <p14:creationId xmlns:p14="http://schemas.microsoft.com/office/powerpoint/2010/main" val="27622877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par>
                                <p:cTn id="21" presetID="3" presetClass="exit" presetSubtype="10" fill="hold" nodeType="withEffect">
                                  <p:stCondLst>
                                    <p:cond delay="0"/>
                                  </p:stCondLst>
                                  <p:childTnLst>
                                    <p:animEffect transition="out" filter="blinds(horizontal)">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89851923-1B19-4542-975C-8FB641E2014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37891" name="Text Box 2">
            <a:extLst>
              <a:ext uri="{FF2B5EF4-FFF2-40B4-BE49-F238E27FC236}">
                <a16:creationId xmlns:a16="http://schemas.microsoft.com/office/drawing/2014/main" id="{FB8BCD2E-694C-4F98-B38F-57D2A664A9F2}"/>
              </a:ext>
            </a:extLst>
          </p:cNvPr>
          <p:cNvSpPr txBox="1">
            <a:spLocks noChangeArrowheads="1"/>
          </p:cNvSpPr>
          <p:nvPr/>
        </p:nvSpPr>
        <p:spPr bwMode="auto">
          <a:xfrm>
            <a:off x="2286000" y="1433513"/>
            <a:ext cx="746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b="1">
                <a:solidFill>
                  <a:srgbClr val="0000FF"/>
                </a:solidFill>
                <a:latin typeface="华文新魏" panose="02010800040101010101" pitchFamily="2" charset="-122"/>
                <a:ea typeface="华文新魏" panose="02010800040101010101" pitchFamily="2" charset="-122"/>
              </a:rPr>
              <a:t>特殊功能寄存器</a:t>
            </a:r>
          </a:p>
        </p:txBody>
      </p:sp>
      <p:sp>
        <p:nvSpPr>
          <p:cNvPr id="37892" name="Text Box 6">
            <a:extLst>
              <a:ext uri="{FF2B5EF4-FFF2-40B4-BE49-F238E27FC236}">
                <a16:creationId xmlns:a16="http://schemas.microsoft.com/office/drawing/2014/main" id="{457E10C2-13FA-40D6-B8AE-B93B9BD193E7}"/>
              </a:ext>
            </a:extLst>
          </p:cNvPr>
          <p:cNvSpPr txBox="1">
            <a:spLocks noChangeArrowheads="1"/>
          </p:cNvSpPr>
          <p:nvPr/>
        </p:nvSpPr>
        <p:spPr bwMode="auto">
          <a:xfrm>
            <a:off x="2286000" y="2028825"/>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pPr>
            <a:r>
              <a:rPr lang="en-US" altLang="zh-CN" sz="2400">
                <a:latin typeface="华文新魏" panose="02010800040101010101" pitchFamily="2" charset="-122"/>
                <a:ea typeface="华文新魏" panose="02010800040101010101" pitchFamily="2" charset="-122"/>
              </a:rPr>
              <a:t>BASEPRI </a:t>
            </a:r>
            <a:r>
              <a:rPr lang="zh-CN" altLang="en-US" sz="2400">
                <a:latin typeface="华文新魏" panose="02010800040101010101" pitchFamily="2" charset="-122"/>
                <a:ea typeface="华文新魏" panose="02010800040101010101" pitchFamily="2" charset="-122"/>
              </a:rPr>
              <a:t>定义屏蔽优先级的</a:t>
            </a:r>
            <a:r>
              <a:rPr lang="zh-CN" altLang="en-US" sz="2400">
                <a:solidFill>
                  <a:srgbClr val="C00000"/>
                </a:solidFill>
                <a:latin typeface="华文新魏" panose="02010800040101010101" pitchFamily="2" charset="-122"/>
                <a:ea typeface="华文新魏" panose="02010800040101010101" pitchFamily="2" charset="-122"/>
              </a:rPr>
              <a:t>阀值</a:t>
            </a:r>
            <a:endParaRPr lang="en-US" altLang="zh-CN">
              <a:solidFill>
                <a:srgbClr val="C00000"/>
              </a:solidFill>
              <a:latin typeface="华文新魏" panose="02010800040101010101" pitchFamily="2" charset="-122"/>
              <a:ea typeface="华文新魏" panose="02010800040101010101" pitchFamily="2" charset="-122"/>
            </a:endParaRPr>
          </a:p>
        </p:txBody>
      </p:sp>
      <p:sp>
        <p:nvSpPr>
          <p:cNvPr id="6" name="Text Box 7">
            <a:extLst>
              <a:ext uri="{FF2B5EF4-FFF2-40B4-BE49-F238E27FC236}">
                <a16:creationId xmlns:a16="http://schemas.microsoft.com/office/drawing/2014/main" id="{18230A72-E732-4C07-BB12-957874FA7C97}"/>
              </a:ext>
            </a:extLst>
          </p:cNvPr>
          <p:cNvSpPr txBox="1">
            <a:spLocks noChangeArrowheads="1"/>
          </p:cNvSpPr>
          <p:nvPr/>
        </p:nvSpPr>
        <p:spPr bwMode="auto">
          <a:xfrm>
            <a:off x="6373814" y="3006725"/>
            <a:ext cx="3887787" cy="2984500"/>
          </a:xfrm>
          <a:prstGeom prst="rect">
            <a:avLst/>
          </a:prstGeom>
          <a:noFill/>
          <a:ln w="9525" cap="rnd" algn="ctr">
            <a:solidFill>
              <a:srgbClr val="FF33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marL="0" indent="0">
              <a:spcBef>
                <a:spcPct val="20000"/>
              </a:spcBef>
              <a:defRPr/>
            </a:pPr>
            <a:r>
              <a:rPr lang="zh-CN" altLang="en-US" sz="2000" b="1" kern="0" dirty="0">
                <a:solidFill>
                  <a:srgbClr val="FF3300"/>
                </a:solidFill>
                <a:latin typeface="楷体" panose="02010609060101010101" pitchFamily="49" charset="-122"/>
                <a:ea typeface="楷体" panose="02010609060101010101" pitchFamily="49" charset="-122"/>
              </a:rPr>
              <a:t>    可屏蔽等于和低于某个优先级的中断。</a:t>
            </a:r>
          </a:p>
          <a:p>
            <a:pPr marL="0" indent="0">
              <a:spcBef>
                <a:spcPct val="20000"/>
              </a:spcBef>
              <a:defRPr/>
            </a:pPr>
            <a:r>
              <a:rPr lang="zh-CN" altLang="en-US" sz="2000" b="1" kern="0" dirty="0">
                <a:solidFill>
                  <a:srgbClr val="3333CC"/>
                </a:solidFill>
                <a:latin typeface="楷体" panose="02010609060101010101" pitchFamily="49" charset="-122"/>
                <a:ea typeface="楷体" panose="02010609060101010101" pitchFamily="49" charset="-122"/>
              </a:rPr>
              <a:t>    例如，把</a:t>
            </a:r>
            <a:r>
              <a:rPr lang="en-US" altLang="zh-CN" sz="2000" b="1" kern="0" dirty="0">
                <a:solidFill>
                  <a:srgbClr val="3333CC"/>
                </a:solidFill>
                <a:latin typeface="楷体" panose="02010609060101010101" pitchFamily="49" charset="-122"/>
                <a:ea typeface="楷体" panose="02010609060101010101" pitchFamily="49" charset="-122"/>
              </a:rPr>
              <a:t>BASEPRI</a:t>
            </a:r>
            <a:r>
              <a:rPr lang="zh-CN" altLang="en-US" sz="2000" b="1" kern="0" dirty="0">
                <a:solidFill>
                  <a:srgbClr val="3333CC"/>
                </a:solidFill>
                <a:latin typeface="楷体" panose="02010609060101010101" pitchFamily="49" charset="-122"/>
                <a:ea typeface="楷体" panose="02010609060101010101" pitchFamily="49" charset="-122"/>
              </a:rPr>
              <a:t>设置为</a:t>
            </a:r>
            <a:r>
              <a:rPr lang="en-US" altLang="zh-CN" sz="2000" b="1" kern="0" dirty="0">
                <a:solidFill>
                  <a:srgbClr val="3333CC"/>
                </a:solidFill>
                <a:latin typeface="楷体" panose="02010609060101010101" pitchFamily="49" charset="-122"/>
                <a:ea typeface="楷体" panose="02010609060101010101" pitchFamily="49" charset="-122"/>
              </a:rPr>
              <a:t>0X40</a:t>
            </a:r>
            <a:r>
              <a:rPr lang="zh-CN" altLang="en-US" sz="2000" b="1" kern="0" dirty="0">
                <a:solidFill>
                  <a:srgbClr val="3333CC"/>
                </a:solidFill>
                <a:latin typeface="楷体" panose="02010609060101010101" pitchFamily="49" charset="-122"/>
                <a:ea typeface="楷体" panose="02010609060101010101" pitchFamily="49" charset="-122"/>
              </a:rPr>
              <a:t>（即</a:t>
            </a:r>
            <a:r>
              <a:rPr lang="en-US" altLang="zh-CN" sz="2000" b="1" kern="0" dirty="0">
                <a:solidFill>
                  <a:srgbClr val="3333CC"/>
                </a:solidFill>
                <a:latin typeface="楷体" panose="02010609060101010101" pitchFamily="49" charset="-122"/>
                <a:ea typeface="楷体" panose="02010609060101010101" pitchFamily="49" charset="-122"/>
              </a:rPr>
              <a:t>2&lt;&lt;5</a:t>
            </a:r>
            <a:r>
              <a:rPr lang="zh-CN" altLang="en-US" sz="2000" b="1" kern="0" dirty="0">
                <a:solidFill>
                  <a:srgbClr val="3333CC"/>
                </a:solidFill>
                <a:latin typeface="楷体" panose="02010609060101010101" pitchFamily="49" charset="-122"/>
                <a:ea typeface="楷体" panose="02010609060101010101" pitchFamily="49" charset="-122"/>
              </a:rPr>
              <a:t>），则</a:t>
            </a:r>
            <a:r>
              <a:rPr lang="en-US" altLang="zh-CN" sz="2000" b="1" kern="0" dirty="0">
                <a:solidFill>
                  <a:srgbClr val="3333CC"/>
                </a:solidFill>
                <a:latin typeface="楷体" panose="02010609060101010101" pitchFamily="49" charset="-122"/>
                <a:ea typeface="楷体" panose="02010609060101010101" pitchFamily="49" charset="-122"/>
              </a:rPr>
              <a:t>2</a:t>
            </a:r>
            <a:r>
              <a:rPr lang="zh-CN" altLang="en-US" sz="2000" b="1" kern="0" dirty="0">
                <a:solidFill>
                  <a:srgbClr val="3333CC"/>
                </a:solidFill>
                <a:latin typeface="楷体" panose="02010609060101010101" pitchFamily="49" charset="-122"/>
                <a:ea typeface="楷体" panose="02010609060101010101" pitchFamily="49" charset="-122"/>
              </a:rPr>
              <a:t>和</a:t>
            </a:r>
            <a:r>
              <a:rPr lang="en-US" altLang="zh-CN" sz="2000" b="1" kern="0" dirty="0">
                <a:solidFill>
                  <a:srgbClr val="3333CC"/>
                </a:solidFill>
                <a:latin typeface="楷体" panose="02010609060101010101" pitchFamily="49" charset="-122"/>
                <a:ea typeface="楷体" panose="02010609060101010101" pitchFamily="49" charset="-122"/>
              </a:rPr>
              <a:t>2</a:t>
            </a:r>
            <a:r>
              <a:rPr lang="zh-CN" altLang="en-US" sz="2000" b="1" kern="0" dirty="0">
                <a:solidFill>
                  <a:srgbClr val="3333CC"/>
                </a:solidFill>
                <a:latin typeface="楷体" panose="02010609060101010101" pitchFamily="49" charset="-122"/>
                <a:ea typeface="楷体" panose="02010609060101010101" pitchFamily="49" charset="-122"/>
              </a:rPr>
              <a:t>以上优先级的中断被屏蔽，只有</a:t>
            </a:r>
            <a:r>
              <a:rPr lang="en-US" altLang="zh-CN" sz="2000" b="1" kern="0" dirty="0">
                <a:solidFill>
                  <a:srgbClr val="3333CC"/>
                </a:solidFill>
                <a:latin typeface="楷体" panose="02010609060101010101" pitchFamily="49" charset="-122"/>
                <a:ea typeface="楷体" panose="02010609060101010101" pitchFamily="49" charset="-122"/>
              </a:rPr>
              <a:t>0</a:t>
            </a:r>
            <a:r>
              <a:rPr lang="zh-CN" altLang="en-US" sz="2000" b="1" kern="0" dirty="0">
                <a:solidFill>
                  <a:srgbClr val="3333CC"/>
                </a:solidFill>
                <a:latin typeface="楷体" panose="02010609060101010101" pitchFamily="49" charset="-122"/>
                <a:ea typeface="楷体" panose="02010609060101010101" pitchFamily="49" charset="-122"/>
              </a:rPr>
              <a:t>和</a:t>
            </a:r>
            <a:r>
              <a:rPr lang="en-US" altLang="zh-CN" sz="2000" b="1" kern="0" dirty="0">
                <a:solidFill>
                  <a:srgbClr val="3333CC"/>
                </a:solidFill>
                <a:latin typeface="楷体" panose="02010609060101010101" pitchFamily="49" charset="-122"/>
                <a:ea typeface="楷体" panose="02010609060101010101" pitchFamily="49" charset="-122"/>
              </a:rPr>
              <a:t>1</a:t>
            </a:r>
            <a:r>
              <a:rPr lang="zh-CN" altLang="en-US" sz="2000" b="1" kern="0" dirty="0">
                <a:solidFill>
                  <a:srgbClr val="3333CC"/>
                </a:solidFill>
                <a:latin typeface="楷体" panose="02010609060101010101" pitchFamily="49" charset="-122"/>
                <a:ea typeface="楷体" panose="02010609060101010101" pitchFamily="49" charset="-122"/>
              </a:rPr>
              <a:t>优先级的中断不被屏蔽。</a:t>
            </a:r>
          </a:p>
          <a:p>
            <a:pPr marL="0" indent="0">
              <a:spcBef>
                <a:spcPct val="20000"/>
              </a:spcBef>
              <a:defRPr/>
            </a:pPr>
            <a:r>
              <a:rPr lang="zh-CN" altLang="en-US" sz="2000" b="1" kern="0" dirty="0">
                <a:solidFill>
                  <a:srgbClr val="000000"/>
                </a:solidFill>
                <a:latin typeface="楷体" panose="02010609060101010101" pitchFamily="49" charset="-122"/>
                <a:ea typeface="楷体" panose="02010609060101010101" pitchFamily="49" charset="-122"/>
              </a:rPr>
              <a:t>    注： </a:t>
            </a:r>
            <a:r>
              <a:rPr lang="en-US" altLang="zh-CN" sz="2000" b="1" kern="0" dirty="0">
                <a:solidFill>
                  <a:srgbClr val="000000"/>
                </a:solidFill>
                <a:latin typeface="楷体" panose="02010609060101010101" pitchFamily="49" charset="-122"/>
                <a:ea typeface="楷体" panose="02010609060101010101" pitchFamily="49" charset="-122"/>
              </a:rPr>
              <a:t>BASEPRI</a:t>
            </a:r>
            <a:r>
              <a:rPr lang="zh-CN" altLang="en-US" sz="2000" b="1" kern="0" dirty="0">
                <a:solidFill>
                  <a:srgbClr val="000000"/>
                </a:solidFill>
                <a:latin typeface="楷体" panose="02010609060101010101" pitchFamily="49" charset="-122"/>
                <a:ea typeface="楷体" panose="02010609060101010101" pitchFamily="49" charset="-122"/>
              </a:rPr>
              <a:t>与优先级分组有关，</a:t>
            </a:r>
            <a:r>
              <a:rPr lang="en-US" altLang="zh-CN" sz="2000" b="1" kern="0" dirty="0" err="1">
                <a:solidFill>
                  <a:srgbClr val="000000"/>
                </a:solidFill>
                <a:latin typeface="楷体" panose="02010609060101010101" pitchFamily="49" charset="-122"/>
                <a:ea typeface="楷体" panose="02010609060101010101" pitchFamily="49" charset="-122"/>
              </a:rPr>
              <a:t>stellaris</a:t>
            </a:r>
            <a:r>
              <a:rPr lang="zh-CN" altLang="en-US" sz="2000" b="1" kern="0" dirty="0">
                <a:solidFill>
                  <a:srgbClr val="000000"/>
                </a:solidFill>
                <a:latin typeface="楷体" panose="02010609060101010101" pitchFamily="49" charset="-122"/>
                <a:ea typeface="楷体" panose="02010609060101010101" pitchFamily="49" charset="-122"/>
              </a:rPr>
              <a:t>系列处理器使用高</a:t>
            </a:r>
            <a:r>
              <a:rPr lang="en-US" altLang="zh-CN" sz="2000" b="1" kern="0" dirty="0">
                <a:solidFill>
                  <a:srgbClr val="000000"/>
                </a:solidFill>
                <a:latin typeface="楷体" panose="02010609060101010101" pitchFamily="49" charset="-122"/>
                <a:ea typeface="楷体" panose="02010609060101010101" pitchFamily="49" charset="-122"/>
              </a:rPr>
              <a:t>3</a:t>
            </a:r>
            <a:r>
              <a:rPr lang="zh-CN" altLang="en-US" sz="2000" b="1" kern="0" dirty="0">
                <a:solidFill>
                  <a:srgbClr val="000000"/>
                </a:solidFill>
                <a:latin typeface="楷体" panose="02010609060101010101" pitchFamily="49" charset="-122"/>
                <a:ea typeface="楷体" panose="02010609060101010101" pitchFamily="49" charset="-122"/>
              </a:rPr>
              <a:t>位来配置。</a:t>
            </a:r>
          </a:p>
        </p:txBody>
      </p:sp>
      <p:graphicFrame>
        <p:nvGraphicFramePr>
          <p:cNvPr id="7" name="Group 26">
            <a:extLst>
              <a:ext uri="{FF2B5EF4-FFF2-40B4-BE49-F238E27FC236}">
                <a16:creationId xmlns:a16="http://schemas.microsoft.com/office/drawing/2014/main" id="{AA7D1675-8442-41F3-8DA2-3184D26FA421}"/>
              </a:ext>
            </a:extLst>
          </p:cNvPr>
          <p:cNvGraphicFramePr>
            <a:graphicFrameLocks noGrp="1"/>
          </p:cNvGraphicFramePr>
          <p:nvPr/>
        </p:nvGraphicFramePr>
        <p:xfrm>
          <a:off x="2209800" y="2638426"/>
          <a:ext cx="2590800" cy="396875"/>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396875">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rgbClr val="0000FF"/>
                          </a:solidFill>
                          <a:effectLst/>
                          <a:latin typeface="Times New Roman" pitchFamily="18" charset="0"/>
                          <a:ea typeface="宋体" pitchFamily="2" charset="-122"/>
                        </a:rPr>
                        <a:t>BASEPRI</a:t>
                      </a:r>
                    </a:p>
                  </a:txBody>
                  <a:tcPr marT="45793" marB="4579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rgbClr val="C00000"/>
                          </a:solidFill>
                          <a:effectLst/>
                          <a:latin typeface="Times New Roman" pitchFamily="18" charset="0"/>
                          <a:ea typeface="宋体" pitchFamily="2" charset="-122"/>
                        </a:rPr>
                        <a:t>2</a:t>
                      </a:r>
                    </a:p>
                  </a:txBody>
                  <a:tcPr marT="45793" marB="4579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37902" name="Group 37">
            <a:extLst>
              <a:ext uri="{FF2B5EF4-FFF2-40B4-BE49-F238E27FC236}">
                <a16:creationId xmlns:a16="http://schemas.microsoft.com/office/drawing/2014/main" id="{C9A407FE-1DC7-4A3E-8D49-B0EA8154E3F7}"/>
              </a:ext>
            </a:extLst>
          </p:cNvPr>
          <p:cNvGrpSpPr>
            <a:grpSpLocks/>
          </p:cNvGrpSpPr>
          <p:nvPr/>
        </p:nvGrpSpPr>
        <p:grpSpPr bwMode="auto">
          <a:xfrm>
            <a:off x="2209800" y="3095625"/>
            <a:ext cx="3657600" cy="3429000"/>
            <a:chOff x="432" y="1488"/>
            <a:chExt cx="2304" cy="2160"/>
          </a:xfrm>
        </p:grpSpPr>
        <p:sp>
          <p:nvSpPr>
            <p:cNvPr id="9" name="Line 10">
              <a:extLst>
                <a:ext uri="{FF2B5EF4-FFF2-40B4-BE49-F238E27FC236}">
                  <a16:creationId xmlns:a16="http://schemas.microsoft.com/office/drawing/2014/main" id="{03DEB3E8-3FC1-40CB-B8EC-203340AD9948}"/>
                </a:ext>
              </a:extLst>
            </p:cNvPr>
            <p:cNvSpPr>
              <a:spLocks noChangeShapeType="1"/>
            </p:cNvSpPr>
            <p:nvPr/>
          </p:nvSpPr>
          <p:spPr bwMode="auto">
            <a:xfrm>
              <a:off x="1344" y="1632"/>
              <a:ext cx="0" cy="168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0" name="Line 11">
              <a:extLst>
                <a:ext uri="{FF2B5EF4-FFF2-40B4-BE49-F238E27FC236}">
                  <a16:creationId xmlns:a16="http://schemas.microsoft.com/office/drawing/2014/main" id="{226FA20F-79D5-44FD-ADD1-296B68D805C0}"/>
                </a:ext>
              </a:extLst>
            </p:cNvPr>
            <p:cNvSpPr>
              <a:spLocks noChangeShapeType="1"/>
            </p:cNvSpPr>
            <p:nvPr/>
          </p:nvSpPr>
          <p:spPr bwMode="auto">
            <a:xfrm>
              <a:off x="432" y="2160"/>
              <a:ext cx="1968" cy="0"/>
            </a:xfrm>
            <a:prstGeom prst="line">
              <a:avLst/>
            </a:prstGeom>
            <a:noFill/>
            <a:ln w="19050" cap="rnd">
              <a:solidFill>
                <a:srgbClr val="FF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1" name="Rectangle 27">
              <a:extLst>
                <a:ext uri="{FF2B5EF4-FFF2-40B4-BE49-F238E27FC236}">
                  <a16:creationId xmlns:a16="http://schemas.microsoft.com/office/drawing/2014/main" id="{11C9E686-76B5-4F82-B50A-C0991843003A}"/>
                </a:ext>
              </a:extLst>
            </p:cNvPr>
            <p:cNvSpPr>
              <a:spLocks noChangeArrowheads="1"/>
            </p:cNvSpPr>
            <p:nvPr/>
          </p:nvSpPr>
          <p:spPr bwMode="auto">
            <a:xfrm>
              <a:off x="480" y="1680"/>
              <a:ext cx="768" cy="192"/>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优先级</a:t>
              </a:r>
              <a:r>
                <a:rPr lang="en-US" altLang="zh-CN" sz="1600" kern="0">
                  <a:solidFill>
                    <a:sysClr val="windowText" lastClr="000000"/>
                  </a:solidFill>
                </a:rPr>
                <a:t>0</a:t>
              </a:r>
            </a:p>
          </p:txBody>
        </p:sp>
        <p:sp>
          <p:nvSpPr>
            <p:cNvPr id="12" name="Rectangle 28">
              <a:extLst>
                <a:ext uri="{FF2B5EF4-FFF2-40B4-BE49-F238E27FC236}">
                  <a16:creationId xmlns:a16="http://schemas.microsoft.com/office/drawing/2014/main" id="{976644DF-411C-4A1F-A897-2A0BA12C9939}"/>
                </a:ext>
              </a:extLst>
            </p:cNvPr>
            <p:cNvSpPr>
              <a:spLocks noChangeArrowheads="1"/>
            </p:cNvSpPr>
            <p:nvPr/>
          </p:nvSpPr>
          <p:spPr bwMode="auto">
            <a:xfrm>
              <a:off x="480" y="1872"/>
              <a:ext cx="768" cy="192"/>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优先级</a:t>
              </a:r>
              <a:r>
                <a:rPr lang="en-US" altLang="zh-CN" sz="1600" kern="0">
                  <a:solidFill>
                    <a:sysClr val="windowText" lastClr="000000"/>
                  </a:solidFill>
                </a:rPr>
                <a:t>1</a:t>
              </a:r>
            </a:p>
          </p:txBody>
        </p:sp>
        <p:sp>
          <p:nvSpPr>
            <p:cNvPr id="13" name="Rectangle 29">
              <a:extLst>
                <a:ext uri="{FF2B5EF4-FFF2-40B4-BE49-F238E27FC236}">
                  <a16:creationId xmlns:a16="http://schemas.microsoft.com/office/drawing/2014/main" id="{14B1F14B-EAE8-4008-B008-47B1FFE5A28F}"/>
                </a:ext>
              </a:extLst>
            </p:cNvPr>
            <p:cNvSpPr>
              <a:spLocks noChangeArrowheads="1"/>
            </p:cNvSpPr>
            <p:nvPr/>
          </p:nvSpPr>
          <p:spPr bwMode="auto">
            <a:xfrm>
              <a:off x="480" y="2208"/>
              <a:ext cx="768" cy="192"/>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优先级</a:t>
              </a:r>
              <a:r>
                <a:rPr lang="en-US" altLang="zh-CN" sz="1600" kern="0">
                  <a:solidFill>
                    <a:sysClr val="windowText" lastClr="000000"/>
                  </a:solidFill>
                </a:rPr>
                <a:t>2</a:t>
              </a:r>
            </a:p>
          </p:txBody>
        </p:sp>
        <p:sp>
          <p:nvSpPr>
            <p:cNvPr id="14" name="Rectangle 30">
              <a:extLst>
                <a:ext uri="{FF2B5EF4-FFF2-40B4-BE49-F238E27FC236}">
                  <a16:creationId xmlns:a16="http://schemas.microsoft.com/office/drawing/2014/main" id="{A078D16A-D4DE-4DDE-9306-18FA1136E726}"/>
                </a:ext>
              </a:extLst>
            </p:cNvPr>
            <p:cNvSpPr>
              <a:spLocks noChangeArrowheads="1"/>
            </p:cNvSpPr>
            <p:nvPr/>
          </p:nvSpPr>
          <p:spPr bwMode="auto">
            <a:xfrm>
              <a:off x="480" y="2400"/>
              <a:ext cx="768" cy="192"/>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优先级</a:t>
              </a:r>
              <a:r>
                <a:rPr lang="en-US" altLang="zh-CN" sz="1600" kern="0">
                  <a:solidFill>
                    <a:sysClr val="windowText" lastClr="000000"/>
                  </a:solidFill>
                </a:rPr>
                <a:t>3</a:t>
              </a:r>
            </a:p>
          </p:txBody>
        </p:sp>
        <p:sp>
          <p:nvSpPr>
            <p:cNvPr id="15" name="Rectangle 31">
              <a:extLst>
                <a:ext uri="{FF2B5EF4-FFF2-40B4-BE49-F238E27FC236}">
                  <a16:creationId xmlns:a16="http://schemas.microsoft.com/office/drawing/2014/main" id="{4B073910-EBD3-45F1-9175-199BF855C397}"/>
                </a:ext>
              </a:extLst>
            </p:cNvPr>
            <p:cNvSpPr>
              <a:spLocks noChangeArrowheads="1"/>
            </p:cNvSpPr>
            <p:nvPr/>
          </p:nvSpPr>
          <p:spPr bwMode="auto">
            <a:xfrm>
              <a:off x="480" y="2592"/>
              <a:ext cx="768" cy="192"/>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优先级</a:t>
              </a:r>
              <a:r>
                <a:rPr lang="en-US" altLang="zh-CN" sz="1600" kern="0">
                  <a:solidFill>
                    <a:sysClr val="windowText" lastClr="000000"/>
                  </a:solidFill>
                </a:rPr>
                <a:t>4</a:t>
              </a:r>
            </a:p>
          </p:txBody>
        </p:sp>
        <p:sp>
          <p:nvSpPr>
            <p:cNvPr id="16" name="Rectangle 33">
              <a:extLst>
                <a:ext uri="{FF2B5EF4-FFF2-40B4-BE49-F238E27FC236}">
                  <a16:creationId xmlns:a16="http://schemas.microsoft.com/office/drawing/2014/main" id="{E88A4055-ECB7-409A-A8A2-C4FB298C2944}"/>
                </a:ext>
              </a:extLst>
            </p:cNvPr>
            <p:cNvSpPr>
              <a:spLocks noChangeArrowheads="1"/>
            </p:cNvSpPr>
            <p:nvPr/>
          </p:nvSpPr>
          <p:spPr bwMode="auto">
            <a:xfrm>
              <a:off x="480" y="2784"/>
              <a:ext cx="768" cy="192"/>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sz="1600" kern="0">
                  <a:solidFill>
                    <a:sysClr val="windowText" lastClr="000000"/>
                  </a:solidFill>
                  <a:latin typeface="Times New Roman"/>
                </a:rPr>
                <a:t>…</a:t>
              </a:r>
              <a:r>
                <a:rPr lang="en-US" altLang="zh-CN" sz="1600" kern="0">
                  <a:solidFill>
                    <a:sysClr val="windowText" lastClr="000000"/>
                  </a:solidFill>
                </a:rPr>
                <a:t>.</a:t>
              </a:r>
            </a:p>
          </p:txBody>
        </p:sp>
        <p:sp>
          <p:nvSpPr>
            <p:cNvPr id="17" name="Text Box 34">
              <a:extLst>
                <a:ext uri="{FF2B5EF4-FFF2-40B4-BE49-F238E27FC236}">
                  <a16:creationId xmlns:a16="http://schemas.microsoft.com/office/drawing/2014/main" id="{5B24D567-3677-48C4-99DC-8AC67B86DE4B}"/>
                </a:ext>
              </a:extLst>
            </p:cNvPr>
            <p:cNvSpPr txBox="1">
              <a:spLocks noChangeArrowheads="1"/>
            </p:cNvSpPr>
            <p:nvPr/>
          </p:nvSpPr>
          <p:spPr bwMode="auto">
            <a:xfrm>
              <a:off x="1584" y="2304"/>
              <a:ext cx="9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kern="0">
                  <a:solidFill>
                    <a:srgbClr val="000000"/>
                  </a:solidFill>
                  <a:latin typeface="华文新魏" pitchFamily="2" charset="-122"/>
                  <a:ea typeface="华文新魏" pitchFamily="2" charset="-122"/>
                </a:rPr>
                <a:t>中断被屏蔽</a:t>
              </a:r>
            </a:p>
          </p:txBody>
        </p:sp>
        <p:sp>
          <p:nvSpPr>
            <p:cNvPr id="18" name="Text Box 35">
              <a:extLst>
                <a:ext uri="{FF2B5EF4-FFF2-40B4-BE49-F238E27FC236}">
                  <a16:creationId xmlns:a16="http://schemas.microsoft.com/office/drawing/2014/main" id="{2C9F9348-75BE-4BC9-B76B-4CC916795120}"/>
                </a:ext>
              </a:extLst>
            </p:cNvPr>
            <p:cNvSpPr txBox="1">
              <a:spLocks noChangeArrowheads="1"/>
            </p:cNvSpPr>
            <p:nvPr/>
          </p:nvSpPr>
          <p:spPr bwMode="auto">
            <a:xfrm>
              <a:off x="1584" y="1776"/>
              <a:ext cx="9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kern="0">
                  <a:solidFill>
                    <a:srgbClr val="000000"/>
                  </a:solidFill>
                  <a:latin typeface="华文新魏" pitchFamily="2" charset="-122"/>
                  <a:ea typeface="华文新魏" pitchFamily="2" charset="-122"/>
                </a:rPr>
                <a:t>中断可响应</a:t>
              </a:r>
            </a:p>
          </p:txBody>
        </p:sp>
        <p:sp>
          <p:nvSpPr>
            <p:cNvPr id="19" name="Rectangle 36">
              <a:extLst>
                <a:ext uri="{FF2B5EF4-FFF2-40B4-BE49-F238E27FC236}">
                  <a16:creationId xmlns:a16="http://schemas.microsoft.com/office/drawing/2014/main" id="{6A6B5ED3-4261-43A2-B588-9CE1A9FFB933}"/>
                </a:ext>
              </a:extLst>
            </p:cNvPr>
            <p:cNvSpPr>
              <a:spLocks noChangeArrowheads="1"/>
            </p:cNvSpPr>
            <p:nvPr/>
          </p:nvSpPr>
          <p:spPr bwMode="auto">
            <a:xfrm>
              <a:off x="432" y="1488"/>
              <a:ext cx="2304" cy="2160"/>
            </a:xfrm>
            <a:prstGeom prst="rect">
              <a:avLst/>
            </a:prstGeom>
            <a:noFill/>
            <a:ln w="19050"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spTree>
    <p:extLst>
      <p:ext uri="{BB962C8B-B14F-4D97-AF65-F5344CB8AC3E}">
        <p14:creationId xmlns:p14="http://schemas.microsoft.com/office/powerpoint/2010/main" val="24674106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26287B8F-81F0-483F-93F9-7D4EE7BCC18B}"/>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38915" name="Text Box 2">
            <a:extLst>
              <a:ext uri="{FF2B5EF4-FFF2-40B4-BE49-F238E27FC236}">
                <a16:creationId xmlns:a16="http://schemas.microsoft.com/office/drawing/2014/main" id="{C2F027CB-836A-45CD-8AA9-BD7846177432}"/>
              </a:ext>
            </a:extLst>
          </p:cNvPr>
          <p:cNvSpPr txBox="1">
            <a:spLocks noChangeArrowheads="1"/>
          </p:cNvSpPr>
          <p:nvPr/>
        </p:nvSpPr>
        <p:spPr bwMode="auto">
          <a:xfrm>
            <a:off x="2286000" y="1649413"/>
            <a:ext cx="746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b="1">
                <a:solidFill>
                  <a:srgbClr val="0000FF"/>
                </a:solidFill>
                <a:latin typeface="华文新魏" panose="02010800040101010101" pitchFamily="2" charset="-122"/>
                <a:ea typeface="华文新魏" panose="02010800040101010101" pitchFamily="2" charset="-122"/>
              </a:rPr>
              <a:t>特殊功能寄存器</a:t>
            </a:r>
          </a:p>
        </p:txBody>
      </p:sp>
      <p:sp>
        <p:nvSpPr>
          <p:cNvPr id="38916" name="Text Box 8">
            <a:extLst>
              <a:ext uri="{FF2B5EF4-FFF2-40B4-BE49-F238E27FC236}">
                <a16:creationId xmlns:a16="http://schemas.microsoft.com/office/drawing/2014/main" id="{DEF39F74-DEB6-43BB-838D-ACD663D4F403}"/>
              </a:ext>
            </a:extLst>
          </p:cNvPr>
          <p:cNvSpPr txBox="1">
            <a:spLocks noChangeArrowheads="1"/>
          </p:cNvSpPr>
          <p:nvPr/>
        </p:nvSpPr>
        <p:spPr bwMode="auto">
          <a:xfrm>
            <a:off x="2286000" y="2320925"/>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pPr>
            <a:r>
              <a:rPr lang="en-US" altLang="zh-CN" sz="2400">
                <a:latin typeface="华文新魏" panose="02010800040101010101" pitchFamily="2" charset="-122"/>
                <a:ea typeface="华文新魏" panose="02010800040101010101" pitchFamily="2" charset="-122"/>
              </a:rPr>
              <a:t>BASEPRI_MAX</a:t>
            </a:r>
          </a:p>
        </p:txBody>
      </p:sp>
      <p:sp>
        <p:nvSpPr>
          <p:cNvPr id="5" name="Text Box 9">
            <a:extLst>
              <a:ext uri="{FF2B5EF4-FFF2-40B4-BE49-F238E27FC236}">
                <a16:creationId xmlns:a16="http://schemas.microsoft.com/office/drawing/2014/main" id="{4121224D-77D3-4C68-9095-01961D4B1016}"/>
              </a:ext>
            </a:extLst>
          </p:cNvPr>
          <p:cNvSpPr txBox="1">
            <a:spLocks noChangeArrowheads="1"/>
          </p:cNvSpPr>
          <p:nvPr/>
        </p:nvSpPr>
        <p:spPr bwMode="auto">
          <a:xfrm>
            <a:off x="2286000" y="2905126"/>
            <a:ext cx="5257800" cy="461963"/>
          </a:xfrm>
          <a:prstGeom prst="rect">
            <a:avLst/>
          </a:prstGeom>
          <a:noFill/>
          <a:ln w="9525" cap="rnd" algn="ctr">
            <a:solidFill>
              <a:srgbClr val="FF33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400" kern="0" dirty="0">
                <a:solidFill>
                  <a:srgbClr val="3333CC"/>
                </a:solidFill>
                <a:latin typeface="华文新魏" pitchFamily="2" charset="-122"/>
                <a:ea typeface="华文新魏" pitchFamily="2" charset="-122"/>
              </a:rPr>
              <a:t>与</a:t>
            </a:r>
            <a:r>
              <a:rPr lang="en-US" altLang="zh-CN" sz="2400" kern="0" dirty="0">
                <a:solidFill>
                  <a:srgbClr val="3333CC"/>
                </a:solidFill>
                <a:latin typeface="华文新魏" pitchFamily="2" charset="-122"/>
                <a:ea typeface="华文新魏" pitchFamily="2" charset="-122"/>
              </a:rPr>
              <a:t>BASEPRI</a:t>
            </a:r>
            <a:r>
              <a:rPr lang="zh-CN" altLang="en-US" sz="2400" kern="0" dirty="0">
                <a:solidFill>
                  <a:srgbClr val="3333CC"/>
                </a:solidFill>
                <a:latin typeface="华文新魏" pitchFamily="2" charset="-122"/>
                <a:ea typeface="华文新魏" pitchFamily="2" charset="-122"/>
              </a:rPr>
              <a:t>为同一寄存器</a:t>
            </a:r>
          </a:p>
        </p:txBody>
      </p:sp>
      <p:sp>
        <p:nvSpPr>
          <p:cNvPr id="10" name="Text Box 70">
            <a:extLst>
              <a:ext uri="{FF2B5EF4-FFF2-40B4-BE49-F238E27FC236}">
                <a16:creationId xmlns:a16="http://schemas.microsoft.com/office/drawing/2014/main" id="{B9A09AFC-D8F7-4EEC-AD5D-6FF3A3846C72}"/>
              </a:ext>
            </a:extLst>
          </p:cNvPr>
          <p:cNvSpPr txBox="1">
            <a:spLocks noChangeArrowheads="1"/>
          </p:cNvSpPr>
          <p:nvPr/>
        </p:nvSpPr>
        <p:spPr bwMode="auto">
          <a:xfrm>
            <a:off x="2286000" y="3573463"/>
            <a:ext cx="7842250" cy="1168400"/>
          </a:xfrm>
          <a:prstGeom prst="rect">
            <a:avLst/>
          </a:prstGeom>
          <a:noFill/>
          <a:ln w="9525"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buFont typeface="Wingdings" panose="05000000000000000000" pitchFamily="2" charset="2"/>
              <a:buChar char="Ø"/>
              <a:defRPr/>
            </a:pPr>
            <a:r>
              <a:rPr lang="en-US" altLang="zh-CN" sz="2000" b="1" kern="0" dirty="0">
                <a:solidFill>
                  <a:srgbClr val="006600"/>
                </a:solidFill>
                <a:latin typeface="楷体" panose="02010609060101010101" pitchFamily="49" charset="-122"/>
                <a:ea typeface="楷体" panose="02010609060101010101" pitchFamily="49" charset="-122"/>
              </a:rPr>
              <a:t>BASEPRI</a:t>
            </a:r>
            <a:r>
              <a:rPr lang="zh-CN" altLang="en-US" sz="2000" b="1" kern="0" dirty="0">
                <a:solidFill>
                  <a:srgbClr val="006600"/>
                </a:solidFill>
                <a:latin typeface="楷体" panose="02010609060101010101" pitchFamily="49" charset="-122"/>
                <a:ea typeface="楷体" panose="02010609060101010101" pitchFamily="49" charset="-122"/>
              </a:rPr>
              <a:t>可任意设置新的优先级阀值。</a:t>
            </a:r>
          </a:p>
          <a:p>
            <a:pPr>
              <a:spcBef>
                <a:spcPct val="50000"/>
              </a:spcBef>
              <a:buFont typeface="Wingdings" panose="05000000000000000000" pitchFamily="2" charset="2"/>
              <a:buChar char="Ø"/>
              <a:defRPr/>
            </a:pPr>
            <a:r>
              <a:rPr lang="en-US" altLang="zh-CN" sz="2000" b="1" kern="0" dirty="0">
                <a:solidFill>
                  <a:srgbClr val="006600"/>
                </a:solidFill>
                <a:latin typeface="楷体" panose="02010609060101010101" pitchFamily="49" charset="-122"/>
                <a:ea typeface="楷体" panose="02010609060101010101" pitchFamily="49" charset="-122"/>
              </a:rPr>
              <a:t>BASEPRI_MAX</a:t>
            </a:r>
            <a:r>
              <a:rPr lang="zh-CN" altLang="en-US" sz="2000" b="1" kern="0" dirty="0">
                <a:solidFill>
                  <a:srgbClr val="006600"/>
                </a:solidFill>
                <a:latin typeface="楷体" panose="02010609060101010101" pitchFamily="49" charset="-122"/>
                <a:ea typeface="楷体" panose="02010609060101010101" pitchFamily="49" charset="-122"/>
              </a:rPr>
              <a:t>只允许新的阀值比原来的更小，即只能一次次的扩大屏蔽范围。</a:t>
            </a:r>
          </a:p>
        </p:txBody>
      </p:sp>
    </p:spTree>
    <p:extLst>
      <p:ext uri="{BB962C8B-B14F-4D97-AF65-F5344CB8AC3E}">
        <p14:creationId xmlns:p14="http://schemas.microsoft.com/office/powerpoint/2010/main" val="35335052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a:extLst>
              <a:ext uri="{FF2B5EF4-FFF2-40B4-BE49-F238E27FC236}">
                <a16:creationId xmlns:a16="http://schemas.microsoft.com/office/drawing/2014/main" id="{7B32A37C-BFDE-49F9-B874-D5985C20337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3" name="Text Box 4">
            <a:extLst>
              <a:ext uri="{FF2B5EF4-FFF2-40B4-BE49-F238E27FC236}">
                <a16:creationId xmlns:a16="http://schemas.microsoft.com/office/drawing/2014/main" id="{CF1566B2-0237-4615-8DA7-7B5B0D314637}"/>
              </a:ext>
            </a:extLst>
          </p:cNvPr>
          <p:cNvSpPr txBox="1">
            <a:spLocks noChangeArrowheads="1"/>
          </p:cNvSpPr>
          <p:nvPr/>
        </p:nvSpPr>
        <p:spPr bwMode="auto">
          <a:xfrm>
            <a:off x="2286000" y="1649413"/>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pPr>
            <a:r>
              <a:rPr lang="zh-CN" altLang="en-US" sz="2400">
                <a:latin typeface="华文新魏" panose="02010800040101010101" pitchFamily="2" charset="-122"/>
                <a:ea typeface="华文新魏" panose="02010800040101010101" pitchFamily="2" charset="-122"/>
              </a:rPr>
              <a:t>控制寄存器（ </a:t>
            </a:r>
            <a:r>
              <a:rPr lang="en-US" altLang="zh-CN" sz="2400">
                <a:latin typeface="华文新魏" panose="02010800040101010101" pitchFamily="2" charset="-122"/>
                <a:ea typeface="华文新魏" panose="02010800040101010101" pitchFamily="2" charset="-122"/>
              </a:rPr>
              <a:t>CONTROL</a:t>
            </a:r>
            <a:r>
              <a:rPr lang="zh-CN" altLang="en-US" sz="2400">
                <a:latin typeface="华文新魏" panose="02010800040101010101" pitchFamily="2" charset="-122"/>
                <a:ea typeface="华文新魏" panose="02010800040101010101" pitchFamily="2" charset="-122"/>
              </a:rPr>
              <a:t>）</a:t>
            </a:r>
          </a:p>
        </p:txBody>
      </p:sp>
      <p:sp>
        <p:nvSpPr>
          <p:cNvPr id="4" name="Text Box 5">
            <a:hlinkClick r:id="rId3" action="ppaction://hlinksldjump"/>
            <a:extLst>
              <a:ext uri="{FF2B5EF4-FFF2-40B4-BE49-F238E27FC236}">
                <a16:creationId xmlns:a16="http://schemas.microsoft.com/office/drawing/2014/main" id="{0B40C2EE-4959-4F0B-A71E-4863CAF03D33}"/>
              </a:ext>
            </a:extLst>
          </p:cNvPr>
          <p:cNvSpPr txBox="1">
            <a:spLocks noChangeArrowheads="1"/>
          </p:cNvSpPr>
          <p:nvPr/>
        </p:nvSpPr>
        <p:spPr bwMode="auto">
          <a:xfrm>
            <a:off x="2286000" y="2309813"/>
            <a:ext cx="6858000" cy="461962"/>
          </a:xfrm>
          <a:prstGeom prst="rect">
            <a:avLst/>
          </a:prstGeom>
          <a:noFill/>
          <a:ln w="9525" cap="rnd" algn="ctr">
            <a:solidFill>
              <a:srgbClr val="FF33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en-US" altLang="zh-CN" sz="2400" kern="0" dirty="0">
                <a:solidFill>
                  <a:srgbClr val="000000"/>
                </a:solidFill>
                <a:latin typeface="华文新魏" pitchFamily="2" charset="-122"/>
                <a:ea typeface="华文新魏" pitchFamily="2" charset="-122"/>
              </a:rPr>
              <a:t>CONTROL</a:t>
            </a:r>
            <a:r>
              <a:rPr lang="zh-CN" altLang="en-US" sz="2400" kern="0" dirty="0">
                <a:solidFill>
                  <a:srgbClr val="000000"/>
                </a:solidFill>
                <a:latin typeface="华文新魏" pitchFamily="2" charset="-122"/>
                <a:ea typeface="华文新魏" pitchFamily="2" charset="-122"/>
              </a:rPr>
              <a:t>寄存器由两个状态位组成：</a:t>
            </a:r>
            <a:endParaRPr lang="zh-CN" altLang="en-US" sz="2000" kern="0" dirty="0">
              <a:solidFill>
                <a:srgbClr val="3333CC"/>
              </a:solidFill>
              <a:latin typeface="华文新魏" pitchFamily="2" charset="-122"/>
              <a:ea typeface="华文新魏" pitchFamily="2" charset="-122"/>
            </a:endParaRPr>
          </a:p>
        </p:txBody>
      </p:sp>
      <p:graphicFrame>
        <p:nvGraphicFramePr>
          <p:cNvPr id="5" name="Group 75">
            <a:extLst>
              <a:ext uri="{FF2B5EF4-FFF2-40B4-BE49-F238E27FC236}">
                <a16:creationId xmlns:a16="http://schemas.microsoft.com/office/drawing/2014/main" id="{8DDDF976-ED76-4F11-AC7B-3733E257457B}"/>
              </a:ext>
            </a:extLst>
          </p:cNvPr>
          <p:cNvGraphicFramePr>
            <a:graphicFrameLocks noGrp="1"/>
          </p:cNvGraphicFramePr>
          <p:nvPr/>
        </p:nvGraphicFramePr>
        <p:xfrm>
          <a:off x="2438400" y="3021013"/>
          <a:ext cx="6096000" cy="1560512"/>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45720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CONTROL[0]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CONTROL[1]</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45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0</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a:ln>
                            <a:noFill/>
                          </a:ln>
                          <a:solidFill>
                            <a:srgbClr val="0000FF"/>
                          </a:solidFill>
                          <a:effectLst/>
                          <a:latin typeface="Times New Roman" pitchFamily="18" charset="0"/>
                          <a:ea typeface="宋体" pitchFamily="2" charset="-122"/>
                        </a:rPr>
                        <a:t>特权模式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a:ln>
                            <a:noFill/>
                          </a:ln>
                          <a:solidFill>
                            <a:srgbClr val="006600"/>
                          </a:solidFill>
                          <a:effectLst/>
                          <a:latin typeface="Times New Roman" pitchFamily="18" charset="0"/>
                          <a:ea typeface="宋体" pitchFamily="2" charset="-122"/>
                        </a:rPr>
                        <a:t>主堆栈</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086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宋体" pitchFamily="2" charset="-122"/>
                        </a:rPr>
                        <a:t>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a:ln>
                            <a:noFill/>
                          </a:ln>
                          <a:solidFill>
                            <a:srgbClr val="0000FF"/>
                          </a:solidFill>
                          <a:effectLst/>
                          <a:latin typeface="Times New Roman" pitchFamily="18" charset="0"/>
                          <a:ea typeface="宋体" pitchFamily="2" charset="-122"/>
                        </a:rPr>
                        <a:t>用户模式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a:ln>
                            <a:noFill/>
                          </a:ln>
                          <a:solidFill>
                            <a:srgbClr val="006600"/>
                          </a:solidFill>
                          <a:effectLst/>
                          <a:latin typeface="Times New Roman" pitchFamily="18" charset="0"/>
                          <a:ea typeface="宋体" pitchFamily="2" charset="-122"/>
                        </a:rPr>
                        <a:t>进程堆栈</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Text Box 9">
            <a:extLst>
              <a:ext uri="{FF2B5EF4-FFF2-40B4-BE49-F238E27FC236}">
                <a16:creationId xmlns:a16="http://schemas.microsoft.com/office/drawing/2014/main" id="{5009FB70-C58A-4D95-B83F-3478144A5B94}"/>
              </a:ext>
            </a:extLst>
          </p:cNvPr>
          <p:cNvSpPr txBox="1">
            <a:spLocks noChangeArrowheads="1"/>
          </p:cNvSpPr>
          <p:nvPr/>
        </p:nvSpPr>
        <p:spPr bwMode="auto">
          <a:xfrm>
            <a:off x="2424113" y="4797426"/>
            <a:ext cx="5257800" cy="461963"/>
          </a:xfrm>
          <a:prstGeom prst="rect">
            <a:avLst/>
          </a:prstGeom>
          <a:noFill/>
          <a:ln w="9525" cap="rnd" algn="ctr">
            <a:solidFill>
              <a:srgbClr val="FF33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400" kern="0" dirty="0">
                <a:solidFill>
                  <a:srgbClr val="3333CC"/>
                </a:solidFill>
                <a:latin typeface="华文新魏" pitchFamily="2" charset="-122"/>
                <a:ea typeface="华文新魏" pitchFamily="2" charset="-122"/>
              </a:rPr>
              <a:t>功能：定义特权级别，选择堆栈指针</a:t>
            </a:r>
          </a:p>
        </p:txBody>
      </p:sp>
    </p:spTree>
    <p:extLst>
      <p:ext uri="{BB962C8B-B14F-4D97-AF65-F5344CB8AC3E}">
        <p14:creationId xmlns:p14="http://schemas.microsoft.com/office/powerpoint/2010/main" val="3038707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3" presetClass="entr" presetSubtype="10" fill="hold" grpId="1"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1"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B2A76880-0E5D-4578-906F-357592AF5F6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的内部寄存器</a:t>
            </a:r>
          </a:p>
        </p:txBody>
      </p:sp>
      <p:sp>
        <p:nvSpPr>
          <p:cNvPr id="40963" name="Text Box 2">
            <a:extLst>
              <a:ext uri="{FF2B5EF4-FFF2-40B4-BE49-F238E27FC236}">
                <a16:creationId xmlns:a16="http://schemas.microsoft.com/office/drawing/2014/main" id="{E1BD328E-23AB-4BF3-B61C-FABCD4BA5314}"/>
              </a:ext>
            </a:extLst>
          </p:cNvPr>
          <p:cNvSpPr txBox="1">
            <a:spLocks noChangeArrowheads="1"/>
          </p:cNvSpPr>
          <p:nvPr/>
        </p:nvSpPr>
        <p:spPr bwMode="auto">
          <a:xfrm>
            <a:off x="2286000" y="1325563"/>
            <a:ext cx="746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pPr>
            <a:r>
              <a:rPr lang="zh-CN" altLang="en-US" sz="2800">
                <a:solidFill>
                  <a:srgbClr val="0000FF"/>
                </a:solidFill>
                <a:latin typeface="华文新魏" panose="02010800040101010101" pitchFamily="2" charset="-122"/>
                <a:ea typeface="华文新魏" panose="02010800040101010101" pitchFamily="2" charset="-122"/>
              </a:rPr>
              <a:t>特殊用途程序状态寄存器</a:t>
            </a:r>
            <a:endParaRPr lang="zh-CN" altLang="en-US" sz="3200">
              <a:solidFill>
                <a:srgbClr val="0000FF"/>
              </a:solidFill>
              <a:latin typeface="华文新魏" panose="02010800040101010101" pitchFamily="2" charset="-122"/>
              <a:ea typeface="华文新魏" panose="02010800040101010101" pitchFamily="2" charset="-122"/>
            </a:endParaRPr>
          </a:p>
        </p:txBody>
      </p:sp>
      <p:graphicFrame>
        <p:nvGraphicFramePr>
          <p:cNvPr id="4" name="Group 278">
            <a:extLst>
              <a:ext uri="{FF2B5EF4-FFF2-40B4-BE49-F238E27FC236}">
                <a16:creationId xmlns:a16="http://schemas.microsoft.com/office/drawing/2014/main" id="{0AFA10AB-8DA4-47B8-88B7-F4A1BDE762A0}"/>
              </a:ext>
            </a:extLst>
          </p:cNvPr>
          <p:cNvGraphicFramePr>
            <a:graphicFrameLocks noGrp="1"/>
          </p:cNvGraphicFramePr>
          <p:nvPr/>
        </p:nvGraphicFramePr>
        <p:xfrm>
          <a:off x="2635250" y="1916114"/>
          <a:ext cx="6629400" cy="4700587"/>
        </p:xfrm>
        <a:graphic>
          <a:graphicData uri="http://schemas.openxmlformats.org/drawingml/2006/table">
            <a:tbl>
              <a:tblPr/>
              <a:tblGrid>
                <a:gridCol w="14478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1441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寄存器名称</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rPr>
                        <a:t>功能</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rPr>
                        <a:t>编号</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41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en-US" sz="1400" b="0" i="0" u="none" strike="noStrike" cap="none" normalizeH="0" baseline="0">
                          <a:ln>
                            <a:noFill/>
                          </a:ln>
                          <a:solidFill>
                            <a:schemeClr val="tx1"/>
                          </a:solidFill>
                          <a:effectLst/>
                          <a:latin typeface="Times New Roman" pitchFamily="18" charset="0"/>
                          <a:ea typeface="宋体" pitchFamily="2" charset="-122"/>
                        </a:rPr>
                        <a:t>APSR</a:t>
                      </a:r>
                      <a:endParaRPr kumimoji="1" lang="en-US" altLang="zh-CN" sz="1400" b="0" i="0" u="none" strike="noStrike" cap="none" normalizeH="0" baseline="0">
                        <a:ln>
                          <a:noFill/>
                        </a:ln>
                        <a:solidFill>
                          <a:schemeClr val="tx1"/>
                        </a:solidFill>
                        <a:effectLst/>
                        <a:latin typeface="Times New Roman" pitchFamily="18" charset="0"/>
                        <a:ea typeface="宋体" pitchFamily="2" charset="-122"/>
                      </a:endParaRP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rPr>
                        <a:t>应用状态寄存器 </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0</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82">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en-US" sz="1400" b="0" i="0" u="none" strike="noStrike" cap="none" normalizeH="0" baseline="0">
                          <a:ln>
                            <a:noFill/>
                          </a:ln>
                          <a:solidFill>
                            <a:schemeClr val="tx1"/>
                          </a:solidFill>
                          <a:effectLst/>
                          <a:latin typeface="Times New Roman" pitchFamily="18" charset="0"/>
                          <a:ea typeface="宋体" pitchFamily="2" charset="-122"/>
                        </a:rPr>
                        <a:t>IAPSR</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en-US" sz="1400" b="0" i="0" u="none" strike="noStrike" cap="none" normalizeH="0" baseline="0">
                          <a:ln>
                            <a:noFill/>
                          </a:ln>
                          <a:solidFill>
                            <a:schemeClr val="tx1"/>
                          </a:solidFill>
                          <a:effectLst/>
                          <a:latin typeface="Times New Roman" pitchFamily="18" charset="0"/>
                          <a:ea typeface="宋体" pitchFamily="2" charset="-122"/>
                        </a:rPr>
                        <a:t>APSR</a:t>
                      </a:r>
                      <a:r>
                        <a:rPr kumimoji="1" lang="zh-CN" altLang="en-US" sz="1400" b="0" i="0" u="none" strike="noStrike" cap="none" normalizeH="0" baseline="0">
                          <a:ln>
                            <a:noFill/>
                          </a:ln>
                          <a:solidFill>
                            <a:schemeClr val="tx1"/>
                          </a:solidFill>
                          <a:effectLst/>
                          <a:latin typeface="Times New Roman" pitchFamily="18" charset="0"/>
                          <a:ea typeface="宋体" pitchFamily="2" charset="-122"/>
                        </a:rPr>
                        <a:t>和</a:t>
                      </a:r>
                      <a:r>
                        <a:rPr kumimoji="1" lang="en-US" altLang="zh-CN" sz="1400" b="0" i="0" u="none" strike="noStrike" cap="none" normalizeH="0" baseline="0">
                          <a:ln>
                            <a:noFill/>
                          </a:ln>
                          <a:solidFill>
                            <a:schemeClr val="tx1"/>
                          </a:solidFill>
                          <a:effectLst/>
                          <a:latin typeface="Times New Roman" pitchFamily="18" charset="0"/>
                          <a:ea typeface="宋体" pitchFamily="2" charset="-122"/>
                        </a:rPr>
                        <a:t>IPSR</a:t>
                      </a:r>
                      <a:r>
                        <a:rPr kumimoji="1" lang="zh-CN" altLang="en-US" sz="1400" b="0" i="0" u="none" strike="noStrike" cap="none" normalizeH="0" baseline="0">
                          <a:ln>
                            <a:noFill/>
                          </a:ln>
                          <a:solidFill>
                            <a:schemeClr val="tx1"/>
                          </a:solidFill>
                          <a:effectLst/>
                          <a:latin typeface="Times New Roman" pitchFamily="18" charset="0"/>
                          <a:ea typeface="宋体" pitchFamily="2" charset="-122"/>
                        </a:rPr>
                        <a:t>的组合</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1</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82">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en-US" sz="1400" b="0" i="0" u="none" strike="noStrike" cap="none" normalizeH="0" baseline="0">
                          <a:ln>
                            <a:noFill/>
                          </a:ln>
                          <a:solidFill>
                            <a:schemeClr val="tx1"/>
                          </a:solidFill>
                          <a:effectLst/>
                          <a:latin typeface="Times New Roman" pitchFamily="18" charset="0"/>
                          <a:ea typeface="宋体" pitchFamily="2" charset="-122"/>
                        </a:rPr>
                        <a:t>EAPSR</a:t>
                      </a:r>
                      <a:r>
                        <a:rPr kumimoji="1" lang="en-US" altLang="zh-CN" sz="1400" b="0" i="0" u="none" strike="noStrike" cap="none" normalizeH="0" baseline="0">
                          <a:ln>
                            <a:noFill/>
                          </a:ln>
                          <a:solidFill>
                            <a:schemeClr val="tx1"/>
                          </a:solidFill>
                          <a:effectLst/>
                          <a:latin typeface="Times New Roman" pitchFamily="18" charset="0"/>
                          <a:ea typeface="宋体" pitchFamily="2" charset="-122"/>
                        </a:rPr>
                        <a:t> </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en-US" sz="1400" b="0" i="0" u="none" strike="noStrike" cap="none" normalizeH="0" baseline="0">
                          <a:ln>
                            <a:noFill/>
                          </a:ln>
                          <a:solidFill>
                            <a:schemeClr val="tx1"/>
                          </a:solidFill>
                          <a:effectLst/>
                          <a:latin typeface="Times New Roman" pitchFamily="18" charset="0"/>
                          <a:ea typeface="宋体" pitchFamily="2" charset="-122"/>
                        </a:rPr>
                        <a:t>APSR</a:t>
                      </a:r>
                      <a:r>
                        <a:rPr kumimoji="1" lang="zh-CN" altLang="en-US" sz="1400" b="0" i="0" u="none" strike="noStrike" cap="none" normalizeH="0" baseline="0">
                          <a:ln>
                            <a:noFill/>
                          </a:ln>
                          <a:solidFill>
                            <a:schemeClr val="tx1"/>
                          </a:solidFill>
                          <a:effectLst/>
                          <a:latin typeface="Times New Roman" pitchFamily="18" charset="0"/>
                          <a:ea typeface="宋体" pitchFamily="2" charset="-122"/>
                        </a:rPr>
                        <a:t>和</a:t>
                      </a:r>
                      <a:r>
                        <a:rPr kumimoji="1" lang="en-US" altLang="zh-CN" sz="1400" b="0" i="0" u="none" strike="noStrike" cap="none" normalizeH="0" baseline="0">
                          <a:ln>
                            <a:noFill/>
                          </a:ln>
                          <a:solidFill>
                            <a:schemeClr val="tx1"/>
                          </a:solidFill>
                          <a:effectLst/>
                          <a:latin typeface="Times New Roman" pitchFamily="18" charset="0"/>
                          <a:ea typeface="宋体" pitchFamily="2" charset="-122"/>
                        </a:rPr>
                        <a:t>EPSR</a:t>
                      </a:r>
                      <a:r>
                        <a:rPr kumimoji="1" lang="zh-CN" altLang="en-US" sz="1400" b="0" i="0" u="none" strike="noStrike" cap="none" normalizeH="0" baseline="0">
                          <a:ln>
                            <a:noFill/>
                          </a:ln>
                          <a:solidFill>
                            <a:schemeClr val="tx1"/>
                          </a:solidFill>
                          <a:effectLst/>
                          <a:latin typeface="Times New Roman" pitchFamily="18" charset="0"/>
                          <a:ea typeface="宋体" pitchFamily="2" charset="-122"/>
                        </a:rPr>
                        <a:t>的组合</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2</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98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XPSR</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en-US" sz="1400" b="0" i="0" u="none" strike="noStrike" cap="none" normalizeH="0" baseline="0" dirty="0">
                          <a:ln>
                            <a:noFill/>
                          </a:ln>
                          <a:solidFill>
                            <a:schemeClr val="tx1"/>
                          </a:solidFill>
                          <a:effectLst/>
                          <a:latin typeface="Times New Roman" pitchFamily="18" charset="0"/>
                          <a:ea typeface="宋体" pitchFamily="2" charset="-122"/>
                        </a:rPr>
                        <a:t>APSR</a:t>
                      </a: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EPSR</a:t>
                      </a: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和</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IPSR</a:t>
                      </a: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的组合</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3</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7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IPSR</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itchFamily="18" charset="0"/>
                          <a:ea typeface="宋体" pitchFamily="2" charset="-122"/>
                        </a:rPr>
                        <a:t>中断状态寄存器</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 </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5</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882">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EPSR</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执行状态寄存器 </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6</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882">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IEPSR</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IPSR</a:t>
                      </a: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和</a:t>
                      </a: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EPSR</a:t>
                      </a: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的组合</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7</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882">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MSP</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主堆栈指针</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8</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441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PSP</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进程堆栈指针</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9</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4882">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PRIMASK</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中断屏蔽寄存器</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16</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4882">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BASEPRI</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可屏蔽等于和低于某个优先级的中断</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17</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6471">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BASEPRI_MAX</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BASEPRI</a:t>
                      </a: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允许设置的最大值</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18</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04882">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FAULTMASK</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异常屏蔽寄存器</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19</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06471">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a:ln>
                            <a:noFill/>
                          </a:ln>
                          <a:solidFill>
                            <a:schemeClr val="tx1"/>
                          </a:solidFill>
                          <a:effectLst/>
                          <a:latin typeface="Times New Roman" pitchFamily="18" charset="0"/>
                          <a:ea typeface="宋体" pitchFamily="2" charset="-122"/>
                        </a:rPr>
                        <a:t>CONTROL</a:t>
                      </a:r>
                    </a:p>
                  </a:txBody>
                  <a:tcPr marT="45732" marB="45732"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itchFamily="18" charset="0"/>
                          <a:ea typeface="宋体" pitchFamily="2" charset="-122"/>
                        </a:rPr>
                        <a:t>控制寄存器</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itchFamily="18" charset="0"/>
                          <a:ea typeface="宋体" pitchFamily="2" charset="-122"/>
                        </a:rPr>
                        <a:t>20</a:t>
                      </a:r>
                    </a:p>
                  </a:txBody>
                  <a:tcPr marT="45732" marB="45732"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050044823"/>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3AD94CE5-D5CE-4B8D-84D3-DC804E6C5AA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的编程模式</a:t>
            </a:r>
          </a:p>
        </p:txBody>
      </p:sp>
      <p:sp>
        <p:nvSpPr>
          <p:cNvPr id="41987" name="Text Box 2">
            <a:extLst>
              <a:ext uri="{FF2B5EF4-FFF2-40B4-BE49-F238E27FC236}">
                <a16:creationId xmlns:a16="http://schemas.microsoft.com/office/drawing/2014/main" id="{ED063F2D-ACC1-4688-B7FF-C7B4E184734E}"/>
              </a:ext>
            </a:extLst>
          </p:cNvPr>
          <p:cNvSpPr txBox="1">
            <a:spLocks noChangeArrowheads="1"/>
          </p:cNvSpPr>
          <p:nvPr/>
        </p:nvSpPr>
        <p:spPr bwMode="auto">
          <a:xfrm>
            <a:off x="2286000" y="1617663"/>
            <a:ext cx="7467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800">
                <a:solidFill>
                  <a:srgbClr val="0000FF"/>
                </a:solidFill>
                <a:latin typeface="华文新魏" panose="02010800040101010101" pitchFamily="2" charset="-122"/>
                <a:ea typeface="华文新魏" panose="02010800040101010101" pitchFamily="2" charset="-122"/>
              </a:rPr>
              <a:t>特权访问和用户访问</a:t>
            </a:r>
          </a:p>
        </p:txBody>
      </p:sp>
      <p:sp>
        <p:nvSpPr>
          <p:cNvPr id="4" name="AutoShape 3">
            <a:extLst>
              <a:ext uri="{FF2B5EF4-FFF2-40B4-BE49-F238E27FC236}">
                <a16:creationId xmlns:a16="http://schemas.microsoft.com/office/drawing/2014/main" id="{FF73044F-87F7-49D7-9F00-CEF85B95BA29}"/>
              </a:ext>
            </a:extLst>
          </p:cNvPr>
          <p:cNvSpPr>
            <a:spLocks/>
          </p:cNvSpPr>
          <p:nvPr/>
        </p:nvSpPr>
        <p:spPr bwMode="auto">
          <a:xfrm>
            <a:off x="2897189" y="2492375"/>
            <a:ext cx="390525" cy="1265238"/>
          </a:xfrm>
          <a:prstGeom prst="leftBrace">
            <a:avLst>
              <a:gd name="adj1" fmla="val 33333"/>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kern="0">
              <a:solidFill>
                <a:sysClr val="windowText" lastClr="000000"/>
              </a:solidFill>
            </a:endParaRPr>
          </a:p>
        </p:txBody>
      </p:sp>
      <p:sp>
        <p:nvSpPr>
          <p:cNvPr id="5" name="Text Box 4">
            <a:extLst>
              <a:ext uri="{FF2B5EF4-FFF2-40B4-BE49-F238E27FC236}">
                <a16:creationId xmlns:a16="http://schemas.microsoft.com/office/drawing/2014/main" id="{CF05E0F7-BE47-4B72-B3CF-450496E8499D}"/>
              </a:ext>
            </a:extLst>
          </p:cNvPr>
          <p:cNvSpPr txBox="1">
            <a:spLocks noChangeArrowheads="1"/>
          </p:cNvSpPr>
          <p:nvPr/>
        </p:nvSpPr>
        <p:spPr bwMode="auto">
          <a:xfrm>
            <a:off x="3359150" y="2349501"/>
            <a:ext cx="1828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400" kern="0" dirty="0">
                <a:solidFill>
                  <a:srgbClr val="000000"/>
                </a:solidFill>
                <a:latin typeface="华文新魏" pitchFamily="2" charset="-122"/>
                <a:ea typeface="华文新魏" pitchFamily="2" charset="-122"/>
              </a:rPr>
              <a:t>处理模式</a:t>
            </a:r>
          </a:p>
        </p:txBody>
      </p:sp>
      <p:sp>
        <p:nvSpPr>
          <p:cNvPr id="6" name="Text Box 5">
            <a:extLst>
              <a:ext uri="{FF2B5EF4-FFF2-40B4-BE49-F238E27FC236}">
                <a16:creationId xmlns:a16="http://schemas.microsoft.com/office/drawing/2014/main" id="{00065A2B-6F84-4CFA-AF54-61FFB326DE68}"/>
              </a:ext>
            </a:extLst>
          </p:cNvPr>
          <p:cNvSpPr txBox="1">
            <a:spLocks noChangeArrowheads="1"/>
          </p:cNvSpPr>
          <p:nvPr/>
        </p:nvSpPr>
        <p:spPr bwMode="auto">
          <a:xfrm>
            <a:off x="3432175" y="3429001"/>
            <a:ext cx="1600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400" kern="0" dirty="0">
                <a:solidFill>
                  <a:srgbClr val="000000"/>
                </a:solidFill>
                <a:latin typeface="华文新魏" pitchFamily="2" charset="-122"/>
                <a:ea typeface="华文新魏" pitchFamily="2" charset="-122"/>
              </a:rPr>
              <a:t>线程模式</a:t>
            </a:r>
          </a:p>
        </p:txBody>
      </p:sp>
      <p:sp>
        <p:nvSpPr>
          <p:cNvPr id="7" name="AutoShape 6">
            <a:extLst>
              <a:ext uri="{FF2B5EF4-FFF2-40B4-BE49-F238E27FC236}">
                <a16:creationId xmlns:a16="http://schemas.microsoft.com/office/drawing/2014/main" id="{CAB6E234-1698-4933-9F1B-572A5DC1F12E}"/>
              </a:ext>
            </a:extLst>
          </p:cNvPr>
          <p:cNvSpPr>
            <a:spLocks/>
          </p:cNvSpPr>
          <p:nvPr/>
        </p:nvSpPr>
        <p:spPr bwMode="auto">
          <a:xfrm>
            <a:off x="4800600" y="3198814"/>
            <a:ext cx="228600" cy="877887"/>
          </a:xfrm>
          <a:prstGeom prst="leftBrace">
            <a:avLst>
              <a:gd name="adj1" fmla="val 55556"/>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kern="0">
              <a:solidFill>
                <a:sysClr val="windowText" lastClr="000000"/>
              </a:solidFill>
            </a:endParaRPr>
          </a:p>
        </p:txBody>
      </p:sp>
      <p:sp>
        <p:nvSpPr>
          <p:cNvPr id="8" name="Text Box 7">
            <a:extLst>
              <a:ext uri="{FF2B5EF4-FFF2-40B4-BE49-F238E27FC236}">
                <a16:creationId xmlns:a16="http://schemas.microsoft.com/office/drawing/2014/main" id="{FDBD879B-99D6-45D7-983B-34DBCA047B40}"/>
              </a:ext>
            </a:extLst>
          </p:cNvPr>
          <p:cNvSpPr txBox="1">
            <a:spLocks noChangeArrowheads="1"/>
          </p:cNvSpPr>
          <p:nvPr/>
        </p:nvSpPr>
        <p:spPr bwMode="auto">
          <a:xfrm>
            <a:off x="5087938" y="2998788"/>
            <a:ext cx="14478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400" kern="0" dirty="0">
                <a:solidFill>
                  <a:srgbClr val="000000"/>
                </a:solidFill>
                <a:latin typeface="华文新魏" pitchFamily="2" charset="-122"/>
                <a:ea typeface="华文新魏" pitchFamily="2" charset="-122"/>
              </a:rPr>
              <a:t>特权访问</a:t>
            </a:r>
          </a:p>
        </p:txBody>
      </p:sp>
      <p:sp>
        <p:nvSpPr>
          <p:cNvPr id="9" name="Text Box 8">
            <a:extLst>
              <a:ext uri="{FF2B5EF4-FFF2-40B4-BE49-F238E27FC236}">
                <a16:creationId xmlns:a16="http://schemas.microsoft.com/office/drawing/2014/main" id="{DAF01AA9-C900-41A2-A114-A66F049D18D8}"/>
              </a:ext>
            </a:extLst>
          </p:cNvPr>
          <p:cNvSpPr txBox="1">
            <a:spLocks noChangeArrowheads="1"/>
          </p:cNvSpPr>
          <p:nvPr/>
        </p:nvSpPr>
        <p:spPr bwMode="auto">
          <a:xfrm>
            <a:off x="5087938" y="3789363"/>
            <a:ext cx="14478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400" kern="0" dirty="0">
                <a:solidFill>
                  <a:srgbClr val="000000"/>
                </a:solidFill>
                <a:latin typeface="华文新魏" pitchFamily="2" charset="-122"/>
                <a:ea typeface="华文新魏" pitchFamily="2" charset="-122"/>
              </a:rPr>
              <a:t>用户访问</a:t>
            </a:r>
          </a:p>
        </p:txBody>
      </p:sp>
      <p:sp>
        <p:nvSpPr>
          <p:cNvPr id="10" name="Line 9">
            <a:extLst>
              <a:ext uri="{FF2B5EF4-FFF2-40B4-BE49-F238E27FC236}">
                <a16:creationId xmlns:a16="http://schemas.microsoft.com/office/drawing/2014/main" id="{E3D01DF5-3A5C-4B4C-B115-A649001D3697}"/>
              </a:ext>
            </a:extLst>
          </p:cNvPr>
          <p:cNvSpPr>
            <a:spLocks noChangeShapeType="1"/>
          </p:cNvSpPr>
          <p:nvPr/>
        </p:nvSpPr>
        <p:spPr bwMode="auto">
          <a:xfrm>
            <a:off x="4872038" y="2565400"/>
            <a:ext cx="1524000"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400" kern="0">
              <a:solidFill>
                <a:sysClr val="windowText" lastClr="000000"/>
              </a:solidFill>
            </a:endParaRPr>
          </a:p>
        </p:txBody>
      </p:sp>
      <p:sp>
        <p:nvSpPr>
          <p:cNvPr id="11" name="Text Box 10">
            <a:extLst>
              <a:ext uri="{FF2B5EF4-FFF2-40B4-BE49-F238E27FC236}">
                <a16:creationId xmlns:a16="http://schemas.microsoft.com/office/drawing/2014/main" id="{69315BC7-7126-4A2C-B194-D9DA2C80C0CC}"/>
              </a:ext>
            </a:extLst>
          </p:cNvPr>
          <p:cNvSpPr txBox="1">
            <a:spLocks noChangeArrowheads="1"/>
          </p:cNvSpPr>
          <p:nvPr/>
        </p:nvSpPr>
        <p:spPr bwMode="auto">
          <a:xfrm>
            <a:off x="6562725" y="2287588"/>
            <a:ext cx="2413000" cy="461962"/>
          </a:xfrm>
          <a:prstGeom prst="rect">
            <a:avLst/>
          </a:prstGeom>
          <a:noFill/>
          <a:ln w="19050" cap="rnd" algn="ctr">
            <a:solidFill>
              <a:srgbClr val="FF33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sz="2400" kern="0" dirty="0">
                <a:solidFill>
                  <a:srgbClr val="000000"/>
                </a:solidFill>
                <a:latin typeface="华文新魏" pitchFamily="2" charset="-122"/>
                <a:ea typeface="华文新魏" pitchFamily="2" charset="-122"/>
              </a:rPr>
              <a:t>始终特权访问</a:t>
            </a:r>
          </a:p>
        </p:txBody>
      </p:sp>
      <p:sp>
        <p:nvSpPr>
          <p:cNvPr id="2" name="矩形 1">
            <a:extLst>
              <a:ext uri="{FF2B5EF4-FFF2-40B4-BE49-F238E27FC236}">
                <a16:creationId xmlns:a16="http://schemas.microsoft.com/office/drawing/2014/main" id="{76A09B4A-C8F5-4A2A-B85D-C9E2BD0BDECF}"/>
              </a:ext>
            </a:extLst>
          </p:cNvPr>
          <p:cNvSpPr/>
          <p:nvPr/>
        </p:nvSpPr>
        <p:spPr>
          <a:xfrm>
            <a:off x="2135188" y="4652964"/>
            <a:ext cx="7848600" cy="1570037"/>
          </a:xfrm>
          <a:prstGeom prst="rect">
            <a:avLst/>
          </a:prstGeom>
        </p:spPr>
        <p:txBody>
          <a:bodyPr>
            <a:spAutoFit/>
          </a:bodyPr>
          <a:lstStyle/>
          <a:p>
            <a:pPr>
              <a:defRPr/>
            </a:pPr>
            <a:r>
              <a:rPr lang="zh-CN" altLang="en-US" sz="2400" dirty="0">
                <a:latin typeface="楷体" panose="02010609060101010101" pitchFamily="49" charset="-122"/>
                <a:ea typeface="楷体" panose="02010609060101010101" pitchFamily="49" charset="-122"/>
              </a:rPr>
              <a:t>两种模式为处理（</a:t>
            </a:r>
            <a:r>
              <a:rPr lang="en-US" altLang="zh-CN" sz="2400" dirty="0">
                <a:latin typeface="楷体" panose="02010609060101010101" pitchFamily="49" charset="-122"/>
                <a:ea typeface="楷体" panose="02010609060101010101" pitchFamily="49" charset="-122"/>
              </a:rPr>
              <a:t>handler</a:t>
            </a:r>
            <a:r>
              <a:rPr lang="zh-CN" altLang="en-US" sz="2400" dirty="0">
                <a:latin typeface="楷体" panose="02010609060101010101" pitchFamily="49" charset="-122"/>
                <a:ea typeface="楷体" panose="02010609060101010101" pitchFamily="49" charset="-122"/>
              </a:rPr>
              <a:t>）模式和线程（</a:t>
            </a:r>
            <a:r>
              <a:rPr lang="en-US" altLang="zh-CN" sz="2400" dirty="0">
                <a:latin typeface="楷体" panose="02010609060101010101" pitchFamily="49" charset="-122"/>
                <a:ea typeface="楷体" panose="02010609060101010101" pitchFamily="49" charset="-122"/>
              </a:rPr>
              <a:t>thread</a:t>
            </a:r>
            <a:r>
              <a:rPr lang="zh-CN" altLang="en-US" sz="2400" dirty="0">
                <a:latin typeface="楷体" panose="02010609060101010101" pitchFamily="49" charset="-122"/>
                <a:ea typeface="楷体" panose="02010609060101010101" pitchFamily="49" charset="-122"/>
              </a:rPr>
              <a:t>）模式，这两种模式是为了区别正在执行代码的类型。</a:t>
            </a:r>
            <a:endParaRPr lang="en-US" altLang="zh-CN" sz="240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lang="zh-CN" altLang="en-US" sz="2400" dirty="0">
                <a:solidFill>
                  <a:srgbClr val="0000FF"/>
                </a:solidFill>
                <a:latin typeface="楷体" panose="02010609060101010101" pitchFamily="49" charset="-122"/>
                <a:ea typeface="楷体" panose="02010609060101010101" pitchFamily="49" charset="-122"/>
              </a:rPr>
              <a:t>处理模式为异常处理例程的代码；</a:t>
            </a:r>
            <a:endParaRPr lang="en-US" altLang="zh-CN" sz="2400" dirty="0">
              <a:solidFill>
                <a:srgbClr val="0000FF"/>
              </a:solidFill>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lang="zh-CN" altLang="en-US" sz="2400" dirty="0">
                <a:solidFill>
                  <a:srgbClr val="0000FF"/>
                </a:solidFill>
                <a:latin typeface="楷体" panose="02010609060101010101" pitchFamily="49" charset="-122"/>
                <a:ea typeface="楷体" panose="02010609060101010101" pitchFamily="49" charset="-122"/>
              </a:rPr>
              <a:t>线程模式为普通应用程序的代码。</a:t>
            </a:r>
          </a:p>
        </p:txBody>
      </p:sp>
    </p:spTree>
    <p:extLst>
      <p:ext uri="{BB962C8B-B14F-4D97-AF65-F5344CB8AC3E}">
        <p14:creationId xmlns:p14="http://schemas.microsoft.com/office/powerpoint/2010/main" val="85775851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878C470B-7F68-428A-AA19-E548F779FC06}"/>
              </a:ext>
            </a:extLst>
          </p:cNvPr>
          <p:cNvSpPr txBox="1">
            <a:spLocks noChangeArrowheads="1"/>
          </p:cNvSpPr>
          <p:nvPr/>
        </p:nvSpPr>
        <p:spPr bwMode="auto">
          <a:xfrm>
            <a:off x="1847851" y="465138"/>
            <a:ext cx="4354513"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黑体" panose="02010609060101010101" pitchFamily="49" charset="-122"/>
                <a:ea typeface="黑体" panose="02010609060101010101" pitchFamily="49" charset="-122"/>
              </a:rPr>
              <a:t>计算机体系结构分类</a:t>
            </a:r>
          </a:p>
        </p:txBody>
      </p:sp>
      <p:pic>
        <p:nvPicPr>
          <p:cNvPr id="58370" name="Picture 2">
            <a:extLst>
              <a:ext uri="{FF2B5EF4-FFF2-40B4-BE49-F238E27FC236}">
                <a16:creationId xmlns:a16="http://schemas.microsoft.com/office/drawing/2014/main" id="{83299C6E-11CE-4FC8-BCB0-F4868C397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410" y="2436961"/>
            <a:ext cx="4400574" cy="3224287"/>
          </a:xfrm>
          <a:prstGeom prst="rect">
            <a:avLst/>
          </a:prstGeom>
          <a:ln/>
        </p:spPr>
        <p:style>
          <a:lnRef idx="3">
            <a:schemeClr val="lt1"/>
          </a:lnRef>
          <a:fillRef idx="1">
            <a:schemeClr val="accent5"/>
          </a:fillRef>
          <a:effectRef idx="1">
            <a:schemeClr val="accent5"/>
          </a:effectRef>
          <a:fontRef idx="minor">
            <a:schemeClr val="lt1"/>
          </a:fontRef>
        </p:style>
      </p:pic>
      <p:sp>
        <p:nvSpPr>
          <p:cNvPr id="13316" name="矩形 3">
            <a:extLst>
              <a:ext uri="{FF2B5EF4-FFF2-40B4-BE49-F238E27FC236}">
                <a16:creationId xmlns:a16="http://schemas.microsoft.com/office/drawing/2014/main" id="{D65A3947-4082-49B5-B6C5-7A3EC46BAE46}"/>
              </a:ext>
            </a:extLst>
          </p:cNvPr>
          <p:cNvSpPr>
            <a:spLocks noChangeArrowheads="1"/>
          </p:cNvSpPr>
          <p:nvPr/>
        </p:nvSpPr>
        <p:spPr bwMode="auto">
          <a:xfrm>
            <a:off x="1992314" y="1690689"/>
            <a:ext cx="3184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800" b="1">
                <a:latin typeface="华文楷体" panose="02010600040101010101" pitchFamily="2" charset="-122"/>
                <a:ea typeface="华文楷体" panose="02010600040101010101" pitchFamily="2" charset="-122"/>
              </a:rPr>
              <a:t>冯</a:t>
            </a:r>
            <a:r>
              <a:rPr lang="en-US" altLang="zh-CN" sz="2800" b="1">
                <a:latin typeface="华文楷体" panose="02010600040101010101" pitchFamily="2" charset="-122"/>
                <a:ea typeface="华文楷体" panose="02010600040101010101" pitchFamily="2" charset="-122"/>
              </a:rPr>
              <a:t>•</a:t>
            </a:r>
            <a:r>
              <a:rPr lang="zh-CN" altLang="en-US" sz="2800" b="1">
                <a:latin typeface="华文楷体" panose="02010600040101010101" pitchFamily="2" charset="-122"/>
                <a:ea typeface="华文楷体" panose="02010600040101010101" pitchFamily="2" charset="-122"/>
              </a:rPr>
              <a:t>诺依曼体系结构</a:t>
            </a:r>
            <a:endParaRPr lang="zh-CN" altLang="en-US" sz="2800">
              <a:latin typeface="华文楷体" panose="02010600040101010101" pitchFamily="2" charset="-122"/>
              <a:ea typeface="华文楷体" panose="02010600040101010101" pitchFamily="2" charset="-122"/>
            </a:endParaRPr>
          </a:p>
        </p:txBody>
      </p:sp>
      <p:pic>
        <p:nvPicPr>
          <p:cNvPr id="5" name="Picture 2">
            <a:extLst>
              <a:ext uri="{FF2B5EF4-FFF2-40B4-BE49-F238E27FC236}">
                <a16:creationId xmlns:a16="http://schemas.microsoft.com/office/drawing/2014/main" id="{542714DA-86E1-4A51-81CD-0DE6217081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6444" y="2436961"/>
            <a:ext cx="4556060" cy="3224288"/>
          </a:xfrm>
          <a:prstGeom prst="rect">
            <a:avLst/>
          </a:prstGeom>
          <a:ln/>
        </p:spPr>
        <p:style>
          <a:lnRef idx="3">
            <a:schemeClr val="lt1"/>
          </a:lnRef>
          <a:fillRef idx="1">
            <a:schemeClr val="accent2"/>
          </a:fillRef>
          <a:effectRef idx="1">
            <a:schemeClr val="accent2"/>
          </a:effectRef>
          <a:fontRef idx="minor">
            <a:schemeClr val="lt1"/>
          </a:fontRef>
        </p:style>
      </p:pic>
      <p:sp>
        <p:nvSpPr>
          <p:cNvPr id="6" name="矩形 5">
            <a:extLst>
              <a:ext uri="{FF2B5EF4-FFF2-40B4-BE49-F238E27FC236}">
                <a16:creationId xmlns:a16="http://schemas.microsoft.com/office/drawing/2014/main" id="{144A49B0-610D-4951-9B3F-58919B33EAAA}"/>
              </a:ext>
            </a:extLst>
          </p:cNvPr>
          <p:cNvSpPr>
            <a:spLocks noChangeArrowheads="1"/>
          </p:cNvSpPr>
          <p:nvPr/>
        </p:nvSpPr>
        <p:spPr bwMode="auto">
          <a:xfrm>
            <a:off x="7215189" y="1690689"/>
            <a:ext cx="233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800" b="1">
                <a:latin typeface="华文楷体" panose="02010600040101010101" pitchFamily="2" charset="-122"/>
                <a:ea typeface="华文楷体" panose="02010600040101010101" pitchFamily="2" charset="-122"/>
              </a:rPr>
              <a:t>哈佛体系结构</a:t>
            </a:r>
            <a:endParaRPr lang="zh-CN" altLang="en-US" sz="28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917842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360B74FA-4A6F-468B-98FE-03BE532F638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的编程模式</a:t>
            </a:r>
          </a:p>
        </p:txBody>
      </p:sp>
      <p:sp>
        <p:nvSpPr>
          <p:cNvPr id="23" name="Text Box 2">
            <a:extLst>
              <a:ext uri="{FF2B5EF4-FFF2-40B4-BE49-F238E27FC236}">
                <a16:creationId xmlns:a16="http://schemas.microsoft.com/office/drawing/2014/main" id="{8E3218AB-0480-4F51-BBDC-9BAEE972DD72}"/>
              </a:ext>
            </a:extLst>
          </p:cNvPr>
          <p:cNvSpPr txBox="1">
            <a:spLocks noChangeArrowheads="1"/>
          </p:cNvSpPr>
          <p:nvPr/>
        </p:nvSpPr>
        <p:spPr bwMode="auto">
          <a:xfrm>
            <a:off x="2208213" y="5089526"/>
            <a:ext cx="76200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ct val="50000"/>
              </a:spcBef>
              <a:defRPr/>
            </a:pPr>
            <a:r>
              <a:rPr lang="zh-CN" altLang="en-US" kern="0" dirty="0">
                <a:solidFill>
                  <a:srgbClr val="3333CC"/>
                </a:solidFill>
                <a:latin typeface="华文新魏" pitchFamily="2" charset="-122"/>
                <a:ea typeface="华文新魏" pitchFamily="2" charset="-122"/>
              </a:rPr>
              <a:t>特权执行可以访问所有资源。 </a:t>
            </a:r>
          </a:p>
          <a:p>
            <a:pPr>
              <a:spcBef>
                <a:spcPct val="50000"/>
              </a:spcBef>
              <a:defRPr/>
            </a:pPr>
            <a:r>
              <a:rPr lang="zh-CN" altLang="en-US" kern="0" dirty="0">
                <a:solidFill>
                  <a:srgbClr val="3333CC"/>
                </a:solidFill>
                <a:latin typeface="华文新魏" pitchFamily="2" charset="-122"/>
                <a:ea typeface="华文新魏" pitchFamily="2" charset="-122"/>
              </a:rPr>
              <a:t>非特权执行时对有些资源的访问受到限制或不允许访问。</a:t>
            </a:r>
          </a:p>
          <a:p>
            <a:pPr>
              <a:spcBef>
                <a:spcPct val="50000"/>
              </a:spcBef>
              <a:defRPr/>
            </a:pPr>
            <a:r>
              <a:rPr lang="zh-CN" altLang="en-US" kern="0" dirty="0">
                <a:solidFill>
                  <a:srgbClr val="3333CC"/>
                </a:solidFill>
                <a:latin typeface="华文新魏" pitchFamily="2" charset="-122"/>
                <a:ea typeface="华文新魏" pitchFamily="2" charset="-122"/>
              </a:rPr>
              <a:t>      如部分指令的使用 </a:t>
            </a:r>
            <a:r>
              <a:rPr lang="en-US" altLang="zh-CN" kern="0" dirty="0">
                <a:solidFill>
                  <a:srgbClr val="3333CC"/>
                </a:solidFill>
                <a:latin typeface="华文新魏" pitchFamily="2" charset="-122"/>
                <a:ea typeface="华文新魏" pitchFamily="2" charset="-122"/>
              </a:rPr>
              <a:t>(</a:t>
            </a:r>
            <a:r>
              <a:rPr lang="zh-CN" altLang="en-US" kern="0" dirty="0">
                <a:solidFill>
                  <a:srgbClr val="3333CC"/>
                </a:solidFill>
                <a:latin typeface="华文新魏" pitchFamily="2" charset="-122"/>
                <a:ea typeface="华文新魏" pitchFamily="2" charset="-122"/>
              </a:rPr>
              <a:t>设置</a:t>
            </a:r>
            <a:r>
              <a:rPr lang="en-US" altLang="zh-CN" kern="0" dirty="0">
                <a:solidFill>
                  <a:srgbClr val="3333CC"/>
                </a:solidFill>
                <a:latin typeface="华文新魏" pitchFamily="2" charset="-122"/>
                <a:ea typeface="华文新魏" pitchFamily="2" charset="-122"/>
              </a:rPr>
              <a:t>FAULTMASK</a:t>
            </a:r>
            <a:r>
              <a:rPr lang="zh-CN" altLang="en-US" kern="0" dirty="0">
                <a:solidFill>
                  <a:srgbClr val="3333CC"/>
                </a:solidFill>
                <a:latin typeface="华文新魏" pitchFamily="2" charset="-122"/>
                <a:ea typeface="华文新魏" pitchFamily="2" charset="-122"/>
              </a:rPr>
              <a:t>和</a:t>
            </a:r>
            <a:r>
              <a:rPr lang="en-US" altLang="zh-CN" kern="0" dirty="0">
                <a:solidFill>
                  <a:srgbClr val="3333CC"/>
                </a:solidFill>
                <a:latin typeface="华文新魏" pitchFamily="2" charset="-122"/>
                <a:ea typeface="华文新魏" pitchFamily="2" charset="-122"/>
              </a:rPr>
              <a:t>PRIMASK</a:t>
            </a:r>
            <a:r>
              <a:rPr lang="zh-CN" altLang="en-US" kern="0" dirty="0">
                <a:solidFill>
                  <a:srgbClr val="3333CC"/>
                </a:solidFill>
                <a:latin typeface="华文新魏" pitchFamily="2" charset="-122"/>
                <a:ea typeface="华文新魏" pitchFamily="2" charset="-122"/>
              </a:rPr>
              <a:t>的</a:t>
            </a:r>
            <a:r>
              <a:rPr lang="en-US" altLang="zh-CN" kern="0" dirty="0">
                <a:solidFill>
                  <a:srgbClr val="3333CC"/>
                </a:solidFill>
                <a:latin typeface="华文新魏" pitchFamily="2" charset="-122"/>
                <a:ea typeface="华文新魏" pitchFamily="2" charset="-122"/>
              </a:rPr>
              <a:t>CPS</a:t>
            </a:r>
            <a:r>
              <a:rPr lang="zh-CN" altLang="en-US" kern="0" dirty="0">
                <a:solidFill>
                  <a:srgbClr val="3333CC"/>
                </a:solidFill>
                <a:latin typeface="华文新魏" pitchFamily="2" charset="-122"/>
                <a:ea typeface="华文新魏" pitchFamily="2" charset="-122"/>
              </a:rPr>
              <a:t>指令 </a:t>
            </a:r>
            <a:r>
              <a:rPr lang="en-US" altLang="zh-CN" kern="0" dirty="0">
                <a:solidFill>
                  <a:srgbClr val="3333CC"/>
                </a:solidFill>
                <a:latin typeface="华文新魏" pitchFamily="2" charset="-122"/>
                <a:ea typeface="华文新魏" pitchFamily="2" charset="-122"/>
              </a:rPr>
              <a:t>)</a:t>
            </a:r>
          </a:p>
          <a:p>
            <a:pPr>
              <a:spcBef>
                <a:spcPct val="50000"/>
              </a:spcBef>
              <a:defRPr/>
            </a:pPr>
            <a:r>
              <a:rPr lang="en-US" altLang="zh-CN" kern="0" dirty="0">
                <a:solidFill>
                  <a:srgbClr val="3333CC"/>
                </a:solidFill>
                <a:latin typeface="华文新魏" pitchFamily="2" charset="-122"/>
                <a:ea typeface="华文新魏" pitchFamily="2" charset="-122"/>
              </a:rPr>
              <a:t>      </a:t>
            </a:r>
            <a:r>
              <a:rPr lang="zh-CN" altLang="en-US" kern="0" dirty="0">
                <a:solidFill>
                  <a:srgbClr val="3333CC"/>
                </a:solidFill>
                <a:latin typeface="华文新魏" pitchFamily="2" charset="-122"/>
                <a:ea typeface="华文新魏" pitchFamily="2" charset="-122"/>
              </a:rPr>
              <a:t>对系统控制空间（</a:t>
            </a:r>
            <a:r>
              <a:rPr lang="en-US" altLang="zh-CN" kern="0" dirty="0">
                <a:solidFill>
                  <a:srgbClr val="3333CC"/>
                </a:solidFill>
                <a:latin typeface="华文新魏" pitchFamily="2" charset="-122"/>
                <a:ea typeface="华文新魏" pitchFamily="2" charset="-122"/>
              </a:rPr>
              <a:t>SCS</a:t>
            </a:r>
            <a:r>
              <a:rPr lang="zh-CN" altLang="en-US" kern="0" dirty="0">
                <a:solidFill>
                  <a:srgbClr val="3333CC"/>
                </a:solidFill>
                <a:latin typeface="华文新魏" pitchFamily="2" charset="-122"/>
                <a:ea typeface="华文新魏" pitchFamily="2" charset="-122"/>
              </a:rPr>
              <a:t>）的大部分寄存器的访问。</a:t>
            </a:r>
          </a:p>
        </p:txBody>
      </p:sp>
      <p:sp>
        <p:nvSpPr>
          <p:cNvPr id="43012" name="Text Box 3">
            <a:extLst>
              <a:ext uri="{FF2B5EF4-FFF2-40B4-BE49-F238E27FC236}">
                <a16:creationId xmlns:a16="http://schemas.microsoft.com/office/drawing/2014/main" id="{FAE9B7B4-A2AB-496C-9C29-58FDF1AAB55B}"/>
              </a:ext>
            </a:extLst>
          </p:cNvPr>
          <p:cNvSpPr txBox="1">
            <a:spLocks noChangeArrowheads="1"/>
          </p:cNvSpPr>
          <p:nvPr/>
        </p:nvSpPr>
        <p:spPr bwMode="auto">
          <a:xfrm>
            <a:off x="2286000" y="1470026"/>
            <a:ext cx="685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800">
                <a:solidFill>
                  <a:srgbClr val="0000FF"/>
                </a:solidFill>
                <a:latin typeface="华文新魏" panose="02010800040101010101" pitchFamily="2" charset="-122"/>
                <a:ea typeface="华文新魏" panose="02010800040101010101" pitchFamily="2" charset="-122"/>
              </a:rPr>
              <a:t>特权访问和用户访问</a:t>
            </a:r>
            <a:r>
              <a:rPr lang="en-US" altLang="zh-CN" sz="2800">
                <a:solidFill>
                  <a:srgbClr val="0000FF"/>
                </a:solidFill>
                <a:latin typeface="华文新魏" panose="02010800040101010101" pitchFamily="2" charset="-122"/>
                <a:ea typeface="华文新魏" panose="02010800040101010101" pitchFamily="2" charset="-122"/>
              </a:rPr>
              <a:t>(</a:t>
            </a:r>
            <a:r>
              <a:rPr lang="zh-CN" altLang="en-US" sz="2800">
                <a:solidFill>
                  <a:srgbClr val="0000FF"/>
                </a:solidFill>
                <a:latin typeface="华文新魏" panose="02010800040101010101" pitchFamily="2" charset="-122"/>
                <a:ea typeface="华文新魏" panose="02010800040101010101" pitchFamily="2" charset="-122"/>
              </a:rPr>
              <a:t>非特权访问</a:t>
            </a:r>
            <a:r>
              <a:rPr lang="en-US" altLang="zh-CN" sz="2800">
                <a:solidFill>
                  <a:srgbClr val="0000FF"/>
                </a:solidFill>
                <a:latin typeface="华文新魏" panose="02010800040101010101" pitchFamily="2" charset="-122"/>
                <a:ea typeface="华文新魏" panose="02010800040101010101" pitchFamily="2" charset="-122"/>
              </a:rPr>
              <a:t>)</a:t>
            </a:r>
            <a:r>
              <a:rPr lang="zh-CN" altLang="en-US" sz="2800">
                <a:solidFill>
                  <a:srgbClr val="0000FF"/>
                </a:solidFill>
                <a:latin typeface="华文新魏" panose="02010800040101010101" pitchFamily="2" charset="-122"/>
                <a:ea typeface="华文新魏" panose="02010800040101010101" pitchFamily="2" charset="-122"/>
              </a:rPr>
              <a:t>的区别</a:t>
            </a:r>
          </a:p>
        </p:txBody>
      </p:sp>
      <p:sp>
        <p:nvSpPr>
          <p:cNvPr id="40" name="Oval 4">
            <a:extLst>
              <a:ext uri="{FF2B5EF4-FFF2-40B4-BE49-F238E27FC236}">
                <a16:creationId xmlns:a16="http://schemas.microsoft.com/office/drawing/2014/main" id="{76660E9D-6148-4189-82B9-378B29E85529}"/>
              </a:ext>
            </a:extLst>
          </p:cNvPr>
          <p:cNvSpPr>
            <a:spLocks noChangeArrowheads="1"/>
          </p:cNvSpPr>
          <p:nvPr/>
        </p:nvSpPr>
        <p:spPr bwMode="auto">
          <a:xfrm>
            <a:off x="2286000" y="2708276"/>
            <a:ext cx="2801938" cy="1973263"/>
          </a:xfrm>
          <a:prstGeom prst="ellipse">
            <a:avLst/>
          </a:prstGeom>
          <a:solidFill>
            <a:srgbClr val="CCFFCC"/>
          </a:solidFill>
          <a:ln w="1905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41" name="Group 5">
            <a:extLst>
              <a:ext uri="{FF2B5EF4-FFF2-40B4-BE49-F238E27FC236}">
                <a16:creationId xmlns:a16="http://schemas.microsoft.com/office/drawing/2014/main" id="{6F16ABBF-7C60-4F2F-8E96-E4B56841DC9A}"/>
              </a:ext>
            </a:extLst>
          </p:cNvPr>
          <p:cNvGrpSpPr>
            <a:grpSpLocks/>
          </p:cNvGrpSpPr>
          <p:nvPr/>
        </p:nvGrpSpPr>
        <p:grpSpPr bwMode="auto">
          <a:xfrm>
            <a:off x="3863975" y="3522663"/>
            <a:ext cx="979488" cy="914400"/>
            <a:chOff x="3607" y="1221"/>
            <a:chExt cx="617" cy="576"/>
          </a:xfrm>
        </p:grpSpPr>
        <p:sp>
          <p:nvSpPr>
            <p:cNvPr id="42" name="Rectangle 6">
              <a:extLst>
                <a:ext uri="{FF2B5EF4-FFF2-40B4-BE49-F238E27FC236}">
                  <a16:creationId xmlns:a16="http://schemas.microsoft.com/office/drawing/2014/main" id="{7F156E37-00D1-46A7-94A1-DB7BAD66651F}"/>
                </a:ext>
              </a:extLst>
            </p:cNvPr>
            <p:cNvSpPr>
              <a:spLocks noChangeArrowheads="1"/>
            </p:cNvSpPr>
            <p:nvPr/>
          </p:nvSpPr>
          <p:spPr bwMode="auto">
            <a:xfrm>
              <a:off x="3607" y="1221"/>
              <a:ext cx="617" cy="164"/>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sz="1400" kern="0" dirty="0">
                  <a:solidFill>
                    <a:srgbClr val="FF3300"/>
                  </a:solidFill>
                </a:rPr>
                <a:t>FAULTMASK</a:t>
              </a:r>
            </a:p>
          </p:txBody>
        </p:sp>
        <p:sp>
          <p:nvSpPr>
            <p:cNvPr id="43" name="Rectangle 7">
              <a:extLst>
                <a:ext uri="{FF2B5EF4-FFF2-40B4-BE49-F238E27FC236}">
                  <a16:creationId xmlns:a16="http://schemas.microsoft.com/office/drawing/2014/main" id="{47A1C919-5C3C-4C86-A4CA-825953E65134}"/>
                </a:ext>
              </a:extLst>
            </p:cNvPr>
            <p:cNvSpPr>
              <a:spLocks noChangeArrowheads="1"/>
            </p:cNvSpPr>
            <p:nvPr/>
          </p:nvSpPr>
          <p:spPr bwMode="auto">
            <a:xfrm>
              <a:off x="3607" y="1385"/>
              <a:ext cx="617" cy="16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sz="1400" kern="0" dirty="0">
                  <a:solidFill>
                    <a:srgbClr val="FF3300"/>
                  </a:solidFill>
                </a:rPr>
                <a:t>PRIMASK</a:t>
              </a:r>
            </a:p>
          </p:txBody>
        </p:sp>
        <p:sp>
          <p:nvSpPr>
            <p:cNvPr id="44" name="Rectangle 8">
              <a:extLst>
                <a:ext uri="{FF2B5EF4-FFF2-40B4-BE49-F238E27FC236}">
                  <a16:creationId xmlns:a16="http://schemas.microsoft.com/office/drawing/2014/main" id="{9141E047-F6C4-4075-9EBC-D43A1E7AD036}"/>
                </a:ext>
              </a:extLst>
            </p:cNvPr>
            <p:cNvSpPr>
              <a:spLocks noChangeArrowheads="1"/>
            </p:cNvSpPr>
            <p:nvPr/>
          </p:nvSpPr>
          <p:spPr bwMode="auto">
            <a:xfrm>
              <a:off x="3607" y="1550"/>
              <a:ext cx="617" cy="24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sz="1400" kern="0" dirty="0">
                  <a:solidFill>
                    <a:srgbClr val="FF3300"/>
                  </a:solidFill>
                </a:rPr>
                <a:t>SCS</a:t>
              </a:r>
            </a:p>
            <a:p>
              <a:pPr marL="342900" indent="-342900" algn="ctr">
                <a:defRPr/>
              </a:pPr>
              <a:r>
                <a:rPr lang="en-US" altLang="zh-CN" sz="1400" kern="0" dirty="0">
                  <a:solidFill>
                    <a:srgbClr val="FF3300"/>
                  </a:solidFill>
                  <a:latin typeface="Times New Roman"/>
                </a:rPr>
                <a:t>……</a:t>
              </a:r>
              <a:endParaRPr lang="en-US" altLang="zh-CN" sz="1400" kern="0" dirty="0">
                <a:solidFill>
                  <a:srgbClr val="FF3300"/>
                </a:solidFill>
              </a:endParaRPr>
            </a:p>
          </p:txBody>
        </p:sp>
      </p:grpSp>
      <p:sp>
        <p:nvSpPr>
          <p:cNvPr id="45" name="Oval 9">
            <a:extLst>
              <a:ext uri="{FF2B5EF4-FFF2-40B4-BE49-F238E27FC236}">
                <a16:creationId xmlns:a16="http://schemas.microsoft.com/office/drawing/2014/main" id="{3F7FFF2F-D3D8-4FBC-BB6B-9DFE82712142}"/>
              </a:ext>
            </a:extLst>
          </p:cNvPr>
          <p:cNvSpPr>
            <a:spLocks noChangeArrowheads="1"/>
          </p:cNvSpPr>
          <p:nvPr/>
        </p:nvSpPr>
        <p:spPr bwMode="auto">
          <a:xfrm>
            <a:off x="2286001" y="3084513"/>
            <a:ext cx="1433513" cy="1117600"/>
          </a:xfrm>
          <a:prstGeom prst="ellipse">
            <a:avLst/>
          </a:prstGeom>
          <a:solidFill>
            <a:srgbClr val="CCCCFF"/>
          </a:solidFill>
          <a:ln w="1905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6" name="Text Box 10">
            <a:extLst>
              <a:ext uri="{FF2B5EF4-FFF2-40B4-BE49-F238E27FC236}">
                <a16:creationId xmlns:a16="http://schemas.microsoft.com/office/drawing/2014/main" id="{B99AA243-D865-4A8D-BAA7-25FF1BE2F385}"/>
              </a:ext>
            </a:extLst>
          </p:cNvPr>
          <p:cNvSpPr txBox="1">
            <a:spLocks noChangeArrowheads="1"/>
          </p:cNvSpPr>
          <p:nvPr/>
        </p:nvSpPr>
        <p:spPr bwMode="auto">
          <a:xfrm>
            <a:off x="2640013" y="3292476"/>
            <a:ext cx="792162"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a:latin typeface="华文新魏" panose="02010800040101010101" pitchFamily="2" charset="-122"/>
                <a:ea typeface="华文新魏" panose="02010800040101010101" pitchFamily="2" charset="-122"/>
              </a:rPr>
              <a:t>用户</a:t>
            </a:r>
            <a:endParaRPr lang="en-US" altLang="zh-CN">
              <a:latin typeface="华文新魏" panose="02010800040101010101" pitchFamily="2" charset="-122"/>
              <a:ea typeface="华文新魏" panose="02010800040101010101" pitchFamily="2" charset="-122"/>
            </a:endParaRPr>
          </a:p>
          <a:p>
            <a:pPr eaLnBrk="1" hangingPunct="1">
              <a:spcBef>
                <a:spcPct val="50000"/>
              </a:spcBef>
              <a:buFont typeface="Wingdings" panose="05000000000000000000" pitchFamily="2" charset="2"/>
              <a:buNone/>
            </a:pPr>
            <a:r>
              <a:rPr lang="zh-CN" altLang="en-US">
                <a:latin typeface="华文新魏" panose="02010800040101010101" pitchFamily="2" charset="-122"/>
                <a:ea typeface="华文新魏" panose="02010800040101010101" pitchFamily="2" charset="-122"/>
              </a:rPr>
              <a:t>访问</a:t>
            </a:r>
          </a:p>
        </p:txBody>
      </p:sp>
      <p:sp>
        <p:nvSpPr>
          <p:cNvPr id="47" name="Text Box 11">
            <a:extLst>
              <a:ext uri="{FF2B5EF4-FFF2-40B4-BE49-F238E27FC236}">
                <a16:creationId xmlns:a16="http://schemas.microsoft.com/office/drawing/2014/main" id="{F9ED2220-E2AC-46D3-B26B-4A5AF6797E44}"/>
              </a:ext>
            </a:extLst>
          </p:cNvPr>
          <p:cNvSpPr txBox="1">
            <a:spLocks noChangeArrowheads="1"/>
          </p:cNvSpPr>
          <p:nvPr/>
        </p:nvSpPr>
        <p:spPr bwMode="auto">
          <a:xfrm>
            <a:off x="3719514" y="2828926"/>
            <a:ext cx="76517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a:latin typeface="华文新魏" panose="02010800040101010101" pitchFamily="2" charset="-122"/>
                <a:ea typeface="华文新魏" panose="02010800040101010101" pitchFamily="2" charset="-122"/>
              </a:rPr>
              <a:t>特权访问</a:t>
            </a:r>
          </a:p>
        </p:txBody>
      </p:sp>
      <p:sp>
        <p:nvSpPr>
          <p:cNvPr id="2" name="矩形 1">
            <a:extLst>
              <a:ext uri="{FF2B5EF4-FFF2-40B4-BE49-F238E27FC236}">
                <a16:creationId xmlns:a16="http://schemas.microsoft.com/office/drawing/2014/main" id="{151756D5-EA3C-4B90-A677-457742002F73}"/>
              </a:ext>
            </a:extLst>
          </p:cNvPr>
          <p:cNvSpPr/>
          <p:nvPr/>
        </p:nvSpPr>
        <p:spPr>
          <a:xfrm>
            <a:off x="5375275" y="2374901"/>
            <a:ext cx="5041900" cy="2246313"/>
          </a:xfrm>
          <a:prstGeom prst="rect">
            <a:avLst/>
          </a:prstGeom>
        </p:spPr>
        <p:txBody>
          <a:bodyPr>
            <a:spAutoFit/>
          </a:bodyPr>
          <a:lstStyle/>
          <a:p>
            <a:pPr>
              <a:defRPr/>
            </a:pPr>
            <a:r>
              <a:rPr lang="zh-CN" altLang="en-US" sz="2000" dirty="0">
                <a:solidFill>
                  <a:srgbClr val="0000FF"/>
                </a:solidFill>
                <a:latin typeface="楷体" panose="02010609060101010101" pitchFamily="49" charset="-122"/>
                <a:ea typeface="楷体" panose="02010609060101010101" pitchFamily="49" charset="-122"/>
              </a:rPr>
              <a:t>是对存储器访问提供的一种保护机制；</a:t>
            </a:r>
            <a:endParaRPr lang="en-US" altLang="zh-CN" sz="2000" dirty="0">
              <a:solidFill>
                <a:srgbClr val="0000FF"/>
              </a:solidFill>
              <a:latin typeface="楷体" panose="02010609060101010101" pitchFamily="49" charset="-122"/>
              <a:ea typeface="楷体" panose="02010609060101010101" pitchFamily="49" charset="-122"/>
            </a:endParaRPr>
          </a:p>
          <a:p>
            <a:pPr marL="342900" indent="-342900">
              <a:buFont typeface="Arial" panose="020B0604020202020204" pitchFamily="34" charset="0"/>
              <a:buChar char="•"/>
              <a:defRPr/>
            </a:pPr>
            <a:r>
              <a:rPr lang="zh-CN" altLang="en-US" sz="2000" dirty="0">
                <a:solidFill>
                  <a:srgbClr val="C00000"/>
                </a:solidFill>
                <a:latin typeface="楷体" panose="02010609060101010101" pitchFamily="49" charset="-122"/>
                <a:ea typeface="楷体" panose="02010609060101010101" pitchFamily="49" charset="-122"/>
              </a:rPr>
              <a:t>在特权级下，程序可以访问所有范围的存储器，并且能够执行所有指令；</a:t>
            </a:r>
            <a:endParaRPr lang="en-US" altLang="zh-CN" sz="2000" dirty="0">
              <a:solidFill>
                <a:srgbClr val="C00000"/>
              </a:solidFill>
              <a:latin typeface="楷体" panose="02010609060101010101" pitchFamily="49" charset="-122"/>
              <a:ea typeface="楷体" panose="02010609060101010101" pitchFamily="49" charset="-122"/>
            </a:endParaRPr>
          </a:p>
          <a:p>
            <a:pPr marL="342900" indent="-342900">
              <a:buFont typeface="Arial" panose="020B0604020202020204" pitchFamily="34" charset="0"/>
              <a:buChar char="•"/>
              <a:defRPr/>
            </a:pPr>
            <a:r>
              <a:rPr lang="zh-CN" altLang="en-US" sz="2000" dirty="0">
                <a:solidFill>
                  <a:srgbClr val="C00000"/>
                </a:solidFill>
                <a:latin typeface="楷体" panose="02010609060101010101" pitchFamily="49" charset="-122"/>
                <a:ea typeface="楷体" panose="02010609060101010101" pitchFamily="49" charset="-122"/>
              </a:rPr>
              <a:t>在用户级下，不能访问系统控制空间（</a:t>
            </a:r>
            <a:r>
              <a:rPr lang="en-US" altLang="zh-CN" sz="2000" dirty="0">
                <a:solidFill>
                  <a:srgbClr val="C00000"/>
                </a:solidFill>
                <a:latin typeface="楷体" panose="02010609060101010101" pitchFamily="49" charset="-122"/>
                <a:ea typeface="楷体" panose="02010609060101010101" pitchFamily="49" charset="-122"/>
              </a:rPr>
              <a:t>SCS</a:t>
            </a:r>
            <a:r>
              <a:rPr lang="zh-CN" altLang="en-US" sz="2000" dirty="0">
                <a:solidFill>
                  <a:srgbClr val="C00000"/>
                </a:solidFill>
                <a:latin typeface="楷体" panose="02010609060101010101" pitchFamily="49" charset="-122"/>
                <a:ea typeface="楷体" panose="02010609060101010101" pitchFamily="49" charset="-122"/>
              </a:rPr>
              <a:t>，包含配置寄存器及调试组件寄存器），且禁止使用</a:t>
            </a:r>
            <a:r>
              <a:rPr lang="en-US" altLang="zh-CN" sz="2000" dirty="0">
                <a:solidFill>
                  <a:srgbClr val="C00000"/>
                </a:solidFill>
                <a:latin typeface="楷体" panose="02010609060101010101" pitchFamily="49" charset="-122"/>
                <a:ea typeface="楷体" panose="02010609060101010101" pitchFamily="49" charset="-122"/>
              </a:rPr>
              <a:t>MSR</a:t>
            </a:r>
            <a:r>
              <a:rPr lang="zh-CN" altLang="en-US" sz="2000" dirty="0">
                <a:solidFill>
                  <a:srgbClr val="C00000"/>
                </a:solidFill>
                <a:latin typeface="楷体" panose="02010609060101010101" pitchFamily="49" charset="-122"/>
                <a:ea typeface="楷体" panose="02010609060101010101" pitchFamily="49" charset="-122"/>
              </a:rPr>
              <a:t>访问特殊功能寄存器（</a:t>
            </a:r>
            <a:r>
              <a:rPr lang="en-US" altLang="zh-CN" sz="2000" dirty="0">
                <a:solidFill>
                  <a:srgbClr val="C00000"/>
                </a:solidFill>
                <a:latin typeface="楷体" panose="02010609060101010101" pitchFamily="49" charset="-122"/>
                <a:ea typeface="楷体" panose="02010609060101010101" pitchFamily="49" charset="-122"/>
              </a:rPr>
              <a:t>APSR</a:t>
            </a:r>
            <a:r>
              <a:rPr lang="zh-CN" altLang="en-US" sz="2000" dirty="0">
                <a:solidFill>
                  <a:srgbClr val="C00000"/>
                </a:solidFill>
                <a:latin typeface="楷体" panose="02010609060101010101" pitchFamily="49" charset="-122"/>
                <a:ea typeface="楷体" panose="02010609060101010101" pitchFamily="49" charset="-122"/>
              </a:rPr>
              <a:t>除外）</a:t>
            </a:r>
          </a:p>
        </p:txBody>
      </p:sp>
    </p:spTree>
    <p:extLst>
      <p:ext uri="{BB962C8B-B14F-4D97-AF65-F5344CB8AC3E}">
        <p14:creationId xmlns:p14="http://schemas.microsoft.com/office/powerpoint/2010/main" val="39600335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fltVal val="0"/>
                                          </p:val>
                                        </p:tav>
                                        <p:tav tm="100000">
                                          <p:val>
                                            <p:strVal val="#ppt_w"/>
                                          </p:val>
                                        </p:tav>
                                      </p:tavLst>
                                    </p:anim>
                                    <p:anim calcmode="lin" valueType="num">
                                      <p:cBhvr>
                                        <p:cTn id="8" dur="1000" fill="hold"/>
                                        <p:tgtEl>
                                          <p:spTgt spid="40"/>
                                        </p:tgtEl>
                                        <p:attrNameLst>
                                          <p:attrName>ppt_h</p:attrName>
                                        </p:attrNameLst>
                                      </p:cBhvr>
                                      <p:tavLst>
                                        <p:tav tm="0">
                                          <p:val>
                                            <p:fltVal val="0"/>
                                          </p:val>
                                        </p:tav>
                                        <p:tav tm="100000">
                                          <p:val>
                                            <p:strVal val="#ppt_h"/>
                                          </p:val>
                                        </p:tav>
                                      </p:tavLst>
                                    </p:anim>
                                    <p:anim calcmode="lin" valueType="num">
                                      <p:cBhvr>
                                        <p:cTn id="9"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0"/>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1000" fill="hold"/>
                                        <p:tgtEl>
                                          <p:spTgt spid="47"/>
                                        </p:tgtEl>
                                        <p:attrNameLst>
                                          <p:attrName>ppt_w</p:attrName>
                                        </p:attrNameLst>
                                      </p:cBhvr>
                                      <p:tavLst>
                                        <p:tav tm="0">
                                          <p:val>
                                            <p:fltVal val="0"/>
                                          </p:val>
                                        </p:tav>
                                        <p:tav tm="100000">
                                          <p:val>
                                            <p:strVal val="#ppt_w"/>
                                          </p:val>
                                        </p:tav>
                                      </p:tavLst>
                                    </p:anim>
                                    <p:anim calcmode="lin" valueType="num">
                                      <p:cBhvr>
                                        <p:cTn id="14" dur="1000" fill="hold"/>
                                        <p:tgtEl>
                                          <p:spTgt spid="47"/>
                                        </p:tgtEl>
                                        <p:attrNameLst>
                                          <p:attrName>ppt_h</p:attrName>
                                        </p:attrNameLst>
                                      </p:cBhvr>
                                      <p:tavLst>
                                        <p:tav tm="0">
                                          <p:val>
                                            <p:fltVal val="0"/>
                                          </p:val>
                                        </p:tav>
                                        <p:tav tm="100000">
                                          <p:val>
                                            <p:strVal val="#ppt_h"/>
                                          </p:val>
                                        </p:tav>
                                      </p:tavLst>
                                    </p:anim>
                                    <p:anim calcmode="lin" valueType="num">
                                      <p:cBhvr>
                                        <p:cTn id="15" dur="1000" fill="hold"/>
                                        <p:tgtEl>
                                          <p:spTgt spid="47"/>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4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par>
                                <p:cTn id="27" presetID="15"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1000" fill="hold"/>
                                        <p:tgtEl>
                                          <p:spTgt spid="46"/>
                                        </p:tgtEl>
                                        <p:attrNameLst>
                                          <p:attrName>ppt_w</p:attrName>
                                        </p:attrNameLst>
                                      </p:cBhvr>
                                      <p:tavLst>
                                        <p:tav tm="0">
                                          <p:val>
                                            <p:fltVal val="0"/>
                                          </p:val>
                                        </p:tav>
                                        <p:tav tm="100000">
                                          <p:val>
                                            <p:strVal val="#ppt_w"/>
                                          </p:val>
                                        </p:tav>
                                      </p:tavLst>
                                    </p:anim>
                                    <p:anim calcmode="lin" valueType="num">
                                      <p:cBhvr>
                                        <p:cTn id="30" dur="1000" fill="hold"/>
                                        <p:tgtEl>
                                          <p:spTgt spid="46"/>
                                        </p:tgtEl>
                                        <p:attrNameLst>
                                          <p:attrName>ppt_h</p:attrName>
                                        </p:attrNameLst>
                                      </p:cBhvr>
                                      <p:tavLst>
                                        <p:tav tm="0">
                                          <p:val>
                                            <p:fltVal val="0"/>
                                          </p:val>
                                        </p:tav>
                                        <p:tav tm="100000">
                                          <p:val>
                                            <p:strVal val="#ppt_h"/>
                                          </p:val>
                                        </p:tav>
                                      </p:tavLst>
                                    </p:anim>
                                    <p:anim calcmode="lin" valueType="num">
                                      <p:cBhvr>
                                        <p:cTn id="31" dur="1000" fill="hold"/>
                                        <p:tgtEl>
                                          <p:spTgt spid="46"/>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P spid="46" grpId="0"/>
      <p:bldP spid="47" grpId="0"/>
      <p:bldP spid="2"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5AFEF553-DA53-43D3-B6EB-3C8DFB855C6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的编程模式</a:t>
            </a:r>
          </a:p>
        </p:txBody>
      </p:sp>
      <p:sp>
        <p:nvSpPr>
          <p:cNvPr id="23" name="Text Box 2">
            <a:extLst>
              <a:ext uri="{FF2B5EF4-FFF2-40B4-BE49-F238E27FC236}">
                <a16:creationId xmlns:a16="http://schemas.microsoft.com/office/drawing/2014/main" id="{DB8E2501-AA07-4BF6-A21E-C64F2AE3C32A}"/>
              </a:ext>
            </a:extLst>
          </p:cNvPr>
          <p:cNvSpPr txBox="1">
            <a:spLocks noChangeArrowheads="1"/>
          </p:cNvSpPr>
          <p:nvPr/>
        </p:nvSpPr>
        <p:spPr bwMode="auto">
          <a:xfrm>
            <a:off x="2195513" y="1484313"/>
            <a:ext cx="7620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itchFamily="34" charset="0"/>
                <a:ea typeface="宋体" pitchFamily="2" charset="-122"/>
              </a:defRPr>
            </a:lvl1pPr>
            <a:lvl2pPr>
              <a:spcBef>
                <a:spcPct val="0"/>
              </a:spcBef>
              <a:defRPr>
                <a:solidFill>
                  <a:schemeClr val="tx1"/>
                </a:solidFill>
                <a:latin typeface="Arial" pitchFamily="34" charset="0"/>
                <a:ea typeface="宋体" pitchFamily="2" charset="-122"/>
              </a:defRPr>
            </a:lvl2pPr>
            <a:lvl3pPr>
              <a:spcBef>
                <a:spcPct val="0"/>
              </a:spcBef>
              <a:defRPr>
                <a:solidFill>
                  <a:schemeClr val="tx1"/>
                </a:solidFill>
                <a:latin typeface="Arial" pitchFamily="34" charset="0"/>
                <a:ea typeface="宋体" pitchFamily="2" charset="-122"/>
              </a:defRPr>
            </a:lvl3pPr>
            <a:lvl4pPr>
              <a:spcBef>
                <a:spcPct val="0"/>
              </a:spcBef>
              <a:defRPr>
                <a:solidFill>
                  <a:schemeClr val="tx1"/>
                </a:solidFill>
                <a:latin typeface="Arial" pitchFamily="34" charset="0"/>
                <a:ea typeface="宋体" pitchFamily="2" charset="-122"/>
              </a:defRPr>
            </a:lvl4pPr>
            <a:lvl5pPr>
              <a:spcBef>
                <a:spcPct val="0"/>
              </a:spcBef>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spcBef>
                <a:spcPts val="0"/>
              </a:spcBef>
              <a:buFont typeface="Wingdings" panose="05000000000000000000" pitchFamily="2" charset="2"/>
              <a:buChar char="Ø"/>
              <a:defRPr/>
            </a:pPr>
            <a:r>
              <a:rPr lang="zh-CN" altLang="en-US" sz="2400" kern="0" dirty="0">
                <a:solidFill>
                  <a:srgbClr val="006600"/>
                </a:solidFill>
                <a:latin typeface="楷体" panose="02010609060101010101" pitchFamily="49" charset="-122"/>
                <a:ea typeface="楷体" panose="02010609060101010101" pitchFamily="49" charset="-122"/>
              </a:rPr>
              <a:t>在线程模式，可以是特权级，也可以是用户级。</a:t>
            </a:r>
            <a:endParaRPr lang="en-US" altLang="zh-CN" sz="2400" kern="0" dirty="0">
              <a:solidFill>
                <a:srgbClr val="006600"/>
              </a:solidFill>
              <a:latin typeface="楷体" panose="02010609060101010101" pitchFamily="49" charset="-122"/>
              <a:ea typeface="楷体" panose="02010609060101010101" pitchFamily="49" charset="-122"/>
            </a:endParaRPr>
          </a:p>
          <a:p>
            <a:pPr>
              <a:spcBef>
                <a:spcPts val="0"/>
              </a:spcBef>
              <a:buFont typeface="Wingdings" panose="05000000000000000000" pitchFamily="2" charset="2"/>
              <a:buChar char="Ø"/>
              <a:defRPr/>
            </a:pPr>
            <a:r>
              <a:rPr lang="en-US" altLang="zh-CN" sz="2400" kern="0" dirty="0">
                <a:solidFill>
                  <a:srgbClr val="006600"/>
                </a:solidFill>
                <a:latin typeface="楷体" panose="02010609060101010101" pitchFamily="49" charset="-122"/>
                <a:ea typeface="楷体" panose="02010609060101010101" pitchFamily="49" charset="-122"/>
              </a:rPr>
              <a:t>handler</a:t>
            </a:r>
            <a:r>
              <a:rPr lang="zh-CN" altLang="en-US" sz="2400" kern="0" dirty="0">
                <a:solidFill>
                  <a:srgbClr val="006600"/>
                </a:solidFill>
                <a:latin typeface="楷体" panose="02010609060101010101" pitchFamily="49" charset="-122"/>
                <a:ea typeface="楷体" panose="02010609060101010101" pitchFamily="49" charset="-122"/>
              </a:rPr>
              <a:t>模式总是特权级的。</a:t>
            </a:r>
            <a:endParaRPr lang="en-US" altLang="zh-CN" sz="2400" kern="0" dirty="0">
              <a:solidFill>
                <a:srgbClr val="006600"/>
              </a:solidFill>
              <a:latin typeface="楷体" panose="02010609060101010101" pitchFamily="49" charset="-122"/>
              <a:ea typeface="楷体" panose="02010609060101010101" pitchFamily="49" charset="-122"/>
            </a:endParaRPr>
          </a:p>
          <a:p>
            <a:pPr>
              <a:spcBef>
                <a:spcPts val="0"/>
              </a:spcBef>
              <a:buFont typeface="Wingdings" panose="05000000000000000000" pitchFamily="2" charset="2"/>
              <a:buChar char="Ø"/>
              <a:defRPr/>
            </a:pPr>
            <a:r>
              <a:rPr lang="zh-CN" altLang="en-US" sz="2400" kern="0" dirty="0">
                <a:solidFill>
                  <a:srgbClr val="006600"/>
                </a:solidFill>
                <a:latin typeface="楷体" panose="02010609060101010101" pitchFamily="49" charset="-122"/>
                <a:ea typeface="楷体" panose="02010609060101010101" pitchFamily="49" charset="-122"/>
              </a:rPr>
              <a:t>在复位后，处理器处于线程模式</a:t>
            </a:r>
            <a:r>
              <a:rPr lang="en-US" altLang="zh-CN" sz="2400" kern="0" dirty="0">
                <a:solidFill>
                  <a:srgbClr val="006600"/>
                </a:solidFill>
                <a:latin typeface="楷体" panose="02010609060101010101" pitchFamily="49" charset="-122"/>
                <a:ea typeface="楷体" panose="02010609060101010101" pitchFamily="49" charset="-122"/>
              </a:rPr>
              <a:t>+</a:t>
            </a:r>
            <a:r>
              <a:rPr lang="zh-CN" altLang="en-US" sz="2400" kern="0" dirty="0">
                <a:solidFill>
                  <a:srgbClr val="006600"/>
                </a:solidFill>
                <a:latin typeface="楷体" panose="02010609060101010101" pitchFamily="49" charset="-122"/>
                <a:ea typeface="楷体" panose="02010609060101010101" pitchFamily="49" charset="-122"/>
              </a:rPr>
              <a:t>特权级。</a:t>
            </a:r>
          </a:p>
        </p:txBody>
      </p:sp>
      <p:pic>
        <p:nvPicPr>
          <p:cNvPr id="44036" name="Picture 3">
            <a:extLst>
              <a:ext uri="{FF2B5EF4-FFF2-40B4-BE49-F238E27FC236}">
                <a16:creationId xmlns:a16="http://schemas.microsoft.com/office/drawing/2014/main" id="{3CC5C450-8DAA-4B6F-93F3-882A0A880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425" y="3068638"/>
            <a:ext cx="744220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1387071"/>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2DA57BFB-F6B1-4B62-858D-69E5703B365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的编程模式</a:t>
            </a:r>
          </a:p>
        </p:txBody>
      </p:sp>
      <p:pic>
        <p:nvPicPr>
          <p:cNvPr id="45059" name="Picture 1">
            <a:extLst>
              <a:ext uri="{FF2B5EF4-FFF2-40B4-BE49-F238E27FC236}">
                <a16:creationId xmlns:a16="http://schemas.microsoft.com/office/drawing/2014/main" id="{EF8C7B18-D368-4153-AC17-C55E0AD8B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3559175"/>
            <a:ext cx="6767512" cy="280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0" name="矩形 11">
            <a:extLst>
              <a:ext uri="{FF2B5EF4-FFF2-40B4-BE49-F238E27FC236}">
                <a16:creationId xmlns:a16="http://schemas.microsoft.com/office/drawing/2014/main" id="{EF710D9A-3311-45E8-932D-EF5138ECC1B9}"/>
              </a:ext>
            </a:extLst>
          </p:cNvPr>
          <p:cNvSpPr>
            <a:spLocks noChangeArrowheads="1"/>
          </p:cNvSpPr>
          <p:nvPr/>
        </p:nvSpPr>
        <p:spPr bwMode="auto">
          <a:xfrm>
            <a:off x="2351088" y="1700214"/>
            <a:ext cx="78486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400">
                <a:solidFill>
                  <a:srgbClr val="0000FF"/>
                </a:solidFill>
                <a:latin typeface="楷体" panose="02010609060101010101" pitchFamily="49" charset="-122"/>
                <a:ea typeface="楷体" panose="02010609060101010101" pitchFamily="49" charset="-122"/>
              </a:rPr>
              <a:t>从特权访问切换到用户访问，修改</a:t>
            </a:r>
            <a:r>
              <a:rPr lang="en-US" altLang="zh-CN" sz="2400">
                <a:solidFill>
                  <a:srgbClr val="0000FF"/>
                </a:solidFill>
                <a:latin typeface="楷体" panose="02010609060101010101" pitchFamily="49" charset="-122"/>
                <a:ea typeface="楷体" panose="02010609060101010101" pitchFamily="49" charset="-122"/>
              </a:rPr>
              <a:t>CONTROL</a:t>
            </a:r>
            <a:r>
              <a:rPr lang="zh-CN" altLang="en-US" sz="2400">
                <a:solidFill>
                  <a:srgbClr val="0000FF"/>
                </a:solidFill>
                <a:latin typeface="楷体" panose="02010609060101010101" pitchFamily="49" charset="-122"/>
                <a:ea typeface="楷体" panose="02010609060101010101" pitchFamily="49" charset="-122"/>
              </a:rPr>
              <a:t>寄存器即可。</a:t>
            </a:r>
          </a:p>
          <a:p>
            <a:pPr eaLnBrk="1" hangingPunct="1">
              <a:buFont typeface="Wingdings" panose="05000000000000000000" pitchFamily="2" charset="2"/>
              <a:buChar char="Ø"/>
            </a:pPr>
            <a:r>
              <a:rPr lang="zh-CN" altLang="en-US" sz="2400">
                <a:solidFill>
                  <a:srgbClr val="0000FF"/>
                </a:solidFill>
                <a:latin typeface="楷体" panose="02010609060101010101" pitchFamily="49" charset="-122"/>
                <a:ea typeface="楷体" panose="02010609060101010101" pitchFamily="49" charset="-122"/>
              </a:rPr>
              <a:t>用户访问切换回特权访问，必须执行一条系统调用指令</a:t>
            </a:r>
            <a:r>
              <a:rPr lang="en-US" altLang="zh-CN" sz="2400">
                <a:solidFill>
                  <a:srgbClr val="0000FF"/>
                </a:solidFill>
                <a:latin typeface="楷体" panose="02010609060101010101" pitchFamily="49" charset="-122"/>
                <a:ea typeface="楷体" panose="02010609060101010101" pitchFamily="49" charset="-122"/>
              </a:rPr>
              <a:t>SVC</a:t>
            </a:r>
            <a:r>
              <a:rPr lang="zh-CN" altLang="en-US" sz="2400">
                <a:solidFill>
                  <a:srgbClr val="0000FF"/>
                </a:solidFill>
                <a:latin typeface="楷体" panose="02010609060101010101" pitchFamily="49" charset="-122"/>
                <a:ea typeface="楷体" panose="02010609060101010101" pitchFamily="49" charset="-122"/>
              </a:rPr>
              <a:t>（即早期的</a:t>
            </a:r>
            <a:r>
              <a:rPr lang="en-US" altLang="zh-CN" sz="2400">
                <a:solidFill>
                  <a:srgbClr val="0000FF"/>
                </a:solidFill>
                <a:latin typeface="楷体" panose="02010609060101010101" pitchFamily="49" charset="-122"/>
                <a:ea typeface="楷体" panose="02010609060101010101" pitchFamily="49" charset="-122"/>
              </a:rPr>
              <a:t>SWI</a:t>
            </a:r>
            <a:r>
              <a:rPr lang="zh-CN" altLang="en-US" sz="2400">
                <a:solidFill>
                  <a:srgbClr val="0000FF"/>
                </a:solidFill>
                <a:latin typeface="楷体" panose="02010609060101010101" pitchFamily="49" charset="-122"/>
                <a:ea typeface="楷体" panose="02010609060101010101" pitchFamily="49" charset="-122"/>
              </a:rPr>
              <a:t>指令），触发</a:t>
            </a:r>
            <a:r>
              <a:rPr lang="en-US" altLang="zh-CN" sz="2400">
                <a:solidFill>
                  <a:srgbClr val="0000FF"/>
                </a:solidFill>
                <a:latin typeface="楷体" panose="02010609060101010101" pitchFamily="49" charset="-122"/>
                <a:ea typeface="楷体" panose="02010609060101010101" pitchFamily="49" charset="-122"/>
              </a:rPr>
              <a:t>SVC</a:t>
            </a:r>
            <a:r>
              <a:rPr lang="zh-CN" altLang="en-US" sz="2400">
                <a:solidFill>
                  <a:srgbClr val="0000FF"/>
                </a:solidFill>
                <a:latin typeface="楷体" panose="02010609060101010101" pitchFamily="49" charset="-122"/>
                <a:ea typeface="楷体" panose="02010609060101010101" pitchFamily="49" charset="-122"/>
              </a:rPr>
              <a:t>异常，在异常访问例程中修改</a:t>
            </a:r>
            <a:r>
              <a:rPr lang="en-US" altLang="zh-CN" sz="2400">
                <a:solidFill>
                  <a:srgbClr val="0000FF"/>
                </a:solidFill>
                <a:latin typeface="楷体" panose="02010609060101010101" pitchFamily="49" charset="-122"/>
                <a:ea typeface="楷体" panose="02010609060101010101" pitchFamily="49" charset="-122"/>
              </a:rPr>
              <a:t>CONTROL</a:t>
            </a:r>
            <a:r>
              <a:rPr lang="zh-CN" altLang="en-US" sz="2400">
                <a:solidFill>
                  <a:srgbClr val="0000FF"/>
                </a:solidFill>
                <a:latin typeface="楷体" panose="02010609060101010101" pitchFamily="49" charset="-122"/>
                <a:ea typeface="楷体" panose="02010609060101010101" pitchFamily="49" charset="-122"/>
              </a:rPr>
              <a:t>寄存器才能回到特权访问。</a:t>
            </a:r>
          </a:p>
        </p:txBody>
      </p:sp>
    </p:spTree>
    <p:extLst>
      <p:ext uri="{BB962C8B-B14F-4D97-AF65-F5344CB8AC3E}">
        <p14:creationId xmlns:p14="http://schemas.microsoft.com/office/powerpoint/2010/main" val="134778275"/>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04661F58-B810-471A-978B-792FA8191ED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的编程模式</a:t>
            </a:r>
          </a:p>
        </p:txBody>
      </p:sp>
      <p:grpSp>
        <p:nvGrpSpPr>
          <p:cNvPr id="46083" name="Group 24">
            <a:extLst>
              <a:ext uri="{FF2B5EF4-FFF2-40B4-BE49-F238E27FC236}">
                <a16:creationId xmlns:a16="http://schemas.microsoft.com/office/drawing/2014/main" id="{7CE01128-16C5-4A2A-B9AB-D3A215AAB65A}"/>
              </a:ext>
            </a:extLst>
          </p:cNvPr>
          <p:cNvGrpSpPr>
            <a:grpSpLocks/>
          </p:cNvGrpSpPr>
          <p:nvPr/>
        </p:nvGrpSpPr>
        <p:grpSpPr bwMode="auto">
          <a:xfrm>
            <a:off x="1905000" y="3532188"/>
            <a:ext cx="2590800" cy="838200"/>
            <a:chOff x="960" y="1440"/>
            <a:chExt cx="1632" cy="528"/>
          </a:xfrm>
        </p:grpSpPr>
        <p:grpSp>
          <p:nvGrpSpPr>
            <p:cNvPr id="46097" name="Group 16">
              <a:extLst>
                <a:ext uri="{FF2B5EF4-FFF2-40B4-BE49-F238E27FC236}">
                  <a16:creationId xmlns:a16="http://schemas.microsoft.com/office/drawing/2014/main" id="{337E06B2-5589-4CDE-8247-CF1EA554DCE9}"/>
                </a:ext>
              </a:extLst>
            </p:cNvPr>
            <p:cNvGrpSpPr>
              <a:grpSpLocks/>
            </p:cNvGrpSpPr>
            <p:nvPr/>
          </p:nvGrpSpPr>
          <p:grpSpPr bwMode="auto">
            <a:xfrm>
              <a:off x="1920" y="1440"/>
              <a:ext cx="672" cy="96"/>
              <a:chOff x="2352" y="1584"/>
              <a:chExt cx="672" cy="96"/>
            </a:xfrm>
          </p:grpSpPr>
          <p:sp>
            <p:nvSpPr>
              <p:cNvPr id="46104" name="AutoShape 11">
                <a:extLst>
                  <a:ext uri="{FF2B5EF4-FFF2-40B4-BE49-F238E27FC236}">
                    <a16:creationId xmlns:a16="http://schemas.microsoft.com/office/drawing/2014/main" id="{0CBA12AE-1513-4DD6-9227-136E6EED7750}"/>
                  </a:ext>
                </a:extLst>
              </p:cNvPr>
              <p:cNvSpPr>
                <a:spLocks noChangeArrowheads="1"/>
              </p:cNvSpPr>
              <p:nvPr/>
            </p:nvSpPr>
            <p:spPr bwMode="auto">
              <a:xfrm>
                <a:off x="2352" y="1584"/>
                <a:ext cx="106" cy="96"/>
              </a:xfrm>
              <a:prstGeom prst="flowChartConnector">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46105" name="Line 14">
                <a:extLst>
                  <a:ext uri="{FF2B5EF4-FFF2-40B4-BE49-F238E27FC236}">
                    <a16:creationId xmlns:a16="http://schemas.microsoft.com/office/drawing/2014/main" id="{1F695673-1388-4966-8BC1-D4E5983F9F6F}"/>
                  </a:ext>
                </a:extLst>
              </p:cNvPr>
              <p:cNvSpPr>
                <a:spLocks noChangeShapeType="1"/>
              </p:cNvSpPr>
              <p:nvPr/>
            </p:nvSpPr>
            <p:spPr bwMode="auto">
              <a:xfrm>
                <a:off x="2448" y="1632"/>
                <a:ext cx="5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098" name="Group 17">
              <a:extLst>
                <a:ext uri="{FF2B5EF4-FFF2-40B4-BE49-F238E27FC236}">
                  <a16:creationId xmlns:a16="http://schemas.microsoft.com/office/drawing/2014/main" id="{3E63FEAA-6B6E-468A-92CD-C567F81AE047}"/>
                </a:ext>
              </a:extLst>
            </p:cNvPr>
            <p:cNvGrpSpPr>
              <a:grpSpLocks/>
            </p:cNvGrpSpPr>
            <p:nvPr/>
          </p:nvGrpSpPr>
          <p:grpSpPr bwMode="auto">
            <a:xfrm>
              <a:off x="1920" y="1872"/>
              <a:ext cx="672" cy="96"/>
              <a:chOff x="2352" y="1584"/>
              <a:chExt cx="672" cy="96"/>
            </a:xfrm>
          </p:grpSpPr>
          <p:sp>
            <p:nvSpPr>
              <p:cNvPr id="46102" name="AutoShape 18">
                <a:extLst>
                  <a:ext uri="{FF2B5EF4-FFF2-40B4-BE49-F238E27FC236}">
                    <a16:creationId xmlns:a16="http://schemas.microsoft.com/office/drawing/2014/main" id="{5C65DBA3-2872-4882-8E22-2F314DF7AE13}"/>
                  </a:ext>
                </a:extLst>
              </p:cNvPr>
              <p:cNvSpPr>
                <a:spLocks noChangeArrowheads="1"/>
              </p:cNvSpPr>
              <p:nvPr/>
            </p:nvSpPr>
            <p:spPr bwMode="auto">
              <a:xfrm>
                <a:off x="2352" y="1584"/>
                <a:ext cx="106" cy="96"/>
              </a:xfrm>
              <a:prstGeom prst="flowChartConnector">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46103" name="Line 19">
                <a:extLst>
                  <a:ext uri="{FF2B5EF4-FFF2-40B4-BE49-F238E27FC236}">
                    <a16:creationId xmlns:a16="http://schemas.microsoft.com/office/drawing/2014/main" id="{969C6287-CAC8-4881-A88E-DF51785FB67E}"/>
                  </a:ext>
                </a:extLst>
              </p:cNvPr>
              <p:cNvSpPr>
                <a:spLocks noChangeShapeType="1"/>
              </p:cNvSpPr>
              <p:nvPr/>
            </p:nvSpPr>
            <p:spPr bwMode="auto">
              <a:xfrm>
                <a:off x="2448" y="1632"/>
                <a:ext cx="5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099" name="Group 20">
              <a:extLst>
                <a:ext uri="{FF2B5EF4-FFF2-40B4-BE49-F238E27FC236}">
                  <a16:creationId xmlns:a16="http://schemas.microsoft.com/office/drawing/2014/main" id="{8FEE32B9-DE70-4703-8BD4-E2619FB41F28}"/>
                </a:ext>
              </a:extLst>
            </p:cNvPr>
            <p:cNvGrpSpPr>
              <a:grpSpLocks/>
            </p:cNvGrpSpPr>
            <p:nvPr/>
          </p:nvGrpSpPr>
          <p:grpSpPr bwMode="auto">
            <a:xfrm rot="10800000">
              <a:off x="960" y="1680"/>
              <a:ext cx="672" cy="96"/>
              <a:chOff x="2352" y="1584"/>
              <a:chExt cx="672" cy="96"/>
            </a:xfrm>
          </p:grpSpPr>
          <p:sp>
            <p:nvSpPr>
              <p:cNvPr id="46100" name="AutoShape 21">
                <a:extLst>
                  <a:ext uri="{FF2B5EF4-FFF2-40B4-BE49-F238E27FC236}">
                    <a16:creationId xmlns:a16="http://schemas.microsoft.com/office/drawing/2014/main" id="{E0116506-8468-47E6-B769-25A6504379B2}"/>
                  </a:ext>
                </a:extLst>
              </p:cNvPr>
              <p:cNvSpPr>
                <a:spLocks noChangeArrowheads="1"/>
              </p:cNvSpPr>
              <p:nvPr/>
            </p:nvSpPr>
            <p:spPr bwMode="auto">
              <a:xfrm>
                <a:off x="2352" y="1584"/>
                <a:ext cx="106" cy="96"/>
              </a:xfrm>
              <a:prstGeom prst="flowChartConnector">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46101" name="Line 22">
                <a:extLst>
                  <a:ext uri="{FF2B5EF4-FFF2-40B4-BE49-F238E27FC236}">
                    <a16:creationId xmlns:a16="http://schemas.microsoft.com/office/drawing/2014/main" id="{69020E54-6360-4B28-BBCD-002D39864E16}"/>
                  </a:ext>
                </a:extLst>
              </p:cNvPr>
              <p:cNvSpPr>
                <a:spLocks noChangeShapeType="1"/>
              </p:cNvSpPr>
              <p:nvPr/>
            </p:nvSpPr>
            <p:spPr bwMode="auto">
              <a:xfrm>
                <a:off x="2448" y="1632"/>
                <a:ext cx="57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46084" name="Rectangle 23">
            <a:extLst>
              <a:ext uri="{FF2B5EF4-FFF2-40B4-BE49-F238E27FC236}">
                <a16:creationId xmlns:a16="http://schemas.microsoft.com/office/drawing/2014/main" id="{A4085609-C3B4-48E0-8045-06AD2082DFF6}"/>
              </a:ext>
            </a:extLst>
          </p:cNvPr>
          <p:cNvSpPr>
            <a:spLocks noChangeArrowheads="1"/>
          </p:cNvSpPr>
          <p:nvPr/>
        </p:nvSpPr>
        <p:spPr bwMode="auto">
          <a:xfrm>
            <a:off x="2209800" y="2617788"/>
            <a:ext cx="2057400" cy="198120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46085" name="Rectangle 25">
            <a:extLst>
              <a:ext uri="{FF2B5EF4-FFF2-40B4-BE49-F238E27FC236}">
                <a16:creationId xmlns:a16="http://schemas.microsoft.com/office/drawing/2014/main" id="{B1EEA2B8-975D-44F5-A0CB-85B100ABAE42}"/>
              </a:ext>
            </a:extLst>
          </p:cNvPr>
          <p:cNvSpPr>
            <a:spLocks noChangeArrowheads="1"/>
          </p:cNvSpPr>
          <p:nvPr/>
        </p:nvSpPr>
        <p:spPr bwMode="auto">
          <a:xfrm>
            <a:off x="2209800" y="2617788"/>
            <a:ext cx="2057400" cy="457200"/>
          </a:xfrm>
          <a:prstGeom prst="rect">
            <a:avLst/>
          </a:prstGeom>
          <a:solidFill>
            <a:schemeClr val="hlink"/>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buFont typeface="Wingdings" panose="05000000000000000000" pitchFamily="2" charset="2"/>
              <a:buNone/>
            </a:pPr>
            <a:r>
              <a:rPr lang="en-US" altLang="zh-CN"/>
              <a:t>CONTROL[0]</a:t>
            </a:r>
          </a:p>
        </p:txBody>
      </p:sp>
      <p:grpSp>
        <p:nvGrpSpPr>
          <p:cNvPr id="46086" name="Group 40">
            <a:extLst>
              <a:ext uri="{FF2B5EF4-FFF2-40B4-BE49-F238E27FC236}">
                <a16:creationId xmlns:a16="http://schemas.microsoft.com/office/drawing/2014/main" id="{FD40B6FD-731E-424C-B4A2-03F67CB7FDF8}"/>
              </a:ext>
            </a:extLst>
          </p:cNvPr>
          <p:cNvGrpSpPr>
            <a:grpSpLocks/>
          </p:cNvGrpSpPr>
          <p:nvPr/>
        </p:nvGrpSpPr>
        <p:grpSpPr bwMode="auto">
          <a:xfrm>
            <a:off x="4495800" y="3379789"/>
            <a:ext cx="1219200" cy="1055688"/>
            <a:chOff x="2064" y="1776"/>
            <a:chExt cx="816" cy="665"/>
          </a:xfrm>
        </p:grpSpPr>
        <p:sp>
          <p:nvSpPr>
            <p:cNvPr id="46095" name="Text Box 29">
              <a:extLst>
                <a:ext uri="{FF2B5EF4-FFF2-40B4-BE49-F238E27FC236}">
                  <a16:creationId xmlns:a16="http://schemas.microsoft.com/office/drawing/2014/main" id="{703C9424-A0D7-41A0-BF86-E9FCEE44FE00}"/>
                </a:ext>
              </a:extLst>
            </p:cNvPr>
            <p:cNvSpPr txBox="1">
              <a:spLocks noChangeArrowheads="1"/>
            </p:cNvSpPr>
            <p:nvPr/>
          </p:nvSpPr>
          <p:spPr bwMode="auto">
            <a:xfrm>
              <a:off x="2064" y="2208"/>
              <a:ext cx="816" cy="233"/>
            </a:xfrm>
            <a:prstGeom prst="rect">
              <a:avLst/>
            </a:prstGeom>
            <a:solidFill>
              <a:srgbClr val="99FF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a:solidFill>
                    <a:srgbClr val="FF00FF"/>
                  </a:solidFill>
                  <a:latin typeface="华文新魏" panose="02010800040101010101" pitchFamily="2" charset="-122"/>
                  <a:ea typeface="华文新魏" panose="02010800040101010101" pitchFamily="2" charset="-122"/>
                </a:rPr>
                <a:t>特权访问</a:t>
              </a:r>
            </a:p>
          </p:txBody>
        </p:sp>
        <p:sp>
          <p:nvSpPr>
            <p:cNvPr id="46096" name="Text Box 30">
              <a:extLst>
                <a:ext uri="{FF2B5EF4-FFF2-40B4-BE49-F238E27FC236}">
                  <a16:creationId xmlns:a16="http://schemas.microsoft.com/office/drawing/2014/main" id="{919E0E4F-7DA5-417C-822C-7114EA9911F5}"/>
                </a:ext>
              </a:extLst>
            </p:cNvPr>
            <p:cNvSpPr txBox="1">
              <a:spLocks noChangeArrowheads="1"/>
            </p:cNvSpPr>
            <p:nvPr/>
          </p:nvSpPr>
          <p:spPr bwMode="auto">
            <a:xfrm>
              <a:off x="2064" y="1776"/>
              <a:ext cx="816" cy="233"/>
            </a:xfrm>
            <a:prstGeom prst="rect">
              <a:avLst/>
            </a:prstGeom>
            <a:solidFill>
              <a:srgbClr val="99FF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a:solidFill>
                    <a:srgbClr val="FF00FF"/>
                  </a:solidFill>
                  <a:latin typeface="华文新魏" panose="02010800040101010101" pitchFamily="2" charset="-122"/>
                  <a:ea typeface="华文新魏" panose="02010800040101010101" pitchFamily="2" charset="-122"/>
                </a:rPr>
                <a:t>用户访问</a:t>
              </a:r>
            </a:p>
          </p:txBody>
        </p:sp>
      </p:grpSp>
      <p:sp>
        <p:nvSpPr>
          <p:cNvPr id="21" name="Line 33">
            <a:extLst>
              <a:ext uri="{FF2B5EF4-FFF2-40B4-BE49-F238E27FC236}">
                <a16:creationId xmlns:a16="http://schemas.microsoft.com/office/drawing/2014/main" id="{D97D6630-8796-49D1-96D0-74FA4F9727A2}"/>
              </a:ext>
            </a:extLst>
          </p:cNvPr>
          <p:cNvSpPr>
            <a:spLocks noChangeShapeType="1"/>
          </p:cNvSpPr>
          <p:nvPr/>
        </p:nvSpPr>
        <p:spPr bwMode="auto">
          <a:xfrm flipV="1">
            <a:off x="2971800" y="3608388"/>
            <a:ext cx="533400" cy="3810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34">
            <a:extLst>
              <a:ext uri="{FF2B5EF4-FFF2-40B4-BE49-F238E27FC236}">
                <a16:creationId xmlns:a16="http://schemas.microsoft.com/office/drawing/2014/main" id="{879F97E9-FC6A-4255-B98C-23AD901F4113}"/>
              </a:ext>
            </a:extLst>
          </p:cNvPr>
          <p:cNvSpPr>
            <a:spLocks noChangeShapeType="1"/>
          </p:cNvSpPr>
          <p:nvPr/>
        </p:nvSpPr>
        <p:spPr bwMode="auto">
          <a:xfrm>
            <a:off x="2895600" y="3989388"/>
            <a:ext cx="609600" cy="3048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89" name="Text Box 35">
            <a:extLst>
              <a:ext uri="{FF2B5EF4-FFF2-40B4-BE49-F238E27FC236}">
                <a16:creationId xmlns:a16="http://schemas.microsoft.com/office/drawing/2014/main" id="{0284280D-B5D2-4CD5-94C5-6E4F01611D29}"/>
              </a:ext>
            </a:extLst>
          </p:cNvPr>
          <p:cNvSpPr txBox="1">
            <a:spLocks noChangeArrowheads="1"/>
          </p:cNvSpPr>
          <p:nvPr/>
        </p:nvSpPr>
        <p:spPr bwMode="auto">
          <a:xfrm>
            <a:off x="3048000" y="3151188"/>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a:solidFill>
                  <a:schemeClr val="tx2"/>
                </a:solidFill>
                <a:latin typeface="华文新魏" panose="02010800040101010101" pitchFamily="2" charset="-122"/>
                <a:ea typeface="华文新魏" panose="02010800040101010101" pitchFamily="2" charset="-122"/>
              </a:rPr>
              <a:t>1</a:t>
            </a:r>
          </a:p>
        </p:txBody>
      </p:sp>
      <p:sp>
        <p:nvSpPr>
          <p:cNvPr id="46090" name="Text Box 36">
            <a:extLst>
              <a:ext uri="{FF2B5EF4-FFF2-40B4-BE49-F238E27FC236}">
                <a16:creationId xmlns:a16="http://schemas.microsoft.com/office/drawing/2014/main" id="{2BBEF20A-7442-444D-872B-D54D29813F61}"/>
              </a:ext>
            </a:extLst>
          </p:cNvPr>
          <p:cNvSpPr txBox="1">
            <a:spLocks noChangeArrowheads="1"/>
          </p:cNvSpPr>
          <p:nvPr/>
        </p:nvSpPr>
        <p:spPr bwMode="auto">
          <a:xfrm>
            <a:off x="3048000" y="4217988"/>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a:solidFill>
                  <a:schemeClr val="tx2"/>
                </a:solidFill>
                <a:latin typeface="华文新魏" panose="02010800040101010101" pitchFamily="2" charset="-122"/>
                <a:ea typeface="华文新魏" panose="02010800040101010101" pitchFamily="2" charset="-122"/>
              </a:rPr>
              <a:t>0</a:t>
            </a:r>
          </a:p>
        </p:txBody>
      </p:sp>
      <p:sp>
        <p:nvSpPr>
          <p:cNvPr id="46091" name="Text Box 37">
            <a:extLst>
              <a:ext uri="{FF2B5EF4-FFF2-40B4-BE49-F238E27FC236}">
                <a16:creationId xmlns:a16="http://schemas.microsoft.com/office/drawing/2014/main" id="{52E8688D-C83C-4DC2-9EFC-D5FF3BBAEB32}"/>
              </a:ext>
            </a:extLst>
          </p:cNvPr>
          <p:cNvSpPr txBox="1">
            <a:spLocks noChangeArrowheads="1"/>
          </p:cNvSpPr>
          <p:nvPr/>
        </p:nvSpPr>
        <p:spPr bwMode="auto">
          <a:xfrm>
            <a:off x="2286000" y="1398588"/>
            <a:ext cx="746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sz="2800">
                <a:solidFill>
                  <a:srgbClr val="0000FF"/>
                </a:solidFill>
                <a:latin typeface="华文新魏" panose="02010800040101010101" pitchFamily="2" charset="-122"/>
                <a:ea typeface="华文新魏" panose="02010800040101010101" pitchFamily="2" charset="-122"/>
              </a:rPr>
              <a:t>特权访问和用户访问的切换</a:t>
            </a:r>
          </a:p>
        </p:txBody>
      </p:sp>
      <p:sp>
        <p:nvSpPr>
          <p:cNvPr id="46092" name="Text Box 38">
            <a:extLst>
              <a:ext uri="{FF2B5EF4-FFF2-40B4-BE49-F238E27FC236}">
                <a16:creationId xmlns:a16="http://schemas.microsoft.com/office/drawing/2014/main" id="{24C1AB91-889E-4BA5-85C7-10F492F30626}"/>
              </a:ext>
            </a:extLst>
          </p:cNvPr>
          <p:cNvSpPr txBox="1">
            <a:spLocks noChangeArrowheads="1"/>
          </p:cNvSpPr>
          <p:nvPr/>
        </p:nvSpPr>
        <p:spPr bwMode="auto">
          <a:xfrm>
            <a:off x="2057400" y="2084388"/>
            <a:ext cx="2438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zh-CN" altLang="en-US">
                <a:solidFill>
                  <a:schemeClr val="tx2"/>
                </a:solidFill>
                <a:latin typeface="华文新魏" panose="02010800040101010101" pitchFamily="2" charset="-122"/>
                <a:ea typeface="华文新魏" panose="02010800040101010101" pitchFamily="2" charset="-122"/>
              </a:rPr>
              <a:t>控制寄存器的第</a:t>
            </a:r>
            <a:r>
              <a:rPr lang="en-US" altLang="zh-CN">
                <a:solidFill>
                  <a:schemeClr val="tx2"/>
                </a:solidFill>
                <a:latin typeface="华文新魏" panose="02010800040101010101" pitchFamily="2" charset="-122"/>
                <a:ea typeface="华文新魏" panose="02010800040101010101" pitchFamily="2" charset="-122"/>
              </a:rPr>
              <a:t>0</a:t>
            </a:r>
            <a:r>
              <a:rPr lang="zh-CN" altLang="en-US">
                <a:solidFill>
                  <a:schemeClr val="tx2"/>
                </a:solidFill>
                <a:latin typeface="华文新魏" panose="02010800040101010101" pitchFamily="2" charset="-122"/>
                <a:ea typeface="华文新魏" panose="02010800040101010101" pitchFamily="2" charset="-122"/>
              </a:rPr>
              <a:t>位</a:t>
            </a:r>
          </a:p>
        </p:txBody>
      </p:sp>
      <p:sp>
        <p:nvSpPr>
          <p:cNvPr id="27" name="Text Box 41">
            <a:extLst>
              <a:ext uri="{FF2B5EF4-FFF2-40B4-BE49-F238E27FC236}">
                <a16:creationId xmlns:a16="http://schemas.microsoft.com/office/drawing/2014/main" id="{E1A1E491-1742-4324-84D5-D2110D3F7055}"/>
              </a:ext>
            </a:extLst>
          </p:cNvPr>
          <p:cNvSpPr txBox="1">
            <a:spLocks noChangeArrowheads="1"/>
          </p:cNvSpPr>
          <p:nvPr/>
        </p:nvSpPr>
        <p:spPr bwMode="auto">
          <a:xfrm>
            <a:off x="5486400" y="4781551"/>
            <a:ext cx="5029200" cy="1960563"/>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1600">
                <a:solidFill>
                  <a:schemeClr val="tx2"/>
                </a:solidFill>
                <a:latin typeface="华文新魏" panose="02010800040101010101" pitchFamily="2" charset="-122"/>
                <a:ea typeface="华文新魏" panose="02010800040101010101" pitchFamily="2" charset="-122"/>
              </a:rPr>
              <a:t>      </a:t>
            </a:r>
            <a:r>
              <a:rPr lang="zh-CN" altLang="en-US" sz="1600">
                <a:solidFill>
                  <a:schemeClr val="tx2"/>
                </a:solidFill>
                <a:latin typeface="华文新魏" panose="02010800040101010101" pitchFamily="2" charset="-122"/>
                <a:ea typeface="华文新魏" panose="02010800040101010101" pitchFamily="2" charset="-122"/>
              </a:rPr>
              <a:t>在</a:t>
            </a:r>
            <a:r>
              <a:rPr lang="zh-CN" altLang="en-US" sz="1600">
                <a:solidFill>
                  <a:srgbClr val="FF3300"/>
                </a:solidFill>
                <a:latin typeface="华文新魏" panose="02010800040101010101" pitchFamily="2" charset="-122"/>
                <a:ea typeface="华文新魏" panose="02010800040101010101" pitchFamily="2" charset="-122"/>
              </a:rPr>
              <a:t>处理模式</a:t>
            </a:r>
            <a:r>
              <a:rPr lang="zh-CN" altLang="en-US" sz="1600">
                <a:latin typeface="华文新魏" panose="02010800040101010101" pitchFamily="2" charset="-122"/>
                <a:ea typeface="华文新魏" panose="02010800040101010101" pitchFamily="2" charset="-122"/>
              </a:rPr>
              <a:t>下</a:t>
            </a:r>
            <a:r>
              <a:rPr lang="zh-CN" altLang="en-US" sz="1600">
                <a:solidFill>
                  <a:schemeClr val="tx2"/>
                </a:solidFill>
                <a:latin typeface="华文新魏" panose="02010800040101010101" pitchFamily="2" charset="-122"/>
                <a:ea typeface="华文新魏" panose="02010800040101010101" pitchFamily="2" charset="-122"/>
              </a:rPr>
              <a:t>，通过</a:t>
            </a:r>
            <a:r>
              <a:rPr lang="en-US" altLang="zh-CN" sz="1600">
                <a:solidFill>
                  <a:schemeClr val="tx2"/>
                </a:solidFill>
                <a:latin typeface="华文新魏" panose="02010800040101010101" pitchFamily="2" charset="-122"/>
                <a:ea typeface="华文新魏" panose="02010800040101010101" pitchFamily="2" charset="-122"/>
              </a:rPr>
              <a:t>MSR</a:t>
            </a:r>
            <a:r>
              <a:rPr lang="zh-CN" altLang="en-US" sz="1600">
                <a:solidFill>
                  <a:schemeClr val="tx2"/>
                </a:solidFill>
                <a:latin typeface="华文新魏" panose="02010800040101010101" pitchFamily="2" charset="-122"/>
                <a:ea typeface="华文新魏" panose="02010800040101010101" pitchFamily="2" charset="-122"/>
              </a:rPr>
              <a:t>指令</a:t>
            </a:r>
            <a:r>
              <a:rPr lang="zh-CN" altLang="en-US" sz="1600">
                <a:solidFill>
                  <a:srgbClr val="FF0000"/>
                </a:solidFill>
                <a:latin typeface="华文新魏" panose="02010800040101010101" pitchFamily="2" charset="-122"/>
                <a:ea typeface="华文新魏" panose="02010800040101010101" pitchFamily="2" charset="-122"/>
              </a:rPr>
              <a:t>清零</a:t>
            </a:r>
            <a:r>
              <a:rPr lang="en-US" altLang="zh-CN" sz="1600">
                <a:solidFill>
                  <a:schemeClr val="tx2"/>
                </a:solidFill>
                <a:latin typeface="华文新魏" panose="02010800040101010101" pitchFamily="2" charset="-122"/>
                <a:ea typeface="华文新魏" panose="02010800040101010101" pitchFamily="2" charset="-122"/>
              </a:rPr>
              <a:t>CONTROL[0],</a:t>
            </a:r>
          </a:p>
          <a:p>
            <a:pPr eaLnBrk="1" hangingPunct="1">
              <a:spcBef>
                <a:spcPct val="50000"/>
              </a:spcBef>
              <a:buFont typeface="Wingdings" panose="05000000000000000000" pitchFamily="2" charset="2"/>
              <a:buNone/>
            </a:pPr>
            <a:r>
              <a:rPr lang="en-US" altLang="zh-CN" sz="1600">
                <a:solidFill>
                  <a:schemeClr val="tx2"/>
                </a:solidFill>
                <a:latin typeface="华文新魏" panose="02010800040101010101" pitchFamily="2" charset="-122"/>
                <a:ea typeface="华文新魏" panose="02010800040101010101" pitchFamily="2" charset="-122"/>
              </a:rPr>
              <a:t>      </a:t>
            </a:r>
            <a:r>
              <a:rPr lang="zh-CN" altLang="en-US" sz="1600">
                <a:solidFill>
                  <a:srgbClr val="FF3300"/>
                </a:solidFill>
                <a:latin typeface="华文新魏" panose="02010800040101010101" pitchFamily="2" charset="-122"/>
                <a:ea typeface="华文新魏" panose="02010800040101010101" pitchFamily="2" charset="-122"/>
              </a:rPr>
              <a:t>退出</a:t>
            </a:r>
            <a:r>
              <a:rPr lang="zh-CN" altLang="en-US" sz="1600">
                <a:solidFill>
                  <a:schemeClr val="tx2"/>
                </a:solidFill>
                <a:latin typeface="华文新魏" panose="02010800040101010101" pitchFamily="2" charset="-122"/>
                <a:ea typeface="华文新魏" panose="02010800040101010101" pitchFamily="2" charset="-122"/>
              </a:rPr>
              <a:t>处理模式进入线程模式时切换到</a:t>
            </a:r>
            <a:r>
              <a:rPr lang="zh-CN" altLang="en-US" sz="1600">
                <a:solidFill>
                  <a:srgbClr val="FF3300"/>
                </a:solidFill>
                <a:latin typeface="华文新魏" panose="02010800040101010101" pitchFamily="2" charset="-122"/>
                <a:ea typeface="华文新魏" panose="02010800040101010101" pitchFamily="2" charset="-122"/>
              </a:rPr>
              <a:t>特权访问</a:t>
            </a:r>
            <a:r>
              <a:rPr lang="zh-CN" altLang="en-US" sz="1600">
                <a:solidFill>
                  <a:schemeClr val="tx2"/>
                </a:solidFill>
                <a:latin typeface="华文新魏" panose="02010800040101010101" pitchFamily="2" charset="-122"/>
                <a:ea typeface="华文新魏" panose="02010800040101010101" pitchFamily="2" charset="-122"/>
              </a:rPr>
              <a:t> 。</a:t>
            </a:r>
          </a:p>
          <a:p>
            <a:pPr eaLnBrk="1" hangingPunct="1">
              <a:spcBef>
                <a:spcPct val="20000"/>
              </a:spcBef>
              <a:buFont typeface="Wingdings" panose="05000000000000000000" pitchFamily="2" charset="2"/>
              <a:buNone/>
            </a:pPr>
            <a:r>
              <a:rPr lang="zh-CN" altLang="en-US" sz="1600">
                <a:solidFill>
                  <a:srgbClr val="006600"/>
                </a:solidFill>
                <a:latin typeface="华文新魏" panose="02010800040101010101" pitchFamily="2" charset="-122"/>
                <a:ea typeface="华文新魏" panose="02010800040101010101" pitchFamily="2" charset="-122"/>
              </a:rPr>
              <a:t>        </a:t>
            </a:r>
            <a:r>
              <a:rPr lang="en-US" altLang="zh-CN" sz="1600">
                <a:solidFill>
                  <a:srgbClr val="006600"/>
                </a:solidFill>
                <a:latin typeface="华文新魏" panose="02010800040101010101" pitchFamily="2" charset="-122"/>
                <a:ea typeface="华文新魏" panose="02010800040101010101" pitchFamily="2" charset="-122"/>
              </a:rPr>
              <a:t>MRS     R0     CONTROL</a:t>
            </a:r>
          </a:p>
          <a:p>
            <a:pPr eaLnBrk="1" hangingPunct="1">
              <a:spcBef>
                <a:spcPct val="20000"/>
              </a:spcBef>
              <a:buFont typeface="Wingdings" panose="05000000000000000000" pitchFamily="2" charset="2"/>
              <a:buNone/>
            </a:pPr>
            <a:r>
              <a:rPr lang="en-US" altLang="zh-CN" sz="1600">
                <a:solidFill>
                  <a:srgbClr val="006600"/>
                </a:solidFill>
                <a:latin typeface="华文新魏" panose="02010800040101010101" pitchFamily="2" charset="-122"/>
                <a:ea typeface="华文新魏" panose="02010800040101010101" pitchFamily="2" charset="-122"/>
              </a:rPr>
              <a:t>        ORR     R0,   R0,   #0x01</a:t>
            </a:r>
          </a:p>
          <a:p>
            <a:pPr eaLnBrk="1" hangingPunct="1">
              <a:spcBef>
                <a:spcPct val="20000"/>
              </a:spcBef>
              <a:buFont typeface="Wingdings" panose="05000000000000000000" pitchFamily="2" charset="2"/>
              <a:buNone/>
            </a:pPr>
            <a:r>
              <a:rPr lang="en-US" altLang="zh-CN" sz="1600">
                <a:solidFill>
                  <a:srgbClr val="006600"/>
                </a:solidFill>
                <a:latin typeface="华文新魏" panose="02010800040101010101" pitchFamily="2" charset="-122"/>
                <a:ea typeface="华文新魏" panose="02010800040101010101" pitchFamily="2" charset="-122"/>
              </a:rPr>
              <a:t>        MSR    CONTROL   R0</a:t>
            </a:r>
          </a:p>
          <a:p>
            <a:pPr eaLnBrk="1" hangingPunct="1">
              <a:spcBef>
                <a:spcPct val="50000"/>
              </a:spcBef>
              <a:buFont typeface="Wingdings" panose="05000000000000000000" pitchFamily="2" charset="2"/>
              <a:buNone/>
            </a:pPr>
            <a:endParaRPr lang="en-US" altLang="zh-CN" sz="1600">
              <a:solidFill>
                <a:schemeClr val="accent2"/>
              </a:solidFill>
              <a:latin typeface="华文新魏" panose="02010800040101010101" pitchFamily="2" charset="-122"/>
              <a:ea typeface="华文新魏" panose="02010800040101010101" pitchFamily="2" charset="-122"/>
            </a:endParaRPr>
          </a:p>
        </p:txBody>
      </p:sp>
      <p:sp>
        <p:nvSpPr>
          <p:cNvPr id="28" name="Text Box 42">
            <a:extLst>
              <a:ext uri="{FF2B5EF4-FFF2-40B4-BE49-F238E27FC236}">
                <a16:creationId xmlns:a16="http://schemas.microsoft.com/office/drawing/2014/main" id="{F5C8EB1F-E917-4915-9900-88DC1ECE56F6}"/>
              </a:ext>
            </a:extLst>
          </p:cNvPr>
          <p:cNvSpPr txBox="1">
            <a:spLocks noChangeArrowheads="1"/>
          </p:cNvSpPr>
          <p:nvPr/>
        </p:nvSpPr>
        <p:spPr bwMode="auto">
          <a:xfrm>
            <a:off x="5486400" y="2541589"/>
            <a:ext cx="50292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1600">
                <a:solidFill>
                  <a:schemeClr val="tx2"/>
                </a:solidFill>
                <a:latin typeface="华文新魏" panose="02010800040101010101" pitchFamily="2" charset="-122"/>
                <a:ea typeface="华文新魏" panose="02010800040101010101" pitchFamily="2" charset="-122"/>
              </a:rPr>
              <a:t>      </a:t>
            </a:r>
            <a:r>
              <a:rPr lang="zh-CN" altLang="en-US" sz="1600">
                <a:solidFill>
                  <a:schemeClr val="tx2"/>
                </a:solidFill>
                <a:latin typeface="华文新魏" panose="02010800040101010101" pitchFamily="2" charset="-122"/>
                <a:ea typeface="华文新魏" panose="02010800040101010101" pitchFamily="2" charset="-122"/>
              </a:rPr>
              <a:t>在</a:t>
            </a:r>
            <a:r>
              <a:rPr lang="zh-CN" altLang="en-US" sz="1600">
                <a:solidFill>
                  <a:srgbClr val="FF3300"/>
                </a:solidFill>
                <a:latin typeface="华文新魏" panose="02010800040101010101" pitchFamily="2" charset="-122"/>
                <a:ea typeface="华文新魏" panose="02010800040101010101" pitchFamily="2" charset="-122"/>
              </a:rPr>
              <a:t>处理模式</a:t>
            </a:r>
            <a:r>
              <a:rPr lang="zh-CN" altLang="en-US" sz="1600">
                <a:latin typeface="华文新魏" panose="02010800040101010101" pitchFamily="2" charset="-122"/>
                <a:ea typeface="华文新魏" panose="02010800040101010101" pitchFamily="2" charset="-122"/>
              </a:rPr>
              <a:t>下</a:t>
            </a:r>
            <a:r>
              <a:rPr lang="zh-CN" altLang="en-US" sz="1600">
                <a:solidFill>
                  <a:schemeClr val="tx2"/>
                </a:solidFill>
                <a:latin typeface="华文新魏" panose="02010800040101010101" pitchFamily="2" charset="-122"/>
                <a:ea typeface="华文新魏" panose="02010800040101010101" pitchFamily="2" charset="-122"/>
              </a:rPr>
              <a:t>，通过</a:t>
            </a:r>
            <a:r>
              <a:rPr lang="en-US" altLang="zh-CN" sz="1600">
                <a:solidFill>
                  <a:schemeClr val="tx2"/>
                </a:solidFill>
                <a:latin typeface="华文新魏" panose="02010800040101010101" pitchFamily="2" charset="-122"/>
                <a:ea typeface="华文新魏" panose="02010800040101010101" pitchFamily="2" charset="-122"/>
              </a:rPr>
              <a:t>MSR</a:t>
            </a:r>
            <a:r>
              <a:rPr lang="zh-CN" altLang="en-US" sz="1600">
                <a:solidFill>
                  <a:schemeClr val="tx2"/>
                </a:solidFill>
                <a:latin typeface="华文新魏" panose="02010800040101010101" pitchFamily="2" charset="-122"/>
                <a:ea typeface="华文新魏" panose="02010800040101010101" pitchFamily="2" charset="-122"/>
              </a:rPr>
              <a:t>指令</a:t>
            </a:r>
            <a:r>
              <a:rPr lang="zh-CN" altLang="en-US" sz="1600">
                <a:solidFill>
                  <a:srgbClr val="FF0000"/>
                </a:solidFill>
                <a:latin typeface="华文新魏" panose="02010800040101010101" pitchFamily="2" charset="-122"/>
                <a:ea typeface="华文新魏" panose="02010800040101010101" pitchFamily="2" charset="-122"/>
              </a:rPr>
              <a:t>置位</a:t>
            </a:r>
            <a:r>
              <a:rPr lang="en-US" altLang="zh-CN" sz="1600">
                <a:solidFill>
                  <a:schemeClr val="tx2"/>
                </a:solidFill>
                <a:latin typeface="华文新魏" panose="02010800040101010101" pitchFamily="2" charset="-122"/>
                <a:ea typeface="华文新魏" panose="02010800040101010101" pitchFamily="2" charset="-122"/>
              </a:rPr>
              <a:t>CONTROL[0],</a:t>
            </a:r>
          </a:p>
          <a:p>
            <a:pPr eaLnBrk="1" hangingPunct="1">
              <a:spcBef>
                <a:spcPct val="50000"/>
              </a:spcBef>
              <a:buFont typeface="Wingdings" panose="05000000000000000000" pitchFamily="2" charset="2"/>
              <a:buNone/>
            </a:pPr>
            <a:r>
              <a:rPr lang="en-US" altLang="zh-CN" sz="1600">
                <a:solidFill>
                  <a:schemeClr val="tx2"/>
                </a:solidFill>
                <a:latin typeface="华文新魏" panose="02010800040101010101" pitchFamily="2" charset="-122"/>
                <a:ea typeface="华文新魏" panose="02010800040101010101" pitchFamily="2" charset="-122"/>
              </a:rPr>
              <a:t>      </a:t>
            </a:r>
            <a:r>
              <a:rPr lang="zh-CN" altLang="en-US" sz="1600">
                <a:solidFill>
                  <a:srgbClr val="FF3300"/>
                </a:solidFill>
                <a:latin typeface="华文新魏" panose="02010800040101010101" pitchFamily="2" charset="-122"/>
                <a:ea typeface="华文新魏" panose="02010800040101010101" pitchFamily="2" charset="-122"/>
              </a:rPr>
              <a:t>退出</a:t>
            </a:r>
            <a:r>
              <a:rPr lang="zh-CN" altLang="en-US" sz="1600">
                <a:solidFill>
                  <a:schemeClr val="tx2"/>
                </a:solidFill>
                <a:latin typeface="华文新魏" panose="02010800040101010101" pitchFamily="2" charset="-122"/>
                <a:ea typeface="华文新魏" panose="02010800040101010101" pitchFamily="2" charset="-122"/>
              </a:rPr>
              <a:t>处理模式进入线程模式时切换到用户访问 。</a:t>
            </a:r>
          </a:p>
          <a:p>
            <a:pPr eaLnBrk="1" hangingPunct="1">
              <a:spcBef>
                <a:spcPct val="50000"/>
              </a:spcBef>
              <a:buFont typeface="Wingdings" panose="05000000000000000000" pitchFamily="2" charset="2"/>
              <a:buNone/>
            </a:pPr>
            <a:r>
              <a:rPr lang="zh-CN" altLang="en-US" sz="1600">
                <a:solidFill>
                  <a:schemeClr val="tx2"/>
                </a:solidFill>
                <a:latin typeface="华文新魏" panose="02010800040101010101" pitchFamily="2" charset="-122"/>
                <a:ea typeface="华文新魏" panose="02010800040101010101" pitchFamily="2" charset="-122"/>
              </a:rPr>
              <a:t>      在</a:t>
            </a:r>
            <a:r>
              <a:rPr lang="zh-CN" altLang="en-US" sz="1600">
                <a:solidFill>
                  <a:srgbClr val="FF3300"/>
                </a:solidFill>
                <a:latin typeface="华文新魏" panose="02010800040101010101" pitchFamily="2" charset="-122"/>
                <a:ea typeface="华文新魏" panose="02010800040101010101" pitchFamily="2" charset="-122"/>
              </a:rPr>
              <a:t>线程模式特权访问</a:t>
            </a:r>
            <a:r>
              <a:rPr lang="zh-CN" altLang="en-US" sz="1600">
                <a:solidFill>
                  <a:schemeClr val="tx2"/>
                </a:solidFill>
                <a:latin typeface="华文新魏" panose="02010800040101010101" pitchFamily="2" charset="-122"/>
                <a:ea typeface="华文新魏" panose="02010800040101010101" pitchFamily="2" charset="-122"/>
              </a:rPr>
              <a:t>下，通过</a:t>
            </a:r>
            <a:r>
              <a:rPr lang="en-US" altLang="zh-CN" sz="1600">
                <a:solidFill>
                  <a:schemeClr val="tx2"/>
                </a:solidFill>
                <a:latin typeface="华文新魏" panose="02010800040101010101" pitchFamily="2" charset="-122"/>
                <a:ea typeface="华文新魏" panose="02010800040101010101" pitchFamily="2" charset="-122"/>
              </a:rPr>
              <a:t>MSR</a:t>
            </a:r>
            <a:r>
              <a:rPr lang="zh-CN" altLang="en-US" sz="1600">
                <a:solidFill>
                  <a:schemeClr val="tx2"/>
                </a:solidFill>
                <a:latin typeface="华文新魏" panose="02010800040101010101" pitchFamily="2" charset="-122"/>
                <a:ea typeface="华文新魏" panose="02010800040101010101" pitchFamily="2" charset="-122"/>
              </a:rPr>
              <a:t>指令</a:t>
            </a:r>
            <a:r>
              <a:rPr lang="zh-CN" altLang="en-US" sz="1600">
                <a:solidFill>
                  <a:srgbClr val="FF0000"/>
                </a:solidFill>
                <a:latin typeface="华文新魏" panose="02010800040101010101" pitchFamily="2" charset="-122"/>
                <a:ea typeface="华文新魏" panose="02010800040101010101" pitchFamily="2" charset="-122"/>
              </a:rPr>
              <a:t>置位</a:t>
            </a:r>
            <a:r>
              <a:rPr lang="en-US" altLang="zh-CN" sz="1600">
                <a:solidFill>
                  <a:schemeClr val="tx2"/>
                </a:solidFill>
                <a:latin typeface="华文新魏" panose="02010800040101010101" pitchFamily="2" charset="-122"/>
                <a:ea typeface="华文新魏" panose="02010800040101010101" pitchFamily="2" charset="-122"/>
              </a:rPr>
              <a:t>CONTROL[0],</a:t>
            </a:r>
            <a:r>
              <a:rPr lang="zh-CN" altLang="en-US" sz="1600">
                <a:solidFill>
                  <a:schemeClr val="tx2"/>
                </a:solidFill>
                <a:latin typeface="华文新魏" panose="02010800040101010101" pitchFamily="2" charset="-122"/>
                <a:ea typeface="华文新魏" panose="02010800040101010101" pitchFamily="2" charset="-122"/>
              </a:rPr>
              <a:t>即可由特权访问进入用户访问 。</a:t>
            </a:r>
          </a:p>
          <a:p>
            <a:pPr eaLnBrk="1" hangingPunct="1">
              <a:spcBef>
                <a:spcPct val="50000"/>
              </a:spcBef>
              <a:buFont typeface="Wingdings" panose="05000000000000000000" pitchFamily="2" charset="2"/>
              <a:buNone/>
            </a:pPr>
            <a:r>
              <a:rPr lang="zh-CN" altLang="en-US" sz="1600">
                <a:solidFill>
                  <a:schemeClr val="tx2"/>
                </a:solidFill>
                <a:latin typeface="华文新魏" panose="02010800040101010101" pitchFamily="2" charset="-122"/>
                <a:ea typeface="华文新魏" panose="02010800040101010101" pitchFamily="2" charset="-122"/>
              </a:rPr>
              <a:t>        </a:t>
            </a:r>
            <a:r>
              <a:rPr lang="en-US" altLang="zh-CN" sz="1600">
                <a:solidFill>
                  <a:srgbClr val="006600"/>
                </a:solidFill>
                <a:latin typeface="华文新魏" panose="02010800040101010101" pitchFamily="2" charset="-122"/>
                <a:ea typeface="华文新魏" panose="02010800040101010101" pitchFamily="2" charset="-122"/>
              </a:rPr>
              <a:t>MOV    R0    #0X00</a:t>
            </a:r>
          </a:p>
          <a:p>
            <a:pPr eaLnBrk="1" hangingPunct="1">
              <a:spcBef>
                <a:spcPct val="50000"/>
              </a:spcBef>
              <a:buFont typeface="Wingdings" panose="05000000000000000000" pitchFamily="2" charset="2"/>
              <a:buNone/>
            </a:pPr>
            <a:r>
              <a:rPr lang="en-US" altLang="zh-CN" sz="1600">
                <a:solidFill>
                  <a:srgbClr val="006600"/>
                </a:solidFill>
                <a:latin typeface="华文新魏" panose="02010800040101010101" pitchFamily="2" charset="-122"/>
                <a:ea typeface="华文新魏" panose="02010800040101010101" pitchFamily="2" charset="-122"/>
              </a:rPr>
              <a:t>        MSR    CONTROL   R0</a:t>
            </a:r>
          </a:p>
        </p:txBody>
      </p:sp>
    </p:spTree>
    <p:extLst>
      <p:ext uri="{BB962C8B-B14F-4D97-AF65-F5344CB8AC3E}">
        <p14:creationId xmlns:p14="http://schemas.microsoft.com/office/powerpoint/2010/main" val="12627802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nodeType="afterGroup">
                            <p:stCondLst>
                              <p:cond delay="500"/>
                            </p:stCondLst>
                            <p:childTnLst>
                              <p:par>
                                <p:cTn id="9" presetID="15"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1000" fill="hold"/>
                                        <p:tgtEl>
                                          <p:spTgt spid="28"/>
                                        </p:tgtEl>
                                        <p:attrNameLst>
                                          <p:attrName>ppt_w</p:attrName>
                                        </p:attrNameLst>
                                      </p:cBhvr>
                                      <p:tavLst>
                                        <p:tav tm="0">
                                          <p:val>
                                            <p:fltVal val="0"/>
                                          </p:val>
                                        </p:tav>
                                        <p:tav tm="100000">
                                          <p:val>
                                            <p:strVal val="#ppt_w"/>
                                          </p:val>
                                        </p:tav>
                                      </p:tavLst>
                                    </p:anim>
                                    <p:anim calcmode="lin" valueType="num">
                                      <p:cBhvr>
                                        <p:cTn id="12" dur="1000" fill="hold"/>
                                        <p:tgtEl>
                                          <p:spTgt spid="28"/>
                                        </p:tgtEl>
                                        <p:attrNameLst>
                                          <p:attrName>ppt_h</p:attrName>
                                        </p:attrNameLst>
                                      </p:cBhvr>
                                      <p:tavLst>
                                        <p:tav tm="0">
                                          <p:val>
                                            <p:fltVal val="0"/>
                                          </p:val>
                                        </p:tav>
                                        <p:tav tm="100000">
                                          <p:val>
                                            <p:strVal val="#ppt_h"/>
                                          </p:val>
                                        </p:tav>
                                      </p:tavLst>
                                    </p:anim>
                                    <p:anim calcmode="lin" valueType="num">
                                      <p:cBhvr>
                                        <p:cTn id="13"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par>
                                <p:cTn id="20" presetID="3" presetClass="exit" presetSubtype="10" fill="hold" nodeType="withEffect">
                                  <p:stCondLst>
                                    <p:cond delay="0"/>
                                  </p:stCondLst>
                                  <p:childTnLst>
                                    <p:animEffect transition="out" filter="blinds(horizontal)">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par>
                          <p:cTn id="23" fill="hold" nodeType="afterGroup">
                            <p:stCondLst>
                              <p:cond delay="500"/>
                            </p:stCondLst>
                            <p:childTnLst>
                              <p:par>
                                <p:cTn id="24" presetID="15"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1000" fill="hold"/>
                                        <p:tgtEl>
                                          <p:spTgt spid="27"/>
                                        </p:tgtEl>
                                        <p:attrNameLst>
                                          <p:attrName>ppt_w</p:attrName>
                                        </p:attrNameLst>
                                      </p:cBhvr>
                                      <p:tavLst>
                                        <p:tav tm="0">
                                          <p:val>
                                            <p:fltVal val="0"/>
                                          </p:val>
                                        </p:tav>
                                        <p:tav tm="100000">
                                          <p:val>
                                            <p:strVal val="#ppt_w"/>
                                          </p:val>
                                        </p:tav>
                                      </p:tavLst>
                                    </p:anim>
                                    <p:anim calcmode="lin" valueType="num">
                                      <p:cBhvr>
                                        <p:cTn id="27" dur="1000" fill="hold"/>
                                        <p:tgtEl>
                                          <p:spTgt spid="27"/>
                                        </p:tgtEl>
                                        <p:attrNameLst>
                                          <p:attrName>ppt_h</p:attrName>
                                        </p:attrNameLst>
                                      </p:cBhvr>
                                      <p:tavLst>
                                        <p:tav tm="0">
                                          <p:val>
                                            <p:fltVal val="0"/>
                                          </p:val>
                                        </p:tav>
                                        <p:tav tm="100000">
                                          <p:val>
                                            <p:strVal val="#ppt_h"/>
                                          </p:val>
                                        </p:tav>
                                      </p:tavLst>
                                    </p:anim>
                                    <p:anim calcmode="lin" valueType="num">
                                      <p:cBhvr>
                                        <p:cTn id="28"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7437E06C-FBEC-439C-BA48-271B9120DD81}"/>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3315" name="Rectangle 2">
            <a:extLst>
              <a:ext uri="{FF2B5EF4-FFF2-40B4-BE49-F238E27FC236}">
                <a16:creationId xmlns:a16="http://schemas.microsoft.com/office/drawing/2014/main" id="{58BB4128-BD78-47A5-9A9D-2D207EF01EBD}"/>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0"/>
              </a:spcBef>
              <a:buClrTx/>
              <a:buSzTx/>
              <a:buFontTx/>
              <a:buNone/>
            </a:pPr>
            <a:endParaRPr lang="en-US" altLang="zh-CN" b="1">
              <a:solidFill>
                <a:schemeClr val="tx2"/>
              </a:solidFill>
              <a:latin typeface="黑体" panose="02010609060101010101" pitchFamily="49" charset="-122"/>
              <a:ea typeface="黑体" panose="02010609060101010101" pitchFamily="49" charset="-122"/>
            </a:endParaRPr>
          </a:p>
          <a:p>
            <a:pPr algn="ctr" eaLnBrk="1" hangingPunct="1">
              <a:spcBef>
                <a:spcPct val="0"/>
              </a:spcBef>
              <a:buClrTx/>
              <a:buSzTx/>
              <a:buFontTx/>
              <a:buNone/>
            </a:pPr>
            <a:r>
              <a:rPr lang="zh-CN" altLang="en-US" b="1">
                <a:solidFill>
                  <a:schemeClr val="tx2"/>
                </a:solidFill>
                <a:latin typeface="黑体" panose="02010609060101010101" pitchFamily="49" charset="-122"/>
                <a:ea typeface="黑体" panose="02010609060101010101" pitchFamily="49" charset="-122"/>
              </a:rPr>
              <a:t>第</a:t>
            </a:r>
            <a:r>
              <a:rPr lang="en-US" altLang="zh-CN" b="1">
                <a:solidFill>
                  <a:schemeClr val="tx2"/>
                </a:solidFill>
                <a:latin typeface="黑体" panose="02010609060101010101" pitchFamily="49" charset="-122"/>
                <a:ea typeface="黑体" panose="02010609060101010101" pitchFamily="49" charset="-122"/>
              </a:rPr>
              <a:t>9</a:t>
            </a:r>
            <a:r>
              <a:rPr lang="zh-CN" altLang="en-US" b="1">
                <a:solidFill>
                  <a:schemeClr val="tx2"/>
                </a:solidFill>
                <a:latin typeface="黑体" panose="02010609060101010101" pitchFamily="49" charset="-122"/>
                <a:ea typeface="黑体" panose="02010609060101010101" pitchFamily="49" charset="-122"/>
              </a:rPr>
              <a:t>章 </a:t>
            </a:r>
            <a:r>
              <a:rPr lang="en-US" altLang="zh-CN" b="1">
                <a:solidFill>
                  <a:schemeClr val="tx2"/>
                </a:solidFill>
                <a:latin typeface="黑体" panose="02010609060101010101" pitchFamily="49" charset="-122"/>
                <a:ea typeface="黑体" panose="02010609060101010101" pitchFamily="49" charset="-122"/>
              </a:rPr>
              <a:t>Cortex-M3</a:t>
            </a:r>
            <a:r>
              <a:rPr lang="zh-CN" altLang="en-US" b="1">
                <a:solidFill>
                  <a:schemeClr val="tx2"/>
                </a:solidFill>
                <a:latin typeface="黑体" panose="02010609060101010101" pitchFamily="49" charset="-122"/>
                <a:ea typeface="黑体" panose="02010609060101010101" pitchFamily="49" charset="-122"/>
              </a:rPr>
              <a:t>异常（中断）处理</a:t>
            </a:r>
            <a:br>
              <a:rPr lang="zh-CN" altLang="en-US">
                <a:solidFill>
                  <a:schemeClr val="tx2"/>
                </a:solidFill>
                <a:latin typeface="黑体" panose="02010609060101010101" pitchFamily="49" charset="-122"/>
                <a:ea typeface="黑体" panose="02010609060101010101" pitchFamily="49" charset="-122"/>
              </a:rPr>
            </a:br>
            <a:endParaRPr lang="zh-CN" altLang="en-US">
              <a:solidFill>
                <a:schemeClr val="tx2"/>
              </a:solidFill>
              <a:latin typeface="黑体" panose="02010609060101010101" pitchFamily="49" charset="-122"/>
              <a:ea typeface="黑体" panose="02010609060101010101" pitchFamily="49" charset="-122"/>
            </a:endParaRPr>
          </a:p>
        </p:txBody>
      </p:sp>
      <p:sp>
        <p:nvSpPr>
          <p:cNvPr id="13316" name="Text Box 5">
            <a:extLst>
              <a:ext uri="{FF2B5EF4-FFF2-40B4-BE49-F238E27FC236}">
                <a16:creationId xmlns:a16="http://schemas.microsoft.com/office/drawing/2014/main" id="{65A0932A-351D-4966-95C3-56FC9939C430}"/>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50000"/>
              </a:spcBef>
              <a:buClrTx/>
              <a:buSzTx/>
              <a:buFontTx/>
              <a:buNone/>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buClrTx/>
              <a:buSzTx/>
              <a:buFontTx/>
              <a:buNone/>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buClrTx/>
              <a:buSzTx/>
              <a:buFontTx/>
              <a:buNone/>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45999999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ED920C6E-6A6E-46A3-9F95-DB007D41F79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14339" name="Text Box 7">
            <a:extLst>
              <a:ext uri="{FF2B5EF4-FFF2-40B4-BE49-F238E27FC236}">
                <a16:creationId xmlns:a16="http://schemas.microsoft.com/office/drawing/2014/main" id="{8199DCF6-9841-4F40-AA29-670CA7C92554}"/>
              </a:ext>
            </a:extLst>
          </p:cNvPr>
          <p:cNvSpPr txBox="1">
            <a:spLocks noChangeArrowheads="1"/>
          </p:cNvSpPr>
          <p:nvPr/>
        </p:nvSpPr>
        <p:spPr bwMode="auto">
          <a:xfrm>
            <a:off x="2628900" y="1752600"/>
            <a:ext cx="55626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50000"/>
              </a:spcBef>
              <a:buClrTx/>
              <a:buSzTx/>
              <a:buFont typeface="Wingdings" panose="05000000000000000000" pitchFamily="2" charset="2"/>
              <a:buNone/>
            </a:pPr>
            <a:r>
              <a:rPr lang="zh-CN" altLang="en-US">
                <a:solidFill>
                  <a:srgbClr val="C00000"/>
                </a:solidFill>
                <a:latin typeface="华文新魏" panose="02010800040101010101" pitchFamily="2" charset="-122"/>
                <a:ea typeface="华文新魏" panose="02010800040101010101" pitchFamily="2" charset="-122"/>
              </a:rPr>
              <a:t>什么是异常？</a:t>
            </a:r>
          </a:p>
        </p:txBody>
      </p:sp>
      <p:sp>
        <p:nvSpPr>
          <p:cNvPr id="4" name="Text Box 8">
            <a:extLst>
              <a:ext uri="{FF2B5EF4-FFF2-40B4-BE49-F238E27FC236}">
                <a16:creationId xmlns:a16="http://schemas.microsoft.com/office/drawing/2014/main" id="{8ED812C3-6116-443E-B53D-FF1499D271FD}"/>
              </a:ext>
            </a:extLst>
          </p:cNvPr>
          <p:cNvSpPr txBox="1">
            <a:spLocks noChangeArrowheads="1"/>
          </p:cNvSpPr>
          <p:nvPr/>
        </p:nvSpPr>
        <p:spPr bwMode="auto">
          <a:xfrm>
            <a:off x="2286000" y="2636839"/>
            <a:ext cx="7626350"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en-US" altLang="zh-CN" sz="2800" kern="0" dirty="0">
                <a:solidFill>
                  <a:srgbClr val="3333CC"/>
                </a:solidFill>
                <a:latin typeface="华文新魏" pitchFamily="2" charset="-122"/>
                <a:ea typeface="华文新魏" pitchFamily="2" charset="-122"/>
              </a:rPr>
              <a:t>            </a:t>
            </a:r>
            <a:r>
              <a:rPr lang="zh-CN" altLang="en-US" sz="2800" kern="0" dirty="0">
                <a:solidFill>
                  <a:srgbClr val="3333CC"/>
                </a:solidFill>
                <a:latin typeface="华文新魏" pitchFamily="2" charset="-122"/>
                <a:ea typeface="华文新魏" pitchFamily="2" charset="-122"/>
              </a:rPr>
              <a:t>只要正常的程序被暂时中止，处理器就进入异常模式。异常包括复位、系统故障、外设中断等事件。 </a:t>
            </a:r>
            <a:r>
              <a:rPr lang="en-US" altLang="zh-CN" sz="2800" kern="0" dirty="0">
                <a:solidFill>
                  <a:srgbClr val="3333CC"/>
                </a:solidFill>
                <a:latin typeface="华文新魏" pitchFamily="2" charset="-122"/>
                <a:ea typeface="华文新魏" pitchFamily="2" charset="-122"/>
              </a:rPr>
              <a:t>ARM Cortex-M3</a:t>
            </a:r>
            <a:r>
              <a:rPr lang="zh-CN" altLang="en-US" sz="2800" kern="0" dirty="0">
                <a:solidFill>
                  <a:srgbClr val="3333CC"/>
                </a:solidFill>
                <a:latin typeface="华文新魏" pitchFamily="2" charset="-122"/>
                <a:ea typeface="华文新魏" pitchFamily="2" charset="-122"/>
              </a:rPr>
              <a:t>处理器的所有异常可以通过</a:t>
            </a:r>
            <a:r>
              <a:rPr lang="en-US" altLang="zh-CN" sz="2800" kern="0" dirty="0">
                <a:solidFill>
                  <a:srgbClr val="3333CC"/>
                </a:solidFill>
                <a:latin typeface="华文新魏" pitchFamily="2" charset="-122"/>
                <a:ea typeface="华文新魏" pitchFamily="2" charset="-122"/>
              </a:rPr>
              <a:t>NVIC</a:t>
            </a:r>
            <a:r>
              <a:rPr lang="zh-CN" altLang="en-US" sz="2800" kern="0" dirty="0">
                <a:solidFill>
                  <a:srgbClr val="3333CC"/>
                </a:solidFill>
                <a:latin typeface="华文新魏" pitchFamily="2" charset="-122"/>
                <a:ea typeface="华文新魏" pitchFamily="2" charset="-122"/>
              </a:rPr>
              <a:t>（嵌套向量中断控制器）进行控制，通过</a:t>
            </a:r>
            <a:r>
              <a:rPr lang="en-US" altLang="zh-CN" sz="2800" kern="0" dirty="0">
                <a:solidFill>
                  <a:srgbClr val="3333CC"/>
                </a:solidFill>
                <a:latin typeface="华文新魏" pitchFamily="2" charset="-122"/>
                <a:ea typeface="华文新魏" pitchFamily="2" charset="-122"/>
              </a:rPr>
              <a:t>NVIC</a:t>
            </a:r>
            <a:r>
              <a:rPr lang="zh-CN" altLang="en-US" sz="2800" kern="0" dirty="0">
                <a:solidFill>
                  <a:srgbClr val="3333CC"/>
                </a:solidFill>
                <a:latin typeface="华文新魏" pitchFamily="2" charset="-122"/>
                <a:ea typeface="华文新魏" pitchFamily="2" charset="-122"/>
              </a:rPr>
              <a:t>可以设置各个异常的优先等级并对异常进行处理。所有异常都在处理器模式（</a:t>
            </a:r>
            <a:r>
              <a:rPr lang="en-US" altLang="zh-CN" sz="2800" kern="0" dirty="0">
                <a:solidFill>
                  <a:srgbClr val="3333CC"/>
                </a:solidFill>
                <a:latin typeface="华文新魏" pitchFamily="2" charset="-122"/>
                <a:ea typeface="华文新魏" pitchFamily="2" charset="-122"/>
              </a:rPr>
              <a:t>Handler Mode</a:t>
            </a:r>
            <a:r>
              <a:rPr lang="zh-CN" altLang="en-US" sz="2800" kern="0" dirty="0">
                <a:solidFill>
                  <a:srgbClr val="3333CC"/>
                </a:solidFill>
                <a:latin typeface="华文新魏" pitchFamily="2" charset="-122"/>
                <a:ea typeface="华文新魏" pitchFamily="2" charset="-122"/>
              </a:rPr>
              <a:t>）中处理。 </a:t>
            </a:r>
          </a:p>
        </p:txBody>
      </p:sp>
    </p:spTree>
    <p:extLst>
      <p:ext uri="{BB962C8B-B14F-4D97-AF65-F5344CB8AC3E}">
        <p14:creationId xmlns:p14="http://schemas.microsoft.com/office/powerpoint/2010/main" val="2848563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amond(in)">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AD53E094-F049-42C1-AEBE-0852481309C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16387" name="Text Box 3">
            <a:extLst>
              <a:ext uri="{FF2B5EF4-FFF2-40B4-BE49-F238E27FC236}">
                <a16:creationId xmlns:a16="http://schemas.microsoft.com/office/drawing/2014/main" id="{FA37E5FC-245A-4510-94EC-6A448D2FD598}"/>
              </a:ext>
            </a:extLst>
          </p:cNvPr>
          <p:cNvSpPr txBox="1">
            <a:spLocks noChangeArrowheads="1"/>
          </p:cNvSpPr>
          <p:nvPr/>
        </p:nvSpPr>
        <p:spPr bwMode="auto">
          <a:xfrm>
            <a:off x="2514600" y="1773239"/>
            <a:ext cx="55626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50000"/>
              </a:spcBef>
              <a:buClrTx/>
              <a:buSzTx/>
              <a:buFont typeface="Wingdings" panose="05000000000000000000" pitchFamily="2" charset="2"/>
              <a:buNone/>
            </a:pPr>
            <a:r>
              <a:rPr lang="en-US" altLang="zh-CN" sz="2800">
                <a:solidFill>
                  <a:srgbClr val="C00000"/>
                </a:solidFill>
                <a:latin typeface="华文新魏" panose="02010800040101010101" pitchFamily="2" charset="-122"/>
                <a:ea typeface="华文新魏" panose="02010800040101010101" pitchFamily="2" charset="-122"/>
              </a:rPr>
              <a:t>Cortex-M3</a:t>
            </a:r>
            <a:r>
              <a:rPr lang="zh-CN" altLang="en-US" sz="2800">
                <a:solidFill>
                  <a:srgbClr val="C00000"/>
                </a:solidFill>
                <a:latin typeface="华文新魏" panose="02010800040101010101" pitchFamily="2" charset="-122"/>
                <a:ea typeface="华文新魏" panose="02010800040101010101" pitchFamily="2" charset="-122"/>
              </a:rPr>
              <a:t>处理器有哪些异常？</a:t>
            </a:r>
          </a:p>
        </p:txBody>
      </p:sp>
      <p:sp>
        <p:nvSpPr>
          <p:cNvPr id="6" name="Text Box 4">
            <a:extLst>
              <a:ext uri="{FF2B5EF4-FFF2-40B4-BE49-F238E27FC236}">
                <a16:creationId xmlns:a16="http://schemas.microsoft.com/office/drawing/2014/main" id="{D974BDE9-F35F-4D26-A5CD-1D53F68D9BD9}"/>
              </a:ext>
            </a:extLst>
          </p:cNvPr>
          <p:cNvSpPr txBox="1">
            <a:spLocks noChangeArrowheads="1"/>
          </p:cNvSpPr>
          <p:nvPr/>
        </p:nvSpPr>
        <p:spPr bwMode="auto">
          <a:xfrm>
            <a:off x="2286000" y="2636839"/>
            <a:ext cx="7626350"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en-US" altLang="zh-CN" sz="2800" kern="0" dirty="0">
                <a:solidFill>
                  <a:srgbClr val="3333CC"/>
                </a:solidFill>
                <a:latin typeface="华文新魏" pitchFamily="2" charset="-122"/>
                <a:ea typeface="华文新魏" pitchFamily="2" charset="-122"/>
              </a:rPr>
              <a:t>           Cortex-M3</a:t>
            </a:r>
            <a:r>
              <a:rPr lang="zh-CN" altLang="en-US" sz="2800" kern="0" dirty="0">
                <a:solidFill>
                  <a:srgbClr val="3333CC"/>
                </a:solidFill>
                <a:latin typeface="华文新魏" pitchFamily="2" charset="-122"/>
                <a:ea typeface="华文新魏" pitchFamily="2" charset="-122"/>
              </a:rPr>
              <a:t>处理器中存在多种异常类型，系统复位、</a:t>
            </a:r>
            <a:r>
              <a:rPr lang="en-US" altLang="zh-CN" sz="2800" kern="0" dirty="0">
                <a:solidFill>
                  <a:srgbClr val="3333CC"/>
                </a:solidFill>
                <a:latin typeface="华文新魏" pitchFamily="2" charset="-122"/>
                <a:ea typeface="华文新魏" pitchFamily="2" charset="-122"/>
              </a:rPr>
              <a:t>NMI</a:t>
            </a:r>
            <a:r>
              <a:rPr lang="zh-CN" altLang="en-US" sz="2800" kern="0" dirty="0">
                <a:solidFill>
                  <a:srgbClr val="3333CC"/>
                </a:solidFill>
                <a:latin typeface="华文新魏" pitchFamily="2" charset="-122"/>
                <a:ea typeface="华文新魏" pitchFamily="2" charset="-122"/>
              </a:rPr>
              <a:t>（不可屏蔽中断）、硬件故障、存储器管理、总线故障、使用故障、</a:t>
            </a:r>
            <a:r>
              <a:rPr lang="en-US" altLang="zh-CN" sz="2800" kern="0" dirty="0" err="1">
                <a:solidFill>
                  <a:srgbClr val="3333CC"/>
                </a:solidFill>
                <a:latin typeface="华文新魏" pitchFamily="2" charset="-122"/>
                <a:ea typeface="华文新魏" pitchFamily="2" charset="-122"/>
              </a:rPr>
              <a:t>SVCall</a:t>
            </a:r>
            <a:r>
              <a:rPr lang="zh-CN" altLang="en-US" sz="2800" kern="0" dirty="0">
                <a:solidFill>
                  <a:srgbClr val="3333CC"/>
                </a:solidFill>
                <a:latin typeface="华文新魏" pitchFamily="2" charset="-122"/>
                <a:ea typeface="华文新魏" pitchFamily="2" charset="-122"/>
              </a:rPr>
              <a:t>（软件中断）、调试监控和</a:t>
            </a:r>
            <a:r>
              <a:rPr lang="en-US" altLang="zh-CN" sz="2800" kern="0" dirty="0">
                <a:solidFill>
                  <a:srgbClr val="3333CC"/>
                </a:solidFill>
                <a:latin typeface="华文新魏" pitchFamily="2" charset="-122"/>
                <a:ea typeface="华文新魏" pitchFamily="2" charset="-122"/>
              </a:rPr>
              <a:t>IRQ</a:t>
            </a:r>
            <a:r>
              <a:rPr lang="zh-CN" altLang="en-US" sz="2800" kern="0" dirty="0">
                <a:solidFill>
                  <a:srgbClr val="3333CC"/>
                </a:solidFill>
                <a:latin typeface="华文新魏" pitchFamily="2" charset="-122"/>
                <a:ea typeface="华文新魏" pitchFamily="2" charset="-122"/>
              </a:rPr>
              <a:t>中断等。</a:t>
            </a:r>
            <a:r>
              <a:rPr lang="en-US" altLang="zh-CN" sz="2800" kern="0" dirty="0">
                <a:solidFill>
                  <a:srgbClr val="3333CC"/>
                </a:solidFill>
                <a:latin typeface="华文新魏" pitchFamily="2" charset="-122"/>
                <a:ea typeface="华文新魏" pitchFamily="2" charset="-122"/>
              </a:rPr>
              <a:t>IRQ</a:t>
            </a:r>
            <a:r>
              <a:rPr lang="zh-CN" altLang="en-US" sz="2800" kern="0" dirty="0">
                <a:solidFill>
                  <a:srgbClr val="3333CC"/>
                </a:solidFill>
                <a:latin typeface="华文新魏" pitchFamily="2" charset="-122"/>
                <a:ea typeface="华文新魏" pitchFamily="2" charset="-122"/>
              </a:rPr>
              <a:t>中断也分为</a:t>
            </a:r>
            <a:r>
              <a:rPr lang="en-US" altLang="zh-CN" sz="2800" kern="0" dirty="0">
                <a:solidFill>
                  <a:srgbClr val="3333CC"/>
                </a:solidFill>
                <a:latin typeface="华文新魏" pitchFamily="2" charset="-122"/>
                <a:ea typeface="华文新魏" pitchFamily="2" charset="-122"/>
              </a:rPr>
              <a:t>CortexM3</a:t>
            </a:r>
            <a:r>
              <a:rPr lang="zh-CN" altLang="en-US" sz="2800" kern="0" dirty="0">
                <a:solidFill>
                  <a:srgbClr val="3333CC"/>
                </a:solidFill>
                <a:latin typeface="华文新魏" pitchFamily="2" charset="-122"/>
                <a:ea typeface="华文新魏" pitchFamily="2" charset="-122"/>
              </a:rPr>
              <a:t>内自带的</a:t>
            </a:r>
            <a:r>
              <a:rPr lang="en-US" altLang="zh-CN" sz="2800" kern="0" dirty="0" err="1">
                <a:solidFill>
                  <a:srgbClr val="3333CC"/>
                </a:solidFill>
                <a:latin typeface="华文新魏" pitchFamily="2" charset="-122"/>
                <a:ea typeface="华文新魏" pitchFamily="2" charset="-122"/>
              </a:rPr>
              <a:t>PendSV</a:t>
            </a:r>
            <a:r>
              <a:rPr lang="zh-CN" altLang="en-US" sz="2800" kern="0" dirty="0">
                <a:solidFill>
                  <a:srgbClr val="3333CC"/>
                </a:solidFill>
                <a:latin typeface="华文新魏" pitchFamily="2" charset="-122"/>
                <a:ea typeface="华文新魏" pitchFamily="2" charset="-122"/>
              </a:rPr>
              <a:t>（系统服务请求）、</a:t>
            </a:r>
            <a:r>
              <a:rPr lang="en-US" altLang="zh-CN" sz="2800" kern="0" dirty="0" err="1">
                <a:solidFill>
                  <a:srgbClr val="3333CC"/>
                </a:solidFill>
                <a:latin typeface="华文新魏" pitchFamily="2" charset="-122"/>
                <a:ea typeface="华文新魏" pitchFamily="2" charset="-122"/>
              </a:rPr>
              <a:t>SysTick</a:t>
            </a:r>
            <a:r>
              <a:rPr lang="en-US" altLang="zh-CN" sz="2800" kern="0" dirty="0">
                <a:solidFill>
                  <a:srgbClr val="3333CC"/>
                </a:solidFill>
                <a:latin typeface="华文新魏" pitchFamily="2" charset="-122"/>
                <a:ea typeface="华文新魏" pitchFamily="2" charset="-122"/>
              </a:rPr>
              <a:t>(</a:t>
            </a:r>
            <a:r>
              <a:rPr lang="zh-CN" altLang="en-US" sz="2800" kern="0" dirty="0">
                <a:solidFill>
                  <a:srgbClr val="3333CC"/>
                </a:solidFill>
                <a:latin typeface="华文新魏" pitchFamily="2" charset="-122"/>
                <a:ea typeface="华文新魏" pitchFamily="2" charset="-122"/>
              </a:rPr>
              <a:t>系统节拍定时器</a:t>
            </a:r>
            <a:r>
              <a:rPr lang="en-US" altLang="zh-CN" sz="2800" kern="0" dirty="0">
                <a:solidFill>
                  <a:srgbClr val="3333CC"/>
                </a:solidFill>
                <a:latin typeface="华文新魏" pitchFamily="2" charset="-122"/>
                <a:ea typeface="华文新魏" pitchFamily="2" charset="-122"/>
              </a:rPr>
              <a:t>)</a:t>
            </a:r>
            <a:r>
              <a:rPr lang="zh-CN" altLang="en-US" sz="2800" kern="0" dirty="0">
                <a:solidFill>
                  <a:srgbClr val="3333CC"/>
                </a:solidFill>
                <a:latin typeface="华文新魏" pitchFamily="2" charset="-122"/>
                <a:ea typeface="华文新魏" pitchFamily="2" charset="-122"/>
              </a:rPr>
              <a:t>，和与芯片外设相关的外部中断。</a:t>
            </a:r>
          </a:p>
        </p:txBody>
      </p:sp>
    </p:spTree>
    <p:extLst>
      <p:ext uri="{BB962C8B-B14F-4D97-AF65-F5344CB8AC3E}">
        <p14:creationId xmlns:p14="http://schemas.microsoft.com/office/powerpoint/2010/main" val="3123213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amond(in)">
                                      <p:cBhvr>
                                        <p:cTn id="7"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8DC02369-89C7-4D3A-905A-9FB6C3FC363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18435" name="Text Box 3">
            <a:extLst>
              <a:ext uri="{FF2B5EF4-FFF2-40B4-BE49-F238E27FC236}">
                <a16:creationId xmlns:a16="http://schemas.microsoft.com/office/drawing/2014/main" id="{AB0E5E71-269C-4C15-B606-C77719535721}"/>
              </a:ext>
            </a:extLst>
          </p:cNvPr>
          <p:cNvSpPr txBox="1">
            <a:spLocks noChangeArrowheads="1"/>
          </p:cNvSpPr>
          <p:nvPr/>
        </p:nvSpPr>
        <p:spPr bwMode="auto">
          <a:xfrm>
            <a:off x="2495550" y="1531938"/>
            <a:ext cx="556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50000"/>
              </a:spcBef>
              <a:buClrTx/>
              <a:buSzTx/>
              <a:buFont typeface="Wingdings" panose="05000000000000000000" pitchFamily="2" charset="2"/>
              <a:buNone/>
            </a:pPr>
            <a:r>
              <a:rPr lang="en-US" altLang="zh-CN" sz="2400">
                <a:solidFill>
                  <a:srgbClr val="C00000"/>
                </a:solidFill>
                <a:latin typeface="华文新魏" panose="02010800040101010101" pitchFamily="2" charset="-122"/>
                <a:ea typeface="华文新魏" panose="02010800040101010101" pitchFamily="2" charset="-122"/>
              </a:rPr>
              <a:t>Cortex-M3 </a:t>
            </a:r>
            <a:r>
              <a:rPr lang="zh-CN" altLang="en-US" sz="2400">
                <a:solidFill>
                  <a:srgbClr val="C00000"/>
                </a:solidFill>
                <a:latin typeface="华文新魏" panose="02010800040101010101" pitchFamily="2" charset="-122"/>
                <a:ea typeface="华文新魏" panose="02010800040101010101" pitchFamily="2" charset="-122"/>
              </a:rPr>
              <a:t>异常有哪些特点？</a:t>
            </a:r>
          </a:p>
        </p:txBody>
      </p:sp>
      <p:sp>
        <p:nvSpPr>
          <p:cNvPr id="10" name="Text Box 4">
            <a:extLst>
              <a:ext uri="{FF2B5EF4-FFF2-40B4-BE49-F238E27FC236}">
                <a16:creationId xmlns:a16="http://schemas.microsoft.com/office/drawing/2014/main" id="{AACF2256-F481-4C30-8293-1A4C768FEDB5}"/>
              </a:ext>
            </a:extLst>
          </p:cNvPr>
          <p:cNvSpPr txBox="1">
            <a:spLocks noChangeArrowheads="1"/>
          </p:cNvSpPr>
          <p:nvPr/>
        </p:nvSpPr>
        <p:spPr bwMode="auto">
          <a:xfrm>
            <a:off x="1989139" y="2165350"/>
            <a:ext cx="8281987" cy="421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20000"/>
              </a:spcBef>
              <a:buFont typeface="Wingdings" pitchFamily="2" charset="2"/>
              <a:buChar char="l"/>
              <a:defRPr/>
            </a:pPr>
            <a:r>
              <a:rPr lang="zh-CN" altLang="en-US" sz="2000" kern="0" dirty="0">
                <a:solidFill>
                  <a:srgbClr val="3333CC"/>
                </a:solidFill>
                <a:latin typeface="楷体" panose="02010609060101010101" pitchFamily="49" charset="-122"/>
                <a:ea typeface="楷体" panose="02010609060101010101" pitchFamily="49" charset="-122"/>
              </a:rPr>
              <a:t>自动的状态保存和恢复。处理器在进入</a:t>
            </a:r>
            <a:r>
              <a:rPr lang="en-US" altLang="zh-CN" sz="2000" kern="0" dirty="0">
                <a:solidFill>
                  <a:srgbClr val="3333CC"/>
                </a:solidFill>
                <a:latin typeface="楷体" panose="02010609060101010101" pitchFamily="49" charset="-122"/>
                <a:ea typeface="楷体" panose="02010609060101010101" pitchFamily="49" charset="-122"/>
              </a:rPr>
              <a:t>ISR</a:t>
            </a:r>
            <a:r>
              <a:rPr lang="zh-CN" altLang="en-US" sz="2000" kern="0" dirty="0">
                <a:solidFill>
                  <a:srgbClr val="3333CC"/>
                </a:solidFill>
                <a:latin typeface="楷体" panose="02010609060101010101" pitchFamily="49" charset="-122"/>
                <a:ea typeface="楷体" panose="02010609060101010101" pitchFamily="49" charset="-122"/>
              </a:rPr>
              <a:t>之前将状态寄存器和部分寄存器自动压栈，退出</a:t>
            </a:r>
            <a:r>
              <a:rPr lang="en-US" altLang="zh-CN" sz="2000" kern="0" dirty="0">
                <a:solidFill>
                  <a:srgbClr val="3333CC"/>
                </a:solidFill>
                <a:latin typeface="楷体" panose="02010609060101010101" pitchFamily="49" charset="-122"/>
                <a:ea typeface="楷体" panose="02010609060101010101" pitchFamily="49" charset="-122"/>
              </a:rPr>
              <a:t>ISR</a:t>
            </a:r>
            <a:r>
              <a:rPr lang="zh-CN" altLang="en-US" sz="2000" kern="0" dirty="0">
                <a:solidFill>
                  <a:srgbClr val="3333CC"/>
                </a:solidFill>
                <a:latin typeface="楷体" panose="02010609060101010101" pitchFamily="49" charset="-122"/>
                <a:ea typeface="楷体" panose="02010609060101010101" pitchFamily="49" charset="-122"/>
              </a:rPr>
              <a:t>之后它们自动出栈，不需要多余的指令。</a:t>
            </a:r>
          </a:p>
          <a:p>
            <a:pPr>
              <a:spcBef>
                <a:spcPct val="20000"/>
              </a:spcBef>
              <a:buFont typeface="Wingdings" pitchFamily="2" charset="2"/>
              <a:buChar char="l"/>
              <a:defRPr/>
            </a:pPr>
            <a:r>
              <a:rPr lang="zh-CN" altLang="en-US" sz="2000" kern="0" dirty="0">
                <a:solidFill>
                  <a:srgbClr val="006600"/>
                </a:solidFill>
                <a:latin typeface="楷体" panose="02010609060101010101" pitchFamily="49" charset="-122"/>
                <a:ea typeface="楷体" panose="02010609060101010101" pitchFamily="49" charset="-122"/>
              </a:rPr>
              <a:t>自动读取代码存储器或</a:t>
            </a:r>
            <a:r>
              <a:rPr lang="en-US" altLang="zh-CN" sz="2000" kern="0" dirty="0">
                <a:solidFill>
                  <a:srgbClr val="006600"/>
                </a:solidFill>
                <a:latin typeface="楷体" panose="02010609060101010101" pitchFamily="49" charset="-122"/>
                <a:ea typeface="楷体" panose="02010609060101010101" pitchFamily="49" charset="-122"/>
              </a:rPr>
              <a:t>SRAM</a:t>
            </a:r>
            <a:r>
              <a:rPr lang="zh-CN" altLang="en-US" sz="2000" kern="0" dirty="0">
                <a:solidFill>
                  <a:srgbClr val="006600"/>
                </a:solidFill>
                <a:latin typeface="楷体" panose="02010609060101010101" pitchFamily="49" charset="-122"/>
                <a:ea typeface="楷体" panose="02010609060101010101" pitchFamily="49" charset="-122"/>
              </a:rPr>
              <a:t>中包含</a:t>
            </a:r>
            <a:r>
              <a:rPr lang="en-US" altLang="zh-CN" sz="2000" kern="0" dirty="0">
                <a:solidFill>
                  <a:srgbClr val="006600"/>
                </a:solidFill>
                <a:latin typeface="楷体" panose="02010609060101010101" pitchFamily="49" charset="-122"/>
                <a:ea typeface="楷体" panose="02010609060101010101" pitchFamily="49" charset="-122"/>
              </a:rPr>
              <a:t>ISR</a:t>
            </a:r>
            <a:r>
              <a:rPr lang="zh-CN" altLang="en-US" sz="2000" kern="0" dirty="0">
                <a:solidFill>
                  <a:srgbClr val="006600"/>
                </a:solidFill>
                <a:latin typeface="楷体" panose="02010609060101010101" pitchFamily="49" charset="-122"/>
                <a:ea typeface="楷体" panose="02010609060101010101" pitchFamily="49" charset="-122"/>
              </a:rPr>
              <a:t>地址的向量表入口。该操作与状态保存同时执行。</a:t>
            </a:r>
          </a:p>
          <a:p>
            <a:pPr>
              <a:spcBef>
                <a:spcPct val="20000"/>
              </a:spcBef>
              <a:buFont typeface="Wingdings" pitchFamily="2" charset="2"/>
              <a:buChar char="l"/>
              <a:defRPr/>
            </a:pPr>
            <a:r>
              <a:rPr lang="zh-CN" altLang="en-US" sz="2000" kern="0" dirty="0">
                <a:solidFill>
                  <a:srgbClr val="000000"/>
                </a:solidFill>
                <a:latin typeface="楷体" panose="02010609060101010101" pitchFamily="49" charset="-122"/>
                <a:ea typeface="楷体" panose="02010609060101010101" pitchFamily="49" charset="-122"/>
              </a:rPr>
              <a:t>支持末尾连锁，在末尾连锁中，处理器在两个</a:t>
            </a:r>
            <a:r>
              <a:rPr lang="en-US" altLang="zh-CN" sz="2000" kern="0" dirty="0">
                <a:solidFill>
                  <a:srgbClr val="000000"/>
                </a:solidFill>
                <a:latin typeface="楷体" panose="02010609060101010101" pitchFamily="49" charset="-122"/>
                <a:ea typeface="楷体" panose="02010609060101010101" pitchFamily="49" charset="-122"/>
              </a:rPr>
              <a:t>ISR</a:t>
            </a:r>
            <a:r>
              <a:rPr lang="zh-CN" altLang="en-US" sz="2000" kern="0" dirty="0">
                <a:solidFill>
                  <a:srgbClr val="000000"/>
                </a:solidFill>
                <a:latin typeface="楷体" panose="02010609060101010101" pitchFamily="49" charset="-122"/>
                <a:ea typeface="楷体" panose="02010609060101010101" pitchFamily="49" charset="-122"/>
              </a:rPr>
              <a:t>之间不需要对寄存器进行出栈和压栈操作的情况下，处理背对背中断。</a:t>
            </a:r>
          </a:p>
          <a:p>
            <a:pPr>
              <a:spcBef>
                <a:spcPct val="20000"/>
              </a:spcBef>
              <a:buFont typeface="Wingdings" pitchFamily="2" charset="2"/>
              <a:buChar char="l"/>
              <a:defRPr/>
            </a:pPr>
            <a:r>
              <a:rPr lang="zh-CN" altLang="en-US" sz="2000" kern="0" dirty="0">
                <a:solidFill>
                  <a:srgbClr val="3333CC"/>
                </a:solidFill>
                <a:latin typeface="楷体" panose="02010609060101010101" pitchFamily="49" charset="-122"/>
                <a:ea typeface="楷体" panose="02010609060101010101" pitchFamily="49" charset="-122"/>
              </a:rPr>
              <a:t>中断优先级可动态重新设置。</a:t>
            </a:r>
            <a:endParaRPr lang="en-US" altLang="zh-CN" sz="2000" kern="0" dirty="0">
              <a:solidFill>
                <a:srgbClr val="3333CC"/>
              </a:solidFill>
              <a:latin typeface="楷体" panose="02010609060101010101" pitchFamily="49" charset="-122"/>
              <a:ea typeface="楷体" panose="02010609060101010101" pitchFamily="49" charset="-122"/>
            </a:endParaRPr>
          </a:p>
          <a:p>
            <a:pPr>
              <a:spcBef>
                <a:spcPct val="20000"/>
              </a:spcBef>
              <a:buFont typeface="Wingdings" pitchFamily="2" charset="2"/>
              <a:buChar char="l"/>
              <a:defRPr/>
            </a:pPr>
            <a:r>
              <a:rPr lang="zh-CN" altLang="en-US" sz="2000" kern="0" dirty="0">
                <a:solidFill>
                  <a:srgbClr val="660066"/>
                </a:solidFill>
                <a:latin typeface="楷体" panose="02010609060101010101" pitchFamily="49" charset="-122"/>
                <a:ea typeface="楷体" panose="02010609060101010101" pitchFamily="49" charset="-122"/>
              </a:rPr>
              <a:t>外部中断数目可配置为</a:t>
            </a:r>
            <a:r>
              <a:rPr lang="en-US" altLang="zh-CN" sz="2000" kern="0" dirty="0">
                <a:solidFill>
                  <a:srgbClr val="660066"/>
                </a:solidFill>
                <a:latin typeface="楷体" panose="02010609060101010101" pitchFamily="49" charset="-122"/>
                <a:ea typeface="楷体" panose="02010609060101010101" pitchFamily="49" charset="-122"/>
              </a:rPr>
              <a:t>1</a:t>
            </a:r>
            <a:r>
              <a:rPr lang="zh-CN" altLang="en-US" sz="2000" kern="0" dirty="0">
                <a:solidFill>
                  <a:srgbClr val="660066"/>
                </a:solidFill>
                <a:latin typeface="楷体" panose="02010609060101010101" pitchFamily="49" charset="-122"/>
                <a:ea typeface="楷体" panose="02010609060101010101" pitchFamily="49" charset="-122"/>
              </a:rPr>
              <a:t>～</a:t>
            </a:r>
            <a:r>
              <a:rPr lang="en-US" altLang="zh-CN" sz="2000" kern="0" dirty="0">
                <a:solidFill>
                  <a:srgbClr val="660066"/>
                </a:solidFill>
                <a:latin typeface="楷体" panose="02010609060101010101" pitchFamily="49" charset="-122"/>
                <a:ea typeface="楷体" panose="02010609060101010101" pitchFamily="49" charset="-122"/>
              </a:rPr>
              <a:t>240</a:t>
            </a:r>
            <a:r>
              <a:rPr lang="zh-CN" altLang="en-US" sz="2000" kern="0" dirty="0">
                <a:solidFill>
                  <a:srgbClr val="660066"/>
                </a:solidFill>
                <a:latin typeface="楷体" panose="02010609060101010101" pitchFamily="49" charset="-122"/>
                <a:ea typeface="楷体" panose="02010609060101010101" pitchFamily="49" charset="-122"/>
              </a:rPr>
              <a:t>。</a:t>
            </a:r>
          </a:p>
          <a:p>
            <a:pPr>
              <a:spcBef>
                <a:spcPct val="20000"/>
              </a:spcBef>
              <a:buFont typeface="Wingdings" pitchFamily="2" charset="2"/>
              <a:buChar char="l"/>
              <a:defRPr/>
            </a:pPr>
            <a:r>
              <a:rPr lang="zh-CN" altLang="en-US" sz="2000" kern="0" dirty="0">
                <a:solidFill>
                  <a:srgbClr val="3333CC"/>
                </a:solidFill>
                <a:latin typeface="楷体" panose="02010609060101010101" pitchFamily="49" charset="-122"/>
                <a:ea typeface="楷体" panose="02010609060101010101" pitchFamily="49" charset="-122"/>
              </a:rPr>
              <a:t>中断优先级的数目可配置为</a:t>
            </a:r>
            <a:r>
              <a:rPr lang="en-US" altLang="zh-CN" sz="2000" kern="0" dirty="0">
                <a:solidFill>
                  <a:srgbClr val="3333CC"/>
                </a:solidFill>
                <a:latin typeface="楷体" panose="02010609060101010101" pitchFamily="49" charset="-122"/>
                <a:ea typeface="楷体" panose="02010609060101010101" pitchFamily="49" charset="-122"/>
              </a:rPr>
              <a:t>1</a:t>
            </a:r>
            <a:r>
              <a:rPr lang="zh-CN" altLang="en-US" sz="2000" kern="0" dirty="0">
                <a:solidFill>
                  <a:srgbClr val="3333CC"/>
                </a:solidFill>
                <a:latin typeface="楷体" panose="02010609060101010101" pitchFamily="49" charset="-122"/>
                <a:ea typeface="楷体" panose="02010609060101010101" pitchFamily="49" charset="-122"/>
              </a:rPr>
              <a:t>～</a:t>
            </a:r>
            <a:r>
              <a:rPr lang="en-US" altLang="zh-CN" sz="2000" kern="0" dirty="0">
                <a:solidFill>
                  <a:srgbClr val="3333CC"/>
                </a:solidFill>
                <a:latin typeface="楷体" panose="02010609060101010101" pitchFamily="49" charset="-122"/>
                <a:ea typeface="楷体" panose="02010609060101010101" pitchFamily="49" charset="-122"/>
              </a:rPr>
              <a:t>8</a:t>
            </a:r>
            <a:r>
              <a:rPr lang="zh-CN" altLang="en-US" sz="2000" kern="0" dirty="0">
                <a:solidFill>
                  <a:srgbClr val="3333CC"/>
                </a:solidFill>
                <a:latin typeface="楷体" panose="02010609060101010101" pitchFamily="49" charset="-122"/>
                <a:ea typeface="楷体" panose="02010609060101010101" pitchFamily="49" charset="-122"/>
              </a:rPr>
              <a:t>位（</a:t>
            </a:r>
            <a:r>
              <a:rPr lang="en-US" altLang="zh-CN" sz="2000" kern="0" dirty="0">
                <a:solidFill>
                  <a:srgbClr val="3333CC"/>
                </a:solidFill>
                <a:latin typeface="楷体" panose="02010609060101010101" pitchFamily="49" charset="-122"/>
                <a:ea typeface="楷体" panose="02010609060101010101" pitchFamily="49" charset="-122"/>
              </a:rPr>
              <a:t>1</a:t>
            </a:r>
            <a:r>
              <a:rPr lang="zh-CN" altLang="en-US" sz="2000" kern="0" dirty="0">
                <a:solidFill>
                  <a:srgbClr val="3333CC"/>
                </a:solidFill>
                <a:latin typeface="楷体" panose="02010609060101010101" pitchFamily="49" charset="-122"/>
                <a:ea typeface="楷体" panose="02010609060101010101" pitchFamily="49" charset="-122"/>
              </a:rPr>
              <a:t>～</a:t>
            </a:r>
            <a:r>
              <a:rPr lang="en-US" altLang="zh-CN" sz="2000" kern="0" dirty="0">
                <a:solidFill>
                  <a:srgbClr val="3333CC"/>
                </a:solidFill>
                <a:latin typeface="楷体" panose="02010609060101010101" pitchFamily="49" charset="-122"/>
                <a:ea typeface="楷体" panose="02010609060101010101" pitchFamily="49" charset="-122"/>
              </a:rPr>
              <a:t>256</a:t>
            </a:r>
            <a:r>
              <a:rPr lang="zh-CN" altLang="en-US" sz="2000" kern="0" dirty="0">
                <a:solidFill>
                  <a:srgbClr val="3333CC"/>
                </a:solidFill>
                <a:latin typeface="楷体" panose="02010609060101010101" pitchFamily="49" charset="-122"/>
                <a:ea typeface="楷体" panose="02010609060101010101" pitchFamily="49" charset="-122"/>
              </a:rPr>
              <a:t>级）。处理模式和线程模式具有独立的堆栈和特权等级。</a:t>
            </a:r>
          </a:p>
          <a:p>
            <a:pPr>
              <a:spcBef>
                <a:spcPct val="20000"/>
              </a:spcBef>
              <a:buFont typeface="Wingdings" pitchFamily="2" charset="2"/>
              <a:buChar char="l"/>
              <a:defRPr/>
            </a:pPr>
            <a:r>
              <a:rPr lang="zh-CN" altLang="en-US" sz="2000" kern="0" dirty="0">
                <a:solidFill>
                  <a:srgbClr val="002060"/>
                </a:solidFill>
                <a:latin typeface="楷体" panose="02010609060101010101" pitchFamily="49" charset="-122"/>
                <a:ea typeface="楷体" panose="02010609060101010101" pitchFamily="49" charset="-122"/>
              </a:rPr>
              <a:t>优先级屏蔽支持临界区（关中断，使程序不被高优先级异常中断）。</a:t>
            </a:r>
          </a:p>
          <a:p>
            <a:pPr>
              <a:spcBef>
                <a:spcPct val="20000"/>
              </a:spcBef>
              <a:buFont typeface="Wingdings" pitchFamily="2" charset="2"/>
              <a:buChar char="l"/>
              <a:defRPr/>
            </a:pPr>
            <a:endParaRPr lang="zh-CN" altLang="en-US" sz="2000" kern="0" dirty="0">
              <a:solidFill>
                <a:srgbClr val="3333CC"/>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6248405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amond(in)">
                                      <p:cBhvr>
                                        <p:cTn id="7" dur="20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amond(in)">
                                      <p:cBhvr>
                                        <p:cTn id="12" dur="2000"/>
                                        <p:tgtEl>
                                          <p:spTgt spid="1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diamond(in)">
                                      <p:cBhvr>
                                        <p:cTn id="17" dur="2000"/>
                                        <p:tgtEl>
                                          <p:spTgt spid="1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diamond(in)">
                                      <p:cBhvr>
                                        <p:cTn id="22" dur="2000"/>
                                        <p:tgtEl>
                                          <p:spTgt spid="1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diamond(in)">
                                      <p:cBhvr>
                                        <p:cTn id="27" dur="2000"/>
                                        <p:tgtEl>
                                          <p:spTgt spid="1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diamond(in)">
                                      <p:cBhvr>
                                        <p:cTn id="32" dur="2000"/>
                                        <p:tgtEl>
                                          <p:spTgt spid="1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diamond(in)">
                                      <p:cBhvr>
                                        <p:cTn id="37" dur="20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E3A2EB4D-D344-40DA-9422-5EB68763E5C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20483" name="Text Box 2">
            <a:extLst>
              <a:ext uri="{FF2B5EF4-FFF2-40B4-BE49-F238E27FC236}">
                <a16:creationId xmlns:a16="http://schemas.microsoft.com/office/drawing/2014/main" id="{CC032ACB-23E5-415E-AC0B-1104BA183D6E}"/>
              </a:ext>
            </a:extLst>
          </p:cNvPr>
          <p:cNvSpPr txBox="1">
            <a:spLocks noChangeArrowheads="1"/>
          </p:cNvSpPr>
          <p:nvPr/>
        </p:nvSpPr>
        <p:spPr bwMode="auto">
          <a:xfrm>
            <a:off x="2193925" y="1503363"/>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异常基于优先级的动作</a:t>
            </a:r>
          </a:p>
        </p:txBody>
      </p:sp>
      <p:sp>
        <p:nvSpPr>
          <p:cNvPr id="5" name="Text Box 46">
            <a:extLst>
              <a:ext uri="{FF2B5EF4-FFF2-40B4-BE49-F238E27FC236}">
                <a16:creationId xmlns:a16="http://schemas.microsoft.com/office/drawing/2014/main" id="{4EDBA622-6073-47F7-94B1-3FD84FA376B4}"/>
              </a:ext>
            </a:extLst>
          </p:cNvPr>
          <p:cNvSpPr txBox="1">
            <a:spLocks noChangeArrowheads="1"/>
          </p:cNvSpPr>
          <p:nvPr/>
        </p:nvSpPr>
        <p:spPr bwMode="auto">
          <a:xfrm>
            <a:off x="2247900" y="1960563"/>
            <a:ext cx="1600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2800" kern="0" dirty="0">
                <a:solidFill>
                  <a:srgbClr val="000000"/>
                </a:solidFill>
                <a:latin typeface="华文新魏" pitchFamily="2" charset="-122"/>
                <a:ea typeface="华文新魏" pitchFamily="2" charset="-122"/>
              </a:rPr>
              <a:t>占先</a:t>
            </a:r>
          </a:p>
        </p:txBody>
      </p:sp>
      <p:sp>
        <p:nvSpPr>
          <p:cNvPr id="6" name="AutoShape 48">
            <a:extLst>
              <a:ext uri="{FF2B5EF4-FFF2-40B4-BE49-F238E27FC236}">
                <a16:creationId xmlns:a16="http://schemas.microsoft.com/office/drawing/2014/main" id="{75CD0B0D-ECCF-4D06-8993-ACC21E685D0E}"/>
              </a:ext>
            </a:extLst>
          </p:cNvPr>
          <p:cNvSpPr>
            <a:spLocks noChangeArrowheads="1"/>
          </p:cNvSpPr>
          <p:nvPr/>
        </p:nvSpPr>
        <p:spPr bwMode="auto">
          <a:xfrm>
            <a:off x="3124200" y="3773488"/>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用户程序</a:t>
            </a:r>
          </a:p>
        </p:txBody>
      </p:sp>
      <p:sp>
        <p:nvSpPr>
          <p:cNvPr id="7" name="AutoShape 49">
            <a:extLst>
              <a:ext uri="{FF2B5EF4-FFF2-40B4-BE49-F238E27FC236}">
                <a16:creationId xmlns:a16="http://schemas.microsoft.com/office/drawing/2014/main" id="{D80A8214-7968-4FCE-842C-CCC6B97497F0}"/>
              </a:ext>
            </a:extLst>
          </p:cNvPr>
          <p:cNvSpPr>
            <a:spLocks noChangeArrowheads="1"/>
          </p:cNvSpPr>
          <p:nvPr/>
        </p:nvSpPr>
        <p:spPr bwMode="auto">
          <a:xfrm>
            <a:off x="5029200" y="3773488"/>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中断</a:t>
            </a:r>
            <a:r>
              <a:rPr lang="en-US" altLang="zh-CN" kern="0">
                <a:solidFill>
                  <a:sysClr val="windowText" lastClr="000000"/>
                </a:solidFill>
              </a:rPr>
              <a:t>1 </a:t>
            </a:r>
          </a:p>
        </p:txBody>
      </p:sp>
      <p:sp>
        <p:nvSpPr>
          <p:cNvPr id="8" name="AutoShape 50">
            <a:extLst>
              <a:ext uri="{FF2B5EF4-FFF2-40B4-BE49-F238E27FC236}">
                <a16:creationId xmlns:a16="http://schemas.microsoft.com/office/drawing/2014/main" id="{209D44FC-E5B1-481B-B131-B26781942263}"/>
              </a:ext>
            </a:extLst>
          </p:cNvPr>
          <p:cNvSpPr>
            <a:spLocks noChangeArrowheads="1"/>
          </p:cNvSpPr>
          <p:nvPr/>
        </p:nvSpPr>
        <p:spPr bwMode="auto">
          <a:xfrm>
            <a:off x="6858000" y="3773488"/>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中断</a:t>
            </a:r>
            <a:r>
              <a:rPr lang="en-US" altLang="zh-CN" kern="0">
                <a:solidFill>
                  <a:sysClr val="windowText" lastClr="000000"/>
                </a:solidFill>
              </a:rPr>
              <a:t>2</a:t>
            </a:r>
          </a:p>
        </p:txBody>
      </p:sp>
      <p:sp>
        <p:nvSpPr>
          <p:cNvPr id="9" name="Line 51">
            <a:extLst>
              <a:ext uri="{FF2B5EF4-FFF2-40B4-BE49-F238E27FC236}">
                <a16:creationId xmlns:a16="http://schemas.microsoft.com/office/drawing/2014/main" id="{7CEA6F51-C601-43D6-BAAA-AA6148E2D32C}"/>
              </a:ext>
            </a:extLst>
          </p:cNvPr>
          <p:cNvSpPr>
            <a:spLocks noChangeShapeType="1"/>
          </p:cNvSpPr>
          <p:nvPr/>
        </p:nvSpPr>
        <p:spPr bwMode="auto">
          <a:xfrm>
            <a:off x="3581400" y="4230688"/>
            <a:ext cx="0" cy="76200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cxnSp>
        <p:nvCxnSpPr>
          <p:cNvPr id="11" name="AutoShape 52">
            <a:extLst>
              <a:ext uri="{FF2B5EF4-FFF2-40B4-BE49-F238E27FC236}">
                <a16:creationId xmlns:a16="http://schemas.microsoft.com/office/drawing/2014/main" id="{B8E68902-B324-44A1-A594-29E8F5F2F072}"/>
              </a:ext>
            </a:extLst>
          </p:cNvPr>
          <p:cNvCxnSpPr>
            <a:cxnSpLocks noChangeShapeType="1"/>
            <a:stCxn id="9" idx="1"/>
          </p:cNvCxnSpPr>
          <p:nvPr/>
        </p:nvCxnSpPr>
        <p:spPr bwMode="auto">
          <a:xfrm flipV="1">
            <a:off x="3581400" y="4383088"/>
            <a:ext cx="1905000" cy="647700"/>
          </a:xfrm>
          <a:prstGeom prst="straightConnector1">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Line 55">
            <a:extLst>
              <a:ext uri="{FF2B5EF4-FFF2-40B4-BE49-F238E27FC236}">
                <a16:creationId xmlns:a16="http://schemas.microsoft.com/office/drawing/2014/main" id="{41F8223B-9BD1-4704-A8A9-3700A9AE2D49}"/>
              </a:ext>
            </a:extLst>
          </p:cNvPr>
          <p:cNvSpPr>
            <a:spLocks noChangeShapeType="1"/>
          </p:cNvSpPr>
          <p:nvPr/>
        </p:nvSpPr>
        <p:spPr bwMode="auto">
          <a:xfrm>
            <a:off x="5486400" y="4459288"/>
            <a:ext cx="0" cy="838200"/>
          </a:xfrm>
          <a:prstGeom prst="line">
            <a:avLst/>
          </a:prstGeom>
          <a:noFill/>
          <a:ln w="762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cxnSp>
        <p:nvCxnSpPr>
          <p:cNvPr id="13" name="AutoShape 56">
            <a:extLst>
              <a:ext uri="{FF2B5EF4-FFF2-40B4-BE49-F238E27FC236}">
                <a16:creationId xmlns:a16="http://schemas.microsoft.com/office/drawing/2014/main" id="{A0E3E5A8-93DE-4270-A342-8B2BDF2C4AE7}"/>
              </a:ext>
            </a:extLst>
          </p:cNvPr>
          <p:cNvCxnSpPr>
            <a:cxnSpLocks noChangeShapeType="1"/>
            <a:stCxn id="12" idx="1"/>
          </p:cNvCxnSpPr>
          <p:nvPr/>
        </p:nvCxnSpPr>
        <p:spPr bwMode="auto">
          <a:xfrm flipV="1">
            <a:off x="5486400" y="4459288"/>
            <a:ext cx="1752600" cy="876300"/>
          </a:xfrm>
          <a:prstGeom prst="straightConnector1">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Line 57">
            <a:extLst>
              <a:ext uri="{FF2B5EF4-FFF2-40B4-BE49-F238E27FC236}">
                <a16:creationId xmlns:a16="http://schemas.microsoft.com/office/drawing/2014/main" id="{7D2B1BA3-7BE7-4C6B-B00F-7158ADCF32A1}"/>
              </a:ext>
            </a:extLst>
          </p:cNvPr>
          <p:cNvSpPr>
            <a:spLocks noChangeShapeType="1"/>
          </p:cNvSpPr>
          <p:nvPr/>
        </p:nvSpPr>
        <p:spPr bwMode="auto">
          <a:xfrm>
            <a:off x="7239000" y="4459288"/>
            <a:ext cx="0" cy="1752600"/>
          </a:xfrm>
          <a:prstGeom prst="line">
            <a:avLst/>
          </a:prstGeom>
          <a:noFill/>
          <a:ln w="762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cxnSp>
        <p:nvCxnSpPr>
          <p:cNvPr id="15" name="AutoShape 58">
            <a:extLst>
              <a:ext uri="{FF2B5EF4-FFF2-40B4-BE49-F238E27FC236}">
                <a16:creationId xmlns:a16="http://schemas.microsoft.com/office/drawing/2014/main" id="{E247A959-6A49-488E-AE52-7F3C431A8EC6}"/>
              </a:ext>
            </a:extLst>
          </p:cNvPr>
          <p:cNvCxnSpPr>
            <a:cxnSpLocks noChangeShapeType="1"/>
          </p:cNvCxnSpPr>
          <p:nvPr/>
        </p:nvCxnSpPr>
        <p:spPr bwMode="auto">
          <a:xfrm flipH="1" flipV="1">
            <a:off x="5486400" y="5449888"/>
            <a:ext cx="1752600" cy="762000"/>
          </a:xfrm>
          <a:prstGeom prst="straightConnector1">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Line 59">
            <a:extLst>
              <a:ext uri="{FF2B5EF4-FFF2-40B4-BE49-F238E27FC236}">
                <a16:creationId xmlns:a16="http://schemas.microsoft.com/office/drawing/2014/main" id="{E44F8084-54C5-4CD3-B934-A35B23016664}"/>
              </a:ext>
            </a:extLst>
          </p:cNvPr>
          <p:cNvSpPr>
            <a:spLocks noChangeShapeType="1"/>
          </p:cNvSpPr>
          <p:nvPr/>
        </p:nvSpPr>
        <p:spPr bwMode="auto">
          <a:xfrm>
            <a:off x="5486400" y="5449888"/>
            <a:ext cx="0" cy="1066800"/>
          </a:xfrm>
          <a:prstGeom prst="line">
            <a:avLst/>
          </a:prstGeom>
          <a:noFill/>
          <a:ln w="762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cxnSp>
        <p:nvCxnSpPr>
          <p:cNvPr id="17" name="AutoShape 61">
            <a:extLst>
              <a:ext uri="{FF2B5EF4-FFF2-40B4-BE49-F238E27FC236}">
                <a16:creationId xmlns:a16="http://schemas.microsoft.com/office/drawing/2014/main" id="{240BD7D2-29F1-4745-8033-70FA5C3444F5}"/>
              </a:ext>
            </a:extLst>
          </p:cNvPr>
          <p:cNvCxnSpPr>
            <a:cxnSpLocks noChangeShapeType="1"/>
          </p:cNvCxnSpPr>
          <p:nvPr/>
        </p:nvCxnSpPr>
        <p:spPr bwMode="auto">
          <a:xfrm flipH="1" flipV="1">
            <a:off x="3581400" y="5145088"/>
            <a:ext cx="1905000" cy="1371600"/>
          </a:xfrm>
          <a:prstGeom prst="straightConnector1">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Line 62">
            <a:extLst>
              <a:ext uri="{FF2B5EF4-FFF2-40B4-BE49-F238E27FC236}">
                <a16:creationId xmlns:a16="http://schemas.microsoft.com/office/drawing/2014/main" id="{AB8A09BE-D753-483E-B1F0-1E8044FE17F6}"/>
              </a:ext>
            </a:extLst>
          </p:cNvPr>
          <p:cNvSpPr>
            <a:spLocks noChangeShapeType="1"/>
          </p:cNvSpPr>
          <p:nvPr/>
        </p:nvSpPr>
        <p:spPr bwMode="auto">
          <a:xfrm>
            <a:off x="3581400" y="5145088"/>
            <a:ext cx="0" cy="152400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9" name="AutoShape 64">
            <a:extLst>
              <a:ext uri="{FF2B5EF4-FFF2-40B4-BE49-F238E27FC236}">
                <a16:creationId xmlns:a16="http://schemas.microsoft.com/office/drawing/2014/main" id="{EEBBAC78-A8E5-4259-9AE0-99C1D658A89D}"/>
              </a:ext>
            </a:extLst>
          </p:cNvPr>
          <p:cNvSpPr>
            <a:spLocks noChangeArrowheads="1"/>
          </p:cNvSpPr>
          <p:nvPr/>
        </p:nvSpPr>
        <p:spPr bwMode="auto">
          <a:xfrm>
            <a:off x="5029200" y="3392488"/>
            <a:ext cx="990600" cy="381000"/>
          </a:xfrm>
          <a:prstGeom prst="flowChartAlternateProcess">
            <a:avLst/>
          </a:prstGeom>
          <a:solidFill>
            <a:srgbClr val="FFFF00"/>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rgbClr val="FF3300"/>
                </a:solidFill>
              </a:rPr>
              <a:t>优先级</a:t>
            </a:r>
            <a:r>
              <a:rPr lang="en-US" altLang="zh-CN" kern="0">
                <a:solidFill>
                  <a:srgbClr val="FF3300"/>
                </a:solidFill>
              </a:rPr>
              <a:t>3</a:t>
            </a:r>
            <a:r>
              <a:rPr lang="en-US" altLang="zh-CN" kern="0">
                <a:solidFill>
                  <a:sysClr val="windowText" lastClr="000000"/>
                </a:solidFill>
              </a:rPr>
              <a:t> </a:t>
            </a:r>
          </a:p>
        </p:txBody>
      </p:sp>
      <p:sp>
        <p:nvSpPr>
          <p:cNvPr id="20" name="AutoShape 65">
            <a:extLst>
              <a:ext uri="{FF2B5EF4-FFF2-40B4-BE49-F238E27FC236}">
                <a16:creationId xmlns:a16="http://schemas.microsoft.com/office/drawing/2014/main" id="{341A117C-E6BA-484B-8178-CF4EAEE5D161}"/>
              </a:ext>
            </a:extLst>
          </p:cNvPr>
          <p:cNvSpPr>
            <a:spLocks noChangeArrowheads="1"/>
          </p:cNvSpPr>
          <p:nvPr/>
        </p:nvSpPr>
        <p:spPr bwMode="auto">
          <a:xfrm>
            <a:off x="6858000" y="3392488"/>
            <a:ext cx="990600" cy="381000"/>
          </a:xfrm>
          <a:prstGeom prst="flowChartAlternateProcess">
            <a:avLst/>
          </a:prstGeom>
          <a:solidFill>
            <a:srgbClr val="FFFF00"/>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rgbClr val="FF3300"/>
                </a:solidFill>
              </a:rPr>
              <a:t>优先级</a:t>
            </a:r>
            <a:r>
              <a:rPr lang="en-US" altLang="zh-CN" kern="0">
                <a:solidFill>
                  <a:srgbClr val="FF3300"/>
                </a:solidFill>
              </a:rPr>
              <a:t>2</a:t>
            </a:r>
            <a:r>
              <a:rPr lang="en-US" altLang="zh-CN" kern="0">
                <a:solidFill>
                  <a:sysClr val="windowText" lastClr="000000"/>
                </a:solidFill>
              </a:rPr>
              <a:t> </a:t>
            </a:r>
          </a:p>
        </p:txBody>
      </p:sp>
      <p:sp>
        <p:nvSpPr>
          <p:cNvPr id="21" name="AutoShape 66">
            <a:extLst>
              <a:ext uri="{FF2B5EF4-FFF2-40B4-BE49-F238E27FC236}">
                <a16:creationId xmlns:a16="http://schemas.microsoft.com/office/drawing/2014/main" id="{2A369A4D-BA09-4F19-8319-A4291EE8DC0E}"/>
              </a:ext>
            </a:extLst>
          </p:cNvPr>
          <p:cNvSpPr>
            <a:spLocks noChangeArrowheads="1"/>
          </p:cNvSpPr>
          <p:nvPr/>
        </p:nvSpPr>
        <p:spPr bwMode="auto">
          <a:xfrm>
            <a:off x="2743200" y="4840288"/>
            <a:ext cx="609600" cy="457200"/>
          </a:xfrm>
          <a:prstGeom prst="rightArrow">
            <a:avLst>
              <a:gd name="adj1" fmla="val 50000"/>
              <a:gd name="adj2" fmla="val 33333"/>
            </a:avLst>
          </a:prstGeom>
          <a:solidFill>
            <a:srgbClr val="FFFF00"/>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中断</a:t>
            </a:r>
            <a:r>
              <a:rPr lang="en-US" altLang="zh-CN" sz="1600" kern="0">
                <a:solidFill>
                  <a:sysClr val="windowText" lastClr="000000"/>
                </a:solidFill>
              </a:rPr>
              <a:t>1</a:t>
            </a:r>
          </a:p>
        </p:txBody>
      </p:sp>
      <p:sp>
        <p:nvSpPr>
          <p:cNvPr id="22" name="AutoShape 67">
            <a:extLst>
              <a:ext uri="{FF2B5EF4-FFF2-40B4-BE49-F238E27FC236}">
                <a16:creationId xmlns:a16="http://schemas.microsoft.com/office/drawing/2014/main" id="{19CC70CA-07DC-47AF-ABEA-32AE23A000CA}"/>
              </a:ext>
            </a:extLst>
          </p:cNvPr>
          <p:cNvSpPr>
            <a:spLocks noChangeArrowheads="1"/>
          </p:cNvSpPr>
          <p:nvPr/>
        </p:nvSpPr>
        <p:spPr bwMode="auto">
          <a:xfrm>
            <a:off x="4724400" y="5145088"/>
            <a:ext cx="609600" cy="457200"/>
          </a:xfrm>
          <a:prstGeom prst="rightArrow">
            <a:avLst>
              <a:gd name="adj1" fmla="val 50000"/>
              <a:gd name="adj2" fmla="val 33333"/>
            </a:avLst>
          </a:prstGeom>
          <a:solidFill>
            <a:srgbClr val="FFFF00"/>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中断</a:t>
            </a:r>
            <a:r>
              <a:rPr lang="en-US" altLang="zh-CN" sz="1600" kern="0">
                <a:solidFill>
                  <a:sysClr val="windowText" lastClr="000000"/>
                </a:solidFill>
              </a:rPr>
              <a:t>2</a:t>
            </a:r>
          </a:p>
        </p:txBody>
      </p:sp>
      <p:sp>
        <p:nvSpPr>
          <p:cNvPr id="23" name="Rectangle 68">
            <a:extLst>
              <a:ext uri="{FF2B5EF4-FFF2-40B4-BE49-F238E27FC236}">
                <a16:creationId xmlns:a16="http://schemas.microsoft.com/office/drawing/2014/main" id="{51AE09D2-C006-4F0E-B4DF-21F4CC0B2E86}"/>
              </a:ext>
            </a:extLst>
          </p:cNvPr>
          <p:cNvSpPr>
            <a:spLocks noChangeArrowheads="1"/>
          </p:cNvSpPr>
          <p:nvPr/>
        </p:nvSpPr>
        <p:spPr bwMode="auto">
          <a:xfrm>
            <a:off x="4038600" y="4383088"/>
            <a:ext cx="5334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压栈</a:t>
            </a:r>
          </a:p>
        </p:txBody>
      </p:sp>
      <p:sp>
        <p:nvSpPr>
          <p:cNvPr id="24" name="Rectangle 69">
            <a:extLst>
              <a:ext uri="{FF2B5EF4-FFF2-40B4-BE49-F238E27FC236}">
                <a16:creationId xmlns:a16="http://schemas.microsoft.com/office/drawing/2014/main" id="{405B2102-9495-4361-8CDE-91628948EE31}"/>
              </a:ext>
            </a:extLst>
          </p:cNvPr>
          <p:cNvSpPr>
            <a:spLocks noChangeArrowheads="1"/>
          </p:cNvSpPr>
          <p:nvPr/>
        </p:nvSpPr>
        <p:spPr bwMode="auto">
          <a:xfrm>
            <a:off x="5943600" y="4535488"/>
            <a:ext cx="5334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压栈</a:t>
            </a:r>
          </a:p>
        </p:txBody>
      </p:sp>
      <p:sp>
        <p:nvSpPr>
          <p:cNvPr id="25" name="Rectangle 70">
            <a:extLst>
              <a:ext uri="{FF2B5EF4-FFF2-40B4-BE49-F238E27FC236}">
                <a16:creationId xmlns:a16="http://schemas.microsoft.com/office/drawing/2014/main" id="{B519C1ED-5F31-43BB-A4AD-BA4B9E5BDD61}"/>
              </a:ext>
            </a:extLst>
          </p:cNvPr>
          <p:cNvSpPr>
            <a:spLocks noChangeArrowheads="1"/>
          </p:cNvSpPr>
          <p:nvPr/>
        </p:nvSpPr>
        <p:spPr bwMode="auto">
          <a:xfrm>
            <a:off x="6019800" y="5907088"/>
            <a:ext cx="5334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出栈</a:t>
            </a:r>
          </a:p>
        </p:txBody>
      </p:sp>
      <p:sp>
        <p:nvSpPr>
          <p:cNvPr id="26" name="Rectangle 71">
            <a:extLst>
              <a:ext uri="{FF2B5EF4-FFF2-40B4-BE49-F238E27FC236}">
                <a16:creationId xmlns:a16="http://schemas.microsoft.com/office/drawing/2014/main" id="{E1D558AD-4E16-4E97-AA43-5E7C28C72F81}"/>
              </a:ext>
            </a:extLst>
          </p:cNvPr>
          <p:cNvSpPr>
            <a:spLocks noChangeArrowheads="1"/>
          </p:cNvSpPr>
          <p:nvPr/>
        </p:nvSpPr>
        <p:spPr bwMode="auto">
          <a:xfrm>
            <a:off x="4038600" y="5830888"/>
            <a:ext cx="5334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出栈</a:t>
            </a:r>
          </a:p>
        </p:txBody>
      </p:sp>
      <p:sp>
        <p:nvSpPr>
          <p:cNvPr id="27" name="Text Box 4">
            <a:extLst>
              <a:ext uri="{FF2B5EF4-FFF2-40B4-BE49-F238E27FC236}">
                <a16:creationId xmlns:a16="http://schemas.microsoft.com/office/drawing/2014/main" id="{5ABB53CF-740F-4AE0-B941-A3B718CC01D4}"/>
              </a:ext>
            </a:extLst>
          </p:cNvPr>
          <p:cNvSpPr txBox="1">
            <a:spLocks noChangeArrowheads="1"/>
          </p:cNvSpPr>
          <p:nvPr/>
        </p:nvSpPr>
        <p:spPr bwMode="auto">
          <a:xfrm>
            <a:off x="3340101" y="2041526"/>
            <a:ext cx="6969125" cy="646113"/>
          </a:xfrm>
          <a:prstGeom prst="rect">
            <a:avLst/>
          </a:prstGeom>
          <a:noFill/>
          <a:ln w="952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buClrTx/>
              <a:buSzTx/>
              <a:buFont typeface="Wingdings" panose="05000000000000000000" pitchFamily="2" charset="2"/>
              <a:buNone/>
            </a:pPr>
            <a:r>
              <a:rPr lang="zh-CN" altLang="en-US" sz="1800">
                <a:solidFill>
                  <a:srgbClr val="0000FF"/>
                </a:solidFill>
                <a:latin typeface="华文新魏" panose="02010800040101010101" pitchFamily="2" charset="-122"/>
                <a:ea typeface="华文新魏" panose="02010800040101010101" pitchFamily="2" charset="-122"/>
              </a:rPr>
              <a:t>在异常处理程序中，一个新的异常比当前的异常优先级更高，处理器打断当前的流程，响应优先级更高的异常，此时产生中断嵌套。</a:t>
            </a:r>
          </a:p>
        </p:txBody>
      </p:sp>
    </p:spTree>
    <p:extLst>
      <p:ext uri="{BB962C8B-B14F-4D97-AF65-F5344CB8AC3E}">
        <p14:creationId xmlns:p14="http://schemas.microsoft.com/office/powerpoint/2010/main" val="18695395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4)">
                                      <p:cBhvr>
                                        <p:cTn id="7" dur="20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00"/>
                                        <p:tgtEl>
                                          <p:spTgt spid="1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1"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up)">
                                      <p:cBhvr>
                                        <p:cTn id="63" dur="500"/>
                                        <p:tgtEl>
                                          <p:spTgt spid="1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down)">
                                      <p:cBhvr>
                                        <p:cTn id="68" dur="500"/>
                                        <p:tgtEl>
                                          <p:spTgt spid="1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dissolve">
                                      <p:cBhvr>
                                        <p:cTn id="71" dur="500"/>
                                        <p:tgtEl>
                                          <p:spTgt spid="2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up)">
                                      <p:cBhvr>
                                        <p:cTn id="7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37D3396D-2AA9-4FE2-9140-311782BFCFD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22531" name="Text Box 2">
            <a:extLst>
              <a:ext uri="{FF2B5EF4-FFF2-40B4-BE49-F238E27FC236}">
                <a16:creationId xmlns:a16="http://schemas.microsoft.com/office/drawing/2014/main" id="{57892414-C7C2-4E61-9B8A-E8B1F90570F6}"/>
              </a:ext>
            </a:extLst>
          </p:cNvPr>
          <p:cNvSpPr txBox="1">
            <a:spLocks noChangeArrowheads="1"/>
          </p:cNvSpPr>
          <p:nvPr/>
        </p:nvSpPr>
        <p:spPr bwMode="auto">
          <a:xfrm>
            <a:off x="2279650" y="1341438"/>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异常基于优先级的动作</a:t>
            </a:r>
          </a:p>
        </p:txBody>
      </p:sp>
      <p:sp>
        <p:nvSpPr>
          <p:cNvPr id="5" name="Text Box 3">
            <a:extLst>
              <a:ext uri="{FF2B5EF4-FFF2-40B4-BE49-F238E27FC236}">
                <a16:creationId xmlns:a16="http://schemas.microsoft.com/office/drawing/2014/main" id="{090E3B04-CC00-41FF-AB44-B4E698F9D940}"/>
              </a:ext>
            </a:extLst>
          </p:cNvPr>
          <p:cNvSpPr txBox="1">
            <a:spLocks noChangeArrowheads="1"/>
          </p:cNvSpPr>
          <p:nvPr/>
        </p:nvSpPr>
        <p:spPr bwMode="auto">
          <a:xfrm>
            <a:off x="2092325" y="1411288"/>
            <a:ext cx="1981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2800" kern="0" dirty="0">
                <a:solidFill>
                  <a:srgbClr val="000000"/>
                </a:solidFill>
                <a:latin typeface="华文新魏" pitchFamily="2" charset="-122"/>
                <a:ea typeface="华文新魏" pitchFamily="2" charset="-122"/>
              </a:rPr>
              <a:t>末尾连锁</a:t>
            </a:r>
          </a:p>
        </p:txBody>
      </p:sp>
      <p:sp>
        <p:nvSpPr>
          <p:cNvPr id="6" name="AutoShape 4">
            <a:extLst>
              <a:ext uri="{FF2B5EF4-FFF2-40B4-BE49-F238E27FC236}">
                <a16:creationId xmlns:a16="http://schemas.microsoft.com/office/drawing/2014/main" id="{B9F3F71C-53CE-428A-A66F-2E85D904664F}"/>
              </a:ext>
            </a:extLst>
          </p:cNvPr>
          <p:cNvSpPr>
            <a:spLocks noChangeArrowheads="1"/>
          </p:cNvSpPr>
          <p:nvPr/>
        </p:nvSpPr>
        <p:spPr bwMode="auto">
          <a:xfrm>
            <a:off x="3124200" y="2401888"/>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用户程序</a:t>
            </a:r>
          </a:p>
        </p:txBody>
      </p:sp>
      <p:sp>
        <p:nvSpPr>
          <p:cNvPr id="7" name="AutoShape 5">
            <a:extLst>
              <a:ext uri="{FF2B5EF4-FFF2-40B4-BE49-F238E27FC236}">
                <a16:creationId xmlns:a16="http://schemas.microsoft.com/office/drawing/2014/main" id="{7A5A97F6-E164-4192-BDB4-4BE76B62B707}"/>
              </a:ext>
            </a:extLst>
          </p:cNvPr>
          <p:cNvSpPr>
            <a:spLocks noChangeArrowheads="1"/>
          </p:cNvSpPr>
          <p:nvPr/>
        </p:nvSpPr>
        <p:spPr bwMode="auto">
          <a:xfrm>
            <a:off x="5029200" y="2401888"/>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中断</a:t>
            </a:r>
            <a:r>
              <a:rPr lang="en-US" altLang="zh-CN" kern="0">
                <a:solidFill>
                  <a:sysClr val="windowText" lastClr="000000"/>
                </a:solidFill>
              </a:rPr>
              <a:t>1 </a:t>
            </a:r>
          </a:p>
        </p:txBody>
      </p:sp>
      <p:sp>
        <p:nvSpPr>
          <p:cNvPr id="8" name="AutoShape 6">
            <a:extLst>
              <a:ext uri="{FF2B5EF4-FFF2-40B4-BE49-F238E27FC236}">
                <a16:creationId xmlns:a16="http://schemas.microsoft.com/office/drawing/2014/main" id="{40EA0E08-B259-429D-ADAA-BBA5E1F67BEC}"/>
              </a:ext>
            </a:extLst>
          </p:cNvPr>
          <p:cNvSpPr>
            <a:spLocks noChangeArrowheads="1"/>
          </p:cNvSpPr>
          <p:nvPr/>
        </p:nvSpPr>
        <p:spPr bwMode="auto">
          <a:xfrm>
            <a:off x="6858000" y="2401888"/>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中断</a:t>
            </a:r>
            <a:r>
              <a:rPr lang="en-US" altLang="zh-CN" kern="0">
                <a:solidFill>
                  <a:sysClr val="windowText" lastClr="000000"/>
                </a:solidFill>
              </a:rPr>
              <a:t>2</a:t>
            </a:r>
          </a:p>
        </p:txBody>
      </p:sp>
      <p:sp>
        <p:nvSpPr>
          <p:cNvPr id="9" name="Line 7">
            <a:extLst>
              <a:ext uri="{FF2B5EF4-FFF2-40B4-BE49-F238E27FC236}">
                <a16:creationId xmlns:a16="http://schemas.microsoft.com/office/drawing/2014/main" id="{6B32DAE0-5D11-4161-BBAB-77BAB41BC2F2}"/>
              </a:ext>
            </a:extLst>
          </p:cNvPr>
          <p:cNvSpPr>
            <a:spLocks noChangeShapeType="1"/>
          </p:cNvSpPr>
          <p:nvPr/>
        </p:nvSpPr>
        <p:spPr bwMode="auto">
          <a:xfrm>
            <a:off x="3581400" y="2859088"/>
            <a:ext cx="0" cy="76200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cxnSp>
        <p:nvCxnSpPr>
          <p:cNvPr id="11" name="AutoShape 8">
            <a:extLst>
              <a:ext uri="{FF2B5EF4-FFF2-40B4-BE49-F238E27FC236}">
                <a16:creationId xmlns:a16="http://schemas.microsoft.com/office/drawing/2014/main" id="{F8EBBEB2-5AA2-46BC-B453-4C4829209100}"/>
              </a:ext>
            </a:extLst>
          </p:cNvPr>
          <p:cNvCxnSpPr>
            <a:cxnSpLocks noChangeShapeType="1"/>
            <a:stCxn id="9" idx="1"/>
          </p:cNvCxnSpPr>
          <p:nvPr/>
        </p:nvCxnSpPr>
        <p:spPr bwMode="auto">
          <a:xfrm flipV="1">
            <a:off x="3581400" y="3011488"/>
            <a:ext cx="1905000" cy="647700"/>
          </a:xfrm>
          <a:prstGeom prst="straightConnector1">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Line 9">
            <a:extLst>
              <a:ext uri="{FF2B5EF4-FFF2-40B4-BE49-F238E27FC236}">
                <a16:creationId xmlns:a16="http://schemas.microsoft.com/office/drawing/2014/main" id="{798A56AE-3604-4B12-AEB3-A3BAE5EE2640}"/>
              </a:ext>
            </a:extLst>
          </p:cNvPr>
          <p:cNvSpPr>
            <a:spLocks noChangeShapeType="1"/>
          </p:cNvSpPr>
          <p:nvPr/>
        </p:nvSpPr>
        <p:spPr bwMode="auto">
          <a:xfrm>
            <a:off x="5486400" y="3087688"/>
            <a:ext cx="0" cy="685800"/>
          </a:xfrm>
          <a:prstGeom prst="line">
            <a:avLst/>
          </a:prstGeom>
          <a:noFill/>
          <a:ln w="762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cxnSp>
        <p:nvCxnSpPr>
          <p:cNvPr id="13" name="AutoShape 10">
            <a:extLst>
              <a:ext uri="{FF2B5EF4-FFF2-40B4-BE49-F238E27FC236}">
                <a16:creationId xmlns:a16="http://schemas.microsoft.com/office/drawing/2014/main" id="{BCC6F21B-DC62-4925-B067-EA6158588814}"/>
              </a:ext>
            </a:extLst>
          </p:cNvPr>
          <p:cNvCxnSpPr>
            <a:cxnSpLocks noChangeShapeType="1"/>
            <a:stCxn id="12" idx="1"/>
            <a:endCxn id="14" idx="0"/>
          </p:cNvCxnSpPr>
          <p:nvPr/>
        </p:nvCxnSpPr>
        <p:spPr bwMode="auto">
          <a:xfrm flipV="1">
            <a:off x="5486400" y="3049588"/>
            <a:ext cx="1752600" cy="762000"/>
          </a:xfrm>
          <a:prstGeom prst="straightConnector1">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Line 11">
            <a:extLst>
              <a:ext uri="{FF2B5EF4-FFF2-40B4-BE49-F238E27FC236}">
                <a16:creationId xmlns:a16="http://schemas.microsoft.com/office/drawing/2014/main" id="{A063410F-4027-4C74-A6A6-762CE5510325}"/>
              </a:ext>
            </a:extLst>
          </p:cNvPr>
          <p:cNvSpPr>
            <a:spLocks noChangeShapeType="1"/>
          </p:cNvSpPr>
          <p:nvPr/>
        </p:nvSpPr>
        <p:spPr bwMode="auto">
          <a:xfrm>
            <a:off x="7239000" y="3087688"/>
            <a:ext cx="0" cy="2895600"/>
          </a:xfrm>
          <a:prstGeom prst="line">
            <a:avLst/>
          </a:prstGeom>
          <a:noFill/>
          <a:ln w="762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5" name="Line 15">
            <a:extLst>
              <a:ext uri="{FF2B5EF4-FFF2-40B4-BE49-F238E27FC236}">
                <a16:creationId xmlns:a16="http://schemas.microsoft.com/office/drawing/2014/main" id="{97933034-08C1-4883-936D-244EC271B5A2}"/>
              </a:ext>
            </a:extLst>
          </p:cNvPr>
          <p:cNvSpPr>
            <a:spLocks noChangeShapeType="1"/>
          </p:cNvSpPr>
          <p:nvPr/>
        </p:nvSpPr>
        <p:spPr bwMode="auto">
          <a:xfrm>
            <a:off x="3581400" y="3773488"/>
            <a:ext cx="0" cy="152400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6" name="AutoShape 16">
            <a:extLst>
              <a:ext uri="{FF2B5EF4-FFF2-40B4-BE49-F238E27FC236}">
                <a16:creationId xmlns:a16="http://schemas.microsoft.com/office/drawing/2014/main" id="{3EE03BB4-A789-48F7-AF6C-FDCCBC4F3AA4}"/>
              </a:ext>
            </a:extLst>
          </p:cNvPr>
          <p:cNvSpPr>
            <a:spLocks noChangeArrowheads="1"/>
          </p:cNvSpPr>
          <p:nvPr/>
        </p:nvSpPr>
        <p:spPr bwMode="auto">
          <a:xfrm>
            <a:off x="5029200" y="2020888"/>
            <a:ext cx="990600" cy="381000"/>
          </a:xfrm>
          <a:prstGeom prst="flowChartAlternateProcess">
            <a:avLst/>
          </a:prstGeom>
          <a:solidFill>
            <a:srgbClr val="FFFF00"/>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rgbClr val="FF3300"/>
                </a:solidFill>
              </a:rPr>
              <a:t>优先级</a:t>
            </a:r>
            <a:r>
              <a:rPr lang="en-US" altLang="zh-CN" kern="0">
                <a:solidFill>
                  <a:srgbClr val="FF3300"/>
                </a:solidFill>
              </a:rPr>
              <a:t>3</a:t>
            </a:r>
            <a:r>
              <a:rPr lang="en-US" altLang="zh-CN" kern="0">
                <a:solidFill>
                  <a:sysClr val="windowText" lastClr="000000"/>
                </a:solidFill>
              </a:rPr>
              <a:t> </a:t>
            </a:r>
          </a:p>
        </p:txBody>
      </p:sp>
      <p:sp>
        <p:nvSpPr>
          <p:cNvPr id="17" name="AutoShape 17">
            <a:extLst>
              <a:ext uri="{FF2B5EF4-FFF2-40B4-BE49-F238E27FC236}">
                <a16:creationId xmlns:a16="http://schemas.microsoft.com/office/drawing/2014/main" id="{9476BC28-6D24-4B07-903D-8D23A62F6C5B}"/>
              </a:ext>
            </a:extLst>
          </p:cNvPr>
          <p:cNvSpPr>
            <a:spLocks noChangeArrowheads="1"/>
          </p:cNvSpPr>
          <p:nvPr/>
        </p:nvSpPr>
        <p:spPr bwMode="auto">
          <a:xfrm>
            <a:off x="6858000" y="2020888"/>
            <a:ext cx="990600" cy="381000"/>
          </a:xfrm>
          <a:prstGeom prst="flowChartAlternateProcess">
            <a:avLst/>
          </a:prstGeom>
          <a:solidFill>
            <a:srgbClr val="FFFF00"/>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rgbClr val="FF3300"/>
                </a:solidFill>
              </a:rPr>
              <a:t>优先级</a:t>
            </a:r>
            <a:r>
              <a:rPr lang="en-US" altLang="zh-CN" kern="0">
                <a:solidFill>
                  <a:srgbClr val="FF3300"/>
                </a:solidFill>
              </a:rPr>
              <a:t>2</a:t>
            </a:r>
            <a:r>
              <a:rPr lang="en-US" altLang="zh-CN" kern="0">
                <a:solidFill>
                  <a:sysClr val="windowText" lastClr="000000"/>
                </a:solidFill>
              </a:rPr>
              <a:t> </a:t>
            </a:r>
          </a:p>
        </p:txBody>
      </p:sp>
      <p:sp>
        <p:nvSpPr>
          <p:cNvPr id="18" name="AutoShape 18">
            <a:extLst>
              <a:ext uri="{FF2B5EF4-FFF2-40B4-BE49-F238E27FC236}">
                <a16:creationId xmlns:a16="http://schemas.microsoft.com/office/drawing/2014/main" id="{5501ECDC-DE11-4FAC-B1A4-4609C38C39F9}"/>
              </a:ext>
            </a:extLst>
          </p:cNvPr>
          <p:cNvSpPr>
            <a:spLocks noChangeArrowheads="1"/>
          </p:cNvSpPr>
          <p:nvPr/>
        </p:nvSpPr>
        <p:spPr bwMode="auto">
          <a:xfrm>
            <a:off x="2743200" y="3468688"/>
            <a:ext cx="609600" cy="457200"/>
          </a:xfrm>
          <a:prstGeom prst="rightArrow">
            <a:avLst>
              <a:gd name="adj1" fmla="val 50000"/>
              <a:gd name="adj2" fmla="val 33333"/>
            </a:avLst>
          </a:prstGeom>
          <a:solidFill>
            <a:srgbClr val="FFFF00"/>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中断</a:t>
            </a:r>
            <a:r>
              <a:rPr lang="en-US" altLang="zh-CN" sz="1600" kern="0">
                <a:solidFill>
                  <a:sysClr val="windowText" lastClr="000000"/>
                </a:solidFill>
              </a:rPr>
              <a:t>1</a:t>
            </a:r>
          </a:p>
        </p:txBody>
      </p:sp>
      <p:sp>
        <p:nvSpPr>
          <p:cNvPr id="19" name="AutoShape 19">
            <a:extLst>
              <a:ext uri="{FF2B5EF4-FFF2-40B4-BE49-F238E27FC236}">
                <a16:creationId xmlns:a16="http://schemas.microsoft.com/office/drawing/2014/main" id="{F44AB7A8-C1AB-4F2C-BA93-0913F0A131E6}"/>
              </a:ext>
            </a:extLst>
          </p:cNvPr>
          <p:cNvSpPr>
            <a:spLocks noChangeArrowheads="1"/>
          </p:cNvSpPr>
          <p:nvPr/>
        </p:nvSpPr>
        <p:spPr bwMode="auto">
          <a:xfrm>
            <a:off x="4343400" y="3925888"/>
            <a:ext cx="609600" cy="457200"/>
          </a:xfrm>
          <a:prstGeom prst="rightArrow">
            <a:avLst>
              <a:gd name="adj1" fmla="val 50000"/>
              <a:gd name="adj2" fmla="val 33333"/>
            </a:avLst>
          </a:prstGeom>
          <a:solidFill>
            <a:srgbClr val="FFFF00"/>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中断</a:t>
            </a:r>
            <a:r>
              <a:rPr lang="en-US" altLang="zh-CN" sz="1600" kern="0">
                <a:solidFill>
                  <a:sysClr val="windowText" lastClr="000000"/>
                </a:solidFill>
              </a:rPr>
              <a:t>2</a:t>
            </a:r>
          </a:p>
        </p:txBody>
      </p:sp>
      <p:cxnSp>
        <p:nvCxnSpPr>
          <p:cNvPr id="20" name="AutoShape 20">
            <a:extLst>
              <a:ext uri="{FF2B5EF4-FFF2-40B4-BE49-F238E27FC236}">
                <a16:creationId xmlns:a16="http://schemas.microsoft.com/office/drawing/2014/main" id="{F6E73E92-6E91-4CAF-B15B-F42E40798E93}"/>
              </a:ext>
            </a:extLst>
          </p:cNvPr>
          <p:cNvCxnSpPr>
            <a:cxnSpLocks noChangeShapeType="1"/>
            <a:stCxn id="14" idx="1"/>
          </p:cNvCxnSpPr>
          <p:nvPr/>
        </p:nvCxnSpPr>
        <p:spPr bwMode="auto">
          <a:xfrm flipH="1" flipV="1">
            <a:off x="3657600" y="3849688"/>
            <a:ext cx="3581400" cy="2171700"/>
          </a:xfrm>
          <a:prstGeom prst="straightConnector1">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AutoShape 21">
            <a:extLst>
              <a:ext uri="{FF2B5EF4-FFF2-40B4-BE49-F238E27FC236}">
                <a16:creationId xmlns:a16="http://schemas.microsoft.com/office/drawing/2014/main" id="{209A5603-BA70-46D7-AE4F-B9C42E8E31B7}"/>
              </a:ext>
            </a:extLst>
          </p:cNvPr>
          <p:cNvSpPr>
            <a:spLocks noChangeArrowheads="1"/>
          </p:cNvSpPr>
          <p:nvPr/>
        </p:nvSpPr>
        <p:spPr bwMode="auto">
          <a:xfrm>
            <a:off x="2590800" y="5602288"/>
            <a:ext cx="3505200" cy="1066800"/>
          </a:xfrm>
          <a:prstGeom prst="wedgeRoundRectCallout">
            <a:avLst>
              <a:gd name="adj1" fmla="val 32199"/>
              <a:gd name="adj2" fmla="val -147917"/>
              <a:gd name="adj3" fmla="val 16667"/>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defRPr/>
            </a:pPr>
            <a:r>
              <a:rPr lang="zh-CN" altLang="en-US" kern="0">
                <a:solidFill>
                  <a:sysClr val="windowText" lastClr="000000"/>
                </a:solidFill>
              </a:rPr>
              <a:t>如果此时中断</a:t>
            </a:r>
            <a:r>
              <a:rPr lang="en-US" altLang="zh-CN" kern="0">
                <a:solidFill>
                  <a:sysClr val="windowText" lastClr="000000"/>
                </a:solidFill>
              </a:rPr>
              <a:t>1 </a:t>
            </a:r>
            <a:r>
              <a:rPr lang="zh-CN" altLang="en-US" kern="0">
                <a:solidFill>
                  <a:sysClr val="windowText" lastClr="000000"/>
                </a:solidFill>
              </a:rPr>
              <a:t>已经完成，不出栈也不压栈，直接跳至中断</a:t>
            </a:r>
            <a:r>
              <a:rPr lang="en-US" altLang="zh-CN" kern="0">
                <a:solidFill>
                  <a:sysClr val="windowText" lastClr="000000"/>
                </a:solidFill>
              </a:rPr>
              <a:t>2</a:t>
            </a:r>
            <a:r>
              <a:rPr lang="zh-CN" altLang="en-US" kern="0">
                <a:solidFill>
                  <a:sysClr val="windowText" lastClr="000000"/>
                </a:solidFill>
              </a:rPr>
              <a:t>程序</a:t>
            </a:r>
          </a:p>
        </p:txBody>
      </p:sp>
      <p:sp>
        <p:nvSpPr>
          <p:cNvPr id="22" name="Rectangle 22">
            <a:extLst>
              <a:ext uri="{FF2B5EF4-FFF2-40B4-BE49-F238E27FC236}">
                <a16:creationId xmlns:a16="http://schemas.microsoft.com/office/drawing/2014/main" id="{C498822A-BF4A-45BF-B3A9-A9E32540E922}"/>
              </a:ext>
            </a:extLst>
          </p:cNvPr>
          <p:cNvSpPr>
            <a:spLocks noChangeArrowheads="1"/>
          </p:cNvSpPr>
          <p:nvPr/>
        </p:nvSpPr>
        <p:spPr bwMode="auto">
          <a:xfrm>
            <a:off x="4038600" y="3011488"/>
            <a:ext cx="5334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压栈</a:t>
            </a:r>
          </a:p>
        </p:txBody>
      </p:sp>
      <p:sp>
        <p:nvSpPr>
          <p:cNvPr id="23" name="Rectangle 23">
            <a:extLst>
              <a:ext uri="{FF2B5EF4-FFF2-40B4-BE49-F238E27FC236}">
                <a16:creationId xmlns:a16="http://schemas.microsoft.com/office/drawing/2014/main" id="{7CC52CA1-D232-455A-9579-EE418A1ABDFD}"/>
              </a:ext>
            </a:extLst>
          </p:cNvPr>
          <p:cNvSpPr>
            <a:spLocks noChangeArrowheads="1"/>
          </p:cNvSpPr>
          <p:nvPr/>
        </p:nvSpPr>
        <p:spPr bwMode="auto">
          <a:xfrm>
            <a:off x="6248400" y="4916488"/>
            <a:ext cx="5334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出栈</a:t>
            </a:r>
          </a:p>
        </p:txBody>
      </p:sp>
      <p:sp>
        <p:nvSpPr>
          <p:cNvPr id="24" name="AutoShape 24">
            <a:extLst>
              <a:ext uri="{FF2B5EF4-FFF2-40B4-BE49-F238E27FC236}">
                <a16:creationId xmlns:a16="http://schemas.microsoft.com/office/drawing/2014/main" id="{73A33846-3ABE-4F40-9D4E-67D25872731E}"/>
              </a:ext>
            </a:extLst>
          </p:cNvPr>
          <p:cNvSpPr>
            <a:spLocks noChangeArrowheads="1"/>
          </p:cNvSpPr>
          <p:nvPr/>
        </p:nvSpPr>
        <p:spPr bwMode="auto">
          <a:xfrm>
            <a:off x="4953000" y="3849688"/>
            <a:ext cx="990600" cy="609600"/>
          </a:xfrm>
          <a:prstGeom prst="flowChartTerminator">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中断</a:t>
            </a:r>
            <a:r>
              <a:rPr lang="en-US" altLang="zh-CN" kern="0">
                <a:solidFill>
                  <a:sysClr val="windowText" lastClr="000000"/>
                </a:solidFill>
              </a:rPr>
              <a:t>1</a:t>
            </a:r>
          </a:p>
          <a:p>
            <a:pPr marL="342900" indent="-342900" algn="ctr">
              <a:defRPr/>
            </a:pPr>
            <a:r>
              <a:rPr lang="zh-CN" altLang="en-US" kern="0">
                <a:solidFill>
                  <a:sysClr val="windowText" lastClr="000000"/>
                </a:solidFill>
              </a:rPr>
              <a:t>结束</a:t>
            </a:r>
          </a:p>
        </p:txBody>
      </p:sp>
      <p:sp>
        <p:nvSpPr>
          <p:cNvPr id="25" name="Text Box 4">
            <a:extLst>
              <a:ext uri="{FF2B5EF4-FFF2-40B4-BE49-F238E27FC236}">
                <a16:creationId xmlns:a16="http://schemas.microsoft.com/office/drawing/2014/main" id="{856C33B7-9789-4AA2-9B93-BC7BF4CF92F1}"/>
              </a:ext>
            </a:extLst>
          </p:cNvPr>
          <p:cNvSpPr txBox="1">
            <a:spLocks noChangeArrowheads="1"/>
          </p:cNvSpPr>
          <p:nvPr/>
        </p:nvSpPr>
        <p:spPr bwMode="auto">
          <a:xfrm>
            <a:off x="8256588" y="1639888"/>
            <a:ext cx="2266950" cy="4894262"/>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marL="0" indent="0">
              <a:spcBef>
                <a:spcPct val="20000"/>
              </a:spcBef>
              <a:defRPr/>
            </a:pPr>
            <a:r>
              <a:rPr lang="zh-CN" altLang="en-US" sz="2400" kern="0" dirty="0">
                <a:solidFill>
                  <a:srgbClr val="C00000"/>
                </a:solidFill>
                <a:latin typeface="华文新魏" pitchFamily="2" charset="-122"/>
                <a:ea typeface="华文新魏" pitchFamily="2" charset="-122"/>
              </a:rPr>
              <a:t>末尾连锁：</a:t>
            </a:r>
            <a:r>
              <a:rPr lang="zh-CN" altLang="en-US" sz="2400" kern="0" dirty="0">
                <a:solidFill>
                  <a:srgbClr val="3333CC"/>
                </a:solidFill>
                <a:latin typeface="华文新魏" pitchFamily="2" charset="-122"/>
                <a:ea typeface="华文新魏" pitchFamily="2" charset="-122"/>
              </a:rPr>
              <a:t>是处理器用来加速中断响应的一种机制。在结束</a:t>
            </a:r>
            <a:r>
              <a:rPr lang="en-US" altLang="zh-CN" sz="2400" kern="0" dirty="0">
                <a:solidFill>
                  <a:srgbClr val="3333CC"/>
                </a:solidFill>
                <a:latin typeface="华文新魏" pitchFamily="2" charset="-122"/>
                <a:ea typeface="华文新魏" pitchFamily="2" charset="-122"/>
              </a:rPr>
              <a:t>ISR</a:t>
            </a:r>
            <a:r>
              <a:rPr lang="zh-CN" altLang="en-US" sz="2400" kern="0" dirty="0">
                <a:solidFill>
                  <a:srgbClr val="3333CC"/>
                </a:solidFill>
                <a:latin typeface="华文新魏" pitchFamily="2" charset="-122"/>
                <a:ea typeface="华文新魏" pitchFamily="2" charset="-122"/>
              </a:rPr>
              <a:t>时，如果存在一个挂起中断，其优先级高于正在返回的</a:t>
            </a:r>
            <a:r>
              <a:rPr lang="en-US" altLang="zh-CN" sz="2400" kern="0" dirty="0">
                <a:solidFill>
                  <a:srgbClr val="3333CC"/>
                </a:solidFill>
                <a:latin typeface="华文新魏" pitchFamily="2" charset="-122"/>
                <a:ea typeface="华文新魏" pitchFamily="2" charset="-122"/>
              </a:rPr>
              <a:t>ISR</a:t>
            </a:r>
            <a:r>
              <a:rPr lang="zh-CN" altLang="en-US" sz="2400" kern="0" dirty="0">
                <a:solidFill>
                  <a:srgbClr val="3333CC"/>
                </a:solidFill>
                <a:latin typeface="华文新魏" pitchFamily="2" charset="-122"/>
                <a:ea typeface="华文新魏" pitchFamily="2" charset="-122"/>
              </a:rPr>
              <a:t>或线程，那么就会跳过出栈操作，转而将控制权让给新的</a:t>
            </a:r>
            <a:r>
              <a:rPr lang="en-US" altLang="zh-CN" sz="2400" kern="0" dirty="0">
                <a:solidFill>
                  <a:srgbClr val="3333CC"/>
                </a:solidFill>
                <a:latin typeface="华文新魏" pitchFamily="2" charset="-122"/>
                <a:ea typeface="华文新魏" pitchFamily="2" charset="-122"/>
              </a:rPr>
              <a:t>ISR</a:t>
            </a:r>
            <a:r>
              <a:rPr lang="zh-CN" altLang="en-US" sz="2400" kern="0" dirty="0">
                <a:solidFill>
                  <a:srgbClr val="3333CC"/>
                </a:solidFill>
                <a:latin typeface="华文新魏" pitchFamily="2" charset="-122"/>
                <a:ea typeface="华文新魏" pitchFamily="2" charset="-122"/>
              </a:rPr>
              <a:t>。 </a:t>
            </a:r>
            <a:endParaRPr lang="en-US" altLang="zh-CN" sz="2400" kern="0" dirty="0">
              <a:solidFill>
                <a:srgbClr val="3333CC"/>
              </a:solidFill>
              <a:latin typeface="华文新魏" pitchFamily="2" charset="-122"/>
              <a:ea typeface="华文新魏" pitchFamily="2" charset="-122"/>
            </a:endParaRPr>
          </a:p>
        </p:txBody>
      </p:sp>
      <p:sp>
        <p:nvSpPr>
          <p:cNvPr id="22552" name="矩形 1">
            <a:extLst>
              <a:ext uri="{FF2B5EF4-FFF2-40B4-BE49-F238E27FC236}">
                <a16:creationId xmlns:a16="http://schemas.microsoft.com/office/drawing/2014/main" id="{A82AC8F2-F568-45D8-A28D-2C98A0FE7D0B}"/>
              </a:ext>
            </a:extLst>
          </p:cNvPr>
          <p:cNvSpPr>
            <a:spLocks noChangeArrowheads="1"/>
          </p:cNvSpPr>
          <p:nvPr/>
        </p:nvSpPr>
        <p:spPr bwMode="auto">
          <a:xfrm>
            <a:off x="2038350" y="1839914"/>
            <a:ext cx="1798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b="1">
                <a:solidFill>
                  <a:srgbClr val="006600"/>
                </a:solidFill>
                <a:latin typeface="Arial Black" panose="020B0A04020102020204" pitchFamily="34" charset="0"/>
              </a:rPr>
              <a:t>Tail-chaining</a:t>
            </a:r>
            <a:endParaRPr lang="zh-CN" altLang="en-US">
              <a:solidFill>
                <a:srgbClr val="006600"/>
              </a:solidFill>
              <a:latin typeface="Arial Black" panose="020B0A04020102020204" pitchFamily="34" charset="0"/>
            </a:endParaRPr>
          </a:p>
        </p:txBody>
      </p:sp>
    </p:spTree>
    <p:extLst>
      <p:ext uri="{BB962C8B-B14F-4D97-AF65-F5344CB8AC3E}">
        <p14:creationId xmlns:p14="http://schemas.microsoft.com/office/powerpoint/2010/main" val="13627523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9" presetClass="entr"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500"/>
                                        <p:tgtEl>
                                          <p:spTgt spid="2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linds(horizontal)">
                                      <p:cBhvr>
                                        <p:cTn id="43" dur="500"/>
                                        <p:tgtEl>
                                          <p:spTgt spid="2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up)">
                                      <p:cBhvr>
                                        <p:cTn id="53" dur="500"/>
                                        <p:tgtEl>
                                          <p:spTgt spid="1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500"/>
                                        <p:tgtEl>
                                          <p:spTgt spid="20"/>
                                        </p:tgtEl>
                                      </p:cBhvr>
                                    </p:animEffect>
                                  </p:childTnLst>
                                </p:cTn>
                              </p:par>
                              <p:par>
                                <p:cTn id="59" presetID="9" presetClass="entr"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up)">
                                      <p:cBhvr>
                                        <p:cTn id="66" dur="500"/>
                                        <p:tgtEl>
                                          <p:spTgt spid="15"/>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dissolve">
                                      <p:cBhvr>
                                        <p:cTn id="72" dur="500"/>
                                        <p:tgtEl>
                                          <p:spTgt spid="2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1+#ppt_w/2"/>
                                          </p:val>
                                        </p:tav>
                                        <p:tav tm="100000">
                                          <p:val>
                                            <p:strVal val="#ppt_x"/>
                                          </p:val>
                                        </p:tav>
                                      </p:tavLst>
                                    </p:anim>
                                    <p:anim calcmode="lin" valueType="num">
                                      <p:cBhvr additive="base">
                                        <p:cTn id="7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22" grpId="1" animBg="1"/>
      <p:bldP spid="23" grpId="0" animBg="1"/>
      <p:bldP spid="23" grpId="1" animBg="1"/>
      <p:bldP spid="24" grpId="0" animBg="1"/>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D8CB29C5-7575-4912-B5AA-C2D8BE6E2F6E}"/>
              </a:ext>
            </a:extLst>
          </p:cNvPr>
          <p:cNvSpPr txBox="1">
            <a:spLocks noChangeArrowheads="1"/>
          </p:cNvSpPr>
          <p:nvPr/>
        </p:nvSpPr>
        <p:spPr bwMode="auto">
          <a:xfrm>
            <a:off x="1944688" y="549276"/>
            <a:ext cx="467995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itchFamily="34" charset="0"/>
                <a:ea typeface="宋体" pitchFamily="2" charset="-122"/>
              </a:defRPr>
            </a:lvl1pPr>
            <a:lvl2pPr marL="742950" indent="-285750" eaLnBrk="0" hangingPunct="0">
              <a:defRPr>
                <a:solidFill>
                  <a:schemeClr val="tx1"/>
                </a:solidFill>
                <a:latin typeface="Franklin Gothic Book" pitchFamily="34" charset="0"/>
                <a:ea typeface="宋体" pitchFamily="2" charset="-122"/>
              </a:defRPr>
            </a:lvl2pPr>
            <a:lvl3pPr marL="1143000" indent="-228600" eaLnBrk="0" hangingPunct="0">
              <a:defRPr>
                <a:solidFill>
                  <a:schemeClr val="tx1"/>
                </a:solidFill>
                <a:latin typeface="Franklin Gothic Book" pitchFamily="34" charset="0"/>
                <a:ea typeface="宋体" pitchFamily="2" charset="-122"/>
              </a:defRPr>
            </a:lvl3pPr>
            <a:lvl4pPr marL="1600200" indent="-228600" eaLnBrk="0" hangingPunct="0">
              <a:defRPr>
                <a:solidFill>
                  <a:schemeClr val="tx1"/>
                </a:solidFill>
                <a:latin typeface="Franklin Gothic Book" pitchFamily="34" charset="0"/>
                <a:ea typeface="宋体" pitchFamily="2" charset="-122"/>
              </a:defRPr>
            </a:lvl4pPr>
            <a:lvl5pPr marL="2057400" indent="-228600" eaLnBrk="0" hangingPunct="0">
              <a:defRPr>
                <a:solidFill>
                  <a:schemeClr val="tx1"/>
                </a:solidFill>
                <a:latin typeface="Franklin Gothic Book" pitchFamily="34" charset="0"/>
                <a:ea typeface="宋体" pitchFamily="2" charset="-122"/>
              </a:defRPr>
            </a:lvl5pPr>
            <a:lvl6pPr marL="2514600" indent="-228600" eaLnBrk="0" fontAlgn="base" hangingPunct="0">
              <a:spcBef>
                <a:spcPct val="0"/>
              </a:spcBef>
              <a:spcAft>
                <a:spcPct val="0"/>
              </a:spcAft>
              <a:defRPr>
                <a:solidFill>
                  <a:schemeClr val="tx1"/>
                </a:solidFill>
                <a:latin typeface="Franklin Gothic Book" pitchFamily="34" charset="0"/>
                <a:ea typeface="宋体" pitchFamily="2" charset="-122"/>
              </a:defRPr>
            </a:lvl6pPr>
            <a:lvl7pPr marL="2971800" indent="-228600" eaLnBrk="0" fontAlgn="base" hangingPunct="0">
              <a:spcBef>
                <a:spcPct val="0"/>
              </a:spcBef>
              <a:spcAft>
                <a:spcPct val="0"/>
              </a:spcAft>
              <a:defRPr>
                <a:solidFill>
                  <a:schemeClr val="tx1"/>
                </a:solidFill>
                <a:latin typeface="Franklin Gothic Book" pitchFamily="34" charset="0"/>
                <a:ea typeface="宋体" pitchFamily="2" charset="-122"/>
              </a:defRPr>
            </a:lvl7pPr>
            <a:lvl8pPr marL="3429000" indent="-228600" eaLnBrk="0" fontAlgn="base" hangingPunct="0">
              <a:spcBef>
                <a:spcPct val="0"/>
              </a:spcBef>
              <a:spcAft>
                <a:spcPct val="0"/>
              </a:spcAft>
              <a:defRPr>
                <a:solidFill>
                  <a:schemeClr val="tx1"/>
                </a:solidFill>
                <a:latin typeface="Franklin Gothic Book" pitchFamily="34" charset="0"/>
                <a:ea typeface="宋体" pitchFamily="2" charset="-122"/>
              </a:defRPr>
            </a:lvl8pPr>
            <a:lvl9pPr marL="3886200" indent="-228600" eaLnBrk="0" fontAlgn="base" hangingPunct="0">
              <a:spcBef>
                <a:spcPct val="0"/>
              </a:spcBef>
              <a:spcAft>
                <a:spcPct val="0"/>
              </a:spcAft>
              <a:defRPr>
                <a:solidFill>
                  <a:schemeClr val="tx1"/>
                </a:solidFill>
                <a:latin typeface="Franklin Gothic Book" pitchFamily="34" charset="0"/>
                <a:ea typeface="宋体" pitchFamily="2" charset="-122"/>
              </a:defRPr>
            </a:lvl9pPr>
          </a:lstStyle>
          <a:p>
            <a:pPr>
              <a:defRPr/>
            </a:pPr>
            <a:r>
              <a:rPr lang="zh-CN" altLang="en-US" sz="3600" b="1" spc="-5" dirty="0">
                <a:solidFill>
                  <a:srgbClr val="7030A0"/>
                </a:solidFill>
                <a:latin typeface="华文楷体" panose="02010600040101010101" pitchFamily="2" charset="-122"/>
                <a:ea typeface="华文楷体" panose="02010600040101010101" pitchFamily="2" charset="-122"/>
                <a:cs typeface="Comic Sans MS"/>
              </a:rPr>
              <a:t>冯</a:t>
            </a:r>
            <a:r>
              <a:rPr lang="en-US" altLang="zh-CN" sz="3600" b="1" spc="-5" dirty="0">
                <a:solidFill>
                  <a:srgbClr val="7030A0"/>
                </a:solidFill>
                <a:latin typeface="华文楷体" panose="02010600040101010101" pitchFamily="2" charset="-122"/>
                <a:ea typeface="华文楷体" panose="02010600040101010101" pitchFamily="2" charset="-122"/>
                <a:cs typeface="Comic Sans MS"/>
              </a:rPr>
              <a:t>•</a:t>
            </a:r>
            <a:r>
              <a:rPr lang="zh-CN" altLang="en-US" sz="3600" b="1" spc="-5" dirty="0">
                <a:solidFill>
                  <a:srgbClr val="7030A0"/>
                </a:solidFill>
                <a:latin typeface="华文楷体" panose="02010600040101010101" pitchFamily="2" charset="-122"/>
                <a:ea typeface="华文楷体" panose="02010600040101010101" pitchFamily="2" charset="-122"/>
                <a:cs typeface="Comic Sans MS"/>
              </a:rPr>
              <a:t>诺依曼体系结构</a:t>
            </a:r>
          </a:p>
        </p:txBody>
      </p:sp>
      <p:sp>
        <p:nvSpPr>
          <p:cNvPr id="19459" name="Rectangle 3">
            <a:extLst>
              <a:ext uri="{FF2B5EF4-FFF2-40B4-BE49-F238E27FC236}">
                <a16:creationId xmlns:a16="http://schemas.microsoft.com/office/drawing/2014/main" id="{17987311-1C90-448F-B6C4-466184E960C5}"/>
              </a:ext>
            </a:extLst>
          </p:cNvPr>
          <p:cNvSpPr>
            <a:spLocks noChangeArrowheads="1"/>
          </p:cNvSpPr>
          <p:nvPr/>
        </p:nvSpPr>
        <p:spPr bwMode="auto">
          <a:xfrm>
            <a:off x="1597026" y="1557338"/>
            <a:ext cx="8721725" cy="408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计算机由控制器、运算器、存储器、输入设备、输出设备五大部分组成。</a:t>
            </a: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程序和数据以二进制代码形式不加区别地存放在存储器中，存放位置由地址确定。</a:t>
            </a: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控制器根据存放在存储器中地指令序列（程序）进行工作，并由一个程序计数器控制指令地执行。控制器具有判断能力，能根据计算结果选择不同的工作流程。</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506730">
              <a:spcBef>
                <a:spcPts val="280"/>
              </a:spcBef>
              <a:buClr>
                <a:srgbClr val="339A33"/>
              </a:buClr>
              <a:buSzPct val="77049"/>
              <a:tabLst>
                <a:tab pos="817244" algn="l"/>
              </a:tabLst>
              <a:defRPr/>
            </a:pPr>
            <a:endParaRPr lang="zh-CN" altLang="en-US" sz="2800" b="1" spc="30" dirty="0">
              <a:latin typeface="华文楷体" panose="02010600040101010101" pitchFamily="2" charset="-122"/>
              <a:ea typeface="华文楷体" panose="02010600040101010101" pitchFamily="2" charset="-122"/>
              <a:cs typeface="Noto Sans CJK JP Regular"/>
            </a:endParaRPr>
          </a:p>
        </p:txBody>
      </p:sp>
      <p:sp>
        <p:nvSpPr>
          <p:cNvPr id="2" name="矩形 1">
            <a:extLst>
              <a:ext uri="{FF2B5EF4-FFF2-40B4-BE49-F238E27FC236}">
                <a16:creationId xmlns:a16="http://schemas.microsoft.com/office/drawing/2014/main" id="{DDCA537F-59BC-46C1-9AA9-BF6087948A2F}"/>
              </a:ext>
            </a:extLst>
          </p:cNvPr>
          <p:cNvSpPr/>
          <p:nvPr/>
        </p:nvSpPr>
        <p:spPr>
          <a:xfrm>
            <a:off x="2063751" y="5253038"/>
            <a:ext cx="7993063" cy="1200150"/>
          </a:xfrm>
          <a:prstGeom prst="rect">
            <a:avLst/>
          </a:prstGeom>
        </p:spPr>
        <p:txBody>
          <a:bodyPr>
            <a:spAutoFit/>
          </a:bodyPr>
          <a:lstStyle/>
          <a:p>
            <a:pPr marL="342900" indent="-342900">
              <a:buFont typeface="Wingdings" panose="05000000000000000000" pitchFamily="2" charset="2"/>
              <a:buChar char="l"/>
              <a:defRPr/>
            </a:pPr>
            <a:r>
              <a:rPr lang="zh-CN" altLang="zh-CN" sz="2400" dirty="0">
                <a:latin typeface="+mj-ea"/>
                <a:ea typeface="+mj-ea"/>
              </a:rPr>
              <a:t>由于指令和数据共享同一总线，使得信息流的传输成为限制性能的瓶颈，影响了数据处理速度的提高。</a:t>
            </a:r>
            <a:endParaRPr lang="en-US" altLang="zh-CN" sz="2400" dirty="0">
              <a:latin typeface="+mj-ea"/>
              <a:ea typeface="+mj-ea"/>
            </a:endParaRPr>
          </a:p>
          <a:p>
            <a:pPr marL="342900" indent="-342900">
              <a:buFont typeface="Wingdings" panose="05000000000000000000" pitchFamily="2" charset="2"/>
              <a:buChar char="l"/>
              <a:defRPr/>
            </a:pPr>
            <a:r>
              <a:rPr lang="en-US" altLang="zh-CN" sz="2400" dirty="0">
                <a:latin typeface="+mj-ea"/>
                <a:ea typeface="+mj-ea"/>
              </a:rPr>
              <a:t>Intel</a:t>
            </a:r>
            <a:r>
              <a:rPr lang="zh-CN" altLang="en-US" sz="2400" dirty="0">
                <a:latin typeface="+mj-ea"/>
                <a:ea typeface="+mj-ea"/>
              </a:rPr>
              <a:t>和</a:t>
            </a:r>
            <a:r>
              <a:rPr lang="en-US" altLang="zh-CN" sz="2400" dirty="0">
                <a:latin typeface="+mj-ea"/>
                <a:ea typeface="+mj-ea"/>
              </a:rPr>
              <a:t>AMD</a:t>
            </a:r>
            <a:r>
              <a:rPr lang="zh-CN" altLang="en-US" sz="2400" dirty="0">
                <a:latin typeface="+mj-ea"/>
                <a:ea typeface="+mj-ea"/>
              </a:rPr>
              <a:t>系列</a:t>
            </a:r>
            <a:r>
              <a:rPr lang="en-US" altLang="zh-CN" sz="2400" dirty="0">
                <a:latin typeface="+mj-ea"/>
                <a:ea typeface="+mj-ea"/>
              </a:rPr>
              <a:t>CPU</a:t>
            </a:r>
            <a:r>
              <a:rPr lang="zh-CN" altLang="en-US" sz="2400" dirty="0">
                <a:latin typeface="+mj-ea"/>
                <a:ea typeface="+mj-ea"/>
              </a:rPr>
              <a:t>、</a:t>
            </a:r>
            <a:r>
              <a:rPr lang="en-US" altLang="zh-CN" sz="2400" dirty="0">
                <a:latin typeface="+mj-ea"/>
                <a:ea typeface="+mj-ea"/>
              </a:rPr>
              <a:t>ARM7</a:t>
            </a:r>
            <a:r>
              <a:rPr lang="zh-CN" altLang="en-US" sz="2400" dirty="0">
                <a:latin typeface="+mj-ea"/>
                <a:ea typeface="+mj-ea"/>
              </a:rPr>
              <a:t>都是冯</a:t>
            </a:r>
            <a:r>
              <a:rPr lang="en-US" altLang="zh-CN" sz="2400" dirty="0">
                <a:latin typeface="+mj-ea"/>
                <a:ea typeface="+mj-ea"/>
              </a:rPr>
              <a:t>•</a:t>
            </a:r>
            <a:r>
              <a:rPr lang="zh-CN" altLang="en-US" sz="2400" dirty="0">
                <a:latin typeface="+mj-ea"/>
                <a:ea typeface="+mj-ea"/>
              </a:rPr>
              <a:t>诺依曼体系结构。</a:t>
            </a:r>
          </a:p>
        </p:txBody>
      </p:sp>
    </p:spTree>
    <p:extLst>
      <p:ext uri="{BB962C8B-B14F-4D97-AF65-F5344CB8AC3E}">
        <p14:creationId xmlns:p14="http://schemas.microsoft.com/office/powerpoint/2010/main" val="17082459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C27916C3-C4F8-4184-A019-DA74C62B1A0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24579" name="Text Box 2">
            <a:extLst>
              <a:ext uri="{FF2B5EF4-FFF2-40B4-BE49-F238E27FC236}">
                <a16:creationId xmlns:a16="http://schemas.microsoft.com/office/drawing/2014/main" id="{B92C4ED4-D87A-469A-802C-148E1C62555D}"/>
              </a:ext>
            </a:extLst>
          </p:cNvPr>
          <p:cNvSpPr txBox="1">
            <a:spLocks noChangeArrowheads="1"/>
          </p:cNvSpPr>
          <p:nvPr/>
        </p:nvSpPr>
        <p:spPr bwMode="auto">
          <a:xfrm>
            <a:off x="2239963" y="1557339"/>
            <a:ext cx="7086600" cy="466725"/>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006600"/>
                </a:solidFill>
                <a:latin typeface="华文新魏" panose="02010800040101010101" pitchFamily="2" charset="-122"/>
                <a:ea typeface="华文新魏" panose="02010800040101010101" pitchFamily="2" charset="-122"/>
              </a:rPr>
              <a:t>末尾连锁，为什么会不需要压栈</a:t>
            </a:r>
          </a:p>
        </p:txBody>
      </p:sp>
      <p:sp>
        <p:nvSpPr>
          <p:cNvPr id="6" name="AutoShape 4">
            <a:extLst>
              <a:ext uri="{FF2B5EF4-FFF2-40B4-BE49-F238E27FC236}">
                <a16:creationId xmlns:a16="http://schemas.microsoft.com/office/drawing/2014/main" id="{8F3140D6-45B5-414D-B0EB-A94C64046326}"/>
              </a:ext>
            </a:extLst>
          </p:cNvPr>
          <p:cNvSpPr>
            <a:spLocks noChangeArrowheads="1"/>
          </p:cNvSpPr>
          <p:nvPr/>
        </p:nvSpPr>
        <p:spPr bwMode="auto">
          <a:xfrm>
            <a:off x="3124200" y="2657475"/>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用户程序</a:t>
            </a:r>
          </a:p>
        </p:txBody>
      </p:sp>
      <p:sp>
        <p:nvSpPr>
          <p:cNvPr id="7" name="AutoShape 5">
            <a:extLst>
              <a:ext uri="{FF2B5EF4-FFF2-40B4-BE49-F238E27FC236}">
                <a16:creationId xmlns:a16="http://schemas.microsoft.com/office/drawing/2014/main" id="{ACA76243-1A41-45B6-B914-C1464C7AC674}"/>
              </a:ext>
            </a:extLst>
          </p:cNvPr>
          <p:cNvSpPr>
            <a:spLocks noChangeArrowheads="1"/>
          </p:cNvSpPr>
          <p:nvPr/>
        </p:nvSpPr>
        <p:spPr bwMode="auto">
          <a:xfrm>
            <a:off x="5029200" y="2657475"/>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中断</a:t>
            </a:r>
            <a:r>
              <a:rPr lang="en-US" altLang="zh-CN" kern="0">
                <a:solidFill>
                  <a:sysClr val="windowText" lastClr="000000"/>
                </a:solidFill>
              </a:rPr>
              <a:t>1 </a:t>
            </a:r>
          </a:p>
        </p:txBody>
      </p:sp>
      <p:sp>
        <p:nvSpPr>
          <p:cNvPr id="8" name="AutoShape 6">
            <a:extLst>
              <a:ext uri="{FF2B5EF4-FFF2-40B4-BE49-F238E27FC236}">
                <a16:creationId xmlns:a16="http://schemas.microsoft.com/office/drawing/2014/main" id="{0DAA11D5-4C31-4272-AA18-88EED971CF04}"/>
              </a:ext>
            </a:extLst>
          </p:cNvPr>
          <p:cNvSpPr>
            <a:spLocks noChangeArrowheads="1"/>
          </p:cNvSpPr>
          <p:nvPr/>
        </p:nvSpPr>
        <p:spPr bwMode="auto">
          <a:xfrm>
            <a:off x="6858000" y="2657475"/>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中断</a:t>
            </a:r>
            <a:r>
              <a:rPr lang="en-US" altLang="zh-CN" kern="0">
                <a:solidFill>
                  <a:sysClr val="windowText" lastClr="000000"/>
                </a:solidFill>
              </a:rPr>
              <a:t>2</a:t>
            </a:r>
          </a:p>
        </p:txBody>
      </p:sp>
      <p:sp>
        <p:nvSpPr>
          <p:cNvPr id="9" name="Line 7">
            <a:extLst>
              <a:ext uri="{FF2B5EF4-FFF2-40B4-BE49-F238E27FC236}">
                <a16:creationId xmlns:a16="http://schemas.microsoft.com/office/drawing/2014/main" id="{909A439C-7184-410E-9D63-E2053B64D9E2}"/>
              </a:ext>
            </a:extLst>
          </p:cNvPr>
          <p:cNvSpPr>
            <a:spLocks noChangeShapeType="1"/>
          </p:cNvSpPr>
          <p:nvPr/>
        </p:nvSpPr>
        <p:spPr bwMode="auto">
          <a:xfrm>
            <a:off x="3581400" y="3114675"/>
            <a:ext cx="0" cy="76200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cxnSp>
        <p:nvCxnSpPr>
          <p:cNvPr id="10" name="AutoShape 8">
            <a:extLst>
              <a:ext uri="{FF2B5EF4-FFF2-40B4-BE49-F238E27FC236}">
                <a16:creationId xmlns:a16="http://schemas.microsoft.com/office/drawing/2014/main" id="{21BD8C5D-DB4A-4ADE-BFA2-49DB85E8B5DA}"/>
              </a:ext>
            </a:extLst>
          </p:cNvPr>
          <p:cNvCxnSpPr>
            <a:cxnSpLocks noChangeShapeType="1"/>
            <a:stCxn id="9" idx="1"/>
          </p:cNvCxnSpPr>
          <p:nvPr/>
        </p:nvCxnSpPr>
        <p:spPr bwMode="auto">
          <a:xfrm flipV="1">
            <a:off x="3581400" y="3267075"/>
            <a:ext cx="1905000" cy="647700"/>
          </a:xfrm>
          <a:prstGeom prst="straightConnector1">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Line 9">
            <a:extLst>
              <a:ext uri="{FF2B5EF4-FFF2-40B4-BE49-F238E27FC236}">
                <a16:creationId xmlns:a16="http://schemas.microsoft.com/office/drawing/2014/main" id="{D35B9EB7-15AB-4368-9150-1C553FB1281A}"/>
              </a:ext>
            </a:extLst>
          </p:cNvPr>
          <p:cNvSpPr>
            <a:spLocks noChangeShapeType="1"/>
          </p:cNvSpPr>
          <p:nvPr/>
        </p:nvSpPr>
        <p:spPr bwMode="auto">
          <a:xfrm>
            <a:off x="5486400" y="3343275"/>
            <a:ext cx="0" cy="1066800"/>
          </a:xfrm>
          <a:prstGeom prst="line">
            <a:avLst/>
          </a:prstGeom>
          <a:noFill/>
          <a:ln w="762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2" name="Line 11">
            <a:extLst>
              <a:ext uri="{FF2B5EF4-FFF2-40B4-BE49-F238E27FC236}">
                <a16:creationId xmlns:a16="http://schemas.microsoft.com/office/drawing/2014/main" id="{BAC5CE0B-F7CB-4CDF-B7B5-109C5BC39CE5}"/>
              </a:ext>
            </a:extLst>
          </p:cNvPr>
          <p:cNvSpPr>
            <a:spLocks noChangeShapeType="1"/>
          </p:cNvSpPr>
          <p:nvPr/>
        </p:nvSpPr>
        <p:spPr bwMode="auto">
          <a:xfrm>
            <a:off x="7239000" y="3343275"/>
            <a:ext cx="0" cy="2057400"/>
          </a:xfrm>
          <a:prstGeom prst="line">
            <a:avLst/>
          </a:prstGeom>
          <a:noFill/>
          <a:ln w="762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3" name="Line 12">
            <a:extLst>
              <a:ext uri="{FF2B5EF4-FFF2-40B4-BE49-F238E27FC236}">
                <a16:creationId xmlns:a16="http://schemas.microsoft.com/office/drawing/2014/main" id="{8D07BF94-10F5-49BF-B61C-CBA97A0DF084}"/>
              </a:ext>
            </a:extLst>
          </p:cNvPr>
          <p:cNvSpPr>
            <a:spLocks noChangeShapeType="1"/>
          </p:cNvSpPr>
          <p:nvPr/>
        </p:nvSpPr>
        <p:spPr bwMode="auto">
          <a:xfrm>
            <a:off x="3581400" y="4029075"/>
            <a:ext cx="0" cy="152400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4" name="AutoShape 13">
            <a:extLst>
              <a:ext uri="{FF2B5EF4-FFF2-40B4-BE49-F238E27FC236}">
                <a16:creationId xmlns:a16="http://schemas.microsoft.com/office/drawing/2014/main" id="{5E5EC1AB-F44B-4DA6-8774-BB5F9C735D54}"/>
              </a:ext>
            </a:extLst>
          </p:cNvPr>
          <p:cNvSpPr>
            <a:spLocks noChangeArrowheads="1"/>
          </p:cNvSpPr>
          <p:nvPr/>
        </p:nvSpPr>
        <p:spPr bwMode="auto">
          <a:xfrm>
            <a:off x="5029200" y="2276475"/>
            <a:ext cx="990600" cy="381000"/>
          </a:xfrm>
          <a:prstGeom prst="flowChartAlternateProcess">
            <a:avLst/>
          </a:prstGeom>
          <a:solidFill>
            <a:srgbClr val="FFFF00"/>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rgbClr val="FF3300"/>
                </a:solidFill>
              </a:rPr>
              <a:t>优先级</a:t>
            </a:r>
            <a:r>
              <a:rPr lang="en-US" altLang="zh-CN" kern="0">
                <a:solidFill>
                  <a:srgbClr val="FF3300"/>
                </a:solidFill>
              </a:rPr>
              <a:t>3</a:t>
            </a:r>
            <a:r>
              <a:rPr lang="en-US" altLang="zh-CN" kern="0">
                <a:solidFill>
                  <a:sysClr val="windowText" lastClr="000000"/>
                </a:solidFill>
              </a:rPr>
              <a:t> </a:t>
            </a:r>
          </a:p>
        </p:txBody>
      </p:sp>
      <p:sp>
        <p:nvSpPr>
          <p:cNvPr id="15" name="AutoShape 14">
            <a:extLst>
              <a:ext uri="{FF2B5EF4-FFF2-40B4-BE49-F238E27FC236}">
                <a16:creationId xmlns:a16="http://schemas.microsoft.com/office/drawing/2014/main" id="{5BC25ED4-D895-4CEB-A4B8-18FB6AAEDCB4}"/>
              </a:ext>
            </a:extLst>
          </p:cNvPr>
          <p:cNvSpPr>
            <a:spLocks noChangeArrowheads="1"/>
          </p:cNvSpPr>
          <p:nvPr/>
        </p:nvSpPr>
        <p:spPr bwMode="auto">
          <a:xfrm>
            <a:off x="6858000" y="2276475"/>
            <a:ext cx="990600" cy="381000"/>
          </a:xfrm>
          <a:prstGeom prst="flowChartAlternateProcess">
            <a:avLst/>
          </a:prstGeom>
          <a:solidFill>
            <a:srgbClr val="FFFF00"/>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rgbClr val="FF3300"/>
                </a:solidFill>
              </a:rPr>
              <a:t>优先级</a:t>
            </a:r>
            <a:r>
              <a:rPr lang="en-US" altLang="zh-CN" kern="0">
                <a:solidFill>
                  <a:srgbClr val="FF3300"/>
                </a:solidFill>
              </a:rPr>
              <a:t>2</a:t>
            </a:r>
            <a:r>
              <a:rPr lang="en-US" altLang="zh-CN" kern="0">
                <a:solidFill>
                  <a:sysClr val="windowText" lastClr="000000"/>
                </a:solidFill>
              </a:rPr>
              <a:t> </a:t>
            </a:r>
          </a:p>
        </p:txBody>
      </p:sp>
      <p:sp>
        <p:nvSpPr>
          <p:cNvPr id="16" name="AutoShape 15">
            <a:extLst>
              <a:ext uri="{FF2B5EF4-FFF2-40B4-BE49-F238E27FC236}">
                <a16:creationId xmlns:a16="http://schemas.microsoft.com/office/drawing/2014/main" id="{49B1231B-2EB1-4B4F-A99C-5CB3B2AC9279}"/>
              </a:ext>
            </a:extLst>
          </p:cNvPr>
          <p:cNvSpPr>
            <a:spLocks noChangeArrowheads="1"/>
          </p:cNvSpPr>
          <p:nvPr/>
        </p:nvSpPr>
        <p:spPr bwMode="auto">
          <a:xfrm>
            <a:off x="2743200" y="3724275"/>
            <a:ext cx="609600" cy="457200"/>
          </a:xfrm>
          <a:prstGeom prst="rightArrow">
            <a:avLst>
              <a:gd name="adj1" fmla="val 50000"/>
              <a:gd name="adj2" fmla="val 33333"/>
            </a:avLst>
          </a:prstGeom>
          <a:solidFill>
            <a:srgbClr val="FFFF00"/>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中断</a:t>
            </a:r>
            <a:r>
              <a:rPr lang="en-US" altLang="zh-CN" sz="1600" kern="0">
                <a:solidFill>
                  <a:sysClr val="windowText" lastClr="000000"/>
                </a:solidFill>
              </a:rPr>
              <a:t>1</a:t>
            </a:r>
          </a:p>
        </p:txBody>
      </p:sp>
      <p:cxnSp>
        <p:nvCxnSpPr>
          <p:cNvPr id="17" name="AutoShape 17">
            <a:extLst>
              <a:ext uri="{FF2B5EF4-FFF2-40B4-BE49-F238E27FC236}">
                <a16:creationId xmlns:a16="http://schemas.microsoft.com/office/drawing/2014/main" id="{57703917-5007-469E-A3C9-E85796AC6194}"/>
              </a:ext>
            </a:extLst>
          </p:cNvPr>
          <p:cNvCxnSpPr>
            <a:cxnSpLocks noChangeShapeType="1"/>
            <a:stCxn id="12" idx="1"/>
            <a:endCxn id="19" idx="1"/>
          </p:cNvCxnSpPr>
          <p:nvPr/>
        </p:nvCxnSpPr>
        <p:spPr bwMode="auto">
          <a:xfrm flipH="1" flipV="1">
            <a:off x="3657600" y="3924301"/>
            <a:ext cx="3581400" cy="1514475"/>
          </a:xfrm>
          <a:prstGeom prst="straightConnector1">
            <a:avLst/>
          </a:prstGeom>
          <a:noFill/>
          <a:ln w="57150">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9">
            <a:extLst>
              <a:ext uri="{FF2B5EF4-FFF2-40B4-BE49-F238E27FC236}">
                <a16:creationId xmlns:a16="http://schemas.microsoft.com/office/drawing/2014/main" id="{288E9426-7F36-41A9-A5FF-FDB036C9A5DF}"/>
              </a:ext>
            </a:extLst>
          </p:cNvPr>
          <p:cNvSpPr>
            <a:spLocks noChangeArrowheads="1"/>
          </p:cNvSpPr>
          <p:nvPr/>
        </p:nvSpPr>
        <p:spPr bwMode="auto">
          <a:xfrm>
            <a:off x="4038600" y="3267075"/>
            <a:ext cx="7620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压栈</a:t>
            </a:r>
            <a:r>
              <a:rPr lang="en-US" altLang="zh-CN" kern="0">
                <a:solidFill>
                  <a:sysClr val="windowText" lastClr="000000"/>
                </a:solidFill>
              </a:rPr>
              <a:t>1</a:t>
            </a:r>
          </a:p>
        </p:txBody>
      </p:sp>
      <p:sp>
        <p:nvSpPr>
          <p:cNvPr id="19" name="Line 22">
            <a:extLst>
              <a:ext uri="{FF2B5EF4-FFF2-40B4-BE49-F238E27FC236}">
                <a16:creationId xmlns:a16="http://schemas.microsoft.com/office/drawing/2014/main" id="{33501DE7-B7B5-4819-9D10-0875A301BA92}"/>
              </a:ext>
            </a:extLst>
          </p:cNvPr>
          <p:cNvSpPr>
            <a:spLocks noChangeShapeType="1"/>
          </p:cNvSpPr>
          <p:nvPr/>
        </p:nvSpPr>
        <p:spPr bwMode="auto">
          <a:xfrm flipH="1" flipV="1">
            <a:off x="3657600" y="3952875"/>
            <a:ext cx="1752600" cy="381000"/>
          </a:xfrm>
          <a:prstGeom prst="line">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0" name="Rectangle 23">
            <a:extLst>
              <a:ext uri="{FF2B5EF4-FFF2-40B4-BE49-F238E27FC236}">
                <a16:creationId xmlns:a16="http://schemas.microsoft.com/office/drawing/2014/main" id="{4C148C5F-4958-465E-998E-3CF885CEFA91}"/>
              </a:ext>
            </a:extLst>
          </p:cNvPr>
          <p:cNvSpPr>
            <a:spLocks noChangeArrowheads="1"/>
          </p:cNvSpPr>
          <p:nvPr/>
        </p:nvSpPr>
        <p:spPr bwMode="auto">
          <a:xfrm>
            <a:off x="4648200" y="3876675"/>
            <a:ext cx="6858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出栈</a:t>
            </a:r>
            <a:r>
              <a:rPr lang="en-US" altLang="zh-CN" kern="0">
                <a:solidFill>
                  <a:sysClr val="windowText" lastClr="000000"/>
                </a:solidFill>
              </a:rPr>
              <a:t>1</a:t>
            </a:r>
          </a:p>
        </p:txBody>
      </p:sp>
      <p:sp>
        <p:nvSpPr>
          <p:cNvPr id="21" name="Line 24">
            <a:extLst>
              <a:ext uri="{FF2B5EF4-FFF2-40B4-BE49-F238E27FC236}">
                <a16:creationId xmlns:a16="http://schemas.microsoft.com/office/drawing/2014/main" id="{C1F05BE0-5D7A-4507-B3E9-41467E61BFA3}"/>
              </a:ext>
            </a:extLst>
          </p:cNvPr>
          <p:cNvSpPr>
            <a:spLocks noChangeShapeType="1"/>
          </p:cNvSpPr>
          <p:nvPr/>
        </p:nvSpPr>
        <p:spPr bwMode="auto">
          <a:xfrm flipV="1">
            <a:off x="3657600" y="3343275"/>
            <a:ext cx="3505200" cy="609600"/>
          </a:xfrm>
          <a:prstGeom prst="line">
            <a:avLst/>
          </a:prstGeom>
          <a:noFill/>
          <a:ln w="57150">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2" name="Rectangle 25">
            <a:extLst>
              <a:ext uri="{FF2B5EF4-FFF2-40B4-BE49-F238E27FC236}">
                <a16:creationId xmlns:a16="http://schemas.microsoft.com/office/drawing/2014/main" id="{8518D550-3088-4D1E-AA77-1E0C39B07466}"/>
              </a:ext>
            </a:extLst>
          </p:cNvPr>
          <p:cNvSpPr>
            <a:spLocks noChangeArrowheads="1"/>
          </p:cNvSpPr>
          <p:nvPr/>
        </p:nvSpPr>
        <p:spPr bwMode="auto">
          <a:xfrm>
            <a:off x="5943600" y="3190875"/>
            <a:ext cx="6858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压栈</a:t>
            </a:r>
            <a:r>
              <a:rPr lang="en-US" altLang="zh-CN" kern="0">
                <a:solidFill>
                  <a:sysClr val="windowText" lastClr="000000"/>
                </a:solidFill>
              </a:rPr>
              <a:t>2</a:t>
            </a:r>
          </a:p>
        </p:txBody>
      </p:sp>
      <p:sp>
        <p:nvSpPr>
          <p:cNvPr id="23" name="Rectangle 26">
            <a:extLst>
              <a:ext uri="{FF2B5EF4-FFF2-40B4-BE49-F238E27FC236}">
                <a16:creationId xmlns:a16="http://schemas.microsoft.com/office/drawing/2014/main" id="{B9F02A7E-C144-4729-A8C4-8775AEF3F740}"/>
              </a:ext>
            </a:extLst>
          </p:cNvPr>
          <p:cNvSpPr>
            <a:spLocks noChangeArrowheads="1"/>
          </p:cNvSpPr>
          <p:nvPr/>
        </p:nvSpPr>
        <p:spPr bwMode="auto">
          <a:xfrm>
            <a:off x="5943600" y="4714875"/>
            <a:ext cx="6096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出栈</a:t>
            </a:r>
            <a:r>
              <a:rPr lang="en-US" altLang="zh-CN" kern="0">
                <a:solidFill>
                  <a:sysClr val="windowText" lastClr="000000"/>
                </a:solidFill>
              </a:rPr>
              <a:t>2</a:t>
            </a:r>
          </a:p>
        </p:txBody>
      </p:sp>
      <p:sp>
        <p:nvSpPr>
          <p:cNvPr id="24" name="AutoShape 27">
            <a:extLst>
              <a:ext uri="{FF2B5EF4-FFF2-40B4-BE49-F238E27FC236}">
                <a16:creationId xmlns:a16="http://schemas.microsoft.com/office/drawing/2014/main" id="{2C4180B2-0D6D-43B0-84AD-8732906BE3F4}"/>
              </a:ext>
            </a:extLst>
          </p:cNvPr>
          <p:cNvSpPr>
            <a:spLocks noChangeArrowheads="1"/>
          </p:cNvSpPr>
          <p:nvPr/>
        </p:nvSpPr>
        <p:spPr bwMode="auto">
          <a:xfrm>
            <a:off x="2743200" y="3724275"/>
            <a:ext cx="609600" cy="457200"/>
          </a:xfrm>
          <a:prstGeom prst="rightArrow">
            <a:avLst>
              <a:gd name="adj1" fmla="val 50000"/>
              <a:gd name="adj2" fmla="val 33333"/>
            </a:avLst>
          </a:prstGeom>
          <a:solidFill>
            <a:srgbClr val="FFFF00"/>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中断</a:t>
            </a:r>
            <a:r>
              <a:rPr lang="en-US" altLang="zh-CN" sz="1600" kern="0">
                <a:solidFill>
                  <a:sysClr val="windowText" lastClr="000000"/>
                </a:solidFill>
              </a:rPr>
              <a:t>2</a:t>
            </a:r>
          </a:p>
        </p:txBody>
      </p:sp>
      <p:sp>
        <p:nvSpPr>
          <p:cNvPr id="25" name="AutoShape 28">
            <a:extLst>
              <a:ext uri="{FF2B5EF4-FFF2-40B4-BE49-F238E27FC236}">
                <a16:creationId xmlns:a16="http://schemas.microsoft.com/office/drawing/2014/main" id="{7CFE3F07-3C27-4958-8114-B5D8F45FBF9C}"/>
              </a:ext>
            </a:extLst>
          </p:cNvPr>
          <p:cNvSpPr>
            <a:spLocks/>
          </p:cNvSpPr>
          <p:nvPr/>
        </p:nvSpPr>
        <p:spPr bwMode="auto">
          <a:xfrm>
            <a:off x="7650164" y="4689475"/>
            <a:ext cx="2797175" cy="1062038"/>
          </a:xfrm>
          <a:prstGeom prst="borderCallout2">
            <a:avLst>
              <a:gd name="adj1" fmla="val 8088"/>
              <a:gd name="adj2" fmla="val -3199"/>
              <a:gd name="adj3" fmla="val 8088"/>
              <a:gd name="adj4" fmla="val -3199"/>
              <a:gd name="adj5" fmla="val -111586"/>
              <a:gd name="adj6" fmla="val -45935"/>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defRPr/>
            </a:pPr>
            <a:r>
              <a:rPr lang="en-US" altLang="zh-CN" kern="0" dirty="0">
                <a:solidFill>
                  <a:sysClr val="windowText" lastClr="000000"/>
                </a:solidFill>
              </a:rPr>
              <a:t>        </a:t>
            </a:r>
            <a:r>
              <a:rPr lang="zh-CN" altLang="en-US" kern="0" dirty="0">
                <a:solidFill>
                  <a:sysClr val="windowText" lastClr="000000"/>
                </a:solidFill>
              </a:rPr>
              <a:t>此时</a:t>
            </a:r>
            <a:r>
              <a:rPr lang="zh-CN" altLang="en-US" kern="0" dirty="0">
                <a:solidFill>
                  <a:srgbClr val="0000FF"/>
                </a:solidFill>
              </a:rPr>
              <a:t>压栈</a:t>
            </a:r>
            <a:r>
              <a:rPr lang="en-US" altLang="zh-CN" kern="0" dirty="0">
                <a:solidFill>
                  <a:srgbClr val="0000FF"/>
                </a:solidFill>
              </a:rPr>
              <a:t>2</a:t>
            </a:r>
            <a:r>
              <a:rPr lang="zh-CN" altLang="en-US" kern="0" dirty="0">
                <a:solidFill>
                  <a:sysClr val="windowText" lastClr="000000"/>
                </a:solidFill>
              </a:rPr>
              <a:t>与</a:t>
            </a:r>
            <a:r>
              <a:rPr lang="zh-CN" altLang="en-US" kern="0" dirty="0">
                <a:solidFill>
                  <a:srgbClr val="0000FF"/>
                </a:solidFill>
              </a:rPr>
              <a:t>出栈</a:t>
            </a:r>
            <a:r>
              <a:rPr lang="en-US" altLang="zh-CN" kern="0" dirty="0">
                <a:solidFill>
                  <a:srgbClr val="0000FF"/>
                </a:solidFill>
              </a:rPr>
              <a:t>1</a:t>
            </a:r>
            <a:r>
              <a:rPr lang="zh-CN" altLang="en-US" kern="0" dirty="0">
                <a:solidFill>
                  <a:sysClr val="windowText" lastClr="000000"/>
                </a:solidFill>
              </a:rPr>
              <a:t>的内容完全相同，所以末尾连锁时 可省去。</a:t>
            </a:r>
          </a:p>
        </p:txBody>
      </p:sp>
      <p:sp>
        <p:nvSpPr>
          <p:cNvPr id="26" name="Text Box 29">
            <a:extLst>
              <a:ext uri="{FF2B5EF4-FFF2-40B4-BE49-F238E27FC236}">
                <a16:creationId xmlns:a16="http://schemas.microsoft.com/office/drawing/2014/main" id="{3AEC06AB-81A4-4CA6-B7AD-BFA9B6E15A67}"/>
              </a:ext>
            </a:extLst>
          </p:cNvPr>
          <p:cNvSpPr txBox="1">
            <a:spLocks noChangeArrowheads="1"/>
          </p:cNvSpPr>
          <p:nvPr/>
        </p:nvSpPr>
        <p:spPr bwMode="auto">
          <a:xfrm>
            <a:off x="3314700" y="5553075"/>
            <a:ext cx="426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50000"/>
              </a:spcBef>
              <a:buClrTx/>
              <a:buSzTx/>
              <a:buFont typeface="Wingdings" panose="05000000000000000000" pitchFamily="2" charset="2"/>
              <a:buNone/>
            </a:pPr>
            <a:r>
              <a:rPr lang="zh-CN" altLang="en-US" sz="1800">
                <a:solidFill>
                  <a:srgbClr val="FF3300"/>
                </a:solidFill>
                <a:latin typeface="华文新魏" panose="02010800040101010101" pitchFamily="2" charset="-122"/>
                <a:ea typeface="华文新魏" panose="02010800040101010101" pitchFamily="2" charset="-122"/>
              </a:rPr>
              <a:t>在中断</a:t>
            </a:r>
            <a:r>
              <a:rPr lang="en-US" altLang="zh-CN" sz="1800">
                <a:solidFill>
                  <a:srgbClr val="FF3300"/>
                </a:solidFill>
                <a:latin typeface="华文新魏" panose="02010800040101010101" pitchFamily="2" charset="-122"/>
                <a:ea typeface="华文新魏" panose="02010800040101010101" pitchFamily="2" charset="-122"/>
              </a:rPr>
              <a:t>1</a:t>
            </a:r>
            <a:r>
              <a:rPr lang="zh-CN" altLang="en-US" sz="1800">
                <a:solidFill>
                  <a:srgbClr val="FF3300"/>
                </a:solidFill>
                <a:latin typeface="华文新魏" panose="02010800040101010101" pitchFamily="2" charset="-122"/>
                <a:ea typeface="华文新魏" panose="02010800040101010101" pitchFamily="2" charset="-122"/>
              </a:rPr>
              <a:t>完成后，紧跟着发生中断</a:t>
            </a:r>
            <a:r>
              <a:rPr lang="en-US" altLang="zh-CN" sz="1800">
                <a:solidFill>
                  <a:srgbClr val="FF3300"/>
                </a:solidFill>
                <a:latin typeface="华文新魏" panose="02010800040101010101" pitchFamily="2" charset="-122"/>
                <a:ea typeface="华文新魏" panose="02010800040101010101" pitchFamily="2" charset="-122"/>
              </a:rPr>
              <a:t>2</a:t>
            </a:r>
          </a:p>
        </p:txBody>
      </p:sp>
    </p:spTree>
    <p:extLst>
      <p:ext uri="{BB962C8B-B14F-4D97-AF65-F5344CB8AC3E}">
        <p14:creationId xmlns:p14="http://schemas.microsoft.com/office/powerpoint/2010/main" val="8977853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nodeType="afterGroup">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right)">
                                      <p:cBhvr>
                                        <p:cTn id="32" dur="500"/>
                                        <p:tgtEl>
                                          <p:spTgt spid="19"/>
                                        </p:tgtEl>
                                      </p:cBhvr>
                                    </p:animEffect>
                                  </p:childTnLst>
                                </p:cTn>
                              </p:par>
                            </p:childTnLst>
                          </p:cTn>
                        </p:par>
                        <p:par>
                          <p:cTn id="33" fill="hold" nodeType="afterGroup">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childTnLst>
                          </p:cTn>
                        </p:par>
                        <p:par>
                          <p:cTn id="43" fill="hold" nodeType="afterGroup">
                            <p:stCondLst>
                              <p:cond delay="500"/>
                            </p:stCondLst>
                            <p:childTnLst>
                              <p:par>
                                <p:cTn id="44" presetID="15" presetClass="entr" presetSubtype="0"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1000" fill="hold"/>
                                        <p:tgtEl>
                                          <p:spTgt spid="26"/>
                                        </p:tgtEl>
                                        <p:attrNameLst>
                                          <p:attrName>ppt_w</p:attrName>
                                        </p:attrNameLst>
                                      </p:cBhvr>
                                      <p:tavLst>
                                        <p:tav tm="0">
                                          <p:val>
                                            <p:fltVal val="0"/>
                                          </p:val>
                                        </p:tav>
                                        <p:tav tm="100000">
                                          <p:val>
                                            <p:strVal val="#ppt_w"/>
                                          </p:val>
                                        </p:tav>
                                      </p:tavLst>
                                    </p:anim>
                                    <p:anim calcmode="lin" valueType="num">
                                      <p:cBhvr>
                                        <p:cTn id="47" dur="1000" fill="hold"/>
                                        <p:tgtEl>
                                          <p:spTgt spid="26"/>
                                        </p:tgtEl>
                                        <p:attrNameLst>
                                          <p:attrName>ppt_h</p:attrName>
                                        </p:attrNameLst>
                                      </p:cBhvr>
                                      <p:tavLst>
                                        <p:tav tm="0">
                                          <p:val>
                                            <p:fltVal val="0"/>
                                          </p:val>
                                        </p:tav>
                                        <p:tav tm="100000">
                                          <p:val>
                                            <p:strVal val="#ppt_h"/>
                                          </p:val>
                                        </p:tav>
                                      </p:tavLst>
                                    </p:anim>
                                    <p:anim calcmode="lin" valueType="num">
                                      <p:cBhvr>
                                        <p:cTn id="48"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childTnLst>
                          </p:cTn>
                        </p:par>
                        <p:par>
                          <p:cTn id="59" fill="hold" nodeType="afterGroup">
                            <p:stCondLst>
                              <p:cond delay="1000"/>
                            </p:stCondLst>
                            <p:childTnLst>
                              <p:par>
                                <p:cTn id="60" presetID="15" presetClass="entr" presetSubtype="0"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1000" fill="hold"/>
                                        <p:tgtEl>
                                          <p:spTgt spid="25"/>
                                        </p:tgtEl>
                                        <p:attrNameLst>
                                          <p:attrName>ppt_w</p:attrName>
                                        </p:attrNameLst>
                                      </p:cBhvr>
                                      <p:tavLst>
                                        <p:tav tm="0">
                                          <p:val>
                                            <p:fltVal val="0"/>
                                          </p:val>
                                        </p:tav>
                                        <p:tav tm="100000">
                                          <p:val>
                                            <p:strVal val="#ppt_w"/>
                                          </p:val>
                                        </p:tav>
                                      </p:tavLst>
                                    </p:anim>
                                    <p:anim calcmode="lin" valueType="num">
                                      <p:cBhvr>
                                        <p:cTn id="63" dur="1000" fill="hold"/>
                                        <p:tgtEl>
                                          <p:spTgt spid="25"/>
                                        </p:tgtEl>
                                        <p:attrNameLst>
                                          <p:attrName>ppt_h</p:attrName>
                                        </p:attrNameLst>
                                      </p:cBhvr>
                                      <p:tavLst>
                                        <p:tav tm="0">
                                          <p:val>
                                            <p:fltVal val="0"/>
                                          </p:val>
                                        </p:tav>
                                        <p:tav tm="100000">
                                          <p:val>
                                            <p:strVal val="#ppt_h"/>
                                          </p:val>
                                        </p:tav>
                                      </p:tavLst>
                                    </p:anim>
                                    <p:anim calcmode="lin" valueType="num">
                                      <p:cBhvr>
                                        <p:cTn id="64"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65" dur="1000" fill="hold"/>
                                        <p:tgtEl>
                                          <p:spTgt spid="2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up)">
                                      <p:cBhvr>
                                        <p:cTn id="70" dur="500"/>
                                        <p:tgtEl>
                                          <p:spTgt spid="1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2"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right)">
                                      <p:cBhvr>
                                        <p:cTn id="75" dur="500"/>
                                        <p:tgtEl>
                                          <p:spTgt spid="17"/>
                                        </p:tgtEl>
                                      </p:cBhvr>
                                    </p:animEffect>
                                  </p:childTnLst>
                                </p:cTn>
                              </p:par>
                            </p:childTnLst>
                          </p:cTn>
                        </p:par>
                        <p:par>
                          <p:cTn id="76" fill="hold" nodeType="afterGroup">
                            <p:stCondLst>
                              <p:cond delay="500"/>
                            </p:stCondLst>
                            <p:childTnLst>
                              <p:par>
                                <p:cTn id="77" presetID="9"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dissolve">
                                      <p:cBhvr>
                                        <p:cTn id="79" dur="500"/>
                                        <p:tgtEl>
                                          <p:spTgt spid="2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1"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wipe(up)">
                                      <p:cBhvr>
                                        <p:cTn id="8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P spid="23" grpId="0" animBg="1"/>
      <p:bldP spid="24" grpId="0" animBg="1"/>
      <p:bldP spid="25" grpId="0" animBg="1"/>
      <p:bldP spid="26"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2AEB7DB-0969-4F2D-82A7-1F947A704E5D}"/>
              </a:ext>
            </a:extLst>
          </p:cNvPr>
          <p:cNvSpPr/>
          <p:nvPr/>
        </p:nvSpPr>
        <p:spPr>
          <a:xfrm>
            <a:off x="2019300" y="2001839"/>
            <a:ext cx="8216900" cy="4124325"/>
          </a:xfrm>
          <a:prstGeom prst="rect">
            <a:avLst/>
          </a:prstGeom>
        </p:spPr>
        <p:txBody>
          <a:bodyPr>
            <a:spAutoFit/>
          </a:bodyPr>
          <a:lstStyle/>
          <a:p>
            <a:pPr eaLnBrk="1" hangingPunct="1">
              <a:defRPr/>
            </a:pPr>
            <a:r>
              <a:rPr lang="zh-CN" altLang="en-US" sz="2800" kern="0" dirty="0">
                <a:solidFill>
                  <a:srgbClr val="3333CC"/>
                </a:solidFill>
                <a:latin typeface="华文新魏" pitchFamily="2" charset="-122"/>
                <a:ea typeface="华文新魏" pitchFamily="2" charset="-122"/>
              </a:rPr>
              <a:t>是指一个中断退出至下一个中断进入这段时间</a:t>
            </a:r>
          </a:p>
          <a:p>
            <a:pPr eaLnBrk="1" hangingPunct="1">
              <a:defRPr/>
            </a:pPr>
            <a:r>
              <a:rPr lang="zh-CN" altLang="en-US" sz="2400" b="1" dirty="0">
                <a:solidFill>
                  <a:srgbClr val="006600"/>
                </a:solidFill>
                <a:latin typeface="-apple-system"/>
              </a:rPr>
              <a:t>   在工控领域，用户要求具有更快的中断速度，</a:t>
            </a:r>
            <a:r>
              <a:rPr lang="en-US" altLang="zh-CN" sz="2400" b="1" dirty="0">
                <a:solidFill>
                  <a:srgbClr val="006600"/>
                </a:solidFill>
                <a:latin typeface="-apple-system"/>
              </a:rPr>
              <a:t>Cortex-M3</a:t>
            </a:r>
            <a:r>
              <a:rPr lang="zh-CN" altLang="en-US" sz="2400" b="1" dirty="0">
                <a:solidFill>
                  <a:srgbClr val="006600"/>
                </a:solidFill>
                <a:latin typeface="-apple-system"/>
              </a:rPr>
              <a:t>采用了末尾连锁中断技术，完全基于硬件进行中断处理，最多可减少</a:t>
            </a:r>
            <a:r>
              <a:rPr lang="en-US" altLang="zh-CN" sz="2400" b="1" dirty="0">
                <a:solidFill>
                  <a:srgbClr val="006600"/>
                </a:solidFill>
                <a:latin typeface="-apple-system"/>
              </a:rPr>
              <a:t>12</a:t>
            </a:r>
            <a:r>
              <a:rPr lang="zh-CN" altLang="en-US" sz="2400" b="1" dirty="0">
                <a:solidFill>
                  <a:srgbClr val="006600"/>
                </a:solidFill>
                <a:latin typeface="-apple-system"/>
              </a:rPr>
              <a:t>个时钟周期数。</a:t>
            </a:r>
          </a:p>
          <a:p>
            <a:pPr eaLnBrk="1" hangingPunct="1">
              <a:defRPr/>
            </a:pPr>
            <a:endParaRPr lang="en-US" altLang="zh-CN" sz="2400" dirty="0">
              <a:solidFill>
                <a:srgbClr val="4D4D4D"/>
              </a:solidFill>
              <a:latin typeface="+mn-ea"/>
            </a:endParaRPr>
          </a:p>
          <a:p>
            <a:pPr eaLnBrk="1" hangingPunct="1">
              <a:defRPr/>
            </a:pPr>
            <a:r>
              <a:rPr lang="en-US" altLang="zh-CN" sz="2400" dirty="0">
                <a:solidFill>
                  <a:srgbClr val="4D4D4D"/>
                </a:solidFill>
                <a:latin typeface="+mn-ea"/>
              </a:rPr>
              <a:t>    </a:t>
            </a:r>
            <a:r>
              <a:rPr lang="zh-CN" altLang="en-US" sz="2400" dirty="0">
                <a:solidFill>
                  <a:srgbClr val="4D4D4D"/>
                </a:solidFill>
                <a:latin typeface="+mn-ea"/>
              </a:rPr>
              <a:t>当</a:t>
            </a:r>
            <a:r>
              <a:rPr lang="en-US" altLang="zh-CN" sz="2400" dirty="0">
                <a:solidFill>
                  <a:srgbClr val="4D4D4D"/>
                </a:solidFill>
                <a:latin typeface="+mn-ea"/>
              </a:rPr>
              <a:t>CPU</a:t>
            </a:r>
            <a:r>
              <a:rPr lang="zh-CN" altLang="en-US" sz="2400" dirty="0">
                <a:solidFill>
                  <a:srgbClr val="4D4D4D"/>
                </a:solidFill>
                <a:latin typeface="+mn-ea"/>
              </a:rPr>
              <a:t>服务于某个中断</a:t>
            </a:r>
            <a:r>
              <a:rPr lang="en-US" altLang="zh-CN" sz="2400" dirty="0">
                <a:solidFill>
                  <a:srgbClr val="4D4D4D"/>
                </a:solidFill>
                <a:latin typeface="+mn-ea"/>
              </a:rPr>
              <a:t>(</a:t>
            </a:r>
            <a:r>
              <a:rPr lang="zh-CN" altLang="en-US" sz="2400" dirty="0">
                <a:solidFill>
                  <a:srgbClr val="4D4D4D"/>
                </a:solidFill>
                <a:latin typeface="+mn-ea"/>
              </a:rPr>
              <a:t>假设为</a:t>
            </a:r>
            <a:r>
              <a:rPr lang="en-US" altLang="zh-CN" sz="2400" dirty="0">
                <a:solidFill>
                  <a:srgbClr val="4D4D4D"/>
                </a:solidFill>
                <a:latin typeface="+mn-ea"/>
              </a:rPr>
              <a:t>A)</a:t>
            </a:r>
            <a:r>
              <a:rPr lang="zh-CN" altLang="en-US" sz="2400" dirty="0">
                <a:solidFill>
                  <a:srgbClr val="4D4D4D"/>
                </a:solidFill>
                <a:latin typeface="+mn-ea"/>
              </a:rPr>
              <a:t>时，如果有优先级低于当前中断的其它中断到达，它们</a:t>
            </a:r>
            <a:r>
              <a:rPr lang="en-US" altLang="zh-CN" sz="2400" dirty="0">
                <a:solidFill>
                  <a:srgbClr val="4D4D4D"/>
                </a:solidFill>
                <a:latin typeface="+mn-ea"/>
              </a:rPr>
              <a:t>(</a:t>
            </a:r>
            <a:r>
              <a:rPr lang="zh-CN" altLang="en-US" sz="2400" dirty="0">
                <a:solidFill>
                  <a:srgbClr val="4D4D4D"/>
                </a:solidFill>
                <a:latin typeface="+mn-ea"/>
              </a:rPr>
              <a:t>假设有</a:t>
            </a:r>
            <a:r>
              <a:rPr lang="en-US" altLang="zh-CN" sz="2400" dirty="0">
                <a:solidFill>
                  <a:srgbClr val="4D4D4D"/>
                </a:solidFill>
                <a:latin typeface="+mn-ea"/>
              </a:rPr>
              <a:t>B</a:t>
            </a:r>
            <a:r>
              <a:rPr lang="zh-CN" altLang="en-US" sz="2400" dirty="0">
                <a:solidFill>
                  <a:srgbClr val="4D4D4D"/>
                </a:solidFill>
                <a:latin typeface="+mn-ea"/>
              </a:rPr>
              <a:t>、</a:t>
            </a:r>
            <a:r>
              <a:rPr lang="en-US" altLang="zh-CN" sz="2400" dirty="0">
                <a:solidFill>
                  <a:srgbClr val="4D4D4D"/>
                </a:solidFill>
                <a:latin typeface="+mn-ea"/>
              </a:rPr>
              <a:t>C</a:t>
            </a:r>
            <a:r>
              <a:rPr lang="zh-CN" altLang="en-US" sz="2400" dirty="0">
                <a:solidFill>
                  <a:srgbClr val="4D4D4D"/>
                </a:solidFill>
                <a:latin typeface="+mn-ea"/>
              </a:rPr>
              <a:t>、</a:t>
            </a:r>
            <a:r>
              <a:rPr lang="en-US" altLang="zh-CN" sz="2400" dirty="0">
                <a:solidFill>
                  <a:srgbClr val="4D4D4D"/>
                </a:solidFill>
                <a:latin typeface="+mn-ea"/>
              </a:rPr>
              <a:t>D)</a:t>
            </a:r>
            <a:r>
              <a:rPr lang="zh-CN" altLang="en-US" sz="2400" dirty="0">
                <a:solidFill>
                  <a:srgbClr val="4D4D4D"/>
                </a:solidFill>
                <a:latin typeface="+mn-ea"/>
              </a:rPr>
              <a:t>将会被至于挂起状态；</a:t>
            </a:r>
            <a:endParaRPr lang="en-US" altLang="zh-CN" sz="2400" dirty="0">
              <a:solidFill>
                <a:srgbClr val="4D4D4D"/>
              </a:solidFill>
              <a:latin typeface="+mn-ea"/>
            </a:endParaRPr>
          </a:p>
          <a:p>
            <a:pPr eaLnBrk="1" hangingPunct="1">
              <a:defRPr/>
            </a:pPr>
            <a:r>
              <a:rPr lang="en-US" altLang="zh-CN" sz="2400" dirty="0">
                <a:solidFill>
                  <a:srgbClr val="4D4D4D"/>
                </a:solidFill>
                <a:latin typeface="+mn-ea"/>
              </a:rPr>
              <a:t>    </a:t>
            </a:r>
            <a:r>
              <a:rPr lang="zh-CN" altLang="en-US" sz="2400" dirty="0">
                <a:solidFill>
                  <a:srgbClr val="4D4D4D"/>
                </a:solidFill>
                <a:latin typeface="+mn-ea"/>
              </a:rPr>
              <a:t>当前中断的处理结束后，所有处于挂起状态的中断中优先级最高的哪个</a:t>
            </a:r>
            <a:r>
              <a:rPr lang="en-US" altLang="zh-CN" sz="2400" dirty="0">
                <a:solidFill>
                  <a:srgbClr val="4D4D4D"/>
                </a:solidFill>
                <a:latin typeface="+mn-ea"/>
              </a:rPr>
              <a:t>(</a:t>
            </a:r>
            <a:r>
              <a:rPr lang="zh-CN" altLang="en-US" sz="2400" dirty="0">
                <a:solidFill>
                  <a:srgbClr val="4D4D4D"/>
                </a:solidFill>
                <a:latin typeface="+mn-ea"/>
              </a:rPr>
              <a:t>假设是</a:t>
            </a:r>
            <a:r>
              <a:rPr lang="en-US" altLang="zh-CN" sz="2400" dirty="0">
                <a:solidFill>
                  <a:srgbClr val="4D4D4D"/>
                </a:solidFill>
                <a:latin typeface="+mn-ea"/>
              </a:rPr>
              <a:t>C)</a:t>
            </a:r>
            <a:r>
              <a:rPr lang="zh-CN" altLang="en-US" sz="2400" dirty="0">
                <a:solidFill>
                  <a:srgbClr val="4D4D4D"/>
                </a:solidFill>
                <a:latin typeface="+mn-ea"/>
              </a:rPr>
              <a:t>将要被响应。</a:t>
            </a:r>
            <a:br>
              <a:rPr lang="zh-CN" altLang="en-US" dirty="0">
                <a:solidFill>
                  <a:srgbClr val="4D4D4D"/>
                </a:solidFill>
                <a:latin typeface="-apple-system"/>
              </a:rPr>
            </a:br>
            <a:endParaRPr lang="zh-CN" altLang="en-US" dirty="0">
              <a:solidFill>
                <a:srgbClr val="4D4D4D"/>
              </a:solidFill>
              <a:latin typeface="-apple-system"/>
            </a:endParaRPr>
          </a:p>
        </p:txBody>
      </p:sp>
      <p:sp>
        <p:nvSpPr>
          <p:cNvPr id="26627" name="Text Box 2">
            <a:extLst>
              <a:ext uri="{FF2B5EF4-FFF2-40B4-BE49-F238E27FC236}">
                <a16:creationId xmlns:a16="http://schemas.microsoft.com/office/drawing/2014/main" id="{DB763281-ED43-44C4-85DF-82A4509BBAF3}"/>
              </a:ext>
            </a:extLst>
          </p:cNvPr>
          <p:cNvSpPr txBox="1">
            <a:spLocks noChangeArrowheads="1"/>
          </p:cNvSpPr>
          <p:nvPr/>
        </p:nvSpPr>
        <p:spPr bwMode="auto">
          <a:xfrm>
            <a:off x="1919289"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9" name="Text Box 3">
            <a:extLst>
              <a:ext uri="{FF2B5EF4-FFF2-40B4-BE49-F238E27FC236}">
                <a16:creationId xmlns:a16="http://schemas.microsoft.com/office/drawing/2014/main" id="{C5BE5275-FCA5-492E-AAEA-B4568DD5973F}"/>
              </a:ext>
            </a:extLst>
          </p:cNvPr>
          <p:cNvSpPr txBox="1">
            <a:spLocks noChangeArrowheads="1"/>
          </p:cNvSpPr>
          <p:nvPr/>
        </p:nvSpPr>
        <p:spPr bwMode="auto">
          <a:xfrm>
            <a:off x="2019300" y="1411288"/>
            <a:ext cx="1981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2800" kern="0" dirty="0">
                <a:solidFill>
                  <a:srgbClr val="000000"/>
                </a:solidFill>
                <a:latin typeface="华文新魏" pitchFamily="2" charset="-122"/>
                <a:ea typeface="华文新魏" pitchFamily="2" charset="-122"/>
              </a:rPr>
              <a:t>末尾连锁</a:t>
            </a:r>
          </a:p>
        </p:txBody>
      </p:sp>
      <p:sp>
        <p:nvSpPr>
          <p:cNvPr id="26629" name="矩形 9">
            <a:extLst>
              <a:ext uri="{FF2B5EF4-FFF2-40B4-BE49-F238E27FC236}">
                <a16:creationId xmlns:a16="http://schemas.microsoft.com/office/drawing/2014/main" id="{307BC287-E08D-44EF-9ACA-866BFE96DB53}"/>
              </a:ext>
            </a:extLst>
          </p:cNvPr>
          <p:cNvSpPr>
            <a:spLocks noChangeArrowheads="1"/>
          </p:cNvSpPr>
          <p:nvPr/>
        </p:nvSpPr>
        <p:spPr bwMode="auto">
          <a:xfrm>
            <a:off x="3575050" y="1506538"/>
            <a:ext cx="1798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ea typeface="宋体" panose="02010600030101010101" pitchFamily="2" charset="-122"/>
              </a:defRPr>
            </a:lvl1pPr>
            <a:lvl2pPr marL="742950" indent="-285750">
              <a:defRPr>
                <a:solidFill>
                  <a:schemeClr val="tx1"/>
                </a:solidFill>
                <a:latin typeface="Franklin Gothic Book" panose="020B0503020102020204" pitchFamily="34" charset="0"/>
                <a:ea typeface="宋体" panose="02010600030101010101" pitchFamily="2" charset="-122"/>
              </a:defRPr>
            </a:lvl2pPr>
            <a:lvl3pPr marL="1143000" indent="-228600">
              <a:defRPr>
                <a:solidFill>
                  <a:schemeClr val="tx1"/>
                </a:solidFill>
                <a:latin typeface="Franklin Gothic Book" panose="020B0503020102020204" pitchFamily="34" charset="0"/>
                <a:ea typeface="宋体" panose="02010600030101010101" pitchFamily="2" charset="-122"/>
              </a:defRPr>
            </a:lvl3pPr>
            <a:lvl4pPr marL="1600200" indent="-228600">
              <a:defRPr>
                <a:solidFill>
                  <a:schemeClr val="tx1"/>
                </a:solidFill>
                <a:latin typeface="Franklin Gothic Book" panose="020B0503020102020204" pitchFamily="34" charset="0"/>
                <a:ea typeface="宋体" panose="02010600030101010101" pitchFamily="2" charset="-122"/>
              </a:defRPr>
            </a:lvl4pPr>
            <a:lvl5pPr marL="2057400" indent="-22860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b="1">
                <a:solidFill>
                  <a:srgbClr val="006600"/>
                </a:solidFill>
                <a:latin typeface="Arial Black" panose="020B0A04020102020204" pitchFamily="34" charset="0"/>
              </a:rPr>
              <a:t>Tail-chaining</a:t>
            </a:r>
            <a:endParaRPr lang="zh-CN" altLang="en-US">
              <a:solidFill>
                <a:srgbClr val="006600"/>
              </a:solidFill>
              <a:latin typeface="Arial Black" panose="020B0A04020102020204" pitchFamily="34" charset="0"/>
            </a:endParaRPr>
          </a:p>
        </p:txBody>
      </p:sp>
    </p:spTree>
    <p:extLst>
      <p:ext uri="{BB962C8B-B14F-4D97-AF65-F5344CB8AC3E}">
        <p14:creationId xmlns:p14="http://schemas.microsoft.com/office/powerpoint/2010/main" val="24171063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57F7638-26B3-4EEF-8474-906A726BE606}"/>
              </a:ext>
            </a:extLst>
          </p:cNvPr>
          <p:cNvSpPr/>
          <p:nvPr/>
        </p:nvSpPr>
        <p:spPr>
          <a:xfrm>
            <a:off x="2135188" y="1341438"/>
            <a:ext cx="7993062" cy="5040312"/>
          </a:xfrm>
          <a:prstGeom prst="rect">
            <a:avLst/>
          </a:prstGeom>
        </p:spPr>
        <p:txBody>
          <a:bodyPr>
            <a:spAutoFit/>
          </a:bodyPr>
          <a:lstStyle/>
          <a:p>
            <a:pPr eaLnBrk="1" hangingPunct="1">
              <a:lnSpc>
                <a:spcPct val="120000"/>
              </a:lnSpc>
              <a:defRPr/>
            </a:pPr>
            <a:r>
              <a:rPr lang="zh-CN" altLang="en-US" sz="2800" kern="0" dirty="0">
                <a:solidFill>
                  <a:srgbClr val="3333CC"/>
                </a:solidFill>
                <a:latin typeface="华文新魏" pitchFamily="2" charset="-122"/>
                <a:ea typeface="华文新魏" pitchFamily="2" charset="-122"/>
              </a:rPr>
              <a:t>如果没有末尾连锁的概念，大致处理过程如下：</a:t>
            </a:r>
            <a:br>
              <a:rPr lang="zh-CN" altLang="en-US" sz="2800" kern="0" dirty="0">
                <a:solidFill>
                  <a:srgbClr val="3333CC"/>
                </a:solidFill>
                <a:latin typeface="华文新魏" pitchFamily="2" charset="-122"/>
                <a:ea typeface="华文新魏" pitchFamily="2" charset="-122"/>
              </a:rPr>
            </a:br>
            <a:r>
              <a:rPr lang="en-US" altLang="zh-CN" sz="2400" b="1" dirty="0">
                <a:solidFill>
                  <a:srgbClr val="006600"/>
                </a:solidFill>
                <a:latin typeface="-apple-system"/>
              </a:rPr>
              <a:t>1</a:t>
            </a:r>
            <a:r>
              <a:rPr lang="zh-CN" altLang="en-US" sz="2400" b="1" dirty="0">
                <a:solidFill>
                  <a:srgbClr val="006600"/>
                </a:solidFill>
                <a:latin typeface="-apple-system"/>
              </a:rPr>
              <a:t>）压栈保存寄存器</a:t>
            </a:r>
            <a:br>
              <a:rPr lang="zh-CN" altLang="en-US" sz="2400" b="1" dirty="0">
                <a:solidFill>
                  <a:srgbClr val="006600"/>
                </a:solidFill>
                <a:latin typeface="-apple-system"/>
              </a:rPr>
            </a:br>
            <a:r>
              <a:rPr lang="en-US" altLang="zh-CN" sz="2400" b="1" dirty="0">
                <a:solidFill>
                  <a:srgbClr val="006600"/>
                </a:solidFill>
                <a:latin typeface="-apple-system"/>
              </a:rPr>
              <a:t>2</a:t>
            </a:r>
            <a:r>
              <a:rPr lang="zh-CN" altLang="en-US" sz="2400" b="1" dirty="0">
                <a:solidFill>
                  <a:srgbClr val="006600"/>
                </a:solidFill>
                <a:latin typeface="-apple-system"/>
              </a:rPr>
              <a:t>）进入中断</a:t>
            </a:r>
            <a:r>
              <a:rPr lang="en-US" altLang="zh-CN" sz="2400" b="1" dirty="0">
                <a:solidFill>
                  <a:srgbClr val="006600"/>
                </a:solidFill>
                <a:latin typeface="-apple-system"/>
              </a:rPr>
              <a:t>A</a:t>
            </a:r>
            <a:r>
              <a:rPr lang="zh-CN" altLang="en-US" sz="2400" b="1" dirty="0">
                <a:solidFill>
                  <a:srgbClr val="006600"/>
                </a:solidFill>
                <a:latin typeface="-apple-system"/>
              </a:rPr>
              <a:t>的服务程序</a:t>
            </a:r>
            <a:br>
              <a:rPr lang="zh-CN" altLang="en-US" sz="2400" b="1" dirty="0">
                <a:solidFill>
                  <a:srgbClr val="006600"/>
                </a:solidFill>
                <a:latin typeface="-apple-system"/>
              </a:rPr>
            </a:br>
            <a:r>
              <a:rPr lang="en-US" altLang="zh-CN" sz="2400" b="1" dirty="0">
                <a:solidFill>
                  <a:srgbClr val="006600"/>
                </a:solidFill>
                <a:latin typeface="-apple-system"/>
              </a:rPr>
              <a:t>3</a:t>
            </a:r>
            <a:r>
              <a:rPr lang="zh-CN" altLang="en-US" sz="2400" b="1" dirty="0">
                <a:solidFill>
                  <a:srgbClr val="006600"/>
                </a:solidFill>
                <a:latin typeface="-apple-system"/>
              </a:rPr>
              <a:t>）处理中断</a:t>
            </a:r>
            <a:r>
              <a:rPr lang="en-US" altLang="zh-CN" sz="2400" b="1" dirty="0">
                <a:solidFill>
                  <a:srgbClr val="006600"/>
                </a:solidFill>
                <a:latin typeface="-apple-system"/>
              </a:rPr>
              <a:t>A</a:t>
            </a:r>
            <a:br>
              <a:rPr lang="en-US" altLang="zh-CN" sz="2400" b="1" dirty="0">
                <a:solidFill>
                  <a:srgbClr val="006600"/>
                </a:solidFill>
                <a:latin typeface="-apple-system"/>
              </a:rPr>
            </a:br>
            <a:r>
              <a:rPr lang="en-US" altLang="zh-CN" sz="2400" b="1" dirty="0">
                <a:solidFill>
                  <a:srgbClr val="006600"/>
                </a:solidFill>
                <a:latin typeface="-apple-system"/>
              </a:rPr>
              <a:t>4) </a:t>
            </a:r>
            <a:r>
              <a:rPr lang="zh-CN" altLang="en-US" sz="2400" b="1" dirty="0">
                <a:solidFill>
                  <a:srgbClr val="006600"/>
                </a:solidFill>
                <a:latin typeface="-apple-system"/>
              </a:rPr>
              <a:t>退栈恢复寄存器</a:t>
            </a:r>
            <a:br>
              <a:rPr lang="zh-CN" altLang="en-US" sz="2400" b="1" dirty="0">
                <a:solidFill>
                  <a:srgbClr val="006600"/>
                </a:solidFill>
                <a:latin typeface="-apple-system"/>
              </a:rPr>
            </a:br>
            <a:r>
              <a:rPr lang="en-US" altLang="zh-CN" sz="2400" b="1" dirty="0">
                <a:solidFill>
                  <a:srgbClr val="006600"/>
                </a:solidFill>
                <a:latin typeface="-apple-system"/>
              </a:rPr>
              <a:t>5</a:t>
            </a:r>
            <a:r>
              <a:rPr lang="zh-CN" altLang="en-US" sz="2400" b="1" dirty="0">
                <a:solidFill>
                  <a:srgbClr val="006600"/>
                </a:solidFill>
                <a:latin typeface="-apple-system"/>
              </a:rPr>
              <a:t>）压栈保存寄存器</a:t>
            </a:r>
            <a:br>
              <a:rPr lang="zh-CN" altLang="en-US" sz="2400" b="1" dirty="0">
                <a:solidFill>
                  <a:srgbClr val="006600"/>
                </a:solidFill>
                <a:latin typeface="-apple-system"/>
              </a:rPr>
            </a:br>
            <a:r>
              <a:rPr lang="en-US" altLang="zh-CN" sz="2400" b="1" dirty="0">
                <a:solidFill>
                  <a:srgbClr val="006600"/>
                </a:solidFill>
                <a:latin typeface="-apple-system"/>
              </a:rPr>
              <a:t>6</a:t>
            </a:r>
            <a:r>
              <a:rPr lang="zh-CN" altLang="en-US" sz="2400" b="1" dirty="0">
                <a:solidFill>
                  <a:srgbClr val="006600"/>
                </a:solidFill>
                <a:latin typeface="-apple-system"/>
              </a:rPr>
              <a:t>）进入中断</a:t>
            </a:r>
            <a:r>
              <a:rPr lang="en-US" altLang="zh-CN" sz="2400" b="1" dirty="0">
                <a:solidFill>
                  <a:srgbClr val="006600"/>
                </a:solidFill>
                <a:latin typeface="-apple-system"/>
              </a:rPr>
              <a:t>C</a:t>
            </a:r>
            <a:r>
              <a:rPr lang="zh-CN" altLang="en-US" sz="2400" b="1" dirty="0">
                <a:solidFill>
                  <a:srgbClr val="006600"/>
                </a:solidFill>
                <a:latin typeface="-apple-system"/>
              </a:rPr>
              <a:t>的服务程序</a:t>
            </a:r>
            <a:br>
              <a:rPr lang="zh-CN" altLang="en-US" sz="2400" b="1" dirty="0">
                <a:solidFill>
                  <a:srgbClr val="006600"/>
                </a:solidFill>
                <a:latin typeface="-apple-system"/>
              </a:rPr>
            </a:br>
            <a:r>
              <a:rPr lang="en-US" altLang="zh-CN" sz="2400" b="1" dirty="0">
                <a:solidFill>
                  <a:srgbClr val="006600"/>
                </a:solidFill>
                <a:latin typeface="-apple-system"/>
              </a:rPr>
              <a:t>7</a:t>
            </a:r>
            <a:r>
              <a:rPr lang="zh-CN" altLang="en-US" sz="2400" b="1" dirty="0">
                <a:solidFill>
                  <a:srgbClr val="006600"/>
                </a:solidFill>
                <a:latin typeface="-apple-system"/>
              </a:rPr>
              <a:t>）处理中断</a:t>
            </a:r>
            <a:r>
              <a:rPr lang="en-US" altLang="zh-CN" sz="2400" b="1" dirty="0">
                <a:solidFill>
                  <a:srgbClr val="006600"/>
                </a:solidFill>
                <a:latin typeface="-apple-system"/>
              </a:rPr>
              <a:t>C</a:t>
            </a:r>
            <a:br>
              <a:rPr lang="en-US" altLang="zh-CN" sz="2400" b="1" dirty="0">
                <a:solidFill>
                  <a:srgbClr val="006600"/>
                </a:solidFill>
                <a:latin typeface="-apple-system"/>
              </a:rPr>
            </a:br>
            <a:r>
              <a:rPr lang="en-US" altLang="zh-CN" sz="2400" b="1" dirty="0">
                <a:solidFill>
                  <a:srgbClr val="006600"/>
                </a:solidFill>
                <a:latin typeface="-apple-system"/>
              </a:rPr>
              <a:t>8) </a:t>
            </a:r>
            <a:r>
              <a:rPr lang="zh-CN" altLang="en-US" sz="2400" b="1" dirty="0">
                <a:solidFill>
                  <a:srgbClr val="006600"/>
                </a:solidFill>
                <a:latin typeface="-apple-system"/>
              </a:rPr>
              <a:t>退栈恢复寄存器</a:t>
            </a:r>
            <a:br>
              <a:rPr lang="zh-CN" altLang="en-US" dirty="0">
                <a:solidFill>
                  <a:srgbClr val="4D4D4D"/>
                </a:solidFill>
                <a:latin typeface="-apple-system"/>
              </a:rPr>
            </a:br>
            <a:r>
              <a:rPr lang="zh-CN" altLang="en-US" sz="2400" kern="0" dirty="0">
                <a:solidFill>
                  <a:srgbClr val="3333CC"/>
                </a:solidFill>
                <a:latin typeface="华文新魏" pitchFamily="2" charset="-122"/>
                <a:ea typeface="华文新魏" pitchFamily="2" charset="-122"/>
              </a:rPr>
              <a:t>引入末尾连锁机制，步骤</a:t>
            </a:r>
            <a:r>
              <a:rPr lang="en-US" altLang="zh-CN" sz="2400" kern="0" dirty="0">
                <a:solidFill>
                  <a:srgbClr val="3333CC"/>
                </a:solidFill>
                <a:latin typeface="华文新魏" pitchFamily="2" charset="-122"/>
                <a:ea typeface="华文新魏" pitchFamily="2" charset="-122"/>
              </a:rPr>
              <a:t>4</a:t>
            </a:r>
            <a:r>
              <a:rPr lang="zh-CN" altLang="en-US" sz="2400" kern="0" dirty="0">
                <a:solidFill>
                  <a:srgbClr val="3333CC"/>
                </a:solidFill>
                <a:latin typeface="华文新魏" pitchFamily="2" charset="-122"/>
                <a:ea typeface="华文新魏" pitchFamily="2" charset="-122"/>
              </a:rPr>
              <a:t>和</a:t>
            </a:r>
            <a:r>
              <a:rPr lang="en-US" altLang="zh-CN" sz="2400" kern="0" dirty="0">
                <a:solidFill>
                  <a:srgbClr val="3333CC"/>
                </a:solidFill>
                <a:latin typeface="华文新魏" pitchFamily="2" charset="-122"/>
                <a:ea typeface="华文新魏" pitchFamily="2" charset="-122"/>
              </a:rPr>
              <a:t>5</a:t>
            </a:r>
            <a:r>
              <a:rPr lang="zh-CN" altLang="en-US" sz="2400" kern="0" dirty="0">
                <a:solidFill>
                  <a:srgbClr val="3333CC"/>
                </a:solidFill>
                <a:latin typeface="华文新魏" pitchFamily="2" charset="-122"/>
                <a:ea typeface="华文新魏" pitchFamily="2" charset="-122"/>
              </a:rPr>
              <a:t>被省略，节省了时间。</a:t>
            </a:r>
            <a:endParaRPr lang="en-US" altLang="zh-CN" sz="2400" kern="0" dirty="0">
              <a:solidFill>
                <a:srgbClr val="3333CC"/>
              </a:solidFill>
              <a:latin typeface="华文新魏" pitchFamily="2" charset="-122"/>
              <a:ea typeface="华文新魏" pitchFamily="2" charset="-122"/>
            </a:endParaRPr>
          </a:p>
          <a:p>
            <a:pPr eaLnBrk="1" hangingPunct="1">
              <a:lnSpc>
                <a:spcPct val="120000"/>
              </a:lnSpc>
              <a:defRPr/>
            </a:pPr>
            <a:r>
              <a:rPr lang="zh-CN" altLang="en-US" sz="2400" kern="0" dirty="0">
                <a:solidFill>
                  <a:srgbClr val="3333CC"/>
                </a:solidFill>
                <a:latin typeface="华文新魏" pitchFamily="2" charset="-122"/>
                <a:ea typeface="华文新魏" pitchFamily="2" charset="-122"/>
              </a:rPr>
              <a:t>可以看出，末尾连锁的概念与中断优先级的概念无关。</a:t>
            </a:r>
          </a:p>
        </p:txBody>
      </p:sp>
      <p:sp>
        <p:nvSpPr>
          <p:cNvPr id="27651" name="Text Box 2">
            <a:extLst>
              <a:ext uri="{FF2B5EF4-FFF2-40B4-BE49-F238E27FC236}">
                <a16:creationId xmlns:a16="http://schemas.microsoft.com/office/drawing/2014/main" id="{F4341E44-7D44-4E93-BEF2-58C1262D5F86}"/>
              </a:ext>
            </a:extLst>
          </p:cNvPr>
          <p:cNvSpPr txBox="1">
            <a:spLocks noChangeArrowheads="1"/>
          </p:cNvSpPr>
          <p:nvPr/>
        </p:nvSpPr>
        <p:spPr bwMode="auto">
          <a:xfrm>
            <a:off x="1919289"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Tree>
    <p:extLst>
      <p:ext uri="{BB962C8B-B14F-4D97-AF65-F5344CB8AC3E}">
        <p14:creationId xmlns:p14="http://schemas.microsoft.com/office/powerpoint/2010/main" val="23154143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6E773D19-B4BA-4CBB-BEE2-565C3D6786A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28675" name="Text Box 2">
            <a:extLst>
              <a:ext uri="{FF2B5EF4-FFF2-40B4-BE49-F238E27FC236}">
                <a16:creationId xmlns:a16="http://schemas.microsoft.com/office/drawing/2014/main" id="{DF087E2A-DFFA-461C-AE54-99AAFEC9A2C7}"/>
              </a:ext>
            </a:extLst>
          </p:cNvPr>
          <p:cNvSpPr txBox="1">
            <a:spLocks noChangeArrowheads="1"/>
          </p:cNvSpPr>
          <p:nvPr/>
        </p:nvSpPr>
        <p:spPr bwMode="auto">
          <a:xfrm>
            <a:off x="1905000" y="1557338"/>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异常基于优先级的动作</a:t>
            </a:r>
          </a:p>
        </p:txBody>
      </p:sp>
      <p:sp>
        <p:nvSpPr>
          <p:cNvPr id="4" name="Text Box 3">
            <a:extLst>
              <a:ext uri="{FF2B5EF4-FFF2-40B4-BE49-F238E27FC236}">
                <a16:creationId xmlns:a16="http://schemas.microsoft.com/office/drawing/2014/main" id="{BEA72260-434B-4B09-80C6-088A198E178E}"/>
              </a:ext>
            </a:extLst>
          </p:cNvPr>
          <p:cNvSpPr txBox="1">
            <a:spLocks noChangeArrowheads="1"/>
          </p:cNvSpPr>
          <p:nvPr/>
        </p:nvSpPr>
        <p:spPr bwMode="auto">
          <a:xfrm>
            <a:off x="2362200" y="2997201"/>
            <a:ext cx="7837488" cy="3121025"/>
          </a:xfrm>
          <a:prstGeom prst="rect">
            <a:avLst/>
          </a:prstGeom>
          <a:noFill/>
          <a:ln w="952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20000"/>
              </a:spcBef>
              <a:defRPr/>
            </a:pPr>
            <a:r>
              <a:rPr lang="en-US" altLang="zh-CN" sz="2400" kern="0">
                <a:solidFill>
                  <a:srgbClr val="3333CC"/>
                </a:solidFill>
                <a:latin typeface="华文新魏" pitchFamily="2" charset="-122"/>
                <a:ea typeface="华文新魏" pitchFamily="2" charset="-122"/>
              </a:rPr>
              <a:t>            </a:t>
            </a:r>
            <a:r>
              <a:rPr lang="zh-CN" altLang="en-US" sz="2400" kern="0">
                <a:solidFill>
                  <a:srgbClr val="3333CC"/>
                </a:solidFill>
                <a:latin typeface="华文新魏" pitchFamily="2" charset="-122"/>
                <a:ea typeface="华文新魏" pitchFamily="2" charset="-122"/>
              </a:rPr>
              <a:t>在没有挂起异常或没有比被压栈的</a:t>
            </a:r>
            <a:r>
              <a:rPr lang="en-US" altLang="zh-CN" sz="2400" kern="0">
                <a:solidFill>
                  <a:srgbClr val="3333CC"/>
                </a:solidFill>
                <a:latin typeface="华文新魏" pitchFamily="2" charset="-122"/>
                <a:ea typeface="华文新魏" pitchFamily="2" charset="-122"/>
              </a:rPr>
              <a:t>ISR</a:t>
            </a:r>
            <a:r>
              <a:rPr lang="zh-CN" altLang="en-US" sz="2400" kern="0">
                <a:solidFill>
                  <a:srgbClr val="3333CC"/>
                </a:solidFill>
                <a:latin typeface="华文新魏" pitchFamily="2" charset="-122"/>
                <a:ea typeface="华文新魏" pitchFamily="2" charset="-122"/>
              </a:rPr>
              <a:t>优先级更高的挂起异常时，处理器执行出栈操作，并返回到被压栈的</a:t>
            </a:r>
            <a:r>
              <a:rPr lang="en-US" altLang="zh-CN" sz="2400" kern="0">
                <a:solidFill>
                  <a:srgbClr val="3333CC"/>
                </a:solidFill>
                <a:latin typeface="华文新魏" pitchFamily="2" charset="-122"/>
                <a:ea typeface="华文新魏" pitchFamily="2" charset="-122"/>
              </a:rPr>
              <a:t>ISR</a:t>
            </a:r>
            <a:r>
              <a:rPr lang="zh-CN" altLang="en-US" sz="2400" kern="0">
                <a:solidFill>
                  <a:srgbClr val="3333CC"/>
                </a:solidFill>
                <a:latin typeface="华文新魏" pitchFamily="2" charset="-122"/>
                <a:ea typeface="华文新魏" pitchFamily="2" charset="-122"/>
              </a:rPr>
              <a:t>或线程模式。</a:t>
            </a:r>
          </a:p>
          <a:p>
            <a:pPr>
              <a:spcBef>
                <a:spcPct val="20000"/>
              </a:spcBef>
              <a:defRPr/>
            </a:pPr>
            <a:r>
              <a:rPr lang="zh-CN" altLang="en-US" sz="2400" kern="0">
                <a:solidFill>
                  <a:srgbClr val="3333CC"/>
                </a:solidFill>
                <a:latin typeface="华文新魏" pitchFamily="2" charset="-122"/>
                <a:ea typeface="华文新魏" pitchFamily="2" charset="-122"/>
              </a:rPr>
              <a:t>            在响应</a:t>
            </a:r>
            <a:r>
              <a:rPr lang="en-US" altLang="zh-CN" sz="2400" kern="0">
                <a:solidFill>
                  <a:srgbClr val="3333CC"/>
                </a:solidFill>
                <a:latin typeface="华文新魏" pitchFamily="2" charset="-122"/>
                <a:ea typeface="华文新魏" pitchFamily="2" charset="-122"/>
              </a:rPr>
              <a:t>ISR</a:t>
            </a:r>
            <a:r>
              <a:rPr lang="zh-CN" altLang="en-US" sz="2400" kern="0">
                <a:solidFill>
                  <a:srgbClr val="3333CC"/>
                </a:solidFill>
                <a:latin typeface="华文新魏" pitchFamily="2" charset="-122"/>
                <a:ea typeface="华文新魏" pitchFamily="2" charset="-122"/>
              </a:rPr>
              <a:t>之后，处理器通过出栈操作自动将处理器状态恢复为进入</a:t>
            </a:r>
            <a:r>
              <a:rPr lang="en-US" altLang="zh-CN" sz="2400" kern="0">
                <a:solidFill>
                  <a:srgbClr val="3333CC"/>
                </a:solidFill>
                <a:latin typeface="华文新魏" pitchFamily="2" charset="-122"/>
                <a:ea typeface="华文新魏" pitchFamily="2" charset="-122"/>
              </a:rPr>
              <a:t>ISR</a:t>
            </a:r>
            <a:r>
              <a:rPr lang="zh-CN" altLang="en-US" sz="2400" kern="0">
                <a:solidFill>
                  <a:srgbClr val="3333CC"/>
                </a:solidFill>
                <a:latin typeface="华文新魏" pitchFamily="2" charset="-122"/>
                <a:ea typeface="华文新魏" pitchFamily="2" charset="-122"/>
              </a:rPr>
              <a:t>之前的状态。如果在状态恢复过程中出现一个新的中断，并且该中断的优先级比正在返回的</a:t>
            </a:r>
            <a:r>
              <a:rPr lang="en-US" altLang="zh-CN" sz="2400" kern="0">
                <a:solidFill>
                  <a:srgbClr val="3333CC"/>
                </a:solidFill>
                <a:latin typeface="华文新魏" pitchFamily="2" charset="-122"/>
                <a:ea typeface="华文新魏" pitchFamily="2" charset="-122"/>
              </a:rPr>
              <a:t>ISR</a:t>
            </a:r>
            <a:r>
              <a:rPr lang="zh-CN" altLang="en-US" sz="2400" kern="0">
                <a:solidFill>
                  <a:srgbClr val="3333CC"/>
                </a:solidFill>
                <a:latin typeface="华文新魏" pitchFamily="2" charset="-122"/>
                <a:ea typeface="华文新魏" pitchFamily="2" charset="-122"/>
              </a:rPr>
              <a:t>或线程更高，则处理器放弃状态恢复操作并将新的中断作为末尾连锁来处理。 </a:t>
            </a:r>
          </a:p>
        </p:txBody>
      </p:sp>
      <p:sp>
        <p:nvSpPr>
          <p:cNvPr id="5" name="Text Box 4">
            <a:extLst>
              <a:ext uri="{FF2B5EF4-FFF2-40B4-BE49-F238E27FC236}">
                <a16:creationId xmlns:a16="http://schemas.microsoft.com/office/drawing/2014/main" id="{8115220F-C4F1-4059-99C7-A03DE73601E7}"/>
              </a:ext>
            </a:extLst>
          </p:cNvPr>
          <p:cNvSpPr txBox="1">
            <a:spLocks noChangeArrowheads="1"/>
          </p:cNvSpPr>
          <p:nvPr/>
        </p:nvSpPr>
        <p:spPr bwMode="auto">
          <a:xfrm>
            <a:off x="2438400" y="2205038"/>
            <a:ext cx="1981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2800" kern="0">
                <a:solidFill>
                  <a:srgbClr val="000000"/>
                </a:solidFill>
                <a:latin typeface="华文新魏" pitchFamily="2" charset="-122"/>
                <a:ea typeface="华文新魏" pitchFamily="2" charset="-122"/>
              </a:rPr>
              <a:t>返回</a:t>
            </a:r>
          </a:p>
        </p:txBody>
      </p:sp>
    </p:spTree>
    <p:extLst>
      <p:ext uri="{BB962C8B-B14F-4D97-AF65-F5344CB8AC3E}">
        <p14:creationId xmlns:p14="http://schemas.microsoft.com/office/powerpoint/2010/main" val="821016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4)">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0A49A9B2-25C7-4F38-B394-1FF5B844C13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30723" name="Text Box 2">
            <a:extLst>
              <a:ext uri="{FF2B5EF4-FFF2-40B4-BE49-F238E27FC236}">
                <a16:creationId xmlns:a16="http://schemas.microsoft.com/office/drawing/2014/main" id="{8625E1A7-24AE-46FF-82AA-32F21CE6B6DF}"/>
              </a:ext>
            </a:extLst>
          </p:cNvPr>
          <p:cNvSpPr txBox="1">
            <a:spLocks noChangeArrowheads="1"/>
          </p:cNvSpPr>
          <p:nvPr/>
        </p:nvSpPr>
        <p:spPr bwMode="auto">
          <a:xfrm>
            <a:off x="1905000" y="1403350"/>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异常基于优先级的动作</a:t>
            </a:r>
          </a:p>
        </p:txBody>
      </p:sp>
      <p:sp>
        <p:nvSpPr>
          <p:cNvPr id="4" name="Text Box 3">
            <a:extLst>
              <a:ext uri="{FF2B5EF4-FFF2-40B4-BE49-F238E27FC236}">
                <a16:creationId xmlns:a16="http://schemas.microsoft.com/office/drawing/2014/main" id="{2C27C537-F6EC-4ACF-A4F0-A65CA2F655A8}"/>
              </a:ext>
            </a:extLst>
          </p:cNvPr>
          <p:cNvSpPr txBox="1">
            <a:spLocks noChangeArrowheads="1"/>
          </p:cNvSpPr>
          <p:nvPr/>
        </p:nvSpPr>
        <p:spPr bwMode="auto">
          <a:xfrm>
            <a:off x="2438400" y="1844676"/>
            <a:ext cx="198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2800" kern="0">
                <a:solidFill>
                  <a:srgbClr val="000000"/>
                </a:solidFill>
                <a:latin typeface="华文新魏" pitchFamily="2" charset="-122"/>
                <a:ea typeface="华文新魏" pitchFamily="2" charset="-122"/>
              </a:rPr>
              <a:t>迟来</a:t>
            </a:r>
          </a:p>
        </p:txBody>
      </p:sp>
      <p:sp>
        <p:nvSpPr>
          <p:cNvPr id="5" name="AutoShape 4">
            <a:extLst>
              <a:ext uri="{FF2B5EF4-FFF2-40B4-BE49-F238E27FC236}">
                <a16:creationId xmlns:a16="http://schemas.microsoft.com/office/drawing/2014/main" id="{BA43A437-57E9-4425-A417-F13957D71EB1}"/>
              </a:ext>
            </a:extLst>
          </p:cNvPr>
          <p:cNvSpPr>
            <a:spLocks noChangeArrowheads="1"/>
          </p:cNvSpPr>
          <p:nvPr/>
        </p:nvSpPr>
        <p:spPr bwMode="auto">
          <a:xfrm>
            <a:off x="3124200" y="2606675"/>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用户程序</a:t>
            </a:r>
          </a:p>
        </p:txBody>
      </p:sp>
      <p:sp>
        <p:nvSpPr>
          <p:cNvPr id="6" name="AutoShape 5">
            <a:extLst>
              <a:ext uri="{FF2B5EF4-FFF2-40B4-BE49-F238E27FC236}">
                <a16:creationId xmlns:a16="http://schemas.microsoft.com/office/drawing/2014/main" id="{10732E2A-2A67-4128-86B0-A0E79E6A5561}"/>
              </a:ext>
            </a:extLst>
          </p:cNvPr>
          <p:cNvSpPr>
            <a:spLocks noChangeArrowheads="1"/>
          </p:cNvSpPr>
          <p:nvPr/>
        </p:nvSpPr>
        <p:spPr bwMode="auto">
          <a:xfrm>
            <a:off x="5029200" y="2606675"/>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中断</a:t>
            </a:r>
            <a:r>
              <a:rPr lang="en-US" altLang="zh-CN" kern="0">
                <a:solidFill>
                  <a:sysClr val="windowText" lastClr="000000"/>
                </a:solidFill>
              </a:rPr>
              <a:t>1 </a:t>
            </a:r>
          </a:p>
        </p:txBody>
      </p:sp>
      <p:sp>
        <p:nvSpPr>
          <p:cNvPr id="7" name="AutoShape 6">
            <a:extLst>
              <a:ext uri="{FF2B5EF4-FFF2-40B4-BE49-F238E27FC236}">
                <a16:creationId xmlns:a16="http://schemas.microsoft.com/office/drawing/2014/main" id="{E4A1D96F-F958-4D43-8B9F-DBE93E1CABCC}"/>
              </a:ext>
            </a:extLst>
          </p:cNvPr>
          <p:cNvSpPr>
            <a:spLocks noChangeArrowheads="1"/>
          </p:cNvSpPr>
          <p:nvPr/>
        </p:nvSpPr>
        <p:spPr bwMode="auto">
          <a:xfrm>
            <a:off x="6858000" y="2606675"/>
            <a:ext cx="990600" cy="381000"/>
          </a:xfrm>
          <a:prstGeom prst="flowChartAlternateProcess">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中断</a:t>
            </a:r>
            <a:r>
              <a:rPr lang="en-US" altLang="zh-CN" kern="0">
                <a:solidFill>
                  <a:sysClr val="windowText" lastClr="000000"/>
                </a:solidFill>
              </a:rPr>
              <a:t>2</a:t>
            </a:r>
          </a:p>
        </p:txBody>
      </p:sp>
      <p:sp>
        <p:nvSpPr>
          <p:cNvPr id="8" name="Line 7">
            <a:extLst>
              <a:ext uri="{FF2B5EF4-FFF2-40B4-BE49-F238E27FC236}">
                <a16:creationId xmlns:a16="http://schemas.microsoft.com/office/drawing/2014/main" id="{0EE922F3-6048-42FA-9A13-764081C32231}"/>
              </a:ext>
            </a:extLst>
          </p:cNvPr>
          <p:cNvSpPr>
            <a:spLocks noChangeShapeType="1"/>
          </p:cNvSpPr>
          <p:nvPr/>
        </p:nvSpPr>
        <p:spPr bwMode="auto">
          <a:xfrm>
            <a:off x="3581400" y="3063875"/>
            <a:ext cx="0" cy="76200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9" name="Line 9">
            <a:extLst>
              <a:ext uri="{FF2B5EF4-FFF2-40B4-BE49-F238E27FC236}">
                <a16:creationId xmlns:a16="http://schemas.microsoft.com/office/drawing/2014/main" id="{2F83A037-E969-465E-A1FF-18A9689C23E1}"/>
              </a:ext>
            </a:extLst>
          </p:cNvPr>
          <p:cNvSpPr>
            <a:spLocks noChangeShapeType="1"/>
          </p:cNvSpPr>
          <p:nvPr/>
        </p:nvSpPr>
        <p:spPr bwMode="auto">
          <a:xfrm>
            <a:off x="5486400" y="4511675"/>
            <a:ext cx="0" cy="1143000"/>
          </a:xfrm>
          <a:prstGeom prst="line">
            <a:avLst/>
          </a:prstGeom>
          <a:noFill/>
          <a:ln w="762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cxnSp>
        <p:nvCxnSpPr>
          <p:cNvPr id="10" name="AutoShape 10">
            <a:extLst>
              <a:ext uri="{FF2B5EF4-FFF2-40B4-BE49-F238E27FC236}">
                <a16:creationId xmlns:a16="http://schemas.microsoft.com/office/drawing/2014/main" id="{3D8EFE46-D720-48A1-8DD4-EA1C958A945D}"/>
              </a:ext>
            </a:extLst>
          </p:cNvPr>
          <p:cNvCxnSpPr>
            <a:cxnSpLocks noChangeShapeType="1"/>
            <a:stCxn id="19" idx="3"/>
          </p:cNvCxnSpPr>
          <p:nvPr/>
        </p:nvCxnSpPr>
        <p:spPr bwMode="auto">
          <a:xfrm flipV="1">
            <a:off x="4114800" y="3292475"/>
            <a:ext cx="3048000" cy="1219200"/>
          </a:xfrm>
          <a:prstGeom prst="straightConnector1">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Line 11">
            <a:extLst>
              <a:ext uri="{FF2B5EF4-FFF2-40B4-BE49-F238E27FC236}">
                <a16:creationId xmlns:a16="http://schemas.microsoft.com/office/drawing/2014/main" id="{D2A8471B-0E0D-4128-B171-38AC8F2CF771}"/>
              </a:ext>
            </a:extLst>
          </p:cNvPr>
          <p:cNvSpPr>
            <a:spLocks noChangeShapeType="1"/>
          </p:cNvSpPr>
          <p:nvPr/>
        </p:nvSpPr>
        <p:spPr bwMode="auto">
          <a:xfrm>
            <a:off x="7239000" y="3292475"/>
            <a:ext cx="0" cy="2590800"/>
          </a:xfrm>
          <a:prstGeom prst="line">
            <a:avLst/>
          </a:prstGeom>
          <a:noFill/>
          <a:ln w="762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2" name="Line 12">
            <a:extLst>
              <a:ext uri="{FF2B5EF4-FFF2-40B4-BE49-F238E27FC236}">
                <a16:creationId xmlns:a16="http://schemas.microsoft.com/office/drawing/2014/main" id="{EDCE1D03-D8A9-4032-A782-2BD89F29852D}"/>
              </a:ext>
            </a:extLst>
          </p:cNvPr>
          <p:cNvSpPr>
            <a:spLocks noChangeShapeType="1"/>
          </p:cNvSpPr>
          <p:nvPr/>
        </p:nvSpPr>
        <p:spPr bwMode="auto">
          <a:xfrm>
            <a:off x="3581400" y="4740275"/>
            <a:ext cx="0" cy="152400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3" name="AutoShape 13">
            <a:extLst>
              <a:ext uri="{FF2B5EF4-FFF2-40B4-BE49-F238E27FC236}">
                <a16:creationId xmlns:a16="http://schemas.microsoft.com/office/drawing/2014/main" id="{00228207-BC0C-42C7-B6DE-593599D33F4F}"/>
              </a:ext>
            </a:extLst>
          </p:cNvPr>
          <p:cNvSpPr>
            <a:spLocks noChangeArrowheads="1"/>
          </p:cNvSpPr>
          <p:nvPr/>
        </p:nvSpPr>
        <p:spPr bwMode="auto">
          <a:xfrm>
            <a:off x="5029200" y="2225675"/>
            <a:ext cx="990600" cy="381000"/>
          </a:xfrm>
          <a:prstGeom prst="flowChartAlternateProcess">
            <a:avLst/>
          </a:prstGeom>
          <a:solidFill>
            <a:srgbClr val="FFFF00"/>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rgbClr val="FF3300"/>
                </a:solidFill>
              </a:rPr>
              <a:t>优先级</a:t>
            </a:r>
            <a:r>
              <a:rPr lang="en-US" altLang="zh-CN" kern="0">
                <a:solidFill>
                  <a:srgbClr val="FF3300"/>
                </a:solidFill>
              </a:rPr>
              <a:t>3</a:t>
            </a:r>
            <a:r>
              <a:rPr lang="en-US" altLang="zh-CN" kern="0">
                <a:solidFill>
                  <a:sysClr val="windowText" lastClr="000000"/>
                </a:solidFill>
              </a:rPr>
              <a:t> </a:t>
            </a:r>
          </a:p>
        </p:txBody>
      </p:sp>
      <p:sp>
        <p:nvSpPr>
          <p:cNvPr id="14" name="AutoShape 14">
            <a:extLst>
              <a:ext uri="{FF2B5EF4-FFF2-40B4-BE49-F238E27FC236}">
                <a16:creationId xmlns:a16="http://schemas.microsoft.com/office/drawing/2014/main" id="{85CCF322-5A1F-426F-A07B-B1AF31C5A7C9}"/>
              </a:ext>
            </a:extLst>
          </p:cNvPr>
          <p:cNvSpPr>
            <a:spLocks noChangeArrowheads="1"/>
          </p:cNvSpPr>
          <p:nvPr/>
        </p:nvSpPr>
        <p:spPr bwMode="auto">
          <a:xfrm>
            <a:off x="6858000" y="2225675"/>
            <a:ext cx="990600" cy="381000"/>
          </a:xfrm>
          <a:prstGeom prst="flowChartAlternateProcess">
            <a:avLst/>
          </a:prstGeom>
          <a:solidFill>
            <a:srgbClr val="FFFF00"/>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rgbClr val="FF3300"/>
                </a:solidFill>
              </a:rPr>
              <a:t>优先级</a:t>
            </a:r>
            <a:r>
              <a:rPr lang="en-US" altLang="zh-CN" kern="0">
                <a:solidFill>
                  <a:srgbClr val="FF3300"/>
                </a:solidFill>
              </a:rPr>
              <a:t>2</a:t>
            </a:r>
            <a:r>
              <a:rPr lang="en-US" altLang="zh-CN" kern="0">
                <a:solidFill>
                  <a:sysClr val="windowText" lastClr="000000"/>
                </a:solidFill>
              </a:rPr>
              <a:t> </a:t>
            </a:r>
          </a:p>
        </p:txBody>
      </p:sp>
      <p:sp>
        <p:nvSpPr>
          <p:cNvPr id="15" name="AutoShape 15">
            <a:extLst>
              <a:ext uri="{FF2B5EF4-FFF2-40B4-BE49-F238E27FC236}">
                <a16:creationId xmlns:a16="http://schemas.microsoft.com/office/drawing/2014/main" id="{C6082C73-8A3A-49F7-8381-8AE701AF408D}"/>
              </a:ext>
            </a:extLst>
          </p:cNvPr>
          <p:cNvSpPr>
            <a:spLocks noChangeArrowheads="1"/>
          </p:cNvSpPr>
          <p:nvPr/>
        </p:nvSpPr>
        <p:spPr bwMode="auto">
          <a:xfrm>
            <a:off x="2743200" y="3521075"/>
            <a:ext cx="609600" cy="457200"/>
          </a:xfrm>
          <a:prstGeom prst="rightArrow">
            <a:avLst>
              <a:gd name="adj1" fmla="val 50000"/>
              <a:gd name="adj2" fmla="val 33333"/>
            </a:avLst>
          </a:prstGeom>
          <a:solidFill>
            <a:srgbClr val="FFFF00"/>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中断</a:t>
            </a:r>
            <a:r>
              <a:rPr lang="en-US" altLang="zh-CN" sz="1600" kern="0">
                <a:solidFill>
                  <a:sysClr val="windowText" lastClr="000000"/>
                </a:solidFill>
              </a:rPr>
              <a:t>1</a:t>
            </a:r>
          </a:p>
        </p:txBody>
      </p:sp>
      <p:sp>
        <p:nvSpPr>
          <p:cNvPr id="16" name="AutoShape 16">
            <a:extLst>
              <a:ext uri="{FF2B5EF4-FFF2-40B4-BE49-F238E27FC236}">
                <a16:creationId xmlns:a16="http://schemas.microsoft.com/office/drawing/2014/main" id="{A93A1958-7A81-443C-B7AA-77A5D1051583}"/>
              </a:ext>
            </a:extLst>
          </p:cNvPr>
          <p:cNvSpPr>
            <a:spLocks noChangeArrowheads="1"/>
          </p:cNvSpPr>
          <p:nvPr/>
        </p:nvSpPr>
        <p:spPr bwMode="auto">
          <a:xfrm>
            <a:off x="2743200" y="4054475"/>
            <a:ext cx="609600" cy="457200"/>
          </a:xfrm>
          <a:prstGeom prst="rightArrow">
            <a:avLst>
              <a:gd name="adj1" fmla="val 50000"/>
              <a:gd name="adj2" fmla="val 33333"/>
            </a:avLst>
          </a:prstGeom>
          <a:solidFill>
            <a:srgbClr val="FFFF00"/>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中断</a:t>
            </a:r>
            <a:r>
              <a:rPr lang="en-US" altLang="zh-CN" sz="1600" kern="0">
                <a:solidFill>
                  <a:sysClr val="windowText" lastClr="000000"/>
                </a:solidFill>
              </a:rPr>
              <a:t>2</a:t>
            </a:r>
          </a:p>
        </p:txBody>
      </p:sp>
      <p:sp>
        <p:nvSpPr>
          <p:cNvPr id="17" name="Rectangle 19">
            <a:extLst>
              <a:ext uri="{FF2B5EF4-FFF2-40B4-BE49-F238E27FC236}">
                <a16:creationId xmlns:a16="http://schemas.microsoft.com/office/drawing/2014/main" id="{A9643E58-F362-4116-8DD6-693548504E30}"/>
              </a:ext>
            </a:extLst>
          </p:cNvPr>
          <p:cNvSpPr>
            <a:spLocks noChangeArrowheads="1"/>
          </p:cNvSpPr>
          <p:nvPr/>
        </p:nvSpPr>
        <p:spPr bwMode="auto">
          <a:xfrm>
            <a:off x="3276600" y="3902075"/>
            <a:ext cx="5334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压栈</a:t>
            </a:r>
          </a:p>
        </p:txBody>
      </p:sp>
      <p:sp>
        <p:nvSpPr>
          <p:cNvPr id="18" name="Rectangle 20">
            <a:extLst>
              <a:ext uri="{FF2B5EF4-FFF2-40B4-BE49-F238E27FC236}">
                <a16:creationId xmlns:a16="http://schemas.microsoft.com/office/drawing/2014/main" id="{9FB3D8B2-211D-4A0B-8549-65B965D779D3}"/>
              </a:ext>
            </a:extLst>
          </p:cNvPr>
          <p:cNvSpPr>
            <a:spLocks noChangeArrowheads="1"/>
          </p:cNvSpPr>
          <p:nvPr/>
        </p:nvSpPr>
        <p:spPr bwMode="auto">
          <a:xfrm>
            <a:off x="4191000" y="5273675"/>
            <a:ext cx="533400" cy="304800"/>
          </a:xfrm>
          <a:prstGeom prst="rect">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出栈</a:t>
            </a:r>
          </a:p>
        </p:txBody>
      </p:sp>
      <p:sp>
        <p:nvSpPr>
          <p:cNvPr id="19" name="Rectangle 21">
            <a:extLst>
              <a:ext uri="{FF2B5EF4-FFF2-40B4-BE49-F238E27FC236}">
                <a16:creationId xmlns:a16="http://schemas.microsoft.com/office/drawing/2014/main" id="{0B123257-1949-4348-9C0A-19D81AA7C699}"/>
              </a:ext>
            </a:extLst>
          </p:cNvPr>
          <p:cNvSpPr>
            <a:spLocks noChangeArrowheads="1"/>
          </p:cNvSpPr>
          <p:nvPr/>
        </p:nvSpPr>
        <p:spPr bwMode="auto">
          <a:xfrm>
            <a:off x="3048000" y="4359275"/>
            <a:ext cx="1066800" cy="304800"/>
          </a:xfrm>
          <a:prstGeom prst="rect">
            <a:avLst/>
          </a:prstGeom>
          <a:solidFill>
            <a:srgbClr val="99FF66"/>
          </a:solidFill>
          <a:ln w="9525" algn="ctr">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继续压栈</a:t>
            </a:r>
          </a:p>
        </p:txBody>
      </p:sp>
      <p:cxnSp>
        <p:nvCxnSpPr>
          <p:cNvPr id="20" name="AutoShape 22">
            <a:extLst>
              <a:ext uri="{FF2B5EF4-FFF2-40B4-BE49-F238E27FC236}">
                <a16:creationId xmlns:a16="http://schemas.microsoft.com/office/drawing/2014/main" id="{4BD855B4-BD52-45A9-AF53-246C829D37E6}"/>
              </a:ext>
            </a:extLst>
          </p:cNvPr>
          <p:cNvCxnSpPr>
            <a:cxnSpLocks noChangeShapeType="1"/>
            <a:stCxn id="11" idx="1"/>
            <a:endCxn id="9" idx="0"/>
          </p:cNvCxnSpPr>
          <p:nvPr/>
        </p:nvCxnSpPr>
        <p:spPr bwMode="auto">
          <a:xfrm flipH="1" flipV="1">
            <a:off x="5486400" y="4473575"/>
            <a:ext cx="1752600" cy="1447800"/>
          </a:xfrm>
          <a:prstGeom prst="straightConnector1">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23">
            <a:extLst>
              <a:ext uri="{FF2B5EF4-FFF2-40B4-BE49-F238E27FC236}">
                <a16:creationId xmlns:a16="http://schemas.microsoft.com/office/drawing/2014/main" id="{510445E9-66DF-45A6-8495-47B037FB54F4}"/>
              </a:ext>
            </a:extLst>
          </p:cNvPr>
          <p:cNvCxnSpPr>
            <a:cxnSpLocks noChangeShapeType="1"/>
            <a:stCxn id="9" idx="1"/>
          </p:cNvCxnSpPr>
          <p:nvPr/>
        </p:nvCxnSpPr>
        <p:spPr bwMode="auto">
          <a:xfrm flipH="1" flipV="1">
            <a:off x="3733800" y="4740275"/>
            <a:ext cx="1752600" cy="952500"/>
          </a:xfrm>
          <a:prstGeom prst="straightConnector1">
            <a:avLst/>
          </a:prstGeom>
          <a:noFill/>
          <a:ln w="57150">
            <a:solidFill>
              <a:srgbClr val="00CC99"/>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AutoShape 24">
            <a:extLst>
              <a:ext uri="{FF2B5EF4-FFF2-40B4-BE49-F238E27FC236}">
                <a16:creationId xmlns:a16="http://schemas.microsoft.com/office/drawing/2014/main" id="{1748655D-F1A3-4279-8DD2-74A72E824943}"/>
              </a:ext>
            </a:extLst>
          </p:cNvPr>
          <p:cNvSpPr>
            <a:spLocks noChangeArrowheads="1"/>
          </p:cNvSpPr>
          <p:nvPr/>
        </p:nvSpPr>
        <p:spPr bwMode="auto">
          <a:xfrm>
            <a:off x="5638800" y="5730875"/>
            <a:ext cx="2133600" cy="838200"/>
          </a:xfrm>
          <a:prstGeom prst="wedgeRoundRectCallout">
            <a:avLst>
              <a:gd name="adj1" fmla="val -11829"/>
              <a:gd name="adj2" fmla="val -84282"/>
              <a:gd name="adj3" fmla="val 16667"/>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defRPr/>
            </a:pPr>
            <a:r>
              <a:rPr lang="zh-CN" altLang="en-US" kern="0">
                <a:solidFill>
                  <a:sysClr val="windowText" lastClr="000000"/>
                </a:solidFill>
              </a:rPr>
              <a:t>执行末尾连锁</a:t>
            </a:r>
          </a:p>
          <a:p>
            <a:pPr marL="342900" indent="-342900" algn="ctr">
              <a:defRPr/>
            </a:pPr>
            <a:r>
              <a:rPr lang="zh-CN" altLang="en-US" kern="0">
                <a:solidFill>
                  <a:sysClr val="windowText" lastClr="000000"/>
                </a:solidFill>
              </a:rPr>
              <a:t>不需出栈</a:t>
            </a:r>
          </a:p>
        </p:txBody>
      </p:sp>
      <p:sp>
        <p:nvSpPr>
          <p:cNvPr id="23" name="Rectangle 25">
            <a:extLst>
              <a:ext uri="{FF2B5EF4-FFF2-40B4-BE49-F238E27FC236}">
                <a16:creationId xmlns:a16="http://schemas.microsoft.com/office/drawing/2014/main" id="{D41562B1-2AD6-455D-8A47-F40E9BAD802B}"/>
              </a:ext>
            </a:extLst>
          </p:cNvPr>
          <p:cNvSpPr>
            <a:spLocks noChangeArrowheads="1"/>
          </p:cNvSpPr>
          <p:nvPr/>
        </p:nvSpPr>
        <p:spPr bwMode="auto">
          <a:xfrm>
            <a:off x="3048000" y="4359275"/>
            <a:ext cx="1066800" cy="304800"/>
          </a:xfrm>
          <a:prstGeom prst="rect">
            <a:avLst/>
          </a:prstGeom>
          <a:solidFill>
            <a:srgbClr val="99FF66"/>
          </a:solidFill>
          <a:ln w="9525" algn="ctr">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压栈完成</a:t>
            </a:r>
          </a:p>
        </p:txBody>
      </p:sp>
    </p:spTree>
    <p:extLst>
      <p:ext uri="{BB962C8B-B14F-4D97-AF65-F5344CB8AC3E}">
        <p14:creationId xmlns:p14="http://schemas.microsoft.com/office/powerpoint/2010/main" val="600020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1"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heel(4)">
                                      <p:cBhvr>
                                        <p:cTn id="18" dur="2000"/>
                                        <p:tgtEl>
                                          <p:spTgt spid="1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1"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heel(4)">
                                      <p:cBhvr>
                                        <p:cTn id="29" dur="2000"/>
                                        <p:tgtEl>
                                          <p:spTgt spid="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par>
                                <p:cTn id="51" presetID="21"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heel(4)">
                                      <p:cBhvr>
                                        <p:cTn id="53" dur="2000"/>
                                        <p:tgtEl>
                                          <p:spTgt spid="2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up)">
                                      <p:cBhvr>
                                        <p:cTn id="58" dur="500"/>
                                        <p:tgtEl>
                                          <p:spTgt spid="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par>
                                <p:cTn id="64" presetID="21" presetClass="entr" presetSubtype="4"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heel(4)">
                                      <p:cBhvr>
                                        <p:cTn id="66" dur="2000"/>
                                        <p:tgtEl>
                                          <p:spTgt spid="1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up)">
                                      <p:cBhvr>
                                        <p:cTn id="7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2" grpId="0" animBg="1"/>
      <p:bldP spid="23"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C67E8606-4A58-44B0-87A4-73BE146C455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32771" name="Text Box 2">
            <a:extLst>
              <a:ext uri="{FF2B5EF4-FFF2-40B4-BE49-F238E27FC236}">
                <a16:creationId xmlns:a16="http://schemas.microsoft.com/office/drawing/2014/main" id="{A027CBDD-C832-493E-84AB-17D9177F7D33}"/>
              </a:ext>
            </a:extLst>
          </p:cNvPr>
          <p:cNvSpPr txBox="1">
            <a:spLocks noChangeArrowheads="1"/>
          </p:cNvSpPr>
          <p:nvPr/>
        </p:nvSpPr>
        <p:spPr bwMode="auto">
          <a:xfrm>
            <a:off x="1905000" y="1635125"/>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异常基于优先级的动作</a:t>
            </a:r>
          </a:p>
        </p:txBody>
      </p:sp>
      <p:sp>
        <p:nvSpPr>
          <p:cNvPr id="4" name="Text Box 3">
            <a:extLst>
              <a:ext uri="{FF2B5EF4-FFF2-40B4-BE49-F238E27FC236}">
                <a16:creationId xmlns:a16="http://schemas.microsoft.com/office/drawing/2014/main" id="{107593A7-7BC8-4F55-8A80-76AC55F877A8}"/>
              </a:ext>
            </a:extLst>
          </p:cNvPr>
          <p:cNvSpPr txBox="1">
            <a:spLocks noChangeArrowheads="1"/>
          </p:cNvSpPr>
          <p:nvPr/>
        </p:nvSpPr>
        <p:spPr bwMode="auto">
          <a:xfrm>
            <a:off x="2351088" y="2997201"/>
            <a:ext cx="7694612" cy="3046413"/>
          </a:xfrm>
          <a:prstGeom prst="rect">
            <a:avLst/>
          </a:prstGeom>
          <a:noFill/>
          <a:ln w="952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20000"/>
              </a:spcBef>
              <a:defRPr/>
            </a:pPr>
            <a:r>
              <a:rPr lang="en-US" altLang="zh-CN" sz="2400" kern="0">
                <a:solidFill>
                  <a:srgbClr val="3333CC"/>
                </a:solidFill>
                <a:latin typeface="华文新魏" pitchFamily="2" charset="-122"/>
                <a:ea typeface="华文新魏" pitchFamily="2" charset="-122"/>
              </a:rPr>
              <a:t>              </a:t>
            </a:r>
            <a:r>
              <a:rPr lang="zh-CN" altLang="en-US" sz="2400" kern="0">
                <a:solidFill>
                  <a:srgbClr val="3333CC"/>
                </a:solidFill>
                <a:latin typeface="华文新魏" pitchFamily="2" charset="-122"/>
                <a:ea typeface="华文新魏" pitchFamily="2" charset="-122"/>
              </a:rPr>
              <a:t>迟来是处理器用来加速占先的一种机制。如果在保存前一个占先的状态时出现一个优先级更高的中断，则处理器转去处理优先级更高的中断，开始该中断的取向量操作。状态保存不会受到迟来的影响。因为被保存的状态对于两个中断都是一样的，状态保存继续执行不会被打断。处理器对迟来中断进行管理，直到</a:t>
            </a:r>
            <a:r>
              <a:rPr lang="en-US" altLang="zh-CN" sz="2400" kern="0">
                <a:solidFill>
                  <a:srgbClr val="3333CC"/>
                </a:solidFill>
                <a:latin typeface="华文新魏" pitchFamily="2" charset="-122"/>
                <a:ea typeface="华文新魏" pitchFamily="2" charset="-122"/>
              </a:rPr>
              <a:t>ISR</a:t>
            </a:r>
            <a:r>
              <a:rPr lang="zh-CN" altLang="en-US" sz="2400" kern="0">
                <a:solidFill>
                  <a:srgbClr val="3333CC"/>
                </a:solidFill>
                <a:latin typeface="华文新魏" pitchFamily="2" charset="-122"/>
                <a:ea typeface="华文新魏" pitchFamily="2" charset="-122"/>
              </a:rPr>
              <a:t>的第一条指令进入处理器流水线的执行阶段。返回时，采用常规的末尾连锁技术。</a:t>
            </a:r>
            <a:r>
              <a:rPr lang="zh-CN" altLang="en-US" sz="2400" kern="0">
                <a:solidFill>
                  <a:srgbClr val="000000"/>
                </a:solidFill>
                <a:latin typeface="华文新魏" pitchFamily="2" charset="-122"/>
                <a:ea typeface="华文新魏" pitchFamily="2" charset="-122"/>
              </a:rPr>
              <a:t> </a:t>
            </a:r>
          </a:p>
        </p:txBody>
      </p:sp>
      <p:sp>
        <p:nvSpPr>
          <p:cNvPr id="5" name="Text Box 4">
            <a:extLst>
              <a:ext uri="{FF2B5EF4-FFF2-40B4-BE49-F238E27FC236}">
                <a16:creationId xmlns:a16="http://schemas.microsoft.com/office/drawing/2014/main" id="{C82C10E3-1219-4C34-814D-C77AEAB28ED0}"/>
              </a:ext>
            </a:extLst>
          </p:cNvPr>
          <p:cNvSpPr txBox="1">
            <a:spLocks noChangeArrowheads="1"/>
          </p:cNvSpPr>
          <p:nvPr/>
        </p:nvSpPr>
        <p:spPr bwMode="auto">
          <a:xfrm>
            <a:off x="2438400" y="2205038"/>
            <a:ext cx="1981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2800" kern="0" dirty="0">
                <a:solidFill>
                  <a:srgbClr val="000000"/>
                </a:solidFill>
                <a:latin typeface="华文新魏" pitchFamily="2" charset="-122"/>
                <a:ea typeface="华文新魏" pitchFamily="2" charset="-122"/>
              </a:rPr>
              <a:t>迟来</a:t>
            </a:r>
          </a:p>
        </p:txBody>
      </p:sp>
    </p:spTree>
    <p:extLst>
      <p:ext uri="{BB962C8B-B14F-4D97-AF65-F5344CB8AC3E}">
        <p14:creationId xmlns:p14="http://schemas.microsoft.com/office/powerpoint/2010/main" val="2172245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4)">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F8B984C7-0473-4DEA-9149-05E7E06265A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34819" name="Text Box 2">
            <a:extLst>
              <a:ext uri="{FF2B5EF4-FFF2-40B4-BE49-F238E27FC236}">
                <a16:creationId xmlns:a16="http://schemas.microsoft.com/office/drawing/2014/main" id="{B75CF449-3798-4C9A-97AE-6A92E89B6010}"/>
              </a:ext>
            </a:extLst>
          </p:cNvPr>
          <p:cNvSpPr txBox="1">
            <a:spLocks noChangeArrowheads="1"/>
          </p:cNvSpPr>
          <p:nvPr/>
        </p:nvSpPr>
        <p:spPr bwMode="auto">
          <a:xfrm>
            <a:off x="1905000" y="1392238"/>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异常优先级</a:t>
            </a:r>
          </a:p>
        </p:txBody>
      </p:sp>
      <p:sp>
        <p:nvSpPr>
          <p:cNvPr id="4" name="Text Box 3">
            <a:extLst>
              <a:ext uri="{FF2B5EF4-FFF2-40B4-BE49-F238E27FC236}">
                <a16:creationId xmlns:a16="http://schemas.microsoft.com/office/drawing/2014/main" id="{C2400017-B853-4FE3-BB97-47FA230035C7}"/>
              </a:ext>
            </a:extLst>
          </p:cNvPr>
          <p:cNvSpPr txBox="1">
            <a:spLocks noChangeArrowheads="1"/>
          </p:cNvSpPr>
          <p:nvPr/>
        </p:nvSpPr>
        <p:spPr bwMode="auto">
          <a:xfrm>
            <a:off x="1992314" y="1849439"/>
            <a:ext cx="8135937" cy="1939925"/>
          </a:xfrm>
          <a:prstGeom prst="rect">
            <a:avLst/>
          </a:prstGeom>
          <a:noFill/>
          <a:ln w="952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20000"/>
              </a:spcBef>
              <a:defRPr/>
            </a:pPr>
            <a:r>
              <a:rPr lang="en-US" altLang="zh-CN" sz="2000" kern="0" dirty="0">
                <a:solidFill>
                  <a:srgbClr val="3333CC"/>
                </a:solidFill>
                <a:latin typeface="华文新魏" pitchFamily="2" charset="-122"/>
                <a:ea typeface="华文新魏" pitchFamily="2" charset="-122"/>
              </a:rPr>
              <a:t>            </a:t>
            </a:r>
            <a:r>
              <a:rPr lang="zh-CN" altLang="en-US" sz="2000" kern="0" dirty="0">
                <a:solidFill>
                  <a:srgbClr val="3333CC"/>
                </a:solidFill>
                <a:latin typeface="华文新魏" pitchFamily="2" charset="-122"/>
                <a:ea typeface="华文新魏" pitchFamily="2" charset="-122"/>
              </a:rPr>
              <a:t>用户可设置的最高优先级为</a:t>
            </a:r>
            <a:r>
              <a:rPr lang="en-US" altLang="zh-CN" sz="2000" kern="0" dirty="0">
                <a:solidFill>
                  <a:srgbClr val="3333CC"/>
                </a:solidFill>
                <a:latin typeface="华文新魏" pitchFamily="2" charset="-122"/>
                <a:ea typeface="华文新魏" pitchFamily="2" charset="-122"/>
              </a:rPr>
              <a:t>0</a:t>
            </a:r>
            <a:r>
              <a:rPr lang="zh-CN" altLang="en-US" sz="2000" kern="0" dirty="0">
                <a:solidFill>
                  <a:srgbClr val="3333CC"/>
                </a:solidFill>
                <a:latin typeface="华文新魏" pitchFamily="2" charset="-122"/>
                <a:ea typeface="华文新魏" pitchFamily="2" charset="-122"/>
              </a:rPr>
              <a:t>号优先级，其仅次于复位，</a:t>
            </a:r>
            <a:r>
              <a:rPr lang="en-US" altLang="zh-CN" sz="2000" kern="0" dirty="0">
                <a:solidFill>
                  <a:srgbClr val="3333CC"/>
                </a:solidFill>
                <a:latin typeface="华文新魏" pitchFamily="2" charset="-122"/>
                <a:ea typeface="华文新魏" pitchFamily="2" charset="-122"/>
              </a:rPr>
              <a:t>NMI</a:t>
            </a:r>
            <a:r>
              <a:rPr lang="zh-CN" altLang="en-US" sz="2000" kern="0" dirty="0">
                <a:solidFill>
                  <a:srgbClr val="3333CC"/>
                </a:solidFill>
                <a:latin typeface="华文新魏" pitchFamily="2" charset="-122"/>
                <a:ea typeface="华文新魏" pitchFamily="2" charset="-122"/>
              </a:rPr>
              <a:t>以及硬件故障。</a:t>
            </a:r>
            <a:r>
              <a:rPr lang="zh-CN" altLang="en-US" sz="2000" b="1" kern="0" dirty="0">
                <a:solidFill>
                  <a:srgbClr val="3333CC"/>
                </a:solidFill>
                <a:latin typeface="华文新魏" pitchFamily="2" charset="-122"/>
                <a:ea typeface="华文新魏" pitchFamily="2" charset="-122"/>
              </a:rPr>
              <a:t>注意</a:t>
            </a:r>
            <a:r>
              <a:rPr lang="zh-CN" altLang="en-US" sz="2000" kern="0" dirty="0">
                <a:solidFill>
                  <a:srgbClr val="3333CC"/>
                </a:solidFill>
                <a:latin typeface="华文新魏" pitchFamily="2" charset="-122"/>
                <a:ea typeface="华文新魏" pitchFamily="2" charset="-122"/>
              </a:rPr>
              <a:t>：</a:t>
            </a:r>
            <a:r>
              <a:rPr lang="en-US" altLang="zh-CN" sz="2000" kern="0" dirty="0">
                <a:solidFill>
                  <a:srgbClr val="3333CC"/>
                </a:solidFill>
                <a:latin typeface="华文新魏" pitchFamily="2" charset="-122"/>
                <a:ea typeface="华文新魏" pitchFamily="2" charset="-122"/>
              </a:rPr>
              <a:t>0</a:t>
            </a:r>
            <a:r>
              <a:rPr lang="zh-CN" altLang="en-US" sz="2000" kern="0" dirty="0">
                <a:solidFill>
                  <a:srgbClr val="3333CC"/>
                </a:solidFill>
                <a:latin typeface="华文新魏" pitchFamily="2" charset="-122"/>
                <a:ea typeface="华文新魏" pitchFamily="2" charset="-122"/>
              </a:rPr>
              <a:t>号优先级也是所有可调整优先级的默认优先级。如果将两个或更多的中断指定为相同的优先级（例如优先级全为</a:t>
            </a:r>
            <a:r>
              <a:rPr lang="en-US" altLang="zh-CN" sz="2000" kern="0" dirty="0">
                <a:solidFill>
                  <a:srgbClr val="3333CC"/>
                </a:solidFill>
                <a:latin typeface="华文新魏" pitchFamily="2" charset="-122"/>
                <a:ea typeface="华文新魏" pitchFamily="2" charset="-122"/>
              </a:rPr>
              <a:t>0</a:t>
            </a:r>
            <a:r>
              <a:rPr lang="zh-CN" altLang="en-US" sz="2000" kern="0" dirty="0">
                <a:solidFill>
                  <a:srgbClr val="3333CC"/>
                </a:solidFill>
                <a:latin typeface="华文新魏" pitchFamily="2" charset="-122"/>
                <a:ea typeface="华文新魏" pitchFamily="2" charset="-122"/>
              </a:rPr>
              <a:t>），那么它们的硬件优先级（位置编号越高优先级越低）就决定了处理器激活这些中断的顺序。例如，如果</a:t>
            </a:r>
            <a:r>
              <a:rPr lang="en-US" altLang="zh-CN" sz="2000" kern="0" dirty="0" err="1">
                <a:solidFill>
                  <a:srgbClr val="3333CC"/>
                </a:solidFill>
                <a:latin typeface="华文新魏" pitchFamily="2" charset="-122"/>
                <a:ea typeface="华文新魏" pitchFamily="2" charset="-122"/>
              </a:rPr>
              <a:t>PendSV</a:t>
            </a:r>
            <a:r>
              <a:rPr lang="zh-CN" altLang="en-US" sz="2000" kern="0" dirty="0">
                <a:solidFill>
                  <a:srgbClr val="3333CC"/>
                </a:solidFill>
                <a:latin typeface="华文新魏" pitchFamily="2" charset="-122"/>
                <a:ea typeface="华文新魏" pitchFamily="2" charset="-122"/>
              </a:rPr>
              <a:t>和</a:t>
            </a:r>
            <a:r>
              <a:rPr lang="en-US" altLang="zh-CN" sz="2000" kern="0" dirty="0" err="1">
                <a:solidFill>
                  <a:srgbClr val="3333CC"/>
                </a:solidFill>
                <a:latin typeface="华文新魏" pitchFamily="2" charset="-122"/>
                <a:ea typeface="华文新魏" pitchFamily="2" charset="-122"/>
              </a:rPr>
              <a:t>SysTick</a:t>
            </a:r>
            <a:r>
              <a:rPr lang="zh-CN" altLang="en-US" sz="2000" kern="0" dirty="0">
                <a:solidFill>
                  <a:srgbClr val="3333CC"/>
                </a:solidFill>
                <a:latin typeface="华文新魏" pitchFamily="2" charset="-122"/>
                <a:ea typeface="华文新魏" pitchFamily="2" charset="-122"/>
              </a:rPr>
              <a:t>的优先级都为</a:t>
            </a:r>
            <a:r>
              <a:rPr lang="en-US" altLang="zh-CN" sz="2000" kern="0" dirty="0">
                <a:solidFill>
                  <a:srgbClr val="3333CC"/>
                </a:solidFill>
                <a:latin typeface="华文新魏" pitchFamily="2" charset="-122"/>
                <a:ea typeface="华文新魏" pitchFamily="2" charset="-122"/>
              </a:rPr>
              <a:t>0</a:t>
            </a:r>
            <a:r>
              <a:rPr lang="zh-CN" altLang="en-US" sz="2000" kern="0" dirty="0">
                <a:solidFill>
                  <a:srgbClr val="3333CC"/>
                </a:solidFill>
                <a:latin typeface="华文新魏" pitchFamily="2" charset="-122"/>
                <a:ea typeface="华文新魏" pitchFamily="2" charset="-122"/>
              </a:rPr>
              <a:t>，那么</a:t>
            </a:r>
            <a:r>
              <a:rPr lang="en-US" altLang="zh-CN" sz="2000" kern="0" dirty="0" err="1">
                <a:solidFill>
                  <a:srgbClr val="3333CC"/>
                </a:solidFill>
                <a:latin typeface="华文新魏" pitchFamily="2" charset="-122"/>
                <a:ea typeface="华文新魏" pitchFamily="2" charset="-122"/>
              </a:rPr>
              <a:t>PendSV</a:t>
            </a:r>
            <a:r>
              <a:rPr lang="zh-CN" altLang="en-US" sz="2000" kern="0" dirty="0">
                <a:solidFill>
                  <a:srgbClr val="3333CC"/>
                </a:solidFill>
                <a:latin typeface="华文新魏" pitchFamily="2" charset="-122"/>
                <a:ea typeface="华文新魏" pitchFamily="2" charset="-122"/>
              </a:rPr>
              <a:t>的优先级更高。</a:t>
            </a:r>
          </a:p>
        </p:txBody>
      </p:sp>
      <p:sp>
        <p:nvSpPr>
          <p:cNvPr id="5" name="Text Box 5">
            <a:extLst>
              <a:ext uri="{FF2B5EF4-FFF2-40B4-BE49-F238E27FC236}">
                <a16:creationId xmlns:a16="http://schemas.microsoft.com/office/drawing/2014/main" id="{BA754BD7-362A-4C79-A9F5-E4EDD4BD4BC0}"/>
              </a:ext>
            </a:extLst>
          </p:cNvPr>
          <p:cNvSpPr txBox="1">
            <a:spLocks noChangeArrowheads="1"/>
          </p:cNvSpPr>
          <p:nvPr/>
        </p:nvSpPr>
        <p:spPr bwMode="auto">
          <a:xfrm>
            <a:off x="2008188" y="4076700"/>
            <a:ext cx="8120062" cy="1631950"/>
          </a:xfrm>
          <a:prstGeom prst="rect">
            <a:avLst/>
          </a:prstGeom>
          <a:noFill/>
          <a:ln w="952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20000"/>
              </a:spcBef>
              <a:defRPr/>
            </a:pPr>
            <a:r>
              <a:rPr lang="en-US" altLang="zh-CN" sz="2000" kern="0" dirty="0">
                <a:solidFill>
                  <a:srgbClr val="3333CC"/>
                </a:solidFill>
                <a:latin typeface="华文新魏" pitchFamily="2" charset="-122"/>
                <a:ea typeface="华文新魏" pitchFamily="2" charset="-122"/>
              </a:rPr>
              <a:t>             NVIC</a:t>
            </a:r>
            <a:r>
              <a:rPr lang="zh-CN" altLang="en-US" sz="2000" kern="0" dirty="0">
                <a:solidFill>
                  <a:srgbClr val="3333CC"/>
                </a:solidFill>
                <a:latin typeface="华文新魏" pitchFamily="2" charset="-122"/>
                <a:ea typeface="华文新魏" pitchFamily="2" charset="-122"/>
              </a:rPr>
              <a:t>支持由软件指定的可配置的优先级（称为软件优先级）。通过对中断优先级寄存器的</a:t>
            </a:r>
            <a:r>
              <a:rPr lang="en-US" altLang="zh-CN" sz="2000" kern="0" dirty="0">
                <a:solidFill>
                  <a:srgbClr val="3333CC"/>
                </a:solidFill>
                <a:latin typeface="华文新魏" pitchFamily="2" charset="-122"/>
                <a:ea typeface="华文新魏" pitchFamily="2" charset="-122"/>
              </a:rPr>
              <a:t>8</a:t>
            </a:r>
            <a:r>
              <a:rPr lang="zh-CN" altLang="en-US" sz="2000" kern="0" dirty="0">
                <a:solidFill>
                  <a:srgbClr val="3333CC"/>
                </a:solidFill>
                <a:latin typeface="华文新魏" pitchFamily="2" charset="-122"/>
                <a:ea typeface="华文新魏" pitchFamily="2" charset="-122"/>
              </a:rPr>
              <a:t>位</a:t>
            </a:r>
            <a:r>
              <a:rPr lang="en-US" altLang="zh-CN" sz="2000" kern="0" dirty="0">
                <a:solidFill>
                  <a:srgbClr val="3333CC"/>
                </a:solidFill>
                <a:latin typeface="华文新魏" pitchFamily="2" charset="-122"/>
                <a:ea typeface="华文新魏" pitchFamily="2" charset="-122"/>
              </a:rPr>
              <a:t>PRI_N</a:t>
            </a:r>
            <a:r>
              <a:rPr lang="zh-CN" altLang="en-US" sz="2000" kern="0" dirty="0">
                <a:solidFill>
                  <a:srgbClr val="3333CC"/>
                </a:solidFill>
                <a:latin typeface="华文新魏" pitchFamily="2" charset="-122"/>
                <a:ea typeface="华文新魏" pitchFamily="2" charset="-122"/>
              </a:rPr>
              <a:t>区执行写操作，来将中断的优先级指定为</a:t>
            </a:r>
            <a:r>
              <a:rPr lang="en-US" altLang="zh-CN" sz="2000" kern="0" dirty="0">
                <a:solidFill>
                  <a:srgbClr val="3333CC"/>
                </a:solidFill>
                <a:latin typeface="华文新魏" pitchFamily="2" charset="-122"/>
                <a:ea typeface="华文新魏" pitchFamily="2" charset="-122"/>
              </a:rPr>
              <a:t>0</a:t>
            </a:r>
            <a:r>
              <a:rPr lang="zh-CN" altLang="en-US" sz="2000" kern="0" dirty="0">
                <a:solidFill>
                  <a:srgbClr val="3333CC"/>
                </a:solidFill>
                <a:latin typeface="华文新魏" pitchFamily="2" charset="-122"/>
                <a:ea typeface="华文新魏" pitchFamily="2" charset="-122"/>
              </a:rPr>
              <a:t>～</a:t>
            </a:r>
            <a:r>
              <a:rPr lang="en-US" altLang="zh-CN" sz="2000" kern="0" dirty="0">
                <a:solidFill>
                  <a:srgbClr val="3333CC"/>
                </a:solidFill>
                <a:latin typeface="华文新魏" pitchFamily="2" charset="-122"/>
                <a:ea typeface="华文新魏" pitchFamily="2" charset="-122"/>
              </a:rPr>
              <a:t>255</a:t>
            </a:r>
            <a:r>
              <a:rPr lang="zh-CN" altLang="en-US" sz="2000" kern="0" dirty="0">
                <a:solidFill>
                  <a:srgbClr val="3333CC"/>
                </a:solidFill>
                <a:latin typeface="华文新魏" pitchFamily="2" charset="-122"/>
                <a:ea typeface="华文新魏" pitchFamily="2" charset="-122"/>
              </a:rPr>
              <a:t>，见</a:t>
            </a:r>
            <a:r>
              <a:rPr lang="zh-CN" altLang="en-US" sz="2000" i="1" kern="0" dirty="0">
                <a:solidFill>
                  <a:srgbClr val="3333CC"/>
                </a:solidFill>
                <a:latin typeface="华文新魏" pitchFamily="2" charset="-122"/>
                <a:ea typeface="华文新魏" pitchFamily="2" charset="-122"/>
              </a:rPr>
              <a:t>中断优先级寄存器</a:t>
            </a:r>
            <a:r>
              <a:rPr lang="zh-CN" altLang="en-US" sz="2000" kern="0" dirty="0">
                <a:solidFill>
                  <a:srgbClr val="3333CC"/>
                </a:solidFill>
                <a:latin typeface="华文新魏" pitchFamily="2" charset="-122"/>
                <a:ea typeface="华文新魏" pitchFamily="2" charset="-122"/>
              </a:rPr>
              <a:t>。硬件优先级随着中断号的增加而降低。</a:t>
            </a:r>
            <a:r>
              <a:rPr lang="en-US" altLang="zh-CN" sz="2000" kern="0" dirty="0">
                <a:solidFill>
                  <a:srgbClr val="3333CC"/>
                </a:solidFill>
                <a:latin typeface="华文新魏" pitchFamily="2" charset="-122"/>
                <a:ea typeface="华文新魏" pitchFamily="2" charset="-122"/>
              </a:rPr>
              <a:t>0</a:t>
            </a:r>
            <a:r>
              <a:rPr lang="zh-CN" altLang="en-US" sz="2000" kern="0" dirty="0">
                <a:solidFill>
                  <a:srgbClr val="3333CC"/>
                </a:solidFill>
                <a:latin typeface="华文新魏" pitchFamily="2" charset="-122"/>
                <a:ea typeface="华文新魏" pitchFamily="2" charset="-122"/>
              </a:rPr>
              <a:t>优先级最高，</a:t>
            </a:r>
            <a:r>
              <a:rPr lang="en-US" altLang="zh-CN" sz="2000" kern="0" dirty="0">
                <a:solidFill>
                  <a:srgbClr val="3333CC"/>
                </a:solidFill>
                <a:latin typeface="华文新魏" pitchFamily="2" charset="-122"/>
                <a:ea typeface="华文新魏" pitchFamily="2" charset="-122"/>
              </a:rPr>
              <a:t>255</a:t>
            </a:r>
            <a:r>
              <a:rPr lang="zh-CN" altLang="en-US" sz="2000" kern="0" dirty="0">
                <a:solidFill>
                  <a:srgbClr val="3333CC"/>
                </a:solidFill>
                <a:latin typeface="华文新魏" pitchFamily="2" charset="-122"/>
                <a:ea typeface="华文新魏" pitchFamily="2" charset="-122"/>
              </a:rPr>
              <a:t>优先级最低。</a:t>
            </a:r>
            <a:r>
              <a:rPr lang="zh-CN" altLang="en-US" sz="2000" kern="0" dirty="0">
                <a:solidFill>
                  <a:srgbClr val="C00000"/>
                </a:solidFill>
                <a:latin typeface="华文新魏" pitchFamily="2" charset="-122"/>
                <a:ea typeface="华文新魏" pitchFamily="2" charset="-122"/>
              </a:rPr>
              <a:t>指定软件优先级后，硬件优先级无效</a:t>
            </a:r>
            <a:r>
              <a:rPr lang="zh-CN" altLang="en-US" sz="2000" kern="0" dirty="0">
                <a:solidFill>
                  <a:srgbClr val="3333CC"/>
                </a:solidFill>
                <a:latin typeface="华文新魏" pitchFamily="2" charset="-122"/>
                <a:ea typeface="华文新魏" pitchFamily="2" charset="-122"/>
              </a:rPr>
              <a:t>。</a:t>
            </a:r>
            <a:r>
              <a:rPr lang="zh-CN" altLang="en-US" sz="2000" kern="0" dirty="0">
                <a:solidFill>
                  <a:srgbClr val="000000"/>
                </a:solidFill>
                <a:latin typeface="华文新魏" pitchFamily="2" charset="-122"/>
                <a:ea typeface="华文新魏" pitchFamily="2" charset="-122"/>
              </a:rPr>
              <a:t> </a:t>
            </a:r>
          </a:p>
        </p:txBody>
      </p:sp>
      <p:sp>
        <p:nvSpPr>
          <p:cNvPr id="6" name="Text Box 6">
            <a:extLst>
              <a:ext uri="{FF2B5EF4-FFF2-40B4-BE49-F238E27FC236}">
                <a16:creationId xmlns:a16="http://schemas.microsoft.com/office/drawing/2014/main" id="{4ABF5D4A-FB1E-4373-BD86-308B96F8FEF5}"/>
              </a:ext>
            </a:extLst>
          </p:cNvPr>
          <p:cNvSpPr txBox="1">
            <a:spLocks noChangeArrowheads="1"/>
          </p:cNvSpPr>
          <p:nvPr/>
        </p:nvSpPr>
        <p:spPr bwMode="auto">
          <a:xfrm>
            <a:off x="2008188" y="5780088"/>
            <a:ext cx="8120062" cy="646112"/>
          </a:xfrm>
          <a:prstGeom prst="rect">
            <a:avLst/>
          </a:prstGeom>
          <a:noFill/>
          <a:ln w="9525" algn="ctr">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buClrTx/>
              <a:buSzTx/>
              <a:buFont typeface="Wingdings" panose="05000000000000000000" pitchFamily="2" charset="2"/>
              <a:buNone/>
            </a:pPr>
            <a:r>
              <a:rPr lang="zh-CN" altLang="en-US" sz="1800" i="1">
                <a:solidFill>
                  <a:srgbClr val="FF3300"/>
                </a:solidFill>
                <a:latin typeface="华文新魏" panose="02010800040101010101" pitchFamily="2" charset="-122"/>
                <a:ea typeface="华文新魏" panose="02010800040101010101" pitchFamily="2" charset="-122"/>
              </a:rPr>
              <a:t>注：软件优先级的设置对复位，</a:t>
            </a:r>
            <a:r>
              <a:rPr lang="en-US" altLang="zh-CN" sz="1800" i="1">
                <a:solidFill>
                  <a:srgbClr val="FF3300"/>
                </a:solidFill>
                <a:latin typeface="华文新魏" panose="02010800040101010101" pitchFamily="2" charset="-122"/>
                <a:ea typeface="华文新魏" panose="02010800040101010101" pitchFamily="2" charset="-122"/>
              </a:rPr>
              <a:t>NMI</a:t>
            </a:r>
            <a:r>
              <a:rPr lang="zh-CN" altLang="en-US" sz="1800" i="1">
                <a:solidFill>
                  <a:srgbClr val="FF3300"/>
                </a:solidFill>
                <a:latin typeface="华文新魏" panose="02010800040101010101" pitchFamily="2" charset="-122"/>
                <a:ea typeface="华文新魏" panose="02010800040101010101" pitchFamily="2" charset="-122"/>
              </a:rPr>
              <a:t>，和硬故障无效。它们的优先级始终比外部中断要高</a:t>
            </a:r>
            <a:r>
              <a:rPr lang="zh-CN" altLang="en-US" sz="1600" i="1">
                <a:solidFill>
                  <a:srgbClr val="FF3300"/>
                </a:solidFill>
                <a:latin typeface="华文新魏" panose="02010800040101010101" pitchFamily="2" charset="-122"/>
                <a:ea typeface="华文新魏" panose="02010800040101010101" pitchFamily="2" charset="-122"/>
              </a:rPr>
              <a:t>。</a:t>
            </a:r>
            <a:r>
              <a:rPr lang="zh-CN" altLang="en-US" sz="1600">
                <a:solidFill>
                  <a:srgbClr val="FF3300"/>
                </a:solidFill>
                <a:latin typeface="华文新魏" panose="02010800040101010101" pitchFamily="2" charset="-122"/>
                <a:ea typeface="华文新魏" panose="02010800040101010101" pitchFamily="2" charset="-122"/>
              </a:rPr>
              <a:t> </a:t>
            </a:r>
          </a:p>
        </p:txBody>
      </p:sp>
    </p:spTree>
    <p:extLst>
      <p:ext uri="{BB962C8B-B14F-4D97-AF65-F5344CB8AC3E}">
        <p14:creationId xmlns:p14="http://schemas.microsoft.com/office/powerpoint/2010/main" val="38339155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4)">
                                      <p:cBhvr>
                                        <p:cTn id="7" dur="2000"/>
                                        <p:tgtEl>
                                          <p:spTgt spid="4"/>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4)">
                                      <p:cBhvr>
                                        <p:cTn id="10" dur="2000"/>
                                        <p:tgtEl>
                                          <p:spTgt spid="5"/>
                                        </p:tgtEl>
                                      </p:cBhvr>
                                    </p:animEffect>
                                  </p:childTnLst>
                                </p:cTn>
                              </p:par>
                              <p:par>
                                <p:cTn id="11" presetID="21"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4)">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0A7D51EA-7D39-49FF-9502-B703ABA5D2D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36867" name="Text Box 2">
            <a:extLst>
              <a:ext uri="{FF2B5EF4-FFF2-40B4-BE49-F238E27FC236}">
                <a16:creationId xmlns:a16="http://schemas.microsoft.com/office/drawing/2014/main" id="{D7CC039B-EB23-4738-AA8F-EB67724BA63E}"/>
              </a:ext>
            </a:extLst>
          </p:cNvPr>
          <p:cNvSpPr txBox="1">
            <a:spLocks noChangeArrowheads="1"/>
          </p:cNvSpPr>
          <p:nvPr/>
        </p:nvSpPr>
        <p:spPr bwMode="auto">
          <a:xfrm>
            <a:off x="1905000" y="1428750"/>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异常优先级</a:t>
            </a:r>
          </a:p>
        </p:txBody>
      </p:sp>
      <p:grpSp>
        <p:nvGrpSpPr>
          <p:cNvPr id="4" name="Group 24">
            <a:extLst>
              <a:ext uri="{FF2B5EF4-FFF2-40B4-BE49-F238E27FC236}">
                <a16:creationId xmlns:a16="http://schemas.microsoft.com/office/drawing/2014/main" id="{2D899F98-6803-476F-B6F0-8C4377169CBD}"/>
              </a:ext>
            </a:extLst>
          </p:cNvPr>
          <p:cNvGrpSpPr>
            <a:grpSpLocks/>
          </p:cNvGrpSpPr>
          <p:nvPr/>
        </p:nvGrpSpPr>
        <p:grpSpPr bwMode="auto">
          <a:xfrm>
            <a:off x="2438400" y="2190750"/>
            <a:ext cx="6553200" cy="4191000"/>
            <a:chOff x="576" y="1008"/>
            <a:chExt cx="4128" cy="2640"/>
          </a:xfrm>
        </p:grpSpPr>
        <p:sp>
          <p:nvSpPr>
            <p:cNvPr id="5" name="Text Box 8">
              <a:extLst>
                <a:ext uri="{FF2B5EF4-FFF2-40B4-BE49-F238E27FC236}">
                  <a16:creationId xmlns:a16="http://schemas.microsoft.com/office/drawing/2014/main" id="{52995AF2-CB32-40F9-9FFB-CBCC033CC917}"/>
                </a:ext>
              </a:extLst>
            </p:cNvPr>
            <p:cNvSpPr txBox="1">
              <a:spLocks noChangeArrowheads="1"/>
            </p:cNvSpPr>
            <p:nvPr/>
          </p:nvSpPr>
          <p:spPr bwMode="auto">
            <a:xfrm>
              <a:off x="1200" y="1104"/>
              <a:ext cx="720" cy="19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1400" kern="0">
                  <a:solidFill>
                    <a:srgbClr val="3333CC"/>
                  </a:solidFill>
                  <a:latin typeface="华文新魏" pitchFamily="2" charset="-122"/>
                  <a:ea typeface="华文新魏" pitchFamily="2" charset="-122"/>
                </a:rPr>
                <a:t>复位 </a:t>
              </a:r>
            </a:p>
          </p:txBody>
        </p:sp>
        <p:sp>
          <p:nvSpPr>
            <p:cNvPr id="6" name="Text Box 9">
              <a:extLst>
                <a:ext uri="{FF2B5EF4-FFF2-40B4-BE49-F238E27FC236}">
                  <a16:creationId xmlns:a16="http://schemas.microsoft.com/office/drawing/2014/main" id="{98F38F57-6C9D-4353-966A-EA879C1BBDCF}"/>
                </a:ext>
              </a:extLst>
            </p:cNvPr>
            <p:cNvSpPr txBox="1">
              <a:spLocks noChangeArrowheads="1"/>
            </p:cNvSpPr>
            <p:nvPr/>
          </p:nvSpPr>
          <p:spPr bwMode="auto">
            <a:xfrm>
              <a:off x="1200" y="1296"/>
              <a:ext cx="912" cy="19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1400" kern="0">
                  <a:solidFill>
                    <a:srgbClr val="3333CC"/>
                  </a:solidFill>
                  <a:latin typeface="华文新魏" pitchFamily="2" charset="-122"/>
                  <a:ea typeface="华文新魏" pitchFamily="2" charset="-122"/>
                </a:rPr>
                <a:t>不可屏蔽中断</a:t>
              </a:r>
            </a:p>
          </p:txBody>
        </p:sp>
        <p:sp>
          <p:nvSpPr>
            <p:cNvPr id="7" name="Text Box 10">
              <a:extLst>
                <a:ext uri="{FF2B5EF4-FFF2-40B4-BE49-F238E27FC236}">
                  <a16:creationId xmlns:a16="http://schemas.microsoft.com/office/drawing/2014/main" id="{EA3BA5C7-7F9B-4D13-9114-944CF87139DE}"/>
                </a:ext>
              </a:extLst>
            </p:cNvPr>
            <p:cNvSpPr txBox="1">
              <a:spLocks noChangeArrowheads="1"/>
            </p:cNvSpPr>
            <p:nvPr/>
          </p:nvSpPr>
          <p:spPr bwMode="auto">
            <a:xfrm>
              <a:off x="1200" y="1488"/>
              <a:ext cx="912" cy="19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1400" kern="0">
                  <a:solidFill>
                    <a:srgbClr val="3333CC"/>
                  </a:solidFill>
                  <a:latin typeface="华文新魏" pitchFamily="2" charset="-122"/>
                  <a:ea typeface="华文新魏" pitchFamily="2" charset="-122"/>
                </a:rPr>
                <a:t>硬故障 </a:t>
              </a:r>
            </a:p>
          </p:txBody>
        </p:sp>
        <p:sp>
          <p:nvSpPr>
            <p:cNvPr id="8" name="Text Box 11">
              <a:extLst>
                <a:ext uri="{FF2B5EF4-FFF2-40B4-BE49-F238E27FC236}">
                  <a16:creationId xmlns:a16="http://schemas.microsoft.com/office/drawing/2014/main" id="{10AB6A36-153E-47FC-A4AF-F94AA2296A03}"/>
                </a:ext>
              </a:extLst>
            </p:cNvPr>
            <p:cNvSpPr txBox="1">
              <a:spLocks noChangeArrowheads="1"/>
            </p:cNvSpPr>
            <p:nvPr/>
          </p:nvSpPr>
          <p:spPr bwMode="auto">
            <a:xfrm>
              <a:off x="1200" y="1680"/>
              <a:ext cx="912" cy="19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1400" kern="0">
                  <a:solidFill>
                    <a:srgbClr val="3333CC"/>
                  </a:solidFill>
                  <a:latin typeface="华文新魏" pitchFamily="2" charset="-122"/>
                  <a:ea typeface="华文新魏" pitchFamily="2" charset="-122"/>
                </a:rPr>
                <a:t>存储器管理 </a:t>
              </a:r>
            </a:p>
          </p:txBody>
        </p:sp>
        <p:sp>
          <p:nvSpPr>
            <p:cNvPr id="9" name="Text Box 12">
              <a:extLst>
                <a:ext uri="{FF2B5EF4-FFF2-40B4-BE49-F238E27FC236}">
                  <a16:creationId xmlns:a16="http://schemas.microsoft.com/office/drawing/2014/main" id="{A598F40F-1D63-406E-BEFC-371BA6DCC305}"/>
                </a:ext>
              </a:extLst>
            </p:cNvPr>
            <p:cNvSpPr txBox="1">
              <a:spLocks noChangeArrowheads="1"/>
            </p:cNvSpPr>
            <p:nvPr/>
          </p:nvSpPr>
          <p:spPr bwMode="auto">
            <a:xfrm>
              <a:off x="1200" y="1872"/>
              <a:ext cx="912" cy="19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1400" kern="0">
                  <a:solidFill>
                    <a:srgbClr val="3333CC"/>
                  </a:solidFill>
                  <a:latin typeface="华文新魏" pitchFamily="2" charset="-122"/>
                  <a:ea typeface="华文新魏" pitchFamily="2" charset="-122"/>
                </a:rPr>
                <a:t>总线故障  </a:t>
              </a:r>
            </a:p>
          </p:txBody>
        </p:sp>
        <p:sp>
          <p:nvSpPr>
            <p:cNvPr id="10" name="Text Box 13">
              <a:extLst>
                <a:ext uri="{FF2B5EF4-FFF2-40B4-BE49-F238E27FC236}">
                  <a16:creationId xmlns:a16="http://schemas.microsoft.com/office/drawing/2014/main" id="{BD00E848-A41D-44B2-816F-1B2FE26E3F8D}"/>
                </a:ext>
              </a:extLst>
            </p:cNvPr>
            <p:cNvSpPr txBox="1">
              <a:spLocks noChangeArrowheads="1"/>
            </p:cNvSpPr>
            <p:nvPr/>
          </p:nvSpPr>
          <p:spPr bwMode="auto">
            <a:xfrm>
              <a:off x="1200" y="2064"/>
              <a:ext cx="912" cy="19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1400" kern="0">
                  <a:solidFill>
                    <a:srgbClr val="3333CC"/>
                  </a:solidFill>
                  <a:latin typeface="华文新魏" pitchFamily="2" charset="-122"/>
                  <a:ea typeface="华文新魏" pitchFamily="2" charset="-122"/>
                </a:rPr>
                <a:t>使用故障 </a:t>
              </a:r>
            </a:p>
          </p:txBody>
        </p:sp>
        <p:sp>
          <p:nvSpPr>
            <p:cNvPr id="11" name="Text Box 14">
              <a:extLst>
                <a:ext uri="{FF2B5EF4-FFF2-40B4-BE49-F238E27FC236}">
                  <a16:creationId xmlns:a16="http://schemas.microsoft.com/office/drawing/2014/main" id="{1B77CFA4-E62C-4A58-9ACA-90275B8936EF}"/>
                </a:ext>
              </a:extLst>
            </p:cNvPr>
            <p:cNvSpPr txBox="1">
              <a:spLocks noChangeArrowheads="1"/>
            </p:cNvSpPr>
            <p:nvPr/>
          </p:nvSpPr>
          <p:spPr bwMode="auto">
            <a:xfrm>
              <a:off x="1200" y="2256"/>
              <a:ext cx="912" cy="19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en-US" altLang="zh-CN" sz="1400" kern="0">
                  <a:solidFill>
                    <a:srgbClr val="3333CC"/>
                  </a:solidFill>
                  <a:latin typeface="华文新魏" pitchFamily="2" charset="-122"/>
                  <a:ea typeface="华文新魏" pitchFamily="2" charset="-122"/>
                </a:rPr>
                <a:t>SVCall </a:t>
              </a:r>
            </a:p>
          </p:txBody>
        </p:sp>
        <p:sp>
          <p:nvSpPr>
            <p:cNvPr id="12" name="Text Box 15">
              <a:extLst>
                <a:ext uri="{FF2B5EF4-FFF2-40B4-BE49-F238E27FC236}">
                  <a16:creationId xmlns:a16="http://schemas.microsoft.com/office/drawing/2014/main" id="{1E18C4F2-F524-45AE-B04C-C1C1775F22BB}"/>
                </a:ext>
              </a:extLst>
            </p:cNvPr>
            <p:cNvSpPr txBox="1">
              <a:spLocks noChangeArrowheads="1"/>
            </p:cNvSpPr>
            <p:nvPr/>
          </p:nvSpPr>
          <p:spPr bwMode="auto">
            <a:xfrm>
              <a:off x="1200" y="2448"/>
              <a:ext cx="912" cy="19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1400" kern="0">
                  <a:solidFill>
                    <a:srgbClr val="3333CC"/>
                  </a:solidFill>
                  <a:latin typeface="华文新魏" pitchFamily="2" charset="-122"/>
                  <a:ea typeface="华文新魏" pitchFamily="2" charset="-122"/>
                </a:rPr>
                <a:t>调试监控器 </a:t>
              </a:r>
            </a:p>
          </p:txBody>
        </p:sp>
        <p:sp>
          <p:nvSpPr>
            <p:cNvPr id="13" name="Text Box 16">
              <a:extLst>
                <a:ext uri="{FF2B5EF4-FFF2-40B4-BE49-F238E27FC236}">
                  <a16:creationId xmlns:a16="http://schemas.microsoft.com/office/drawing/2014/main" id="{6E84C521-6CD5-4C7D-AED5-B34B2A1E3B93}"/>
                </a:ext>
              </a:extLst>
            </p:cNvPr>
            <p:cNvSpPr txBox="1">
              <a:spLocks noChangeArrowheads="1"/>
            </p:cNvSpPr>
            <p:nvPr/>
          </p:nvSpPr>
          <p:spPr bwMode="auto">
            <a:xfrm>
              <a:off x="1200" y="2640"/>
              <a:ext cx="912" cy="19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en-US" altLang="zh-CN" sz="1400" kern="0">
                  <a:solidFill>
                    <a:srgbClr val="3333CC"/>
                  </a:solidFill>
                  <a:latin typeface="华文新魏" pitchFamily="2" charset="-122"/>
                  <a:ea typeface="华文新魏" pitchFamily="2" charset="-122"/>
                </a:rPr>
                <a:t>PendSV </a:t>
              </a:r>
            </a:p>
          </p:txBody>
        </p:sp>
        <p:sp>
          <p:nvSpPr>
            <p:cNvPr id="14" name="Text Box 17">
              <a:extLst>
                <a:ext uri="{FF2B5EF4-FFF2-40B4-BE49-F238E27FC236}">
                  <a16:creationId xmlns:a16="http://schemas.microsoft.com/office/drawing/2014/main" id="{2E8249BA-200C-4F49-85D3-939972BF82A3}"/>
                </a:ext>
              </a:extLst>
            </p:cNvPr>
            <p:cNvSpPr txBox="1">
              <a:spLocks noChangeArrowheads="1"/>
            </p:cNvSpPr>
            <p:nvPr/>
          </p:nvSpPr>
          <p:spPr bwMode="auto">
            <a:xfrm>
              <a:off x="1200" y="2832"/>
              <a:ext cx="912" cy="19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en-US" altLang="zh-CN" sz="1400" kern="0">
                  <a:solidFill>
                    <a:srgbClr val="3333CC"/>
                  </a:solidFill>
                  <a:latin typeface="华文新魏" pitchFamily="2" charset="-122"/>
                  <a:ea typeface="华文新魏" pitchFamily="2" charset="-122"/>
                </a:rPr>
                <a:t>SysTick </a:t>
              </a:r>
            </a:p>
          </p:txBody>
        </p:sp>
        <p:sp>
          <p:nvSpPr>
            <p:cNvPr id="15" name="Text Box 18">
              <a:extLst>
                <a:ext uri="{FF2B5EF4-FFF2-40B4-BE49-F238E27FC236}">
                  <a16:creationId xmlns:a16="http://schemas.microsoft.com/office/drawing/2014/main" id="{4E25CB08-25D5-46A7-9FA0-4B3199A9C4F3}"/>
                </a:ext>
              </a:extLst>
            </p:cNvPr>
            <p:cNvSpPr txBox="1">
              <a:spLocks noChangeArrowheads="1"/>
            </p:cNvSpPr>
            <p:nvPr/>
          </p:nvSpPr>
          <p:spPr bwMode="auto">
            <a:xfrm>
              <a:off x="1200" y="3024"/>
              <a:ext cx="912" cy="198"/>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1400" kern="0">
                  <a:solidFill>
                    <a:srgbClr val="3333CC"/>
                  </a:solidFill>
                  <a:latin typeface="华文新魏" pitchFamily="2" charset="-122"/>
                  <a:ea typeface="华文新魏" pitchFamily="2" charset="-122"/>
                </a:rPr>
                <a:t>外部中断 </a:t>
              </a:r>
            </a:p>
          </p:txBody>
        </p:sp>
        <p:sp>
          <p:nvSpPr>
            <p:cNvPr id="16" name="Line 19">
              <a:extLst>
                <a:ext uri="{FF2B5EF4-FFF2-40B4-BE49-F238E27FC236}">
                  <a16:creationId xmlns:a16="http://schemas.microsoft.com/office/drawing/2014/main" id="{149CF2B3-A00B-489B-9095-64943317A9FF}"/>
                </a:ext>
              </a:extLst>
            </p:cNvPr>
            <p:cNvSpPr>
              <a:spLocks noChangeShapeType="1"/>
            </p:cNvSpPr>
            <p:nvPr/>
          </p:nvSpPr>
          <p:spPr bwMode="auto">
            <a:xfrm>
              <a:off x="2496" y="1008"/>
              <a:ext cx="0" cy="2640"/>
            </a:xfrm>
            <a:prstGeom prst="line">
              <a:avLst/>
            </a:prstGeom>
            <a:noFill/>
            <a:ln w="76200">
              <a:solidFill>
                <a:srgbClr val="00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7" name="Line 20">
              <a:extLst>
                <a:ext uri="{FF2B5EF4-FFF2-40B4-BE49-F238E27FC236}">
                  <a16:creationId xmlns:a16="http://schemas.microsoft.com/office/drawing/2014/main" id="{0ECF3198-4D48-4AE9-A031-BB3351E3ECD4}"/>
                </a:ext>
              </a:extLst>
            </p:cNvPr>
            <p:cNvSpPr>
              <a:spLocks noChangeShapeType="1"/>
            </p:cNvSpPr>
            <p:nvPr/>
          </p:nvSpPr>
          <p:spPr bwMode="auto">
            <a:xfrm>
              <a:off x="576" y="1680"/>
              <a:ext cx="4128" cy="0"/>
            </a:xfrm>
            <a:prstGeom prst="line">
              <a:avLst/>
            </a:prstGeom>
            <a:noFill/>
            <a:ln w="38100" cap="rnd">
              <a:solidFill>
                <a:srgbClr val="FF99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8" name="Text Box 21">
              <a:extLst>
                <a:ext uri="{FF2B5EF4-FFF2-40B4-BE49-F238E27FC236}">
                  <a16:creationId xmlns:a16="http://schemas.microsoft.com/office/drawing/2014/main" id="{3AF2C303-8F64-4DD9-A013-5506C272B8B3}"/>
                </a:ext>
              </a:extLst>
            </p:cNvPr>
            <p:cNvSpPr txBox="1">
              <a:spLocks noChangeArrowheads="1"/>
            </p:cNvSpPr>
            <p:nvPr/>
          </p:nvSpPr>
          <p:spPr bwMode="auto">
            <a:xfrm>
              <a:off x="2589" y="1392"/>
              <a:ext cx="291" cy="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kern="0">
                  <a:solidFill>
                    <a:srgbClr val="FF00FF"/>
                  </a:solidFill>
                  <a:latin typeface="华文新魏" pitchFamily="2" charset="-122"/>
                  <a:ea typeface="华文新魏" pitchFamily="2" charset="-122"/>
                </a:rPr>
                <a:t>优先级由高到低</a:t>
              </a:r>
            </a:p>
          </p:txBody>
        </p:sp>
        <p:sp>
          <p:nvSpPr>
            <p:cNvPr id="19" name="Text Box 22">
              <a:extLst>
                <a:ext uri="{FF2B5EF4-FFF2-40B4-BE49-F238E27FC236}">
                  <a16:creationId xmlns:a16="http://schemas.microsoft.com/office/drawing/2014/main" id="{B46CB4C4-3A1F-44F3-B573-537C04FCB438}"/>
                </a:ext>
              </a:extLst>
            </p:cNvPr>
            <p:cNvSpPr txBox="1">
              <a:spLocks noChangeArrowheads="1"/>
            </p:cNvSpPr>
            <p:nvPr/>
          </p:nvSpPr>
          <p:spPr bwMode="auto">
            <a:xfrm>
              <a:off x="2976" y="1286"/>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kern="0">
                  <a:solidFill>
                    <a:srgbClr val="000000"/>
                  </a:solidFill>
                  <a:latin typeface="华文新魏" pitchFamily="2" charset="-122"/>
                  <a:ea typeface="华文新魏" pitchFamily="2" charset="-122"/>
                </a:rPr>
                <a:t>优先级不可调整</a:t>
              </a:r>
            </a:p>
          </p:txBody>
        </p:sp>
        <p:sp>
          <p:nvSpPr>
            <p:cNvPr id="20" name="Text Box 23">
              <a:extLst>
                <a:ext uri="{FF2B5EF4-FFF2-40B4-BE49-F238E27FC236}">
                  <a16:creationId xmlns:a16="http://schemas.microsoft.com/office/drawing/2014/main" id="{33137B96-964E-4659-A8AA-3D00B2025AAA}"/>
                </a:ext>
              </a:extLst>
            </p:cNvPr>
            <p:cNvSpPr txBox="1">
              <a:spLocks noChangeArrowheads="1"/>
            </p:cNvSpPr>
            <p:nvPr/>
          </p:nvSpPr>
          <p:spPr bwMode="auto">
            <a:xfrm>
              <a:off x="2976" y="2150"/>
              <a:ext cx="14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kern="0">
                  <a:solidFill>
                    <a:srgbClr val="000000"/>
                  </a:solidFill>
                  <a:latin typeface="华文新魏" pitchFamily="2" charset="-122"/>
                  <a:ea typeface="华文新魏" pitchFamily="2" charset="-122"/>
                </a:rPr>
                <a:t>优先级可调整</a:t>
              </a:r>
            </a:p>
          </p:txBody>
        </p:sp>
      </p:grpSp>
    </p:spTree>
    <p:extLst>
      <p:ext uri="{BB962C8B-B14F-4D97-AF65-F5344CB8AC3E}">
        <p14:creationId xmlns:p14="http://schemas.microsoft.com/office/powerpoint/2010/main" val="13808229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A8640E40-DDFA-4A11-A457-C0430B766ADF}"/>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38915" name="Text Box 3">
            <a:extLst>
              <a:ext uri="{FF2B5EF4-FFF2-40B4-BE49-F238E27FC236}">
                <a16:creationId xmlns:a16="http://schemas.microsoft.com/office/drawing/2014/main" id="{D628E382-3980-404C-8888-AF0B5F0E52D5}"/>
              </a:ext>
            </a:extLst>
          </p:cNvPr>
          <p:cNvSpPr txBox="1">
            <a:spLocks noChangeArrowheads="1"/>
          </p:cNvSpPr>
          <p:nvPr/>
        </p:nvSpPr>
        <p:spPr bwMode="auto">
          <a:xfrm>
            <a:off x="1905000" y="1347788"/>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异常类型表</a:t>
            </a:r>
          </a:p>
        </p:txBody>
      </p:sp>
      <p:graphicFrame>
        <p:nvGraphicFramePr>
          <p:cNvPr id="8" name="Group 200">
            <a:extLst>
              <a:ext uri="{FF2B5EF4-FFF2-40B4-BE49-F238E27FC236}">
                <a16:creationId xmlns:a16="http://schemas.microsoft.com/office/drawing/2014/main" id="{BA54CFC1-E4B0-4D65-A740-F9F84F047279}"/>
              </a:ext>
            </a:extLst>
          </p:cNvPr>
          <p:cNvGraphicFramePr>
            <a:graphicFrameLocks noGrp="1"/>
          </p:cNvGraphicFramePr>
          <p:nvPr>
            <p:ph/>
          </p:nvPr>
        </p:nvGraphicFramePr>
        <p:xfrm>
          <a:off x="1905001" y="1804988"/>
          <a:ext cx="8583613" cy="4800600"/>
        </p:xfrm>
        <a:graphic>
          <a:graphicData uri="http://schemas.openxmlformats.org/drawingml/2006/table">
            <a:tbl>
              <a:tblPr/>
              <a:tblGrid>
                <a:gridCol w="1295419">
                  <a:extLst>
                    <a:ext uri="{9D8B030D-6E8A-4147-A177-3AD203B41FA5}">
                      <a16:colId xmlns:a16="http://schemas.microsoft.com/office/drawing/2014/main" val="20000"/>
                    </a:ext>
                  </a:extLst>
                </a:gridCol>
                <a:gridCol w="807380">
                  <a:extLst>
                    <a:ext uri="{9D8B030D-6E8A-4147-A177-3AD203B41FA5}">
                      <a16:colId xmlns:a16="http://schemas.microsoft.com/office/drawing/2014/main" val="20001"/>
                    </a:ext>
                  </a:extLst>
                </a:gridCol>
                <a:gridCol w="1326251">
                  <a:extLst>
                    <a:ext uri="{9D8B030D-6E8A-4147-A177-3AD203B41FA5}">
                      <a16:colId xmlns:a16="http://schemas.microsoft.com/office/drawing/2014/main" val="20002"/>
                    </a:ext>
                  </a:extLst>
                </a:gridCol>
                <a:gridCol w="5154563">
                  <a:extLst>
                    <a:ext uri="{9D8B030D-6E8A-4147-A177-3AD203B41FA5}">
                      <a16:colId xmlns:a16="http://schemas.microsoft.com/office/drawing/2014/main" val="20003"/>
                    </a:ext>
                  </a:extLst>
                </a:gridCol>
              </a:tblGrid>
              <a:tr h="360411">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685800" algn="l"/>
                        </a:tabLst>
                      </a:pPr>
                      <a:r>
                        <a:rPr kumimoji="0" lang="zh-CN" altLang="en-US" sz="1600" b="0" i="0" u="none" strike="noStrike" cap="none" normalizeH="0" baseline="0" dirty="0">
                          <a:ln>
                            <a:noFill/>
                          </a:ln>
                          <a:solidFill>
                            <a:schemeClr val="tx1"/>
                          </a:solidFill>
                          <a:effectLst/>
                          <a:latin typeface="Arial" charset="0"/>
                          <a:ea typeface="黑体" pitchFamily="49" charset="-122"/>
                          <a:cs typeface="Arial" charset="0"/>
                        </a:rPr>
                        <a:t>异常类型</a:t>
                      </a:r>
                    </a:p>
                  </a:txBody>
                  <a:tcPr marL="91441" marR="91441"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685800" algn="l"/>
                        </a:tabLst>
                      </a:pPr>
                      <a:r>
                        <a:rPr kumimoji="0" lang="zh-CN" altLang="en-US" sz="1600" b="0" i="0" u="none" strike="noStrike" cap="none" normalizeH="0" baseline="0">
                          <a:ln>
                            <a:noFill/>
                          </a:ln>
                          <a:solidFill>
                            <a:schemeClr val="tx1"/>
                          </a:solidFill>
                          <a:effectLst/>
                          <a:latin typeface="Arial" charset="0"/>
                          <a:ea typeface="黑体" pitchFamily="49" charset="-122"/>
                          <a:cs typeface="Arial" charset="0"/>
                        </a:rPr>
                        <a:t>位置</a:t>
                      </a:r>
                    </a:p>
                  </a:txBody>
                  <a:tcPr marL="91441" marR="91441"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685800" algn="l"/>
                        </a:tabLst>
                      </a:pPr>
                      <a:r>
                        <a:rPr kumimoji="0" lang="zh-CN" altLang="en-US" sz="1600" b="0" i="0" u="none" strike="noStrike" cap="none" normalizeH="0" baseline="0" dirty="0">
                          <a:ln>
                            <a:noFill/>
                          </a:ln>
                          <a:solidFill>
                            <a:schemeClr val="tx1"/>
                          </a:solidFill>
                          <a:effectLst/>
                          <a:latin typeface="Arial" charset="0"/>
                          <a:ea typeface="黑体" pitchFamily="49" charset="-122"/>
                          <a:cs typeface="Arial" charset="0"/>
                        </a:rPr>
                        <a:t>优先级</a:t>
                      </a:r>
                      <a:endParaRPr kumimoji="0" lang="en-US" altLang="zh-CN" sz="1600" b="0" i="0" u="none" strike="noStrike" cap="none" normalizeH="0" baseline="0" dirty="0">
                        <a:ln>
                          <a:noFill/>
                        </a:ln>
                        <a:solidFill>
                          <a:schemeClr val="tx1"/>
                        </a:solidFill>
                        <a:effectLst/>
                        <a:latin typeface="Arial" charset="0"/>
                        <a:ea typeface="黑体" pitchFamily="49" charset="-122"/>
                        <a:cs typeface="Arial" charset="0"/>
                      </a:endParaRPr>
                    </a:p>
                  </a:txBody>
                  <a:tcPr marL="91441" marR="91441"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685800" algn="l"/>
                        </a:tabLst>
                      </a:pPr>
                      <a:r>
                        <a:rPr kumimoji="0" lang="zh-CN" altLang="en-US" sz="1600" b="0" i="0" u="none" strike="noStrike" cap="none" normalizeH="0" baseline="0">
                          <a:ln>
                            <a:noFill/>
                          </a:ln>
                          <a:solidFill>
                            <a:schemeClr val="tx1"/>
                          </a:solidFill>
                          <a:effectLst/>
                          <a:latin typeface="Arial" charset="0"/>
                          <a:ea typeface="黑体" pitchFamily="49" charset="-122"/>
                          <a:cs typeface="Arial" charset="0"/>
                        </a:rPr>
                        <a:t>描述</a:t>
                      </a:r>
                    </a:p>
                  </a:txBody>
                  <a:tcPr marL="91441" marR="91441"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0"/>
                  </a:ext>
                </a:extLst>
              </a:tr>
              <a:tr h="360411">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a:t>
                      </a:r>
                      <a:endParaRPr kumimoji="0" lang="en-US" altLang="zh-CN" sz="1600" b="0" i="0" u="none" strike="noStrike" cap="none" normalizeH="0" baseline="0" dirty="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0</a:t>
                      </a:r>
                      <a:endParaRPr kumimoji="0" lang="en-US" altLang="zh-CN" sz="1600" b="0" i="0" u="none" strike="noStrike" cap="none" normalizeH="0" baseline="0" dirty="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复位时载入向量表的第一项作为栈顶地址。</a:t>
                      </a:r>
                    </a:p>
                  </a:txBody>
                  <a:tcPr marL="91441" marR="91441"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87504">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复位</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-3</a:t>
                      </a: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（最高）</a:t>
                      </a:r>
                      <a:endParaRPr kumimoji="0" lang="zh-CN" altLang="en-US" sz="1600" b="0" i="0" u="none" strike="noStrike" cap="none" normalizeH="0" baseline="0" dirty="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在上电和热复位时调用。在执行第一条指令时，优先级将降为最低（即激活（中断）的基础级别）。异步的。</a:t>
                      </a:r>
                    </a:p>
                  </a:txBody>
                  <a:tcPr marL="91441" marR="91441"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9196">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不可屏蔽中断（</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NMI</a:t>
                      </a: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a:t>
                      </a:r>
                      <a:endParaRPr kumimoji="0" lang="zh-CN" altLang="en-US" sz="1600" b="0" i="0" u="none" strike="noStrike" cap="none" normalizeH="0" baseline="0" dirty="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2</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-2</a:t>
                      </a: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不可停止，也不会被复位之外的任何异常抢占。异步的。</a:t>
                      </a:r>
                      <a:endParaRPr kumimoji="0"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NMI</a:t>
                      </a: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仅可由软件通过</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NVIC</a:t>
                      </a: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中断控制状态寄存器来产生。</a:t>
                      </a:r>
                    </a:p>
                  </a:txBody>
                  <a:tcPr marL="91441" marR="91441"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3069">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硬故障</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3</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当故障由于优先级或者是可配置的故障处理程序被禁能的原因而无法激活时，所有类型的故障都会以硬故障的方式激活。这是同步的。</a:t>
                      </a:r>
                    </a:p>
                  </a:txBody>
                  <a:tcPr marL="91441" marR="91441"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23069">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存储器管理</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4</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可调整</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MPU</a:t>
                      </a: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不匹配，包括访问冲突</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(access violation)</a:t>
                      </a: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和不匹配。这是同步的。</a:t>
                      </a:r>
                      <a:endParaRPr kumimoji="0"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这种异常的优先级可被改变。</a:t>
                      </a:r>
                    </a:p>
                  </a:txBody>
                  <a:tcPr marL="91441" marR="91441"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066941">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总线故障</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5</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可调整</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1" marR="91441"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预取指故障、存储器访问故障和其它地址</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a:t>
                      </a: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存储器相关的故障。当为精确的总线故障时是同步的，为不精确的总线故障时是异步的。</a:t>
                      </a:r>
                      <a:endParaRPr kumimoji="0"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你可以使能或禁能这种故障。</a:t>
                      </a:r>
                    </a:p>
                  </a:txBody>
                  <a:tcPr marL="91441" marR="91441"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529448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49724D80-2D18-4F5E-A7B3-3E4A93968E7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graphicFrame>
        <p:nvGraphicFramePr>
          <p:cNvPr id="6" name="Group 283">
            <a:extLst>
              <a:ext uri="{FF2B5EF4-FFF2-40B4-BE49-F238E27FC236}">
                <a16:creationId xmlns:a16="http://schemas.microsoft.com/office/drawing/2014/main" id="{1D1FF090-38BF-4C6A-A986-8217251944DF}"/>
              </a:ext>
            </a:extLst>
          </p:cNvPr>
          <p:cNvGraphicFramePr>
            <a:graphicFrameLocks noGrp="1"/>
          </p:cNvGraphicFramePr>
          <p:nvPr/>
        </p:nvGraphicFramePr>
        <p:xfrm>
          <a:off x="1981201" y="1423988"/>
          <a:ext cx="8435975" cy="4286250"/>
        </p:xfrm>
        <a:graphic>
          <a:graphicData uri="http://schemas.openxmlformats.org/drawingml/2006/table">
            <a:tbl>
              <a:tblPr/>
              <a:tblGrid>
                <a:gridCol w="1271693">
                  <a:extLst>
                    <a:ext uri="{9D8B030D-6E8A-4147-A177-3AD203B41FA5}">
                      <a16:colId xmlns:a16="http://schemas.microsoft.com/office/drawing/2014/main" val="20000"/>
                    </a:ext>
                  </a:extLst>
                </a:gridCol>
                <a:gridCol w="973217">
                  <a:extLst>
                    <a:ext uri="{9D8B030D-6E8A-4147-A177-3AD203B41FA5}">
                      <a16:colId xmlns:a16="http://schemas.microsoft.com/office/drawing/2014/main" val="20001"/>
                    </a:ext>
                  </a:extLst>
                </a:gridCol>
                <a:gridCol w="1000207">
                  <a:extLst>
                    <a:ext uri="{9D8B030D-6E8A-4147-A177-3AD203B41FA5}">
                      <a16:colId xmlns:a16="http://schemas.microsoft.com/office/drawing/2014/main" val="20002"/>
                    </a:ext>
                  </a:extLst>
                </a:gridCol>
                <a:gridCol w="5190858">
                  <a:extLst>
                    <a:ext uri="{9D8B030D-6E8A-4147-A177-3AD203B41FA5}">
                      <a16:colId xmlns:a16="http://schemas.microsoft.com/office/drawing/2014/main" val="20003"/>
                    </a:ext>
                  </a:extLst>
                </a:gridCol>
              </a:tblGrid>
              <a:tr h="33523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异常类型</a:t>
                      </a:r>
                      <a:endParaRPr kumimoji="0" lang="zh-CN" altLang="en-US" sz="1600" b="0" i="0" u="none" strike="noStrike" cap="none" normalizeH="0" baseline="0" dirty="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位置</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优先级</a:t>
                      </a:r>
                      <a:endParaRPr kumimoji="0" lang="en-US" altLang="zh-CN" sz="1600" b="0" i="0" u="none" strike="noStrike" cap="none" normalizeH="0" baseline="0" dirty="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描述</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064">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使用故障</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6</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可调整</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使用故障，例如执行未定义的指令或试图进行非法的状态转变。这是同步的。</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3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7-10</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保留。</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3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SVCall</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11</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可调整</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使用</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SVC</a:t>
                      </a:r>
                      <a:r>
                        <a:rPr kumimoji="0" lang="zh-CN" altLang="en-US" sz="1600" b="0" i="0" u="none" strike="noStrike" cap="none" normalizeH="0" baseline="0">
                          <a:ln>
                            <a:noFill/>
                          </a:ln>
                          <a:solidFill>
                            <a:schemeClr val="tx1"/>
                          </a:solidFill>
                          <a:effectLst/>
                          <a:latin typeface="Times New Roman" pitchFamily="18" charset="0"/>
                          <a:ea typeface="宋体" pitchFamily="2" charset="-122"/>
                        </a:rPr>
                        <a:t>指令的系统服务调用。这是同步的。</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72865">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调试监控器</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12</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可调整</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调试监控器（当没有暂停</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(Halt)</a:t>
                      </a:r>
                      <a:r>
                        <a:rPr kumimoji="0" lang="zh-CN" altLang="en-US" sz="1600" b="0" i="0" u="none" strike="noStrike" cap="none" normalizeH="0" baseline="0">
                          <a:ln>
                            <a:noFill/>
                          </a:ln>
                          <a:solidFill>
                            <a:schemeClr val="tx1"/>
                          </a:solidFill>
                          <a:effectLst/>
                          <a:latin typeface="Times New Roman" pitchFamily="18" charset="0"/>
                          <a:ea typeface="宋体" pitchFamily="2" charset="-122"/>
                        </a:rPr>
                        <a:t>时）。这是同步的，但仅在使能时有效。如果它的优先级比当前激活的处理程序的优先级更低，那么调试监控器不能激活。</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3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13</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保留。</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79064">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PendSV</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14</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可调整</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系统服务的可挂起</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(pendable)</a:t>
                      </a:r>
                      <a:r>
                        <a:rPr kumimoji="0" lang="zh-CN" altLang="en-US" sz="1600" b="0" i="0" u="none" strike="noStrike" cap="none" normalizeH="0" baseline="0">
                          <a:ln>
                            <a:noFill/>
                          </a:ln>
                          <a:solidFill>
                            <a:schemeClr val="tx1"/>
                          </a:solidFill>
                          <a:effectLst/>
                          <a:latin typeface="Times New Roman" pitchFamily="18" charset="0"/>
                          <a:ea typeface="宋体" pitchFamily="2" charset="-122"/>
                        </a:rPr>
                        <a:t>请求。这是异步的且仅通过软件挂起。</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23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SysTick</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15</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可调整</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系统节拍定时器已启动</a:t>
                      </a:r>
                      <a:r>
                        <a:rPr kumimoji="0" lang="en-US" altLang="zh-CN" sz="1600" b="0" i="0" u="none" strike="noStrike" cap="none" normalizeH="0" baseline="0">
                          <a:ln>
                            <a:noFill/>
                          </a:ln>
                          <a:solidFill>
                            <a:schemeClr val="tx1"/>
                          </a:solidFill>
                          <a:effectLst/>
                          <a:latin typeface="Times New Roman" pitchFamily="18" charset="0"/>
                          <a:ea typeface="宋体" pitchFamily="2" charset="-122"/>
                        </a:rPr>
                        <a:t>(fired)</a:t>
                      </a:r>
                      <a:r>
                        <a:rPr kumimoji="0" lang="zh-CN" altLang="en-US" sz="1600" b="0" i="0" u="none" strike="noStrike" cap="none" normalizeH="0" baseline="0">
                          <a:ln>
                            <a:noFill/>
                          </a:ln>
                          <a:solidFill>
                            <a:schemeClr val="tx1"/>
                          </a:solidFill>
                          <a:effectLst/>
                          <a:latin typeface="Times New Roman" pitchFamily="18" charset="0"/>
                          <a:ea typeface="宋体" pitchFamily="2" charset="-122"/>
                        </a:rPr>
                        <a:t>。这是异步的。</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79064">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外部中断</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itchFamily="18" charset="0"/>
                          <a:ea typeface="宋体" pitchFamily="2" charset="-122"/>
                        </a:rPr>
                        <a:t>≥16</a:t>
                      </a:r>
                      <a:endParaRPr kumimoji="0" lang="en-US" altLang="zh-CN"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imes New Roman" pitchFamily="18" charset="0"/>
                          <a:ea typeface="宋体" pitchFamily="2" charset="-122"/>
                        </a:rPr>
                        <a:t>可调整</a:t>
                      </a:r>
                      <a:endParaRPr kumimoji="0" lang="zh-CN" altLang="en-US" sz="1600" b="0" i="0" u="none" strike="noStrike" cap="none" normalizeH="0" baseline="0">
                        <a:ln>
                          <a:noFill/>
                        </a:ln>
                        <a:solidFill>
                          <a:schemeClr val="tx1"/>
                        </a:solidFill>
                        <a:effectLst/>
                        <a:latin typeface="Arial" charset="0"/>
                        <a:ea typeface="宋体" pitchFamily="2" charset="-122"/>
                      </a:endParaRPr>
                    </a:p>
                  </a:txBody>
                  <a:tcPr marL="91448" marR="91448" marT="45706" marB="4570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中断在</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ARM Cortex-M3</a:t>
                      </a: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内核之外发出且通过</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rPr>
                        <a:t>NVIC</a:t>
                      </a:r>
                      <a:r>
                        <a:rPr kumimoji="0" lang="zh-CN" altLang="en-US" sz="1600" b="0" i="0" u="none" strike="noStrike" cap="none" normalizeH="0" baseline="0" dirty="0">
                          <a:ln>
                            <a:noFill/>
                          </a:ln>
                          <a:solidFill>
                            <a:schemeClr val="tx1"/>
                          </a:solidFill>
                          <a:effectLst/>
                          <a:latin typeface="Times New Roman" pitchFamily="18" charset="0"/>
                          <a:ea typeface="宋体" pitchFamily="2" charset="-122"/>
                        </a:rPr>
                        <a:t>返回（区分优先级）。这些都是异步的。</a:t>
                      </a:r>
                      <a:endParaRPr kumimoji="0" lang="zh-CN" altLang="en-US" sz="1600" b="0" i="0" u="none" strike="noStrike" cap="none" normalizeH="0" baseline="0" dirty="0">
                        <a:ln>
                          <a:noFill/>
                        </a:ln>
                        <a:solidFill>
                          <a:schemeClr val="tx1"/>
                        </a:solidFill>
                        <a:effectLst/>
                        <a:latin typeface="Arial" charset="0"/>
                        <a:ea typeface="宋体" pitchFamily="2" charset="-122"/>
                      </a:endParaRPr>
                    </a:p>
                  </a:txBody>
                  <a:tcPr marL="91448" marR="91448"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9" name="AutoShape 284">
            <a:extLst>
              <a:ext uri="{FF2B5EF4-FFF2-40B4-BE49-F238E27FC236}">
                <a16:creationId xmlns:a16="http://schemas.microsoft.com/office/drawing/2014/main" id="{BB561EF6-E717-47B3-A2B9-4038AD7348AA}"/>
              </a:ext>
            </a:extLst>
          </p:cNvPr>
          <p:cNvSpPr>
            <a:spLocks noChangeArrowheads="1"/>
          </p:cNvSpPr>
          <p:nvPr/>
        </p:nvSpPr>
        <p:spPr bwMode="auto">
          <a:xfrm>
            <a:off x="1919288" y="5876925"/>
            <a:ext cx="8424862" cy="762000"/>
          </a:xfrm>
          <a:prstGeom prst="wedgeRectCallout">
            <a:avLst>
              <a:gd name="adj1" fmla="val -26926"/>
              <a:gd name="adj2" fmla="val -53958"/>
            </a:avLst>
          </a:prstGeom>
          <a:noFill/>
          <a:ln w="9525" algn="ctr">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defRPr/>
            </a:pPr>
            <a:r>
              <a:rPr lang="en-US" altLang="zh-CN" sz="1600" kern="0" dirty="0">
                <a:solidFill>
                  <a:srgbClr val="000000"/>
                </a:solidFill>
                <a:latin typeface="Times New Roman" pitchFamily="18" charset="0"/>
              </a:rPr>
              <a:t>       </a:t>
            </a:r>
            <a:r>
              <a:rPr lang="zh-CN" altLang="en-US" sz="1600" kern="0" dirty="0">
                <a:solidFill>
                  <a:srgbClr val="FF3300"/>
                </a:solidFill>
                <a:latin typeface="Times New Roman" pitchFamily="18" charset="0"/>
              </a:rPr>
              <a:t>上表其实也是一张完整向量表。当异常产生后，处理器根据中断号从在向量表中取出异常处理函数入口（函数指针）。</a:t>
            </a:r>
            <a:r>
              <a:rPr lang="zh-CN" altLang="en-US" sz="2000" kern="0" dirty="0">
                <a:solidFill>
                  <a:srgbClr val="FF3300"/>
                </a:solidFill>
              </a:rPr>
              <a:t> </a:t>
            </a:r>
          </a:p>
        </p:txBody>
      </p:sp>
    </p:spTree>
    <p:extLst>
      <p:ext uri="{BB962C8B-B14F-4D97-AF65-F5344CB8AC3E}">
        <p14:creationId xmlns:p14="http://schemas.microsoft.com/office/powerpoint/2010/main" val="3413482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4)">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F23CA10A-1182-454E-925E-D66D8096A407}"/>
              </a:ext>
            </a:extLst>
          </p:cNvPr>
          <p:cNvSpPr txBox="1">
            <a:spLocks noChangeArrowheads="1"/>
          </p:cNvSpPr>
          <p:nvPr/>
        </p:nvSpPr>
        <p:spPr bwMode="auto">
          <a:xfrm>
            <a:off x="1944688" y="549276"/>
            <a:ext cx="467995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itchFamily="34" charset="0"/>
                <a:ea typeface="宋体" pitchFamily="2" charset="-122"/>
              </a:defRPr>
            </a:lvl1pPr>
            <a:lvl2pPr marL="742950" indent="-285750" eaLnBrk="0" hangingPunct="0">
              <a:defRPr>
                <a:solidFill>
                  <a:schemeClr val="tx1"/>
                </a:solidFill>
                <a:latin typeface="Franklin Gothic Book" pitchFamily="34" charset="0"/>
                <a:ea typeface="宋体" pitchFamily="2" charset="-122"/>
              </a:defRPr>
            </a:lvl2pPr>
            <a:lvl3pPr marL="1143000" indent="-228600" eaLnBrk="0" hangingPunct="0">
              <a:defRPr>
                <a:solidFill>
                  <a:schemeClr val="tx1"/>
                </a:solidFill>
                <a:latin typeface="Franklin Gothic Book" pitchFamily="34" charset="0"/>
                <a:ea typeface="宋体" pitchFamily="2" charset="-122"/>
              </a:defRPr>
            </a:lvl3pPr>
            <a:lvl4pPr marL="1600200" indent="-228600" eaLnBrk="0" hangingPunct="0">
              <a:defRPr>
                <a:solidFill>
                  <a:schemeClr val="tx1"/>
                </a:solidFill>
                <a:latin typeface="Franklin Gothic Book" pitchFamily="34" charset="0"/>
                <a:ea typeface="宋体" pitchFamily="2" charset="-122"/>
              </a:defRPr>
            </a:lvl4pPr>
            <a:lvl5pPr marL="2057400" indent="-228600" eaLnBrk="0" hangingPunct="0">
              <a:defRPr>
                <a:solidFill>
                  <a:schemeClr val="tx1"/>
                </a:solidFill>
                <a:latin typeface="Franklin Gothic Book" pitchFamily="34" charset="0"/>
                <a:ea typeface="宋体" pitchFamily="2" charset="-122"/>
              </a:defRPr>
            </a:lvl5pPr>
            <a:lvl6pPr marL="2514600" indent="-228600" eaLnBrk="0" fontAlgn="base" hangingPunct="0">
              <a:spcBef>
                <a:spcPct val="0"/>
              </a:spcBef>
              <a:spcAft>
                <a:spcPct val="0"/>
              </a:spcAft>
              <a:defRPr>
                <a:solidFill>
                  <a:schemeClr val="tx1"/>
                </a:solidFill>
                <a:latin typeface="Franklin Gothic Book" pitchFamily="34" charset="0"/>
                <a:ea typeface="宋体" pitchFamily="2" charset="-122"/>
              </a:defRPr>
            </a:lvl6pPr>
            <a:lvl7pPr marL="2971800" indent="-228600" eaLnBrk="0" fontAlgn="base" hangingPunct="0">
              <a:spcBef>
                <a:spcPct val="0"/>
              </a:spcBef>
              <a:spcAft>
                <a:spcPct val="0"/>
              </a:spcAft>
              <a:defRPr>
                <a:solidFill>
                  <a:schemeClr val="tx1"/>
                </a:solidFill>
                <a:latin typeface="Franklin Gothic Book" pitchFamily="34" charset="0"/>
                <a:ea typeface="宋体" pitchFamily="2" charset="-122"/>
              </a:defRPr>
            </a:lvl7pPr>
            <a:lvl8pPr marL="3429000" indent="-228600" eaLnBrk="0" fontAlgn="base" hangingPunct="0">
              <a:spcBef>
                <a:spcPct val="0"/>
              </a:spcBef>
              <a:spcAft>
                <a:spcPct val="0"/>
              </a:spcAft>
              <a:defRPr>
                <a:solidFill>
                  <a:schemeClr val="tx1"/>
                </a:solidFill>
                <a:latin typeface="Franklin Gothic Book" pitchFamily="34" charset="0"/>
                <a:ea typeface="宋体" pitchFamily="2" charset="-122"/>
              </a:defRPr>
            </a:lvl8pPr>
            <a:lvl9pPr marL="3886200" indent="-228600" eaLnBrk="0" fontAlgn="base" hangingPunct="0">
              <a:spcBef>
                <a:spcPct val="0"/>
              </a:spcBef>
              <a:spcAft>
                <a:spcPct val="0"/>
              </a:spcAft>
              <a:defRPr>
                <a:solidFill>
                  <a:schemeClr val="tx1"/>
                </a:solidFill>
                <a:latin typeface="Franklin Gothic Book" pitchFamily="34" charset="0"/>
                <a:ea typeface="宋体" pitchFamily="2" charset="-122"/>
              </a:defRPr>
            </a:lvl9pPr>
          </a:lstStyle>
          <a:p>
            <a:pPr>
              <a:defRPr/>
            </a:pPr>
            <a:r>
              <a:rPr lang="zh-CN" altLang="en-US" sz="3600" b="1" spc="-5" dirty="0">
                <a:solidFill>
                  <a:srgbClr val="7030A0"/>
                </a:solidFill>
                <a:latin typeface="华文楷体" panose="02010600040101010101" pitchFamily="2" charset="-122"/>
                <a:ea typeface="华文楷体" panose="02010600040101010101" pitchFamily="2" charset="-122"/>
                <a:cs typeface="Comic Sans MS"/>
              </a:rPr>
              <a:t>哈佛体系结构</a:t>
            </a:r>
          </a:p>
        </p:txBody>
      </p:sp>
      <p:sp>
        <p:nvSpPr>
          <p:cNvPr id="19459" name="Rectangle 3">
            <a:extLst>
              <a:ext uri="{FF2B5EF4-FFF2-40B4-BE49-F238E27FC236}">
                <a16:creationId xmlns:a16="http://schemas.microsoft.com/office/drawing/2014/main" id="{6C990260-05F0-4757-AD2A-2D0CA435B0BF}"/>
              </a:ext>
            </a:extLst>
          </p:cNvPr>
          <p:cNvSpPr>
            <a:spLocks noChangeArrowheads="1"/>
          </p:cNvSpPr>
          <p:nvPr/>
        </p:nvSpPr>
        <p:spPr bwMode="auto">
          <a:xfrm>
            <a:off x="1597026" y="1538288"/>
            <a:ext cx="872172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哈佛结构是一种将程序指令存储和数据存储分开的存储器结构。</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哈佛结构是一种并行体系结构，它的主要特点是将程序和数据存储在不同的存储空间中，即程序存储器和数据存储器是两个独立的存储器，每个存储器独立编址、独立访问。</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使用两条独立总线，分别作为</a:t>
            </a:r>
            <a:r>
              <a:rPr lang="en-US" altLang="zh-CN" sz="2800" b="1" spc="30" dirty="0">
                <a:latin typeface="华文楷体" panose="02010600040101010101" pitchFamily="2" charset="-122"/>
                <a:ea typeface="华文楷体" panose="02010600040101010101" pitchFamily="2" charset="-122"/>
                <a:cs typeface="Noto Sans CJK JP Regular"/>
              </a:rPr>
              <a:t>CPU</a:t>
            </a:r>
            <a:r>
              <a:rPr lang="zh-CN" altLang="en-US" sz="2800" b="1" spc="30" dirty="0">
                <a:latin typeface="华文楷体" panose="02010600040101010101" pitchFamily="2" charset="-122"/>
                <a:ea typeface="华文楷体" panose="02010600040101010101" pitchFamily="2" charset="-122"/>
                <a:cs typeface="Noto Sans CJK JP Regular"/>
              </a:rPr>
              <a:t>与每个存储器之间的专用通信路径，两条总线之间毫无关联。</a:t>
            </a:r>
          </a:p>
        </p:txBody>
      </p:sp>
      <p:sp>
        <p:nvSpPr>
          <p:cNvPr id="2" name="矩形 1">
            <a:extLst>
              <a:ext uri="{FF2B5EF4-FFF2-40B4-BE49-F238E27FC236}">
                <a16:creationId xmlns:a16="http://schemas.microsoft.com/office/drawing/2014/main" id="{03D45E21-EB1F-4E80-930C-1952ABF91B9C}"/>
              </a:ext>
            </a:extLst>
          </p:cNvPr>
          <p:cNvSpPr/>
          <p:nvPr/>
        </p:nvSpPr>
        <p:spPr>
          <a:xfrm>
            <a:off x="2279651" y="5516563"/>
            <a:ext cx="7993063" cy="831850"/>
          </a:xfrm>
          <a:prstGeom prst="rect">
            <a:avLst/>
          </a:prstGeom>
        </p:spPr>
        <p:txBody>
          <a:bodyPr>
            <a:spAutoFit/>
          </a:bodyPr>
          <a:lstStyle/>
          <a:p>
            <a:pPr marL="342900" indent="-342900">
              <a:buFont typeface="Wingdings" panose="05000000000000000000" pitchFamily="2" charset="2"/>
              <a:buChar char="l"/>
              <a:defRPr/>
            </a:pPr>
            <a:r>
              <a:rPr lang="en-US" altLang="zh-CN" sz="2400" dirty="0">
                <a:latin typeface="+mj-ea"/>
                <a:ea typeface="+mj-ea"/>
              </a:rPr>
              <a:t>ARM9</a:t>
            </a:r>
            <a:r>
              <a:rPr lang="zh-CN" altLang="en-US" sz="2400" dirty="0">
                <a:latin typeface="+mj-ea"/>
                <a:ea typeface="+mj-ea"/>
              </a:rPr>
              <a:t>、</a:t>
            </a:r>
            <a:r>
              <a:rPr lang="en-US" altLang="zh-CN" sz="2400" dirty="0">
                <a:latin typeface="+mj-ea"/>
                <a:ea typeface="+mj-ea"/>
              </a:rPr>
              <a:t>ARM10</a:t>
            </a:r>
            <a:r>
              <a:rPr lang="zh-CN" altLang="en-US" sz="2400" dirty="0">
                <a:latin typeface="+mj-ea"/>
                <a:ea typeface="+mj-ea"/>
              </a:rPr>
              <a:t>、</a:t>
            </a:r>
            <a:r>
              <a:rPr lang="en-US" altLang="zh-CN" sz="2400" dirty="0">
                <a:latin typeface="+mj-ea"/>
                <a:ea typeface="+mj-ea"/>
              </a:rPr>
              <a:t>ARM11</a:t>
            </a:r>
            <a:r>
              <a:rPr lang="zh-CN" altLang="en-US" sz="2400" dirty="0">
                <a:latin typeface="+mj-ea"/>
                <a:ea typeface="+mj-ea"/>
              </a:rPr>
              <a:t>、</a:t>
            </a:r>
            <a:r>
              <a:rPr lang="en-US" altLang="zh-CN" sz="2400" dirty="0">
                <a:latin typeface="+mj-ea"/>
                <a:ea typeface="+mj-ea"/>
              </a:rPr>
              <a:t>MCS-51</a:t>
            </a:r>
            <a:r>
              <a:rPr lang="zh-CN" altLang="en-US" sz="2400" dirty="0">
                <a:latin typeface="+mj-ea"/>
                <a:ea typeface="+mj-ea"/>
              </a:rPr>
              <a:t>都属于哈佛体系结构。</a:t>
            </a:r>
          </a:p>
        </p:txBody>
      </p:sp>
    </p:spTree>
    <p:extLst>
      <p:ext uri="{BB962C8B-B14F-4D97-AF65-F5344CB8AC3E}">
        <p14:creationId xmlns:p14="http://schemas.microsoft.com/office/powerpoint/2010/main" val="9188288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39F22411-7720-4B39-861E-704758F96B2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43011" name="Text Box 2">
            <a:extLst>
              <a:ext uri="{FF2B5EF4-FFF2-40B4-BE49-F238E27FC236}">
                <a16:creationId xmlns:a16="http://schemas.microsoft.com/office/drawing/2014/main" id="{D1CFF0E6-09F6-446D-84FC-F0EF50CA873D}"/>
              </a:ext>
            </a:extLst>
          </p:cNvPr>
          <p:cNvSpPr txBox="1">
            <a:spLocks noChangeArrowheads="1"/>
          </p:cNvSpPr>
          <p:nvPr/>
        </p:nvSpPr>
        <p:spPr bwMode="auto">
          <a:xfrm>
            <a:off x="1905000" y="1579564"/>
            <a:ext cx="70866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800">
                <a:solidFill>
                  <a:srgbClr val="C00000"/>
                </a:solidFill>
                <a:latin typeface="华文新魏" panose="02010800040101010101" pitchFamily="2" charset="-122"/>
                <a:ea typeface="华文新魏" panose="02010800040101010101" pitchFamily="2" charset="-122"/>
              </a:rPr>
              <a:t>优先级分组</a:t>
            </a:r>
          </a:p>
        </p:txBody>
      </p:sp>
      <p:sp>
        <p:nvSpPr>
          <p:cNvPr id="4" name="Text Box 6">
            <a:extLst>
              <a:ext uri="{FF2B5EF4-FFF2-40B4-BE49-F238E27FC236}">
                <a16:creationId xmlns:a16="http://schemas.microsoft.com/office/drawing/2014/main" id="{691B8E14-4C04-4CB9-9F51-E89B7DE88E01}"/>
              </a:ext>
            </a:extLst>
          </p:cNvPr>
          <p:cNvSpPr txBox="1">
            <a:spLocks noChangeArrowheads="1"/>
          </p:cNvSpPr>
          <p:nvPr/>
        </p:nvSpPr>
        <p:spPr bwMode="auto">
          <a:xfrm>
            <a:off x="1905001" y="2349500"/>
            <a:ext cx="8170863"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marL="800100" indent="-342900">
              <a:spcBef>
                <a:spcPct val="0"/>
              </a:spcBef>
              <a:defRPr>
                <a:solidFill>
                  <a:schemeClr val="tx1"/>
                </a:solidFill>
                <a:latin typeface="Arial" charset="0"/>
                <a:ea typeface="宋体" pitchFamily="2" charset="-122"/>
              </a:defRPr>
            </a:lvl2pPr>
            <a:lvl3pPr marL="1257300" indent="-342900">
              <a:spcBef>
                <a:spcPct val="0"/>
              </a:spcBef>
              <a:defRPr>
                <a:solidFill>
                  <a:schemeClr val="tx1"/>
                </a:solidFill>
                <a:latin typeface="Arial" charset="0"/>
                <a:ea typeface="宋体" pitchFamily="2" charset="-122"/>
              </a:defRPr>
            </a:lvl3pPr>
            <a:lvl4pPr marL="1714500" indent="-342900">
              <a:spcBef>
                <a:spcPct val="0"/>
              </a:spcBef>
              <a:defRPr>
                <a:solidFill>
                  <a:schemeClr val="tx1"/>
                </a:solidFill>
                <a:latin typeface="Arial" charset="0"/>
                <a:ea typeface="宋体" pitchFamily="2" charset="-122"/>
              </a:defRPr>
            </a:lvl4pPr>
            <a:lvl5pPr marL="2171700" indent="-342900">
              <a:spcBef>
                <a:spcPct val="0"/>
              </a:spcBef>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en-US" altLang="zh-CN" sz="2400" kern="0" dirty="0">
                <a:solidFill>
                  <a:srgbClr val="3333CC"/>
                </a:solidFill>
                <a:latin typeface="华文新魏" pitchFamily="2" charset="-122"/>
                <a:ea typeface="华文新魏" pitchFamily="2" charset="-122"/>
              </a:rPr>
              <a:t>              </a:t>
            </a:r>
            <a:r>
              <a:rPr lang="zh-CN" altLang="en-US" sz="2400" kern="0" dirty="0">
                <a:solidFill>
                  <a:srgbClr val="3333CC"/>
                </a:solidFill>
                <a:latin typeface="华文新魏" pitchFamily="2" charset="-122"/>
                <a:ea typeface="华文新魏" pitchFamily="2" charset="-122"/>
              </a:rPr>
              <a:t>为了对具有大量中断的系统加强优先级控制，</a:t>
            </a:r>
            <a:r>
              <a:rPr lang="en-US" altLang="zh-CN" sz="2400" kern="0" dirty="0">
                <a:solidFill>
                  <a:srgbClr val="3333CC"/>
                </a:solidFill>
                <a:latin typeface="华文新魏" pitchFamily="2" charset="-122"/>
                <a:ea typeface="华文新魏" pitchFamily="2" charset="-122"/>
              </a:rPr>
              <a:t>NVIC</a:t>
            </a:r>
            <a:r>
              <a:rPr lang="zh-CN" altLang="en-US" sz="2400" kern="0" dirty="0">
                <a:solidFill>
                  <a:srgbClr val="3333CC"/>
                </a:solidFill>
                <a:latin typeface="华文新魏" pitchFamily="2" charset="-122"/>
                <a:ea typeface="华文新魏" pitchFamily="2" charset="-122"/>
              </a:rPr>
              <a:t>支持优先级分组机制。您可以使用</a:t>
            </a:r>
            <a:r>
              <a:rPr lang="zh-CN" altLang="en-US" sz="2400" i="1" kern="0" dirty="0">
                <a:solidFill>
                  <a:srgbClr val="3333CC"/>
                </a:solidFill>
                <a:latin typeface="华文新魏" pitchFamily="2" charset="-122"/>
                <a:ea typeface="华文新魏" pitchFamily="2" charset="-122"/>
              </a:rPr>
              <a:t>应用中断和复位控制寄存器</a:t>
            </a:r>
            <a:r>
              <a:rPr lang="zh-CN" altLang="en-US" sz="2400" kern="0" dirty="0">
                <a:solidFill>
                  <a:srgbClr val="3333CC"/>
                </a:solidFill>
                <a:latin typeface="华文新魏" pitchFamily="2" charset="-122"/>
                <a:ea typeface="华文新魏" pitchFamily="2" charset="-122"/>
              </a:rPr>
              <a:t>中的</a:t>
            </a:r>
            <a:r>
              <a:rPr lang="en-US" altLang="zh-CN" sz="2400" kern="0" dirty="0">
                <a:solidFill>
                  <a:srgbClr val="3333CC"/>
                </a:solidFill>
                <a:latin typeface="华文新魏" pitchFamily="2" charset="-122"/>
                <a:ea typeface="华文新魏" pitchFamily="2" charset="-122"/>
              </a:rPr>
              <a:t>PRIGROUP</a:t>
            </a:r>
            <a:r>
              <a:rPr lang="zh-CN" altLang="en-US" sz="2400" kern="0" dirty="0">
                <a:solidFill>
                  <a:srgbClr val="3333CC"/>
                </a:solidFill>
                <a:latin typeface="华文新魏" pitchFamily="2" charset="-122"/>
                <a:ea typeface="华文新魏" pitchFamily="2" charset="-122"/>
              </a:rPr>
              <a:t>区来将每个</a:t>
            </a:r>
            <a:r>
              <a:rPr lang="en-US" altLang="zh-CN" sz="2400" kern="0" dirty="0">
                <a:solidFill>
                  <a:srgbClr val="3333CC"/>
                </a:solidFill>
                <a:latin typeface="华文新魏" pitchFamily="2" charset="-122"/>
                <a:ea typeface="华文新魏" pitchFamily="2" charset="-122"/>
              </a:rPr>
              <a:t>PRI_N</a:t>
            </a:r>
            <a:r>
              <a:rPr lang="zh-CN" altLang="en-US" sz="2400" kern="0" dirty="0">
                <a:solidFill>
                  <a:srgbClr val="3333CC"/>
                </a:solidFill>
                <a:latin typeface="华文新魏" pitchFamily="2" charset="-122"/>
                <a:ea typeface="华文新魏" pitchFamily="2" charset="-122"/>
              </a:rPr>
              <a:t>中的值分为占先优先级区和次优先级区。我们将占先优先级称为组优先级。如果有多个挂起异常共用相同的组优先级，则需使用次优先级区来决定同组中的异常的优先级，这就是同组内的次优先级。组优先级和次优先级的结合就是通常所说的优先级。如果两个挂起异常具有相同的组优先级，则挂起异常的编号越低优先级越高。这与优先级机制是一致的。</a:t>
            </a:r>
            <a:r>
              <a:rPr lang="zh-CN" altLang="en-US" sz="2400" kern="0" dirty="0">
                <a:solidFill>
                  <a:srgbClr val="FF9900"/>
                </a:solidFill>
                <a:latin typeface="华文新魏" pitchFamily="2" charset="-122"/>
                <a:ea typeface="华文新魏" pitchFamily="2" charset="-122"/>
              </a:rPr>
              <a:t> </a:t>
            </a:r>
          </a:p>
        </p:txBody>
      </p:sp>
    </p:spTree>
    <p:extLst>
      <p:ext uri="{BB962C8B-B14F-4D97-AF65-F5344CB8AC3E}">
        <p14:creationId xmlns:p14="http://schemas.microsoft.com/office/powerpoint/2010/main" val="37445192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C8E7BBAD-CF0B-41C6-832B-0CA586DE55F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45059" name="Text Box 2">
            <a:extLst>
              <a:ext uri="{FF2B5EF4-FFF2-40B4-BE49-F238E27FC236}">
                <a16:creationId xmlns:a16="http://schemas.microsoft.com/office/drawing/2014/main" id="{1DD2529C-8BFC-446B-8924-C6A81BB8133B}"/>
              </a:ext>
            </a:extLst>
          </p:cNvPr>
          <p:cNvSpPr txBox="1">
            <a:spLocks noChangeArrowheads="1"/>
          </p:cNvSpPr>
          <p:nvPr/>
        </p:nvSpPr>
        <p:spPr bwMode="auto">
          <a:xfrm>
            <a:off x="1905000" y="1666875"/>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优先级分组</a:t>
            </a:r>
          </a:p>
        </p:txBody>
      </p:sp>
      <p:sp>
        <p:nvSpPr>
          <p:cNvPr id="4" name="Text Box 3">
            <a:extLst>
              <a:ext uri="{FF2B5EF4-FFF2-40B4-BE49-F238E27FC236}">
                <a16:creationId xmlns:a16="http://schemas.microsoft.com/office/drawing/2014/main" id="{A354077D-BEBC-414D-B38E-6CC7A60644A2}"/>
              </a:ext>
            </a:extLst>
          </p:cNvPr>
          <p:cNvSpPr txBox="1">
            <a:spLocks noChangeArrowheads="1"/>
          </p:cNvSpPr>
          <p:nvPr/>
        </p:nvSpPr>
        <p:spPr bwMode="auto">
          <a:xfrm>
            <a:off x="2101850" y="2336800"/>
            <a:ext cx="780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marL="800100" indent="-342900">
              <a:spcBef>
                <a:spcPct val="0"/>
              </a:spcBef>
              <a:defRPr>
                <a:solidFill>
                  <a:schemeClr val="tx1"/>
                </a:solidFill>
                <a:latin typeface="Arial" charset="0"/>
                <a:ea typeface="宋体" pitchFamily="2" charset="-122"/>
              </a:defRPr>
            </a:lvl2pPr>
            <a:lvl3pPr marL="1257300" indent="-342900">
              <a:spcBef>
                <a:spcPct val="0"/>
              </a:spcBef>
              <a:defRPr>
                <a:solidFill>
                  <a:schemeClr val="tx1"/>
                </a:solidFill>
                <a:latin typeface="Arial" charset="0"/>
                <a:ea typeface="宋体" pitchFamily="2" charset="-122"/>
              </a:defRPr>
            </a:lvl3pPr>
            <a:lvl4pPr marL="1714500" indent="-342900">
              <a:spcBef>
                <a:spcPct val="0"/>
              </a:spcBef>
              <a:defRPr>
                <a:solidFill>
                  <a:schemeClr val="tx1"/>
                </a:solidFill>
                <a:latin typeface="Arial" charset="0"/>
                <a:ea typeface="宋体" pitchFamily="2" charset="-122"/>
              </a:defRPr>
            </a:lvl4pPr>
            <a:lvl5pPr marL="2171700" indent="-342900">
              <a:spcBef>
                <a:spcPct val="0"/>
              </a:spcBef>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kern="0" dirty="0">
                <a:solidFill>
                  <a:srgbClr val="3333CC"/>
                </a:solidFill>
                <a:latin typeface="华文新魏" pitchFamily="2" charset="-122"/>
                <a:ea typeface="华文新魏" pitchFamily="2" charset="-122"/>
              </a:rPr>
              <a:t>中断优先级区（</a:t>
            </a:r>
            <a:r>
              <a:rPr lang="en-US" altLang="zh-CN" kern="0" dirty="0">
                <a:solidFill>
                  <a:srgbClr val="006600"/>
                </a:solidFill>
                <a:latin typeface="华文新魏" pitchFamily="2" charset="-122"/>
                <a:ea typeface="华文新魏" pitchFamily="2" charset="-122"/>
              </a:rPr>
              <a:t>PRI_N[7</a:t>
            </a:r>
            <a:r>
              <a:rPr lang="zh-CN" altLang="en-US" kern="0" dirty="0">
                <a:solidFill>
                  <a:srgbClr val="006600"/>
                </a:solidFill>
                <a:latin typeface="华文新魏" pitchFamily="2" charset="-122"/>
                <a:ea typeface="华文新魏" pitchFamily="2" charset="-122"/>
              </a:rPr>
              <a:t>：</a:t>
            </a:r>
            <a:r>
              <a:rPr lang="en-US" altLang="zh-CN" kern="0" dirty="0">
                <a:solidFill>
                  <a:srgbClr val="006600"/>
                </a:solidFill>
                <a:latin typeface="华文新魏" pitchFamily="2" charset="-122"/>
                <a:ea typeface="华文新魏" pitchFamily="2" charset="-122"/>
              </a:rPr>
              <a:t>0]</a:t>
            </a:r>
            <a:r>
              <a:rPr lang="zh-CN" altLang="en-US" kern="0" dirty="0">
                <a:solidFill>
                  <a:srgbClr val="3333CC"/>
                </a:solidFill>
                <a:latin typeface="华文新魏" pitchFamily="2" charset="-122"/>
                <a:ea typeface="华文新魏" pitchFamily="2" charset="-122"/>
              </a:rPr>
              <a:t>）</a:t>
            </a:r>
            <a:endParaRPr lang="zh-CN" altLang="en-US" kern="0" dirty="0">
              <a:solidFill>
                <a:srgbClr val="FF9900"/>
              </a:solidFill>
              <a:latin typeface="华文新魏" pitchFamily="2" charset="-122"/>
              <a:ea typeface="华文新魏" pitchFamily="2" charset="-122"/>
            </a:endParaRPr>
          </a:p>
        </p:txBody>
      </p:sp>
      <p:graphicFrame>
        <p:nvGraphicFramePr>
          <p:cNvPr id="5" name="Group 14">
            <a:extLst>
              <a:ext uri="{FF2B5EF4-FFF2-40B4-BE49-F238E27FC236}">
                <a16:creationId xmlns:a16="http://schemas.microsoft.com/office/drawing/2014/main" id="{A940A5E0-05CE-4E7D-82D5-746F89EDA216}"/>
              </a:ext>
            </a:extLst>
          </p:cNvPr>
          <p:cNvGraphicFramePr>
            <a:graphicFrameLocks noGrp="1"/>
          </p:cNvGraphicFramePr>
          <p:nvPr/>
        </p:nvGraphicFramePr>
        <p:xfrm>
          <a:off x="3276600" y="4121151"/>
          <a:ext cx="4114800" cy="517525"/>
        </p:xfrm>
        <a:graphic>
          <a:graphicData uri="http://schemas.openxmlformats.org/drawingml/2006/table">
            <a:tbl>
              <a:tblPr/>
              <a:tblGrid>
                <a:gridCol w="4114800">
                  <a:extLst>
                    <a:ext uri="{9D8B030D-6E8A-4147-A177-3AD203B41FA5}">
                      <a16:colId xmlns:a16="http://schemas.microsoft.com/office/drawing/2014/main" val="20000"/>
                    </a:ext>
                  </a:extLst>
                </a:gridCol>
              </a:tblGrid>
              <a:tr h="517525">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a:ln>
                            <a:noFill/>
                          </a:ln>
                          <a:solidFill>
                            <a:schemeClr val="tx1"/>
                          </a:solidFill>
                          <a:effectLst/>
                          <a:latin typeface="Times New Roman" pitchFamily="18" charset="0"/>
                          <a:ea typeface="宋体" pitchFamily="2" charset="-122"/>
                        </a:rPr>
                        <a:t>7    6    5    4    3    2    1    0</a:t>
                      </a: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AutoShape 18">
            <a:extLst>
              <a:ext uri="{FF2B5EF4-FFF2-40B4-BE49-F238E27FC236}">
                <a16:creationId xmlns:a16="http://schemas.microsoft.com/office/drawing/2014/main" id="{66B84AC8-AB24-46CB-9E3D-47C57F0C4B4E}"/>
              </a:ext>
            </a:extLst>
          </p:cNvPr>
          <p:cNvSpPr>
            <a:spLocks/>
          </p:cNvSpPr>
          <p:nvPr/>
        </p:nvSpPr>
        <p:spPr bwMode="auto">
          <a:xfrm rot="5400000">
            <a:off x="3771900" y="3305175"/>
            <a:ext cx="381000" cy="1219200"/>
          </a:xfrm>
          <a:prstGeom prst="leftBrace">
            <a:avLst>
              <a:gd name="adj1" fmla="val 26667"/>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AutoShape 19">
            <a:extLst>
              <a:ext uri="{FF2B5EF4-FFF2-40B4-BE49-F238E27FC236}">
                <a16:creationId xmlns:a16="http://schemas.microsoft.com/office/drawing/2014/main" id="{1304B40D-6C1F-4E41-A55E-AEE834764767}"/>
              </a:ext>
            </a:extLst>
          </p:cNvPr>
          <p:cNvSpPr>
            <a:spLocks/>
          </p:cNvSpPr>
          <p:nvPr/>
        </p:nvSpPr>
        <p:spPr bwMode="auto">
          <a:xfrm rot="5400000">
            <a:off x="5943600" y="2809875"/>
            <a:ext cx="381000" cy="2209800"/>
          </a:xfrm>
          <a:prstGeom prst="leftBrace">
            <a:avLst>
              <a:gd name="adj1" fmla="val 48333"/>
              <a:gd name="adj2" fmla="val 50000"/>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5069" name="Text Box 20">
            <a:extLst>
              <a:ext uri="{FF2B5EF4-FFF2-40B4-BE49-F238E27FC236}">
                <a16:creationId xmlns:a16="http://schemas.microsoft.com/office/drawing/2014/main" id="{F61E9B71-20EC-4E89-B14B-892181CE2375}"/>
              </a:ext>
            </a:extLst>
          </p:cNvPr>
          <p:cNvSpPr txBox="1">
            <a:spLocks noChangeArrowheads="1"/>
          </p:cNvSpPr>
          <p:nvPr/>
        </p:nvSpPr>
        <p:spPr bwMode="auto">
          <a:xfrm>
            <a:off x="2057400" y="4165600"/>
            <a:ext cx="1143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en-US" altLang="zh-CN" sz="1800">
                <a:solidFill>
                  <a:srgbClr val="006600"/>
                </a:solidFill>
                <a:latin typeface="华文新魏" panose="02010800040101010101" pitchFamily="2" charset="-122"/>
                <a:ea typeface="华文新魏" panose="02010800040101010101" pitchFamily="2" charset="-122"/>
              </a:rPr>
              <a:t>PRI_N</a:t>
            </a:r>
          </a:p>
        </p:txBody>
      </p:sp>
      <p:sp>
        <p:nvSpPr>
          <p:cNvPr id="9" name="Text Box 21">
            <a:extLst>
              <a:ext uri="{FF2B5EF4-FFF2-40B4-BE49-F238E27FC236}">
                <a16:creationId xmlns:a16="http://schemas.microsoft.com/office/drawing/2014/main" id="{1F9BA00F-451A-4A02-8D8F-E49B8F475E79}"/>
              </a:ext>
            </a:extLst>
          </p:cNvPr>
          <p:cNvSpPr txBox="1">
            <a:spLocks noChangeArrowheads="1"/>
          </p:cNvSpPr>
          <p:nvPr/>
        </p:nvSpPr>
        <p:spPr bwMode="auto">
          <a:xfrm>
            <a:off x="3429000" y="3232150"/>
            <a:ext cx="1143000" cy="369332"/>
          </a:xfrm>
          <a:prstGeom prst="rect">
            <a:avLst/>
          </a:prstGeom>
          <a:noFill/>
          <a:ln w="19050"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lgn="ctr">
              <a:spcBef>
                <a:spcPct val="50000"/>
              </a:spcBef>
              <a:defRPr/>
            </a:pPr>
            <a:r>
              <a:rPr lang="zh-CN" altLang="en-US" kern="0">
                <a:solidFill>
                  <a:srgbClr val="000000"/>
                </a:solidFill>
                <a:latin typeface="华文新魏" pitchFamily="2" charset="-122"/>
                <a:ea typeface="华文新魏" pitchFamily="2" charset="-122"/>
              </a:rPr>
              <a:t>占先区</a:t>
            </a:r>
          </a:p>
        </p:txBody>
      </p:sp>
      <p:sp>
        <p:nvSpPr>
          <p:cNvPr id="10" name="Text Box 22">
            <a:extLst>
              <a:ext uri="{FF2B5EF4-FFF2-40B4-BE49-F238E27FC236}">
                <a16:creationId xmlns:a16="http://schemas.microsoft.com/office/drawing/2014/main" id="{6EA0138E-BE57-4A99-93D9-05E19B69F027}"/>
              </a:ext>
            </a:extLst>
          </p:cNvPr>
          <p:cNvSpPr txBox="1">
            <a:spLocks noChangeArrowheads="1"/>
          </p:cNvSpPr>
          <p:nvPr/>
        </p:nvSpPr>
        <p:spPr bwMode="auto">
          <a:xfrm>
            <a:off x="5257800" y="3267075"/>
            <a:ext cx="1905000" cy="369332"/>
          </a:xfrm>
          <a:prstGeom prst="rect">
            <a:avLst/>
          </a:prstGeom>
          <a:noFill/>
          <a:ln w="19050"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lgn="ctr">
              <a:spcBef>
                <a:spcPct val="50000"/>
              </a:spcBef>
              <a:defRPr/>
            </a:pPr>
            <a:r>
              <a:rPr lang="zh-CN" altLang="en-US" kern="0">
                <a:solidFill>
                  <a:srgbClr val="000000"/>
                </a:solidFill>
                <a:latin typeface="华文新魏" pitchFamily="2" charset="-122"/>
                <a:ea typeface="华文新魏" pitchFamily="2" charset="-122"/>
              </a:rPr>
              <a:t>次优先区</a:t>
            </a:r>
          </a:p>
        </p:txBody>
      </p:sp>
      <p:sp>
        <p:nvSpPr>
          <p:cNvPr id="11" name="Text Box 23">
            <a:extLst>
              <a:ext uri="{FF2B5EF4-FFF2-40B4-BE49-F238E27FC236}">
                <a16:creationId xmlns:a16="http://schemas.microsoft.com/office/drawing/2014/main" id="{EB70B6FB-062A-4E31-A1F1-287E106FDE3E}"/>
              </a:ext>
            </a:extLst>
          </p:cNvPr>
          <p:cNvSpPr txBox="1">
            <a:spLocks noChangeArrowheads="1"/>
          </p:cNvSpPr>
          <p:nvPr/>
        </p:nvSpPr>
        <p:spPr bwMode="auto">
          <a:xfrm>
            <a:off x="2209800" y="5248276"/>
            <a:ext cx="49530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kern="0" dirty="0">
                <a:solidFill>
                  <a:srgbClr val="660066"/>
                </a:solidFill>
                <a:latin typeface="华文新魏" pitchFamily="2" charset="-122"/>
                <a:ea typeface="华文新魏" pitchFamily="2" charset="-122"/>
              </a:rPr>
              <a:t>注意： 修改</a:t>
            </a:r>
            <a:r>
              <a:rPr lang="en-US" altLang="zh-CN" kern="0" dirty="0">
                <a:solidFill>
                  <a:srgbClr val="3333CC"/>
                </a:solidFill>
                <a:latin typeface="华文新魏" pitchFamily="2" charset="-122"/>
                <a:ea typeface="华文新魏" pitchFamily="2" charset="-122"/>
              </a:rPr>
              <a:t>PRIGROUP</a:t>
            </a:r>
            <a:r>
              <a:rPr lang="zh-CN" altLang="en-US" kern="0" dirty="0">
                <a:solidFill>
                  <a:srgbClr val="3333CC"/>
                </a:solidFill>
                <a:latin typeface="华文新魏" pitchFamily="2" charset="-122"/>
                <a:ea typeface="华文新魏" pitchFamily="2" charset="-122"/>
              </a:rPr>
              <a:t>区</a:t>
            </a:r>
            <a:r>
              <a:rPr lang="zh-CN" altLang="en-US" kern="0" dirty="0">
                <a:solidFill>
                  <a:srgbClr val="660066"/>
                </a:solidFill>
                <a:latin typeface="华文新魏" pitchFamily="2" charset="-122"/>
                <a:ea typeface="华文新魏" pitchFamily="2" charset="-122"/>
              </a:rPr>
              <a:t>的值可改变占先区和次优先区的位数。</a:t>
            </a:r>
          </a:p>
        </p:txBody>
      </p:sp>
      <p:sp>
        <p:nvSpPr>
          <p:cNvPr id="12" name="Text Box 24">
            <a:extLst>
              <a:ext uri="{FF2B5EF4-FFF2-40B4-BE49-F238E27FC236}">
                <a16:creationId xmlns:a16="http://schemas.microsoft.com/office/drawing/2014/main" id="{C7E3A9A9-8B3F-48E5-92D5-93221CFCB561}"/>
              </a:ext>
            </a:extLst>
          </p:cNvPr>
          <p:cNvSpPr txBox="1">
            <a:spLocks noChangeArrowheads="1"/>
          </p:cNvSpPr>
          <p:nvPr/>
        </p:nvSpPr>
        <p:spPr bwMode="auto">
          <a:xfrm>
            <a:off x="7886701" y="2705100"/>
            <a:ext cx="2386013"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marL="800100" indent="-342900">
              <a:spcBef>
                <a:spcPct val="0"/>
              </a:spcBef>
              <a:defRPr>
                <a:solidFill>
                  <a:schemeClr val="tx1"/>
                </a:solidFill>
                <a:latin typeface="Arial" charset="0"/>
                <a:ea typeface="宋体" pitchFamily="2" charset="-122"/>
              </a:defRPr>
            </a:lvl2pPr>
            <a:lvl3pPr marL="1257300" indent="-342900">
              <a:spcBef>
                <a:spcPct val="0"/>
              </a:spcBef>
              <a:defRPr>
                <a:solidFill>
                  <a:schemeClr val="tx1"/>
                </a:solidFill>
                <a:latin typeface="Arial" charset="0"/>
                <a:ea typeface="宋体" pitchFamily="2" charset="-122"/>
              </a:defRPr>
            </a:lvl3pPr>
            <a:lvl4pPr marL="1714500" indent="-342900">
              <a:spcBef>
                <a:spcPct val="0"/>
              </a:spcBef>
              <a:defRPr>
                <a:solidFill>
                  <a:schemeClr val="tx1"/>
                </a:solidFill>
                <a:latin typeface="Arial" charset="0"/>
                <a:ea typeface="宋体" pitchFamily="2" charset="-122"/>
              </a:defRPr>
            </a:lvl4pPr>
            <a:lvl5pPr marL="2171700" indent="-342900">
              <a:spcBef>
                <a:spcPct val="0"/>
              </a:spcBef>
              <a:defRPr>
                <a:solidFill>
                  <a:schemeClr val="tx1"/>
                </a:solidFill>
                <a:latin typeface="Arial" charset="0"/>
                <a:ea typeface="宋体" pitchFamily="2" charset="-122"/>
              </a:defRPr>
            </a:lvl5pPr>
            <a:lvl6pPr marL="2628900" indent="-342900" fontAlgn="base">
              <a:spcBef>
                <a:spcPct val="0"/>
              </a:spcBef>
              <a:spcAft>
                <a:spcPct val="0"/>
              </a:spcAft>
              <a:defRPr>
                <a:solidFill>
                  <a:schemeClr val="tx1"/>
                </a:solidFill>
                <a:latin typeface="Arial" charset="0"/>
                <a:ea typeface="宋体" pitchFamily="2" charset="-122"/>
              </a:defRPr>
            </a:lvl6pPr>
            <a:lvl7pPr marL="3086100" indent="-342900" fontAlgn="base">
              <a:spcBef>
                <a:spcPct val="0"/>
              </a:spcBef>
              <a:spcAft>
                <a:spcPct val="0"/>
              </a:spcAft>
              <a:defRPr>
                <a:solidFill>
                  <a:schemeClr val="tx1"/>
                </a:solidFill>
                <a:latin typeface="Arial" charset="0"/>
                <a:ea typeface="宋体" pitchFamily="2" charset="-122"/>
              </a:defRPr>
            </a:lvl7pPr>
            <a:lvl8pPr marL="3543300" indent="-342900" fontAlgn="base">
              <a:spcBef>
                <a:spcPct val="0"/>
              </a:spcBef>
              <a:spcAft>
                <a:spcPct val="0"/>
              </a:spcAft>
              <a:defRPr>
                <a:solidFill>
                  <a:schemeClr val="tx1"/>
                </a:solidFill>
                <a:latin typeface="Arial" charset="0"/>
                <a:ea typeface="宋体" pitchFamily="2" charset="-122"/>
              </a:defRPr>
            </a:lvl8pPr>
            <a:lvl9pPr marL="4000500" indent="-342900" fontAlgn="base">
              <a:spcBef>
                <a:spcPct val="0"/>
              </a:spcBef>
              <a:spcAft>
                <a:spcPct val="0"/>
              </a:spcAft>
              <a:defRPr>
                <a:solidFill>
                  <a:schemeClr val="tx1"/>
                </a:solidFill>
                <a:latin typeface="Arial" charset="0"/>
                <a:ea typeface="宋体" pitchFamily="2" charset="-122"/>
              </a:defRPr>
            </a:lvl9pPr>
          </a:lstStyle>
          <a:p>
            <a:pPr>
              <a:spcBef>
                <a:spcPct val="50000"/>
              </a:spcBef>
              <a:buFont typeface="Wingdings" pitchFamily="2" charset="2"/>
              <a:buAutoNum type="arabicPeriod"/>
              <a:defRPr/>
            </a:pPr>
            <a:r>
              <a:rPr lang="zh-CN" altLang="en-US" sz="2000" kern="0" dirty="0">
                <a:solidFill>
                  <a:srgbClr val="3333CC"/>
                </a:solidFill>
                <a:latin typeface="华文新魏" pitchFamily="2" charset="-122"/>
                <a:ea typeface="华文新魏" pitchFamily="2" charset="-122"/>
              </a:rPr>
              <a:t>占先优先级又称为组优先级</a:t>
            </a:r>
          </a:p>
          <a:p>
            <a:pPr>
              <a:spcBef>
                <a:spcPct val="50000"/>
              </a:spcBef>
              <a:buFont typeface="Wingdings" pitchFamily="2" charset="2"/>
              <a:buAutoNum type="arabicPeriod"/>
              <a:defRPr/>
            </a:pPr>
            <a:r>
              <a:rPr lang="zh-CN" altLang="en-US" sz="2000" kern="0" dirty="0">
                <a:solidFill>
                  <a:srgbClr val="3333CC"/>
                </a:solidFill>
                <a:latin typeface="华文新魏" pitchFamily="2" charset="-122"/>
                <a:ea typeface="华文新魏" pitchFamily="2" charset="-122"/>
              </a:rPr>
              <a:t>如果两个挂起异常具有相同的组优先级，则挂起异常的编号越低优先级越高。</a:t>
            </a:r>
          </a:p>
        </p:txBody>
      </p:sp>
    </p:spTree>
    <p:extLst>
      <p:ext uri="{BB962C8B-B14F-4D97-AF65-F5344CB8AC3E}">
        <p14:creationId xmlns:p14="http://schemas.microsoft.com/office/powerpoint/2010/main" val="28003891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782FD7F2-9753-4B47-B529-0E4D0A9508B1}"/>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3" name="Rectangle 553">
            <a:extLst>
              <a:ext uri="{FF2B5EF4-FFF2-40B4-BE49-F238E27FC236}">
                <a16:creationId xmlns:a16="http://schemas.microsoft.com/office/drawing/2014/main" id="{8EE8B350-4888-4A9B-9320-078041A92BA5}"/>
              </a:ext>
            </a:extLst>
          </p:cNvPr>
          <p:cNvSpPr>
            <a:spLocks noChangeArrowheads="1"/>
          </p:cNvSpPr>
          <p:nvPr/>
        </p:nvSpPr>
        <p:spPr bwMode="auto">
          <a:xfrm>
            <a:off x="2743200" y="5024438"/>
            <a:ext cx="5943600" cy="38100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 name="Rectangle 559">
            <a:extLst>
              <a:ext uri="{FF2B5EF4-FFF2-40B4-BE49-F238E27FC236}">
                <a16:creationId xmlns:a16="http://schemas.microsoft.com/office/drawing/2014/main" id="{597BDFA8-1AA6-4C3F-9C95-5CBAE2FDC70A}"/>
              </a:ext>
            </a:extLst>
          </p:cNvPr>
          <p:cNvSpPr>
            <a:spLocks noChangeArrowheads="1"/>
          </p:cNvSpPr>
          <p:nvPr/>
        </p:nvSpPr>
        <p:spPr bwMode="auto">
          <a:xfrm>
            <a:off x="2743200" y="4719638"/>
            <a:ext cx="5943600" cy="38100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 name="Rectangle 558">
            <a:extLst>
              <a:ext uri="{FF2B5EF4-FFF2-40B4-BE49-F238E27FC236}">
                <a16:creationId xmlns:a16="http://schemas.microsoft.com/office/drawing/2014/main" id="{4446E4A4-97A4-4BC1-AEBA-DBBC72D7A3CF}"/>
              </a:ext>
            </a:extLst>
          </p:cNvPr>
          <p:cNvSpPr>
            <a:spLocks noChangeArrowheads="1"/>
          </p:cNvSpPr>
          <p:nvPr/>
        </p:nvSpPr>
        <p:spPr bwMode="auto">
          <a:xfrm>
            <a:off x="2743200" y="4414838"/>
            <a:ext cx="5943600" cy="38100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 name="Rectangle 557">
            <a:extLst>
              <a:ext uri="{FF2B5EF4-FFF2-40B4-BE49-F238E27FC236}">
                <a16:creationId xmlns:a16="http://schemas.microsoft.com/office/drawing/2014/main" id="{044881DF-3F06-4914-B96F-8EA220DBDB4B}"/>
              </a:ext>
            </a:extLst>
          </p:cNvPr>
          <p:cNvSpPr>
            <a:spLocks noChangeArrowheads="1"/>
          </p:cNvSpPr>
          <p:nvPr/>
        </p:nvSpPr>
        <p:spPr bwMode="auto">
          <a:xfrm>
            <a:off x="2743200" y="4110038"/>
            <a:ext cx="5943600" cy="38100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Rectangle 556">
            <a:extLst>
              <a:ext uri="{FF2B5EF4-FFF2-40B4-BE49-F238E27FC236}">
                <a16:creationId xmlns:a16="http://schemas.microsoft.com/office/drawing/2014/main" id="{7828DB1B-421A-4880-8BF2-9C533FF19694}"/>
              </a:ext>
            </a:extLst>
          </p:cNvPr>
          <p:cNvSpPr>
            <a:spLocks noChangeArrowheads="1"/>
          </p:cNvSpPr>
          <p:nvPr/>
        </p:nvSpPr>
        <p:spPr bwMode="auto">
          <a:xfrm>
            <a:off x="2743200" y="3729038"/>
            <a:ext cx="5943600" cy="38100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8" name="Rectangle 555">
            <a:extLst>
              <a:ext uri="{FF2B5EF4-FFF2-40B4-BE49-F238E27FC236}">
                <a16:creationId xmlns:a16="http://schemas.microsoft.com/office/drawing/2014/main" id="{E29D1333-91EF-44AF-A138-84F3DDA1D37E}"/>
              </a:ext>
            </a:extLst>
          </p:cNvPr>
          <p:cNvSpPr>
            <a:spLocks noChangeArrowheads="1"/>
          </p:cNvSpPr>
          <p:nvPr/>
        </p:nvSpPr>
        <p:spPr bwMode="auto">
          <a:xfrm>
            <a:off x="2743200" y="3119438"/>
            <a:ext cx="5943600" cy="38100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9" name="Rectangle 554">
            <a:extLst>
              <a:ext uri="{FF2B5EF4-FFF2-40B4-BE49-F238E27FC236}">
                <a16:creationId xmlns:a16="http://schemas.microsoft.com/office/drawing/2014/main" id="{B1B1B05A-BB87-4FB3-B8C6-04FC6DF3E954}"/>
              </a:ext>
            </a:extLst>
          </p:cNvPr>
          <p:cNvSpPr>
            <a:spLocks noChangeArrowheads="1"/>
          </p:cNvSpPr>
          <p:nvPr/>
        </p:nvSpPr>
        <p:spPr bwMode="auto">
          <a:xfrm>
            <a:off x="2743200" y="2738438"/>
            <a:ext cx="5943600" cy="38100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0" name="Rectangle 552">
            <a:extLst>
              <a:ext uri="{FF2B5EF4-FFF2-40B4-BE49-F238E27FC236}">
                <a16:creationId xmlns:a16="http://schemas.microsoft.com/office/drawing/2014/main" id="{C4624C76-2B8D-4760-8883-42E0AE69CA29}"/>
              </a:ext>
            </a:extLst>
          </p:cNvPr>
          <p:cNvSpPr>
            <a:spLocks noChangeArrowheads="1"/>
          </p:cNvSpPr>
          <p:nvPr/>
        </p:nvSpPr>
        <p:spPr bwMode="auto">
          <a:xfrm>
            <a:off x="2743200" y="3424238"/>
            <a:ext cx="5943600" cy="381000"/>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7115" name="Text Box 2">
            <a:extLst>
              <a:ext uri="{FF2B5EF4-FFF2-40B4-BE49-F238E27FC236}">
                <a16:creationId xmlns:a16="http://schemas.microsoft.com/office/drawing/2014/main" id="{49559498-75F0-44BB-A366-E0FF9AB4ADF1}"/>
              </a:ext>
            </a:extLst>
          </p:cNvPr>
          <p:cNvSpPr txBox="1">
            <a:spLocks noChangeArrowheads="1"/>
          </p:cNvSpPr>
          <p:nvPr/>
        </p:nvSpPr>
        <p:spPr bwMode="auto">
          <a:xfrm>
            <a:off x="2133600" y="1387475"/>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优先级分组</a:t>
            </a:r>
          </a:p>
        </p:txBody>
      </p:sp>
      <p:graphicFrame>
        <p:nvGraphicFramePr>
          <p:cNvPr id="12" name="Group 529">
            <a:extLst>
              <a:ext uri="{FF2B5EF4-FFF2-40B4-BE49-F238E27FC236}">
                <a16:creationId xmlns:a16="http://schemas.microsoft.com/office/drawing/2014/main" id="{70F664E4-B139-4845-AE71-A68994861DD4}"/>
              </a:ext>
            </a:extLst>
          </p:cNvPr>
          <p:cNvGraphicFramePr>
            <a:graphicFrameLocks noGrp="1"/>
          </p:cNvGraphicFramePr>
          <p:nvPr/>
        </p:nvGraphicFramePr>
        <p:xfrm>
          <a:off x="2743200" y="1841501"/>
          <a:ext cx="5943600" cy="3552825"/>
        </p:xfrm>
        <a:graphic>
          <a:graphicData uri="http://schemas.openxmlformats.org/drawingml/2006/table">
            <a:tbl>
              <a:tblPr/>
              <a:tblGrid>
                <a:gridCol w="1073150">
                  <a:extLst>
                    <a:ext uri="{9D8B030D-6E8A-4147-A177-3AD203B41FA5}">
                      <a16:colId xmlns:a16="http://schemas.microsoft.com/office/drawing/2014/main" val="20000"/>
                    </a:ext>
                  </a:extLst>
                </a:gridCol>
                <a:gridCol w="1055688">
                  <a:extLst>
                    <a:ext uri="{9D8B030D-6E8A-4147-A177-3AD203B41FA5}">
                      <a16:colId xmlns:a16="http://schemas.microsoft.com/office/drawing/2014/main" val="20001"/>
                    </a:ext>
                  </a:extLst>
                </a:gridCol>
                <a:gridCol w="784225">
                  <a:extLst>
                    <a:ext uri="{9D8B030D-6E8A-4147-A177-3AD203B41FA5}">
                      <a16:colId xmlns:a16="http://schemas.microsoft.com/office/drawing/2014/main" val="20002"/>
                    </a:ext>
                  </a:extLst>
                </a:gridCol>
                <a:gridCol w="804862">
                  <a:extLst>
                    <a:ext uri="{9D8B030D-6E8A-4147-A177-3AD203B41FA5}">
                      <a16:colId xmlns:a16="http://schemas.microsoft.com/office/drawing/2014/main" val="20003"/>
                    </a:ext>
                  </a:extLst>
                </a:gridCol>
                <a:gridCol w="1171575">
                  <a:extLst>
                    <a:ext uri="{9D8B030D-6E8A-4147-A177-3AD203B41FA5}">
                      <a16:colId xmlns:a16="http://schemas.microsoft.com/office/drawing/2014/main" val="20004"/>
                    </a:ext>
                  </a:extLst>
                </a:gridCol>
                <a:gridCol w="1054100">
                  <a:extLst>
                    <a:ext uri="{9D8B030D-6E8A-4147-A177-3AD203B41FA5}">
                      <a16:colId xmlns:a16="http://schemas.microsoft.com/office/drawing/2014/main" val="20005"/>
                    </a:ext>
                  </a:extLst>
                </a:gridCol>
              </a:tblGrid>
              <a:tr h="379413">
                <a:tc rowSpan="2">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rPr>
                        <a:t>PRIGROUP[2:0]</a:t>
                      </a:r>
                      <a:endParaRPr kumimoji="0" lang="en-US" altLang="zh-CN" sz="14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gridSpan="5">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黑体" pitchFamily="49" charset="-122"/>
                        </a:rPr>
                        <a:t>中断优先级区，</a:t>
                      </a:r>
                      <a:r>
                        <a:rPr kumimoji="0" lang="en-US" altLang="zh-CN" sz="1400" b="1" i="0" u="none" strike="noStrike" cap="none" normalizeH="0" baseline="0">
                          <a:ln>
                            <a:noFill/>
                          </a:ln>
                          <a:solidFill>
                            <a:schemeClr val="tx1"/>
                          </a:solidFill>
                          <a:effectLst/>
                          <a:latin typeface="Arial" charset="0"/>
                          <a:ea typeface="黑体" pitchFamily="49" charset="-122"/>
                        </a:rPr>
                        <a:t>PRI_N[7:0]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31813">
                <a:tc vMerge="1">
                  <a:txBody>
                    <a:bodyPr/>
                    <a:lstStyle/>
                    <a:p>
                      <a:endParaRPr lang="zh-CN" altLang="en-US"/>
                    </a:p>
                  </a:txBody>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黑体" pitchFamily="49" charset="-122"/>
                        </a:rPr>
                        <a:t>二进制点的位置</a:t>
                      </a:r>
                      <a:endParaRPr kumimoji="0" lang="zh-CN" altLang="en-US"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黑体" pitchFamily="49" charset="-122"/>
                        </a:rPr>
                        <a:t>占先区</a:t>
                      </a:r>
                      <a:endParaRPr kumimoji="0" lang="zh-CN" altLang="en-US"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黑体" pitchFamily="49" charset="-122"/>
                        </a:rPr>
                        <a:t>次优先级区</a:t>
                      </a:r>
                      <a:endParaRPr kumimoji="0" lang="zh-CN" altLang="en-US"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黑体" pitchFamily="49" charset="-122"/>
                        </a:rPr>
                        <a:t>占先优先级的数目</a:t>
                      </a:r>
                      <a:endParaRPr kumimoji="0" lang="zh-CN" altLang="en-US"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黑体" pitchFamily="49" charset="-122"/>
                        </a:rPr>
                        <a:t>次优先级的数目</a:t>
                      </a:r>
                      <a:endParaRPr kumimoji="0" lang="zh-CN" altLang="en-US"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1"/>
                  </a:ext>
                </a:extLst>
              </a:tr>
              <a:tr h="333375">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b000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err="1">
                          <a:ln>
                            <a:noFill/>
                          </a:ln>
                          <a:solidFill>
                            <a:schemeClr val="tx1"/>
                          </a:solidFill>
                          <a:effectLst/>
                          <a:latin typeface="Arial" charset="0"/>
                          <a:ea typeface="黑体" pitchFamily="49" charset="-122"/>
                        </a:rPr>
                        <a:t>bxxxxxxx.y</a:t>
                      </a:r>
                      <a:endParaRPr kumimoji="0" lang="en-US" altLang="zh-CN" sz="14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[7:1]</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黑体" pitchFamily="49" charset="-122"/>
                        </a:rPr>
                        <a:t>128</a:t>
                      </a:r>
                      <a:endParaRPr kumimoji="0" lang="en-US" altLang="zh-CN" sz="1400" b="0"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2</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3375">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b001</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bxxxxxx.yy</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[7:2]</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[1:0]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64</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4</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96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b010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bxxxxx.yyy</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[7:3]</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[2:0]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32</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8</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3375">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b011</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bxxxx.yyyy</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[7:4]</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[3:0]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16</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16</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3375">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b100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bxxx.yyyyy</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[7:5]</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[4:0]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8</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32</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3375">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b101</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bxx.yyyyyy</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[7:6]</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[5:0]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4</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64</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4963">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b110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bx.yyyyyyy</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[7]</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[6:0]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2</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128</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480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b111</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黑体" pitchFamily="49" charset="-122"/>
                        </a:rPr>
                        <a:t>b.yyyyyyyy</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无</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宋体" pitchFamily="2" charset="-122"/>
                        </a:rPr>
                        <a:t>[7:0]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charset="0"/>
                          <a:ea typeface="宋体" pitchFamily="2" charset="-122"/>
                        </a:rPr>
                        <a:t>256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 name="Text Box 385">
            <a:extLst>
              <a:ext uri="{FF2B5EF4-FFF2-40B4-BE49-F238E27FC236}">
                <a16:creationId xmlns:a16="http://schemas.microsoft.com/office/drawing/2014/main" id="{98114052-1E41-42BC-BB25-608B15E816EC}"/>
              </a:ext>
            </a:extLst>
          </p:cNvPr>
          <p:cNvSpPr txBox="1">
            <a:spLocks noChangeArrowheads="1"/>
          </p:cNvSpPr>
          <p:nvPr/>
        </p:nvSpPr>
        <p:spPr bwMode="auto">
          <a:xfrm>
            <a:off x="1774826" y="5470526"/>
            <a:ext cx="8785225" cy="103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buClrTx/>
              <a:buSzTx/>
              <a:buFont typeface="Wingdings" panose="05000000000000000000" pitchFamily="2" charset="2"/>
              <a:buNone/>
            </a:pPr>
            <a:r>
              <a:rPr lang="zh-CN" altLang="en-US" sz="1800">
                <a:solidFill>
                  <a:srgbClr val="0000CC"/>
                </a:solidFill>
                <a:latin typeface="华文新魏" panose="02010800040101010101" pitchFamily="2" charset="-122"/>
                <a:ea typeface="华文新魏" panose="02010800040101010101" pitchFamily="2" charset="-122"/>
              </a:rPr>
              <a:t>注：上表显示了利用优先级的</a:t>
            </a:r>
            <a:r>
              <a:rPr lang="en-US" altLang="zh-CN" sz="1800">
                <a:solidFill>
                  <a:srgbClr val="0000CC"/>
                </a:solidFill>
                <a:latin typeface="华文新魏" panose="02010800040101010101" pitchFamily="2" charset="-122"/>
                <a:ea typeface="华文新魏" panose="02010800040101010101" pitchFamily="2" charset="-122"/>
              </a:rPr>
              <a:t>8</a:t>
            </a:r>
            <a:r>
              <a:rPr lang="zh-CN" altLang="en-US" sz="1800">
                <a:solidFill>
                  <a:srgbClr val="0000CC"/>
                </a:solidFill>
                <a:latin typeface="华文新魏" panose="02010800040101010101" pitchFamily="2" charset="-122"/>
                <a:ea typeface="华文新魏" panose="02010800040101010101" pitchFamily="2" charset="-122"/>
              </a:rPr>
              <a:t>个位来配置的处理器优先级。</a:t>
            </a:r>
          </a:p>
          <a:p>
            <a:pPr eaLnBrk="1" hangingPunct="1">
              <a:buClrTx/>
              <a:buSzTx/>
              <a:buFont typeface="Wingdings" panose="05000000000000000000" pitchFamily="2" charset="2"/>
              <a:buNone/>
            </a:pPr>
            <a:r>
              <a:rPr lang="zh-CN" altLang="en-US" sz="1800">
                <a:solidFill>
                  <a:srgbClr val="0000CC"/>
                </a:solidFill>
                <a:latin typeface="华文新魏" panose="02010800040101010101" pitchFamily="2" charset="-122"/>
                <a:ea typeface="华文新魏" panose="02010800040101010101" pitchFamily="2" charset="-122"/>
              </a:rPr>
              <a:t>如果使用小于</a:t>
            </a:r>
            <a:r>
              <a:rPr lang="en-US" altLang="zh-CN" sz="1800">
                <a:solidFill>
                  <a:srgbClr val="0000CC"/>
                </a:solidFill>
                <a:latin typeface="华文新魏" panose="02010800040101010101" pitchFamily="2" charset="-122"/>
                <a:ea typeface="华文新魏" panose="02010800040101010101" pitchFamily="2" charset="-122"/>
              </a:rPr>
              <a:t>8</a:t>
            </a:r>
            <a:r>
              <a:rPr lang="zh-CN" altLang="en-US" sz="1800">
                <a:solidFill>
                  <a:srgbClr val="0000CC"/>
                </a:solidFill>
                <a:latin typeface="华文新魏" panose="02010800040101010101" pitchFamily="2" charset="-122"/>
                <a:ea typeface="华文新魏" panose="02010800040101010101" pitchFamily="2" charset="-122"/>
              </a:rPr>
              <a:t>的位来配置处理器的优先级，则寄存器的低位始终为</a:t>
            </a:r>
            <a:r>
              <a:rPr lang="en-US" altLang="zh-CN" sz="1800">
                <a:solidFill>
                  <a:srgbClr val="0000CC"/>
                </a:solidFill>
                <a:latin typeface="华文新魏" panose="02010800040101010101" pitchFamily="2" charset="-122"/>
                <a:ea typeface="华文新魏" panose="02010800040101010101" pitchFamily="2" charset="-122"/>
              </a:rPr>
              <a:t>0</a:t>
            </a:r>
            <a:r>
              <a:rPr lang="zh-CN" altLang="en-US" sz="1800">
                <a:solidFill>
                  <a:srgbClr val="0000CC"/>
                </a:solidFill>
                <a:latin typeface="华文新魏" panose="02010800040101010101" pitchFamily="2" charset="-122"/>
                <a:ea typeface="华文新魏" panose="02010800040101010101" pitchFamily="2" charset="-122"/>
              </a:rPr>
              <a:t>。</a:t>
            </a:r>
          </a:p>
          <a:p>
            <a:pPr eaLnBrk="1" hangingPunct="1">
              <a:buClrTx/>
              <a:buSzTx/>
              <a:buFont typeface="Wingdings" panose="05000000000000000000" pitchFamily="2" charset="2"/>
              <a:buNone/>
            </a:pPr>
            <a:r>
              <a:rPr lang="zh-CN" altLang="en-US" sz="1800">
                <a:solidFill>
                  <a:srgbClr val="0000CC"/>
                </a:solidFill>
                <a:latin typeface="华文新魏" panose="02010800040101010101" pitchFamily="2" charset="-122"/>
                <a:ea typeface="华文新魏" panose="02010800040101010101" pitchFamily="2" charset="-122"/>
              </a:rPr>
              <a:t>例如，使用</a:t>
            </a:r>
            <a:r>
              <a:rPr lang="en-US" altLang="zh-CN" sz="1800">
                <a:solidFill>
                  <a:srgbClr val="0000CC"/>
                </a:solidFill>
                <a:latin typeface="华文新魏" panose="02010800040101010101" pitchFamily="2" charset="-122"/>
                <a:ea typeface="华文新魏" panose="02010800040101010101" pitchFamily="2" charset="-122"/>
              </a:rPr>
              <a:t>3</a:t>
            </a:r>
            <a:r>
              <a:rPr lang="zh-CN" altLang="en-US" sz="1800">
                <a:solidFill>
                  <a:srgbClr val="0000CC"/>
                </a:solidFill>
                <a:latin typeface="华文新魏" panose="02010800040101010101" pitchFamily="2" charset="-122"/>
                <a:ea typeface="华文新魏" panose="02010800040101010101" pitchFamily="2" charset="-122"/>
              </a:rPr>
              <a:t>个位配置优先级，则</a:t>
            </a:r>
            <a:r>
              <a:rPr lang="en-US" altLang="zh-CN" sz="1800">
                <a:solidFill>
                  <a:srgbClr val="0000CC"/>
                </a:solidFill>
                <a:latin typeface="华文新魏" panose="02010800040101010101" pitchFamily="2" charset="-122"/>
                <a:ea typeface="华文新魏" panose="02010800040101010101" pitchFamily="2" charset="-122"/>
              </a:rPr>
              <a:t>PRI_N[7:5]</a:t>
            </a:r>
            <a:r>
              <a:rPr lang="zh-CN" altLang="en-US" sz="1800">
                <a:solidFill>
                  <a:srgbClr val="0000CC"/>
                </a:solidFill>
                <a:latin typeface="华文新魏" panose="02010800040101010101" pitchFamily="2" charset="-122"/>
                <a:ea typeface="华文新魏" panose="02010800040101010101" pitchFamily="2" charset="-122"/>
              </a:rPr>
              <a:t>用来配置优先级，而</a:t>
            </a:r>
            <a:r>
              <a:rPr lang="en-US" altLang="zh-CN" sz="1800">
                <a:solidFill>
                  <a:srgbClr val="0000CC"/>
                </a:solidFill>
                <a:latin typeface="华文新魏" panose="02010800040101010101" pitchFamily="2" charset="-122"/>
                <a:ea typeface="华文新魏" panose="02010800040101010101" pitchFamily="2" charset="-122"/>
              </a:rPr>
              <a:t>PRI_N[4:0]</a:t>
            </a:r>
            <a:r>
              <a:rPr lang="zh-CN" altLang="en-US" sz="1800">
                <a:solidFill>
                  <a:srgbClr val="0000CC"/>
                </a:solidFill>
                <a:latin typeface="华文新魏" panose="02010800040101010101" pitchFamily="2" charset="-122"/>
                <a:ea typeface="华文新魏" panose="02010800040101010101" pitchFamily="2" charset="-122"/>
              </a:rPr>
              <a:t>均为</a:t>
            </a:r>
            <a:r>
              <a:rPr lang="en-US" altLang="zh-CN" sz="1800">
                <a:solidFill>
                  <a:srgbClr val="0000CC"/>
                </a:solidFill>
                <a:latin typeface="华文新魏" panose="02010800040101010101" pitchFamily="2" charset="-122"/>
                <a:ea typeface="华文新魏" panose="02010800040101010101" pitchFamily="2" charset="-122"/>
              </a:rPr>
              <a:t>0</a:t>
            </a:r>
            <a:r>
              <a:rPr lang="zh-CN" altLang="en-US" sz="1800">
                <a:solidFill>
                  <a:srgbClr val="0000CC"/>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4205656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Top)">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ppt_x"/>
                                          </p:val>
                                        </p:tav>
                                        <p:tav tm="100000">
                                          <p:val>
                                            <p:strVal val="#ppt_x"/>
                                          </p:val>
                                        </p:tav>
                                      </p:tavLst>
                                    </p:anim>
                                    <p:anim calcmode="lin" valueType="num">
                                      <p:cBhvr additive="base">
                                        <p:cTn id="4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fill="hold"/>
                                        <p:tgtEl>
                                          <p:spTgt spid="3"/>
                                        </p:tgtEl>
                                        <p:attrNameLst>
                                          <p:attrName>ppt_x</p:attrName>
                                        </p:attrNameLst>
                                      </p:cBhvr>
                                      <p:tavLst>
                                        <p:tav tm="0">
                                          <p:val>
                                            <p:strVal val="#ppt_x"/>
                                          </p:val>
                                        </p:tav>
                                        <p:tav tm="100000">
                                          <p:val>
                                            <p:strVal val="#ppt_x"/>
                                          </p:val>
                                        </p:tav>
                                      </p:tavLst>
                                    </p:anim>
                                    <p:anim calcmode="lin" valueType="num">
                                      <p:cBhvr additive="base">
                                        <p:cTn id="5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ppt_x"/>
                                          </p:val>
                                        </p:tav>
                                        <p:tav tm="100000">
                                          <p:val>
                                            <p:strVal val="#ppt_x"/>
                                          </p:val>
                                        </p:tav>
                                      </p:tavLst>
                                    </p:anim>
                                    <p:anim calcmode="lin" valueType="num">
                                      <p:cBhvr additive="base">
                                        <p:cTn id="6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3"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BB1AD540-81EB-4C33-9B25-F1FE2DE34E3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3" name="Rectangle 7">
            <a:extLst>
              <a:ext uri="{FF2B5EF4-FFF2-40B4-BE49-F238E27FC236}">
                <a16:creationId xmlns:a16="http://schemas.microsoft.com/office/drawing/2014/main" id="{D6A0790E-FA88-47AD-A8D3-3F96FE50D550}"/>
              </a:ext>
            </a:extLst>
          </p:cNvPr>
          <p:cNvSpPr>
            <a:spLocks noChangeArrowheads="1"/>
          </p:cNvSpPr>
          <p:nvPr/>
        </p:nvSpPr>
        <p:spPr bwMode="auto">
          <a:xfrm>
            <a:off x="1919288" y="1778000"/>
            <a:ext cx="8424862" cy="396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en-US" altLang="zh-CN" sz="2200" kern="0" dirty="0">
                <a:solidFill>
                  <a:sysClr val="windowText" lastClr="000000"/>
                </a:solidFill>
                <a:latin typeface="+mj-ea"/>
                <a:ea typeface="+mj-ea"/>
              </a:rPr>
              <a:t>    </a:t>
            </a:r>
            <a:r>
              <a:rPr lang="en-US" altLang="zh-CN" sz="2200" kern="0" dirty="0">
                <a:solidFill>
                  <a:srgbClr val="FF0000"/>
                </a:solidFill>
                <a:latin typeface="+mj-ea"/>
                <a:ea typeface="+mj-ea"/>
              </a:rPr>
              <a:t>STM32</a:t>
            </a:r>
            <a:r>
              <a:rPr lang="en-US" altLang="zh-CN" sz="2200" kern="0" dirty="0">
                <a:solidFill>
                  <a:sysClr val="windowText" lastClr="000000"/>
                </a:solidFill>
                <a:latin typeface="+mj-ea"/>
                <a:ea typeface="+mj-ea"/>
              </a:rPr>
              <a:t>(Cortex-M3)</a:t>
            </a:r>
            <a:r>
              <a:rPr lang="zh-CN" altLang="en-US" sz="2200" kern="0" dirty="0">
                <a:solidFill>
                  <a:sysClr val="windowText" lastClr="000000"/>
                </a:solidFill>
                <a:latin typeface="+mj-ea"/>
                <a:ea typeface="+mj-ea"/>
              </a:rPr>
              <a:t>中有两个优先级的概念：</a:t>
            </a:r>
            <a:r>
              <a:rPr lang="zh-CN" altLang="en-US" sz="2200" kern="0" dirty="0">
                <a:solidFill>
                  <a:srgbClr val="990000"/>
                </a:solidFill>
                <a:latin typeface="+mj-ea"/>
                <a:ea typeface="+mj-ea"/>
              </a:rPr>
              <a:t>抢占式优先级</a:t>
            </a:r>
            <a:r>
              <a:rPr lang="zh-CN" altLang="en-US" sz="2200" kern="0" dirty="0">
                <a:solidFill>
                  <a:sysClr val="windowText" lastClr="000000"/>
                </a:solidFill>
                <a:latin typeface="+mj-ea"/>
                <a:ea typeface="+mj-ea"/>
              </a:rPr>
              <a:t>和</a:t>
            </a:r>
            <a:r>
              <a:rPr lang="zh-CN" altLang="en-US" sz="2200" kern="0" dirty="0">
                <a:solidFill>
                  <a:srgbClr val="990000"/>
                </a:solidFill>
                <a:latin typeface="+mj-ea"/>
                <a:ea typeface="+mj-ea"/>
              </a:rPr>
              <a:t>响应优先级</a:t>
            </a:r>
            <a:r>
              <a:rPr lang="zh-CN" altLang="en-US" sz="2200" kern="0" dirty="0">
                <a:solidFill>
                  <a:sysClr val="windowText" lastClr="000000"/>
                </a:solidFill>
                <a:latin typeface="+mj-ea"/>
                <a:ea typeface="+mj-ea"/>
              </a:rPr>
              <a:t>，也把响应优先级称作“亚优先级”或“副优先级”，每个中断源都需要被指定这两种优先级。</a:t>
            </a:r>
          </a:p>
          <a:p>
            <a:pPr>
              <a:spcBef>
                <a:spcPts val="600"/>
              </a:spcBef>
              <a:defRPr/>
            </a:pPr>
            <a:r>
              <a:rPr lang="en-US" altLang="zh-CN" sz="2200" b="1" kern="0" dirty="0">
                <a:solidFill>
                  <a:srgbClr val="C00000"/>
                </a:solidFill>
                <a:latin typeface="华文新魏" panose="02010800040101010101" pitchFamily="2" charset="-122"/>
                <a:ea typeface="华文新魏" panose="02010800040101010101" pitchFamily="2" charset="-122"/>
              </a:rPr>
              <a:t>1. </a:t>
            </a:r>
            <a:r>
              <a:rPr lang="zh-CN" altLang="en-US" sz="2200" b="1" kern="0" dirty="0">
                <a:solidFill>
                  <a:srgbClr val="C00000"/>
                </a:solidFill>
                <a:latin typeface="华文新魏" panose="02010800040101010101" pitchFamily="2" charset="-122"/>
                <a:ea typeface="华文新魏" panose="02010800040101010101" pitchFamily="2" charset="-122"/>
              </a:rPr>
              <a:t>何为占先式优先级</a:t>
            </a:r>
            <a:r>
              <a:rPr lang="en-US" altLang="zh-CN" sz="2200" b="1" kern="0" dirty="0">
                <a:solidFill>
                  <a:srgbClr val="C00000"/>
                </a:solidFill>
                <a:latin typeface="华文新魏" panose="02010800040101010101" pitchFamily="2" charset="-122"/>
                <a:ea typeface="华文新魏" panose="02010800040101010101" pitchFamily="2" charset="-122"/>
              </a:rPr>
              <a:t>(pre-emption priority)</a:t>
            </a:r>
          </a:p>
          <a:p>
            <a:pPr>
              <a:defRPr/>
            </a:pPr>
            <a:r>
              <a:rPr lang="en-US" altLang="zh-CN" sz="2200" b="1" kern="0" dirty="0">
                <a:solidFill>
                  <a:sysClr val="windowText" lastClr="000000"/>
                </a:solidFill>
                <a:latin typeface="楷体" panose="02010609060101010101" pitchFamily="49" charset="-122"/>
                <a:ea typeface="楷体" panose="02010609060101010101" pitchFamily="49" charset="-122"/>
              </a:rPr>
              <a:t>    </a:t>
            </a:r>
            <a:r>
              <a:rPr lang="zh-CN" altLang="en-US" sz="2200" b="1" kern="0" dirty="0">
                <a:solidFill>
                  <a:sysClr val="windowText" lastClr="000000"/>
                </a:solidFill>
                <a:latin typeface="楷体" panose="02010609060101010101" pitchFamily="49" charset="-122"/>
                <a:ea typeface="楷体" panose="02010609060101010101" pitchFamily="49" charset="-122"/>
              </a:rPr>
              <a:t>高占先式优先级的中断事件会打断当前的主程序</a:t>
            </a:r>
            <a:r>
              <a:rPr lang="en-US" altLang="zh-CN" sz="2200" b="1" kern="0" dirty="0">
                <a:solidFill>
                  <a:sysClr val="windowText" lastClr="000000"/>
                </a:solidFill>
                <a:latin typeface="楷体" panose="02010609060101010101" pitchFamily="49" charset="-122"/>
                <a:ea typeface="楷体" panose="02010609060101010101" pitchFamily="49" charset="-122"/>
              </a:rPr>
              <a:t>/</a:t>
            </a:r>
            <a:r>
              <a:rPr lang="zh-CN" altLang="en-US" sz="2200" b="1" kern="0" dirty="0">
                <a:solidFill>
                  <a:sysClr val="windowText" lastClr="000000"/>
                </a:solidFill>
                <a:latin typeface="楷体" panose="02010609060101010101" pitchFamily="49" charset="-122"/>
                <a:ea typeface="楷体" panose="02010609060101010101" pitchFamily="49" charset="-122"/>
              </a:rPr>
              <a:t>中断程序运行</a:t>
            </a:r>
            <a:r>
              <a:rPr lang="en-US" altLang="zh-CN" sz="2200" b="1" kern="0" dirty="0">
                <a:solidFill>
                  <a:sysClr val="windowText" lastClr="000000"/>
                </a:solidFill>
                <a:latin typeface="楷体" panose="02010609060101010101" pitchFamily="49" charset="-122"/>
                <a:ea typeface="楷体" panose="02010609060101010101" pitchFamily="49" charset="-122"/>
              </a:rPr>
              <a:t>—</a:t>
            </a:r>
            <a:r>
              <a:rPr lang="zh-CN" altLang="en-US" sz="2200" b="1" kern="0" dirty="0">
                <a:solidFill>
                  <a:sysClr val="windowText" lastClr="000000"/>
                </a:solidFill>
                <a:latin typeface="楷体" panose="02010609060101010101" pitchFamily="49" charset="-122"/>
                <a:ea typeface="楷体" panose="02010609060101010101" pitchFamily="49" charset="-122"/>
              </a:rPr>
              <a:t>抢断式优先响应，俗称</a:t>
            </a:r>
            <a:r>
              <a:rPr lang="zh-CN" altLang="en-US" sz="2200" b="1" kern="0" dirty="0">
                <a:solidFill>
                  <a:srgbClr val="0000FF"/>
                </a:solidFill>
                <a:latin typeface="楷体" panose="02010609060101010101" pitchFamily="49" charset="-122"/>
                <a:ea typeface="楷体" panose="02010609060101010101" pitchFamily="49" charset="-122"/>
              </a:rPr>
              <a:t>中断嵌套</a:t>
            </a:r>
            <a:r>
              <a:rPr lang="zh-CN" altLang="en-US" sz="2200" b="1" kern="0" dirty="0">
                <a:solidFill>
                  <a:sysClr val="windowText" lastClr="000000"/>
                </a:solidFill>
                <a:latin typeface="楷体" panose="02010609060101010101" pitchFamily="49" charset="-122"/>
                <a:ea typeface="楷体" panose="02010609060101010101" pitchFamily="49" charset="-122"/>
              </a:rPr>
              <a:t>。</a:t>
            </a:r>
          </a:p>
          <a:p>
            <a:pPr>
              <a:spcBef>
                <a:spcPts val="600"/>
              </a:spcBef>
              <a:defRPr/>
            </a:pPr>
            <a:r>
              <a:rPr lang="en-US" altLang="zh-CN" sz="2200" b="1" kern="0" dirty="0">
                <a:solidFill>
                  <a:srgbClr val="C00000"/>
                </a:solidFill>
                <a:latin typeface="华文新魏" panose="02010800040101010101" pitchFamily="2" charset="-122"/>
                <a:ea typeface="华文新魏" panose="02010800040101010101" pitchFamily="2" charset="-122"/>
              </a:rPr>
              <a:t>2. </a:t>
            </a:r>
            <a:r>
              <a:rPr lang="zh-CN" altLang="en-US" sz="2200" b="1" kern="0" dirty="0">
                <a:solidFill>
                  <a:srgbClr val="C00000"/>
                </a:solidFill>
                <a:latin typeface="华文新魏" panose="02010800040101010101" pitchFamily="2" charset="-122"/>
                <a:ea typeface="华文新魏" panose="02010800040101010101" pitchFamily="2" charset="-122"/>
              </a:rPr>
              <a:t>何为副优先级</a:t>
            </a:r>
            <a:r>
              <a:rPr lang="en-US" altLang="zh-CN" sz="2200" b="1" kern="0" dirty="0">
                <a:solidFill>
                  <a:srgbClr val="C00000"/>
                </a:solidFill>
                <a:latin typeface="华文新魏" panose="02010800040101010101" pitchFamily="2" charset="-122"/>
                <a:ea typeface="华文新魏" panose="02010800040101010101" pitchFamily="2" charset="-122"/>
              </a:rPr>
              <a:t>(</a:t>
            </a:r>
            <a:r>
              <a:rPr lang="en-US" altLang="zh-CN" sz="2200" b="1" kern="0" dirty="0" err="1">
                <a:solidFill>
                  <a:srgbClr val="C00000"/>
                </a:solidFill>
                <a:latin typeface="华文新魏" panose="02010800040101010101" pitchFamily="2" charset="-122"/>
                <a:ea typeface="华文新魏" panose="02010800040101010101" pitchFamily="2" charset="-122"/>
              </a:rPr>
              <a:t>subpriority</a:t>
            </a:r>
            <a:r>
              <a:rPr lang="en-US" altLang="zh-CN" sz="2200" b="1" kern="0" dirty="0">
                <a:solidFill>
                  <a:srgbClr val="C00000"/>
                </a:solidFill>
                <a:latin typeface="华文新魏" panose="02010800040101010101" pitchFamily="2" charset="-122"/>
                <a:ea typeface="华文新魏" panose="02010800040101010101" pitchFamily="2" charset="-122"/>
              </a:rPr>
              <a:t>)</a:t>
            </a:r>
          </a:p>
          <a:p>
            <a:pPr>
              <a:defRPr/>
            </a:pPr>
            <a:r>
              <a:rPr lang="en-US" altLang="zh-CN" sz="2200" b="1" kern="0" dirty="0">
                <a:solidFill>
                  <a:sysClr val="windowText" lastClr="000000"/>
                </a:solidFill>
                <a:latin typeface="楷体" panose="02010609060101010101" pitchFamily="49" charset="-122"/>
                <a:ea typeface="楷体" panose="02010609060101010101" pitchFamily="49" charset="-122"/>
              </a:rPr>
              <a:t>    </a:t>
            </a:r>
            <a:r>
              <a:rPr lang="zh-CN" altLang="en-US" sz="2200" b="1" kern="0" dirty="0">
                <a:solidFill>
                  <a:sysClr val="windowText" lastClr="000000"/>
                </a:solidFill>
                <a:latin typeface="楷体" panose="02010609060101010101" pitchFamily="49" charset="-122"/>
                <a:ea typeface="楷体" panose="02010609060101010101" pitchFamily="49" charset="-122"/>
              </a:rPr>
              <a:t>在占先式优先级相同的情况下，高副优先级的中断优先被响应；</a:t>
            </a:r>
          </a:p>
          <a:p>
            <a:pPr>
              <a:defRPr/>
            </a:pPr>
            <a:r>
              <a:rPr lang="zh-CN" altLang="en-US" sz="2200" b="1" kern="0" dirty="0">
                <a:solidFill>
                  <a:sysClr val="windowText" lastClr="000000"/>
                </a:solidFill>
                <a:latin typeface="楷体" panose="02010609060101010101" pitchFamily="49" charset="-122"/>
                <a:ea typeface="楷体" panose="02010609060101010101" pitchFamily="49" charset="-122"/>
              </a:rPr>
              <a:t>    在占先式优先级相同的情况下，如果有低副优先级中断正在执行，高副优先级的中断要等待已被响应的低副优先级中断执行结束后才能得到响应</a:t>
            </a:r>
            <a:r>
              <a:rPr lang="en-US" altLang="zh-CN" sz="2200" b="1" kern="0" dirty="0">
                <a:solidFill>
                  <a:sysClr val="windowText" lastClr="000000"/>
                </a:solidFill>
                <a:latin typeface="楷体" panose="02010609060101010101" pitchFamily="49" charset="-122"/>
                <a:ea typeface="楷体" panose="02010609060101010101" pitchFamily="49" charset="-122"/>
              </a:rPr>
              <a:t>—</a:t>
            </a:r>
            <a:r>
              <a:rPr lang="zh-CN" altLang="en-US" sz="2200" b="1" kern="0" dirty="0">
                <a:solidFill>
                  <a:sysClr val="windowText" lastClr="000000"/>
                </a:solidFill>
                <a:latin typeface="楷体" panose="02010609060101010101" pitchFamily="49" charset="-122"/>
                <a:ea typeface="楷体" panose="02010609060101010101" pitchFamily="49" charset="-122"/>
              </a:rPr>
              <a:t>非抢断式响应</a:t>
            </a:r>
            <a:r>
              <a:rPr lang="en-US" altLang="zh-CN" sz="2200" b="1" kern="0" dirty="0">
                <a:solidFill>
                  <a:sysClr val="windowText" lastClr="000000"/>
                </a:solidFill>
                <a:latin typeface="楷体" panose="02010609060101010101" pitchFamily="49" charset="-122"/>
                <a:ea typeface="楷体" panose="02010609060101010101" pitchFamily="49" charset="-122"/>
              </a:rPr>
              <a:t>(</a:t>
            </a:r>
            <a:r>
              <a:rPr lang="zh-CN" altLang="en-US" sz="2200" b="1" kern="0" dirty="0">
                <a:solidFill>
                  <a:srgbClr val="0000FF"/>
                </a:solidFill>
                <a:latin typeface="楷体" panose="02010609060101010101" pitchFamily="49" charset="-122"/>
                <a:ea typeface="楷体" panose="02010609060101010101" pitchFamily="49" charset="-122"/>
              </a:rPr>
              <a:t>不能嵌套</a:t>
            </a:r>
            <a:r>
              <a:rPr lang="en-US" altLang="zh-CN" sz="2200" b="1" kern="0" dirty="0">
                <a:solidFill>
                  <a:sysClr val="windowText" lastClr="000000"/>
                </a:solidFill>
                <a:latin typeface="楷体" panose="02010609060101010101" pitchFamily="49" charset="-122"/>
                <a:ea typeface="楷体" panose="02010609060101010101" pitchFamily="49" charset="-122"/>
              </a:rPr>
              <a:t>)</a:t>
            </a:r>
            <a:r>
              <a:rPr lang="zh-CN" altLang="en-US" sz="2200" b="1" kern="0" dirty="0">
                <a:solidFill>
                  <a:sysClr val="windowText" lastClr="000000"/>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05885407"/>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a:extLst>
              <a:ext uri="{FF2B5EF4-FFF2-40B4-BE49-F238E27FC236}">
                <a16:creationId xmlns:a16="http://schemas.microsoft.com/office/drawing/2014/main" id="{DA216F28-B91F-4521-A132-0E2937A8480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3" name="Rectangle 8">
            <a:extLst>
              <a:ext uri="{FF2B5EF4-FFF2-40B4-BE49-F238E27FC236}">
                <a16:creationId xmlns:a16="http://schemas.microsoft.com/office/drawing/2014/main" id="{D560C149-4F4B-4BD5-B43C-9DE4C3A8832E}"/>
              </a:ext>
            </a:extLst>
          </p:cNvPr>
          <p:cNvSpPr>
            <a:spLocks noChangeArrowheads="1"/>
          </p:cNvSpPr>
          <p:nvPr/>
        </p:nvSpPr>
        <p:spPr bwMode="auto">
          <a:xfrm>
            <a:off x="1992313" y="1662113"/>
            <a:ext cx="8077200" cy="457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en-US" altLang="zh-CN" sz="2200" b="1" kern="0" dirty="0">
                <a:solidFill>
                  <a:srgbClr val="C00000"/>
                </a:solidFill>
                <a:latin typeface="华文新魏" panose="02010800040101010101" pitchFamily="2" charset="-122"/>
                <a:ea typeface="华文新魏" panose="02010800040101010101" pitchFamily="2" charset="-122"/>
              </a:rPr>
              <a:t>3. </a:t>
            </a:r>
            <a:r>
              <a:rPr lang="zh-CN" altLang="en-US" sz="2200" b="1" kern="0" dirty="0">
                <a:solidFill>
                  <a:srgbClr val="C00000"/>
                </a:solidFill>
                <a:latin typeface="华文新魏" panose="02010800040101010101" pitchFamily="2" charset="-122"/>
                <a:ea typeface="华文新魏" panose="02010800040101010101" pitchFamily="2" charset="-122"/>
              </a:rPr>
              <a:t>判断中断是否会被响应的依据</a:t>
            </a:r>
          </a:p>
          <a:p>
            <a:pPr>
              <a:defRPr/>
            </a:pPr>
            <a:r>
              <a:rPr lang="zh-CN" altLang="en-US" sz="2200" b="1" kern="0" dirty="0">
                <a:solidFill>
                  <a:sysClr val="windowText" lastClr="000000"/>
                </a:solidFill>
                <a:latin typeface="楷体" panose="02010609060101010101" pitchFamily="49" charset="-122"/>
                <a:ea typeface="楷体" panose="02010609060101010101" pitchFamily="49" charset="-122"/>
              </a:rPr>
              <a:t>    首先是占先式优先级，其次是副优先级；</a:t>
            </a:r>
          </a:p>
          <a:p>
            <a:pPr>
              <a:defRPr/>
            </a:pPr>
            <a:r>
              <a:rPr lang="zh-CN" altLang="en-US" sz="2200" b="1" kern="0" dirty="0">
                <a:solidFill>
                  <a:sysClr val="windowText" lastClr="000000"/>
                </a:solidFill>
                <a:latin typeface="楷体" panose="02010609060101010101" pitchFamily="49" charset="-122"/>
                <a:ea typeface="楷体" panose="02010609060101010101" pitchFamily="49" charset="-122"/>
              </a:rPr>
              <a:t>    占先式优先级决定是否会有中断嵌套。</a:t>
            </a:r>
          </a:p>
          <a:p>
            <a:pPr>
              <a:spcBef>
                <a:spcPts val="600"/>
              </a:spcBef>
              <a:defRPr/>
            </a:pPr>
            <a:r>
              <a:rPr lang="en-US" altLang="zh-CN" sz="2200" b="1" kern="0" dirty="0">
                <a:solidFill>
                  <a:srgbClr val="C00000"/>
                </a:solidFill>
                <a:latin typeface="华文新魏" panose="02010800040101010101" pitchFamily="2" charset="-122"/>
                <a:ea typeface="华文新魏" panose="02010800040101010101" pitchFamily="2" charset="-122"/>
              </a:rPr>
              <a:t>4. </a:t>
            </a:r>
            <a:r>
              <a:rPr lang="zh-CN" altLang="en-US" sz="2200" b="1" kern="0" dirty="0">
                <a:solidFill>
                  <a:srgbClr val="C00000"/>
                </a:solidFill>
                <a:latin typeface="华文新魏" panose="02010800040101010101" pitchFamily="2" charset="-122"/>
                <a:ea typeface="华文新魏" panose="02010800040101010101" pitchFamily="2" charset="-122"/>
              </a:rPr>
              <a:t>优先级冲突的处理</a:t>
            </a:r>
          </a:p>
          <a:p>
            <a:pPr eaLnBrk="1" hangingPunct="1">
              <a:defRPr/>
            </a:pPr>
            <a:r>
              <a:rPr lang="zh-CN" altLang="en-US" sz="2200" b="1" dirty="0">
                <a:latin typeface="楷体" panose="02010609060101010101" pitchFamily="49" charset="-122"/>
                <a:ea typeface="楷体" panose="02010609060101010101" pitchFamily="49" charset="-122"/>
              </a:rPr>
              <a:t>    具有高抢占式优先级的中断可以在具有低抢占式优先级的中断处理过程中被响应，即</a:t>
            </a:r>
            <a:r>
              <a:rPr lang="zh-CN" altLang="en-US" sz="2200" b="1" dirty="0">
                <a:solidFill>
                  <a:srgbClr val="0000FF"/>
                </a:solidFill>
                <a:latin typeface="楷体" panose="02010609060101010101" pitchFamily="49" charset="-122"/>
                <a:ea typeface="楷体" panose="02010609060101010101" pitchFamily="49" charset="-122"/>
              </a:rPr>
              <a:t>中断的嵌套</a:t>
            </a:r>
            <a:r>
              <a:rPr lang="zh-CN" altLang="en-US" sz="2200" b="1" dirty="0">
                <a:latin typeface="楷体" panose="02010609060101010101" pitchFamily="49" charset="-122"/>
                <a:ea typeface="楷体" panose="02010609060101010101" pitchFamily="49" charset="-122"/>
              </a:rPr>
              <a:t>，或者说高抢占式优先级的中断可以嵌套低抢占式优先级的中断。</a:t>
            </a:r>
          </a:p>
          <a:p>
            <a:pPr eaLnBrk="1" hangingPunct="1">
              <a:defRPr/>
            </a:pPr>
            <a:r>
              <a:rPr lang="zh-CN" altLang="en-US" sz="2200" b="1" dirty="0">
                <a:latin typeface="楷体" panose="02010609060101010101" pitchFamily="49" charset="-122"/>
                <a:ea typeface="楷体" panose="02010609060101010101" pitchFamily="49" charset="-122"/>
              </a:rPr>
              <a:t>    当两个中断源的抢占式优先级相同时，这两个中断将没有嵌套关系，当一个中断到来后，如果正在处理另一个中断，这个后到来的中断就要等到前一个中断处理完之后才能被处理。如果这两个中断</a:t>
            </a:r>
            <a:r>
              <a:rPr lang="zh-CN" altLang="en-US" sz="2200" b="1" dirty="0">
                <a:solidFill>
                  <a:srgbClr val="0000FF"/>
                </a:solidFill>
                <a:latin typeface="楷体" panose="02010609060101010101" pitchFamily="49" charset="-122"/>
                <a:ea typeface="楷体" panose="02010609060101010101" pitchFamily="49" charset="-122"/>
              </a:rPr>
              <a:t>同时到达</a:t>
            </a:r>
            <a:r>
              <a:rPr lang="zh-CN" altLang="en-US" sz="2200" b="1" dirty="0">
                <a:latin typeface="楷体" panose="02010609060101010101" pitchFamily="49" charset="-122"/>
                <a:ea typeface="楷体" panose="02010609060101010101" pitchFamily="49" charset="-122"/>
              </a:rPr>
              <a:t>，则中断控制器根据他们的响应优先级高低来决定先处理哪一个；如果他们的抢占式优先级和响应优先级都相等，则根据他们在中断表中的排位顺序决定先处理哪一个。</a:t>
            </a:r>
          </a:p>
        </p:txBody>
      </p:sp>
    </p:spTree>
    <p:extLst>
      <p:ext uri="{BB962C8B-B14F-4D97-AF65-F5344CB8AC3E}">
        <p14:creationId xmlns:p14="http://schemas.microsoft.com/office/powerpoint/2010/main" val="1921804554"/>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866B0754-CB10-4042-9F6A-A0782D1B509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14" name="Rectangle 59">
            <a:extLst>
              <a:ext uri="{FF2B5EF4-FFF2-40B4-BE49-F238E27FC236}">
                <a16:creationId xmlns:a16="http://schemas.microsoft.com/office/drawing/2014/main" id="{44E63584-5094-4152-80F0-57080F620738}"/>
              </a:ext>
            </a:extLst>
          </p:cNvPr>
          <p:cNvSpPr>
            <a:spLocks noChangeArrowheads="1"/>
          </p:cNvSpPr>
          <p:nvPr/>
        </p:nvSpPr>
        <p:spPr bwMode="auto">
          <a:xfrm>
            <a:off x="1774826" y="1370013"/>
            <a:ext cx="878522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en-US" altLang="zh-CN" sz="2200" b="1" kern="0" dirty="0">
                <a:solidFill>
                  <a:srgbClr val="C00000"/>
                </a:solidFill>
                <a:latin typeface="华文新魏" panose="02010800040101010101" pitchFamily="2" charset="-122"/>
                <a:ea typeface="华文新魏" panose="02010800040101010101" pitchFamily="2" charset="-122"/>
              </a:rPr>
              <a:t>5. stm32</a:t>
            </a:r>
            <a:r>
              <a:rPr lang="zh-CN" altLang="en-US" sz="2200" b="1" kern="0" dirty="0">
                <a:solidFill>
                  <a:srgbClr val="C00000"/>
                </a:solidFill>
                <a:latin typeface="华文新魏" panose="02010800040101010101" pitchFamily="2" charset="-122"/>
                <a:ea typeface="华文新魏" panose="02010800040101010101" pitchFamily="2" charset="-122"/>
              </a:rPr>
              <a:t>中对中断优先级的定义</a:t>
            </a:r>
          </a:p>
          <a:p>
            <a:pPr>
              <a:defRPr/>
            </a:pPr>
            <a:r>
              <a:rPr lang="zh-CN" altLang="en-US" sz="2200" b="1" kern="0" dirty="0">
                <a:solidFill>
                  <a:sysClr val="windowText" lastClr="000000"/>
                </a:solidFill>
                <a:latin typeface="楷体" panose="02010609060101010101" pitchFamily="49" charset="-122"/>
                <a:ea typeface="楷体" panose="02010609060101010101" pitchFamily="49" charset="-122"/>
              </a:rPr>
              <a:t>    </a:t>
            </a:r>
            <a:r>
              <a:rPr lang="en-US" altLang="zh-CN" sz="2200" b="1" kern="0" dirty="0">
                <a:solidFill>
                  <a:sysClr val="windowText" lastClr="000000"/>
                </a:solidFill>
                <a:latin typeface="楷体" panose="02010609060101010101" pitchFamily="49" charset="-122"/>
                <a:ea typeface="楷体" panose="02010609060101010101" pitchFamily="49" charset="-122"/>
              </a:rPr>
              <a:t>STM32</a:t>
            </a:r>
            <a:r>
              <a:rPr lang="zh-CN" altLang="en-US" sz="2200" b="1" kern="0" dirty="0">
                <a:solidFill>
                  <a:sysClr val="windowText" lastClr="000000"/>
                </a:solidFill>
                <a:latin typeface="楷体" panose="02010609060101010101" pitchFamily="49" charset="-122"/>
                <a:ea typeface="楷体" panose="02010609060101010101" pitchFamily="49" charset="-122"/>
              </a:rPr>
              <a:t>中指定中断优先级的寄存器位有</a:t>
            </a:r>
            <a:r>
              <a:rPr lang="en-US" altLang="zh-CN" sz="2200" b="1" kern="0" dirty="0">
                <a:solidFill>
                  <a:sysClr val="windowText" lastClr="000000"/>
                </a:solidFill>
                <a:latin typeface="楷体" panose="02010609060101010101" pitchFamily="49" charset="-122"/>
                <a:ea typeface="楷体" panose="02010609060101010101" pitchFamily="49" charset="-122"/>
              </a:rPr>
              <a:t>4</a:t>
            </a:r>
            <a:r>
              <a:rPr lang="zh-CN" altLang="en-US" sz="2200" b="1" kern="0" dirty="0">
                <a:solidFill>
                  <a:sysClr val="windowText" lastClr="000000"/>
                </a:solidFill>
                <a:latin typeface="楷体" panose="02010609060101010101" pitchFamily="49" charset="-122"/>
                <a:ea typeface="楷体" panose="02010609060101010101" pitchFamily="49" charset="-122"/>
              </a:rPr>
              <a:t>位，这</a:t>
            </a:r>
            <a:r>
              <a:rPr lang="en-US" altLang="zh-CN" sz="2200" b="1" kern="0" dirty="0">
                <a:solidFill>
                  <a:sysClr val="windowText" lastClr="000000"/>
                </a:solidFill>
                <a:latin typeface="楷体" panose="02010609060101010101" pitchFamily="49" charset="-122"/>
                <a:ea typeface="楷体" panose="02010609060101010101" pitchFamily="49" charset="-122"/>
              </a:rPr>
              <a:t>4</a:t>
            </a:r>
            <a:r>
              <a:rPr lang="zh-CN" altLang="en-US" sz="2200" b="1" kern="0" dirty="0">
                <a:solidFill>
                  <a:sysClr val="windowText" lastClr="000000"/>
                </a:solidFill>
                <a:latin typeface="楷体" panose="02010609060101010101" pitchFamily="49" charset="-122"/>
                <a:ea typeface="楷体" panose="02010609060101010101" pitchFamily="49" charset="-122"/>
              </a:rPr>
              <a:t>个寄存器位的分组方式如下： </a:t>
            </a:r>
          </a:p>
          <a:p>
            <a:pPr>
              <a:defRPr/>
            </a:pPr>
            <a:r>
              <a:rPr lang="zh-CN" altLang="en-US" sz="2200" b="1" kern="0" dirty="0">
                <a:solidFill>
                  <a:sysClr val="windowText" lastClr="000000"/>
                </a:solidFill>
                <a:latin typeface="楷体" panose="02010609060101010101" pitchFamily="49" charset="-122"/>
                <a:ea typeface="楷体" panose="02010609060101010101" pitchFamily="49" charset="-122"/>
              </a:rPr>
              <a:t>第</a:t>
            </a:r>
            <a:r>
              <a:rPr lang="en-US" altLang="zh-CN" sz="2200" b="1" kern="0" dirty="0">
                <a:solidFill>
                  <a:sysClr val="windowText" lastClr="000000"/>
                </a:solidFill>
                <a:latin typeface="楷体" panose="02010609060101010101" pitchFamily="49" charset="-122"/>
                <a:ea typeface="楷体" panose="02010609060101010101" pitchFamily="49" charset="-122"/>
              </a:rPr>
              <a:t>0</a:t>
            </a:r>
            <a:r>
              <a:rPr lang="zh-CN" altLang="en-US" sz="2200" b="1" kern="0" dirty="0">
                <a:solidFill>
                  <a:sysClr val="windowText" lastClr="000000"/>
                </a:solidFill>
                <a:latin typeface="楷体" panose="02010609060101010101" pitchFamily="49" charset="-122"/>
                <a:ea typeface="楷体" panose="02010609060101010101" pitchFamily="49" charset="-122"/>
              </a:rPr>
              <a:t>组：所有</a:t>
            </a:r>
            <a:r>
              <a:rPr lang="en-US" altLang="zh-CN" sz="2200" b="1" kern="0" dirty="0">
                <a:solidFill>
                  <a:sysClr val="windowText" lastClr="000000"/>
                </a:solidFill>
                <a:latin typeface="楷体" panose="02010609060101010101" pitchFamily="49" charset="-122"/>
                <a:ea typeface="楷体" panose="02010609060101010101" pitchFamily="49" charset="-122"/>
              </a:rPr>
              <a:t>4</a:t>
            </a:r>
            <a:r>
              <a:rPr lang="zh-CN" altLang="en-US" sz="2200" b="1" kern="0" dirty="0">
                <a:solidFill>
                  <a:sysClr val="windowText" lastClr="000000"/>
                </a:solidFill>
                <a:latin typeface="楷体" panose="02010609060101010101" pitchFamily="49" charset="-122"/>
                <a:ea typeface="楷体" panose="02010609060101010101" pitchFamily="49" charset="-122"/>
              </a:rPr>
              <a:t>位用于指定响应优先级</a:t>
            </a:r>
            <a:br>
              <a:rPr lang="zh-CN" altLang="en-US" sz="2200" b="1" kern="0" dirty="0">
                <a:solidFill>
                  <a:sysClr val="windowText" lastClr="000000"/>
                </a:solidFill>
                <a:latin typeface="楷体" panose="02010609060101010101" pitchFamily="49" charset="-122"/>
                <a:ea typeface="楷体" panose="02010609060101010101" pitchFamily="49" charset="-122"/>
              </a:rPr>
            </a:br>
            <a:r>
              <a:rPr lang="zh-CN" altLang="en-US" sz="2200" b="1" kern="0" dirty="0">
                <a:solidFill>
                  <a:sysClr val="windowText" lastClr="000000"/>
                </a:solidFill>
                <a:latin typeface="楷体" panose="02010609060101010101" pitchFamily="49" charset="-122"/>
                <a:ea typeface="楷体" panose="02010609060101010101" pitchFamily="49" charset="-122"/>
              </a:rPr>
              <a:t>第</a:t>
            </a:r>
            <a:r>
              <a:rPr lang="en-US" altLang="zh-CN" sz="2200" b="1" kern="0" dirty="0">
                <a:solidFill>
                  <a:sysClr val="windowText" lastClr="000000"/>
                </a:solidFill>
                <a:latin typeface="楷体" panose="02010609060101010101" pitchFamily="49" charset="-122"/>
                <a:ea typeface="楷体" panose="02010609060101010101" pitchFamily="49" charset="-122"/>
              </a:rPr>
              <a:t>1</a:t>
            </a:r>
            <a:r>
              <a:rPr lang="zh-CN" altLang="en-US" sz="2200" b="1" kern="0" dirty="0">
                <a:solidFill>
                  <a:sysClr val="windowText" lastClr="000000"/>
                </a:solidFill>
                <a:latin typeface="楷体" panose="02010609060101010101" pitchFamily="49" charset="-122"/>
                <a:ea typeface="楷体" panose="02010609060101010101" pitchFamily="49" charset="-122"/>
              </a:rPr>
              <a:t>组：最高</a:t>
            </a:r>
            <a:r>
              <a:rPr lang="en-US" altLang="zh-CN" sz="2200" b="1" kern="0" dirty="0">
                <a:solidFill>
                  <a:sysClr val="windowText" lastClr="000000"/>
                </a:solidFill>
                <a:latin typeface="楷体" panose="02010609060101010101" pitchFamily="49" charset="-122"/>
                <a:ea typeface="楷体" panose="02010609060101010101" pitchFamily="49" charset="-122"/>
              </a:rPr>
              <a:t>1</a:t>
            </a:r>
            <a:r>
              <a:rPr lang="zh-CN" altLang="en-US" sz="2200" b="1" kern="0" dirty="0">
                <a:solidFill>
                  <a:sysClr val="windowText" lastClr="000000"/>
                </a:solidFill>
                <a:latin typeface="楷体" panose="02010609060101010101" pitchFamily="49" charset="-122"/>
                <a:ea typeface="楷体" panose="02010609060101010101" pitchFamily="49" charset="-122"/>
              </a:rPr>
              <a:t>位用于指定抢占式优先级，最低</a:t>
            </a:r>
            <a:r>
              <a:rPr lang="en-US" altLang="zh-CN" sz="2200" b="1" kern="0" dirty="0">
                <a:solidFill>
                  <a:sysClr val="windowText" lastClr="000000"/>
                </a:solidFill>
                <a:latin typeface="楷体" panose="02010609060101010101" pitchFamily="49" charset="-122"/>
                <a:ea typeface="楷体" panose="02010609060101010101" pitchFamily="49" charset="-122"/>
              </a:rPr>
              <a:t>3</a:t>
            </a:r>
            <a:r>
              <a:rPr lang="zh-CN" altLang="en-US" sz="2200" b="1" kern="0" dirty="0">
                <a:solidFill>
                  <a:sysClr val="windowText" lastClr="000000"/>
                </a:solidFill>
                <a:latin typeface="楷体" panose="02010609060101010101" pitchFamily="49" charset="-122"/>
                <a:ea typeface="楷体" panose="02010609060101010101" pitchFamily="49" charset="-122"/>
              </a:rPr>
              <a:t>位用于指定响应优先级</a:t>
            </a:r>
            <a:br>
              <a:rPr lang="zh-CN" altLang="en-US" sz="2200" b="1" kern="0" dirty="0">
                <a:solidFill>
                  <a:sysClr val="windowText" lastClr="000000"/>
                </a:solidFill>
                <a:latin typeface="楷体" panose="02010609060101010101" pitchFamily="49" charset="-122"/>
                <a:ea typeface="楷体" panose="02010609060101010101" pitchFamily="49" charset="-122"/>
              </a:rPr>
            </a:br>
            <a:r>
              <a:rPr lang="zh-CN" altLang="en-US" sz="2200" b="1" kern="0" dirty="0">
                <a:solidFill>
                  <a:sysClr val="windowText" lastClr="000000"/>
                </a:solidFill>
                <a:latin typeface="楷体" panose="02010609060101010101" pitchFamily="49" charset="-122"/>
                <a:ea typeface="楷体" panose="02010609060101010101" pitchFamily="49" charset="-122"/>
              </a:rPr>
              <a:t>第</a:t>
            </a:r>
            <a:r>
              <a:rPr lang="en-US" altLang="zh-CN" sz="2200" b="1" kern="0" dirty="0">
                <a:solidFill>
                  <a:sysClr val="windowText" lastClr="000000"/>
                </a:solidFill>
                <a:latin typeface="楷体" panose="02010609060101010101" pitchFamily="49" charset="-122"/>
                <a:ea typeface="楷体" panose="02010609060101010101" pitchFamily="49" charset="-122"/>
              </a:rPr>
              <a:t>2</a:t>
            </a:r>
            <a:r>
              <a:rPr lang="zh-CN" altLang="en-US" sz="2200" b="1" kern="0" dirty="0">
                <a:solidFill>
                  <a:sysClr val="windowText" lastClr="000000"/>
                </a:solidFill>
                <a:latin typeface="楷体" panose="02010609060101010101" pitchFamily="49" charset="-122"/>
                <a:ea typeface="楷体" panose="02010609060101010101" pitchFamily="49" charset="-122"/>
              </a:rPr>
              <a:t>组：最高</a:t>
            </a:r>
            <a:r>
              <a:rPr lang="en-US" altLang="zh-CN" sz="2200" b="1" kern="0" dirty="0">
                <a:solidFill>
                  <a:sysClr val="windowText" lastClr="000000"/>
                </a:solidFill>
                <a:latin typeface="楷体" panose="02010609060101010101" pitchFamily="49" charset="-122"/>
                <a:ea typeface="楷体" panose="02010609060101010101" pitchFamily="49" charset="-122"/>
              </a:rPr>
              <a:t>2</a:t>
            </a:r>
            <a:r>
              <a:rPr lang="zh-CN" altLang="en-US" sz="2200" b="1" kern="0" dirty="0">
                <a:solidFill>
                  <a:sysClr val="windowText" lastClr="000000"/>
                </a:solidFill>
                <a:latin typeface="楷体" panose="02010609060101010101" pitchFamily="49" charset="-122"/>
                <a:ea typeface="楷体" panose="02010609060101010101" pitchFamily="49" charset="-122"/>
              </a:rPr>
              <a:t>位用于指定抢占式优先级，最低</a:t>
            </a:r>
            <a:r>
              <a:rPr lang="en-US" altLang="zh-CN" sz="2200" b="1" kern="0" dirty="0">
                <a:solidFill>
                  <a:sysClr val="windowText" lastClr="000000"/>
                </a:solidFill>
                <a:latin typeface="楷体" panose="02010609060101010101" pitchFamily="49" charset="-122"/>
                <a:ea typeface="楷体" panose="02010609060101010101" pitchFamily="49" charset="-122"/>
              </a:rPr>
              <a:t>2</a:t>
            </a:r>
            <a:r>
              <a:rPr lang="zh-CN" altLang="en-US" sz="2200" b="1" kern="0" dirty="0">
                <a:solidFill>
                  <a:sysClr val="windowText" lastClr="000000"/>
                </a:solidFill>
                <a:latin typeface="楷体" panose="02010609060101010101" pitchFamily="49" charset="-122"/>
                <a:ea typeface="楷体" panose="02010609060101010101" pitchFamily="49" charset="-122"/>
              </a:rPr>
              <a:t>位用于指定响应优先级</a:t>
            </a:r>
            <a:br>
              <a:rPr lang="zh-CN" altLang="en-US" sz="2200" b="1" kern="0" dirty="0">
                <a:solidFill>
                  <a:sysClr val="windowText" lastClr="000000"/>
                </a:solidFill>
                <a:latin typeface="楷体" panose="02010609060101010101" pitchFamily="49" charset="-122"/>
                <a:ea typeface="楷体" panose="02010609060101010101" pitchFamily="49" charset="-122"/>
              </a:rPr>
            </a:br>
            <a:r>
              <a:rPr lang="zh-CN" altLang="en-US" sz="2200" b="1" kern="0" dirty="0">
                <a:solidFill>
                  <a:sysClr val="windowText" lastClr="000000"/>
                </a:solidFill>
                <a:latin typeface="楷体" panose="02010609060101010101" pitchFamily="49" charset="-122"/>
                <a:ea typeface="楷体" panose="02010609060101010101" pitchFamily="49" charset="-122"/>
              </a:rPr>
              <a:t>第</a:t>
            </a:r>
            <a:r>
              <a:rPr lang="en-US" altLang="zh-CN" sz="2200" b="1" kern="0" dirty="0">
                <a:solidFill>
                  <a:sysClr val="windowText" lastClr="000000"/>
                </a:solidFill>
                <a:latin typeface="楷体" panose="02010609060101010101" pitchFamily="49" charset="-122"/>
                <a:ea typeface="楷体" panose="02010609060101010101" pitchFamily="49" charset="-122"/>
              </a:rPr>
              <a:t>3</a:t>
            </a:r>
            <a:r>
              <a:rPr lang="zh-CN" altLang="en-US" sz="2200" b="1" kern="0" dirty="0">
                <a:solidFill>
                  <a:sysClr val="windowText" lastClr="000000"/>
                </a:solidFill>
                <a:latin typeface="楷体" panose="02010609060101010101" pitchFamily="49" charset="-122"/>
                <a:ea typeface="楷体" panose="02010609060101010101" pitchFamily="49" charset="-122"/>
              </a:rPr>
              <a:t>组：最高</a:t>
            </a:r>
            <a:r>
              <a:rPr lang="en-US" altLang="zh-CN" sz="2200" b="1" kern="0" dirty="0">
                <a:solidFill>
                  <a:sysClr val="windowText" lastClr="000000"/>
                </a:solidFill>
                <a:latin typeface="楷体" panose="02010609060101010101" pitchFamily="49" charset="-122"/>
                <a:ea typeface="楷体" panose="02010609060101010101" pitchFamily="49" charset="-122"/>
              </a:rPr>
              <a:t>3</a:t>
            </a:r>
            <a:r>
              <a:rPr lang="zh-CN" altLang="en-US" sz="2200" b="1" kern="0" dirty="0">
                <a:solidFill>
                  <a:sysClr val="windowText" lastClr="000000"/>
                </a:solidFill>
                <a:latin typeface="楷体" panose="02010609060101010101" pitchFamily="49" charset="-122"/>
                <a:ea typeface="楷体" panose="02010609060101010101" pitchFamily="49" charset="-122"/>
              </a:rPr>
              <a:t>位用于指定抢占式优先级，最低</a:t>
            </a:r>
            <a:r>
              <a:rPr lang="en-US" altLang="zh-CN" sz="2200" b="1" kern="0" dirty="0">
                <a:solidFill>
                  <a:sysClr val="windowText" lastClr="000000"/>
                </a:solidFill>
                <a:latin typeface="楷体" panose="02010609060101010101" pitchFamily="49" charset="-122"/>
                <a:ea typeface="楷体" panose="02010609060101010101" pitchFamily="49" charset="-122"/>
              </a:rPr>
              <a:t>1</a:t>
            </a:r>
            <a:r>
              <a:rPr lang="zh-CN" altLang="en-US" sz="2200" b="1" kern="0" dirty="0">
                <a:solidFill>
                  <a:sysClr val="windowText" lastClr="000000"/>
                </a:solidFill>
                <a:latin typeface="楷体" panose="02010609060101010101" pitchFamily="49" charset="-122"/>
                <a:ea typeface="楷体" panose="02010609060101010101" pitchFamily="49" charset="-122"/>
              </a:rPr>
              <a:t>位用于指定响应优先级</a:t>
            </a:r>
            <a:br>
              <a:rPr lang="zh-CN" altLang="en-US" sz="2200" b="1" kern="0" dirty="0">
                <a:solidFill>
                  <a:sysClr val="windowText" lastClr="000000"/>
                </a:solidFill>
                <a:latin typeface="楷体" panose="02010609060101010101" pitchFamily="49" charset="-122"/>
                <a:ea typeface="楷体" panose="02010609060101010101" pitchFamily="49" charset="-122"/>
              </a:rPr>
            </a:br>
            <a:r>
              <a:rPr lang="zh-CN" altLang="en-US" sz="2200" b="1" kern="0" dirty="0">
                <a:solidFill>
                  <a:sysClr val="windowText" lastClr="000000"/>
                </a:solidFill>
                <a:latin typeface="楷体" panose="02010609060101010101" pitchFamily="49" charset="-122"/>
                <a:ea typeface="楷体" panose="02010609060101010101" pitchFamily="49" charset="-122"/>
              </a:rPr>
              <a:t>第</a:t>
            </a:r>
            <a:r>
              <a:rPr lang="en-US" altLang="zh-CN" sz="2200" b="1" kern="0" dirty="0">
                <a:solidFill>
                  <a:sysClr val="windowText" lastClr="000000"/>
                </a:solidFill>
                <a:latin typeface="楷体" panose="02010609060101010101" pitchFamily="49" charset="-122"/>
                <a:ea typeface="楷体" panose="02010609060101010101" pitchFamily="49" charset="-122"/>
              </a:rPr>
              <a:t>4</a:t>
            </a:r>
            <a:r>
              <a:rPr lang="zh-CN" altLang="en-US" sz="2200" b="1" kern="0" dirty="0">
                <a:solidFill>
                  <a:sysClr val="windowText" lastClr="000000"/>
                </a:solidFill>
                <a:latin typeface="楷体" panose="02010609060101010101" pitchFamily="49" charset="-122"/>
                <a:ea typeface="楷体" panose="02010609060101010101" pitchFamily="49" charset="-122"/>
              </a:rPr>
              <a:t>组：所有</a:t>
            </a:r>
            <a:r>
              <a:rPr lang="en-US" altLang="zh-CN" sz="2200" b="1" kern="0" dirty="0">
                <a:solidFill>
                  <a:sysClr val="windowText" lastClr="000000"/>
                </a:solidFill>
                <a:latin typeface="楷体" panose="02010609060101010101" pitchFamily="49" charset="-122"/>
                <a:ea typeface="楷体" panose="02010609060101010101" pitchFamily="49" charset="-122"/>
              </a:rPr>
              <a:t>4</a:t>
            </a:r>
            <a:r>
              <a:rPr lang="zh-CN" altLang="en-US" sz="2200" b="1" kern="0" dirty="0">
                <a:solidFill>
                  <a:sysClr val="windowText" lastClr="000000"/>
                </a:solidFill>
                <a:latin typeface="楷体" panose="02010609060101010101" pitchFamily="49" charset="-122"/>
                <a:ea typeface="楷体" panose="02010609060101010101" pitchFamily="49" charset="-122"/>
              </a:rPr>
              <a:t>位用于指定抢占式优先级</a:t>
            </a:r>
          </a:p>
        </p:txBody>
      </p:sp>
      <p:pic>
        <p:nvPicPr>
          <p:cNvPr id="53252" name="Picture 60" descr="B(Z$G[]OU{5T%]Y3XWX(VRT">
            <a:extLst>
              <a:ext uri="{FF2B5EF4-FFF2-40B4-BE49-F238E27FC236}">
                <a16:creationId xmlns:a16="http://schemas.microsoft.com/office/drawing/2014/main" id="{CDBF9A6A-1D7E-4963-B4EB-3C917D3FE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4264026"/>
            <a:ext cx="572452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0172430"/>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6A5D37AE-3918-4FCA-B0ED-04DB256549C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55299" name="Text Box 2">
            <a:extLst>
              <a:ext uri="{FF2B5EF4-FFF2-40B4-BE49-F238E27FC236}">
                <a16:creationId xmlns:a16="http://schemas.microsoft.com/office/drawing/2014/main" id="{7F013661-5360-48CF-BC0A-A73C85402C6D}"/>
              </a:ext>
            </a:extLst>
          </p:cNvPr>
          <p:cNvSpPr txBox="1">
            <a:spLocks noChangeArrowheads="1"/>
          </p:cNvSpPr>
          <p:nvPr/>
        </p:nvSpPr>
        <p:spPr bwMode="auto">
          <a:xfrm>
            <a:off x="2286000" y="1343025"/>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异常进入步骤</a:t>
            </a:r>
          </a:p>
        </p:txBody>
      </p:sp>
      <p:sp>
        <p:nvSpPr>
          <p:cNvPr id="28" name="Text Box 37">
            <a:extLst>
              <a:ext uri="{FF2B5EF4-FFF2-40B4-BE49-F238E27FC236}">
                <a16:creationId xmlns:a16="http://schemas.microsoft.com/office/drawing/2014/main" id="{7BD78144-629F-4A7F-84C5-0D3DAAA73D81}"/>
              </a:ext>
            </a:extLst>
          </p:cNvPr>
          <p:cNvSpPr txBox="1">
            <a:spLocks noChangeArrowheads="1"/>
          </p:cNvSpPr>
          <p:nvPr/>
        </p:nvSpPr>
        <p:spPr bwMode="auto">
          <a:xfrm>
            <a:off x="2714625" y="6227764"/>
            <a:ext cx="63246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50000"/>
              </a:spcBef>
              <a:buClrTx/>
              <a:buSzTx/>
              <a:buFont typeface="Wingdings" panose="05000000000000000000" pitchFamily="2" charset="2"/>
              <a:buNone/>
            </a:pPr>
            <a:r>
              <a:rPr lang="zh-CN" altLang="en-US" sz="1800">
                <a:solidFill>
                  <a:srgbClr val="0000CC"/>
                </a:solidFill>
                <a:latin typeface="华文新魏" panose="02010800040101010101" pitchFamily="2" charset="-122"/>
                <a:ea typeface="华文新魏" panose="02010800040101010101" pitchFamily="2" charset="-122"/>
              </a:rPr>
              <a:t>注：以上步骤由硬件自动完成，仅需</a:t>
            </a:r>
            <a:r>
              <a:rPr lang="en-US" altLang="zh-CN" sz="1800">
                <a:solidFill>
                  <a:srgbClr val="0000CC"/>
                </a:solidFill>
                <a:latin typeface="华文新魏" panose="02010800040101010101" pitchFamily="2" charset="-122"/>
                <a:ea typeface="华文新魏" panose="02010800040101010101" pitchFamily="2" charset="-122"/>
              </a:rPr>
              <a:t>12</a:t>
            </a:r>
            <a:r>
              <a:rPr lang="zh-CN" altLang="en-US" sz="1800">
                <a:solidFill>
                  <a:srgbClr val="0000CC"/>
                </a:solidFill>
                <a:latin typeface="华文新魏" panose="02010800040101010101" pitchFamily="2" charset="-122"/>
                <a:ea typeface="华文新魏" panose="02010800040101010101" pitchFamily="2" charset="-122"/>
              </a:rPr>
              <a:t>个时钟周期</a:t>
            </a:r>
          </a:p>
        </p:txBody>
      </p:sp>
      <p:sp>
        <p:nvSpPr>
          <p:cNvPr id="2" name="矩形 1">
            <a:extLst>
              <a:ext uri="{FF2B5EF4-FFF2-40B4-BE49-F238E27FC236}">
                <a16:creationId xmlns:a16="http://schemas.microsoft.com/office/drawing/2014/main" id="{49FF5E5C-C5DC-42E9-AF48-BBA7F9A2C223}"/>
              </a:ext>
            </a:extLst>
          </p:cNvPr>
          <p:cNvSpPr/>
          <p:nvPr/>
        </p:nvSpPr>
        <p:spPr>
          <a:xfrm>
            <a:off x="2135188" y="1844676"/>
            <a:ext cx="7848600" cy="314325"/>
          </a:xfrm>
          <a:prstGeom prst="rect">
            <a:avLst/>
          </a:prstGeom>
          <a:ln>
            <a:solidFill>
              <a:srgbClr val="FF9900"/>
            </a:solidFill>
          </a:ln>
        </p:spPr>
        <p:txBody>
          <a:bodyPr>
            <a:spAutoFit/>
          </a:bodyPr>
          <a:lstStyle/>
          <a:p>
            <a:pPr>
              <a:lnSpc>
                <a:spcPct val="80000"/>
              </a:lnSpc>
              <a:defRPr/>
            </a:pPr>
            <a:r>
              <a:rPr lang="zh-CN" altLang="en-US" kern="0" dirty="0">
                <a:solidFill>
                  <a:sysClr val="windowText" lastClr="000000"/>
                </a:solidFill>
                <a:latin typeface="楷体" panose="02010609060101010101" pitchFamily="49" charset="-122"/>
                <a:ea typeface="楷体" panose="02010609060101010101" pitchFamily="49" charset="-122"/>
              </a:rPr>
              <a:t>将</a:t>
            </a:r>
            <a:r>
              <a:rPr lang="en-US" altLang="zh-CN" kern="0" dirty="0" err="1">
                <a:solidFill>
                  <a:sysClr val="windowText" lastClr="000000"/>
                </a:solidFill>
                <a:latin typeface="楷体" panose="02010609060101010101" pitchFamily="49" charset="-122"/>
                <a:ea typeface="楷体" panose="02010609060101010101" pitchFamily="49" charset="-122"/>
              </a:rPr>
              <a:t>xPSR</a:t>
            </a:r>
            <a:r>
              <a:rPr lang="zh-CN" altLang="en-US" kern="0" dirty="0">
                <a:solidFill>
                  <a:sysClr val="windowText" lastClr="000000"/>
                </a:solidFill>
                <a:latin typeface="楷体" panose="02010609060101010101" pitchFamily="49" charset="-122"/>
                <a:ea typeface="楷体" panose="02010609060101010101" pitchFamily="49" charset="-122"/>
              </a:rPr>
              <a:t>、返回地址（不是</a:t>
            </a:r>
            <a:r>
              <a:rPr lang="en-US" altLang="zh-CN" kern="0" dirty="0">
                <a:solidFill>
                  <a:sysClr val="windowText" lastClr="000000"/>
                </a:solidFill>
                <a:latin typeface="楷体" panose="02010609060101010101" pitchFamily="49" charset="-122"/>
                <a:ea typeface="楷体" panose="02010609060101010101" pitchFamily="49" charset="-122"/>
              </a:rPr>
              <a:t>PC</a:t>
            </a:r>
            <a:r>
              <a:rPr lang="zh-CN" altLang="en-US" kern="0" dirty="0">
                <a:solidFill>
                  <a:sysClr val="windowText" lastClr="000000"/>
                </a:solidFill>
                <a:latin typeface="楷体" panose="02010609060101010101" pitchFamily="49" charset="-122"/>
                <a:ea typeface="楷体" panose="02010609060101010101" pitchFamily="49" charset="-122"/>
              </a:rPr>
              <a:t>）、 </a:t>
            </a:r>
            <a:r>
              <a:rPr lang="en-US" altLang="zh-CN" kern="0" dirty="0">
                <a:solidFill>
                  <a:sysClr val="windowText" lastClr="000000"/>
                </a:solidFill>
                <a:latin typeface="楷体" panose="02010609060101010101" pitchFamily="49" charset="-122"/>
                <a:ea typeface="楷体" panose="02010609060101010101" pitchFamily="49" charset="-122"/>
              </a:rPr>
              <a:t>LR </a:t>
            </a:r>
            <a:r>
              <a:rPr lang="zh-CN" altLang="en-US" kern="0" dirty="0">
                <a:solidFill>
                  <a:sysClr val="windowText" lastClr="000000"/>
                </a:solidFill>
                <a:latin typeface="楷体" panose="02010609060101010101" pitchFamily="49" charset="-122"/>
                <a:ea typeface="楷体" panose="02010609060101010101" pitchFamily="49" charset="-122"/>
              </a:rPr>
              <a:t>、 </a:t>
            </a:r>
            <a:r>
              <a:rPr lang="en-US" altLang="zh-CN" kern="0" dirty="0">
                <a:solidFill>
                  <a:sysClr val="windowText" lastClr="000000"/>
                </a:solidFill>
                <a:latin typeface="楷体" panose="02010609060101010101" pitchFamily="49" charset="-122"/>
                <a:ea typeface="楷体" panose="02010609060101010101" pitchFamily="49" charset="-122"/>
              </a:rPr>
              <a:t>R12</a:t>
            </a:r>
            <a:r>
              <a:rPr lang="zh-CN" altLang="en-US" kern="0" dirty="0">
                <a:solidFill>
                  <a:sysClr val="windowText" lastClr="000000"/>
                </a:solidFill>
                <a:latin typeface="楷体" panose="02010609060101010101" pitchFamily="49" charset="-122"/>
                <a:ea typeface="楷体" panose="02010609060101010101" pitchFamily="49" charset="-122"/>
              </a:rPr>
              <a:t>、 </a:t>
            </a:r>
            <a:r>
              <a:rPr lang="en-US" altLang="zh-CN" kern="0" dirty="0">
                <a:solidFill>
                  <a:sysClr val="windowText" lastClr="000000"/>
                </a:solidFill>
                <a:latin typeface="楷体" panose="02010609060101010101" pitchFamily="49" charset="-122"/>
                <a:ea typeface="楷体" panose="02010609060101010101" pitchFamily="49" charset="-122"/>
              </a:rPr>
              <a:t>R3</a:t>
            </a:r>
            <a:r>
              <a:rPr lang="zh-CN" altLang="en-US" kern="0" dirty="0">
                <a:solidFill>
                  <a:sysClr val="windowText" lastClr="000000"/>
                </a:solidFill>
                <a:latin typeface="楷体" panose="02010609060101010101" pitchFamily="49" charset="-122"/>
                <a:ea typeface="楷体" panose="02010609060101010101" pitchFamily="49" charset="-122"/>
              </a:rPr>
              <a:t>、 </a:t>
            </a:r>
            <a:r>
              <a:rPr lang="en-US" altLang="zh-CN" kern="0" dirty="0">
                <a:solidFill>
                  <a:sysClr val="windowText" lastClr="000000"/>
                </a:solidFill>
                <a:latin typeface="楷体" panose="02010609060101010101" pitchFamily="49" charset="-122"/>
                <a:ea typeface="楷体" panose="02010609060101010101" pitchFamily="49" charset="-122"/>
              </a:rPr>
              <a:t>R2</a:t>
            </a:r>
            <a:r>
              <a:rPr lang="zh-CN" altLang="en-US" kern="0" dirty="0">
                <a:solidFill>
                  <a:sysClr val="windowText" lastClr="000000"/>
                </a:solidFill>
                <a:latin typeface="楷体" panose="02010609060101010101" pitchFamily="49" charset="-122"/>
                <a:ea typeface="楷体" panose="02010609060101010101" pitchFamily="49" charset="-122"/>
              </a:rPr>
              <a:t>、 </a:t>
            </a:r>
            <a:r>
              <a:rPr lang="en-US" altLang="zh-CN" kern="0" dirty="0">
                <a:solidFill>
                  <a:sysClr val="windowText" lastClr="000000"/>
                </a:solidFill>
                <a:latin typeface="楷体" panose="02010609060101010101" pitchFamily="49" charset="-122"/>
                <a:ea typeface="楷体" panose="02010609060101010101" pitchFamily="49" charset="-122"/>
              </a:rPr>
              <a:t>R1</a:t>
            </a:r>
            <a:r>
              <a:rPr lang="zh-CN" altLang="en-US" kern="0" dirty="0">
                <a:solidFill>
                  <a:sysClr val="windowText" lastClr="000000"/>
                </a:solidFill>
                <a:latin typeface="楷体" panose="02010609060101010101" pitchFamily="49" charset="-122"/>
                <a:ea typeface="楷体" panose="02010609060101010101" pitchFamily="49" charset="-122"/>
              </a:rPr>
              <a:t>、 </a:t>
            </a:r>
            <a:r>
              <a:rPr lang="en-US" altLang="zh-CN" kern="0" dirty="0">
                <a:solidFill>
                  <a:sysClr val="windowText" lastClr="000000"/>
                </a:solidFill>
                <a:latin typeface="楷体" panose="02010609060101010101" pitchFamily="49" charset="-122"/>
                <a:ea typeface="楷体" panose="02010609060101010101" pitchFamily="49" charset="-122"/>
              </a:rPr>
              <a:t>R0 </a:t>
            </a:r>
            <a:r>
              <a:rPr lang="zh-CN" altLang="en-US" kern="0" dirty="0">
                <a:solidFill>
                  <a:sysClr val="windowText" lastClr="000000"/>
                </a:solidFill>
                <a:latin typeface="楷体" panose="02010609060101010101" pitchFamily="49" charset="-122"/>
                <a:ea typeface="楷体" panose="02010609060101010101" pitchFamily="49" charset="-122"/>
              </a:rPr>
              <a:t>压栈</a:t>
            </a:r>
          </a:p>
        </p:txBody>
      </p:sp>
      <p:sp>
        <p:nvSpPr>
          <p:cNvPr id="29" name="矩形 28">
            <a:extLst>
              <a:ext uri="{FF2B5EF4-FFF2-40B4-BE49-F238E27FC236}">
                <a16:creationId xmlns:a16="http://schemas.microsoft.com/office/drawing/2014/main" id="{AC4BF13E-C46B-4235-B6E3-F48D0A2BAB0B}"/>
              </a:ext>
            </a:extLst>
          </p:cNvPr>
          <p:cNvSpPr/>
          <p:nvPr/>
        </p:nvSpPr>
        <p:spPr>
          <a:xfrm>
            <a:off x="2135188" y="2492375"/>
            <a:ext cx="7848600" cy="782638"/>
          </a:xfrm>
          <a:prstGeom prst="rect">
            <a:avLst/>
          </a:prstGeom>
          <a:ln>
            <a:solidFill>
              <a:srgbClr val="FF9900"/>
            </a:solidFill>
          </a:ln>
        </p:spPr>
        <p:txBody>
          <a:bodyPr>
            <a:spAutoFit/>
          </a:bodyPr>
          <a:lstStyle/>
          <a:p>
            <a:pPr>
              <a:lnSpc>
                <a:spcPct val="80000"/>
              </a:lnSpc>
              <a:defRPr/>
            </a:pPr>
            <a:r>
              <a:rPr lang="zh-CN" altLang="en-US" kern="0" dirty="0">
                <a:solidFill>
                  <a:sysClr val="windowText" lastClr="000000"/>
                </a:solidFill>
                <a:latin typeface="楷体" panose="02010609060101010101" pitchFamily="49" charset="-122"/>
                <a:ea typeface="楷体" panose="02010609060101010101" pitchFamily="49" charset="-122"/>
              </a:rPr>
              <a:t>压栈同时，处理器识别异常。将识别结果作为</a:t>
            </a:r>
            <a:r>
              <a:rPr lang="en-US" altLang="zh-CN" kern="0" dirty="0">
                <a:solidFill>
                  <a:sysClr val="windowText" lastClr="000000"/>
                </a:solidFill>
                <a:latin typeface="楷体" panose="02010609060101010101" pitchFamily="49" charset="-122"/>
                <a:ea typeface="楷体" panose="02010609060101010101" pitchFamily="49" charset="-122"/>
              </a:rPr>
              <a:t>PSR</a:t>
            </a:r>
            <a:r>
              <a:rPr lang="zh-CN" altLang="en-US" kern="0" dirty="0">
                <a:solidFill>
                  <a:sysClr val="windowText" lastClr="000000"/>
                </a:solidFill>
                <a:latin typeface="楷体" panose="02010609060101010101" pitchFamily="49" charset="-122"/>
                <a:ea typeface="楷体" panose="02010609060101010101" pitchFamily="49" charset="-122"/>
              </a:rPr>
              <a:t>中的异常号保存，从向量表中定位</a:t>
            </a:r>
            <a:r>
              <a:rPr lang="en-US" altLang="zh-CN" kern="0" dirty="0">
                <a:solidFill>
                  <a:sysClr val="windowText" lastClr="000000"/>
                </a:solidFill>
                <a:latin typeface="楷体" panose="02010609060101010101" pitchFamily="49" charset="-122"/>
                <a:ea typeface="楷体" panose="02010609060101010101" pitchFamily="49" charset="-122"/>
              </a:rPr>
              <a:t>(</a:t>
            </a:r>
            <a:r>
              <a:rPr lang="zh-CN" altLang="en-US" kern="0" dirty="0">
                <a:solidFill>
                  <a:sysClr val="windowText" lastClr="000000"/>
                </a:solidFill>
                <a:latin typeface="楷体" panose="02010609060101010101" pitchFamily="49" charset="-122"/>
                <a:ea typeface="楷体" panose="02010609060101010101" pitchFamily="49" charset="-122"/>
              </a:rPr>
              <a:t>向量表基址</a:t>
            </a:r>
            <a:r>
              <a:rPr lang="en-US" altLang="zh-CN" kern="0" dirty="0">
                <a:solidFill>
                  <a:sysClr val="windowText" lastClr="000000"/>
                </a:solidFill>
                <a:latin typeface="楷体" panose="02010609060101010101" pitchFamily="49" charset="-122"/>
                <a:ea typeface="楷体" panose="02010609060101010101" pitchFamily="49" charset="-122"/>
              </a:rPr>
              <a:t>+</a:t>
            </a:r>
            <a:r>
              <a:rPr lang="zh-CN" altLang="en-US" kern="0" dirty="0">
                <a:solidFill>
                  <a:sysClr val="windowText" lastClr="000000"/>
                </a:solidFill>
                <a:latin typeface="楷体" panose="02010609060101010101" pitchFamily="49" charset="-122"/>
                <a:ea typeface="楷体" panose="02010609060101010101" pitchFamily="49" charset="-122"/>
              </a:rPr>
              <a:t>异常号*</a:t>
            </a:r>
            <a:r>
              <a:rPr lang="en-US" altLang="zh-CN" kern="0" dirty="0">
                <a:solidFill>
                  <a:sysClr val="windowText" lastClr="000000"/>
                </a:solidFill>
                <a:latin typeface="楷体" panose="02010609060101010101" pitchFamily="49" charset="-122"/>
                <a:ea typeface="楷体" panose="02010609060101010101" pitchFamily="49" charset="-122"/>
              </a:rPr>
              <a:t>4) </a:t>
            </a:r>
            <a:r>
              <a:rPr lang="zh-CN" altLang="en-US" kern="0" dirty="0">
                <a:solidFill>
                  <a:sysClr val="windowText" lastClr="000000"/>
                </a:solidFill>
                <a:latin typeface="楷体" panose="02010609060101010101" pitchFamily="49" charset="-122"/>
                <a:ea typeface="楷体" panose="02010609060101010101" pitchFamily="49" charset="-122"/>
              </a:rPr>
              <a:t>和拷贝对应异常处理程序的地址到</a:t>
            </a:r>
            <a:r>
              <a:rPr lang="en-US" altLang="zh-CN" kern="0" dirty="0">
                <a:solidFill>
                  <a:sysClr val="windowText" lastClr="000000"/>
                </a:solidFill>
                <a:latin typeface="楷体" panose="02010609060101010101" pitchFamily="49" charset="-122"/>
                <a:ea typeface="楷体" panose="02010609060101010101" pitchFamily="49" charset="-122"/>
              </a:rPr>
              <a:t>PC</a:t>
            </a:r>
            <a:r>
              <a:rPr lang="zh-CN" altLang="en-US" kern="0" dirty="0">
                <a:solidFill>
                  <a:sysClr val="windowText" lastClr="000000"/>
                </a:solidFill>
                <a:latin typeface="楷体" panose="02010609060101010101" pitchFamily="49" charset="-122"/>
                <a:ea typeface="楷体" panose="02010609060101010101" pitchFamily="49" charset="-122"/>
              </a:rPr>
              <a:t>中。（</a:t>
            </a:r>
            <a:r>
              <a:rPr lang="zh-CN" altLang="en-US" kern="0" dirty="0">
                <a:solidFill>
                  <a:srgbClr val="008000"/>
                </a:solidFill>
                <a:latin typeface="楷体" panose="02010609060101010101" pitchFamily="49" charset="-122"/>
                <a:ea typeface="楷体" panose="02010609060101010101" pitchFamily="49" charset="-122"/>
              </a:rPr>
              <a:t>在复位时，将</a:t>
            </a:r>
            <a:r>
              <a:rPr lang="en-US" altLang="zh-CN" kern="0" dirty="0">
                <a:solidFill>
                  <a:srgbClr val="008000"/>
                </a:solidFill>
                <a:latin typeface="楷体" panose="02010609060101010101" pitchFamily="49" charset="-122"/>
                <a:ea typeface="楷体" panose="02010609060101010101" pitchFamily="49" charset="-122"/>
              </a:rPr>
              <a:t>PC</a:t>
            </a:r>
            <a:r>
              <a:rPr lang="zh-CN" altLang="en-US" kern="0" dirty="0">
                <a:solidFill>
                  <a:srgbClr val="008000"/>
                </a:solidFill>
                <a:latin typeface="楷体" panose="02010609060101010101" pitchFamily="49" charset="-122"/>
                <a:ea typeface="楷体" panose="02010609060101010101" pitchFamily="49" charset="-122"/>
              </a:rPr>
              <a:t>更新为向量表中第</a:t>
            </a:r>
            <a:r>
              <a:rPr lang="en-US" altLang="zh-CN" kern="0" dirty="0">
                <a:solidFill>
                  <a:srgbClr val="008000"/>
                </a:solidFill>
                <a:latin typeface="楷体" panose="02010609060101010101" pitchFamily="49" charset="-122"/>
                <a:ea typeface="楷体" panose="02010609060101010101" pitchFamily="49" charset="-122"/>
              </a:rPr>
              <a:t>1</a:t>
            </a:r>
            <a:r>
              <a:rPr lang="zh-CN" altLang="en-US" kern="0" dirty="0">
                <a:solidFill>
                  <a:srgbClr val="008000"/>
                </a:solidFill>
                <a:latin typeface="楷体" panose="02010609060101010101" pitchFamily="49" charset="-122"/>
                <a:ea typeface="楷体" panose="02010609060101010101" pitchFamily="49" charset="-122"/>
              </a:rPr>
              <a:t>个字</a:t>
            </a:r>
            <a:r>
              <a:rPr lang="en-US" altLang="zh-CN" kern="0" dirty="0">
                <a:solidFill>
                  <a:srgbClr val="008000"/>
                </a:solidFill>
                <a:latin typeface="楷体" panose="02010609060101010101" pitchFamily="49" charset="-122"/>
                <a:ea typeface="楷体" panose="02010609060101010101" pitchFamily="49" charset="-122"/>
              </a:rPr>
              <a:t>[4-7</a:t>
            </a:r>
            <a:r>
              <a:rPr lang="zh-CN" altLang="en-US" kern="0" dirty="0">
                <a:solidFill>
                  <a:srgbClr val="008000"/>
                </a:solidFill>
                <a:latin typeface="楷体" panose="02010609060101010101" pitchFamily="49" charset="-122"/>
                <a:ea typeface="楷体" panose="02010609060101010101" pitchFamily="49" charset="-122"/>
              </a:rPr>
              <a:t>字节</a:t>
            </a:r>
            <a:r>
              <a:rPr lang="en-US" altLang="zh-CN" kern="0" dirty="0">
                <a:solidFill>
                  <a:srgbClr val="008000"/>
                </a:solidFill>
                <a:latin typeface="楷体" panose="02010609060101010101" pitchFamily="49" charset="-122"/>
                <a:ea typeface="楷体" panose="02010609060101010101" pitchFamily="49" charset="-122"/>
              </a:rPr>
              <a:t>]</a:t>
            </a:r>
            <a:r>
              <a:rPr lang="zh-CN" altLang="en-US" kern="0" dirty="0">
                <a:solidFill>
                  <a:srgbClr val="008000"/>
                </a:solidFill>
                <a:latin typeface="楷体" panose="02010609060101010101" pitchFamily="49" charset="-122"/>
                <a:ea typeface="楷体" panose="02010609060101010101" pitchFamily="49" charset="-122"/>
              </a:rPr>
              <a:t>的值。</a:t>
            </a:r>
            <a:r>
              <a:rPr lang="zh-CN" altLang="en-US" kern="0" dirty="0">
                <a:solidFill>
                  <a:sysClr val="windowText" lastClr="000000"/>
                </a:solidFill>
                <a:latin typeface="楷体" panose="02010609060101010101" pitchFamily="49" charset="-122"/>
                <a:ea typeface="楷体" panose="02010609060101010101" pitchFamily="49" charset="-122"/>
              </a:rPr>
              <a:t>）</a:t>
            </a:r>
            <a:endParaRPr lang="zh-CN" altLang="en-US" sz="2000" kern="0" dirty="0">
              <a:solidFill>
                <a:sysClr val="windowText" lastClr="000000"/>
              </a:solidFill>
              <a:latin typeface="楷体" panose="02010609060101010101" pitchFamily="49" charset="-122"/>
              <a:ea typeface="楷体" panose="02010609060101010101" pitchFamily="49" charset="-122"/>
            </a:endParaRPr>
          </a:p>
        </p:txBody>
      </p:sp>
      <p:sp>
        <p:nvSpPr>
          <p:cNvPr id="31" name="矩形 30">
            <a:extLst>
              <a:ext uri="{FF2B5EF4-FFF2-40B4-BE49-F238E27FC236}">
                <a16:creationId xmlns:a16="http://schemas.microsoft.com/office/drawing/2014/main" id="{7602E53A-C206-4922-AF20-2F2BA5A1A910}"/>
              </a:ext>
            </a:extLst>
          </p:cNvPr>
          <p:cNvSpPr>
            <a:spLocks noChangeArrowheads="1"/>
          </p:cNvSpPr>
          <p:nvPr/>
        </p:nvSpPr>
        <p:spPr bwMode="auto">
          <a:xfrm>
            <a:off x="2135188" y="3597275"/>
            <a:ext cx="7848600" cy="1200150"/>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lang="en-US" altLang="zh-CN" sz="1800">
                <a:latin typeface="楷体" panose="02010609060101010101" pitchFamily="49" charset="-122"/>
                <a:ea typeface="楷体" panose="02010609060101010101" pitchFamily="49" charset="-122"/>
              </a:rPr>
              <a:t>LR</a:t>
            </a:r>
            <a:r>
              <a:rPr lang="zh-CN" altLang="en-US" sz="1800">
                <a:latin typeface="楷体" panose="02010609060101010101" pitchFamily="49" charset="-122"/>
                <a:ea typeface="楷体" panose="02010609060101010101" pitchFamily="49" charset="-122"/>
              </a:rPr>
              <a:t>寄存器中装载除了最低的</a:t>
            </a: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位全</a:t>
            </a:r>
            <a:r>
              <a:rPr lang="en-US" altLang="zh-CN" sz="1800">
                <a:latin typeface="楷体" panose="02010609060101010101" pitchFamily="49" charset="-122"/>
                <a:ea typeface="楷体" panose="02010609060101010101" pitchFamily="49" charset="-122"/>
              </a:rPr>
              <a:t>1</a:t>
            </a:r>
            <a:r>
              <a:rPr lang="zh-CN" altLang="en-US" sz="1800">
                <a:latin typeface="楷体" panose="02010609060101010101" pitchFamily="49" charset="-122"/>
                <a:ea typeface="楷体" panose="02010609060101010101" pitchFamily="49" charset="-122"/>
              </a:rPr>
              <a:t>的序列，最低</a:t>
            </a:r>
            <a:r>
              <a:rPr lang="en-US" altLang="zh-CN" sz="1800">
                <a:latin typeface="楷体" panose="02010609060101010101" pitchFamily="49" charset="-122"/>
                <a:ea typeface="楷体" panose="02010609060101010101" pitchFamily="49" charset="-122"/>
              </a:rPr>
              <a:t>4</a:t>
            </a:r>
            <a:r>
              <a:rPr lang="zh-CN" altLang="en-US" sz="1800">
                <a:latin typeface="楷体" panose="02010609060101010101" pitchFamily="49" charset="-122"/>
                <a:ea typeface="楷体" panose="02010609060101010101" pitchFamily="49" charset="-122"/>
              </a:rPr>
              <a:t>位记录指向异常的处理器模式（线程模式或者异常处理模式）。（注意，</a:t>
            </a:r>
            <a:r>
              <a:rPr lang="en-US" altLang="zh-CN" sz="1800">
                <a:solidFill>
                  <a:srgbClr val="008000"/>
                </a:solidFill>
                <a:latin typeface="楷体" panose="02010609060101010101" pitchFamily="49" charset="-122"/>
                <a:ea typeface="楷体" panose="02010609060101010101" pitchFamily="49" charset="-122"/>
              </a:rPr>
              <a:t>LR</a:t>
            </a:r>
            <a:r>
              <a:rPr lang="zh-CN" altLang="en-US" sz="1800">
                <a:solidFill>
                  <a:srgbClr val="008000"/>
                </a:solidFill>
                <a:latin typeface="楷体" panose="02010609060101010101" pitchFamily="49" charset="-122"/>
                <a:ea typeface="楷体" panose="02010609060101010101" pitchFamily="49" charset="-122"/>
              </a:rPr>
              <a:t>不包含返回地址</a:t>
            </a:r>
            <a:r>
              <a:rPr lang="zh-CN" altLang="en-US" sz="1800">
                <a:latin typeface="楷体" panose="02010609060101010101" pitchFamily="49" charset="-122"/>
                <a:ea typeface="楷体" panose="02010609060101010101" pitchFamily="49" charset="-122"/>
              </a:rPr>
              <a:t>！</a:t>
            </a:r>
            <a:r>
              <a:rPr lang="en-US" altLang="zh-CN" sz="1800">
                <a:latin typeface="楷体" panose="02010609060101010101" pitchFamily="49" charset="-122"/>
                <a:ea typeface="楷体" panose="02010609060101010101" pitchFamily="49" charset="-122"/>
              </a:rPr>
              <a:t>LR</a:t>
            </a:r>
            <a:r>
              <a:rPr lang="zh-CN" altLang="en-US" sz="1800">
                <a:latin typeface="楷体" panose="02010609060101010101" pitchFamily="49" charset="-122"/>
                <a:ea typeface="楷体" panose="02010609060101010101" pitchFamily="49" charset="-122"/>
              </a:rPr>
              <a:t>中存储的值，通常为</a:t>
            </a:r>
            <a:r>
              <a:rPr lang="en-US" altLang="zh-CN" sz="1800">
                <a:latin typeface="楷体" panose="02010609060101010101" pitchFamily="49" charset="-122"/>
                <a:ea typeface="楷体" panose="02010609060101010101" pitchFamily="49" charset="-122"/>
              </a:rPr>
              <a:t>EXC_RETURN</a:t>
            </a:r>
            <a:r>
              <a:rPr lang="zh-CN" altLang="en-US" sz="1800">
                <a:latin typeface="楷体" panose="02010609060101010101" pitchFamily="49" charset="-122"/>
                <a:ea typeface="楷体" panose="02010609060101010101" pitchFamily="49" charset="-122"/>
              </a:rPr>
              <a:t>）作为特殊值由处理器识别，并用在异常处理程序返回时回复之前的模式。</a:t>
            </a:r>
          </a:p>
        </p:txBody>
      </p:sp>
      <p:sp>
        <p:nvSpPr>
          <p:cNvPr id="32" name="矩形 31">
            <a:extLst>
              <a:ext uri="{FF2B5EF4-FFF2-40B4-BE49-F238E27FC236}">
                <a16:creationId xmlns:a16="http://schemas.microsoft.com/office/drawing/2014/main" id="{022EB86E-80BE-4B15-BB1F-E83FE202534C}"/>
              </a:ext>
            </a:extLst>
          </p:cNvPr>
          <p:cNvSpPr/>
          <p:nvPr/>
        </p:nvSpPr>
        <p:spPr>
          <a:xfrm>
            <a:off x="2112963" y="5130801"/>
            <a:ext cx="7848600" cy="314325"/>
          </a:xfrm>
          <a:prstGeom prst="rect">
            <a:avLst/>
          </a:prstGeom>
          <a:ln>
            <a:solidFill>
              <a:srgbClr val="FF9900"/>
            </a:solidFill>
          </a:ln>
        </p:spPr>
        <p:txBody>
          <a:bodyPr>
            <a:spAutoFit/>
          </a:bodyPr>
          <a:lstStyle/>
          <a:p>
            <a:pPr>
              <a:lnSpc>
                <a:spcPct val="80000"/>
              </a:lnSpc>
              <a:defRPr/>
            </a:pPr>
            <a:r>
              <a:rPr lang="zh-CN" altLang="en-US" kern="0" dirty="0">
                <a:solidFill>
                  <a:sysClr val="windowText" lastClr="000000"/>
                </a:solidFill>
                <a:latin typeface="楷体" panose="02010609060101010101" pitchFamily="49" charset="-122"/>
                <a:ea typeface="楷体" panose="02010609060101010101" pitchFamily="49" charset="-122"/>
              </a:rPr>
              <a:t>异常处理模式使能。</a:t>
            </a:r>
          </a:p>
        </p:txBody>
      </p:sp>
      <p:sp>
        <p:nvSpPr>
          <p:cNvPr id="33" name="矩形 32">
            <a:extLst>
              <a:ext uri="{FF2B5EF4-FFF2-40B4-BE49-F238E27FC236}">
                <a16:creationId xmlns:a16="http://schemas.microsoft.com/office/drawing/2014/main" id="{9A88A6BC-9EAB-4D25-BD29-A0AABFBE91B2}"/>
              </a:ext>
            </a:extLst>
          </p:cNvPr>
          <p:cNvSpPr/>
          <p:nvPr/>
        </p:nvSpPr>
        <p:spPr>
          <a:xfrm>
            <a:off x="2112963" y="5780089"/>
            <a:ext cx="7848600" cy="312737"/>
          </a:xfrm>
          <a:prstGeom prst="rect">
            <a:avLst/>
          </a:prstGeom>
          <a:ln>
            <a:solidFill>
              <a:srgbClr val="FF9900"/>
            </a:solidFill>
          </a:ln>
        </p:spPr>
        <p:txBody>
          <a:bodyPr>
            <a:spAutoFit/>
          </a:bodyPr>
          <a:lstStyle/>
          <a:p>
            <a:pPr>
              <a:lnSpc>
                <a:spcPct val="80000"/>
              </a:lnSpc>
              <a:defRPr/>
            </a:pPr>
            <a:r>
              <a:rPr lang="zh-CN" altLang="en-US" kern="0" dirty="0">
                <a:solidFill>
                  <a:sysClr val="windowText" lastClr="000000"/>
                </a:solidFill>
                <a:latin typeface="楷体" panose="02010609060101010101" pitchFamily="49" charset="-122"/>
                <a:ea typeface="楷体" panose="02010609060101010101" pitchFamily="49" charset="-122"/>
              </a:rPr>
              <a:t>异常处理程序开始执行。</a:t>
            </a:r>
          </a:p>
        </p:txBody>
      </p:sp>
      <p:sp>
        <p:nvSpPr>
          <p:cNvPr id="35" name="AutoShape 31">
            <a:extLst>
              <a:ext uri="{FF2B5EF4-FFF2-40B4-BE49-F238E27FC236}">
                <a16:creationId xmlns:a16="http://schemas.microsoft.com/office/drawing/2014/main" id="{B457300C-5B15-4773-B730-A1258B506864}"/>
              </a:ext>
            </a:extLst>
          </p:cNvPr>
          <p:cNvSpPr>
            <a:spLocks noChangeArrowheads="1"/>
          </p:cNvSpPr>
          <p:nvPr/>
        </p:nvSpPr>
        <p:spPr bwMode="auto">
          <a:xfrm>
            <a:off x="5718176" y="2171701"/>
            <a:ext cx="111125" cy="320675"/>
          </a:xfrm>
          <a:prstGeom prst="downArrow">
            <a:avLst>
              <a:gd name="adj1" fmla="val 50000"/>
              <a:gd name="adj2" fmla="val 37500"/>
            </a:avLst>
          </a:prstGeom>
          <a:solidFill>
            <a:srgbClr val="00CC99"/>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楷体" panose="02010609060101010101" pitchFamily="49" charset="-122"/>
              <a:ea typeface="楷体" panose="02010609060101010101" pitchFamily="49" charset="-122"/>
            </a:endParaRPr>
          </a:p>
        </p:txBody>
      </p:sp>
      <p:sp>
        <p:nvSpPr>
          <p:cNvPr id="36" name="AutoShape 31">
            <a:extLst>
              <a:ext uri="{FF2B5EF4-FFF2-40B4-BE49-F238E27FC236}">
                <a16:creationId xmlns:a16="http://schemas.microsoft.com/office/drawing/2014/main" id="{3C56C9CF-ECDD-4338-BA79-77A2223D8B9A}"/>
              </a:ext>
            </a:extLst>
          </p:cNvPr>
          <p:cNvSpPr>
            <a:spLocks noChangeArrowheads="1"/>
          </p:cNvSpPr>
          <p:nvPr/>
        </p:nvSpPr>
        <p:spPr bwMode="auto">
          <a:xfrm>
            <a:off x="5735639" y="3275014"/>
            <a:ext cx="111125" cy="320675"/>
          </a:xfrm>
          <a:prstGeom prst="downArrow">
            <a:avLst>
              <a:gd name="adj1" fmla="val 50000"/>
              <a:gd name="adj2" fmla="val 37500"/>
            </a:avLst>
          </a:prstGeom>
          <a:solidFill>
            <a:srgbClr val="00CC99"/>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楷体" panose="02010609060101010101" pitchFamily="49" charset="-122"/>
              <a:ea typeface="楷体" panose="02010609060101010101" pitchFamily="49" charset="-122"/>
            </a:endParaRPr>
          </a:p>
        </p:txBody>
      </p:sp>
      <p:sp>
        <p:nvSpPr>
          <p:cNvPr id="37" name="AutoShape 31">
            <a:extLst>
              <a:ext uri="{FF2B5EF4-FFF2-40B4-BE49-F238E27FC236}">
                <a16:creationId xmlns:a16="http://schemas.microsoft.com/office/drawing/2014/main" id="{EBFF8EDD-9D4F-4B61-8D03-62C41C291F58}"/>
              </a:ext>
            </a:extLst>
          </p:cNvPr>
          <p:cNvSpPr>
            <a:spLocks noChangeArrowheads="1"/>
          </p:cNvSpPr>
          <p:nvPr/>
        </p:nvSpPr>
        <p:spPr bwMode="auto">
          <a:xfrm>
            <a:off x="5735639" y="4797426"/>
            <a:ext cx="111125" cy="320675"/>
          </a:xfrm>
          <a:prstGeom prst="downArrow">
            <a:avLst>
              <a:gd name="adj1" fmla="val 50000"/>
              <a:gd name="adj2" fmla="val 37500"/>
            </a:avLst>
          </a:prstGeom>
          <a:solidFill>
            <a:srgbClr val="00CC99"/>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楷体" panose="02010609060101010101" pitchFamily="49" charset="-122"/>
              <a:ea typeface="楷体" panose="02010609060101010101" pitchFamily="49" charset="-122"/>
            </a:endParaRPr>
          </a:p>
        </p:txBody>
      </p:sp>
      <p:sp>
        <p:nvSpPr>
          <p:cNvPr id="38" name="AutoShape 31">
            <a:extLst>
              <a:ext uri="{FF2B5EF4-FFF2-40B4-BE49-F238E27FC236}">
                <a16:creationId xmlns:a16="http://schemas.microsoft.com/office/drawing/2014/main" id="{3609635C-11E6-4B33-B901-641D90985036}"/>
              </a:ext>
            </a:extLst>
          </p:cNvPr>
          <p:cNvSpPr>
            <a:spLocks noChangeArrowheads="1"/>
          </p:cNvSpPr>
          <p:nvPr/>
        </p:nvSpPr>
        <p:spPr bwMode="auto">
          <a:xfrm>
            <a:off x="5740401" y="5445126"/>
            <a:ext cx="111125" cy="320675"/>
          </a:xfrm>
          <a:prstGeom prst="downArrow">
            <a:avLst>
              <a:gd name="adj1" fmla="val 50000"/>
              <a:gd name="adj2" fmla="val 37500"/>
            </a:avLst>
          </a:prstGeom>
          <a:solidFill>
            <a:srgbClr val="00CC99"/>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560287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ppt_x"/>
                                          </p:val>
                                        </p:tav>
                                        <p:tav tm="100000">
                                          <p:val>
                                            <p:strVal val="#ppt_x"/>
                                          </p:val>
                                        </p:tav>
                                      </p:tavLst>
                                    </p:anim>
                                    <p:anim calcmode="lin" valueType="num">
                                      <p:cBhvr additive="base">
                                        <p:cTn id="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1" grpId="0" animBg="1"/>
      <p:bldP spid="32" grpId="0" animBg="1"/>
      <p:bldP spid="33" grpId="0" animBg="1"/>
      <p:bldP spid="35" grpId="0" animBg="1"/>
      <p:bldP spid="36" grpId="0" animBg="1"/>
      <p:bldP spid="37" grpId="0" animBg="1"/>
      <p:bldP spid="38"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a:extLst>
              <a:ext uri="{FF2B5EF4-FFF2-40B4-BE49-F238E27FC236}">
                <a16:creationId xmlns:a16="http://schemas.microsoft.com/office/drawing/2014/main" id="{D3E899E1-CD80-4BB7-920D-1921C6B004F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57347" name="Text Box 2">
            <a:extLst>
              <a:ext uri="{FF2B5EF4-FFF2-40B4-BE49-F238E27FC236}">
                <a16:creationId xmlns:a16="http://schemas.microsoft.com/office/drawing/2014/main" id="{5A31A622-4736-455B-A080-B8EF2CB8136B}"/>
              </a:ext>
            </a:extLst>
          </p:cNvPr>
          <p:cNvSpPr txBox="1">
            <a:spLocks noChangeArrowheads="1"/>
          </p:cNvSpPr>
          <p:nvPr/>
        </p:nvSpPr>
        <p:spPr bwMode="auto">
          <a:xfrm>
            <a:off x="2286000" y="1531938"/>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压栈过程</a:t>
            </a:r>
          </a:p>
        </p:txBody>
      </p:sp>
      <p:sp>
        <p:nvSpPr>
          <p:cNvPr id="4" name="Line 82">
            <a:extLst>
              <a:ext uri="{FF2B5EF4-FFF2-40B4-BE49-F238E27FC236}">
                <a16:creationId xmlns:a16="http://schemas.microsoft.com/office/drawing/2014/main" id="{099AE4E9-8590-4CD8-8D6B-D619DC4AF2A6}"/>
              </a:ext>
            </a:extLst>
          </p:cNvPr>
          <p:cNvSpPr>
            <a:spLocks noChangeShapeType="1"/>
          </p:cNvSpPr>
          <p:nvPr/>
        </p:nvSpPr>
        <p:spPr bwMode="auto">
          <a:xfrm>
            <a:off x="4430714" y="5103814"/>
            <a:ext cx="636587" cy="15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5" name="Rectangle 81">
            <a:extLst>
              <a:ext uri="{FF2B5EF4-FFF2-40B4-BE49-F238E27FC236}">
                <a16:creationId xmlns:a16="http://schemas.microsoft.com/office/drawing/2014/main" id="{9FC14FAE-33DE-4267-94A6-722120A4F824}"/>
              </a:ext>
            </a:extLst>
          </p:cNvPr>
          <p:cNvSpPr>
            <a:spLocks noChangeArrowheads="1"/>
          </p:cNvSpPr>
          <p:nvPr/>
        </p:nvSpPr>
        <p:spPr bwMode="auto">
          <a:xfrm>
            <a:off x="3352800" y="4953000"/>
            <a:ext cx="1028700" cy="292100"/>
          </a:xfrm>
          <a:prstGeom prst="rect">
            <a:avLst/>
          </a:prstGeom>
          <a:solidFill>
            <a:srgbClr val="FFFFFF"/>
          </a:solidFill>
          <a:ln w="9525">
            <a:solidFill>
              <a:srgbClr val="000000"/>
            </a:solidFill>
            <a:miter lim="800000"/>
            <a:headEnd/>
            <a:tailEnd/>
          </a:ln>
        </p:spPr>
        <p:txBody>
          <a:bodyPr lIns="0" tIns="0" rIns="0" bIns="0"/>
          <a:lstStyle/>
          <a:p>
            <a:pPr algn="ctr">
              <a:defRPr/>
            </a:pPr>
            <a:r>
              <a:rPr lang="zh-CN" altLang="en-US" sz="1600" kern="0">
                <a:solidFill>
                  <a:srgbClr val="000000"/>
                </a:solidFill>
                <a:latin typeface="Times New Roman" pitchFamily="18" charset="0"/>
              </a:rPr>
              <a:t>当前的</a:t>
            </a:r>
            <a:r>
              <a:rPr lang="en-US" altLang="zh-CN" sz="1600" kern="0">
                <a:solidFill>
                  <a:srgbClr val="000000"/>
                </a:solidFill>
              </a:rPr>
              <a:t>SP</a:t>
            </a:r>
            <a:endParaRPr lang="en-US" altLang="zh-CN" sz="1600" kern="0">
              <a:solidFill>
                <a:srgbClr val="000000"/>
              </a:solidFill>
              <a:latin typeface="Arial" charset="0"/>
            </a:endParaRPr>
          </a:p>
        </p:txBody>
      </p:sp>
      <p:sp>
        <p:nvSpPr>
          <p:cNvPr id="6" name="Rectangle 101">
            <a:extLst>
              <a:ext uri="{FF2B5EF4-FFF2-40B4-BE49-F238E27FC236}">
                <a16:creationId xmlns:a16="http://schemas.microsoft.com/office/drawing/2014/main" id="{01D010A2-4A0F-4237-9646-9608070B4365}"/>
              </a:ext>
            </a:extLst>
          </p:cNvPr>
          <p:cNvSpPr>
            <a:spLocks noChangeArrowheads="1"/>
          </p:cNvSpPr>
          <p:nvPr/>
        </p:nvSpPr>
        <p:spPr bwMode="auto">
          <a:xfrm>
            <a:off x="5113338" y="4219576"/>
            <a:ext cx="1249362"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US" altLang="zh-CN" sz="1600" kern="0">
                <a:solidFill>
                  <a:srgbClr val="000000"/>
                </a:solidFill>
                <a:latin typeface="Arial" charset="0"/>
              </a:rPr>
              <a:t>R2</a:t>
            </a:r>
          </a:p>
        </p:txBody>
      </p:sp>
      <p:grpSp>
        <p:nvGrpSpPr>
          <p:cNvPr id="57351" name="Group 204">
            <a:extLst>
              <a:ext uri="{FF2B5EF4-FFF2-40B4-BE49-F238E27FC236}">
                <a16:creationId xmlns:a16="http://schemas.microsoft.com/office/drawing/2014/main" id="{7807950F-2210-46FA-9322-817F371B87A0}"/>
              </a:ext>
            </a:extLst>
          </p:cNvPr>
          <p:cNvGrpSpPr>
            <a:grpSpLocks/>
          </p:cNvGrpSpPr>
          <p:nvPr/>
        </p:nvGrpSpPr>
        <p:grpSpPr bwMode="auto">
          <a:xfrm>
            <a:off x="5113338" y="2209801"/>
            <a:ext cx="1249362" cy="3014663"/>
            <a:chOff x="2549" y="1392"/>
            <a:chExt cx="787" cy="1899"/>
          </a:xfrm>
        </p:grpSpPr>
        <p:sp>
          <p:nvSpPr>
            <p:cNvPr id="8" name="Rectangle 102">
              <a:extLst>
                <a:ext uri="{FF2B5EF4-FFF2-40B4-BE49-F238E27FC236}">
                  <a16:creationId xmlns:a16="http://schemas.microsoft.com/office/drawing/2014/main" id="{168A58AE-E22E-48D6-A23E-8886AE25E40A}"/>
                </a:ext>
              </a:extLst>
            </p:cNvPr>
            <p:cNvSpPr>
              <a:spLocks noChangeArrowheads="1"/>
            </p:cNvSpPr>
            <p:nvPr/>
          </p:nvSpPr>
          <p:spPr bwMode="auto">
            <a:xfrm>
              <a:off x="2549" y="2869"/>
              <a:ext cx="78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US" altLang="zh-CN" sz="1600" kern="0">
                  <a:solidFill>
                    <a:srgbClr val="000000"/>
                  </a:solidFill>
                  <a:latin typeface="Arial" charset="0"/>
                </a:rPr>
                <a:t>R1</a:t>
              </a:r>
            </a:p>
          </p:txBody>
        </p:sp>
        <p:sp>
          <p:nvSpPr>
            <p:cNvPr id="9" name="Rectangle 100">
              <a:extLst>
                <a:ext uri="{FF2B5EF4-FFF2-40B4-BE49-F238E27FC236}">
                  <a16:creationId xmlns:a16="http://schemas.microsoft.com/office/drawing/2014/main" id="{7C8A449B-6A64-421F-B39F-C437ABCC599A}"/>
                </a:ext>
              </a:extLst>
            </p:cNvPr>
            <p:cNvSpPr>
              <a:spLocks noChangeArrowheads="1"/>
            </p:cNvSpPr>
            <p:nvPr/>
          </p:nvSpPr>
          <p:spPr bwMode="auto">
            <a:xfrm>
              <a:off x="2549" y="2447"/>
              <a:ext cx="78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US" altLang="zh-CN" sz="1600" kern="0">
                  <a:solidFill>
                    <a:srgbClr val="000000"/>
                  </a:solidFill>
                  <a:latin typeface="Arial" charset="0"/>
                </a:rPr>
                <a:t>R3</a:t>
              </a:r>
            </a:p>
          </p:txBody>
        </p:sp>
        <p:sp>
          <p:nvSpPr>
            <p:cNvPr id="10" name="Rectangle 99">
              <a:extLst>
                <a:ext uri="{FF2B5EF4-FFF2-40B4-BE49-F238E27FC236}">
                  <a16:creationId xmlns:a16="http://schemas.microsoft.com/office/drawing/2014/main" id="{2BEC4667-1EEE-4167-BC1F-C41285056811}"/>
                </a:ext>
              </a:extLst>
            </p:cNvPr>
            <p:cNvSpPr>
              <a:spLocks noChangeArrowheads="1"/>
            </p:cNvSpPr>
            <p:nvPr/>
          </p:nvSpPr>
          <p:spPr bwMode="auto">
            <a:xfrm>
              <a:off x="2549" y="2236"/>
              <a:ext cx="78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US" altLang="zh-CN" sz="1600" kern="0">
                  <a:solidFill>
                    <a:srgbClr val="000000"/>
                  </a:solidFill>
                  <a:latin typeface="Arial" charset="0"/>
                </a:rPr>
                <a:t>R12</a:t>
              </a:r>
            </a:p>
          </p:txBody>
        </p:sp>
        <p:sp>
          <p:nvSpPr>
            <p:cNvPr id="11" name="Rectangle 98">
              <a:extLst>
                <a:ext uri="{FF2B5EF4-FFF2-40B4-BE49-F238E27FC236}">
                  <a16:creationId xmlns:a16="http://schemas.microsoft.com/office/drawing/2014/main" id="{87A23CE2-E0A3-41F2-9749-52C87E4B0EC0}"/>
                </a:ext>
              </a:extLst>
            </p:cNvPr>
            <p:cNvSpPr>
              <a:spLocks noChangeArrowheads="1"/>
            </p:cNvSpPr>
            <p:nvPr/>
          </p:nvSpPr>
          <p:spPr bwMode="auto">
            <a:xfrm>
              <a:off x="2549" y="2025"/>
              <a:ext cx="78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US" altLang="zh-CN" sz="1600" kern="0">
                  <a:solidFill>
                    <a:srgbClr val="000000"/>
                  </a:solidFill>
                  <a:latin typeface="Arial" charset="0"/>
                </a:rPr>
                <a:t>LR</a:t>
              </a:r>
            </a:p>
          </p:txBody>
        </p:sp>
        <p:sp>
          <p:nvSpPr>
            <p:cNvPr id="12" name="Rectangle 97">
              <a:extLst>
                <a:ext uri="{FF2B5EF4-FFF2-40B4-BE49-F238E27FC236}">
                  <a16:creationId xmlns:a16="http://schemas.microsoft.com/office/drawing/2014/main" id="{C3E20EE3-34F9-41C9-B7B6-A9BA179A9C38}"/>
                </a:ext>
              </a:extLst>
            </p:cNvPr>
            <p:cNvSpPr>
              <a:spLocks noChangeArrowheads="1"/>
            </p:cNvSpPr>
            <p:nvPr/>
          </p:nvSpPr>
          <p:spPr bwMode="auto">
            <a:xfrm>
              <a:off x="2549" y="1814"/>
              <a:ext cx="78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zh-CN" altLang="en-US" sz="1600" kern="0" dirty="0">
                  <a:solidFill>
                    <a:srgbClr val="000000"/>
                  </a:solidFill>
                  <a:latin typeface="Arial" charset="0"/>
                </a:rPr>
                <a:t>返回地址</a:t>
              </a:r>
              <a:endParaRPr lang="en-US" altLang="zh-CN" sz="1600" kern="0" dirty="0">
                <a:solidFill>
                  <a:srgbClr val="000000"/>
                </a:solidFill>
                <a:latin typeface="Arial" charset="0"/>
              </a:endParaRPr>
            </a:p>
          </p:txBody>
        </p:sp>
        <p:sp>
          <p:nvSpPr>
            <p:cNvPr id="13" name="Rectangle 96">
              <a:extLst>
                <a:ext uri="{FF2B5EF4-FFF2-40B4-BE49-F238E27FC236}">
                  <a16:creationId xmlns:a16="http://schemas.microsoft.com/office/drawing/2014/main" id="{A52BA1BF-D15F-462B-906E-B2C19298F080}"/>
                </a:ext>
              </a:extLst>
            </p:cNvPr>
            <p:cNvSpPr>
              <a:spLocks noChangeArrowheads="1"/>
            </p:cNvSpPr>
            <p:nvPr/>
          </p:nvSpPr>
          <p:spPr bwMode="auto">
            <a:xfrm>
              <a:off x="2549" y="1603"/>
              <a:ext cx="78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US" altLang="zh-CN" sz="1600" kern="0">
                  <a:solidFill>
                    <a:srgbClr val="000000"/>
                  </a:solidFill>
                  <a:latin typeface="Arial" charset="0"/>
                </a:rPr>
                <a:t>xPSR</a:t>
              </a:r>
            </a:p>
          </p:txBody>
        </p:sp>
        <p:sp>
          <p:nvSpPr>
            <p:cNvPr id="14" name="Rectangle 95">
              <a:extLst>
                <a:ext uri="{FF2B5EF4-FFF2-40B4-BE49-F238E27FC236}">
                  <a16:creationId xmlns:a16="http://schemas.microsoft.com/office/drawing/2014/main" id="{8162D6C9-7DAE-48FE-880E-328C3CDF8C8C}"/>
                </a:ext>
              </a:extLst>
            </p:cNvPr>
            <p:cNvSpPr>
              <a:spLocks noChangeArrowheads="1"/>
            </p:cNvSpPr>
            <p:nvPr/>
          </p:nvSpPr>
          <p:spPr bwMode="auto">
            <a:xfrm>
              <a:off x="2549" y="1392"/>
              <a:ext cx="78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US" altLang="zh-CN" sz="1600" kern="0">
                  <a:solidFill>
                    <a:srgbClr val="000000"/>
                  </a:solidFill>
                  <a:latin typeface="Arial" charset="0"/>
                </a:rPr>
                <a:t>&lt;</a:t>
              </a:r>
              <a:r>
                <a:rPr lang="zh-CN" altLang="en-US" sz="1600" kern="0">
                  <a:solidFill>
                    <a:srgbClr val="000000"/>
                  </a:solidFill>
                  <a:latin typeface="Arial" charset="0"/>
                </a:rPr>
                <a:t>前面的值</a:t>
              </a:r>
              <a:r>
                <a:rPr lang="en-US" altLang="zh-CN" sz="1600" kern="0">
                  <a:solidFill>
                    <a:srgbClr val="000000"/>
                  </a:solidFill>
                  <a:latin typeface="Arial" charset="0"/>
                </a:rPr>
                <a:t>&gt;</a:t>
              </a:r>
            </a:p>
          </p:txBody>
        </p:sp>
        <p:sp>
          <p:nvSpPr>
            <p:cNvPr id="15" name="Line 104">
              <a:extLst>
                <a:ext uri="{FF2B5EF4-FFF2-40B4-BE49-F238E27FC236}">
                  <a16:creationId xmlns:a16="http://schemas.microsoft.com/office/drawing/2014/main" id="{8849F142-E60D-4013-B75A-C5095450AEA4}"/>
                </a:ext>
              </a:extLst>
            </p:cNvPr>
            <p:cNvSpPr>
              <a:spLocks noChangeShapeType="1"/>
            </p:cNvSpPr>
            <p:nvPr/>
          </p:nvSpPr>
          <p:spPr bwMode="auto">
            <a:xfrm>
              <a:off x="2549" y="1392"/>
              <a:ext cx="78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6" name="Line 106">
              <a:extLst>
                <a:ext uri="{FF2B5EF4-FFF2-40B4-BE49-F238E27FC236}">
                  <a16:creationId xmlns:a16="http://schemas.microsoft.com/office/drawing/2014/main" id="{97BC299A-1CFB-468A-AC48-62CB79D307EE}"/>
                </a:ext>
              </a:extLst>
            </p:cNvPr>
            <p:cNvSpPr>
              <a:spLocks noChangeShapeType="1"/>
            </p:cNvSpPr>
            <p:nvPr/>
          </p:nvSpPr>
          <p:spPr bwMode="auto">
            <a:xfrm>
              <a:off x="2549" y="1392"/>
              <a:ext cx="0" cy="189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7" name="Line 107">
              <a:extLst>
                <a:ext uri="{FF2B5EF4-FFF2-40B4-BE49-F238E27FC236}">
                  <a16:creationId xmlns:a16="http://schemas.microsoft.com/office/drawing/2014/main" id="{E3D8D6F3-0092-4167-B591-3A393C138948}"/>
                </a:ext>
              </a:extLst>
            </p:cNvPr>
            <p:cNvSpPr>
              <a:spLocks noChangeShapeType="1"/>
            </p:cNvSpPr>
            <p:nvPr/>
          </p:nvSpPr>
          <p:spPr bwMode="auto">
            <a:xfrm>
              <a:off x="3336" y="1392"/>
              <a:ext cx="0" cy="189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8" name="Line 109">
              <a:extLst>
                <a:ext uri="{FF2B5EF4-FFF2-40B4-BE49-F238E27FC236}">
                  <a16:creationId xmlns:a16="http://schemas.microsoft.com/office/drawing/2014/main" id="{E93C0C90-3697-4C23-982B-27F48819B50B}"/>
                </a:ext>
              </a:extLst>
            </p:cNvPr>
            <p:cNvSpPr>
              <a:spLocks noChangeShapeType="1"/>
            </p:cNvSpPr>
            <p:nvPr/>
          </p:nvSpPr>
          <p:spPr bwMode="auto">
            <a:xfrm>
              <a:off x="2549" y="1603"/>
              <a:ext cx="78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9" name="Line 112">
              <a:extLst>
                <a:ext uri="{FF2B5EF4-FFF2-40B4-BE49-F238E27FC236}">
                  <a16:creationId xmlns:a16="http://schemas.microsoft.com/office/drawing/2014/main" id="{626EED4F-6F23-4BE3-BE42-39FE07D80AEE}"/>
                </a:ext>
              </a:extLst>
            </p:cNvPr>
            <p:cNvSpPr>
              <a:spLocks noChangeShapeType="1"/>
            </p:cNvSpPr>
            <p:nvPr/>
          </p:nvSpPr>
          <p:spPr bwMode="auto">
            <a:xfrm>
              <a:off x="2549" y="1814"/>
              <a:ext cx="78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0" name="Line 115">
              <a:extLst>
                <a:ext uri="{FF2B5EF4-FFF2-40B4-BE49-F238E27FC236}">
                  <a16:creationId xmlns:a16="http://schemas.microsoft.com/office/drawing/2014/main" id="{3531260A-2C46-4955-83CB-A2B0B8500210}"/>
                </a:ext>
              </a:extLst>
            </p:cNvPr>
            <p:cNvSpPr>
              <a:spLocks noChangeShapeType="1"/>
            </p:cNvSpPr>
            <p:nvPr/>
          </p:nvSpPr>
          <p:spPr bwMode="auto">
            <a:xfrm>
              <a:off x="2549" y="2025"/>
              <a:ext cx="78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1" name="Line 118">
              <a:extLst>
                <a:ext uri="{FF2B5EF4-FFF2-40B4-BE49-F238E27FC236}">
                  <a16:creationId xmlns:a16="http://schemas.microsoft.com/office/drawing/2014/main" id="{F2F8BB60-26AB-4A44-A7E0-C324D24976CE}"/>
                </a:ext>
              </a:extLst>
            </p:cNvPr>
            <p:cNvSpPr>
              <a:spLocks noChangeShapeType="1"/>
            </p:cNvSpPr>
            <p:nvPr/>
          </p:nvSpPr>
          <p:spPr bwMode="auto">
            <a:xfrm>
              <a:off x="2549" y="2236"/>
              <a:ext cx="78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2" name="Line 121">
              <a:extLst>
                <a:ext uri="{FF2B5EF4-FFF2-40B4-BE49-F238E27FC236}">
                  <a16:creationId xmlns:a16="http://schemas.microsoft.com/office/drawing/2014/main" id="{E9DF350C-44C1-4062-9727-A5FE51F4ECCA}"/>
                </a:ext>
              </a:extLst>
            </p:cNvPr>
            <p:cNvSpPr>
              <a:spLocks noChangeShapeType="1"/>
            </p:cNvSpPr>
            <p:nvPr/>
          </p:nvSpPr>
          <p:spPr bwMode="auto">
            <a:xfrm>
              <a:off x="2549" y="2447"/>
              <a:ext cx="78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3" name="Line 124">
              <a:extLst>
                <a:ext uri="{FF2B5EF4-FFF2-40B4-BE49-F238E27FC236}">
                  <a16:creationId xmlns:a16="http://schemas.microsoft.com/office/drawing/2014/main" id="{FDD1FBF3-1845-45CF-AFC0-0F1B299A7E31}"/>
                </a:ext>
              </a:extLst>
            </p:cNvPr>
            <p:cNvSpPr>
              <a:spLocks noChangeShapeType="1"/>
            </p:cNvSpPr>
            <p:nvPr/>
          </p:nvSpPr>
          <p:spPr bwMode="auto">
            <a:xfrm>
              <a:off x="2549" y="2658"/>
              <a:ext cx="78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4" name="Line 127">
              <a:extLst>
                <a:ext uri="{FF2B5EF4-FFF2-40B4-BE49-F238E27FC236}">
                  <a16:creationId xmlns:a16="http://schemas.microsoft.com/office/drawing/2014/main" id="{E3E0C166-BE87-44F8-A9B8-44877359D8CE}"/>
                </a:ext>
              </a:extLst>
            </p:cNvPr>
            <p:cNvSpPr>
              <a:spLocks noChangeShapeType="1"/>
            </p:cNvSpPr>
            <p:nvPr/>
          </p:nvSpPr>
          <p:spPr bwMode="auto">
            <a:xfrm>
              <a:off x="2549" y="2869"/>
              <a:ext cx="78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grpSp>
          <p:nvGrpSpPr>
            <p:cNvPr id="57373" name="Group 199">
              <a:extLst>
                <a:ext uri="{FF2B5EF4-FFF2-40B4-BE49-F238E27FC236}">
                  <a16:creationId xmlns:a16="http://schemas.microsoft.com/office/drawing/2014/main" id="{1327DD67-78D3-4524-BF59-BAC9374AADC1}"/>
                </a:ext>
              </a:extLst>
            </p:cNvPr>
            <p:cNvGrpSpPr>
              <a:grpSpLocks/>
            </p:cNvGrpSpPr>
            <p:nvPr/>
          </p:nvGrpSpPr>
          <p:grpSpPr bwMode="auto">
            <a:xfrm>
              <a:off x="2549" y="3080"/>
              <a:ext cx="787" cy="211"/>
              <a:chOff x="2549" y="3080"/>
              <a:chExt cx="787" cy="211"/>
            </a:xfrm>
          </p:grpSpPr>
          <p:sp>
            <p:nvSpPr>
              <p:cNvPr id="26" name="Rectangle 103">
                <a:extLst>
                  <a:ext uri="{FF2B5EF4-FFF2-40B4-BE49-F238E27FC236}">
                    <a16:creationId xmlns:a16="http://schemas.microsoft.com/office/drawing/2014/main" id="{E5237E23-9E4B-41AF-AD36-CD2C9B3D66DD}"/>
                  </a:ext>
                </a:extLst>
              </p:cNvPr>
              <p:cNvSpPr>
                <a:spLocks noChangeArrowheads="1"/>
              </p:cNvSpPr>
              <p:nvPr/>
            </p:nvSpPr>
            <p:spPr bwMode="auto">
              <a:xfrm>
                <a:off x="2549" y="3080"/>
                <a:ext cx="787"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US" altLang="zh-CN" sz="1600" kern="0">
                    <a:solidFill>
                      <a:srgbClr val="000000"/>
                    </a:solidFill>
                    <a:latin typeface="Arial" charset="0"/>
                  </a:rPr>
                  <a:t>R0</a:t>
                </a:r>
              </a:p>
            </p:txBody>
          </p:sp>
          <p:sp>
            <p:nvSpPr>
              <p:cNvPr id="27" name="Line 105">
                <a:extLst>
                  <a:ext uri="{FF2B5EF4-FFF2-40B4-BE49-F238E27FC236}">
                    <a16:creationId xmlns:a16="http://schemas.microsoft.com/office/drawing/2014/main" id="{B858C5DF-2601-4FFF-AB40-0397E25CDACF}"/>
                  </a:ext>
                </a:extLst>
              </p:cNvPr>
              <p:cNvSpPr>
                <a:spLocks noChangeShapeType="1"/>
              </p:cNvSpPr>
              <p:nvPr/>
            </p:nvSpPr>
            <p:spPr bwMode="auto">
              <a:xfrm>
                <a:off x="2549" y="3291"/>
                <a:ext cx="78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8" name="Line 130">
                <a:extLst>
                  <a:ext uri="{FF2B5EF4-FFF2-40B4-BE49-F238E27FC236}">
                    <a16:creationId xmlns:a16="http://schemas.microsoft.com/office/drawing/2014/main" id="{0B759579-88DB-4BFE-8816-20AE5BF7A308}"/>
                  </a:ext>
                </a:extLst>
              </p:cNvPr>
              <p:cNvSpPr>
                <a:spLocks noChangeShapeType="1"/>
              </p:cNvSpPr>
              <p:nvPr/>
            </p:nvSpPr>
            <p:spPr bwMode="auto">
              <a:xfrm>
                <a:off x="2549" y="3080"/>
                <a:ext cx="78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grpSp>
      </p:grpSp>
      <p:sp>
        <p:nvSpPr>
          <p:cNvPr id="29" name="Rectangle 193">
            <a:extLst>
              <a:ext uri="{FF2B5EF4-FFF2-40B4-BE49-F238E27FC236}">
                <a16:creationId xmlns:a16="http://schemas.microsoft.com/office/drawing/2014/main" id="{A92FA511-678D-492E-94A6-F9CDDDA4051F}"/>
              </a:ext>
            </a:extLst>
          </p:cNvPr>
          <p:cNvSpPr>
            <a:spLocks noChangeArrowheads="1"/>
          </p:cNvSpPr>
          <p:nvPr/>
        </p:nvSpPr>
        <p:spPr bwMode="auto">
          <a:xfrm>
            <a:off x="3352800" y="2222500"/>
            <a:ext cx="1028700" cy="292100"/>
          </a:xfrm>
          <a:prstGeom prst="rect">
            <a:avLst/>
          </a:prstGeom>
          <a:solidFill>
            <a:srgbClr val="FFFFFF"/>
          </a:solidFill>
          <a:ln w="9525">
            <a:solidFill>
              <a:srgbClr val="000000"/>
            </a:solidFill>
            <a:miter lim="800000"/>
            <a:headEnd/>
            <a:tailEnd/>
          </a:ln>
        </p:spPr>
        <p:txBody>
          <a:bodyPr lIns="0" tIns="0" rIns="0" bIns="0"/>
          <a:lstStyle/>
          <a:p>
            <a:pPr algn="ctr">
              <a:defRPr/>
            </a:pPr>
            <a:r>
              <a:rPr lang="zh-CN" altLang="en-US" sz="1600" kern="0">
                <a:solidFill>
                  <a:sysClr val="windowText" lastClr="000000"/>
                </a:solidFill>
              </a:rPr>
              <a:t>原来的</a:t>
            </a:r>
            <a:r>
              <a:rPr lang="en-US" altLang="zh-CN" sz="1600" kern="0">
                <a:solidFill>
                  <a:sysClr val="windowText" lastClr="000000"/>
                </a:solidFill>
              </a:rPr>
              <a:t>SP</a:t>
            </a:r>
          </a:p>
        </p:txBody>
      </p:sp>
      <p:sp>
        <p:nvSpPr>
          <p:cNvPr id="30" name="Line 195">
            <a:extLst>
              <a:ext uri="{FF2B5EF4-FFF2-40B4-BE49-F238E27FC236}">
                <a16:creationId xmlns:a16="http://schemas.microsoft.com/office/drawing/2014/main" id="{2AA5ADDA-0273-436E-B95F-E750BAD51F42}"/>
              </a:ext>
            </a:extLst>
          </p:cNvPr>
          <p:cNvSpPr>
            <a:spLocks noChangeShapeType="1"/>
          </p:cNvSpPr>
          <p:nvPr/>
        </p:nvSpPr>
        <p:spPr bwMode="auto">
          <a:xfrm>
            <a:off x="4430714" y="2362200"/>
            <a:ext cx="636587"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zh-CN" altLang="en-US" kern="0">
              <a:solidFill>
                <a:sysClr val="windowText" lastClr="000000"/>
              </a:solidFill>
            </a:endParaRPr>
          </a:p>
        </p:txBody>
      </p:sp>
      <p:sp>
        <p:nvSpPr>
          <p:cNvPr id="31" name="Line 209">
            <a:extLst>
              <a:ext uri="{FF2B5EF4-FFF2-40B4-BE49-F238E27FC236}">
                <a16:creationId xmlns:a16="http://schemas.microsoft.com/office/drawing/2014/main" id="{4C77A093-0252-4FBB-AEA4-ED8A03B54A78}"/>
              </a:ext>
            </a:extLst>
          </p:cNvPr>
          <p:cNvSpPr>
            <a:spLocks noChangeShapeType="1"/>
          </p:cNvSpPr>
          <p:nvPr/>
        </p:nvSpPr>
        <p:spPr bwMode="auto">
          <a:xfrm>
            <a:off x="6858000" y="2133600"/>
            <a:ext cx="0" cy="2971800"/>
          </a:xfrm>
          <a:prstGeom prst="line">
            <a:avLst/>
          </a:prstGeom>
          <a:noFill/>
          <a:ln w="762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32" name="Text Box 210">
            <a:extLst>
              <a:ext uri="{FF2B5EF4-FFF2-40B4-BE49-F238E27FC236}">
                <a16:creationId xmlns:a16="http://schemas.microsoft.com/office/drawing/2014/main" id="{9B28623B-D799-48F9-B0EC-10FCEA693284}"/>
              </a:ext>
            </a:extLst>
          </p:cNvPr>
          <p:cNvSpPr txBox="1">
            <a:spLocks noChangeArrowheads="1"/>
          </p:cNvSpPr>
          <p:nvPr/>
        </p:nvSpPr>
        <p:spPr bwMode="auto">
          <a:xfrm>
            <a:off x="2667000" y="5562600"/>
            <a:ext cx="6324600" cy="96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lnSpc>
                <a:spcPct val="70000"/>
              </a:lnSpc>
              <a:spcBef>
                <a:spcPct val="50000"/>
              </a:spcBef>
              <a:buClrTx/>
              <a:buSzTx/>
              <a:buFont typeface="Wingdings" panose="05000000000000000000" pitchFamily="2" charset="2"/>
              <a:buNone/>
            </a:pPr>
            <a:r>
              <a:rPr lang="zh-CN" altLang="en-US" sz="1800">
                <a:solidFill>
                  <a:srgbClr val="0000FF"/>
                </a:solidFill>
                <a:latin typeface="华文新魏" panose="02010800040101010101" pitchFamily="2" charset="-122"/>
                <a:ea typeface="华文新魏" panose="02010800040101010101" pitchFamily="2" charset="-122"/>
              </a:rPr>
              <a:t>注：使用进程堆栈时，上下文保存在进程堆栈；</a:t>
            </a:r>
          </a:p>
          <a:p>
            <a:pPr eaLnBrk="1" hangingPunct="1">
              <a:lnSpc>
                <a:spcPct val="70000"/>
              </a:lnSpc>
              <a:spcBef>
                <a:spcPct val="50000"/>
              </a:spcBef>
              <a:buClrTx/>
              <a:buSzTx/>
              <a:buFont typeface="Wingdings" panose="05000000000000000000" pitchFamily="2" charset="2"/>
              <a:buNone/>
            </a:pPr>
            <a:r>
              <a:rPr lang="zh-CN" altLang="en-US" sz="1800">
                <a:solidFill>
                  <a:srgbClr val="0000FF"/>
                </a:solidFill>
                <a:latin typeface="华文新魏" panose="02010800040101010101" pitchFamily="2" charset="-122"/>
                <a:ea typeface="华文新魏" panose="02010800040101010101" pitchFamily="2" charset="-122"/>
              </a:rPr>
              <a:t>        使用主堆栈时，上下文保存在主堆栈中。</a:t>
            </a:r>
          </a:p>
          <a:p>
            <a:pPr eaLnBrk="1" hangingPunct="1">
              <a:lnSpc>
                <a:spcPct val="70000"/>
              </a:lnSpc>
              <a:spcBef>
                <a:spcPct val="50000"/>
              </a:spcBef>
              <a:buClrTx/>
              <a:buSzTx/>
              <a:buFont typeface="Wingdings" panose="05000000000000000000" pitchFamily="2" charset="2"/>
              <a:buNone/>
            </a:pPr>
            <a:r>
              <a:rPr lang="zh-CN" altLang="en-US" sz="1800">
                <a:solidFill>
                  <a:srgbClr val="0000FF"/>
                </a:solidFill>
                <a:latin typeface="华文新魏" panose="02010800040101010101" pitchFamily="2" charset="-122"/>
                <a:ea typeface="华文新魏" panose="02010800040101010101" pitchFamily="2" charset="-122"/>
              </a:rPr>
              <a:t>         压栈操作由硬件保存以上</a:t>
            </a:r>
            <a:r>
              <a:rPr lang="en-US" altLang="zh-CN" sz="1800">
                <a:solidFill>
                  <a:srgbClr val="0000FF"/>
                </a:solidFill>
                <a:latin typeface="华文新魏" panose="02010800040101010101" pitchFamily="2" charset="-122"/>
                <a:ea typeface="华文新魏" panose="02010800040101010101" pitchFamily="2" charset="-122"/>
              </a:rPr>
              <a:t>8</a:t>
            </a:r>
            <a:r>
              <a:rPr lang="zh-CN" altLang="en-US" sz="1800">
                <a:solidFill>
                  <a:srgbClr val="0000FF"/>
                </a:solidFill>
                <a:latin typeface="华文新魏" panose="02010800040101010101" pitchFamily="2" charset="-122"/>
                <a:ea typeface="华文新魏" panose="02010800040101010101" pitchFamily="2" charset="-122"/>
              </a:rPr>
              <a:t>个数据。</a:t>
            </a:r>
          </a:p>
        </p:txBody>
      </p:sp>
    </p:spTree>
    <p:extLst>
      <p:ext uri="{BB962C8B-B14F-4D97-AF65-F5344CB8AC3E}">
        <p14:creationId xmlns:p14="http://schemas.microsoft.com/office/powerpoint/2010/main" val="32379027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a:extLst>
              <a:ext uri="{FF2B5EF4-FFF2-40B4-BE49-F238E27FC236}">
                <a16:creationId xmlns:a16="http://schemas.microsoft.com/office/drawing/2014/main" id="{A83E87D4-9798-4975-923D-917AE9D464E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59395" name="Text Box 2">
            <a:extLst>
              <a:ext uri="{FF2B5EF4-FFF2-40B4-BE49-F238E27FC236}">
                <a16:creationId xmlns:a16="http://schemas.microsoft.com/office/drawing/2014/main" id="{D82C718F-921C-444F-8D78-6903DE4FA734}"/>
              </a:ext>
            </a:extLst>
          </p:cNvPr>
          <p:cNvSpPr txBox="1">
            <a:spLocks noChangeArrowheads="1"/>
          </p:cNvSpPr>
          <p:nvPr/>
        </p:nvSpPr>
        <p:spPr bwMode="auto">
          <a:xfrm>
            <a:off x="2286000" y="1412875"/>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异常退出步骤</a:t>
            </a:r>
          </a:p>
        </p:txBody>
      </p:sp>
      <p:sp>
        <p:nvSpPr>
          <p:cNvPr id="4" name="AutoShape 7">
            <a:extLst>
              <a:ext uri="{FF2B5EF4-FFF2-40B4-BE49-F238E27FC236}">
                <a16:creationId xmlns:a16="http://schemas.microsoft.com/office/drawing/2014/main" id="{5B78038B-D597-479D-9F62-4C50A36BD11D}"/>
              </a:ext>
            </a:extLst>
          </p:cNvPr>
          <p:cNvSpPr>
            <a:spLocks noChangeArrowheads="1"/>
          </p:cNvSpPr>
          <p:nvPr/>
        </p:nvSpPr>
        <p:spPr bwMode="auto">
          <a:xfrm>
            <a:off x="2514600" y="4152900"/>
            <a:ext cx="2057400" cy="381000"/>
          </a:xfrm>
          <a:prstGeom prst="flowChartAlternateProcess">
            <a:avLst/>
          </a:prstGeom>
          <a:noFill/>
          <a:ln w="9525" algn="ctr">
            <a:solidFill>
              <a:srgbClr val="FF00FF"/>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加载激活的中断号</a:t>
            </a:r>
          </a:p>
        </p:txBody>
      </p:sp>
      <p:sp>
        <p:nvSpPr>
          <p:cNvPr id="5" name="AutoShape 21">
            <a:extLst>
              <a:ext uri="{FF2B5EF4-FFF2-40B4-BE49-F238E27FC236}">
                <a16:creationId xmlns:a16="http://schemas.microsoft.com/office/drawing/2014/main" id="{9CBC8281-5541-4714-8B2E-E4F4097793B4}"/>
              </a:ext>
            </a:extLst>
          </p:cNvPr>
          <p:cNvSpPr>
            <a:spLocks noChangeArrowheads="1"/>
          </p:cNvSpPr>
          <p:nvPr/>
        </p:nvSpPr>
        <p:spPr bwMode="auto">
          <a:xfrm>
            <a:off x="3429000" y="3467100"/>
            <a:ext cx="152400" cy="685800"/>
          </a:xfrm>
          <a:prstGeom prst="downArrow">
            <a:avLst>
              <a:gd name="adj1" fmla="val 50000"/>
              <a:gd name="adj2" fmla="val 112500"/>
            </a:avLst>
          </a:prstGeom>
          <a:solidFill>
            <a:srgbClr val="00CC99"/>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6" name="Text Box 27">
            <a:extLst>
              <a:ext uri="{FF2B5EF4-FFF2-40B4-BE49-F238E27FC236}">
                <a16:creationId xmlns:a16="http://schemas.microsoft.com/office/drawing/2014/main" id="{68F78865-18CB-426B-9A08-00BA7F5C0939}"/>
              </a:ext>
            </a:extLst>
          </p:cNvPr>
          <p:cNvSpPr txBox="1">
            <a:spLocks noChangeArrowheads="1"/>
          </p:cNvSpPr>
          <p:nvPr/>
        </p:nvSpPr>
        <p:spPr bwMode="auto">
          <a:xfrm>
            <a:off x="2743200" y="6015038"/>
            <a:ext cx="40386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50000"/>
              </a:spcBef>
              <a:buClrTx/>
              <a:buSzTx/>
              <a:buFont typeface="Wingdings" panose="05000000000000000000" pitchFamily="2" charset="2"/>
              <a:buNone/>
            </a:pPr>
            <a:r>
              <a:rPr lang="zh-CN" altLang="en-US" sz="1800">
                <a:solidFill>
                  <a:srgbClr val="0000FF"/>
                </a:solidFill>
                <a:latin typeface="华文新魏" panose="02010800040101010101" pitchFamily="2" charset="-122"/>
                <a:ea typeface="华文新魏" panose="02010800040101010101" pitchFamily="2" charset="-122"/>
              </a:rPr>
              <a:t>注：以上步骤由硬件自动完成</a:t>
            </a:r>
          </a:p>
        </p:txBody>
      </p:sp>
      <p:sp>
        <p:nvSpPr>
          <p:cNvPr id="7" name="AutoShape 28">
            <a:extLst>
              <a:ext uri="{FF2B5EF4-FFF2-40B4-BE49-F238E27FC236}">
                <a16:creationId xmlns:a16="http://schemas.microsoft.com/office/drawing/2014/main" id="{2D900F0E-2A46-407A-9AAF-076F88C4F1BE}"/>
              </a:ext>
            </a:extLst>
          </p:cNvPr>
          <p:cNvSpPr>
            <a:spLocks noChangeArrowheads="1"/>
          </p:cNvSpPr>
          <p:nvPr/>
        </p:nvSpPr>
        <p:spPr bwMode="auto">
          <a:xfrm>
            <a:off x="2514600" y="4152900"/>
            <a:ext cx="2057400" cy="381000"/>
          </a:xfrm>
          <a:prstGeom prst="flowChartAlternateProcess">
            <a:avLst/>
          </a:prstGeom>
          <a:solidFill>
            <a:srgbClr val="CCCCFF"/>
          </a:solidFill>
          <a:ln w="9525" algn="ctr">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加载激活的中断号</a:t>
            </a:r>
          </a:p>
        </p:txBody>
      </p:sp>
      <p:sp>
        <p:nvSpPr>
          <p:cNvPr id="8" name="AutoShape 29">
            <a:extLst>
              <a:ext uri="{FF2B5EF4-FFF2-40B4-BE49-F238E27FC236}">
                <a16:creationId xmlns:a16="http://schemas.microsoft.com/office/drawing/2014/main" id="{7A330049-10A3-4B13-9D4D-36B4D1B8D011}"/>
              </a:ext>
            </a:extLst>
          </p:cNvPr>
          <p:cNvSpPr>
            <a:spLocks noChangeArrowheads="1"/>
          </p:cNvSpPr>
          <p:nvPr/>
        </p:nvSpPr>
        <p:spPr bwMode="auto">
          <a:xfrm>
            <a:off x="2514600" y="3086100"/>
            <a:ext cx="2057400" cy="381000"/>
          </a:xfrm>
          <a:prstGeom prst="flowChartAlternateProcess">
            <a:avLst/>
          </a:prstGeom>
          <a:noFill/>
          <a:ln w="9525" algn="ctr">
            <a:solidFill>
              <a:srgbClr val="FF00FF"/>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8</a:t>
            </a:r>
            <a:r>
              <a:rPr lang="zh-CN" altLang="en-US" kern="0">
                <a:solidFill>
                  <a:sysClr val="windowText" lastClr="000000"/>
                </a:solidFill>
              </a:rPr>
              <a:t>个寄存器出栈</a:t>
            </a:r>
          </a:p>
        </p:txBody>
      </p:sp>
      <p:sp>
        <p:nvSpPr>
          <p:cNvPr id="9" name="AutoShape 30">
            <a:extLst>
              <a:ext uri="{FF2B5EF4-FFF2-40B4-BE49-F238E27FC236}">
                <a16:creationId xmlns:a16="http://schemas.microsoft.com/office/drawing/2014/main" id="{5EA1A847-2879-4B17-953A-D9A11F598C63}"/>
              </a:ext>
            </a:extLst>
          </p:cNvPr>
          <p:cNvSpPr>
            <a:spLocks noChangeArrowheads="1"/>
          </p:cNvSpPr>
          <p:nvPr/>
        </p:nvSpPr>
        <p:spPr bwMode="auto">
          <a:xfrm>
            <a:off x="2514600" y="3086100"/>
            <a:ext cx="2057400" cy="381000"/>
          </a:xfrm>
          <a:prstGeom prst="flowChartAlternateProcess">
            <a:avLst/>
          </a:prstGeom>
          <a:solidFill>
            <a:srgbClr val="CCCCFF"/>
          </a:solidFill>
          <a:ln w="9525" algn="ctr">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8</a:t>
            </a:r>
            <a:r>
              <a:rPr lang="zh-CN" altLang="en-US" kern="0">
                <a:solidFill>
                  <a:sysClr val="windowText" lastClr="000000"/>
                </a:solidFill>
              </a:rPr>
              <a:t>个寄存器出栈</a:t>
            </a:r>
          </a:p>
        </p:txBody>
      </p:sp>
      <p:sp>
        <p:nvSpPr>
          <p:cNvPr id="10" name="AutoShape 31">
            <a:extLst>
              <a:ext uri="{FF2B5EF4-FFF2-40B4-BE49-F238E27FC236}">
                <a16:creationId xmlns:a16="http://schemas.microsoft.com/office/drawing/2014/main" id="{7AF7E675-219D-4D1C-AB18-8D6A9DA9A7B5}"/>
              </a:ext>
            </a:extLst>
          </p:cNvPr>
          <p:cNvSpPr>
            <a:spLocks noChangeArrowheads="1"/>
          </p:cNvSpPr>
          <p:nvPr/>
        </p:nvSpPr>
        <p:spPr bwMode="auto">
          <a:xfrm>
            <a:off x="2514600" y="5295900"/>
            <a:ext cx="2057400" cy="381000"/>
          </a:xfrm>
          <a:prstGeom prst="flowChartAlternateProcess">
            <a:avLst/>
          </a:prstGeom>
          <a:noFill/>
          <a:ln w="9525" algn="ctr">
            <a:solidFill>
              <a:srgbClr val="FF00FF"/>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选择</a:t>
            </a:r>
            <a:r>
              <a:rPr lang="en-US" altLang="zh-CN" kern="0">
                <a:solidFill>
                  <a:sysClr val="windowText" lastClr="000000"/>
                </a:solidFill>
              </a:rPr>
              <a:t>SP</a:t>
            </a:r>
          </a:p>
        </p:txBody>
      </p:sp>
      <p:sp>
        <p:nvSpPr>
          <p:cNvPr id="11" name="AutoShape 32">
            <a:extLst>
              <a:ext uri="{FF2B5EF4-FFF2-40B4-BE49-F238E27FC236}">
                <a16:creationId xmlns:a16="http://schemas.microsoft.com/office/drawing/2014/main" id="{25496AAF-C735-4D68-B8C2-EDF2CC20D7B7}"/>
              </a:ext>
            </a:extLst>
          </p:cNvPr>
          <p:cNvSpPr>
            <a:spLocks noChangeArrowheads="1"/>
          </p:cNvSpPr>
          <p:nvPr/>
        </p:nvSpPr>
        <p:spPr bwMode="auto">
          <a:xfrm>
            <a:off x="2514600" y="5295900"/>
            <a:ext cx="2057400" cy="381000"/>
          </a:xfrm>
          <a:prstGeom prst="flowChartAlternateProcess">
            <a:avLst/>
          </a:prstGeom>
          <a:solidFill>
            <a:srgbClr val="CCCCFF"/>
          </a:solidFill>
          <a:ln w="9525" algn="ctr">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kern="0">
                <a:solidFill>
                  <a:sysClr val="windowText" lastClr="000000"/>
                </a:solidFill>
              </a:rPr>
              <a:t>选择</a:t>
            </a:r>
            <a:r>
              <a:rPr lang="en-US" altLang="zh-CN" kern="0">
                <a:solidFill>
                  <a:sysClr val="windowText" lastClr="000000"/>
                </a:solidFill>
              </a:rPr>
              <a:t>SP</a:t>
            </a:r>
          </a:p>
        </p:txBody>
      </p:sp>
      <p:sp>
        <p:nvSpPr>
          <p:cNvPr id="12" name="AutoShape 33">
            <a:extLst>
              <a:ext uri="{FF2B5EF4-FFF2-40B4-BE49-F238E27FC236}">
                <a16:creationId xmlns:a16="http://schemas.microsoft.com/office/drawing/2014/main" id="{68BFDA89-8569-4DC7-9C6F-E7F42E0D2231}"/>
              </a:ext>
            </a:extLst>
          </p:cNvPr>
          <p:cNvSpPr>
            <a:spLocks noChangeArrowheads="1"/>
          </p:cNvSpPr>
          <p:nvPr/>
        </p:nvSpPr>
        <p:spPr bwMode="auto">
          <a:xfrm>
            <a:off x="3429000" y="4533900"/>
            <a:ext cx="152400" cy="685800"/>
          </a:xfrm>
          <a:prstGeom prst="downArrow">
            <a:avLst>
              <a:gd name="adj1" fmla="val 50000"/>
              <a:gd name="adj2" fmla="val 112500"/>
            </a:avLst>
          </a:prstGeom>
          <a:solidFill>
            <a:srgbClr val="00CC99"/>
          </a:solidFill>
          <a:ln w="952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3" name="Text Box 34">
            <a:extLst>
              <a:ext uri="{FF2B5EF4-FFF2-40B4-BE49-F238E27FC236}">
                <a16:creationId xmlns:a16="http://schemas.microsoft.com/office/drawing/2014/main" id="{211E453F-8B5E-4F59-B211-2FB1A29A5A22}"/>
              </a:ext>
            </a:extLst>
          </p:cNvPr>
          <p:cNvSpPr txBox="1">
            <a:spLocks noChangeArrowheads="1"/>
          </p:cNvSpPr>
          <p:nvPr/>
        </p:nvSpPr>
        <p:spPr bwMode="auto">
          <a:xfrm>
            <a:off x="5181600" y="2781300"/>
            <a:ext cx="4800600" cy="861774"/>
          </a:xfrm>
          <a:prstGeom prst="rect">
            <a:avLst/>
          </a:prstGeom>
          <a:noFill/>
          <a:ln w="19050"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en-US" altLang="zh-CN" sz="1600" kern="0">
                <a:solidFill>
                  <a:srgbClr val="000000"/>
                </a:solidFill>
                <a:latin typeface="华文新魏" pitchFamily="2" charset="-122"/>
                <a:ea typeface="华文新魏" pitchFamily="2" charset="-122"/>
              </a:rPr>
              <a:t>      </a:t>
            </a:r>
            <a:r>
              <a:rPr lang="zh-CN" altLang="en-US" sz="1600" kern="0">
                <a:solidFill>
                  <a:srgbClr val="000000"/>
                </a:solidFill>
                <a:latin typeface="华文新魏" pitchFamily="2" charset="-122"/>
                <a:ea typeface="华文新魏" pitchFamily="2" charset="-122"/>
              </a:rPr>
              <a:t>如果没有被抢占，则将</a:t>
            </a:r>
            <a:r>
              <a:rPr lang="en-US" altLang="zh-CN" sz="1600" kern="0">
                <a:solidFill>
                  <a:srgbClr val="000000"/>
                </a:solidFill>
                <a:latin typeface="华文新魏" pitchFamily="2" charset="-122"/>
                <a:ea typeface="华文新魏" pitchFamily="2" charset="-122"/>
              </a:rPr>
              <a:t>PC,xPSR,r0,r1,r2,r3,r12,LR</a:t>
            </a:r>
            <a:r>
              <a:rPr lang="zh-CN" altLang="en-US" sz="1600" kern="0">
                <a:solidFill>
                  <a:srgbClr val="000000"/>
                </a:solidFill>
                <a:latin typeface="华文新魏" pitchFamily="2" charset="-122"/>
                <a:ea typeface="华文新魏" pitchFamily="2" charset="-122"/>
              </a:rPr>
              <a:t>从所选的堆栈中出栈（堆栈由</a:t>
            </a:r>
            <a:r>
              <a:rPr lang="en-US" altLang="zh-CN" sz="1600" kern="0">
                <a:solidFill>
                  <a:srgbClr val="000000"/>
                </a:solidFill>
                <a:latin typeface="华文新魏" pitchFamily="2" charset="-122"/>
                <a:ea typeface="华文新魏" pitchFamily="2" charset="-122"/>
              </a:rPr>
              <a:t>EXC_RETURN</a:t>
            </a:r>
            <a:r>
              <a:rPr lang="zh-CN" altLang="en-US" sz="1600" kern="0">
                <a:solidFill>
                  <a:srgbClr val="000000"/>
                </a:solidFill>
                <a:latin typeface="华文新魏" pitchFamily="2" charset="-122"/>
                <a:ea typeface="华文新魏" pitchFamily="2" charset="-122"/>
              </a:rPr>
              <a:t>选择），并调整</a:t>
            </a:r>
            <a:r>
              <a:rPr lang="en-US" altLang="zh-CN" sz="1600" kern="0">
                <a:solidFill>
                  <a:srgbClr val="000000"/>
                </a:solidFill>
                <a:latin typeface="华文新魏" pitchFamily="2" charset="-122"/>
                <a:ea typeface="华文新魏" pitchFamily="2" charset="-122"/>
              </a:rPr>
              <a:t>SP</a:t>
            </a:r>
            <a:r>
              <a:rPr lang="zh-CN" altLang="en-US" sz="1600" kern="0">
                <a:solidFill>
                  <a:srgbClr val="000000"/>
                </a:solidFill>
                <a:latin typeface="华文新魏" pitchFamily="2" charset="-122"/>
                <a:ea typeface="华文新魏" pitchFamily="2" charset="-122"/>
              </a:rPr>
              <a:t>。</a:t>
            </a:r>
            <a:r>
              <a:rPr lang="zh-CN" altLang="en-US" kern="0">
                <a:solidFill>
                  <a:srgbClr val="000000"/>
                </a:solidFill>
                <a:latin typeface="华文新魏" pitchFamily="2" charset="-122"/>
                <a:ea typeface="华文新魏" pitchFamily="2" charset="-122"/>
              </a:rPr>
              <a:t> </a:t>
            </a:r>
          </a:p>
        </p:txBody>
      </p:sp>
      <p:sp>
        <p:nvSpPr>
          <p:cNvPr id="14" name="Text Box 35">
            <a:extLst>
              <a:ext uri="{FF2B5EF4-FFF2-40B4-BE49-F238E27FC236}">
                <a16:creationId xmlns:a16="http://schemas.microsoft.com/office/drawing/2014/main" id="{F2D720AC-2B25-43D8-A75D-45FDD7796AD5}"/>
              </a:ext>
            </a:extLst>
          </p:cNvPr>
          <p:cNvSpPr txBox="1">
            <a:spLocks noChangeArrowheads="1"/>
          </p:cNvSpPr>
          <p:nvPr/>
        </p:nvSpPr>
        <p:spPr bwMode="auto">
          <a:xfrm>
            <a:off x="5181600" y="3848101"/>
            <a:ext cx="4800600" cy="1089025"/>
          </a:xfrm>
          <a:prstGeom prst="rect">
            <a:avLst/>
          </a:prstGeom>
          <a:noFill/>
          <a:ln w="19050"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en-US" altLang="zh-CN" sz="1600" kern="0">
                <a:solidFill>
                  <a:srgbClr val="000000"/>
                </a:solidFill>
                <a:latin typeface="华文新魏" pitchFamily="2" charset="-122"/>
                <a:ea typeface="华文新魏" pitchFamily="2" charset="-122"/>
              </a:rPr>
              <a:t>       </a:t>
            </a:r>
            <a:r>
              <a:rPr lang="zh-CN" altLang="en-US" sz="1600" kern="0">
                <a:solidFill>
                  <a:srgbClr val="000000"/>
                </a:solidFill>
                <a:latin typeface="华文新魏" pitchFamily="2" charset="-122"/>
                <a:ea typeface="华文新魏" pitchFamily="2" charset="-122"/>
              </a:rPr>
              <a:t>加载来自被压栈的</a:t>
            </a:r>
            <a:r>
              <a:rPr lang="en-US" altLang="zh-CN" sz="1600" kern="0">
                <a:solidFill>
                  <a:srgbClr val="000000"/>
                </a:solidFill>
                <a:latin typeface="华文新魏" pitchFamily="2" charset="-122"/>
                <a:ea typeface="华文新魏" pitchFamily="2" charset="-122"/>
              </a:rPr>
              <a:t>IPSR</a:t>
            </a:r>
            <a:r>
              <a:rPr lang="zh-CN" altLang="en-US" sz="1600" kern="0">
                <a:solidFill>
                  <a:srgbClr val="000000"/>
                </a:solidFill>
                <a:latin typeface="华文新魏" pitchFamily="2" charset="-122"/>
                <a:ea typeface="华文新魏" pitchFamily="2" charset="-122"/>
              </a:rPr>
              <a:t>的位</a:t>
            </a:r>
            <a:r>
              <a:rPr lang="en-US" altLang="zh-CN" sz="1600" kern="0">
                <a:solidFill>
                  <a:srgbClr val="000000"/>
                </a:solidFill>
                <a:latin typeface="华文新魏" pitchFamily="2" charset="-122"/>
                <a:ea typeface="华文新魏" pitchFamily="2" charset="-122"/>
              </a:rPr>
              <a:t>[8:0]</a:t>
            </a:r>
            <a:r>
              <a:rPr lang="zh-CN" altLang="en-US" sz="1600" kern="0">
                <a:solidFill>
                  <a:srgbClr val="000000"/>
                </a:solidFill>
                <a:latin typeface="华文新魏" pitchFamily="2" charset="-122"/>
                <a:ea typeface="华文新魏" pitchFamily="2" charset="-122"/>
              </a:rPr>
              <a:t>中的当前激活的中断号。处理器用它来跟踪返回到哪个异常以及返回时清除激活位。当</a:t>
            </a:r>
            <a:r>
              <a:rPr lang="en-US" altLang="zh-CN" sz="1600" kern="0">
                <a:solidFill>
                  <a:srgbClr val="000000"/>
                </a:solidFill>
                <a:latin typeface="华文新魏" pitchFamily="2" charset="-122"/>
                <a:ea typeface="华文新魏" pitchFamily="2" charset="-122"/>
              </a:rPr>
              <a:t>IPSR</a:t>
            </a:r>
            <a:r>
              <a:rPr lang="zh-CN" altLang="en-US" sz="1600" kern="0">
                <a:solidFill>
                  <a:srgbClr val="000000"/>
                </a:solidFill>
                <a:latin typeface="华文新魏" pitchFamily="2" charset="-122"/>
                <a:ea typeface="华文新魏" pitchFamily="2" charset="-122"/>
              </a:rPr>
              <a:t>的位</a:t>
            </a:r>
            <a:r>
              <a:rPr lang="en-US" altLang="zh-CN" sz="1600" kern="0">
                <a:solidFill>
                  <a:srgbClr val="000000"/>
                </a:solidFill>
                <a:latin typeface="华文新魏" pitchFamily="2" charset="-122"/>
                <a:ea typeface="华文新魏" pitchFamily="2" charset="-122"/>
              </a:rPr>
              <a:t>[8:0]</a:t>
            </a:r>
            <a:r>
              <a:rPr lang="zh-CN" altLang="en-US" sz="1600" kern="0">
                <a:solidFill>
                  <a:srgbClr val="000000"/>
                </a:solidFill>
                <a:latin typeface="华文新魏" pitchFamily="2" charset="-122"/>
                <a:ea typeface="华文新魏" pitchFamily="2" charset="-122"/>
              </a:rPr>
              <a:t>为</a:t>
            </a:r>
            <a:r>
              <a:rPr lang="en-US" altLang="zh-CN" sz="1600" kern="0">
                <a:solidFill>
                  <a:srgbClr val="000000"/>
                </a:solidFill>
                <a:latin typeface="华文新魏" pitchFamily="2" charset="-122"/>
                <a:ea typeface="华文新魏" pitchFamily="2" charset="-122"/>
              </a:rPr>
              <a:t>0</a:t>
            </a:r>
            <a:r>
              <a:rPr lang="zh-CN" altLang="en-US" sz="1600" kern="0">
                <a:solidFill>
                  <a:srgbClr val="000000"/>
                </a:solidFill>
                <a:latin typeface="华文新魏" pitchFamily="2" charset="-122"/>
                <a:ea typeface="华文新魏" pitchFamily="2" charset="-122"/>
              </a:rPr>
              <a:t>时，处理器返回线程模式。 </a:t>
            </a:r>
          </a:p>
        </p:txBody>
      </p:sp>
      <p:sp>
        <p:nvSpPr>
          <p:cNvPr id="15" name="Text Box 36">
            <a:extLst>
              <a:ext uri="{FF2B5EF4-FFF2-40B4-BE49-F238E27FC236}">
                <a16:creationId xmlns:a16="http://schemas.microsoft.com/office/drawing/2014/main" id="{6C611EC6-CDA3-4068-AD9A-3DF93BCF39A9}"/>
              </a:ext>
            </a:extLst>
          </p:cNvPr>
          <p:cNvSpPr txBox="1">
            <a:spLocks noChangeArrowheads="1"/>
          </p:cNvSpPr>
          <p:nvPr/>
        </p:nvSpPr>
        <p:spPr bwMode="auto">
          <a:xfrm>
            <a:off x="5181600" y="5219701"/>
            <a:ext cx="4800600" cy="615553"/>
          </a:xfrm>
          <a:prstGeom prst="rect">
            <a:avLst/>
          </a:prstGeom>
          <a:noFill/>
          <a:ln w="19050"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en-US" altLang="zh-CN" sz="1600" kern="0">
                <a:solidFill>
                  <a:srgbClr val="000000"/>
                </a:solidFill>
                <a:latin typeface="华文新魏" pitchFamily="2" charset="-122"/>
                <a:ea typeface="华文新魏" pitchFamily="2" charset="-122"/>
              </a:rPr>
              <a:t>       </a:t>
            </a:r>
            <a:r>
              <a:rPr lang="zh-CN" altLang="en-US" sz="1600" kern="0">
                <a:solidFill>
                  <a:srgbClr val="000000"/>
                </a:solidFill>
                <a:latin typeface="华文新魏" pitchFamily="2" charset="-122"/>
                <a:ea typeface="华文新魏" pitchFamily="2" charset="-122"/>
              </a:rPr>
              <a:t>如果返回到异常，</a:t>
            </a:r>
            <a:r>
              <a:rPr lang="en-US" altLang="zh-CN" sz="1600" kern="0">
                <a:solidFill>
                  <a:srgbClr val="000000"/>
                </a:solidFill>
                <a:latin typeface="华文新魏" pitchFamily="2" charset="-122"/>
                <a:ea typeface="华文新魏" pitchFamily="2" charset="-122"/>
              </a:rPr>
              <a:t>SP</a:t>
            </a:r>
            <a:r>
              <a:rPr lang="zh-CN" altLang="en-US" sz="1600" kern="0">
                <a:solidFill>
                  <a:srgbClr val="000000"/>
                </a:solidFill>
                <a:latin typeface="华文新魏" pitchFamily="2" charset="-122"/>
                <a:ea typeface="华文新魏" pitchFamily="2" charset="-122"/>
              </a:rPr>
              <a:t>为</a:t>
            </a:r>
            <a:r>
              <a:rPr lang="en-US" altLang="zh-CN" sz="1600" kern="0">
                <a:solidFill>
                  <a:srgbClr val="000000"/>
                </a:solidFill>
                <a:latin typeface="华文新魏" pitchFamily="2" charset="-122"/>
                <a:ea typeface="华文新魏" pitchFamily="2" charset="-122"/>
              </a:rPr>
              <a:t>SP_main</a:t>
            </a:r>
            <a:r>
              <a:rPr lang="zh-CN" altLang="en-US" sz="1600" kern="0">
                <a:solidFill>
                  <a:srgbClr val="000000"/>
                </a:solidFill>
                <a:latin typeface="华文新魏" pitchFamily="2" charset="-122"/>
                <a:ea typeface="华文新魏" pitchFamily="2" charset="-122"/>
              </a:rPr>
              <a:t>，如果返回到线程模式，则</a:t>
            </a:r>
            <a:r>
              <a:rPr lang="en-US" altLang="zh-CN" sz="1600" kern="0">
                <a:solidFill>
                  <a:srgbClr val="000000"/>
                </a:solidFill>
                <a:latin typeface="华文新魏" pitchFamily="2" charset="-122"/>
                <a:ea typeface="华文新魏" pitchFamily="2" charset="-122"/>
              </a:rPr>
              <a:t>SP</a:t>
            </a:r>
            <a:r>
              <a:rPr lang="zh-CN" altLang="en-US" sz="1600" kern="0">
                <a:solidFill>
                  <a:srgbClr val="000000"/>
                </a:solidFill>
                <a:latin typeface="华文新魏" pitchFamily="2" charset="-122"/>
                <a:ea typeface="华文新魏" pitchFamily="2" charset="-122"/>
              </a:rPr>
              <a:t>为</a:t>
            </a:r>
            <a:r>
              <a:rPr lang="en-US" altLang="zh-CN" sz="1600" kern="0">
                <a:solidFill>
                  <a:srgbClr val="000000"/>
                </a:solidFill>
                <a:latin typeface="华文新魏" pitchFamily="2" charset="-122"/>
                <a:ea typeface="华文新魏" pitchFamily="2" charset="-122"/>
              </a:rPr>
              <a:t>SP_main</a:t>
            </a:r>
            <a:r>
              <a:rPr lang="zh-CN" altLang="en-US" sz="1600" kern="0">
                <a:solidFill>
                  <a:srgbClr val="000000"/>
                </a:solidFill>
                <a:latin typeface="华文新魏" pitchFamily="2" charset="-122"/>
                <a:ea typeface="华文新魏" pitchFamily="2" charset="-122"/>
              </a:rPr>
              <a:t>或</a:t>
            </a:r>
            <a:r>
              <a:rPr lang="en-US" altLang="zh-CN" sz="1600" kern="0">
                <a:solidFill>
                  <a:srgbClr val="000000"/>
                </a:solidFill>
                <a:latin typeface="华文新魏" pitchFamily="2" charset="-122"/>
                <a:ea typeface="华文新魏" pitchFamily="2" charset="-122"/>
              </a:rPr>
              <a:t>SP_process</a:t>
            </a:r>
            <a:r>
              <a:rPr lang="zh-CN" altLang="en-US" sz="1600" kern="0">
                <a:solidFill>
                  <a:srgbClr val="000000"/>
                </a:solidFill>
                <a:latin typeface="华文新魏" pitchFamily="2" charset="-122"/>
                <a:ea typeface="华文新魏" pitchFamily="2" charset="-122"/>
              </a:rPr>
              <a:t>。</a:t>
            </a:r>
            <a:r>
              <a:rPr lang="zh-CN" altLang="en-US" kern="0">
                <a:solidFill>
                  <a:srgbClr val="000000"/>
                </a:solidFill>
                <a:latin typeface="华文新魏" pitchFamily="2" charset="-122"/>
                <a:ea typeface="华文新魏" pitchFamily="2" charset="-122"/>
              </a:rPr>
              <a:t> </a:t>
            </a:r>
          </a:p>
        </p:txBody>
      </p:sp>
      <p:sp>
        <p:nvSpPr>
          <p:cNvPr id="16" name="Line 37">
            <a:extLst>
              <a:ext uri="{FF2B5EF4-FFF2-40B4-BE49-F238E27FC236}">
                <a16:creationId xmlns:a16="http://schemas.microsoft.com/office/drawing/2014/main" id="{EE87E177-872E-4A83-8DD1-F67256E33056}"/>
              </a:ext>
            </a:extLst>
          </p:cNvPr>
          <p:cNvSpPr>
            <a:spLocks noChangeShapeType="1"/>
          </p:cNvSpPr>
          <p:nvPr/>
        </p:nvSpPr>
        <p:spPr bwMode="auto">
          <a:xfrm>
            <a:off x="4572000" y="3314700"/>
            <a:ext cx="609600" cy="0"/>
          </a:xfrm>
          <a:prstGeom prst="line">
            <a:avLst/>
          </a:prstGeom>
          <a:noFill/>
          <a:ln w="19050" cap="rnd">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7" name="Line 38">
            <a:extLst>
              <a:ext uri="{FF2B5EF4-FFF2-40B4-BE49-F238E27FC236}">
                <a16:creationId xmlns:a16="http://schemas.microsoft.com/office/drawing/2014/main" id="{04331AEA-0B5B-4C66-996D-1108971C0D3D}"/>
              </a:ext>
            </a:extLst>
          </p:cNvPr>
          <p:cNvSpPr>
            <a:spLocks noChangeShapeType="1"/>
          </p:cNvSpPr>
          <p:nvPr/>
        </p:nvSpPr>
        <p:spPr bwMode="auto">
          <a:xfrm>
            <a:off x="4572000" y="4305300"/>
            <a:ext cx="609600" cy="0"/>
          </a:xfrm>
          <a:prstGeom prst="line">
            <a:avLst/>
          </a:prstGeom>
          <a:noFill/>
          <a:ln w="19050" cap="rnd">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8" name="Line 39">
            <a:extLst>
              <a:ext uri="{FF2B5EF4-FFF2-40B4-BE49-F238E27FC236}">
                <a16:creationId xmlns:a16="http://schemas.microsoft.com/office/drawing/2014/main" id="{5EB9D356-557B-469E-B9C2-328E98D4B332}"/>
              </a:ext>
            </a:extLst>
          </p:cNvPr>
          <p:cNvSpPr>
            <a:spLocks noChangeShapeType="1"/>
          </p:cNvSpPr>
          <p:nvPr/>
        </p:nvSpPr>
        <p:spPr bwMode="auto">
          <a:xfrm>
            <a:off x="4572000" y="5524500"/>
            <a:ext cx="609600" cy="0"/>
          </a:xfrm>
          <a:prstGeom prst="line">
            <a:avLst/>
          </a:prstGeom>
          <a:noFill/>
          <a:ln w="19050" cap="rnd">
            <a:solidFill>
              <a:srgbClr val="FF99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59411" name="矩形 1">
            <a:extLst>
              <a:ext uri="{FF2B5EF4-FFF2-40B4-BE49-F238E27FC236}">
                <a16:creationId xmlns:a16="http://schemas.microsoft.com/office/drawing/2014/main" id="{FD321566-0D41-48D1-87D5-DB563C909265}"/>
              </a:ext>
            </a:extLst>
          </p:cNvPr>
          <p:cNvSpPr>
            <a:spLocks noChangeArrowheads="1"/>
          </p:cNvSpPr>
          <p:nvPr/>
        </p:nvSpPr>
        <p:spPr bwMode="auto">
          <a:xfrm>
            <a:off x="2424114" y="1857376"/>
            <a:ext cx="75580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lang="zh-CN" altLang="en-US" sz="1800">
                <a:latin typeface="楷体" panose="02010609060101010101" pitchFamily="49" charset="-122"/>
                <a:ea typeface="楷体" panose="02010609060101010101" pitchFamily="49" charset="-122"/>
              </a:rPr>
              <a:t>在异常处理程序将执行</a:t>
            </a:r>
            <a:r>
              <a:rPr lang="en-US" altLang="zh-CN" sz="1800">
                <a:latin typeface="楷体" panose="02010609060101010101" pitchFamily="49" charset="-122"/>
                <a:ea typeface="楷体" panose="02010609060101010101" pitchFamily="49" charset="-122"/>
              </a:rPr>
              <a:t>EXC_RETURN</a:t>
            </a:r>
            <a:r>
              <a:rPr lang="zh-CN" altLang="en-US" sz="1800">
                <a:latin typeface="楷体" panose="02010609060101010101" pitchFamily="49" charset="-122"/>
                <a:ea typeface="楷体" panose="02010609060101010101" pitchFamily="49" charset="-122"/>
              </a:rPr>
              <a:t>值装入</a:t>
            </a:r>
            <a:r>
              <a:rPr lang="en-US" altLang="zh-CN" sz="1800">
                <a:latin typeface="楷体" panose="02010609060101010101" pitchFamily="49" charset="-122"/>
                <a:ea typeface="楷体" panose="02010609060101010101" pitchFamily="49" charset="-122"/>
              </a:rPr>
              <a:t>PC</a:t>
            </a:r>
            <a:r>
              <a:rPr lang="zh-CN" altLang="en-US" sz="1800">
                <a:latin typeface="楷体" panose="02010609060101010101" pitchFamily="49" charset="-122"/>
                <a:ea typeface="楷体" panose="02010609060101010101" pitchFamily="49" charset="-122"/>
              </a:rPr>
              <a:t>时，处理器初始化返回序列。</a:t>
            </a:r>
            <a:r>
              <a:rPr lang="en-US" altLang="zh-CN" sz="1800">
                <a:latin typeface="楷体" panose="02010609060101010101" pitchFamily="49" charset="-122"/>
                <a:ea typeface="楷体" panose="02010609060101010101" pitchFamily="49" charset="-122"/>
              </a:rPr>
              <a:t>EXC RETURN</a:t>
            </a:r>
            <a:r>
              <a:rPr lang="zh-CN" altLang="en-US" sz="1800">
                <a:latin typeface="楷体" panose="02010609060101010101" pitchFamily="49" charset="-122"/>
                <a:ea typeface="楷体" panose="02010609060101010101" pitchFamily="49" charset="-122"/>
              </a:rPr>
              <a:t>通知处理器开始返回序列，确定处理器是返回线程模式还是异常处理模式。</a:t>
            </a:r>
          </a:p>
        </p:txBody>
      </p:sp>
    </p:spTree>
    <p:extLst>
      <p:ext uri="{BB962C8B-B14F-4D97-AF65-F5344CB8AC3E}">
        <p14:creationId xmlns:p14="http://schemas.microsoft.com/office/powerpoint/2010/main" val="30983968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2" presetClass="entr" presetSubtype="8"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par>
                          <p:cTn id="27" fill="hold" nodeType="afterGroup">
                            <p:stCondLst>
                              <p:cond delay="500"/>
                            </p:stCondLst>
                            <p:childTnLst>
                              <p:par>
                                <p:cTn id="28" presetID="15"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34" fill="hold" nodeType="afterGroup">
                            <p:stCondLst>
                              <p:cond delay="1500"/>
                            </p:stCondLst>
                            <p:childTnLst>
                              <p:par>
                                <p:cTn id="35" presetID="22" presetClass="entr" presetSubtype="8"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1+#ppt_w/2"/>
                                          </p:val>
                                        </p:tav>
                                        <p:tav tm="100000">
                                          <p:val>
                                            <p:strVal val="#ppt_x"/>
                                          </p:val>
                                        </p:tav>
                                      </p:tavLst>
                                    </p:anim>
                                    <p:anim calcmode="lin" valueType="num">
                                      <p:cBhvr additive="base">
                                        <p:cTn id="4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1"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0-#ppt_h/2"/>
                                          </p:val>
                                        </p:tav>
                                        <p:tav tm="100000">
                                          <p:val>
                                            <p:strVal val="#ppt_y"/>
                                          </p:val>
                                        </p:tav>
                                      </p:tavLst>
                                    </p:anim>
                                  </p:childTnLst>
                                </p:cTn>
                              </p:par>
                            </p:childTnLst>
                          </p:cTn>
                        </p:par>
                        <p:par>
                          <p:cTn id="50" fill="hold" nodeType="afterGroup">
                            <p:stCondLst>
                              <p:cond delay="500"/>
                            </p:stCondLst>
                            <p:childTnLst>
                              <p:par>
                                <p:cTn id="51" presetID="15"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p:cTn id="53" dur="1000" fill="hold"/>
                                        <p:tgtEl>
                                          <p:spTgt spid="11"/>
                                        </p:tgtEl>
                                        <p:attrNameLst>
                                          <p:attrName>ppt_w</p:attrName>
                                        </p:attrNameLst>
                                      </p:cBhvr>
                                      <p:tavLst>
                                        <p:tav tm="0">
                                          <p:val>
                                            <p:fltVal val="0"/>
                                          </p:val>
                                        </p:tav>
                                        <p:tav tm="100000">
                                          <p:val>
                                            <p:strVal val="#ppt_w"/>
                                          </p:val>
                                        </p:tav>
                                      </p:tavLst>
                                    </p:anim>
                                    <p:anim calcmode="lin" valueType="num">
                                      <p:cBhvr>
                                        <p:cTn id="54" dur="1000" fill="hold"/>
                                        <p:tgtEl>
                                          <p:spTgt spid="11"/>
                                        </p:tgtEl>
                                        <p:attrNameLst>
                                          <p:attrName>ppt_h</p:attrName>
                                        </p:attrNameLst>
                                      </p:cBhvr>
                                      <p:tavLst>
                                        <p:tav tm="0">
                                          <p:val>
                                            <p:fltVal val="0"/>
                                          </p:val>
                                        </p:tav>
                                        <p:tav tm="100000">
                                          <p:val>
                                            <p:strVal val="#ppt_h"/>
                                          </p:val>
                                        </p:tav>
                                      </p:tavLst>
                                    </p:anim>
                                    <p:anim calcmode="lin" valueType="num">
                                      <p:cBhvr>
                                        <p:cTn id="5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57" fill="hold" nodeType="afterGroup">
                            <p:stCondLst>
                              <p:cond delay="1500"/>
                            </p:stCondLst>
                            <p:childTnLst>
                              <p:par>
                                <p:cTn id="58" presetID="22" presetClass="entr" presetSubtype="8"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1+#ppt_w/2"/>
                                          </p:val>
                                        </p:tav>
                                        <p:tav tm="100000">
                                          <p:val>
                                            <p:strVal val="#ppt_x"/>
                                          </p:val>
                                        </p:tav>
                                      </p:tavLst>
                                    </p:anim>
                                    <p:anim calcmode="lin" valueType="num">
                                      <p:cBhvr additive="base">
                                        <p:cTn id="6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9" grpId="0" animBg="1"/>
      <p:bldP spid="11" grpId="0" animBg="1"/>
      <p:bldP spid="12" grpId="0" animBg="1"/>
      <p:bldP spid="13" grpId="0" animBg="1"/>
      <p:bldP spid="14" grpId="0" animBg="1"/>
      <p:bldP spid="15"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a:extLst>
              <a:ext uri="{FF2B5EF4-FFF2-40B4-BE49-F238E27FC236}">
                <a16:creationId xmlns:a16="http://schemas.microsoft.com/office/drawing/2014/main" id="{18811AD8-9CF9-4774-9612-55A2EC30AA6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61443" name="Text Box 2">
            <a:extLst>
              <a:ext uri="{FF2B5EF4-FFF2-40B4-BE49-F238E27FC236}">
                <a16:creationId xmlns:a16="http://schemas.microsoft.com/office/drawing/2014/main" id="{E06EEE36-6E77-4280-B0F7-CCB263886566}"/>
              </a:ext>
            </a:extLst>
          </p:cNvPr>
          <p:cNvSpPr txBox="1">
            <a:spLocks noChangeArrowheads="1"/>
          </p:cNvSpPr>
          <p:nvPr/>
        </p:nvSpPr>
        <p:spPr bwMode="auto">
          <a:xfrm>
            <a:off x="2286000" y="1255713"/>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0000FF"/>
                </a:solidFill>
                <a:latin typeface="华文新魏" panose="02010800040101010101" pitchFamily="2" charset="-122"/>
                <a:ea typeface="华文新魏" panose="02010800040101010101" pitchFamily="2" charset="-122"/>
              </a:rPr>
              <a:t>异常退出步骤流程</a:t>
            </a:r>
          </a:p>
        </p:txBody>
      </p:sp>
      <p:sp>
        <p:nvSpPr>
          <p:cNvPr id="4" name="Rectangle 3">
            <a:extLst>
              <a:ext uri="{FF2B5EF4-FFF2-40B4-BE49-F238E27FC236}">
                <a16:creationId xmlns:a16="http://schemas.microsoft.com/office/drawing/2014/main" id="{12FEA74F-15E2-4F0F-BE69-A878B8DDCD5E}"/>
              </a:ext>
            </a:extLst>
          </p:cNvPr>
          <p:cNvSpPr>
            <a:spLocks noChangeArrowheads="1"/>
          </p:cNvSpPr>
          <p:nvPr/>
        </p:nvSpPr>
        <p:spPr bwMode="auto">
          <a:xfrm>
            <a:off x="2286000" y="1789113"/>
            <a:ext cx="7239000" cy="4953000"/>
          </a:xfrm>
          <a:prstGeom prst="rect">
            <a:avLst/>
          </a:prstGeom>
          <a:noFill/>
          <a:ln w="28575"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5" name="AutoShape 4">
            <a:extLst>
              <a:ext uri="{FF2B5EF4-FFF2-40B4-BE49-F238E27FC236}">
                <a16:creationId xmlns:a16="http://schemas.microsoft.com/office/drawing/2014/main" id="{E34A55E1-69A4-4A9F-9750-9E6B362D579E}"/>
              </a:ext>
            </a:extLst>
          </p:cNvPr>
          <p:cNvSpPr>
            <a:spLocks noChangeArrowheads="1"/>
          </p:cNvSpPr>
          <p:nvPr/>
        </p:nvSpPr>
        <p:spPr bwMode="auto">
          <a:xfrm>
            <a:off x="3429000" y="3846513"/>
            <a:ext cx="1752600" cy="685800"/>
          </a:xfrm>
          <a:prstGeom prst="flowChartDecision">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sz="1600" kern="0">
                <a:solidFill>
                  <a:sysClr val="windowText" lastClr="000000"/>
                </a:solidFill>
              </a:rPr>
              <a:t>IPSR</a:t>
            </a:r>
            <a:r>
              <a:rPr lang="zh-CN" altLang="en-US" sz="1600" kern="0">
                <a:solidFill>
                  <a:sysClr val="windowText" lastClr="000000"/>
                </a:solidFill>
              </a:rPr>
              <a:t>的位</a:t>
            </a:r>
            <a:r>
              <a:rPr lang="en-US" altLang="zh-CN" sz="1600" kern="0">
                <a:solidFill>
                  <a:sysClr val="windowText" lastClr="000000"/>
                </a:solidFill>
              </a:rPr>
              <a:t>[8:0]</a:t>
            </a:r>
          </a:p>
          <a:p>
            <a:pPr marL="342900" indent="-342900" algn="ctr">
              <a:defRPr/>
            </a:pPr>
            <a:r>
              <a:rPr lang="zh-CN" altLang="en-US" sz="1600" kern="0">
                <a:solidFill>
                  <a:sysClr val="windowText" lastClr="000000"/>
                </a:solidFill>
              </a:rPr>
              <a:t>是否为</a:t>
            </a:r>
            <a:r>
              <a:rPr lang="en-US" altLang="zh-CN" sz="1600" kern="0">
                <a:solidFill>
                  <a:sysClr val="windowText" lastClr="000000"/>
                </a:solidFill>
              </a:rPr>
              <a:t>0</a:t>
            </a:r>
          </a:p>
        </p:txBody>
      </p:sp>
      <p:sp>
        <p:nvSpPr>
          <p:cNvPr id="6" name="AutoShape 5">
            <a:extLst>
              <a:ext uri="{FF2B5EF4-FFF2-40B4-BE49-F238E27FC236}">
                <a16:creationId xmlns:a16="http://schemas.microsoft.com/office/drawing/2014/main" id="{517CF45D-194E-4F49-B9E1-12178BF1C588}"/>
              </a:ext>
            </a:extLst>
          </p:cNvPr>
          <p:cNvSpPr>
            <a:spLocks noChangeArrowheads="1"/>
          </p:cNvSpPr>
          <p:nvPr/>
        </p:nvSpPr>
        <p:spPr bwMode="auto">
          <a:xfrm>
            <a:off x="3429000" y="2855913"/>
            <a:ext cx="1752600" cy="609600"/>
          </a:xfrm>
          <a:prstGeom prst="flowChartProcess">
            <a:avLst/>
          </a:prstGeom>
          <a:noFill/>
          <a:ln w="317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加载来自被压栈的</a:t>
            </a:r>
          </a:p>
          <a:p>
            <a:pPr marL="342900" indent="-342900" algn="ctr">
              <a:defRPr/>
            </a:pPr>
            <a:r>
              <a:rPr lang="en-US" altLang="zh-CN" sz="1600" kern="0">
                <a:solidFill>
                  <a:sysClr val="windowText" lastClr="000000"/>
                </a:solidFill>
              </a:rPr>
              <a:t>XPSR</a:t>
            </a:r>
            <a:r>
              <a:rPr lang="zh-CN" altLang="en-US" sz="1600" kern="0">
                <a:solidFill>
                  <a:sysClr val="windowText" lastClr="000000"/>
                </a:solidFill>
              </a:rPr>
              <a:t>的位</a:t>
            </a:r>
            <a:r>
              <a:rPr lang="en-US" altLang="zh-CN" sz="1600" kern="0">
                <a:solidFill>
                  <a:sysClr val="windowText" lastClr="000000"/>
                </a:solidFill>
              </a:rPr>
              <a:t>[8:0]</a:t>
            </a:r>
          </a:p>
        </p:txBody>
      </p:sp>
      <p:cxnSp>
        <p:nvCxnSpPr>
          <p:cNvPr id="7" name="AutoShape 6">
            <a:extLst>
              <a:ext uri="{FF2B5EF4-FFF2-40B4-BE49-F238E27FC236}">
                <a16:creationId xmlns:a16="http://schemas.microsoft.com/office/drawing/2014/main" id="{0E05FFD8-6B5F-4560-AE91-6251F73E7112}"/>
              </a:ext>
            </a:extLst>
          </p:cNvPr>
          <p:cNvCxnSpPr>
            <a:cxnSpLocks noChangeShapeType="1"/>
            <a:stCxn id="6" idx="2"/>
            <a:endCxn id="5" idx="0"/>
          </p:cNvCxnSpPr>
          <p:nvPr/>
        </p:nvCxnSpPr>
        <p:spPr bwMode="auto">
          <a:xfrm>
            <a:off x="4305300" y="3465513"/>
            <a:ext cx="0" cy="381000"/>
          </a:xfrm>
          <a:prstGeom prst="straightConnector1">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AutoShape 7">
            <a:extLst>
              <a:ext uri="{FF2B5EF4-FFF2-40B4-BE49-F238E27FC236}">
                <a16:creationId xmlns:a16="http://schemas.microsoft.com/office/drawing/2014/main" id="{F5C1FF4D-074F-4595-ADC3-0378EEA10645}"/>
              </a:ext>
            </a:extLst>
          </p:cNvPr>
          <p:cNvSpPr>
            <a:spLocks noChangeArrowheads="1"/>
          </p:cNvSpPr>
          <p:nvPr/>
        </p:nvSpPr>
        <p:spPr bwMode="auto">
          <a:xfrm>
            <a:off x="3429000" y="5980113"/>
            <a:ext cx="1905000" cy="533400"/>
          </a:xfrm>
          <a:prstGeom prst="flowChartTerminator">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返回</a:t>
            </a:r>
          </a:p>
          <a:p>
            <a:pPr marL="342900" indent="-342900" algn="ctr">
              <a:defRPr/>
            </a:pPr>
            <a:r>
              <a:rPr lang="zh-CN" altLang="en-US" sz="1600" kern="0">
                <a:solidFill>
                  <a:sysClr val="windowText" lastClr="000000"/>
                </a:solidFill>
              </a:rPr>
              <a:t>线程模式主堆栈</a:t>
            </a:r>
          </a:p>
        </p:txBody>
      </p:sp>
      <p:sp>
        <p:nvSpPr>
          <p:cNvPr id="9" name="Line 8">
            <a:extLst>
              <a:ext uri="{FF2B5EF4-FFF2-40B4-BE49-F238E27FC236}">
                <a16:creationId xmlns:a16="http://schemas.microsoft.com/office/drawing/2014/main" id="{23A7CBAB-ED9E-45D9-9F1F-69DE4A54BFC7}"/>
              </a:ext>
            </a:extLst>
          </p:cNvPr>
          <p:cNvSpPr>
            <a:spLocks noChangeShapeType="1"/>
          </p:cNvSpPr>
          <p:nvPr/>
        </p:nvSpPr>
        <p:spPr bwMode="auto">
          <a:xfrm>
            <a:off x="4343400" y="4532313"/>
            <a:ext cx="0" cy="3810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0" name="Text Box 9">
            <a:extLst>
              <a:ext uri="{FF2B5EF4-FFF2-40B4-BE49-F238E27FC236}">
                <a16:creationId xmlns:a16="http://schemas.microsoft.com/office/drawing/2014/main" id="{C08E506A-C4A8-45FA-B976-FCAABD363CB1}"/>
              </a:ext>
            </a:extLst>
          </p:cNvPr>
          <p:cNvSpPr txBox="1">
            <a:spLocks noChangeArrowheads="1"/>
          </p:cNvSpPr>
          <p:nvPr/>
        </p:nvSpPr>
        <p:spPr bwMode="auto">
          <a:xfrm>
            <a:off x="4419600" y="4481513"/>
            <a:ext cx="381000" cy="338554"/>
          </a:xfrm>
          <a:prstGeom prst="rect">
            <a:avLst/>
          </a:prstGeom>
          <a:noFill/>
          <a:ln w="19050"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是</a:t>
            </a:r>
          </a:p>
        </p:txBody>
      </p:sp>
      <p:sp>
        <p:nvSpPr>
          <p:cNvPr id="11" name="AutoShape 10">
            <a:extLst>
              <a:ext uri="{FF2B5EF4-FFF2-40B4-BE49-F238E27FC236}">
                <a16:creationId xmlns:a16="http://schemas.microsoft.com/office/drawing/2014/main" id="{934CC785-6821-41B8-B18B-CAD98BDE431A}"/>
              </a:ext>
            </a:extLst>
          </p:cNvPr>
          <p:cNvSpPr>
            <a:spLocks noChangeArrowheads="1"/>
          </p:cNvSpPr>
          <p:nvPr/>
        </p:nvSpPr>
        <p:spPr bwMode="auto">
          <a:xfrm>
            <a:off x="5943600" y="3846513"/>
            <a:ext cx="1219200" cy="609600"/>
          </a:xfrm>
          <a:prstGeom prst="flowChartProcess">
            <a:avLst/>
          </a:prstGeom>
          <a:noFill/>
          <a:ln w="317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加载当前激活</a:t>
            </a:r>
          </a:p>
          <a:p>
            <a:pPr marL="342900" indent="-342900" algn="ctr">
              <a:defRPr/>
            </a:pPr>
            <a:r>
              <a:rPr lang="zh-CN" altLang="en-US" sz="1600" kern="0">
                <a:solidFill>
                  <a:sysClr val="windowText" lastClr="000000"/>
                </a:solidFill>
              </a:rPr>
              <a:t>的中断号</a:t>
            </a:r>
          </a:p>
        </p:txBody>
      </p:sp>
      <p:sp>
        <p:nvSpPr>
          <p:cNvPr id="12" name="AutoShape 11">
            <a:extLst>
              <a:ext uri="{FF2B5EF4-FFF2-40B4-BE49-F238E27FC236}">
                <a16:creationId xmlns:a16="http://schemas.microsoft.com/office/drawing/2014/main" id="{404A4B8D-E23A-4700-A123-02DB579B08C4}"/>
              </a:ext>
            </a:extLst>
          </p:cNvPr>
          <p:cNvSpPr>
            <a:spLocks noChangeArrowheads="1"/>
          </p:cNvSpPr>
          <p:nvPr/>
        </p:nvSpPr>
        <p:spPr bwMode="auto">
          <a:xfrm>
            <a:off x="7696200" y="3846513"/>
            <a:ext cx="1219200" cy="609600"/>
          </a:xfrm>
          <a:prstGeom prst="flowChartTerminator">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进入</a:t>
            </a:r>
          </a:p>
          <a:p>
            <a:pPr marL="342900" indent="-342900" algn="ctr">
              <a:defRPr/>
            </a:pPr>
            <a:r>
              <a:rPr lang="zh-CN" altLang="en-US" sz="1600" kern="0">
                <a:solidFill>
                  <a:sysClr val="windowText" lastClr="000000"/>
                </a:solidFill>
              </a:rPr>
              <a:t>另一个异常</a:t>
            </a:r>
          </a:p>
        </p:txBody>
      </p:sp>
      <p:sp>
        <p:nvSpPr>
          <p:cNvPr id="13" name="Line 12">
            <a:extLst>
              <a:ext uri="{FF2B5EF4-FFF2-40B4-BE49-F238E27FC236}">
                <a16:creationId xmlns:a16="http://schemas.microsoft.com/office/drawing/2014/main" id="{48EF8172-C82C-4F01-803E-665BFA3D586B}"/>
              </a:ext>
            </a:extLst>
          </p:cNvPr>
          <p:cNvSpPr>
            <a:spLocks noChangeShapeType="1"/>
          </p:cNvSpPr>
          <p:nvPr/>
        </p:nvSpPr>
        <p:spPr bwMode="auto">
          <a:xfrm>
            <a:off x="5181600" y="4179888"/>
            <a:ext cx="762000"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4" name="Text Box 13">
            <a:extLst>
              <a:ext uri="{FF2B5EF4-FFF2-40B4-BE49-F238E27FC236}">
                <a16:creationId xmlns:a16="http://schemas.microsoft.com/office/drawing/2014/main" id="{26F2FC9D-0392-49D2-900E-F4814312C23C}"/>
              </a:ext>
            </a:extLst>
          </p:cNvPr>
          <p:cNvSpPr txBox="1">
            <a:spLocks noChangeArrowheads="1"/>
          </p:cNvSpPr>
          <p:nvPr/>
        </p:nvSpPr>
        <p:spPr bwMode="auto">
          <a:xfrm>
            <a:off x="5334000" y="3694113"/>
            <a:ext cx="381000" cy="338554"/>
          </a:xfrm>
          <a:prstGeom prst="rect">
            <a:avLst/>
          </a:prstGeom>
          <a:noFill/>
          <a:ln w="19050"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sz="1600" kern="0">
                <a:solidFill>
                  <a:srgbClr val="000000"/>
                </a:solidFill>
                <a:latin typeface="华文新魏" pitchFamily="2" charset="-122"/>
                <a:ea typeface="华文新魏" pitchFamily="2" charset="-122"/>
              </a:rPr>
              <a:t>否</a:t>
            </a:r>
          </a:p>
        </p:txBody>
      </p:sp>
      <p:sp>
        <p:nvSpPr>
          <p:cNvPr id="15" name="Line 14">
            <a:extLst>
              <a:ext uri="{FF2B5EF4-FFF2-40B4-BE49-F238E27FC236}">
                <a16:creationId xmlns:a16="http://schemas.microsoft.com/office/drawing/2014/main" id="{8031208E-F2D6-432B-819B-6B426443C799}"/>
              </a:ext>
            </a:extLst>
          </p:cNvPr>
          <p:cNvSpPr>
            <a:spLocks noChangeShapeType="1"/>
          </p:cNvSpPr>
          <p:nvPr/>
        </p:nvSpPr>
        <p:spPr bwMode="auto">
          <a:xfrm>
            <a:off x="4343400" y="5599113"/>
            <a:ext cx="0" cy="3810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6" name="AutoShape 15">
            <a:extLst>
              <a:ext uri="{FF2B5EF4-FFF2-40B4-BE49-F238E27FC236}">
                <a16:creationId xmlns:a16="http://schemas.microsoft.com/office/drawing/2014/main" id="{88E1F513-E211-4C91-AC3C-8A60C5BC8905}"/>
              </a:ext>
            </a:extLst>
          </p:cNvPr>
          <p:cNvSpPr>
            <a:spLocks noChangeArrowheads="1"/>
          </p:cNvSpPr>
          <p:nvPr/>
        </p:nvSpPr>
        <p:spPr bwMode="auto">
          <a:xfrm>
            <a:off x="2927350" y="2017713"/>
            <a:ext cx="2901950" cy="533400"/>
          </a:xfrm>
          <a:prstGeom prst="flowChartProcess">
            <a:avLst/>
          </a:prstGeom>
          <a:noFill/>
          <a:ln w="317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dirty="0">
                <a:solidFill>
                  <a:sysClr val="windowText" lastClr="000000"/>
                </a:solidFill>
              </a:rPr>
              <a:t>将</a:t>
            </a:r>
            <a:r>
              <a:rPr lang="en-US" altLang="zh-CN" sz="1600" kern="0" dirty="0">
                <a:solidFill>
                  <a:srgbClr val="0000FF"/>
                </a:solidFill>
              </a:rPr>
              <a:t>PC,xPSR,r0,r1,r2,r3,r12,LR</a:t>
            </a:r>
          </a:p>
          <a:p>
            <a:pPr marL="342900" indent="-342900" algn="ctr">
              <a:defRPr/>
            </a:pPr>
            <a:r>
              <a:rPr lang="zh-CN" altLang="en-US" sz="1600" kern="0" dirty="0">
                <a:solidFill>
                  <a:sysClr val="windowText" lastClr="000000"/>
                </a:solidFill>
              </a:rPr>
              <a:t>从所选的堆栈中出栈</a:t>
            </a:r>
          </a:p>
        </p:txBody>
      </p:sp>
      <p:sp>
        <p:nvSpPr>
          <p:cNvPr id="17" name="Line 16">
            <a:extLst>
              <a:ext uri="{FF2B5EF4-FFF2-40B4-BE49-F238E27FC236}">
                <a16:creationId xmlns:a16="http://schemas.microsoft.com/office/drawing/2014/main" id="{E5E057A8-AE96-436D-872C-7BF0A117EBEE}"/>
              </a:ext>
            </a:extLst>
          </p:cNvPr>
          <p:cNvSpPr>
            <a:spLocks noChangeShapeType="1"/>
          </p:cNvSpPr>
          <p:nvPr/>
        </p:nvSpPr>
        <p:spPr bwMode="auto">
          <a:xfrm>
            <a:off x="4267200" y="2551113"/>
            <a:ext cx="0" cy="3048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8" name="AutoShape 17">
            <a:extLst>
              <a:ext uri="{FF2B5EF4-FFF2-40B4-BE49-F238E27FC236}">
                <a16:creationId xmlns:a16="http://schemas.microsoft.com/office/drawing/2014/main" id="{C0381CC8-14FB-4A11-BBE0-0484D1601CC9}"/>
              </a:ext>
            </a:extLst>
          </p:cNvPr>
          <p:cNvSpPr>
            <a:spLocks noChangeArrowheads="1"/>
          </p:cNvSpPr>
          <p:nvPr/>
        </p:nvSpPr>
        <p:spPr bwMode="auto">
          <a:xfrm>
            <a:off x="3276600" y="4913313"/>
            <a:ext cx="2057400" cy="685800"/>
          </a:xfrm>
          <a:prstGeom prst="flowChartDecision">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sz="1600" kern="0" dirty="0">
                <a:solidFill>
                  <a:srgbClr val="0000FF"/>
                </a:solidFill>
              </a:rPr>
              <a:t>EXC_RETURN[3</a:t>
            </a:r>
            <a:r>
              <a:rPr lang="zh-CN" altLang="en-US" sz="1600" kern="0" dirty="0">
                <a:solidFill>
                  <a:srgbClr val="0000FF"/>
                </a:solidFill>
              </a:rPr>
              <a:t>：</a:t>
            </a:r>
            <a:r>
              <a:rPr lang="en-US" altLang="zh-CN" sz="1600" kern="0" dirty="0">
                <a:solidFill>
                  <a:srgbClr val="0000FF"/>
                </a:solidFill>
              </a:rPr>
              <a:t>0]</a:t>
            </a:r>
          </a:p>
          <a:p>
            <a:pPr marL="342900" indent="-342900" algn="ctr">
              <a:defRPr/>
            </a:pPr>
            <a:r>
              <a:rPr lang="zh-CN" altLang="en-US" sz="1600" kern="0" dirty="0">
                <a:solidFill>
                  <a:srgbClr val="0000FF"/>
                </a:solidFill>
              </a:rPr>
              <a:t>选择堆栈</a:t>
            </a:r>
          </a:p>
        </p:txBody>
      </p:sp>
      <p:sp>
        <p:nvSpPr>
          <p:cNvPr id="19" name="Text Box 18">
            <a:extLst>
              <a:ext uri="{FF2B5EF4-FFF2-40B4-BE49-F238E27FC236}">
                <a16:creationId xmlns:a16="http://schemas.microsoft.com/office/drawing/2014/main" id="{F8B28B39-2467-40AA-AAA9-744B7C222776}"/>
              </a:ext>
            </a:extLst>
          </p:cNvPr>
          <p:cNvSpPr txBox="1">
            <a:spLocks noChangeArrowheads="1"/>
          </p:cNvSpPr>
          <p:nvPr/>
        </p:nvSpPr>
        <p:spPr bwMode="auto">
          <a:xfrm>
            <a:off x="4419600" y="5599113"/>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defRPr/>
            </a:pPr>
            <a:r>
              <a:rPr lang="en-US" altLang="zh-CN" sz="1600" kern="0">
                <a:solidFill>
                  <a:srgbClr val="FF3300"/>
                </a:solidFill>
                <a:latin typeface="华文新魏" pitchFamily="2" charset="-122"/>
                <a:ea typeface="华文新魏" pitchFamily="2" charset="-122"/>
              </a:rPr>
              <a:t>=0b1001</a:t>
            </a:r>
            <a:endParaRPr lang="en-US" altLang="zh-CN" sz="1600" kern="0">
              <a:solidFill>
                <a:srgbClr val="000000"/>
              </a:solidFill>
              <a:latin typeface="华文新魏" pitchFamily="2" charset="-122"/>
              <a:ea typeface="华文新魏" pitchFamily="2" charset="-122"/>
            </a:endParaRPr>
          </a:p>
        </p:txBody>
      </p:sp>
      <p:sp>
        <p:nvSpPr>
          <p:cNvPr id="20" name="AutoShape 19">
            <a:extLst>
              <a:ext uri="{FF2B5EF4-FFF2-40B4-BE49-F238E27FC236}">
                <a16:creationId xmlns:a16="http://schemas.microsoft.com/office/drawing/2014/main" id="{E37579B4-D1BC-4948-A00D-8A34E2F668CE}"/>
              </a:ext>
            </a:extLst>
          </p:cNvPr>
          <p:cNvSpPr>
            <a:spLocks noChangeArrowheads="1"/>
          </p:cNvSpPr>
          <p:nvPr/>
        </p:nvSpPr>
        <p:spPr bwMode="auto">
          <a:xfrm>
            <a:off x="6172200" y="5980113"/>
            <a:ext cx="1905000" cy="533400"/>
          </a:xfrm>
          <a:prstGeom prst="flowChartTerminator">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zh-CN" altLang="en-US" sz="1600" kern="0">
                <a:solidFill>
                  <a:sysClr val="windowText" lastClr="000000"/>
                </a:solidFill>
              </a:rPr>
              <a:t>返回</a:t>
            </a:r>
          </a:p>
          <a:p>
            <a:pPr marL="342900" indent="-342900" algn="ctr">
              <a:defRPr/>
            </a:pPr>
            <a:r>
              <a:rPr lang="zh-CN" altLang="en-US" sz="1600" kern="0">
                <a:solidFill>
                  <a:sysClr val="windowText" lastClr="000000"/>
                </a:solidFill>
              </a:rPr>
              <a:t>线程模式进程堆栈</a:t>
            </a:r>
          </a:p>
        </p:txBody>
      </p:sp>
      <p:cxnSp>
        <p:nvCxnSpPr>
          <p:cNvPr id="21" name="AutoShape 20">
            <a:extLst>
              <a:ext uri="{FF2B5EF4-FFF2-40B4-BE49-F238E27FC236}">
                <a16:creationId xmlns:a16="http://schemas.microsoft.com/office/drawing/2014/main" id="{FFF5D495-9A66-48E8-9DCF-0DD631515988}"/>
              </a:ext>
            </a:extLst>
          </p:cNvPr>
          <p:cNvCxnSpPr>
            <a:cxnSpLocks noChangeShapeType="1"/>
            <a:stCxn id="18" idx="3"/>
            <a:endCxn id="20" idx="0"/>
          </p:cNvCxnSpPr>
          <p:nvPr/>
        </p:nvCxnSpPr>
        <p:spPr bwMode="auto">
          <a:xfrm>
            <a:off x="5334000" y="5256213"/>
            <a:ext cx="1790700" cy="723900"/>
          </a:xfrm>
          <a:prstGeom prst="bentConnector2">
            <a:avLst/>
          </a:prstGeom>
          <a:noFill/>
          <a:ln w="381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 Box 21">
            <a:extLst>
              <a:ext uri="{FF2B5EF4-FFF2-40B4-BE49-F238E27FC236}">
                <a16:creationId xmlns:a16="http://schemas.microsoft.com/office/drawing/2014/main" id="{0C6193F7-D09F-4E7B-8CEC-D698F0EB1B76}"/>
              </a:ext>
            </a:extLst>
          </p:cNvPr>
          <p:cNvSpPr txBox="1">
            <a:spLocks noChangeArrowheads="1"/>
          </p:cNvSpPr>
          <p:nvPr/>
        </p:nvSpPr>
        <p:spPr bwMode="auto">
          <a:xfrm>
            <a:off x="5638800" y="4957763"/>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rnd"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defRPr/>
            </a:pPr>
            <a:r>
              <a:rPr lang="en-US" altLang="zh-CN" sz="1600" kern="0">
                <a:solidFill>
                  <a:srgbClr val="FF3300"/>
                </a:solidFill>
                <a:latin typeface="华文新魏" pitchFamily="2" charset="-122"/>
                <a:ea typeface="华文新魏" pitchFamily="2" charset="-122"/>
              </a:rPr>
              <a:t>=0b1101</a:t>
            </a:r>
            <a:endParaRPr lang="en-US" altLang="zh-CN" sz="1600" kern="0">
              <a:solidFill>
                <a:srgbClr val="000000"/>
              </a:solidFill>
              <a:latin typeface="华文新魏" pitchFamily="2" charset="-122"/>
              <a:ea typeface="华文新魏" pitchFamily="2" charset="-122"/>
            </a:endParaRPr>
          </a:p>
        </p:txBody>
      </p:sp>
      <p:cxnSp>
        <p:nvCxnSpPr>
          <p:cNvPr id="23" name="AutoShape 22">
            <a:extLst>
              <a:ext uri="{FF2B5EF4-FFF2-40B4-BE49-F238E27FC236}">
                <a16:creationId xmlns:a16="http://schemas.microsoft.com/office/drawing/2014/main" id="{7A591360-4ADE-4E19-A72A-0986F9A065D3}"/>
              </a:ext>
            </a:extLst>
          </p:cNvPr>
          <p:cNvCxnSpPr>
            <a:cxnSpLocks noChangeShapeType="1"/>
            <a:stCxn id="11" idx="3"/>
            <a:endCxn id="12" idx="1"/>
          </p:cNvCxnSpPr>
          <p:nvPr/>
        </p:nvCxnSpPr>
        <p:spPr bwMode="auto">
          <a:xfrm>
            <a:off x="7162800" y="4151313"/>
            <a:ext cx="533400" cy="0"/>
          </a:xfrm>
          <a:prstGeom prst="straightConnector1">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2494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1"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1"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0-#ppt_h/2"/>
                                          </p:val>
                                        </p:tav>
                                        <p:tav tm="100000">
                                          <p:val>
                                            <p:strVal val="#ppt_y"/>
                                          </p:val>
                                        </p:tav>
                                      </p:tavLst>
                                    </p:anim>
                                  </p:childTnLst>
                                </p:cTn>
                              </p:par>
                              <p:par>
                                <p:cTn id="71" presetID="2" presetClass="entr" presetSubtype="1"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1" fill="hold" grpId="0" nodeType="click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500" fill="hold"/>
                                        <p:tgtEl>
                                          <p:spTgt spid="11"/>
                                        </p:tgtEl>
                                        <p:attrNameLst>
                                          <p:attrName>ppt_x</p:attrName>
                                        </p:attrNameLst>
                                      </p:cBhvr>
                                      <p:tavLst>
                                        <p:tav tm="0">
                                          <p:val>
                                            <p:strVal val="#ppt_x"/>
                                          </p:val>
                                        </p:tav>
                                        <p:tav tm="100000">
                                          <p:val>
                                            <p:strVal val="#ppt_x"/>
                                          </p:val>
                                        </p:tav>
                                      </p:tavLst>
                                    </p:anim>
                                    <p:anim calcmode="lin" valueType="num">
                                      <p:cBhvr additive="base">
                                        <p:cTn id="84" dur="500" fill="hold"/>
                                        <p:tgtEl>
                                          <p:spTgt spid="11"/>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 calcmode="lin" valueType="num">
                                      <p:cBhvr additive="base">
                                        <p:cTn id="87" dur="500" fill="hold"/>
                                        <p:tgtEl>
                                          <p:spTgt spid="13"/>
                                        </p:tgtEl>
                                        <p:attrNameLst>
                                          <p:attrName>ppt_x</p:attrName>
                                        </p:attrNameLst>
                                      </p:cBhvr>
                                      <p:tavLst>
                                        <p:tav tm="0">
                                          <p:val>
                                            <p:strVal val="#ppt_x"/>
                                          </p:val>
                                        </p:tav>
                                        <p:tav tm="100000">
                                          <p:val>
                                            <p:strVal val="#ppt_x"/>
                                          </p:val>
                                        </p:tav>
                                      </p:tavLst>
                                    </p:anim>
                                    <p:anim calcmode="lin" valueType="num">
                                      <p:cBhvr additive="base">
                                        <p:cTn id="88" dur="500" fill="hold"/>
                                        <p:tgtEl>
                                          <p:spTgt spid="13"/>
                                        </p:tgtEl>
                                        <p:attrNameLst>
                                          <p:attrName>ppt_y</p:attrName>
                                        </p:attrNameLst>
                                      </p:cBhvr>
                                      <p:tavLst>
                                        <p:tav tm="0">
                                          <p:val>
                                            <p:strVal val="0-#ppt_h/2"/>
                                          </p:val>
                                        </p:tav>
                                        <p:tav tm="100000">
                                          <p:val>
                                            <p:strVal val="#ppt_y"/>
                                          </p:val>
                                        </p:tav>
                                      </p:tavLst>
                                    </p:anim>
                                  </p:childTnLst>
                                </p:cTn>
                              </p:par>
                              <p:par>
                                <p:cTn id="89" presetID="2" presetClass="entr" presetSubtype="1"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additive="base">
                                        <p:cTn id="91" dur="500" fill="hold"/>
                                        <p:tgtEl>
                                          <p:spTgt spid="14"/>
                                        </p:tgtEl>
                                        <p:attrNameLst>
                                          <p:attrName>ppt_x</p:attrName>
                                        </p:attrNameLst>
                                      </p:cBhvr>
                                      <p:tavLst>
                                        <p:tav tm="0">
                                          <p:val>
                                            <p:strVal val="#ppt_x"/>
                                          </p:val>
                                        </p:tav>
                                        <p:tav tm="100000">
                                          <p:val>
                                            <p:strVal val="#ppt_x"/>
                                          </p:val>
                                        </p:tav>
                                      </p:tavLst>
                                    </p:anim>
                                    <p:anim calcmode="lin" valueType="num">
                                      <p:cBhvr additive="base">
                                        <p:cTn id="9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1"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500" fill="hold"/>
                                        <p:tgtEl>
                                          <p:spTgt spid="12"/>
                                        </p:tgtEl>
                                        <p:attrNameLst>
                                          <p:attrName>ppt_x</p:attrName>
                                        </p:attrNameLst>
                                      </p:cBhvr>
                                      <p:tavLst>
                                        <p:tav tm="0">
                                          <p:val>
                                            <p:strVal val="#ppt_x"/>
                                          </p:val>
                                        </p:tav>
                                        <p:tav tm="100000">
                                          <p:val>
                                            <p:strVal val="#ppt_x"/>
                                          </p:val>
                                        </p:tav>
                                      </p:tavLst>
                                    </p:anim>
                                    <p:anim calcmode="lin" valueType="num">
                                      <p:cBhvr additive="base">
                                        <p:cTn id="98" dur="500" fill="hold"/>
                                        <p:tgtEl>
                                          <p:spTgt spid="12"/>
                                        </p:tgtEl>
                                        <p:attrNameLst>
                                          <p:attrName>ppt_y</p:attrName>
                                        </p:attrNameLst>
                                      </p:cBhvr>
                                      <p:tavLst>
                                        <p:tav tm="0">
                                          <p:val>
                                            <p:strVal val="0-#ppt_h/2"/>
                                          </p:val>
                                        </p:tav>
                                        <p:tav tm="100000">
                                          <p:val>
                                            <p:strVal val="#ppt_y"/>
                                          </p:val>
                                        </p:tav>
                                      </p:tavLst>
                                    </p:anim>
                                  </p:childTnLst>
                                </p:cTn>
                              </p:par>
                              <p:par>
                                <p:cTn id="99" presetID="2" presetClass="entr" presetSubtype="1" fill="hold" nodeType="withEffect">
                                  <p:stCondLst>
                                    <p:cond delay="0"/>
                                  </p:stCondLst>
                                  <p:childTnLst>
                                    <p:set>
                                      <p:cBhvr>
                                        <p:cTn id="100" dur="1" fill="hold">
                                          <p:stCondLst>
                                            <p:cond delay="0"/>
                                          </p:stCondLst>
                                        </p:cTn>
                                        <p:tgtEl>
                                          <p:spTgt spid="23"/>
                                        </p:tgtEl>
                                        <p:attrNameLst>
                                          <p:attrName>style.visibility</p:attrName>
                                        </p:attrNameLst>
                                      </p:cBhvr>
                                      <p:to>
                                        <p:strVal val="visible"/>
                                      </p:to>
                                    </p:set>
                                    <p:anim calcmode="lin" valueType="num">
                                      <p:cBhvr additive="base">
                                        <p:cTn id="101" dur="500" fill="hold"/>
                                        <p:tgtEl>
                                          <p:spTgt spid="23"/>
                                        </p:tgtEl>
                                        <p:attrNameLst>
                                          <p:attrName>ppt_x</p:attrName>
                                        </p:attrNameLst>
                                      </p:cBhvr>
                                      <p:tavLst>
                                        <p:tav tm="0">
                                          <p:val>
                                            <p:strVal val="#ppt_x"/>
                                          </p:val>
                                        </p:tav>
                                        <p:tav tm="100000">
                                          <p:val>
                                            <p:strVal val="#ppt_x"/>
                                          </p:val>
                                        </p:tav>
                                      </p:tavLst>
                                    </p:anim>
                                    <p:anim calcmode="lin" valueType="num">
                                      <p:cBhvr additive="base">
                                        <p:cTn id="102"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10" grpId="0" animBg="1"/>
      <p:bldP spid="11" grpId="0" animBg="1"/>
      <p:bldP spid="12" grpId="0" animBg="1"/>
      <p:bldP spid="14" grpId="0" animBg="1"/>
      <p:bldP spid="16" grpId="0" animBg="1"/>
      <p:bldP spid="18" grpId="0" animBg="1"/>
      <p:bldP spid="19" grpId="0"/>
      <p:bldP spid="20" grpId="0" animBg="1"/>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C3AAFAA0-FFE4-4AFC-AFE8-6D747B9E5DDC}"/>
              </a:ext>
            </a:extLst>
          </p:cNvPr>
          <p:cNvSpPr txBox="1">
            <a:spLocks noChangeArrowheads="1"/>
          </p:cNvSpPr>
          <p:nvPr/>
        </p:nvSpPr>
        <p:spPr bwMode="auto">
          <a:xfrm>
            <a:off x="1616075" y="465138"/>
            <a:ext cx="7359650"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黑体" panose="02010609060101010101" pitchFamily="49" charset="-122"/>
                <a:ea typeface="黑体" panose="02010609060101010101" pitchFamily="49" charset="-122"/>
              </a:rPr>
              <a:t>冯</a:t>
            </a:r>
            <a:r>
              <a:rPr kumimoji="1" lang="en-US" altLang="zh-CN" sz="3600" b="1">
                <a:latin typeface="黑体" panose="02010609060101010101" pitchFamily="49" charset="-122"/>
                <a:ea typeface="黑体" panose="02010609060101010101" pitchFamily="49" charset="-122"/>
              </a:rPr>
              <a:t>•</a:t>
            </a:r>
            <a:r>
              <a:rPr kumimoji="1" lang="zh-CN" altLang="en-US" sz="3600" b="1">
                <a:latin typeface="黑体" panose="02010609060101010101" pitchFamily="49" charset="-122"/>
                <a:ea typeface="黑体" panose="02010609060101010101" pitchFamily="49" charset="-122"/>
              </a:rPr>
              <a:t>诺依曼结构处理器（</a:t>
            </a:r>
            <a:r>
              <a:rPr kumimoji="1" lang="en-US" altLang="zh-CN" sz="3600" b="1">
                <a:latin typeface="Times New Roman" panose="02020603050405020304" pitchFamily="18" charset="0"/>
                <a:ea typeface="黑体" panose="02010609060101010101" pitchFamily="49" charset="-122"/>
                <a:cs typeface="Times New Roman" panose="02020603050405020304" pitchFamily="18" charset="0"/>
              </a:rPr>
              <a:t>Intel8086</a:t>
            </a:r>
            <a:r>
              <a:rPr kumimoji="1" lang="zh-CN" altLang="en-US" sz="3600" b="1">
                <a:latin typeface="黑体" panose="02010609060101010101" pitchFamily="49" charset="-122"/>
                <a:ea typeface="黑体" panose="02010609060101010101" pitchFamily="49" charset="-122"/>
              </a:rPr>
              <a:t>）</a:t>
            </a:r>
          </a:p>
        </p:txBody>
      </p:sp>
      <p:pic>
        <p:nvPicPr>
          <p:cNvPr id="16387" name="Picture 7" descr="t1">
            <a:extLst>
              <a:ext uri="{FF2B5EF4-FFF2-40B4-BE49-F238E27FC236}">
                <a16:creationId xmlns:a16="http://schemas.microsoft.com/office/drawing/2014/main" id="{A7A46A51-CDB6-478D-BA90-0BE58C7ED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1268414"/>
            <a:ext cx="8351838"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274856"/>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a:extLst>
              <a:ext uri="{FF2B5EF4-FFF2-40B4-BE49-F238E27FC236}">
                <a16:creationId xmlns:a16="http://schemas.microsoft.com/office/drawing/2014/main" id="{AE77D1FE-B9B6-4203-97A3-8C79F354C51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63491" name="Text Box 2">
            <a:extLst>
              <a:ext uri="{FF2B5EF4-FFF2-40B4-BE49-F238E27FC236}">
                <a16:creationId xmlns:a16="http://schemas.microsoft.com/office/drawing/2014/main" id="{F25E40A5-5904-44EB-9F41-5165051699AF}"/>
              </a:ext>
            </a:extLst>
          </p:cNvPr>
          <p:cNvSpPr txBox="1">
            <a:spLocks noChangeArrowheads="1"/>
          </p:cNvSpPr>
          <p:nvPr/>
        </p:nvSpPr>
        <p:spPr bwMode="auto">
          <a:xfrm>
            <a:off x="2286000" y="1484313"/>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处理器从</a:t>
            </a:r>
            <a:r>
              <a:rPr lang="en-US" altLang="zh-CN" sz="2400">
                <a:solidFill>
                  <a:srgbClr val="C00000"/>
                </a:solidFill>
                <a:latin typeface="华文新魏" panose="02010800040101010101" pitchFamily="2" charset="-122"/>
                <a:ea typeface="华文新魏" panose="02010800040101010101" pitchFamily="2" charset="-122"/>
              </a:rPr>
              <a:t>ISR</a:t>
            </a:r>
            <a:r>
              <a:rPr lang="zh-CN" altLang="en-US" sz="2400">
                <a:solidFill>
                  <a:srgbClr val="C00000"/>
                </a:solidFill>
                <a:latin typeface="华文新魏" panose="02010800040101010101" pitchFamily="2" charset="-122"/>
                <a:ea typeface="华文新魏" panose="02010800040101010101" pitchFamily="2" charset="-122"/>
              </a:rPr>
              <a:t>中返回</a:t>
            </a:r>
          </a:p>
        </p:txBody>
      </p:sp>
      <p:sp>
        <p:nvSpPr>
          <p:cNvPr id="4" name="Text Box 18">
            <a:extLst>
              <a:ext uri="{FF2B5EF4-FFF2-40B4-BE49-F238E27FC236}">
                <a16:creationId xmlns:a16="http://schemas.microsoft.com/office/drawing/2014/main" id="{6835A368-7689-409B-A6CA-EF492A08F187}"/>
              </a:ext>
            </a:extLst>
          </p:cNvPr>
          <p:cNvSpPr txBox="1">
            <a:spLocks noChangeArrowheads="1"/>
          </p:cNvSpPr>
          <p:nvPr/>
        </p:nvSpPr>
        <p:spPr bwMode="auto">
          <a:xfrm>
            <a:off x="2278063" y="1916113"/>
            <a:ext cx="7613650"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20000"/>
              </a:spcBef>
              <a:defRPr/>
            </a:pPr>
            <a:r>
              <a:rPr lang="en-US" altLang="zh-CN" kern="0" dirty="0">
                <a:solidFill>
                  <a:srgbClr val="000000"/>
                </a:solidFill>
                <a:latin typeface="华文新魏" pitchFamily="2" charset="-122"/>
                <a:ea typeface="华文新魏" pitchFamily="2" charset="-122"/>
              </a:rPr>
              <a:t>      </a:t>
            </a:r>
            <a:r>
              <a:rPr lang="zh-CN" altLang="en-US" kern="0" dirty="0">
                <a:solidFill>
                  <a:srgbClr val="3333CC"/>
                </a:solidFill>
                <a:latin typeface="华文新魏" pitchFamily="2" charset="-122"/>
                <a:ea typeface="华文新魏" pitchFamily="2" charset="-122"/>
              </a:rPr>
              <a:t>处理器从</a:t>
            </a:r>
            <a:r>
              <a:rPr lang="en-US" altLang="zh-CN" kern="0" dirty="0">
                <a:solidFill>
                  <a:srgbClr val="3333CC"/>
                </a:solidFill>
                <a:latin typeface="华文新魏" pitchFamily="2" charset="-122"/>
                <a:ea typeface="华文新魏" pitchFamily="2" charset="-122"/>
              </a:rPr>
              <a:t>ISR</a:t>
            </a:r>
            <a:r>
              <a:rPr lang="zh-CN" altLang="en-US" kern="0" dirty="0">
                <a:solidFill>
                  <a:srgbClr val="3333CC"/>
                </a:solidFill>
                <a:latin typeface="华文新魏" pitchFamily="2" charset="-122"/>
                <a:ea typeface="华文新魏" pitchFamily="2" charset="-122"/>
              </a:rPr>
              <a:t>中返回时可以确定处理器的运行模式（处理模式或线程</a:t>
            </a:r>
          </a:p>
          <a:p>
            <a:pPr>
              <a:spcBef>
                <a:spcPct val="20000"/>
              </a:spcBef>
              <a:defRPr/>
            </a:pPr>
            <a:r>
              <a:rPr lang="zh-CN" altLang="en-US" kern="0" dirty="0">
                <a:solidFill>
                  <a:srgbClr val="3333CC"/>
                </a:solidFill>
                <a:latin typeface="华文新魏" pitchFamily="2" charset="-122"/>
                <a:ea typeface="华文新魏" pitchFamily="2" charset="-122"/>
              </a:rPr>
              <a:t>模式）及使用的堆栈（主堆栈或进程堆栈）。</a:t>
            </a:r>
          </a:p>
          <a:p>
            <a:pPr>
              <a:spcBef>
                <a:spcPct val="20000"/>
              </a:spcBef>
              <a:defRPr/>
            </a:pPr>
            <a:r>
              <a:rPr lang="zh-CN" altLang="en-US" kern="0" dirty="0">
                <a:solidFill>
                  <a:srgbClr val="660066"/>
                </a:solidFill>
                <a:latin typeface="华文新魏" pitchFamily="2" charset="-122"/>
                <a:ea typeface="华文新魏" pitchFamily="2" charset="-122"/>
              </a:rPr>
              <a:t>     当使用下面的其中一条指令将</a:t>
            </a:r>
            <a:r>
              <a:rPr lang="en-US" altLang="zh-CN" kern="0" dirty="0">
                <a:solidFill>
                  <a:srgbClr val="660066"/>
                </a:solidFill>
                <a:latin typeface="华文新魏" pitchFamily="2" charset="-122"/>
                <a:ea typeface="华文新魏" pitchFamily="2" charset="-122"/>
              </a:rPr>
              <a:t>LR</a:t>
            </a:r>
            <a:r>
              <a:rPr lang="zh-CN" altLang="en-US" kern="0" dirty="0">
                <a:solidFill>
                  <a:srgbClr val="660066"/>
                </a:solidFill>
                <a:latin typeface="华文新魏" pitchFamily="2" charset="-122"/>
                <a:ea typeface="华文新魏" pitchFamily="2" charset="-122"/>
              </a:rPr>
              <a:t>的值装入</a:t>
            </a:r>
            <a:r>
              <a:rPr lang="en-US" altLang="zh-CN" kern="0" dirty="0">
                <a:solidFill>
                  <a:srgbClr val="660066"/>
                </a:solidFill>
                <a:latin typeface="华文新魏" pitchFamily="2" charset="-122"/>
                <a:ea typeface="华文新魏" pitchFamily="2" charset="-122"/>
              </a:rPr>
              <a:t>PC</a:t>
            </a:r>
            <a:r>
              <a:rPr lang="zh-CN" altLang="en-US" kern="0" dirty="0">
                <a:solidFill>
                  <a:srgbClr val="660066"/>
                </a:solidFill>
                <a:latin typeface="华文新魏" pitchFamily="2" charset="-122"/>
                <a:ea typeface="华文新魏" pitchFamily="2" charset="-122"/>
              </a:rPr>
              <a:t>时，执行异常返回：</a:t>
            </a:r>
          </a:p>
        </p:txBody>
      </p:sp>
      <p:sp>
        <p:nvSpPr>
          <p:cNvPr id="5" name="Text Box 19">
            <a:extLst>
              <a:ext uri="{FF2B5EF4-FFF2-40B4-BE49-F238E27FC236}">
                <a16:creationId xmlns:a16="http://schemas.microsoft.com/office/drawing/2014/main" id="{F6C7A005-5BD9-4E7E-B131-73FB4B89DBAF}"/>
              </a:ext>
            </a:extLst>
          </p:cNvPr>
          <p:cNvSpPr txBox="1">
            <a:spLocks noChangeArrowheads="1"/>
          </p:cNvSpPr>
          <p:nvPr/>
        </p:nvSpPr>
        <p:spPr bwMode="auto">
          <a:xfrm>
            <a:off x="2819400" y="3213100"/>
            <a:ext cx="5257800" cy="297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20000"/>
              </a:spcBef>
              <a:buFont typeface="Wingdings" pitchFamily="2" charset="2"/>
              <a:buChar char="l"/>
              <a:defRPr/>
            </a:pPr>
            <a:r>
              <a:rPr lang="en-US" altLang="zh-CN" sz="1600" kern="0">
                <a:solidFill>
                  <a:srgbClr val="000000"/>
                </a:solidFill>
                <a:latin typeface="华文新魏" pitchFamily="2" charset="-122"/>
                <a:ea typeface="华文新魏" pitchFamily="2" charset="-122"/>
              </a:rPr>
              <a:t>POP</a:t>
            </a:r>
            <a:r>
              <a:rPr lang="zh-CN" altLang="en-US" sz="1600" kern="0">
                <a:solidFill>
                  <a:srgbClr val="000000"/>
                </a:solidFill>
                <a:latin typeface="华文新魏" pitchFamily="2" charset="-122"/>
                <a:ea typeface="华文新魏" pitchFamily="2" charset="-122"/>
              </a:rPr>
              <a:t>包括加载</a:t>
            </a:r>
            <a:r>
              <a:rPr lang="en-US" altLang="zh-CN" sz="1600" kern="0">
                <a:solidFill>
                  <a:srgbClr val="000000"/>
                </a:solidFill>
                <a:latin typeface="华文新魏" pitchFamily="2" charset="-122"/>
                <a:ea typeface="华文新魏" pitchFamily="2" charset="-122"/>
              </a:rPr>
              <a:t>PC</a:t>
            </a:r>
            <a:r>
              <a:rPr lang="zh-CN" altLang="en-US" sz="1600" kern="0">
                <a:solidFill>
                  <a:srgbClr val="000000"/>
                </a:solidFill>
                <a:latin typeface="华文新魏" pitchFamily="2" charset="-122"/>
                <a:ea typeface="华文新魏" pitchFamily="2" charset="-122"/>
              </a:rPr>
              <a:t>的</a:t>
            </a:r>
            <a:r>
              <a:rPr lang="en-US" altLang="zh-CN" sz="1600" kern="0">
                <a:solidFill>
                  <a:srgbClr val="000000"/>
                </a:solidFill>
                <a:latin typeface="华文新魏" pitchFamily="2" charset="-122"/>
                <a:ea typeface="华文新魏" pitchFamily="2" charset="-122"/>
              </a:rPr>
              <a:t>LDM</a:t>
            </a:r>
            <a:r>
              <a:rPr lang="zh-CN" altLang="en-US" sz="1600" kern="0">
                <a:solidFill>
                  <a:srgbClr val="000000"/>
                </a:solidFill>
                <a:latin typeface="华文新魏" pitchFamily="2" charset="-122"/>
                <a:ea typeface="华文新魏" pitchFamily="2" charset="-122"/>
              </a:rPr>
              <a:t>操作</a:t>
            </a:r>
          </a:p>
          <a:p>
            <a:pPr>
              <a:spcBef>
                <a:spcPct val="20000"/>
              </a:spcBef>
              <a:defRPr/>
            </a:pPr>
            <a:r>
              <a:rPr lang="zh-CN" altLang="en-US" sz="1600" kern="0">
                <a:solidFill>
                  <a:srgbClr val="000000"/>
                </a:solidFill>
                <a:latin typeface="华文新魏" pitchFamily="2" charset="-122"/>
                <a:ea typeface="华文新魏" pitchFamily="2" charset="-122"/>
              </a:rPr>
              <a:t>       </a:t>
            </a:r>
            <a:r>
              <a:rPr lang="en-US" altLang="zh-CN" sz="1600" kern="0">
                <a:solidFill>
                  <a:srgbClr val="000000"/>
                </a:solidFill>
                <a:latin typeface="华文新魏" pitchFamily="2" charset="-122"/>
                <a:ea typeface="华文新魏" pitchFamily="2" charset="-122"/>
              </a:rPr>
              <a:t>PUSH    LR</a:t>
            </a:r>
          </a:p>
          <a:p>
            <a:pPr>
              <a:spcBef>
                <a:spcPct val="20000"/>
              </a:spcBef>
              <a:defRPr/>
            </a:pPr>
            <a:r>
              <a:rPr lang="en-US" altLang="zh-CN" sz="1600" kern="0">
                <a:solidFill>
                  <a:srgbClr val="000000"/>
                </a:solidFill>
                <a:latin typeface="华文新魏" pitchFamily="2" charset="-122"/>
                <a:ea typeface="华文新魏" pitchFamily="2" charset="-122"/>
              </a:rPr>
              <a:t>       POP      PC</a:t>
            </a:r>
          </a:p>
          <a:p>
            <a:pPr>
              <a:spcBef>
                <a:spcPct val="20000"/>
              </a:spcBef>
              <a:defRPr/>
            </a:pPr>
            <a:endParaRPr lang="en-US" altLang="zh-CN" sz="1600" kern="0">
              <a:solidFill>
                <a:srgbClr val="000000"/>
              </a:solidFill>
              <a:latin typeface="华文新魏" pitchFamily="2" charset="-122"/>
              <a:ea typeface="华文新魏" pitchFamily="2" charset="-122"/>
            </a:endParaRPr>
          </a:p>
          <a:p>
            <a:pPr>
              <a:spcBef>
                <a:spcPct val="20000"/>
              </a:spcBef>
              <a:buFont typeface="Wingdings" pitchFamily="2" charset="2"/>
              <a:buChar char="l"/>
              <a:defRPr/>
            </a:pPr>
            <a:r>
              <a:rPr lang="en-US" altLang="zh-CN" sz="1600" kern="0">
                <a:solidFill>
                  <a:srgbClr val="000000"/>
                </a:solidFill>
                <a:latin typeface="华文新魏" pitchFamily="2" charset="-122"/>
                <a:ea typeface="华文新魏" pitchFamily="2" charset="-122"/>
              </a:rPr>
              <a:t>LDR</a:t>
            </a:r>
            <a:r>
              <a:rPr lang="zh-CN" altLang="en-US" sz="1600" kern="0">
                <a:solidFill>
                  <a:srgbClr val="000000"/>
                </a:solidFill>
                <a:latin typeface="华文新魏" pitchFamily="2" charset="-122"/>
                <a:ea typeface="华文新魏" pitchFamily="2" charset="-122"/>
              </a:rPr>
              <a:t>操作，将</a:t>
            </a:r>
            <a:r>
              <a:rPr lang="en-US" altLang="zh-CN" sz="1600" kern="0">
                <a:solidFill>
                  <a:srgbClr val="000000"/>
                </a:solidFill>
                <a:latin typeface="华文新魏" pitchFamily="2" charset="-122"/>
                <a:ea typeface="华文新魏" pitchFamily="2" charset="-122"/>
              </a:rPr>
              <a:t>PC</a:t>
            </a:r>
            <a:r>
              <a:rPr lang="zh-CN" altLang="en-US" sz="1600" kern="0">
                <a:solidFill>
                  <a:srgbClr val="000000"/>
                </a:solidFill>
                <a:latin typeface="华文新魏" pitchFamily="2" charset="-122"/>
                <a:ea typeface="华文新魏" pitchFamily="2" charset="-122"/>
              </a:rPr>
              <a:t>作为目标寄存器</a:t>
            </a:r>
          </a:p>
          <a:p>
            <a:pPr>
              <a:spcBef>
                <a:spcPct val="20000"/>
              </a:spcBef>
              <a:defRPr/>
            </a:pPr>
            <a:r>
              <a:rPr lang="zh-CN" altLang="en-US" sz="1600" kern="0">
                <a:solidFill>
                  <a:srgbClr val="000000"/>
                </a:solidFill>
                <a:latin typeface="华文新魏" pitchFamily="2" charset="-122"/>
                <a:ea typeface="华文新魏" pitchFamily="2" charset="-122"/>
              </a:rPr>
              <a:t>       </a:t>
            </a:r>
            <a:r>
              <a:rPr lang="en-US" altLang="zh-CN" sz="1600" kern="0">
                <a:solidFill>
                  <a:srgbClr val="000000"/>
                </a:solidFill>
                <a:latin typeface="华文新魏" pitchFamily="2" charset="-122"/>
                <a:ea typeface="华文新魏" pitchFamily="2" charset="-122"/>
              </a:rPr>
              <a:t>STR      LR </a:t>
            </a:r>
            <a:r>
              <a:rPr lang="zh-CN" altLang="en-US" sz="1600" kern="0">
                <a:solidFill>
                  <a:srgbClr val="000000"/>
                </a:solidFill>
                <a:latin typeface="华文新魏" pitchFamily="2" charset="-122"/>
                <a:ea typeface="华文新魏" pitchFamily="2" charset="-122"/>
              </a:rPr>
              <a:t>， </a:t>
            </a:r>
            <a:r>
              <a:rPr lang="en-US" altLang="zh-CN" sz="1600" kern="0">
                <a:solidFill>
                  <a:srgbClr val="000000"/>
                </a:solidFill>
                <a:latin typeface="华文新魏" pitchFamily="2" charset="-122"/>
                <a:ea typeface="华文新魏" pitchFamily="2" charset="-122"/>
              </a:rPr>
              <a:t>#0X2000</a:t>
            </a:r>
          </a:p>
          <a:p>
            <a:pPr>
              <a:spcBef>
                <a:spcPct val="20000"/>
              </a:spcBef>
              <a:defRPr/>
            </a:pPr>
            <a:r>
              <a:rPr lang="en-US" altLang="zh-CN" sz="1600" kern="0">
                <a:solidFill>
                  <a:srgbClr val="000000"/>
                </a:solidFill>
                <a:latin typeface="华文新魏" pitchFamily="2" charset="-122"/>
                <a:ea typeface="华文新魏" pitchFamily="2" charset="-122"/>
              </a:rPr>
              <a:t>       LDR     PC</a:t>
            </a:r>
            <a:r>
              <a:rPr lang="zh-CN" altLang="en-US" sz="1600" kern="0">
                <a:solidFill>
                  <a:srgbClr val="000000"/>
                </a:solidFill>
                <a:latin typeface="华文新魏" pitchFamily="2" charset="-122"/>
                <a:ea typeface="华文新魏" pitchFamily="2" charset="-122"/>
              </a:rPr>
              <a:t>，  </a:t>
            </a:r>
            <a:r>
              <a:rPr lang="en-US" altLang="zh-CN" sz="1600" kern="0">
                <a:solidFill>
                  <a:srgbClr val="000000"/>
                </a:solidFill>
                <a:latin typeface="华文新魏" pitchFamily="2" charset="-122"/>
                <a:ea typeface="华文新魏" pitchFamily="2" charset="-122"/>
              </a:rPr>
              <a:t>#0X2000 </a:t>
            </a:r>
          </a:p>
          <a:p>
            <a:pPr>
              <a:spcBef>
                <a:spcPct val="20000"/>
              </a:spcBef>
              <a:defRPr/>
            </a:pPr>
            <a:endParaRPr lang="en-US" altLang="zh-CN" sz="1600" kern="0">
              <a:solidFill>
                <a:srgbClr val="000000"/>
              </a:solidFill>
              <a:latin typeface="华文新魏" pitchFamily="2" charset="-122"/>
              <a:ea typeface="华文新魏" pitchFamily="2" charset="-122"/>
            </a:endParaRPr>
          </a:p>
          <a:p>
            <a:pPr>
              <a:spcBef>
                <a:spcPct val="20000"/>
              </a:spcBef>
              <a:buFont typeface="Wingdings" pitchFamily="2" charset="2"/>
              <a:buChar char="l"/>
              <a:defRPr/>
            </a:pPr>
            <a:r>
              <a:rPr lang="en-US" altLang="zh-CN" sz="1600" kern="0">
                <a:solidFill>
                  <a:srgbClr val="000000"/>
                </a:solidFill>
                <a:latin typeface="华文新魏" pitchFamily="2" charset="-122"/>
                <a:ea typeface="华文新魏" pitchFamily="2" charset="-122"/>
              </a:rPr>
              <a:t>BX</a:t>
            </a:r>
            <a:r>
              <a:rPr lang="zh-CN" altLang="en-US" sz="1600" kern="0">
                <a:solidFill>
                  <a:srgbClr val="000000"/>
                </a:solidFill>
                <a:latin typeface="华文新魏" pitchFamily="2" charset="-122"/>
                <a:ea typeface="华文新魏" pitchFamily="2" charset="-122"/>
              </a:rPr>
              <a:t>操作，可使用任意寄存器</a:t>
            </a:r>
          </a:p>
          <a:p>
            <a:pPr>
              <a:spcBef>
                <a:spcPct val="20000"/>
              </a:spcBef>
              <a:defRPr/>
            </a:pPr>
            <a:r>
              <a:rPr lang="zh-CN" altLang="en-US" sz="1600" kern="0">
                <a:solidFill>
                  <a:srgbClr val="000000"/>
                </a:solidFill>
                <a:latin typeface="华文新魏" pitchFamily="2" charset="-122"/>
                <a:ea typeface="华文新魏" pitchFamily="2" charset="-122"/>
              </a:rPr>
              <a:t>       </a:t>
            </a:r>
            <a:r>
              <a:rPr lang="en-US" altLang="zh-CN" sz="1600" kern="0">
                <a:solidFill>
                  <a:srgbClr val="000000"/>
                </a:solidFill>
                <a:latin typeface="华文新魏" pitchFamily="2" charset="-122"/>
                <a:ea typeface="华文新魏" pitchFamily="2" charset="-122"/>
              </a:rPr>
              <a:t>BX        LR</a:t>
            </a:r>
          </a:p>
        </p:txBody>
      </p:sp>
      <p:sp>
        <p:nvSpPr>
          <p:cNvPr id="6" name="Rectangle 21">
            <a:extLst>
              <a:ext uri="{FF2B5EF4-FFF2-40B4-BE49-F238E27FC236}">
                <a16:creationId xmlns:a16="http://schemas.microsoft.com/office/drawing/2014/main" id="{4F48CCB9-E377-42F0-BD31-618A2658794E}"/>
              </a:ext>
            </a:extLst>
          </p:cNvPr>
          <p:cNvSpPr>
            <a:spLocks noChangeArrowheads="1"/>
          </p:cNvSpPr>
          <p:nvPr/>
        </p:nvSpPr>
        <p:spPr bwMode="auto">
          <a:xfrm>
            <a:off x="3200400" y="3527425"/>
            <a:ext cx="2362200" cy="609600"/>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Rectangle 22">
            <a:extLst>
              <a:ext uri="{FF2B5EF4-FFF2-40B4-BE49-F238E27FC236}">
                <a16:creationId xmlns:a16="http://schemas.microsoft.com/office/drawing/2014/main" id="{0A9AE1E1-BE88-4350-90C4-D1F42BA85EFE}"/>
              </a:ext>
            </a:extLst>
          </p:cNvPr>
          <p:cNvSpPr>
            <a:spLocks noChangeArrowheads="1"/>
          </p:cNvSpPr>
          <p:nvPr/>
        </p:nvSpPr>
        <p:spPr bwMode="auto">
          <a:xfrm>
            <a:off x="3200400" y="4670425"/>
            <a:ext cx="2362200" cy="609600"/>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8" name="Rectangle 23">
            <a:extLst>
              <a:ext uri="{FF2B5EF4-FFF2-40B4-BE49-F238E27FC236}">
                <a16:creationId xmlns:a16="http://schemas.microsoft.com/office/drawing/2014/main" id="{DA60213B-C87C-4735-94D2-10C016FA3F6D}"/>
              </a:ext>
            </a:extLst>
          </p:cNvPr>
          <p:cNvSpPr>
            <a:spLocks noChangeArrowheads="1"/>
          </p:cNvSpPr>
          <p:nvPr/>
        </p:nvSpPr>
        <p:spPr bwMode="auto">
          <a:xfrm>
            <a:off x="3200400" y="5889625"/>
            <a:ext cx="2362200" cy="609600"/>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grpSp>
        <p:nvGrpSpPr>
          <p:cNvPr id="63497" name="Group 30">
            <a:extLst>
              <a:ext uri="{FF2B5EF4-FFF2-40B4-BE49-F238E27FC236}">
                <a16:creationId xmlns:a16="http://schemas.microsoft.com/office/drawing/2014/main" id="{1B5FC89D-DC98-4A38-B148-81D06417685E}"/>
              </a:ext>
            </a:extLst>
          </p:cNvPr>
          <p:cNvGrpSpPr>
            <a:grpSpLocks/>
          </p:cNvGrpSpPr>
          <p:nvPr/>
        </p:nvGrpSpPr>
        <p:grpSpPr bwMode="auto">
          <a:xfrm>
            <a:off x="7239000" y="3375025"/>
            <a:ext cx="1981200" cy="2590800"/>
            <a:chOff x="3600" y="1776"/>
            <a:chExt cx="1248" cy="1632"/>
          </a:xfrm>
        </p:grpSpPr>
        <p:sp>
          <p:nvSpPr>
            <p:cNvPr id="10" name="AutoShape 24">
              <a:extLst>
                <a:ext uri="{FF2B5EF4-FFF2-40B4-BE49-F238E27FC236}">
                  <a16:creationId xmlns:a16="http://schemas.microsoft.com/office/drawing/2014/main" id="{A266DBA2-67A6-455F-B0AA-CC8722A4B0C0}"/>
                </a:ext>
              </a:extLst>
            </p:cNvPr>
            <p:cNvSpPr>
              <a:spLocks noChangeArrowheads="1"/>
            </p:cNvSpPr>
            <p:nvPr/>
          </p:nvSpPr>
          <p:spPr bwMode="auto">
            <a:xfrm>
              <a:off x="3888" y="2112"/>
              <a:ext cx="624" cy="336"/>
            </a:xfrm>
            <a:prstGeom prst="roundRect">
              <a:avLst>
                <a:gd name="adj" fmla="val 16667"/>
              </a:avLst>
            </a:prstGeom>
            <a:solidFill>
              <a:srgbClr val="FFFF00"/>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LR</a:t>
              </a:r>
            </a:p>
          </p:txBody>
        </p:sp>
        <p:sp>
          <p:nvSpPr>
            <p:cNvPr id="11" name="AutoShape 25">
              <a:extLst>
                <a:ext uri="{FF2B5EF4-FFF2-40B4-BE49-F238E27FC236}">
                  <a16:creationId xmlns:a16="http://schemas.microsoft.com/office/drawing/2014/main" id="{E7773ECA-73BE-4B36-A528-D269135FA2DD}"/>
                </a:ext>
              </a:extLst>
            </p:cNvPr>
            <p:cNvSpPr>
              <a:spLocks noChangeArrowheads="1"/>
            </p:cNvSpPr>
            <p:nvPr/>
          </p:nvSpPr>
          <p:spPr bwMode="auto">
            <a:xfrm>
              <a:off x="3888" y="2928"/>
              <a:ext cx="624" cy="336"/>
            </a:xfrm>
            <a:prstGeom prst="roundRect">
              <a:avLst>
                <a:gd name="adj" fmla="val 16667"/>
              </a:avLst>
            </a:prstGeom>
            <a:solidFill>
              <a:srgbClr val="FF00FF"/>
            </a:solidFill>
            <a:ln w="12700"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defRPr/>
              </a:pPr>
              <a:r>
                <a:rPr lang="en-US" altLang="zh-CN" kern="0">
                  <a:solidFill>
                    <a:sysClr val="windowText" lastClr="000000"/>
                  </a:solidFill>
                </a:rPr>
                <a:t>PC</a:t>
              </a:r>
            </a:p>
          </p:txBody>
        </p:sp>
        <p:sp>
          <p:nvSpPr>
            <p:cNvPr id="12" name="AutoShape 26">
              <a:extLst>
                <a:ext uri="{FF2B5EF4-FFF2-40B4-BE49-F238E27FC236}">
                  <a16:creationId xmlns:a16="http://schemas.microsoft.com/office/drawing/2014/main" id="{231384BD-9AFE-4A6E-975B-0FDBBC0D3ED1}"/>
                </a:ext>
              </a:extLst>
            </p:cNvPr>
            <p:cNvSpPr>
              <a:spLocks noChangeArrowheads="1"/>
            </p:cNvSpPr>
            <p:nvPr/>
          </p:nvSpPr>
          <p:spPr bwMode="auto">
            <a:xfrm>
              <a:off x="4128" y="2448"/>
              <a:ext cx="144" cy="480"/>
            </a:xfrm>
            <a:prstGeom prst="downArrow">
              <a:avLst>
                <a:gd name="adj1" fmla="val 50000"/>
                <a:gd name="adj2" fmla="val 83333"/>
              </a:avLst>
            </a:prstGeom>
            <a:solidFill>
              <a:srgbClr val="00CC99"/>
            </a:solidFill>
            <a:ln w="1905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3" name="Rectangle 27">
              <a:extLst>
                <a:ext uri="{FF2B5EF4-FFF2-40B4-BE49-F238E27FC236}">
                  <a16:creationId xmlns:a16="http://schemas.microsoft.com/office/drawing/2014/main" id="{86B8882E-9A16-4620-9A6D-C57CF99BAC07}"/>
                </a:ext>
              </a:extLst>
            </p:cNvPr>
            <p:cNvSpPr>
              <a:spLocks noChangeArrowheads="1"/>
            </p:cNvSpPr>
            <p:nvPr/>
          </p:nvSpPr>
          <p:spPr bwMode="auto">
            <a:xfrm>
              <a:off x="3600" y="1776"/>
              <a:ext cx="1248" cy="1632"/>
            </a:xfrm>
            <a:prstGeom prst="rect">
              <a:avLst/>
            </a:prstGeom>
            <a:noFill/>
            <a:ln w="19050" cap="rnd" algn="ctr">
              <a:solidFill>
                <a:srgbClr val="00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4" name="Text Box 29">
              <a:extLst>
                <a:ext uri="{FF2B5EF4-FFF2-40B4-BE49-F238E27FC236}">
                  <a16:creationId xmlns:a16="http://schemas.microsoft.com/office/drawing/2014/main" id="{B7F513E1-D04F-41AC-BD33-50E5DB68F2DB}"/>
                </a:ext>
              </a:extLst>
            </p:cNvPr>
            <p:cNvSpPr txBox="1">
              <a:spLocks noChangeArrowheads="1"/>
            </p:cNvSpPr>
            <p:nvPr/>
          </p:nvSpPr>
          <p:spPr bwMode="auto">
            <a:xfrm>
              <a:off x="3600" y="1824"/>
              <a:ext cx="12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lgn="ctr">
                <a:spcBef>
                  <a:spcPct val="50000"/>
                </a:spcBef>
                <a:defRPr/>
              </a:pPr>
              <a:r>
                <a:rPr lang="zh-CN" altLang="en-US" sz="1600" kern="0">
                  <a:solidFill>
                    <a:srgbClr val="000000"/>
                  </a:solidFill>
                  <a:latin typeface="华文新魏" pitchFamily="2" charset="-122"/>
                  <a:ea typeface="华文新魏" pitchFamily="2" charset="-122"/>
                </a:rPr>
                <a:t>异常处理程序</a:t>
              </a:r>
            </a:p>
          </p:txBody>
        </p:sp>
      </p:grpSp>
      <p:sp>
        <p:nvSpPr>
          <p:cNvPr id="15" name="Text Box 31">
            <a:extLst>
              <a:ext uri="{FF2B5EF4-FFF2-40B4-BE49-F238E27FC236}">
                <a16:creationId xmlns:a16="http://schemas.microsoft.com/office/drawing/2014/main" id="{F50A471F-EDBD-4B0C-AE57-1DBC366FADFF}"/>
              </a:ext>
            </a:extLst>
          </p:cNvPr>
          <p:cNvSpPr txBox="1">
            <a:spLocks noChangeArrowheads="1"/>
          </p:cNvSpPr>
          <p:nvPr/>
        </p:nvSpPr>
        <p:spPr bwMode="auto">
          <a:xfrm>
            <a:off x="8225136" y="4441825"/>
            <a:ext cx="46166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kern="0">
                <a:solidFill>
                  <a:srgbClr val="000000"/>
                </a:solidFill>
                <a:latin typeface="华文新魏" pitchFamily="2" charset="-122"/>
                <a:ea typeface="华文新魏" pitchFamily="2" charset="-122"/>
              </a:rPr>
              <a:t>更新</a:t>
            </a:r>
          </a:p>
        </p:txBody>
      </p:sp>
    </p:spTree>
    <p:extLst>
      <p:ext uri="{BB962C8B-B14F-4D97-AF65-F5344CB8AC3E}">
        <p14:creationId xmlns:p14="http://schemas.microsoft.com/office/powerpoint/2010/main" val="1655506150"/>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a:extLst>
              <a:ext uri="{FF2B5EF4-FFF2-40B4-BE49-F238E27FC236}">
                <a16:creationId xmlns:a16="http://schemas.microsoft.com/office/drawing/2014/main" id="{B3761C74-603E-4BB0-8F4B-7282EA12A8CB}"/>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65539" name="Text Box 2">
            <a:extLst>
              <a:ext uri="{FF2B5EF4-FFF2-40B4-BE49-F238E27FC236}">
                <a16:creationId xmlns:a16="http://schemas.microsoft.com/office/drawing/2014/main" id="{25A8D635-83B2-4621-B913-2668AC3C8B8E}"/>
              </a:ext>
            </a:extLst>
          </p:cNvPr>
          <p:cNvSpPr txBox="1">
            <a:spLocks noChangeArrowheads="1"/>
          </p:cNvSpPr>
          <p:nvPr/>
        </p:nvSpPr>
        <p:spPr bwMode="auto">
          <a:xfrm>
            <a:off x="2389188" y="1277938"/>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异常返回行为</a:t>
            </a:r>
          </a:p>
        </p:txBody>
      </p:sp>
      <p:sp>
        <p:nvSpPr>
          <p:cNvPr id="4" name="Text Box 8">
            <a:extLst>
              <a:ext uri="{FF2B5EF4-FFF2-40B4-BE49-F238E27FC236}">
                <a16:creationId xmlns:a16="http://schemas.microsoft.com/office/drawing/2014/main" id="{5383B87A-DE29-43CC-97E0-BA3B7A92DC1F}"/>
              </a:ext>
            </a:extLst>
          </p:cNvPr>
          <p:cNvSpPr txBox="1">
            <a:spLocks noChangeArrowheads="1"/>
          </p:cNvSpPr>
          <p:nvPr/>
        </p:nvSpPr>
        <p:spPr bwMode="auto">
          <a:xfrm>
            <a:off x="2389189" y="1773238"/>
            <a:ext cx="766762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en-US" altLang="zh-CN" sz="2000" kern="0" dirty="0">
                <a:solidFill>
                  <a:srgbClr val="3333CC"/>
                </a:solidFill>
                <a:latin typeface="华文新魏" pitchFamily="2" charset="-122"/>
                <a:ea typeface="华文新魏" pitchFamily="2" charset="-122"/>
              </a:rPr>
              <a:t>      </a:t>
            </a:r>
            <a:r>
              <a:rPr lang="zh-CN" altLang="en-US" sz="2000" kern="0" dirty="0">
                <a:solidFill>
                  <a:srgbClr val="3333CC"/>
                </a:solidFill>
                <a:latin typeface="华文新魏" pitchFamily="2" charset="-122"/>
                <a:ea typeface="华文新魏" pitchFamily="2" charset="-122"/>
              </a:rPr>
              <a:t>当使用上面的指令将</a:t>
            </a:r>
            <a:r>
              <a:rPr lang="en-US" altLang="zh-CN" sz="2000" kern="0" dirty="0">
                <a:solidFill>
                  <a:srgbClr val="3333CC"/>
                </a:solidFill>
                <a:latin typeface="华文新魏" pitchFamily="2" charset="-122"/>
                <a:ea typeface="华文新魏" pitchFamily="2" charset="-122"/>
              </a:rPr>
              <a:t>LR</a:t>
            </a:r>
            <a:r>
              <a:rPr lang="zh-CN" altLang="en-US" sz="2000" kern="0" dirty="0">
                <a:solidFill>
                  <a:srgbClr val="3333CC"/>
                </a:solidFill>
                <a:latin typeface="华文新魏" pitchFamily="2" charset="-122"/>
                <a:ea typeface="华文新魏" pitchFamily="2" charset="-122"/>
              </a:rPr>
              <a:t>的值装入</a:t>
            </a:r>
            <a:r>
              <a:rPr lang="en-US" altLang="zh-CN" sz="2000" kern="0" dirty="0">
                <a:solidFill>
                  <a:srgbClr val="3333CC"/>
                </a:solidFill>
                <a:latin typeface="华文新魏" pitchFamily="2" charset="-122"/>
                <a:ea typeface="华文新魏" pitchFamily="2" charset="-122"/>
              </a:rPr>
              <a:t>PC</a:t>
            </a:r>
            <a:r>
              <a:rPr lang="zh-CN" altLang="en-US" sz="2000" kern="0" dirty="0">
                <a:solidFill>
                  <a:srgbClr val="3333CC"/>
                </a:solidFill>
                <a:latin typeface="华文新魏" pitchFamily="2" charset="-122"/>
                <a:ea typeface="华文新魏" pitchFamily="2" charset="-122"/>
              </a:rPr>
              <a:t>时，写入</a:t>
            </a:r>
            <a:r>
              <a:rPr lang="en-US" altLang="zh-CN" sz="2000" kern="0" dirty="0">
                <a:solidFill>
                  <a:srgbClr val="3333CC"/>
                </a:solidFill>
                <a:latin typeface="华文新魏" pitchFamily="2" charset="-122"/>
                <a:ea typeface="华文新魏" pitchFamily="2" charset="-122"/>
              </a:rPr>
              <a:t>PC</a:t>
            </a:r>
            <a:r>
              <a:rPr lang="zh-CN" altLang="en-US" sz="2000" kern="0" dirty="0">
                <a:solidFill>
                  <a:srgbClr val="3333CC"/>
                </a:solidFill>
                <a:latin typeface="华文新魏" pitchFamily="2" charset="-122"/>
                <a:ea typeface="华文新魏" pitchFamily="2" charset="-122"/>
              </a:rPr>
              <a:t>的值被截取，作为</a:t>
            </a:r>
            <a:r>
              <a:rPr lang="en-US" altLang="zh-CN" sz="2000" b="1" kern="0" dirty="0">
                <a:solidFill>
                  <a:srgbClr val="3333CC"/>
                </a:solidFill>
                <a:latin typeface="华文新魏" pitchFamily="2" charset="-122"/>
                <a:ea typeface="华文新魏" pitchFamily="2" charset="-122"/>
              </a:rPr>
              <a:t>EXC_RETURN</a:t>
            </a:r>
            <a:r>
              <a:rPr lang="zh-CN" altLang="en-US" sz="2000" kern="0" dirty="0">
                <a:solidFill>
                  <a:srgbClr val="3333CC"/>
                </a:solidFill>
                <a:latin typeface="华文新魏" pitchFamily="2" charset="-122"/>
                <a:ea typeface="华文新魏" pitchFamily="2" charset="-122"/>
              </a:rPr>
              <a:t>的值。 </a:t>
            </a:r>
            <a:r>
              <a:rPr lang="en-US" altLang="zh-CN" sz="2000" b="1" kern="0" dirty="0">
                <a:solidFill>
                  <a:srgbClr val="C00000"/>
                </a:solidFill>
                <a:latin typeface="华文新魏" pitchFamily="2" charset="-122"/>
                <a:ea typeface="华文新魏" pitchFamily="2" charset="-122"/>
              </a:rPr>
              <a:t>EXC_RETURN[3:0]</a:t>
            </a:r>
            <a:r>
              <a:rPr lang="zh-CN" altLang="en-US" sz="2000" kern="0" dirty="0">
                <a:solidFill>
                  <a:srgbClr val="C00000"/>
                </a:solidFill>
                <a:latin typeface="华文新魏" pitchFamily="2" charset="-122"/>
                <a:ea typeface="华文新魏" pitchFamily="2" charset="-122"/>
              </a:rPr>
              <a:t>用来提供返回信息  ，高位全为</a:t>
            </a:r>
            <a:r>
              <a:rPr lang="en-US" altLang="zh-CN" sz="2000" kern="0" dirty="0">
                <a:solidFill>
                  <a:srgbClr val="C00000"/>
                </a:solidFill>
                <a:latin typeface="华文新魏" pitchFamily="2" charset="-122"/>
                <a:ea typeface="华文新魏" pitchFamily="2" charset="-122"/>
              </a:rPr>
              <a:t>1</a:t>
            </a:r>
            <a:r>
              <a:rPr lang="zh-CN" altLang="en-US" sz="2000" kern="0" dirty="0">
                <a:solidFill>
                  <a:srgbClr val="C00000"/>
                </a:solidFill>
                <a:latin typeface="华文新魏" pitchFamily="2" charset="-122"/>
                <a:ea typeface="华文新魏" pitchFamily="2" charset="-122"/>
              </a:rPr>
              <a:t>。</a:t>
            </a:r>
          </a:p>
        </p:txBody>
      </p:sp>
      <p:graphicFrame>
        <p:nvGraphicFramePr>
          <p:cNvPr id="5" name="Group 113">
            <a:extLst>
              <a:ext uri="{FF2B5EF4-FFF2-40B4-BE49-F238E27FC236}">
                <a16:creationId xmlns:a16="http://schemas.microsoft.com/office/drawing/2014/main" id="{1E69B9DB-A9DC-4938-9BDD-48D7A0DB6BFC}"/>
              </a:ext>
            </a:extLst>
          </p:cNvPr>
          <p:cNvGraphicFramePr>
            <a:graphicFrameLocks noGrp="1"/>
          </p:cNvGraphicFramePr>
          <p:nvPr/>
        </p:nvGraphicFramePr>
        <p:xfrm>
          <a:off x="2465388" y="2878138"/>
          <a:ext cx="3924300" cy="3719512"/>
        </p:xfrm>
        <a:graphic>
          <a:graphicData uri="http://schemas.openxmlformats.org/drawingml/2006/table">
            <a:tbl>
              <a:tblPr/>
              <a:tblGrid>
                <a:gridCol w="895350">
                  <a:extLst>
                    <a:ext uri="{9D8B030D-6E8A-4147-A177-3AD203B41FA5}">
                      <a16:colId xmlns:a16="http://schemas.microsoft.com/office/drawing/2014/main" val="20000"/>
                    </a:ext>
                  </a:extLst>
                </a:gridCol>
                <a:gridCol w="3028950">
                  <a:extLst>
                    <a:ext uri="{9D8B030D-6E8A-4147-A177-3AD203B41FA5}">
                      <a16:colId xmlns:a16="http://schemas.microsoft.com/office/drawing/2014/main" val="20001"/>
                    </a:ext>
                  </a:extLst>
                </a:gridCol>
              </a:tblGrid>
              <a:tr h="304878">
                <a:tc gridSpan="2">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rPr>
                        <a:t>EXC_RETURN[3:0]</a:t>
                      </a:r>
                      <a:endParaRPr kumimoji="0" lang="en-US" altLang="zh-CN" sz="1400" b="0" i="0" u="none" strike="noStrike" cap="none" normalizeH="0" baseline="0">
                        <a:ln>
                          <a:noFill/>
                        </a:ln>
                        <a:solidFill>
                          <a:schemeClr val="tx1"/>
                        </a:solidFill>
                        <a:effectLst/>
                        <a:latin typeface="Arial" charset="0"/>
                        <a:ea typeface="宋体" pitchFamily="2" charset="-122"/>
                      </a:endParaRP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hMerge="1">
                  <a:txBody>
                    <a:bodyPr/>
                    <a:lstStyle/>
                    <a:p>
                      <a:endParaRPr lang="zh-CN" altLang="en-US"/>
                    </a:p>
                  </a:txBody>
                  <a:tcPr/>
                </a:tc>
                <a:extLst>
                  <a:ext uri="{0D108BD9-81ED-4DB2-BD59-A6C34878D82A}">
                    <a16:rowId xmlns:a16="http://schemas.microsoft.com/office/drawing/2014/main" val="10000"/>
                  </a:ext>
                </a:extLst>
              </a:tr>
              <a:tr h="30487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宋体" pitchFamily="2" charset="-122"/>
                        </a:rPr>
                        <a:t>0bxxx0</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保留</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1707">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FF3300"/>
                          </a:solidFill>
                          <a:effectLst/>
                          <a:latin typeface="Arial" charset="0"/>
                          <a:ea typeface="宋体" pitchFamily="2" charset="-122"/>
                        </a:rPr>
                        <a:t>0b0001</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返回</a:t>
                      </a:r>
                      <a:r>
                        <a:rPr kumimoji="0" lang="zh-CN" altLang="en-US" sz="1400" b="1" i="0" u="none" strike="noStrike" cap="none" normalizeH="0" baseline="0">
                          <a:ln>
                            <a:noFill/>
                          </a:ln>
                          <a:solidFill>
                            <a:schemeClr val="tx1"/>
                          </a:solidFill>
                          <a:effectLst/>
                          <a:latin typeface="Arial" charset="0"/>
                          <a:ea typeface="宋体" pitchFamily="2" charset="-122"/>
                        </a:rPr>
                        <a:t>处理模式</a:t>
                      </a:r>
                      <a:endParaRPr kumimoji="0" lang="zh-CN" altLang="en-US" sz="1400" b="0" i="0" u="none" strike="noStrike" cap="none" normalizeH="0" baseline="0">
                        <a:ln>
                          <a:noFill/>
                        </a:ln>
                        <a:solidFill>
                          <a:schemeClr val="tx1"/>
                        </a:solidFill>
                        <a:effectLst/>
                        <a:latin typeface="Arial"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异常返回，获得来自</a:t>
                      </a:r>
                      <a:r>
                        <a:rPr kumimoji="0" lang="zh-CN" altLang="en-US" sz="1400" b="1" i="0" u="none" strike="noStrike" cap="none" normalizeH="0" baseline="0">
                          <a:ln>
                            <a:noFill/>
                          </a:ln>
                          <a:solidFill>
                            <a:schemeClr val="tx1"/>
                          </a:solidFill>
                          <a:effectLst/>
                          <a:latin typeface="Arial" charset="0"/>
                          <a:ea typeface="宋体" pitchFamily="2" charset="-122"/>
                        </a:rPr>
                        <a:t>主堆栈</a:t>
                      </a:r>
                      <a:r>
                        <a:rPr kumimoji="0" lang="zh-CN" altLang="en-US" sz="1400" b="0" i="0" u="none" strike="noStrike" cap="none" normalizeH="0" baseline="0">
                          <a:ln>
                            <a:noFill/>
                          </a:ln>
                          <a:solidFill>
                            <a:schemeClr val="tx1"/>
                          </a:solidFill>
                          <a:effectLst/>
                          <a:latin typeface="Arial" charset="0"/>
                          <a:ea typeface="宋体" pitchFamily="2" charset="-122"/>
                        </a:rPr>
                        <a:t>的状态。</a:t>
                      </a:r>
                      <a:endParaRPr kumimoji="0" lang="zh-CN" altLang="en-US" sz="1400" b="0" i="0" u="none" strike="noStrike" cap="none" normalizeH="0" baseline="0">
                        <a:ln>
                          <a:noFill/>
                        </a:ln>
                        <a:solidFill>
                          <a:schemeClr val="tx1"/>
                        </a:solidFill>
                        <a:effectLst/>
                        <a:latin typeface="Arial"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在返回时指令执行使用主堆栈</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7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宋体" pitchFamily="2" charset="-122"/>
                        </a:rPr>
                        <a:t>0b0011</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保留</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7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宋体" pitchFamily="2" charset="-122"/>
                        </a:rPr>
                        <a:t>0b01x1</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保留</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31707">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FF3300"/>
                          </a:solidFill>
                          <a:effectLst/>
                          <a:latin typeface="Arial" charset="0"/>
                          <a:ea typeface="宋体" pitchFamily="2" charset="-122"/>
                        </a:rPr>
                        <a:t>0b1001</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返回</a:t>
                      </a:r>
                      <a:r>
                        <a:rPr kumimoji="0" lang="zh-CN" altLang="en-US" sz="1400" b="1" i="0" u="none" strike="noStrike" cap="none" normalizeH="0" baseline="0">
                          <a:ln>
                            <a:noFill/>
                          </a:ln>
                          <a:solidFill>
                            <a:schemeClr val="tx1"/>
                          </a:solidFill>
                          <a:effectLst/>
                          <a:latin typeface="Arial" charset="0"/>
                          <a:ea typeface="宋体" pitchFamily="2" charset="-122"/>
                        </a:rPr>
                        <a:t>线程模式</a:t>
                      </a:r>
                      <a:endParaRPr kumimoji="0" lang="zh-CN" altLang="en-US" sz="1400" b="0" i="0" u="none" strike="noStrike" cap="none" normalizeH="0" baseline="0">
                        <a:ln>
                          <a:noFill/>
                        </a:ln>
                        <a:solidFill>
                          <a:schemeClr val="tx1"/>
                        </a:solidFill>
                        <a:effectLst/>
                        <a:latin typeface="Arial"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异常返回，获得来自</a:t>
                      </a:r>
                      <a:r>
                        <a:rPr kumimoji="0" lang="zh-CN" altLang="en-US" sz="1400" b="1" i="0" u="none" strike="noStrike" cap="none" normalizeH="0" baseline="0">
                          <a:ln>
                            <a:noFill/>
                          </a:ln>
                          <a:solidFill>
                            <a:schemeClr val="tx1"/>
                          </a:solidFill>
                          <a:effectLst/>
                          <a:latin typeface="Arial" charset="0"/>
                          <a:ea typeface="宋体" pitchFamily="2" charset="-122"/>
                        </a:rPr>
                        <a:t>主堆栈</a:t>
                      </a:r>
                      <a:r>
                        <a:rPr kumimoji="0" lang="zh-CN" altLang="en-US" sz="1400" b="0" i="0" u="none" strike="noStrike" cap="none" normalizeH="0" baseline="0">
                          <a:ln>
                            <a:noFill/>
                          </a:ln>
                          <a:solidFill>
                            <a:schemeClr val="tx1"/>
                          </a:solidFill>
                          <a:effectLst/>
                          <a:latin typeface="Arial" charset="0"/>
                          <a:ea typeface="宋体" pitchFamily="2" charset="-122"/>
                        </a:rPr>
                        <a:t>的状态</a:t>
                      </a:r>
                      <a:endParaRPr kumimoji="0" lang="zh-CN" altLang="en-US" sz="1400" b="0" i="0" u="none" strike="noStrike" cap="none" normalizeH="0" baseline="0">
                        <a:ln>
                          <a:noFill/>
                        </a:ln>
                        <a:solidFill>
                          <a:schemeClr val="tx1"/>
                        </a:solidFill>
                        <a:effectLst/>
                        <a:latin typeface="Arial"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返回时指令执行使用主堆栈</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31707">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FF3300"/>
                          </a:solidFill>
                          <a:effectLst/>
                          <a:latin typeface="Arial" charset="0"/>
                          <a:ea typeface="宋体" pitchFamily="2" charset="-122"/>
                        </a:rPr>
                        <a:t>0b1101</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返回</a:t>
                      </a:r>
                      <a:r>
                        <a:rPr kumimoji="0" lang="zh-CN" altLang="en-US" sz="1400" b="1" i="0" u="none" strike="noStrike" cap="none" normalizeH="0" baseline="0">
                          <a:ln>
                            <a:noFill/>
                          </a:ln>
                          <a:solidFill>
                            <a:schemeClr val="tx1"/>
                          </a:solidFill>
                          <a:effectLst/>
                          <a:latin typeface="Arial" charset="0"/>
                          <a:ea typeface="宋体" pitchFamily="2" charset="-122"/>
                        </a:rPr>
                        <a:t>线程模式</a:t>
                      </a:r>
                      <a:endParaRPr kumimoji="0" lang="zh-CN" altLang="en-US" sz="1400" b="0" i="0" u="none" strike="noStrike" cap="none" normalizeH="0" baseline="0">
                        <a:ln>
                          <a:noFill/>
                        </a:ln>
                        <a:solidFill>
                          <a:schemeClr val="tx1"/>
                        </a:solidFill>
                        <a:effectLst/>
                        <a:latin typeface="Arial"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异常返回，获得来自</a:t>
                      </a:r>
                      <a:r>
                        <a:rPr kumimoji="0" lang="zh-CN" altLang="en-US" sz="1400" b="1" i="0" u="none" strike="noStrike" cap="none" normalizeH="0" baseline="0">
                          <a:ln>
                            <a:noFill/>
                          </a:ln>
                          <a:solidFill>
                            <a:schemeClr val="tx1"/>
                          </a:solidFill>
                          <a:effectLst/>
                          <a:latin typeface="Arial" charset="0"/>
                          <a:ea typeface="宋体" pitchFamily="2" charset="-122"/>
                        </a:rPr>
                        <a:t>进程堆栈</a:t>
                      </a:r>
                      <a:r>
                        <a:rPr kumimoji="0" lang="zh-CN" altLang="en-US" sz="1400" b="0" i="0" u="none" strike="noStrike" cap="none" normalizeH="0" baseline="0">
                          <a:ln>
                            <a:noFill/>
                          </a:ln>
                          <a:solidFill>
                            <a:schemeClr val="tx1"/>
                          </a:solidFill>
                          <a:effectLst/>
                          <a:latin typeface="Arial" charset="0"/>
                          <a:ea typeface="宋体" pitchFamily="2" charset="-122"/>
                        </a:rPr>
                        <a:t>的状态</a:t>
                      </a:r>
                      <a:endParaRPr kumimoji="0" lang="zh-CN" altLang="en-US" sz="1400" b="0" i="0" u="none" strike="noStrike" cap="none" normalizeH="0" baseline="0">
                        <a:ln>
                          <a:noFill/>
                        </a:ln>
                        <a:solidFill>
                          <a:schemeClr val="tx1"/>
                        </a:solidFill>
                        <a:effectLst/>
                        <a:latin typeface="Arial"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返回时指令执行使用进程堆栈</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87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Arial" charset="0"/>
                          <a:ea typeface="宋体" pitchFamily="2" charset="-122"/>
                        </a:rPr>
                        <a:t>0b1x11</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a:ln>
                            <a:noFill/>
                          </a:ln>
                          <a:solidFill>
                            <a:schemeClr val="tx1"/>
                          </a:solidFill>
                          <a:effectLst/>
                          <a:latin typeface="Arial" charset="0"/>
                          <a:ea typeface="宋体" pitchFamily="2" charset="-122"/>
                        </a:rPr>
                        <a:t>保留</a:t>
                      </a:r>
                    </a:p>
                  </a:txBody>
                  <a:tcPr marT="45732" marB="457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 name="Text Box 112">
            <a:extLst>
              <a:ext uri="{FF2B5EF4-FFF2-40B4-BE49-F238E27FC236}">
                <a16:creationId xmlns:a16="http://schemas.microsoft.com/office/drawing/2014/main" id="{58A1C5DC-7D92-4AF7-8AFB-A62EDADCAF02}"/>
              </a:ext>
            </a:extLst>
          </p:cNvPr>
          <p:cNvSpPr txBox="1">
            <a:spLocks noChangeArrowheads="1"/>
          </p:cNvSpPr>
          <p:nvPr/>
        </p:nvSpPr>
        <p:spPr bwMode="auto">
          <a:xfrm>
            <a:off x="6527801" y="3054350"/>
            <a:ext cx="3744913"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fontAlgn="t">
              <a:spcBef>
                <a:spcPct val="50000"/>
              </a:spcBef>
              <a:defRPr/>
            </a:pPr>
            <a:r>
              <a:rPr lang="en-US" altLang="zh-CN" kern="0">
                <a:solidFill>
                  <a:srgbClr val="006600"/>
                </a:solidFill>
                <a:latin typeface="华文新魏" pitchFamily="2" charset="-122"/>
                <a:ea typeface="华文新魏" pitchFamily="2" charset="-122"/>
              </a:rPr>
              <a:t>       </a:t>
            </a:r>
            <a:r>
              <a:rPr lang="zh-CN" altLang="en-US" kern="0">
                <a:solidFill>
                  <a:srgbClr val="006600"/>
                </a:solidFill>
                <a:latin typeface="华文新魏" pitchFamily="2" charset="-122"/>
                <a:ea typeface="华文新魏" pitchFamily="2" charset="-122"/>
              </a:rPr>
              <a:t>如果</a:t>
            </a:r>
            <a:r>
              <a:rPr lang="en-US" altLang="zh-CN" kern="0">
                <a:solidFill>
                  <a:srgbClr val="006600"/>
                </a:solidFill>
                <a:latin typeface="华文新魏" pitchFamily="2" charset="-122"/>
                <a:ea typeface="华文新魏" pitchFamily="2" charset="-122"/>
              </a:rPr>
              <a:t>EXC_RETURN[3:0]</a:t>
            </a:r>
            <a:r>
              <a:rPr lang="zh-CN" altLang="en-US" kern="0">
                <a:solidFill>
                  <a:srgbClr val="006600"/>
                </a:solidFill>
                <a:latin typeface="华文新魏" pitchFamily="2" charset="-122"/>
                <a:ea typeface="华文新魏" pitchFamily="2" charset="-122"/>
              </a:rPr>
              <a:t>的值为该表中的保留值，则将导致一个称作使用故障的末尾连锁异常。</a:t>
            </a:r>
            <a:r>
              <a:rPr lang="zh-CN" altLang="en-US" sz="2000" kern="0">
                <a:solidFill>
                  <a:srgbClr val="006600"/>
                </a:solidFill>
                <a:latin typeface="华文新魏" pitchFamily="2" charset="-122"/>
                <a:ea typeface="华文新魏" pitchFamily="2" charset="-122"/>
              </a:rPr>
              <a:t> </a:t>
            </a:r>
          </a:p>
        </p:txBody>
      </p:sp>
      <p:sp>
        <p:nvSpPr>
          <p:cNvPr id="7" name="Text Box 114">
            <a:extLst>
              <a:ext uri="{FF2B5EF4-FFF2-40B4-BE49-F238E27FC236}">
                <a16:creationId xmlns:a16="http://schemas.microsoft.com/office/drawing/2014/main" id="{3DF3E5CF-0994-494F-89F4-C1F26251ACE1}"/>
              </a:ext>
            </a:extLst>
          </p:cNvPr>
          <p:cNvSpPr txBox="1">
            <a:spLocks noChangeArrowheads="1"/>
          </p:cNvSpPr>
          <p:nvPr/>
        </p:nvSpPr>
        <p:spPr bwMode="auto">
          <a:xfrm>
            <a:off x="6527801" y="4352926"/>
            <a:ext cx="3744913"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fontAlgn="t">
              <a:spcBef>
                <a:spcPct val="50000"/>
              </a:spcBef>
              <a:defRPr/>
            </a:pPr>
            <a:r>
              <a:rPr lang="en-US" altLang="zh-CN" sz="1600" kern="0" dirty="0">
                <a:solidFill>
                  <a:srgbClr val="006600"/>
                </a:solidFill>
                <a:latin typeface="华文新魏" pitchFamily="2" charset="-122"/>
                <a:ea typeface="华文新魏" pitchFamily="2" charset="-122"/>
              </a:rPr>
              <a:t>        </a:t>
            </a:r>
            <a:r>
              <a:rPr lang="zh-CN" altLang="en-US" kern="0" dirty="0">
                <a:solidFill>
                  <a:srgbClr val="006600"/>
                </a:solidFill>
                <a:latin typeface="华文新魏" pitchFamily="2" charset="-122"/>
                <a:ea typeface="华文新魏" pitchFamily="2" charset="-122"/>
              </a:rPr>
              <a:t>如果在线程模式中，或从向量表，或通过任何其它的指令将</a:t>
            </a:r>
            <a:r>
              <a:rPr lang="en-US" altLang="zh-CN" kern="0" dirty="0">
                <a:solidFill>
                  <a:srgbClr val="006600"/>
                </a:solidFill>
                <a:latin typeface="华文新魏" pitchFamily="2" charset="-122"/>
                <a:ea typeface="华文新魏" pitchFamily="2" charset="-122"/>
              </a:rPr>
              <a:t>EXC_RETURN</a:t>
            </a:r>
            <a:r>
              <a:rPr lang="zh-CN" altLang="en-US" kern="0" dirty="0">
                <a:solidFill>
                  <a:srgbClr val="006600"/>
                </a:solidFill>
                <a:latin typeface="华文新魏" pitchFamily="2" charset="-122"/>
                <a:ea typeface="华文新魏" pitchFamily="2" charset="-122"/>
              </a:rPr>
              <a:t>的值加载到</a:t>
            </a:r>
            <a:r>
              <a:rPr lang="en-US" altLang="zh-CN" kern="0" dirty="0">
                <a:solidFill>
                  <a:srgbClr val="006600"/>
                </a:solidFill>
                <a:latin typeface="华文新魏" pitchFamily="2" charset="-122"/>
                <a:ea typeface="华文新魏" pitchFamily="2" charset="-122"/>
              </a:rPr>
              <a:t>PC</a:t>
            </a:r>
            <a:r>
              <a:rPr lang="zh-CN" altLang="en-US" kern="0" dirty="0">
                <a:solidFill>
                  <a:srgbClr val="006600"/>
                </a:solidFill>
                <a:latin typeface="华文新魏" pitchFamily="2" charset="-122"/>
                <a:ea typeface="华文新魏" pitchFamily="2" charset="-122"/>
              </a:rPr>
              <a:t>时，该值看作一个地址，而不是特殊的值。由于这个地址范围被定义为具有永不执行（</a:t>
            </a:r>
            <a:r>
              <a:rPr lang="en-US" altLang="zh-CN" kern="0" dirty="0">
                <a:solidFill>
                  <a:srgbClr val="006600"/>
                </a:solidFill>
                <a:latin typeface="华文新魏" pitchFamily="2" charset="-122"/>
                <a:ea typeface="华文新魏" pitchFamily="2" charset="-122"/>
              </a:rPr>
              <a:t>XN</a:t>
            </a:r>
            <a:r>
              <a:rPr lang="zh-CN" altLang="en-US" kern="0" dirty="0">
                <a:solidFill>
                  <a:srgbClr val="006600"/>
                </a:solidFill>
                <a:latin typeface="华文新魏" pitchFamily="2" charset="-122"/>
                <a:ea typeface="华文新魏" pitchFamily="2" charset="-122"/>
              </a:rPr>
              <a:t>）许可，所以将导致存储器管理故障异常。 </a:t>
            </a:r>
          </a:p>
        </p:txBody>
      </p:sp>
    </p:spTree>
    <p:extLst>
      <p:ext uri="{BB962C8B-B14F-4D97-AF65-F5344CB8AC3E}">
        <p14:creationId xmlns:p14="http://schemas.microsoft.com/office/powerpoint/2010/main" val="18718170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15"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5"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style.rotation</p:attrName>
                                        </p:attrNameLst>
                                      </p:cBhvr>
                                      <p:tavLst>
                                        <p:tav tm="0">
                                          <p:val>
                                            <p:fltVal val="720"/>
                                          </p:val>
                                        </p:tav>
                                        <p:tav tm="100000">
                                          <p:val>
                                            <p:fltVal val="0"/>
                                          </p:val>
                                        </p:tav>
                                      </p:tavLst>
                                    </p:anim>
                                    <p:anim calcmode="lin" valueType="num">
                                      <p:cBhvr>
                                        <p:cTn id="35" dur="1000" fill="hold"/>
                                        <p:tgtEl>
                                          <p:spTgt spid="6"/>
                                        </p:tgtEl>
                                        <p:attrNameLst>
                                          <p:attrName>ppt_h</p:attrName>
                                        </p:attrNameLst>
                                      </p:cBhvr>
                                      <p:tavLst>
                                        <p:tav tm="0">
                                          <p:val>
                                            <p:fltVal val="0"/>
                                          </p:val>
                                        </p:tav>
                                        <p:tav tm="100000">
                                          <p:val>
                                            <p:strVal val="#ppt_h"/>
                                          </p:val>
                                        </p:tav>
                                      </p:tavLst>
                                    </p:anim>
                                    <p:anim calcmode="lin" valueType="num">
                                      <p:cBhvr>
                                        <p:cTn id="36" dur="1000" fill="hold"/>
                                        <p:tgtEl>
                                          <p:spTgt spid="6"/>
                                        </p:tgtEl>
                                        <p:attrNameLst>
                                          <p:attrName>ppt_w</p:attrName>
                                        </p:attrNameLst>
                                      </p:cBhvr>
                                      <p:tavLst>
                                        <p:tav tm="0">
                                          <p:val>
                                            <p:fltVal val="0"/>
                                          </p:val>
                                        </p:tav>
                                        <p:tav tm="100000">
                                          <p:val>
                                            <p:strVal val="#ppt_w"/>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35"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style.rotation</p:attrName>
                                        </p:attrNameLst>
                                      </p:cBhvr>
                                      <p:tavLst>
                                        <p:tav tm="0">
                                          <p:val>
                                            <p:fltVal val="720"/>
                                          </p:val>
                                        </p:tav>
                                        <p:tav tm="100000">
                                          <p:val>
                                            <p:fltVal val="0"/>
                                          </p:val>
                                        </p:tav>
                                      </p:tavLst>
                                    </p:anim>
                                    <p:anim calcmode="lin" valueType="num">
                                      <p:cBhvr>
                                        <p:cTn id="43" dur="1000" fill="hold"/>
                                        <p:tgtEl>
                                          <p:spTgt spid="7"/>
                                        </p:tgtEl>
                                        <p:attrNameLst>
                                          <p:attrName>ppt_h</p:attrName>
                                        </p:attrNameLst>
                                      </p:cBhvr>
                                      <p:tavLst>
                                        <p:tav tm="0">
                                          <p:val>
                                            <p:fltVal val="0"/>
                                          </p:val>
                                        </p:tav>
                                        <p:tav tm="100000">
                                          <p:val>
                                            <p:strVal val="#ppt_h"/>
                                          </p:val>
                                        </p:tav>
                                      </p:tavLst>
                                    </p:anim>
                                    <p:anim calcmode="lin" valueType="num">
                                      <p:cBhvr>
                                        <p:cTn id="44" dur="1000" fill="hold"/>
                                        <p:tgtEl>
                                          <p:spTgt spid="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A8844B6F-3DAC-4E99-9913-B5A73C93CE5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eaLnBrk="1" hangingPunct="1">
              <a:spcBef>
                <a:spcPct val="0"/>
              </a:spcBef>
              <a:buClrTx/>
              <a:buSzTx/>
              <a:buFontTx/>
              <a:buNone/>
            </a:pPr>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的异常（中断）处理</a:t>
            </a:r>
          </a:p>
        </p:txBody>
      </p:sp>
      <p:sp>
        <p:nvSpPr>
          <p:cNvPr id="67587" name="Text Box 2">
            <a:extLst>
              <a:ext uri="{FF2B5EF4-FFF2-40B4-BE49-F238E27FC236}">
                <a16:creationId xmlns:a16="http://schemas.microsoft.com/office/drawing/2014/main" id="{0B329CF5-4A24-4836-BA61-711B39D35059}"/>
              </a:ext>
            </a:extLst>
          </p:cNvPr>
          <p:cNvSpPr txBox="1">
            <a:spLocks noChangeArrowheads="1"/>
          </p:cNvSpPr>
          <p:nvPr/>
        </p:nvSpPr>
        <p:spPr bwMode="auto">
          <a:xfrm>
            <a:off x="2286000" y="1492250"/>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eaLnBrk="1" hangingPunct="1">
              <a:spcBef>
                <a:spcPct val="50000"/>
              </a:spcBef>
              <a:buClrTx/>
              <a:buSzTx/>
              <a:buFont typeface="Wingdings" panose="05000000000000000000" pitchFamily="2" charset="2"/>
              <a:buNone/>
            </a:pPr>
            <a:r>
              <a:rPr lang="zh-CN" altLang="en-US" sz="2400">
                <a:solidFill>
                  <a:srgbClr val="C00000"/>
                </a:solidFill>
                <a:latin typeface="华文新魏" panose="02010800040101010101" pitchFamily="2" charset="-122"/>
                <a:ea typeface="华文新魏" panose="02010800040101010101" pitchFamily="2" charset="-122"/>
              </a:rPr>
              <a:t>异常返回行为</a:t>
            </a:r>
          </a:p>
        </p:txBody>
      </p:sp>
      <p:sp>
        <p:nvSpPr>
          <p:cNvPr id="4" name="Text Box 34">
            <a:extLst>
              <a:ext uri="{FF2B5EF4-FFF2-40B4-BE49-F238E27FC236}">
                <a16:creationId xmlns:a16="http://schemas.microsoft.com/office/drawing/2014/main" id="{7FE08A56-5A18-40C1-BF0E-185C5B15ABFD}"/>
              </a:ext>
            </a:extLst>
          </p:cNvPr>
          <p:cNvSpPr txBox="1">
            <a:spLocks noChangeArrowheads="1"/>
          </p:cNvSpPr>
          <p:nvPr/>
        </p:nvSpPr>
        <p:spPr bwMode="auto">
          <a:xfrm>
            <a:off x="2590800" y="2254250"/>
            <a:ext cx="4038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50000"/>
              </a:spcBef>
              <a:defRPr/>
            </a:pPr>
            <a:r>
              <a:rPr lang="zh-CN" altLang="en-US" kern="0">
                <a:solidFill>
                  <a:srgbClr val="000000"/>
                </a:solidFill>
                <a:latin typeface="华文新魏" pitchFamily="2" charset="-122"/>
                <a:ea typeface="华文新魏" pitchFamily="2" charset="-122"/>
              </a:rPr>
              <a:t>返回线程模式使用进程堆栈 </a:t>
            </a:r>
          </a:p>
        </p:txBody>
      </p:sp>
      <p:sp>
        <p:nvSpPr>
          <p:cNvPr id="5" name="Text Box 35">
            <a:extLst>
              <a:ext uri="{FF2B5EF4-FFF2-40B4-BE49-F238E27FC236}">
                <a16:creationId xmlns:a16="http://schemas.microsoft.com/office/drawing/2014/main" id="{CE9C566A-1765-4966-A187-A00D591CEF4F}"/>
              </a:ext>
            </a:extLst>
          </p:cNvPr>
          <p:cNvSpPr txBox="1">
            <a:spLocks noChangeArrowheads="1"/>
          </p:cNvSpPr>
          <p:nvPr/>
        </p:nvSpPr>
        <p:spPr bwMode="auto">
          <a:xfrm>
            <a:off x="2667000" y="2787651"/>
            <a:ext cx="6400800" cy="1217613"/>
          </a:xfrm>
          <a:prstGeom prst="rect">
            <a:avLst/>
          </a:prstGeom>
          <a:solidFill>
            <a:srgbClr val="CC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charset="0"/>
                <a:ea typeface="宋体" pitchFamily="2" charset="-122"/>
              </a:defRPr>
            </a:lvl1pPr>
            <a:lvl2pPr>
              <a:spcBef>
                <a:spcPct val="0"/>
              </a:spcBef>
              <a:defRPr>
                <a:solidFill>
                  <a:schemeClr val="tx1"/>
                </a:solidFill>
                <a:latin typeface="Arial" charset="0"/>
                <a:ea typeface="宋体" pitchFamily="2" charset="-122"/>
              </a:defRPr>
            </a:lvl2pPr>
            <a:lvl3pPr>
              <a:spcBef>
                <a:spcPct val="0"/>
              </a:spcBef>
              <a:defRPr>
                <a:solidFill>
                  <a:schemeClr val="tx1"/>
                </a:solidFill>
                <a:latin typeface="Arial" charset="0"/>
                <a:ea typeface="宋体" pitchFamily="2" charset="-122"/>
              </a:defRPr>
            </a:lvl3pPr>
            <a:lvl4pPr>
              <a:spcBef>
                <a:spcPct val="0"/>
              </a:spcBef>
              <a:defRPr>
                <a:solidFill>
                  <a:schemeClr val="tx1"/>
                </a:solidFill>
                <a:latin typeface="Arial" charset="0"/>
                <a:ea typeface="宋体" pitchFamily="2" charset="-122"/>
              </a:defRPr>
            </a:lvl4pPr>
            <a:lvl5pPr>
              <a:spcBef>
                <a:spcPct val="0"/>
              </a:spcBef>
              <a:defRPr>
                <a:solidFill>
                  <a:schemeClr val="tx1"/>
                </a:solidFill>
                <a:latin typeface="Arial" charset="0"/>
                <a:ea typeface="宋体" pitchFamily="2" charset="-122"/>
              </a:defRPr>
            </a:lvl5pPr>
            <a:lvl6pPr fontAlgn="base">
              <a:spcBef>
                <a:spcPct val="0"/>
              </a:spcBef>
              <a:spcAft>
                <a:spcPct val="0"/>
              </a:spcAft>
              <a:defRPr>
                <a:solidFill>
                  <a:schemeClr val="tx1"/>
                </a:solidFill>
                <a:latin typeface="Arial" charset="0"/>
                <a:ea typeface="宋体" pitchFamily="2" charset="-122"/>
              </a:defRPr>
            </a:lvl6pPr>
            <a:lvl7pPr fontAlgn="base">
              <a:spcBef>
                <a:spcPct val="0"/>
              </a:spcBef>
              <a:spcAft>
                <a:spcPct val="0"/>
              </a:spcAft>
              <a:defRPr>
                <a:solidFill>
                  <a:schemeClr val="tx1"/>
                </a:solidFill>
                <a:latin typeface="Arial" charset="0"/>
                <a:ea typeface="宋体" pitchFamily="2" charset="-122"/>
              </a:defRPr>
            </a:lvl7pPr>
            <a:lvl8pPr fontAlgn="base">
              <a:spcBef>
                <a:spcPct val="0"/>
              </a:spcBef>
              <a:spcAft>
                <a:spcPct val="0"/>
              </a:spcAft>
              <a:defRPr>
                <a:solidFill>
                  <a:schemeClr val="tx1"/>
                </a:solidFill>
                <a:latin typeface="Arial" charset="0"/>
                <a:ea typeface="宋体" pitchFamily="2" charset="-122"/>
              </a:defRPr>
            </a:lvl8pPr>
            <a:lvl9pPr fontAlgn="base">
              <a:spcBef>
                <a:spcPct val="0"/>
              </a:spcBef>
              <a:spcAft>
                <a:spcPct val="0"/>
              </a:spcAft>
              <a:defRPr>
                <a:solidFill>
                  <a:schemeClr val="tx1"/>
                </a:solidFill>
                <a:latin typeface="Arial" charset="0"/>
                <a:ea typeface="宋体" pitchFamily="2" charset="-122"/>
              </a:defRPr>
            </a:lvl9pPr>
          </a:lstStyle>
          <a:p>
            <a:pPr>
              <a:spcBef>
                <a:spcPct val="20000"/>
              </a:spcBef>
              <a:defRPr/>
            </a:pPr>
            <a:r>
              <a:rPr lang="en-US" altLang="zh-CN" sz="1600" kern="0">
                <a:solidFill>
                  <a:srgbClr val="000000"/>
                </a:solidFill>
                <a:latin typeface="华文新魏" pitchFamily="2" charset="-122"/>
                <a:ea typeface="华文新魏" pitchFamily="2" charset="-122"/>
              </a:rPr>
              <a:t>OSPendSV</a:t>
            </a:r>
          </a:p>
          <a:p>
            <a:pPr>
              <a:spcBef>
                <a:spcPct val="20000"/>
              </a:spcBef>
              <a:defRPr/>
            </a:pPr>
            <a:r>
              <a:rPr lang="en-US" altLang="zh-CN" sz="1600" kern="0">
                <a:solidFill>
                  <a:srgbClr val="000000"/>
                </a:solidFill>
                <a:latin typeface="华文新魏" pitchFamily="2" charset="-122"/>
                <a:ea typeface="华文新魏" pitchFamily="2" charset="-122"/>
              </a:rPr>
              <a:t>	</a:t>
            </a:r>
            <a:r>
              <a:rPr lang="en-US" altLang="zh-CN" sz="1600" kern="0">
                <a:solidFill>
                  <a:srgbClr val="000000"/>
                </a:solidFill>
                <a:latin typeface="Times New Roman"/>
                <a:ea typeface="华文新魏" pitchFamily="2" charset="-122"/>
              </a:rPr>
              <a:t>…</a:t>
            </a:r>
            <a:r>
              <a:rPr lang="en-US" altLang="zh-CN" sz="1600" kern="0">
                <a:solidFill>
                  <a:srgbClr val="000000"/>
                </a:solidFill>
                <a:latin typeface="华文新魏" pitchFamily="2" charset="-122"/>
                <a:ea typeface="华文新魏" pitchFamily="2" charset="-122"/>
              </a:rPr>
              <a:t>	                                     // </a:t>
            </a:r>
            <a:r>
              <a:rPr lang="zh-CN" altLang="en-US" sz="1600" kern="0">
                <a:solidFill>
                  <a:srgbClr val="000000"/>
                </a:solidFill>
                <a:latin typeface="华文新魏" pitchFamily="2" charset="-122"/>
                <a:ea typeface="华文新魏" pitchFamily="2" charset="-122"/>
              </a:rPr>
              <a:t>省略的中断处理代码</a:t>
            </a:r>
          </a:p>
          <a:p>
            <a:pPr>
              <a:spcBef>
                <a:spcPct val="20000"/>
              </a:spcBef>
              <a:defRPr/>
            </a:pPr>
            <a:r>
              <a:rPr lang="zh-CN" altLang="en-US" sz="1600" kern="0">
                <a:solidFill>
                  <a:srgbClr val="000000"/>
                </a:solidFill>
                <a:latin typeface="华文新魏" pitchFamily="2" charset="-122"/>
                <a:ea typeface="华文新魏" pitchFamily="2" charset="-122"/>
              </a:rPr>
              <a:t>	</a:t>
            </a:r>
            <a:r>
              <a:rPr lang="en-US" altLang="zh-CN" sz="1600" kern="0">
                <a:solidFill>
                  <a:srgbClr val="000000"/>
                </a:solidFill>
                <a:latin typeface="华文新魏" pitchFamily="2" charset="-122"/>
                <a:ea typeface="华文新魏" pitchFamily="2" charset="-122"/>
              </a:rPr>
              <a:t>MOV 	LR,#0xfffffffd	// EXC_RETURN[3:0] = 4b</a:t>
            </a:r>
            <a:r>
              <a:rPr lang="en-US" altLang="zh-CN" sz="1600" kern="0">
                <a:solidFill>
                  <a:srgbClr val="000000"/>
                </a:solidFill>
                <a:latin typeface="Times New Roman"/>
                <a:ea typeface="华文新魏" pitchFamily="2" charset="-122"/>
              </a:rPr>
              <a:t>’</a:t>
            </a:r>
            <a:r>
              <a:rPr lang="en-US" altLang="zh-CN" sz="1600" kern="0">
                <a:solidFill>
                  <a:srgbClr val="000000"/>
                </a:solidFill>
                <a:latin typeface="华文新魏" pitchFamily="2" charset="-122"/>
                <a:ea typeface="华文新魏" pitchFamily="2" charset="-122"/>
              </a:rPr>
              <a:t>1101</a:t>
            </a:r>
          </a:p>
          <a:p>
            <a:pPr>
              <a:spcBef>
                <a:spcPct val="20000"/>
              </a:spcBef>
              <a:defRPr/>
            </a:pPr>
            <a:r>
              <a:rPr lang="en-US" altLang="zh-CN" sz="1600" kern="0">
                <a:solidFill>
                  <a:srgbClr val="000000"/>
                </a:solidFill>
                <a:latin typeface="华文新魏" pitchFamily="2" charset="-122"/>
                <a:ea typeface="华文新魏" pitchFamily="2" charset="-122"/>
              </a:rPr>
              <a:t>	BX      LR </a:t>
            </a:r>
          </a:p>
        </p:txBody>
      </p:sp>
    </p:spTree>
    <p:extLst>
      <p:ext uri="{BB962C8B-B14F-4D97-AF65-F5344CB8AC3E}">
        <p14:creationId xmlns:p14="http://schemas.microsoft.com/office/powerpoint/2010/main" val="15117336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E78A2D46-63E7-4CE0-B85E-C14874A23E59}"/>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D18CBFD9-6130-410A-86CC-B545DBBAC17F}"/>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10</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Cortex-M3</a:t>
            </a:r>
            <a:r>
              <a:rPr lang="zh-CN" altLang="en-US" sz="3200" b="1">
                <a:solidFill>
                  <a:schemeClr val="tx2"/>
                </a:solidFill>
                <a:latin typeface="黑体" panose="02010609060101010101" pitchFamily="49" charset="-122"/>
                <a:ea typeface="黑体" panose="02010609060101010101" pitchFamily="49" charset="-122"/>
              </a:rPr>
              <a:t>的存储器系统</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C246D41C-D3ED-489E-8839-689FC2546951}"/>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23766468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4CA830A5-48A5-4517-9E68-7CF1F148B92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构架</a:t>
            </a:r>
          </a:p>
        </p:txBody>
      </p:sp>
      <p:pic>
        <p:nvPicPr>
          <p:cNvPr id="13315" name="Picture 4">
            <a:extLst>
              <a:ext uri="{FF2B5EF4-FFF2-40B4-BE49-F238E27FC236}">
                <a16:creationId xmlns:a16="http://schemas.microsoft.com/office/drawing/2014/main" id="{B9EE00A5-BC94-4F68-8974-0521D9AE1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484313"/>
            <a:ext cx="82677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80857935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17B84193-0E50-4633-B9E7-81293BC91C8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构架</a:t>
            </a:r>
          </a:p>
        </p:txBody>
      </p:sp>
      <p:pic>
        <p:nvPicPr>
          <p:cNvPr id="14339" name="Picture 2">
            <a:extLst>
              <a:ext uri="{FF2B5EF4-FFF2-40B4-BE49-F238E27FC236}">
                <a16:creationId xmlns:a16="http://schemas.microsoft.com/office/drawing/2014/main" id="{69C61A25-CE92-4339-90B2-B35326CD3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1225550"/>
            <a:ext cx="7512050" cy="544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6847186"/>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238C9042-382E-4229-B4C7-F657E81D053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构架</a:t>
            </a:r>
          </a:p>
        </p:txBody>
      </p:sp>
      <p:pic>
        <p:nvPicPr>
          <p:cNvPr id="15363" name="Picture 1">
            <a:extLst>
              <a:ext uri="{FF2B5EF4-FFF2-40B4-BE49-F238E27FC236}">
                <a16:creationId xmlns:a16="http://schemas.microsoft.com/office/drawing/2014/main" id="{E4DE6A9A-4209-4D6D-A27F-6079BAF05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1341439"/>
            <a:ext cx="6858000"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713819140"/>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4FF3E7D6-CC43-4250-AB93-22927F679C9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总线系统</a:t>
            </a:r>
          </a:p>
        </p:txBody>
      </p:sp>
      <p:sp>
        <p:nvSpPr>
          <p:cNvPr id="24" name="AutoShape 4">
            <a:extLst>
              <a:ext uri="{FF2B5EF4-FFF2-40B4-BE49-F238E27FC236}">
                <a16:creationId xmlns:a16="http://schemas.microsoft.com/office/drawing/2014/main" id="{D1291FE1-DD66-482D-9B31-9E0CB0C3D29F}"/>
              </a:ext>
            </a:extLst>
          </p:cNvPr>
          <p:cNvSpPr>
            <a:spLocks noChangeArrowheads="1"/>
          </p:cNvSpPr>
          <p:nvPr/>
        </p:nvSpPr>
        <p:spPr bwMode="auto">
          <a:xfrm>
            <a:off x="2819400" y="1641475"/>
            <a:ext cx="1981200" cy="762000"/>
          </a:xfrm>
          <a:prstGeom prst="roundRect">
            <a:avLst>
              <a:gd name="adj" fmla="val 16667"/>
            </a:avLst>
          </a:prstGeom>
          <a:solidFill>
            <a:srgbClr val="ECD882"/>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b="1" kern="0" dirty="0">
                <a:solidFill>
                  <a:srgbClr val="000066"/>
                </a:solidFill>
                <a:latin typeface="楷体" panose="02010609060101010101" pitchFamily="49" charset="-122"/>
                <a:ea typeface="楷体" panose="02010609060101010101" pitchFamily="49" charset="-122"/>
              </a:rPr>
              <a:t>总线宽度</a:t>
            </a:r>
          </a:p>
        </p:txBody>
      </p:sp>
      <p:sp>
        <p:nvSpPr>
          <p:cNvPr id="25" name="AutoShape 5">
            <a:extLst>
              <a:ext uri="{FF2B5EF4-FFF2-40B4-BE49-F238E27FC236}">
                <a16:creationId xmlns:a16="http://schemas.microsoft.com/office/drawing/2014/main" id="{B9EE7A0D-D131-4753-8815-445F21C4534D}"/>
              </a:ext>
            </a:extLst>
          </p:cNvPr>
          <p:cNvSpPr>
            <a:spLocks noChangeArrowheads="1"/>
          </p:cNvSpPr>
          <p:nvPr/>
        </p:nvSpPr>
        <p:spPr bwMode="auto">
          <a:xfrm>
            <a:off x="2819400" y="2936875"/>
            <a:ext cx="1981200" cy="762000"/>
          </a:xfrm>
          <a:prstGeom prst="roundRect">
            <a:avLst>
              <a:gd name="adj" fmla="val 16667"/>
            </a:avLst>
          </a:prstGeom>
          <a:solidFill>
            <a:srgbClr val="ECD882"/>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b="1" kern="0">
                <a:solidFill>
                  <a:srgbClr val="000066"/>
                </a:solidFill>
                <a:latin typeface="楷体" panose="02010609060101010101" pitchFamily="49" charset="-122"/>
                <a:ea typeface="楷体" panose="02010609060101010101" pitchFamily="49" charset="-122"/>
              </a:rPr>
              <a:t>总线频率</a:t>
            </a:r>
          </a:p>
        </p:txBody>
      </p:sp>
      <p:sp>
        <p:nvSpPr>
          <p:cNvPr id="26" name="AutoShape 6">
            <a:extLst>
              <a:ext uri="{FF2B5EF4-FFF2-40B4-BE49-F238E27FC236}">
                <a16:creationId xmlns:a16="http://schemas.microsoft.com/office/drawing/2014/main" id="{87A21E13-0BAE-4B39-8BC9-EF9F70CF89ED}"/>
              </a:ext>
            </a:extLst>
          </p:cNvPr>
          <p:cNvSpPr>
            <a:spLocks noChangeArrowheads="1"/>
          </p:cNvSpPr>
          <p:nvPr/>
        </p:nvSpPr>
        <p:spPr bwMode="auto">
          <a:xfrm>
            <a:off x="2819400" y="4343400"/>
            <a:ext cx="1981200" cy="762000"/>
          </a:xfrm>
          <a:prstGeom prst="roundRect">
            <a:avLst>
              <a:gd name="adj" fmla="val 16667"/>
            </a:avLst>
          </a:prstGeom>
          <a:solidFill>
            <a:srgbClr val="ECD882"/>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2800" b="1" kern="0">
                <a:solidFill>
                  <a:srgbClr val="000066"/>
                </a:solidFill>
                <a:latin typeface="楷体" panose="02010609060101010101" pitchFamily="49" charset="-122"/>
                <a:ea typeface="楷体" panose="02010609060101010101" pitchFamily="49" charset="-122"/>
              </a:rPr>
              <a:t>总线带宽</a:t>
            </a:r>
          </a:p>
        </p:txBody>
      </p:sp>
      <p:sp>
        <p:nvSpPr>
          <p:cNvPr id="28" name="Rectangle 11">
            <a:extLst>
              <a:ext uri="{FF2B5EF4-FFF2-40B4-BE49-F238E27FC236}">
                <a16:creationId xmlns:a16="http://schemas.microsoft.com/office/drawing/2014/main" id="{E4CA3690-7CAA-4F91-B814-5D50E0CFAFDC}"/>
              </a:ext>
            </a:extLst>
          </p:cNvPr>
          <p:cNvSpPr>
            <a:spLocks noChangeArrowheads="1"/>
          </p:cNvSpPr>
          <p:nvPr/>
        </p:nvSpPr>
        <p:spPr bwMode="auto">
          <a:xfrm>
            <a:off x="1828800" y="5517232"/>
            <a:ext cx="8731696" cy="864096"/>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lvl="2">
              <a:defRPr/>
            </a:pPr>
            <a:r>
              <a:rPr lang="zh-CN" altLang="en-US" sz="2200" b="1" kern="0" dirty="0">
                <a:solidFill>
                  <a:srgbClr val="660066"/>
                </a:solidFill>
                <a:latin typeface="仿宋" panose="02010609060101010101" pitchFamily="49" charset="-122"/>
                <a:ea typeface="仿宋" panose="02010609060101010101" pitchFamily="49" charset="-122"/>
              </a:rPr>
              <a:t>总线带宽</a:t>
            </a:r>
            <a:r>
              <a:rPr lang="en-US" altLang="zh-CN" sz="2200" b="1" kern="0" dirty="0">
                <a:solidFill>
                  <a:srgbClr val="660066"/>
                </a:solidFill>
                <a:latin typeface="仿宋" panose="02010609060101010101" pitchFamily="49" charset="-122"/>
                <a:ea typeface="仿宋" panose="02010609060101010101" pitchFamily="49" charset="-122"/>
              </a:rPr>
              <a:t>(</a:t>
            </a:r>
            <a:r>
              <a:rPr lang="zh-CN" altLang="en-US" sz="2200" b="1" kern="0" dirty="0">
                <a:solidFill>
                  <a:srgbClr val="660066"/>
                </a:solidFill>
                <a:latin typeface="仿宋" panose="02010609060101010101" pitchFamily="49" charset="-122"/>
                <a:ea typeface="仿宋" panose="02010609060101010101" pitchFamily="49" charset="-122"/>
              </a:rPr>
              <a:t>单位</a:t>
            </a:r>
            <a:r>
              <a:rPr lang="en-US" altLang="zh-CN" sz="2200" b="1" kern="0" dirty="0">
                <a:solidFill>
                  <a:srgbClr val="660066"/>
                </a:solidFill>
                <a:latin typeface="仿宋" panose="02010609060101010101" pitchFamily="49" charset="-122"/>
                <a:ea typeface="仿宋" panose="02010609060101010101" pitchFamily="49" charset="-122"/>
              </a:rPr>
              <a:t>:MB/s)  =</a:t>
            </a:r>
            <a:r>
              <a:rPr lang="zh-CN" altLang="en-US" sz="2200" b="1" kern="0" dirty="0">
                <a:solidFill>
                  <a:srgbClr val="660066"/>
                </a:solidFill>
                <a:latin typeface="仿宋" panose="02010609060101010101" pitchFamily="49" charset="-122"/>
                <a:ea typeface="仿宋" panose="02010609060101010101" pitchFamily="49" charset="-122"/>
              </a:rPr>
              <a:t>（总线宽度</a:t>
            </a:r>
            <a:r>
              <a:rPr lang="en-US" altLang="zh-CN" sz="2200" b="1" kern="0" dirty="0">
                <a:solidFill>
                  <a:srgbClr val="660066"/>
                </a:solidFill>
                <a:latin typeface="仿宋" panose="02010609060101010101" pitchFamily="49" charset="-122"/>
                <a:ea typeface="仿宋" panose="02010609060101010101" pitchFamily="49" charset="-122"/>
              </a:rPr>
              <a:t>/8</a:t>
            </a:r>
            <a:r>
              <a:rPr lang="zh-CN" altLang="en-US" sz="2200" b="1" kern="0" dirty="0">
                <a:solidFill>
                  <a:srgbClr val="660066"/>
                </a:solidFill>
                <a:latin typeface="仿宋" panose="02010609060101010101" pitchFamily="49" charset="-122"/>
                <a:ea typeface="仿宋" panose="02010609060101010101" pitchFamily="49" charset="-122"/>
              </a:rPr>
              <a:t>）</a:t>
            </a:r>
            <a:r>
              <a:rPr lang="en-US" altLang="zh-CN" sz="2200" b="1" kern="0" dirty="0">
                <a:solidFill>
                  <a:srgbClr val="660066"/>
                </a:solidFill>
                <a:latin typeface="仿宋" panose="02010609060101010101" pitchFamily="49" charset="-122"/>
                <a:ea typeface="仿宋" panose="02010609060101010101" pitchFamily="49" charset="-122"/>
              </a:rPr>
              <a:t>× </a:t>
            </a:r>
            <a:r>
              <a:rPr lang="zh-CN" altLang="en-US" sz="2200" b="1" kern="0" dirty="0">
                <a:solidFill>
                  <a:srgbClr val="660066"/>
                </a:solidFill>
                <a:latin typeface="仿宋" panose="02010609060101010101" pitchFamily="49" charset="-122"/>
                <a:ea typeface="仿宋" panose="02010609060101010101" pitchFamily="49" charset="-122"/>
              </a:rPr>
              <a:t>总线频率</a:t>
            </a:r>
            <a:endParaRPr lang="en-US" altLang="zh-CN" sz="2200" b="1" kern="0" dirty="0">
              <a:solidFill>
                <a:srgbClr val="660066"/>
              </a:solidFill>
              <a:latin typeface="仿宋" panose="02010609060101010101" pitchFamily="49" charset="-122"/>
              <a:ea typeface="仿宋" panose="02010609060101010101" pitchFamily="49" charset="-122"/>
            </a:endParaRPr>
          </a:p>
          <a:p>
            <a:pPr marL="0" lvl="2">
              <a:defRPr/>
            </a:pPr>
            <a:r>
              <a:rPr lang="zh-CN" altLang="en-US" sz="2200" b="1" kern="0" dirty="0">
                <a:solidFill>
                  <a:srgbClr val="660066"/>
                </a:solidFill>
                <a:latin typeface="仿宋" panose="02010609060101010101" pitchFamily="49" charset="-122"/>
                <a:ea typeface="仿宋" panose="02010609060101010101" pitchFamily="49" charset="-122"/>
              </a:rPr>
              <a:t>如：总线宽度</a:t>
            </a:r>
            <a:r>
              <a:rPr lang="en-US" altLang="zh-CN" sz="2200" b="1" kern="0" dirty="0">
                <a:solidFill>
                  <a:srgbClr val="660066"/>
                </a:solidFill>
                <a:latin typeface="仿宋" panose="02010609060101010101" pitchFamily="49" charset="-122"/>
                <a:ea typeface="仿宋" panose="02010609060101010101" pitchFamily="49" charset="-122"/>
              </a:rPr>
              <a:t>32</a:t>
            </a:r>
            <a:r>
              <a:rPr lang="zh-CN" altLang="en-US" sz="2200" b="1" kern="0" dirty="0">
                <a:solidFill>
                  <a:srgbClr val="660066"/>
                </a:solidFill>
                <a:latin typeface="仿宋" panose="02010609060101010101" pitchFamily="49" charset="-122"/>
                <a:ea typeface="仿宋" panose="02010609060101010101" pitchFamily="49" charset="-122"/>
              </a:rPr>
              <a:t>位，频率</a:t>
            </a:r>
            <a:r>
              <a:rPr lang="en-US" altLang="zh-CN" sz="2200" b="1" kern="0" dirty="0">
                <a:solidFill>
                  <a:srgbClr val="660066"/>
                </a:solidFill>
                <a:latin typeface="仿宋" panose="02010609060101010101" pitchFamily="49" charset="-122"/>
                <a:ea typeface="仿宋" panose="02010609060101010101" pitchFamily="49" charset="-122"/>
              </a:rPr>
              <a:t>66MHZ</a:t>
            </a:r>
            <a:r>
              <a:rPr lang="zh-CN" altLang="en-US" sz="2200" b="1" kern="0" dirty="0">
                <a:solidFill>
                  <a:srgbClr val="660066"/>
                </a:solidFill>
                <a:latin typeface="仿宋" panose="02010609060101010101" pitchFamily="49" charset="-122"/>
                <a:ea typeface="仿宋" panose="02010609060101010101" pitchFamily="49" charset="-122"/>
              </a:rPr>
              <a:t>，总线带宽</a:t>
            </a:r>
            <a:r>
              <a:rPr lang="en-US" altLang="zh-CN" sz="2200" b="1" kern="0" dirty="0">
                <a:solidFill>
                  <a:srgbClr val="660066"/>
                </a:solidFill>
                <a:latin typeface="仿宋" panose="02010609060101010101" pitchFamily="49" charset="-122"/>
                <a:ea typeface="仿宋" panose="02010609060101010101" pitchFamily="49" charset="-122"/>
              </a:rPr>
              <a:t>=(32/8)</a:t>
            </a:r>
            <a:r>
              <a:rPr lang="zh-CN" altLang="en-US" sz="2200" b="1" kern="0" dirty="0">
                <a:solidFill>
                  <a:srgbClr val="660066"/>
                </a:solidFill>
                <a:latin typeface="仿宋" panose="02010609060101010101" pitchFamily="49" charset="-122"/>
                <a:ea typeface="仿宋" panose="02010609060101010101" pitchFamily="49" charset="-122"/>
              </a:rPr>
              <a:t>*</a:t>
            </a:r>
            <a:r>
              <a:rPr lang="en-US" altLang="zh-CN" sz="2200" b="1" kern="0" dirty="0">
                <a:solidFill>
                  <a:srgbClr val="660066"/>
                </a:solidFill>
                <a:latin typeface="仿宋" panose="02010609060101010101" pitchFamily="49" charset="-122"/>
                <a:ea typeface="仿宋" panose="02010609060101010101" pitchFamily="49" charset="-122"/>
              </a:rPr>
              <a:t>66MHz=264MB/s</a:t>
            </a:r>
          </a:p>
        </p:txBody>
      </p:sp>
      <p:sp>
        <p:nvSpPr>
          <p:cNvPr id="29" name="Rectangle 13">
            <a:extLst>
              <a:ext uri="{FF2B5EF4-FFF2-40B4-BE49-F238E27FC236}">
                <a16:creationId xmlns:a16="http://schemas.microsoft.com/office/drawing/2014/main" id="{785B95FF-D00D-4FBE-80EF-064489641D13}"/>
              </a:ext>
            </a:extLst>
          </p:cNvPr>
          <p:cNvSpPr>
            <a:spLocks noChangeArrowheads="1"/>
          </p:cNvSpPr>
          <p:nvPr/>
        </p:nvSpPr>
        <p:spPr bwMode="auto">
          <a:xfrm>
            <a:off x="1828800" y="1773239"/>
            <a:ext cx="609600"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b="1" kern="0" dirty="0">
                <a:solidFill>
                  <a:srgbClr val="660066"/>
                </a:solidFill>
                <a:latin typeface="+mn-ea"/>
              </a:rPr>
              <a:t>总线的主要参数</a:t>
            </a:r>
          </a:p>
        </p:txBody>
      </p:sp>
      <p:sp>
        <p:nvSpPr>
          <p:cNvPr id="30" name="AutoShape 14">
            <a:extLst>
              <a:ext uri="{FF2B5EF4-FFF2-40B4-BE49-F238E27FC236}">
                <a16:creationId xmlns:a16="http://schemas.microsoft.com/office/drawing/2014/main" id="{86288380-02B1-446B-98D3-561EB809392E}"/>
              </a:ext>
            </a:extLst>
          </p:cNvPr>
          <p:cNvSpPr>
            <a:spLocks noChangeArrowheads="1"/>
          </p:cNvSpPr>
          <p:nvPr/>
        </p:nvSpPr>
        <p:spPr bwMode="auto">
          <a:xfrm>
            <a:off x="5486400" y="1501775"/>
            <a:ext cx="4495800" cy="990600"/>
          </a:xfrm>
          <a:prstGeom prst="foldedCorner">
            <a:avLst>
              <a:gd name="adj" fmla="val 12500"/>
            </a:avLst>
          </a:prstGeom>
          <a:solidFill>
            <a:srgbClr val="FFFF66"/>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2200" b="1" kern="0" dirty="0">
                <a:solidFill>
                  <a:srgbClr val="0000FF"/>
                </a:solidFill>
                <a:latin typeface="仿宋" panose="02010609060101010101" pitchFamily="49" charset="-122"/>
                <a:ea typeface="仿宋" panose="02010609060101010101" pitchFamily="49" charset="-122"/>
              </a:rPr>
              <a:t>指总线能同时传送数据的位数。</a:t>
            </a:r>
            <a:endParaRPr lang="en-US" altLang="zh-CN" sz="2200" b="1" kern="0" dirty="0">
              <a:solidFill>
                <a:srgbClr val="0000FF"/>
              </a:solidFill>
              <a:latin typeface="仿宋" panose="02010609060101010101" pitchFamily="49" charset="-122"/>
              <a:ea typeface="仿宋" panose="02010609060101010101" pitchFamily="49" charset="-122"/>
            </a:endParaRPr>
          </a:p>
          <a:p>
            <a:pPr>
              <a:defRPr/>
            </a:pPr>
            <a:r>
              <a:rPr lang="zh-CN" altLang="en-US" sz="2200" b="1" kern="0" dirty="0">
                <a:solidFill>
                  <a:srgbClr val="0000FF"/>
                </a:solidFill>
                <a:latin typeface="仿宋" panose="02010609060101010101" pitchFamily="49" charset="-122"/>
                <a:ea typeface="仿宋" panose="02010609060101010101" pitchFamily="49" charset="-122"/>
              </a:rPr>
              <a:t>如</a:t>
            </a:r>
            <a:r>
              <a:rPr lang="en-US" altLang="zh-CN" sz="2200" b="1" kern="0" dirty="0">
                <a:solidFill>
                  <a:srgbClr val="0000FF"/>
                </a:solidFill>
                <a:latin typeface="仿宋" panose="02010609060101010101" pitchFamily="49" charset="-122"/>
                <a:ea typeface="仿宋" panose="02010609060101010101" pitchFamily="49" charset="-122"/>
              </a:rPr>
              <a:t>32</a:t>
            </a:r>
            <a:r>
              <a:rPr lang="zh-CN" altLang="en-US" sz="2200" b="1" kern="0" dirty="0">
                <a:solidFill>
                  <a:srgbClr val="0000FF"/>
                </a:solidFill>
                <a:latin typeface="仿宋" panose="02010609060101010101" pitchFamily="49" charset="-122"/>
                <a:ea typeface="仿宋" panose="02010609060101010101" pitchFamily="49" charset="-122"/>
              </a:rPr>
              <a:t>位总线具有</a:t>
            </a:r>
            <a:r>
              <a:rPr lang="en-US" altLang="zh-CN" sz="2200" b="1" kern="0" dirty="0">
                <a:solidFill>
                  <a:srgbClr val="0000FF"/>
                </a:solidFill>
                <a:latin typeface="仿宋" panose="02010609060101010101" pitchFamily="49" charset="-122"/>
                <a:ea typeface="仿宋" panose="02010609060101010101" pitchFamily="49" charset="-122"/>
              </a:rPr>
              <a:t>32</a:t>
            </a:r>
            <a:r>
              <a:rPr lang="zh-CN" altLang="en-US" sz="2200" b="1" kern="0" dirty="0">
                <a:solidFill>
                  <a:srgbClr val="0000FF"/>
                </a:solidFill>
                <a:latin typeface="仿宋" panose="02010609060101010101" pitchFamily="49" charset="-122"/>
                <a:ea typeface="仿宋" panose="02010609060101010101" pitchFamily="49" charset="-122"/>
              </a:rPr>
              <a:t>位数据传送能力。</a:t>
            </a:r>
          </a:p>
        </p:txBody>
      </p:sp>
      <p:sp>
        <p:nvSpPr>
          <p:cNvPr id="31" name="AutoShape 15">
            <a:extLst>
              <a:ext uri="{FF2B5EF4-FFF2-40B4-BE49-F238E27FC236}">
                <a16:creationId xmlns:a16="http://schemas.microsoft.com/office/drawing/2014/main" id="{BC7F21A8-778C-492C-BD63-51F4BCD37EBF}"/>
              </a:ext>
            </a:extLst>
          </p:cNvPr>
          <p:cNvSpPr>
            <a:spLocks noChangeArrowheads="1"/>
          </p:cNvSpPr>
          <p:nvPr/>
        </p:nvSpPr>
        <p:spPr bwMode="auto">
          <a:xfrm>
            <a:off x="5486400" y="2924175"/>
            <a:ext cx="4495800" cy="852488"/>
          </a:xfrm>
          <a:prstGeom prst="foldedCorner">
            <a:avLst>
              <a:gd name="adj" fmla="val 12500"/>
            </a:avLst>
          </a:prstGeom>
          <a:solidFill>
            <a:srgbClr val="FFFF66"/>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2200" b="1" kern="0" dirty="0">
                <a:solidFill>
                  <a:srgbClr val="0000FF"/>
                </a:solidFill>
                <a:latin typeface="仿宋" panose="02010609060101010101" pitchFamily="49" charset="-122"/>
                <a:ea typeface="仿宋" panose="02010609060101010101" pitchFamily="49" charset="-122"/>
              </a:rPr>
              <a:t>指总线的工作速度，频率越高，</a:t>
            </a:r>
            <a:endParaRPr lang="en-US" altLang="zh-CN" sz="2200" b="1" kern="0" dirty="0">
              <a:solidFill>
                <a:srgbClr val="0000FF"/>
              </a:solidFill>
              <a:latin typeface="仿宋" panose="02010609060101010101" pitchFamily="49" charset="-122"/>
              <a:ea typeface="仿宋" panose="02010609060101010101" pitchFamily="49" charset="-122"/>
            </a:endParaRPr>
          </a:p>
          <a:p>
            <a:pPr>
              <a:defRPr/>
            </a:pPr>
            <a:r>
              <a:rPr lang="zh-CN" altLang="en-US" sz="2200" b="1" kern="0" dirty="0">
                <a:solidFill>
                  <a:srgbClr val="0000FF"/>
                </a:solidFill>
                <a:latin typeface="仿宋" panose="02010609060101010101" pitchFamily="49" charset="-122"/>
                <a:ea typeface="仿宋" panose="02010609060101010101" pitchFamily="49" charset="-122"/>
              </a:rPr>
              <a:t>速度越快。</a:t>
            </a:r>
          </a:p>
        </p:txBody>
      </p:sp>
      <p:sp>
        <p:nvSpPr>
          <p:cNvPr id="32" name="AutoShape 17">
            <a:extLst>
              <a:ext uri="{FF2B5EF4-FFF2-40B4-BE49-F238E27FC236}">
                <a16:creationId xmlns:a16="http://schemas.microsoft.com/office/drawing/2014/main" id="{3E8E023F-482F-4D5D-A13F-FFDF9682F7D0}"/>
              </a:ext>
            </a:extLst>
          </p:cNvPr>
          <p:cNvSpPr>
            <a:spLocks noChangeArrowheads="1"/>
          </p:cNvSpPr>
          <p:nvPr/>
        </p:nvSpPr>
        <p:spPr bwMode="auto">
          <a:xfrm>
            <a:off x="5486400" y="4292601"/>
            <a:ext cx="4495800" cy="874713"/>
          </a:xfrm>
          <a:prstGeom prst="foldedCorner">
            <a:avLst>
              <a:gd name="adj" fmla="val 12500"/>
            </a:avLst>
          </a:prstGeom>
          <a:solidFill>
            <a:srgbClr val="FFFF66"/>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2200" b="1" kern="0" dirty="0">
                <a:solidFill>
                  <a:srgbClr val="0000FF"/>
                </a:solidFill>
                <a:latin typeface="仿宋" panose="02010609060101010101" pitchFamily="49" charset="-122"/>
                <a:ea typeface="仿宋" panose="02010609060101010101" pitchFamily="49" charset="-122"/>
              </a:rPr>
              <a:t>指一定时间内总线传送的数据总量，</a:t>
            </a:r>
          </a:p>
          <a:p>
            <a:pPr>
              <a:defRPr/>
            </a:pPr>
            <a:r>
              <a:rPr lang="zh-CN" altLang="en-US" sz="2200" b="1" kern="0" dirty="0">
                <a:solidFill>
                  <a:srgbClr val="0000FF"/>
                </a:solidFill>
                <a:latin typeface="仿宋" panose="02010609060101010101" pitchFamily="49" charset="-122"/>
                <a:ea typeface="仿宋" panose="02010609060101010101" pitchFamily="49" charset="-122"/>
              </a:rPr>
              <a:t>用每秒最大传送数据量来衡量。</a:t>
            </a:r>
          </a:p>
        </p:txBody>
      </p:sp>
      <p:sp>
        <p:nvSpPr>
          <p:cNvPr id="33" name="AutoShape 18">
            <a:extLst>
              <a:ext uri="{FF2B5EF4-FFF2-40B4-BE49-F238E27FC236}">
                <a16:creationId xmlns:a16="http://schemas.microsoft.com/office/drawing/2014/main" id="{61051389-EB6D-4AA1-A3C8-664CFD04C1A4}"/>
              </a:ext>
            </a:extLst>
          </p:cNvPr>
          <p:cNvSpPr>
            <a:spLocks/>
          </p:cNvSpPr>
          <p:nvPr/>
        </p:nvSpPr>
        <p:spPr bwMode="auto">
          <a:xfrm>
            <a:off x="2362200" y="1870076"/>
            <a:ext cx="304800" cy="3006725"/>
          </a:xfrm>
          <a:prstGeom prst="leftBrace">
            <a:avLst>
              <a:gd name="adj1" fmla="val 91667"/>
              <a:gd name="adj2" fmla="val 50000"/>
            </a:avLst>
          </a:prstGeom>
          <a:noFill/>
          <a:ln w="28575">
            <a:solidFill>
              <a:srgbClr val="40458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4" name="AutoShape 19">
            <a:extLst>
              <a:ext uri="{FF2B5EF4-FFF2-40B4-BE49-F238E27FC236}">
                <a16:creationId xmlns:a16="http://schemas.microsoft.com/office/drawing/2014/main" id="{6D7ACC7F-3D13-4091-88FB-A57AC1F1F594}"/>
              </a:ext>
            </a:extLst>
          </p:cNvPr>
          <p:cNvSpPr>
            <a:spLocks noChangeArrowheads="1"/>
          </p:cNvSpPr>
          <p:nvPr/>
        </p:nvSpPr>
        <p:spPr bwMode="auto">
          <a:xfrm>
            <a:off x="4876800" y="1870075"/>
            <a:ext cx="533400" cy="304800"/>
          </a:xfrm>
          <a:prstGeom prst="rightArrow">
            <a:avLst>
              <a:gd name="adj1" fmla="val 50000"/>
              <a:gd name="adj2" fmla="val 43750"/>
            </a:avLst>
          </a:prstGeom>
          <a:gradFill rotWithShape="1">
            <a:gsLst>
              <a:gs pos="0">
                <a:srgbClr val="6F89F7"/>
              </a:gs>
              <a:gs pos="100000">
                <a:srgbClr val="CFDBFD"/>
              </a:gs>
            </a:gsLst>
            <a:path path="rect">
              <a:fillToRect r="100000" b="100000"/>
            </a:path>
          </a:gradFill>
          <a:ln w="9525">
            <a:solidFill>
              <a:srgbClr val="40458C"/>
            </a:solidFill>
            <a:miter lim="800000"/>
            <a:headEnd/>
            <a:tailEnd/>
          </a:ln>
          <a:effectLst>
            <a:outerShdw dist="35921" dir="2700000" algn="ctr" rotWithShape="0">
              <a:srgbClr val="B7C1EB"/>
            </a:outerShdw>
          </a:effectLst>
        </p:spPr>
        <p:txBody>
          <a:bodyPr wrap="none" anchor="ctr"/>
          <a:lstStyle/>
          <a:p>
            <a:pPr>
              <a:defRPr/>
            </a:pPr>
            <a:endParaRPr lang="zh-CN" altLang="en-US" kern="0">
              <a:solidFill>
                <a:sysClr val="windowText" lastClr="000000"/>
              </a:solidFill>
            </a:endParaRPr>
          </a:p>
        </p:txBody>
      </p:sp>
      <p:sp>
        <p:nvSpPr>
          <p:cNvPr id="35" name="AutoShape 20">
            <a:extLst>
              <a:ext uri="{FF2B5EF4-FFF2-40B4-BE49-F238E27FC236}">
                <a16:creationId xmlns:a16="http://schemas.microsoft.com/office/drawing/2014/main" id="{44C4E34F-BD92-498C-A88D-E34BF1184212}"/>
              </a:ext>
            </a:extLst>
          </p:cNvPr>
          <p:cNvSpPr>
            <a:spLocks noChangeArrowheads="1"/>
          </p:cNvSpPr>
          <p:nvPr/>
        </p:nvSpPr>
        <p:spPr bwMode="auto">
          <a:xfrm>
            <a:off x="4876800" y="3165475"/>
            <a:ext cx="533400" cy="304800"/>
          </a:xfrm>
          <a:prstGeom prst="rightArrow">
            <a:avLst>
              <a:gd name="adj1" fmla="val 50000"/>
              <a:gd name="adj2" fmla="val 43750"/>
            </a:avLst>
          </a:prstGeom>
          <a:gradFill rotWithShape="1">
            <a:gsLst>
              <a:gs pos="0">
                <a:srgbClr val="6F89F7"/>
              </a:gs>
              <a:gs pos="100000">
                <a:srgbClr val="CFDBFD"/>
              </a:gs>
            </a:gsLst>
            <a:path path="rect">
              <a:fillToRect r="100000" b="100000"/>
            </a:path>
          </a:gradFill>
          <a:ln w="9525">
            <a:solidFill>
              <a:srgbClr val="40458C"/>
            </a:solidFill>
            <a:miter lim="800000"/>
            <a:headEnd/>
            <a:tailEnd/>
          </a:ln>
          <a:effectLst>
            <a:outerShdw dist="35921" dir="2700000" algn="ctr" rotWithShape="0">
              <a:srgbClr val="B7C1EB"/>
            </a:outerShdw>
          </a:effectLst>
        </p:spPr>
        <p:txBody>
          <a:bodyPr wrap="none" anchor="ctr"/>
          <a:lstStyle/>
          <a:p>
            <a:pPr>
              <a:defRPr/>
            </a:pPr>
            <a:endParaRPr lang="zh-CN" altLang="en-US" kern="0">
              <a:solidFill>
                <a:sysClr val="windowText" lastClr="000000"/>
              </a:solidFill>
            </a:endParaRPr>
          </a:p>
        </p:txBody>
      </p:sp>
      <p:sp>
        <p:nvSpPr>
          <p:cNvPr id="36" name="AutoShape 21">
            <a:extLst>
              <a:ext uri="{FF2B5EF4-FFF2-40B4-BE49-F238E27FC236}">
                <a16:creationId xmlns:a16="http://schemas.microsoft.com/office/drawing/2014/main" id="{3DE9748E-E63E-4B0C-81E2-A6014B0DC05D}"/>
              </a:ext>
            </a:extLst>
          </p:cNvPr>
          <p:cNvSpPr>
            <a:spLocks noChangeArrowheads="1"/>
          </p:cNvSpPr>
          <p:nvPr/>
        </p:nvSpPr>
        <p:spPr bwMode="auto">
          <a:xfrm>
            <a:off x="4876800" y="4572000"/>
            <a:ext cx="533400" cy="304800"/>
          </a:xfrm>
          <a:prstGeom prst="rightArrow">
            <a:avLst>
              <a:gd name="adj1" fmla="val 50000"/>
              <a:gd name="adj2" fmla="val 43750"/>
            </a:avLst>
          </a:prstGeom>
          <a:gradFill rotWithShape="1">
            <a:gsLst>
              <a:gs pos="0">
                <a:srgbClr val="6F89F7"/>
              </a:gs>
              <a:gs pos="100000">
                <a:srgbClr val="CFDBFD"/>
              </a:gs>
            </a:gsLst>
            <a:path path="rect">
              <a:fillToRect r="100000" b="100000"/>
            </a:path>
          </a:gradFill>
          <a:ln w="9525">
            <a:solidFill>
              <a:srgbClr val="40458C"/>
            </a:solidFill>
            <a:miter lim="800000"/>
            <a:headEnd/>
            <a:tailEnd/>
          </a:ln>
          <a:effectLst>
            <a:outerShdw dist="35921" dir="2700000" algn="ctr" rotWithShape="0">
              <a:srgbClr val="B7C1EB"/>
            </a:outerShdw>
          </a:effectLst>
        </p:spPr>
        <p:txBody>
          <a:bodyPr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24147109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nodeType="afterGroup">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nodeType="afterGroup">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nodeType="afterGroup">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nodeType="afterGroup">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childTnLst>
                          </p:cTn>
                        </p:par>
                        <p:par>
                          <p:cTn id="40" fill="hold" nodeType="afterGroup">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childTnLst>
                          </p:cTn>
                        </p:par>
                        <p:par>
                          <p:cTn id="49" fill="hold" nodeType="afterGroup">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7"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9" grpId="0"/>
      <p:bldP spid="30" grpId="0" animBg="1"/>
      <p:bldP spid="31" grpId="0" animBg="1"/>
      <p:bldP spid="32" grpId="0" animBg="1"/>
      <p:bldP spid="33" grpId="0" animBg="1"/>
      <p:bldP spid="34" grpId="0" animBg="1"/>
      <p:bldP spid="35" grpId="0" animBg="1"/>
      <p:bldP spid="36"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EBD6CCA0-4F78-4B75-8DBC-662EBD0AC461}"/>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总线系统</a:t>
            </a:r>
          </a:p>
        </p:txBody>
      </p:sp>
      <p:sp>
        <p:nvSpPr>
          <p:cNvPr id="51" name="Rectangle 3" descr="Rectangle: Click to edit Master text styles&#10;Second level&#10;Third level&#10;Fourth level&#10;Fifth level">
            <a:extLst>
              <a:ext uri="{FF2B5EF4-FFF2-40B4-BE49-F238E27FC236}">
                <a16:creationId xmlns:a16="http://schemas.microsoft.com/office/drawing/2014/main" id="{06F5391F-4E75-4791-8B66-AD7F451405ED}"/>
              </a:ext>
            </a:extLst>
          </p:cNvPr>
          <p:cNvSpPr txBox="1">
            <a:spLocks noChangeArrowheads="1"/>
          </p:cNvSpPr>
          <p:nvPr/>
        </p:nvSpPr>
        <p:spPr bwMode="auto">
          <a:xfrm>
            <a:off x="1919288" y="4257676"/>
            <a:ext cx="82296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algn="just">
              <a:spcBef>
                <a:spcPct val="35000"/>
              </a:spcBef>
              <a:buClr>
                <a:schemeClr val="tx1"/>
              </a:buClr>
              <a:buSzPct val="80000"/>
              <a:buFont typeface="Wingdings" panose="05000000000000000000" pitchFamily="2" charset="2"/>
              <a:buChar char="Ø"/>
            </a:pPr>
            <a:r>
              <a:rPr kumimoji="1" lang="zh-CN" altLang="en-US" sz="2400" b="1">
                <a:solidFill>
                  <a:srgbClr val="C00000"/>
                </a:solidFill>
                <a:latin typeface="楷体" panose="02010609060101010101" pitchFamily="49" charset="-122"/>
                <a:ea typeface="楷体" panose="02010609060101010101" pitchFamily="49" charset="-122"/>
              </a:rPr>
              <a:t>数据宽度：</a:t>
            </a:r>
            <a:r>
              <a:rPr kumimoji="1" lang="zh-CN" altLang="en-US" sz="2400" b="1">
                <a:latin typeface="楷体" panose="02010609060101010101" pitchFamily="49" charset="-122"/>
                <a:ea typeface="楷体" panose="02010609060101010101" pitchFamily="49" charset="-122"/>
              </a:rPr>
              <a:t>高速总线通常提供较宽的数据连接。</a:t>
            </a:r>
          </a:p>
          <a:p>
            <a:pPr lvl="1" algn="just">
              <a:spcBef>
                <a:spcPct val="35000"/>
              </a:spcBef>
              <a:buClr>
                <a:schemeClr val="tx1"/>
              </a:buClr>
              <a:buSzPct val="80000"/>
              <a:buFont typeface="Wingdings" panose="05000000000000000000" pitchFamily="2" charset="2"/>
              <a:buChar char="Ø"/>
            </a:pPr>
            <a:r>
              <a:rPr kumimoji="1" lang="zh-CN" altLang="en-US" sz="2400" b="1">
                <a:solidFill>
                  <a:srgbClr val="C00000"/>
                </a:solidFill>
                <a:latin typeface="楷体" panose="02010609060101010101" pitchFamily="49" charset="-122"/>
                <a:ea typeface="楷体" panose="02010609060101010101" pitchFamily="49" charset="-122"/>
              </a:rPr>
              <a:t>成本：</a:t>
            </a:r>
            <a:r>
              <a:rPr kumimoji="1" lang="zh-CN" altLang="en-US" sz="2400" b="1">
                <a:latin typeface="楷体" panose="02010609060101010101" pitchFamily="49" charset="-122"/>
                <a:ea typeface="楷体" panose="02010609060101010101" pitchFamily="49" charset="-122"/>
              </a:rPr>
              <a:t>高速总线通常采用更昂贵的电路实现。</a:t>
            </a:r>
          </a:p>
          <a:p>
            <a:pPr lvl="1" algn="just">
              <a:spcBef>
                <a:spcPct val="35000"/>
              </a:spcBef>
              <a:buClr>
                <a:schemeClr val="tx1"/>
              </a:buClr>
              <a:buSzPct val="80000"/>
              <a:buFont typeface="Wingdings" panose="05000000000000000000" pitchFamily="2" charset="2"/>
              <a:buChar char="Ø"/>
            </a:pPr>
            <a:r>
              <a:rPr kumimoji="1" lang="zh-CN" altLang="en-US" sz="2400" b="1">
                <a:solidFill>
                  <a:srgbClr val="C00000"/>
                </a:solidFill>
                <a:latin typeface="楷体" panose="02010609060101010101" pitchFamily="49" charset="-122"/>
                <a:ea typeface="楷体" panose="02010609060101010101" pitchFamily="49" charset="-122"/>
              </a:rPr>
              <a:t>并行：</a:t>
            </a:r>
            <a:r>
              <a:rPr kumimoji="1" lang="zh-CN" altLang="en-US" sz="2400" b="1">
                <a:latin typeface="楷体" panose="02010609060101010101" pitchFamily="49" charset="-122"/>
                <a:ea typeface="楷体" panose="02010609060101010101" pitchFamily="49" charset="-122"/>
              </a:rPr>
              <a:t>桥允许总线独立操作，这样在</a:t>
            </a:r>
            <a:r>
              <a:rPr kumimoji="1" lang="en-US" altLang="zh-CN" sz="2400" b="1">
                <a:latin typeface="楷体" panose="02010609060101010101" pitchFamily="49" charset="-122"/>
                <a:ea typeface="楷体" panose="02010609060101010101" pitchFamily="49" charset="-122"/>
              </a:rPr>
              <a:t>I/O</a:t>
            </a:r>
            <a:r>
              <a:rPr kumimoji="1" lang="zh-CN" altLang="en-US" sz="2400" b="1">
                <a:latin typeface="楷体" panose="02010609060101010101" pitchFamily="49" charset="-122"/>
                <a:ea typeface="楷体" panose="02010609060101010101" pitchFamily="49" charset="-122"/>
              </a:rPr>
              <a:t>操作中可提供某些并行性。</a:t>
            </a:r>
          </a:p>
        </p:txBody>
      </p:sp>
      <p:sp>
        <p:nvSpPr>
          <p:cNvPr id="52" name="Rectangle 4">
            <a:extLst>
              <a:ext uri="{FF2B5EF4-FFF2-40B4-BE49-F238E27FC236}">
                <a16:creationId xmlns:a16="http://schemas.microsoft.com/office/drawing/2014/main" id="{351515C0-66EB-43FD-A27C-79FCE15D9F65}"/>
              </a:ext>
            </a:extLst>
          </p:cNvPr>
          <p:cNvSpPr>
            <a:spLocks noChangeArrowheads="1"/>
          </p:cNvSpPr>
          <p:nvPr/>
        </p:nvSpPr>
        <p:spPr bwMode="auto">
          <a:xfrm>
            <a:off x="3200400" y="1495426"/>
            <a:ext cx="5899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b="1" kern="0" dirty="0">
                <a:solidFill>
                  <a:srgbClr val="660066"/>
                </a:solidFill>
                <a:latin typeface="黑体" panose="02010609060101010101" pitchFamily="49" charset="-122"/>
                <a:ea typeface="黑体" panose="02010609060101010101" pitchFamily="49" charset="-122"/>
              </a:rPr>
              <a:t>一个微处理器系统可能含有多条总线</a:t>
            </a:r>
          </a:p>
        </p:txBody>
      </p:sp>
      <p:sp>
        <p:nvSpPr>
          <p:cNvPr id="53" name="Rectangle 5">
            <a:extLst>
              <a:ext uri="{FF2B5EF4-FFF2-40B4-BE49-F238E27FC236}">
                <a16:creationId xmlns:a16="http://schemas.microsoft.com/office/drawing/2014/main" id="{3168763F-22FF-48BA-A99A-0108EDFA814C}"/>
              </a:ext>
            </a:extLst>
          </p:cNvPr>
          <p:cNvSpPr>
            <a:spLocks noChangeArrowheads="1"/>
          </p:cNvSpPr>
          <p:nvPr/>
        </p:nvSpPr>
        <p:spPr bwMode="auto">
          <a:xfrm>
            <a:off x="3581400" y="2410545"/>
            <a:ext cx="1612900" cy="519113"/>
          </a:xfrm>
          <a:prstGeom prst="rect">
            <a:avLst/>
          </a:prstGeom>
          <a:ln/>
        </p:spPr>
        <p:style>
          <a:lnRef idx="1">
            <a:schemeClr val="accent5"/>
          </a:lnRef>
          <a:fillRef idx="2">
            <a:schemeClr val="accent5"/>
          </a:fillRef>
          <a:effectRef idx="1">
            <a:schemeClr val="accent5"/>
          </a:effectRef>
          <a:fontRef idx="minor">
            <a:schemeClr val="dk1"/>
          </a:fontRef>
        </p:style>
        <p:txBody>
          <a:bodyPr wrap="none">
            <a:spAutoFit/>
          </a:bodyPr>
          <a:lstStyle/>
          <a:p>
            <a:pPr>
              <a:defRPr/>
            </a:pPr>
            <a:r>
              <a:rPr lang="zh-CN" altLang="en-US" sz="2800" b="1" kern="0" dirty="0">
                <a:solidFill>
                  <a:sysClr val="windowText" lastClr="000000"/>
                </a:solidFill>
              </a:rPr>
              <a:t>高速总线</a:t>
            </a:r>
          </a:p>
        </p:txBody>
      </p:sp>
      <p:sp>
        <p:nvSpPr>
          <p:cNvPr id="54" name="Rectangle 6">
            <a:extLst>
              <a:ext uri="{FF2B5EF4-FFF2-40B4-BE49-F238E27FC236}">
                <a16:creationId xmlns:a16="http://schemas.microsoft.com/office/drawing/2014/main" id="{DE296E50-FBE9-4EEF-868A-2578F6261044}"/>
              </a:ext>
            </a:extLst>
          </p:cNvPr>
          <p:cNvSpPr>
            <a:spLocks noChangeArrowheads="1"/>
          </p:cNvSpPr>
          <p:nvPr/>
        </p:nvSpPr>
        <p:spPr bwMode="auto">
          <a:xfrm>
            <a:off x="7239000" y="2410545"/>
            <a:ext cx="1612900" cy="519113"/>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p>
            <a:pPr>
              <a:defRPr/>
            </a:pPr>
            <a:r>
              <a:rPr lang="zh-CN" altLang="en-US" sz="2800" b="1" kern="0">
                <a:solidFill>
                  <a:sysClr val="windowText" lastClr="000000"/>
                </a:solidFill>
              </a:rPr>
              <a:t>低速总线</a:t>
            </a:r>
          </a:p>
        </p:txBody>
      </p:sp>
      <p:sp>
        <p:nvSpPr>
          <p:cNvPr id="55" name="Rectangle 7">
            <a:extLst>
              <a:ext uri="{FF2B5EF4-FFF2-40B4-BE49-F238E27FC236}">
                <a16:creationId xmlns:a16="http://schemas.microsoft.com/office/drawing/2014/main" id="{A3C253ED-8447-4ECC-B74A-B49AEBD0E40C}"/>
              </a:ext>
            </a:extLst>
          </p:cNvPr>
          <p:cNvSpPr>
            <a:spLocks noChangeArrowheads="1"/>
          </p:cNvSpPr>
          <p:nvPr/>
        </p:nvSpPr>
        <p:spPr bwMode="auto">
          <a:xfrm>
            <a:off x="2197100" y="3172545"/>
            <a:ext cx="1612900" cy="519113"/>
          </a:xfrm>
          <a:prstGeom prst="rect">
            <a:avLst/>
          </a:prstGeom>
          <a:ln/>
        </p:spPr>
        <p:style>
          <a:lnRef idx="1">
            <a:schemeClr val="accent5"/>
          </a:lnRef>
          <a:fillRef idx="2">
            <a:schemeClr val="accent5"/>
          </a:fillRef>
          <a:effectRef idx="1">
            <a:schemeClr val="accent5"/>
          </a:effectRef>
          <a:fontRef idx="minor">
            <a:schemeClr val="dk1"/>
          </a:fontRef>
        </p:style>
        <p:txBody>
          <a:bodyPr wrap="none">
            <a:spAutoFit/>
          </a:bodyPr>
          <a:lstStyle/>
          <a:p>
            <a:pPr>
              <a:defRPr/>
            </a:pPr>
            <a:r>
              <a:rPr lang="zh-CN" altLang="en-US" sz="2800" b="1" kern="0" dirty="0">
                <a:solidFill>
                  <a:srgbClr val="000066"/>
                </a:solidFill>
                <a:latin typeface="楷体" panose="02010609060101010101" pitchFamily="49" charset="-122"/>
                <a:ea typeface="楷体" panose="02010609060101010101" pitchFamily="49" charset="-122"/>
              </a:rPr>
              <a:t>高速设备</a:t>
            </a:r>
          </a:p>
        </p:txBody>
      </p:sp>
      <p:sp>
        <p:nvSpPr>
          <p:cNvPr id="56" name="Rectangle 8">
            <a:extLst>
              <a:ext uri="{FF2B5EF4-FFF2-40B4-BE49-F238E27FC236}">
                <a16:creationId xmlns:a16="http://schemas.microsoft.com/office/drawing/2014/main" id="{EC0F46C8-3599-433D-8CF7-36E104F1EE95}"/>
              </a:ext>
            </a:extLst>
          </p:cNvPr>
          <p:cNvSpPr>
            <a:spLocks noChangeArrowheads="1"/>
          </p:cNvSpPr>
          <p:nvPr/>
        </p:nvSpPr>
        <p:spPr bwMode="auto">
          <a:xfrm>
            <a:off x="8826500" y="3172545"/>
            <a:ext cx="1612900" cy="519113"/>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p>
            <a:pPr>
              <a:defRPr/>
            </a:pPr>
            <a:r>
              <a:rPr lang="zh-CN" altLang="en-US" sz="2800" b="1" kern="0" dirty="0">
                <a:solidFill>
                  <a:srgbClr val="000066"/>
                </a:solidFill>
                <a:latin typeface="楷体" panose="02010609060101010101" pitchFamily="49" charset="-122"/>
                <a:ea typeface="楷体" panose="02010609060101010101" pitchFamily="49" charset="-122"/>
              </a:rPr>
              <a:t>低速设备</a:t>
            </a:r>
          </a:p>
        </p:txBody>
      </p:sp>
      <p:sp>
        <p:nvSpPr>
          <p:cNvPr id="57" name="Rectangle 9">
            <a:extLst>
              <a:ext uri="{FF2B5EF4-FFF2-40B4-BE49-F238E27FC236}">
                <a16:creationId xmlns:a16="http://schemas.microsoft.com/office/drawing/2014/main" id="{92B2D93A-336D-435E-9BA9-4F31B3ADD512}"/>
              </a:ext>
            </a:extLst>
          </p:cNvPr>
          <p:cNvSpPr>
            <a:spLocks noChangeArrowheads="1"/>
          </p:cNvSpPr>
          <p:nvPr/>
        </p:nvSpPr>
        <p:spPr bwMode="auto">
          <a:xfrm>
            <a:off x="5881718" y="2348882"/>
            <a:ext cx="595283" cy="646331"/>
          </a:xfrm>
          <a:prstGeom prst="rect">
            <a:avLst/>
          </a:prstGeom>
          <a:ln>
            <a:solidFill>
              <a:srgbClr val="008000"/>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3600" b="1" kern="0">
                <a:solidFill>
                  <a:srgbClr val="0000FF"/>
                </a:solidFill>
                <a:latin typeface="华文行楷" panose="02010800040101010101" pitchFamily="2" charset="-122"/>
                <a:ea typeface="华文行楷" panose="02010800040101010101" pitchFamily="2" charset="-122"/>
              </a:rPr>
              <a:t>桥</a:t>
            </a:r>
          </a:p>
        </p:txBody>
      </p:sp>
      <p:sp>
        <p:nvSpPr>
          <p:cNvPr id="58" name="Rectangle 10">
            <a:extLst>
              <a:ext uri="{FF2B5EF4-FFF2-40B4-BE49-F238E27FC236}">
                <a16:creationId xmlns:a16="http://schemas.microsoft.com/office/drawing/2014/main" id="{5D41383D-FC8B-404D-8FDB-D90D2C1B93DA}"/>
              </a:ext>
            </a:extLst>
          </p:cNvPr>
          <p:cNvSpPr>
            <a:spLocks noChangeArrowheads="1"/>
          </p:cNvSpPr>
          <p:nvPr/>
        </p:nvSpPr>
        <p:spPr bwMode="auto">
          <a:xfrm>
            <a:off x="5370513" y="3141663"/>
            <a:ext cx="1733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kern="0" dirty="0">
                <a:solidFill>
                  <a:srgbClr val="0000CC"/>
                </a:solidFill>
                <a:latin typeface="+mn-ea"/>
              </a:rPr>
              <a:t>总线互联电路</a:t>
            </a:r>
          </a:p>
        </p:txBody>
      </p:sp>
      <p:sp>
        <p:nvSpPr>
          <p:cNvPr id="59" name="AutoShape 11">
            <a:extLst>
              <a:ext uri="{FF2B5EF4-FFF2-40B4-BE49-F238E27FC236}">
                <a16:creationId xmlns:a16="http://schemas.microsoft.com/office/drawing/2014/main" id="{442DB4CE-5A71-4053-93DD-911D12463E28}"/>
              </a:ext>
            </a:extLst>
          </p:cNvPr>
          <p:cNvSpPr>
            <a:spLocks noChangeArrowheads="1"/>
          </p:cNvSpPr>
          <p:nvPr/>
        </p:nvSpPr>
        <p:spPr bwMode="auto">
          <a:xfrm>
            <a:off x="5181600" y="2562225"/>
            <a:ext cx="685800" cy="228600"/>
          </a:xfrm>
          <a:prstGeom prst="leftRightArrow">
            <a:avLst>
              <a:gd name="adj1" fmla="val 50000"/>
              <a:gd name="adj2" fmla="val 60000"/>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defRPr/>
            </a:pPr>
            <a:endParaRPr lang="zh-CN" altLang="en-US" kern="0">
              <a:solidFill>
                <a:sysClr val="windowText" lastClr="000000"/>
              </a:solidFill>
            </a:endParaRPr>
          </a:p>
        </p:txBody>
      </p:sp>
      <p:sp>
        <p:nvSpPr>
          <p:cNvPr id="60" name="AutoShape 12">
            <a:extLst>
              <a:ext uri="{FF2B5EF4-FFF2-40B4-BE49-F238E27FC236}">
                <a16:creationId xmlns:a16="http://schemas.microsoft.com/office/drawing/2014/main" id="{747AE0DF-AF89-4DD8-88B5-7FEE9A00D4D4}"/>
              </a:ext>
            </a:extLst>
          </p:cNvPr>
          <p:cNvSpPr>
            <a:spLocks noChangeArrowheads="1"/>
          </p:cNvSpPr>
          <p:nvPr/>
        </p:nvSpPr>
        <p:spPr bwMode="auto">
          <a:xfrm>
            <a:off x="6477000" y="2562225"/>
            <a:ext cx="685800" cy="228600"/>
          </a:xfrm>
          <a:prstGeom prst="leftRightArrow">
            <a:avLst>
              <a:gd name="adj1" fmla="val 50000"/>
              <a:gd name="adj2" fmla="val 60000"/>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defRPr/>
            </a:pPr>
            <a:endParaRPr lang="zh-CN" altLang="en-US" kern="0">
              <a:solidFill>
                <a:sysClr val="windowText" lastClr="000000"/>
              </a:solidFill>
            </a:endParaRPr>
          </a:p>
        </p:txBody>
      </p:sp>
      <p:sp>
        <p:nvSpPr>
          <p:cNvPr id="61" name="AutoShape 13">
            <a:extLst>
              <a:ext uri="{FF2B5EF4-FFF2-40B4-BE49-F238E27FC236}">
                <a16:creationId xmlns:a16="http://schemas.microsoft.com/office/drawing/2014/main" id="{A58948AF-1336-4426-8EEF-9B3967A15E98}"/>
              </a:ext>
            </a:extLst>
          </p:cNvPr>
          <p:cNvSpPr>
            <a:spLocks noChangeArrowheads="1"/>
          </p:cNvSpPr>
          <p:nvPr/>
        </p:nvSpPr>
        <p:spPr bwMode="auto">
          <a:xfrm>
            <a:off x="3810000" y="2943944"/>
            <a:ext cx="685800" cy="7620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3085 w 21600"/>
              <a:gd name="T25" fmla="*/ 12343 h 21600"/>
              <a:gd name="T26" fmla="*/ 18514 w 21600"/>
              <a:gd name="T27" fmla="*/ 185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429" y="0"/>
                </a:moveTo>
                <a:lnTo>
                  <a:pt x="9257" y="6171"/>
                </a:lnTo>
                <a:lnTo>
                  <a:pt x="12343" y="6171"/>
                </a:lnTo>
                <a:lnTo>
                  <a:pt x="12343" y="12343"/>
                </a:lnTo>
                <a:lnTo>
                  <a:pt x="6171" y="12343"/>
                </a:lnTo>
                <a:lnTo>
                  <a:pt x="6171" y="9257"/>
                </a:lnTo>
                <a:lnTo>
                  <a:pt x="0" y="15429"/>
                </a:lnTo>
                <a:lnTo>
                  <a:pt x="6171" y="21600"/>
                </a:lnTo>
                <a:lnTo>
                  <a:pt x="6171" y="18514"/>
                </a:lnTo>
                <a:lnTo>
                  <a:pt x="18514" y="18514"/>
                </a:lnTo>
                <a:lnTo>
                  <a:pt x="18514" y="6171"/>
                </a:lnTo>
                <a:lnTo>
                  <a:pt x="21600" y="6171"/>
                </a:lnTo>
                <a:lnTo>
                  <a:pt x="15429" y="0"/>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endParaRPr lang="zh-CN" altLang="en-US" kern="0">
              <a:solidFill>
                <a:sysClr val="windowText" lastClr="000000"/>
              </a:solidFill>
            </a:endParaRPr>
          </a:p>
        </p:txBody>
      </p:sp>
      <p:sp>
        <p:nvSpPr>
          <p:cNvPr id="62" name="AutoShape 14">
            <a:extLst>
              <a:ext uri="{FF2B5EF4-FFF2-40B4-BE49-F238E27FC236}">
                <a16:creationId xmlns:a16="http://schemas.microsoft.com/office/drawing/2014/main" id="{355BE865-8DE0-4210-9816-2BD6C5143922}"/>
              </a:ext>
            </a:extLst>
          </p:cNvPr>
          <p:cNvSpPr>
            <a:spLocks noChangeArrowheads="1"/>
          </p:cNvSpPr>
          <p:nvPr/>
        </p:nvSpPr>
        <p:spPr bwMode="auto">
          <a:xfrm rot="5400000">
            <a:off x="8039100" y="2943225"/>
            <a:ext cx="685800" cy="7620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3085 w 21600"/>
              <a:gd name="T25" fmla="*/ 12343 h 21600"/>
              <a:gd name="T26" fmla="*/ 18514 w 21600"/>
              <a:gd name="T27" fmla="*/ 185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429" y="0"/>
                </a:moveTo>
                <a:lnTo>
                  <a:pt x="9257" y="6171"/>
                </a:lnTo>
                <a:lnTo>
                  <a:pt x="12343" y="6171"/>
                </a:lnTo>
                <a:lnTo>
                  <a:pt x="12343" y="12343"/>
                </a:lnTo>
                <a:lnTo>
                  <a:pt x="6171" y="12343"/>
                </a:lnTo>
                <a:lnTo>
                  <a:pt x="6171" y="9257"/>
                </a:lnTo>
                <a:lnTo>
                  <a:pt x="0" y="15429"/>
                </a:lnTo>
                <a:lnTo>
                  <a:pt x="6171" y="21600"/>
                </a:lnTo>
                <a:lnTo>
                  <a:pt x="6171" y="18514"/>
                </a:lnTo>
                <a:lnTo>
                  <a:pt x="18514" y="18514"/>
                </a:lnTo>
                <a:lnTo>
                  <a:pt x="18514" y="6171"/>
                </a:lnTo>
                <a:lnTo>
                  <a:pt x="21600" y="6171"/>
                </a:lnTo>
                <a:lnTo>
                  <a:pt x="15429" y="0"/>
                </a:lnTo>
                <a:close/>
              </a:path>
            </a:pathLst>
          </a:custGeom>
          <a:solidFill>
            <a:srgbClr val="ECD882"/>
          </a:solidFill>
          <a:ln w="9525">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24324279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1"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up)">
                                      <p:cBhvr>
                                        <p:cTn id="13" dur="500"/>
                                        <p:tgtEl>
                                          <p:spTgt spid="61"/>
                                        </p:tgtEl>
                                      </p:cBhvr>
                                    </p:animEffect>
                                  </p:childTnLst>
                                </p:cTn>
                              </p:par>
                            </p:childTnLst>
                          </p:cTn>
                        </p:par>
                        <p:par>
                          <p:cTn id="14" fill="hold" nodeType="afterGroup">
                            <p:stCondLst>
                              <p:cond delay="1500"/>
                            </p:stCondLst>
                            <p:childTnLst>
                              <p:par>
                                <p:cTn id="15" presetID="9"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dissolve">
                                      <p:cBhvr>
                                        <p:cTn id="17" dur="500"/>
                                        <p:tgtEl>
                                          <p:spTgt spid="55"/>
                                        </p:tgtEl>
                                      </p:cBhvr>
                                    </p:animEffect>
                                  </p:childTnLst>
                                </p:cTn>
                              </p:par>
                            </p:childTnLst>
                          </p:cTn>
                        </p:par>
                        <p:par>
                          <p:cTn id="18" fill="hold" nodeType="afterGroup">
                            <p:stCondLst>
                              <p:cond delay="2000"/>
                            </p:stCondLst>
                            <p:childTnLst>
                              <p:par>
                                <p:cTn id="19" presetID="47" presetClass="entr" presetSubtype="0" fill="hold" nodeType="after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anim calcmode="lin" valueType="num">
                                      <p:cBhvr>
                                        <p:cTn id="22" dur="1000" fill="hold"/>
                                        <p:tgtEl>
                                          <p:spTgt spid="54"/>
                                        </p:tgtEl>
                                        <p:attrNameLst>
                                          <p:attrName>ppt_x</p:attrName>
                                        </p:attrNameLst>
                                      </p:cBhvr>
                                      <p:tavLst>
                                        <p:tav tm="0">
                                          <p:val>
                                            <p:strVal val="#ppt_x"/>
                                          </p:val>
                                        </p:tav>
                                        <p:tav tm="100000">
                                          <p:val>
                                            <p:strVal val="#ppt_x"/>
                                          </p:val>
                                        </p:tav>
                                      </p:tavLst>
                                    </p:anim>
                                    <p:anim calcmode="lin" valueType="num">
                                      <p:cBhvr>
                                        <p:cTn id="23" dur="1000" fill="hold"/>
                                        <p:tgtEl>
                                          <p:spTgt spid="54"/>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3000"/>
                            </p:stCondLst>
                            <p:childTnLst>
                              <p:par>
                                <p:cTn id="25" presetID="22" presetClass="entr" presetSubtype="1"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up)">
                                      <p:cBhvr>
                                        <p:cTn id="27" dur="500"/>
                                        <p:tgtEl>
                                          <p:spTgt spid="62"/>
                                        </p:tgtEl>
                                      </p:cBhvr>
                                    </p:animEffect>
                                  </p:childTnLst>
                                </p:cTn>
                              </p:par>
                            </p:childTnLst>
                          </p:cTn>
                        </p:par>
                        <p:par>
                          <p:cTn id="28" fill="hold" nodeType="afterGroup">
                            <p:stCondLst>
                              <p:cond delay="3500"/>
                            </p:stCondLst>
                            <p:childTnLst>
                              <p:par>
                                <p:cTn id="29" presetID="9"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dissolve">
                                      <p:cBhvr>
                                        <p:cTn id="31" dur="500"/>
                                        <p:tgtEl>
                                          <p:spTgt spid="5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57"/>
                                        </p:tgtEl>
                                        <p:attrNameLst>
                                          <p:attrName>style.visibility</p:attrName>
                                        </p:attrNameLst>
                                      </p:cBhvr>
                                      <p:to>
                                        <p:strVal val="visible"/>
                                      </p:to>
                                    </p:set>
                                  </p:childTnLst>
                                </p:cTn>
                              </p:par>
                            </p:childTnLst>
                          </p:cTn>
                        </p:par>
                        <p:par>
                          <p:cTn id="36" fill="hold" nodeType="afterGroup">
                            <p:stCondLst>
                              <p:cond delay="0"/>
                            </p:stCondLst>
                            <p:childTnLst>
                              <p:par>
                                <p:cTn id="37" presetID="47" presetClass="entr" presetSubtype="0" fill="hold" grpId="0"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1000"/>
                                        <p:tgtEl>
                                          <p:spTgt spid="58"/>
                                        </p:tgtEl>
                                      </p:cBhvr>
                                    </p:animEffect>
                                    <p:anim calcmode="lin" valueType="num">
                                      <p:cBhvr>
                                        <p:cTn id="40" dur="1000" fill="hold"/>
                                        <p:tgtEl>
                                          <p:spTgt spid="58"/>
                                        </p:tgtEl>
                                        <p:attrNameLst>
                                          <p:attrName>ppt_x</p:attrName>
                                        </p:attrNameLst>
                                      </p:cBhvr>
                                      <p:tavLst>
                                        <p:tav tm="0">
                                          <p:val>
                                            <p:strVal val="#ppt_x"/>
                                          </p:val>
                                        </p:tav>
                                        <p:tav tm="100000">
                                          <p:val>
                                            <p:strVal val="#ppt_x"/>
                                          </p:val>
                                        </p:tav>
                                      </p:tavLst>
                                    </p:anim>
                                    <p:anim calcmode="lin" valueType="num">
                                      <p:cBhvr>
                                        <p:cTn id="41" dur="1000" fill="hold"/>
                                        <p:tgtEl>
                                          <p:spTgt spid="58"/>
                                        </p:tgtEl>
                                        <p:attrNameLst>
                                          <p:attrName>ppt_y</p:attrName>
                                        </p:attrNameLst>
                                      </p:cBhvr>
                                      <p:tavLst>
                                        <p:tav tm="0">
                                          <p:val>
                                            <p:strVal val="#ppt_y-.1"/>
                                          </p:val>
                                        </p:tav>
                                        <p:tav tm="100000">
                                          <p:val>
                                            <p:strVal val="#ppt_y"/>
                                          </p:val>
                                        </p:tav>
                                      </p:tavLst>
                                    </p:anim>
                                  </p:childTnLst>
                                </p:cTn>
                              </p:par>
                            </p:childTnLst>
                          </p:cTn>
                        </p:par>
                        <p:par>
                          <p:cTn id="42" fill="hold" nodeType="afterGroup">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right)">
                                      <p:cBhvr>
                                        <p:cTn id="45" dur="500"/>
                                        <p:tgtEl>
                                          <p:spTgt spid="59"/>
                                        </p:tgtEl>
                                      </p:cBhvr>
                                    </p:animEffect>
                                  </p:childTnLst>
                                </p:cTn>
                              </p:par>
                            </p:childTnLst>
                          </p:cTn>
                        </p:par>
                        <p:par>
                          <p:cTn id="46" fill="hold" nodeType="afterGroup">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1">
                                            <p:txEl>
                                              <p:pRg st="0" end="0"/>
                                            </p:txEl>
                                          </p:spTgt>
                                        </p:tgtEl>
                                        <p:attrNameLst>
                                          <p:attrName>style.visibility</p:attrName>
                                        </p:attrNameLst>
                                      </p:cBhvr>
                                      <p:to>
                                        <p:strVal val="visible"/>
                                      </p:to>
                                    </p:set>
                                    <p:animEffect transition="in" filter="wipe(left)">
                                      <p:cBhvr>
                                        <p:cTn id="54" dur="500"/>
                                        <p:tgtEl>
                                          <p:spTgt spid="51">
                                            <p:txEl>
                                              <p:pRg st="0" end="0"/>
                                            </p:txEl>
                                          </p:spTgt>
                                        </p:tgtEl>
                                      </p:cBhvr>
                                    </p:animEffect>
                                  </p:childTnLst>
                                </p:cTn>
                              </p:par>
                            </p:childTnLst>
                          </p:cTn>
                        </p:par>
                        <p:par>
                          <p:cTn id="55" fill="hold" nodeType="afterGroup">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51">
                                            <p:txEl>
                                              <p:pRg st="1" end="1"/>
                                            </p:txEl>
                                          </p:spTgt>
                                        </p:tgtEl>
                                        <p:attrNameLst>
                                          <p:attrName>style.visibility</p:attrName>
                                        </p:attrNameLst>
                                      </p:cBhvr>
                                      <p:to>
                                        <p:strVal val="visible"/>
                                      </p:to>
                                    </p:set>
                                    <p:animEffect transition="in" filter="wipe(left)">
                                      <p:cBhvr>
                                        <p:cTn id="58" dur="500"/>
                                        <p:tgtEl>
                                          <p:spTgt spid="51">
                                            <p:txEl>
                                              <p:pRg st="1" end="1"/>
                                            </p:txEl>
                                          </p:spTgt>
                                        </p:tgtEl>
                                      </p:cBhvr>
                                    </p:animEffect>
                                  </p:childTnLst>
                                </p:cTn>
                              </p:par>
                            </p:childTnLst>
                          </p:cTn>
                        </p:par>
                        <p:par>
                          <p:cTn id="59" fill="hold" nodeType="afterGroup">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51">
                                            <p:txEl>
                                              <p:pRg st="2" end="2"/>
                                            </p:txEl>
                                          </p:spTgt>
                                        </p:tgtEl>
                                        <p:attrNameLst>
                                          <p:attrName>style.visibility</p:attrName>
                                        </p:attrNameLst>
                                      </p:cBhvr>
                                      <p:to>
                                        <p:strVal val="visible"/>
                                      </p:to>
                                    </p:set>
                                    <p:animEffect transition="in" filter="wipe(left)">
                                      <p:cBhvr>
                                        <p:cTn id="62" dur="500"/>
                                        <p:tgtEl>
                                          <p:spTgt spid="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p:bldP spid="58" grpId="0"/>
      <p:bldP spid="59" grpId="0" animBg="1"/>
      <p:bldP spid="60"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F185A576-13D7-4122-B33D-BCA2FD375241}"/>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总线系统</a:t>
            </a:r>
          </a:p>
        </p:txBody>
      </p:sp>
      <p:sp>
        <p:nvSpPr>
          <p:cNvPr id="51" name="Rectangle 3" descr="Rectangle: Click to edit Master text styles&#10;Second level&#10;Third level&#10;Fourth level&#10;Fifth level">
            <a:extLst>
              <a:ext uri="{FF2B5EF4-FFF2-40B4-BE49-F238E27FC236}">
                <a16:creationId xmlns:a16="http://schemas.microsoft.com/office/drawing/2014/main" id="{89F438F7-CE9F-4A4B-9042-A91DCA3D5AEC}"/>
              </a:ext>
            </a:extLst>
          </p:cNvPr>
          <p:cNvSpPr txBox="1">
            <a:spLocks noChangeArrowheads="1"/>
          </p:cNvSpPr>
          <p:nvPr/>
        </p:nvSpPr>
        <p:spPr bwMode="auto">
          <a:xfrm>
            <a:off x="1900238" y="2924175"/>
            <a:ext cx="82296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3"/>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pPr lvl="1" algn="just">
              <a:spcBef>
                <a:spcPct val="35000"/>
              </a:spcBef>
              <a:buSzPct val="80000"/>
              <a:buFont typeface="Wingdings" pitchFamily="2" charset="2"/>
              <a:buChar char="Ø"/>
              <a:defRPr/>
            </a:pPr>
            <a:r>
              <a:rPr lang="en-US" altLang="zh-CN" sz="2400" b="1" dirty="0">
                <a:solidFill>
                  <a:srgbClr val="C00000"/>
                </a:solidFill>
                <a:latin typeface="楷体" panose="02010609060101010101" pitchFamily="49" charset="-122"/>
                <a:ea typeface="楷体" panose="02010609060101010101" pitchFamily="49" charset="-122"/>
              </a:rPr>
              <a:t>AHB(Advanced High-performance Bus)</a:t>
            </a:r>
            <a:r>
              <a:rPr lang="zh-CN" altLang="en-US" sz="2400" b="1" dirty="0">
                <a:solidFill>
                  <a:srgbClr val="C00000"/>
                </a:solidFill>
                <a:latin typeface="楷体" panose="02010609060101010101" pitchFamily="49" charset="-122"/>
                <a:ea typeface="楷体" panose="02010609060101010101" pitchFamily="49" charset="-122"/>
              </a:rPr>
              <a:t>：</a:t>
            </a:r>
            <a:endParaRPr lang="en-US" altLang="zh-CN" sz="2400" b="1" dirty="0">
              <a:solidFill>
                <a:srgbClr val="C00000"/>
              </a:solidFill>
              <a:latin typeface="楷体" panose="02010609060101010101" pitchFamily="49" charset="-122"/>
              <a:ea typeface="楷体" panose="02010609060101010101" pitchFamily="49" charset="-122"/>
            </a:endParaRPr>
          </a:p>
          <a:p>
            <a:pPr marL="457200" lvl="1" indent="0" algn="just">
              <a:spcBef>
                <a:spcPct val="35000"/>
              </a:spcBef>
              <a:buSzPct val="80000"/>
              <a:buNone/>
              <a:defRPr/>
            </a:pPr>
            <a:r>
              <a:rPr lang="zh-CN" altLang="en-US" sz="2400" b="1" dirty="0">
                <a:latin typeface="楷体" panose="02010609060101010101" pitchFamily="49" charset="-122"/>
                <a:ea typeface="楷体" panose="02010609060101010101" pitchFamily="49" charset="-122"/>
              </a:rPr>
              <a:t>用于高性能系统模块的连接，支持突发模式数据传输和数据分割传输；可以有效地连接处理器、片上和片外存储器，支持流水线操作。</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en-US" altLang="zh-CN" sz="2400" b="1" dirty="0">
                <a:solidFill>
                  <a:srgbClr val="C00000"/>
                </a:solidFill>
                <a:latin typeface="楷体" panose="02010609060101010101" pitchFamily="49" charset="-122"/>
                <a:ea typeface="楷体" panose="02010609060101010101" pitchFamily="49" charset="-122"/>
              </a:rPr>
              <a:t>APB</a:t>
            </a:r>
            <a:r>
              <a:rPr lang="zh-CN" altLang="en-US" sz="2400" b="1" dirty="0">
                <a:solidFill>
                  <a:srgbClr val="C00000"/>
                </a:solidFill>
                <a:latin typeface="楷体" panose="02010609060101010101" pitchFamily="49" charset="-122"/>
                <a:ea typeface="楷体" panose="02010609060101010101" pitchFamily="49" charset="-122"/>
              </a:rPr>
              <a:t>（</a:t>
            </a:r>
            <a:r>
              <a:rPr lang="en-US" altLang="zh-CN" sz="2400" b="1" dirty="0">
                <a:solidFill>
                  <a:srgbClr val="C00000"/>
                </a:solidFill>
                <a:latin typeface="楷体" panose="02010609060101010101" pitchFamily="49" charset="-122"/>
                <a:ea typeface="楷体" panose="02010609060101010101" pitchFamily="49" charset="-122"/>
              </a:rPr>
              <a:t>Advanced Peripheral Bus</a:t>
            </a:r>
            <a:r>
              <a:rPr lang="zh-CN" altLang="en-US" sz="2400" b="1" dirty="0">
                <a:solidFill>
                  <a:srgbClr val="C00000"/>
                </a:solidFill>
                <a:latin typeface="楷体" panose="02010609060101010101" pitchFamily="49" charset="-122"/>
                <a:ea typeface="楷体" panose="02010609060101010101" pitchFamily="49" charset="-122"/>
              </a:rPr>
              <a:t>）：</a:t>
            </a:r>
            <a:endParaRPr lang="en-US" altLang="zh-CN" sz="2400" b="1" dirty="0">
              <a:solidFill>
                <a:srgbClr val="C00000"/>
              </a:solidFill>
              <a:latin typeface="楷体" panose="02010609060101010101" pitchFamily="49" charset="-122"/>
              <a:ea typeface="楷体" panose="02010609060101010101" pitchFamily="49" charset="-122"/>
            </a:endParaRPr>
          </a:p>
          <a:p>
            <a:pPr marL="457200" lvl="1" indent="0" algn="just">
              <a:spcBef>
                <a:spcPct val="35000"/>
              </a:spcBef>
              <a:buSzPct val="80000"/>
              <a:buNone/>
              <a:defRPr/>
            </a:pPr>
            <a:r>
              <a:rPr lang="zh-CN" altLang="en-US" sz="2400" b="1" dirty="0">
                <a:latin typeface="楷体" panose="02010609060101010101" pitchFamily="49" charset="-122"/>
                <a:ea typeface="楷体" panose="02010609060101010101" pitchFamily="49" charset="-122"/>
              </a:rPr>
              <a:t>用于较低性能外设的简单连接，一般是接在</a:t>
            </a:r>
            <a:r>
              <a:rPr lang="en-US" altLang="zh-CN" sz="2400" b="1" dirty="0">
                <a:latin typeface="楷体" panose="02010609060101010101" pitchFamily="49" charset="-122"/>
                <a:ea typeface="楷体" panose="02010609060101010101" pitchFamily="49" charset="-122"/>
              </a:rPr>
              <a:t>AHB</a:t>
            </a:r>
            <a:r>
              <a:rPr lang="zh-CN" altLang="en-US" sz="2400" b="1" dirty="0">
                <a:latin typeface="楷体" panose="02010609060101010101" pitchFamily="49" charset="-122"/>
                <a:ea typeface="楷体" panose="02010609060101010101" pitchFamily="49" charset="-122"/>
              </a:rPr>
              <a:t>系统总线上的第二级总线。 </a:t>
            </a:r>
          </a:p>
        </p:txBody>
      </p:sp>
      <p:sp>
        <p:nvSpPr>
          <p:cNvPr id="2" name="矩形 1">
            <a:extLst>
              <a:ext uri="{FF2B5EF4-FFF2-40B4-BE49-F238E27FC236}">
                <a16:creationId xmlns:a16="http://schemas.microsoft.com/office/drawing/2014/main" id="{E15C95E0-77FE-48F7-995B-B79569010A0E}"/>
              </a:ext>
            </a:extLst>
          </p:cNvPr>
          <p:cNvSpPr/>
          <p:nvPr/>
        </p:nvSpPr>
        <p:spPr>
          <a:xfrm>
            <a:off x="1992314" y="1484313"/>
            <a:ext cx="8137525" cy="1135062"/>
          </a:xfrm>
          <a:prstGeom prst="rect">
            <a:avLst/>
          </a:prstGeom>
        </p:spPr>
        <p:txBody>
          <a:bodyPr>
            <a:spAutoFit/>
          </a:bodyPr>
          <a:lstStyle/>
          <a:p>
            <a:pPr>
              <a:lnSpc>
                <a:spcPct val="150000"/>
              </a:lnSpc>
              <a:defRPr/>
            </a:pPr>
            <a:r>
              <a:rPr lang="en-US" altLang="zh-CN" sz="2400" dirty="0">
                <a:solidFill>
                  <a:srgbClr val="C00000"/>
                </a:solidFill>
              </a:rPr>
              <a:t>AMBA</a:t>
            </a:r>
            <a:r>
              <a:rPr lang="zh-CN" altLang="en-US" sz="2400" dirty="0"/>
              <a:t>：</a:t>
            </a:r>
            <a:r>
              <a:rPr lang="en-US" altLang="zh-CN" sz="2400" dirty="0"/>
              <a:t>Advanced Microcontroller Bus Architecture</a:t>
            </a:r>
          </a:p>
          <a:p>
            <a:pPr>
              <a:lnSpc>
                <a:spcPct val="150000"/>
              </a:lnSpc>
              <a:defRPr/>
            </a:pPr>
            <a:r>
              <a:rPr lang="en-US" altLang="zh-CN" sz="2400" dirty="0">
                <a:latin typeface="+mj-ea"/>
                <a:ea typeface="+mj-ea"/>
              </a:rPr>
              <a:t>AMBA</a:t>
            </a:r>
            <a:r>
              <a:rPr lang="zh-CN" altLang="en-US" sz="2400" dirty="0">
                <a:latin typeface="+mj-ea"/>
                <a:ea typeface="+mj-ea"/>
              </a:rPr>
              <a:t>是</a:t>
            </a:r>
            <a:r>
              <a:rPr lang="en-US" altLang="zh-CN" sz="2400" dirty="0"/>
              <a:t>ARM </a:t>
            </a:r>
            <a:r>
              <a:rPr lang="zh-CN" altLang="en-US" sz="2400" dirty="0">
                <a:latin typeface="+mj-ea"/>
                <a:ea typeface="+mj-ea"/>
              </a:rPr>
              <a:t>公司研发的一种总线规范。</a:t>
            </a:r>
          </a:p>
        </p:txBody>
      </p:sp>
    </p:spTree>
    <p:extLst>
      <p:ext uri="{BB962C8B-B14F-4D97-AF65-F5344CB8AC3E}">
        <p14:creationId xmlns:p14="http://schemas.microsoft.com/office/powerpoint/2010/main" val="40306902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Effect transition="in" filter="wipe(left)">
                                      <p:cBhvr>
                                        <p:cTn id="7" dur="500"/>
                                        <p:tgtEl>
                                          <p:spTgt spid="51">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1">
                                            <p:txEl>
                                              <p:pRg st="1" end="1"/>
                                            </p:txEl>
                                          </p:spTgt>
                                        </p:tgtEl>
                                        <p:attrNameLst>
                                          <p:attrName>style.visibility</p:attrName>
                                        </p:attrNameLst>
                                      </p:cBhvr>
                                      <p:to>
                                        <p:strVal val="visible"/>
                                      </p:to>
                                    </p:set>
                                    <p:animEffect transition="in" filter="wipe(left)">
                                      <p:cBhvr>
                                        <p:cTn id="10" dur="500"/>
                                        <p:tgtEl>
                                          <p:spTgt spid="51">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1">
                                            <p:txEl>
                                              <p:pRg st="2" end="2"/>
                                            </p:txEl>
                                          </p:spTgt>
                                        </p:tgtEl>
                                        <p:attrNameLst>
                                          <p:attrName>style.visibility</p:attrName>
                                        </p:attrNameLst>
                                      </p:cBhvr>
                                      <p:to>
                                        <p:strVal val="visible"/>
                                      </p:to>
                                    </p:set>
                                    <p:animEffect transition="in" filter="wipe(left)">
                                      <p:cBhvr>
                                        <p:cTn id="13" dur="500"/>
                                        <p:tgtEl>
                                          <p:spTgt spid="51">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xEl>
                                              <p:pRg st="3" end="3"/>
                                            </p:txEl>
                                          </p:spTgt>
                                        </p:tgtEl>
                                        <p:attrNameLst>
                                          <p:attrName>style.visibility</p:attrName>
                                        </p:attrNameLst>
                                      </p:cBhvr>
                                      <p:to>
                                        <p:strVal val="visible"/>
                                      </p:to>
                                    </p:set>
                                    <p:animEffect transition="in" filter="wipe(left)">
                                      <p:cBhvr>
                                        <p:cTn id="16" dur="500"/>
                                        <p:tgtEl>
                                          <p:spTgt spid="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a:extLst>
              <a:ext uri="{FF2B5EF4-FFF2-40B4-BE49-F238E27FC236}">
                <a16:creationId xmlns:a16="http://schemas.microsoft.com/office/drawing/2014/main" id="{7D65CA43-C326-4274-B5A9-07F2A8AA7E74}"/>
              </a:ext>
            </a:extLst>
          </p:cNvPr>
          <p:cNvSpPr txBox="1">
            <a:spLocks noChangeArrowheads="1"/>
          </p:cNvSpPr>
          <p:nvPr/>
        </p:nvSpPr>
        <p:spPr bwMode="auto">
          <a:xfrm>
            <a:off x="2063750" y="565150"/>
            <a:ext cx="7488238"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200" b="1">
                <a:latin typeface="Arial" panose="020B0604020202020204" pitchFamily="34" charset="0"/>
                <a:ea typeface="黑体" panose="02010609060101010101" pitchFamily="49" charset="-122"/>
              </a:rPr>
              <a:t>执行部件</a:t>
            </a:r>
            <a:r>
              <a:rPr kumimoji="1" lang="en-US" altLang="zh-CN" sz="3200" b="1">
                <a:latin typeface="Arial" panose="020B0604020202020204" pitchFamily="34" charset="0"/>
                <a:ea typeface="黑体" panose="02010609060101010101" pitchFamily="49" charset="-122"/>
              </a:rPr>
              <a:t>EU</a:t>
            </a:r>
            <a:r>
              <a:rPr kumimoji="1" lang="zh-CN" altLang="en-US" sz="3200" b="1">
                <a:latin typeface="Arial" panose="020B0604020202020204" pitchFamily="34" charset="0"/>
                <a:ea typeface="黑体" panose="02010609060101010101" pitchFamily="49" charset="-122"/>
              </a:rPr>
              <a:t>（</a:t>
            </a:r>
            <a:r>
              <a:rPr kumimoji="1" lang="en-US" altLang="zh-CN" sz="3200" b="1">
                <a:latin typeface="Arial" panose="020B0604020202020204" pitchFamily="34" charset="0"/>
                <a:ea typeface="黑体" panose="02010609060101010101" pitchFamily="49" charset="-122"/>
              </a:rPr>
              <a:t>Execution Unit</a:t>
            </a:r>
            <a:r>
              <a:rPr kumimoji="1" lang="zh-CN" altLang="en-US" sz="3200" b="1">
                <a:latin typeface="Arial" panose="020B0604020202020204" pitchFamily="34" charset="0"/>
                <a:ea typeface="黑体" panose="02010609060101010101" pitchFamily="49" charset="-122"/>
              </a:rPr>
              <a:t>）</a:t>
            </a:r>
          </a:p>
        </p:txBody>
      </p:sp>
      <p:sp>
        <p:nvSpPr>
          <p:cNvPr id="17411" name="Rectangle 9">
            <a:extLst>
              <a:ext uri="{FF2B5EF4-FFF2-40B4-BE49-F238E27FC236}">
                <a16:creationId xmlns:a16="http://schemas.microsoft.com/office/drawing/2014/main" id="{A1ED9CE8-BD7C-419C-978A-C440844E67FE}"/>
              </a:ext>
            </a:extLst>
          </p:cNvPr>
          <p:cNvSpPr txBox="1">
            <a:spLocks noChangeArrowheads="1"/>
          </p:cNvSpPr>
          <p:nvPr/>
        </p:nvSpPr>
        <p:spPr bwMode="auto">
          <a:xfrm>
            <a:off x="1695450" y="1628776"/>
            <a:ext cx="8713788"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a:spcBef>
                <a:spcPct val="20000"/>
              </a:spcBef>
              <a:buClr>
                <a:schemeClr val="tx2"/>
              </a:buClr>
              <a:buSzPct val="50000"/>
              <a:buFont typeface="Wingdings 2" panose="05020102010507070707" pitchFamily="18" charset="2"/>
              <a:buNone/>
            </a:pPr>
            <a:r>
              <a:rPr kumimoji="1" lang="zh-CN" altLang="en-US" sz="2800" b="1">
                <a:solidFill>
                  <a:srgbClr val="FF3399"/>
                </a:solidFill>
                <a:ea typeface="黑体" panose="02010609060101010101" pitchFamily="49" charset="-122"/>
              </a:rPr>
              <a:t>（</a:t>
            </a:r>
            <a:r>
              <a:rPr kumimoji="1" lang="en-US" altLang="zh-CN" sz="2800" b="1">
                <a:solidFill>
                  <a:srgbClr val="FF3399"/>
                </a:solidFill>
                <a:ea typeface="黑体" panose="02010609060101010101" pitchFamily="49" charset="-122"/>
              </a:rPr>
              <a:t>a</a:t>
            </a:r>
            <a:r>
              <a:rPr kumimoji="1" lang="zh-CN" altLang="en-US" sz="2800" b="1">
                <a:solidFill>
                  <a:srgbClr val="FF3399"/>
                </a:solidFill>
                <a:ea typeface="黑体" panose="02010609060101010101" pitchFamily="49" charset="-122"/>
              </a:rPr>
              <a:t>）组成</a:t>
            </a:r>
          </a:p>
          <a:p>
            <a:pPr lvl="1">
              <a:spcBef>
                <a:spcPct val="20000"/>
              </a:spcBef>
              <a:buClr>
                <a:schemeClr val="tx2"/>
              </a:buClr>
              <a:buSzPct val="50000"/>
              <a:buFont typeface="Wingdings 2" panose="05020102010507070707" pitchFamily="18" charset="2"/>
              <a:buChar char="Þ"/>
            </a:pPr>
            <a:r>
              <a:rPr kumimoji="1" lang="zh-CN" altLang="zh-CN" sz="2800">
                <a:ea typeface="黑体" panose="02010609060101010101" pitchFamily="49" charset="-122"/>
              </a:rPr>
              <a:t>16</a:t>
            </a:r>
            <a:r>
              <a:rPr kumimoji="1" lang="zh-CN" altLang="en-US" sz="2800">
                <a:ea typeface="黑体" panose="02010609060101010101" pitchFamily="49" charset="-122"/>
              </a:rPr>
              <a:t>位算术逻辑单元</a:t>
            </a:r>
            <a:r>
              <a:rPr kumimoji="1" lang="en-US" altLang="en-US" sz="2800"/>
              <a:t>ALU</a:t>
            </a:r>
            <a:r>
              <a:rPr kumimoji="1" lang="zh-CN" altLang="en-US" sz="2800">
                <a:ea typeface="黑体" panose="02010609060101010101" pitchFamily="49" charset="-122"/>
              </a:rPr>
              <a:t>：用于二进制运算；</a:t>
            </a:r>
            <a:endParaRPr kumimoji="1" lang="en-US" altLang="en-US" sz="2800"/>
          </a:p>
          <a:p>
            <a:pPr lvl="1">
              <a:spcBef>
                <a:spcPct val="20000"/>
              </a:spcBef>
              <a:buClr>
                <a:schemeClr val="tx2"/>
              </a:buClr>
              <a:buSzPct val="50000"/>
              <a:buFont typeface="Wingdings 2" panose="05020102010507070707" pitchFamily="18" charset="2"/>
              <a:buChar char="Þ"/>
            </a:pPr>
            <a:r>
              <a:rPr kumimoji="1" lang="en-US" altLang="en-US" sz="2800"/>
              <a:t>16</a:t>
            </a:r>
            <a:r>
              <a:rPr kumimoji="1" lang="zh-CN" altLang="en-US" sz="2800">
                <a:ea typeface="黑体" panose="02010609060101010101" pitchFamily="49" charset="-122"/>
              </a:rPr>
              <a:t>位标志寄存器</a:t>
            </a:r>
            <a:r>
              <a:rPr lang="en-US" altLang="zh-CN" sz="2800">
                <a:ea typeface="黑体" panose="02010609060101010101" pitchFamily="49" charset="-122"/>
              </a:rPr>
              <a:t>FR</a:t>
            </a:r>
            <a:r>
              <a:rPr kumimoji="1" lang="zh-CN" altLang="zh-CN" sz="2800">
                <a:ea typeface="黑体" panose="02010609060101010101" pitchFamily="49" charset="-122"/>
              </a:rPr>
              <a:t>（</a:t>
            </a:r>
            <a:r>
              <a:rPr kumimoji="1" lang="en-US" altLang="zh-CN" sz="2800">
                <a:ea typeface="黑体" panose="02010609060101010101" pitchFamily="49" charset="-122"/>
              </a:rPr>
              <a:t>Flag  Register</a:t>
            </a:r>
            <a:r>
              <a:rPr kumimoji="1" lang="zh-CN" altLang="zh-CN" sz="2800">
                <a:ea typeface="黑体" panose="02010609060101010101" pitchFamily="49" charset="-122"/>
              </a:rPr>
              <a:t>）</a:t>
            </a:r>
            <a:r>
              <a:rPr kumimoji="1" lang="zh-CN" altLang="en-US" sz="2800">
                <a:ea typeface="黑体" panose="02010609060101010101" pitchFamily="49" charset="-122"/>
              </a:rPr>
              <a:t>：</a:t>
            </a:r>
            <a:r>
              <a:rPr lang="zh-CN" altLang="zh-CN" sz="2800">
                <a:ea typeface="黑体" panose="02010609060101010101" pitchFamily="49" charset="-122"/>
              </a:rPr>
              <a:t>用于存放</a:t>
            </a:r>
            <a:r>
              <a:rPr lang="en-US" altLang="zh-CN" sz="2800">
                <a:ea typeface="黑体" panose="02010609060101010101" pitchFamily="49" charset="-122"/>
              </a:rPr>
              <a:t>ALU</a:t>
            </a:r>
            <a:r>
              <a:rPr lang="zh-CN" altLang="zh-CN" sz="2800">
                <a:ea typeface="黑体" panose="02010609060101010101" pitchFamily="49" charset="-122"/>
              </a:rPr>
              <a:t>运算后的结果特征和程序控制标志</a:t>
            </a:r>
            <a:r>
              <a:rPr lang="zh-CN" altLang="en-US" sz="2800">
                <a:ea typeface="黑体" panose="02010609060101010101" pitchFamily="49" charset="-122"/>
              </a:rPr>
              <a:t>；</a:t>
            </a:r>
            <a:endParaRPr kumimoji="1" lang="en-US" altLang="en-US" sz="2800"/>
          </a:p>
          <a:p>
            <a:pPr lvl="1">
              <a:spcBef>
                <a:spcPct val="20000"/>
              </a:spcBef>
              <a:buClr>
                <a:schemeClr val="tx2"/>
              </a:buClr>
              <a:buSzPct val="50000"/>
              <a:buFont typeface="Wingdings 2" panose="05020102010507070707" pitchFamily="18" charset="2"/>
              <a:buChar char="Þ"/>
            </a:pPr>
            <a:r>
              <a:rPr kumimoji="1" lang="en-US" altLang="en-US" sz="2800"/>
              <a:t>8</a:t>
            </a:r>
            <a:r>
              <a:rPr kumimoji="1" lang="zh-CN" altLang="en-US" sz="2800">
                <a:ea typeface="黑体" panose="02010609060101010101" pitchFamily="49" charset="-122"/>
              </a:rPr>
              <a:t>个</a:t>
            </a:r>
            <a:r>
              <a:rPr kumimoji="1" lang="en-US" altLang="zh-CN" sz="2800">
                <a:ea typeface="黑体" panose="02010609060101010101" pitchFamily="49" charset="-122"/>
              </a:rPr>
              <a:t>16</a:t>
            </a:r>
            <a:r>
              <a:rPr kumimoji="1" lang="zh-CN" altLang="en-US" sz="2800">
                <a:ea typeface="黑体" panose="02010609060101010101" pitchFamily="49" charset="-122"/>
              </a:rPr>
              <a:t>位通用寄存器组</a:t>
            </a:r>
            <a:r>
              <a:rPr kumimoji="1" lang="en-US" altLang="zh-CN" sz="2800">
                <a:ea typeface="黑体" panose="02010609060101010101" pitchFamily="49" charset="-122"/>
              </a:rPr>
              <a:t>(</a:t>
            </a:r>
            <a:r>
              <a:rPr kumimoji="1" lang="en-US" altLang="en-US" sz="2800"/>
              <a:t>AX,BX,CX,DX,SP,BP,SI,DI)</a:t>
            </a:r>
            <a:r>
              <a:rPr kumimoji="1" lang="zh-CN" altLang="en-US" sz="2800">
                <a:ea typeface="黑体" panose="02010609060101010101" pitchFamily="49" charset="-122"/>
              </a:rPr>
              <a:t>；</a:t>
            </a:r>
            <a:endParaRPr kumimoji="1" lang="en-US" altLang="en-US" sz="2800"/>
          </a:p>
          <a:p>
            <a:pPr lvl="1">
              <a:spcBef>
                <a:spcPct val="20000"/>
              </a:spcBef>
              <a:buClr>
                <a:schemeClr val="tx2"/>
              </a:buClr>
              <a:buSzPct val="50000"/>
              <a:buFont typeface="Wingdings 2" panose="05020102010507070707" pitchFamily="18" charset="2"/>
              <a:buChar char="Þ"/>
            </a:pPr>
            <a:r>
              <a:rPr kumimoji="1" lang="en-US" altLang="zh-CN" sz="2800">
                <a:ea typeface="黑体" panose="02010609060101010101" pitchFamily="49" charset="-122"/>
              </a:rPr>
              <a:t>EU</a:t>
            </a:r>
            <a:r>
              <a:rPr kumimoji="1" lang="zh-CN" altLang="zh-CN" sz="2800">
                <a:ea typeface="黑体" panose="02010609060101010101" pitchFamily="49" charset="-122"/>
              </a:rPr>
              <a:t>控制电路</a:t>
            </a:r>
            <a:r>
              <a:rPr kumimoji="1" lang="zh-CN" altLang="en-US" sz="2800">
                <a:ea typeface="黑体" panose="02010609060101010101" pitchFamily="49" charset="-122"/>
              </a:rPr>
              <a:t>：用于</a:t>
            </a:r>
            <a:r>
              <a:rPr lang="zh-CN" altLang="zh-CN" sz="2800">
                <a:ea typeface="黑体" panose="02010609060101010101" pitchFamily="49" charset="-122"/>
              </a:rPr>
              <a:t>从指令队列中取指令，进行译码，指出本次操作的性质及操作对象，产生相应的时序及控制信号。</a:t>
            </a:r>
            <a:endParaRPr kumimoji="1" lang="zh-CN" altLang="en-US" sz="2800">
              <a:ea typeface="黑体" panose="02010609060101010101" pitchFamily="49" charset="-122"/>
            </a:endParaRPr>
          </a:p>
        </p:txBody>
      </p:sp>
    </p:spTree>
    <p:extLst>
      <p:ext uri="{BB962C8B-B14F-4D97-AF65-F5344CB8AC3E}">
        <p14:creationId xmlns:p14="http://schemas.microsoft.com/office/powerpoint/2010/main" val="155429087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B7200D36-AA4F-40BE-82EC-A5956DA0626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构架</a:t>
            </a:r>
          </a:p>
        </p:txBody>
      </p:sp>
      <p:pic>
        <p:nvPicPr>
          <p:cNvPr id="19459" name="Picture 2">
            <a:extLst>
              <a:ext uri="{FF2B5EF4-FFF2-40B4-BE49-F238E27FC236}">
                <a16:creationId xmlns:a16="http://schemas.microsoft.com/office/drawing/2014/main" id="{B62A05E8-DA66-4C78-92C9-CB82890ED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195388"/>
            <a:ext cx="7507288" cy="551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6152723"/>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58253BD5-F4DD-4282-9A65-576B0E5D1743}"/>
              </a:ext>
            </a:extLst>
          </p:cNvPr>
          <p:cNvSpPr txBox="1">
            <a:spLocks noChangeArrowheads="1"/>
          </p:cNvSpPr>
          <p:nvPr/>
        </p:nvSpPr>
        <p:spPr bwMode="auto">
          <a:xfrm>
            <a:off x="1747839" y="22542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存储器映射</a:t>
            </a:r>
          </a:p>
        </p:txBody>
      </p:sp>
      <p:sp>
        <p:nvSpPr>
          <p:cNvPr id="22" name="Rectangle 5">
            <a:extLst>
              <a:ext uri="{FF2B5EF4-FFF2-40B4-BE49-F238E27FC236}">
                <a16:creationId xmlns:a16="http://schemas.microsoft.com/office/drawing/2014/main" id="{B0AAF6AB-FE25-4503-8EFD-06D67F327059}"/>
              </a:ext>
            </a:extLst>
          </p:cNvPr>
          <p:cNvSpPr>
            <a:spLocks noChangeArrowheads="1"/>
          </p:cNvSpPr>
          <p:nvPr/>
        </p:nvSpPr>
        <p:spPr bwMode="auto">
          <a:xfrm>
            <a:off x="3263900" y="2544764"/>
            <a:ext cx="1308100" cy="427037"/>
          </a:xfrm>
          <a:prstGeom prst="rect">
            <a:avLst/>
          </a:prstGeom>
          <a:solidFill>
            <a:srgbClr val="ECD882"/>
          </a:solidFill>
          <a:ln>
            <a:noFill/>
          </a:ln>
          <a:effectLst>
            <a:outerShdw dist="35921" dir="2700000" algn="ctr" rotWithShape="0">
              <a:srgbClr val="B7C1EB"/>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defRPr/>
            </a:pPr>
            <a:r>
              <a:rPr lang="zh-CN" altLang="en-US" sz="2200" b="1" kern="0">
                <a:solidFill>
                  <a:srgbClr val="800000"/>
                </a:solidFill>
                <a:latin typeface="+mj-ea"/>
                <a:ea typeface="+mj-ea"/>
              </a:rPr>
              <a:t>数据信息</a:t>
            </a:r>
          </a:p>
        </p:txBody>
      </p:sp>
      <p:sp>
        <p:nvSpPr>
          <p:cNvPr id="23" name="Rectangle 6">
            <a:extLst>
              <a:ext uri="{FF2B5EF4-FFF2-40B4-BE49-F238E27FC236}">
                <a16:creationId xmlns:a16="http://schemas.microsoft.com/office/drawing/2014/main" id="{F956F63F-21CF-4027-A495-EDECE40213BE}"/>
              </a:ext>
            </a:extLst>
          </p:cNvPr>
          <p:cNvSpPr>
            <a:spLocks noChangeArrowheads="1"/>
          </p:cNvSpPr>
          <p:nvPr/>
        </p:nvSpPr>
        <p:spPr bwMode="auto">
          <a:xfrm>
            <a:off x="3263900" y="3962400"/>
            <a:ext cx="1308100" cy="427038"/>
          </a:xfrm>
          <a:prstGeom prst="rect">
            <a:avLst/>
          </a:prstGeom>
          <a:solidFill>
            <a:srgbClr val="ECD882"/>
          </a:solidFill>
          <a:ln>
            <a:noFill/>
          </a:ln>
          <a:effectLst>
            <a:outerShdw dist="35921" dir="2700000" algn="ctr" rotWithShape="0">
              <a:srgbClr val="B7C1EB"/>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CN" altLang="en-US" sz="2200" b="1" kern="0">
                <a:solidFill>
                  <a:srgbClr val="800000"/>
                </a:solidFill>
                <a:latin typeface="+mj-ea"/>
                <a:ea typeface="+mj-ea"/>
              </a:rPr>
              <a:t>状态信息</a:t>
            </a:r>
          </a:p>
        </p:txBody>
      </p:sp>
      <p:sp>
        <p:nvSpPr>
          <p:cNvPr id="24" name="Rectangle 7">
            <a:extLst>
              <a:ext uri="{FF2B5EF4-FFF2-40B4-BE49-F238E27FC236}">
                <a16:creationId xmlns:a16="http://schemas.microsoft.com/office/drawing/2014/main" id="{21BBDB0F-DB93-4415-A786-32D28B2F12F7}"/>
              </a:ext>
            </a:extLst>
          </p:cNvPr>
          <p:cNvSpPr>
            <a:spLocks noChangeArrowheads="1"/>
          </p:cNvSpPr>
          <p:nvPr/>
        </p:nvSpPr>
        <p:spPr bwMode="auto">
          <a:xfrm>
            <a:off x="3276600" y="5257800"/>
            <a:ext cx="1308100" cy="427038"/>
          </a:xfrm>
          <a:prstGeom prst="rect">
            <a:avLst/>
          </a:prstGeom>
          <a:solidFill>
            <a:srgbClr val="ECD882"/>
          </a:solidFill>
          <a:ln>
            <a:noFill/>
          </a:ln>
          <a:effectLst>
            <a:outerShdw dist="35921" dir="2700000" algn="ctr" rotWithShape="0">
              <a:srgbClr val="B7C1EB"/>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defRPr/>
            </a:pPr>
            <a:r>
              <a:rPr lang="zh-CN" altLang="en-US" sz="2200" b="1" kern="0">
                <a:solidFill>
                  <a:srgbClr val="800000"/>
                </a:solidFill>
                <a:latin typeface="+mj-ea"/>
                <a:ea typeface="+mj-ea"/>
              </a:rPr>
              <a:t>控制信息</a:t>
            </a:r>
          </a:p>
        </p:txBody>
      </p:sp>
      <p:sp>
        <p:nvSpPr>
          <p:cNvPr id="25" name="Rectangle 8">
            <a:extLst>
              <a:ext uri="{FF2B5EF4-FFF2-40B4-BE49-F238E27FC236}">
                <a16:creationId xmlns:a16="http://schemas.microsoft.com/office/drawing/2014/main" id="{1633BE03-A4AD-4813-9674-FFE352FE02EF}"/>
              </a:ext>
            </a:extLst>
          </p:cNvPr>
          <p:cNvSpPr>
            <a:spLocks noChangeArrowheads="1"/>
          </p:cNvSpPr>
          <p:nvPr/>
        </p:nvSpPr>
        <p:spPr bwMode="auto">
          <a:xfrm>
            <a:off x="4800601" y="1584326"/>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kern="0">
                <a:solidFill>
                  <a:srgbClr val="660066"/>
                </a:solidFill>
                <a:latin typeface="楷体" panose="02010609060101010101" pitchFamily="49" charset="-122"/>
                <a:ea typeface="楷体" panose="02010609060101010101" pitchFamily="49" charset="-122"/>
              </a:rPr>
              <a:t>数字量</a:t>
            </a:r>
          </a:p>
        </p:txBody>
      </p:sp>
      <p:sp>
        <p:nvSpPr>
          <p:cNvPr id="26" name="Rectangle 9">
            <a:extLst>
              <a:ext uri="{FF2B5EF4-FFF2-40B4-BE49-F238E27FC236}">
                <a16:creationId xmlns:a16="http://schemas.microsoft.com/office/drawing/2014/main" id="{4D6D25E6-8459-4893-A8B4-3254202515AF}"/>
              </a:ext>
            </a:extLst>
          </p:cNvPr>
          <p:cNvSpPr>
            <a:spLocks noChangeArrowheads="1"/>
          </p:cNvSpPr>
          <p:nvPr/>
        </p:nvSpPr>
        <p:spPr bwMode="auto">
          <a:xfrm>
            <a:off x="4800601" y="2438401"/>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kern="0">
                <a:solidFill>
                  <a:srgbClr val="660066"/>
                </a:solidFill>
                <a:latin typeface="楷体" panose="02010609060101010101" pitchFamily="49" charset="-122"/>
                <a:ea typeface="楷体" panose="02010609060101010101" pitchFamily="49" charset="-122"/>
              </a:rPr>
              <a:t>模拟量</a:t>
            </a:r>
          </a:p>
        </p:txBody>
      </p:sp>
      <p:sp>
        <p:nvSpPr>
          <p:cNvPr id="27" name="Rectangle 10">
            <a:extLst>
              <a:ext uri="{FF2B5EF4-FFF2-40B4-BE49-F238E27FC236}">
                <a16:creationId xmlns:a16="http://schemas.microsoft.com/office/drawing/2014/main" id="{1D51C975-E9E9-4C79-BB59-78805ABDC786}"/>
              </a:ext>
            </a:extLst>
          </p:cNvPr>
          <p:cNvSpPr>
            <a:spLocks noChangeArrowheads="1"/>
          </p:cNvSpPr>
          <p:nvPr/>
        </p:nvSpPr>
        <p:spPr bwMode="auto">
          <a:xfrm>
            <a:off x="4800601" y="3260726"/>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kern="0">
                <a:solidFill>
                  <a:srgbClr val="660066"/>
                </a:solidFill>
                <a:latin typeface="楷体" panose="02010609060101010101" pitchFamily="49" charset="-122"/>
                <a:ea typeface="楷体" panose="02010609060101010101" pitchFamily="49" charset="-122"/>
              </a:rPr>
              <a:t>开关量</a:t>
            </a:r>
          </a:p>
        </p:txBody>
      </p:sp>
      <p:sp>
        <p:nvSpPr>
          <p:cNvPr id="28" name="Rectangle 11">
            <a:extLst>
              <a:ext uri="{FF2B5EF4-FFF2-40B4-BE49-F238E27FC236}">
                <a16:creationId xmlns:a16="http://schemas.microsoft.com/office/drawing/2014/main" id="{DC0B8213-33E8-4109-AA0D-683DD31A90EC}"/>
              </a:ext>
            </a:extLst>
          </p:cNvPr>
          <p:cNvSpPr>
            <a:spLocks noChangeArrowheads="1"/>
          </p:cNvSpPr>
          <p:nvPr/>
        </p:nvSpPr>
        <p:spPr bwMode="auto">
          <a:xfrm>
            <a:off x="6200776" y="1447800"/>
            <a:ext cx="446722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b="1" kern="0">
                <a:solidFill>
                  <a:srgbClr val="0000CC"/>
                </a:solidFill>
                <a:latin typeface="仿宋" panose="02010609060101010101" pitchFamily="49" charset="-122"/>
                <a:ea typeface="仿宋" panose="02010609060101010101" pitchFamily="49" charset="-122"/>
              </a:rPr>
              <a:t>连续几位二进制形式表示的数或字符。如键盘输入的信息以及打印机、显示器输出的信息等</a:t>
            </a:r>
          </a:p>
        </p:txBody>
      </p:sp>
      <p:sp>
        <p:nvSpPr>
          <p:cNvPr id="29" name="Rectangle 12">
            <a:extLst>
              <a:ext uri="{FF2B5EF4-FFF2-40B4-BE49-F238E27FC236}">
                <a16:creationId xmlns:a16="http://schemas.microsoft.com/office/drawing/2014/main" id="{B7D4714C-5F03-49DD-8273-D2A34B8881E1}"/>
              </a:ext>
            </a:extLst>
          </p:cNvPr>
          <p:cNvSpPr>
            <a:spLocks noChangeArrowheads="1"/>
          </p:cNvSpPr>
          <p:nvPr/>
        </p:nvSpPr>
        <p:spPr bwMode="auto">
          <a:xfrm>
            <a:off x="6216650" y="2438401"/>
            <a:ext cx="445135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b="1" kern="0">
                <a:solidFill>
                  <a:srgbClr val="0000CC"/>
                </a:solidFill>
                <a:latin typeface="仿宋" panose="02010609060101010101" pitchFamily="49" charset="-122"/>
                <a:ea typeface="仿宋" panose="02010609060101010101" pitchFamily="49" charset="-122"/>
              </a:rPr>
              <a:t>时间上连续变化的量，如温度、压力、流量等</a:t>
            </a:r>
          </a:p>
        </p:txBody>
      </p:sp>
      <p:sp>
        <p:nvSpPr>
          <p:cNvPr id="30" name="Rectangle 13">
            <a:extLst>
              <a:ext uri="{FF2B5EF4-FFF2-40B4-BE49-F238E27FC236}">
                <a16:creationId xmlns:a16="http://schemas.microsoft.com/office/drawing/2014/main" id="{17E9714E-20FB-4C02-B5FE-6CD146596902}"/>
              </a:ext>
            </a:extLst>
          </p:cNvPr>
          <p:cNvSpPr>
            <a:spLocks noChangeArrowheads="1"/>
          </p:cNvSpPr>
          <p:nvPr/>
        </p:nvSpPr>
        <p:spPr bwMode="auto">
          <a:xfrm>
            <a:off x="6248400" y="3141664"/>
            <a:ext cx="44196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b="1" kern="0" dirty="0">
                <a:solidFill>
                  <a:srgbClr val="0000CC"/>
                </a:solidFill>
                <a:latin typeface="仿宋" panose="02010609060101010101" pitchFamily="49" charset="-122"/>
                <a:ea typeface="仿宋" panose="02010609060101010101" pitchFamily="49" charset="-122"/>
              </a:rPr>
              <a:t>只有两个状态的量，如阀门的合与断、电路的开与关等</a:t>
            </a:r>
          </a:p>
        </p:txBody>
      </p:sp>
      <p:sp>
        <p:nvSpPr>
          <p:cNvPr id="31" name="Rectangle 14">
            <a:extLst>
              <a:ext uri="{FF2B5EF4-FFF2-40B4-BE49-F238E27FC236}">
                <a16:creationId xmlns:a16="http://schemas.microsoft.com/office/drawing/2014/main" id="{5398A9CF-A1C7-4218-BDE6-C5F389D74079}"/>
              </a:ext>
            </a:extLst>
          </p:cNvPr>
          <p:cNvSpPr>
            <a:spLocks noChangeArrowheads="1"/>
          </p:cNvSpPr>
          <p:nvPr/>
        </p:nvSpPr>
        <p:spPr bwMode="auto">
          <a:xfrm>
            <a:off x="1521507" y="3447961"/>
            <a:ext cx="1447800" cy="1200329"/>
          </a:xfrm>
          <a:prstGeom prst="rect">
            <a:avLst/>
          </a:prstGeom>
          <a:gradFill flip="none" rotWithShape="1">
            <a:gsLst>
              <a:gs pos="0">
                <a:srgbClr val="006600">
                  <a:tint val="66000"/>
                  <a:satMod val="160000"/>
                </a:srgbClr>
              </a:gs>
              <a:gs pos="50000">
                <a:srgbClr val="006600">
                  <a:tint val="44500"/>
                  <a:satMod val="160000"/>
                </a:srgbClr>
              </a:gs>
              <a:gs pos="100000">
                <a:srgbClr val="006600">
                  <a:tint val="23500"/>
                  <a:satMod val="160000"/>
                </a:srgbClr>
              </a:gs>
            </a:gsLst>
            <a:lin ang="16200000" scaled="1"/>
            <a:tileRect/>
          </a:gradFill>
          <a:ln/>
        </p:spPr>
        <p:style>
          <a:lnRef idx="1">
            <a:schemeClr val="accent5"/>
          </a:lnRef>
          <a:fillRef idx="2">
            <a:schemeClr val="accent5"/>
          </a:fillRef>
          <a:effectRef idx="1">
            <a:schemeClr val="accent5"/>
          </a:effectRef>
          <a:fontRef idx="minor">
            <a:schemeClr val="dk1"/>
          </a:fontRef>
        </p:style>
        <p:txBody>
          <a:bodyPr>
            <a:spAutoFit/>
          </a:bodyPr>
          <a:lstStyle/>
          <a:p>
            <a:pPr>
              <a:defRPr/>
            </a:pPr>
            <a:r>
              <a:rPr lang="en-US" altLang="zh-CN" sz="2400" b="1" kern="0" dirty="0">
                <a:solidFill>
                  <a:srgbClr val="000099"/>
                </a:solidFill>
                <a:latin typeface="方正姚体" panose="02010601030101010101" pitchFamily="2" charset="-122"/>
                <a:ea typeface="方正姚体" panose="02010601030101010101" pitchFamily="2" charset="-122"/>
              </a:rPr>
              <a:t>CPU</a:t>
            </a:r>
            <a:r>
              <a:rPr lang="zh-CN" altLang="en-US" sz="2400" b="1" kern="0" dirty="0">
                <a:solidFill>
                  <a:srgbClr val="000099"/>
                </a:solidFill>
                <a:latin typeface="方正姚体" panose="02010601030101010101" pitchFamily="2" charset="-122"/>
                <a:ea typeface="方正姚体" panose="02010601030101010101" pitchFamily="2" charset="-122"/>
              </a:rPr>
              <a:t>与</a:t>
            </a:r>
            <a:r>
              <a:rPr lang="en-US" altLang="zh-CN" sz="2400" b="1" kern="0" dirty="0">
                <a:solidFill>
                  <a:srgbClr val="000099"/>
                </a:solidFill>
                <a:latin typeface="方正姚体" panose="02010601030101010101" pitchFamily="2" charset="-122"/>
                <a:ea typeface="方正姚体" panose="02010601030101010101" pitchFamily="2" charset="-122"/>
              </a:rPr>
              <a:t>I/O</a:t>
            </a:r>
            <a:r>
              <a:rPr lang="zh-CN" altLang="en-US" sz="2400" b="1" kern="0" dirty="0">
                <a:solidFill>
                  <a:srgbClr val="000099"/>
                </a:solidFill>
                <a:latin typeface="方正姚体" panose="02010601030101010101" pitchFamily="2" charset="-122"/>
                <a:ea typeface="方正姚体" panose="02010601030101010101" pitchFamily="2" charset="-122"/>
              </a:rPr>
              <a:t>设备之间接口信息</a:t>
            </a:r>
          </a:p>
        </p:txBody>
      </p:sp>
      <p:sp>
        <p:nvSpPr>
          <p:cNvPr id="32" name="Rectangle 15">
            <a:extLst>
              <a:ext uri="{FF2B5EF4-FFF2-40B4-BE49-F238E27FC236}">
                <a16:creationId xmlns:a16="http://schemas.microsoft.com/office/drawing/2014/main" id="{D50E1D21-6EA5-499D-8711-BB50B06B50EC}"/>
              </a:ext>
            </a:extLst>
          </p:cNvPr>
          <p:cNvSpPr>
            <a:spLocks noChangeArrowheads="1"/>
          </p:cNvSpPr>
          <p:nvPr/>
        </p:nvSpPr>
        <p:spPr bwMode="auto">
          <a:xfrm>
            <a:off x="4724400" y="3794126"/>
            <a:ext cx="1524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b="1" kern="0">
                <a:solidFill>
                  <a:srgbClr val="660066"/>
                </a:solidFill>
                <a:latin typeface="楷体" panose="02010609060101010101" pitchFamily="49" charset="-122"/>
                <a:ea typeface="楷体" panose="02010609060101010101" pitchFamily="49" charset="-122"/>
              </a:rPr>
              <a:t>反映外设当前工作状态的信息</a:t>
            </a:r>
          </a:p>
        </p:txBody>
      </p:sp>
      <p:sp>
        <p:nvSpPr>
          <p:cNvPr id="33" name="AutoShape 16">
            <a:extLst>
              <a:ext uri="{FF2B5EF4-FFF2-40B4-BE49-F238E27FC236}">
                <a16:creationId xmlns:a16="http://schemas.microsoft.com/office/drawing/2014/main" id="{E30D1470-BF96-4DAF-8E83-418481637E28}"/>
              </a:ext>
            </a:extLst>
          </p:cNvPr>
          <p:cNvSpPr>
            <a:spLocks/>
          </p:cNvSpPr>
          <p:nvPr/>
        </p:nvSpPr>
        <p:spPr bwMode="auto">
          <a:xfrm>
            <a:off x="2971800" y="2743200"/>
            <a:ext cx="152400" cy="2895600"/>
          </a:xfrm>
          <a:prstGeom prst="leftBrace">
            <a:avLst>
              <a:gd name="adj1" fmla="val 158333"/>
              <a:gd name="adj2" fmla="val 50000"/>
            </a:avLst>
          </a:prstGeom>
          <a:noFill/>
          <a:ln w="28575">
            <a:solidFill>
              <a:srgbClr val="40458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mj-ea"/>
              <a:ea typeface="+mj-ea"/>
            </a:endParaRPr>
          </a:p>
        </p:txBody>
      </p:sp>
      <p:sp>
        <p:nvSpPr>
          <p:cNvPr id="34" name="AutoShape 17">
            <a:extLst>
              <a:ext uri="{FF2B5EF4-FFF2-40B4-BE49-F238E27FC236}">
                <a16:creationId xmlns:a16="http://schemas.microsoft.com/office/drawing/2014/main" id="{C7674FF2-3570-4FC7-9ED9-CE45DB0ECA22}"/>
              </a:ext>
            </a:extLst>
          </p:cNvPr>
          <p:cNvSpPr>
            <a:spLocks/>
          </p:cNvSpPr>
          <p:nvPr/>
        </p:nvSpPr>
        <p:spPr bwMode="auto">
          <a:xfrm>
            <a:off x="4648200" y="1752600"/>
            <a:ext cx="228600" cy="1752600"/>
          </a:xfrm>
          <a:prstGeom prst="leftBrace">
            <a:avLst>
              <a:gd name="adj1" fmla="val 63889"/>
              <a:gd name="adj2" fmla="val 50000"/>
            </a:avLst>
          </a:prstGeom>
          <a:noFill/>
          <a:ln w="28575">
            <a:solidFill>
              <a:srgbClr val="40458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latin typeface="+mj-ea"/>
              <a:ea typeface="+mj-ea"/>
            </a:endParaRPr>
          </a:p>
        </p:txBody>
      </p:sp>
      <p:sp>
        <p:nvSpPr>
          <p:cNvPr id="35" name="Rectangle 18">
            <a:extLst>
              <a:ext uri="{FF2B5EF4-FFF2-40B4-BE49-F238E27FC236}">
                <a16:creationId xmlns:a16="http://schemas.microsoft.com/office/drawing/2014/main" id="{96CE1AD8-6677-411A-9388-DA02596A3153}"/>
              </a:ext>
            </a:extLst>
          </p:cNvPr>
          <p:cNvSpPr>
            <a:spLocks noChangeArrowheads="1"/>
          </p:cNvSpPr>
          <p:nvPr/>
        </p:nvSpPr>
        <p:spPr bwMode="auto">
          <a:xfrm>
            <a:off x="6456364" y="3933826"/>
            <a:ext cx="4103687"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lvl="2">
              <a:lnSpc>
                <a:spcPct val="80000"/>
              </a:lnSpc>
              <a:defRPr/>
            </a:pPr>
            <a:r>
              <a:rPr lang="en-US" altLang="zh-CN" sz="2000" b="1" kern="0" dirty="0">
                <a:solidFill>
                  <a:srgbClr val="0000CC"/>
                </a:solidFill>
                <a:latin typeface="仿宋" panose="02010609060101010101" pitchFamily="49" charset="-122"/>
                <a:ea typeface="仿宋" panose="02010609060101010101" pitchFamily="49" charset="-122"/>
              </a:rPr>
              <a:t>READY</a:t>
            </a:r>
            <a:r>
              <a:rPr lang="zh-CN" altLang="en-US" sz="2000" b="1" kern="0" dirty="0">
                <a:solidFill>
                  <a:srgbClr val="0000CC"/>
                </a:solidFill>
                <a:latin typeface="仿宋" panose="02010609060101010101" pitchFamily="49" charset="-122"/>
                <a:ea typeface="仿宋" panose="02010609060101010101" pitchFamily="49" charset="-122"/>
              </a:rPr>
              <a:t>信号：输入设备是否准备好</a:t>
            </a:r>
          </a:p>
          <a:p>
            <a:pPr marL="0" lvl="2">
              <a:lnSpc>
                <a:spcPct val="80000"/>
              </a:lnSpc>
              <a:defRPr/>
            </a:pPr>
            <a:r>
              <a:rPr lang="en-US" altLang="zh-CN" sz="2000" b="1" kern="0" dirty="0">
                <a:solidFill>
                  <a:srgbClr val="0000CC"/>
                </a:solidFill>
                <a:latin typeface="仿宋" panose="02010609060101010101" pitchFamily="49" charset="-122"/>
                <a:ea typeface="仿宋" panose="02010609060101010101" pitchFamily="49" charset="-122"/>
              </a:rPr>
              <a:t>BUSY</a:t>
            </a:r>
            <a:r>
              <a:rPr lang="zh-CN" altLang="en-US" sz="2000" b="1" kern="0" dirty="0">
                <a:solidFill>
                  <a:srgbClr val="0000CC"/>
                </a:solidFill>
                <a:latin typeface="仿宋" panose="02010609060101010101" pitchFamily="49" charset="-122"/>
                <a:ea typeface="仿宋" panose="02010609060101010101" pitchFamily="49" charset="-122"/>
              </a:rPr>
              <a:t>信号：输出设备是否忙</a:t>
            </a:r>
          </a:p>
          <a:p>
            <a:pPr marL="0" lvl="2">
              <a:lnSpc>
                <a:spcPct val="80000"/>
              </a:lnSpc>
              <a:defRPr/>
            </a:pPr>
            <a:r>
              <a:rPr lang="en-US" altLang="zh-CN" sz="2000" b="1" kern="0" dirty="0">
                <a:solidFill>
                  <a:srgbClr val="0000CC"/>
                </a:solidFill>
                <a:latin typeface="仿宋" panose="02010609060101010101" pitchFamily="49" charset="-122"/>
                <a:ea typeface="仿宋" panose="02010609060101010101" pitchFamily="49" charset="-122"/>
              </a:rPr>
              <a:t>……</a:t>
            </a:r>
          </a:p>
        </p:txBody>
      </p:sp>
      <p:sp>
        <p:nvSpPr>
          <p:cNvPr id="36" name="Rectangle 19">
            <a:extLst>
              <a:ext uri="{FF2B5EF4-FFF2-40B4-BE49-F238E27FC236}">
                <a16:creationId xmlns:a16="http://schemas.microsoft.com/office/drawing/2014/main" id="{5982AF64-006D-4E01-A260-88F83BC6564A}"/>
              </a:ext>
            </a:extLst>
          </p:cNvPr>
          <p:cNvSpPr>
            <a:spLocks noChangeArrowheads="1"/>
          </p:cNvSpPr>
          <p:nvPr/>
        </p:nvSpPr>
        <p:spPr bwMode="auto">
          <a:xfrm>
            <a:off x="4724400" y="4953001"/>
            <a:ext cx="1524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000" b="1" kern="0" dirty="0">
                <a:solidFill>
                  <a:srgbClr val="660066"/>
                </a:solidFill>
                <a:latin typeface="楷体" panose="02010609060101010101" pitchFamily="49" charset="-122"/>
                <a:ea typeface="楷体" panose="02010609060101010101" pitchFamily="49" charset="-122"/>
              </a:rPr>
              <a:t>CPU</a:t>
            </a:r>
            <a:r>
              <a:rPr lang="zh-CN" altLang="en-US" sz="2000" b="1" kern="0" dirty="0">
                <a:solidFill>
                  <a:srgbClr val="660066"/>
                </a:solidFill>
                <a:latin typeface="楷体" panose="02010609060101010101" pitchFamily="49" charset="-122"/>
                <a:ea typeface="楷体" panose="02010609060101010101" pitchFamily="49" charset="-122"/>
              </a:rPr>
              <a:t>向外部设备发送的控制命令信息</a:t>
            </a:r>
          </a:p>
        </p:txBody>
      </p:sp>
      <p:sp>
        <p:nvSpPr>
          <p:cNvPr id="37" name="Rectangle 20">
            <a:extLst>
              <a:ext uri="{FF2B5EF4-FFF2-40B4-BE49-F238E27FC236}">
                <a16:creationId xmlns:a16="http://schemas.microsoft.com/office/drawing/2014/main" id="{C543CFFC-19A5-4B9B-A035-7A729CF8277B}"/>
              </a:ext>
            </a:extLst>
          </p:cNvPr>
          <p:cNvSpPr>
            <a:spLocks noChangeArrowheads="1"/>
          </p:cNvSpPr>
          <p:nvPr/>
        </p:nvSpPr>
        <p:spPr bwMode="auto">
          <a:xfrm>
            <a:off x="6391275" y="4892675"/>
            <a:ext cx="2368550"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defRPr/>
            </a:pPr>
            <a:r>
              <a:rPr lang="zh-CN" altLang="en-US" sz="2000" b="1" kern="0" dirty="0">
                <a:solidFill>
                  <a:srgbClr val="0000CC"/>
                </a:solidFill>
                <a:latin typeface="仿宋" panose="02010609060101010101" pitchFamily="49" charset="-122"/>
                <a:ea typeface="仿宋" panose="02010609060101010101" pitchFamily="49" charset="-122"/>
              </a:rPr>
              <a:t>读写控制信号</a:t>
            </a:r>
          </a:p>
          <a:p>
            <a:pPr>
              <a:buFontTx/>
              <a:buChar char="•"/>
              <a:defRPr/>
            </a:pPr>
            <a:r>
              <a:rPr lang="zh-CN" altLang="en-US" sz="2000" b="1" kern="0" dirty="0">
                <a:solidFill>
                  <a:srgbClr val="0000CC"/>
                </a:solidFill>
                <a:latin typeface="仿宋" panose="02010609060101010101" pitchFamily="49" charset="-122"/>
                <a:ea typeface="仿宋" panose="02010609060101010101" pitchFamily="49" charset="-122"/>
              </a:rPr>
              <a:t>时序控制信号</a:t>
            </a:r>
          </a:p>
          <a:p>
            <a:pPr>
              <a:buFontTx/>
              <a:buChar char="•"/>
              <a:defRPr/>
            </a:pPr>
            <a:r>
              <a:rPr lang="zh-CN" altLang="en-US" sz="2000" b="1" kern="0" dirty="0">
                <a:solidFill>
                  <a:srgbClr val="0000CC"/>
                </a:solidFill>
                <a:latin typeface="仿宋" panose="02010609060101010101" pitchFamily="49" charset="-122"/>
                <a:ea typeface="仿宋" panose="02010609060101010101" pitchFamily="49" charset="-122"/>
              </a:rPr>
              <a:t>中断信号</a:t>
            </a:r>
          </a:p>
          <a:p>
            <a:pPr>
              <a:buFontTx/>
              <a:buChar char="•"/>
              <a:defRPr/>
            </a:pPr>
            <a:r>
              <a:rPr lang="zh-CN" altLang="en-US" sz="2000" b="1" kern="0" dirty="0">
                <a:solidFill>
                  <a:srgbClr val="0000CC"/>
                </a:solidFill>
                <a:latin typeface="仿宋" panose="02010609060101010101" pitchFamily="49" charset="-122"/>
                <a:ea typeface="仿宋" panose="02010609060101010101" pitchFamily="49" charset="-122"/>
              </a:rPr>
              <a:t>片选信号</a:t>
            </a:r>
          </a:p>
          <a:p>
            <a:pPr>
              <a:buFontTx/>
              <a:buChar char="•"/>
              <a:defRPr/>
            </a:pPr>
            <a:r>
              <a:rPr lang="zh-CN" altLang="en-US" sz="2000" b="1" kern="0" dirty="0">
                <a:solidFill>
                  <a:srgbClr val="0000CC"/>
                </a:solidFill>
                <a:latin typeface="仿宋" panose="02010609060101010101" pitchFamily="49" charset="-122"/>
                <a:ea typeface="仿宋" panose="02010609060101010101" pitchFamily="49" charset="-122"/>
              </a:rPr>
              <a:t>其它操作信号</a:t>
            </a:r>
          </a:p>
        </p:txBody>
      </p:sp>
      <p:sp>
        <p:nvSpPr>
          <p:cNvPr id="38" name="AutoShape 22">
            <a:extLst>
              <a:ext uri="{FF2B5EF4-FFF2-40B4-BE49-F238E27FC236}">
                <a16:creationId xmlns:a16="http://schemas.microsoft.com/office/drawing/2014/main" id="{20840510-F252-4744-BF09-E3E939752980}"/>
              </a:ext>
            </a:extLst>
          </p:cNvPr>
          <p:cNvSpPr>
            <a:spLocks noChangeArrowheads="1"/>
          </p:cNvSpPr>
          <p:nvPr/>
        </p:nvSpPr>
        <p:spPr bwMode="auto">
          <a:xfrm>
            <a:off x="1524000" y="980729"/>
            <a:ext cx="3644550" cy="2160240"/>
          </a:xfrm>
          <a:prstGeom prst="wedgeEllipseCallout">
            <a:avLst>
              <a:gd name="adj1" fmla="val -31632"/>
              <a:gd name="adj2" fmla="val 63475"/>
            </a:avLst>
          </a:prstGeom>
          <a:ln>
            <a:headEnd/>
            <a:tailEnd/>
          </a:ln>
        </p:spPr>
        <p:style>
          <a:lnRef idx="1">
            <a:schemeClr val="accent3"/>
          </a:lnRef>
          <a:fillRef idx="2">
            <a:schemeClr val="accent3"/>
          </a:fillRef>
          <a:effectRef idx="1">
            <a:schemeClr val="accent3"/>
          </a:effectRef>
          <a:fontRef idx="minor">
            <a:schemeClr val="dk1"/>
          </a:fontRef>
        </p:style>
        <p:txBody>
          <a:bodyPr/>
          <a:lstStyle/>
          <a:p>
            <a:pPr>
              <a:defRPr/>
            </a:pPr>
            <a:r>
              <a:rPr lang="zh-CN" altLang="en-US" sz="2000" b="1" kern="0" dirty="0">
                <a:solidFill>
                  <a:srgbClr val="002060"/>
                </a:solidFill>
                <a:latin typeface="方正姚体" panose="02010601030101010101" pitchFamily="2" charset="-122"/>
                <a:ea typeface="方正姚体" panose="02010601030101010101" pitchFamily="2" charset="-122"/>
              </a:rPr>
              <a:t>数据、状态、控制信息都通过</a:t>
            </a:r>
            <a:r>
              <a:rPr lang="en-US" altLang="zh-CN" sz="2000" b="1" kern="0" dirty="0">
                <a:solidFill>
                  <a:srgbClr val="002060"/>
                </a:solidFill>
                <a:latin typeface="方正姚体" panose="02010601030101010101" pitchFamily="2" charset="-122"/>
                <a:ea typeface="方正姚体" panose="02010601030101010101" pitchFamily="2" charset="-122"/>
              </a:rPr>
              <a:t>CPU</a:t>
            </a:r>
            <a:r>
              <a:rPr lang="zh-CN" altLang="en-US" sz="2000" b="1" kern="0" dirty="0">
                <a:solidFill>
                  <a:srgbClr val="002060"/>
                </a:solidFill>
                <a:latin typeface="方正姚体" panose="02010601030101010101" pitchFamily="2" charset="-122"/>
                <a:ea typeface="方正姚体" panose="02010601030101010101" pitchFamily="2" charset="-122"/>
              </a:rPr>
              <a:t>的数据总线传送，存在</a:t>
            </a:r>
            <a:r>
              <a:rPr lang="en-US" altLang="zh-CN" sz="2000" b="1" kern="0" dirty="0">
                <a:solidFill>
                  <a:srgbClr val="002060"/>
                </a:solidFill>
                <a:latin typeface="方正姚体" panose="02010601030101010101" pitchFamily="2" charset="-122"/>
                <a:ea typeface="方正姚体" panose="02010601030101010101" pitchFamily="2" charset="-122"/>
              </a:rPr>
              <a:t>I/O</a:t>
            </a:r>
            <a:r>
              <a:rPr lang="zh-CN" altLang="en-US" sz="2000" b="1" kern="0" dirty="0">
                <a:solidFill>
                  <a:srgbClr val="002060"/>
                </a:solidFill>
                <a:latin typeface="方正姚体" panose="02010601030101010101" pitchFamily="2" charset="-122"/>
                <a:ea typeface="方正姚体" panose="02010601030101010101" pitchFamily="2" charset="-122"/>
              </a:rPr>
              <a:t>接口的不同端口中：数据、状态、控制端口</a:t>
            </a:r>
          </a:p>
        </p:txBody>
      </p:sp>
    </p:spTree>
    <p:extLst>
      <p:ext uri="{BB962C8B-B14F-4D97-AF65-F5344CB8AC3E}">
        <p14:creationId xmlns:p14="http://schemas.microsoft.com/office/powerpoint/2010/main" val="39794219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nodeType="afterGroup">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par>
                          <p:cTn id="19" fill="hold" nodeType="afterGroup">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par>
                          <p:cTn id="23" fill="hold" nodeType="afterGroup">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par>
                          <p:cTn id="36" fill="hold" nodeType="afterGroup">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childTnLst>
                          </p:cTn>
                        </p:par>
                        <p:par>
                          <p:cTn id="40" fill="hold" nodeType="afterGroup">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nodeType="afterGroup">
                            <p:stCondLst>
                              <p:cond delay="2000"/>
                            </p:stCondLst>
                            <p:childTnLst>
                              <p:par>
                                <p:cTn id="45" presetID="9" presetClass="entr" presetSubtype="0" fill="hold" grpId="0" nodeType="afterEffect">
                                  <p:stCondLst>
                                    <p:cond delay="1000"/>
                                  </p:stCondLst>
                                  <p:childTnLst>
                                    <p:set>
                                      <p:cBhvr>
                                        <p:cTn id="46" dur="1" fill="hold">
                                          <p:stCondLst>
                                            <p:cond delay="0"/>
                                          </p:stCondLst>
                                        </p:cTn>
                                        <p:tgtEl>
                                          <p:spTgt spid="28"/>
                                        </p:tgtEl>
                                        <p:attrNameLst>
                                          <p:attrName>style.visibility</p:attrName>
                                        </p:attrNameLst>
                                      </p:cBhvr>
                                      <p:to>
                                        <p:strVal val="visible"/>
                                      </p:to>
                                    </p:set>
                                    <p:animEffect transition="in" filter="dissolve">
                                      <p:cBhvr>
                                        <p:cTn id="47" dur="500"/>
                                        <p:tgtEl>
                                          <p:spTgt spid="28"/>
                                        </p:tgtEl>
                                      </p:cBhvr>
                                    </p:animEffect>
                                  </p:childTnLst>
                                </p:cTn>
                              </p:par>
                            </p:childTnLst>
                          </p:cTn>
                        </p:par>
                        <p:par>
                          <p:cTn id="48" fill="hold" nodeType="afterGroup">
                            <p:stCondLst>
                              <p:cond delay="3500"/>
                            </p:stCondLst>
                            <p:childTnLst>
                              <p:par>
                                <p:cTn id="49" presetID="9" presetClass="entr" presetSubtype="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dissolve">
                                      <p:cBhvr>
                                        <p:cTn id="51" dur="500"/>
                                        <p:tgtEl>
                                          <p:spTgt spid="29"/>
                                        </p:tgtEl>
                                      </p:cBhvr>
                                    </p:animEffect>
                                  </p:childTnLst>
                                </p:cTn>
                              </p:par>
                            </p:childTnLst>
                          </p:cTn>
                        </p:par>
                        <p:par>
                          <p:cTn id="52" fill="hold" nodeType="afterGroup">
                            <p:stCondLst>
                              <p:cond delay="4000"/>
                            </p:stCondLst>
                            <p:childTnLst>
                              <p:par>
                                <p:cTn id="53" presetID="9"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dissolve">
                                      <p:cBhvr>
                                        <p:cTn id="55" dur="500"/>
                                        <p:tgtEl>
                                          <p:spTgt spid="3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500"/>
                                        <p:tgtEl>
                                          <p:spTgt spid="32"/>
                                        </p:tgtEl>
                                      </p:cBhvr>
                                    </p:animEffect>
                                  </p:childTnLst>
                                </p:cTn>
                              </p:par>
                            </p:childTnLst>
                          </p:cTn>
                        </p:par>
                        <p:par>
                          <p:cTn id="61" fill="hold" nodeType="afterGroup">
                            <p:stCondLst>
                              <p:cond delay="500"/>
                            </p:stCondLst>
                            <p:childTnLst>
                              <p:par>
                                <p:cTn id="62" presetID="9" presetClass="entr" presetSubtype="0" fill="hold" grpId="0"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dissolve">
                                      <p:cBhvr>
                                        <p:cTn id="64" dur="500"/>
                                        <p:tgtEl>
                                          <p:spTgt spid="3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childTnLst>
                          </p:cTn>
                        </p:par>
                        <p:par>
                          <p:cTn id="70" fill="hold" nodeType="afterGroup">
                            <p:stCondLst>
                              <p:cond delay="500"/>
                            </p:stCondLst>
                            <p:childTnLst>
                              <p:par>
                                <p:cTn id="71" presetID="9" presetClass="entr" presetSubtype="0"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dissolve">
                                      <p:cBhvr>
                                        <p:cTn id="73" dur="500"/>
                                        <p:tgtEl>
                                          <p:spTgt spid="3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3" fill="hold" nodeType="clickEffect">
                                  <p:stCondLst>
                                    <p:cond delay="0"/>
                                  </p:stCondLst>
                                  <p:childTnLst>
                                    <p:set>
                                      <p:cBhvr>
                                        <p:cTn id="77" dur="1" fill="hold">
                                          <p:stCondLst>
                                            <p:cond delay="0"/>
                                          </p:stCondLst>
                                        </p:cTn>
                                        <p:tgtEl>
                                          <p:spTgt spid="38"/>
                                        </p:tgtEl>
                                        <p:attrNameLst>
                                          <p:attrName>style.visibility</p:attrName>
                                        </p:attrNameLst>
                                      </p:cBhvr>
                                      <p:to>
                                        <p:strVal val="visible"/>
                                      </p:to>
                                    </p:set>
                                    <p:anim calcmode="lin" valueType="num">
                                      <p:cBhvr additive="base">
                                        <p:cTn id="78" dur="500" fill="hold"/>
                                        <p:tgtEl>
                                          <p:spTgt spid="38"/>
                                        </p:tgtEl>
                                        <p:attrNameLst>
                                          <p:attrName>ppt_x</p:attrName>
                                        </p:attrNameLst>
                                      </p:cBhvr>
                                      <p:tavLst>
                                        <p:tav tm="0">
                                          <p:val>
                                            <p:strVal val="1+#ppt_w/2"/>
                                          </p:val>
                                        </p:tav>
                                        <p:tav tm="100000">
                                          <p:val>
                                            <p:strVal val="#ppt_x"/>
                                          </p:val>
                                        </p:tav>
                                      </p:tavLst>
                                    </p:anim>
                                    <p:anim calcmode="lin" valueType="num">
                                      <p:cBhvr additive="base">
                                        <p:cTn id="79"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p:bldP spid="26" grpId="0"/>
      <p:bldP spid="27" grpId="0"/>
      <p:bldP spid="28" grpId="0"/>
      <p:bldP spid="29" grpId="0"/>
      <p:bldP spid="30" grpId="0"/>
      <p:bldP spid="32" grpId="0"/>
      <p:bldP spid="33" grpId="0" animBg="1"/>
      <p:bldP spid="34" grpId="0" animBg="1"/>
      <p:bldP spid="35" grpId="0"/>
      <p:bldP spid="36" grpId="0"/>
      <p:bldP spid="37"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9644448A-81C8-485E-8280-70D6C7FD35C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存储器映射</a:t>
            </a:r>
          </a:p>
        </p:txBody>
      </p:sp>
      <p:sp>
        <p:nvSpPr>
          <p:cNvPr id="3" name="Rectangle 4">
            <a:extLst>
              <a:ext uri="{FF2B5EF4-FFF2-40B4-BE49-F238E27FC236}">
                <a16:creationId xmlns:a16="http://schemas.microsoft.com/office/drawing/2014/main" id="{6545AA0C-56DF-47A1-B31B-B5CEF9A3FD02}"/>
              </a:ext>
            </a:extLst>
          </p:cNvPr>
          <p:cNvSpPr>
            <a:spLocks noChangeArrowheads="1"/>
          </p:cNvSpPr>
          <p:nvPr/>
        </p:nvSpPr>
        <p:spPr bwMode="auto">
          <a:xfrm>
            <a:off x="2251076" y="1720851"/>
            <a:ext cx="78152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b="1" kern="0">
                <a:solidFill>
                  <a:srgbClr val="002060"/>
                </a:solidFill>
                <a:latin typeface="+mj-ea"/>
                <a:ea typeface="+mj-ea"/>
              </a:rPr>
              <a:t>I/O</a:t>
            </a:r>
            <a:r>
              <a:rPr lang="zh-CN" altLang="en-US" sz="2800" b="1" kern="0">
                <a:solidFill>
                  <a:srgbClr val="002060"/>
                </a:solidFill>
                <a:latin typeface="+mj-ea"/>
                <a:ea typeface="+mj-ea"/>
              </a:rPr>
              <a:t>端口的编址方法，即</a:t>
            </a:r>
            <a:r>
              <a:rPr lang="en-US" altLang="zh-CN" sz="2800" b="1" kern="0">
                <a:solidFill>
                  <a:srgbClr val="002060"/>
                </a:solidFill>
                <a:latin typeface="+mj-ea"/>
                <a:ea typeface="+mj-ea"/>
              </a:rPr>
              <a:t>I/O</a:t>
            </a:r>
            <a:r>
              <a:rPr lang="zh-CN" altLang="en-US" sz="2800" b="1" kern="0">
                <a:solidFill>
                  <a:srgbClr val="002060"/>
                </a:solidFill>
                <a:latin typeface="+mj-ea"/>
                <a:ea typeface="+mj-ea"/>
              </a:rPr>
              <a:t>端口的地址安排方式</a:t>
            </a:r>
          </a:p>
        </p:txBody>
      </p:sp>
      <p:sp>
        <p:nvSpPr>
          <p:cNvPr id="4" name="Rectangle 5">
            <a:extLst>
              <a:ext uri="{FF2B5EF4-FFF2-40B4-BE49-F238E27FC236}">
                <a16:creationId xmlns:a16="http://schemas.microsoft.com/office/drawing/2014/main" id="{90BF04E9-8F53-422C-89DB-0EAD600D1C01}"/>
              </a:ext>
            </a:extLst>
          </p:cNvPr>
          <p:cNvSpPr>
            <a:spLocks noChangeArrowheads="1"/>
          </p:cNvSpPr>
          <p:nvPr/>
        </p:nvSpPr>
        <p:spPr bwMode="auto">
          <a:xfrm>
            <a:off x="3287714" y="2997200"/>
            <a:ext cx="1620837"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b="1" kern="0" dirty="0">
                <a:solidFill>
                  <a:srgbClr val="C00000"/>
                </a:solidFill>
                <a:ea typeface="华文新魏" pitchFamily="2" charset="-122"/>
              </a:rPr>
              <a:t>统一编址</a:t>
            </a:r>
          </a:p>
        </p:txBody>
      </p:sp>
      <p:sp>
        <p:nvSpPr>
          <p:cNvPr id="5" name="Rectangle 6">
            <a:extLst>
              <a:ext uri="{FF2B5EF4-FFF2-40B4-BE49-F238E27FC236}">
                <a16:creationId xmlns:a16="http://schemas.microsoft.com/office/drawing/2014/main" id="{6D11F9C3-0879-4F6E-BFC6-1576E5023A60}"/>
              </a:ext>
            </a:extLst>
          </p:cNvPr>
          <p:cNvSpPr>
            <a:spLocks noChangeArrowheads="1"/>
          </p:cNvSpPr>
          <p:nvPr/>
        </p:nvSpPr>
        <p:spPr bwMode="auto">
          <a:xfrm>
            <a:off x="7032625" y="2997200"/>
            <a:ext cx="1620838"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b="1" kern="0" dirty="0">
                <a:solidFill>
                  <a:srgbClr val="C00000"/>
                </a:solidFill>
                <a:ea typeface="华文新魏" pitchFamily="2" charset="-122"/>
              </a:rPr>
              <a:t>独立编址</a:t>
            </a:r>
          </a:p>
        </p:txBody>
      </p:sp>
      <p:sp>
        <p:nvSpPr>
          <p:cNvPr id="6" name="Rectangle 8">
            <a:extLst>
              <a:ext uri="{FF2B5EF4-FFF2-40B4-BE49-F238E27FC236}">
                <a16:creationId xmlns:a16="http://schemas.microsoft.com/office/drawing/2014/main" id="{A0DCCAC3-D1E9-4A64-ABA4-608F21A760D4}"/>
              </a:ext>
            </a:extLst>
          </p:cNvPr>
          <p:cNvSpPr>
            <a:spLocks noChangeArrowheads="1"/>
          </p:cNvSpPr>
          <p:nvPr/>
        </p:nvSpPr>
        <p:spPr bwMode="auto">
          <a:xfrm>
            <a:off x="2135189" y="4419601"/>
            <a:ext cx="3773487"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200" b="1">
                <a:solidFill>
                  <a:srgbClr val="006600"/>
                </a:solidFill>
                <a:latin typeface="楷体" panose="02010609060101010101" pitchFamily="49" charset="-122"/>
                <a:ea typeface="楷体" panose="02010609060101010101" pitchFamily="49" charset="-122"/>
              </a:rPr>
              <a:t>I/O</a:t>
            </a:r>
            <a:r>
              <a:rPr lang="zh-CN" altLang="en-US" sz="2200" b="1">
                <a:solidFill>
                  <a:srgbClr val="006600"/>
                </a:solidFill>
                <a:latin typeface="楷体" panose="02010609060101010101" pitchFamily="49" charset="-122"/>
                <a:ea typeface="楷体" panose="02010609060101010101" pitchFamily="49" charset="-122"/>
              </a:rPr>
              <a:t>端口地址与内存地址统一编址，即</a:t>
            </a:r>
            <a:r>
              <a:rPr lang="en-US" altLang="zh-CN" sz="2200" b="1">
                <a:solidFill>
                  <a:srgbClr val="006600"/>
                </a:solidFill>
                <a:latin typeface="楷体" panose="02010609060101010101" pitchFamily="49" charset="-122"/>
                <a:ea typeface="楷体" panose="02010609060101010101" pitchFamily="49" charset="-122"/>
              </a:rPr>
              <a:t>I/O</a:t>
            </a:r>
            <a:r>
              <a:rPr lang="zh-CN" altLang="en-US" sz="2200" b="1">
                <a:solidFill>
                  <a:srgbClr val="006600"/>
                </a:solidFill>
                <a:latin typeface="楷体" panose="02010609060101010101" pitchFamily="49" charset="-122"/>
                <a:ea typeface="楷体" panose="02010609060101010101" pitchFamily="49" charset="-122"/>
              </a:rPr>
              <a:t>单元与内存单元在同一地址空间</a:t>
            </a:r>
          </a:p>
        </p:txBody>
      </p:sp>
      <p:sp>
        <p:nvSpPr>
          <p:cNvPr id="7" name="Rectangle 9">
            <a:extLst>
              <a:ext uri="{FF2B5EF4-FFF2-40B4-BE49-F238E27FC236}">
                <a16:creationId xmlns:a16="http://schemas.microsoft.com/office/drawing/2014/main" id="{B7AAC3EF-823F-4893-8270-5A003A34529C}"/>
              </a:ext>
            </a:extLst>
          </p:cNvPr>
          <p:cNvSpPr>
            <a:spLocks noChangeArrowheads="1"/>
          </p:cNvSpPr>
          <p:nvPr/>
        </p:nvSpPr>
        <p:spPr bwMode="auto">
          <a:xfrm>
            <a:off x="6213476" y="4419601"/>
            <a:ext cx="3736975"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200" b="1">
                <a:solidFill>
                  <a:srgbClr val="006600"/>
                </a:solidFill>
                <a:latin typeface="楷体" panose="02010609060101010101" pitchFamily="49" charset="-122"/>
                <a:ea typeface="楷体" panose="02010609060101010101" pitchFamily="49" charset="-122"/>
              </a:rPr>
              <a:t>I/O</a:t>
            </a:r>
            <a:r>
              <a:rPr lang="zh-CN" altLang="en-US" sz="2200" b="1">
                <a:solidFill>
                  <a:srgbClr val="006600"/>
                </a:solidFill>
                <a:latin typeface="楷体" panose="02010609060101010101" pitchFamily="49" charset="-122"/>
                <a:ea typeface="楷体" panose="02010609060101010101" pitchFamily="49" charset="-122"/>
              </a:rPr>
              <a:t>端口与内存单元分开编址，即</a:t>
            </a:r>
            <a:r>
              <a:rPr lang="en-US" altLang="zh-CN" sz="2200" b="1">
                <a:solidFill>
                  <a:srgbClr val="006600"/>
                </a:solidFill>
                <a:latin typeface="楷体" panose="02010609060101010101" pitchFamily="49" charset="-122"/>
                <a:ea typeface="楷体" panose="02010609060101010101" pitchFamily="49" charset="-122"/>
              </a:rPr>
              <a:t>I/O</a:t>
            </a:r>
            <a:r>
              <a:rPr lang="zh-CN" altLang="en-US" sz="2200" b="1">
                <a:solidFill>
                  <a:srgbClr val="006600"/>
                </a:solidFill>
                <a:latin typeface="楷体" panose="02010609060101010101" pitchFamily="49" charset="-122"/>
                <a:ea typeface="楷体" panose="02010609060101010101" pitchFamily="49" charset="-122"/>
              </a:rPr>
              <a:t>单元与内存单元都有自己独立的地址空间</a:t>
            </a:r>
          </a:p>
        </p:txBody>
      </p:sp>
      <p:sp>
        <p:nvSpPr>
          <p:cNvPr id="8" name="AutoShape 12">
            <a:extLst>
              <a:ext uri="{FF2B5EF4-FFF2-40B4-BE49-F238E27FC236}">
                <a16:creationId xmlns:a16="http://schemas.microsoft.com/office/drawing/2014/main" id="{07E70D52-D6A6-4DCF-85E8-AEB39DCDCF08}"/>
              </a:ext>
            </a:extLst>
          </p:cNvPr>
          <p:cNvSpPr>
            <a:spLocks noChangeArrowheads="1"/>
          </p:cNvSpPr>
          <p:nvPr/>
        </p:nvSpPr>
        <p:spPr bwMode="auto">
          <a:xfrm>
            <a:off x="3851275" y="2392363"/>
            <a:ext cx="381000" cy="533400"/>
          </a:xfrm>
          <a:prstGeom prst="downArrow">
            <a:avLst>
              <a:gd name="adj1" fmla="val 50000"/>
              <a:gd name="adj2" fmla="val 35000"/>
            </a:avLst>
          </a:prstGeom>
          <a:solidFill>
            <a:srgbClr val="ECD882"/>
          </a:solidFill>
          <a:ln w="9525">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zh-CN" altLang="en-US" kern="0">
              <a:solidFill>
                <a:srgbClr val="002060"/>
              </a:solidFill>
              <a:latin typeface="+mj-ea"/>
              <a:ea typeface="+mj-ea"/>
            </a:endParaRPr>
          </a:p>
        </p:txBody>
      </p:sp>
      <p:sp>
        <p:nvSpPr>
          <p:cNvPr id="9" name="AutoShape 13">
            <a:extLst>
              <a:ext uri="{FF2B5EF4-FFF2-40B4-BE49-F238E27FC236}">
                <a16:creationId xmlns:a16="http://schemas.microsoft.com/office/drawing/2014/main" id="{D1D9FA99-9191-43C9-B4A5-FA11B2F3FF3F}"/>
              </a:ext>
            </a:extLst>
          </p:cNvPr>
          <p:cNvSpPr>
            <a:spLocks noChangeArrowheads="1"/>
          </p:cNvSpPr>
          <p:nvPr/>
        </p:nvSpPr>
        <p:spPr bwMode="auto">
          <a:xfrm>
            <a:off x="7585075" y="2392363"/>
            <a:ext cx="381000" cy="533400"/>
          </a:xfrm>
          <a:prstGeom prst="downArrow">
            <a:avLst>
              <a:gd name="adj1" fmla="val 50000"/>
              <a:gd name="adj2" fmla="val 35000"/>
            </a:avLst>
          </a:prstGeom>
          <a:solidFill>
            <a:srgbClr val="ECD882"/>
          </a:solidFill>
          <a:ln w="9525">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zh-CN" altLang="en-US" kern="0">
              <a:solidFill>
                <a:srgbClr val="002060"/>
              </a:solidFill>
              <a:latin typeface="+mj-ea"/>
              <a:ea typeface="+mj-ea"/>
            </a:endParaRPr>
          </a:p>
        </p:txBody>
      </p:sp>
      <p:sp>
        <p:nvSpPr>
          <p:cNvPr id="10" name="AutoShape 14">
            <a:extLst>
              <a:ext uri="{FF2B5EF4-FFF2-40B4-BE49-F238E27FC236}">
                <a16:creationId xmlns:a16="http://schemas.microsoft.com/office/drawing/2014/main" id="{53D2A7EA-3586-4424-A895-5B6C582B7055}"/>
              </a:ext>
            </a:extLst>
          </p:cNvPr>
          <p:cNvSpPr>
            <a:spLocks noChangeArrowheads="1"/>
          </p:cNvSpPr>
          <p:nvPr/>
        </p:nvSpPr>
        <p:spPr bwMode="auto">
          <a:xfrm>
            <a:off x="3851275" y="3763963"/>
            <a:ext cx="381000" cy="533400"/>
          </a:xfrm>
          <a:prstGeom prst="downArrow">
            <a:avLst>
              <a:gd name="adj1" fmla="val 50000"/>
              <a:gd name="adj2" fmla="val 35000"/>
            </a:avLst>
          </a:prstGeom>
          <a:solidFill>
            <a:srgbClr val="CFDBFD"/>
          </a:solidFill>
          <a:ln w="9525">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zh-CN" altLang="en-US" kern="0">
              <a:solidFill>
                <a:sysClr val="windowText" lastClr="000000"/>
              </a:solidFill>
            </a:endParaRPr>
          </a:p>
        </p:txBody>
      </p:sp>
      <p:sp>
        <p:nvSpPr>
          <p:cNvPr id="11" name="AutoShape 15">
            <a:extLst>
              <a:ext uri="{FF2B5EF4-FFF2-40B4-BE49-F238E27FC236}">
                <a16:creationId xmlns:a16="http://schemas.microsoft.com/office/drawing/2014/main" id="{2ECB6A76-9F88-424D-A5FD-0A06460981D8}"/>
              </a:ext>
            </a:extLst>
          </p:cNvPr>
          <p:cNvSpPr>
            <a:spLocks noChangeArrowheads="1"/>
          </p:cNvSpPr>
          <p:nvPr/>
        </p:nvSpPr>
        <p:spPr bwMode="auto">
          <a:xfrm>
            <a:off x="7585075" y="3763963"/>
            <a:ext cx="381000" cy="533400"/>
          </a:xfrm>
          <a:prstGeom prst="downArrow">
            <a:avLst>
              <a:gd name="adj1" fmla="val 50000"/>
              <a:gd name="adj2" fmla="val 35000"/>
            </a:avLst>
          </a:prstGeom>
          <a:solidFill>
            <a:srgbClr val="CFDBFD"/>
          </a:solidFill>
          <a:ln w="9525">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zh-CN" altLang="en-US" kern="0">
              <a:solidFill>
                <a:sysClr val="windowText" lastClr="000000"/>
              </a:solidFill>
            </a:endParaRPr>
          </a:p>
        </p:txBody>
      </p:sp>
    </p:spTree>
    <p:extLst>
      <p:ext uri="{BB962C8B-B14F-4D97-AF65-F5344CB8AC3E}">
        <p14:creationId xmlns:p14="http://schemas.microsoft.com/office/powerpoint/2010/main" val="26354916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par>
                          <p:cTn id="22" fill="hold" nodeType="afterGroup">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500"/>
                                        <p:tgtEl>
                                          <p:spTgt spid="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par>
                          <p:cTn id="31" fill="hold" nodeType="afterGroup">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500"/>
                                        <p:tgtEl>
                                          <p:spTgt spid="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nodeType="afterGroup">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animBg="1"/>
      <p:bldP spid="9" grpId="0" animBg="1"/>
      <p:bldP spid="10" grpId="0" animBg="1"/>
      <p:bldP spid="11"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6B642EA6-2061-4CD5-B40B-E3035745E8FD}"/>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存储器映射</a:t>
            </a:r>
          </a:p>
        </p:txBody>
      </p:sp>
      <p:graphicFrame>
        <p:nvGraphicFramePr>
          <p:cNvPr id="3" name="Group 44">
            <a:extLst>
              <a:ext uri="{FF2B5EF4-FFF2-40B4-BE49-F238E27FC236}">
                <a16:creationId xmlns:a16="http://schemas.microsoft.com/office/drawing/2014/main" id="{67964BE8-CD36-426F-A341-AFDA70111B98}"/>
              </a:ext>
            </a:extLst>
          </p:cNvPr>
          <p:cNvGraphicFramePr>
            <a:graphicFrameLocks/>
          </p:cNvGraphicFramePr>
          <p:nvPr/>
        </p:nvGraphicFramePr>
        <p:xfrm>
          <a:off x="1847851" y="1627188"/>
          <a:ext cx="8569325" cy="4826000"/>
        </p:xfrm>
        <a:graphic>
          <a:graphicData uri="http://schemas.openxmlformats.org/drawingml/2006/table">
            <a:tbl>
              <a:tblPr/>
              <a:tblGrid>
                <a:gridCol w="914440">
                  <a:extLst>
                    <a:ext uri="{9D8B030D-6E8A-4147-A177-3AD203B41FA5}">
                      <a16:colId xmlns:a16="http://schemas.microsoft.com/office/drawing/2014/main" val="20000"/>
                    </a:ext>
                  </a:extLst>
                </a:gridCol>
                <a:gridCol w="3919180">
                  <a:extLst>
                    <a:ext uri="{9D8B030D-6E8A-4147-A177-3AD203B41FA5}">
                      <a16:colId xmlns:a16="http://schemas.microsoft.com/office/drawing/2014/main" val="20001"/>
                    </a:ext>
                  </a:extLst>
                </a:gridCol>
                <a:gridCol w="3735706">
                  <a:extLst>
                    <a:ext uri="{9D8B030D-6E8A-4147-A177-3AD203B41FA5}">
                      <a16:colId xmlns:a16="http://schemas.microsoft.com/office/drawing/2014/main" val="20002"/>
                    </a:ext>
                  </a:extLst>
                </a:gridCol>
              </a:tblGrid>
              <a:tr h="51815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2060"/>
                        </a:solidFill>
                        <a:effectLst/>
                        <a:latin typeface="+mj-ea"/>
                        <a:ea typeface="+mj-ea"/>
                      </a:endParaRPr>
                    </a:p>
                  </a:txBody>
                  <a:tcPr marL="91444" marR="91444"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rgbClr val="002060"/>
                          </a:solidFill>
                          <a:effectLst/>
                          <a:latin typeface="+mj-ea"/>
                          <a:ea typeface="+mj-ea"/>
                        </a:rPr>
                        <a:t>统一编址</a:t>
                      </a:r>
                      <a:endParaRPr kumimoji="0" lang="zh-CN" altLang="en-US" sz="2800" b="1" i="0" u="none" strike="noStrike" cap="none" normalizeH="0" baseline="0" dirty="0">
                        <a:ln>
                          <a:noFill/>
                        </a:ln>
                        <a:solidFill>
                          <a:srgbClr val="002060"/>
                        </a:solidFill>
                        <a:effectLst/>
                        <a:latin typeface="+mj-ea"/>
                        <a:ea typeface="+mj-ea"/>
                      </a:endParaRPr>
                    </a:p>
                  </a:txBody>
                  <a:tcPr marL="91444" marR="91444"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2060"/>
                          </a:solidFill>
                          <a:effectLst/>
                          <a:latin typeface="+mj-ea"/>
                          <a:ea typeface="+mj-ea"/>
                        </a:rPr>
                        <a:t>独立编址</a:t>
                      </a:r>
                    </a:p>
                  </a:txBody>
                  <a:tcPr marL="91444" marR="91444"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8614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6600"/>
                          </a:solidFill>
                          <a:effectLst/>
                          <a:latin typeface="黑体" panose="02010609060101010101" pitchFamily="49" charset="-122"/>
                          <a:ea typeface="黑体" panose="02010609060101010101" pitchFamily="49" charset="-122"/>
                        </a:rPr>
                        <a:t>优点</a:t>
                      </a:r>
                    </a:p>
                  </a:txBody>
                  <a:tcPr marL="91444" marR="91444"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可采用丰富的内存操作指令访问</a:t>
                      </a: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I/O</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单元</a:t>
                      </a:r>
                    </a:p>
                    <a:p>
                      <a:pPr marL="0" marR="0" lvl="0" indent="0" algn="l" defTabSz="914400" rtl="0" eaLnBrk="1" fontAlgn="base" latinLnBrk="0" hangingPunct="1">
                        <a:lnSpc>
                          <a:spcPct val="100000"/>
                        </a:lnSpc>
                        <a:spcBef>
                          <a:spcPct val="20000"/>
                        </a:spcBef>
                        <a:spcAft>
                          <a:spcPct val="0"/>
                        </a:spcAft>
                        <a:buClrTx/>
                        <a:buSzTx/>
                        <a:buFontTx/>
                        <a:buChar char="•"/>
                        <a:tabLst/>
                      </a:pP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无需单独</a:t>
                      </a: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I/O</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地址译码电路</a:t>
                      </a:r>
                    </a:p>
                    <a:p>
                      <a:pPr marL="0" marR="0" lvl="0" indent="0" algn="l" defTabSz="914400" rtl="0" eaLnBrk="1" fontAlgn="base" latinLnBrk="0" hangingPunct="1">
                        <a:lnSpc>
                          <a:spcPct val="100000"/>
                        </a:lnSpc>
                        <a:spcBef>
                          <a:spcPct val="20000"/>
                        </a:spcBef>
                        <a:spcAft>
                          <a:spcPct val="0"/>
                        </a:spcAft>
                        <a:buClrTx/>
                        <a:buSzTx/>
                        <a:buFontTx/>
                        <a:buChar char="•"/>
                        <a:tabLst/>
                      </a:pP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无需专用的</a:t>
                      </a: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I/O</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指令</a:t>
                      </a:r>
                    </a:p>
                  </a:txBody>
                  <a:tcPr marL="91444" marR="91444"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I/O</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单元不占用内存空间</a:t>
                      </a:r>
                    </a:p>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I/O</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程序易读</a:t>
                      </a:r>
                    </a:p>
                  </a:txBody>
                  <a:tcPr marL="91444" marR="91444"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887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6600"/>
                          </a:solidFill>
                          <a:effectLst/>
                          <a:latin typeface="黑体" panose="02010609060101010101" pitchFamily="49" charset="-122"/>
                          <a:ea typeface="黑体" panose="02010609060101010101" pitchFamily="49" charset="-122"/>
                        </a:rPr>
                        <a:t>缺点</a:t>
                      </a:r>
                    </a:p>
                  </a:txBody>
                  <a:tcPr marL="91444" marR="91444"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外设占用内存空间</a:t>
                      </a:r>
                    </a:p>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I/O</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程序不易读</a:t>
                      </a:r>
                    </a:p>
                  </a:txBody>
                  <a:tcPr marL="91444" marR="91444"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I/O</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操作指令仅有单一的传送指令</a:t>
                      </a: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,I/O</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接口需有地址译码电路</a:t>
                      </a:r>
                    </a:p>
                  </a:txBody>
                  <a:tcPr marL="91444" marR="91444"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3296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6600"/>
                          </a:solidFill>
                          <a:effectLst/>
                          <a:latin typeface="黑体" panose="02010609060101010101" pitchFamily="49" charset="-122"/>
                          <a:ea typeface="黑体" panose="02010609060101010101" pitchFamily="49" charset="-122"/>
                        </a:rPr>
                        <a:t>举例</a:t>
                      </a:r>
                    </a:p>
                  </a:txBody>
                  <a:tcPr marL="91444" marR="91444"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ARM</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中，</a:t>
                      </a: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I/O</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端口与内存单元统一编址</a:t>
                      </a:r>
                    </a:p>
                  </a:txBody>
                  <a:tcPr marL="91444" marR="91444"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Intel X86</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系列，</a:t>
                      </a: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I/O</a:t>
                      </a:r>
                      <a:r>
                        <a:rPr kumimoji="0" lang="zh-CN" altLang="en-US"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端口有独立的地址空间，其大小为</a:t>
                      </a:r>
                      <a:r>
                        <a:rPr kumimoji="0" lang="en-US" altLang="zh-CN" sz="2400" b="1" i="0" u="none" strike="noStrike" cap="none" normalizeH="0" baseline="0" dirty="0">
                          <a:ln>
                            <a:noFill/>
                          </a:ln>
                          <a:solidFill>
                            <a:schemeClr val="tx1"/>
                          </a:solidFill>
                          <a:effectLst/>
                          <a:latin typeface="仿宋" panose="02010609060101010101" pitchFamily="49" charset="-122"/>
                          <a:ea typeface="仿宋" panose="02010609060101010101" pitchFamily="49" charset="-122"/>
                        </a:rPr>
                        <a:t>64KB</a:t>
                      </a:r>
                    </a:p>
                  </a:txBody>
                  <a:tcPr marL="91444" marR="91444"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9580825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F251E545-EAF6-41DF-813B-4EE3B1EB090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存储器映射</a:t>
            </a:r>
          </a:p>
        </p:txBody>
      </p:sp>
      <p:sp>
        <p:nvSpPr>
          <p:cNvPr id="9" name="Rectangle 3" descr="Rectangle: Click to edit Master text styles&#10;Second level&#10;Third level&#10;Fourth level&#10;Fifth level">
            <a:extLst>
              <a:ext uri="{FF2B5EF4-FFF2-40B4-BE49-F238E27FC236}">
                <a16:creationId xmlns:a16="http://schemas.microsoft.com/office/drawing/2014/main" id="{41F0B4ED-B4CC-463F-9993-081BBEB876DB}"/>
              </a:ext>
            </a:extLst>
          </p:cNvPr>
          <p:cNvSpPr txBox="1">
            <a:spLocks noChangeArrowheads="1"/>
          </p:cNvSpPr>
          <p:nvPr/>
        </p:nvSpPr>
        <p:spPr bwMode="auto">
          <a:xfrm>
            <a:off x="1881188" y="1700214"/>
            <a:ext cx="844550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3"/>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存储器映射是预定义的，并且还规定好了哪个位置使用哪条总线。</a:t>
            </a:r>
            <a:r>
              <a:rPr lang="en-US" altLang="zh-CN" sz="2400" b="1" dirty="0">
                <a:latin typeface="楷体" panose="02010609060101010101" pitchFamily="49" charset="-122"/>
                <a:ea typeface="楷体" panose="02010609060101010101" pitchFamily="49" charset="-122"/>
              </a:rPr>
              <a:t>CM3</a:t>
            </a:r>
            <a:r>
              <a:rPr lang="zh-CN" altLang="en-US" sz="2400" b="1" dirty="0">
                <a:solidFill>
                  <a:srgbClr val="C00000"/>
                </a:solidFill>
                <a:latin typeface="楷体" panose="02010609060101010101" pitchFamily="49" charset="-122"/>
                <a:ea typeface="楷体" panose="02010609060101010101" pitchFamily="49" charset="-122"/>
              </a:rPr>
              <a:t>只有一个单一固定的存储器映射</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方便了软件在各种 </a:t>
            </a:r>
            <a:r>
              <a:rPr lang="en-US" altLang="zh-CN" sz="2400" b="1" dirty="0">
                <a:latin typeface="楷体" panose="02010609060101010101" pitchFamily="49" charset="-122"/>
                <a:ea typeface="楷体" panose="02010609060101010101" pitchFamily="49" charset="-122"/>
              </a:rPr>
              <a:t>CM3</a:t>
            </a:r>
            <a:r>
              <a:rPr lang="zh-CN" altLang="en-US" sz="2400" b="1" dirty="0">
                <a:latin typeface="楷体" panose="02010609060101010101" pitchFamily="49" charset="-122"/>
                <a:ea typeface="楷体" panose="02010609060101010101" pitchFamily="49" charset="-122"/>
              </a:rPr>
              <a:t>间的移植。例如，各款</a:t>
            </a:r>
            <a:r>
              <a:rPr lang="en-US" altLang="zh-CN" sz="2400" b="1" dirty="0">
                <a:latin typeface="楷体" panose="02010609060101010101" pitchFamily="49" charset="-122"/>
                <a:ea typeface="楷体" panose="02010609060101010101" pitchFamily="49" charset="-122"/>
              </a:rPr>
              <a:t>CM3</a:t>
            </a:r>
            <a:r>
              <a:rPr lang="zh-CN" altLang="en-US" sz="2400" b="1" dirty="0">
                <a:latin typeface="楷体" panose="02010609060101010101" pitchFamily="49" charset="-122"/>
                <a:ea typeface="楷体" panose="02010609060101010101" pitchFamily="49" charset="-122"/>
              </a:rPr>
              <a:t>的</a:t>
            </a:r>
            <a:r>
              <a:rPr lang="en-US" altLang="zh-CN" sz="2400" b="1" dirty="0">
                <a:latin typeface="楷体" panose="02010609060101010101" pitchFamily="49" charset="-122"/>
                <a:ea typeface="楷体" panose="02010609060101010101" pitchFamily="49" charset="-122"/>
              </a:rPr>
              <a:t>NVIC</a:t>
            </a:r>
            <a:r>
              <a:rPr lang="zh-CN" altLang="en-US" sz="2400" b="1" dirty="0">
                <a:latin typeface="楷体" panose="02010609060101010101" pitchFamily="49" charset="-122"/>
                <a:ea typeface="楷体" panose="02010609060101010101" pitchFamily="49" charset="-122"/>
              </a:rPr>
              <a:t>和</a:t>
            </a:r>
            <a:r>
              <a:rPr lang="en-US" altLang="zh-CN" sz="2400" b="1" dirty="0">
                <a:latin typeface="楷体" panose="02010609060101010101" pitchFamily="49" charset="-122"/>
                <a:ea typeface="楷体" panose="02010609060101010101" pitchFamily="49" charset="-122"/>
              </a:rPr>
              <a:t>MPU </a:t>
            </a:r>
            <a:r>
              <a:rPr lang="zh-CN" altLang="en-US" sz="2400" b="1" dirty="0">
                <a:latin typeface="楷体" panose="02010609060101010101" pitchFamily="49" charset="-122"/>
                <a:ea typeface="楷体" panose="02010609060101010101" pitchFamily="49" charset="-122"/>
              </a:rPr>
              <a:t>都在相同的位置布设寄存器，使得它们变得通用。</a:t>
            </a: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存储器系统支持“位带”（</a:t>
            </a:r>
            <a:r>
              <a:rPr lang="en-US" altLang="zh-CN" sz="2400" b="1" dirty="0">
                <a:latin typeface="楷体" panose="02010609060101010101" pitchFamily="49" charset="-122"/>
                <a:ea typeface="楷体" panose="02010609060101010101" pitchFamily="49" charset="-122"/>
              </a:rPr>
              <a:t>bit‐band</a:t>
            </a:r>
            <a:r>
              <a:rPr lang="zh-CN" altLang="en-US" sz="2400" b="1" dirty="0">
                <a:latin typeface="楷体" panose="02010609060101010101" pitchFamily="49" charset="-122"/>
                <a:ea typeface="楷体" panose="02010609060101010101" pitchFamily="49" charset="-122"/>
              </a:rPr>
              <a:t>）操作，实现对单一比特的原子操作</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仅适用于特殊存储器区</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支持非对齐访问和互斥访问。</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en-US" altLang="zh-CN" sz="2400" b="1" dirty="0">
                <a:latin typeface="楷体" panose="02010609060101010101" pitchFamily="49" charset="-122"/>
                <a:ea typeface="楷体" panose="02010609060101010101" pitchFamily="49" charset="-122"/>
              </a:rPr>
              <a:t>CM3</a:t>
            </a:r>
            <a:r>
              <a:rPr lang="zh-CN" altLang="en-US" sz="2400" b="1" dirty="0">
                <a:latin typeface="楷体" panose="02010609060101010101" pitchFamily="49" charset="-122"/>
                <a:ea typeface="楷体" panose="02010609060101010101" pitchFamily="49" charset="-122"/>
              </a:rPr>
              <a:t>的地址空间是</a:t>
            </a:r>
            <a:r>
              <a:rPr lang="en-US" altLang="zh-CN" sz="2400" b="1" dirty="0">
                <a:latin typeface="楷体" panose="02010609060101010101" pitchFamily="49" charset="-122"/>
                <a:ea typeface="楷体" panose="02010609060101010101" pitchFamily="49" charset="-122"/>
              </a:rPr>
              <a:t>4GB, </a:t>
            </a:r>
            <a:r>
              <a:rPr lang="zh-CN" altLang="en-US" sz="2400" b="1" dirty="0">
                <a:latin typeface="楷体" panose="02010609060101010101" pitchFamily="49" charset="-122"/>
                <a:ea typeface="楷体" panose="02010609060101010101" pitchFamily="49" charset="-122"/>
              </a:rPr>
              <a:t>程序可以在代码区，内部</a:t>
            </a:r>
            <a:r>
              <a:rPr lang="en-US" altLang="zh-CN" sz="2400" b="1" dirty="0">
                <a:latin typeface="楷体" panose="02010609060101010101" pitchFamily="49" charset="-122"/>
                <a:ea typeface="楷体" panose="02010609060101010101" pitchFamily="49" charset="-122"/>
              </a:rPr>
              <a:t>SRAM</a:t>
            </a:r>
            <a:r>
              <a:rPr lang="zh-CN" altLang="en-US" sz="2400" b="1" dirty="0">
                <a:latin typeface="楷体" panose="02010609060101010101" pitchFamily="49" charset="-122"/>
                <a:ea typeface="楷体" panose="02010609060101010101" pitchFamily="49" charset="-122"/>
              </a:rPr>
              <a:t>区以及外部</a:t>
            </a:r>
            <a:r>
              <a:rPr lang="en-US" altLang="zh-CN" sz="2400" b="1" dirty="0">
                <a:latin typeface="楷体" panose="02010609060101010101" pitchFamily="49" charset="-122"/>
                <a:ea typeface="楷体" panose="02010609060101010101" pitchFamily="49" charset="-122"/>
              </a:rPr>
              <a:t>RAM</a:t>
            </a:r>
            <a:r>
              <a:rPr lang="zh-CN" altLang="en-US" sz="2400" b="1" dirty="0">
                <a:latin typeface="楷体" panose="02010609060101010101" pitchFamily="49" charset="-122"/>
                <a:ea typeface="楷体" panose="02010609060101010101" pitchFamily="49" charset="-122"/>
              </a:rPr>
              <a:t>区中执行。因为指令总线与数据总线分开，最好把程序放到代码区，使取指和数据访问各自总线。</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endParaRPr lang="zh-CN" altLang="en-US" sz="2400" b="1" dirty="0">
              <a:latin typeface="楷体" panose="02010609060101010101" pitchFamily="49" charset="-122"/>
              <a:ea typeface="楷体" panose="02010609060101010101" pitchFamily="49" charset="-122"/>
            </a:endParaRPr>
          </a:p>
          <a:p>
            <a:pPr marL="457200" lvl="1" indent="0" algn="just">
              <a:spcBef>
                <a:spcPct val="35000"/>
              </a:spcBef>
              <a:buSzPct val="80000"/>
              <a:buNone/>
              <a:defRPr/>
            </a:pPr>
            <a:endParaRPr lang="en-US" altLang="zh-CN" sz="2400" b="1" dirty="0">
              <a:solidFill>
                <a:srgbClr val="C0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9558341"/>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4ECA27C0-B3D1-4679-8BED-262003D7560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43050" y="26988"/>
            <a:ext cx="9144000" cy="6813550"/>
          </a:xfrm>
          <a:noFill/>
        </p:spPr>
      </p:pic>
    </p:spTree>
    <p:extLst>
      <p:ext uri="{BB962C8B-B14F-4D97-AF65-F5344CB8AC3E}">
        <p14:creationId xmlns:p14="http://schemas.microsoft.com/office/powerpoint/2010/main" val="36740336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70965C74-A4ED-40CB-8BD9-FD4926E3275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存储器映射</a:t>
            </a:r>
          </a:p>
        </p:txBody>
      </p:sp>
      <p:sp>
        <p:nvSpPr>
          <p:cNvPr id="2" name="矩形 1">
            <a:extLst>
              <a:ext uri="{FF2B5EF4-FFF2-40B4-BE49-F238E27FC236}">
                <a16:creationId xmlns:a16="http://schemas.microsoft.com/office/drawing/2014/main" id="{E8C1F090-7409-4B87-A503-90B595769BFE}"/>
              </a:ext>
            </a:extLst>
          </p:cNvPr>
          <p:cNvSpPr/>
          <p:nvPr/>
        </p:nvSpPr>
        <p:spPr>
          <a:xfrm>
            <a:off x="1992313" y="1412876"/>
            <a:ext cx="8280400" cy="5262563"/>
          </a:xfrm>
          <a:prstGeom prst="rect">
            <a:avLst/>
          </a:prstGeom>
        </p:spPr>
        <p:txBody>
          <a:bodyPr>
            <a:spAutoFit/>
          </a:bodyPr>
          <a:lstStyle/>
          <a:p>
            <a:pPr marL="342900" indent="-342900">
              <a:buFont typeface="Wingdings" panose="05000000000000000000" pitchFamily="2" charset="2"/>
              <a:buChar char="Ø"/>
              <a:defRPr/>
            </a:pPr>
            <a:r>
              <a:rPr kumimoji="1" lang="zh-CN" altLang="en-US" sz="2400" b="1" dirty="0">
                <a:solidFill>
                  <a:srgbClr val="C00000"/>
                </a:solidFill>
                <a:latin typeface="+mn-ea"/>
              </a:rPr>
              <a:t>内部</a:t>
            </a:r>
            <a:r>
              <a:rPr kumimoji="1" lang="en-US" altLang="zh-CN" sz="2400" b="1" dirty="0">
                <a:solidFill>
                  <a:srgbClr val="C00000"/>
                </a:solidFill>
                <a:latin typeface="+mn-ea"/>
              </a:rPr>
              <a:t>SRAM</a:t>
            </a:r>
            <a:r>
              <a:rPr kumimoji="1" lang="zh-CN" altLang="en-US" sz="2400" b="1" dirty="0">
                <a:solidFill>
                  <a:srgbClr val="C00000"/>
                </a:solidFill>
                <a:latin typeface="+mn-ea"/>
              </a:rPr>
              <a:t>区：</a:t>
            </a:r>
            <a:endParaRPr kumimoji="1" lang="en-US" altLang="zh-CN" sz="2400" b="1" dirty="0">
              <a:solidFill>
                <a:srgbClr val="C00000"/>
              </a:solidFill>
              <a:latin typeface="+mn-ea"/>
            </a:endParaRPr>
          </a:p>
          <a:p>
            <a:pPr marL="360363" indent="-184150" algn="just">
              <a:buFont typeface="Arial" panose="020B0604020202020204" pitchFamily="34" charset="0"/>
              <a:buChar char="•"/>
              <a:defRPr/>
            </a:pPr>
            <a:r>
              <a:rPr kumimoji="1" lang="zh-CN" altLang="en-US" sz="2400" b="1" dirty="0">
                <a:latin typeface="楷体" panose="02010609060101010101" pitchFamily="49" charset="-122"/>
                <a:ea typeface="楷体" panose="02010609060101010101" pitchFamily="49" charset="-122"/>
              </a:rPr>
              <a:t>大小是</a:t>
            </a:r>
            <a:r>
              <a:rPr kumimoji="1" lang="en-US" altLang="zh-CN" sz="2400" b="1" dirty="0">
                <a:latin typeface="楷体" panose="02010609060101010101" pitchFamily="49" charset="-122"/>
                <a:ea typeface="楷体" panose="02010609060101010101" pitchFamily="49" charset="-122"/>
              </a:rPr>
              <a:t>512MB</a:t>
            </a:r>
            <a:r>
              <a:rPr kumimoji="1" lang="zh-CN" altLang="en-US" sz="2400" b="1" dirty="0">
                <a:latin typeface="楷体" panose="02010609060101010101" pitchFamily="49" charset="-122"/>
                <a:ea typeface="楷体" panose="02010609060101010101" pitchFamily="49" charset="-122"/>
              </a:rPr>
              <a:t>，用于片上</a:t>
            </a:r>
            <a:r>
              <a:rPr kumimoji="1" lang="en-US" altLang="zh-CN" sz="2400" b="1" dirty="0">
                <a:latin typeface="楷体" panose="02010609060101010101" pitchFamily="49" charset="-122"/>
                <a:ea typeface="楷体" panose="02010609060101010101" pitchFamily="49" charset="-122"/>
              </a:rPr>
              <a:t>SRAM</a:t>
            </a:r>
            <a:r>
              <a:rPr kumimoji="1" lang="zh-CN" altLang="en-US" sz="2400" b="1" dirty="0">
                <a:latin typeface="楷体" panose="02010609060101010101" pitchFamily="49" charset="-122"/>
                <a:ea typeface="楷体" panose="02010609060101010101" pitchFamily="49" charset="-122"/>
              </a:rPr>
              <a:t>，这个区通过系统总线访问。在该区下部，有一个</a:t>
            </a:r>
            <a:r>
              <a:rPr kumimoji="1" lang="en-US" altLang="zh-CN" sz="2400" b="1" dirty="0">
                <a:latin typeface="楷体" panose="02010609060101010101" pitchFamily="49" charset="-122"/>
                <a:ea typeface="楷体" panose="02010609060101010101" pitchFamily="49" charset="-122"/>
              </a:rPr>
              <a:t>1MB</a:t>
            </a:r>
            <a:r>
              <a:rPr kumimoji="1" lang="zh-CN" altLang="en-US" sz="2400" b="1" dirty="0">
                <a:latin typeface="楷体" panose="02010609060101010101" pitchFamily="49" charset="-122"/>
                <a:ea typeface="楷体" panose="02010609060101010101" pitchFamily="49" charset="-122"/>
              </a:rPr>
              <a:t>的位带区，该位带区还有一个对应的</a:t>
            </a:r>
            <a:r>
              <a:rPr kumimoji="1" lang="en-US" altLang="zh-CN" sz="2400" b="1" dirty="0">
                <a:latin typeface="楷体" panose="02010609060101010101" pitchFamily="49" charset="-122"/>
                <a:ea typeface="楷体" panose="02010609060101010101" pitchFamily="49" charset="-122"/>
              </a:rPr>
              <a:t>32MB</a:t>
            </a:r>
            <a:r>
              <a:rPr kumimoji="1" lang="zh-CN" altLang="en-US" sz="2400" b="1" dirty="0">
                <a:latin typeface="楷体" panose="02010609060101010101" pitchFamily="49" charset="-122"/>
                <a:ea typeface="楷体" panose="02010609060101010101" pitchFamily="49" charset="-122"/>
              </a:rPr>
              <a:t>的“位带别名</a:t>
            </a:r>
            <a:r>
              <a:rPr kumimoji="1" lang="en-US" altLang="zh-CN" sz="2400" b="1" dirty="0">
                <a:latin typeface="楷体" panose="02010609060101010101" pitchFamily="49" charset="-122"/>
                <a:ea typeface="楷体" panose="02010609060101010101" pitchFamily="49" charset="-122"/>
              </a:rPr>
              <a:t>(alias)</a:t>
            </a:r>
            <a:r>
              <a:rPr kumimoji="1" lang="zh-CN" altLang="en-US" sz="2400" b="1" dirty="0">
                <a:latin typeface="楷体" panose="02010609060101010101" pitchFamily="49" charset="-122"/>
                <a:ea typeface="楷体" panose="02010609060101010101" pitchFamily="49" charset="-122"/>
              </a:rPr>
              <a:t>区”，容纳</a:t>
            </a:r>
            <a:r>
              <a:rPr kumimoji="1" lang="en-US" altLang="zh-CN" sz="2400" b="1" dirty="0">
                <a:latin typeface="楷体" panose="02010609060101010101" pitchFamily="49" charset="-122"/>
                <a:ea typeface="楷体" panose="02010609060101010101" pitchFamily="49" charset="-122"/>
              </a:rPr>
              <a:t>8M</a:t>
            </a:r>
            <a:r>
              <a:rPr kumimoji="1" lang="zh-CN" altLang="en-US" sz="2400" b="1" dirty="0">
                <a:latin typeface="楷体" panose="02010609060101010101" pitchFamily="49" charset="-122"/>
                <a:ea typeface="楷体" panose="02010609060101010101" pitchFamily="49" charset="-122"/>
              </a:rPr>
              <a:t>个“位变量”。位带别名区里的每个单元对应位带区的一个比特。</a:t>
            </a:r>
            <a:endParaRPr kumimoji="1" lang="en-US" altLang="zh-CN" sz="2400" b="1" dirty="0">
              <a:latin typeface="楷体" panose="02010609060101010101" pitchFamily="49" charset="-122"/>
              <a:ea typeface="楷体" panose="02010609060101010101" pitchFamily="49" charset="-122"/>
            </a:endParaRPr>
          </a:p>
          <a:p>
            <a:pPr marL="360363" indent="-92075">
              <a:buFont typeface="Arial" panose="020B0604020202020204" pitchFamily="34" charset="0"/>
              <a:buChar char="•"/>
              <a:defRPr/>
            </a:pPr>
            <a:r>
              <a:rPr kumimoji="1" lang="zh-CN" altLang="en-US" sz="2400" b="1" dirty="0">
                <a:solidFill>
                  <a:srgbClr val="0000CC"/>
                </a:solidFill>
                <a:latin typeface="楷体" panose="02010609060101010101" pitchFamily="49" charset="-122"/>
                <a:ea typeface="楷体" panose="02010609060101010101" pitchFamily="49" charset="-122"/>
              </a:rPr>
              <a:t>位带操作只适用于数据访问，不适用于取指。通过位带功能，可把多个布尔型数据打包在单一的字中，却依然可以从位带别名区中，像访问普通内存一样地使用它们。</a:t>
            </a:r>
            <a:endParaRPr kumimoji="1" lang="en-US" altLang="zh-CN" sz="2400" b="1" dirty="0">
              <a:solidFill>
                <a:srgbClr val="0000CC"/>
              </a:solidFill>
              <a:latin typeface="楷体" panose="02010609060101010101" pitchFamily="49" charset="-122"/>
              <a:ea typeface="楷体" panose="02010609060101010101" pitchFamily="49" charset="-122"/>
            </a:endParaRPr>
          </a:p>
          <a:p>
            <a:pPr marL="360363" indent="-92075">
              <a:buFont typeface="Arial" panose="020B0604020202020204" pitchFamily="34" charset="0"/>
              <a:buChar char="•"/>
              <a:defRPr/>
            </a:pPr>
            <a:r>
              <a:rPr kumimoji="1" lang="zh-CN" altLang="en-US" sz="2400" b="1" dirty="0">
                <a:latin typeface="楷体" panose="02010609060101010101" pitchFamily="49" charset="-122"/>
                <a:ea typeface="楷体" panose="02010609060101010101" pitchFamily="49" charset="-122"/>
              </a:rPr>
              <a:t>位带别名区中的访问操作是原子的，消灭了传统的“读－改－写”三步曲。</a:t>
            </a:r>
            <a:endParaRPr kumimoji="1" lang="en-US" altLang="zh-CN" sz="2400" b="1"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kumimoji="1" lang="zh-CN" altLang="en-US" sz="2400" b="1" dirty="0">
                <a:solidFill>
                  <a:srgbClr val="C00000"/>
                </a:solidFill>
                <a:latin typeface="+mn-ea"/>
              </a:rPr>
              <a:t>片上外设区：</a:t>
            </a:r>
            <a:endParaRPr kumimoji="1" lang="en-US" altLang="zh-CN" sz="2400" b="1" dirty="0">
              <a:solidFill>
                <a:srgbClr val="C00000"/>
              </a:solidFill>
              <a:latin typeface="+mn-ea"/>
            </a:endParaRPr>
          </a:p>
          <a:p>
            <a:pPr marL="360363" indent="-92075">
              <a:buFont typeface="Arial" panose="020B0604020202020204" pitchFamily="34" charset="0"/>
              <a:buChar char="•"/>
              <a:defRPr/>
            </a:pPr>
            <a:r>
              <a:rPr kumimoji="1" lang="zh-CN" altLang="en-US" sz="2400" b="1" dirty="0">
                <a:solidFill>
                  <a:srgbClr val="006600"/>
                </a:solidFill>
                <a:latin typeface="楷体" panose="02010609060101010101" pitchFamily="49" charset="-122"/>
                <a:ea typeface="楷体" panose="02010609060101010101" pitchFamily="49" charset="-122"/>
              </a:rPr>
              <a:t>大小是</a:t>
            </a:r>
            <a:r>
              <a:rPr kumimoji="1" lang="en-US" altLang="zh-CN" sz="2400" b="1" dirty="0">
                <a:solidFill>
                  <a:srgbClr val="006600"/>
                </a:solidFill>
                <a:latin typeface="楷体" panose="02010609060101010101" pitchFamily="49" charset="-122"/>
                <a:ea typeface="楷体" panose="02010609060101010101" pitchFamily="49" charset="-122"/>
              </a:rPr>
              <a:t>512MB </a:t>
            </a:r>
            <a:r>
              <a:rPr kumimoji="1" lang="zh-CN" altLang="en-US" sz="2400" b="1" dirty="0">
                <a:solidFill>
                  <a:srgbClr val="006600"/>
                </a:solidFill>
                <a:latin typeface="楷体" panose="02010609060101010101" pitchFamily="49" charset="-122"/>
                <a:ea typeface="楷体" panose="02010609060101010101" pitchFamily="49" charset="-122"/>
              </a:rPr>
              <a:t>，由片上外设（的寄存器）使用，也有</a:t>
            </a:r>
            <a:r>
              <a:rPr kumimoji="1" lang="en-US" altLang="zh-CN" sz="2400" b="1" dirty="0">
                <a:solidFill>
                  <a:srgbClr val="006600"/>
                </a:solidFill>
                <a:latin typeface="楷体" panose="02010609060101010101" pitchFamily="49" charset="-122"/>
                <a:ea typeface="楷体" panose="02010609060101010101" pitchFamily="49" charset="-122"/>
              </a:rPr>
              <a:t>32MB</a:t>
            </a:r>
            <a:r>
              <a:rPr kumimoji="1" lang="zh-CN" altLang="en-US" sz="2400" b="1" dirty="0">
                <a:solidFill>
                  <a:srgbClr val="006600"/>
                </a:solidFill>
                <a:latin typeface="楷体" panose="02010609060101010101" pitchFamily="49" charset="-122"/>
                <a:ea typeface="楷体" panose="02010609060101010101" pitchFamily="49" charset="-122"/>
              </a:rPr>
              <a:t>的位带别名，以便于快捷访问外设寄存器。例如，可以方便地访问各种控制位和状态位。该区内不允许执行指令。</a:t>
            </a:r>
            <a:endParaRPr kumimoji="1" lang="en-US" altLang="zh-CN" sz="2400" b="1" dirty="0">
              <a:solidFill>
                <a:srgbClr val="0066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341550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2BBB5392-4A04-4E93-8B3D-7FC4AB6749D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存储器映射</a:t>
            </a:r>
          </a:p>
        </p:txBody>
      </p:sp>
      <p:sp>
        <p:nvSpPr>
          <p:cNvPr id="2" name="矩形 1">
            <a:extLst>
              <a:ext uri="{FF2B5EF4-FFF2-40B4-BE49-F238E27FC236}">
                <a16:creationId xmlns:a16="http://schemas.microsoft.com/office/drawing/2014/main" id="{27A11BCB-A3E7-4DBE-A3CC-82C2D6070D4B}"/>
              </a:ext>
            </a:extLst>
          </p:cNvPr>
          <p:cNvSpPr/>
          <p:nvPr/>
        </p:nvSpPr>
        <p:spPr>
          <a:xfrm>
            <a:off x="1992313" y="1412875"/>
            <a:ext cx="8280400" cy="5632450"/>
          </a:xfrm>
          <a:prstGeom prst="rect">
            <a:avLst/>
          </a:prstGeom>
        </p:spPr>
        <p:txBody>
          <a:bodyPr>
            <a:spAutoFit/>
          </a:bodyPr>
          <a:lstStyle/>
          <a:p>
            <a:pPr marL="342900" indent="-342900">
              <a:buFont typeface="Wingdings" panose="05000000000000000000" pitchFamily="2" charset="2"/>
              <a:buChar char="Ø"/>
              <a:defRPr/>
            </a:pPr>
            <a:r>
              <a:rPr kumimoji="1" lang="zh-CN" altLang="en-US" sz="2400" b="1" dirty="0">
                <a:solidFill>
                  <a:srgbClr val="C00000"/>
                </a:solidFill>
                <a:latin typeface="楷体" panose="02010609060101010101" pitchFamily="49" charset="-122"/>
                <a:ea typeface="楷体" panose="02010609060101010101" pitchFamily="49" charset="-122"/>
              </a:rPr>
              <a:t>外部</a:t>
            </a:r>
            <a:r>
              <a:rPr kumimoji="1" lang="en-US" altLang="zh-CN" sz="2400" b="1" dirty="0">
                <a:solidFill>
                  <a:srgbClr val="C00000"/>
                </a:solidFill>
                <a:latin typeface="楷体" panose="02010609060101010101" pitchFamily="49" charset="-122"/>
                <a:ea typeface="楷体" panose="02010609060101010101" pitchFamily="49" charset="-122"/>
              </a:rPr>
              <a:t>RAM</a:t>
            </a:r>
            <a:r>
              <a:rPr kumimoji="1" lang="zh-CN" altLang="en-US" sz="2400" b="1" dirty="0">
                <a:solidFill>
                  <a:srgbClr val="C00000"/>
                </a:solidFill>
                <a:latin typeface="楷体" panose="02010609060101010101" pitchFamily="49" charset="-122"/>
                <a:ea typeface="楷体" panose="02010609060101010101" pitchFamily="49" charset="-122"/>
              </a:rPr>
              <a:t>区：</a:t>
            </a:r>
            <a:endParaRPr kumimoji="1" lang="en-US" altLang="zh-CN" sz="2400" b="1" dirty="0">
              <a:solidFill>
                <a:srgbClr val="C00000"/>
              </a:solidFill>
              <a:latin typeface="楷体" panose="02010609060101010101" pitchFamily="49" charset="-122"/>
              <a:ea typeface="楷体" panose="02010609060101010101" pitchFamily="49" charset="-122"/>
            </a:endParaRPr>
          </a:p>
          <a:p>
            <a:pPr marL="360363" indent="-184150" algn="just">
              <a:buFont typeface="Arial" panose="020B0604020202020204" pitchFamily="34" charset="0"/>
              <a:buChar char="•"/>
              <a:defRPr/>
            </a:pPr>
            <a:r>
              <a:rPr kumimoji="1" lang="zh-CN" altLang="en-US" sz="2400" b="1" dirty="0">
                <a:latin typeface="楷体" panose="02010609060101010101" pitchFamily="49" charset="-122"/>
                <a:ea typeface="楷体" panose="02010609060101010101" pitchFamily="49" charset="-122"/>
              </a:rPr>
              <a:t>大小</a:t>
            </a:r>
            <a:r>
              <a:rPr kumimoji="1" lang="en-US" altLang="zh-CN" sz="2400" b="1" dirty="0">
                <a:latin typeface="楷体" panose="02010609060101010101" pitchFamily="49" charset="-122"/>
                <a:ea typeface="楷体" panose="02010609060101010101" pitchFamily="49" charset="-122"/>
              </a:rPr>
              <a:t>1GB</a:t>
            </a:r>
            <a:r>
              <a:rPr kumimoji="1" lang="zh-CN" altLang="en-US" sz="2400" b="1" dirty="0">
                <a:latin typeface="楷体" panose="02010609060101010101" pitchFamily="49" charset="-122"/>
                <a:ea typeface="楷体" panose="02010609060101010101" pitchFamily="49" charset="-122"/>
              </a:rPr>
              <a:t>，允许执行指令。</a:t>
            </a:r>
            <a:endParaRPr kumimoji="1" lang="en-US" altLang="zh-CN" sz="2400" b="1"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kumimoji="1" lang="zh-CN" altLang="en-US" sz="2400" b="1" dirty="0">
                <a:solidFill>
                  <a:srgbClr val="C00000"/>
                </a:solidFill>
                <a:latin typeface="楷体" panose="02010609060101010101" pitchFamily="49" charset="-122"/>
                <a:ea typeface="楷体" panose="02010609060101010101" pitchFamily="49" charset="-122"/>
              </a:rPr>
              <a:t>外部外设区：</a:t>
            </a:r>
            <a:endParaRPr kumimoji="1" lang="en-US" altLang="zh-CN" sz="2400" b="1" dirty="0">
              <a:solidFill>
                <a:srgbClr val="C00000"/>
              </a:solidFill>
              <a:latin typeface="楷体" panose="02010609060101010101" pitchFamily="49" charset="-122"/>
              <a:ea typeface="楷体" panose="02010609060101010101" pitchFamily="49" charset="-122"/>
            </a:endParaRPr>
          </a:p>
          <a:p>
            <a:pPr marL="360363" indent="-184150" algn="just">
              <a:buFont typeface="Arial" panose="020B0604020202020204" pitchFamily="34" charset="0"/>
              <a:buChar char="•"/>
              <a:defRPr/>
            </a:pPr>
            <a:r>
              <a:rPr kumimoji="1" lang="zh-CN" altLang="en-US" sz="2400" b="1" dirty="0">
                <a:latin typeface="楷体" panose="02010609060101010101" pitchFamily="49" charset="-122"/>
                <a:ea typeface="楷体" panose="02010609060101010101" pitchFamily="49" charset="-122"/>
              </a:rPr>
              <a:t>大小</a:t>
            </a:r>
            <a:r>
              <a:rPr kumimoji="1" lang="en-US" altLang="zh-CN" sz="2400" b="1" dirty="0">
                <a:latin typeface="楷体" panose="02010609060101010101" pitchFamily="49" charset="-122"/>
                <a:ea typeface="楷体" panose="02010609060101010101" pitchFamily="49" charset="-122"/>
              </a:rPr>
              <a:t>1GB</a:t>
            </a:r>
            <a:r>
              <a:rPr kumimoji="1" lang="zh-CN" altLang="en-US" sz="2400" b="1" dirty="0">
                <a:latin typeface="楷体" panose="02010609060101010101" pitchFamily="49" charset="-122"/>
                <a:ea typeface="楷体" panose="02010609060101010101" pitchFamily="49" charset="-122"/>
              </a:rPr>
              <a:t>，不允许执行指令。</a:t>
            </a:r>
            <a:endParaRPr kumimoji="1" lang="en-US" altLang="zh-CN" sz="2400" b="1"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kumimoji="1" lang="zh-CN" altLang="en-US" sz="2400" b="1" dirty="0">
                <a:solidFill>
                  <a:srgbClr val="C00000"/>
                </a:solidFill>
                <a:latin typeface="楷体" panose="02010609060101010101" pitchFamily="49" charset="-122"/>
                <a:ea typeface="楷体" panose="02010609060101010101" pitchFamily="49" charset="-122"/>
              </a:rPr>
              <a:t>系统功能区：</a:t>
            </a:r>
            <a:endParaRPr kumimoji="1" lang="en-US" altLang="zh-CN" sz="2400" b="1" dirty="0">
              <a:solidFill>
                <a:srgbClr val="C00000"/>
              </a:solidFill>
              <a:latin typeface="楷体" panose="02010609060101010101" pitchFamily="49" charset="-122"/>
              <a:ea typeface="楷体" panose="02010609060101010101" pitchFamily="49" charset="-122"/>
            </a:endParaRPr>
          </a:p>
          <a:p>
            <a:pPr marL="360363" indent="-184150" algn="just">
              <a:buFont typeface="Arial" panose="020B0604020202020204" pitchFamily="34" charset="0"/>
              <a:buChar char="•"/>
              <a:defRPr/>
            </a:pPr>
            <a:r>
              <a:rPr kumimoji="1" lang="zh-CN" altLang="en-US" sz="2400" b="1" dirty="0">
                <a:latin typeface="楷体" panose="02010609060101010101" pitchFamily="49" charset="-122"/>
                <a:ea typeface="楷体" panose="02010609060101010101" pitchFamily="49" charset="-122"/>
              </a:rPr>
              <a:t>大小</a:t>
            </a:r>
            <a:r>
              <a:rPr kumimoji="1" lang="en-US" altLang="zh-CN" sz="2400" b="1" dirty="0">
                <a:latin typeface="楷体" panose="02010609060101010101" pitchFamily="49" charset="-122"/>
                <a:ea typeface="楷体" panose="02010609060101010101" pitchFamily="49" charset="-122"/>
              </a:rPr>
              <a:t>512MB</a:t>
            </a:r>
            <a:r>
              <a:rPr kumimoji="1" lang="zh-CN" altLang="en-US" sz="2400" b="1" dirty="0">
                <a:latin typeface="楷体" panose="02010609060101010101" pitchFamily="49" charset="-122"/>
                <a:ea typeface="楷体" panose="02010609060101010101" pitchFamily="49" charset="-122"/>
              </a:rPr>
              <a:t>，主要包括系统级组件、内部专用外围总线、</a:t>
            </a:r>
            <a:r>
              <a:rPr kumimoji="1" lang="en-US" altLang="zh-CN" sz="2400" b="1" dirty="0">
                <a:latin typeface="楷体" panose="02010609060101010101" pitchFamily="49" charset="-122"/>
                <a:ea typeface="楷体" panose="02010609060101010101" pitchFamily="49" charset="-122"/>
              </a:rPr>
              <a:t>  </a:t>
            </a:r>
            <a:r>
              <a:rPr kumimoji="1" lang="zh-CN" altLang="en-US" sz="2400" b="1" dirty="0">
                <a:latin typeface="楷体" panose="02010609060101010101" pitchFamily="49" charset="-122"/>
                <a:ea typeface="楷体" panose="02010609060101010101" pitchFamily="49" charset="-122"/>
              </a:rPr>
              <a:t>外部私有外设总线、供应商特定系统外设。一些存储单元被分配给了私有外设，比如调试组件。</a:t>
            </a:r>
          </a:p>
          <a:p>
            <a:pPr marL="611187" indent="-342900">
              <a:buFont typeface="Wingdings" panose="05000000000000000000" pitchFamily="2" charset="2"/>
              <a:buChar char="ü"/>
              <a:defRPr/>
            </a:pPr>
            <a:r>
              <a:rPr lang="zh-CN" altLang="en-US" sz="2400" b="1" dirty="0">
                <a:solidFill>
                  <a:srgbClr val="006600"/>
                </a:solidFill>
                <a:latin typeface="仿宋" panose="02010609060101010101" pitchFamily="49" charset="-122"/>
                <a:ea typeface="仿宋" panose="02010609060101010101" pitchFamily="49" charset="-122"/>
              </a:rPr>
              <a:t>取补丁和断点单元 </a:t>
            </a:r>
            <a:r>
              <a:rPr lang="en-US" altLang="zh-CN" sz="2400" b="1" dirty="0">
                <a:solidFill>
                  <a:srgbClr val="006600"/>
                </a:solidFill>
                <a:latin typeface="仿宋" panose="02010609060101010101" pitchFamily="49" charset="-122"/>
                <a:ea typeface="仿宋" panose="02010609060101010101" pitchFamily="49" charset="-122"/>
              </a:rPr>
              <a:t>(FPB)</a:t>
            </a:r>
          </a:p>
          <a:p>
            <a:pPr marL="611187" indent="-342900">
              <a:buFont typeface="Wingdings" panose="05000000000000000000" pitchFamily="2" charset="2"/>
              <a:buChar char="ü"/>
              <a:defRPr/>
            </a:pPr>
            <a:r>
              <a:rPr lang="zh-CN" altLang="en-US" sz="2400" b="1" dirty="0">
                <a:solidFill>
                  <a:srgbClr val="006600"/>
                </a:solidFill>
                <a:latin typeface="仿宋" panose="02010609060101010101" pitchFamily="49" charset="-122"/>
                <a:ea typeface="仿宋" panose="02010609060101010101" pitchFamily="49" charset="-122"/>
              </a:rPr>
              <a:t>数据观察点和跟踪单元</a:t>
            </a:r>
            <a:r>
              <a:rPr lang="en-US" altLang="zh-CN" sz="2400" b="1" dirty="0">
                <a:solidFill>
                  <a:srgbClr val="006600"/>
                </a:solidFill>
                <a:latin typeface="仿宋" panose="02010609060101010101" pitchFamily="49" charset="-122"/>
                <a:ea typeface="仿宋" panose="02010609060101010101" pitchFamily="49" charset="-122"/>
              </a:rPr>
              <a:t>(DWT)</a:t>
            </a:r>
          </a:p>
          <a:p>
            <a:pPr marL="611187" indent="-342900">
              <a:buFont typeface="Wingdings" panose="05000000000000000000" pitchFamily="2" charset="2"/>
              <a:buChar char="ü"/>
              <a:defRPr/>
            </a:pPr>
            <a:r>
              <a:rPr lang="zh-CN" altLang="en-US" sz="2400" b="1" dirty="0">
                <a:solidFill>
                  <a:srgbClr val="006600"/>
                </a:solidFill>
                <a:latin typeface="仿宋" panose="02010609060101010101" pitchFamily="49" charset="-122"/>
                <a:ea typeface="仿宋" panose="02010609060101010101" pitchFamily="49" charset="-122"/>
              </a:rPr>
              <a:t>仪表跟踪宏单元</a:t>
            </a:r>
            <a:r>
              <a:rPr lang="en-US" altLang="zh-CN" sz="2400" b="1" dirty="0">
                <a:solidFill>
                  <a:srgbClr val="006600"/>
                </a:solidFill>
                <a:latin typeface="仿宋" panose="02010609060101010101" pitchFamily="49" charset="-122"/>
                <a:ea typeface="仿宋" panose="02010609060101010101" pitchFamily="49" charset="-122"/>
              </a:rPr>
              <a:t>(ITM)</a:t>
            </a:r>
          </a:p>
          <a:p>
            <a:pPr marL="611187" indent="-342900">
              <a:buFont typeface="Wingdings" panose="05000000000000000000" pitchFamily="2" charset="2"/>
              <a:buChar char="ü"/>
              <a:defRPr/>
            </a:pPr>
            <a:r>
              <a:rPr lang="zh-CN" altLang="en-US" sz="2400" b="1" dirty="0">
                <a:solidFill>
                  <a:srgbClr val="006600"/>
                </a:solidFill>
                <a:latin typeface="仿宋" panose="02010609060101010101" pitchFamily="49" charset="-122"/>
                <a:ea typeface="仿宋" panose="02010609060101010101" pitchFamily="49" charset="-122"/>
              </a:rPr>
              <a:t>嵌入式跟踪宏单元</a:t>
            </a:r>
            <a:r>
              <a:rPr lang="en-US" altLang="zh-CN" sz="2400" b="1" dirty="0">
                <a:solidFill>
                  <a:srgbClr val="006600"/>
                </a:solidFill>
                <a:latin typeface="仿宋" panose="02010609060101010101" pitchFamily="49" charset="-122"/>
                <a:ea typeface="仿宋" panose="02010609060101010101" pitchFamily="49" charset="-122"/>
              </a:rPr>
              <a:t>(ETM)</a:t>
            </a:r>
          </a:p>
          <a:p>
            <a:pPr marL="611187" indent="-342900">
              <a:buFont typeface="Wingdings" panose="05000000000000000000" pitchFamily="2" charset="2"/>
              <a:buChar char="ü"/>
              <a:defRPr/>
            </a:pPr>
            <a:r>
              <a:rPr lang="zh-CN" altLang="en-US" sz="2400" b="1" dirty="0">
                <a:solidFill>
                  <a:srgbClr val="006600"/>
                </a:solidFill>
                <a:latin typeface="仿宋" panose="02010609060101010101" pitchFamily="49" charset="-122"/>
                <a:ea typeface="仿宋" panose="02010609060101010101" pitchFamily="49" charset="-122"/>
              </a:rPr>
              <a:t>跟踪端口接口单元</a:t>
            </a:r>
            <a:r>
              <a:rPr lang="en-US" altLang="zh-CN" sz="2400" b="1" dirty="0">
                <a:solidFill>
                  <a:srgbClr val="006600"/>
                </a:solidFill>
                <a:latin typeface="仿宋" panose="02010609060101010101" pitchFamily="49" charset="-122"/>
                <a:ea typeface="仿宋" panose="02010609060101010101" pitchFamily="49" charset="-122"/>
              </a:rPr>
              <a:t>(TPIU)</a:t>
            </a:r>
          </a:p>
          <a:p>
            <a:pPr marL="611187" indent="-342900">
              <a:buFont typeface="Wingdings" panose="05000000000000000000" pitchFamily="2" charset="2"/>
              <a:buChar char="ü"/>
              <a:defRPr/>
            </a:pPr>
            <a:r>
              <a:rPr lang="en-US" altLang="zh-CN" sz="2400" b="1" dirty="0">
                <a:solidFill>
                  <a:srgbClr val="006600"/>
                </a:solidFill>
                <a:latin typeface="仿宋" panose="02010609060101010101" pitchFamily="49" charset="-122"/>
                <a:ea typeface="仿宋" panose="02010609060101010101" pitchFamily="49" charset="-122"/>
              </a:rPr>
              <a:t>ROM</a:t>
            </a:r>
            <a:r>
              <a:rPr lang="zh-CN" altLang="en-US" sz="2400" b="1" dirty="0">
                <a:solidFill>
                  <a:srgbClr val="006600"/>
                </a:solidFill>
                <a:latin typeface="仿宋" panose="02010609060101010101" pitchFamily="49" charset="-122"/>
                <a:ea typeface="仿宋" panose="02010609060101010101" pitchFamily="49" charset="-122"/>
              </a:rPr>
              <a:t>表</a:t>
            </a:r>
            <a:endParaRPr kumimoji="1" lang="en-US" altLang="zh-CN" sz="2400" b="1" dirty="0">
              <a:latin typeface="楷体" panose="02010609060101010101" pitchFamily="49" charset="-122"/>
              <a:ea typeface="楷体" panose="02010609060101010101" pitchFamily="49" charset="-122"/>
            </a:endParaRPr>
          </a:p>
          <a:p>
            <a:pPr marL="360363" indent="-184150" algn="just">
              <a:buFont typeface="Arial" panose="020B0604020202020204" pitchFamily="34" charset="0"/>
              <a:buChar char="•"/>
              <a:defRPr/>
            </a:pPr>
            <a:endParaRPr kumimoji="1" lang="en-US" altLang="zh-CN"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77252913"/>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B4B05833-BC3E-4CF6-9C48-0F089E8F4BE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存储器映射</a:t>
            </a:r>
          </a:p>
        </p:txBody>
      </p:sp>
      <p:sp>
        <p:nvSpPr>
          <p:cNvPr id="2" name="矩形 1">
            <a:extLst>
              <a:ext uri="{FF2B5EF4-FFF2-40B4-BE49-F238E27FC236}">
                <a16:creationId xmlns:a16="http://schemas.microsoft.com/office/drawing/2014/main" id="{9E020F9F-5E7A-44F6-995B-4155FF66523B}"/>
              </a:ext>
            </a:extLst>
          </p:cNvPr>
          <p:cNvSpPr/>
          <p:nvPr/>
        </p:nvSpPr>
        <p:spPr>
          <a:xfrm>
            <a:off x="1992313" y="1412876"/>
            <a:ext cx="8280400" cy="5262563"/>
          </a:xfrm>
          <a:prstGeom prst="rect">
            <a:avLst/>
          </a:prstGeom>
        </p:spPr>
        <p:txBody>
          <a:bodyPr>
            <a:spAutoFit/>
          </a:bodyPr>
          <a:lstStyle/>
          <a:p>
            <a:pPr marL="342900" indent="-342900">
              <a:buFont typeface="Wingdings" panose="05000000000000000000" pitchFamily="2" charset="2"/>
              <a:buChar char="Ø"/>
              <a:defRPr/>
            </a:pPr>
            <a:r>
              <a:rPr kumimoji="1" lang="en-US" altLang="zh-CN" sz="2400" b="1" dirty="0">
                <a:latin typeface="楷体" panose="02010609060101010101" pitchFamily="49" charset="-122"/>
                <a:ea typeface="楷体" panose="02010609060101010101" pitchFamily="49" charset="-122"/>
              </a:rPr>
              <a:t>CM3 </a:t>
            </a:r>
            <a:r>
              <a:rPr kumimoji="1" lang="zh-CN" altLang="en-US" sz="2400" b="1" dirty="0">
                <a:latin typeface="楷体" panose="02010609060101010101" pitchFamily="49" charset="-122"/>
                <a:ea typeface="楷体" panose="02010609060101010101" pitchFamily="49" charset="-122"/>
              </a:rPr>
              <a:t>为存储器的访问规定了</a:t>
            </a:r>
            <a:r>
              <a:rPr kumimoji="1" lang="en-US" altLang="zh-CN" sz="2400" b="1" dirty="0">
                <a:latin typeface="楷体" panose="02010609060101010101" pitchFamily="49" charset="-122"/>
                <a:ea typeface="楷体" panose="02010609060101010101" pitchFamily="49" charset="-122"/>
              </a:rPr>
              <a:t>4</a:t>
            </a:r>
            <a:r>
              <a:rPr kumimoji="1" lang="zh-CN" altLang="en-US" sz="2400" b="1" dirty="0">
                <a:latin typeface="楷体" panose="02010609060101010101" pitchFamily="49" charset="-122"/>
                <a:ea typeface="楷体" panose="02010609060101010101" pitchFamily="49" charset="-122"/>
              </a:rPr>
              <a:t>种属性，分别是：</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可缓冲</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Bufferable</a:t>
            </a:r>
            <a:r>
              <a:rPr kumimoji="1" lang="en-US" altLang="zh-CN" sz="2400" b="1" dirty="0">
                <a:solidFill>
                  <a:srgbClr val="006600"/>
                </a:solidFill>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写</a:t>
            </a:r>
            <a:r>
              <a:rPr lang="en-US" altLang="zh-CN" sz="2400" dirty="0">
                <a:latin typeface="仿宋" panose="02010609060101010101" pitchFamily="49" charset="-122"/>
                <a:ea typeface="仿宋" panose="02010609060101010101" pitchFamily="49" charset="-122"/>
              </a:rPr>
              <a:t>cache</a:t>
            </a:r>
            <a:r>
              <a:rPr lang="zh-CN" altLang="en-US" sz="2400" dirty="0">
                <a:latin typeface="仿宋" panose="02010609060101010101" pitchFamily="49" charset="-122"/>
                <a:ea typeface="仿宋" panose="02010609060101010101" pitchFamily="49" charset="-122"/>
              </a:rPr>
              <a:t>时，不必把结果写进最终目的地，只写进中间某个</a:t>
            </a:r>
            <a:r>
              <a:rPr lang="en-US" altLang="zh-CN" sz="2400" dirty="0">
                <a:latin typeface="仿宋" panose="02010609060101010101" pitchFamily="49" charset="-122"/>
                <a:ea typeface="仿宋" panose="02010609060101010101" pitchFamily="49" charset="-122"/>
              </a:rPr>
              <a:t>buffer</a:t>
            </a:r>
            <a:r>
              <a:rPr lang="zh-CN" altLang="en-US" sz="2400" dirty="0">
                <a:latin typeface="仿宋" panose="02010609060101010101" pitchFamily="49" charset="-122"/>
                <a:ea typeface="仿宋" panose="02010609060101010101" pitchFamily="49" charset="-122"/>
              </a:rPr>
              <a:t>就可以，即</a:t>
            </a:r>
            <a:r>
              <a:rPr lang="en-US" altLang="zh-CN" sz="2400" dirty="0">
                <a:latin typeface="仿宋" panose="02010609060101010101" pitchFamily="49" charset="-122"/>
                <a:ea typeface="仿宋" panose="02010609060101010101" pitchFamily="49" charset="-122"/>
              </a:rPr>
              <a:t>write-back</a:t>
            </a:r>
            <a:endParaRPr kumimoji="1" lang="en-US" altLang="zh-CN" sz="2400" b="1" dirty="0">
              <a:solidFill>
                <a:srgbClr val="006600"/>
              </a:solidFill>
              <a:latin typeface="仿宋" panose="02010609060101010101" pitchFamily="49" charset="-122"/>
              <a:ea typeface="仿宋" panose="02010609060101010101" pitchFamily="49" charset="-122"/>
            </a:endParaRP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可缓存</a:t>
            </a:r>
            <a:r>
              <a:rPr kumimoji="1" lang="en-US" altLang="zh-CN" sz="2400" b="1" dirty="0">
                <a:solidFill>
                  <a:srgbClr val="006600"/>
                </a:solidFill>
                <a:latin typeface="仿宋" panose="02010609060101010101" pitchFamily="49" charset="-122"/>
                <a:ea typeface="仿宋" panose="02010609060101010101" pitchFamily="49" charset="-122"/>
              </a:rPr>
              <a:t>(Cacheable)</a:t>
            </a:r>
            <a:r>
              <a:rPr lang="zh-CN" altLang="en-US" sz="2400" dirty="0">
                <a:latin typeface="仿宋" panose="02010609060101010101" pitchFamily="49" charset="-122"/>
                <a:ea typeface="仿宋" panose="02010609060101010101" pitchFamily="49" charset="-122"/>
              </a:rPr>
              <a:t>进行读写的时候要去</a:t>
            </a:r>
            <a:r>
              <a:rPr lang="en-US" altLang="zh-CN" sz="2400" dirty="0">
                <a:latin typeface="仿宋" panose="02010609060101010101" pitchFamily="49" charset="-122"/>
                <a:ea typeface="仿宋" panose="02010609060101010101" pitchFamily="49" charset="-122"/>
              </a:rPr>
              <a:t>cache</a:t>
            </a:r>
            <a:r>
              <a:rPr lang="zh-CN" altLang="en-US" sz="2400" dirty="0">
                <a:latin typeface="仿宋" panose="02010609060101010101" pitchFamily="49" charset="-122"/>
                <a:ea typeface="仿宋" panose="02010609060101010101" pitchFamily="49" charset="-122"/>
              </a:rPr>
              <a:t>里查看</a:t>
            </a:r>
            <a:endParaRPr lang="en-US" altLang="zh-CN" sz="2400" dirty="0">
              <a:latin typeface="仿宋" panose="02010609060101010101" pitchFamily="49" charset="-122"/>
              <a:ea typeface="仿宋" panose="02010609060101010101" pitchFamily="49" charset="-122"/>
            </a:endParaRP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可执行</a:t>
            </a:r>
            <a:r>
              <a:rPr kumimoji="1" lang="en-US" altLang="zh-CN" sz="2400" b="1" dirty="0">
                <a:solidFill>
                  <a:srgbClr val="006600"/>
                </a:solidFill>
                <a:latin typeface="仿宋" panose="02010609060101010101" pitchFamily="49" charset="-122"/>
                <a:ea typeface="仿宋" panose="02010609060101010101" pitchFamily="49" charset="-122"/>
              </a:rPr>
              <a:t>(Executable)</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可共享</a:t>
            </a:r>
            <a:r>
              <a:rPr kumimoji="1" lang="en-US" altLang="zh-CN" sz="2400" b="1" dirty="0">
                <a:solidFill>
                  <a:srgbClr val="006600"/>
                </a:solidFill>
                <a:latin typeface="仿宋" panose="02010609060101010101" pitchFamily="49" charset="-122"/>
                <a:ea typeface="仿宋" panose="02010609060101010101" pitchFamily="49" charset="-122"/>
              </a:rPr>
              <a:t>(Sharable)</a:t>
            </a:r>
            <a:r>
              <a:rPr lang="zh-CN" altLang="en-US" sz="2400" dirty="0">
                <a:latin typeface="仿宋" panose="02010609060101010101" pitchFamily="49" charset="-122"/>
                <a:ea typeface="仿宋" panose="02010609060101010101" pitchFamily="49" charset="-122"/>
              </a:rPr>
              <a:t>共享意味着该段内存可以被系统中不同处理器访问到</a:t>
            </a:r>
            <a:endParaRPr lang="en-US" altLang="zh-CN" sz="2400" dirty="0">
              <a:latin typeface="仿宋" panose="02010609060101010101" pitchFamily="49" charset="-122"/>
              <a:ea typeface="仿宋" panose="02010609060101010101" pitchFamily="49" charset="-122"/>
            </a:endParaRPr>
          </a:p>
          <a:p>
            <a:pPr marL="342900" indent="-342900">
              <a:buFont typeface="Wingdings" panose="05000000000000000000" pitchFamily="2" charset="2"/>
              <a:buChar char="Ø"/>
              <a:defRPr/>
            </a:pPr>
            <a:r>
              <a:rPr kumimoji="1" lang="en-US" altLang="zh-CN" sz="2400" b="1" dirty="0">
                <a:latin typeface="楷体" panose="02010609060101010101" pitchFamily="49" charset="-122"/>
                <a:ea typeface="楷体" panose="02010609060101010101" pitchFamily="49" charset="-122"/>
              </a:rPr>
              <a:t>CM3</a:t>
            </a:r>
            <a:r>
              <a:rPr kumimoji="1" lang="zh-CN" altLang="en-US" sz="2400" b="1" dirty="0">
                <a:latin typeface="楷体" panose="02010609060101010101" pitchFamily="49" charset="-122"/>
                <a:ea typeface="楷体" panose="02010609060101010101" pitchFamily="49" charset="-122"/>
              </a:rPr>
              <a:t>有一个默认的存储访问许可，能防止使用户代码访问系统控制存储空间，保护</a:t>
            </a:r>
            <a:r>
              <a:rPr kumimoji="1" lang="en-US" altLang="zh-CN" sz="2400" b="1" dirty="0">
                <a:latin typeface="楷体" panose="02010609060101010101" pitchFamily="49" charset="-122"/>
                <a:ea typeface="楷体" panose="02010609060101010101" pitchFamily="49" charset="-122"/>
              </a:rPr>
              <a:t>NVIC</a:t>
            </a:r>
            <a:r>
              <a:rPr kumimoji="1" lang="zh-CN" altLang="en-US" sz="2400" b="1" dirty="0">
                <a:latin typeface="楷体" panose="02010609060101010101" pitchFamily="49" charset="-122"/>
                <a:ea typeface="楷体" panose="02010609060101010101" pitchFamily="49" charset="-122"/>
              </a:rPr>
              <a:t>、</a:t>
            </a:r>
            <a:r>
              <a:rPr kumimoji="1" lang="en-US" altLang="zh-CN" sz="2400" b="1" dirty="0">
                <a:latin typeface="楷体" panose="02010609060101010101" pitchFamily="49" charset="-122"/>
                <a:ea typeface="楷体" panose="02010609060101010101" pitchFamily="49" charset="-122"/>
              </a:rPr>
              <a:t>MPU </a:t>
            </a:r>
            <a:r>
              <a:rPr kumimoji="1" lang="zh-CN" altLang="en-US" sz="2400" b="1" dirty="0">
                <a:latin typeface="楷体" panose="02010609060101010101" pitchFamily="49" charset="-122"/>
                <a:ea typeface="楷体" panose="02010609060101010101" pitchFamily="49" charset="-122"/>
              </a:rPr>
              <a:t>等关键部件。默认访问许可在下列条件时生效：</a:t>
            </a:r>
            <a:endParaRPr kumimoji="1" lang="en-US" altLang="zh-CN" sz="2400" b="1" dirty="0">
              <a:latin typeface="楷体" panose="02010609060101010101" pitchFamily="49" charset="-122"/>
              <a:ea typeface="楷体" panose="02010609060101010101" pitchFamily="49" charset="-122"/>
            </a:endParaRP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没有配备</a:t>
            </a:r>
            <a:r>
              <a:rPr kumimoji="1" lang="en-US" altLang="zh-CN" sz="2400" b="1" dirty="0">
                <a:solidFill>
                  <a:srgbClr val="006600"/>
                </a:solidFill>
                <a:latin typeface="仿宋" panose="02010609060101010101" pitchFamily="49" charset="-122"/>
                <a:ea typeface="仿宋" panose="02010609060101010101" pitchFamily="49" charset="-122"/>
              </a:rPr>
              <a:t>MPU</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配备了</a:t>
            </a:r>
            <a:r>
              <a:rPr kumimoji="1" lang="en-US" altLang="zh-CN" sz="2400" b="1" dirty="0">
                <a:solidFill>
                  <a:srgbClr val="006600"/>
                </a:solidFill>
                <a:latin typeface="仿宋" panose="02010609060101010101" pitchFamily="49" charset="-122"/>
                <a:ea typeface="仿宋" panose="02010609060101010101" pitchFamily="49" charset="-122"/>
              </a:rPr>
              <a:t>MPU</a:t>
            </a:r>
            <a:r>
              <a:rPr kumimoji="1" lang="zh-CN" altLang="en-US" sz="2400" b="1" dirty="0">
                <a:solidFill>
                  <a:srgbClr val="006600"/>
                </a:solidFill>
                <a:latin typeface="仿宋" panose="02010609060101010101" pitchFamily="49" charset="-122"/>
                <a:ea typeface="仿宋" panose="02010609060101010101" pitchFamily="49" charset="-122"/>
              </a:rPr>
              <a:t>，但被禁</a:t>
            </a:r>
            <a:endParaRPr kumimoji="1" lang="en-US" altLang="zh-CN" sz="2400" b="1" dirty="0">
              <a:solidFill>
                <a:srgbClr val="006600"/>
              </a:solidFill>
              <a:latin typeface="仿宋" panose="02010609060101010101" pitchFamily="49" charset="-122"/>
              <a:ea typeface="仿宋" panose="02010609060101010101" pitchFamily="49" charset="-122"/>
            </a:endParaRPr>
          </a:p>
          <a:p>
            <a:pPr marL="342900" indent="-342900">
              <a:buFont typeface="Wingdings" panose="05000000000000000000" pitchFamily="2" charset="2"/>
              <a:buChar char="Ø"/>
              <a:defRPr/>
            </a:pPr>
            <a:r>
              <a:rPr kumimoji="1" lang="en-US" altLang="zh-CN" sz="2400" b="1" dirty="0">
                <a:latin typeface="楷体" panose="02010609060101010101" pitchFamily="49" charset="-122"/>
                <a:ea typeface="楷体" panose="02010609060101010101" pitchFamily="49" charset="-122"/>
              </a:rPr>
              <a:t>CM3</a:t>
            </a:r>
            <a:r>
              <a:rPr kumimoji="1" lang="zh-CN" altLang="en-US" sz="2400" b="1" dirty="0">
                <a:latin typeface="楷体" panose="02010609060101010101" pitchFamily="49" charset="-122"/>
                <a:ea typeface="楷体" panose="02010609060101010101" pitchFamily="49" charset="-122"/>
              </a:rPr>
              <a:t>如果配了</a:t>
            </a:r>
            <a:r>
              <a:rPr kumimoji="1" lang="en-US" altLang="zh-CN" sz="2400" b="1" dirty="0">
                <a:latin typeface="楷体" panose="02010609060101010101" pitchFamily="49" charset="-122"/>
                <a:ea typeface="楷体" panose="02010609060101010101" pitchFamily="49" charset="-122"/>
              </a:rPr>
              <a:t>MPU</a:t>
            </a:r>
            <a:r>
              <a:rPr kumimoji="1" lang="zh-CN" altLang="en-US" sz="2400" b="1" dirty="0">
                <a:latin typeface="楷体" panose="02010609060101010101" pitchFamily="49" charset="-122"/>
                <a:ea typeface="楷体" panose="02010609060101010101" pitchFamily="49" charset="-122"/>
              </a:rPr>
              <a:t>，则可以通过它配置不同的存储区，并且覆盖默认的访问属性。</a:t>
            </a:r>
            <a:endParaRPr kumimoji="1" lang="en-US" altLang="zh-CN"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1764829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875F861D-E56F-48FB-B23A-D7C9C6C158E1}"/>
              </a:ext>
            </a:extLst>
          </p:cNvPr>
          <p:cNvSpPr txBox="1">
            <a:spLocks noChangeArrowheads="1"/>
          </p:cNvSpPr>
          <p:nvPr/>
        </p:nvSpPr>
        <p:spPr bwMode="auto">
          <a:xfrm>
            <a:off x="1992314" y="3333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存储器映射</a:t>
            </a:r>
          </a:p>
        </p:txBody>
      </p:sp>
      <p:pic>
        <p:nvPicPr>
          <p:cNvPr id="28675" name="Picture 2">
            <a:extLst>
              <a:ext uri="{FF2B5EF4-FFF2-40B4-BE49-F238E27FC236}">
                <a16:creationId xmlns:a16="http://schemas.microsoft.com/office/drawing/2014/main" id="{C59BD17B-66C8-47C1-BCD1-DD8473678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125539"/>
            <a:ext cx="7683500" cy="567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6" name="矩形 1">
            <a:extLst>
              <a:ext uri="{FF2B5EF4-FFF2-40B4-BE49-F238E27FC236}">
                <a16:creationId xmlns:a16="http://schemas.microsoft.com/office/drawing/2014/main" id="{AAE31459-8475-49BE-8FF9-5684394CD0A8}"/>
              </a:ext>
            </a:extLst>
          </p:cNvPr>
          <p:cNvSpPr>
            <a:spLocks noChangeArrowheads="1"/>
          </p:cNvSpPr>
          <p:nvPr/>
        </p:nvSpPr>
        <p:spPr bwMode="auto">
          <a:xfrm>
            <a:off x="1847850" y="2111375"/>
            <a:ext cx="6477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a:solidFill>
                  <a:srgbClr val="006600"/>
                </a:solidFill>
                <a:latin typeface="黑体" panose="02010609060101010101" pitchFamily="49" charset="-122"/>
                <a:ea typeface="黑体" panose="02010609060101010101" pitchFamily="49" charset="-122"/>
              </a:rPr>
              <a:t>存储器的默认访问许可</a:t>
            </a:r>
          </a:p>
        </p:txBody>
      </p:sp>
    </p:spTree>
    <p:extLst>
      <p:ext uri="{BB962C8B-B14F-4D97-AF65-F5344CB8AC3E}">
        <p14:creationId xmlns:p14="http://schemas.microsoft.com/office/powerpoint/2010/main" val="350051659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3">
            <a:extLst>
              <a:ext uri="{FF2B5EF4-FFF2-40B4-BE49-F238E27FC236}">
                <a16:creationId xmlns:a16="http://schemas.microsoft.com/office/drawing/2014/main" id="{619B4E29-6E46-412F-B13E-755794D745BC}"/>
              </a:ext>
            </a:extLst>
          </p:cNvPr>
          <p:cNvSpPr txBox="1">
            <a:spLocks noChangeArrowheads="1"/>
          </p:cNvSpPr>
          <p:nvPr/>
        </p:nvSpPr>
        <p:spPr bwMode="auto">
          <a:xfrm>
            <a:off x="2063750" y="565150"/>
            <a:ext cx="7488238"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200" b="1">
                <a:latin typeface="Arial" panose="020B0604020202020204" pitchFamily="34" charset="0"/>
                <a:ea typeface="黑体" panose="02010609060101010101" pitchFamily="49" charset="-122"/>
              </a:rPr>
              <a:t>执行部件</a:t>
            </a:r>
            <a:r>
              <a:rPr kumimoji="1" lang="en-US" altLang="zh-CN" sz="3200" b="1">
                <a:latin typeface="Arial" panose="020B0604020202020204" pitchFamily="34" charset="0"/>
                <a:ea typeface="黑体" panose="02010609060101010101" pitchFamily="49" charset="-122"/>
              </a:rPr>
              <a:t>EU</a:t>
            </a:r>
            <a:r>
              <a:rPr kumimoji="1" lang="zh-CN" altLang="en-US" sz="3200" b="1">
                <a:latin typeface="Arial" panose="020B0604020202020204" pitchFamily="34" charset="0"/>
                <a:ea typeface="黑体" panose="02010609060101010101" pitchFamily="49" charset="-122"/>
              </a:rPr>
              <a:t>（</a:t>
            </a:r>
            <a:r>
              <a:rPr kumimoji="1" lang="en-US" altLang="zh-CN" sz="3200" b="1">
                <a:latin typeface="Arial" panose="020B0604020202020204" pitchFamily="34" charset="0"/>
                <a:ea typeface="黑体" panose="02010609060101010101" pitchFamily="49" charset="-122"/>
              </a:rPr>
              <a:t>Execution Unit</a:t>
            </a:r>
            <a:r>
              <a:rPr kumimoji="1" lang="zh-CN" altLang="en-US" sz="3200" b="1">
                <a:latin typeface="Arial" panose="020B0604020202020204" pitchFamily="34" charset="0"/>
                <a:ea typeface="黑体" panose="02010609060101010101" pitchFamily="49" charset="-122"/>
              </a:rPr>
              <a:t>）</a:t>
            </a:r>
          </a:p>
        </p:txBody>
      </p:sp>
      <p:sp>
        <p:nvSpPr>
          <p:cNvPr id="18435" name="Rectangle 9">
            <a:extLst>
              <a:ext uri="{FF2B5EF4-FFF2-40B4-BE49-F238E27FC236}">
                <a16:creationId xmlns:a16="http://schemas.microsoft.com/office/drawing/2014/main" id="{30AC3B38-3E7A-4D03-8357-05187C0038C6}"/>
              </a:ext>
            </a:extLst>
          </p:cNvPr>
          <p:cNvSpPr txBox="1">
            <a:spLocks noChangeArrowheads="1"/>
          </p:cNvSpPr>
          <p:nvPr/>
        </p:nvSpPr>
        <p:spPr bwMode="auto">
          <a:xfrm>
            <a:off x="1533526" y="1409700"/>
            <a:ext cx="9001125"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20000"/>
              </a:spcBef>
              <a:buClr>
                <a:schemeClr val="tx2"/>
              </a:buClr>
              <a:buSzPct val="50000"/>
            </a:pPr>
            <a:r>
              <a:rPr lang="zh-CN" altLang="en-US" sz="2800" b="1">
                <a:solidFill>
                  <a:srgbClr val="FF3399"/>
                </a:solidFill>
                <a:ea typeface="黑体" panose="02010609060101010101" pitchFamily="49" charset="-122"/>
              </a:rPr>
              <a:t>   （ </a:t>
            </a:r>
            <a:r>
              <a:rPr lang="en-US" altLang="zh-CN" sz="2800" b="1">
                <a:solidFill>
                  <a:srgbClr val="FF3399"/>
                </a:solidFill>
                <a:ea typeface="黑体" panose="02010609060101010101" pitchFamily="49" charset="-122"/>
              </a:rPr>
              <a:t>b</a:t>
            </a:r>
            <a:r>
              <a:rPr lang="zh-CN" altLang="en-US" sz="2800" b="1">
                <a:solidFill>
                  <a:srgbClr val="FF3399"/>
                </a:solidFill>
                <a:ea typeface="黑体" panose="02010609060101010101" pitchFamily="49" charset="-122"/>
              </a:rPr>
              <a:t>）功能</a:t>
            </a:r>
            <a:endParaRPr lang="en-US" altLang="zh-CN" sz="2800" b="1">
              <a:solidFill>
                <a:srgbClr val="FF3399"/>
              </a:solidFill>
              <a:ea typeface="黑体" panose="02010609060101010101" pitchFamily="49" charset="-122"/>
            </a:endParaRPr>
          </a:p>
          <a:p>
            <a:pPr lvl="1">
              <a:spcBef>
                <a:spcPct val="20000"/>
              </a:spcBef>
              <a:buClr>
                <a:schemeClr val="tx2"/>
              </a:buClr>
              <a:buSzPct val="50000"/>
              <a:buFont typeface="Wingdings 2" panose="05020102010507070707" pitchFamily="18" charset="2"/>
              <a:buChar char="Þ"/>
            </a:pPr>
            <a:r>
              <a:rPr lang="zh-CN" altLang="en-US" sz="2800">
                <a:ea typeface="黑体" panose="02010609060101010101" pitchFamily="49" charset="-122"/>
              </a:rPr>
              <a:t>从</a:t>
            </a:r>
            <a:r>
              <a:rPr lang="en-US" altLang="en-US" sz="2800"/>
              <a:t>BIU</a:t>
            </a:r>
            <a:r>
              <a:rPr lang="zh-CN" altLang="en-US" sz="2800">
                <a:ea typeface="黑体" panose="02010609060101010101" pitchFamily="49" charset="-122"/>
              </a:rPr>
              <a:t>指令队列中读取指令；</a:t>
            </a:r>
          </a:p>
          <a:p>
            <a:pPr lvl="1">
              <a:spcBef>
                <a:spcPct val="20000"/>
              </a:spcBef>
              <a:buClr>
                <a:schemeClr val="tx2"/>
              </a:buClr>
              <a:buSzPct val="50000"/>
              <a:buFont typeface="Wingdings 2" panose="05020102010507070707" pitchFamily="18" charset="2"/>
              <a:buChar char="Þ"/>
            </a:pPr>
            <a:r>
              <a:rPr lang="zh-CN" altLang="en-US" sz="2800">
                <a:ea typeface="黑体" panose="02010609060101010101" pitchFamily="49" charset="-122"/>
              </a:rPr>
              <a:t>由</a:t>
            </a:r>
            <a:r>
              <a:rPr lang="en-US" altLang="en-US" sz="2800"/>
              <a:t>EU</a:t>
            </a:r>
            <a:r>
              <a:rPr lang="zh-CN" altLang="en-US" sz="2800">
                <a:ea typeface="黑体" panose="02010609060101010101" pitchFamily="49" charset="-122"/>
              </a:rPr>
              <a:t>控制电路对指令进行译码分析，指出操作性质及对象；</a:t>
            </a:r>
          </a:p>
          <a:p>
            <a:pPr lvl="1">
              <a:spcBef>
                <a:spcPct val="20000"/>
              </a:spcBef>
              <a:buClr>
                <a:schemeClr val="tx2"/>
              </a:buClr>
              <a:buSzPct val="50000"/>
              <a:buFont typeface="Wingdings 2" panose="05020102010507070707" pitchFamily="18" charset="2"/>
              <a:buChar char="Þ"/>
            </a:pPr>
            <a:r>
              <a:rPr lang="zh-CN" altLang="zh-CN" sz="2800">
                <a:ea typeface="黑体" panose="02010609060101010101" pitchFamily="49" charset="-122"/>
              </a:rPr>
              <a:t>译码</a:t>
            </a:r>
            <a:r>
              <a:rPr lang="zh-CN" altLang="en-US" sz="2800">
                <a:ea typeface="黑体" panose="02010609060101010101" pitchFamily="49" charset="-122"/>
              </a:rPr>
              <a:t>的结果</a:t>
            </a:r>
            <a:r>
              <a:rPr lang="zh-CN" altLang="zh-CN" sz="2800">
                <a:ea typeface="黑体" panose="02010609060101010101" pitchFamily="49" charset="-122"/>
              </a:rPr>
              <a:t>若需访问内存或</a:t>
            </a:r>
            <a:r>
              <a:rPr lang="en-US" altLang="zh-CN" sz="2800">
                <a:ea typeface="黑体" panose="02010609060101010101" pitchFamily="49" charset="-122"/>
              </a:rPr>
              <a:t>I</a:t>
            </a:r>
            <a:r>
              <a:rPr lang="zh-CN" altLang="zh-CN" sz="2800">
                <a:ea typeface="黑体" panose="02010609060101010101" pitchFamily="49" charset="-122"/>
              </a:rPr>
              <a:t>／</a:t>
            </a:r>
            <a:r>
              <a:rPr lang="en-US" altLang="zh-CN" sz="2800">
                <a:ea typeface="黑体" panose="02010609060101010101" pitchFamily="49" charset="-122"/>
              </a:rPr>
              <a:t>O</a:t>
            </a:r>
            <a:r>
              <a:rPr lang="zh-CN" altLang="zh-CN" sz="2800">
                <a:ea typeface="黑体" panose="02010609060101010101" pitchFamily="49" charset="-122"/>
              </a:rPr>
              <a:t>端口</a:t>
            </a:r>
            <a:r>
              <a:rPr lang="zh-CN" altLang="en-US" sz="2800">
                <a:ea typeface="黑体" panose="02010609060101010101" pitchFamily="49" charset="-122"/>
              </a:rPr>
              <a:t>，则</a:t>
            </a:r>
            <a:r>
              <a:rPr lang="en-US" altLang="en-US" sz="2800"/>
              <a:t>EU</a:t>
            </a:r>
            <a:r>
              <a:rPr lang="zh-CN" altLang="en-US" sz="2800">
                <a:ea typeface="黑体" panose="02010609060101010101" pitchFamily="49" charset="-122"/>
              </a:rPr>
              <a:t>计算出操作数的</a:t>
            </a:r>
            <a:r>
              <a:rPr lang="en-US" altLang="zh-CN" sz="2800">
                <a:ea typeface="黑体" panose="02010609060101010101" pitchFamily="49" charset="-122"/>
              </a:rPr>
              <a:t>16</a:t>
            </a:r>
            <a:r>
              <a:rPr lang="zh-CN" altLang="en-US" sz="2800">
                <a:ea typeface="黑体" panose="02010609060101010101" pitchFamily="49" charset="-122"/>
              </a:rPr>
              <a:t>位偏移地址送给</a:t>
            </a:r>
            <a:r>
              <a:rPr lang="en-US" altLang="en-US" sz="2800"/>
              <a:t>BIU</a:t>
            </a:r>
            <a:r>
              <a:rPr lang="zh-CN" altLang="en-US" sz="2800">
                <a:ea typeface="黑体" panose="02010609060101010101" pitchFamily="49" charset="-122"/>
              </a:rPr>
              <a:t>，由</a:t>
            </a:r>
            <a:r>
              <a:rPr lang="en-US" altLang="en-US" sz="2800"/>
              <a:t>BIU</a:t>
            </a:r>
            <a:r>
              <a:rPr lang="zh-CN" altLang="en-US" sz="2800">
                <a:ea typeface="黑体" panose="02010609060101010101" pitchFamily="49" charset="-122"/>
              </a:rPr>
              <a:t>的</a:t>
            </a:r>
            <a:r>
              <a:rPr lang="zh-CN" altLang="zh-CN" sz="2800">
                <a:ea typeface="黑体" panose="02010609060101010101" pitchFamily="49" charset="-122"/>
              </a:rPr>
              <a:t>地址加法器</a:t>
            </a:r>
            <a:r>
              <a:rPr lang="zh-CN" altLang="en-US" sz="2800">
                <a:ea typeface="黑体" panose="02010609060101010101" pitchFamily="49" charset="-122"/>
              </a:rPr>
              <a:t>∑形成</a:t>
            </a:r>
            <a:r>
              <a:rPr lang="en-US" altLang="zh-CN" sz="2800">
                <a:ea typeface="黑体" panose="02010609060101010101" pitchFamily="49" charset="-122"/>
              </a:rPr>
              <a:t>20</a:t>
            </a:r>
            <a:r>
              <a:rPr lang="zh-CN" altLang="en-US" sz="2800">
                <a:ea typeface="黑体" panose="02010609060101010101" pitchFamily="49" charset="-122"/>
              </a:rPr>
              <a:t>位的物理地址；</a:t>
            </a:r>
          </a:p>
          <a:p>
            <a:pPr lvl="1">
              <a:spcBef>
                <a:spcPct val="20000"/>
              </a:spcBef>
              <a:buClr>
                <a:schemeClr val="tx2"/>
              </a:buClr>
              <a:buSzPct val="50000"/>
              <a:buFont typeface="Wingdings 2" panose="05020102010507070707" pitchFamily="18" charset="2"/>
              <a:buChar char="Þ"/>
            </a:pPr>
            <a:r>
              <a:rPr lang="zh-CN" altLang="en-US" sz="2800">
                <a:ea typeface="黑体" panose="02010609060101010101" pitchFamily="49" charset="-122"/>
              </a:rPr>
              <a:t>将取来的操作数经数据总线送</a:t>
            </a:r>
            <a:r>
              <a:rPr lang="en-US" altLang="en-US" sz="2800"/>
              <a:t>ALU</a:t>
            </a:r>
            <a:r>
              <a:rPr lang="zh-CN" altLang="en-US" sz="2800">
                <a:ea typeface="黑体" panose="02010609060101010101" pitchFamily="49" charset="-122"/>
              </a:rPr>
              <a:t>进行指定操作；</a:t>
            </a:r>
          </a:p>
          <a:p>
            <a:pPr lvl="1">
              <a:spcBef>
                <a:spcPct val="20000"/>
              </a:spcBef>
              <a:buClr>
                <a:schemeClr val="tx2"/>
              </a:buClr>
              <a:buSzPct val="50000"/>
              <a:buFont typeface="Wingdings 2" panose="05020102010507070707" pitchFamily="18" charset="2"/>
              <a:buChar char="Þ"/>
            </a:pPr>
            <a:r>
              <a:rPr lang="en-US" altLang="zh-CN" sz="2800">
                <a:ea typeface="黑体" panose="02010609060101010101" pitchFamily="49" charset="-122"/>
              </a:rPr>
              <a:t>ALU</a:t>
            </a:r>
            <a:r>
              <a:rPr lang="zh-CN" altLang="zh-CN" sz="2800">
                <a:ea typeface="黑体" panose="02010609060101010101" pitchFamily="49" charset="-122"/>
              </a:rPr>
              <a:t>完成各种算术和逻辑运算，</a:t>
            </a:r>
            <a:r>
              <a:rPr lang="zh-CN" altLang="en-US" sz="2800">
                <a:ea typeface="黑体" panose="02010609060101010101" pitchFamily="49" charset="-122"/>
              </a:rPr>
              <a:t>运算结果经内部总线送到指定位置，</a:t>
            </a:r>
            <a:r>
              <a:rPr lang="zh-CN" altLang="zh-CN" sz="2800">
                <a:ea typeface="黑体" panose="02010609060101010101" pitchFamily="49" charset="-122"/>
              </a:rPr>
              <a:t>运算后的结果特征将改变</a:t>
            </a:r>
            <a:r>
              <a:rPr kumimoji="1" lang="en-US" altLang="en-US" sz="2800"/>
              <a:t>F</a:t>
            </a:r>
            <a:r>
              <a:rPr kumimoji="1" lang="en-US" altLang="zh-CN" sz="2800">
                <a:ea typeface="黑体" panose="02010609060101010101" pitchFamily="49" charset="-122"/>
              </a:rPr>
              <a:t>R</a:t>
            </a:r>
            <a:r>
              <a:rPr lang="zh-CN" altLang="zh-CN" sz="2800">
                <a:ea typeface="黑体" panose="02010609060101010101" pitchFamily="49" charset="-122"/>
              </a:rPr>
              <a:t>中相应标志位的值，供程序测试和判断使用</a:t>
            </a:r>
            <a:r>
              <a:rPr lang="zh-CN" altLang="en-US" sz="2800">
                <a:ea typeface="黑体" panose="02010609060101010101" pitchFamily="49" charset="-122"/>
              </a:rPr>
              <a:t>。</a:t>
            </a:r>
          </a:p>
        </p:txBody>
      </p:sp>
    </p:spTree>
    <p:extLst>
      <p:ext uri="{BB962C8B-B14F-4D97-AF65-F5344CB8AC3E}">
        <p14:creationId xmlns:p14="http://schemas.microsoft.com/office/powerpoint/2010/main" val="402352654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00E6CA19-4EFB-4743-871B-888D36AFF16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存储器映射</a:t>
            </a:r>
          </a:p>
        </p:txBody>
      </p:sp>
      <p:pic>
        <p:nvPicPr>
          <p:cNvPr id="29699" name="Picture 2">
            <a:extLst>
              <a:ext uri="{FF2B5EF4-FFF2-40B4-BE49-F238E27FC236}">
                <a16:creationId xmlns:a16="http://schemas.microsoft.com/office/drawing/2014/main" id="{A0FF9300-1077-4AAD-9C2B-7C6A38B2D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604963"/>
            <a:ext cx="8137525" cy="528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0" name="矩形 1">
            <a:extLst>
              <a:ext uri="{FF2B5EF4-FFF2-40B4-BE49-F238E27FC236}">
                <a16:creationId xmlns:a16="http://schemas.microsoft.com/office/drawing/2014/main" id="{84E94227-8213-4284-B2EC-A946C84E7EF9}"/>
              </a:ext>
            </a:extLst>
          </p:cNvPr>
          <p:cNvSpPr>
            <a:spLocks noChangeArrowheads="1"/>
          </p:cNvSpPr>
          <p:nvPr/>
        </p:nvSpPr>
        <p:spPr bwMode="auto">
          <a:xfrm>
            <a:off x="2135188" y="1181100"/>
            <a:ext cx="7777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000" b="1">
                <a:latin typeface="楷体" panose="02010609060101010101" pitchFamily="49" charset="-122"/>
                <a:ea typeface="楷体" panose="02010609060101010101" pitchFamily="49" charset="-122"/>
              </a:rPr>
              <a:t>配备</a:t>
            </a:r>
            <a:r>
              <a:rPr lang="en-US" altLang="zh-CN" sz="2000" b="1">
                <a:latin typeface="楷体" panose="02010609060101010101" pitchFamily="49" charset="-122"/>
                <a:ea typeface="楷体" panose="02010609060101010101" pitchFamily="49" charset="-122"/>
              </a:rPr>
              <a:t>MPU</a:t>
            </a:r>
            <a:r>
              <a:rPr lang="zh-CN" altLang="en-US" sz="2000" b="1">
                <a:latin typeface="楷体" panose="02010609060101010101" pitchFamily="49" charset="-122"/>
                <a:ea typeface="楷体" panose="02010609060101010101" pitchFamily="49" charset="-122"/>
              </a:rPr>
              <a:t>时，地址空间分为</a:t>
            </a:r>
            <a:r>
              <a:rPr lang="en-US" altLang="zh-CN" sz="2000" b="1">
                <a:latin typeface="楷体" panose="02010609060101010101" pitchFamily="49" charset="-122"/>
                <a:ea typeface="楷体" panose="02010609060101010101" pitchFamily="49" charset="-122"/>
              </a:rPr>
              <a:t>8</a:t>
            </a:r>
            <a:r>
              <a:rPr lang="zh-CN" altLang="en-US" sz="2000" b="1">
                <a:latin typeface="楷体" panose="02010609060101010101" pitchFamily="49" charset="-122"/>
                <a:ea typeface="楷体" panose="02010609060101010101" pitchFamily="49" charset="-122"/>
              </a:rPr>
              <a:t>个</a:t>
            </a:r>
            <a:r>
              <a:rPr lang="en-US" altLang="zh-CN" sz="2000" b="1">
                <a:latin typeface="楷体" panose="02010609060101010101" pitchFamily="49" charset="-122"/>
                <a:ea typeface="楷体" panose="02010609060101010101" pitchFamily="49" charset="-122"/>
              </a:rPr>
              <a:t>512MB</a:t>
            </a:r>
            <a:r>
              <a:rPr lang="zh-CN" altLang="en-US" sz="2000" b="1">
                <a:latin typeface="楷体" panose="02010609060101010101" pitchFamily="49" charset="-122"/>
                <a:ea typeface="楷体" panose="02010609060101010101" pitchFamily="49" charset="-122"/>
              </a:rPr>
              <a:t>等份，访问属性如下：</a:t>
            </a:r>
          </a:p>
        </p:txBody>
      </p:sp>
    </p:spTree>
    <p:extLst>
      <p:ext uri="{BB962C8B-B14F-4D97-AF65-F5344CB8AC3E}">
        <p14:creationId xmlns:p14="http://schemas.microsoft.com/office/powerpoint/2010/main" val="2150147621"/>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13891281-23F5-4F7F-AB54-40ADD109C35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位带操作</a:t>
            </a:r>
          </a:p>
        </p:txBody>
      </p:sp>
      <p:sp>
        <p:nvSpPr>
          <p:cNvPr id="30723" name="矩形 1">
            <a:extLst>
              <a:ext uri="{FF2B5EF4-FFF2-40B4-BE49-F238E27FC236}">
                <a16:creationId xmlns:a16="http://schemas.microsoft.com/office/drawing/2014/main" id="{CE368AA8-2DD6-4AA5-B10D-036266CD3A6F}"/>
              </a:ext>
            </a:extLst>
          </p:cNvPr>
          <p:cNvSpPr>
            <a:spLocks noChangeArrowheads="1"/>
          </p:cNvSpPr>
          <p:nvPr/>
        </p:nvSpPr>
        <p:spPr bwMode="auto">
          <a:xfrm>
            <a:off x="2135189" y="1412876"/>
            <a:ext cx="7705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2400" b="1">
                <a:latin typeface="楷体" panose="02010609060101010101" pitchFamily="49" charset="-122"/>
                <a:ea typeface="楷体" panose="02010609060101010101" pitchFamily="49" charset="-122"/>
              </a:rPr>
              <a:t>位带</a:t>
            </a:r>
            <a:r>
              <a:rPr kumimoji="1" lang="en-US" altLang="zh-CN" sz="2400" b="1">
                <a:latin typeface="楷体" panose="02010609060101010101" pitchFamily="49" charset="-122"/>
                <a:ea typeface="楷体" panose="02010609060101010101" pitchFamily="49" charset="-122"/>
              </a:rPr>
              <a:t>(Bit-band)</a:t>
            </a:r>
            <a:r>
              <a:rPr kumimoji="1" lang="zh-CN" altLang="en-US" sz="2400" b="1">
                <a:latin typeface="楷体" panose="02010609060101010101" pitchFamily="49" charset="-122"/>
                <a:ea typeface="楷体" panose="02010609060101010101" pitchFamily="49" charset="-122"/>
              </a:rPr>
              <a:t>操作可以使用普通的加载</a:t>
            </a:r>
            <a:r>
              <a:rPr kumimoji="1" lang="en-US" altLang="zh-CN" sz="2400" b="1">
                <a:latin typeface="楷体" panose="02010609060101010101" pitchFamily="49" charset="-122"/>
                <a:ea typeface="楷体" panose="02010609060101010101" pitchFamily="49" charset="-122"/>
              </a:rPr>
              <a:t>/</a:t>
            </a:r>
            <a:r>
              <a:rPr kumimoji="1" lang="zh-CN" altLang="en-US" sz="2400" b="1">
                <a:latin typeface="楷体" panose="02010609060101010101" pitchFamily="49" charset="-122"/>
                <a:ea typeface="楷体" panose="02010609060101010101" pitchFamily="49" charset="-122"/>
              </a:rPr>
              <a:t>存储指令来对单一的比特进行读写。可通过“位带别名区”被访问。</a:t>
            </a:r>
          </a:p>
        </p:txBody>
      </p:sp>
      <p:pic>
        <p:nvPicPr>
          <p:cNvPr id="100354" name="Picture 2">
            <a:extLst>
              <a:ext uri="{FF2B5EF4-FFF2-40B4-BE49-F238E27FC236}">
                <a16:creationId xmlns:a16="http://schemas.microsoft.com/office/drawing/2014/main" id="{4CB98690-AA9C-453B-B99D-39A85C551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2276476"/>
            <a:ext cx="7123112"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5827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0354"/>
                                        </p:tgtEl>
                                        <p:attrNameLst>
                                          <p:attrName>style.visibility</p:attrName>
                                        </p:attrNameLst>
                                      </p:cBhvr>
                                      <p:to>
                                        <p:strVal val="visible"/>
                                      </p:to>
                                    </p:set>
                                    <p:anim calcmode="lin" valueType="num">
                                      <p:cBhvr additive="base">
                                        <p:cTn id="7" dur="500" fill="hold"/>
                                        <p:tgtEl>
                                          <p:spTgt spid="100354"/>
                                        </p:tgtEl>
                                        <p:attrNameLst>
                                          <p:attrName>ppt_x</p:attrName>
                                        </p:attrNameLst>
                                      </p:cBhvr>
                                      <p:tavLst>
                                        <p:tav tm="0">
                                          <p:val>
                                            <p:strVal val="#ppt_x"/>
                                          </p:val>
                                        </p:tav>
                                        <p:tav tm="100000">
                                          <p:val>
                                            <p:strVal val="#ppt_x"/>
                                          </p:val>
                                        </p:tav>
                                      </p:tavLst>
                                    </p:anim>
                                    <p:anim calcmode="lin" valueType="num">
                                      <p:cBhvr additive="base">
                                        <p:cTn id="8" dur="500" fill="hold"/>
                                        <p:tgtEl>
                                          <p:spTgt spid="1003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A196F4C8-759A-4F0C-8E07-58874FE274A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位带操作</a:t>
            </a:r>
          </a:p>
        </p:txBody>
      </p:sp>
      <p:pic>
        <p:nvPicPr>
          <p:cNvPr id="31747" name="Picture 2">
            <a:extLst>
              <a:ext uri="{FF2B5EF4-FFF2-40B4-BE49-F238E27FC236}">
                <a16:creationId xmlns:a16="http://schemas.microsoft.com/office/drawing/2014/main" id="{6FE5000E-1C9A-487F-ADE9-1BD9D3B0D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8" y="1268413"/>
            <a:ext cx="8235950" cy="540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087674"/>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C9544889-4E66-463D-B360-50A9A7993F2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位带操作</a:t>
            </a:r>
          </a:p>
        </p:txBody>
      </p:sp>
      <p:pic>
        <p:nvPicPr>
          <p:cNvPr id="32771" name="Picture 2">
            <a:extLst>
              <a:ext uri="{FF2B5EF4-FFF2-40B4-BE49-F238E27FC236}">
                <a16:creationId xmlns:a16="http://schemas.microsoft.com/office/drawing/2014/main" id="{B5CEBCD1-8C60-44BB-95E5-8723596CB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1412875"/>
            <a:ext cx="8240712"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2" name="矩形 1">
            <a:extLst>
              <a:ext uri="{FF2B5EF4-FFF2-40B4-BE49-F238E27FC236}">
                <a16:creationId xmlns:a16="http://schemas.microsoft.com/office/drawing/2014/main" id="{71E18C66-1AED-421B-96CA-8BBE26DCEDFA}"/>
              </a:ext>
            </a:extLst>
          </p:cNvPr>
          <p:cNvSpPr>
            <a:spLocks noChangeArrowheads="1"/>
          </p:cNvSpPr>
          <p:nvPr/>
        </p:nvSpPr>
        <p:spPr bwMode="auto">
          <a:xfrm>
            <a:off x="1631950" y="6021388"/>
            <a:ext cx="88915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a:t>位域提取指令</a:t>
            </a:r>
            <a:r>
              <a:rPr lang="en-US" altLang="zh-CN">
                <a:solidFill>
                  <a:srgbClr val="006600"/>
                </a:solidFill>
              </a:rPr>
              <a:t>UBFX Rd, Rn, #lsb, #width</a:t>
            </a:r>
            <a:r>
              <a:rPr lang="zh-CN" altLang="en-US"/>
              <a:t>；从一个寄存器提取位域，</a:t>
            </a:r>
            <a:r>
              <a:rPr lang="en-US" altLang="zh-CN"/>
              <a:t>0</a:t>
            </a:r>
            <a:r>
              <a:rPr lang="zh-CN" altLang="en-US"/>
              <a:t>扩展，结果写入到目标寄存器。</a:t>
            </a:r>
            <a:r>
              <a:rPr lang="en-US" altLang="zh-CN"/>
              <a:t>lsb</a:t>
            </a:r>
            <a:r>
              <a:rPr lang="zh-CN" altLang="en-US"/>
              <a:t>为位域的最低有效位位置，范围是</a:t>
            </a:r>
            <a:r>
              <a:rPr lang="en-US" altLang="zh-CN"/>
              <a:t>0-31</a:t>
            </a:r>
            <a:r>
              <a:rPr lang="zh-CN" altLang="en-US"/>
              <a:t>；</a:t>
            </a:r>
            <a:r>
              <a:rPr lang="en-US" altLang="zh-CN"/>
              <a:t>width</a:t>
            </a:r>
            <a:r>
              <a:rPr lang="zh-CN" altLang="en-US"/>
              <a:t>为位域宽度。</a:t>
            </a:r>
          </a:p>
        </p:txBody>
      </p:sp>
    </p:spTree>
    <p:extLst>
      <p:ext uri="{BB962C8B-B14F-4D97-AF65-F5344CB8AC3E}">
        <p14:creationId xmlns:p14="http://schemas.microsoft.com/office/powerpoint/2010/main" val="3966107497"/>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8DD69BA1-8111-469D-853A-8C8F841DAF8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位带操作</a:t>
            </a:r>
          </a:p>
        </p:txBody>
      </p:sp>
      <p:sp>
        <p:nvSpPr>
          <p:cNvPr id="3" name="Rectangle 3" descr="Rectangle: Click to edit Master text styles&#10;Second level&#10;Third level&#10;Fourth level&#10;Fifth level">
            <a:extLst>
              <a:ext uri="{FF2B5EF4-FFF2-40B4-BE49-F238E27FC236}">
                <a16:creationId xmlns:a16="http://schemas.microsoft.com/office/drawing/2014/main" id="{3EACFE15-D718-4AA7-BC33-BD8E7F13A8A5}"/>
              </a:ext>
            </a:extLst>
          </p:cNvPr>
          <p:cNvSpPr txBox="1">
            <a:spLocks noChangeArrowheads="1"/>
          </p:cNvSpPr>
          <p:nvPr/>
        </p:nvSpPr>
        <p:spPr bwMode="auto">
          <a:xfrm>
            <a:off x="1868488" y="1700214"/>
            <a:ext cx="8259762"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3"/>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位带操作在多任务中，用于实现共享资源在任务间的“互锁”访问。多任务的共享资源必须满足一次只有一个任务访问它</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亦即所谓的“原子操作”。以前的“读－改－写”需要 </a:t>
            </a:r>
            <a:r>
              <a:rPr lang="en-US" altLang="zh-CN" sz="2400" b="1" dirty="0">
                <a:latin typeface="楷体" panose="02010609060101010101" pitchFamily="49" charset="-122"/>
                <a:ea typeface="楷体" panose="02010609060101010101" pitchFamily="49" charset="-122"/>
              </a:rPr>
              <a:t>3 </a:t>
            </a:r>
            <a:r>
              <a:rPr lang="zh-CN" altLang="en-US" sz="2400" b="1" dirty="0">
                <a:latin typeface="楷体" panose="02010609060101010101" pitchFamily="49" charset="-122"/>
                <a:ea typeface="楷体" panose="02010609060101010101" pitchFamily="49" charset="-122"/>
              </a:rPr>
              <a:t>条指令，导致这中间留有两个能被中断的空当。</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通过使用 </a:t>
            </a:r>
            <a:r>
              <a:rPr lang="en-US" altLang="zh-CN" sz="2400" b="1" dirty="0">
                <a:latin typeface="楷体" panose="02010609060101010101" pitchFamily="49" charset="-122"/>
                <a:ea typeface="楷体" panose="02010609060101010101" pitchFamily="49" charset="-122"/>
              </a:rPr>
              <a:t>CM3 </a:t>
            </a:r>
            <a:r>
              <a:rPr lang="zh-CN" altLang="en-US" sz="2400" b="1" dirty="0">
                <a:latin typeface="楷体" panose="02010609060101010101" pitchFamily="49" charset="-122"/>
                <a:ea typeface="楷体" panose="02010609060101010101" pitchFamily="49" charset="-122"/>
              </a:rPr>
              <a:t>的位带操作，就可以消灭上例中的紊乱危象。</a:t>
            </a:r>
            <a:r>
              <a:rPr lang="en-US" altLang="zh-CN" sz="2400" b="1" dirty="0">
                <a:latin typeface="楷体" panose="02010609060101010101" pitchFamily="49" charset="-122"/>
                <a:ea typeface="楷体" panose="02010609060101010101" pitchFamily="49" charset="-122"/>
              </a:rPr>
              <a:t>CM3</a:t>
            </a:r>
            <a:r>
              <a:rPr lang="zh-CN" altLang="en-US" sz="2400" b="1" dirty="0">
                <a:latin typeface="楷体" panose="02010609060101010101" pitchFamily="49" charset="-122"/>
                <a:ea typeface="楷体" panose="02010609060101010101" pitchFamily="49" charset="-122"/>
              </a:rPr>
              <a:t>把这个“读－改－写”做成一个硬件级别支持的原子操作，不能被中断。</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endParaRPr lang="zh-CN" altLang="en-US" sz="2400" b="1" dirty="0">
              <a:latin typeface="楷体" panose="02010609060101010101" pitchFamily="49" charset="-122"/>
              <a:ea typeface="楷体" panose="02010609060101010101" pitchFamily="49" charset="-122"/>
            </a:endParaRPr>
          </a:p>
          <a:p>
            <a:pPr marL="457200" lvl="1" indent="0" algn="just">
              <a:spcBef>
                <a:spcPct val="35000"/>
              </a:spcBef>
              <a:buSzPct val="80000"/>
              <a:buNone/>
              <a:defRPr/>
            </a:pPr>
            <a:endParaRPr lang="en-US" altLang="zh-CN" sz="2400" b="1" dirty="0">
              <a:solidFill>
                <a:srgbClr val="C0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57361246"/>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197B0C0E-975C-40B9-872C-46065864250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存储器格式</a:t>
            </a:r>
          </a:p>
        </p:txBody>
      </p:sp>
      <p:pic>
        <p:nvPicPr>
          <p:cNvPr id="34819" name="Picture 4" descr="1">
            <a:extLst>
              <a:ext uri="{FF2B5EF4-FFF2-40B4-BE49-F238E27FC236}">
                <a16:creationId xmlns:a16="http://schemas.microsoft.com/office/drawing/2014/main" id="{9A73E3F2-1511-4DF8-8C4D-790058C16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275" y="1816100"/>
            <a:ext cx="6408738"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1">
            <a:extLst>
              <a:ext uri="{FF2B5EF4-FFF2-40B4-BE49-F238E27FC236}">
                <a16:creationId xmlns:a16="http://schemas.microsoft.com/office/drawing/2014/main" id="{A0DE184A-9ED1-463E-90A5-A5E733A664CE}"/>
              </a:ext>
            </a:extLst>
          </p:cNvPr>
          <p:cNvSpPr>
            <a:spLocks noChangeArrowheads="1"/>
          </p:cNvSpPr>
          <p:nvPr/>
        </p:nvSpPr>
        <p:spPr bwMode="auto">
          <a:xfrm>
            <a:off x="2135188" y="1412876"/>
            <a:ext cx="2506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2400" b="1">
                <a:solidFill>
                  <a:srgbClr val="006600"/>
                </a:solidFill>
                <a:latin typeface="楷体" panose="02010609060101010101" pitchFamily="49" charset="-122"/>
                <a:ea typeface="楷体" panose="02010609060101010101" pitchFamily="49" charset="-122"/>
              </a:rPr>
              <a:t>小端数据格式： </a:t>
            </a:r>
          </a:p>
        </p:txBody>
      </p:sp>
    </p:spTree>
    <p:extLst>
      <p:ext uri="{BB962C8B-B14F-4D97-AF65-F5344CB8AC3E}">
        <p14:creationId xmlns:p14="http://schemas.microsoft.com/office/powerpoint/2010/main" val="2592524732"/>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069CA314-F16B-4CFB-92AC-9C787838C62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存储器格式</a:t>
            </a:r>
          </a:p>
        </p:txBody>
      </p:sp>
      <p:sp>
        <p:nvSpPr>
          <p:cNvPr id="35843" name="矩形 1">
            <a:extLst>
              <a:ext uri="{FF2B5EF4-FFF2-40B4-BE49-F238E27FC236}">
                <a16:creationId xmlns:a16="http://schemas.microsoft.com/office/drawing/2014/main" id="{68D32B68-D7FA-4912-99D0-F7248141026B}"/>
              </a:ext>
            </a:extLst>
          </p:cNvPr>
          <p:cNvSpPr>
            <a:spLocks noChangeArrowheads="1"/>
          </p:cNvSpPr>
          <p:nvPr/>
        </p:nvSpPr>
        <p:spPr bwMode="auto">
          <a:xfrm>
            <a:off x="2135188" y="1412876"/>
            <a:ext cx="2506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2400" b="1">
                <a:solidFill>
                  <a:srgbClr val="006600"/>
                </a:solidFill>
                <a:latin typeface="楷体" panose="02010609060101010101" pitchFamily="49" charset="-122"/>
                <a:ea typeface="楷体" panose="02010609060101010101" pitchFamily="49" charset="-122"/>
              </a:rPr>
              <a:t>大端数据格式： </a:t>
            </a:r>
          </a:p>
        </p:txBody>
      </p:sp>
      <p:graphicFrame>
        <p:nvGraphicFramePr>
          <p:cNvPr id="35844" name="对象 3">
            <a:extLst>
              <a:ext uri="{FF2B5EF4-FFF2-40B4-BE49-F238E27FC236}">
                <a16:creationId xmlns:a16="http://schemas.microsoft.com/office/drawing/2014/main" id="{B869F4E1-F497-4B73-A99D-605B4503D111}"/>
              </a:ext>
            </a:extLst>
          </p:cNvPr>
          <p:cNvGraphicFramePr>
            <a:graphicFrameLocks noChangeAspect="1"/>
          </p:cNvGraphicFramePr>
          <p:nvPr/>
        </p:nvGraphicFramePr>
        <p:xfrm>
          <a:off x="2927350" y="1874838"/>
          <a:ext cx="6121400" cy="4818062"/>
        </p:xfrm>
        <a:graphic>
          <a:graphicData uri="http://schemas.openxmlformats.org/presentationml/2006/ole">
            <mc:AlternateContent xmlns:mc="http://schemas.openxmlformats.org/markup-compatibility/2006">
              <mc:Choice xmlns:v="urn:schemas-microsoft-com:vml" Requires="v">
                <p:oleObj spid="_x0000_s7171" name="Visio" r:id="rId4" imgW="4520443" imgH="3562184" progId="Visio.Drawing.11">
                  <p:embed/>
                </p:oleObj>
              </mc:Choice>
              <mc:Fallback>
                <p:oleObj name="Visio" r:id="rId4" imgW="4520443" imgH="3562184" progId="Visio.Drawing.11">
                  <p:embed/>
                  <p:pic>
                    <p:nvPicPr>
                      <p:cNvPr id="35844" name="对象 3">
                        <a:extLst>
                          <a:ext uri="{FF2B5EF4-FFF2-40B4-BE49-F238E27FC236}">
                            <a16:creationId xmlns:a16="http://schemas.microsoft.com/office/drawing/2014/main" id="{B869F4E1-F497-4B73-A99D-605B4503D1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7350" y="1874838"/>
                        <a:ext cx="6121400" cy="481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8463913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30DA33E4-263E-4941-B509-378F8E06E00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存储器格式</a:t>
            </a:r>
          </a:p>
        </p:txBody>
      </p:sp>
      <p:sp>
        <p:nvSpPr>
          <p:cNvPr id="3" name="Rectangle 3" descr="Rectangle: Click to edit Master text styles&#10;Second level&#10;Third level&#10;Fourth level&#10;Fifth level">
            <a:extLst>
              <a:ext uri="{FF2B5EF4-FFF2-40B4-BE49-F238E27FC236}">
                <a16:creationId xmlns:a16="http://schemas.microsoft.com/office/drawing/2014/main" id="{092D02A5-C009-4141-B483-ECB78CA8B083}"/>
              </a:ext>
            </a:extLst>
          </p:cNvPr>
          <p:cNvSpPr txBox="1">
            <a:spLocks noChangeArrowheads="1"/>
          </p:cNvSpPr>
          <p:nvPr/>
        </p:nvSpPr>
        <p:spPr bwMode="auto">
          <a:xfrm>
            <a:off x="1868489" y="1700214"/>
            <a:ext cx="8404225"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3"/>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pPr lvl="1" algn="just">
              <a:spcBef>
                <a:spcPct val="35000"/>
              </a:spcBef>
              <a:buSzPct val="80000"/>
              <a:buFont typeface="Wingdings" pitchFamily="2" charset="2"/>
              <a:buChar char="Ø"/>
              <a:defRPr/>
            </a:pPr>
            <a:r>
              <a:rPr lang="en-US" altLang="zh-CN" sz="2400" b="1" dirty="0">
                <a:latin typeface="楷体" panose="02010609060101010101" pitchFamily="49" charset="-122"/>
                <a:ea typeface="楷体" panose="02010609060101010101" pitchFamily="49" charset="-122"/>
              </a:rPr>
              <a:t>CM3</a:t>
            </a:r>
            <a:r>
              <a:rPr lang="zh-CN" altLang="en-US" sz="2400" b="1" dirty="0">
                <a:latin typeface="楷体" panose="02010609060101010101" pitchFamily="49" charset="-122"/>
                <a:ea typeface="楷体" panose="02010609060101010101" pitchFamily="49" charset="-122"/>
              </a:rPr>
              <a:t>支持小端模式和大端模式。</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在复位时确定使用哪种端模式的，且运行时不得更改。</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指令预取永远使用小端模式。</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在配置控制存储空间的访问也永远使用小端模式（包括</a:t>
            </a:r>
            <a:r>
              <a:rPr lang="en-US" altLang="zh-CN" sz="2400" b="1" dirty="0">
                <a:latin typeface="楷体" panose="02010609060101010101" pitchFamily="49" charset="-122"/>
                <a:ea typeface="楷体" panose="02010609060101010101" pitchFamily="49" charset="-122"/>
              </a:rPr>
              <a:t>NVIC, FPB</a:t>
            </a:r>
            <a:r>
              <a:rPr lang="zh-CN" altLang="en-US" sz="2400" b="1" dirty="0">
                <a:latin typeface="楷体" panose="02010609060101010101" pitchFamily="49" charset="-122"/>
                <a:ea typeface="楷体" panose="02010609060101010101" pitchFamily="49" charset="-122"/>
              </a:rPr>
              <a:t>等）。</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外部私有总线地址区</a:t>
            </a:r>
            <a:r>
              <a:rPr lang="en-US" altLang="zh-CN" sz="2400" b="1" dirty="0">
                <a:latin typeface="楷体" panose="02010609060101010101" pitchFamily="49" charset="-122"/>
                <a:ea typeface="楷体" panose="02010609060101010101" pitchFamily="49" charset="-122"/>
              </a:rPr>
              <a:t>0xE0000000</a:t>
            </a:r>
            <a:r>
              <a:rPr lang="zh-CN" altLang="en-US" sz="2400" b="1" dirty="0">
                <a:latin typeface="楷体" panose="02010609060101010101" pitchFamily="49" charset="-122"/>
                <a:ea typeface="楷体" panose="02010609060101010101" pitchFamily="49" charset="-122"/>
              </a:rPr>
              <a:t>至</a:t>
            </a:r>
            <a:r>
              <a:rPr lang="en-US" altLang="zh-CN" sz="2400" b="1" dirty="0">
                <a:latin typeface="楷体" panose="02010609060101010101" pitchFamily="49" charset="-122"/>
                <a:ea typeface="楷体" panose="02010609060101010101" pitchFamily="49" charset="-122"/>
              </a:rPr>
              <a:t>0xE00FFFFF</a:t>
            </a:r>
            <a:r>
              <a:rPr lang="zh-CN" altLang="en-US" sz="2400" b="1" dirty="0">
                <a:latin typeface="楷体" panose="02010609060101010101" pitchFamily="49" charset="-122"/>
                <a:ea typeface="楷体" panose="02010609060101010101" pitchFamily="49" charset="-122"/>
              </a:rPr>
              <a:t>也永远使用小端模式。</a:t>
            </a:r>
          </a:p>
          <a:p>
            <a:pPr lvl="1" algn="just">
              <a:spcBef>
                <a:spcPct val="35000"/>
              </a:spcBef>
              <a:buSzPct val="80000"/>
              <a:buFont typeface="Wingdings" pitchFamily="2" charset="2"/>
              <a:buChar char="Ø"/>
              <a:defRPr/>
            </a:pPr>
            <a:endParaRPr lang="zh-CN" altLang="en-US" sz="2400" b="1" dirty="0">
              <a:latin typeface="楷体" panose="02010609060101010101" pitchFamily="49" charset="-122"/>
              <a:ea typeface="楷体" panose="02010609060101010101" pitchFamily="49" charset="-122"/>
            </a:endParaRPr>
          </a:p>
          <a:p>
            <a:pPr marL="457200" lvl="1" indent="0" algn="just">
              <a:spcBef>
                <a:spcPct val="35000"/>
              </a:spcBef>
              <a:buSzPct val="80000"/>
              <a:buNone/>
              <a:defRPr/>
            </a:pPr>
            <a:endParaRPr lang="en-US" altLang="zh-CN" sz="2400" b="1" dirty="0">
              <a:solidFill>
                <a:srgbClr val="C0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34707090"/>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5C97A3DA-B0FF-4B2C-807A-37A30570A6B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存储器格式</a:t>
            </a:r>
          </a:p>
        </p:txBody>
      </p:sp>
      <p:graphicFrame>
        <p:nvGraphicFramePr>
          <p:cNvPr id="37891" name="Object 3">
            <a:extLst>
              <a:ext uri="{FF2B5EF4-FFF2-40B4-BE49-F238E27FC236}">
                <a16:creationId xmlns:a16="http://schemas.microsoft.com/office/drawing/2014/main" id="{AE066866-30D0-45DF-B609-66990E48462B}"/>
              </a:ext>
            </a:extLst>
          </p:cNvPr>
          <p:cNvGraphicFramePr>
            <a:graphicFrameLocks noChangeAspect="1"/>
          </p:cNvGraphicFramePr>
          <p:nvPr/>
        </p:nvGraphicFramePr>
        <p:xfrm>
          <a:off x="4572000" y="2017714"/>
          <a:ext cx="5854700" cy="1673225"/>
        </p:xfrm>
        <a:graphic>
          <a:graphicData uri="http://schemas.openxmlformats.org/presentationml/2006/ole">
            <mc:AlternateContent xmlns:mc="http://schemas.openxmlformats.org/markup-compatibility/2006">
              <mc:Choice xmlns:v="urn:schemas-microsoft-com:vml" Requires="v">
                <p:oleObj spid="_x0000_s8195" r:id="rId4" imgW="6584251" imgH="1676545" progId="Paint.Picture">
                  <p:embed/>
                </p:oleObj>
              </mc:Choice>
              <mc:Fallback>
                <p:oleObj r:id="rId4" imgW="6584251" imgH="1676545" progId="Paint.Picture">
                  <p:embed/>
                  <p:pic>
                    <p:nvPicPr>
                      <p:cNvPr id="37891" name="Object 3">
                        <a:extLst>
                          <a:ext uri="{FF2B5EF4-FFF2-40B4-BE49-F238E27FC236}">
                            <a16:creationId xmlns:a16="http://schemas.microsoft.com/office/drawing/2014/main" id="{AE066866-30D0-45DF-B609-66990E484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017714"/>
                        <a:ext cx="58547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2" name="Rectangle 4">
            <a:extLst>
              <a:ext uri="{FF2B5EF4-FFF2-40B4-BE49-F238E27FC236}">
                <a16:creationId xmlns:a16="http://schemas.microsoft.com/office/drawing/2014/main" id="{EA07090D-36FE-416B-85E2-4618E512B281}"/>
              </a:ext>
            </a:extLst>
          </p:cNvPr>
          <p:cNvSpPr>
            <a:spLocks noChangeArrowheads="1"/>
          </p:cNvSpPr>
          <p:nvPr/>
        </p:nvSpPr>
        <p:spPr bwMode="gray">
          <a:xfrm>
            <a:off x="2027238" y="1408113"/>
            <a:ext cx="3763962" cy="53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0800" bIns="10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800" b="1">
                <a:solidFill>
                  <a:srgbClr val="000099"/>
                </a:solidFill>
                <a:latin typeface="Times New Roman" panose="02020603050405020304" pitchFamily="18" charset="0"/>
                <a:ea typeface="仿宋_GB2312"/>
                <a:cs typeface="仿宋_GB2312"/>
              </a:rPr>
              <a:t>大端的数据存放格式</a:t>
            </a:r>
          </a:p>
        </p:txBody>
      </p:sp>
      <p:grpSp>
        <p:nvGrpSpPr>
          <p:cNvPr id="35" name="Group 14">
            <a:extLst>
              <a:ext uri="{FF2B5EF4-FFF2-40B4-BE49-F238E27FC236}">
                <a16:creationId xmlns:a16="http://schemas.microsoft.com/office/drawing/2014/main" id="{102E785D-0607-4E03-9D93-3CAD6AA98804}"/>
              </a:ext>
            </a:extLst>
          </p:cNvPr>
          <p:cNvGrpSpPr>
            <a:grpSpLocks/>
          </p:cNvGrpSpPr>
          <p:nvPr/>
        </p:nvGrpSpPr>
        <p:grpSpPr bwMode="auto">
          <a:xfrm>
            <a:off x="2667000" y="3998913"/>
            <a:ext cx="1524000" cy="2590800"/>
            <a:chOff x="3792" y="2496"/>
            <a:chExt cx="960" cy="1632"/>
          </a:xfrm>
        </p:grpSpPr>
        <p:sp>
          <p:nvSpPr>
            <p:cNvPr id="36" name="Rectangle 8">
              <a:extLst>
                <a:ext uri="{FF2B5EF4-FFF2-40B4-BE49-F238E27FC236}">
                  <a16:creationId xmlns:a16="http://schemas.microsoft.com/office/drawing/2014/main" id="{BD5E4095-4250-48C2-9CD9-B911544165D5}"/>
                </a:ext>
              </a:extLst>
            </p:cNvPr>
            <p:cNvSpPr>
              <a:spLocks noChangeArrowheads="1"/>
            </p:cNvSpPr>
            <p:nvPr/>
          </p:nvSpPr>
          <p:spPr bwMode="auto">
            <a:xfrm>
              <a:off x="3792" y="3024"/>
              <a:ext cx="960" cy="288"/>
            </a:xfrm>
            <a:prstGeom prst="rect">
              <a:avLst/>
            </a:prstGeom>
            <a:solidFill>
              <a:srgbClr val="ECD882"/>
            </a:solidFill>
            <a:ln w="19050">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7" name="Rectangle 9">
              <a:extLst>
                <a:ext uri="{FF2B5EF4-FFF2-40B4-BE49-F238E27FC236}">
                  <a16:creationId xmlns:a16="http://schemas.microsoft.com/office/drawing/2014/main" id="{16651A7F-5BBF-49F4-8AD9-3B04CCBCFCC1}"/>
                </a:ext>
              </a:extLst>
            </p:cNvPr>
            <p:cNvSpPr>
              <a:spLocks noChangeArrowheads="1"/>
            </p:cNvSpPr>
            <p:nvPr/>
          </p:nvSpPr>
          <p:spPr bwMode="auto">
            <a:xfrm>
              <a:off x="3792" y="3312"/>
              <a:ext cx="960" cy="288"/>
            </a:xfrm>
            <a:prstGeom prst="rect">
              <a:avLst/>
            </a:prstGeom>
            <a:solidFill>
              <a:srgbClr val="ECD882"/>
            </a:solidFill>
            <a:ln w="19050">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8" name="Rectangle 10">
              <a:extLst>
                <a:ext uri="{FF2B5EF4-FFF2-40B4-BE49-F238E27FC236}">
                  <a16:creationId xmlns:a16="http://schemas.microsoft.com/office/drawing/2014/main" id="{0179903D-DCC7-41B3-A291-7D208C02CEBF}"/>
                </a:ext>
              </a:extLst>
            </p:cNvPr>
            <p:cNvSpPr>
              <a:spLocks noChangeArrowheads="1"/>
            </p:cNvSpPr>
            <p:nvPr/>
          </p:nvSpPr>
          <p:spPr bwMode="auto">
            <a:xfrm>
              <a:off x="3792" y="3600"/>
              <a:ext cx="960" cy="288"/>
            </a:xfrm>
            <a:prstGeom prst="rect">
              <a:avLst/>
            </a:prstGeom>
            <a:solidFill>
              <a:srgbClr val="ECD882"/>
            </a:solidFill>
            <a:ln w="19050">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39" name="Rectangle 11">
              <a:extLst>
                <a:ext uri="{FF2B5EF4-FFF2-40B4-BE49-F238E27FC236}">
                  <a16:creationId xmlns:a16="http://schemas.microsoft.com/office/drawing/2014/main" id="{08EF5864-B7A9-483B-9093-8253E436D1F4}"/>
                </a:ext>
              </a:extLst>
            </p:cNvPr>
            <p:cNvSpPr>
              <a:spLocks noChangeArrowheads="1"/>
            </p:cNvSpPr>
            <p:nvPr/>
          </p:nvSpPr>
          <p:spPr bwMode="auto">
            <a:xfrm>
              <a:off x="3792" y="2736"/>
              <a:ext cx="960" cy="288"/>
            </a:xfrm>
            <a:prstGeom prst="rect">
              <a:avLst/>
            </a:prstGeom>
            <a:solidFill>
              <a:srgbClr val="ECD882"/>
            </a:solidFill>
            <a:ln w="19050">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40" name="Line 12">
              <a:extLst>
                <a:ext uri="{FF2B5EF4-FFF2-40B4-BE49-F238E27FC236}">
                  <a16:creationId xmlns:a16="http://schemas.microsoft.com/office/drawing/2014/main" id="{12461146-55A1-4E94-BDE9-DBA2C0B70727}"/>
                </a:ext>
              </a:extLst>
            </p:cNvPr>
            <p:cNvSpPr>
              <a:spLocks noChangeShapeType="1"/>
            </p:cNvSpPr>
            <p:nvPr/>
          </p:nvSpPr>
          <p:spPr bwMode="auto">
            <a:xfrm>
              <a:off x="3792" y="2496"/>
              <a:ext cx="0" cy="1632"/>
            </a:xfrm>
            <a:prstGeom prst="line">
              <a:avLst/>
            </a:prstGeom>
            <a:noFill/>
            <a:ln w="19050">
              <a:solidFill>
                <a:srgbClr val="40458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41" name="Line 13">
              <a:extLst>
                <a:ext uri="{FF2B5EF4-FFF2-40B4-BE49-F238E27FC236}">
                  <a16:creationId xmlns:a16="http://schemas.microsoft.com/office/drawing/2014/main" id="{A0CF41C0-E4F6-47DC-A7E1-8CA74A12549C}"/>
                </a:ext>
              </a:extLst>
            </p:cNvPr>
            <p:cNvSpPr>
              <a:spLocks noChangeShapeType="1"/>
            </p:cNvSpPr>
            <p:nvPr/>
          </p:nvSpPr>
          <p:spPr bwMode="auto">
            <a:xfrm>
              <a:off x="4752" y="2496"/>
              <a:ext cx="0" cy="1632"/>
            </a:xfrm>
            <a:prstGeom prst="line">
              <a:avLst/>
            </a:prstGeom>
            <a:noFill/>
            <a:ln w="19050">
              <a:solidFill>
                <a:srgbClr val="40458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grpSp>
      <p:sp>
        <p:nvSpPr>
          <p:cNvPr id="42" name="Rectangle 15">
            <a:extLst>
              <a:ext uri="{FF2B5EF4-FFF2-40B4-BE49-F238E27FC236}">
                <a16:creationId xmlns:a16="http://schemas.microsoft.com/office/drawing/2014/main" id="{F7517263-94E3-4324-BA71-2F660D6F0F79}"/>
              </a:ext>
            </a:extLst>
          </p:cNvPr>
          <p:cNvSpPr>
            <a:spLocks noChangeArrowheads="1"/>
          </p:cNvSpPr>
          <p:nvPr/>
        </p:nvSpPr>
        <p:spPr bwMode="auto">
          <a:xfrm>
            <a:off x="1600201" y="3740151"/>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CC0000"/>
                </a:solidFill>
              </a:rPr>
              <a:t>低地址</a:t>
            </a:r>
          </a:p>
        </p:txBody>
      </p:sp>
      <p:sp>
        <p:nvSpPr>
          <p:cNvPr id="43" name="Rectangle 16">
            <a:extLst>
              <a:ext uri="{FF2B5EF4-FFF2-40B4-BE49-F238E27FC236}">
                <a16:creationId xmlns:a16="http://schemas.microsoft.com/office/drawing/2014/main" id="{5FDC78E6-43E5-491C-AE39-8B848E4B75DC}"/>
              </a:ext>
            </a:extLst>
          </p:cNvPr>
          <p:cNvSpPr>
            <a:spLocks noChangeArrowheads="1"/>
          </p:cNvSpPr>
          <p:nvPr/>
        </p:nvSpPr>
        <p:spPr bwMode="auto">
          <a:xfrm>
            <a:off x="1600201" y="6375401"/>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CC0000"/>
                </a:solidFill>
              </a:rPr>
              <a:t>高地址</a:t>
            </a:r>
          </a:p>
        </p:txBody>
      </p:sp>
      <p:sp>
        <p:nvSpPr>
          <p:cNvPr id="44" name="Rectangle 17">
            <a:extLst>
              <a:ext uri="{FF2B5EF4-FFF2-40B4-BE49-F238E27FC236}">
                <a16:creationId xmlns:a16="http://schemas.microsoft.com/office/drawing/2014/main" id="{7049CA59-C629-4EF4-A3C4-736F51D2C411}"/>
              </a:ext>
            </a:extLst>
          </p:cNvPr>
          <p:cNvSpPr>
            <a:spLocks noChangeArrowheads="1"/>
          </p:cNvSpPr>
          <p:nvPr/>
        </p:nvSpPr>
        <p:spPr bwMode="auto">
          <a:xfrm>
            <a:off x="1600201" y="4379913"/>
            <a:ext cx="772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000099"/>
                </a:solidFill>
              </a:rPr>
              <a:t>地址</a:t>
            </a:r>
            <a:r>
              <a:rPr lang="en-US" altLang="zh-CN" b="1" kern="0">
                <a:solidFill>
                  <a:srgbClr val="000099"/>
                </a:solidFill>
              </a:rPr>
              <a:t>A</a:t>
            </a:r>
          </a:p>
        </p:txBody>
      </p:sp>
      <p:sp>
        <p:nvSpPr>
          <p:cNvPr id="45" name="Rectangle 18">
            <a:extLst>
              <a:ext uri="{FF2B5EF4-FFF2-40B4-BE49-F238E27FC236}">
                <a16:creationId xmlns:a16="http://schemas.microsoft.com/office/drawing/2014/main" id="{CF139751-4957-4B60-823F-1720E7FC2AFD}"/>
              </a:ext>
            </a:extLst>
          </p:cNvPr>
          <p:cNvSpPr>
            <a:spLocks noChangeArrowheads="1"/>
          </p:cNvSpPr>
          <p:nvPr/>
        </p:nvSpPr>
        <p:spPr bwMode="auto">
          <a:xfrm>
            <a:off x="1600201" y="4822826"/>
            <a:ext cx="1069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000099"/>
                </a:solidFill>
              </a:rPr>
              <a:t>地址</a:t>
            </a:r>
            <a:r>
              <a:rPr lang="en-US" altLang="zh-CN" b="1" kern="0">
                <a:solidFill>
                  <a:srgbClr val="000099"/>
                </a:solidFill>
              </a:rPr>
              <a:t>A+1</a:t>
            </a:r>
          </a:p>
        </p:txBody>
      </p:sp>
      <p:sp>
        <p:nvSpPr>
          <p:cNvPr id="46" name="Rectangle 19">
            <a:extLst>
              <a:ext uri="{FF2B5EF4-FFF2-40B4-BE49-F238E27FC236}">
                <a16:creationId xmlns:a16="http://schemas.microsoft.com/office/drawing/2014/main" id="{F0E5A007-B1C1-4455-AEEB-2284B3D21A97}"/>
              </a:ext>
            </a:extLst>
          </p:cNvPr>
          <p:cNvSpPr>
            <a:spLocks noChangeArrowheads="1"/>
          </p:cNvSpPr>
          <p:nvPr/>
        </p:nvSpPr>
        <p:spPr bwMode="auto">
          <a:xfrm>
            <a:off x="1600201" y="5294313"/>
            <a:ext cx="1069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000099"/>
                </a:solidFill>
              </a:rPr>
              <a:t>地址</a:t>
            </a:r>
            <a:r>
              <a:rPr lang="en-US" altLang="zh-CN" b="1" kern="0">
                <a:solidFill>
                  <a:srgbClr val="000099"/>
                </a:solidFill>
              </a:rPr>
              <a:t>A+2</a:t>
            </a:r>
          </a:p>
        </p:txBody>
      </p:sp>
      <p:sp>
        <p:nvSpPr>
          <p:cNvPr id="47" name="Rectangle 20">
            <a:extLst>
              <a:ext uri="{FF2B5EF4-FFF2-40B4-BE49-F238E27FC236}">
                <a16:creationId xmlns:a16="http://schemas.microsoft.com/office/drawing/2014/main" id="{8F589BA7-0686-4BD7-BE8C-BF04ED5BC72B}"/>
              </a:ext>
            </a:extLst>
          </p:cNvPr>
          <p:cNvSpPr>
            <a:spLocks noChangeArrowheads="1"/>
          </p:cNvSpPr>
          <p:nvPr/>
        </p:nvSpPr>
        <p:spPr bwMode="auto">
          <a:xfrm>
            <a:off x="1600201" y="5813426"/>
            <a:ext cx="1069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000099"/>
                </a:solidFill>
              </a:rPr>
              <a:t>地址</a:t>
            </a:r>
            <a:r>
              <a:rPr lang="en-US" altLang="zh-CN" b="1" kern="0">
                <a:solidFill>
                  <a:srgbClr val="000099"/>
                </a:solidFill>
              </a:rPr>
              <a:t>A+3</a:t>
            </a:r>
          </a:p>
        </p:txBody>
      </p:sp>
      <p:sp>
        <p:nvSpPr>
          <p:cNvPr id="48" name="AutoShape 21">
            <a:extLst>
              <a:ext uri="{FF2B5EF4-FFF2-40B4-BE49-F238E27FC236}">
                <a16:creationId xmlns:a16="http://schemas.microsoft.com/office/drawing/2014/main" id="{336BBB40-E45B-4CB9-9863-BEAD8D80320C}"/>
              </a:ext>
            </a:extLst>
          </p:cNvPr>
          <p:cNvSpPr>
            <a:spLocks/>
          </p:cNvSpPr>
          <p:nvPr/>
        </p:nvSpPr>
        <p:spPr bwMode="auto">
          <a:xfrm>
            <a:off x="8153400" y="1370013"/>
            <a:ext cx="2362200" cy="609600"/>
          </a:xfrm>
          <a:prstGeom prst="borderCallout2">
            <a:avLst>
              <a:gd name="adj1" fmla="val 18750"/>
              <a:gd name="adj2" fmla="val -3227"/>
              <a:gd name="adj3" fmla="val 18750"/>
              <a:gd name="adj4" fmla="val -14315"/>
              <a:gd name="adj5" fmla="val 168750"/>
              <a:gd name="adj6" fmla="val -25806"/>
            </a:avLst>
          </a:prstGeom>
          <a:solidFill>
            <a:srgbClr val="ECD882"/>
          </a:solidFill>
          <a:ln w="19050">
            <a:solidFill>
              <a:srgbClr val="6600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b="1" kern="0">
                <a:solidFill>
                  <a:srgbClr val="000099"/>
                </a:solidFill>
              </a:rPr>
              <a:t>最高有效字节的地址就是该</a:t>
            </a:r>
            <a:r>
              <a:rPr lang="en-US" altLang="zh-CN" b="1" kern="0">
                <a:solidFill>
                  <a:srgbClr val="000099"/>
                </a:solidFill>
              </a:rPr>
              <a:t>word</a:t>
            </a:r>
            <a:r>
              <a:rPr lang="zh-CN" altLang="en-US" b="1" kern="0">
                <a:solidFill>
                  <a:srgbClr val="000099"/>
                </a:solidFill>
              </a:rPr>
              <a:t>的地址</a:t>
            </a:r>
            <a:endParaRPr lang="zh-CN" altLang="en-US" kern="0">
              <a:solidFill>
                <a:sysClr val="windowText" lastClr="000000"/>
              </a:solidFill>
            </a:endParaRPr>
          </a:p>
        </p:txBody>
      </p:sp>
      <p:sp>
        <p:nvSpPr>
          <p:cNvPr id="49" name="AutoShape 22">
            <a:extLst>
              <a:ext uri="{FF2B5EF4-FFF2-40B4-BE49-F238E27FC236}">
                <a16:creationId xmlns:a16="http://schemas.microsoft.com/office/drawing/2014/main" id="{AAE3DCED-D964-4A54-B5E3-885E9D879A60}"/>
              </a:ext>
            </a:extLst>
          </p:cNvPr>
          <p:cNvSpPr>
            <a:spLocks/>
          </p:cNvSpPr>
          <p:nvPr/>
        </p:nvSpPr>
        <p:spPr bwMode="auto">
          <a:xfrm>
            <a:off x="5791200" y="1408113"/>
            <a:ext cx="1676400" cy="609600"/>
          </a:xfrm>
          <a:prstGeom prst="borderCallout2">
            <a:avLst>
              <a:gd name="adj1" fmla="val 18750"/>
              <a:gd name="adj2" fmla="val -4546"/>
              <a:gd name="adj3" fmla="val 18750"/>
              <a:gd name="adj4" fmla="val -20551"/>
              <a:gd name="adj5" fmla="val 302343"/>
              <a:gd name="adj6" fmla="val -37120"/>
            </a:avLst>
          </a:prstGeom>
          <a:solidFill>
            <a:srgbClr val="ECD882"/>
          </a:solidFill>
          <a:ln w="19050">
            <a:solidFill>
              <a:srgbClr val="6600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b="1" kern="0">
                <a:solidFill>
                  <a:srgbClr val="000099"/>
                </a:solidFill>
              </a:rPr>
              <a:t>最高有效字节位于最低地址</a:t>
            </a:r>
          </a:p>
        </p:txBody>
      </p:sp>
      <p:sp>
        <p:nvSpPr>
          <p:cNvPr id="50" name="Line 23">
            <a:extLst>
              <a:ext uri="{FF2B5EF4-FFF2-40B4-BE49-F238E27FC236}">
                <a16:creationId xmlns:a16="http://schemas.microsoft.com/office/drawing/2014/main" id="{F71D8C70-5855-4B69-B5FD-03F0C025E148}"/>
              </a:ext>
            </a:extLst>
          </p:cNvPr>
          <p:cNvSpPr>
            <a:spLocks noChangeShapeType="1"/>
          </p:cNvSpPr>
          <p:nvPr/>
        </p:nvSpPr>
        <p:spPr bwMode="auto">
          <a:xfrm>
            <a:off x="5410200" y="3694113"/>
            <a:ext cx="0" cy="838200"/>
          </a:xfrm>
          <a:prstGeom prst="line">
            <a:avLst/>
          </a:prstGeom>
          <a:noFill/>
          <a:ln w="28575">
            <a:pattFill prst="pct75">
              <a:fgClr>
                <a:srgbClr val="CC0000"/>
              </a:fgClr>
              <a:bgClr>
                <a:srgbClr val="FFFF66"/>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51" name="Line 24">
            <a:extLst>
              <a:ext uri="{FF2B5EF4-FFF2-40B4-BE49-F238E27FC236}">
                <a16:creationId xmlns:a16="http://schemas.microsoft.com/office/drawing/2014/main" id="{3399F995-1DB5-4211-9C8E-AC156C946344}"/>
              </a:ext>
            </a:extLst>
          </p:cNvPr>
          <p:cNvSpPr>
            <a:spLocks noChangeShapeType="1"/>
          </p:cNvSpPr>
          <p:nvPr/>
        </p:nvSpPr>
        <p:spPr bwMode="auto">
          <a:xfrm flipH="1">
            <a:off x="4191000" y="4532313"/>
            <a:ext cx="1219200" cy="0"/>
          </a:xfrm>
          <a:prstGeom prst="line">
            <a:avLst/>
          </a:prstGeom>
          <a:noFill/>
          <a:ln w="28575">
            <a:pattFill prst="pct75">
              <a:fgClr>
                <a:srgbClr val="CC0000"/>
              </a:fgClr>
              <a:bgClr>
                <a:srgbClr val="FFFF66"/>
              </a:bgClr>
            </a:patt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52" name="Line 25">
            <a:extLst>
              <a:ext uri="{FF2B5EF4-FFF2-40B4-BE49-F238E27FC236}">
                <a16:creationId xmlns:a16="http://schemas.microsoft.com/office/drawing/2014/main" id="{C1C080B0-3A26-4FC8-B135-F5A945BB0798}"/>
              </a:ext>
            </a:extLst>
          </p:cNvPr>
          <p:cNvSpPr>
            <a:spLocks noChangeShapeType="1"/>
          </p:cNvSpPr>
          <p:nvPr/>
        </p:nvSpPr>
        <p:spPr bwMode="auto">
          <a:xfrm>
            <a:off x="6858000" y="3617913"/>
            <a:ext cx="0" cy="1447800"/>
          </a:xfrm>
          <a:prstGeom prst="line">
            <a:avLst/>
          </a:prstGeom>
          <a:noFill/>
          <a:ln w="28575">
            <a:pattFill prst="pct75">
              <a:fgClr>
                <a:srgbClr val="CC0000"/>
              </a:fgClr>
              <a:bgClr>
                <a:srgbClr val="FFFF66"/>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53" name="Line 26">
            <a:extLst>
              <a:ext uri="{FF2B5EF4-FFF2-40B4-BE49-F238E27FC236}">
                <a16:creationId xmlns:a16="http://schemas.microsoft.com/office/drawing/2014/main" id="{7BC3D959-1E11-437A-AD88-12FEB0F3D480}"/>
              </a:ext>
            </a:extLst>
          </p:cNvPr>
          <p:cNvSpPr>
            <a:spLocks noChangeShapeType="1"/>
          </p:cNvSpPr>
          <p:nvPr/>
        </p:nvSpPr>
        <p:spPr bwMode="auto">
          <a:xfrm flipH="1">
            <a:off x="4191000" y="5065713"/>
            <a:ext cx="2667000" cy="0"/>
          </a:xfrm>
          <a:prstGeom prst="line">
            <a:avLst/>
          </a:prstGeom>
          <a:noFill/>
          <a:ln w="28575">
            <a:pattFill prst="pct75">
              <a:fgClr>
                <a:srgbClr val="CC0000"/>
              </a:fgClr>
              <a:bgClr>
                <a:srgbClr val="FFFF66"/>
              </a:bgClr>
            </a:patt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54" name="Line 27">
            <a:extLst>
              <a:ext uri="{FF2B5EF4-FFF2-40B4-BE49-F238E27FC236}">
                <a16:creationId xmlns:a16="http://schemas.microsoft.com/office/drawing/2014/main" id="{9BE8CDEE-55A7-4F1E-ACEC-03EFB8F6609D}"/>
              </a:ext>
            </a:extLst>
          </p:cNvPr>
          <p:cNvSpPr>
            <a:spLocks noChangeShapeType="1"/>
          </p:cNvSpPr>
          <p:nvPr/>
        </p:nvSpPr>
        <p:spPr bwMode="auto">
          <a:xfrm>
            <a:off x="8305800" y="3617913"/>
            <a:ext cx="0" cy="1905000"/>
          </a:xfrm>
          <a:prstGeom prst="line">
            <a:avLst/>
          </a:prstGeom>
          <a:noFill/>
          <a:ln w="28575">
            <a:pattFill prst="pct75">
              <a:fgClr>
                <a:srgbClr val="CC0000"/>
              </a:fgClr>
              <a:bgClr>
                <a:srgbClr val="FFFF66"/>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55" name="Line 28">
            <a:extLst>
              <a:ext uri="{FF2B5EF4-FFF2-40B4-BE49-F238E27FC236}">
                <a16:creationId xmlns:a16="http://schemas.microsoft.com/office/drawing/2014/main" id="{591AC15D-FB56-467A-92E6-59254354837B}"/>
              </a:ext>
            </a:extLst>
          </p:cNvPr>
          <p:cNvSpPr>
            <a:spLocks noChangeShapeType="1"/>
          </p:cNvSpPr>
          <p:nvPr/>
        </p:nvSpPr>
        <p:spPr bwMode="auto">
          <a:xfrm flipH="1">
            <a:off x="4191000" y="5522913"/>
            <a:ext cx="4114800" cy="0"/>
          </a:xfrm>
          <a:prstGeom prst="line">
            <a:avLst/>
          </a:prstGeom>
          <a:noFill/>
          <a:ln w="28575">
            <a:pattFill prst="pct75">
              <a:fgClr>
                <a:srgbClr val="CC0000"/>
              </a:fgClr>
              <a:bgClr>
                <a:srgbClr val="FFFF66"/>
              </a:bgClr>
            </a:patt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56" name="Line 29">
            <a:extLst>
              <a:ext uri="{FF2B5EF4-FFF2-40B4-BE49-F238E27FC236}">
                <a16:creationId xmlns:a16="http://schemas.microsoft.com/office/drawing/2014/main" id="{E2F05765-BB38-458F-8772-07136DD84E22}"/>
              </a:ext>
            </a:extLst>
          </p:cNvPr>
          <p:cNvSpPr>
            <a:spLocks noChangeShapeType="1"/>
          </p:cNvSpPr>
          <p:nvPr/>
        </p:nvSpPr>
        <p:spPr bwMode="auto">
          <a:xfrm>
            <a:off x="9677400" y="3617913"/>
            <a:ext cx="0" cy="2362200"/>
          </a:xfrm>
          <a:prstGeom prst="line">
            <a:avLst/>
          </a:prstGeom>
          <a:noFill/>
          <a:ln w="28575">
            <a:pattFill prst="pct75">
              <a:fgClr>
                <a:srgbClr val="CC0000"/>
              </a:fgClr>
              <a:bgClr>
                <a:srgbClr val="FFFF66"/>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57" name="Line 30">
            <a:extLst>
              <a:ext uri="{FF2B5EF4-FFF2-40B4-BE49-F238E27FC236}">
                <a16:creationId xmlns:a16="http://schemas.microsoft.com/office/drawing/2014/main" id="{83489AC5-C34F-4416-849B-F8076E03CBFC}"/>
              </a:ext>
            </a:extLst>
          </p:cNvPr>
          <p:cNvSpPr>
            <a:spLocks noChangeShapeType="1"/>
          </p:cNvSpPr>
          <p:nvPr/>
        </p:nvSpPr>
        <p:spPr bwMode="auto">
          <a:xfrm flipH="1">
            <a:off x="4191000" y="5980113"/>
            <a:ext cx="5486400" cy="0"/>
          </a:xfrm>
          <a:prstGeom prst="line">
            <a:avLst/>
          </a:prstGeom>
          <a:noFill/>
          <a:ln w="28575">
            <a:pattFill prst="pct75">
              <a:fgClr>
                <a:srgbClr val="CC0000"/>
              </a:fgClr>
              <a:bgClr>
                <a:srgbClr val="FFFF66"/>
              </a:bgClr>
            </a:patt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58" name="Rectangle 31">
            <a:extLst>
              <a:ext uri="{FF2B5EF4-FFF2-40B4-BE49-F238E27FC236}">
                <a16:creationId xmlns:a16="http://schemas.microsoft.com/office/drawing/2014/main" id="{1B7C50E7-5E1F-4C51-A674-DB4DEB9D3610}"/>
              </a:ext>
            </a:extLst>
          </p:cNvPr>
          <p:cNvSpPr>
            <a:spLocks noChangeArrowheads="1"/>
          </p:cNvSpPr>
          <p:nvPr/>
        </p:nvSpPr>
        <p:spPr bwMode="auto">
          <a:xfrm>
            <a:off x="1447800" y="2551113"/>
            <a:ext cx="24112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kern="0">
                <a:solidFill>
                  <a:srgbClr val="CC0000"/>
                </a:solidFill>
              </a:rPr>
              <a:t>word a=0x </a:t>
            </a:r>
            <a:r>
              <a:rPr lang="en-US" altLang="zh-CN" b="1" u="sng" kern="0">
                <a:solidFill>
                  <a:srgbClr val="CC0000"/>
                </a:solidFill>
              </a:rPr>
              <a:t>f6</a:t>
            </a:r>
            <a:r>
              <a:rPr lang="en-US" altLang="zh-CN" b="1" kern="0">
                <a:solidFill>
                  <a:srgbClr val="CC0000"/>
                </a:solidFill>
              </a:rPr>
              <a:t> </a:t>
            </a:r>
            <a:r>
              <a:rPr lang="en-US" altLang="zh-CN" b="1" u="sng" kern="0">
                <a:solidFill>
                  <a:srgbClr val="CC0000"/>
                </a:solidFill>
              </a:rPr>
              <a:t>73</a:t>
            </a:r>
            <a:r>
              <a:rPr lang="en-US" altLang="zh-CN" b="1" kern="0">
                <a:solidFill>
                  <a:srgbClr val="CC0000"/>
                </a:solidFill>
              </a:rPr>
              <a:t> </a:t>
            </a:r>
            <a:r>
              <a:rPr lang="en-US" altLang="zh-CN" b="1" u="sng" kern="0">
                <a:solidFill>
                  <a:srgbClr val="CC0000"/>
                </a:solidFill>
              </a:rPr>
              <a:t>4b</a:t>
            </a:r>
            <a:r>
              <a:rPr lang="en-US" altLang="zh-CN" b="1" kern="0">
                <a:solidFill>
                  <a:srgbClr val="CC0000"/>
                </a:solidFill>
              </a:rPr>
              <a:t> </a:t>
            </a:r>
            <a:r>
              <a:rPr lang="en-US" altLang="zh-CN" b="1" u="sng" kern="0">
                <a:solidFill>
                  <a:srgbClr val="CC0000"/>
                </a:solidFill>
              </a:rPr>
              <a:t>cd</a:t>
            </a:r>
          </a:p>
        </p:txBody>
      </p:sp>
      <p:sp>
        <p:nvSpPr>
          <p:cNvPr id="59" name="Rectangle 35">
            <a:extLst>
              <a:ext uri="{FF2B5EF4-FFF2-40B4-BE49-F238E27FC236}">
                <a16:creationId xmlns:a16="http://schemas.microsoft.com/office/drawing/2014/main" id="{708667B3-F22E-440D-89C3-7996C2CB4BCD}"/>
              </a:ext>
            </a:extLst>
          </p:cNvPr>
          <p:cNvSpPr>
            <a:spLocks noChangeArrowheads="1"/>
          </p:cNvSpPr>
          <p:nvPr/>
        </p:nvSpPr>
        <p:spPr bwMode="auto">
          <a:xfrm>
            <a:off x="3200400" y="43942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kern="0">
                <a:solidFill>
                  <a:srgbClr val="CC0000"/>
                </a:solidFill>
              </a:rPr>
              <a:t>f6</a:t>
            </a:r>
          </a:p>
        </p:txBody>
      </p:sp>
      <p:sp>
        <p:nvSpPr>
          <p:cNvPr id="60" name="Rectangle 36">
            <a:extLst>
              <a:ext uri="{FF2B5EF4-FFF2-40B4-BE49-F238E27FC236}">
                <a16:creationId xmlns:a16="http://schemas.microsoft.com/office/drawing/2014/main" id="{F801BC5E-2A17-465D-89B6-6B93224E9349}"/>
              </a:ext>
            </a:extLst>
          </p:cNvPr>
          <p:cNvSpPr>
            <a:spLocks noChangeArrowheads="1"/>
          </p:cNvSpPr>
          <p:nvPr/>
        </p:nvSpPr>
        <p:spPr bwMode="auto">
          <a:xfrm>
            <a:off x="3200400" y="4913313"/>
            <a:ext cx="4571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kern="0">
                <a:solidFill>
                  <a:srgbClr val="CC0000"/>
                </a:solidFill>
              </a:rPr>
              <a:t>73</a:t>
            </a:r>
          </a:p>
        </p:txBody>
      </p:sp>
      <p:sp>
        <p:nvSpPr>
          <p:cNvPr id="61" name="Rectangle 37">
            <a:extLst>
              <a:ext uri="{FF2B5EF4-FFF2-40B4-BE49-F238E27FC236}">
                <a16:creationId xmlns:a16="http://schemas.microsoft.com/office/drawing/2014/main" id="{06A8A276-E038-46A0-87F4-851CCDA5FE5A}"/>
              </a:ext>
            </a:extLst>
          </p:cNvPr>
          <p:cNvSpPr>
            <a:spLocks noChangeArrowheads="1"/>
          </p:cNvSpPr>
          <p:nvPr/>
        </p:nvSpPr>
        <p:spPr bwMode="auto">
          <a:xfrm>
            <a:off x="3200400" y="5294313"/>
            <a:ext cx="45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kern="0">
                <a:solidFill>
                  <a:srgbClr val="CC0000"/>
                </a:solidFill>
              </a:rPr>
              <a:t>4b</a:t>
            </a:r>
          </a:p>
        </p:txBody>
      </p:sp>
      <p:sp>
        <p:nvSpPr>
          <p:cNvPr id="62" name="Rectangle 38">
            <a:extLst>
              <a:ext uri="{FF2B5EF4-FFF2-40B4-BE49-F238E27FC236}">
                <a16:creationId xmlns:a16="http://schemas.microsoft.com/office/drawing/2014/main" id="{D1AA50AC-E478-44EF-8450-4F576BDCDDB0}"/>
              </a:ext>
            </a:extLst>
          </p:cNvPr>
          <p:cNvSpPr>
            <a:spLocks noChangeArrowheads="1"/>
          </p:cNvSpPr>
          <p:nvPr/>
        </p:nvSpPr>
        <p:spPr bwMode="auto">
          <a:xfrm>
            <a:off x="3200400" y="5765800"/>
            <a:ext cx="417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kern="0">
                <a:solidFill>
                  <a:srgbClr val="CC0000"/>
                </a:solidFill>
              </a:rPr>
              <a:t>cd</a:t>
            </a:r>
          </a:p>
        </p:txBody>
      </p:sp>
    </p:spTree>
    <p:extLst>
      <p:ext uri="{BB962C8B-B14F-4D97-AF65-F5344CB8AC3E}">
        <p14:creationId xmlns:p14="http://schemas.microsoft.com/office/powerpoint/2010/main" val="5306993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9"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dissolve">
                                      <p:cBhvr>
                                        <p:cTn id="13" dur="500"/>
                                        <p:tgtEl>
                                          <p:spTgt spid="42"/>
                                        </p:tgtEl>
                                      </p:cBhvr>
                                    </p:animEffect>
                                  </p:childTnLst>
                                </p:cTn>
                              </p:par>
                            </p:childTnLst>
                          </p:cTn>
                        </p:par>
                        <p:par>
                          <p:cTn id="14" fill="hold" nodeType="afterGroup">
                            <p:stCondLst>
                              <p:cond delay="1500"/>
                            </p:stCondLst>
                            <p:childTnLst>
                              <p:par>
                                <p:cTn id="15" presetID="9"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par>
                          <p:cTn id="18" fill="hold" nodeType="afterGroup">
                            <p:stCondLst>
                              <p:cond delay="2000"/>
                            </p:stCondLst>
                            <p:childTnLst>
                              <p:par>
                                <p:cTn id="19" presetID="2" presetClass="entr" presetSubtype="8"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0-#ppt_w/2"/>
                                          </p:val>
                                        </p:tav>
                                        <p:tav tm="100000">
                                          <p:val>
                                            <p:strVal val="#ppt_x"/>
                                          </p:val>
                                        </p:tav>
                                      </p:tavLst>
                                    </p:anim>
                                    <p:anim calcmode="lin" valueType="num">
                                      <p:cBhvr additive="base">
                                        <p:cTn id="22" dur="500" fill="hold"/>
                                        <p:tgtEl>
                                          <p:spTgt spid="4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500"/>
                            </p:stCondLst>
                            <p:childTnLst>
                              <p:par>
                                <p:cTn id="24" presetID="2" presetClass="entr" presetSubtype="8"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fill="hold"/>
                                        <p:tgtEl>
                                          <p:spTgt spid="45"/>
                                        </p:tgtEl>
                                        <p:attrNameLst>
                                          <p:attrName>ppt_x</p:attrName>
                                        </p:attrNameLst>
                                      </p:cBhvr>
                                      <p:tavLst>
                                        <p:tav tm="0">
                                          <p:val>
                                            <p:strVal val="0-#ppt_w/2"/>
                                          </p:val>
                                        </p:tav>
                                        <p:tav tm="100000">
                                          <p:val>
                                            <p:strVal val="#ppt_x"/>
                                          </p:val>
                                        </p:tav>
                                      </p:tavLst>
                                    </p:anim>
                                    <p:anim calcmode="lin" valueType="num">
                                      <p:cBhvr additive="base">
                                        <p:cTn id="27" dur="500" fill="hold"/>
                                        <p:tgtEl>
                                          <p:spTgt spid="45"/>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3000"/>
                            </p:stCondLst>
                            <p:childTnLst>
                              <p:par>
                                <p:cTn id="29" presetID="2" presetClass="entr" presetSubtype="8"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0-#ppt_w/2"/>
                                          </p:val>
                                        </p:tav>
                                        <p:tav tm="100000">
                                          <p:val>
                                            <p:strVal val="#ppt_x"/>
                                          </p:val>
                                        </p:tav>
                                      </p:tavLst>
                                    </p:anim>
                                    <p:anim calcmode="lin" valueType="num">
                                      <p:cBhvr additive="base">
                                        <p:cTn id="32" dur="500" fill="hold"/>
                                        <p:tgtEl>
                                          <p:spTgt spid="46"/>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500"/>
                            </p:stCondLst>
                            <p:childTnLst>
                              <p:par>
                                <p:cTn id="34" presetID="2" presetClass="entr" presetSubtype="8" fill="hold" grpId="0" nodeType="after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0-#ppt_w/2"/>
                                          </p:val>
                                        </p:tav>
                                        <p:tav tm="100000">
                                          <p:val>
                                            <p:strVal val="#ppt_x"/>
                                          </p:val>
                                        </p:tav>
                                      </p:tavLst>
                                    </p:anim>
                                    <p:anim calcmode="lin" valueType="num">
                                      <p:cBhvr additive="base">
                                        <p:cTn id="37"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up)">
                                      <p:cBhvr>
                                        <p:cTn id="42" dur="500"/>
                                        <p:tgtEl>
                                          <p:spTgt spid="50"/>
                                        </p:tgtEl>
                                      </p:cBhvr>
                                    </p:animEffect>
                                  </p:childTnLst>
                                </p:cTn>
                              </p:par>
                            </p:childTnLst>
                          </p:cTn>
                        </p:par>
                        <p:par>
                          <p:cTn id="43" fill="hold" nodeType="afterGroup">
                            <p:stCondLst>
                              <p:cond delay="500"/>
                            </p:stCondLst>
                            <p:childTnLst>
                              <p:par>
                                <p:cTn id="44" presetID="22" presetClass="entr" presetSubtype="2"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right)">
                                      <p:cBhvr>
                                        <p:cTn id="46" dur="500"/>
                                        <p:tgtEl>
                                          <p:spTgt spid="51"/>
                                        </p:tgtEl>
                                      </p:cBhvr>
                                    </p:animEffect>
                                  </p:childTnLst>
                                </p:cTn>
                              </p:par>
                            </p:childTnLst>
                          </p:cTn>
                        </p:par>
                        <p:par>
                          <p:cTn id="47" fill="hold" nodeType="afterGroup">
                            <p:stCondLst>
                              <p:cond delay="1000"/>
                            </p:stCondLst>
                            <p:childTnLst>
                              <p:par>
                                <p:cTn id="48" presetID="22" presetClass="entr" presetSubtype="1" fill="hold"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nodeType="afterGroup">
                            <p:stCondLst>
                              <p:cond delay="1500"/>
                            </p:stCondLst>
                            <p:childTnLst>
                              <p:par>
                                <p:cTn id="52" presetID="22" presetClass="entr" presetSubtype="2" fill="hold" nodeType="after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right)">
                                      <p:cBhvr>
                                        <p:cTn id="54" dur="500"/>
                                        <p:tgtEl>
                                          <p:spTgt spid="53"/>
                                        </p:tgtEl>
                                      </p:cBhvr>
                                    </p:animEffect>
                                  </p:childTnLst>
                                </p:cTn>
                              </p:par>
                            </p:childTnLst>
                          </p:cTn>
                        </p:par>
                        <p:par>
                          <p:cTn id="55" fill="hold" nodeType="afterGroup">
                            <p:stCondLst>
                              <p:cond delay="2000"/>
                            </p:stCondLst>
                            <p:childTnLst>
                              <p:par>
                                <p:cTn id="56" presetID="22" presetClass="entr" presetSubtype="1" fill="hold"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wipe(up)">
                                      <p:cBhvr>
                                        <p:cTn id="58" dur="500"/>
                                        <p:tgtEl>
                                          <p:spTgt spid="54"/>
                                        </p:tgtEl>
                                      </p:cBhvr>
                                    </p:animEffect>
                                  </p:childTnLst>
                                </p:cTn>
                              </p:par>
                            </p:childTnLst>
                          </p:cTn>
                        </p:par>
                        <p:par>
                          <p:cTn id="59" fill="hold" nodeType="afterGroup">
                            <p:stCondLst>
                              <p:cond delay="2500"/>
                            </p:stCondLst>
                            <p:childTnLst>
                              <p:par>
                                <p:cTn id="60" presetID="22" presetClass="entr" presetSubtype="2" fill="hold" nodeType="after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right)">
                                      <p:cBhvr>
                                        <p:cTn id="62" dur="500"/>
                                        <p:tgtEl>
                                          <p:spTgt spid="55"/>
                                        </p:tgtEl>
                                      </p:cBhvr>
                                    </p:animEffect>
                                  </p:childTnLst>
                                </p:cTn>
                              </p:par>
                            </p:childTnLst>
                          </p:cTn>
                        </p:par>
                        <p:par>
                          <p:cTn id="63" fill="hold" nodeType="afterGroup">
                            <p:stCondLst>
                              <p:cond delay="3000"/>
                            </p:stCondLst>
                            <p:childTnLst>
                              <p:par>
                                <p:cTn id="64" presetID="22" presetClass="entr" presetSubtype="1" fill="hold" nodeType="after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up)">
                                      <p:cBhvr>
                                        <p:cTn id="66" dur="500"/>
                                        <p:tgtEl>
                                          <p:spTgt spid="56"/>
                                        </p:tgtEl>
                                      </p:cBhvr>
                                    </p:animEffect>
                                  </p:childTnLst>
                                </p:cTn>
                              </p:par>
                            </p:childTnLst>
                          </p:cTn>
                        </p:par>
                        <p:par>
                          <p:cTn id="67" fill="hold" nodeType="afterGroup">
                            <p:stCondLst>
                              <p:cond delay="3500"/>
                            </p:stCondLst>
                            <p:childTnLst>
                              <p:par>
                                <p:cTn id="68" presetID="22" presetClass="entr" presetSubtype="2"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wipe(right)">
                                      <p:cBhvr>
                                        <p:cTn id="70" dur="500"/>
                                        <p:tgtEl>
                                          <p:spTgt spid="5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left)">
                                      <p:cBhvr>
                                        <p:cTn id="75" dur="500"/>
                                        <p:tgtEl>
                                          <p:spTgt spid="49"/>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fade">
                                      <p:cBhvr>
                                        <p:cTn id="85" dur="1000"/>
                                        <p:tgtEl>
                                          <p:spTgt spid="58"/>
                                        </p:tgtEl>
                                      </p:cBhvr>
                                    </p:animEffect>
                                    <p:anim calcmode="lin" valueType="num">
                                      <p:cBhvr>
                                        <p:cTn id="86" dur="1000" fill="hold"/>
                                        <p:tgtEl>
                                          <p:spTgt spid="58"/>
                                        </p:tgtEl>
                                        <p:attrNameLst>
                                          <p:attrName>ppt_x</p:attrName>
                                        </p:attrNameLst>
                                      </p:cBhvr>
                                      <p:tavLst>
                                        <p:tav tm="0">
                                          <p:val>
                                            <p:strVal val="#ppt_x"/>
                                          </p:val>
                                        </p:tav>
                                        <p:tav tm="100000">
                                          <p:val>
                                            <p:strVal val="#ppt_x"/>
                                          </p:val>
                                        </p:tav>
                                      </p:tavLst>
                                    </p:anim>
                                    <p:anim calcmode="lin" valueType="num">
                                      <p:cBhvr>
                                        <p:cTn id="8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50" presetClass="entr" presetSubtype="0" decel="100000" fill="hold" grpId="0" nodeType="click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1000" fill="hold"/>
                                        <p:tgtEl>
                                          <p:spTgt spid="59"/>
                                        </p:tgtEl>
                                        <p:attrNameLst>
                                          <p:attrName>ppt_w</p:attrName>
                                        </p:attrNameLst>
                                      </p:cBhvr>
                                      <p:tavLst>
                                        <p:tav tm="0">
                                          <p:val>
                                            <p:strVal val="#ppt_w+.3"/>
                                          </p:val>
                                        </p:tav>
                                        <p:tav tm="100000">
                                          <p:val>
                                            <p:strVal val="#ppt_w"/>
                                          </p:val>
                                        </p:tav>
                                      </p:tavLst>
                                    </p:anim>
                                    <p:anim calcmode="lin" valueType="num">
                                      <p:cBhvr>
                                        <p:cTn id="93" dur="1000" fill="hold"/>
                                        <p:tgtEl>
                                          <p:spTgt spid="59"/>
                                        </p:tgtEl>
                                        <p:attrNameLst>
                                          <p:attrName>ppt_h</p:attrName>
                                        </p:attrNameLst>
                                      </p:cBhvr>
                                      <p:tavLst>
                                        <p:tav tm="0">
                                          <p:val>
                                            <p:strVal val="#ppt_h"/>
                                          </p:val>
                                        </p:tav>
                                        <p:tav tm="100000">
                                          <p:val>
                                            <p:strVal val="#ppt_h"/>
                                          </p:val>
                                        </p:tav>
                                      </p:tavLst>
                                    </p:anim>
                                    <p:animEffect transition="in" filter="fade">
                                      <p:cBhvr>
                                        <p:cTn id="94" dur="1000"/>
                                        <p:tgtEl>
                                          <p:spTgt spid="59"/>
                                        </p:tgtEl>
                                      </p:cBhvr>
                                    </p:animEffect>
                                  </p:childTnLst>
                                </p:cTn>
                              </p:par>
                            </p:childTnLst>
                          </p:cTn>
                        </p:par>
                        <p:par>
                          <p:cTn id="95" fill="hold" nodeType="afterGroup">
                            <p:stCondLst>
                              <p:cond delay="1000"/>
                            </p:stCondLst>
                            <p:childTnLst>
                              <p:par>
                                <p:cTn id="96" presetID="50" presetClass="entr" presetSubtype="0" decel="100000" fill="hold" grpId="0" nodeType="afterEffect">
                                  <p:stCondLst>
                                    <p:cond delay="0"/>
                                  </p:stCondLst>
                                  <p:childTnLst>
                                    <p:set>
                                      <p:cBhvr>
                                        <p:cTn id="97" dur="1" fill="hold">
                                          <p:stCondLst>
                                            <p:cond delay="0"/>
                                          </p:stCondLst>
                                        </p:cTn>
                                        <p:tgtEl>
                                          <p:spTgt spid="60"/>
                                        </p:tgtEl>
                                        <p:attrNameLst>
                                          <p:attrName>style.visibility</p:attrName>
                                        </p:attrNameLst>
                                      </p:cBhvr>
                                      <p:to>
                                        <p:strVal val="visible"/>
                                      </p:to>
                                    </p:set>
                                    <p:anim calcmode="lin" valueType="num">
                                      <p:cBhvr>
                                        <p:cTn id="98" dur="1000" fill="hold"/>
                                        <p:tgtEl>
                                          <p:spTgt spid="60"/>
                                        </p:tgtEl>
                                        <p:attrNameLst>
                                          <p:attrName>ppt_w</p:attrName>
                                        </p:attrNameLst>
                                      </p:cBhvr>
                                      <p:tavLst>
                                        <p:tav tm="0">
                                          <p:val>
                                            <p:strVal val="#ppt_w+.3"/>
                                          </p:val>
                                        </p:tav>
                                        <p:tav tm="100000">
                                          <p:val>
                                            <p:strVal val="#ppt_w"/>
                                          </p:val>
                                        </p:tav>
                                      </p:tavLst>
                                    </p:anim>
                                    <p:anim calcmode="lin" valueType="num">
                                      <p:cBhvr>
                                        <p:cTn id="99" dur="1000" fill="hold"/>
                                        <p:tgtEl>
                                          <p:spTgt spid="60"/>
                                        </p:tgtEl>
                                        <p:attrNameLst>
                                          <p:attrName>ppt_h</p:attrName>
                                        </p:attrNameLst>
                                      </p:cBhvr>
                                      <p:tavLst>
                                        <p:tav tm="0">
                                          <p:val>
                                            <p:strVal val="#ppt_h"/>
                                          </p:val>
                                        </p:tav>
                                        <p:tav tm="100000">
                                          <p:val>
                                            <p:strVal val="#ppt_h"/>
                                          </p:val>
                                        </p:tav>
                                      </p:tavLst>
                                    </p:anim>
                                    <p:animEffect transition="in" filter="fade">
                                      <p:cBhvr>
                                        <p:cTn id="100" dur="1000"/>
                                        <p:tgtEl>
                                          <p:spTgt spid="60"/>
                                        </p:tgtEl>
                                      </p:cBhvr>
                                    </p:animEffect>
                                  </p:childTnLst>
                                </p:cTn>
                              </p:par>
                            </p:childTnLst>
                          </p:cTn>
                        </p:par>
                        <p:par>
                          <p:cTn id="101" fill="hold" nodeType="afterGroup">
                            <p:stCondLst>
                              <p:cond delay="2000"/>
                            </p:stCondLst>
                            <p:childTnLst>
                              <p:par>
                                <p:cTn id="102" presetID="50" presetClass="entr" presetSubtype="0" decel="100000" fill="hold" grpId="0" nodeType="afterEffect">
                                  <p:stCondLst>
                                    <p:cond delay="0"/>
                                  </p:stCondLst>
                                  <p:childTnLst>
                                    <p:set>
                                      <p:cBhvr>
                                        <p:cTn id="103" dur="1" fill="hold">
                                          <p:stCondLst>
                                            <p:cond delay="0"/>
                                          </p:stCondLst>
                                        </p:cTn>
                                        <p:tgtEl>
                                          <p:spTgt spid="61"/>
                                        </p:tgtEl>
                                        <p:attrNameLst>
                                          <p:attrName>style.visibility</p:attrName>
                                        </p:attrNameLst>
                                      </p:cBhvr>
                                      <p:to>
                                        <p:strVal val="visible"/>
                                      </p:to>
                                    </p:set>
                                    <p:anim calcmode="lin" valueType="num">
                                      <p:cBhvr>
                                        <p:cTn id="104" dur="1000" fill="hold"/>
                                        <p:tgtEl>
                                          <p:spTgt spid="61"/>
                                        </p:tgtEl>
                                        <p:attrNameLst>
                                          <p:attrName>ppt_w</p:attrName>
                                        </p:attrNameLst>
                                      </p:cBhvr>
                                      <p:tavLst>
                                        <p:tav tm="0">
                                          <p:val>
                                            <p:strVal val="#ppt_w+.3"/>
                                          </p:val>
                                        </p:tav>
                                        <p:tav tm="100000">
                                          <p:val>
                                            <p:strVal val="#ppt_w"/>
                                          </p:val>
                                        </p:tav>
                                      </p:tavLst>
                                    </p:anim>
                                    <p:anim calcmode="lin" valueType="num">
                                      <p:cBhvr>
                                        <p:cTn id="105" dur="1000" fill="hold"/>
                                        <p:tgtEl>
                                          <p:spTgt spid="61"/>
                                        </p:tgtEl>
                                        <p:attrNameLst>
                                          <p:attrName>ppt_h</p:attrName>
                                        </p:attrNameLst>
                                      </p:cBhvr>
                                      <p:tavLst>
                                        <p:tav tm="0">
                                          <p:val>
                                            <p:strVal val="#ppt_h"/>
                                          </p:val>
                                        </p:tav>
                                        <p:tav tm="100000">
                                          <p:val>
                                            <p:strVal val="#ppt_h"/>
                                          </p:val>
                                        </p:tav>
                                      </p:tavLst>
                                    </p:anim>
                                    <p:animEffect transition="in" filter="fade">
                                      <p:cBhvr>
                                        <p:cTn id="106" dur="1000"/>
                                        <p:tgtEl>
                                          <p:spTgt spid="61"/>
                                        </p:tgtEl>
                                      </p:cBhvr>
                                    </p:animEffect>
                                  </p:childTnLst>
                                </p:cTn>
                              </p:par>
                            </p:childTnLst>
                          </p:cTn>
                        </p:par>
                        <p:par>
                          <p:cTn id="107" fill="hold" nodeType="afterGroup">
                            <p:stCondLst>
                              <p:cond delay="3000"/>
                            </p:stCondLst>
                            <p:childTnLst>
                              <p:par>
                                <p:cTn id="108" presetID="50" presetClass="entr" presetSubtype="0" decel="100000" fill="hold" grpId="0" nodeType="afterEffect">
                                  <p:stCondLst>
                                    <p:cond delay="0"/>
                                  </p:stCondLst>
                                  <p:childTnLst>
                                    <p:set>
                                      <p:cBhvr>
                                        <p:cTn id="109" dur="1" fill="hold">
                                          <p:stCondLst>
                                            <p:cond delay="0"/>
                                          </p:stCondLst>
                                        </p:cTn>
                                        <p:tgtEl>
                                          <p:spTgt spid="62"/>
                                        </p:tgtEl>
                                        <p:attrNameLst>
                                          <p:attrName>style.visibility</p:attrName>
                                        </p:attrNameLst>
                                      </p:cBhvr>
                                      <p:to>
                                        <p:strVal val="visible"/>
                                      </p:to>
                                    </p:set>
                                    <p:anim calcmode="lin" valueType="num">
                                      <p:cBhvr>
                                        <p:cTn id="110" dur="1000" fill="hold"/>
                                        <p:tgtEl>
                                          <p:spTgt spid="62"/>
                                        </p:tgtEl>
                                        <p:attrNameLst>
                                          <p:attrName>ppt_w</p:attrName>
                                        </p:attrNameLst>
                                      </p:cBhvr>
                                      <p:tavLst>
                                        <p:tav tm="0">
                                          <p:val>
                                            <p:strVal val="#ppt_w+.3"/>
                                          </p:val>
                                        </p:tav>
                                        <p:tav tm="100000">
                                          <p:val>
                                            <p:strVal val="#ppt_w"/>
                                          </p:val>
                                        </p:tav>
                                      </p:tavLst>
                                    </p:anim>
                                    <p:anim calcmode="lin" valueType="num">
                                      <p:cBhvr>
                                        <p:cTn id="111" dur="1000" fill="hold"/>
                                        <p:tgtEl>
                                          <p:spTgt spid="62"/>
                                        </p:tgtEl>
                                        <p:attrNameLst>
                                          <p:attrName>ppt_h</p:attrName>
                                        </p:attrNameLst>
                                      </p:cBhvr>
                                      <p:tavLst>
                                        <p:tav tm="0">
                                          <p:val>
                                            <p:strVal val="#ppt_h"/>
                                          </p:val>
                                        </p:tav>
                                        <p:tav tm="100000">
                                          <p:val>
                                            <p:strVal val="#ppt_h"/>
                                          </p:val>
                                        </p:tav>
                                      </p:tavLst>
                                    </p:anim>
                                    <p:animEffect transition="in" filter="fade">
                                      <p:cBhvr>
                                        <p:cTn id="112"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48" grpId="0" animBg="1"/>
      <p:bldP spid="49" grpId="0" animBg="1"/>
      <p:bldP spid="58" grpId="0"/>
      <p:bldP spid="59" grpId="0"/>
      <p:bldP spid="60" grpId="0"/>
      <p:bldP spid="61" grpId="0"/>
      <p:bldP spid="62"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E2C969DE-EA69-48DD-937A-82482AD655F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存储器格式</a:t>
            </a:r>
          </a:p>
        </p:txBody>
      </p:sp>
      <p:sp>
        <p:nvSpPr>
          <p:cNvPr id="3" name="Rectangle 3">
            <a:extLst>
              <a:ext uri="{FF2B5EF4-FFF2-40B4-BE49-F238E27FC236}">
                <a16:creationId xmlns:a16="http://schemas.microsoft.com/office/drawing/2014/main" id="{C6E82F1A-F0B9-4DFC-BC38-D931E2C3C3C4}"/>
              </a:ext>
            </a:extLst>
          </p:cNvPr>
          <p:cNvSpPr>
            <a:spLocks noChangeArrowheads="1"/>
          </p:cNvSpPr>
          <p:nvPr/>
        </p:nvSpPr>
        <p:spPr bwMode="gray">
          <a:xfrm>
            <a:off x="1981201" y="1530350"/>
            <a:ext cx="6811963" cy="533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0800" bIns="10800" anchor="ctr"/>
          <a:lstStyle/>
          <a:p>
            <a:pPr>
              <a:defRPr/>
            </a:pPr>
            <a:r>
              <a:rPr lang="zh-CN" altLang="en-US" sz="2800" b="1" kern="0">
                <a:solidFill>
                  <a:srgbClr val="000099"/>
                </a:solidFill>
                <a:latin typeface="Times New Roman" pitchFamily="18" charset="0"/>
                <a:ea typeface="仿宋_GB2312" pitchFamily="49" charset="-122"/>
              </a:rPr>
              <a:t>小端的数据格式</a:t>
            </a:r>
            <a:r>
              <a:rPr lang="zh-CN" altLang="en-US" b="1" kern="0">
                <a:solidFill>
                  <a:srgbClr val="660066"/>
                </a:solidFill>
              </a:rPr>
              <a:t> </a:t>
            </a:r>
          </a:p>
        </p:txBody>
      </p:sp>
      <p:pic>
        <p:nvPicPr>
          <p:cNvPr id="38916" name="Picture 4">
            <a:extLst>
              <a:ext uri="{FF2B5EF4-FFF2-40B4-BE49-F238E27FC236}">
                <a16:creationId xmlns:a16="http://schemas.microsoft.com/office/drawing/2014/main" id="{C647853A-B60E-4DDC-90E1-7D9240561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2146300"/>
            <a:ext cx="5891213"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6">
            <a:extLst>
              <a:ext uri="{FF2B5EF4-FFF2-40B4-BE49-F238E27FC236}">
                <a16:creationId xmlns:a16="http://schemas.microsoft.com/office/drawing/2014/main" id="{E4A4648D-9D95-415F-80AA-8BD0DECB57AB}"/>
              </a:ext>
            </a:extLst>
          </p:cNvPr>
          <p:cNvGrpSpPr>
            <a:grpSpLocks/>
          </p:cNvGrpSpPr>
          <p:nvPr/>
        </p:nvGrpSpPr>
        <p:grpSpPr bwMode="auto">
          <a:xfrm>
            <a:off x="7696200" y="3998913"/>
            <a:ext cx="1524000" cy="2590800"/>
            <a:chOff x="3792" y="2496"/>
            <a:chExt cx="960" cy="1632"/>
          </a:xfrm>
        </p:grpSpPr>
        <p:sp>
          <p:nvSpPr>
            <p:cNvPr id="6" name="Rectangle 7">
              <a:extLst>
                <a:ext uri="{FF2B5EF4-FFF2-40B4-BE49-F238E27FC236}">
                  <a16:creationId xmlns:a16="http://schemas.microsoft.com/office/drawing/2014/main" id="{887B89FF-A24B-4FA4-8722-C798C36068A3}"/>
                </a:ext>
              </a:extLst>
            </p:cNvPr>
            <p:cNvSpPr>
              <a:spLocks noChangeArrowheads="1"/>
            </p:cNvSpPr>
            <p:nvPr/>
          </p:nvSpPr>
          <p:spPr bwMode="auto">
            <a:xfrm>
              <a:off x="3792" y="3024"/>
              <a:ext cx="960" cy="288"/>
            </a:xfrm>
            <a:prstGeom prst="rect">
              <a:avLst/>
            </a:prstGeom>
            <a:solidFill>
              <a:srgbClr val="ECD882"/>
            </a:solidFill>
            <a:ln w="19050">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7" name="Rectangle 8">
              <a:extLst>
                <a:ext uri="{FF2B5EF4-FFF2-40B4-BE49-F238E27FC236}">
                  <a16:creationId xmlns:a16="http://schemas.microsoft.com/office/drawing/2014/main" id="{B0340975-1619-4DD5-97A4-7387A0CDE72B}"/>
                </a:ext>
              </a:extLst>
            </p:cNvPr>
            <p:cNvSpPr>
              <a:spLocks noChangeArrowheads="1"/>
            </p:cNvSpPr>
            <p:nvPr/>
          </p:nvSpPr>
          <p:spPr bwMode="auto">
            <a:xfrm>
              <a:off x="3792" y="3312"/>
              <a:ext cx="960" cy="288"/>
            </a:xfrm>
            <a:prstGeom prst="rect">
              <a:avLst/>
            </a:prstGeom>
            <a:solidFill>
              <a:srgbClr val="ECD882"/>
            </a:solidFill>
            <a:ln w="19050">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8" name="Rectangle 9">
              <a:extLst>
                <a:ext uri="{FF2B5EF4-FFF2-40B4-BE49-F238E27FC236}">
                  <a16:creationId xmlns:a16="http://schemas.microsoft.com/office/drawing/2014/main" id="{A5A86A0A-E723-4107-9198-0ACCBC5BCE92}"/>
                </a:ext>
              </a:extLst>
            </p:cNvPr>
            <p:cNvSpPr>
              <a:spLocks noChangeArrowheads="1"/>
            </p:cNvSpPr>
            <p:nvPr/>
          </p:nvSpPr>
          <p:spPr bwMode="auto">
            <a:xfrm>
              <a:off x="3792" y="3600"/>
              <a:ext cx="960" cy="288"/>
            </a:xfrm>
            <a:prstGeom prst="rect">
              <a:avLst/>
            </a:prstGeom>
            <a:solidFill>
              <a:srgbClr val="ECD882"/>
            </a:solidFill>
            <a:ln w="19050">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9" name="Rectangle 10">
              <a:extLst>
                <a:ext uri="{FF2B5EF4-FFF2-40B4-BE49-F238E27FC236}">
                  <a16:creationId xmlns:a16="http://schemas.microsoft.com/office/drawing/2014/main" id="{5BA9BB2C-C668-4460-A17F-D01AB3BDB9F0}"/>
                </a:ext>
              </a:extLst>
            </p:cNvPr>
            <p:cNvSpPr>
              <a:spLocks noChangeArrowheads="1"/>
            </p:cNvSpPr>
            <p:nvPr/>
          </p:nvSpPr>
          <p:spPr bwMode="auto">
            <a:xfrm>
              <a:off x="3792" y="2736"/>
              <a:ext cx="960" cy="288"/>
            </a:xfrm>
            <a:prstGeom prst="rect">
              <a:avLst/>
            </a:prstGeom>
            <a:solidFill>
              <a:srgbClr val="ECD882"/>
            </a:solidFill>
            <a:ln w="19050">
              <a:solidFill>
                <a:srgbClr val="40458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10" name="Line 11">
              <a:extLst>
                <a:ext uri="{FF2B5EF4-FFF2-40B4-BE49-F238E27FC236}">
                  <a16:creationId xmlns:a16="http://schemas.microsoft.com/office/drawing/2014/main" id="{3D6123F9-CCBC-4001-AB2D-7E6ACC355FE6}"/>
                </a:ext>
              </a:extLst>
            </p:cNvPr>
            <p:cNvSpPr>
              <a:spLocks noChangeShapeType="1"/>
            </p:cNvSpPr>
            <p:nvPr/>
          </p:nvSpPr>
          <p:spPr bwMode="auto">
            <a:xfrm>
              <a:off x="3792" y="2496"/>
              <a:ext cx="0" cy="1632"/>
            </a:xfrm>
            <a:prstGeom prst="line">
              <a:avLst/>
            </a:prstGeom>
            <a:noFill/>
            <a:ln w="19050">
              <a:solidFill>
                <a:srgbClr val="40458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11" name="Line 12">
              <a:extLst>
                <a:ext uri="{FF2B5EF4-FFF2-40B4-BE49-F238E27FC236}">
                  <a16:creationId xmlns:a16="http://schemas.microsoft.com/office/drawing/2014/main" id="{8D4AFBE0-BBC1-466E-893D-ECD4CBE7BEBD}"/>
                </a:ext>
              </a:extLst>
            </p:cNvPr>
            <p:cNvSpPr>
              <a:spLocks noChangeShapeType="1"/>
            </p:cNvSpPr>
            <p:nvPr/>
          </p:nvSpPr>
          <p:spPr bwMode="auto">
            <a:xfrm>
              <a:off x="4752" y="2496"/>
              <a:ext cx="0" cy="1632"/>
            </a:xfrm>
            <a:prstGeom prst="line">
              <a:avLst/>
            </a:prstGeom>
            <a:noFill/>
            <a:ln w="19050">
              <a:solidFill>
                <a:srgbClr val="40458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grpSp>
      <p:sp>
        <p:nvSpPr>
          <p:cNvPr id="12" name="Rectangle 13">
            <a:extLst>
              <a:ext uri="{FF2B5EF4-FFF2-40B4-BE49-F238E27FC236}">
                <a16:creationId xmlns:a16="http://schemas.microsoft.com/office/drawing/2014/main" id="{1D3BBC2C-EF48-478F-8B8E-868265082639}"/>
              </a:ext>
            </a:extLst>
          </p:cNvPr>
          <p:cNvSpPr>
            <a:spLocks noChangeArrowheads="1"/>
          </p:cNvSpPr>
          <p:nvPr/>
        </p:nvSpPr>
        <p:spPr bwMode="auto">
          <a:xfrm>
            <a:off x="9369426" y="3740151"/>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CC0000"/>
                </a:solidFill>
              </a:rPr>
              <a:t>低地址</a:t>
            </a:r>
          </a:p>
        </p:txBody>
      </p:sp>
      <p:sp>
        <p:nvSpPr>
          <p:cNvPr id="13" name="Rectangle 14">
            <a:extLst>
              <a:ext uri="{FF2B5EF4-FFF2-40B4-BE49-F238E27FC236}">
                <a16:creationId xmlns:a16="http://schemas.microsoft.com/office/drawing/2014/main" id="{AF5D5A7D-D946-4A94-8645-6B7980A61A21}"/>
              </a:ext>
            </a:extLst>
          </p:cNvPr>
          <p:cNvSpPr>
            <a:spLocks noChangeArrowheads="1"/>
          </p:cNvSpPr>
          <p:nvPr/>
        </p:nvSpPr>
        <p:spPr bwMode="auto">
          <a:xfrm>
            <a:off x="9369426" y="6375401"/>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CC0000"/>
                </a:solidFill>
              </a:rPr>
              <a:t>高地址</a:t>
            </a:r>
          </a:p>
        </p:txBody>
      </p:sp>
      <p:sp>
        <p:nvSpPr>
          <p:cNvPr id="14" name="Rectangle 15">
            <a:extLst>
              <a:ext uri="{FF2B5EF4-FFF2-40B4-BE49-F238E27FC236}">
                <a16:creationId xmlns:a16="http://schemas.microsoft.com/office/drawing/2014/main" id="{AA70ECAC-3EEC-4CB8-9CE4-B85AEFA448CB}"/>
              </a:ext>
            </a:extLst>
          </p:cNvPr>
          <p:cNvSpPr>
            <a:spLocks noChangeArrowheads="1"/>
          </p:cNvSpPr>
          <p:nvPr/>
        </p:nvSpPr>
        <p:spPr bwMode="auto">
          <a:xfrm>
            <a:off x="9369426" y="4379913"/>
            <a:ext cx="7729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000099"/>
                </a:solidFill>
              </a:rPr>
              <a:t>地址</a:t>
            </a:r>
            <a:r>
              <a:rPr lang="en-US" altLang="zh-CN" b="1" kern="0">
                <a:solidFill>
                  <a:srgbClr val="000099"/>
                </a:solidFill>
              </a:rPr>
              <a:t>A</a:t>
            </a:r>
          </a:p>
        </p:txBody>
      </p:sp>
      <p:sp>
        <p:nvSpPr>
          <p:cNvPr id="15" name="Rectangle 16">
            <a:extLst>
              <a:ext uri="{FF2B5EF4-FFF2-40B4-BE49-F238E27FC236}">
                <a16:creationId xmlns:a16="http://schemas.microsoft.com/office/drawing/2014/main" id="{76C3CA14-89B1-43D7-A366-A62C5B650421}"/>
              </a:ext>
            </a:extLst>
          </p:cNvPr>
          <p:cNvSpPr>
            <a:spLocks noChangeArrowheads="1"/>
          </p:cNvSpPr>
          <p:nvPr/>
        </p:nvSpPr>
        <p:spPr bwMode="auto">
          <a:xfrm>
            <a:off x="9369426" y="4822826"/>
            <a:ext cx="1069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000099"/>
                </a:solidFill>
              </a:rPr>
              <a:t>地址</a:t>
            </a:r>
            <a:r>
              <a:rPr lang="en-US" altLang="zh-CN" b="1" kern="0">
                <a:solidFill>
                  <a:srgbClr val="000099"/>
                </a:solidFill>
              </a:rPr>
              <a:t>A+1</a:t>
            </a:r>
          </a:p>
        </p:txBody>
      </p:sp>
      <p:sp>
        <p:nvSpPr>
          <p:cNvPr id="16" name="Rectangle 17">
            <a:extLst>
              <a:ext uri="{FF2B5EF4-FFF2-40B4-BE49-F238E27FC236}">
                <a16:creationId xmlns:a16="http://schemas.microsoft.com/office/drawing/2014/main" id="{0F5C89AA-5DCA-41E2-B20E-BFEAC4088231}"/>
              </a:ext>
            </a:extLst>
          </p:cNvPr>
          <p:cNvSpPr>
            <a:spLocks noChangeArrowheads="1"/>
          </p:cNvSpPr>
          <p:nvPr/>
        </p:nvSpPr>
        <p:spPr bwMode="auto">
          <a:xfrm>
            <a:off x="9369426" y="5294313"/>
            <a:ext cx="1069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000099"/>
                </a:solidFill>
              </a:rPr>
              <a:t>地址</a:t>
            </a:r>
            <a:r>
              <a:rPr lang="en-US" altLang="zh-CN" b="1" kern="0">
                <a:solidFill>
                  <a:srgbClr val="000099"/>
                </a:solidFill>
              </a:rPr>
              <a:t>A+2</a:t>
            </a:r>
          </a:p>
        </p:txBody>
      </p:sp>
      <p:sp>
        <p:nvSpPr>
          <p:cNvPr id="17" name="Rectangle 18">
            <a:extLst>
              <a:ext uri="{FF2B5EF4-FFF2-40B4-BE49-F238E27FC236}">
                <a16:creationId xmlns:a16="http://schemas.microsoft.com/office/drawing/2014/main" id="{77217EE8-2FDB-4A12-8374-80B91A1F2171}"/>
              </a:ext>
            </a:extLst>
          </p:cNvPr>
          <p:cNvSpPr>
            <a:spLocks noChangeArrowheads="1"/>
          </p:cNvSpPr>
          <p:nvPr/>
        </p:nvSpPr>
        <p:spPr bwMode="auto">
          <a:xfrm>
            <a:off x="9369426" y="5813426"/>
            <a:ext cx="1069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b="1" kern="0">
                <a:solidFill>
                  <a:srgbClr val="000099"/>
                </a:solidFill>
              </a:rPr>
              <a:t>地址</a:t>
            </a:r>
            <a:r>
              <a:rPr lang="en-US" altLang="zh-CN" b="1" kern="0">
                <a:solidFill>
                  <a:srgbClr val="000099"/>
                </a:solidFill>
              </a:rPr>
              <a:t>A+3</a:t>
            </a:r>
          </a:p>
        </p:txBody>
      </p:sp>
      <p:sp>
        <p:nvSpPr>
          <p:cNvPr id="18" name="AutoShape 19">
            <a:extLst>
              <a:ext uri="{FF2B5EF4-FFF2-40B4-BE49-F238E27FC236}">
                <a16:creationId xmlns:a16="http://schemas.microsoft.com/office/drawing/2014/main" id="{C00C84A7-CCAB-47A0-9649-D3F65A9D02B7}"/>
              </a:ext>
            </a:extLst>
          </p:cNvPr>
          <p:cNvSpPr>
            <a:spLocks/>
          </p:cNvSpPr>
          <p:nvPr/>
        </p:nvSpPr>
        <p:spPr bwMode="auto">
          <a:xfrm>
            <a:off x="4953000" y="1606550"/>
            <a:ext cx="2362200" cy="609600"/>
          </a:xfrm>
          <a:prstGeom prst="borderCallout2">
            <a:avLst>
              <a:gd name="adj1" fmla="val 18750"/>
              <a:gd name="adj2" fmla="val -3227"/>
              <a:gd name="adj3" fmla="val 18750"/>
              <a:gd name="adj4" fmla="val -14315"/>
              <a:gd name="adj5" fmla="val 168750"/>
              <a:gd name="adj6" fmla="val -25806"/>
            </a:avLst>
          </a:prstGeom>
          <a:solidFill>
            <a:srgbClr val="ECD882"/>
          </a:solidFill>
          <a:ln w="19050">
            <a:solidFill>
              <a:srgbClr val="6600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b="1" kern="0">
                <a:solidFill>
                  <a:srgbClr val="000099"/>
                </a:solidFill>
              </a:rPr>
              <a:t>最低有效字节的地址就是该</a:t>
            </a:r>
            <a:r>
              <a:rPr lang="en-US" altLang="zh-CN" b="1" kern="0">
                <a:solidFill>
                  <a:srgbClr val="000099"/>
                </a:solidFill>
              </a:rPr>
              <a:t>word</a:t>
            </a:r>
            <a:r>
              <a:rPr lang="zh-CN" altLang="en-US" b="1" kern="0">
                <a:solidFill>
                  <a:srgbClr val="000099"/>
                </a:solidFill>
              </a:rPr>
              <a:t>的地址</a:t>
            </a:r>
            <a:endParaRPr lang="zh-CN" altLang="en-US" kern="0">
              <a:solidFill>
                <a:sysClr val="windowText" lastClr="000000"/>
              </a:solidFill>
            </a:endParaRPr>
          </a:p>
        </p:txBody>
      </p:sp>
      <p:sp>
        <p:nvSpPr>
          <p:cNvPr id="19" name="AutoShape 20">
            <a:extLst>
              <a:ext uri="{FF2B5EF4-FFF2-40B4-BE49-F238E27FC236}">
                <a16:creationId xmlns:a16="http://schemas.microsoft.com/office/drawing/2014/main" id="{2A6A2FAC-8E7F-4963-8233-3901BE56513A}"/>
              </a:ext>
            </a:extLst>
          </p:cNvPr>
          <p:cNvSpPr>
            <a:spLocks/>
          </p:cNvSpPr>
          <p:nvPr/>
        </p:nvSpPr>
        <p:spPr bwMode="auto">
          <a:xfrm>
            <a:off x="7848600" y="1606550"/>
            <a:ext cx="1676400" cy="609600"/>
          </a:xfrm>
          <a:prstGeom prst="borderCallout2">
            <a:avLst>
              <a:gd name="adj1" fmla="val 18750"/>
              <a:gd name="adj2" fmla="val -4546"/>
              <a:gd name="adj3" fmla="val 18750"/>
              <a:gd name="adj4" fmla="val -20551"/>
              <a:gd name="adj5" fmla="val 302343"/>
              <a:gd name="adj6" fmla="val -37120"/>
            </a:avLst>
          </a:prstGeom>
          <a:solidFill>
            <a:srgbClr val="ECD882"/>
          </a:solidFill>
          <a:ln w="19050">
            <a:solidFill>
              <a:srgbClr val="6600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b="1" kern="0">
                <a:solidFill>
                  <a:srgbClr val="000099"/>
                </a:solidFill>
              </a:rPr>
              <a:t>最低有效字节位于最低地址</a:t>
            </a:r>
          </a:p>
        </p:txBody>
      </p:sp>
      <p:sp>
        <p:nvSpPr>
          <p:cNvPr id="20" name="Line 21">
            <a:extLst>
              <a:ext uri="{FF2B5EF4-FFF2-40B4-BE49-F238E27FC236}">
                <a16:creationId xmlns:a16="http://schemas.microsoft.com/office/drawing/2014/main" id="{B37F7321-9E30-4C42-B533-AABB261052F0}"/>
              </a:ext>
            </a:extLst>
          </p:cNvPr>
          <p:cNvSpPr>
            <a:spLocks noChangeShapeType="1"/>
          </p:cNvSpPr>
          <p:nvPr/>
        </p:nvSpPr>
        <p:spPr bwMode="auto">
          <a:xfrm>
            <a:off x="6858000" y="3740150"/>
            <a:ext cx="0" cy="838200"/>
          </a:xfrm>
          <a:prstGeom prst="line">
            <a:avLst/>
          </a:prstGeom>
          <a:noFill/>
          <a:ln w="28575">
            <a:pattFill prst="pct75">
              <a:fgClr>
                <a:srgbClr val="CC0000"/>
              </a:fgClr>
              <a:bgClr>
                <a:srgbClr val="FFFF66"/>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1" name="Line 22">
            <a:extLst>
              <a:ext uri="{FF2B5EF4-FFF2-40B4-BE49-F238E27FC236}">
                <a16:creationId xmlns:a16="http://schemas.microsoft.com/office/drawing/2014/main" id="{F18E43BE-0500-424B-AEF2-AE3631C28495}"/>
              </a:ext>
            </a:extLst>
          </p:cNvPr>
          <p:cNvSpPr>
            <a:spLocks noChangeShapeType="1"/>
          </p:cNvSpPr>
          <p:nvPr/>
        </p:nvSpPr>
        <p:spPr bwMode="auto">
          <a:xfrm flipH="1">
            <a:off x="6858000" y="4578350"/>
            <a:ext cx="838200" cy="0"/>
          </a:xfrm>
          <a:prstGeom prst="line">
            <a:avLst/>
          </a:prstGeom>
          <a:noFill/>
          <a:ln w="28575">
            <a:pattFill prst="pct75">
              <a:fgClr>
                <a:srgbClr val="CC0000"/>
              </a:fgClr>
              <a:bgClr>
                <a:srgbClr val="FFFF66"/>
              </a:bgClr>
            </a:patt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2" name="Line 23">
            <a:extLst>
              <a:ext uri="{FF2B5EF4-FFF2-40B4-BE49-F238E27FC236}">
                <a16:creationId xmlns:a16="http://schemas.microsoft.com/office/drawing/2014/main" id="{F6CA94F2-6E4C-4460-B988-135AFEA06761}"/>
              </a:ext>
            </a:extLst>
          </p:cNvPr>
          <p:cNvSpPr>
            <a:spLocks noChangeShapeType="1"/>
          </p:cNvSpPr>
          <p:nvPr/>
        </p:nvSpPr>
        <p:spPr bwMode="auto">
          <a:xfrm>
            <a:off x="5410200" y="3740150"/>
            <a:ext cx="0" cy="1447800"/>
          </a:xfrm>
          <a:prstGeom prst="line">
            <a:avLst/>
          </a:prstGeom>
          <a:noFill/>
          <a:ln w="28575">
            <a:pattFill prst="pct75">
              <a:fgClr>
                <a:srgbClr val="CC0000"/>
              </a:fgClr>
              <a:bgClr>
                <a:srgbClr val="FFFF66"/>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3" name="Line 24">
            <a:extLst>
              <a:ext uri="{FF2B5EF4-FFF2-40B4-BE49-F238E27FC236}">
                <a16:creationId xmlns:a16="http://schemas.microsoft.com/office/drawing/2014/main" id="{43AE1CCA-A86E-4CC4-ABA0-D4650229CCFC}"/>
              </a:ext>
            </a:extLst>
          </p:cNvPr>
          <p:cNvSpPr>
            <a:spLocks noChangeShapeType="1"/>
          </p:cNvSpPr>
          <p:nvPr/>
        </p:nvSpPr>
        <p:spPr bwMode="auto">
          <a:xfrm flipH="1">
            <a:off x="5410200" y="5187950"/>
            <a:ext cx="2286000" cy="0"/>
          </a:xfrm>
          <a:prstGeom prst="line">
            <a:avLst/>
          </a:prstGeom>
          <a:noFill/>
          <a:ln w="28575">
            <a:pattFill prst="pct75">
              <a:fgClr>
                <a:srgbClr val="CC0000"/>
              </a:fgClr>
              <a:bgClr>
                <a:srgbClr val="FFFF66"/>
              </a:bgClr>
            </a:patt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4" name="Line 25">
            <a:extLst>
              <a:ext uri="{FF2B5EF4-FFF2-40B4-BE49-F238E27FC236}">
                <a16:creationId xmlns:a16="http://schemas.microsoft.com/office/drawing/2014/main" id="{3EC89C4B-6129-4210-84C0-43CA8D6F8C8F}"/>
              </a:ext>
            </a:extLst>
          </p:cNvPr>
          <p:cNvSpPr>
            <a:spLocks noChangeShapeType="1"/>
          </p:cNvSpPr>
          <p:nvPr/>
        </p:nvSpPr>
        <p:spPr bwMode="auto">
          <a:xfrm>
            <a:off x="3962400" y="3740150"/>
            <a:ext cx="0" cy="1905000"/>
          </a:xfrm>
          <a:prstGeom prst="line">
            <a:avLst/>
          </a:prstGeom>
          <a:noFill/>
          <a:ln w="28575">
            <a:pattFill prst="pct75">
              <a:fgClr>
                <a:srgbClr val="CC0000"/>
              </a:fgClr>
              <a:bgClr>
                <a:srgbClr val="FFFF66"/>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5" name="Line 26">
            <a:extLst>
              <a:ext uri="{FF2B5EF4-FFF2-40B4-BE49-F238E27FC236}">
                <a16:creationId xmlns:a16="http://schemas.microsoft.com/office/drawing/2014/main" id="{A443758B-DC1B-468C-9863-B801FB7156B3}"/>
              </a:ext>
            </a:extLst>
          </p:cNvPr>
          <p:cNvSpPr>
            <a:spLocks noChangeShapeType="1"/>
          </p:cNvSpPr>
          <p:nvPr/>
        </p:nvSpPr>
        <p:spPr bwMode="auto">
          <a:xfrm flipH="1">
            <a:off x="3962400" y="5645150"/>
            <a:ext cx="3733800" cy="0"/>
          </a:xfrm>
          <a:prstGeom prst="line">
            <a:avLst/>
          </a:prstGeom>
          <a:noFill/>
          <a:ln w="28575">
            <a:pattFill prst="pct75">
              <a:fgClr>
                <a:srgbClr val="CC0000"/>
              </a:fgClr>
              <a:bgClr>
                <a:srgbClr val="FFFF66"/>
              </a:bgClr>
            </a:patt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6" name="Line 27">
            <a:extLst>
              <a:ext uri="{FF2B5EF4-FFF2-40B4-BE49-F238E27FC236}">
                <a16:creationId xmlns:a16="http://schemas.microsoft.com/office/drawing/2014/main" id="{9E93A3AB-28F3-4CC6-8F41-FD9D74F45593}"/>
              </a:ext>
            </a:extLst>
          </p:cNvPr>
          <p:cNvSpPr>
            <a:spLocks noChangeShapeType="1"/>
          </p:cNvSpPr>
          <p:nvPr/>
        </p:nvSpPr>
        <p:spPr bwMode="auto">
          <a:xfrm>
            <a:off x="2590800" y="3740150"/>
            <a:ext cx="0" cy="2362200"/>
          </a:xfrm>
          <a:prstGeom prst="line">
            <a:avLst/>
          </a:prstGeom>
          <a:noFill/>
          <a:ln w="28575">
            <a:pattFill prst="pct75">
              <a:fgClr>
                <a:srgbClr val="CC0000"/>
              </a:fgClr>
              <a:bgClr>
                <a:srgbClr val="FFFF66"/>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7" name="Line 28">
            <a:extLst>
              <a:ext uri="{FF2B5EF4-FFF2-40B4-BE49-F238E27FC236}">
                <a16:creationId xmlns:a16="http://schemas.microsoft.com/office/drawing/2014/main" id="{AD45D333-87F9-4497-90E2-D6BBCE41F4C4}"/>
              </a:ext>
            </a:extLst>
          </p:cNvPr>
          <p:cNvSpPr>
            <a:spLocks noChangeShapeType="1"/>
          </p:cNvSpPr>
          <p:nvPr/>
        </p:nvSpPr>
        <p:spPr bwMode="auto">
          <a:xfrm flipH="1">
            <a:off x="2590800" y="6102350"/>
            <a:ext cx="5105400" cy="0"/>
          </a:xfrm>
          <a:prstGeom prst="line">
            <a:avLst/>
          </a:prstGeom>
          <a:noFill/>
          <a:ln w="28575">
            <a:pattFill prst="pct75">
              <a:fgClr>
                <a:srgbClr val="CC0000"/>
              </a:fgClr>
              <a:bgClr>
                <a:srgbClr val="FFFF66"/>
              </a:bgClr>
            </a:patt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a:solidFill>
                <a:sysClr val="windowText" lastClr="000000"/>
              </a:solidFill>
            </a:endParaRPr>
          </a:p>
        </p:txBody>
      </p:sp>
      <p:sp>
        <p:nvSpPr>
          <p:cNvPr id="28" name="Rectangle 29">
            <a:extLst>
              <a:ext uri="{FF2B5EF4-FFF2-40B4-BE49-F238E27FC236}">
                <a16:creationId xmlns:a16="http://schemas.microsoft.com/office/drawing/2014/main" id="{49F6C639-FF3D-41A1-A439-4E8AB49FAD5D}"/>
              </a:ext>
            </a:extLst>
          </p:cNvPr>
          <p:cNvSpPr>
            <a:spLocks noChangeArrowheads="1"/>
          </p:cNvSpPr>
          <p:nvPr/>
        </p:nvSpPr>
        <p:spPr bwMode="auto">
          <a:xfrm>
            <a:off x="7391400" y="2368550"/>
            <a:ext cx="24112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kern="0">
                <a:solidFill>
                  <a:srgbClr val="CC0000"/>
                </a:solidFill>
              </a:rPr>
              <a:t>word a=0x </a:t>
            </a:r>
            <a:r>
              <a:rPr lang="en-US" altLang="zh-CN" b="1" u="sng" kern="0">
                <a:solidFill>
                  <a:srgbClr val="CC0000"/>
                </a:solidFill>
              </a:rPr>
              <a:t>f6</a:t>
            </a:r>
            <a:r>
              <a:rPr lang="en-US" altLang="zh-CN" b="1" kern="0">
                <a:solidFill>
                  <a:srgbClr val="CC0000"/>
                </a:solidFill>
              </a:rPr>
              <a:t> </a:t>
            </a:r>
            <a:r>
              <a:rPr lang="en-US" altLang="zh-CN" b="1" u="sng" kern="0">
                <a:solidFill>
                  <a:srgbClr val="CC0000"/>
                </a:solidFill>
              </a:rPr>
              <a:t>73</a:t>
            </a:r>
            <a:r>
              <a:rPr lang="en-US" altLang="zh-CN" b="1" kern="0">
                <a:solidFill>
                  <a:srgbClr val="CC0000"/>
                </a:solidFill>
              </a:rPr>
              <a:t> </a:t>
            </a:r>
            <a:r>
              <a:rPr lang="en-US" altLang="zh-CN" b="1" u="sng" kern="0">
                <a:solidFill>
                  <a:srgbClr val="CC0000"/>
                </a:solidFill>
              </a:rPr>
              <a:t>4b</a:t>
            </a:r>
            <a:r>
              <a:rPr lang="en-US" altLang="zh-CN" b="1" kern="0">
                <a:solidFill>
                  <a:srgbClr val="CC0000"/>
                </a:solidFill>
              </a:rPr>
              <a:t> </a:t>
            </a:r>
            <a:r>
              <a:rPr lang="en-US" altLang="zh-CN" b="1" u="sng" kern="0">
                <a:solidFill>
                  <a:srgbClr val="CC0000"/>
                </a:solidFill>
              </a:rPr>
              <a:t>cd</a:t>
            </a:r>
          </a:p>
        </p:txBody>
      </p:sp>
      <p:sp>
        <p:nvSpPr>
          <p:cNvPr id="29" name="Rectangle 30">
            <a:extLst>
              <a:ext uri="{FF2B5EF4-FFF2-40B4-BE49-F238E27FC236}">
                <a16:creationId xmlns:a16="http://schemas.microsoft.com/office/drawing/2014/main" id="{A96D3CB5-56EB-435C-B20C-DE33F5FD6E27}"/>
              </a:ext>
            </a:extLst>
          </p:cNvPr>
          <p:cNvSpPr>
            <a:spLocks noChangeArrowheads="1"/>
          </p:cNvSpPr>
          <p:nvPr/>
        </p:nvSpPr>
        <p:spPr bwMode="auto">
          <a:xfrm>
            <a:off x="8229600" y="579755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kern="0">
                <a:solidFill>
                  <a:srgbClr val="CC0000"/>
                </a:solidFill>
              </a:rPr>
              <a:t>f6</a:t>
            </a:r>
          </a:p>
        </p:txBody>
      </p:sp>
      <p:sp>
        <p:nvSpPr>
          <p:cNvPr id="30" name="Rectangle 31">
            <a:extLst>
              <a:ext uri="{FF2B5EF4-FFF2-40B4-BE49-F238E27FC236}">
                <a16:creationId xmlns:a16="http://schemas.microsoft.com/office/drawing/2014/main" id="{8FE0B106-B2B7-4A76-9CE7-7208782D8DDE}"/>
              </a:ext>
            </a:extLst>
          </p:cNvPr>
          <p:cNvSpPr>
            <a:spLocks noChangeArrowheads="1"/>
          </p:cNvSpPr>
          <p:nvPr/>
        </p:nvSpPr>
        <p:spPr bwMode="auto">
          <a:xfrm>
            <a:off x="8229600" y="5340350"/>
            <a:ext cx="4571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kern="0">
                <a:solidFill>
                  <a:srgbClr val="CC0000"/>
                </a:solidFill>
              </a:rPr>
              <a:t>73</a:t>
            </a:r>
          </a:p>
        </p:txBody>
      </p:sp>
      <p:sp>
        <p:nvSpPr>
          <p:cNvPr id="31" name="Rectangle 32">
            <a:extLst>
              <a:ext uri="{FF2B5EF4-FFF2-40B4-BE49-F238E27FC236}">
                <a16:creationId xmlns:a16="http://schemas.microsoft.com/office/drawing/2014/main" id="{DF211E0A-643D-4024-9D92-0F59BF361545}"/>
              </a:ext>
            </a:extLst>
          </p:cNvPr>
          <p:cNvSpPr>
            <a:spLocks noChangeArrowheads="1"/>
          </p:cNvSpPr>
          <p:nvPr/>
        </p:nvSpPr>
        <p:spPr bwMode="auto">
          <a:xfrm>
            <a:off x="8229600" y="4883151"/>
            <a:ext cx="450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kern="0">
                <a:solidFill>
                  <a:srgbClr val="CC0000"/>
                </a:solidFill>
              </a:rPr>
              <a:t>4b</a:t>
            </a:r>
          </a:p>
        </p:txBody>
      </p:sp>
      <p:sp>
        <p:nvSpPr>
          <p:cNvPr id="32" name="Rectangle 33">
            <a:extLst>
              <a:ext uri="{FF2B5EF4-FFF2-40B4-BE49-F238E27FC236}">
                <a16:creationId xmlns:a16="http://schemas.microsoft.com/office/drawing/2014/main" id="{008B432C-42D5-4FDC-B6A0-C710730299E2}"/>
              </a:ext>
            </a:extLst>
          </p:cNvPr>
          <p:cNvSpPr>
            <a:spLocks noChangeArrowheads="1"/>
          </p:cNvSpPr>
          <p:nvPr/>
        </p:nvSpPr>
        <p:spPr bwMode="auto">
          <a:xfrm>
            <a:off x="8229600" y="4349750"/>
            <a:ext cx="417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kern="0">
                <a:solidFill>
                  <a:srgbClr val="CC0000"/>
                </a:solidFill>
              </a:rPr>
              <a:t>cd</a:t>
            </a:r>
          </a:p>
        </p:txBody>
      </p:sp>
    </p:spTree>
    <p:extLst>
      <p:ext uri="{BB962C8B-B14F-4D97-AF65-F5344CB8AC3E}">
        <p14:creationId xmlns:p14="http://schemas.microsoft.com/office/powerpoint/2010/main" val="18358713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9"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par>
                          <p:cTn id="14" fill="hold" nodeType="afterGroup">
                            <p:stCondLst>
                              <p:cond delay="1500"/>
                            </p:stCondLst>
                            <p:childTnLst>
                              <p:par>
                                <p:cTn id="15" presetID="9"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par>
                          <p:cTn id="18" fill="hold" nodeType="afterGroup">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1+#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500"/>
                            </p:stCondLst>
                            <p:childTnLst>
                              <p:par>
                                <p:cTn id="24" presetID="2" presetClass="entr" presetSubtype="2"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1+#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3000"/>
                            </p:stCondLst>
                            <p:childTnLst>
                              <p:par>
                                <p:cTn id="29" presetID="2" presetClass="entr" presetSubtype="2"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500"/>
                            </p:stCondLst>
                            <p:childTnLst>
                              <p:par>
                                <p:cTn id="34" presetID="2" presetClass="entr" presetSubtype="2"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nodeType="afterGroup">
                            <p:stCondLst>
                              <p:cond delay="1000"/>
                            </p:stCondLst>
                            <p:childTnLst>
                              <p:par>
                                <p:cTn id="48" presetID="22" presetClass="entr" presetSubtype="1"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up)">
                                      <p:cBhvr>
                                        <p:cTn id="50" dur="500"/>
                                        <p:tgtEl>
                                          <p:spTgt spid="22"/>
                                        </p:tgtEl>
                                      </p:cBhvr>
                                    </p:animEffect>
                                  </p:childTnLst>
                                </p:cTn>
                              </p:par>
                            </p:childTnLst>
                          </p:cTn>
                        </p:par>
                        <p:par>
                          <p:cTn id="51" fill="hold" nodeType="afterGroup">
                            <p:stCondLst>
                              <p:cond delay="1500"/>
                            </p:stCondLst>
                            <p:childTnLst>
                              <p:par>
                                <p:cTn id="52" presetID="22" presetClass="entr" presetSubtype="8"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par>
                          <p:cTn id="55" fill="hold" nodeType="afterGroup">
                            <p:stCondLst>
                              <p:cond delay="2000"/>
                            </p:stCondLst>
                            <p:childTnLst>
                              <p:par>
                                <p:cTn id="56" presetID="22" presetClass="entr" presetSubtype="1"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up)">
                                      <p:cBhvr>
                                        <p:cTn id="58" dur="500"/>
                                        <p:tgtEl>
                                          <p:spTgt spid="24"/>
                                        </p:tgtEl>
                                      </p:cBhvr>
                                    </p:animEffect>
                                  </p:childTnLst>
                                </p:cTn>
                              </p:par>
                            </p:childTnLst>
                          </p:cTn>
                        </p:par>
                        <p:par>
                          <p:cTn id="59" fill="hold" nodeType="afterGroup">
                            <p:stCondLst>
                              <p:cond delay="2500"/>
                            </p:stCondLst>
                            <p:childTnLst>
                              <p:par>
                                <p:cTn id="60" presetID="22" presetClass="entr" presetSubtype="8" fill="hold"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par>
                          <p:cTn id="63" fill="hold" nodeType="afterGroup">
                            <p:stCondLst>
                              <p:cond delay="3000"/>
                            </p:stCondLst>
                            <p:childTnLst>
                              <p:par>
                                <p:cTn id="64" presetID="22" presetClass="entr" presetSubtype="1" fill="hold"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childTnLst>
                          </p:cTn>
                        </p:par>
                        <p:par>
                          <p:cTn id="67" fill="hold" nodeType="afterGroup">
                            <p:stCondLst>
                              <p:cond delay="3500"/>
                            </p:stCondLst>
                            <p:childTnLst>
                              <p:par>
                                <p:cTn id="68" presetID="22" presetClass="entr" presetSubtype="8"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left)">
                                      <p:cBhvr>
                                        <p:cTn id="70" dur="500"/>
                                        <p:tgtEl>
                                          <p:spTgt spid="27"/>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left)">
                                      <p:cBhvr>
                                        <p:cTn id="75" dur="500"/>
                                        <p:tgtEl>
                                          <p:spTgt spid="19"/>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left)">
                                      <p:cBhvr>
                                        <p:cTn id="80" dur="500"/>
                                        <p:tgtEl>
                                          <p:spTgt spid="1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47" presetClass="entr" presetSubtype="0"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1000"/>
                                        <p:tgtEl>
                                          <p:spTgt spid="28"/>
                                        </p:tgtEl>
                                      </p:cBhvr>
                                    </p:animEffect>
                                    <p:anim calcmode="lin" valueType="num">
                                      <p:cBhvr>
                                        <p:cTn id="86" dur="1000" fill="hold"/>
                                        <p:tgtEl>
                                          <p:spTgt spid="28"/>
                                        </p:tgtEl>
                                        <p:attrNameLst>
                                          <p:attrName>ppt_x</p:attrName>
                                        </p:attrNameLst>
                                      </p:cBhvr>
                                      <p:tavLst>
                                        <p:tav tm="0">
                                          <p:val>
                                            <p:strVal val="#ppt_x"/>
                                          </p:val>
                                        </p:tav>
                                        <p:tav tm="100000">
                                          <p:val>
                                            <p:strVal val="#ppt_x"/>
                                          </p:val>
                                        </p:tav>
                                      </p:tavLst>
                                    </p:anim>
                                    <p:anim calcmode="lin" valueType="num">
                                      <p:cBhvr>
                                        <p:cTn id="8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50" presetClass="entr" presetSubtype="0" decel="100000"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p:cTn id="92" dur="1000" fill="hold"/>
                                        <p:tgtEl>
                                          <p:spTgt spid="29"/>
                                        </p:tgtEl>
                                        <p:attrNameLst>
                                          <p:attrName>ppt_w</p:attrName>
                                        </p:attrNameLst>
                                      </p:cBhvr>
                                      <p:tavLst>
                                        <p:tav tm="0">
                                          <p:val>
                                            <p:strVal val="#ppt_w+.3"/>
                                          </p:val>
                                        </p:tav>
                                        <p:tav tm="100000">
                                          <p:val>
                                            <p:strVal val="#ppt_w"/>
                                          </p:val>
                                        </p:tav>
                                      </p:tavLst>
                                    </p:anim>
                                    <p:anim calcmode="lin" valueType="num">
                                      <p:cBhvr>
                                        <p:cTn id="93" dur="1000" fill="hold"/>
                                        <p:tgtEl>
                                          <p:spTgt spid="29"/>
                                        </p:tgtEl>
                                        <p:attrNameLst>
                                          <p:attrName>ppt_h</p:attrName>
                                        </p:attrNameLst>
                                      </p:cBhvr>
                                      <p:tavLst>
                                        <p:tav tm="0">
                                          <p:val>
                                            <p:strVal val="#ppt_h"/>
                                          </p:val>
                                        </p:tav>
                                        <p:tav tm="100000">
                                          <p:val>
                                            <p:strVal val="#ppt_h"/>
                                          </p:val>
                                        </p:tav>
                                      </p:tavLst>
                                    </p:anim>
                                    <p:animEffect transition="in" filter="fade">
                                      <p:cBhvr>
                                        <p:cTn id="94" dur="1000"/>
                                        <p:tgtEl>
                                          <p:spTgt spid="29"/>
                                        </p:tgtEl>
                                      </p:cBhvr>
                                    </p:animEffect>
                                  </p:childTnLst>
                                </p:cTn>
                              </p:par>
                            </p:childTnLst>
                          </p:cTn>
                        </p:par>
                        <p:par>
                          <p:cTn id="95" fill="hold" nodeType="afterGroup">
                            <p:stCondLst>
                              <p:cond delay="1000"/>
                            </p:stCondLst>
                            <p:childTnLst>
                              <p:par>
                                <p:cTn id="96" presetID="50" presetClass="entr" presetSubtype="0" decel="100000" fill="hold" grpId="0" nodeType="after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p:cTn id="98" dur="1000" fill="hold"/>
                                        <p:tgtEl>
                                          <p:spTgt spid="30"/>
                                        </p:tgtEl>
                                        <p:attrNameLst>
                                          <p:attrName>ppt_w</p:attrName>
                                        </p:attrNameLst>
                                      </p:cBhvr>
                                      <p:tavLst>
                                        <p:tav tm="0">
                                          <p:val>
                                            <p:strVal val="#ppt_w+.3"/>
                                          </p:val>
                                        </p:tav>
                                        <p:tav tm="100000">
                                          <p:val>
                                            <p:strVal val="#ppt_w"/>
                                          </p:val>
                                        </p:tav>
                                      </p:tavLst>
                                    </p:anim>
                                    <p:anim calcmode="lin" valueType="num">
                                      <p:cBhvr>
                                        <p:cTn id="99" dur="1000" fill="hold"/>
                                        <p:tgtEl>
                                          <p:spTgt spid="30"/>
                                        </p:tgtEl>
                                        <p:attrNameLst>
                                          <p:attrName>ppt_h</p:attrName>
                                        </p:attrNameLst>
                                      </p:cBhvr>
                                      <p:tavLst>
                                        <p:tav tm="0">
                                          <p:val>
                                            <p:strVal val="#ppt_h"/>
                                          </p:val>
                                        </p:tav>
                                        <p:tav tm="100000">
                                          <p:val>
                                            <p:strVal val="#ppt_h"/>
                                          </p:val>
                                        </p:tav>
                                      </p:tavLst>
                                    </p:anim>
                                    <p:animEffect transition="in" filter="fade">
                                      <p:cBhvr>
                                        <p:cTn id="100" dur="1000"/>
                                        <p:tgtEl>
                                          <p:spTgt spid="30"/>
                                        </p:tgtEl>
                                      </p:cBhvr>
                                    </p:animEffect>
                                  </p:childTnLst>
                                </p:cTn>
                              </p:par>
                            </p:childTnLst>
                          </p:cTn>
                        </p:par>
                        <p:par>
                          <p:cTn id="101" fill="hold" nodeType="afterGroup">
                            <p:stCondLst>
                              <p:cond delay="2000"/>
                            </p:stCondLst>
                            <p:childTnLst>
                              <p:par>
                                <p:cTn id="102" presetID="50" presetClass="entr" presetSubtype="0" decel="100000" fill="hold" grpId="0" nodeType="afterEffect">
                                  <p:stCondLst>
                                    <p:cond delay="0"/>
                                  </p:stCondLst>
                                  <p:childTnLst>
                                    <p:set>
                                      <p:cBhvr>
                                        <p:cTn id="103" dur="1" fill="hold">
                                          <p:stCondLst>
                                            <p:cond delay="0"/>
                                          </p:stCondLst>
                                        </p:cTn>
                                        <p:tgtEl>
                                          <p:spTgt spid="31"/>
                                        </p:tgtEl>
                                        <p:attrNameLst>
                                          <p:attrName>style.visibility</p:attrName>
                                        </p:attrNameLst>
                                      </p:cBhvr>
                                      <p:to>
                                        <p:strVal val="visible"/>
                                      </p:to>
                                    </p:set>
                                    <p:anim calcmode="lin" valueType="num">
                                      <p:cBhvr>
                                        <p:cTn id="104" dur="1000" fill="hold"/>
                                        <p:tgtEl>
                                          <p:spTgt spid="31"/>
                                        </p:tgtEl>
                                        <p:attrNameLst>
                                          <p:attrName>ppt_w</p:attrName>
                                        </p:attrNameLst>
                                      </p:cBhvr>
                                      <p:tavLst>
                                        <p:tav tm="0">
                                          <p:val>
                                            <p:strVal val="#ppt_w+.3"/>
                                          </p:val>
                                        </p:tav>
                                        <p:tav tm="100000">
                                          <p:val>
                                            <p:strVal val="#ppt_w"/>
                                          </p:val>
                                        </p:tav>
                                      </p:tavLst>
                                    </p:anim>
                                    <p:anim calcmode="lin" valueType="num">
                                      <p:cBhvr>
                                        <p:cTn id="105" dur="1000" fill="hold"/>
                                        <p:tgtEl>
                                          <p:spTgt spid="31"/>
                                        </p:tgtEl>
                                        <p:attrNameLst>
                                          <p:attrName>ppt_h</p:attrName>
                                        </p:attrNameLst>
                                      </p:cBhvr>
                                      <p:tavLst>
                                        <p:tav tm="0">
                                          <p:val>
                                            <p:strVal val="#ppt_h"/>
                                          </p:val>
                                        </p:tav>
                                        <p:tav tm="100000">
                                          <p:val>
                                            <p:strVal val="#ppt_h"/>
                                          </p:val>
                                        </p:tav>
                                      </p:tavLst>
                                    </p:anim>
                                    <p:animEffect transition="in" filter="fade">
                                      <p:cBhvr>
                                        <p:cTn id="106" dur="1000"/>
                                        <p:tgtEl>
                                          <p:spTgt spid="31"/>
                                        </p:tgtEl>
                                      </p:cBhvr>
                                    </p:animEffect>
                                  </p:childTnLst>
                                </p:cTn>
                              </p:par>
                            </p:childTnLst>
                          </p:cTn>
                        </p:par>
                        <p:par>
                          <p:cTn id="107" fill="hold" nodeType="afterGroup">
                            <p:stCondLst>
                              <p:cond delay="3000"/>
                            </p:stCondLst>
                            <p:childTnLst>
                              <p:par>
                                <p:cTn id="108" presetID="50" presetClass="entr" presetSubtype="0" decel="100000" fill="hold" grpId="0" nodeType="after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p:cTn id="110" dur="1000" fill="hold"/>
                                        <p:tgtEl>
                                          <p:spTgt spid="32"/>
                                        </p:tgtEl>
                                        <p:attrNameLst>
                                          <p:attrName>ppt_w</p:attrName>
                                        </p:attrNameLst>
                                      </p:cBhvr>
                                      <p:tavLst>
                                        <p:tav tm="0">
                                          <p:val>
                                            <p:strVal val="#ppt_w+.3"/>
                                          </p:val>
                                        </p:tav>
                                        <p:tav tm="100000">
                                          <p:val>
                                            <p:strVal val="#ppt_w"/>
                                          </p:val>
                                        </p:tav>
                                      </p:tavLst>
                                    </p:anim>
                                    <p:anim calcmode="lin" valueType="num">
                                      <p:cBhvr>
                                        <p:cTn id="111" dur="1000" fill="hold"/>
                                        <p:tgtEl>
                                          <p:spTgt spid="32"/>
                                        </p:tgtEl>
                                        <p:attrNameLst>
                                          <p:attrName>ppt_h</p:attrName>
                                        </p:attrNameLst>
                                      </p:cBhvr>
                                      <p:tavLst>
                                        <p:tav tm="0">
                                          <p:val>
                                            <p:strVal val="#ppt_h"/>
                                          </p:val>
                                        </p:tav>
                                        <p:tav tm="100000">
                                          <p:val>
                                            <p:strVal val="#ppt_h"/>
                                          </p:val>
                                        </p:tav>
                                      </p:tavLst>
                                    </p:anim>
                                    <p:animEffect transition="in" filter="fade">
                                      <p:cBhvr>
                                        <p:cTn id="112"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animBg="1"/>
      <p:bldP spid="19" grpId="0" animBg="1"/>
      <p:bldP spid="28" grpId="0"/>
      <p:bldP spid="29" grpId="0"/>
      <p:bldP spid="30" grpId="0"/>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a:extLst>
              <a:ext uri="{FF2B5EF4-FFF2-40B4-BE49-F238E27FC236}">
                <a16:creationId xmlns:a16="http://schemas.microsoft.com/office/drawing/2014/main" id="{146917ED-074C-4541-9517-E9EA46FC481D}"/>
              </a:ext>
            </a:extLst>
          </p:cNvPr>
          <p:cNvSpPr txBox="1">
            <a:spLocks noChangeArrowheads="1"/>
          </p:cNvSpPr>
          <p:nvPr/>
        </p:nvSpPr>
        <p:spPr bwMode="auto">
          <a:xfrm>
            <a:off x="2063750" y="565150"/>
            <a:ext cx="7488238"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200" b="1">
                <a:latin typeface="Arial" panose="020B0604020202020204" pitchFamily="34" charset="0"/>
                <a:ea typeface="黑体" panose="02010609060101010101" pitchFamily="49" charset="-122"/>
              </a:rPr>
              <a:t>总线接口部件</a:t>
            </a:r>
            <a:r>
              <a:rPr kumimoji="1" lang="en-US" altLang="zh-CN" sz="3200" b="1">
                <a:latin typeface="Arial" panose="020B0604020202020204" pitchFamily="34" charset="0"/>
                <a:ea typeface="黑体" panose="02010609060101010101" pitchFamily="49" charset="-122"/>
              </a:rPr>
              <a:t>BIU</a:t>
            </a:r>
            <a:r>
              <a:rPr kumimoji="1" lang="zh-CN" altLang="en-US" sz="3200" b="1">
                <a:latin typeface="Arial" panose="020B0604020202020204" pitchFamily="34" charset="0"/>
                <a:ea typeface="黑体" panose="02010609060101010101" pitchFamily="49" charset="-122"/>
              </a:rPr>
              <a:t>（</a:t>
            </a:r>
            <a:r>
              <a:rPr kumimoji="1" lang="en-US" altLang="zh-CN" sz="3200" b="1">
                <a:latin typeface="Arial" panose="020B0604020202020204" pitchFamily="34" charset="0"/>
                <a:ea typeface="黑体" panose="02010609060101010101" pitchFamily="49" charset="-122"/>
              </a:rPr>
              <a:t>Bus Interface Unit</a:t>
            </a:r>
            <a:r>
              <a:rPr kumimoji="1" lang="zh-CN" altLang="en-US" sz="3200" b="1">
                <a:latin typeface="Arial" panose="020B0604020202020204" pitchFamily="34" charset="0"/>
                <a:ea typeface="黑体" panose="02010609060101010101" pitchFamily="49" charset="-122"/>
              </a:rPr>
              <a:t>）</a:t>
            </a:r>
          </a:p>
        </p:txBody>
      </p:sp>
      <p:sp>
        <p:nvSpPr>
          <p:cNvPr id="19459" name="Rectangle 9">
            <a:extLst>
              <a:ext uri="{FF2B5EF4-FFF2-40B4-BE49-F238E27FC236}">
                <a16:creationId xmlns:a16="http://schemas.microsoft.com/office/drawing/2014/main" id="{D554C24D-7A3F-4596-A127-A922A228686D}"/>
              </a:ext>
            </a:extLst>
          </p:cNvPr>
          <p:cNvSpPr txBox="1">
            <a:spLocks noChangeArrowheads="1"/>
          </p:cNvSpPr>
          <p:nvPr/>
        </p:nvSpPr>
        <p:spPr bwMode="auto">
          <a:xfrm>
            <a:off x="1304926" y="1557338"/>
            <a:ext cx="9396413"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a:spcBef>
                <a:spcPct val="20000"/>
              </a:spcBef>
              <a:buClr>
                <a:schemeClr val="tx2"/>
              </a:buClr>
              <a:buSzPct val="50000"/>
              <a:buFont typeface="Wingdings 2" panose="05020102010507070707" pitchFamily="18" charset="2"/>
              <a:buNone/>
            </a:pPr>
            <a:r>
              <a:rPr kumimoji="1" lang="zh-CN" altLang="en-US" sz="2400" b="1">
                <a:solidFill>
                  <a:srgbClr val="FF3399"/>
                </a:solidFill>
                <a:ea typeface="黑体" panose="02010609060101010101" pitchFamily="49" charset="-122"/>
              </a:rPr>
              <a:t>  （</a:t>
            </a:r>
            <a:r>
              <a:rPr kumimoji="1" lang="en-US" altLang="zh-CN" sz="2400" b="1">
                <a:solidFill>
                  <a:srgbClr val="FF3399"/>
                </a:solidFill>
                <a:ea typeface="黑体" panose="02010609060101010101" pitchFamily="49" charset="-122"/>
              </a:rPr>
              <a:t>a</a:t>
            </a:r>
            <a:r>
              <a:rPr kumimoji="1" lang="zh-CN" altLang="en-US" sz="2400" b="1">
                <a:solidFill>
                  <a:srgbClr val="FF3399"/>
                </a:solidFill>
                <a:ea typeface="黑体" panose="02010609060101010101" pitchFamily="49" charset="-122"/>
              </a:rPr>
              <a:t>）组成</a:t>
            </a:r>
          </a:p>
          <a:p>
            <a:pPr lvl="1">
              <a:spcBef>
                <a:spcPct val="20000"/>
              </a:spcBef>
              <a:buClr>
                <a:schemeClr val="tx2"/>
              </a:buClr>
              <a:buSzPct val="50000"/>
              <a:buFont typeface="Wingdings 2" panose="05020102010507070707" pitchFamily="18" charset="2"/>
              <a:buChar char="Þ"/>
            </a:pPr>
            <a:r>
              <a:rPr kumimoji="1" lang="en-US" altLang="zh-CN" sz="2400">
                <a:ea typeface="黑体" panose="02010609060101010101" pitchFamily="49" charset="-122"/>
              </a:rPr>
              <a:t>4</a:t>
            </a:r>
            <a:r>
              <a:rPr kumimoji="1" lang="zh-CN" altLang="en-US" sz="2400">
                <a:ea typeface="黑体" panose="02010609060101010101" pitchFamily="49" charset="-122"/>
              </a:rPr>
              <a:t>个</a:t>
            </a:r>
            <a:r>
              <a:rPr kumimoji="1" lang="en-US" altLang="zh-CN" sz="2400">
                <a:ea typeface="黑体" panose="02010609060101010101" pitchFamily="49" charset="-122"/>
              </a:rPr>
              <a:t>16</a:t>
            </a:r>
            <a:r>
              <a:rPr kumimoji="1" lang="zh-CN" altLang="en-US" sz="2400">
                <a:ea typeface="黑体" panose="02010609060101010101" pitchFamily="49" charset="-122"/>
              </a:rPr>
              <a:t>位段寄存器：</a:t>
            </a:r>
            <a:r>
              <a:rPr lang="zh-CN" altLang="zh-CN" sz="2400">
                <a:ea typeface="黑体" panose="02010609060101010101" pitchFamily="49" charset="-122"/>
              </a:rPr>
              <a:t>代码段寄存器</a:t>
            </a:r>
            <a:r>
              <a:rPr lang="en-US" altLang="zh-CN" sz="2400">
                <a:ea typeface="黑体" panose="02010609060101010101" pitchFamily="49" charset="-122"/>
              </a:rPr>
              <a:t>CS(Code  Segment)</a:t>
            </a:r>
            <a:r>
              <a:rPr lang="zh-CN" altLang="zh-CN" sz="2400">
                <a:ea typeface="黑体" panose="02010609060101010101" pitchFamily="49" charset="-122"/>
              </a:rPr>
              <a:t>、数据段寄存器</a:t>
            </a:r>
            <a:r>
              <a:rPr lang="en-US" altLang="zh-CN" sz="2400">
                <a:ea typeface="黑体" panose="02010609060101010101" pitchFamily="49" charset="-122"/>
              </a:rPr>
              <a:t>DS(Data Segment ) </a:t>
            </a:r>
            <a:r>
              <a:rPr lang="zh-CN" altLang="zh-CN" sz="2400">
                <a:ea typeface="黑体" panose="02010609060101010101" pitchFamily="49" charset="-122"/>
              </a:rPr>
              <a:t>、堆栈段寄存器</a:t>
            </a:r>
            <a:r>
              <a:rPr lang="en-US" altLang="zh-CN" sz="2400">
                <a:ea typeface="黑体" panose="02010609060101010101" pitchFamily="49" charset="-122"/>
              </a:rPr>
              <a:t>SS(Stack Segment )</a:t>
            </a:r>
            <a:r>
              <a:rPr lang="zh-CN" altLang="zh-CN" sz="2400">
                <a:ea typeface="黑体" panose="02010609060101010101" pitchFamily="49" charset="-122"/>
              </a:rPr>
              <a:t>和附加段寄存器</a:t>
            </a:r>
            <a:r>
              <a:rPr lang="en-US" altLang="zh-CN" sz="2400">
                <a:ea typeface="黑体" panose="02010609060101010101" pitchFamily="49" charset="-122"/>
              </a:rPr>
              <a:t>ES(Extra Segment );</a:t>
            </a:r>
            <a:endParaRPr kumimoji="1" lang="en-US" altLang="en-US" sz="2400"/>
          </a:p>
          <a:p>
            <a:pPr lvl="1">
              <a:spcBef>
                <a:spcPct val="20000"/>
              </a:spcBef>
              <a:buClr>
                <a:schemeClr val="tx2"/>
              </a:buClr>
              <a:buSzPct val="50000"/>
              <a:buFont typeface="Wingdings 2" panose="05020102010507070707" pitchFamily="18" charset="2"/>
              <a:buChar char="Þ"/>
            </a:pPr>
            <a:r>
              <a:rPr lang="zh-CN" altLang="zh-CN" sz="2400">
                <a:ea typeface="黑体" panose="02010609060101010101" pitchFamily="49" charset="-122"/>
              </a:rPr>
              <a:t>一个</a:t>
            </a:r>
            <a:r>
              <a:rPr lang="en-US" altLang="zh-CN" sz="2400">
                <a:ea typeface="黑体" panose="02010609060101010101" pitchFamily="49" charset="-122"/>
              </a:rPr>
              <a:t>16</a:t>
            </a:r>
            <a:r>
              <a:rPr lang="zh-CN" altLang="zh-CN" sz="2400">
                <a:ea typeface="黑体" panose="02010609060101010101" pitchFamily="49" charset="-122"/>
              </a:rPr>
              <a:t>位指令指针寄存器</a:t>
            </a:r>
            <a:r>
              <a:rPr lang="en-US" altLang="zh-CN" sz="2400">
                <a:ea typeface="黑体" panose="02010609060101010101" pitchFamily="49" charset="-122"/>
              </a:rPr>
              <a:t>IP(Instruction Pointer),</a:t>
            </a:r>
            <a:r>
              <a:rPr lang="zh-CN" altLang="zh-CN" sz="2400">
                <a:ea typeface="黑体" panose="02010609060101010101" pitchFamily="49" charset="-122"/>
              </a:rPr>
              <a:t>用于存放代码段中下一条要执行指令的偏移地址</a:t>
            </a:r>
            <a:r>
              <a:rPr lang="zh-CN" altLang="en-US" sz="2400">
                <a:ea typeface="黑体" panose="02010609060101010101" pitchFamily="49" charset="-122"/>
              </a:rPr>
              <a:t>；</a:t>
            </a:r>
            <a:endParaRPr kumimoji="1" lang="en-US" altLang="en-US" sz="2400"/>
          </a:p>
          <a:p>
            <a:pPr lvl="1">
              <a:spcBef>
                <a:spcPct val="20000"/>
              </a:spcBef>
              <a:buClr>
                <a:schemeClr val="tx2"/>
              </a:buClr>
              <a:buSzPct val="50000"/>
              <a:buFont typeface="Wingdings 2" panose="05020102010507070707" pitchFamily="18" charset="2"/>
              <a:buChar char="Þ"/>
            </a:pPr>
            <a:r>
              <a:rPr lang="zh-CN" altLang="zh-CN" sz="2400">
                <a:ea typeface="黑体" panose="02010609060101010101" pitchFamily="49" charset="-122"/>
              </a:rPr>
              <a:t>一个指令队列</a:t>
            </a:r>
            <a:r>
              <a:rPr lang="zh-CN" altLang="en-US" sz="2400">
                <a:ea typeface="黑体" panose="02010609060101010101" pitchFamily="49" charset="-122"/>
              </a:rPr>
              <a:t>，</a:t>
            </a:r>
            <a:r>
              <a:rPr lang="zh-CN" altLang="zh-CN" sz="2400">
                <a:ea typeface="黑体" panose="02010609060101010101" pitchFamily="49" charset="-122"/>
              </a:rPr>
              <a:t>由一组先进先出寄存器组成，用于存放</a:t>
            </a:r>
            <a:r>
              <a:rPr lang="en-US" altLang="zh-CN" sz="2400">
                <a:ea typeface="黑体" panose="02010609060101010101" pitchFamily="49" charset="-122"/>
              </a:rPr>
              <a:t>CPU</a:t>
            </a:r>
            <a:r>
              <a:rPr lang="zh-CN" altLang="zh-CN" sz="2400">
                <a:ea typeface="黑体" panose="02010609060101010101" pitchFamily="49" charset="-122"/>
              </a:rPr>
              <a:t>预取的指令</a:t>
            </a:r>
            <a:r>
              <a:rPr lang="en-US" altLang="zh-CN" sz="2400">
                <a:ea typeface="黑体" panose="02010609060101010101" pitchFamily="49" charset="-122"/>
              </a:rPr>
              <a:t>;</a:t>
            </a:r>
          </a:p>
          <a:p>
            <a:pPr lvl="1">
              <a:spcBef>
                <a:spcPct val="20000"/>
              </a:spcBef>
              <a:buClr>
                <a:schemeClr val="tx2"/>
              </a:buClr>
              <a:buSzPct val="50000"/>
              <a:buFont typeface="Wingdings 2" panose="05020102010507070707" pitchFamily="18" charset="2"/>
              <a:buChar char="Þ"/>
            </a:pPr>
            <a:r>
              <a:rPr lang="zh-CN" altLang="zh-CN" sz="2400">
                <a:ea typeface="黑体" panose="02010609060101010101" pitchFamily="49" charset="-122"/>
              </a:rPr>
              <a:t>一个</a:t>
            </a:r>
            <a:r>
              <a:rPr lang="en-US" altLang="zh-CN" sz="2400">
                <a:ea typeface="黑体" panose="02010609060101010101" pitchFamily="49" charset="-122"/>
              </a:rPr>
              <a:t>20</a:t>
            </a:r>
            <a:r>
              <a:rPr lang="zh-CN" altLang="zh-CN" sz="2400">
                <a:ea typeface="黑体" panose="02010609060101010101" pitchFamily="49" charset="-122"/>
              </a:rPr>
              <a:t>位地址加法器</a:t>
            </a:r>
            <a:r>
              <a:rPr lang="zh-CN" altLang="en-US" sz="2400">
                <a:ea typeface="黑体" panose="02010609060101010101" pitchFamily="49" charset="-122"/>
              </a:rPr>
              <a:t>，</a:t>
            </a:r>
            <a:r>
              <a:rPr lang="zh-CN" altLang="zh-CN" sz="2400">
                <a:ea typeface="黑体" panose="02010609060101010101" pitchFamily="49" charset="-122"/>
              </a:rPr>
              <a:t>将段寄存器中的起始地址左移</a:t>
            </a:r>
            <a:r>
              <a:rPr lang="en-US" altLang="zh-CN" sz="2400">
                <a:ea typeface="黑体" panose="02010609060101010101" pitchFamily="49" charset="-122"/>
              </a:rPr>
              <a:t>4</a:t>
            </a:r>
            <a:r>
              <a:rPr lang="zh-CN" altLang="zh-CN" sz="2400">
                <a:ea typeface="黑体" panose="02010609060101010101" pitchFamily="49" charset="-122"/>
              </a:rPr>
              <a:t>位和由</a:t>
            </a:r>
            <a:r>
              <a:rPr lang="en-US" altLang="zh-CN" sz="2400">
                <a:ea typeface="黑体" panose="02010609060101010101" pitchFamily="49" charset="-122"/>
              </a:rPr>
              <a:t>IP</a:t>
            </a:r>
            <a:r>
              <a:rPr lang="zh-CN" altLang="zh-CN" sz="2400">
                <a:ea typeface="黑体" panose="02010609060101010101" pitchFamily="49" charset="-122"/>
              </a:rPr>
              <a:t>或</a:t>
            </a:r>
            <a:r>
              <a:rPr lang="en-US" altLang="zh-CN" sz="2400">
                <a:ea typeface="黑体" panose="02010609060101010101" pitchFamily="49" charset="-122"/>
              </a:rPr>
              <a:t>EU</a:t>
            </a:r>
            <a:r>
              <a:rPr lang="zh-CN" altLang="zh-CN" sz="2400">
                <a:ea typeface="黑体" panose="02010609060101010101" pitchFamily="49" charset="-122"/>
              </a:rPr>
              <a:t>部件提供的</a:t>
            </a:r>
            <a:r>
              <a:rPr lang="en-US" altLang="zh-CN" sz="2400">
                <a:ea typeface="黑体" panose="02010609060101010101" pitchFamily="49" charset="-122"/>
              </a:rPr>
              <a:t>16</a:t>
            </a:r>
            <a:r>
              <a:rPr lang="zh-CN" altLang="zh-CN" sz="2400">
                <a:ea typeface="黑体" panose="02010609060101010101" pitchFamily="49" charset="-122"/>
              </a:rPr>
              <a:t>位偏移地址相加形成</a:t>
            </a:r>
            <a:r>
              <a:rPr lang="en-US" altLang="zh-CN" sz="2400">
                <a:ea typeface="黑体" panose="02010609060101010101" pitchFamily="49" charset="-122"/>
              </a:rPr>
              <a:t>20</a:t>
            </a:r>
            <a:r>
              <a:rPr lang="zh-CN" altLang="zh-CN" sz="2400">
                <a:ea typeface="黑体" panose="02010609060101010101" pitchFamily="49" charset="-122"/>
              </a:rPr>
              <a:t>位物理地址</a:t>
            </a:r>
            <a:r>
              <a:rPr lang="zh-CN" altLang="en-US" sz="2400">
                <a:ea typeface="黑体" panose="02010609060101010101" pitchFamily="49" charset="-122"/>
              </a:rPr>
              <a:t>；</a:t>
            </a:r>
            <a:endParaRPr lang="en-US" altLang="zh-CN" sz="2400">
              <a:ea typeface="黑体" panose="02010609060101010101" pitchFamily="49" charset="-122"/>
            </a:endParaRPr>
          </a:p>
          <a:p>
            <a:pPr lvl="1">
              <a:spcBef>
                <a:spcPct val="20000"/>
              </a:spcBef>
              <a:buClr>
                <a:schemeClr val="tx2"/>
              </a:buClr>
              <a:buSzPct val="50000"/>
              <a:buFont typeface="Wingdings 2" panose="05020102010507070707" pitchFamily="18" charset="2"/>
              <a:buChar char="Þ"/>
            </a:pPr>
            <a:r>
              <a:rPr lang="en-US" altLang="zh-CN" sz="2400">
                <a:ea typeface="黑体" panose="02010609060101010101" pitchFamily="49" charset="-122"/>
              </a:rPr>
              <a:t>I</a:t>
            </a:r>
            <a:r>
              <a:rPr lang="zh-CN" altLang="zh-CN" sz="2400">
                <a:ea typeface="黑体" panose="02010609060101010101" pitchFamily="49" charset="-122"/>
              </a:rPr>
              <a:t>／</a:t>
            </a:r>
            <a:r>
              <a:rPr lang="en-US" altLang="zh-CN" sz="2400">
                <a:ea typeface="黑体" panose="02010609060101010101" pitchFamily="49" charset="-122"/>
              </a:rPr>
              <a:t>O</a:t>
            </a:r>
            <a:r>
              <a:rPr lang="zh-CN" altLang="zh-CN" sz="2400">
                <a:ea typeface="黑体" panose="02010609060101010101" pitchFamily="49" charset="-122"/>
              </a:rPr>
              <a:t>总线控制电路</a:t>
            </a:r>
            <a:r>
              <a:rPr lang="zh-CN" altLang="en-US" sz="2400">
                <a:ea typeface="黑体" panose="02010609060101010101" pitchFamily="49" charset="-122"/>
              </a:rPr>
              <a:t>，</a:t>
            </a:r>
            <a:r>
              <a:rPr lang="zh-CN" altLang="zh-CN" sz="2400">
                <a:ea typeface="黑体" panose="02010609060101010101" pitchFamily="49" charset="-122"/>
              </a:rPr>
              <a:t>实现</a:t>
            </a:r>
            <a:r>
              <a:rPr lang="en-US" altLang="zh-CN" sz="2400">
                <a:ea typeface="黑体" panose="02010609060101010101" pitchFamily="49" charset="-122"/>
              </a:rPr>
              <a:t>CPU</a:t>
            </a:r>
            <a:r>
              <a:rPr lang="zh-CN" altLang="zh-CN" sz="2400">
                <a:ea typeface="黑体" panose="02010609060101010101" pitchFamily="49" charset="-122"/>
              </a:rPr>
              <a:t>与内存或</a:t>
            </a:r>
            <a:r>
              <a:rPr lang="en-US" altLang="zh-CN" sz="2400">
                <a:ea typeface="黑体" panose="02010609060101010101" pitchFamily="49" charset="-122"/>
              </a:rPr>
              <a:t>I</a:t>
            </a:r>
            <a:r>
              <a:rPr lang="zh-CN" altLang="zh-CN" sz="2400">
                <a:ea typeface="黑体" panose="02010609060101010101" pitchFamily="49" charset="-122"/>
              </a:rPr>
              <a:t>／</a:t>
            </a:r>
            <a:r>
              <a:rPr lang="en-US" altLang="zh-CN" sz="2400">
                <a:ea typeface="黑体" panose="02010609060101010101" pitchFamily="49" charset="-122"/>
              </a:rPr>
              <a:t>O</a:t>
            </a:r>
            <a:r>
              <a:rPr lang="zh-CN" altLang="zh-CN" sz="2400">
                <a:ea typeface="黑体" panose="02010609060101010101" pitchFamily="49" charset="-122"/>
              </a:rPr>
              <a:t>端口间的数据传送</a:t>
            </a:r>
            <a:r>
              <a:rPr lang="zh-CN" altLang="en-US" sz="2400">
                <a:ea typeface="黑体" panose="02010609060101010101" pitchFamily="49" charset="-122"/>
              </a:rPr>
              <a:t>。</a:t>
            </a:r>
            <a:endParaRPr kumimoji="1" lang="zh-CN" altLang="en-US" sz="2400">
              <a:ea typeface="黑体" panose="02010609060101010101" pitchFamily="49" charset="-122"/>
            </a:endParaRPr>
          </a:p>
        </p:txBody>
      </p:sp>
    </p:spTree>
    <p:extLst>
      <p:ext uri="{BB962C8B-B14F-4D97-AF65-F5344CB8AC3E}">
        <p14:creationId xmlns:p14="http://schemas.microsoft.com/office/powerpoint/2010/main" val="384945884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a:extLst>
              <a:ext uri="{FF2B5EF4-FFF2-40B4-BE49-F238E27FC236}">
                <a16:creationId xmlns:a16="http://schemas.microsoft.com/office/drawing/2014/main" id="{64CCEBBC-FB5B-4BC2-8EEC-ADB0087E92ED}"/>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非对齐数据</a:t>
            </a:r>
          </a:p>
        </p:txBody>
      </p:sp>
      <p:sp>
        <p:nvSpPr>
          <p:cNvPr id="2" name="矩形 1">
            <a:extLst>
              <a:ext uri="{FF2B5EF4-FFF2-40B4-BE49-F238E27FC236}">
                <a16:creationId xmlns:a16="http://schemas.microsoft.com/office/drawing/2014/main" id="{3C09028B-751D-423F-A8BB-0A3F17EC3175}"/>
              </a:ext>
            </a:extLst>
          </p:cNvPr>
          <p:cNvSpPr/>
          <p:nvPr/>
        </p:nvSpPr>
        <p:spPr>
          <a:xfrm>
            <a:off x="1992313" y="1412876"/>
            <a:ext cx="8280400" cy="4894263"/>
          </a:xfrm>
          <a:prstGeom prst="rect">
            <a:avLst/>
          </a:prstGeom>
        </p:spPr>
        <p:txBody>
          <a:bodyPr>
            <a:spAutoFit/>
          </a:bodyPr>
          <a:lstStyle/>
          <a:p>
            <a:pPr marL="342900" indent="-342900">
              <a:buFont typeface="Wingdings" panose="05000000000000000000" pitchFamily="2" charset="2"/>
              <a:buChar char="Ø"/>
              <a:defRPr/>
            </a:pPr>
            <a:r>
              <a:rPr kumimoji="1" lang="zh-CN" altLang="en-US" sz="2400" b="1" dirty="0">
                <a:latin typeface="楷体" panose="02010609060101010101" pitchFamily="49" charset="-122"/>
                <a:ea typeface="楷体" panose="02010609060101010101" pitchFamily="49" charset="-122"/>
              </a:rPr>
              <a:t>以前的</a:t>
            </a:r>
            <a:r>
              <a:rPr kumimoji="1" lang="en-US" altLang="zh-CN" sz="2400" b="1" dirty="0">
                <a:latin typeface="楷体" panose="02010609060101010101" pitchFamily="49" charset="-122"/>
                <a:ea typeface="楷体" panose="02010609060101010101" pitchFamily="49" charset="-122"/>
              </a:rPr>
              <a:t>ARM</a:t>
            </a:r>
            <a:r>
              <a:rPr kumimoji="1" lang="zh-CN" altLang="en-US" sz="2400" b="1" dirty="0">
                <a:latin typeface="楷体" panose="02010609060101010101" pitchFamily="49" charset="-122"/>
                <a:ea typeface="楷体" panose="02010609060101010101" pitchFamily="49" charset="-122"/>
              </a:rPr>
              <a:t>处理器只允许对齐的数据传送。</a:t>
            </a:r>
            <a:endParaRPr kumimoji="1" lang="en-US" altLang="zh-CN" sz="2400" b="1" dirty="0">
              <a:latin typeface="楷体" panose="02010609060101010101" pitchFamily="49" charset="-122"/>
              <a:ea typeface="楷体" panose="02010609060101010101" pitchFamily="49" charset="-122"/>
            </a:endParaRP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以字为单位的传送，其地址的最低两位必须是</a:t>
            </a:r>
            <a:r>
              <a:rPr kumimoji="1" lang="en-US" altLang="zh-CN" sz="2400" b="1" dirty="0">
                <a:solidFill>
                  <a:srgbClr val="006600"/>
                </a:solidFill>
                <a:latin typeface="仿宋" panose="02010609060101010101" pitchFamily="49" charset="-122"/>
                <a:ea typeface="仿宋" panose="02010609060101010101" pitchFamily="49" charset="-122"/>
              </a:rPr>
              <a:t>0</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以半字为单位的传送，其地址的</a:t>
            </a:r>
            <a:r>
              <a:rPr kumimoji="1" lang="en-US" altLang="zh-CN" sz="2400" b="1" dirty="0">
                <a:solidFill>
                  <a:srgbClr val="006600"/>
                </a:solidFill>
                <a:latin typeface="仿宋" panose="02010609060101010101" pitchFamily="49" charset="-122"/>
                <a:ea typeface="仿宋" panose="02010609060101010101" pitchFamily="49" charset="-122"/>
              </a:rPr>
              <a:t>LSB</a:t>
            </a:r>
            <a:r>
              <a:rPr kumimoji="1" lang="zh-CN" altLang="en-US" sz="2400" b="1" dirty="0">
                <a:solidFill>
                  <a:srgbClr val="006600"/>
                </a:solidFill>
                <a:latin typeface="仿宋" panose="02010609060101010101" pitchFamily="49" charset="-122"/>
                <a:ea typeface="仿宋" panose="02010609060101010101" pitchFamily="49" charset="-122"/>
              </a:rPr>
              <a:t>必须是</a:t>
            </a:r>
            <a:r>
              <a:rPr kumimoji="1" lang="en-US" altLang="zh-CN" sz="2400" b="1" dirty="0">
                <a:solidFill>
                  <a:srgbClr val="006600"/>
                </a:solidFill>
                <a:latin typeface="仿宋" panose="02010609060101010101" pitchFamily="49" charset="-122"/>
                <a:ea typeface="仿宋" panose="02010609060101010101" pitchFamily="49" charset="-122"/>
              </a:rPr>
              <a:t>0</a:t>
            </a:r>
            <a:endParaRPr lang="en-US" altLang="zh-CN" sz="2400" dirty="0">
              <a:latin typeface="仿宋" panose="02010609060101010101" pitchFamily="49" charset="-122"/>
              <a:ea typeface="仿宋" panose="02010609060101010101" pitchFamily="49" charset="-122"/>
            </a:endParaRP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以字节为单位的传送则无所谓对不对齐</a:t>
            </a:r>
            <a:endParaRPr kumimoji="1" lang="en-US" altLang="zh-CN" sz="2400" b="1"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kumimoji="1" lang="en-US" altLang="zh-CN" sz="2400" b="1" dirty="0">
                <a:latin typeface="楷体" panose="02010609060101010101" pitchFamily="49" charset="-122"/>
                <a:ea typeface="楷体" panose="02010609060101010101" pitchFamily="49" charset="-122"/>
              </a:rPr>
              <a:t>CM3</a:t>
            </a:r>
            <a:r>
              <a:rPr kumimoji="1" lang="zh-CN" altLang="en-US" sz="2400" b="1" dirty="0">
                <a:latin typeface="楷体" panose="02010609060101010101" pitchFamily="49" charset="-122"/>
                <a:ea typeface="楷体" panose="02010609060101010101" pitchFamily="49" charset="-122"/>
              </a:rPr>
              <a:t>支持在单一的访问中使用非（地址）对齐的传送，数据存储器的访问无需对齐。只有常规的数据传送指令可用非对齐数据传送，如</a:t>
            </a:r>
            <a:r>
              <a:rPr kumimoji="1" lang="en-US" altLang="zh-CN" sz="2400" b="1" dirty="0">
                <a:latin typeface="楷体" panose="02010609060101010101" pitchFamily="49" charset="-122"/>
                <a:ea typeface="楷体" panose="02010609060101010101" pitchFamily="49" charset="-122"/>
              </a:rPr>
              <a:t>LDR/LDRH/LDRSH</a:t>
            </a:r>
            <a:r>
              <a:rPr kumimoji="1" lang="zh-CN" altLang="en-US" sz="2400" b="1" dirty="0">
                <a:latin typeface="楷体" panose="02010609060101010101" pitchFamily="49" charset="-122"/>
                <a:ea typeface="楷体" panose="02010609060101010101" pitchFamily="49" charset="-122"/>
              </a:rPr>
              <a:t>。其它指令不支持：</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多个数据的加载</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zh-CN" altLang="en-US" sz="2400" b="1" dirty="0">
                <a:solidFill>
                  <a:srgbClr val="006600"/>
                </a:solidFill>
                <a:latin typeface="仿宋" panose="02010609060101010101" pitchFamily="49" charset="-122"/>
                <a:ea typeface="仿宋" panose="02010609060101010101" pitchFamily="49" charset="-122"/>
              </a:rPr>
              <a:t>存储</a:t>
            </a:r>
            <a:r>
              <a:rPr kumimoji="1" lang="en-US" altLang="zh-CN" sz="2400" b="1" dirty="0">
                <a:solidFill>
                  <a:srgbClr val="006600"/>
                </a:solidFill>
                <a:latin typeface="仿宋" panose="02010609060101010101" pitchFamily="49" charset="-122"/>
                <a:ea typeface="仿宋" panose="02010609060101010101" pitchFamily="49" charset="-122"/>
              </a:rPr>
              <a:t>(LDM/STM)</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堆栈操作</a:t>
            </a:r>
            <a:r>
              <a:rPr kumimoji="1" lang="en-US" altLang="zh-CN" sz="2400" b="1" dirty="0">
                <a:solidFill>
                  <a:srgbClr val="006600"/>
                </a:solidFill>
                <a:latin typeface="仿宋" panose="02010609060101010101" pitchFamily="49" charset="-122"/>
                <a:ea typeface="仿宋" panose="02010609060101010101" pitchFamily="49" charset="-122"/>
              </a:rPr>
              <a:t>PUSH/POP</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互斥访问</a:t>
            </a:r>
            <a:r>
              <a:rPr kumimoji="1" lang="en-US" altLang="zh-CN" sz="2400" b="1" dirty="0">
                <a:solidFill>
                  <a:srgbClr val="006600"/>
                </a:solidFill>
                <a:latin typeface="仿宋" panose="02010609060101010101" pitchFamily="49" charset="-122"/>
                <a:ea typeface="仿宋" panose="02010609060101010101" pitchFamily="49" charset="-122"/>
              </a:rPr>
              <a:t>(LDREX/STREX)</a:t>
            </a:r>
            <a:r>
              <a:rPr kumimoji="1" lang="zh-CN" altLang="en-US" sz="2400" b="1" dirty="0">
                <a:solidFill>
                  <a:srgbClr val="006600"/>
                </a:solidFill>
                <a:latin typeface="仿宋" panose="02010609060101010101" pitchFamily="49" charset="-122"/>
                <a:ea typeface="仿宋" panose="02010609060101010101" pitchFamily="49" charset="-122"/>
              </a:rPr>
              <a:t>。如果非对齐会导致一个用法</a:t>
            </a:r>
            <a:r>
              <a:rPr kumimoji="1" lang="en-US" altLang="zh-CN" sz="2400" b="1" dirty="0">
                <a:solidFill>
                  <a:srgbClr val="006600"/>
                </a:solidFill>
                <a:latin typeface="仿宋" panose="02010609060101010101" pitchFamily="49" charset="-122"/>
                <a:ea typeface="仿宋" panose="02010609060101010101" pitchFamily="49" charset="-122"/>
              </a:rPr>
              <a:t>fault</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位带操作。因为只有</a:t>
            </a:r>
            <a:r>
              <a:rPr kumimoji="1" lang="en-US" altLang="zh-CN" sz="2400" b="1" dirty="0">
                <a:solidFill>
                  <a:srgbClr val="006600"/>
                </a:solidFill>
                <a:latin typeface="仿宋" panose="02010609060101010101" pitchFamily="49" charset="-122"/>
                <a:ea typeface="仿宋" panose="02010609060101010101" pitchFamily="49" charset="-122"/>
              </a:rPr>
              <a:t>LSB</a:t>
            </a:r>
            <a:r>
              <a:rPr kumimoji="1" lang="zh-CN" altLang="en-US" sz="2400" b="1" dirty="0">
                <a:solidFill>
                  <a:srgbClr val="006600"/>
                </a:solidFill>
                <a:latin typeface="仿宋" panose="02010609060101010101" pitchFamily="49" charset="-122"/>
                <a:ea typeface="仿宋" panose="02010609060101010101" pitchFamily="49" charset="-122"/>
              </a:rPr>
              <a:t>有效，非对齐的访问会导致不可预料的结果</a:t>
            </a:r>
            <a:endParaRPr lang="en-US" altLang="zh-CN" sz="24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795933506"/>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2F1A4A3B-DCB5-46E4-BC26-7A6C5CB7168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独占访问</a:t>
            </a:r>
          </a:p>
        </p:txBody>
      </p:sp>
      <p:sp>
        <p:nvSpPr>
          <p:cNvPr id="2" name="矩形 1">
            <a:extLst>
              <a:ext uri="{FF2B5EF4-FFF2-40B4-BE49-F238E27FC236}">
                <a16:creationId xmlns:a16="http://schemas.microsoft.com/office/drawing/2014/main" id="{059D7C35-770A-4583-BB52-7D2368F55113}"/>
              </a:ext>
            </a:extLst>
          </p:cNvPr>
          <p:cNvSpPr/>
          <p:nvPr/>
        </p:nvSpPr>
        <p:spPr>
          <a:xfrm>
            <a:off x="1992313" y="1412876"/>
            <a:ext cx="8280400" cy="5262563"/>
          </a:xfrm>
          <a:prstGeom prst="rect">
            <a:avLst/>
          </a:prstGeom>
        </p:spPr>
        <p:txBody>
          <a:bodyPr>
            <a:spAutoFit/>
          </a:bodyPr>
          <a:lstStyle/>
          <a:p>
            <a:pPr marL="342900" indent="-342900">
              <a:buFont typeface="Wingdings" panose="05000000000000000000" pitchFamily="2" charset="2"/>
              <a:buChar char="Ø"/>
              <a:defRPr/>
            </a:pPr>
            <a:r>
              <a:rPr kumimoji="1" lang="en-US" altLang="zh-CN" sz="2400" b="1" dirty="0">
                <a:latin typeface="楷体" panose="02010609060101010101" pitchFamily="49" charset="-122"/>
                <a:ea typeface="楷体" panose="02010609060101010101" pitchFamily="49" charset="-122"/>
              </a:rPr>
              <a:t>SWP </a:t>
            </a:r>
            <a:r>
              <a:rPr kumimoji="1" lang="zh-CN" altLang="en-US" sz="2400" b="1" dirty="0">
                <a:latin typeface="楷体" panose="02010609060101010101" pitchFamily="49" charset="-122"/>
                <a:ea typeface="楷体" panose="02010609060101010101" pitchFamily="49" charset="-122"/>
              </a:rPr>
              <a:t>指令用于在传统的</a:t>
            </a:r>
            <a:r>
              <a:rPr kumimoji="1" lang="en-US" altLang="zh-CN" sz="2400" b="1" dirty="0">
                <a:latin typeface="楷体" panose="02010609060101010101" pitchFamily="49" charset="-122"/>
                <a:ea typeface="楷体" panose="02010609060101010101" pitchFamily="49" charset="-122"/>
              </a:rPr>
              <a:t>ARM</a:t>
            </a:r>
            <a:r>
              <a:rPr kumimoji="1" lang="zh-CN" altLang="en-US" sz="2400" b="1" dirty="0">
                <a:latin typeface="楷体" panose="02010609060101010101" pitchFamily="49" charset="-122"/>
                <a:ea typeface="楷体" panose="02010609060101010101" pitchFamily="49" charset="-122"/>
              </a:rPr>
              <a:t>处理器上进行信号灯操作。信号灯用于对应用分配共享资源，当一个资源正在被一个过程使用时它被这个过程锁定。</a:t>
            </a:r>
            <a:endParaRPr kumimoji="1" lang="en-US" altLang="zh-CN" sz="2400" b="1"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kumimoji="1" lang="zh-CN" altLang="en-US" sz="2400" b="1" dirty="0">
                <a:latin typeface="楷体" panose="02010609060101010101" pitchFamily="49" charset="-122"/>
                <a:ea typeface="楷体" panose="02010609060101010101" pitchFamily="49" charset="-122"/>
              </a:rPr>
              <a:t>在</a:t>
            </a:r>
            <a:r>
              <a:rPr kumimoji="1" lang="en-US" altLang="zh-CN" sz="2400" b="1" dirty="0">
                <a:latin typeface="楷体" panose="02010609060101010101" pitchFamily="49" charset="-122"/>
                <a:ea typeface="楷体" panose="02010609060101010101" pitchFamily="49" charset="-122"/>
              </a:rPr>
              <a:t>ARM V7</a:t>
            </a:r>
            <a:r>
              <a:rPr kumimoji="1" lang="zh-CN" altLang="en-US" sz="2400" b="1" dirty="0">
                <a:latin typeface="楷体" panose="02010609060101010101" pitchFamily="49" charset="-122"/>
                <a:ea typeface="楷体" panose="02010609060101010101" pitchFamily="49" charset="-122"/>
              </a:rPr>
              <a:t>架构中</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存储器读和存储器写使用独立的总线。因此</a:t>
            </a:r>
            <a:r>
              <a:rPr kumimoji="1" lang="en-US" altLang="zh-CN" sz="2400" b="1" dirty="0">
                <a:latin typeface="楷体" panose="02010609060101010101" pitchFamily="49" charset="-122"/>
                <a:ea typeface="楷体" panose="02010609060101010101" pitchFamily="49" charset="-122"/>
              </a:rPr>
              <a:t>,SWP</a:t>
            </a:r>
            <a:r>
              <a:rPr kumimoji="1" lang="zh-CN" altLang="en-US" sz="2400" b="1" dirty="0">
                <a:latin typeface="楷体" panose="02010609060101010101" pitchFamily="49" charset="-122"/>
                <a:ea typeface="楷体" panose="02010609060101010101" pitchFamily="49" charset="-122"/>
              </a:rPr>
              <a:t>指令使用时不能再对存储区域进行原子访问。</a:t>
            </a:r>
            <a:endParaRPr kumimoji="1" lang="en-US" altLang="zh-CN" sz="2400" b="1"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kumimoji="1" lang="en-US" altLang="zh-CN" sz="2400" b="1" dirty="0">
                <a:latin typeface="楷体" panose="02010609060101010101" pitchFamily="49" charset="-122"/>
                <a:ea typeface="楷体" panose="02010609060101010101" pitchFamily="49" charset="-122"/>
              </a:rPr>
              <a:t>ARM V7</a:t>
            </a:r>
            <a:r>
              <a:rPr kumimoji="1" lang="zh-CN" altLang="en-US" sz="2400" b="1" dirty="0">
                <a:latin typeface="楷体" panose="02010609060101010101" pitchFamily="49" charset="-122"/>
                <a:ea typeface="楷体" panose="02010609060101010101" pitchFamily="49" charset="-122"/>
              </a:rPr>
              <a:t>使用独占访问实现信号灯操作，它允许一个信号灯的存储位置被另一个总线主机访问读而不是写。</a:t>
            </a:r>
          </a:p>
          <a:p>
            <a:pPr marL="176213" algn="just">
              <a:defRPr/>
            </a:pPr>
            <a:r>
              <a:rPr kumimoji="1" lang="zh-CN" altLang="en-US" sz="2400" b="1" dirty="0">
                <a:solidFill>
                  <a:srgbClr val="006600"/>
                </a:solidFill>
                <a:latin typeface="仿宋" panose="02010609060101010101" pitchFamily="49" charset="-122"/>
                <a:ea typeface="仿宋" panose="02010609060101010101" pitchFamily="49" charset="-122"/>
              </a:rPr>
              <a:t>独占访问指令</a:t>
            </a:r>
            <a:r>
              <a:rPr kumimoji="1" lang="en-US" altLang="zh-CN" sz="2400" b="1" dirty="0">
                <a:solidFill>
                  <a:srgbClr val="006600"/>
                </a:solidFill>
                <a:latin typeface="仿宋" panose="02010609060101010101" pitchFamily="49" charset="-122"/>
                <a:ea typeface="仿宋" panose="02010609060101010101" pitchFamily="49" charset="-122"/>
              </a:rPr>
              <a:t>:</a:t>
            </a:r>
          </a:p>
          <a:p>
            <a:pPr marL="360363" indent="-184150" algn="just">
              <a:buFont typeface="Arial" panose="020B0604020202020204" pitchFamily="34" charset="0"/>
              <a:buChar char="•"/>
              <a:defRPr/>
            </a:pPr>
            <a:r>
              <a:rPr kumimoji="1" lang="en-US" altLang="zh-CN" sz="2400" b="1" dirty="0">
                <a:solidFill>
                  <a:srgbClr val="006600"/>
                </a:solidFill>
                <a:latin typeface="仿宋" panose="02010609060101010101" pitchFamily="49" charset="-122"/>
                <a:ea typeface="仿宋" panose="02010609060101010101" pitchFamily="49" charset="-122"/>
              </a:rPr>
              <a:t>LDREX Rx, [Ry]</a:t>
            </a:r>
            <a:r>
              <a:rPr kumimoji="1" lang="zh-CN" altLang="en-US" sz="2400" b="1" dirty="0">
                <a:solidFill>
                  <a:srgbClr val="006600"/>
                </a:solidFill>
                <a:latin typeface="仿宋" panose="02010609060101010101" pitchFamily="49" charset="-122"/>
                <a:ea typeface="仿宋" panose="02010609060101010101" pitchFamily="49" charset="-122"/>
              </a:rPr>
              <a:t>；</a:t>
            </a:r>
            <a:r>
              <a:rPr lang="zh-CN" altLang="en-US" sz="2400" dirty="0"/>
              <a:t>用来读取内存中的值，并标记对该段内存的独占访问</a:t>
            </a:r>
            <a:endParaRPr kumimoji="1" lang="en-US" altLang="zh-CN" sz="2400" b="1" dirty="0">
              <a:solidFill>
                <a:srgbClr val="006600"/>
              </a:solidFill>
              <a:latin typeface="仿宋" panose="02010609060101010101" pitchFamily="49" charset="-122"/>
              <a:ea typeface="仿宋" panose="02010609060101010101" pitchFamily="49" charset="-122"/>
            </a:endParaRPr>
          </a:p>
          <a:p>
            <a:pPr marL="360363" indent="-184150" algn="just">
              <a:buFont typeface="Arial" panose="020B0604020202020204" pitchFamily="34" charset="0"/>
              <a:buChar char="•"/>
              <a:defRPr/>
            </a:pPr>
            <a:r>
              <a:rPr kumimoji="1" lang="en-US" altLang="zh-CN" sz="2400" b="1" dirty="0">
                <a:solidFill>
                  <a:srgbClr val="006600"/>
                </a:solidFill>
                <a:latin typeface="仿宋" panose="02010609060101010101" pitchFamily="49" charset="-122"/>
                <a:ea typeface="仿宋" panose="02010609060101010101" pitchFamily="49" charset="-122"/>
              </a:rPr>
              <a:t>STREX Rx, Ry, [</a:t>
            </a:r>
            <a:r>
              <a:rPr kumimoji="1" lang="en-US" altLang="zh-CN" sz="2400" b="1" dirty="0" err="1">
                <a:solidFill>
                  <a:srgbClr val="006600"/>
                </a:solidFill>
                <a:latin typeface="仿宋" panose="02010609060101010101" pitchFamily="49" charset="-122"/>
                <a:ea typeface="仿宋" panose="02010609060101010101" pitchFamily="49" charset="-122"/>
              </a:rPr>
              <a:t>Rz</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zh-CN" altLang="en-US" sz="2400" b="1" dirty="0">
                <a:solidFill>
                  <a:srgbClr val="006600"/>
                </a:solidFill>
                <a:latin typeface="仿宋" panose="02010609060101010101" pitchFamily="49" charset="-122"/>
                <a:ea typeface="仿宋" panose="02010609060101010101" pitchFamily="49" charset="-122"/>
              </a:rPr>
              <a:t>；</a:t>
            </a:r>
            <a:r>
              <a:rPr lang="zh-CN" altLang="en-US" sz="2400" dirty="0"/>
              <a:t>执行指令时如发现已被标记为独占访问，则将</a:t>
            </a:r>
            <a:r>
              <a:rPr lang="en-US" altLang="zh-CN" sz="2400" dirty="0"/>
              <a:t>Ry</a:t>
            </a:r>
            <a:r>
              <a:rPr lang="zh-CN" altLang="en-US" sz="2400" dirty="0"/>
              <a:t>的值更新到</a:t>
            </a:r>
            <a:r>
              <a:rPr lang="en-US" altLang="zh-CN" sz="2400" dirty="0" err="1"/>
              <a:t>Rz</a:t>
            </a:r>
            <a:r>
              <a:rPr lang="zh-CN" altLang="en-US" sz="2400" dirty="0"/>
              <a:t>指向的内存，并将</a:t>
            </a:r>
            <a:r>
              <a:rPr lang="en-US" altLang="zh-CN" sz="2400" dirty="0"/>
              <a:t>Rx</a:t>
            </a:r>
            <a:r>
              <a:rPr lang="zh-CN" altLang="en-US" sz="2400" dirty="0"/>
              <a:t>置成</a:t>
            </a:r>
            <a:r>
              <a:rPr lang="en-US" altLang="zh-CN" sz="2400" dirty="0"/>
              <a:t>0</a:t>
            </a:r>
            <a:r>
              <a:rPr lang="zh-CN" altLang="en-US" sz="2400" dirty="0"/>
              <a:t>；指令执行成功后，独占访问标记被清除。如发现没有设置独占标记，则不会更新内存，且将</a:t>
            </a:r>
            <a:r>
              <a:rPr lang="en-US" altLang="zh-CN" sz="2400" dirty="0"/>
              <a:t>Rx</a:t>
            </a:r>
            <a:r>
              <a:rPr lang="zh-CN" altLang="en-US" sz="2400" dirty="0"/>
              <a:t>置成</a:t>
            </a:r>
            <a:r>
              <a:rPr lang="en-US" altLang="zh-CN" sz="2400" dirty="0"/>
              <a:t>1</a:t>
            </a:r>
            <a:r>
              <a:rPr lang="zh-CN" altLang="en-US" sz="2400" dirty="0"/>
              <a:t>。</a:t>
            </a:r>
            <a:endParaRPr lang="en-US" altLang="zh-CN" sz="2400" dirty="0"/>
          </a:p>
        </p:txBody>
      </p:sp>
    </p:spTree>
    <p:extLst>
      <p:ext uri="{BB962C8B-B14F-4D97-AF65-F5344CB8AC3E}">
        <p14:creationId xmlns:p14="http://schemas.microsoft.com/office/powerpoint/2010/main" val="190618275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E8772F53-5FEB-4781-948F-E1518591D3A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独占访问</a:t>
            </a:r>
          </a:p>
        </p:txBody>
      </p:sp>
      <p:pic>
        <p:nvPicPr>
          <p:cNvPr id="41987" name="Picture 2">
            <a:extLst>
              <a:ext uri="{FF2B5EF4-FFF2-40B4-BE49-F238E27FC236}">
                <a16:creationId xmlns:a16="http://schemas.microsoft.com/office/drawing/2014/main" id="{8B59965C-CDB2-40AE-8B4F-37F2AF764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9" y="1412876"/>
            <a:ext cx="6834187"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600150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7661FB1A-067A-4071-A9E5-4E652CBCDFC5}"/>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E4DB3BA8-B7B9-4F79-8B5C-EB1F8CE0CC23}"/>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10</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Cortex-M3</a:t>
            </a:r>
            <a:r>
              <a:rPr lang="zh-CN" altLang="en-US" sz="3200" b="1">
                <a:solidFill>
                  <a:schemeClr val="tx2"/>
                </a:solidFill>
                <a:latin typeface="黑体" panose="02010609060101010101" pitchFamily="49" charset="-122"/>
                <a:ea typeface="黑体" panose="02010609060101010101" pitchFamily="49" charset="-122"/>
              </a:rPr>
              <a:t>的</a:t>
            </a:r>
            <a:r>
              <a:rPr lang="en-US" altLang="zh-CN" sz="3200" b="1">
                <a:solidFill>
                  <a:schemeClr val="tx2"/>
                </a:solidFill>
                <a:latin typeface="黑体" panose="02010609060101010101" pitchFamily="49" charset="-122"/>
                <a:ea typeface="黑体" panose="02010609060101010101" pitchFamily="49" charset="-122"/>
              </a:rPr>
              <a:t>GPIO</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F0D274C4-9E12-4028-A1C4-2B76710F471B}"/>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9851786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71686704-646A-465E-AAC8-B3121E237C6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  </a:t>
            </a:r>
            <a:r>
              <a:rPr kumimoji="1" lang="en-US" altLang="zh-CN" sz="3600" b="1">
                <a:latin typeface="Arial" panose="020B0604020202020204" pitchFamily="34" charset="0"/>
                <a:ea typeface="黑体" panose="02010609060101010101" pitchFamily="49" charset="-122"/>
              </a:rPr>
              <a:t>GPIO</a:t>
            </a:r>
            <a:endParaRPr kumimoji="1" lang="zh-CN" altLang="en-US" sz="3600" b="1">
              <a:latin typeface="Arial" panose="020B0604020202020204" pitchFamily="34" charset="0"/>
              <a:ea typeface="黑体" panose="02010609060101010101" pitchFamily="49" charset="-122"/>
            </a:endParaRPr>
          </a:p>
        </p:txBody>
      </p:sp>
      <p:sp>
        <p:nvSpPr>
          <p:cNvPr id="4" name="Rectangle 3" descr="Rectangle: Click to edit Master text styles&#10;Second level&#10;Third level&#10;Fourth level&#10;Fifth level">
            <a:extLst>
              <a:ext uri="{FF2B5EF4-FFF2-40B4-BE49-F238E27FC236}">
                <a16:creationId xmlns:a16="http://schemas.microsoft.com/office/drawing/2014/main" id="{DEE7A1B5-FAA9-436A-8265-84F7B368DBAB}"/>
              </a:ext>
            </a:extLst>
          </p:cNvPr>
          <p:cNvSpPr txBox="1">
            <a:spLocks noChangeArrowheads="1"/>
          </p:cNvSpPr>
          <p:nvPr/>
        </p:nvSpPr>
        <p:spPr bwMode="auto">
          <a:xfrm>
            <a:off x="1631950" y="2112963"/>
            <a:ext cx="86185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3"/>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pPr lvl="1" algn="just">
              <a:spcBef>
                <a:spcPct val="35000"/>
              </a:spcBef>
              <a:buSzPct val="80000"/>
              <a:buFont typeface="Wingdings" pitchFamily="2" charset="2"/>
              <a:buChar char="Ø"/>
              <a:defRPr/>
            </a:pPr>
            <a:r>
              <a:rPr lang="en-US" altLang="zh-CN" sz="2400" b="1" dirty="0">
                <a:latin typeface="楷体" panose="02010609060101010101" pitchFamily="49" charset="-122"/>
                <a:ea typeface="楷体" panose="02010609060101010101" pitchFamily="49" charset="-122"/>
              </a:rPr>
              <a:t>GPIO</a:t>
            </a:r>
            <a:r>
              <a:rPr lang="zh-CN" altLang="en-US" sz="2400" b="1" dirty="0">
                <a:latin typeface="楷体" panose="02010609060101010101" pitchFamily="49" charset="-122"/>
                <a:ea typeface="楷体" panose="02010609060101010101" pitchFamily="49" charset="-122"/>
              </a:rPr>
              <a:t>为</a:t>
            </a:r>
            <a:r>
              <a:rPr lang="en-US" altLang="zh-CN" sz="2400" b="1" dirty="0">
                <a:latin typeface="楷体" panose="02010609060101010101" pitchFamily="49" charset="-122"/>
                <a:ea typeface="楷体" panose="02010609060101010101" pitchFamily="49" charset="-122"/>
              </a:rPr>
              <a:t>CPU</a:t>
            </a:r>
            <a:r>
              <a:rPr lang="zh-CN" altLang="en-US" sz="2400" b="1" dirty="0">
                <a:latin typeface="楷体" panose="02010609060101010101" pitchFamily="49" charset="-122"/>
                <a:ea typeface="楷体" panose="02010609060101010101" pitchFamily="49" charset="-122"/>
              </a:rPr>
              <a:t>提供了数字输入输出功能，属于外围</a:t>
            </a:r>
            <a:r>
              <a:rPr lang="en-US" altLang="zh-CN" sz="2400" b="1" dirty="0">
                <a:latin typeface="楷体" panose="02010609060101010101" pitchFamily="49" charset="-122"/>
                <a:ea typeface="楷体" panose="02010609060101010101" pitchFamily="49" charset="-122"/>
              </a:rPr>
              <a:t>I/O</a:t>
            </a:r>
            <a:r>
              <a:rPr lang="zh-CN" altLang="en-US" sz="2400" b="1" dirty="0">
                <a:latin typeface="楷体" panose="02010609060101010101" pitchFamily="49" charset="-122"/>
                <a:ea typeface="楷体" panose="02010609060101010101" pitchFamily="49" charset="-122"/>
              </a:rPr>
              <a:t>模块。</a:t>
            </a:r>
          </a:p>
          <a:p>
            <a:pPr lvl="1" algn="just">
              <a:spcBef>
                <a:spcPct val="35000"/>
              </a:spcBef>
              <a:buSzPct val="80000"/>
              <a:buFont typeface="Wingdings" pitchFamily="2" charset="2"/>
              <a:buChar char="Ø"/>
              <a:defRPr/>
            </a:pPr>
            <a:r>
              <a:rPr lang="en-US" altLang="zh-CN" sz="2400" b="1" dirty="0">
                <a:latin typeface="楷体" panose="02010609060101010101" pitchFamily="49" charset="-122"/>
                <a:ea typeface="楷体" panose="02010609060101010101" pitchFamily="49" charset="-122"/>
              </a:rPr>
              <a:t>GPIO</a:t>
            </a:r>
            <a:r>
              <a:rPr lang="zh-CN" altLang="en-US" sz="2400" b="1" dirty="0">
                <a:latin typeface="楷体" panose="02010609060101010101" pitchFamily="49" charset="-122"/>
                <a:ea typeface="楷体" panose="02010609060101010101" pitchFamily="49" charset="-122"/>
              </a:rPr>
              <a:t>模块支持软件配置，包括输入输出方向配置、引脚功能复用和重映射、是否可申请中断、</a:t>
            </a:r>
            <a:r>
              <a:rPr lang="en-US" altLang="zh-CN" sz="2400" b="1" dirty="0">
                <a:latin typeface="楷体" panose="02010609060101010101" pitchFamily="49" charset="-122"/>
                <a:ea typeface="楷体" panose="02010609060101010101" pitchFamily="49" charset="-122"/>
              </a:rPr>
              <a:t>PWM</a:t>
            </a:r>
            <a:r>
              <a:rPr lang="zh-CN" altLang="en-US" sz="2400" b="1" dirty="0">
                <a:latin typeface="楷体" panose="02010609060101010101" pitchFamily="49" charset="-122"/>
                <a:ea typeface="楷体" panose="02010609060101010101" pitchFamily="49" charset="-122"/>
              </a:rPr>
              <a:t>输出等。</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标准</a:t>
            </a:r>
            <a:r>
              <a:rPr lang="en-US" altLang="zh-CN" sz="2400" b="1" dirty="0">
                <a:latin typeface="楷体" panose="02010609060101010101" pitchFamily="49" charset="-122"/>
                <a:ea typeface="楷体" panose="02010609060101010101" pitchFamily="49" charset="-122"/>
              </a:rPr>
              <a:t>I/O</a:t>
            </a:r>
            <a:r>
              <a:rPr lang="zh-CN" altLang="en-US" sz="2400" b="1" dirty="0">
                <a:latin typeface="楷体" panose="02010609060101010101" pitchFamily="49" charset="-122"/>
                <a:ea typeface="楷体" panose="02010609060101010101" pitchFamily="49" charset="-122"/>
              </a:rPr>
              <a:t>口可承受</a:t>
            </a:r>
            <a:r>
              <a:rPr lang="en-US" altLang="zh-CN" sz="2400" b="1" dirty="0">
                <a:latin typeface="楷体" panose="02010609060101010101" pitchFamily="49" charset="-122"/>
                <a:ea typeface="楷体" panose="02010609060101010101" pitchFamily="49" charset="-122"/>
              </a:rPr>
              <a:t>5V</a:t>
            </a:r>
            <a:r>
              <a:rPr lang="zh-CN" altLang="en-US" sz="2400" b="1" dirty="0">
                <a:latin typeface="楷体" panose="02010609060101010101" pitchFamily="49" charset="-122"/>
                <a:ea typeface="楷体" panose="02010609060101010101" pitchFamily="49" charset="-122"/>
              </a:rPr>
              <a:t>电压，可吸纳</a:t>
            </a:r>
            <a:r>
              <a:rPr lang="en-US" altLang="zh-CN" sz="2400" b="1" dirty="0">
                <a:latin typeface="楷体" panose="02010609060101010101" pitchFamily="49" charset="-122"/>
                <a:ea typeface="楷体" panose="02010609060101010101" pitchFamily="49" charset="-122"/>
              </a:rPr>
              <a:t>25mA</a:t>
            </a:r>
            <a:r>
              <a:rPr lang="zh-CN" altLang="en-US" sz="2400" b="1" dirty="0">
                <a:latin typeface="楷体" panose="02010609060101010101" pitchFamily="49" charset="-122"/>
                <a:ea typeface="楷体" panose="02010609060101010101" pitchFamily="49" charset="-122"/>
              </a:rPr>
              <a:t>电流，具有</a:t>
            </a:r>
            <a:r>
              <a:rPr lang="en-US" altLang="zh-CN" sz="2400" b="1" dirty="0">
                <a:latin typeface="楷体" panose="02010609060101010101" pitchFamily="49" charset="-122"/>
                <a:ea typeface="楷体" panose="02010609060101010101" pitchFamily="49" charset="-122"/>
              </a:rPr>
              <a:t>18MHZ</a:t>
            </a:r>
            <a:r>
              <a:rPr lang="zh-CN" altLang="en-US" sz="2400" b="1" dirty="0">
                <a:latin typeface="楷体" panose="02010609060101010101" pitchFamily="49" charset="-122"/>
                <a:ea typeface="楷体" panose="02010609060101010101" pitchFamily="49" charset="-122"/>
              </a:rPr>
              <a:t>的翻转速度，可配置输出速度达到</a:t>
            </a:r>
            <a:r>
              <a:rPr lang="en-US" altLang="zh-CN" sz="2400" b="1" dirty="0">
                <a:latin typeface="楷体" panose="02010609060101010101" pitchFamily="49" charset="-122"/>
                <a:ea typeface="楷体" panose="02010609060101010101" pitchFamily="49" charset="-122"/>
              </a:rPr>
              <a:t>50MHZ</a:t>
            </a: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具有</a:t>
            </a:r>
            <a:r>
              <a:rPr lang="en-US" altLang="zh-CN" sz="2400" b="1" dirty="0">
                <a:latin typeface="楷体" panose="02010609060101010101" pitchFamily="49" charset="-122"/>
                <a:ea typeface="楷体" panose="02010609060101010101" pitchFamily="49" charset="-122"/>
              </a:rPr>
              <a:t>8</a:t>
            </a:r>
            <a:r>
              <a:rPr lang="zh-CN" altLang="en-US" sz="2400" b="1" dirty="0">
                <a:latin typeface="楷体" panose="02010609060101010101" pitchFamily="49" charset="-122"/>
                <a:ea typeface="楷体" panose="02010609060101010101" pitchFamily="49" charset="-122"/>
              </a:rPr>
              <a:t>种工作模式，分别如下：</a:t>
            </a:r>
          </a:p>
          <a:p>
            <a:pPr marL="457200" lvl="1" indent="0" algn="just">
              <a:spcBef>
                <a:spcPct val="35000"/>
              </a:spcBef>
              <a:buSzPct val="80000"/>
              <a:buNone/>
              <a:defRPr/>
            </a:pPr>
            <a:endParaRPr lang="zh-CN" altLang="en-US" sz="2400" b="1"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ACAD27B1-0768-4331-A4D5-4A584FC12821}"/>
              </a:ext>
            </a:extLst>
          </p:cNvPr>
          <p:cNvSpPr/>
          <p:nvPr/>
        </p:nvSpPr>
        <p:spPr>
          <a:xfrm>
            <a:off x="1992314" y="1484314"/>
            <a:ext cx="8137525" cy="577081"/>
          </a:xfrm>
          <a:prstGeom prst="rect">
            <a:avLst/>
          </a:prstGeom>
        </p:spPr>
        <p:txBody>
          <a:bodyPr>
            <a:spAutoFit/>
          </a:bodyPr>
          <a:lstStyle/>
          <a:p>
            <a:pPr>
              <a:lnSpc>
                <a:spcPct val="150000"/>
              </a:lnSpc>
              <a:defRPr/>
            </a:pPr>
            <a:r>
              <a:rPr lang="zh-CN" altLang="en-US" sz="2400" dirty="0">
                <a:latin typeface="+mj-ea"/>
                <a:ea typeface="+mj-ea"/>
              </a:rPr>
              <a:t>通用输入</a:t>
            </a:r>
            <a:r>
              <a:rPr lang="en-US" altLang="zh-CN" sz="2400" dirty="0">
                <a:latin typeface="+mj-ea"/>
                <a:ea typeface="+mj-ea"/>
              </a:rPr>
              <a:t>/</a:t>
            </a:r>
            <a:r>
              <a:rPr lang="zh-CN" altLang="en-US" sz="2400" dirty="0">
                <a:latin typeface="+mj-ea"/>
                <a:ea typeface="+mj-ea"/>
              </a:rPr>
              <a:t>输出口</a:t>
            </a:r>
            <a:r>
              <a:rPr lang="en-US" altLang="zh-CN" sz="2400" dirty="0">
                <a:solidFill>
                  <a:srgbClr val="C00000"/>
                </a:solidFill>
              </a:rPr>
              <a:t>GPIO</a:t>
            </a:r>
            <a:r>
              <a:rPr lang="zh-CN" altLang="en-US" sz="2400" dirty="0"/>
              <a:t>（</a:t>
            </a:r>
            <a:r>
              <a:rPr lang="en-US" altLang="zh-CN" sz="2400" dirty="0"/>
              <a:t> General Purpose Input Output</a:t>
            </a:r>
            <a:r>
              <a:rPr lang="zh-CN" altLang="en-US" sz="2400" dirty="0"/>
              <a:t>）</a:t>
            </a:r>
            <a:endParaRPr lang="zh-CN" altLang="en-US" sz="2400" dirty="0">
              <a:latin typeface="+mj-ea"/>
              <a:ea typeface="+mj-ea"/>
            </a:endParaRPr>
          </a:p>
        </p:txBody>
      </p:sp>
      <p:sp>
        <p:nvSpPr>
          <p:cNvPr id="2" name="矩形 1">
            <a:extLst>
              <a:ext uri="{FF2B5EF4-FFF2-40B4-BE49-F238E27FC236}">
                <a16:creationId xmlns:a16="http://schemas.microsoft.com/office/drawing/2014/main" id="{AF71EE22-D4F2-49BC-BB5E-AD9F2A101AB4}"/>
              </a:ext>
            </a:extLst>
          </p:cNvPr>
          <p:cNvSpPr/>
          <p:nvPr/>
        </p:nvSpPr>
        <p:spPr>
          <a:xfrm>
            <a:off x="2076451" y="4868863"/>
            <a:ext cx="8353425" cy="1643062"/>
          </a:xfrm>
          <a:prstGeom prst="rect">
            <a:avLst/>
          </a:prstGeom>
        </p:spPr>
        <p:txBody>
          <a:bodyPr>
            <a:spAutoFit/>
          </a:bodyPr>
          <a:lstStyle/>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输入模式</a:t>
            </a:r>
          </a:p>
          <a:p>
            <a:pPr lvl="1">
              <a:lnSpc>
                <a:spcPct val="90000"/>
              </a:lnSpc>
              <a:spcBef>
                <a:spcPct val="20000"/>
              </a:spcBef>
              <a:buClr>
                <a:srgbClr val="3399FF"/>
              </a:buClr>
              <a:buSzPct val="85000"/>
              <a:defRPr/>
            </a:pPr>
            <a:r>
              <a:rPr lang="zh-CN" altLang="en-US" sz="2400" b="1" kern="0" dirty="0">
                <a:solidFill>
                  <a:srgbClr val="006600"/>
                </a:solidFill>
                <a:latin typeface="仿宋" panose="02010609060101010101" pitchFamily="49" charset="-122"/>
                <a:ea typeface="仿宋" panose="02010609060101010101" pitchFamily="49" charset="-122"/>
              </a:rPr>
              <a:t>输入浮空、输入上拉、输入下拉、模拟输入</a:t>
            </a:r>
          </a:p>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输出模式</a:t>
            </a:r>
          </a:p>
          <a:p>
            <a:pPr lvl="1">
              <a:lnSpc>
                <a:spcPct val="90000"/>
              </a:lnSpc>
              <a:spcBef>
                <a:spcPct val="20000"/>
              </a:spcBef>
              <a:buClr>
                <a:srgbClr val="3399FF"/>
              </a:buClr>
              <a:buSzPct val="85000"/>
              <a:defRPr/>
            </a:pPr>
            <a:r>
              <a:rPr lang="zh-CN" altLang="en-US" sz="2400" b="1" kern="0" dirty="0">
                <a:solidFill>
                  <a:srgbClr val="006600"/>
                </a:solidFill>
                <a:latin typeface="仿宋" panose="02010609060101010101" pitchFamily="49" charset="-122"/>
                <a:ea typeface="仿宋" panose="02010609060101010101" pitchFamily="49" charset="-122"/>
              </a:rPr>
              <a:t>开漏输出、推挽式输出、推挽式复用功能、开漏复用功能</a:t>
            </a:r>
          </a:p>
        </p:txBody>
      </p:sp>
    </p:spTree>
    <p:extLst>
      <p:ext uri="{BB962C8B-B14F-4D97-AF65-F5344CB8AC3E}">
        <p14:creationId xmlns:p14="http://schemas.microsoft.com/office/powerpoint/2010/main" val="1399096378"/>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8EBB946B-2086-4E6E-B474-24EC30BAD10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  </a:t>
            </a:r>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基本结构</a:t>
            </a:r>
          </a:p>
        </p:txBody>
      </p:sp>
      <p:pic>
        <p:nvPicPr>
          <p:cNvPr id="14339" name="Picture 4">
            <a:extLst>
              <a:ext uri="{FF2B5EF4-FFF2-40B4-BE49-F238E27FC236}">
                <a16:creationId xmlns:a16="http://schemas.microsoft.com/office/drawing/2014/main" id="{81DAA0BA-EC51-488D-8DCB-B2357B74A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12876"/>
            <a:ext cx="90678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9706293"/>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7A8EE3D7-AE15-4B06-ACD2-BCA0984CE85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输入浮空模式</a:t>
            </a:r>
          </a:p>
        </p:txBody>
      </p:sp>
      <p:pic>
        <p:nvPicPr>
          <p:cNvPr id="15363" name="Picture 3">
            <a:extLst>
              <a:ext uri="{FF2B5EF4-FFF2-40B4-BE49-F238E27FC236}">
                <a16:creationId xmlns:a16="http://schemas.microsoft.com/office/drawing/2014/main" id="{163CFE48-876F-4B18-A7CB-CAE78E697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484313"/>
            <a:ext cx="906145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82294"/>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99F17BDC-F9C5-48AA-8445-74B47DC0C41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输入上拉模式</a:t>
            </a:r>
          </a:p>
        </p:txBody>
      </p:sp>
      <p:pic>
        <p:nvPicPr>
          <p:cNvPr id="16387" name="Picture 3">
            <a:extLst>
              <a:ext uri="{FF2B5EF4-FFF2-40B4-BE49-F238E27FC236}">
                <a16:creationId xmlns:a16="http://schemas.microsoft.com/office/drawing/2014/main" id="{61CAAAB6-6002-4F3F-8663-4F2BF3DD1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557339"/>
            <a:ext cx="90678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854534"/>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28873AA2-DB19-4F0A-8ABE-F3BA1C0BA50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输入下拉模式</a:t>
            </a:r>
          </a:p>
        </p:txBody>
      </p:sp>
      <p:pic>
        <p:nvPicPr>
          <p:cNvPr id="17411" name="Picture 3">
            <a:extLst>
              <a:ext uri="{FF2B5EF4-FFF2-40B4-BE49-F238E27FC236}">
                <a16:creationId xmlns:a16="http://schemas.microsoft.com/office/drawing/2014/main" id="{9319F656-E9DE-4527-A350-764CA28BC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8" y="1557339"/>
            <a:ext cx="90678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517647"/>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565DE6CB-D16E-4B60-80D4-0C609DC5DCDF}"/>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模拟输入模式</a:t>
            </a:r>
          </a:p>
        </p:txBody>
      </p:sp>
      <p:pic>
        <p:nvPicPr>
          <p:cNvPr id="18435" name="Picture 3">
            <a:extLst>
              <a:ext uri="{FF2B5EF4-FFF2-40B4-BE49-F238E27FC236}">
                <a16:creationId xmlns:a16="http://schemas.microsoft.com/office/drawing/2014/main" id="{2A79D4DD-86F2-4FDD-BC17-E704DF0F3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988" y="1557338"/>
            <a:ext cx="9059862"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87908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3">
            <a:extLst>
              <a:ext uri="{FF2B5EF4-FFF2-40B4-BE49-F238E27FC236}">
                <a16:creationId xmlns:a16="http://schemas.microsoft.com/office/drawing/2014/main" id="{8D569F03-3AF7-40A2-ABF9-43F0C8359B91}"/>
              </a:ext>
            </a:extLst>
          </p:cNvPr>
          <p:cNvSpPr txBox="1">
            <a:spLocks noChangeArrowheads="1"/>
          </p:cNvSpPr>
          <p:nvPr/>
        </p:nvSpPr>
        <p:spPr bwMode="auto">
          <a:xfrm>
            <a:off x="2279651" y="404813"/>
            <a:ext cx="2963863"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Arial" panose="020B0604020202020204" pitchFamily="34" charset="0"/>
                <a:ea typeface="黑体" panose="02010609060101010101" pitchFamily="49" charset="-122"/>
              </a:rPr>
              <a:t>计算机的发展</a:t>
            </a:r>
          </a:p>
        </p:txBody>
      </p:sp>
      <p:sp>
        <p:nvSpPr>
          <p:cNvPr id="14339" name="Rectangle 5">
            <a:extLst>
              <a:ext uri="{FF2B5EF4-FFF2-40B4-BE49-F238E27FC236}">
                <a16:creationId xmlns:a16="http://schemas.microsoft.com/office/drawing/2014/main" id="{0AB91E4A-B180-4F8E-BA78-794464C114AF}"/>
              </a:ext>
            </a:extLst>
          </p:cNvPr>
          <p:cNvSpPr>
            <a:spLocks noChangeArrowheads="1"/>
          </p:cNvSpPr>
          <p:nvPr/>
        </p:nvSpPr>
        <p:spPr bwMode="auto">
          <a:xfrm>
            <a:off x="1631950" y="1052514"/>
            <a:ext cx="6224588"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zh-CN" sz="2800">
                <a:solidFill>
                  <a:srgbClr val="C00000"/>
                </a:solidFill>
                <a:ea typeface="宋体" panose="02010600030101010101" pitchFamily="2" charset="-122"/>
              </a:rPr>
              <a:t>第一代电子管计算机</a:t>
            </a:r>
            <a:r>
              <a:rPr lang="en-US" altLang="zh-CN" sz="2800">
                <a:solidFill>
                  <a:srgbClr val="C00000"/>
                </a:solidFill>
                <a:ea typeface="宋体" panose="02010600030101010101" pitchFamily="2" charset="-122"/>
              </a:rPr>
              <a:t>(1945-1956)</a:t>
            </a:r>
            <a:br>
              <a:rPr lang="en-US" altLang="zh-CN" sz="2800">
                <a:solidFill>
                  <a:srgbClr val="C00000"/>
                </a:solidFill>
                <a:ea typeface="宋体" panose="02010600030101010101" pitchFamily="2" charset="-122"/>
              </a:rPr>
            </a:br>
            <a:r>
              <a:rPr lang="en-US" altLang="zh-CN" sz="1800">
                <a:solidFill>
                  <a:prstClr val="black"/>
                </a:solidFill>
                <a:ea typeface="宋体" panose="02010600030101010101" pitchFamily="2" charset="-122"/>
              </a:rPr>
              <a:t>1944</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Howard H. Aiken</a:t>
            </a:r>
            <a:r>
              <a:rPr lang="zh-CN" altLang="zh-CN" sz="1800">
                <a:solidFill>
                  <a:prstClr val="black"/>
                </a:solidFill>
                <a:ea typeface="宋体" panose="02010600030101010101" pitchFamily="2" charset="-122"/>
              </a:rPr>
              <a:t>研制出全电子计算器，为美国海军绘制弹道图。这台机器有半个足球场大，内含</a:t>
            </a:r>
            <a:r>
              <a:rPr lang="en-US" altLang="zh-CN" sz="1800">
                <a:solidFill>
                  <a:prstClr val="black"/>
                </a:solidFill>
                <a:ea typeface="宋体" panose="02010600030101010101" pitchFamily="2" charset="-122"/>
              </a:rPr>
              <a:t>500</a:t>
            </a:r>
            <a:r>
              <a:rPr lang="zh-CN" altLang="zh-CN" sz="1800">
                <a:solidFill>
                  <a:prstClr val="black"/>
                </a:solidFill>
                <a:ea typeface="宋体" panose="02010600030101010101" pitchFamily="2" charset="-122"/>
              </a:rPr>
              <a:t>英里的电线，使用电磁信号来移动机械部件，速度很慢</a:t>
            </a:r>
            <a:r>
              <a:rPr lang="en-US" altLang="zh-CN" sz="1800">
                <a:solidFill>
                  <a:prstClr val="black"/>
                </a:solidFill>
                <a:ea typeface="宋体" panose="02010600030101010101" pitchFamily="2" charset="-122"/>
              </a:rPr>
              <a:t>(3-5</a:t>
            </a:r>
            <a:r>
              <a:rPr lang="zh-CN" altLang="zh-CN" sz="1800">
                <a:solidFill>
                  <a:prstClr val="black"/>
                </a:solidFill>
                <a:ea typeface="宋体" panose="02010600030101010101" pitchFamily="2" charset="-122"/>
              </a:rPr>
              <a:t>秒一次计算</a:t>
            </a:r>
            <a:r>
              <a:rPr lang="en-US" altLang="zh-CN" sz="1800">
                <a:solidFill>
                  <a:prstClr val="black"/>
                </a:solidFill>
                <a:ea typeface="宋体" panose="02010600030101010101" pitchFamily="2" charset="-122"/>
              </a:rPr>
              <a:t>)</a:t>
            </a:r>
            <a:r>
              <a:rPr lang="zh-CN" altLang="zh-CN" sz="1800">
                <a:solidFill>
                  <a:prstClr val="black"/>
                </a:solidFill>
                <a:ea typeface="宋体" panose="02010600030101010101" pitchFamily="2" charset="-122"/>
              </a:rPr>
              <a:t> 。</a:t>
            </a:r>
            <a:endParaRPr kumimoji="1" lang="zh-CN" altLang="en-US" sz="1800">
              <a:solidFill>
                <a:prstClr val="black"/>
              </a:solidFill>
              <a:latin typeface="黑体" panose="02010609060101010101" pitchFamily="49" charset="-122"/>
              <a:ea typeface="黑体" panose="02010609060101010101" pitchFamily="49" charset="-122"/>
            </a:endParaRPr>
          </a:p>
        </p:txBody>
      </p:sp>
      <p:pic>
        <p:nvPicPr>
          <p:cNvPr id="14340" name="Picture 4">
            <a:extLst>
              <a:ext uri="{FF2B5EF4-FFF2-40B4-BE49-F238E27FC236}">
                <a16:creationId xmlns:a16="http://schemas.microsoft.com/office/drawing/2014/main" id="{CA4C9615-E194-41CC-9B47-4EA783022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25" y="142875"/>
            <a:ext cx="234950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a:extLst>
              <a:ext uri="{FF2B5EF4-FFF2-40B4-BE49-F238E27FC236}">
                <a16:creationId xmlns:a16="http://schemas.microsoft.com/office/drawing/2014/main" id="{4FF2F3C7-C19E-4F04-B98B-EA0703238A98}"/>
              </a:ext>
            </a:extLst>
          </p:cNvPr>
          <p:cNvSpPr>
            <a:spLocks noChangeArrowheads="1"/>
          </p:cNvSpPr>
          <p:nvPr/>
        </p:nvSpPr>
        <p:spPr bwMode="auto">
          <a:xfrm>
            <a:off x="1671639" y="2443163"/>
            <a:ext cx="6224587"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zh-CN" sz="2800">
                <a:solidFill>
                  <a:srgbClr val="C00000"/>
                </a:solidFill>
                <a:ea typeface="宋体" panose="02010600030101010101" pitchFamily="2" charset="-122"/>
              </a:rPr>
              <a:t>第</a:t>
            </a:r>
            <a:r>
              <a:rPr lang="zh-CN" altLang="en-US" sz="2800">
                <a:solidFill>
                  <a:srgbClr val="C00000"/>
                </a:solidFill>
                <a:ea typeface="宋体" panose="02010600030101010101" pitchFamily="2" charset="-122"/>
              </a:rPr>
              <a:t>二</a:t>
            </a:r>
            <a:r>
              <a:rPr lang="zh-CN" altLang="zh-CN" sz="2800">
                <a:solidFill>
                  <a:srgbClr val="C00000"/>
                </a:solidFill>
                <a:ea typeface="宋体" panose="02010600030101010101" pitchFamily="2" charset="-122"/>
              </a:rPr>
              <a:t>代</a:t>
            </a:r>
            <a:r>
              <a:rPr lang="zh-CN" altLang="en-US" sz="2800">
                <a:solidFill>
                  <a:srgbClr val="C00000"/>
                </a:solidFill>
                <a:ea typeface="宋体" panose="02010600030101010101" pitchFamily="2" charset="-122"/>
              </a:rPr>
              <a:t>晶体</a:t>
            </a:r>
            <a:r>
              <a:rPr lang="zh-CN" altLang="zh-CN" sz="2800">
                <a:solidFill>
                  <a:srgbClr val="C00000"/>
                </a:solidFill>
                <a:ea typeface="宋体" panose="02010600030101010101" pitchFamily="2" charset="-122"/>
              </a:rPr>
              <a:t>管计算机</a:t>
            </a:r>
            <a:r>
              <a:rPr lang="en-US" altLang="zh-CN" sz="2800">
                <a:solidFill>
                  <a:srgbClr val="C00000"/>
                </a:solidFill>
                <a:ea typeface="宋体" panose="02010600030101010101" pitchFamily="2" charset="-122"/>
              </a:rPr>
              <a:t>(1956-1963)</a:t>
            </a:r>
            <a:br>
              <a:rPr lang="en-US" altLang="zh-CN" sz="2800">
                <a:solidFill>
                  <a:srgbClr val="C00000"/>
                </a:solidFill>
                <a:ea typeface="宋体" panose="02010600030101010101" pitchFamily="2" charset="-122"/>
              </a:rPr>
            </a:br>
            <a:r>
              <a:rPr lang="en-US" altLang="zh-CN" sz="1800">
                <a:solidFill>
                  <a:prstClr val="black"/>
                </a:solidFill>
                <a:ea typeface="宋体" panose="02010600030101010101" pitchFamily="2" charset="-122"/>
              </a:rPr>
              <a:t>1956</a:t>
            </a:r>
            <a:r>
              <a:rPr lang="zh-CN" altLang="zh-CN" sz="1800">
                <a:solidFill>
                  <a:prstClr val="black"/>
                </a:solidFill>
                <a:ea typeface="宋体" panose="02010600030101010101" pitchFamily="2" charset="-122"/>
              </a:rPr>
              <a:t>年晶体管在计算机中使用，晶体管和磁芯存储器导致了第二代计算机的产生</a:t>
            </a:r>
            <a:r>
              <a:rPr lang="zh-CN" altLang="en-US" sz="1800">
                <a:solidFill>
                  <a:prstClr val="black"/>
                </a:solidFill>
                <a:ea typeface="宋体" panose="02010600030101010101" pitchFamily="2" charset="-122"/>
              </a:rPr>
              <a:t>，</a:t>
            </a:r>
            <a:r>
              <a:rPr lang="zh-CN" altLang="zh-CN" sz="1800">
                <a:solidFill>
                  <a:prstClr val="black"/>
                </a:solidFill>
                <a:ea typeface="宋体" panose="02010600030101010101" pitchFamily="2" charset="-122"/>
              </a:rPr>
              <a:t>体积小、速度快、功耗低、性能更稳定。</a:t>
            </a:r>
            <a:endParaRPr kumimoji="1" lang="zh-CN" altLang="en-US" sz="1800">
              <a:solidFill>
                <a:prstClr val="black"/>
              </a:solidFill>
              <a:latin typeface="黑体" panose="02010609060101010101" pitchFamily="49" charset="-122"/>
              <a:ea typeface="黑体" panose="02010609060101010101" pitchFamily="49" charset="-122"/>
            </a:endParaRPr>
          </a:p>
        </p:txBody>
      </p:sp>
      <p:sp>
        <p:nvSpPr>
          <p:cNvPr id="7" name="Rectangle 5">
            <a:extLst>
              <a:ext uri="{FF2B5EF4-FFF2-40B4-BE49-F238E27FC236}">
                <a16:creationId xmlns:a16="http://schemas.microsoft.com/office/drawing/2014/main" id="{F4ADD692-5D37-4140-8BF9-4DB1693BF3A3}"/>
              </a:ext>
            </a:extLst>
          </p:cNvPr>
          <p:cNvSpPr>
            <a:spLocks noChangeArrowheads="1"/>
          </p:cNvSpPr>
          <p:nvPr/>
        </p:nvSpPr>
        <p:spPr bwMode="auto">
          <a:xfrm>
            <a:off x="1671639" y="3524251"/>
            <a:ext cx="6224587"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zh-CN" sz="2800">
                <a:solidFill>
                  <a:srgbClr val="C00000"/>
                </a:solidFill>
                <a:ea typeface="宋体" panose="02010600030101010101" pitchFamily="2" charset="-122"/>
              </a:rPr>
              <a:t>第三代集成电路计算机</a:t>
            </a:r>
            <a:r>
              <a:rPr lang="en-US" altLang="zh-CN" sz="2800">
                <a:solidFill>
                  <a:srgbClr val="C00000"/>
                </a:solidFill>
                <a:ea typeface="宋体" panose="02010600030101010101" pitchFamily="2" charset="-122"/>
              </a:rPr>
              <a:t>(1964-1971)</a:t>
            </a:r>
            <a:br>
              <a:rPr lang="en-US" altLang="zh-CN" sz="2800">
                <a:solidFill>
                  <a:srgbClr val="C00000"/>
                </a:solidFill>
                <a:ea typeface="宋体" panose="02010600030101010101" pitchFamily="2" charset="-122"/>
              </a:rPr>
            </a:br>
            <a:r>
              <a:rPr lang="zh-CN" altLang="zh-CN" sz="1800">
                <a:solidFill>
                  <a:prstClr val="black"/>
                </a:solidFill>
                <a:ea typeface="宋体" panose="02010600030101010101" pitchFamily="2" charset="-122"/>
              </a:rPr>
              <a:t>集成电路</a:t>
            </a:r>
            <a:r>
              <a:rPr lang="en-US" altLang="zh-CN" sz="1800">
                <a:solidFill>
                  <a:prstClr val="black"/>
                </a:solidFill>
                <a:ea typeface="宋体" panose="02010600030101010101" pitchFamily="2" charset="-122"/>
              </a:rPr>
              <a:t>(IC)</a:t>
            </a:r>
            <a:r>
              <a:rPr lang="zh-CN" altLang="en-US" sz="1800">
                <a:solidFill>
                  <a:prstClr val="black"/>
                </a:solidFill>
                <a:ea typeface="宋体" panose="02010600030101010101" pitchFamily="2" charset="-122"/>
              </a:rPr>
              <a:t>的发明使</a:t>
            </a:r>
            <a:r>
              <a:rPr lang="zh-CN" altLang="zh-CN" sz="1800">
                <a:solidFill>
                  <a:prstClr val="black"/>
                </a:solidFill>
                <a:ea typeface="宋体" panose="02010600030101010101" pitchFamily="2" charset="-122"/>
              </a:rPr>
              <a:t>科学家</a:t>
            </a:r>
            <a:r>
              <a:rPr lang="zh-CN" altLang="en-US" sz="1800">
                <a:solidFill>
                  <a:prstClr val="black"/>
                </a:solidFill>
                <a:ea typeface="宋体" panose="02010600030101010101" pitchFamily="2" charset="-122"/>
              </a:rPr>
              <a:t>将</a:t>
            </a:r>
            <a:r>
              <a:rPr lang="zh-CN" altLang="zh-CN" sz="1800">
                <a:solidFill>
                  <a:prstClr val="black"/>
                </a:solidFill>
                <a:ea typeface="宋体" panose="02010600030101010101" pitchFamily="2" charset="-122"/>
              </a:rPr>
              <a:t>更多的元件集成到单一的半导体芯片上。于是，计算机变得更小，功耗更低，速度更快。使计算机在中心程序的控制协调下可同时运行</a:t>
            </a:r>
            <a:r>
              <a:rPr lang="zh-CN" altLang="en-US" sz="1800">
                <a:solidFill>
                  <a:prstClr val="black"/>
                </a:solidFill>
                <a:ea typeface="宋体" panose="02010600030101010101" pitchFamily="2" charset="-122"/>
              </a:rPr>
              <a:t>多个</a:t>
            </a:r>
            <a:r>
              <a:rPr lang="zh-CN" altLang="zh-CN" sz="1800">
                <a:solidFill>
                  <a:prstClr val="black"/>
                </a:solidFill>
                <a:ea typeface="宋体" panose="02010600030101010101" pitchFamily="2" charset="-122"/>
              </a:rPr>
              <a:t>不同的程序。</a:t>
            </a:r>
            <a:endParaRPr kumimoji="1" lang="zh-CN" altLang="en-US" sz="1800">
              <a:solidFill>
                <a:prstClr val="black"/>
              </a:solidFill>
              <a:latin typeface="黑体" panose="02010609060101010101" pitchFamily="49" charset="-122"/>
              <a:ea typeface="黑体" panose="02010609060101010101" pitchFamily="49" charset="-122"/>
            </a:endParaRPr>
          </a:p>
        </p:txBody>
      </p:sp>
      <p:sp>
        <p:nvSpPr>
          <p:cNvPr id="8" name="Rectangle 5">
            <a:extLst>
              <a:ext uri="{FF2B5EF4-FFF2-40B4-BE49-F238E27FC236}">
                <a16:creationId xmlns:a16="http://schemas.microsoft.com/office/drawing/2014/main" id="{B1C63973-644D-4575-B596-57678CDA071F}"/>
              </a:ext>
            </a:extLst>
          </p:cNvPr>
          <p:cNvSpPr>
            <a:spLocks noChangeArrowheads="1"/>
          </p:cNvSpPr>
          <p:nvPr/>
        </p:nvSpPr>
        <p:spPr bwMode="auto">
          <a:xfrm>
            <a:off x="1671639" y="4891089"/>
            <a:ext cx="6630987"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zh-CN" sz="2800">
                <a:solidFill>
                  <a:srgbClr val="C00000"/>
                </a:solidFill>
                <a:ea typeface="宋体" panose="02010600030101010101" pitchFamily="2" charset="-122"/>
              </a:rPr>
              <a:t>第四代大规模集成电路计算机</a:t>
            </a:r>
            <a:r>
              <a:rPr lang="en-US" altLang="zh-CN" sz="2800">
                <a:solidFill>
                  <a:srgbClr val="C00000"/>
                </a:solidFill>
                <a:ea typeface="宋体" panose="02010600030101010101" pitchFamily="2" charset="-122"/>
              </a:rPr>
              <a:t>(1971-</a:t>
            </a:r>
            <a:r>
              <a:rPr lang="zh-CN" altLang="zh-CN" sz="2800">
                <a:solidFill>
                  <a:srgbClr val="C00000"/>
                </a:solidFill>
                <a:ea typeface="宋体" panose="02010600030101010101" pitchFamily="2" charset="-122"/>
              </a:rPr>
              <a:t>现在</a:t>
            </a:r>
            <a:r>
              <a:rPr lang="en-US" altLang="zh-CN" sz="2800">
                <a:solidFill>
                  <a:srgbClr val="C00000"/>
                </a:solidFill>
                <a:ea typeface="宋体" panose="02010600030101010101" pitchFamily="2" charset="-122"/>
              </a:rPr>
              <a:t>)</a:t>
            </a:r>
            <a:br>
              <a:rPr lang="en-US" altLang="zh-CN" sz="2800">
                <a:solidFill>
                  <a:srgbClr val="C00000"/>
                </a:solidFill>
                <a:ea typeface="宋体" panose="02010600030101010101" pitchFamily="2" charset="-122"/>
              </a:rPr>
            </a:br>
            <a:r>
              <a:rPr lang="zh-CN" altLang="zh-CN" sz="1800">
                <a:solidFill>
                  <a:prstClr val="black"/>
                </a:solidFill>
                <a:ea typeface="宋体" panose="02010600030101010101" pitchFamily="2" charset="-122"/>
              </a:rPr>
              <a:t>第四代计算机是采用大规模集成电路制造的计算机，高度的集成化使得计算机的中央处理器和其他主要功能可以集中到同一块集成电路中，这就是人们常说的</a:t>
            </a:r>
            <a:r>
              <a:rPr lang="en-US" altLang="zh-CN" sz="1800">
                <a:solidFill>
                  <a:prstClr val="black"/>
                </a:solidFill>
                <a:ea typeface="宋体" panose="02010600030101010101" pitchFamily="2" charset="-122"/>
              </a:rPr>
              <a:t>“</a:t>
            </a:r>
            <a:r>
              <a:rPr lang="zh-CN" altLang="zh-CN" sz="1800">
                <a:solidFill>
                  <a:prstClr val="black"/>
                </a:solidFill>
                <a:ea typeface="宋体" panose="02010600030101010101" pitchFamily="2" charset="-122"/>
              </a:rPr>
              <a:t>微处理器</a:t>
            </a:r>
            <a:r>
              <a:rPr lang="en-US" altLang="zh-CN" sz="1800">
                <a:solidFill>
                  <a:prstClr val="black"/>
                </a:solidFill>
                <a:ea typeface="宋体" panose="02010600030101010101" pitchFamily="2" charset="-122"/>
              </a:rPr>
              <a:t>”</a:t>
            </a:r>
            <a:r>
              <a:rPr lang="zh-CN" altLang="zh-CN" sz="1800">
                <a:solidFill>
                  <a:prstClr val="black"/>
                </a:solidFill>
                <a:ea typeface="宋体" panose="02010600030101010101" pitchFamily="2" charset="-122"/>
              </a:rPr>
              <a:t>。微处理器的发展如同乘上了高速列车，每隔</a:t>
            </a:r>
            <a:r>
              <a:rPr lang="zh-CN" altLang="en-US" sz="1800">
                <a:solidFill>
                  <a:prstClr val="black"/>
                </a:solidFill>
                <a:ea typeface="宋体" panose="02010600030101010101" pitchFamily="2" charset="-122"/>
              </a:rPr>
              <a:t>两年</a:t>
            </a:r>
            <a:r>
              <a:rPr lang="zh-CN" altLang="zh-CN" sz="1800">
                <a:solidFill>
                  <a:prstClr val="black"/>
                </a:solidFill>
                <a:ea typeface="宋体" panose="02010600030101010101" pitchFamily="2" charset="-122"/>
              </a:rPr>
              <a:t>，性能价格比就翻一番。</a:t>
            </a:r>
            <a:endParaRPr kumimoji="1" lang="zh-CN" altLang="en-US" sz="1800">
              <a:solidFill>
                <a:prstClr val="black"/>
              </a:solidFill>
              <a:latin typeface="黑体" panose="02010609060101010101" pitchFamily="49" charset="-122"/>
              <a:ea typeface="黑体" panose="02010609060101010101" pitchFamily="49" charset="-122"/>
            </a:endParaRPr>
          </a:p>
        </p:txBody>
      </p:sp>
      <p:pic>
        <p:nvPicPr>
          <p:cNvPr id="14342" name="Picture 6">
            <a:extLst>
              <a:ext uri="{FF2B5EF4-FFF2-40B4-BE49-F238E27FC236}">
                <a16:creationId xmlns:a16="http://schemas.microsoft.com/office/drawing/2014/main" id="{894AA9F4-A13A-4C6F-BAC1-58BCCFE27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8188" y="3933826"/>
            <a:ext cx="2309812"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a:extLst>
              <a:ext uri="{FF2B5EF4-FFF2-40B4-BE49-F238E27FC236}">
                <a16:creationId xmlns:a16="http://schemas.microsoft.com/office/drawing/2014/main" id="{B2AFCD5D-4297-41FB-9D01-D7FCE72D48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6125" y="1844675"/>
            <a:ext cx="230505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4" name="Picture 8">
            <a:extLst>
              <a:ext uri="{FF2B5EF4-FFF2-40B4-BE49-F238E27FC236}">
                <a16:creationId xmlns:a16="http://schemas.microsoft.com/office/drawing/2014/main" id="{977C8E29-74D3-419A-8657-82E2B5ACD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4851" y="5575300"/>
            <a:ext cx="2346325"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5229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randombar(horizontal)">
                                      <p:cBhvr>
                                        <p:cTn id="7" dur="500"/>
                                        <p:tgtEl>
                                          <p:spTgt spid="14339"/>
                                        </p:tgtEl>
                                      </p:cBhvr>
                                    </p:animEffect>
                                  </p:childTnLst>
                                </p:cTn>
                              </p:par>
                              <p:par>
                                <p:cTn id="8" presetID="14" presetClass="entr" presetSubtype="10" fill="hold" nodeType="withEffect">
                                  <p:stCondLst>
                                    <p:cond delay="0"/>
                                  </p:stCondLst>
                                  <p:childTnLst>
                                    <p:set>
                                      <p:cBhvr>
                                        <p:cTn id="9" dur="1" fill="hold">
                                          <p:stCondLst>
                                            <p:cond delay="0"/>
                                          </p:stCondLst>
                                        </p:cTn>
                                        <p:tgtEl>
                                          <p:spTgt spid="14340"/>
                                        </p:tgtEl>
                                        <p:attrNameLst>
                                          <p:attrName>style.visibility</p:attrName>
                                        </p:attrNameLst>
                                      </p:cBhvr>
                                      <p:to>
                                        <p:strVal val="visible"/>
                                      </p:to>
                                    </p:set>
                                    <p:animEffect transition="in" filter="randombar(horizontal)">
                                      <p:cBhvr>
                                        <p:cTn id="10" dur="500"/>
                                        <p:tgtEl>
                                          <p:spTgt spid="1434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nodeType="withEffect">
                                  <p:stCondLst>
                                    <p:cond delay="0"/>
                                  </p:stCondLst>
                                  <p:childTnLst>
                                    <p:set>
                                      <p:cBhvr>
                                        <p:cTn id="17" dur="1" fill="hold">
                                          <p:stCondLst>
                                            <p:cond delay="0"/>
                                          </p:stCondLst>
                                        </p:cTn>
                                        <p:tgtEl>
                                          <p:spTgt spid="14343"/>
                                        </p:tgtEl>
                                        <p:attrNameLst>
                                          <p:attrName>style.visibility</p:attrName>
                                        </p:attrNameLst>
                                      </p:cBhvr>
                                      <p:to>
                                        <p:strVal val="visible"/>
                                      </p:to>
                                    </p:set>
                                    <p:animEffect transition="in" filter="randombar(horizontal)">
                                      <p:cBhvr>
                                        <p:cTn id="18" dur="500"/>
                                        <p:tgtEl>
                                          <p:spTgt spid="1434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14" presetClass="entr" presetSubtype="10" fill="hold" nodeType="withEffect">
                                  <p:stCondLst>
                                    <p:cond delay="0"/>
                                  </p:stCondLst>
                                  <p:childTnLst>
                                    <p:set>
                                      <p:cBhvr>
                                        <p:cTn id="25" dur="1" fill="hold">
                                          <p:stCondLst>
                                            <p:cond delay="0"/>
                                          </p:stCondLst>
                                        </p:cTn>
                                        <p:tgtEl>
                                          <p:spTgt spid="14342"/>
                                        </p:tgtEl>
                                        <p:attrNameLst>
                                          <p:attrName>style.visibility</p:attrName>
                                        </p:attrNameLst>
                                      </p:cBhvr>
                                      <p:to>
                                        <p:strVal val="visible"/>
                                      </p:to>
                                    </p:set>
                                    <p:animEffect transition="in" filter="randombar(horizontal)">
                                      <p:cBhvr>
                                        <p:cTn id="26" dur="500"/>
                                        <p:tgtEl>
                                          <p:spTgt spid="1434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randombar(horizontal)">
                                      <p:cBhvr>
                                        <p:cTn id="31" dur="500"/>
                                        <p:tgtEl>
                                          <p:spTgt spid="8"/>
                                        </p:tgtEl>
                                      </p:cBhvr>
                                    </p:animEffect>
                                  </p:childTnLst>
                                </p:cTn>
                              </p:par>
                              <p:par>
                                <p:cTn id="32" presetID="14" presetClass="entr" presetSubtype="10" fill="hold" nodeType="withEffect">
                                  <p:stCondLst>
                                    <p:cond delay="0"/>
                                  </p:stCondLst>
                                  <p:childTnLst>
                                    <p:set>
                                      <p:cBhvr>
                                        <p:cTn id="33" dur="1" fill="hold">
                                          <p:stCondLst>
                                            <p:cond delay="0"/>
                                          </p:stCondLst>
                                        </p:cTn>
                                        <p:tgtEl>
                                          <p:spTgt spid="14344"/>
                                        </p:tgtEl>
                                        <p:attrNameLst>
                                          <p:attrName>style.visibility</p:attrName>
                                        </p:attrNameLst>
                                      </p:cBhvr>
                                      <p:to>
                                        <p:strVal val="visible"/>
                                      </p:to>
                                    </p:set>
                                    <p:animEffect transition="in" filter="randombar(horizontal)">
                                      <p:cBhvr>
                                        <p:cTn id="34" dur="500"/>
                                        <p:tgtEl>
                                          <p:spTgt spid="14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5"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3">
            <a:extLst>
              <a:ext uri="{FF2B5EF4-FFF2-40B4-BE49-F238E27FC236}">
                <a16:creationId xmlns:a16="http://schemas.microsoft.com/office/drawing/2014/main" id="{84ABA504-57C6-4B90-B15B-5DC5A901D4E3}"/>
              </a:ext>
            </a:extLst>
          </p:cNvPr>
          <p:cNvSpPr txBox="1">
            <a:spLocks noChangeArrowheads="1"/>
          </p:cNvSpPr>
          <p:nvPr/>
        </p:nvSpPr>
        <p:spPr bwMode="auto">
          <a:xfrm>
            <a:off x="2063750" y="565150"/>
            <a:ext cx="7488238"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200" b="1">
                <a:latin typeface="Arial" panose="020B0604020202020204" pitchFamily="34" charset="0"/>
                <a:ea typeface="黑体" panose="02010609060101010101" pitchFamily="49" charset="-122"/>
              </a:rPr>
              <a:t>总线接口部件</a:t>
            </a:r>
            <a:r>
              <a:rPr kumimoji="1" lang="en-US" altLang="zh-CN" sz="3200" b="1">
                <a:latin typeface="Arial" panose="020B0604020202020204" pitchFamily="34" charset="0"/>
                <a:ea typeface="黑体" panose="02010609060101010101" pitchFamily="49" charset="-122"/>
              </a:rPr>
              <a:t>BIU</a:t>
            </a:r>
            <a:r>
              <a:rPr kumimoji="1" lang="zh-CN" altLang="en-US" sz="3200" b="1">
                <a:latin typeface="Arial" panose="020B0604020202020204" pitchFamily="34" charset="0"/>
                <a:ea typeface="黑体" panose="02010609060101010101" pitchFamily="49" charset="-122"/>
              </a:rPr>
              <a:t>（</a:t>
            </a:r>
            <a:r>
              <a:rPr kumimoji="1" lang="en-US" altLang="zh-CN" sz="3200" b="1">
                <a:latin typeface="Arial" panose="020B0604020202020204" pitchFamily="34" charset="0"/>
                <a:ea typeface="黑体" panose="02010609060101010101" pitchFamily="49" charset="-122"/>
              </a:rPr>
              <a:t>Bus Interface Unit</a:t>
            </a:r>
            <a:r>
              <a:rPr kumimoji="1" lang="zh-CN" altLang="en-US" sz="3200" b="1">
                <a:latin typeface="Arial" panose="020B0604020202020204" pitchFamily="34" charset="0"/>
                <a:ea typeface="黑体" panose="02010609060101010101" pitchFamily="49" charset="-122"/>
              </a:rPr>
              <a:t>）</a:t>
            </a:r>
          </a:p>
        </p:txBody>
      </p:sp>
      <p:sp>
        <p:nvSpPr>
          <p:cNvPr id="17411" name="Rectangle 9">
            <a:extLst>
              <a:ext uri="{FF2B5EF4-FFF2-40B4-BE49-F238E27FC236}">
                <a16:creationId xmlns:a16="http://schemas.microsoft.com/office/drawing/2014/main" id="{D6BB5042-6C22-4CDB-8F32-D2558FD58B6D}"/>
              </a:ext>
            </a:extLst>
          </p:cNvPr>
          <p:cNvSpPr txBox="1">
            <a:spLocks noChangeArrowheads="1"/>
          </p:cNvSpPr>
          <p:nvPr/>
        </p:nvSpPr>
        <p:spPr bwMode="auto">
          <a:xfrm>
            <a:off x="1524001" y="1401764"/>
            <a:ext cx="9134475"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itchFamily="34" charset="0"/>
                <a:ea typeface="宋体" pitchFamily="2" charset="-122"/>
              </a:defRPr>
            </a:lvl1pPr>
            <a:lvl2pPr marL="742950" indent="-285750" eaLnBrk="0" hangingPunct="0">
              <a:defRPr>
                <a:solidFill>
                  <a:schemeClr val="tx1"/>
                </a:solidFill>
                <a:latin typeface="Franklin Gothic Book" pitchFamily="34" charset="0"/>
                <a:ea typeface="宋体" pitchFamily="2" charset="-122"/>
              </a:defRPr>
            </a:lvl2pPr>
            <a:lvl3pPr marL="1143000" indent="-228600" eaLnBrk="0" hangingPunct="0">
              <a:defRPr>
                <a:solidFill>
                  <a:schemeClr val="tx1"/>
                </a:solidFill>
                <a:latin typeface="Franklin Gothic Book" pitchFamily="34" charset="0"/>
                <a:ea typeface="宋体" pitchFamily="2" charset="-122"/>
              </a:defRPr>
            </a:lvl3pPr>
            <a:lvl4pPr marL="1600200" indent="-228600" eaLnBrk="0" hangingPunct="0">
              <a:defRPr>
                <a:solidFill>
                  <a:schemeClr val="tx1"/>
                </a:solidFill>
                <a:latin typeface="Franklin Gothic Book" pitchFamily="34" charset="0"/>
                <a:ea typeface="宋体" pitchFamily="2" charset="-122"/>
              </a:defRPr>
            </a:lvl4pPr>
            <a:lvl5pPr marL="2057400" indent="-228600" eaLnBrk="0" hangingPunct="0">
              <a:defRPr>
                <a:solidFill>
                  <a:schemeClr val="tx1"/>
                </a:solidFill>
                <a:latin typeface="Franklin Gothic Book" pitchFamily="34" charset="0"/>
                <a:ea typeface="宋体" pitchFamily="2" charset="-122"/>
              </a:defRPr>
            </a:lvl5pPr>
            <a:lvl6pPr marL="2514600" indent="-228600" eaLnBrk="0" fontAlgn="base" hangingPunct="0">
              <a:spcBef>
                <a:spcPct val="0"/>
              </a:spcBef>
              <a:spcAft>
                <a:spcPct val="0"/>
              </a:spcAft>
              <a:defRPr>
                <a:solidFill>
                  <a:schemeClr val="tx1"/>
                </a:solidFill>
                <a:latin typeface="Franklin Gothic Book" pitchFamily="34" charset="0"/>
                <a:ea typeface="宋体" pitchFamily="2" charset="-122"/>
              </a:defRPr>
            </a:lvl6pPr>
            <a:lvl7pPr marL="2971800" indent="-228600" eaLnBrk="0" fontAlgn="base" hangingPunct="0">
              <a:spcBef>
                <a:spcPct val="0"/>
              </a:spcBef>
              <a:spcAft>
                <a:spcPct val="0"/>
              </a:spcAft>
              <a:defRPr>
                <a:solidFill>
                  <a:schemeClr val="tx1"/>
                </a:solidFill>
                <a:latin typeface="Franklin Gothic Book" pitchFamily="34" charset="0"/>
                <a:ea typeface="宋体" pitchFamily="2" charset="-122"/>
              </a:defRPr>
            </a:lvl7pPr>
            <a:lvl8pPr marL="3429000" indent="-228600" eaLnBrk="0" fontAlgn="base" hangingPunct="0">
              <a:spcBef>
                <a:spcPct val="0"/>
              </a:spcBef>
              <a:spcAft>
                <a:spcPct val="0"/>
              </a:spcAft>
              <a:defRPr>
                <a:solidFill>
                  <a:schemeClr val="tx1"/>
                </a:solidFill>
                <a:latin typeface="Franklin Gothic Book" pitchFamily="34" charset="0"/>
                <a:ea typeface="宋体" pitchFamily="2" charset="-122"/>
              </a:defRPr>
            </a:lvl8pPr>
            <a:lvl9pPr marL="3886200" indent="-228600" eaLnBrk="0" fontAlgn="base" hangingPunct="0">
              <a:spcBef>
                <a:spcPct val="0"/>
              </a:spcBef>
              <a:spcAft>
                <a:spcPct val="0"/>
              </a:spcAft>
              <a:defRPr>
                <a:solidFill>
                  <a:schemeClr val="tx1"/>
                </a:solidFill>
                <a:latin typeface="Franklin Gothic Book" pitchFamily="34" charset="0"/>
                <a:ea typeface="宋体" pitchFamily="2" charset="-122"/>
              </a:defRPr>
            </a:lvl9pPr>
          </a:lstStyle>
          <a:p>
            <a:pPr marL="342900" lvl="1" indent="-342900">
              <a:spcBef>
                <a:spcPct val="20000"/>
              </a:spcBef>
              <a:buClr>
                <a:schemeClr val="tx2"/>
              </a:buClr>
              <a:buSzPct val="50000"/>
              <a:defRPr/>
            </a:pPr>
            <a:r>
              <a:rPr lang="zh-CN" altLang="en-US" sz="2800" b="1" dirty="0">
                <a:solidFill>
                  <a:srgbClr val="FF3399"/>
                </a:solidFill>
                <a:ea typeface="黑体" pitchFamily="49" charset="-122"/>
              </a:rPr>
              <a:t>   （ </a:t>
            </a:r>
            <a:r>
              <a:rPr lang="en-US" altLang="zh-CN" sz="2800" b="1" dirty="0">
                <a:solidFill>
                  <a:srgbClr val="FF3399"/>
                </a:solidFill>
                <a:ea typeface="黑体" pitchFamily="49" charset="-122"/>
              </a:rPr>
              <a:t>b</a:t>
            </a:r>
            <a:r>
              <a:rPr lang="zh-CN" altLang="en-US" sz="2800" b="1" dirty="0">
                <a:solidFill>
                  <a:srgbClr val="FF3399"/>
                </a:solidFill>
                <a:ea typeface="黑体" pitchFamily="49" charset="-122"/>
              </a:rPr>
              <a:t>）功能：</a:t>
            </a:r>
            <a:r>
              <a:rPr lang="zh-CN" altLang="en-US" sz="2800" dirty="0">
                <a:solidFill>
                  <a:srgbClr val="008000"/>
                </a:solidFill>
                <a:ea typeface="黑体" pitchFamily="49" charset="-122"/>
              </a:rPr>
              <a:t>实现</a:t>
            </a:r>
            <a:r>
              <a:rPr lang="en-US" altLang="en-US" sz="2800" dirty="0">
                <a:solidFill>
                  <a:srgbClr val="008000"/>
                </a:solidFill>
                <a:ea typeface="黑体" pitchFamily="49" charset="-122"/>
              </a:rPr>
              <a:t>CPU</a:t>
            </a:r>
            <a:r>
              <a:rPr lang="zh-CN" altLang="en-US" sz="2800" dirty="0">
                <a:solidFill>
                  <a:srgbClr val="008000"/>
                </a:solidFill>
                <a:ea typeface="黑体" pitchFamily="49" charset="-122"/>
              </a:rPr>
              <a:t>与存储器或</a:t>
            </a:r>
            <a:r>
              <a:rPr lang="en-US" altLang="en-US" sz="2800" dirty="0">
                <a:solidFill>
                  <a:srgbClr val="008000"/>
                </a:solidFill>
                <a:ea typeface="黑体" pitchFamily="49" charset="-122"/>
              </a:rPr>
              <a:t>I/O</a:t>
            </a:r>
            <a:r>
              <a:rPr lang="zh-CN" altLang="en-US" sz="2800" dirty="0">
                <a:solidFill>
                  <a:srgbClr val="008000"/>
                </a:solidFill>
                <a:ea typeface="黑体" pitchFamily="49" charset="-122"/>
              </a:rPr>
              <a:t>间的数据传送。</a:t>
            </a:r>
            <a:endParaRPr lang="en-US" altLang="zh-CN" sz="2800" dirty="0">
              <a:solidFill>
                <a:srgbClr val="008000"/>
              </a:solidFill>
              <a:ea typeface="黑体" pitchFamily="49" charset="-122"/>
            </a:endParaRPr>
          </a:p>
          <a:p>
            <a:pPr lvl="1">
              <a:spcBef>
                <a:spcPct val="20000"/>
              </a:spcBef>
              <a:buClr>
                <a:schemeClr val="tx2"/>
              </a:buClr>
              <a:buSzPct val="50000"/>
              <a:buFont typeface="Wingdings 2" pitchFamily="18" charset="2"/>
              <a:buChar char="Þ"/>
              <a:defRPr/>
            </a:pPr>
            <a:r>
              <a:rPr lang="zh-CN" altLang="en-US" sz="2800" dirty="0">
                <a:ea typeface="黑体" pitchFamily="49" charset="-122"/>
              </a:rPr>
              <a:t>指令队列中出现两个字节为空时</a:t>
            </a:r>
            <a:r>
              <a:rPr lang="en-US" altLang="zh-CN" sz="2800" dirty="0">
                <a:ea typeface="黑体" pitchFamily="49" charset="-122"/>
              </a:rPr>
              <a:t>(BIU</a:t>
            </a:r>
            <a:r>
              <a:rPr lang="zh-CN" altLang="en-US" sz="2800" dirty="0">
                <a:ea typeface="黑体" pitchFamily="49" charset="-122"/>
              </a:rPr>
              <a:t>未进入存取操作数的总线周期</a:t>
            </a:r>
            <a:r>
              <a:rPr lang="en-US" altLang="zh-CN" sz="2800" dirty="0">
                <a:ea typeface="黑体" pitchFamily="49" charset="-122"/>
              </a:rPr>
              <a:t>)</a:t>
            </a:r>
            <a:r>
              <a:rPr lang="zh-CN" altLang="en-US" sz="2800" dirty="0">
                <a:ea typeface="黑体" pitchFamily="49" charset="-122"/>
              </a:rPr>
              <a:t>，自动按</a:t>
            </a:r>
            <a:r>
              <a:rPr lang="en-US" altLang="en-US" sz="2800" dirty="0"/>
              <a:t>CS</a:t>
            </a:r>
            <a:r>
              <a:rPr lang="zh-CN" altLang="en-US" sz="2800" dirty="0">
                <a:ea typeface="黑体" pitchFamily="49" charset="-122"/>
              </a:rPr>
              <a:t>值和</a:t>
            </a:r>
            <a:r>
              <a:rPr lang="en-US" altLang="en-US" sz="2800" dirty="0"/>
              <a:t>IP</a:t>
            </a:r>
            <a:r>
              <a:rPr lang="zh-CN" altLang="en-US" sz="2800" dirty="0">
                <a:ea typeface="黑体" pitchFamily="49" charset="-122"/>
              </a:rPr>
              <a:t>值组成</a:t>
            </a:r>
            <a:r>
              <a:rPr lang="en-US" altLang="zh-CN" sz="2800" dirty="0">
                <a:ea typeface="黑体" pitchFamily="49" charset="-122"/>
              </a:rPr>
              <a:t>20</a:t>
            </a:r>
            <a:r>
              <a:rPr lang="zh-CN" altLang="en-US" sz="2800" dirty="0">
                <a:ea typeface="黑体" pitchFamily="49" charset="-122"/>
              </a:rPr>
              <a:t>位物理地址到存储器中取指令，一次取两个字节指令；执行转移指令时指令队列原内容被清，从新地址重新取指；</a:t>
            </a:r>
          </a:p>
          <a:p>
            <a:pPr lvl="1">
              <a:spcBef>
                <a:spcPct val="20000"/>
              </a:spcBef>
              <a:buClr>
                <a:schemeClr val="tx2"/>
              </a:buClr>
              <a:buSzPct val="50000"/>
              <a:buFont typeface="Wingdings 2" pitchFamily="18" charset="2"/>
              <a:buChar char="Þ"/>
              <a:defRPr/>
            </a:pPr>
            <a:r>
              <a:rPr lang="zh-CN" altLang="en-US" sz="2800" dirty="0">
                <a:ea typeface="黑体" pitchFamily="49" charset="-122"/>
              </a:rPr>
              <a:t>由</a:t>
            </a:r>
            <a:r>
              <a:rPr lang="en-US" altLang="en-US" sz="2800" dirty="0"/>
              <a:t>EU</a:t>
            </a:r>
            <a:r>
              <a:rPr lang="zh-CN" altLang="en-US" sz="2800" dirty="0">
                <a:ea typeface="黑体" pitchFamily="49" charset="-122"/>
              </a:rPr>
              <a:t>从指令队列中取指令，并根据</a:t>
            </a:r>
            <a:r>
              <a:rPr lang="en-US" altLang="en-US" sz="2800" dirty="0"/>
              <a:t>EU</a:t>
            </a:r>
            <a:r>
              <a:rPr lang="zh-CN" altLang="en-US" sz="2800" dirty="0">
                <a:ea typeface="黑体" pitchFamily="49" charset="-122"/>
              </a:rPr>
              <a:t>请求</a:t>
            </a:r>
            <a:r>
              <a:rPr lang="en-US" altLang="en-US" sz="2800" dirty="0"/>
              <a:t>BIU</a:t>
            </a:r>
            <a:r>
              <a:rPr lang="zh-CN" altLang="en-US" sz="2800" dirty="0">
                <a:ea typeface="黑体" pitchFamily="49" charset="-122"/>
              </a:rPr>
              <a:t>将</a:t>
            </a:r>
            <a:r>
              <a:rPr lang="en-US" altLang="zh-CN" sz="2800" dirty="0">
                <a:ea typeface="黑体" pitchFamily="49" charset="-122"/>
              </a:rPr>
              <a:t>20</a:t>
            </a:r>
            <a:r>
              <a:rPr lang="zh-CN" altLang="en-US" sz="2800" dirty="0">
                <a:ea typeface="黑体" pitchFamily="49" charset="-122"/>
              </a:rPr>
              <a:t>位操作地址传送给存储器；</a:t>
            </a:r>
          </a:p>
          <a:p>
            <a:pPr lvl="1">
              <a:spcBef>
                <a:spcPct val="20000"/>
              </a:spcBef>
              <a:buClr>
                <a:schemeClr val="tx2"/>
              </a:buClr>
              <a:buSzPct val="50000"/>
              <a:buFont typeface="Wingdings 2" pitchFamily="18" charset="2"/>
              <a:buChar char="Þ"/>
              <a:defRPr/>
            </a:pPr>
            <a:r>
              <a:rPr lang="zh-CN" altLang="en-US" sz="2800" dirty="0">
                <a:ea typeface="黑体" pitchFamily="49" charset="-122"/>
              </a:rPr>
              <a:t>取来操作数经总线控制逻辑传送到内部</a:t>
            </a:r>
            <a:r>
              <a:rPr lang="en-US" altLang="en-US" sz="2800" dirty="0"/>
              <a:t>EU</a:t>
            </a:r>
            <a:r>
              <a:rPr lang="zh-CN" altLang="en-US" sz="2800" dirty="0">
                <a:ea typeface="黑体" pitchFamily="49" charset="-122"/>
              </a:rPr>
              <a:t>数据总线，由</a:t>
            </a:r>
            <a:r>
              <a:rPr lang="en-US" altLang="en-US" sz="2800" dirty="0"/>
              <a:t>EU</a:t>
            </a:r>
            <a:r>
              <a:rPr lang="zh-CN" altLang="en-US" sz="2800" dirty="0">
                <a:ea typeface="黑体" pitchFamily="49" charset="-122"/>
              </a:rPr>
              <a:t>完成内部操作；</a:t>
            </a:r>
          </a:p>
          <a:p>
            <a:pPr lvl="1">
              <a:spcBef>
                <a:spcPct val="20000"/>
              </a:spcBef>
              <a:buClr>
                <a:schemeClr val="tx2"/>
              </a:buClr>
              <a:buSzPct val="50000"/>
              <a:buFont typeface="Wingdings 2" pitchFamily="18" charset="2"/>
              <a:buChar char="Þ"/>
              <a:defRPr/>
            </a:pPr>
            <a:r>
              <a:rPr lang="zh-CN" altLang="en-US" sz="2800" dirty="0">
                <a:ea typeface="黑体" pitchFamily="49" charset="-122"/>
              </a:rPr>
              <a:t>操作结果若</a:t>
            </a:r>
            <a:r>
              <a:rPr lang="en-US" altLang="en-US" sz="2800" dirty="0"/>
              <a:t>EU</a:t>
            </a:r>
            <a:r>
              <a:rPr lang="zh-CN" altLang="en-US" sz="2800" dirty="0">
                <a:ea typeface="黑体" pitchFamily="49" charset="-122"/>
              </a:rPr>
              <a:t>提出请求，则由</a:t>
            </a:r>
            <a:r>
              <a:rPr lang="en-US" altLang="en-US" sz="2800" dirty="0"/>
              <a:t>BIU</a:t>
            </a:r>
            <a:r>
              <a:rPr lang="zh-CN" altLang="en-US" sz="2800" dirty="0">
                <a:ea typeface="黑体" pitchFamily="49" charset="-122"/>
              </a:rPr>
              <a:t>负责产生</a:t>
            </a:r>
            <a:r>
              <a:rPr lang="en-US" altLang="zh-CN" sz="2800" dirty="0">
                <a:ea typeface="黑体" pitchFamily="49" charset="-122"/>
              </a:rPr>
              <a:t>20</a:t>
            </a:r>
            <a:r>
              <a:rPr lang="zh-CN" altLang="en-US" sz="2800" dirty="0">
                <a:ea typeface="黑体" pitchFamily="49" charset="-122"/>
              </a:rPr>
              <a:t>位实际目标地址，将结果写入存储器里。</a:t>
            </a:r>
          </a:p>
        </p:txBody>
      </p:sp>
    </p:spTree>
    <p:extLst>
      <p:ext uri="{BB962C8B-B14F-4D97-AF65-F5344CB8AC3E}">
        <p14:creationId xmlns:p14="http://schemas.microsoft.com/office/powerpoint/2010/main" val="191088914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A4D352AD-D23A-4611-BADB-835FA500A0AD}"/>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开漏输出模式</a:t>
            </a:r>
          </a:p>
        </p:txBody>
      </p:sp>
      <p:pic>
        <p:nvPicPr>
          <p:cNvPr id="19459" name="Picture 3">
            <a:extLst>
              <a:ext uri="{FF2B5EF4-FFF2-40B4-BE49-F238E27FC236}">
                <a16:creationId xmlns:a16="http://schemas.microsoft.com/office/drawing/2014/main" id="{40CB73F6-2EBA-4906-98AD-EDCF12F40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57339"/>
            <a:ext cx="90678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6632091"/>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44A09B81-B3E1-4C30-B81F-1C3DD4FB91B5}"/>
              </a:ext>
            </a:extLst>
          </p:cNvPr>
          <p:cNvSpPr txBox="1">
            <a:spLocks noChangeArrowheads="1"/>
          </p:cNvSpPr>
          <p:nvPr/>
        </p:nvSpPr>
        <p:spPr bwMode="auto">
          <a:xfrm>
            <a:off x="1992313" y="549276"/>
            <a:ext cx="842486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开漏复用输出模式</a:t>
            </a:r>
          </a:p>
        </p:txBody>
      </p:sp>
      <p:pic>
        <p:nvPicPr>
          <p:cNvPr id="20483" name="Picture 3">
            <a:extLst>
              <a:ext uri="{FF2B5EF4-FFF2-40B4-BE49-F238E27FC236}">
                <a16:creationId xmlns:a16="http://schemas.microsoft.com/office/drawing/2014/main" id="{DA1C1527-BFAE-47F6-A94E-40469F456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557338"/>
            <a:ext cx="906145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681336"/>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91D9FA51-8273-41F3-99F7-F8077B082D8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推挽输出模式</a:t>
            </a:r>
          </a:p>
        </p:txBody>
      </p:sp>
      <p:pic>
        <p:nvPicPr>
          <p:cNvPr id="21507" name="Picture 3">
            <a:extLst>
              <a:ext uri="{FF2B5EF4-FFF2-40B4-BE49-F238E27FC236}">
                <a16:creationId xmlns:a16="http://schemas.microsoft.com/office/drawing/2014/main" id="{67A3141B-3E7B-492A-A9C2-E7051A392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557339"/>
            <a:ext cx="90678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520543"/>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F61E3F39-53BA-422C-96FF-892BE6749A9A}"/>
              </a:ext>
            </a:extLst>
          </p:cNvPr>
          <p:cNvSpPr txBox="1">
            <a:spLocks noChangeArrowheads="1"/>
          </p:cNvSpPr>
          <p:nvPr/>
        </p:nvSpPr>
        <p:spPr bwMode="auto">
          <a:xfrm>
            <a:off x="1992314" y="549276"/>
            <a:ext cx="82073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推挽复用输出模式</a:t>
            </a:r>
          </a:p>
        </p:txBody>
      </p:sp>
      <p:pic>
        <p:nvPicPr>
          <p:cNvPr id="22531" name="Picture 3">
            <a:extLst>
              <a:ext uri="{FF2B5EF4-FFF2-40B4-BE49-F238E27FC236}">
                <a16:creationId xmlns:a16="http://schemas.microsoft.com/office/drawing/2014/main" id="{A1C17D92-08D9-445B-8C5E-A27D2B57F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557338"/>
            <a:ext cx="906145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475106"/>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7BF4FF46-2E49-4899-9D67-BC3FE042A90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2" name="矩形 1">
            <a:extLst>
              <a:ext uri="{FF2B5EF4-FFF2-40B4-BE49-F238E27FC236}">
                <a16:creationId xmlns:a16="http://schemas.microsoft.com/office/drawing/2014/main" id="{9A69D85F-7850-4294-99AA-77B28A3A7A11}"/>
              </a:ext>
            </a:extLst>
          </p:cNvPr>
          <p:cNvSpPr/>
          <p:nvPr/>
        </p:nvSpPr>
        <p:spPr>
          <a:xfrm>
            <a:off x="1992313" y="1412876"/>
            <a:ext cx="8280400" cy="4894263"/>
          </a:xfrm>
          <a:prstGeom prst="rect">
            <a:avLst/>
          </a:prstGeom>
        </p:spPr>
        <p:txBody>
          <a:bodyPr>
            <a:spAutoFit/>
          </a:bodyPr>
          <a:lstStyle/>
          <a:p>
            <a:pPr marL="342900" indent="-342900">
              <a:buFont typeface="Wingdings" panose="05000000000000000000" pitchFamily="2" charset="2"/>
              <a:buChar char="Ø"/>
              <a:defRPr/>
            </a:pPr>
            <a:r>
              <a:rPr kumimoji="1" lang="zh-CN" altLang="en-US" sz="2400" b="1" dirty="0">
                <a:latin typeface="楷体" panose="02010609060101010101" pitchFamily="49" charset="-122"/>
                <a:ea typeface="楷体" panose="02010609060101010101" pitchFamily="49" charset="-122"/>
              </a:rPr>
              <a:t>以</a:t>
            </a:r>
            <a:r>
              <a:rPr kumimoji="1" lang="en-US" altLang="zh-CN" sz="2400" b="1" dirty="0">
                <a:latin typeface="楷体" panose="02010609060101010101" pitchFamily="49" charset="-122"/>
                <a:ea typeface="楷体" panose="02010609060101010101" pitchFamily="49" charset="-122"/>
              </a:rPr>
              <a:t>STM32F103</a:t>
            </a:r>
            <a:r>
              <a:rPr kumimoji="1" lang="zh-CN" altLang="en-US" sz="2400" b="1" dirty="0">
                <a:latin typeface="楷体" panose="02010609060101010101" pitchFamily="49" charset="-122"/>
                <a:ea typeface="楷体" panose="02010609060101010101" pitchFamily="49" charset="-122"/>
              </a:rPr>
              <a:t>为例，</a:t>
            </a:r>
            <a:r>
              <a:rPr kumimoji="1" lang="en-US" altLang="zh-CN" sz="2400" b="1" dirty="0">
                <a:latin typeface="楷体" panose="02010609060101010101" pitchFamily="49" charset="-122"/>
                <a:ea typeface="楷体" panose="02010609060101010101" pitchFamily="49" charset="-122"/>
              </a:rPr>
              <a:t>GPIO</a:t>
            </a:r>
            <a:r>
              <a:rPr kumimoji="1" lang="zh-CN" altLang="en-US" sz="2400" b="1" dirty="0">
                <a:latin typeface="楷体" panose="02010609060101010101" pitchFamily="49" charset="-122"/>
                <a:ea typeface="楷体" panose="02010609060101010101" pitchFamily="49" charset="-122"/>
              </a:rPr>
              <a:t>口最多分为</a:t>
            </a:r>
            <a:r>
              <a:rPr kumimoji="1" lang="en-US" altLang="zh-CN" sz="2400" b="1" dirty="0">
                <a:latin typeface="楷体" panose="02010609060101010101" pitchFamily="49" charset="-122"/>
                <a:ea typeface="楷体" panose="02010609060101010101" pitchFamily="49" charset="-122"/>
              </a:rPr>
              <a:t>A,B,C,D,E,F,G</a:t>
            </a:r>
            <a:r>
              <a:rPr kumimoji="1" lang="zh-CN" altLang="en-US" sz="2400" b="1" dirty="0">
                <a:latin typeface="楷体" panose="02010609060101010101" pitchFamily="49" charset="-122"/>
                <a:ea typeface="楷体" panose="02010609060101010101" pitchFamily="49" charset="-122"/>
              </a:rPr>
              <a:t>共</a:t>
            </a:r>
            <a:r>
              <a:rPr kumimoji="1" lang="en-US" altLang="zh-CN" sz="2400" b="1" dirty="0">
                <a:latin typeface="楷体" panose="02010609060101010101" pitchFamily="49" charset="-122"/>
                <a:ea typeface="楷体" panose="02010609060101010101" pitchFamily="49" charset="-122"/>
              </a:rPr>
              <a:t>7</a:t>
            </a:r>
            <a:r>
              <a:rPr kumimoji="1" lang="zh-CN" altLang="en-US" sz="2400" b="1" dirty="0">
                <a:latin typeface="楷体" panose="02010609060101010101" pitchFamily="49" charset="-122"/>
                <a:ea typeface="楷体" panose="02010609060101010101" pitchFamily="49" charset="-122"/>
              </a:rPr>
              <a:t>组，每组</a:t>
            </a:r>
            <a:r>
              <a:rPr kumimoji="1" lang="en-US" altLang="zh-CN" sz="2400" b="1" dirty="0">
                <a:latin typeface="楷体" panose="02010609060101010101" pitchFamily="49" charset="-122"/>
                <a:ea typeface="楷体" panose="02010609060101010101" pitchFamily="49" charset="-122"/>
              </a:rPr>
              <a:t>16</a:t>
            </a:r>
            <a:r>
              <a:rPr kumimoji="1" lang="zh-CN" altLang="en-US" sz="2400" b="1" dirty="0">
                <a:latin typeface="楷体" panose="02010609060101010101" pitchFamily="49" charset="-122"/>
                <a:ea typeface="楷体" panose="02010609060101010101" pitchFamily="49" charset="-122"/>
              </a:rPr>
              <a:t>个</a:t>
            </a:r>
            <a:r>
              <a:rPr kumimoji="1" lang="en-US" altLang="zh-CN" sz="2400" b="1" dirty="0">
                <a:latin typeface="楷体" panose="02010609060101010101" pitchFamily="49" charset="-122"/>
                <a:ea typeface="楷体" panose="02010609060101010101" pitchFamily="49" charset="-122"/>
              </a:rPr>
              <a:t>I/O</a:t>
            </a:r>
            <a:r>
              <a:rPr kumimoji="1" lang="zh-CN" altLang="en-US" sz="2400" b="1" dirty="0">
                <a:latin typeface="楷体" panose="02010609060101010101" pitchFamily="49" charset="-122"/>
                <a:ea typeface="楷体" panose="02010609060101010101" pitchFamily="49" charset="-122"/>
              </a:rPr>
              <a:t>。</a:t>
            </a:r>
            <a:endParaRPr kumimoji="1" lang="en-US" altLang="zh-CN" sz="2400" b="1"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kumimoji="1" lang="zh-CN" altLang="en-US" sz="2400" b="1" dirty="0">
                <a:latin typeface="楷体" panose="02010609060101010101" pitchFamily="49" charset="-122"/>
                <a:ea typeface="楷体" panose="02010609060101010101" pitchFamily="49" charset="-122"/>
              </a:rPr>
              <a:t>所有的</a:t>
            </a:r>
            <a:r>
              <a:rPr kumimoji="1" lang="en-US" altLang="zh-CN" sz="2400" b="1" dirty="0">
                <a:latin typeface="楷体" panose="02010609060101010101" pitchFamily="49" charset="-122"/>
                <a:ea typeface="楷体" panose="02010609060101010101" pitchFamily="49" charset="-122"/>
              </a:rPr>
              <a:t>I/O</a:t>
            </a:r>
            <a:r>
              <a:rPr kumimoji="1" lang="zh-CN" altLang="en-US" sz="2400" b="1" dirty="0">
                <a:latin typeface="楷体" panose="02010609060101010101" pitchFamily="49" charset="-122"/>
                <a:ea typeface="楷体" panose="02010609060101010101" pitchFamily="49" charset="-122"/>
              </a:rPr>
              <a:t>都是多功能的，使用前用户要先配置</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输入</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输出</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复用</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默认输入功能。</a:t>
            </a:r>
            <a:endParaRPr kumimoji="1" lang="en-US" altLang="zh-CN" sz="2400" b="1"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kumimoji="1" lang="zh-CN" altLang="en-US" sz="2400" b="1" dirty="0">
                <a:latin typeface="楷体" panose="02010609060101010101" pitchFamily="49" charset="-122"/>
                <a:ea typeface="楷体" panose="02010609060101010101" pitchFamily="49" charset="-122"/>
              </a:rPr>
              <a:t>每个</a:t>
            </a:r>
            <a:r>
              <a:rPr kumimoji="1" lang="en-US" altLang="zh-CN" sz="2400" b="1" dirty="0">
                <a:latin typeface="楷体" panose="02010609060101010101" pitchFamily="49" charset="-122"/>
                <a:ea typeface="楷体" panose="02010609060101010101" pitchFamily="49" charset="-122"/>
              </a:rPr>
              <a:t>GPIO</a:t>
            </a:r>
            <a:r>
              <a:rPr kumimoji="1" lang="zh-CN" altLang="en-US" sz="2400" b="1" dirty="0">
                <a:latin typeface="楷体" panose="02010609060101010101" pitchFamily="49" charset="-122"/>
                <a:ea typeface="楷体" panose="02010609060101010101" pitchFamily="49" charset="-122"/>
              </a:rPr>
              <a:t>端口有</a:t>
            </a:r>
            <a:r>
              <a:rPr kumimoji="1" lang="en-US" altLang="zh-CN" sz="2400" b="1" dirty="0">
                <a:latin typeface="楷体" panose="02010609060101010101" pitchFamily="49" charset="-122"/>
                <a:ea typeface="楷体" panose="02010609060101010101" pitchFamily="49" charset="-122"/>
              </a:rPr>
              <a:t>7</a:t>
            </a:r>
            <a:r>
              <a:rPr kumimoji="1" lang="zh-CN" altLang="en-US" sz="2400" b="1" dirty="0">
                <a:latin typeface="楷体" panose="02010609060101010101" pitchFamily="49" charset="-122"/>
                <a:ea typeface="楷体" panose="02010609060101010101" pitchFamily="49" charset="-122"/>
              </a:rPr>
              <a:t>个</a:t>
            </a:r>
            <a:r>
              <a:rPr kumimoji="1" lang="en-US" altLang="zh-CN" sz="2400" b="1" dirty="0">
                <a:latin typeface="楷体" panose="02010609060101010101" pitchFamily="49" charset="-122"/>
                <a:ea typeface="楷体" panose="02010609060101010101" pitchFamily="49" charset="-122"/>
              </a:rPr>
              <a:t>32</a:t>
            </a:r>
            <a:r>
              <a:rPr kumimoji="1" lang="zh-CN" altLang="en-US" sz="2400" b="1" dirty="0">
                <a:latin typeface="楷体" panose="02010609060101010101" pitchFamily="49" charset="-122"/>
                <a:ea typeface="楷体" panose="02010609060101010101" pitchFamily="49" charset="-122"/>
              </a:rPr>
              <a:t>位寄存器进行操作：</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两个配置寄存器</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GPIOx_CRL</a:t>
            </a:r>
            <a:r>
              <a:rPr kumimoji="1" lang="zh-CN" altLang="en-US"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GPIOx_CRH</a:t>
            </a:r>
            <a:r>
              <a:rPr kumimoji="1" lang="en-US" altLang="zh-CN" sz="2400" b="1" dirty="0">
                <a:solidFill>
                  <a:srgbClr val="006600"/>
                </a:solidFill>
                <a:latin typeface="仿宋" panose="02010609060101010101" pitchFamily="49" charset="-122"/>
                <a:ea typeface="仿宋" panose="02010609060101010101" pitchFamily="49" charset="-122"/>
              </a:rPr>
              <a:t>)</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两个数据寄存器</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GPIOx_IDR</a:t>
            </a:r>
            <a:r>
              <a:rPr kumimoji="1" lang="zh-CN" altLang="en-US" sz="2400" b="1" dirty="0">
                <a:solidFill>
                  <a:srgbClr val="006600"/>
                </a:solidFill>
                <a:latin typeface="仿宋" panose="02010609060101010101" pitchFamily="49" charset="-122"/>
                <a:ea typeface="仿宋" panose="02010609060101010101" pitchFamily="49" charset="-122"/>
              </a:rPr>
              <a:t>和</a:t>
            </a:r>
            <a:r>
              <a:rPr kumimoji="1" lang="en-US" altLang="zh-CN" sz="2400" b="1" dirty="0" err="1">
                <a:solidFill>
                  <a:srgbClr val="006600"/>
                </a:solidFill>
                <a:latin typeface="仿宋" panose="02010609060101010101" pitchFamily="49" charset="-122"/>
                <a:ea typeface="仿宋" panose="02010609060101010101" pitchFamily="49" charset="-122"/>
              </a:rPr>
              <a:t>GPIOx_ODR</a:t>
            </a:r>
            <a:r>
              <a:rPr kumimoji="1" lang="en-US" altLang="zh-CN" sz="2400" b="1" dirty="0">
                <a:solidFill>
                  <a:srgbClr val="006600"/>
                </a:solidFill>
                <a:latin typeface="仿宋" panose="02010609060101010101" pitchFamily="49" charset="-122"/>
                <a:ea typeface="仿宋" panose="02010609060101010101" pitchFamily="49" charset="-122"/>
              </a:rPr>
              <a:t>)</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一个置位</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zh-CN" altLang="en-US" sz="2400" b="1" dirty="0">
                <a:solidFill>
                  <a:srgbClr val="006600"/>
                </a:solidFill>
                <a:latin typeface="仿宋" panose="02010609060101010101" pitchFamily="49" charset="-122"/>
                <a:ea typeface="仿宋" panose="02010609060101010101" pitchFamily="49" charset="-122"/>
              </a:rPr>
              <a:t>复位寄存器</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GPIOx_BSRR</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zh-CN" altLang="en-US" sz="2400" b="1" dirty="0">
                <a:solidFill>
                  <a:srgbClr val="006600"/>
                </a:solidFill>
                <a:latin typeface="仿宋" panose="02010609060101010101" pitchFamily="49" charset="-122"/>
                <a:ea typeface="仿宋" panose="02010609060101010101" pitchFamily="49" charset="-122"/>
              </a:rPr>
              <a:t>，</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一个复位寄存器</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GPIOx_BRR</a:t>
            </a:r>
            <a:r>
              <a:rPr kumimoji="1" lang="en-US" altLang="zh-CN" sz="2400" b="1" dirty="0">
                <a:solidFill>
                  <a:srgbClr val="006600"/>
                </a:solidFill>
                <a:latin typeface="仿宋" panose="02010609060101010101" pitchFamily="49" charset="-122"/>
                <a:ea typeface="仿宋" panose="02010609060101010101" pitchFamily="49" charset="-122"/>
              </a:rPr>
              <a:t>) </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一个锁定寄存器</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GPIOx_LCKR</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zh-CN" altLang="en-US" sz="2400" b="1" dirty="0">
                <a:solidFill>
                  <a:srgbClr val="006600"/>
                </a:solidFill>
                <a:latin typeface="仿宋" panose="02010609060101010101" pitchFamily="49" charset="-122"/>
                <a:ea typeface="仿宋" panose="02010609060101010101" pitchFamily="49" charset="-122"/>
              </a:rPr>
              <a:t>。</a:t>
            </a:r>
            <a:endParaRPr kumimoji="1" lang="en-US" altLang="zh-CN" sz="2400" b="1" dirty="0">
              <a:solidFill>
                <a:srgbClr val="006600"/>
              </a:solidFill>
              <a:latin typeface="仿宋" panose="02010609060101010101" pitchFamily="49" charset="-122"/>
              <a:ea typeface="仿宋" panose="02010609060101010101" pitchFamily="49" charset="-122"/>
            </a:endParaRPr>
          </a:p>
          <a:p>
            <a:pPr marL="342900" indent="-342900">
              <a:buFont typeface="Wingdings" panose="05000000000000000000" pitchFamily="2" charset="2"/>
              <a:buChar char="Ø"/>
              <a:defRPr/>
            </a:pPr>
            <a:r>
              <a:rPr kumimoji="1" lang="en-US" altLang="zh-CN" sz="2400" b="1" dirty="0" err="1">
                <a:latin typeface="楷体" panose="02010609060101010101" pitchFamily="49" charset="-122"/>
                <a:ea typeface="楷体" panose="02010609060101010101" pitchFamily="49" charset="-122"/>
              </a:rPr>
              <a:t>GPIOx_CRL</a:t>
            </a:r>
            <a:r>
              <a:rPr kumimoji="1" lang="zh-CN" altLang="en-US" sz="2400" b="1" dirty="0">
                <a:latin typeface="楷体" panose="02010609060101010101" pitchFamily="49" charset="-122"/>
                <a:ea typeface="楷体" panose="02010609060101010101" pitchFamily="49" charset="-122"/>
              </a:rPr>
              <a:t>和</a:t>
            </a:r>
            <a:r>
              <a:rPr kumimoji="1" lang="en-US" altLang="zh-CN" sz="2400" b="1" dirty="0" err="1">
                <a:latin typeface="楷体" panose="02010609060101010101" pitchFamily="49" charset="-122"/>
                <a:ea typeface="楷体" panose="02010609060101010101" pitchFamily="49" charset="-122"/>
              </a:rPr>
              <a:t>GPIOx_CRH</a:t>
            </a:r>
            <a:r>
              <a:rPr kumimoji="1" lang="en-US" altLang="zh-CN" sz="2400" b="1" dirty="0">
                <a:latin typeface="楷体" panose="02010609060101010101" pitchFamily="49" charset="-122"/>
                <a:ea typeface="楷体" panose="02010609060101010101" pitchFamily="49" charset="-122"/>
              </a:rPr>
              <a:t> </a:t>
            </a:r>
            <a:r>
              <a:rPr kumimoji="1" lang="zh-CN" altLang="en-US" sz="2400" b="1" dirty="0">
                <a:latin typeface="楷体" panose="02010609060101010101" pitchFamily="49" charset="-122"/>
                <a:ea typeface="楷体" panose="02010609060101010101" pitchFamily="49" charset="-122"/>
              </a:rPr>
              <a:t>的每</a:t>
            </a:r>
            <a:r>
              <a:rPr kumimoji="1" lang="en-US" altLang="zh-CN" sz="2400" b="1" dirty="0">
                <a:latin typeface="楷体" panose="02010609060101010101" pitchFamily="49" charset="-122"/>
                <a:ea typeface="楷体" panose="02010609060101010101" pitchFamily="49" charset="-122"/>
              </a:rPr>
              <a:t>4</a:t>
            </a:r>
            <a:r>
              <a:rPr kumimoji="1" lang="zh-CN" altLang="en-US" sz="2400" b="1" dirty="0">
                <a:latin typeface="楷体" panose="02010609060101010101" pitchFamily="49" charset="-122"/>
                <a:ea typeface="楷体" panose="02010609060101010101" pitchFamily="49" charset="-122"/>
              </a:rPr>
              <a:t>个位配置一个</a:t>
            </a:r>
            <a:r>
              <a:rPr kumimoji="1" lang="en-US" altLang="zh-CN" sz="2400" b="1" dirty="0">
                <a:latin typeface="楷体" panose="02010609060101010101" pitchFamily="49" charset="-122"/>
                <a:ea typeface="楷体" panose="02010609060101010101" pitchFamily="49" charset="-122"/>
              </a:rPr>
              <a:t>I/O</a:t>
            </a:r>
            <a:r>
              <a:rPr kumimoji="1" lang="zh-CN" altLang="en-US" sz="2400" b="1" dirty="0">
                <a:latin typeface="楷体" panose="02010609060101010101" pitchFamily="49" charset="-122"/>
                <a:ea typeface="楷体" panose="02010609060101010101" pitchFamily="49" charset="-122"/>
              </a:rPr>
              <a:t>口。 </a:t>
            </a:r>
            <a:endParaRPr kumimoji="1" lang="en-US" altLang="zh-CN" sz="2400" b="1" dirty="0">
              <a:latin typeface="楷体" panose="02010609060101010101" pitchFamily="49" charset="-122"/>
              <a:ea typeface="楷体" panose="02010609060101010101" pitchFamily="49" charset="-122"/>
            </a:endParaRPr>
          </a:p>
          <a:p>
            <a:pPr marL="360363" indent="-184150" algn="just">
              <a:buFont typeface="Arial" panose="020B0604020202020204" pitchFamily="34" charset="0"/>
              <a:buChar char="•"/>
              <a:defRPr/>
            </a:pPr>
            <a:r>
              <a:rPr kumimoji="1" lang="en-US" altLang="zh-CN" sz="2400" b="1" dirty="0">
                <a:solidFill>
                  <a:srgbClr val="006600"/>
                </a:solidFill>
                <a:latin typeface="仿宋" panose="02010609060101010101" pitchFamily="49" charset="-122"/>
                <a:ea typeface="仿宋" panose="02010609060101010101" pitchFamily="49" charset="-122"/>
              </a:rPr>
              <a:t>0~7</a:t>
            </a:r>
            <a:r>
              <a:rPr kumimoji="1" lang="zh-CN" altLang="en-US" sz="2400" b="1" dirty="0">
                <a:solidFill>
                  <a:srgbClr val="006600"/>
                </a:solidFill>
                <a:latin typeface="仿宋" panose="02010609060101010101" pitchFamily="49" charset="-122"/>
                <a:ea typeface="仿宋" panose="02010609060101010101" pitchFamily="49" charset="-122"/>
              </a:rPr>
              <a:t>：低</a:t>
            </a:r>
            <a:r>
              <a:rPr kumimoji="1" lang="en-US" altLang="zh-CN" sz="2400" b="1" dirty="0">
                <a:solidFill>
                  <a:srgbClr val="006600"/>
                </a:solidFill>
                <a:latin typeface="仿宋" panose="02010609060101010101" pitchFamily="49" charset="-122"/>
                <a:ea typeface="仿宋" panose="02010609060101010101" pitchFamily="49" charset="-122"/>
              </a:rPr>
              <a:t>I/O</a:t>
            </a:r>
            <a:r>
              <a:rPr kumimoji="1" lang="zh-CN" altLang="en-US" sz="2400" b="1" dirty="0">
                <a:solidFill>
                  <a:srgbClr val="006600"/>
                </a:solidFill>
                <a:latin typeface="仿宋" panose="02010609060101010101" pitchFamily="49" charset="-122"/>
                <a:ea typeface="仿宋" panose="02010609060101010101" pitchFamily="49" charset="-122"/>
              </a:rPr>
              <a:t>，用</a:t>
            </a:r>
            <a:r>
              <a:rPr kumimoji="1" lang="en-US" altLang="zh-CN" sz="2400" b="1" dirty="0" err="1">
                <a:solidFill>
                  <a:srgbClr val="006600"/>
                </a:solidFill>
                <a:latin typeface="仿宋" panose="02010609060101010101" pitchFamily="49" charset="-122"/>
                <a:ea typeface="仿宋" panose="02010609060101010101" pitchFamily="49" charset="-122"/>
              </a:rPr>
              <a:t>GPIOx_CRL</a:t>
            </a:r>
            <a:r>
              <a:rPr kumimoji="1" lang="zh-CN" altLang="en-US" sz="2400" b="1" dirty="0">
                <a:solidFill>
                  <a:srgbClr val="006600"/>
                </a:solidFill>
                <a:latin typeface="仿宋" panose="02010609060101010101" pitchFamily="49" charset="-122"/>
                <a:ea typeface="仿宋" panose="02010609060101010101" pitchFamily="49" charset="-122"/>
              </a:rPr>
              <a:t>配置；</a:t>
            </a:r>
            <a:endParaRPr kumimoji="1" lang="en-US" altLang="zh-CN" sz="2400" b="1" dirty="0">
              <a:solidFill>
                <a:srgbClr val="006600"/>
              </a:solidFill>
              <a:latin typeface="仿宋" panose="02010609060101010101" pitchFamily="49" charset="-122"/>
              <a:ea typeface="仿宋" panose="02010609060101010101" pitchFamily="49" charset="-122"/>
            </a:endParaRPr>
          </a:p>
          <a:p>
            <a:pPr marL="360363" indent="-184150" algn="just">
              <a:buFont typeface="Arial" panose="020B0604020202020204" pitchFamily="34" charset="0"/>
              <a:buChar char="•"/>
              <a:defRPr/>
            </a:pPr>
            <a:r>
              <a:rPr kumimoji="1" lang="en-US" altLang="zh-CN" sz="2400" b="1" dirty="0">
                <a:solidFill>
                  <a:srgbClr val="006600"/>
                </a:solidFill>
                <a:latin typeface="仿宋" panose="02010609060101010101" pitchFamily="49" charset="-122"/>
                <a:ea typeface="仿宋" panose="02010609060101010101" pitchFamily="49" charset="-122"/>
              </a:rPr>
              <a:t>8~15</a:t>
            </a:r>
            <a:r>
              <a:rPr kumimoji="1" lang="zh-CN" altLang="en-US" sz="2400" b="1" dirty="0">
                <a:solidFill>
                  <a:srgbClr val="006600"/>
                </a:solidFill>
                <a:latin typeface="仿宋" panose="02010609060101010101" pitchFamily="49" charset="-122"/>
                <a:ea typeface="仿宋" panose="02010609060101010101" pitchFamily="49" charset="-122"/>
              </a:rPr>
              <a:t>：高</a:t>
            </a:r>
            <a:r>
              <a:rPr kumimoji="1" lang="en-US" altLang="zh-CN" sz="2400" b="1" dirty="0">
                <a:solidFill>
                  <a:srgbClr val="006600"/>
                </a:solidFill>
                <a:latin typeface="仿宋" panose="02010609060101010101" pitchFamily="49" charset="-122"/>
                <a:ea typeface="仿宋" panose="02010609060101010101" pitchFamily="49" charset="-122"/>
              </a:rPr>
              <a:t>I/O</a:t>
            </a:r>
            <a:r>
              <a:rPr kumimoji="1" lang="zh-CN" altLang="en-US" sz="2400" b="1" dirty="0">
                <a:solidFill>
                  <a:srgbClr val="006600"/>
                </a:solidFill>
                <a:latin typeface="仿宋" panose="02010609060101010101" pitchFamily="49" charset="-122"/>
                <a:ea typeface="仿宋" panose="02010609060101010101" pitchFamily="49" charset="-122"/>
              </a:rPr>
              <a:t>，用</a:t>
            </a:r>
            <a:r>
              <a:rPr kumimoji="1" lang="en-US" altLang="zh-CN" sz="2400" b="1" dirty="0" err="1">
                <a:solidFill>
                  <a:srgbClr val="006600"/>
                </a:solidFill>
                <a:latin typeface="仿宋" panose="02010609060101010101" pitchFamily="49" charset="-122"/>
                <a:ea typeface="仿宋" panose="02010609060101010101" pitchFamily="49" charset="-122"/>
              </a:rPr>
              <a:t>GPIOx_CRH</a:t>
            </a:r>
            <a:r>
              <a:rPr kumimoji="1" lang="zh-CN" altLang="en-US" sz="2400" b="1" dirty="0">
                <a:solidFill>
                  <a:srgbClr val="006600"/>
                </a:solidFill>
                <a:latin typeface="仿宋" panose="02010609060101010101" pitchFamily="49" charset="-122"/>
                <a:ea typeface="仿宋" panose="02010609060101010101" pitchFamily="49" charset="-122"/>
              </a:rPr>
              <a:t>配置。</a:t>
            </a:r>
            <a:endParaRPr kumimoji="1" lang="en-US" altLang="zh-CN" sz="2400" b="1" dirty="0">
              <a:solidFill>
                <a:srgbClr val="0066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2281798"/>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7F9D0162-CD50-444E-BC9B-5D44C1C7F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695325"/>
            <a:ext cx="6408738" cy="524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579" name="Group 3">
            <a:extLst>
              <a:ext uri="{FF2B5EF4-FFF2-40B4-BE49-F238E27FC236}">
                <a16:creationId xmlns:a16="http://schemas.microsoft.com/office/drawing/2014/main" id="{7318FC4F-A492-47BF-99BC-E866804B5E27}"/>
              </a:ext>
            </a:extLst>
          </p:cNvPr>
          <p:cNvGrpSpPr>
            <a:grpSpLocks/>
          </p:cNvGrpSpPr>
          <p:nvPr/>
        </p:nvGrpSpPr>
        <p:grpSpPr bwMode="auto">
          <a:xfrm>
            <a:off x="1524000" y="820739"/>
            <a:ext cx="9144000" cy="4935537"/>
            <a:chOff x="0" y="788"/>
            <a:chExt cx="5760" cy="3109"/>
          </a:xfrm>
        </p:grpSpPr>
        <p:sp>
          <p:nvSpPr>
            <p:cNvPr id="24582" name="Rectangle 4">
              <a:extLst>
                <a:ext uri="{FF2B5EF4-FFF2-40B4-BE49-F238E27FC236}">
                  <a16:creationId xmlns:a16="http://schemas.microsoft.com/office/drawing/2014/main" id="{A4E2311D-E53B-4C28-AC7C-228E21397B72}"/>
                </a:ext>
              </a:extLst>
            </p:cNvPr>
            <p:cNvSpPr>
              <a:spLocks noChangeArrowheads="1"/>
            </p:cNvSpPr>
            <p:nvPr/>
          </p:nvSpPr>
          <p:spPr bwMode="auto">
            <a:xfrm>
              <a:off x="4286" y="1752"/>
              <a:ext cx="408" cy="862"/>
            </a:xfrm>
            <a:prstGeom prst="rect">
              <a:avLst/>
            </a:prstGeom>
            <a:noFill/>
            <a:ln w="952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3" name="Rectangle 5">
              <a:extLst>
                <a:ext uri="{FF2B5EF4-FFF2-40B4-BE49-F238E27FC236}">
                  <a16:creationId xmlns:a16="http://schemas.microsoft.com/office/drawing/2014/main" id="{4CC42E87-5CD8-4E3F-8055-48C432A4F2A1}"/>
                </a:ext>
              </a:extLst>
            </p:cNvPr>
            <p:cNvSpPr>
              <a:spLocks noChangeArrowheads="1"/>
            </p:cNvSpPr>
            <p:nvPr/>
          </p:nvSpPr>
          <p:spPr bwMode="auto">
            <a:xfrm>
              <a:off x="4286" y="2614"/>
              <a:ext cx="408" cy="635"/>
            </a:xfrm>
            <a:prstGeom prst="rect">
              <a:avLst/>
            </a:prstGeom>
            <a:noFill/>
            <a:ln w="9525">
              <a:solidFill>
                <a:srgbClr val="009999"/>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4" name="Rectangle 6">
              <a:extLst>
                <a:ext uri="{FF2B5EF4-FFF2-40B4-BE49-F238E27FC236}">
                  <a16:creationId xmlns:a16="http://schemas.microsoft.com/office/drawing/2014/main" id="{D0652695-E434-4276-AA68-EBC3F6AA2AD3}"/>
                </a:ext>
              </a:extLst>
            </p:cNvPr>
            <p:cNvSpPr>
              <a:spLocks noChangeArrowheads="1"/>
            </p:cNvSpPr>
            <p:nvPr/>
          </p:nvSpPr>
          <p:spPr bwMode="auto">
            <a:xfrm rot="-5400000">
              <a:off x="3197" y="628"/>
              <a:ext cx="408" cy="750"/>
            </a:xfrm>
            <a:prstGeom prst="rect">
              <a:avLst/>
            </a:prstGeom>
            <a:noFill/>
            <a:ln w="9525">
              <a:solidFill>
                <a:srgbClr val="009999"/>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5" name="Rectangle 7">
              <a:extLst>
                <a:ext uri="{FF2B5EF4-FFF2-40B4-BE49-F238E27FC236}">
                  <a16:creationId xmlns:a16="http://schemas.microsoft.com/office/drawing/2014/main" id="{B2DCD6AA-B6AA-4B57-8382-3D5B09F575B2}"/>
                </a:ext>
              </a:extLst>
            </p:cNvPr>
            <p:cNvSpPr>
              <a:spLocks noChangeArrowheads="1"/>
            </p:cNvSpPr>
            <p:nvPr/>
          </p:nvSpPr>
          <p:spPr bwMode="auto">
            <a:xfrm rot="-5400000">
              <a:off x="2385" y="3318"/>
              <a:ext cx="408" cy="750"/>
            </a:xfrm>
            <a:prstGeom prst="rect">
              <a:avLst/>
            </a:prstGeom>
            <a:noFill/>
            <a:ln w="952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6" name="Rectangle 8">
              <a:extLst>
                <a:ext uri="{FF2B5EF4-FFF2-40B4-BE49-F238E27FC236}">
                  <a16:creationId xmlns:a16="http://schemas.microsoft.com/office/drawing/2014/main" id="{A2ECA83F-90DB-4949-B20D-B603A84C013C}"/>
                </a:ext>
              </a:extLst>
            </p:cNvPr>
            <p:cNvSpPr>
              <a:spLocks noChangeArrowheads="1"/>
            </p:cNvSpPr>
            <p:nvPr/>
          </p:nvSpPr>
          <p:spPr bwMode="auto">
            <a:xfrm rot="-5400000">
              <a:off x="3155" y="3314"/>
              <a:ext cx="408" cy="750"/>
            </a:xfrm>
            <a:prstGeom prst="rect">
              <a:avLst/>
            </a:prstGeom>
            <a:noFill/>
            <a:ln w="9525">
              <a:solidFill>
                <a:srgbClr val="009999"/>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7" name="Rectangle 9">
              <a:extLst>
                <a:ext uri="{FF2B5EF4-FFF2-40B4-BE49-F238E27FC236}">
                  <a16:creationId xmlns:a16="http://schemas.microsoft.com/office/drawing/2014/main" id="{EC2F38D9-E345-4CBF-8F11-413DA8424EDF}"/>
                </a:ext>
              </a:extLst>
            </p:cNvPr>
            <p:cNvSpPr>
              <a:spLocks noChangeArrowheads="1"/>
            </p:cNvSpPr>
            <p:nvPr/>
          </p:nvSpPr>
          <p:spPr bwMode="auto">
            <a:xfrm rot="-5400000">
              <a:off x="2529" y="848"/>
              <a:ext cx="408" cy="288"/>
            </a:xfrm>
            <a:prstGeom prst="rect">
              <a:avLst/>
            </a:prstGeom>
            <a:noFill/>
            <a:ln w="9525">
              <a:solidFill>
                <a:srgbClr val="009999"/>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8" name="Rectangle 10">
              <a:extLst>
                <a:ext uri="{FF2B5EF4-FFF2-40B4-BE49-F238E27FC236}">
                  <a16:creationId xmlns:a16="http://schemas.microsoft.com/office/drawing/2014/main" id="{DCAB5ED1-D5B1-4B42-9AB5-BC052B4D9896}"/>
                </a:ext>
              </a:extLst>
            </p:cNvPr>
            <p:cNvSpPr>
              <a:spLocks noChangeArrowheads="1"/>
            </p:cNvSpPr>
            <p:nvPr/>
          </p:nvSpPr>
          <p:spPr bwMode="auto">
            <a:xfrm rot="-5400000">
              <a:off x="3736" y="854"/>
              <a:ext cx="408" cy="297"/>
            </a:xfrm>
            <a:prstGeom prst="rect">
              <a:avLst/>
            </a:prstGeom>
            <a:noFill/>
            <a:ln w="952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9" name="Rectangle 11">
              <a:extLst>
                <a:ext uri="{FF2B5EF4-FFF2-40B4-BE49-F238E27FC236}">
                  <a16:creationId xmlns:a16="http://schemas.microsoft.com/office/drawing/2014/main" id="{5972000B-FA20-47CE-8542-53DEBC12636F}"/>
                </a:ext>
              </a:extLst>
            </p:cNvPr>
            <p:cNvSpPr>
              <a:spLocks noChangeArrowheads="1"/>
            </p:cNvSpPr>
            <p:nvPr/>
          </p:nvSpPr>
          <p:spPr bwMode="auto">
            <a:xfrm>
              <a:off x="1293" y="2799"/>
              <a:ext cx="729" cy="428"/>
            </a:xfrm>
            <a:prstGeom prst="rect">
              <a:avLst/>
            </a:prstGeom>
            <a:noFill/>
            <a:ln w="952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90" name="Rectangle 12">
              <a:extLst>
                <a:ext uri="{FF2B5EF4-FFF2-40B4-BE49-F238E27FC236}">
                  <a16:creationId xmlns:a16="http://schemas.microsoft.com/office/drawing/2014/main" id="{822A805E-AFA6-4115-AA9A-1D8482CE3318}"/>
                </a:ext>
              </a:extLst>
            </p:cNvPr>
            <p:cNvSpPr>
              <a:spLocks noChangeArrowheads="1"/>
            </p:cNvSpPr>
            <p:nvPr/>
          </p:nvSpPr>
          <p:spPr bwMode="auto">
            <a:xfrm>
              <a:off x="764" y="1589"/>
              <a:ext cx="1267" cy="447"/>
            </a:xfrm>
            <a:prstGeom prst="rect">
              <a:avLst/>
            </a:prstGeom>
            <a:noFill/>
            <a:ln w="9525">
              <a:solidFill>
                <a:srgbClr val="0000CC"/>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t"/>
              <a:endParaRPr kumimoji="1" lang="zh-CN" altLang="zh-CN" sz="2400">
                <a:solidFill>
                  <a:srgbClr val="0000CC"/>
                </a:solidFill>
                <a:latin typeface="Times New Roman" panose="02020603050405020304" pitchFamily="18" charset="0"/>
              </a:endParaRPr>
            </a:p>
          </p:txBody>
        </p:sp>
        <p:sp>
          <p:nvSpPr>
            <p:cNvPr id="24591" name="Rectangle 13">
              <a:extLst>
                <a:ext uri="{FF2B5EF4-FFF2-40B4-BE49-F238E27FC236}">
                  <a16:creationId xmlns:a16="http://schemas.microsoft.com/office/drawing/2014/main" id="{CEA98EE8-6BE1-4276-BA69-C208A4CAFC2D}"/>
                </a:ext>
              </a:extLst>
            </p:cNvPr>
            <p:cNvSpPr>
              <a:spLocks noChangeArrowheads="1"/>
            </p:cNvSpPr>
            <p:nvPr/>
          </p:nvSpPr>
          <p:spPr bwMode="auto">
            <a:xfrm>
              <a:off x="760" y="2035"/>
              <a:ext cx="1267" cy="306"/>
            </a:xfrm>
            <a:prstGeom prst="rect">
              <a:avLst/>
            </a:prstGeom>
            <a:noFill/>
            <a:ln w="9525">
              <a:solidFill>
                <a:srgbClr val="CC33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92" name="Text Box 14">
              <a:extLst>
                <a:ext uri="{FF2B5EF4-FFF2-40B4-BE49-F238E27FC236}">
                  <a16:creationId xmlns:a16="http://schemas.microsoft.com/office/drawing/2014/main" id="{D3921FBB-D15D-4F22-BDF8-24F1A09180F6}"/>
                </a:ext>
              </a:extLst>
            </p:cNvPr>
            <p:cNvSpPr txBox="1">
              <a:spLocks noChangeArrowheads="1"/>
            </p:cNvSpPr>
            <p:nvPr/>
          </p:nvSpPr>
          <p:spPr bwMode="auto">
            <a:xfrm>
              <a:off x="288" y="2879"/>
              <a:ext cx="65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fontAlgn="t">
                <a:spcBef>
                  <a:spcPct val="50000"/>
                </a:spcBef>
              </a:pPr>
              <a:r>
                <a:rPr kumimoji="1" lang="en-US" altLang="zh-CN" sz="2400">
                  <a:solidFill>
                    <a:srgbClr val="FF3300"/>
                  </a:solidFill>
                  <a:latin typeface="Times New Roman" panose="02020603050405020304" pitchFamily="18" charset="0"/>
                </a:rPr>
                <a:t>PA</a:t>
              </a:r>
              <a:r>
                <a:rPr kumimoji="1" lang="zh-CN" altLang="en-US" sz="2400">
                  <a:solidFill>
                    <a:srgbClr val="FF3300"/>
                  </a:solidFill>
                  <a:latin typeface="Times New Roman" panose="02020603050405020304" pitchFamily="18" charset="0"/>
                </a:rPr>
                <a:t>口 </a:t>
              </a:r>
              <a:r>
                <a:rPr kumimoji="1" lang="en-US" altLang="zh-CN" sz="2400">
                  <a:solidFill>
                    <a:srgbClr val="FF3300"/>
                  </a:solidFill>
                  <a:latin typeface="Times New Roman" panose="02020603050405020304" pitchFamily="18" charset="0"/>
                </a:rPr>
                <a:t>16</a:t>
              </a:r>
              <a:r>
                <a:rPr kumimoji="1" lang="zh-CN" altLang="en-US" sz="2400">
                  <a:solidFill>
                    <a:srgbClr val="FF3300"/>
                  </a:solidFill>
                  <a:latin typeface="Times New Roman" panose="02020603050405020304" pitchFamily="18" charset="0"/>
                </a:rPr>
                <a:t>脚</a:t>
              </a:r>
            </a:p>
          </p:txBody>
        </p:sp>
        <p:sp>
          <p:nvSpPr>
            <p:cNvPr id="24593" name="Line 15">
              <a:extLst>
                <a:ext uri="{FF2B5EF4-FFF2-40B4-BE49-F238E27FC236}">
                  <a16:creationId xmlns:a16="http://schemas.microsoft.com/office/drawing/2014/main" id="{5C943C74-5F3C-4F66-8913-CE29AD8502C9}"/>
                </a:ext>
              </a:extLst>
            </p:cNvPr>
            <p:cNvSpPr>
              <a:spLocks noChangeShapeType="1"/>
            </p:cNvSpPr>
            <p:nvPr/>
          </p:nvSpPr>
          <p:spPr bwMode="auto">
            <a:xfrm flipH="1">
              <a:off x="784" y="3022"/>
              <a:ext cx="557"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4" name="Text Box 16">
              <a:extLst>
                <a:ext uri="{FF2B5EF4-FFF2-40B4-BE49-F238E27FC236}">
                  <a16:creationId xmlns:a16="http://schemas.microsoft.com/office/drawing/2014/main" id="{DBB5939A-1DB4-4BEF-8566-A7FCDC179C6A}"/>
                </a:ext>
              </a:extLst>
            </p:cNvPr>
            <p:cNvSpPr txBox="1">
              <a:spLocks noChangeArrowheads="1"/>
            </p:cNvSpPr>
            <p:nvPr/>
          </p:nvSpPr>
          <p:spPr bwMode="auto">
            <a:xfrm>
              <a:off x="5052" y="2765"/>
              <a:ext cx="70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fontAlgn="t">
                <a:spcBef>
                  <a:spcPct val="50000"/>
                </a:spcBef>
              </a:pPr>
              <a:r>
                <a:rPr kumimoji="1" lang="en-US" altLang="zh-CN" sz="2400">
                  <a:solidFill>
                    <a:srgbClr val="009999"/>
                  </a:solidFill>
                  <a:latin typeface="Times New Roman" panose="02020603050405020304" pitchFamily="18" charset="0"/>
                </a:rPr>
                <a:t>PB</a:t>
              </a:r>
              <a:r>
                <a:rPr kumimoji="1" lang="zh-CN" altLang="en-US" sz="2400">
                  <a:solidFill>
                    <a:srgbClr val="009999"/>
                  </a:solidFill>
                  <a:latin typeface="Times New Roman" panose="02020603050405020304" pitchFamily="18" charset="0"/>
                </a:rPr>
                <a:t>口</a:t>
              </a:r>
              <a:r>
                <a:rPr kumimoji="1" lang="en-US" altLang="zh-CN" sz="2400">
                  <a:solidFill>
                    <a:srgbClr val="009999"/>
                  </a:solidFill>
                  <a:latin typeface="Times New Roman" panose="02020603050405020304" pitchFamily="18" charset="0"/>
                </a:rPr>
                <a:t>16</a:t>
              </a:r>
              <a:r>
                <a:rPr kumimoji="1" lang="zh-CN" altLang="en-US" sz="2400">
                  <a:solidFill>
                    <a:srgbClr val="009999"/>
                  </a:solidFill>
                  <a:latin typeface="Times New Roman" panose="02020603050405020304" pitchFamily="18" charset="0"/>
                </a:rPr>
                <a:t>脚</a:t>
              </a:r>
            </a:p>
          </p:txBody>
        </p:sp>
        <p:sp>
          <p:nvSpPr>
            <p:cNvPr id="24595" name="Line 17">
              <a:extLst>
                <a:ext uri="{FF2B5EF4-FFF2-40B4-BE49-F238E27FC236}">
                  <a16:creationId xmlns:a16="http://schemas.microsoft.com/office/drawing/2014/main" id="{3B0BF939-433F-4A1A-98EA-5C54331E3C18}"/>
                </a:ext>
              </a:extLst>
            </p:cNvPr>
            <p:cNvSpPr>
              <a:spLocks noChangeShapeType="1"/>
            </p:cNvSpPr>
            <p:nvPr/>
          </p:nvSpPr>
          <p:spPr bwMode="auto">
            <a:xfrm>
              <a:off x="4655" y="2889"/>
              <a:ext cx="435" cy="0"/>
            </a:xfrm>
            <a:prstGeom prst="line">
              <a:avLst/>
            </a:prstGeom>
            <a:noFill/>
            <a:ln w="952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6" name="Text Box 18">
              <a:extLst>
                <a:ext uri="{FF2B5EF4-FFF2-40B4-BE49-F238E27FC236}">
                  <a16:creationId xmlns:a16="http://schemas.microsoft.com/office/drawing/2014/main" id="{8A7D3515-6ECB-4200-91B6-AD4EA8262EF7}"/>
                </a:ext>
              </a:extLst>
            </p:cNvPr>
            <p:cNvSpPr txBox="1">
              <a:spLocks noChangeArrowheads="1"/>
            </p:cNvSpPr>
            <p:nvPr/>
          </p:nvSpPr>
          <p:spPr bwMode="auto">
            <a:xfrm>
              <a:off x="0" y="1442"/>
              <a:ext cx="58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fontAlgn="t">
                <a:spcBef>
                  <a:spcPct val="50000"/>
                </a:spcBef>
              </a:pPr>
              <a:r>
                <a:rPr kumimoji="1" lang="en-US" altLang="zh-CN" sz="2400">
                  <a:solidFill>
                    <a:srgbClr val="0000CC"/>
                  </a:solidFill>
                  <a:latin typeface="Times New Roman" panose="02020603050405020304" pitchFamily="18" charset="0"/>
                </a:rPr>
                <a:t>PC</a:t>
              </a:r>
              <a:r>
                <a:rPr kumimoji="1" lang="zh-CN" altLang="en-US" sz="2400">
                  <a:solidFill>
                    <a:srgbClr val="0000CC"/>
                  </a:solidFill>
                  <a:latin typeface="Times New Roman" panose="02020603050405020304" pitchFamily="18" charset="0"/>
                </a:rPr>
                <a:t>口</a:t>
              </a:r>
              <a:r>
                <a:rPr kumimoji="1" lang="en-US" altLang="zh-CN" sz="2400">
                  <a:solidFill>
                    <a:srgbClr val="0000CC"/>
                  </a:solidFill>
                  <a:latin typeface="Times New Roman" panose="02020603050405020304" pitchFamily="18" charset="0"/>
                </a:rPr>
                <a:t>3</a:t>
              </a:r>
              <a:r>
                <a:rPr kumimoji="1" lang="zh-CN" altLang="en-US" sz="2400">
                  <a:solidFill>
                    <a:srgbClr val="0000CC"/>
                  </a:solidFill>
                  <a:latin typeface="Times New Roman" panose="02020603050405020304" pitchFamily="18" charset="0"/>
                </a:rPr>
                <a:t>脚</a:t>
              </a:r>
            </a:p>
          </p:txBody>
        </p:sp>
        <p:sp>
          <p:nvSpPr>
            <p:cNvPr id="24597" name="Text Box 19">
              <a:extLst>
                <a:ext uri="{FF2B5EF4-FFF2-40B4-BE49-F238E27FC236}">
                  <a16:creationId xmlns:a16="http://schemas.microsoft.com/office/drawing/2014/main" id="{E81CFE63-E513-41AE-A571-856FAE18579C}"/>
                </a:ext>
              </a:extLst>
            </p:cNvPr>
            <p:cNvSpPr txBox="1">
              <a:spLocks noChangeArrowheads="1"/>
            </p:cNvSpPr>
            <p:nvPr/>
          </p:nvSpPr>
          <p:spPr bwMode="auto">
            <a:xfrm>
              <a:off x="0" y="2009"/>
              <a:ext cx="58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fontAlgn="t">
                <a:spcBef>
                  <a:spcPct val="50000"/>
                </a:spcBef>
              </a:pPr>
              <a:r>
                <a:rPr kumimoji="1" lang="en-US" altLang="zh-CN" sz="2400">
                  <a:solidFill>
                    <a:srgbClr val="CC3300"/>
                  </a:solidFill>
                  <a:latin typeface="Times New Roman" panose="02020603050405020304" pitchFamily="18" charset="0"/>
                </a:rPr>
                <a:t>PD</a:t>
              </a:r>
              <a:r>
                <a:rPr kumimoji="1" lang="zh-CN" altLang="en-US" sz="2400">
                  <a:solidFill>
                    <a:srgbClr val="CC3300"/>
                  </a:solidFill>
                  <a:latin typeface="Times New Roman" panose="02020603050405020304" pitchFamily="18" charset="0"/>
                </a:rPr>
                <a:t>口</a:t>
              </a:r>
              <a:r>
                <a:rPr kumimoji="1" lang="en-US" altLang="zh-CN" sz="2400">
                  <a:solidFill>
                    <a:srgbClr val="CC3300"/>
                  </a:solidFill>
                  <a:latin typeface="Times New Roman" panose="02020603050405020304" pitchFamily="18" charset="0"/>
                </a:rPr>
                <a:t>2</a:t>
              </a:r>
              <a:r>
                <a:rPr kumimoji="1" lang="zh-CN" altLang="en-US" sz="2400">
                  <a:solidFill>
                    <a:srgbClr val="CC3300"/>
                  </a:solidFill>
                  <a:latin typeface="Times New Roman" panose="02020603050405020304" pitchFamily="18" charset="0"/>
                </a:rPr>
                <a:t>脚</a:t>
              </a:r>
            </a:p>
          </p:txBody>
        </p:sp>
        <p:sp>
          <p:nvSpPr>
            <p:cNvPr id="24598" name="Line 20">
              <a:extLst>
                <a:ext uri="{FF2B5EF4-FFF2-40B4-BE49-F238E27FC236}">
                  <a16:creationId xmlns:a16="http://schemas.microsoft.com/office/drawing/2014/main" id="{7A89E4FC-3F07-4351-902F-FCB9EFE9AFA6}"/>
                </a:ext>
              </a:extLst>
            </p:cNvPr>
            <p:cNvSpPr>
              <a:spLocks noChangeShapeType="1"/>
            </p:cNvSpPr>
            <p:nvPr/>
          </p:nvSpPr>
          <p:spPr bwMode="auto">
            <a:xfrm>
              <a:off x="397" y="1737"/>
              <a:ext cx="406"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580" name="Text Box 21">
            <a:extLst>
              <a:ext uri="{FF2B5EF4-FFF2-40B4-BE49-F238E27FC236}">
                <a16:creationId xmlns:a16="http://schemas.microsoft.com/office/drawing/2014/main" id="{BAA36EC0-4CD4-4979-8564-50ABC40C9C3B}"/>
              </a:ext>
            </a:extLst>
          </p:cNvPr>
          <p:cNvSpPr txBox="1">
            <a:spLocks noChangeArrowheads="1"/>
          </p:cNvSpPr>
          <p:nvPr/>
        </p:nvSpPr>
        <p:spPr bwMode="auto">
          <a:xfrm>
            <a:off x="1524000" y="6008689"/>
            <a:ext cx="9144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b="1">
                <a:solidFill>
                  <a:srgbClr val="010000"/>
                </a:solidFill>
                <a:latin typeface="Times New Roman" panose="02020603050405020304" pitchFamily="18" charset="0"/>
              </a:rPr>
              <a:t>STM32F103CBT6 </a:t>
            </a:r>
            <a:r>
              <a:rPr lang="zh-CN" altLang="en-US" sz="2400" b="1">
                <a:solidFill>
                  <a:srgbClr val="010000"/>
                </a:solidFill>
                <a:latin typeface="Times New Roman" panose="02020603050405020304" pitchFamily="18" charset="0"/>
              </a:rPr>
              <a:t>包含</a:t>
            </a:r>
            <a:r>
              <a:rPr kumimoji="1" lang="en-US" altLang="zh-CN" sz="2400">
                <a:solidFill>
                  <a:srgbClr val="FF3300"/>
                </a:solidFill>
                <a:latin typeface="宋体" panose="02010600030101010101" pitchFamily="2" charset="-122"/>
              </a:rPr>
              <a:t>4</a:t>
            </a:r>
            <a:r>
              <a:rPr kumimoji="1" lang="zh-CN" altLang="en-US" sz="2400">
                <a:solidFill>
                  <a:srgbClr val="FF3300"/>
                </a:solidFill>
                <a:latin typeface="宋体" panose="02010600030101010101" pitchFamily="2" charset="-122"/>
              </a:rPr>
              <a:t>个端口：</a:t>
            </a:r>
            <a:r>
              <a:rPr lang="zh-CN" altLang="en-US" sz="2400" b="1">
                <a:solidFill>
                  <a:srgbClr val="010000"/>
                </a:solidFill>
                <a:latin typeface="Times New Roman" panose="02020603050405020304" pitchFamily="18" charset="0"/>
              </a:rPr>
              <a:t> </a:t>
            </a:r>
            <a:r>
              <a:rPr kumimoji="1" lang="en-US" altLang="zh-CN" sz="2400">
                <a:solidFill>
                  <a:srgbClr val="FF3300"/>
                </a:solidFill>
                <a:latin typeface="Times New Roman" panose="02020603050405020304" pitchFamily="18" charset="0"/>
              </a:rPr>
              <a:t>PA</a:t>
            </a:r>
            <a:r>
              <a:rPr kumimoji="1" lang="zh-CN" altLang="en-US" sz="2400">
                <a:solidFill>
                  <a:srgbClr val="FF3300"/>
                </a:solidFill>
                <a:latin typeface="宋体" panose="02010600030101010101" pitchFamily="2" charset="-122"/>
              </a:rPr>
              <a:t>口</a:t>
            </a:r>
            <a:r>
              <a:rPr kumimoji="1" lang="zh-CN" altLang="en-US" sz="2400">
                <a:solidFill>
                  <a:srgbClr val="FF3300"/>
                </a:solidFill>
                <a:latin typeface="Times New Roman" panose="02020603050405020304" pitchFamily="18" charset="0"/>
              </a:rPr>
              <a:t> </a:t>
            </a:r>
            <a:r>
              <a:rPr kumimoji="1" lang="zh-CN" altLang="en-US" sz="2400">
                <a:solidFill>
                  <a:srgbClr val="FF3300"/>
                </a:solidFill>
                <a:latin typeface="宋体" panose="02010600030101010101" pitchFamily="2" charset="-122"/>
              </a:rPr>
              <a:t>、</a:t>
            </a:r>
            <a:r>
              <a:rPr kumimoji="1" lang="en-US" altLang="zh-CN" sz="2400">
                <a:solidFill>
                  <a:srgbClr val="009999"/>
                </a:solidFill>
                <a:latin typeface="Times New Roman" panose="02020603050405020304" pitchFamily="18" charset="0"/>
              </a:rPr>
              <a:t>PB</a:t>
            </a:r>
            <a:r>
              <a:rPr kumimoji="1" lang="zh-CN" altLang="en-US" sz="2400">
                <a:solidFill>
                  <a:srgbClr val="009999"/>
                </a:solidFill>
                <a:latin typeface="宋体" panose="02010600030101010101" pitchFamily="2" charset="-122"/>
              </a:rPr>
              <a:t>口、</a:t>
            </a:r>
            <a:r>
              <a:rPr kumimoji="1" lang="en-US" altLang="zh-CN" sz="2400">
                <a:solidFill>
                  <a:srgbClr val="0000CC"/>
                </a:solidFill>
                <a:latin typeface="Times New Roman" panose="02020603050405020304" pitchFamily="18" charset="0"/>
              </a:rPr>
              <a:t>PC</a:t>
            </a:r>
            <a:r>
              <a:rPr kumimoji="1" lang="zh-CN" altLang="en-US" sz="2400">
                <a:solidFill>
                  <a:srgbClr val="0000CC"/>
                </a:solidFill>
                <a:latin typeface="宋体" panose="02010600030101010101" pitchFamily="2" charset="-122"/>
              </a:rPr>
              <a:t>口、</a:t>
            </a:r>
            <a:r>
              <a:rPr kumimoji="1" lang="en-US" altLang="zh-CN" sz="2400">
                <a:solidFill>
                  <a:srgbClr val="CC3300"/>
                </a:solidFill>
                <a:latin typeface="Times New Roman" panose="02020603050405020304" pitchFamily="18" charset="0"/>
              </a:rPr>
              <a:t>PD</a:t>
            </a:r>
            <a:r>
              <a:rPr kumimoji="1" lang="zh-CN" altLang="en-US" sz="2400">
                <a:solidFill>
                  <a:srgbClr val="CC3300"/>
                </a:solidFill>
                <a:latin typeface="宋体" panose="02010600030101010101" pitchFamily="2" charset="-122"/>
              </a:rPr>
              <a:t>口，</a:t>
            </a:r>
            <a:r>
              <a:rPr lang="zh-CN" altLang="en-US" sz="2400" b="1">
                <a:solidFill>
                  <a:srgbClr val="010000"/>
                </a:solidFill>
                <a:latin typeface="Times New Roman" panose="02020603050405020304" pitchFamily="18" charset="0"/>
              </a:rPr>
              <a:t>共有</a:t>
            </a:r>
            <a:r>
              <a:rPr lang="en-US" altLang="zh-CN" sz="2400" b="1">
                <a:solidFill>
                  <a:srgbClr val="FF0000"/>
                </a:solidFill>
                <a:latin typeface="Times New Roman" panose="02020603050405020304" pitchFamily="18" charset="0"/>
              </a:rPr>
              <a:t>37</a:t>
            </a:r>
            <a:r>
              <a:rPr lang="zh-CN" altLang="en-US" sz="2400" b="1">
                <a:solidFill>
                  <a:srgbClr val="010000"/>
                </a:solidFill>
                <a:latin typeface="Times New Roman" panose="02020603050405020304" pitchFamily="18" charset="0"/>
              </a:rPr>
              <a:t>个</a:t>
            </a:r>
            <a:r>
              <a:rPr lang="en-US" altLang="zh-CN" sz="2400" b="1">
                <a:solidFill>
                  <a:srgbClr val="010000"/>
                </a:solidFill>
                <a:latin typeface="Times New Roman" panose="02020603050405020304" pitchFamily="18" charset="0"/>
              </a:rPr>
              <a:t>I/O</a:t>
            </a:r>
            <a:r>
              <a:rPr lang="zh-CN" altLang="en-US" sz="2400" b="1">
                <a:solidFill>
                  <a:srgbClr val="010000"/>
                </a:solidFill>
                <a:latin typeface="Times New Roman" panose="02020603050405020304" pitchFamily="18" charset="0"/>
              </a:rPr>
              <a:t>管脚</a:t>
            </a:r>
            <a:r>
              <a:rPr lang="en-US" altLang="zh-CN" sz="2400" b="1">
                <a:solidFill>
                  <a:srgbClr val="010000"/>
                </a:solidFill>
                <a:latin typeface="Times New Roman" panose="02020603050405020304" pitchFamily="18" charset="0"/>
              </a:rPr>
              <a:t>:  </a:t>
            </a:r>
            <a:r>
              <a:rPr kumimoji="1" lang="en-US" altLang="zh-CN" sz="2400">
                <a:solidFill>
                  <a:srgbClr val="FF3300"/>
                </a:solidFill>
                <a:latin typeface="Times New Roman" panose="02020603050405020304" pitchFamily="18" charset="0"/>
              </a:rPr>
              <a:t>PA</a:t>
            </a:r>
            <a:r>
              <a:rPr kumimoji="1" lang="zh-CN" altLang="en-US" sz="2400">
                <a:solidFill>
                  <a:srgbClr val="FF3300"/>
                </a:solidFill>
                <a:latin typeface="Times New Roman" panose="02020603050405020304" pitchFamily="18" charset="0"/>
              </a:rPr>
              <a:t>口 </a:t>
            </a:r>
            <a:r>
              <a:rPr kumimoji="1" lang="en-US" altLang="zh-CN" sz="2400">
                <a:solidFill>
                  <a:srgbClr val="FF3300"/>
                </a:solidFill>
                <a:latin typeface="Times New Roman" panose="02020603050405020304" pitchFamily="18" charset="0"/>
              </a:rPr>
              <a:t>16</a:t>
            </a:r>
            <a:r>
              <a:rPr kumimoji="1" lang="zh-CN" altLang="en-US" sz="2400">
                <a:solidFill>
                  <a:srgbClr val="FF3300"/>
                </a:solidFill>
                <a:latin typeface="Times New Roman" panose="02020603050405020304" pitchFamily="18" charset="0"/>
              </a:rPr>
              <a:t>脚</a:t>
            </a:r>
            <a:r>
              <a:rPr kumimoji="1" lang="en-US" altLang="zh-CN" sz="2400">
                <a:solidFill>
                  <a:srgbClr val="FF3300"/>
                </a:solidFill>
                <a:latin typeface="Times New Roman" panose="02020603050405020304" pitchFamily="18" charset="0"/>
              </a:rPr>
              <a:t>+ </a:t>
            </a:r>
            <a:r>
              <a:rPr kumimoji="1" lang="en-US" altLang="zh-CN" sz="2400">
                <a:solidFill>
                  <a:srgbClr val="009999"/>
                </a:solidFill>
                <a:latin typeface="Times New Roman" panose="02020603050405020304" pitchFamily="18" charset="0"/>
              </a:rPr>
              <a:t>PB</a:t>
            </a:r>
            <a:r>
              <a:rPr kumimoji="1" lang="zh-CN" altLang="en-US" sz="2400">
                <a:solidFill>
                  <a:srgbClr val="009999"/>
                </a:solidFill>
                <a:latin typeface="Times New Roman" panose="02020603050405020304" pitchFamily="18" charset="0"/>
              </a:rPr>
              <a:t>口</a:t>
            </a:r>
            <a:r>
              <a:rPr kumimoji="1" lang="en-US" altLang="zh-CN" sz="2400">
                <a:solidFill>
                  <a:srgbClr val="009999"/>
                </a:solidFill>
                <a:latin typeface="Times New Roman" panose="02020603050405020304" pitchFamily="18" charset="0"/>
              </a:rPr>
              <a:t>16</a:t>
            </a:r>
            <a:r>
              <a:rPr kumimoji="1" lang="zh-CN" altLang="en-US" sz="2400">
                <a:solidFill>
                  <a:srgbClr val="009999"/>
                </a:solidFill>
                <a:latin typeface="Times New Roman" panose="02020603050405020304" pitchFamily="18" charset="0"/>
              </a:rPr>
              <a:t>脚</a:t>
            </a:r>
            <a:r>
              <a:rPr kumimoji="1" lang="en-US" altLang="zh-CN" sz="2400">
                <a:solidFill>
                  <a:srgbClr val="009999"/>
                </a:solidFill>
                <a:latin typeface="Times New Roman" panose="02020603050405020304" pitchFamily="18" charset="0"/>
              </a:rPr>
              <a:t>+ </a:t>
            </a:r>
            <a:r>
              <a:rPr kumimoji="1" lang="en-US" altLang="zh-CN" sz="2400">
                <a:solidFill>
                  <a:srgbClr val="0000CC"/>
                </a:solidFill>
                <a:latin typeface="Times New Roman" panose="02020603050405020304" pitchFamily="18" charset="0"/>
              </a:rPr>
              <a:t>PC</a:t>
            </a:r>
            <a:r>
              <a:rPr kumimoji="1" lang="zh-CN" altLang="en-US" sz="2400">
                <a:solidFill>
                  <a:srgbClr val="0000CC"/>
                </a:solidFill>
                <a:latin typeface="Times New Roman" panose="02020603050405020304" pitchFamily="18" charset="0"/>
              </a:rPr>
              <a:t>口</a:t>
            </a:r>
            <a:r>
              <a:rPr kumimoji="1" lang="en-US" altLang="zh-CN" sz="2400">
                <a:solidFill>
                  <a:srgbClr val="0000CC"/>
                </a:solidFill>
                <a:latin typeface="Times New Roman" panose="02020603050405020304" pitchFamily="18" charset="0"/>
              </a:rPr>
              <a:t>3</a:t>
            </a:r>
            <a:r>
              <a:rPr kumimoji="1" lang="zh-CN" altLang="en-US" sz="2400">
                <a:solidFill>
                  <a:srgbClr val="0000CC"/>
                </a:solidFill>
                <a:latin typeface="Times New Roman" panose="02020603050405020304" pitchFamily="18" charset="0"/>
              </a:rPr>
              <a:t>脚</a:t>
            </a:r>
            <a:r>
              <a:rPr kumimoji="1" lang="en-US" altLang="zh-CN" sz="2400">
                <a:solidFill>
                  <a:srgbClr val="0000CC"/>
                </a:solidFill>
                <a:latin typeface="Times New Roman" panose="02020603050405020304" pitchFamily="18" charset="0"/>
              </a:rPr>
              <a:t>+ </a:t>
            </a:r>
            <a:r>
              <a:rPr kumimoji="1" lang="en-US" altLang="zh-CN" sz="2400">
                <a:solidFill>
                  <a:srgbClr val="CC3300"/>
                </a:solidFill>
                <a:latin typeface="Times New Roman" panose="02020603050405020304" pitchFamily="18" charset="0"/>
              </a:rPr>
              <a:t>PD</a:t>
            </a:r>
            <a:r>
              <a:rPr kumimoji="1" lang="zh-CN" altLang="en-US" sz="2400">
                <a:solidFill>
                  <a:srgbClr val="CC3300"/>
                </a:solidFill>
                <a:latin typeface="Times New Roman" panose="02020603050405020304" pitchFamily="18" charset="0"/>
              </a:rPr>
              <a:t>口</a:t>
            </a:r>
            <a:r>
              <a:rPr kumimoji="1" lang="en-US" altLang="zh-CN" sz="2400">
                <a:solidFill>
                  <a:srgbClr val="CC3300"/>
                </a:solidFill>
                <a:latin typeface="Times New Roman" panose="02020603050405020304" pitchFamily="18" charset="0"/>
              </a:rPr>
              <a:t>2</a:t>
            </a:r>
            <a:r>
              <a:rPr kumimoji="1" lang="zh-CN" altLang="en-US" sz="2400">
                <a:solidFill>
                  <a:srgbClr val="CC3300"/>
                </a:solidFill>
                <a:latin typeface="Times New Roman" panose="02020603050405020304" pitchFamily="18" charset="0"/>
              </a:rPr>
              <a:t>脚。</a:t>
            </a:r>
          </a:p>
        </p:txBody>
      </p:sp>
      <p:sp>
        <p:nvSpPr>
          <p:cNvPr id="24581" name="Text Box 22">
            <a:extLst>
              <a:ext uri="{FF2B5EF4-FFF2-40B4-BE49-F238E27FC236}">
                <a16:creationId xmlns:a16="http://schemas.microsoft.com/office/drawing/2014/main" id="{618EEBAD-ED70-4138-B684-E9626A40F887}"/>
              </a:ext>
            </a:extLst>
          </p:cNvPr>
          <p:cNvSpPr txBox="1">
            <a:spLocks noChangeArrowheads="1"/>
          </p:cNvSpPr>
          <p:nvPr/>
        </p:nvSpPr>
        <p:spPr bwMode="auto">
          <a:xfrm>
            <a:off x="1524000" y="26989"/>
            <a:ext cx="9144000" cy="5794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Tx/>
              <a:buChar char="•"/>
            </a:pPr>
            <a:r>
              <a:rPr lang="en-US" altLang="zh-CN" sz="3200" b="1">
                <a:solidFill>
                  <a:srgbClr val="000000"/>
                </a:solidFill>
                <a:latin typeface="Arial" panose="020B0604020202020204" pitchFamily="34" charset="0"/>
              </a:rPr>
              <a:t> </a:t>
            </a:r>
            <a:r>
              <a:rPr lang="en-US" altLang="zh-CN" sz="2800" b="1">
                <a:solidFill>
                  <a:srgbClr val="000000"/>
                </a:solidFill>
                <a:latin typeface="Arial" panose="020B0604020202020204" pitchFamily="34" charset="0"/>
              </a:rPr>
              <a:t>STM32</a:t>
            </a:r>
            <a:r>
              <a:rPr lang="zh-CN" altLang="en-US" sz="2800" b="1">
                <a:solidFill>
                  <a:srgbClr val="000000"/>
                </a:solidFill>
                <a:latin typeface="Arial" panose="020B0604020202020204" pitchFamily="34" charset="0"/>
              </a:rPr>
              <a:t>单片机的</a:t>
            </a:r>
            <a:r>
              <a:rPr lang="en-US" altLang="zh-CN" sz="3200" b="1">
                <a:solidFill>
                  <a:srgbClr val="000000"/>
                </a:solidFill>
                <a:latin typeface="宋体" panose="02010600030101010101" pitchFamily="2" charset="-122"/>
              </a:rPr>
              <a:t>I/O</a:t>
            </a:r>
            <a:r>
              <a:rPr lang="zh-CN" altLang="en-US" sz="3200" b="1">
                <a:solidFill>
                  <a:srgbClr val="000000"/>
                </a:solidFill>
                <a:latin typeface="宋体" panose="02010600030101010101" pitchFamily="2" charset="-122"/>
              </a:rPr>
              <a:t>端口</a:t>
            </a:r>
            <a:r>
              <a:rPr lang="zh-CN" altLang="en-US" sz="3200" b="1">
                <a:solidFill>
                  <a:srgbClr val="000000"/>
                </a:solidFill>
                <a:latin typeface="Arial" panose="020B0604020202020204" pitchFamily="34" charset="0"/>
              </a:rPr>
              <a:t>和管脚：</a:t>
            </a:r>
            <a:r>
              <a:rPr lang="zh-CN" altLang="en-US" sz="2400" b="1">
                <a:solidFill>
                  <a:srgbClr val="000000"/>
                </a:solidFill>
                <a:latin typeface="Arial" panose="020B0604020202020204" pitchFamily="34" charset="0"/>
              </a:rPr>
              <a:t>以</a:t>
            </a:r>
            <a:r>
              <a:rPr lang="en-US" altLang="zh-CN" sz="2400" b="1">
                <a:solidFill>
                  <a:srgbClr val="000000"/>
                </a:solidFill>
                <a:latin typeface="Arial" panose="020B0604020202020204" pitchFamily="34" charset="0"/>
              </a:rPr>
              <a:t>STM32F103Cx</a:t>
            </a:r>
            <a:r>
              <a:rPr lang="zh-CN" altLang="en-US" sz="2400" b="1">
                <a:solidFill>
                  <a:srgbClr val="000000"/>
                </a:solidFill>
                <a:latin typeface="Arial" panose="020B0604020202020204" pitchFamily="34" charset="0"/>
              </a:rPr>
              <a:t>为例</a:t>
            </a:r>
          </a:p>
        </p:txBody>
      </p:sp>
    </p:spTree>
    <p:extLst>
      <p:ext uri="{BB962C8B-B14F-4D97-AF65-F5344CB8AC3E}">
        <p14:creationId xmlns:p14="http://schemas.microsoft.com/office/powerpoint/2010/main" val="928622942"/>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5D0D5CC8-2E01-4B60-B1F5-CF3B69BA8ED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25603" name="Rectangle 5">
            <a:extLst>
              <a:ext uri="{FF2B5EF4-FFF2-40B4-BE49-F238E27FC236}">
                <a16:creationId xmlns:a16="http://schemas.microsoft.com/office/drawing/2014/main" id="{68F47073-909C-4675-9AC1-9B1836DEF237}"/>
              </a:ext>
            </a:extLst>
          </p:cNvPr>
          <p:cNvSpPr>
            <a:spLocks noChangeArrowheads="1"/>
          </p:cNvSpPr>
          <p:nvPr/>
        </p:nvSpPr>
        <p:spPr bwMode="auto">
          <a:xfrm>
            <a:off x="2208213" y="1557338"/>
            <a:ext cx="810895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FontTx/>
              <a:buChar char="•"/>
            </a:pPr>
            <a:r>
              <a:rPr lang="en-US" altLang="zh-CN" sz="2400">
                <a:ea typeface="隶书" panose="02010509060101010101" pitchFamily="49" charset="-122"/>
              </a:rPr>
              <a:t>GPIO</a:t>
            </a:r>
            <a:r>
              <a:rPr lang="zh-CN" altLang="en-US" sz="2400">
                <a:ea typeface="隶书" panose="02010509060101010101" pitchFamily="49" charset="-122"/>
              </a:rPr>
              <a:t>通过</a:t>
            </a:r>
            <a:r>
              <a:rPr lang="en-US" altLang="zh-CN" sz="2400">
                <a:ea typeface="隶书" panose="02010509060101010101" pitchFamily="49" charset="-122"/>
              </a:rPr>
              <a:t>7</a:t>
            </a:r>
            <a:r>
              <a:rPr lang="zh-CN" altLang="en-US" sz="2400">
                <a:ea typeface="隶书" panose="02010509060101010101" pitchFamily="49" charset="-122"/>
              </a:rPr>
              <a:t>个</a:t>
            </a:r>
            <a:r>
              <a:rPr lang="en-US" altLang="zh-CN" sz="2400">
                <a:ea typeface="隶书" panose="02010509060101010101" pitchFamily="49" charset="-122"/>
              </a:rPr>
              <a:t>32</a:t>
            </a:r>
            <a:r>
              <a:rPr lang="zh-CN" altLang="en-US" sz="2400">
                <a:ea typeface="隶书" panose="02010509060101010101" pitchFamily="49" charset="-122"/>
              </a:rPr>
              <a:t>位寄存器进行操作</a:t>
            </a:r>
          </a:p>
        </p:txBody>
      </p:sp>
      <p:graphicFrame>
        <p:nvGraphicFramePr>
          <p:cNvPr id="5" name="Group 83">
            <a:extLst>
              <a:ext uri="{FF2B5EF4-FFF2-40B4-BE49-F238E27FC236}">
                <a16:creationId xmlns:a16="http://schemas.microsoft.com/office/drawing/2014/main" id="{C431821E-DC8C-46F2-8EA2-F75C56A5E2BD}"/>
              </a:ext>
            </a:extLst>
          </p:cNvPr>
          <p:cNvGraphicFramePr>
            <a:graphicFrameLocks noGrp="1"/>
          </p:cNvGraphicFramePr>
          <p:nvPr/>
        </p:nvGraphicFramePr>
        <p:xfrm>
          <a:off x="1766888" y="2492375"/>
          <a:ext cx="8629650" cy="3175000"/>
        </p:xfrm>
        <a:graphic>
          <a:graphicData uri="http://schemas.openxmlformats.org/drawingml/2006/table">
            <a:tbl>
              <a:tblPr/>
              <a:tblGrid>
                <a:gridCol w="1217612">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787400">
                  <a:extLst>
                    <a:ext uri="{9D8B030D-6E8A-4147-A177-3AD203B41FA5}">
                      <a16:colId xmlns:a16="http://schemas.microsoft.com/office/drawing/2014/main" val="20002"/>
                    </a:ext>
                  </a:extLst>
                </a:gridCol>
                <a:gridCol w="1473200">
                  <a:extLst>
                    <a:ext uri="{9D8B030D-6E8A-4147-A177-3AD203B41FA5}">
                      <a16:colId xmlns:a16="http://schemas.microsoft.com/office/drawing/2014/main" val="20003"/>
                    </a:ext>
                  </a:extLst>
                </a:gridCol>
                <a:gridCol w="4198938">
                  <a:extLst>
                    <a:ext uri="{9D8B030D-6E8A-4147-A177-3AD203B41FA5}">
                      <a16:colId xmlns:a16="http://schemas.microsoft.com/office/drawing/2014/main" val="20004"/>
                    </a:ext>
                  </a:extLst>
                </a:gridCol>
              </a:tblGrid>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偏移地址</a:t>
                      </a:r>
                    </a:p>
                  </a:txBody>
                  <a:tcPr marT="45731" marB="4573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名称</a:t>
                      </a:r>
                    </a:p>
                  </a:txBody>
                  <a:tcPr marT="45731" marB="4573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类型</a:t>
                      </a:r>
                    </a:p>
                  </a:txBody>
                  <a:tcPr marT="45731" marB="4573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复位值</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说    明</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CRL</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隶书" pitchFamily="49" charset="-122"/>
                        </a:rPr>
                        <a:t>读</a:t>
                      </a:r>
                      <a:r>
                        <a:rPr kumimoji="1" lang="en-US" altLang="zh-CN" sz="2000" b="0" i="0" u="none" strike="noStrike" cap="none" normalizeH="0" baseline="0">
                          <a:ln>
                            <a:noFill/>
                          </a:ln>
                          <a:solidFill>
                            <a:srgbClr val="006600"/>
                          </a:solidFill>
                          <a:effectLst/>
                          <a:latin typeface="Times New Roman" pitchFamily="18" charset="0"/>
                          <a:ea typeface="隶书" pitchFamily="49" charset="-122"/>
                        </a:rPr>
                        <a:t>/</a:t>
                      </a:r>
                      <a:r>
                        <a:rPr kumimoji="1" lang="zh-CN" altLang="en-US" sz="2000" b="0" i="0" u="none" strike="noStrike" cap="none" normalizeH="0" baseline="0">
                          <a:ln>
                            <a:noFill/>
                          </a:ln>
                          <a:solidFill>
                            <a:srgbClr val="006600"/>
                          </a:solidFill>
                          <a:effectLst/>
                          <a:latin typeface="Times New Roman" pitchFamily="18" charset="0"/>
                          <a:ea typeface="隶书" pitchFamily="49" charset="-122"/>
                        </a:rPr>
                        <a:t>写</a:t>
                      </a:r>
                      <a:endParaRPr kumimoji="1" lang="zh-CN" altLang="en-US" sz="2000" b="0" i="0" u="none" strike="noStrike" cap="none" normalizeH="0" baseline="0" dirty="0">
                        <a:ln>
                          <a:noFill/>
                        </a:ln>
                        <a:solidFill>
                          <a:srgbClr val="006600"/>
                        </a:solidFill>
                        <a:effectLst/>
                        <a:latin typeface="Times New Roman" pitchFamily="18" charset="0"/>
                        <a:ea typeface="隶书" pitchFamily="49" charset="-122"/>
                      </a:endParaRP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rPr>
                        <a:t>0x44444444</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配置寄存器低位（每个端口</a:t>
                      </a:r>
                      <a:r>
                        <a:rPr kumimoji="1" lang="en-US" altLang="zh-CN"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4</a:t>
                      </a: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0x04</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CRH</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读</a:t>
                      </a:r>
                      <a:r>
                        <a:rPr kumimoji="1" lang="en-US" altLang="zh-CN" sz="2000" b="0" i="0" u="none" strike="noStrike" cap="none" normalizeH="0" baseline="0" dirty="0">
                          <a:ln>
                            <a:noFill/>
                          </a:ln>
                          <a:solidFill>
                            <a:srgbClr val="006600"/>
                          </a:solidFill>
                          <a:effectLst/>
                          <a:latin typeface="Times New Roman" pitchFamily="18" charset="0"/>
                          <a:ea typeface="隶书" pitchFamily="49" charset="-122"/>
                        </a:rPr>
                        <a:t>/</a:t>
                      </a: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写</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0x44444444</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配置寄存器高位（每个端口</a:t>
                      </a:r>
                      <a:r>
                        <a:rPr kumimoji="1" lang="en-US" altLang="zh-CN"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4</a:t>
                      </a: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0x08</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IDR</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读</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rPr>
                        <a:t>0x0000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16</a:t>
                      </a: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位输入数据寄存器</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0x0C</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ODR</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读</a:t>
                      </a:r>
                      <a:r>
                        <a:rPr kumimoji="1" lang="en-US" altLang="zh-CN" sz="2000" b="0" i="0" u="none" strike="noStrike" cap="none" normalizeH="0" baseline="0" dirty="0">
                          <a:ln>
                            <a:noFill/>
                          </a:ln>
                          <a:solidFill>
                            <a:srgbClr val="006600"/>
                          </a:solidFill>
                          <a:effectLst/>
                          <a:latin typeface="Times New Roman" pitchFamily="18" charset="0"/>
                          <a:ea typeface="隶书" pitchFamily="49" charset="-122"/>
                        </a:rPr>
                        <a:t>/</a:t>
                      </a: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写</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0x0000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16</a:t>
                      </a: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位输出数据寄存器</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984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0x10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BSRR</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写</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0x00000000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5715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位置位</a:t>
                      </a:r>
                      <a:r>
                        <a:rPr kumimoji="1" lang="en-US" altLang="zh-CN"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a:t>
                      </a: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复位寄存器</a:t>
                      </a:r>
                    </a:p>
                  </a:txBody>
                  <a:tcPr marL="36000" marR="90000" marT="46811" marB="468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3984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0x14</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BRR</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写</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0x0000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5715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位复位寄存器</a:t>
                      </a:r>
                    </a:p>
                  </a:txBody>
                  <a:tcPr marL="36000" marR="90000" marT="46811" marB="468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rPr>
                        <a:t>0x18</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LCKR</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读</a:t>
                      </a:r>
                      <a:r>
                        <a:rPr kumimoji="1" lang="en-US" altLang="zh-CN" sz="2000" b="0" i="0" u="none" strike="noStrike" cap="none" normalizeH="0" baseline="0" dirty="0">
                          <a:ln>
                            <a:noFill/>
                          </a:ln>
                          <a:solidFill>
                            <a:srgbClr val="006600"/>
                          </a:solidFill>
                          <a:effectLst/>
                          <a:latin typeface="Times New Roman" pitchFamily="18" charset="0"/>
                          <a:ea typeface="隶书" pitchFamily="49" charset="-122"/>
                        </a:rPr>
                        <a:t>/</a:t>
                      </a: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写</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0x00000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配置锁定寄存器</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52468147"/>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
            <a:extLst>
              <a:ext uri="{FF2B5EF4-FFF2-40B4-BE49-F238E27FC236}">
                <a16:creationId xmlns:a16="http://schemas.microsoft.com/office/drawing/2014/main" id="{F710FE9B-186C-4771-93F4-D0DE74CFA6E1}"/>
              </a:ext>
            </a:extLst>
          </p:cNvPr>
          <p:cNvSpPr>
            <a:spLocks noChangeArrowheads="1"/>
          </p:cNvSpPr>
          <p:nvPr/>
        </p:nvSpPr>
        <p:spPr bwMode="auto">
          <a:xfrm>
            <a:off x="1992313" y="260351"/>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FF"/>
                </a:solidFill>
                <a:latin typeface="楷体" panose="02010609060101010101" pitchFamily="49" charset="-122"/>
                <a:ea typeface="楷体" panose="02010609060101010101" pitchFamily="49" charset="-122"/>
              </a:rPr>
              <a:t>端口配置低寄存器 ：用于配置</a:t>
            </a:r>
            <a:r>
              <a:rPr kumimoji="1" lang="en-US" altLang="zh-CN" sz="2400" b="1">
                <a:solidFill>
                  <a:srgbClr val="0000FF"/>
                </a:solidFill>
                <a:latin typeface="楷体" panose="02010609060101010101" pitchFamily="49" charset="-122"/>
                <a:ea typeface="楷体" panose="02010609060101010101" pitchFamily="49" charset="-122"/>
              </a:rPr>
              <a:t>GPIOx.0~GPIOx.7</a:t>
            </a:r>
            <a:r>
              <a:rPr kumimoji="1" lang="zh-CN" altLang="en-US" sz="2400" b="1">
                <a:solidFill>
                  <a:srgbClr val="0000FF"/>
                </a:solidFill>
                <a:latin typeface="楷体" panose="02010609060101010101" pitchFamily="49" charset="-122"/>
                <a:ea typeface="楷体" panose="02010609060101010101" pitchFamily="49" charset="-122"/>
              </a:rPr>
              <a:t>模式。</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26627" name="Picture 2">
            <a:extLst>
              <a:ext uri="{FF2B5EF4-FFF2-40B4-BE49-F238E27FC236}">
                <a16:creationId xmlns:a16="http://schemas.microsoft.com/office/drawing/2014/main" id="{FA240417-0DB4-4FF1-805F-384B879C1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722313"/>
            <a:ext cx="8505825" cy="263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8" name="矩形 4">
            <a:extLst>
              <a:ext uri="{FF2B5EF4-FFF2-40B4-BE49-F238E27FC236}">
                <a16:creationId xmlns:a16="http://schemas.microsoft.com/office/drawing/2014/main" id="{18AACA6B-2CE9-4937-A121-5524EFC279F2}"/>
              </a:ext>
            </a:extLst>
          </p:cNvPr>
          <p:cNvSpPr>
            <a:spLocks noChangeArrowheads="1"/>
          </p:cNvSpPr>
          <p:nvPr/>
        </p:nvSpPr>
        <p:spPr bwMode="auto">
          <a:xfrm>
            <a:off x="1992313" y="3471863"/>
            <a:ext cx="8280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FF"/>
                </a:solidFill>
                <a:latin typeface="楷体" panose="02010609060101010101" pitchFamily="49" charset="-122"/>
                <a:ea typeface="楷体" panose="02010609060101010101" pitchFamily="49" charset="-122"/>
              </a:rPr>
              <a:t>端口配置高寄存器：用于配置</a:t>
            </a:r>
            <a:r>
              <a:rPr kumimoji="1" lang="en-US" altLang="zh-CN" sz="2400" b="1">
                <a:solidFill>
                  <a:srgbClr val="0000FF"/>
                </a:solidFill>
                <a:latin typeface="楷体" panose="02010609060101010101" pitchFamily="49" charset="-122"/>
                <a:ea typeface="楷体" panose="02010609060101010101" pitchFamily="49" charset="-122"/>
              </a:rPr>
              <a:t>GPIOx.8~GPIOx.15</a:t>
            </a:r>
            <a:r>
              <a:rPr kumimoji="1" lang="zh-CN" altLang="en-US" sz="2400" b="1">
                <a:solidFill>
                  <a:srgbClr val="0000FF"/>
                </a:solidFill>
                <a:latin typeface="楷体" panose="02010609060101010101" pitchFamily="49" charset="-122"/>
                <a:ea typeface="楷体" panose="02010609060101010101" pitchFamily="49" charset="-122"/>
              </a:rPr>
              <a:t>模式。</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26629" name="Picture 3">
            <a:extLst>
              <a:ext uri="{FF2B5EF4-FFF2-40B4-BE49-F238E27FC236}">
                <a16:creationId xmlns:a16="http://schemas.microsoft.com/office/drawing/2014/main" id="{63848BC2-B564-4319-A900-3BF6C99F4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700" y="3962401"/>
            <a:ext cx="8896350"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180115"/>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2D131426-C89F-4132-8617-98C20F52199D}"/>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27651" name="Rectangle 5">
            <a:extLst>
              <a:ext uri="{FF2B5EF4-FFF2-40B4-BE49-F238E27FC236}">
                <a16:creationId xmlns:a16="http://schemas.microsoft.com/office/drawing/2014/main" id="{B61602AC-E26E-4204-910E-20BAA01C9B66}"/>
              </a:ext>
            </a:extLst>
          </p:cNvPr>
          <p:cNvSpPr>
            <a:spLocks noChangeArrowheads="1"/>
          </p:cNvSpPr>
          <p:nvPr/>
        </p:nvSpPr>
        <p:spPr bwMode="auto">
          <a:xfrm>
            <a:off x="2279650" y="1700213"/>
            <a:ext cx="810895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FontTx/>
              <a:buChar char="•"/>
            </a:pPr>
            <a:r>
              <a:rPr lang="zh-CN" altLang="en-US" sz="2400">
                <a:ea typeface="隶书" panose="02010509060101010101" pitchFamily="49" charset="-122"/>
              </a:rPr>
              <a:t>每个端口的</a:t>
            </a:r>
            <a:r>
              <a:rPr lang="en-US" altLang="zh-CN" sz="2400">
                <a:ea typeface="隶书" panose="02010509060101010101" pitchFamily="49" charset="-122"/>
              </a:rPr>
              <a:t>4</a:t>
            </a:r>
            <a:r>
              <a:rPr lang="zh-CN" altLang="en-US" sz="2400">
                <a:ea typeface="隶书" panose="02010509060101010101" pitchFamily="49" charset="-122"/>
              </a:rPr>
              <a:t>个配置位是</a:t>
            </a:r>
            <a:r>
              <a:rPr lang="en-US" altLang="zh-CN" sz="2400">
                <a:ea typeface="隶书" panose="02010509060101010101" pitchFamily="49" charset="-122"/>
              </a:rPr>
              <a:t>CNF[1:0]</a:t>
            </a:r>
            <a:r>
              <a:rPr lang="zh-CN" altLang="en-US" sz="2400">
                <a:ea typeface="隶书" panose="02010509060101010101" pitchFamily="49" charset="-122"/>
              </a:rPr>
              <a:t>和</a:t>
            </a:r>
            <a:r>
              <a:rPr lang="en-US" altLang="zh-CN" sz="2400">
                <a:ea typeface="隶书" panose="02010509060101010101" pitchFamily="49" charset="-122"/>
              </a:rPr>
              <a:t>MODE[1:0]</a:t>
            </a:r>
          </a:p>
        </p:txBody>
      </p:sp>
      <p:graphicFrame>
        <p:nvGraphicFramePr>
          <p:cNvPr id="7" name="Group 289">
            <a:extLst>
              <a:ext uri="{FF2B5EF4-FFF2-40B4-BE49-F238E27FC236}">
                <a16:creationId xmlns:a16="http://schemas.microsoft.com/office/drawing/2014/main" id="{8F8054C0-1028-4DE7-9669-B70209820B01}"/>
              </a:ext>
            </a:extLst>
          </p:cNvPr>
          <p:cNvGraphicFramePr>
            <a:graphicFrameLocks noGrp="1"/>
          </p:cNvGraphicFramePr>
          <p:nvPr/>
        </p:nvGraphicFramePr>
        <p:xfrm>
          <a:off x="1765300" y="2492375"/>
          <a:ext cx="8636000" cy="2286000"/>
        </p:xfrm>
        <a:graphic>
          <a:graphicData uri="http://schemas.openxmlformats.org/drawingml/2006/table">
            <a:tbl>
              <a:tblPr/>
              <a:tblGrid>
                <a:gridCol w="8382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2451100">
                  <a:extLst>
                    <a:ext uri="{9D8B030D-6E8A-4147-A177-3AD203B41FA5}">
                      <a16:colId xmlns:a16="http://schemas.microsoft.com/office/drawing/2014/main" val="20002"/>
                    </a:ext>
                  </a:extLst>
                </a:gridCol>
                <a:gridCol w="8890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2222500">
                  <a:extLst>
                    <a:ext uri="{9D8B030D-6E8A-4147-A177-3AD203B41FA5}">
                      <a16:colId xmlns:a16="http://schemas.microsoft.com/office/drawing/2014/main" val="20005"/>
                    </a:ext>
                  </a:extLst>
                </a:gridCol>
              </a:tblGrid>
              <a:tr h="16033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rgbClr val="002060"/>
                          </a:solidFill>
                          <a:effectLst/>
                          <a:latin typeface="Times New Roman" pitchFamily="18" charset="0"/>
                          <a:ea typeface="隶书" pitchFamily="49" charset="-122"/>
                        </a:rPr>
                        <a:t>CNF</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rgbClr val="002060"/>
                          </a:solidFill>
                          <a:effectLst/>
                          <a:latin typeface="Times New Roman" pitchFamily="18" charset="0"/>
                          <a:ea typeface="隶书" pitchFamily="49" charset="-122"/>
                        </a:rPr>
                        <a:t>[1:0]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2060"/>
                          </a:solidFill>
                          <a:effectLst/>
                          <a:latin typeface="Times New Roman" pitchFamily="18" charset="0"/>
                          <a:ea typeface="隶书" pitchFamily="49" charset="-122"/>
                        </a:rPr>
                        <a:t>MODE[1:0]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输入配置</a:t>
                      </a:r>
                    </a:p>
                  </a:txBody>
                  <a:tcPr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2060"/>
                          </a:solidFill>
                          <a:effectLst/>
                          <a:latin typeface="Times New Roman" pitchFamily="18" charset="0"/>
                          <a:ea typeface="隶书" pitchFamily="49" charset="-122"/>
                        </a:rPr>
                        <a:t>CNF</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2060"/>
                          </a:solidFill>
                          <a:effectLst/>
                          <a:latin typeface="Times New Roman" pitchFamily="18" charset="0"/>
                          <a:ea typeface="隶书" pitchFamily="49" charset="-122"/>
                        </a:rPr>
                        <a:t>[1:0]</a:t>
                      </a:r>
                    </a:p>
                  </a:txBody>
                  <a:tcP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2060"/>
                          </a:solidFill>
                          <a:effectLst/>
                          <a:latin typeface="Times New Roman" pitchFamily="18" charset="0"/>
                          <a:ea typeface="隶书" pitchFamily="49" charset="-122"/>
                        </a:rPr>
                        <a:t>MODE</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2060"/>
                          </a:solidFill>
                          <a:effectLst/>
                          <a:latin typeface="Times New Roman" pitchFamily="18" charset="0"/>
                          <a:ea typeface="隶书" pitchFamily="49" charset="-122"/>
                        </a:rPr>
                        <a:t>[1:0] </a:t>
                      </a:r>
                      <a:r>
                        <a:rPr kumimoji="1" lang="en-US" altLang="zh-CN" sz="2000" b="0" i="0" u="none" strike="noStrike" cap="none" normalizeH="0" baseline="30000">
                          <a:ln>
                            <a:noFill/>
                          </a:ln>
                          <a:solidFill>
                            <a:srgbClr val="002060"/>
                          </a:solidFill>
                          <a:effectLst/>
                          <a:latin typeface="Times New Roman" pitchFamily="18" charset="0"/>
                          <a:ea typeface="隶书" pitchFamily="49" charset="-122"/>
                          <a:cs typeface="宋体" pitchFamily="2" charset="-122"/>
                        </a:rPr>
                        <a:t>(2)</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输出配置</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模拟输入</a:t>
                      </a:r>
                    </a:p>
                  </a:txBody>
                  <a:tcP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01/10/11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通用推挽输出</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浮空输入</a:t>
                      </a:r>
                      <a:r>
                        <a:rPr kumimoji="1" lang="en-US" altLang="zh-CN"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复位状态</a:t>
                      </a:r>
                      <a:r>
                        <a:rPr kumimoji="1" lang="en-US" altLang="zh-CN"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a:t>
                      </a:r>
                    </a:p>
                  </a:txBody>
                  <a:tcP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a:t>
                      </a:r>
                    </a:p>
                  </a:txBody>
                  <a:tcP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01/10/11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通用开漏输出</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10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上拉</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下拉输入</a:t>
                      </a:r>
                      <a:r>
                        <a:rPr kumimoji="1" lang="en-US" altLang="zh-CN" sz="2000" b="0" i="0" u="none" strike="noStrike" cap="none" normalizeH="0" baseline="30000">
                          <a:ln>
                            <a:noFill/>
                          </a:ln>
                          <a:solidFill>
                            <a:schemeClr val="tx1"/>
                          </a:solidFill>
                          <a:effectLst/>
                          <a:latin typeface="Times New Roman" pitchFamily="18" charset="0"/>
                          <a:ea typeface="隶书" pitchFamily="49" charset="-122"/>
                          <a:cs typeface="宋体" pitchFamily="2" charset="-122"/>
                        </a:rPr>
                        <a:t>(1)</a:t>
                      </a:r>
                      <a:endPar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endParaRPr>
                    </a:p>
                  </a:txBody>
                  <a:tcP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10</a:t>
                      </a:r>
                    </a:p>
                  </a:txBody>
                  <a:tcP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01/10/11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复用推挽输出</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2860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11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保留</a:t>
                      </a:r>
                    </a:p>
                  </a:txBody>
                  <a:tcP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11</a:t>
                      </a:r>
                    </a:p>
                  </a:txBody>
                  <a:tcP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01/10/11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复用开漏输出</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7696" name="Rectangle 260">
            <a:extLst>
              <a:ext uri="{FF2B5EF4-FFF2-40B4-BE49-F238E27FC236}">
                <a16:creationId xmlns:a16="http://schemas.microsoft.com/office/drawing/2014/main" id="{824F9F65-7FB7-42FA-9198-CF332DB86A9D}"/>
              </a:ext>
            </a:extLst>
          </p:cNvPr>
          <p:cNvSpPr>
            <a:spLocks noChangeArrowheads="1"/>
          </p:cNvSpPr>
          <p:nvPr/>
        </p:nvSpPr>
        <p:spPr bwMode="auto">
          <a:xfrm>
            <a:off x="1911350" y="4905376"/>
            <a:ext cx="444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000">
                <a:ea typeface="隶书" panose="02010509060101010101" pitchFamily="49" charset="-122"/>
                <a:cs typeface="宋体" panose="02010600030101010101" pitchFamily="2" charset="-122"/>
              </a:rPr>
              <a:t>注：</a:t>
            </a:r>
            <a:r>
              <a:rPr lang="en-US" altLang="zh-CN" sz="2000">
                <a:ea typeface="隶书" panose="02010509060101010101" pitchFamily="49" charset="-122"/>
                <a:cs typeface="宋体" panose="02010600030101010101" pitchFamily="2" charset="-122"/>
              </a:rPr>
              <a:t>(1) ODR=1</a:t>
            </a:r>
            <a:r>
              <a:rPr lang="zh-CN" altLang="en-US" sz="2000">
                <a:ea typeface="隶书" panose="02010509060101010101" pitchFamily="49" charset="-122"/>
                <a:cs typeface="宋体" panose="02010600030101010101" pitchFamily="2" charset="-122"/>
              </a:rPr>
              <a:t>：上拉，</a:t>
            </a:r>
            <a:r>
              <a:rPr lang="en-US" altLang="zh-CN" sz="2000">
                <a:ea typeface="隶书" panose="02010509060101010101" pitchFamily="49" charset="-122"/>
                <a:cs typeface="宋体" panose="02010600030101010101" pitchFamily="2" charset="-122"/>
              </a:rPr>
              <a:t>ODR=0</a:t>
            </a:r>
            <a:r>
              <a:rPr lang="zh-CN" altLang="en-US" sz="2000">
                <a:ea typeface="隶书" panose="02010509060101010101" pitchFamily="49" charset="-122"/>
                <a:cs typeface="宋体" panose="02010600030101010101" pitchFamily="2" charset="-122"/>
              </a:rPr>
              <a:t>：下拉</a:t>
            </a:r>
          </a:p>
        </p:txBody>
      </p:sp>
      <p:sp>
        <p:nvSpPr>
          <p:cNvPr id="27697" name="Rectangle 290">
            <a:extLst>
              <a:ext uri="{FF2B5EF4-FFF2-40B4-BE49-F238E27FC236}">
                <a16:creationId xmlns:a16="http://schemas.microsoft.com/office/drawing/2014/main" id="{2DFD056D-9874-4770-AF93-36E275484C4E}"/>
              </a:ext>
            </a:extLst>
          </p:cNvPr>
          <p:cNvSpPr>
            <a:spLocks noChangeArrowheads="1"/>
          </p:cNvSpPr>
          <p:nvPr/>
        </p:nvSpPr>
        <p:spPr bwMode="auto">
          <a:xfrm>
            <a:off x="1898651" y="5246658"/>
            <a:ext cx="7426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a:ea typeface="隶书" panose="02010509060101010101" pitchFamily="49" charset="-122"/>
                <a:cs typeface="宋体" panose="02010600030101010101" pitchFamily="2" charset="-122"/>
              </a:rPr>
              <a:t>        (2) 01/10/11</a:t>
            </a:r>
            <a:r>
              <a:rPr lang="zh-CN" altLang="en-US" sz="2000">
                <a:ea typeface="隶书" panose="02010509060101010101" pitchFamily="49" charset="-122"/>
                <a:cs typeface="宋体" panose="02010600030101010101" pitchFamily="2" charset="-122"/>
              </a:rPr>
              <a:t>依次对应最大输出频率为</a:t>
            </a:r>
            <a:r>
              <a:rPr lang="en-US" altLang="zh-CN" sz="2000">
                <a:ea typeface="隶书" panose="02010509060101010101" pitchFamily="49" charset="-122"/>
                <a:cs typeface="宋体" panose="02010600030101010101" pitchFamily="2" charset="-122"/>
              </a:rPr>
              <a:t>10MHz/2MHz/50MHz</a:t>
            </a:r>
          </a:p>
        </p:txBody>
      </p:sp>
    </p:spTree>
    <p:extLst>
      <p:ext uri="{BB962C8B-B14F-4D97-AF65-F5344CB8AC3E}">
        <p14:creationId xmlns:p14="http://schemas.microsoft.com/office/powerpoint/2010/main" val="238950846"/>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79354EDD-F716-462E-B495-CD3C618E44C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28675" name="矩形 5">
            <a:extLst>
              <a:ext uri="{FF2B5EF4-FFF2-40B4-BE49-F238E27FC236}">
                <a16:creationId xmlns:a16="http://schemas.microsoft.com/office/drawing/2014/main" id="{96ED6B59-CBC8-4754-9773-EDD3F87D8FB5}"/>
              </a:ext>
            </a:extLst>
          </p:cNvPr>
          <p:cNvSpPr>
            <a:spLocks noChangeArrowheads="1"/>
          </p:cNvSpPr>
          <p:nvPr/>
        </p:nvSpPr>
        <p:spPr bwMode="auto">
          <a:xfrm>
            <a:off x="1992313" y="1412876"/>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FF"/>
                </a:solidFill>
                <a:latin typeface="楷体" panose="02010609060101010101" pitchFamily="49" charset="-122"/>
                <a:ea typeface="楷体" panose="02010609060101010101" pitchFamily="49" charset="-122"/>
              </a:rPr>
              <a:t>端口输入数据寄存器：判断</a:t>
            </a:r>
            <a:r>
              <a:rPr kumimoji="1" lang="en-US" altLang="zh-CN" sz="2400" b="1">
                <a:solidFill>
                  <a:srgbClr val="0000FF"/>
                </a:solidFill>
                <a:latin typeface="楷体" panose="02010609060101010101" pitchFamily="49" charset="-122"/>
                <a:ea typeface="楷体" panose="02010609060101010101" pitchFamily="49" charset="-122"/>
              </a:rPr>
              <a:t>IO</a:t>
            </a:r>
            <a:r>
              <a:rPr kumimoji="1" lang="zh-CN" altLang="en-US" sz="2400" b="1">
                <a:solidFill>
                  <a:srgbClr val="0000FF"/>
                </a:solidFill>
                <a:latin typeface="楷体" panose="02010609060101010101" pitchFamily="49" charset="-122"/>
                <a:ea typeface="楷体" panose="02010609060101010101" pitchFamily="49" charset="-122"/>
              </a:rPr>
              <a:t>口状态。</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28676" name="Picture 2">
            <a:extLst>
              <a:ext uri="{FF2B5EF4-FFF2-40B4-BE49-F238E27FC236}">
                <a16:creationId xmlns:a16="http://schemas.microsoft.com/office/drawing/2014/main" id="{BA8312D1-FDA5-4383-B5A4-59DC865E9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0" y="2049464"/>
            <a:ext cx="9036050" cy="37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6502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5DD4C394-2ACD-46C2-B0CD-4F437F8C6B4F}"/>
              </a:ext>
            </a:extLst>
          </p:cNvPr>
          <p:cNvSpPr txBox="1">
            <a:spLocks noChangeArrowheads="1"/>
          </p:cNvSpPr>
          <p:nvPr/>
        </p:nvSpPr>
        <p:spPr bwMode="auto">
          <a:xfrm>
            <a:off x="1992313" y="465138"/>
            <a:ext cx="342741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黑体" panose="02010609060101010101" pitchFamily="49" charset="-122"/>
                <a:ea typeface="黑体" panose="02010609060101010101" pitchFamily="49" charset="-122"/>
              </a:rPr>
              <a:t>哈佛结构处理器</a:t>
            </a:r>
          </a:p>
        </p:txBody>
      </p:sp>
      <p:sp>
        <p:nvSpPr>
          <p:cNvPr id="21507" name="object 7">
            <a:extLst>
              <a:ext uri="{FF2B5EF4-FFF2-40B4-BE49-F238E27FC236}">
                <a16:creationId xmlns:a16="http://schemas.microsoft.com/office/drawing/2014/main" id="{76920833-718D-4BC1-8290-585F71512607}"/>
              </a:ext>
            </a:extLst>
          </p:cNvPr>
          <p:cNvSpPr>
            <a:spLocks noChangeArrowheads="1"/>
          </p:cNvSpPr>
          <p:nvPr/>
        </p:nvSpPr>
        <p:spPr bwMode="auto">
          <a:xfrm>
            <a:off x="2208214" y="1125538"/>
            <a:ext cx="7559675" cy="55435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spTree>
    <p:extLst>
      <p:ext uri="{BB962C8B-B14F-4D97-AF65-F5344CB8AC3E}">
        <p14:creationId xmlns:p14="http://schemas.microsoft.com/office/powerpoint/2010/main" val="3824301294"/>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77618C1A-EB2E-40F7-97B4-23BCA008B2F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29699" name="矩形 5">
            <a:extLst>
              <a:ext uri="{FF2B5EF4-FFF2-40B4-BE49-F238E27FC236}">
                <a16:creationId xmlns:a16="http://schemas.microsoft.com/office/drawing/2014/main" id="{EA23A43F-8DEA-4BD4-BC9B-A7C31BC84829}"/>
              </a:ext>
            </a:extLst>
          </p:cNvPr>
          <p:cNvSpPr>
            <a:spLocks noChangeArrowheads="1"/>
          </p:cNvSpPr>
          <p:nvPr/>
        </p:nvSpPr>
        <p:spPr bwMode="auto">
          <a:xfrm>
            <a:off x="1992313" y="1412876"/>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FF"/>
                </a:solidFill>
                <a:latin typeface="楷体" panose="02010609060101010101" pitchFamily="49" charset="-122"/>
                <a:ea typeface="楷体" panose="02010609060101010101" pitchFamily="49" charset="-122"/>
              </a:rPr>
              <a:t>端口输出数据寄存器：对</a:t>
            </a:r>
            <a:r>
              <a:rPr kumimoji="1" lang="en-US" altLang="zh-CN" sz="2400" b="1">
                <a:solidFill>
                  <a:srgbClr val="0000FF"/>
                </a:solidFill>
                <a:latin typeface="楷体" panose="02010609060101010101" pitchFamily="49" charset="-122"/>
                <a:ea typeface="楷体" panose="02010609060101010101" pitchFamily="49" charset="-122"/>
              </a:rPr>
              <a:t>IO</a:t>
            </a:r>
            <a:r>
              <a:rPr kumimoji="1" lang="zh-CN" altLang="en-US" sz="2400" b="1">
                <a:solidFill>
                  <a:srgbClr val="0000FF"/>
                </a:solidFill>
                <a:latin typeface="楷体" panose="02010609060101010101" pitchFamily="49" charset="-122"/>
                <a:ea typeface="楷体" panose="02010609060101010101" pitchFamily="49" charset="-122"/>
              </a:rPr>
              <a:t>口输出电平进行控制。</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29700" name="Picture 3">
            <a:extLst>
              <a:ext uri="{FF2B5EF4-FFF2-40B4-BE49-F238E27FC236}">
                <a16:creationId xmlns:a16="http://schemas.microsoft.com/office/drawing/2014/main" id="{2BBE6EFB-23CA-44DE-BEB6-2BCF6CB4F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2043114"/>
            <a:ext cx="8785225" cy="408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7512231"/>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98C3B21E-E3FF-4360-8F8A-36F72144D74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30723" name="矩形 5">
            <a:extLst>
              <a:ext uri="{FF2B5EF4-FFF2-40B4-BE49-F238E27FC236}">
                <a16:creationId xmlns:a16="http://schemas.microsoft.com/office/drawing/2014/main" id="{8A81EBB6-1E6B-4E59-8F7A-D1500E1FF812}"/>
              </a:ext>
            </a:extLst>
          </p:cNvPr>
          <p:cNvSpPr>
            <a:spLocks noChangeArrowheads="1"/>
          </p:cNvSpPr>
          <p:nvPr/>
        </p:nvSpPr>
        <p:spPr bwMode="auto">
          <a:xfrm>
            <a:off x="1992313" y="1412876"/>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CC"/>
                </a:solidFill>
                <a:latin typeface="楷体" panose="02010609060101010101" pitchFamily="49" charset="-122"/>
                <a:ea typeface="楷体" panose="02010609060101010101" pitchFamily="49" charset="-122"/>
              </a:rPr>
              <a:t>位置位</a:t>
            </a:r>
            <a:r>
              <a:rPr kumimoji="1" lang="en-US" altLang="zh-CN" sz="2400" b="1">
                <a:solidFill>
                  <a:srgbClr val="0000CC"/>
                </a:solidFill>
                <a:latin typeface="楷体" panose="02010609060101010101" pitchFamily="49" charset="-122"/>
                <a:ea typeface="楷体" panose="02010609060101010101" pitchFamily="49" charset="-122"/>
              </a:rPr>
              <a:t>/</a:t>
            </a:r>
            <a:r>
              <a:rPr kumimoji="1" lang="zh-CN" altLang="en-US" sz="2400" b="1">
                <a:solidFill>
                  <a:srgbClr val="0000CC"/>
                </a:solidFill>
                <a:latin typeface="楷体" panose="02010609060101010101" pitchFamily="49" charset="-122"/>
                <a:ea typeface="楷体" panose="02010609060101010101" pitchFamily="49" charset="-122"/>
              </a:rPr>
              <a:t>复位寄存器</a:t>
            </a:r>
            <a:r>
              <a:rPr kumimoji="1" lang="en-US" altLang="zh-CN" sz="2400" b="1">
                <a:solidFill>
                  <a:srgbClr val="0000CC"/>
                </a:solidFill>
                <a:latin typeface="楷体" panose="02010609060101010101" pitchFamily="49" charset="-122"/>
                <a:ea typeface="楷体" panose="02010609060101010101" pitchFamily="49" charset="-122"/>
              </a:rPr>
              <a:t>BSRR</a:t>
            </a:r>
            <a:r>
              <a:rPr kumimoji="1" lang="zh-CN" altLang="en-US" sz="2400" b="1">
                <a:solidFill>
                  <a:srgbClr val="0000FF"/>
                </a:solidFill>
                <a:latin typeface="楷体" panose="02010609060101010101" pitchFamily="49" charset="-122"/>
                <a:ea typeface="楷体" panose="02010609060101010101" pitchFamily="49" charset="-122"/>
              </a:rPr>
              <a:t>。</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30724" name="Picture 2">
            <a:extLst>
              <a:ext uri="{FF2B5EF4-FFF2-40B4-BE49-F238E27FC236}">
                <a16:creationId xmlns:a16="http://schemas.microsoft.com/office/drawing/2014/main" id="{06C90DB2-394B-47B4-B348-300D9699E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963739"/>
            <a:ext cx="8789988" cy="456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7963"/>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F7B3612A-BBC4-4F26-8221-000979F7AA8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31747" name="矩形 5">
            <a:extLst>
              <a:ext uri="{FF2B5EF4-FFF2-40B4-BE49-F238E27FC236}">
                <a16:creationId xmlns:a16="http://schemas.microsoft.com/office/drawing/2014/main" id="{12327543-076C-46C7-84BC-2F6CFA28CB83}"/>
              </a:ext>
            </a:extLst>
          </p:cNvPr>
          <p:cNvSpPr>
            <a:spLocks noChangeArrowheads="1"/>
          </p:cNvSpPr>
          <p:nvPr/>
        </p:nvSpPr>
        <p:spPr bwMode="auto">
          <a:xfrm>
            <a:off x="1992313" y="1412876"/>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FF"/>
                </a:solidFill>
                <a:latin typeface="楷体" panose="02010609060101010101" pitchFamily="49" charset="-122"/>
                <a:ea typeface="楷体" panose="02010609060101010101" pitchFamily="49" charset="-122"/>
              </a:rPr>
              <a:t>位复位寄存器</a:t>
            </a:r>
            <a:r>
              <a:rPr kumimoji="1" lang="en-US" altLang="zh-CN" sz="2400" b="1">
                <a:solidFill>
                  <a:srgbClr val="0000FF"/>
                </a:solidFill>
                <a:latin typeface="楷体" panose="02010609060101010101" pitchFamily="49" charset="-122"/>
                <a:ea typeface="楷体" panose="02010609060101010101" pitchFamily="49" charset="-122"/>
              </a:rPr>
              <a:t>BRR</a:t>
            </a:r>
          </a:p>
        </p:txBody>
      </p:sp>
      <p:pic>
        <p:nvPicPr>
          <p:cNvPr id="31748" name="Picture 2">
            <a:extLst>
              <a:ext uri="{FF2B5EF4-FFF2-40B4-BE49-F238E27FC236}">
                <a16:creationId xmlns:a16="http://schemas.microsoft.com/office/drawing/2014/main" id="{B70565DB-4F58-40A8-9BAA-67AEF63D9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589" y="1939925"/>
            <a:ext cx="7769225" cy="470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4841899"/>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5">
            <a:extLst>
              <a:ext uri="{FF2B5EF4-FFF2-40B4-BE49-F238E27FC236}">
                <a16:creationId xmlns:a16="http://schemas.microsoft.com/office/drawing/2014/main" id="{1D81FAE7-C689-4A84-93D4-FA81271DAD98}"/>
              </a:ext>
            </a:extLst>
          </p:cNvPr>
          <p:cNvSpPr>
            <a:spLocks noChangeArrowheads="1"/>
          </p:cNvSpPr>
          <p:nvPr/>
        </p:nvSpPr>
        <p:spPr bwMode="auto">
          <a:xfrm>
            <a:off x="1919288" y="115888"/>
            <a:ext cx="8280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CC"/>
                </a:solidFill>
                <a:latin typeface="楷体" panose="02010609060101010101" pitchFamily="49" charset="-122"/>
                <a:ea typeface="楷体" panose="02010609060101010101" pitchFamily="49" charset="-122"/>
              </a:rPr>
              <a:t>配置锁定寄存器</a:t>
            </a:r>
            <a:r>
              <a:rPr kumimoji="1" lang="en-US" altLang="zh-CN" sz="2400" b="1">
                <a:solidFill>
                  <a:srgbClr val="0000CC"/>
                </a:solidFill>
                <a:latin typeface="楷体" panose="02010609060101010101" pitchFamily="49" charset="-122"/>
                <a:ea typeface="楷体" panose="02010609060101010101" pitchFamily="49" charset="-122"/>
              </a:rPr>
              <a:t>LCKR</a:t>
            </a:r>
            <a:r>
              <a:rPr kumimoji="1" lang="zh-CN" altLang="en-US" sz="2400" b="1">
                <a:solidFill>
                  <a:srgbClr val="0000FF"/>
                </a:solidFill>
                <a:latin typeface="楷体" panose="02010609060101010101" pitchFamily="49" charset="-122"/>
                <a:ea typeface="楷体" panose="02010609060101010101" pitchFamily="49" charset="-122"/>
              </a:rPr>
              <a:t>。</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32771" name="Picture 2">
            <a:extLst>
              <a:ext uri="{FF2B5EF4-FFF2-40B4-BE49-F238E27FC236}">
                <a16:creationId xmlns:a16="http://schemas.microsoft.com/office/drawing/2014/main" id="{DFE051A9-6902-4661-A317-C65C521A1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577851"/>
            <a:ext cx="8137525" cy="613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494620"/>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E51C77A5-A314-4A1A-8E2D-1E2FA088F15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简单应用</a:t>
            </a:r>
            <a:r>
              <a:rPr kumimoji="1" lang="en-US" altLang="zh-CN" sz="3600" b="1">
                <a:latin typeface="Arial" panose="020B0604020202020204" pitchFamily="34" charset="0"/>
                <a:ea typeface="黑体" panose="02010609060101010101" pitchFamily="49" charset="-122"/>
              </a:rPr>
              <a:t>1</a:t>
            </a:r>
            <a:endParaRPr kumimoji="1" lang="zh-CN" altLang="en-US" sz="3600" b="1">
              <a:latin typeface="Arial" panose="020B0604020202020204" pitchFamily="34" charset="0"/>
              <a:ea typeface="黑体" panose="02010609060101010101" pitchFamily="49" charset="-122"/>
            </a:endParaRPr>
          </a:p>
        </p:txBody>
      </p:sp>
      <p:sp>
        <p:nvSpPr>
          <p:cNvPr id="33795" name="Rectangle 2">
            <a:extLst>
              <a:ext uri="{FF2B5EF4-FFF2-40B4-BE49-F238E27FC236}">
                <a16:creationId xmlns:a16="http://schemas.microsoft.com/office/drawing/2014/main" id="{23478110-B52F-4958-95B8-DDCD8948E8AF}"/>
              </a:ext>
            </a:extLst>
          </p:cNvPr>
          <p:cNvSpPr>
            <a:spLocks noGrp="1" noChangeArrowheads="1"/>
          </p:cNvSpPr>
          <p:nvPr/>
        </p:nvSpPr>
        <p:spPr bwMode="auto">
          <a:xfrm>
            <a:off x="1758951" y="836614"/>
            <a:ext cx="865822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zh-CN" sz="2400">
                <a:solidFill>
                  <a:schemeClr val="tx2"/>
                </a:solidFill>
                <a:latin typeface="Franklin Gothic Medium" panose="020B0603020102020204" pitchFamily="34" charset="0"/>
                <a:ea typeface="微软雅黑" panose="020B0503020204020204" pitchFamily="34" charset="-122"/>
              </a:rPr>
              <a:t>例</a:t>
            </a:r>
            <a:r>
              <a:rPr lang="en-US" altLang="zh-CN" sz="2400">
                <a:solidFill>
                  <a:schemeClr val="tx2"/>
                </a:solidFill>
                <a:latin typeface="Franklin Gothic Medium" panose="020B0603020102020204" pitchFamily="34" charset="0"/>
                <a:ea typeface="微软雅黑" panose="020B0503020204020204" pitchFamily="34" charset="-122"/>
              </a:rPr>
              <a:t>1</a:t>
            </a:r>
            <a:r>
              <a:rPr lang="zh-CN" altLang="zh-CN" sz="2400">
                <a:solidFill>
                  <a:schemeClr val="tx2"/>
                </a:solidFill>
                <a:latin typeface="Franklin Gothic Medium" panose="020B0603020102020204" pitchFamily="34" charset="0"/>
                <a:ea typeface="微软雅黑" panose="020B0503020204020204" pitchFamily="34" charset="-122"/>
              </a:rPr>
              <a:t>：对端口A的8脚进行数据的读取，如果其数据位1，就写</a:t>
            </a:r>
            <a:r>
              <a:rPr lang="en-US" altLang="zh-CN" sz="2400">
                <a:solidFill>
                  <a:schemeClr val="tx2"/>
                </a:solidFill>
                <a:latin typeface="Franklin Gothic Medium" panose="020B0603020102020204" pitchFamily="34" charset="0"/>
                <a:ea typeface="微软雅黑" panose="020B0503020204020204" pitchFamily="34" charset="-122"/>
              </a:rPr>
              <a:t>0</a:t>
            </a:r>
            <a:r>
              <a:rPr lang="zh-CN" altLang="zh-CN" sz="2400">
                <a:solidFill>
                  <a:schemeClr val="tx2"/>
                </a:solidFill>
                <a:latin typeface="Franklin Gothic Medium" panose="020B0603020102020204" pitchFamily="34" charset="0"/>
                <a:ea typeface="微软雅黑" panose="020B0503020204020204" pitchFamily="34" charset="-122"/>
              </a:rPr>
              <a:t>；如果是0，就写1。</a:t>
            </a:r>
          </a:p>
        </p:txBody>
      </p:sp>
      <p:sp>
        <p:nvSpPr>
          <p:cNvPr id="6" name="Rectangle 3">
            <a:extLst>
              <a:ext uri="{FF2B5EF4-FFF2-40B4-BE49-F238E27FC236}">
                <a16:creationId xmlns:a16="http://schemas.microsoft.com/office/drawing/2014/main" id="{B4581CA4-1D2A-49A0-88C0-987FDB747D8E}"/>
              </a:ext>
            </a:extLst>
          </p:cNvPr>
          <p:cNvSpPr>
            <a:spLocks noGrp="1" noChangeArrowheads="1"/>
          </p:cNvSpPr>
          <p:nvPr/>
        </p:nvSpPr>
        <p:spPr bwMode="auto">
          <a:xfrm>
            <a:off x="1830389" y="2287588"/>
            <a:ext cx="858678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zh-CN" altLang="en-US" sz="3200">
                <a:latin typeface="Adobe Caslon Pro Bold" pitchFamily="18" charset="0"/>
                <a:ea typeface="黑体" panose="02010609060101010101" pitchFamily="49" charset="-122"/>
              </a:rPr>
              <a:t> </a:t>
            </a:r>
            <a:r>
              <a:rPr lang="zh-CN" altLang="en-US" sz="2400">
                <a:latin typeface="Adobe Caslon Pro Bold" pitchFamily="18" charset="0"/>
                <a:ea typeface="黑体" panose="02010609060101010101" pitchFamily="49" charset="-122"/>
              </a:rPr>
              <a:t>main()</a:t>
            </a: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a:t>
            </a: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 long value;</a:t>
            </a: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 value=GPIO_ReadOutputDataBit(GPIOA, GPIO_Pin_8); </a:t>
            </a: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If(value==0)</a:t>
            </a:r>
          </a:p>
          <a:p>
            <a:pPr eaLnBrk="1" hangingPunct="1">
              <a:spcBef>
                <a:spcPct val="20000"/>
              </a:spcBef>
              <a:buClr>
                <a:schemeClr val="folHlink"/>
              </a:buClr>
              <a:buSzPct val="60000"/>
              <a:buFont typeface="Wingdings" panose="05000000000000000000" pitchFamily="2" charset="2"/>
              <a:buNone/>
            </a:pPr>
            <a:r>
              <a:rPr lang="en-US" altLang="zh-CN" sz="2400">
                <a:latin typeface="Adobe Caslon Pro Bold" pitchFamily="18" charset="0"/>
                <a:ea typeface="黑体" panose="02010609060101010101" pitchFamily="49" charset="-122"/>
              </a:rPr>
              <a:t>	GPIO_WriteBit(GPIOA, GPIO_Pin_</a:t>
            </a:r>
            <a:r>
              <a:rPr lang="zh-CN" altLang="en-US" sz="2400">
                <a:latin typeface="Adobe Caslon Pro Bold" pitchFamily="18" charset="0"/>
                <a:ea typeface="黑体" panose="02010609060101010101" pitchFamily="49" charset="-122"/>
              </a:rPr>
              <a:t>8</a:t>
            </a:r>
            <a:r>
              <a:rPr lang="en-US" altLang="zh-CN" sz="2400">
                <a:latin typeface="Adobe Caslon Pro Bold" pitchFamily="18" charset="0"/>
                <a:ea typeface="黑体" panose="02010609060101010101" pitchFamily="49" charset="-122"/>
              </a:rPr>
              <a:t>, </a:t>
            </a:r>
            <a:r>
              <a:rPr lang="zh-CN" altLang="en-US" sz="2400">
                <a:latin typeface="Adobe Caslon Pro Bold" pitchFamily="18" charset="0"/>
                <a:ea typeface="黑体" panose="02010609060101010101" pitchFamily="49" charset="-122"/>
              </a:rPr>
              <a:t>0x100</a:t>
            </a:r>
            <a:r>
              <a:rPr lang="en-US" altLang="zh-CN" sz="2400">
                <a:latin typeface="Adobe Caslon Pro Bold" pitchFamily="18" charset="0"/>
                <a:ea typeface="黑体" panose="02010609060101010101" pitchFamily="49" charset="-122"/>
              </a:rPr>
              <a:t>);</a:t>
            </a:r>
            <a:endParaRPr lang="zh-CN" altLang="en-US" sz="2400">
              <a:latin typeface="Adobe Caslon Pro Bold" pitchFamily="18" charset="0"/>
              <a:ea typeface="黑体" panose="02010609060101010101" pitchFamily="49" charset="-122"/>
            </a:endParaRP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 else</a:t>
            </a:r>
          </a:p>
          <a:p>
            <a:pPr eaLnBrk="1" hangingPunct="1">
              <a:spcBef>
                <a:spcPct val="20000"/>
              </a:spcBef>
              <a:buClr>
                <a:schemeClr val="folHlink"/>
              </a:buClr>
              <a:buSzPct val="60000"/>
              <a:buFont typeface="Wingdings" panose="05000000000000000000" pitchFamily="2" charset="2"/>
              <a:buNone/>
            </a:pPr>
            <a:r>
              <a:rPr lang="en-US" altLang="zh-CN" sz="2400">
                <a:latin typeface="Adobe Caslon Pro Bold" pitchFamily="18" charset="0"/>
                <a:ea typeface="黑体" panose="02010609060101010101" pitchFamily="49" charset="-122"/>
              </a:rPr>
              <a:t>	GPIO_WriteBit(GPIOA, GPIO_Pin_</a:t>
            </a:r>
            <a:r>
              <a:rPr lang="zh-CN" altLang="en-US" sz="2400">
                <a:latin typeface="Adobe Caslon Pro Bold" pitchFamily="18" charset="0"/>
                <a:ea typeface="黑体" panose="02010609060101010101" pitchFamily="49" charset="-122"/>
              </a:rPr>
              <a:t>8</a:t>
            </a:r>
            <a:r>
              <a:rPr lang="en-US" altLang="zh-CN" sz="2400">
                <a:latin typeface="Adobe Caslon Pro Bold" pitchFamily="18" charset="0"/>
                <a:ea typeface="黑体" panose="02010609060101010101" pitchFamily="49" charset="-122"/>
              </a:rPr>
              <a:t>, </a:t>
            </a:r>
            <a:r>
              <a:rPr lang="zh-CN" altLang="en-US" sz="2400">
                <a:latin typeface="Adobe Caslon Pro Bold" pitchFamily="18" charset="0"/>
                <a:ea typeface="黑体" panose="02010609060101010101" pitchFamily="49" charset="-122"/>
              </a:rPr>
              <a:t>0x00</a:t>
            </a:r>
            <a:r>
              <a:rPr lang="en-US" altLang="zh-CN" sz="2400">
                <a:latin typeface="Adobe Caslon Pro Bold" pitchFamily="18" charset="0"/>
                <a:ea typeface="黑体" panose="02010609060101010101" pitchFamily="49" charset="-122"/>
              </a:rPr>
              <a:t>);</a:t>
            </a:r>
            <a:endParaRPr lang="zh-CN" altLang="en-US" sz="2400">
              <a:latin typeface="Adobe Caslon Pro Bold" pitchFamily="18" charset="0"/>
              <a:ea typeface="黑体" panose="02010609060101010101" pitchFamily="49" charset="-122"/>
            </a:endParaRP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a:t>
            </a:r>
          </a:p>
        </p:txBody>
      </p:sp>
    </p:spTree>
    <p:extLst>
      <p:ext uri="{BB962C8B-B14F-4D97-AF65-F5344CB8AC3E}">
        <p14:creationId xmlns:p14="http://schemas.microsoft.com/office/powerpoint/2010/main" val="18660968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60CB6528-915B-4FA3-983C-C4BB3B1044E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简单应用</a:t>
            </a:r>
            <a:r>
              <a:rPr kumimoji="1" lang="en-US" altLang="zh-CN" sz="3600" b="1">
                <a:latin typeface="Arial" panose="020B0604020202020204" pitchFamily="34" charset="0"/>
                <a:ea typeface="黑体" panose="02010609060101010101" pitchFamily="49" charset="-122"/>
              </a:rPr>
              <a:t>2</a:t>
            </a:r>
            <a:endParaRPr kumimoji="1" lang="zh-CN" altLang="en-US" sz="3600" b="1">
              <a:latin typeface="Arial" panose="020B0604020202020204" pitchFamily="34" charset="0"/>
              <a:ea typeface="黑体" panose="02010609060101010101" pitchFamily="49" charset="-122"/>
            </a:endParaRPr>
          </a:p>
        </p:txBody>
      </p:sp>
      <p:sp>
        <p:nvSpPr>
          <p:cNvPr id="34819" name="Rectangle 3">
            <a:extLst>
              <a:ext uri="{FF2B5EF4-FFF2-40B4-BE49-F238E27FC236}">
                <a16:creationId xmlns:a16="http://schemas.microsoft.com/office/drawing/2014/main" id="{72DA417E-EEF8-4A4E-BDD1-0BB4E085E893}"/>
              </a:ext>
            </a:extLst>
          </p:cNvPr>
          <p:cNvSpPr txBox="1">
            <a:spLocks noRot="1" noChangeArrowheads="1"/>
          </p:cNvSpPr>
          <p:nvPr/>
        </p:nvSpPr>
        <p:spPr bwMode="auto">
          <a:xfrm>
            <a:off x="1828800" y="1981200"/>
            <a:ext cx="854075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20000"/>
              </a:spcBef>
              <a:buClr>
                <a:schemeClr val="tx2"/>
              </a:buClr>
              <a:buSzPct val="50000"/>
              <a:buFont typeface="Wingdings" panose="05000000000000000000" pitchFamily="2" charset="2"/>
              <a:buNone/>
            </a:pPr>
            <a:r>
              <a:rPr lang="zh-CN" altLang="en-US" sz="3200">
                <a:ea typeface="黑体" panose="02010609060101010101" pitchFamily="49" charset="-122"/>
              </a:rPr>
              <a:t>硬件电气连接</a:t>
            </a:r>
          </a:p>
          <a:p>
            <a:pPr>
              <a:spcBef>
                <a:spcPct val="20000"/>
              </a:spcBef>
              <a:buClr>
                <a:schemeClr val="tx2"/>
              </a:buClr>
              <a:buSzPct val="50000"/>
              <a:buFont typeface="Wingdings" panose="05000000000000000000" pitchFamily="2" charset="2"/>
              <a:buNone/>
            </a:pPr>
            <a:r>
              <a:rPr lang="zh-CN" altLang="en-US" sz="3200">
                <a:ea typeface="黑体" panose="02010609060101010101" pitchFamily="49" charset="-122"/>
              </a:rPr>
              <a:t>通过</a:t>
            </a:r>
            <a:r>
              <a:rPr lang="en-US" altLang="zh-CN" sz="3200">
                <a:ea typeface="黑体" panose="02010609060101010101" pitchFamily="49" charset="-122"/>
              </a:rPr>
              <a:t>STM32F10x</a:t>
            </a:r>
          </a:p>
          <a:p>
            <a:pPr>
              <a:spcBef>
                <a:spcPct val="20000"/>
              </a:spcBef>
              <a:buClr>
                <a:schemeClr val="tx2"/>
              </a:buClr>
              <a:buSzPct val="50000"/>
              <a:buFont typeface="Wingdings" panose="05000000000000000000" pitchFamily="2" charset="2"/>
              <a:buNone/>
            </a:pPr>
            <a:r>
              <a:rPr lang="zh-CN" altLang="en-US" sz="3200">
                <a:ea typeface="黑体" panose="02010609060101010101" pitchFamily="49" charset="-122"/>
              </a:rPr>
              <a:t>的</a:t>
            </a:r>
            <a:r>
              <a:rPr lang="en-US" altLang="zh-CN" sz="3200">
                <a:ea typeface="黑体" panose="02010609060101010101" pitchFamily="49" charset="-122"/>
              </a:rPr>
              <a:t>PA12</a:t>
            </a:r>
            <a:r>
              <a:rPr lang="zh-CN" altLang="en-US" sz="3200">
                <a:ea typeface="黑体" panose="02010609060101010101" pitchFamily="49" charset="-122"/>
              </a:rPr>
              <a:t>脚操作</a:t>
            </a:r>
            <a:r>
              <a:rPr lang="en-US" altLang="zh-CN" sz="3200">
                <a:ea typeface="黑体" panose="02010609060101010101" pitchFamily="49" charset="-122"/>
              </a:rPr>
              <a:t>LED</a:t>
            </a:r>
          </a:p>
        </p:txBody>
      </p:sp>
      <p:pic>
        <p:nvPicPr>
          <p:cNvPr id="34820" name="Picture 6">
            <a:extLst>
              <a:ext uri="{FF2B5EF4-FFF2-40B4-BE49-F238E27FC236}">
                <a16:creationId xmlns:a16="http://schemas.microsoft.com/office/drawing/2014/main" id="{926B7F7B-8779-47F5-912F-B67A3AD59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9" y="2060575"/>
            <a:ext cx="44100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4681296"/>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6A3C391C-0594-4969-A66B-B9E4FB792ECD}"/>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简单应用</a:t>
            </a:r>
            <a:r>
              <a:rPr kumimoji="1" lang="en-US" altLang="zh-CN" sz="3600" b="1">
                <a:latin typeface="Arial" panose="020B0604020202020204" pitchFamily="34" charset="0"/>
                <a:ea typeface="黑体" panose="02010609060101010101" pitchFamily="49" charset="-122"/>
              </a:rPr>
              <a:t>2</a:t>
            </a:r>
            <a:endParaRPr kumimoji="1" lang="zh-CN" altLang="en-US" sz="3600" b="1">
              <a:latin typeface="Arial" panose="020B0604020202020204" pitchFamily="34" charset="0"/>
              <a:ea typeface="黑体" panose="02010609060101010101" pitchFamily="49" charset="-122"/>
            </a:endParaRPr>
          </a:p>
        </p:txBody>
      </p:sp>
      <p:sp>
        <p:nvSpPr>
          <p:cNvPr id="7" name="Rectangle 3">
            <a:extLst>
              <a:ext uri="{FF2B5EF4-FFF2-40B4-BE49-F238E27FC236}">
                <a16:creationId xmlns:a16="http://schemas.microsoft.com/office/drawing/2014/main" id="{4CF64388-2F9B-42D1-8F90-2B6FFF8EA812}"/>
              </a:ext>
            </a:extLst>
          </p:cNvPr>
          <p:cNvSpPr txBox="1">
            <a:spLocks noRot="1" noChangeArrowheads="1"/>
          </p:cNvSpPr>
          <p:nvPr/>
        </p:nvSpPr>
        <p:spPr bwMode="auto">
          <a:xfrm>
            <a:off x="1703388" y="1700213"/>
            <a:ext cx="854075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lr>
                <a:schemeClr val="hlink"/>
              </a:buClr>
              <a:buSzPct val="70000"/>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a:lstStyle>
          <a:p>
            <a:pPr>
              <a:lnSpc>
                <a:spcPct val="90000"/>
              </a:lnSpc>
              <a:buClr>
                <a:srgbClr val="CC0066"/>
              </a:buClr>
              <a:defRPr/>
            </a:pPr>
            <a:r>
              <a:rPr lang="zh-CN" altLang="en-US" kern="0" dirty="0">
                <a:solidFill>
                  <a:srgbClr val="0033CC"/>
                </a:solidFill>
                <a:latin typeface="Arial"/>
                <a:ea typeface="宋体"/>
              </a:rPr>
              <a:t>初始化端口</a:t>
            </a:r>
          </a:p>
          <a:p>
            <a:pPr>
              <a:lnSpc>
                <a:spcPct val="90000"/>
              </a:lnSpc>
              <a:buClr>
                <a:srgbClr val="CC0066"/>
              </a:buClr>
              <a:buFont typeface="Wingdings" pitchFamily="2" charset="2"/>
              <a:buNone/>
              <a:defRPr/>
            </a:pPr>
            <a:r>
              <a:rPr lang="zh-CN" altLang="en-US" kern="0" dirty="0">
                <a:solidFill>
                  <a:srgbClr val="0033CC"/>
                </a:solidFill>
                <a:latin typeface="Arial"/>
                <a:ea typeface="宋体"/>
              </a:rPr>
              <a:t>	</a:t>
            </a:r>
            <a:r>
              <a:rPr lang="en-US" altLang="zh-CN" sz="1600" kern="0" dirty="0">
                <a:solidFill>
                  <a:srgbClr val="0033CC"/>
                </a:solidFill>
                <a:latin typeface="Arial"/>
                <a:ea typeface="宋体"/>
              </a:rPr>
              <a:t>RCC_APB2PeriphClockCmd(RCC_APB2Periph_GPIOA, ENABLE); //</a:t>
            </a:r>
            <a:r>
              <a:rPr lang="zh-CN" altLang="en-US" sz="1600" kern="0" dirty="0">
                <a:solidFill>
                  <a:srgbClr val="0033CC"/>
                </a:solidFill>
                <a:latin typeface="Arial"/>
                <a:ea typeface="宋体"/>
              </a:rPr>
              <a:t>使能端口</a:t>
            </a:r>
            <a:r>
              <a:rPr lang="en-US" altLang="zh-CN" sz="1600" kern="0" dirty="0">
                <a:solidFill>
                  <a:srgbClr val="0033CC"/>
                </a:solidFill>
                <a:latin typeface="Arial"/>
                <a:ea typeface="宋体"/>
              </a:rPr>
              <a:t>A</a:t>
            </a:r>
            <a:r>
              <a:rPr lang="zh-CN" altLang="en-US" sz="1600" kern="0" dirty="0">
                <a:solidFill>
                  <a:srgbClr val="0033CC"/>
                </a:solidFill>
                <a:latin typeface="Arial"/>
                <a:ea typeface="宋体"/>
              </a:rPr>
              <a:t>的时钟</a:t>
            </a:r>
          </a:p>
          <a:p>
            <a:pPr>
              <a:lnSpc>
                <a:spcPct val="90000"/>
              </a:lnSpc>
              <a:buClr>
                <a:srgbClr val="CC0066"/>
              </a:buClr>
              <a:buFont typeface="Wingdings" pitchFamily="2" charset="2"/>
              <a:buNone/>
              <a:defRPr/>
            </a:pPr>
            <a:r>
              <a:rPr lang="zh-CN" altLang="en-US" sz="1600" kern="0" dirty="0">
                <a:solidFill>
                  <a:srgbClr val="0033CC"/>
                </a:solidFill>
                <a:latin typeface="Arial"/>
                <a:ea typeface="宋体"/>
              </a:rPr>
              <a:t>       </a:t>
            </a:r>
            <a:r>
              <a:rPr lang="en-US" altLang="zh-CN" sz="1600" kern="0" dirty="0" err="1">
                <a:solidFill>
                  <a:srgbClr val="0033CC"/>
                </a:solidFill>
                <a:latin typeface="Arial"/>
                <a:ea typeface="宋体"/>
              </a:rPr>
              <a:t>GPIO_InitStructure.GPIO_Pin</a:t>
            </a:r>
            <a:r>
              <a:rPr lang="en-US" altLang="zh-CN" sz="1600" kern="0" dirty="0">
                <a:solidFill>
                  <a:srgbClr val="0033CC"/>
                </a:solidFill>
                <a:latin typeface="Arial"/>
                <a:ea typeface="宋体"/>
              </a:rPr>
              <a:t> = GPIO_Pin_12; 	      //</a:t>
            </a:r>
            <a:r>
              <a:rPr lang="zh-CN" altLang="en-US" sz="1600" kern="0" dirty="0">
                <a:solidFill>
                  <a:srgbClr val="0033CC"/>
                </a:solidFill>
                <a:latin typeface="Arial"/>
                <a:ea typeface="宋体"/>
              </a:rPr>
              <a:t>选择</a:t>
            </a:r>
            <a:r>
              <a:rPr lang="en-US" altLang="zh-CN" sz="1600" kern="0" dirty="0">
                <a:solidFill>
                  <a:srgbClr val="0033CC"/>
                </a:solidFill>
                <a:latin typeface="Arial"/>
                <a:ea typeface="宋体"/>
              </a:rPr>
              <a:t>PA12</a:t>
            </a:r>
            <a:r>
              <a:rPr lang="zh-CN" altLang="en-US" sz="1600" kern="0" dirty="0">
                <a:solidFill>
                  <a:srgbClr val="0033CC"/>
                </a:solidFill>
                <a:latin typeface="Arial"/>
                <a:ea typeface="宋体"/>
              </a:rPr>
              <a:t>脚</a:t>
            </a:r>
          </a:p>
          <a:p>
            <a:pPr>
              <a:lnSpc>
                <a:spcPct val="90000"/>
              </a:lnSpc>
              <a:buClr>
                <a:srgbClr val="CC0066"/>
              </a:buClr>
              <a:buFont typeface="Wingdings" pitchFamily="2" charset="2"/>
              <a:buNone/>
              <a:defRPr/>
            </a:pPr>
            <a:r>
              <a:rPr lang="zh-CN" altLang="en-US" sz="1600" kern="0" dirty="0">
                <a:solidFill>
                  <a:srgbClr val="0033CC"/>
                </a:solidFill>
                <a:latin typeface="Arial"/>
                <a:ea typeface="宋体"/>
              </a:rPr>
              <a:t>       </a:t>
            </a:r>
            <a:r>
              <a:rPr lang="en-US" altLang="zh-CN" sz="1600" kern="0" dirty="0" err="1">
                <a:solidFill>
                  <a:srgbClr val="0033CC"/>
                </a:solidFill>
                <a:latin typeface="Arial"/>
                <a:ea typeface="宋体"/>
              </a:rPr>
              <a:t>GPIO_InitStructure.GPIO_Mode</a:t>
            </a:r>
            <a:r>
              <a:rPr lang="en-US" altLang="zh-CN" sz="1600" kern="0" dirty="0">
                <a:solidFill>
                  <a:srgbClr val="0033CC"/>
                </a:solidFill>
                <a:latin typeface="Arial"/>
                <a:ea typeface="宋体"/>
              </a:rPr>
              <a:t> = </a:t>
            </a:r>
            <a:r>
              <a:rPr lang="en-US" altLang="zh-CN" sz="1600" kern="0" dirty="0" err="1">
                <a:solidFill>
                  <a:srgbClr val="0033CC"/>
                </a:solidFill>
                <a:latin typeface="Arial"/>
                <a:ea typeface="宋体"/>
              </a:rPr>
              <a:t>GPIO_Mode_Out_PP</a:t>
            </a:r>
            <a:r>
              <a:rPr lang="en-US" altLang="zh-CN" sz="1600" kern="0" dirty="0">
                <a:solidFill>
                  <a:srgbClr val="0033CC"/>
                </a:solidFill>
                <a:latin typeface="Arial"/>
                <a:ea typeface="宋体"/>
              </a:rPr>
              <a:t>;    //</a:t>
            </a:r>
            <a:r>
              <a:rPr lang="zh-CN" altLang="en-US" sz="1600" kern="0" dirty="0">
                <a:solidFill>
                  <a:srgbClr val="0033CC"/>
                </a:solidFill>
                <a:latin typeface="Arial"/>
                <a:ea typeface="宋体"/>
              </a:rPr>
              <a:t>选择引脚模式为推挽式输出</a:t>
            </a:r>
          </a:p>
          <a:p>
            <a:pPr>
              <a:lnSpc>
                <a:spcPct val="90000"/>
              </a:lnSpc>
              <a:buClr>
                <a:srgbClr val="CC0066"/>
              </a:buClr>
              <a:buFont typeface="Wingdings" pitchFamily="2" charset="2"/>
              <a:buNone/>
              <a:defRPr/>
            </a:pPr>
            <a:r>
              <a:rPr lang="zh-CN" altLang="en-US" sz="1600" kern="0" dirty="0">
                <a:solidFill>
                  <a:srgbClr val="0033CC"/>
                </a:solidFill>
                <a:latin typeface="Arial"/>
                <a:ea typeface="宋体"/>
              </a:rPr>
              <a:t>       </a:t>
            </a:r>
            <a:r>
              <a:rPr lang="en-US" altLang="zh-CN" sz="1600" kern="0" dirty="0" err="1">
                <a:solidFill>
                  <a:srgbClr val="0033CC"/>
                </a:solidFill>
                <a:latin typeface="Arial"/>
                <a:ea typeface="宋体"/>
              </a:rPr>
              <a:t>GPIO_InitStructure.GPIO_Speed</a:t>
            </a:r>
            <a:r>
              <a:rPr lang="en-US" altLang="zh-CN" sz="1600" kern="0" dirty="0">
                <a:solidFill>
                  <a:srgbClr val="0033CC"/>
                </a:solidFill>
                <a:latin typeface="Arial"/>
                <a:ea typeface="宋体"/>
              </a:rPr>
              <a:t> = GPIO_Speed_2MHz;    //</a:t>
            </a:r>
            <a:r>
              <a:rPr lang="zh-CN" altLang="en-US" sz="1600" kern="0" dirty="0">
                <a:solidFill>
                  <a:srgbClr val="0033CC"/>
                </a:solidFill>
                <a:latin typeface="Arial"/>
                <a:ea typeface="宋体"/>
              </a:rPr>
              <a:t>选择引脚的操作速度</a:t>
            </a:r>
          </a:p>
          <a:p>
            <a:pPr>
              <a:lnSpc>
                <a:spcPct val="90000"/>
              </a:lnSpc>
              <a:buClr>
                <a:srgbClr val="CC0066"/>
              </a:buClr>
              <a:buFont typeface="Wingdings" pitchFamily="2" charset="2"/>
              <a:buNone/>
              <a:defRPr/>
            </a:pPr>
            <a:r>
              <a:rPr lang="zh-CN" altLang="en-US" sz="1600" kern="0" dirty="0">
                <a:solidFill>
                  <a:srgbClr val="0033CC"/>
                </a:solidFill>
                <a:latin typeface="Arial"/>
                <a:ea typeface="宋体"/>
              </a:rPr>
              <a:t>       </a:t>
            </a:r>
            <a:r>
              <a:rPr lang="en-US" altLang="zh-CN" sz="1600" kern="0" dirty="0" err="1">
                <a:solidFill>
                  <a:srgbClr val="0033CC"/>
                </a:solidFill>
                <a:latin typeface="Arial"/>
                <a:ea typeface="宋体"/>
              </a:rPr>
              <a:t>GPIO_Init</a:t>
            </a:r>
            <a:r>
              <a:rPr lang="en-US" altLang="zh-CN" sz="1600" kern="0" dirty="0">
                <a:solidFill>
                  <a:srgbClr val="0033CC"/>
                </a:solidFill>
                <a:latin typeface="Arial"/>
                <a:ea typeface="宋体"/>
              </a:rPr>
              <a:t>(GPIOA, &amp;</a:t>
            </a:r>
            <a:r>
              <a:rPr lang="en-US" altLang="zh-CN" sz="1600" kern="0" dirty="0" err="1">
                <a:solidFill>
                  <a:srgbClr val="0033CC"/>
                </a:solidFill>
                <a:latin typeface="Arial"/>
                <a:ea typeface="宋体"/>
              </a:rPr>
              <a:t>GPIO_InitStructure</a:t>
            </a:r>
            <a:r>
              <a:rPr lang="en-US" altLang="zh-CN" sz="1600" kern="0" dirty="0">
                <a:solidFill>
                  <a:srgbClr val="0033CC"/>
                </a:solidFill>
                <a:latin typeface="Arial"/>
                <a:ea typeface="宋体"/>
              </a:rPr>
              <a:t>);                             //</a:t>
            </a:r>
            <a:r>
              <a:rPr lang="zh-CN" altLang="en-US" sz="1600" kern="0" dirty="0">
                <a:solidFill>
                  <a:srgbClr val="0033CC"/>
                </a:solidFill>
                <a:latin typeface="Arial"/>
                <a:ea typeface="宋体"/>
              </a:rPr>
              <a:t>应用</a:t>
            </a:r>
          </a:p>
          <a:p>
            <a:pPr>
              <a:lnSpc>
                <a:spcPct val="90000"/>
              </a:lnSpc>
              <a:buClr>
                <a:srgbClr val="CC0066"/>
              </a:buClr>
              <a:defRPr/>
            </a:pPr>
            <a:r>
              <a:rPr lang="zh-CN" altLang="en-US" kern="0" dirty="0">
                <a:solidFill>
                  <a:srgbClr val="0033CC"/>
                </a:solidFill>
                <a:latin typeface="Arial"/>
                <a:ea typeface="宋体"/>
              </a:rPr>
              <a:t>端口操作</a:t>
            </a:r>
          </a:p>
          <a:p>
            <a:pPr lvl="1">
              <a:lnSpc>
                <a:spcPct val="90000"/>
              </a:lnSpc>
              <a:buClr>
                <a:srgbClr val="3399FF"/>
              </a:buClr>
              <a:defRPr/>
            </a:pPr>
            <a:r>
              <a:rPr lang="zh-CN" altLang="en-US" kern="0" dirty="0">
                <a:solidFill>
                  <a:srgbClr val="0033CC"/>
                </a:solidFill>
                <a:latin typeface="Arial"/>
                <a:ea typeface="宋体"/>
              </a:rPr>
              <a:t>点亮</a:t>
            </a:r>
            <a:r>
              <a:rPr lang="en-US" altLang="zh-CN" kern="0" dirty="0">
                <a:solidFill>
                  <a:srgbClr val="0033CC"/>
                </a:solidFill>
                <a:latin typeface="Arial"/>
                <a:ea typeface="宋体"/>
              </a:rPr>
              <a:t>LED</a:t>
            </a:r>
            <a:r>
              <a:rPr lang="zh-CN" altLang="en-US" kern="0" dirty="0">
                <a:solidFill>
                  <a:srgbClr val="0033CC"/>
                </a:solidFill>
                <a:latin typeface="Arial"/>
                <a:ea typeface="宋体"/>
              </a:rPr>
              <a:t>：</a:t>
            </a:r>
            <a:r>
              <a:rPr lang="en-US" altLang="zh-CN" sz="1600" kern="0" dirty="0" err="1">
                <a:solidFill>
                  <a:srgbClr val="0033CC"/>
                </a:solidFill>
                <a:latin typeface="Arial"/>
                <a:ea typeface="宋体"/>
              </a:rPr>
              <a:t>GPIO_ResetBits</a:t>
            </a:r>
            <a:r>
              <a:rPr lang="en-US" altLang="zh-CN" sz="1600" kern="0" dirty="0">
                <a:solidFill>
                  <a:srgbClr val="0033CC"/>
                </a:solidFill>
                <a:latin typeface="Arial"/>
                <a:ea typeface="宋体"/>
              </a:rPr>
              <a:t>(GPIOA, GPIO_Pin_12);</a:t>
            </a:r>
          </a:p>
          <a:p>
            <a:pPr lvl="1">
              <a:lnSpc>
                <a:spcPct val="90000"/>
              </a:lnSpc>
              <a:buClr>
                <a:srgbClr val="3399FF"/>
              </a:buClr>
              <a:defRPr/>
            </a:pPr>
            <a:r>
              <a:rPr lang="zh-CN" altLang="en-US" kern="0" dirty="0">
                <a:solidFill>
                  <a:srgbClr val="0033CC"/>
                </a:solidFill>
                <a:latin typeface="Arial"/>
                <a:ea typeface="宋体"/>
              </a:rPr>
              <a:t>熄灭</a:t>
            </a:r>
            <a:r>
              <a:rPr lang="en-US" altLang="zh-CN" kern="0" dirty="0">
                <a:solidFill>
                  <a:srgbClr val="0033CC"/>
                </a:solidFill>
                <a:latin typeface="Arial"/>
                <a:ea typeface="宋体"/>
              </a:rPr>
              <a:t>LED</a:t>
            </a:r>
            <a:r>
              <a:rPr lang="zh-CN" altLang="en-US" kern="0" dirty="0">
                <a:solidFill>
                  <a:srgbClr val="0033CC"/>
                </a:solidFill>
                <a:latin typeface="Arial"/>
                <a:ea typeface="宋体"/>
              </a:rPr>
              <a:t>：</a:t>
            </a:r>
            <a:r>
              <a:rPr lang="en-US" altLang="zh-CN" sz="1600" kern="0" dirty="0" err="1">
                <a:solidFill>
                  <a:srgbClr val="0033CC"/>
                </a:solidFill>
                <a:latin typeface="Arial"/>
                <a:ea typeface="宋体"/>
              </a:rPr>
              <a:t>GPIO_SetBits</a:t>
            </a:r>
            <a:r>
              <a:rPr lang="en-US" altLang="zh-CN" sz="1600" kern="0" dirty="0">
                <a:solidFill>
                  <a:srgbClr val="0033CC"/>
                </a:solidFill>
                <a:latin typeface="Arial"/>
                <a:ea typeface="宋体"/>
              </a:rPr>
              <a:t>(GPIOA, GPIO_Pin_12);</a:t>
            </a:r>
            <a:endParaRPr lang="en-US" altLang="zh-CN" kern="0" dirty="0">
              <a:solidFill>
                <a:srgbClr val="0033CC"/>
              </a:solidFill>
              <a:latin typeface="Arial"/>
              <a:ea typeface="宋体"/>
            </a:endParaRPr>
          </a:p>
          <a:p>
            <a:pPr lvl="1">
              <a:lnSpc>
                <a:spcPct val="90000"/>
              </a:lnSpc>
              <a:buClr>
                <a:srgbClr val="3399FF"/>
              </a:buClr>
              <a:buFont typeface="Wingdings" pitchFamily="2" charset="2"/>
              <a:buNone/>
              <a:defRPr/>
            </a:pPr>
            <a:endParaRPr lang="en-US" altLang="zh-CN" sz="1600" kern="0" dirty="0">
              <a:solidFill>
                <a:srgbClr val="0033CC"/>
              </a:solidFill>
              <a:latin typeface="Arial"/>
              <a:ea typeface="宋体"/>
            </a:endParaRPr>
          </a:p>
        </p:txBody>
      </p:sp>
    </p:spTree>
    <p:extLst>
      <p:ext uri="{BB962C8B-B14F-4D97-AF65-F5344CB8AC3E}">
        <p14:creationId xmlns:p14="http://schemas.microsoft.com/office/powerpoint/2010/main" val="3114941169"/>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F55AB33E-6C94-4246-ACB6-6301871AAA5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简单应用</a:t>
            </a:r>
            <a:r>
              <a:rPr kumimoji="1" lang="en-US" altLang="zh-CN" sz="3600" b="1">
                <a:latin typeface="Arial" panose="020B0604020202020204" pitchFamily="34" charset="0"/>
                <a:ea typeface="黑体" panose="02010609060101010101" pitchFamily="49" charset="-122"/>
              </a:rPr>
              <a:t>3</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0C47CB5B-D369-463D-98B4-DE542EF197DB}"/>
              </a:ext>
            </a:extLst>
          </p:cNvPr>
          <p:cNvSpPr>
            <a:spLocks noGrp="1" noChangeArrowheads="1"/>
          </p:cNvSpPr>
          <p:nvPr/>
        </p:nvSpPr>
        <p:spPr bwMode="auto">
          <a:xfrm>
            <a:off x="2095500" y="1195389"/>
            <a:ext cx="7793038"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pPr eaLnBrk="1" hangingPunct="1">
              <a:defRPr/>
            </a:pPr>
            <a:r>
              <a:rPr lang="zh-CN" altLang="en-US" sz="4000" kern="0" dirty="0">
                <a:solidFill>
                  <a:srgbClr val="333399"/>
                </a:solidFill>
                <a:latin typeface="Tahoma"/>
                <a:ea typeface="宋体"/>
              </a:rPr>
              <a:t>例</a:t>
            </a:r>
            <a:r>
              <a:rPr lang="en-US" altLang="zh-CN" sz="4000" kern="0" dirty="0">
                <a:solidFill>
                  <a:srgbClr val="333399"/>
                </a:solidFill>
                <a:latin typeface="Tahoma"/>
                <a:ea typeface="宋体"/>
              </a:rPr>
              <a:t>3</a:t>
            </a:r>
            <a:r>
              <a:rPr lang="zh-CN" altLang="en-US" sz="4000" kern="0" dirty="0">
                <a:solidFill>
                  <a:srgbClr val="333399"/>
                </a:solidFill>
                <a:latin typeface="Tahoma"/>
                <a:ea typeface="宋体"/>
              </a:rPr>
              <a:t>：实现下列</a:t>
            </a:r>
            <a:r>
              <a:rPr lang="zh-CN" altLang="zh-CN" sz="4000" kern="0" dirty="0">
                <a:solidFill>
                  <a:srgbClr val="333399"/>
                </a:solidFill>
                <a:latin typeface="Tahoma"/>
                <a:ea typeface="宋体"/>
              </a:rPr>
              <a:t>LED</a:t>
            </a:r>
            <a:r>
              <a:rPr lang="zh-CN" altLang="en-US" sz="4000" kern="0" dirty="0">
                <a:solidFill>
                  <a:srgbClr val="333399"/>
                </a:solidFill>
                <a:latin typeface="Tahoma"/>
                <a:ea typeface="宋体"/>
              </a:rPr>
              <a:t>的闪烁程序</a:t>
            </a:r>
          </a:p>
        </p:txBody>
      </p:sp>
      <p:pic>
        <p:nvPicPr>
          <p:cNvPr id="36868" name="Picture 3">
            <a:extLst>
              <a:ext uri="{FF2B5EF4-FFF2-40B4-BE49-F238E27FC236}">
                <a16:creationId xmlns:a16="http://schemas.microsoft.com/office/drawing/2014/main" id="{DE7D1B5B-5E76-437D-BC52-F1D0040A2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3136901"/>
            <a:ext cx="693420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1864781"/>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B04B5CD-415B-4F9E-84B6-C9C893BE3A98}"/>
              </a:ext>
            </a:extLst>
          </p:cNvPr>
          <p:cNvSpPr>
            <a:spLocks noGrp="1" noChangeArrowheads="1"/>
          </p:cNvSpPr>
          <p:nvPr/>
        </p:nvSpPr>
        <p:spPr bwMode="auto">
          <a:xfrm>
            <a:off x="1676400" y="266700"/>
            <a:ext cx="88392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#include "stm32f10x.h"</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int main(void)</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a:t>
            </a:r>
            <a:r>
              <a:rPr lang="zh-CN" altLang="en-US" sz="1600" b="1" kern="0" dirty="0">
                <a:solidFill>
                  <a:srgbClr val="000000"/>
                </a:solidFill>
                <a:latin typeface="Tahoma"/>
                <a:ea typeface="宋体"/>
              </a:rPr>
              <a:t>打开相应外设的时钟：</a:t>
            </a:r>
            <a:r>
              <a:rPr lang="zh-CN" altLang="zh-CN" sz="1600" b="1" kern="0" dirty="0">
                <a:solidFill>
                  <a:srgbClr val="000000"/>
                </a:solidFill>
                <a:latin typeface="Tahoma"/>
                <a:ea typeface="宋体"/>
              </a:rPr>
              <a:t>GPIOB</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RCC_APB2PeriphClockCmd(RCC_APB2Periph_GPIOB , ENABLE);</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a:t>
            </a:r>
            <a:r>
              <a:rPr lang="zh-CN" altLang="en-US" sz="1600" b="1" kern="0" dirty="0">
                <a:solidFill>
                  <a:srgbClr val="000000"/>
                </a:solidFill>
                <a:latin typeface="Tahoma"/>
                <a:ea typeface="宋体"/>
              </a:rPr>
              <a:t>初始化</a:t>
            </a:r>
            <a:r>
              <a:rPr lang="zh-CN" altLang="zh-CN" sz="1600" b="1" kern="0" dirty="0">
                <a:solidFill>
                  <a:srgbClr val="000000"/>
                </a:solidFill>
                <a:latin typeface="Tahoma"/>
                <a:ea typeface="宋体"/>
              </a:rPr>
              <a:t>GPIOB</a:t>
            </a:r>
            <a:r>
              <a:rPr lang="zh-CN" altLang="en-US" sz="1600" b="1" kern="0" dirty="0">
                <a:solidFill>
                  <a:srgbClr val="000000"/>
                </a:solidFill>
                <a:latin typeface="Tahoma"/>
                <a:ea typeface="宋体"/>
              </a:rPr>
              <a:t>，用于驱动</a:t>
            </a:r>
            <a:r>
              <a:rPr lang="zh-CN" altLang="zh-CN" sz="1600" b="1" kern="0" dirty="0">
                <a:solidFill>
                  <a:srgbClr val="000000"/>
                </a:solidFill>
                <a:latin typeface="Tahoma"/>
                <a:ea typeface="宋体"/>
              </a:rPr>
              <a:t>LED</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GPIO_InitStructure.GPIO_Pin = GPIO_Pin_8;</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GPIO_InitStructure.GPIO_Mode = GPIO_Mode_Out_PP;//</a:t>
            </a:r>
            <a:r>
              <a:rPr lang="zh-CN" altLang="en-US" sz="1600" b="1" kern="0" dirty="0">
                <a:solidFill>
                  <a:srgbClr val="000000"/>
                </a:solidFill>
                <a:latin typeface="Tahoma"/>
                <a:ea typeface="宋体"/>
              </a:rPr>
              <a:t>推挽输出</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GPIO_InitStructure.GPIO_Speed = GPIO_Speed_50MHz;//</a:t>
            </a:r>
            <a:r>
              <a:rPr lang="zh-CN" altLang="en-US" sz="1600" b="1" kern="0" dirty="0">
                <a:solidFill>
                  <a:srgbClr val="000000"/>
                </a:solidFill>
                <a:latin typeface="Tahoma"/>
                <a:ea typeface="宋体"/>
              </a:rPr>
              <a:t>最高输出速度为</a:t>
            </a:r>
            <a:r>
              <a:rPr lang="zh-CN" altLang="zh-CN" sz="1600" b="1" kern="0" dirty="0">
                <a:solidFill>
                  <a:srgbClr val="000000"/>
                </a:solidFill>
                <a:latin typeface="Tahoma"/>
                <a:ea typeface="宋体"/>
              </a:rPr>
              <a:t>50MHz</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GPIO_Init(GPIOB, &amp;GPIO_InitStructure);</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while (1)</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GPIO_SetBits(GPIOB,GPIO_Pin_8);//</a:t>
            </a:r>
            <a:r>
              <a:rPr lang="zh-CN" altLang="en-US" sz="1600" b="1" kern="0" dirty="0">
                <a:solidFill>
                  <a:srgbClr val="000000"/>
                </a:solidFill>
                <a:latin typeface="Tahoma"/>
                <a:ea typeface="宋体"/>
              </a:rPr>
              <a:t>点亮</a:t>
            </a:r>
            <a:r>
              <a:rPr lang="zh-CN" altLang="zh-CN" sz="1600" b="1" kern="0" dirty="0">
                <a:solidFill>
                  <a:srgbClr val="000000"/>
                </a:solidFill>
                <a:latin typeface="Tahoma"/>
                <a:ea typeface="宋体"/>
              </a:rPr>
              <a:t>LED1</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Delay(1000000);//</a:t>
            </a:r>
            <a:r>
              <a:rPr lang="zh-CN" altLang="en-US" sz="1600" b="1" kern="0" dirty="0">
                <a:solidFill>
                  <a:srgbClr val="000000"/>
                </a:solidFill>
                <a:latin typeface="Tahoma"/>
                <a:ea typeface="宋体"/>
              </a:rPr>
              <a:t>多点亮一会，使人能看到</a:t>
            </a:r>
            <a:r>
              <a:rPr lang="zh-CN" altLang="zh-CN" sz="1600" b="1" kern="0" dirty="0">
                <a:solidFill>
                  <a:srgbClr val="000000"/>
                </a:solidFill>
                <a:latin typeface="Tahoma"/>
                <a:ea typeface="宋体"/>
              </a:rPr>
              <a:t>LED</a:t>
            </a:r>
            <a:r>
              <a:rPr lang="zh-CN" altLang="en-US" sz="1600" b="1" kern="0" dirty="0">
                <a:solidFill>
                  <a:srgbClr val="000000"/>
                </a:solidFill>
                <a:latin typeface="Tahoma"/>
                <a:ea typeface="宋体"/>
              </a:rPr>
              <a:t>的确切变化</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Delay(1000000);</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GPIO_ResetBits(GPIOB,GPIO_Pin_8);//</a:t>
            </a:r>
            <a:r>
              <a:rPr lang="zh-CN" altLang="en-US" sz="1600" b="1" kern="0" dirty="0">
                <a:solidFill>
                  <a:srgbClr val="000000"/>
                </a:solidFill>
                <a:latin typeface="Tahoma"/>
                <a:ea typeface="宋体"/>
              </a:rPr>
              <a:t>熄灭</a:t>
            </a:r>
            <a:r>
              <a:rPr lang="zh-CN" altLang="zh-CN" sz="1600" b="1" kern="0" dirty="0">
                <a:solidFill>
                  <a:srgbClr val="000000"/>
                </a:solidFill>
                <a:latin typeface="Tahoma"/>
                <a:ea typeface="宋体"/>
              </a:rPr>
              <a:t>LED1</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Delay(1000000);</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Delay(1000000);</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void Delay( nCount)</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for(; nCount != 0; nCount--);</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a:t>
            </a:r>
          </a:p>
        </p:txBody>
      </p:sp>
    </p:spTree>
    <p:extLst>
      <p:ext uri="{BB962C8B-B14F-4D97-AF65-F5344CB8AC3E}">
        <p14:creationId xmlns:p14="http://schemas.microsoft.com/office/powerpoint/2010/main" val="874434950"/>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AA8B3513-F93A-42DF-B9BC-89700C2F2A8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简单应用</a:t>
            </a:r>
            <a:r>
              <a:rPr kumimoji="1" lang="en-US" altLang="zh-CN" sz="3600" b="1">
                <a:latin typeface="Arial" panose="020B0604020202020204" pitchFamily="34" charset="0"/>
                <a:ea typeface="黑体" panose="02010609060101010101" pitchFamily="49" charset="-122"/>
              </a:rPr>
              <a:t>4</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20EDD6D8-EA49-41C6-A228-06B4896207E6}"/>
              </a:ext>
            </a:extLst>
          </p:cNvPr>
          <p:cNvSpPr>
            <a:spLocks noGrp="1" noChangeArrowheads="1"/>
          </p:cNvSpPr>
          <p:nvPr/>
        </p:nvSpPr>
        <p:spPr bwMode="auto">
          <a:xfrm>
            <a:off x="2095500" y="620714"/>
            <a:ext cx="7793038"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pPr eaLnBrk="1" hangingPunct="1">
              <a:defRPr/>
            </a:pPr>
            <a:r>
              <a:rPr lang="zh-CN" altLang="en-US" sz="4000" kern="0" dirty="0">
                <a:solidFill>
                  <a:srgbClr val="333399"/>
                </a:solidFill>
                <a:latin typeface="Tahoma"/>
                <a:ea typeface="宋体"/>
              </a:rPr>
              <a:t>例</a:t>
            </a:r>
            <a:r>
              <a:rPr lang="en-US" altLang="zh-CN" sz="4000" kern="0" dirty="0">
                <a:solidFill>
                  <a:srgbClr val="333399"/>
                </a:solidFill>
                <a:latin typeface="Tahoma"/>
                <a:ea typeface="宋体"/>
              </a:rPr>
              <a:t>4</a:t>
            </a:r>
            <a:r>
              <a:rPr lang="zh-CN" altLang="en-US" sz="4000" kern="0" dirty="0">
                <a:solidFill>
                  <a:srgbClr val="333399"/>
                </a:solidFill>
                <a:latin typeface="Tahoma"/>
                <a:ea typeface="宋体"/>
              </a:rPr>
              <a:t>：实现下列</a:t>
            </a:r>
            <a:r>
              <a:rPr lang="zh-CN" altLang="zh-CN" sz="4000" kern="0" dirty="0">
                <a:solidFill>
                  <a:srgbClr val="333399"/>
                </a:solidFill>
                <a:latin typeface="Tahoma"/>
                <a:ea typeface="宋体"/>
              </a:rPr>
              <a:t>LED</a:t>
            </a:r>
            <a:r>
              <a:rPr lang="zh-CN" altLang="en-US" sz="4000" kern="0" dirty="0">
                <a:solidFill>
                  <a:srgbClr val="333399"/>
                </a:solidFill>
                <a:latin typeface="Tahoma"/>
                <a:ea typeface="宋体"/>
              </a:rPr>
              <a:t>的闪烁程序</a:t>
            </a:r>
          </a:p>
        </p:txBody>
      </p:sp>
      <p:pic>
        <p:nvPicPr>
          <p:cNvPr id="38916" name="Picture 3">
            <a:extLst>
              <a:ext uri="{FF2B5EF4-FFF2-40B4-BE49-F238E27FC236}">
                <a16:creationId xmlns:a16="http://schemas.microsoft.com/office/drawing/2014/main" id="{EC447BF8-F901-4090-968F-F61D16E69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414" y="2205038"/>
            <a:ext cx="38893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311265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D7AEC20E-BAFB-4095-B789-22748D1530F3}"/>
              </a:ext>
            </a:extLst>
          </p:cNvPr>
          <p:cNvSpPr txBox="1">
            <a:spLocks noChangeArrowheads="1"/>
          </p:cNvSpPr>
          <p:nvPr/>
        </p:nvSpPr>
        <p:spPr bwMode="auto">
          <a:xfrm>
            <a:off x="1992314" y="549276"/>
            <a:ext cx="345598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程序计数器</a:t>
            </a:r>
            <a:r>
              <a:rPr kumimoji="1" lang="en-US" altLang="zh-CN" sz="3600" b="1">
                <a:latin typeface="Arial" panose="020B0604020202020204" pitchFamily="34" charset="0"/>
                <a:ea typeface="黑体" panose="02010609060101010101" pitchFamily="49" charset="-122"/>
              </a:rPr>
              <a:t>PC</a:t>
            </a:r>
            <a:endParaRPr kumimoji="1" lang="zh-CN" altLang="en-US" sz="3600" b="1">
              <a:latin typeface="Arial" panose="020B0604020202020204" pitchFamily="34" charset="0"/>
              <a:ea typeface="黑体" panose="02010609060101010101" pitchFamily="49" charset="-122"/>
            </a:endParaRPr>
          </a:p>
        </p:txBody>
      </p:sp>
      <p:sp>
        <p:nvSpPr>
          <p:cNvPr id="19459" name="Rectangle 3">
            <a:extLst>
              <a:ext uri="{FF2B5EF4-FFF2-40B4-BE49-F238E27FC236}">
                <a16:creationId xmlns:a16="http://schemas.microsoft.com/office/drawing/2014/main" id="{AEB7B78D-76C3-4CD9-85F3-B6C97B55E5CE}"/>
              </a:ext>
            </a:extLst>
          </p:cNvPr>
          <p:cNvSpPr>
            <a:spLocks noChangeArrowheads="1"/>
          </p:cNvSpPr>
          <p:nvPr/>
        </p:nvSpPr>
        <p:spPr bwMode="auto">
          <a:xfrm>
            <a:off x="1624014" y="2060576"/>
            <a:ext cx="8720137" cy="40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也称为指令计数器或指令指针，用于存放下一条要执行指令的</a:t>
            </a:r>
            <a:r>
              <a:rPr lang="zh-CN" altLang="en-US" sz="2800" b="1" spc="30" dirty="0">
                <a:solidFill>
                  <a:srgbClr val="FF0000"/>
                </a:solidFill>
                <a:latin typeface="华文楷体" panose="02010600040101010101" pitchFamily="2" charset="-122"/>
                <a:ea typeface="华文楷体" panose="02010600040101010101" pitchFamily="2" charset="-122"/>
                <a:cs typeface="Noto Sans CJK JP Regular"/>
              </a:rPr>
              <a:t>地址</a:t>
            </a:r>
            <a:r>
              <a:rPr lang="zh-CN" altLang="en-US" sz="2800" b="1" spc="30" dirty="0">
                <a:latin typeface="华文楷体" panose="02010600040101010101" pitchFamily="2" charset="-122"/>
                <a:ea typeface="华文楷体" panose="02010600040101010101" pitchFamily="2" charset="-122"/>
                <a:cs typeface="Noto Sans CJK JP Regular"/>
              </a:rPr>
              <a:t>。</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程序开始时，</a:t>
            </a:r>
            <a:r>
              <a:rPr lang="en-US" altLang="zh-CN" sz="2800" b="1" spc="30" dirty="0">
                <a:latin typeface="华文楷体" panose="02010600040101010101" pitchFamily="2" charset="-122"/>
                <a:ea typeface="华文楷体" panose="02010600040101010101" pitchFamily="2" charset="-122"/>
                <a:cs typeface="Noto Sans CJK JP Regular"/>
              </a:rPr>
              <a:t>PC</a:t>
            </a:r>
            <a:r>
              <a:rPr lang="zh-CN" altLang="en-US" sz="2800" b="1" spc="30" dirty="0">
                <a:latin typeface="华文楷体" panose="02010600040101010101" pitchFamily="2" charset="-122"/>
                <a:ea typeface="华文楷体" panose="02010600040101010101" pitchFamily="2" charset="-122"/>
                <a:cs typeface="Noto Sans CJK JP Regular"/>
              </a:rPr>
              <a:t>指向程序的第一条指令的地址，</a:t>
            </a:r>
            <a:r>
              <a:rPr lang="en-US" altLang="zh-CN" sz="2800" b="1" spc="30" dirty="0">
                <a:latin typeface="华文楷体" panose="02010600040101010101" pitchFamily="2" charset="-122"/>
                <a:ea typeface="华文楷体" panose="02010600040101010101" pitchFamily="2" charset="-122"/>
                <a:cs typeface="Noto Sans CJK JP Regular"/>
              </a:rPr>
              <a:t>CPU</a:t>
            </a:r>
            <a:r>
              <a:rPr lang="zh-CN" altLang="en-US" sz="2800" b="1" spc="30" dirty="0">
                <a:latin typeface="华文楷体" panose="02010600040101010101" pitchFamily="2" charset="-122"/>
                <a:ea typeface="华文楷体" panose="02010600040101010101" pitchFamily="2" charset="-122"/>
                <a:cs typeface="Noto Sans CJK JP Regular"/>
              </a:rPr>
              <a:t>根据该地址读取指令并分析，如果不是</a:t>
            </a:r>
            <a:r>
              <a:rPr lang="zh-CN" altLang="en-US" sz="2800" b="1" spc="30" dirty="0">
                <a:solidFill>
                  <a:srgbClr val="0000FF"/>
                </a:solidFill>
                <a:latin typeface="华文楷体" panose="02010600040101010101" pitchFamily="2" charset="-122"/>
                <a:ea typeface="华文楷体" panose="02010600040101010101" pitchFamily="2" charset="-122"/>
                <a:cs typeface="Noto Sans CJK JP Regular"/>
              </a:rPr>
              <a:t>转移指令</a:t>
            </a:r>
            <a:r>
              <a:rPr lang="zh-CN" altLang="en-US" sz="2800" b="1" spc="30" dirty="0">
                <a:latin typeface="华文楷体" panose="02010600040101010101" pitchFamily="2" charset="-122"/>
                <a:ea typeface="华文楷体" panose="02010600040101010101" pitchFamily="2" charset="-122"/>
                <a:cs typeface="Noto Sans CJK JP Regular"/>
              </a:rPr>
              <a:t>，则</a:t>
            </a:r>
            <a:r>
              <a:rPr lang="en-US" altLang="zh-CN" sz="2800" b="1" spc="30" dirty="0">
                <a:latin typeface="华文楷体" panose="02010600040101010101" pitchFamily="2" charset="-122"/>
                <a:ea typeface="华文楷体" panose="02010600040101010101" pitchFamily="2" charset="-122"/>
                <a:cs typeface="Noto Sans CJK JP Regular"/>
              </a:rPr>
              <a:t>CPU</a:t>
            </a:r>
            <a:r>
              <a:rPr lang="zh-CN" altLang="en-US" sz="2800" b="1" spc="30" dirty="0">
                <a:latin typeface="华文楷体" panose="02010600040101010101" pitchFamily="2" charset="-122"/>
                <a:ea typeface="华文楷体" panose="02010600040101010101" pitchFamily="2" charset="-122"/>
                <a:cs typeface="Noto Sans CJK JP Regular"/>
              </a:rPr>
              <a:t>确定该指令的长度后，将</a:t>
            </a:r>
            <a:r>
              <a:rPr lang="en-US" altLang="zh-CN" sz="2800" b="1" spc="30" dirty="0">
                <a:latin typeface="华文楷体" panose="02010600040101010101" pitchFamily="2" charset="-122"/>
                <a:ea typeface="华文楷体" panose="02010600040101010101" pitchFamily="2" charset="-122"/>
                <a:cs typeface="Noto Sans CJK JP Regular"/>
              </a:rPr>
              <a:t>PC</a:t>
            </a:r>
            <a:r>
              <a:rPr lang="zh-CN" altLang="en-US" sz="2800" b="1" spc="30" dirty="0">
                <a:latin typeface="华文楷体" panose="02010600040101010101" pitchFamily="2" charset="-122"/>
                <a:ea typeface="华文楷体" panose="02010600040101010101" pitchFamily="2" charset="-122"/>
                <a:cs typeface="Noto Sans CJK JP Regular"/>
              </a:rPr>
              <a:t>加上该</a:t>
            </a: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指令的长度</a:t>
            </a:r>
            <a:r>
              <a:rPr lang="zh-CN" altLang="en-US" sz="2800" b="1" spc="30" dirty="0">
                <a:latin typeface="华文楷体" panose="02010600040101010101" pitchFamily="2" charset="-122"/>
                <a:ea typeface="华文楷体" panose="02010600040101010101" pitchFamily="2" charset="-122"/>
                <a:cs typeface="Noto Sans CJK JP Regular"/>
              </a:rPr>
              <a:t>，使其指向下一条指令的地址</a:t>
            </a:r>
            <a:r>
              <a:rPr lang="zh-CN" altLang="en-US" sz="2800" spc="30" dirty="0">
                <a:latin typeface="华文楷体" panose="02010600040101010101" pitchFamily="2" charset="-122"/>
                <a:ea typeface="华文楷体" panose="02010600040101010101" pitchFamily="2" charset="-122"/>
                <a:cs typeface="Noto Sans CJK JP Regular"/>
              </a:rPr>
              <a:t>。</a:t>
            </a:r>
            <a:endParaRPr lang="en-US" altLang="zh-CN" sz="2800"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如果读取的指令是转移指令，则</a:t>
            </a:r>
            <a:r>
              <a:rPr lang="en-US" altLang="zh-CN" sz="2800" b="1" spc="30" dirty="0">
                <a:latin typeface="华文楷体" panose="02010600040101010101" pitchFamily="2" charset="-122"/>
                <a:ea typeface="华文楷体" panose="02010600040101010101" pitchFamily="2" charset="-122"/>
                <a:cs typeface="Noto Sans CJK JP Regular"/>
              </a:rPr>
              <a:t>CPU</a:t>
            </a:r>
            <a:r>
              <a:rPr lang="zh-CN" altLang="en-US" sz="2800" b="1" spc="30" dirty="0">
                <a:latin typeface="华文楷体" panose="02010600040101010101" pitchFamily="2" charset="-122"/>
                <a:ea typeface="华文楷体" panose="02010600040101010101" pitchFamily="2" charset="-122"/>
                <a:cs typeface="Noto Sans CJK JP Regular"/>
              </a:rPr>
              <a:t>会按照</a:t>
            </a: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转移地址</a:t>
            </a:r>
            <a:r>
              <a:rPr lang="zh-CN" altLang="en-US" sz="2800" b="1" spc="30" dirty="0">
                <a:latin typeface="华文楷体" panose="02010600040101010101" pitchFamily="2" charset="-122"/>
                <a:ea typeface="华文楷体" panose="02010600040101010101" pitchFamily="2" charset="-122"/>
                <a:cs typeface="Noto Sans CJK JP Regular"/>
              </a:rPr>
              <a:t>来获取指令。</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en-US" altLang="zh-CN" sz="2800" b="1" dirty="0">
                <a:latin typeface="华文楷体" panose="02010600040101010101" pitchFamily="2" charset="-122"/>
                <a:ea typeface="华文楷体" panose="02010600040101010101" pitchFamily="2" charset="-122"/>
                <a:cs typeface="Noto Sans CJK JP Regular"/>
              </a:rPr>
              <a:t>CPU</a:t>
            </a:r>
            <a:r>
              <a:rPr lang="zh-CN" altLang="en-US" sz="2800" b="1" dirty="0">
                <a:latin typeface="华文楷体" panose="02010600040101010101" pitchFamily="2" charset="-122"/>
                <a:ea typeface="华文楷体" panose="02010600040101010101" pitchFamily="2" charset="-122"/>
                <a:cs typeface="Noto Sans CJK JP Regular"/>
              </a:rPr>
              <a:t>会重复执行上述过程。</a:t>
            </a:r>
          </a:p>
        </p:txBody>
      </p:sp>
      <p:sp>
        <p:nvSpPr>
          <p:cNvPr id="4" name="object 20">
            <a:extLst>
              <a:ext uri="{FF2B5EF4-FFF2-40B4-BE49-F238E27FC236}">
                <a16:creationId xmlns:a16="http://schemas.microsoft.com/office/drawing/2014/main" id="{6F02B6D5-7E2C-41C1-8FE7-8304592791B2}"/>
              </a:ext>
            </a:extLst>
          </p:cNvPr>
          <p:cNvSpPr txBox="1"/>
          <p:nvPr/>
        </p:nvSpPr>
        <p:spPr>
          <a:xfrm>
            <a:off x="2135188" y="1412876"/>
            <a:ext cx="7351712" cy="504825"/>
          </a:xfrm>
          <a:prstGeom prst="rect">
            <a:avLst/>
          </a:prstGeom>
        </p:spPr>
        <p:txBody>
          <a:bodyPr lIns="0" tIns="12065" rIns="0" bIns="0">
            <a:spAutoFit/>
          </a:bodyPr>
          <a:lstStyle>
            <a:defPPr>
              <a:defRPr lang="en-US"/>
            </a:defPPr>
            <a:lvl1pPr algn="ctr">
              <a:spcBef>
                <a:spcPts val="95"/>
              </a:spcBef>
              <a:defRPr sz="2400" b="1" spc="-5">
                <a:latin typeface="+mj-ea"/>
                <a:ea typeface="+mj-ea"/>
                <a:cs typeface="Comic Sans MS"/>
              </a:defRPr>
            </a:lvl1pPr>
          </a:lstStyle>
          <a:p>
            <a:pPr algn="l">
              <a:defRPr/>
            </a:pPr>
            <a:r>
              <a:rPr lang="zh-CN" altLang="en-US" sz="3200" dirty="0">
                <a:solidFill>
                  <a:srgbClr val="7030A0"/>
                </a:solidFill>
                <a:latin typeface="方正舒体" panose="02010601030101010101" pitchFamily="2" charset="-122"/>
                <a:ea typeface="方正舒体" panose="02010601030101010101" pitchFamily="2" charset="-122"/>
              </a:rPr>
              <a:t>程序计数器</a:t>
            </a:r>
            <a:r>
              <a:rPr lang="en-US" altLang="zh-CN" sz="3200" dirty="0">
                <a:solidFill>
                  <a:srgbClr val="7030A0"/>
                </a:solidFill>
                <a:latin typeface="方正舒体" panose="02010601030101010101" pitchFamily="2" charset="-122"/>
                <a:ea typeface="方正舒体" panose="02010601030101010101" pitchFamily="2" charset="-122"/>
              </a:rPr>
              <a:t>(Program Counter, PC)</a:t>
            </a:r>
            <a:endParaRPr sz="3200" dirty="0">
              <a:solidFill>
                <a:srgbClr val="7030A0"/>
              </a:solidFill>
              <a:latin typeface="方正舒体" panose="02010601030101010101" pitchFamily="2" charset="-122"/>
              <a:ea typeface="方正舒体" panose="02010601030101010101" pitchFamily="2" charset="-122"/>
            </a:endParaRPr>
          </a:p>
        </p:txBody>
      </p:sp>
    </p:spTree>
    <p:extLst>
      <p:ext uri="{BB962C8B-B14F-4D97-AF65-F5344CB8AC3E}">
        <p14:creationId xmlns:p14="http://schemas.microsoft.com/office/powerpoint/2010/main" val="830185142"/>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501C9CA-9903-46C5-8099-AFCB47FCF200}"/>
              </a:ext>
            </a:extLst>
          </p:cNvPr>
          <p:cNvSpPr>
            <a:spLocks noChangeArrowheads="1"/>
          </p:cNvSpPr>
          <p:nvPr/>
        </p:nvSpPr>
        <p:spPr bwMode="auto">
          <a:xfrm>
            <a:off x="1638300" y="190500"/>
            <a:ext cx="89154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zh-CN" sz="1600">
                <a:latin typeface="Tahoma" panose="020B0604030504040204" pitchFamily="34" charset="0"/>
              </a:rPr>
              <a:t>#include "stm32f10x.h</a:t>
            </a:r>
            <a:r>
              <a:rPr lang="zh-CN" altLang="zh-CN" sz="1600">
                <a:latin typeface="Arial" panose="020B0604020202020204" pitchFamily="34" charset="0"/>
              </a:rPr>
              <a:t>“</a:t>
            </a:r>
            <a:endParaRPr lang="zh-CN" altLang="zh-CN" sz="1600">
              <a:latin typeface="Tahoma" panose="020B0604030504040204" pitchFamily="34" charset="0"/>
            </a:endParaRPr>
          </a:p>
          <a:p>
            <a:pPr eaLnBrk="1" hangingPunct="1"/>
            <a:r>
              <a:rPr lang="zh-CN" altLang="zh-CN" sz="1400">
                <a:latin typeface="Tahoma" panose="020B0604030504040204" pitchFamily="34" charset="0"/>
              </a:rPr>
              <a:t>#define  LED_ALL     GPIO_Pin_0| GPIO_Pin_1| GPIO_Pin_2| GPIO_Pin_3| GPIO_Pin_4</a:t>
            </a:r>
          </a:p>
          <a:p>
            <a:pPr eaLnBrk="1" hangingPunct="1"/>
            <a:r>
              <a:rPr lang="zh-CN" altLang="zh-CN" sz="1600">
                <a:latin typeface="Tahoma" panose="020B0604030504040204" pitchFamily="34" charset="0"/>
              </a:rPr>
              <a:t> int main(void)</a:t>
            </a:r>
          </a:p>
          <a:p>
            <a:pPr eaLnBrk="1" hangingPunct="1"/>
            <a:r>
              <a:rPr lang="zh-CN" altLang="zh-CN" sz="1600">
                <a:latin typeface="Tahoma" panose="020B0604030504040204" pitchFamily="34" charset="0"/>
              </a:rPr>
              <a:t> {  </a:t>
            </a:r>
            <a:r>
              <a:rPr lang="en-US" altLang="zh-CN" sz="1600">
                <a:latin typeface="Tahoma" panose="020B0604030504040204" pitchFamily="34" charset="0"/>
              </a:rPr>
              <a:t>	</a:t>
            </a:r>
            <a:r>
              <a:rPr lang="zh-CN" altLang="zh-CN" sz="1600">
                <a:latin typeface="Tahoma" panose="020B0604030504040204" pitchFamily="34" charset="0"/>
              </a:rPr>
              <a:t>unsigned char j=0; chLsd=0xFE;</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 //打开相应外设的时钟：GPIOA</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RCC_APB2PeriphClockCmd(RCC_APB2Periph_GPIOA , ENABLE);</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GPIO_InitStructure.GPIO_Pin = LED_ALL; </a:t>
            </a:r>
            <a:r>
              <a:rPr lang="zh-CN" altLang="zh-CN">
                <a:latin typeface="Tahoma" panose="020B0604030504040204" pitchFamily="34" charset="0"/>
              </a:rPr>
              <a:t>//初始化GPIOA，用于驱动LED</a:t>
            </a:r>
            <a:endParaRPr lang="zh-CN" altLang="zh-CN" sz="1600">
              <a:latin typeface="Tahoma" panose="020B0604030504040204" pitchFamily="34" charset="0"/>
            </a:endParaRP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GPIO_InitStructure.GPIO_Mode = GPIO_Mode_Out_PP;//推挽输出</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GPIO_InitStructure.GPIO_Speed = GPIO_Speed_50MHz;//最高输出速度为50MHz</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GPIO_Init(GPIOA, &amp;GPIO_InitStructure);</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while (1)</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a:latin typeface="Tahoma" panose="020B0604030504040204" pitchFamily="34" charset="0"/>
              </a:rPr>
              <a:t>GPIO_Write(GPIOA, chLsd); </a:t>
            </a:r>
            <a:endParaRPr lang="zh-CN" altLang="zh-CN" sz="1600">
              <a:latin typeface="Tahoma" panose="020B0604030504040204" pitchFamily="34" charset="0"/>
            </a:endParaRP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Delay(10);</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chLsd&lt;&lt;1;</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j++;</a:t>
            </a:r>
          </a:p>
          <a:p>
            <a:pPr eaLnBrk="1" hangingPunct="1"/>
            <a:r>
              <a:rPr lang="en-US" altLang="zh-CN" sz="1600">
                <a:latin typeface="Tahoma" panose="020B0604030504040204" pitchFamily="34" charset="0"/>
              </a:rPr>
              <a:t>		</a:t>
            </a:r>
            <a:r>
              <a:rPr lang="zh-CN" altLang="zh-CN" sz="1600">
                <a:latin typeface="Tahoma" panose="020B0604030504040204" pitchFamily="34" charset="0"/>
              </a:rPr>
              <a:t> if(j&gt;0x05)</a:t>
            </a:r>
          </a:p>
          <a:p>
            <a:pPr eaLnBrk="1" hangingPunct="1"/>
            <a:r>
              <a:rPr lang="en-US" altLang="zh-CN" sz="1600">
                <a:latin typeface="Tahoma" panose="020B0604030504040204" pitchFamily="34" charset="0"/>
              </a:rPr>
              <a:t>		</a:t>
            </a:r>
            <a:r>
              <a:rPr lang="zh-CN" altLang="zh-CN" sz="1600">
                <a:latin typeface="Tahoma" panose="020B0604030504040204" pitchFamily="34" charset="0"/>
              </a:rPr>
              <a:t>{</a:t>
            </a:r>
            <a:r>
              <a:rPr lang="en-US" altLang="zh-CN" sz="1600">
                <a:latin typeface="Tahoma" panose="020B0604030504040204" pitchFamily="34" charset="0"/>
              </a:rPr>
              <a:t>	</a:t>
            </a:r>
            <a:r>
              <a:rPr lang="zh-CN" altLang="zh-CN" sz="1600">
                <a:latin typeface="Tahoma" panose="020B0604030504040204" pitchFamily="34" charset="0"/>
              </a:rPr>
              <a:t>chLsd=0XFE;</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j=0;</a:t>
            </a:r>
          </a:p>
          <a:p>
            <a:pPr eaLnBrk="1" hangingPunct="1"/>
            <a:r>
              <a:rPr lang="en-US" altLang="zh-CN" sz="1600">
                <a:latin typeface="Tahoma" panose="020B0604030504040204" pitchFamily="34" charset="0"/>
              </a:rPr>
              <a:t>		</a:t>
            </a:r>
            <a:r>
              <a:rPr lang="zh-CN" altLang="zh-CN" sz="1600">
                <a:latin typeface="Tahoma" panose="020B0604030504040204" pitchFamily="34" charset="0"/>
              </a:rPr>
              <a:t>}</a:t>
            </a:r>
          </a:p>
          <a:p>
            <a:pPr eaLnBrk="1" hangingPunct="1"/>
            <a:r>
              <a:rPr lang="en-US" altLang="zh-CN" sz="1600">
                <a:latin typeface="Tahoma" panose="020B0604030504040204" pitchFamily="34" charset="0"/>
              </a:rPr>
              <a:t>	</a:t>
            </a:r>
            <a:r>
              <a:rPr lang="zh-CN" altLang="zh-CN" sz="1600">
                <a:latin typeface="Tahoma" panose="020B0604030504040204" pitchFamily="34" charset="0"/>
              </a:rPr>
              <a:t>}</a:t>
            </a:r>
          </a:p>
          <a:p>
            <a:pPr eaLnBrk="1" hangingPunct="1"/>
            <a:r>
              <a:rPr lang="zh-CN" altLang="zh-CN" sz="1600">
                <a:latin typeface="Tahoma" panose="020B0604030504040204" pitchFamily="34" charset="0"/>
              </a:rPr>
              <a:t>}</a:t>
            </a:r>
          </a:p>
          <a:p>
            <a:pPr eaLnBrk="1" hangingPunct="1"/>
            <a:r>
              <a:rPr lang="zh-CN" altLang="zh-CN" sz="1600">
                <a:latin typeface="Tahoma" panose="020B0604030504040204" pitchFamily="34" charset="0"/>
              </a:rPr>
              <a:t>void Delay(vu32 nCount)</a:t>
            </a:r>
          </a:p>
          <a:p>
            <a:pPr eaLnBrk="1" hangingPunct="1"/>
            <a:r>
              <a:rPr lang="zh-CN" altLang="zh-CN" sz="1600">
                <a:latin typeface="Tahoma" panose="020B0604030504040204" pitchFamily="34" charset="0"/>
              </a:rPr>
              <a:t>{</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 for(; nCount != 0; nCount--);</a:t>
            </a:r>
          </a:p>
          <a:p>
            <a:pPr eaLnBrk="1" hangingPunct="1"/>
            <a:r>
              <a:rPr lang="zh-CN" altLang="zh-CN" sz="1600">
                <a:latin typeface="Tahoma" panose="020B0604030504040204" pitchFamily="34" charset="0"/>
              </a:rPr>
              <a:t>}</a:t>
            </a:r>
          </a:p>
        </p:txBody>
      </p:sp>
    </p:spTree>
    <p:extLst>
      <p:ext uri="{BB962C8B-B14F-4D97-AF65-F5344CB8AC3E}">
        <p14:creationId xmlns:p14="http://schemas.microsoft.com/office/powerpoint/2010/main" val="666500907"/>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6E2B7E42-BBF8-4D1F-9C67-BC84AF36CE3D}"/>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7F59E2BB-E409-4B91-9A6E-ADC3A9DA5841}"/>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10</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Cortex-M3</a:t>
            </a:r>
            <a:r>
              <a:rPr lang="zh-CN" altLang="en-US" sz="3200" b="1">
                <a:solidFill>
                  <a:schemeClr val="tx2"/>
                </a:solidFill>
                <a:latin typeface="黑体" panose="02010609060101010101" pitchFamily="49" charset="-122"/>
                <a:ea typeface="黑体" panose="02010609060101010101" pitchFamily="49" charset="-122"/>
              </a:rPr>
              <a:t>定时器</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D9680DC8-2AD0-4981-BB5F-5BD7AAB2DDAD}"/>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28978196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a:extLst>
              <a:ext uri="{FF2B5EF4-FFF2-40B4-BE49-F238E27FC236}">
                <a16:creationId xmlns:a16="http://schemas.microsoft.com/office/drawing/2014/main" id="{06421D2E-9DC4-470E-B771-61203461C8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4788" y="695325"/>
            <a:ext cx="9193213" cy="604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2156007"/>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34254FBD-6246-40A6-95B5-B8D3F497414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 的时钟</a:t>
            </a:r>
          </a:p>
        </p:txBody>
      </p:sp>
      <p:sp>
        <p:nvSpPr>
          <p:cNvPr id="14339" name="Rectangle 3" descr="Rectangle: Click to edit Master text styles&#10;Second level&#10;Third level&#10;Fourth level&#10;Fifth level">
            <a:extLst>
              <a:ext uri="{FF2B5EF4-FFF2-40B4-BE49-F238E27FC236}">
                <a16:creationId xmlns:a16="http://schemas.microsoft.com/office/drawing/2014/main" id="{62632839-BB98-41E9-B0B4-0E87A0A2FA57}"/>
              </a:ext>
            </a:extLst>
          </p:cNvPr>
          <p:cNvSpPr txBox="1">
            <a:spLocks noChangeArrowheads="1"/>
          </p:cNvSpPr>
          <p:nvPr/>
        </p:nvSpPr>
        <p:spPr bwMode="auto">
          <a:xfrm>
            <a:off x="1631951" y="2112963"/>
            <a:ext cx="885666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HSI</a:t>
            </a:r>
            <a:r>
              <a:rPr kumimoji="1" lang="zh-CN" altLang="en-US" sz="2400" b="1">
                <a:latin typeface="楷体" panose="02010609060101010101" pitchFamily="49" charset="-122"/>
                <a:ea typeface="楷体" panose="02010609060101010101" pitchFamily="49" charset="-122"/>
              </a:rPr>
              <a:t>是高速内部时钟，</a:t>
            </a:r>
            <a:r>
              <a:rPr kumimoji="1" lang="en-US" altLang="zh-CN" sz="2400" b="1">
                <a:latin typeface="楷体" panose="02010609060101010101" pitchFamily="49" charset="-122"/>
                <a:ea typeface="楷体" panose="02010609060101010101" pitchFamily="49" charset="-122"/>
              </a:rPr>
              <a:t>RC</a:t>
            </a:r>
            <a:r>
              <a:rPr kumimoji="1" lang="zh-CN" altLang="en-US" sz="2400" b="1">
                <a:latin typeface="楷体" panose="02010609060101010101" pitchFamily="49" charset="-122"/>
                <a:ea typeface="楷体" panose="02010609060101010101" pitchFamily="49" charset="-122"/>
              </a:rPr>
              <a:t>振荡器，频率为</a:t>
            </a:r>
            <a:r>
              <a:rPr kumimoji="1" lang="en-US" altLang="zh-CN" sz="2400" b="1">
                <a:latin typeface="楷体" panose="02010609060101010101" pitchFamily="49" charset="-122"/>
                <a:ea typeface="楷体" panose="02010609060101010101" pitchFamily="49" charset="-122"/>
              </a:rPr>
              <a:t>8MHz</a:t>
            </a:r>
            <a:r>
              <a:rPr kumimoji="1" lang="zh-CN" altLang="en-US" sz="2400" b="1">
                <a:latin typeface="楷体" panose="02010609060101010101" pitchFamily="49" charset="-122"/>
                <a:ea typeface="楷体" panose="02010609060101010101" pitchFamily="49" charset="-122"/>
              </a:rPr>
              <a:t>，精度不高。</a:t>
            </a:r>
          </a:p>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HSE</a:t>
            </a:r>
            <a:r>
              <a:rPr kumimoji="1" lang="zh-CN" altLang="en-US" sz="2400" b="1">
                <a:latin typeface="楷体" panose="02010609060101010101" pitchFamily="49" charset="-122"/>
                <a:ea typeface="楷体" panose="02010609060101010101" pitchFamily="49" charset="-122"/>
              </a:rPr>
              <a:t>是高速外部时钟，可接石英</a:t>
            </a:r>
            <a:r>
              <a:rPr kumimoji="1" lang="en-US" altLang="zh-CN" sz="2400" b="1">
                <a:latin typeface="楷体" panose="02010609060101010101" pitchFamily="49" charset="-122"/>
                <a:ea typeface="楷体" panose="02010609060101010101" pitchFamily="49" charset="-122"/>
              </a:rPr>
              <a:t>/</a:t>
            </a:r>
            <a:r>
              <a:rPr kumimoji="1" lang="zh-CN" altLang="en-US" sz="2400" b="1">
                <a:latin typeface="楷体" panose="02010609060101010101" pitchFamily="49" charset="-122"/>
                <a:ea typeface="楷体" panose="02010609060101010101" pitchFamily="49" charset="-122"/>
              </a:rPr>
              <a:t>陶瓷谐振器，或者接外部时钟源，频率范围为</a:t>
            </a:r>
            <a:r>
              <a:rPr kumimoji="1" lang="en-US" altLang="zh-CN" sz="2400" b="1">
                <a:latin typeface="楷体" panose="02010609060101010101" pitchFamily="49" charset="-122"/>
                <a:ea typeface="楷体" panose="02010609060101010101" pitchFamily="49" charset="-122"/>
              </a:rPr>
              <a:t>4MHz~16MHz</a:t>
            </a:r>
            <a:r>
              <a:rPr kumimoji="1" lang="zh-CN" altLang="en-US" sz="2400" b="1">
                <a:latin typeface="楷体" panose="02010609060101010101" pitchFamily="49" charset="-122"/>
                <a:ea typeface="楷体" panose="02010609060101010101" pitchFamily="49" charset="-122"/>
              </a:rPr>
              <a:t>。</a:t>
            </a:r>
            <a:endParaRPr kumimoji="1" lang="en-US" altLang="zh-CN" sz="2400" b="1">
              <a:latin typeface="楷体" panose="02010609060101010101" pitchFamily="49" charset="-122"/>
              <a:ea typeface="楷体" panose="02010609060101010101" pitchFamily="49" charset="-122"/>
            </a:endParaRPr>
          </a:p>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LSI</a:t>
            </a:r>
            <a:r>
              <a:rPr kumimoji="1" lang="zh-CN" altLang="en-US" sz="2400" b="1">
                <a:latin typeface="楷体" panose="02010609060101010101" pitchFamily="49" charset="-122"/>
                <a:ea typeface="楷体" panose="02010609060101010101" pitchFamily="49" charset="-122"/>
              </a:rPr>
              <a:t>是低速内部时钟，</a:t>
            </a:r>
            <a:r>
              <a:rPr kumimoji="1" lang="en-US" altLang="zh-CN" sz="2400" b="1">
                <a:latin typeface="楷体" panose="02010609060101010101" pitchFamily="49" charset="-122"/>
                <a:ea typeface="楷体" panose="02010609060101010101" pitchFamily="49" charset="-122"/>
              </a:rPr>
              <a:t>RC</a:t>
            </a:r>
            <a:r>
              <a:rPr kumimoji="1" lang="zh-CN" altLang="en-US" sz="2400" b="1">
                <a:latin typeface="楷体" panose="02010609060101010101" pitchFamily="49" charset="-122"/>
                <a:ea typeface="楷体" panose="02010609060101010101" pitchFamily="49" charset="-122"/>
              </a:rPr>
              <a:t>振荡器，频率为</a:t>
            </a:r>
            <a:r>
              <a:rPr kumimoji="1" lang="en-US" altLang="zh-CN" sz="2400" b="1">
                <a:latin typeface="楷体" panose="02010609060101010101" pitchFamily="49" charset="-122"/>
                <a:ea typeface="楷体" panose="02010609060101010101" pitchFamily="49" charset="-122"/>
              </a:rPr>
              <a:t>40kHz</a:t>
            </a:r>
            <a:r>
              <a:rPr kumimoji="1" lang="zh-CN" altLang="en-US" sz="2400" b="1">
                <a:latin typeface="楷体" panose="02010609060101010101" pitchFamily="49" charset="-122"/>
                <a:ea typeface="楷体" panose="02010609060101010101" pitchFamily="49" charset="-122"/>
              </a:rPr>
              <a:t>，提供低功耗时钟。</a:t>
            </a:r>
            <a:endParaRPr kumimoji="1" lang="en-US" altLang="zh-CN" sz="2400" b="1">
              <a:latin typeface="楷体" panose="02010609060101010101" pitchFamily="49" charset="-122"/>
              <a:ea typeface="楷体" panose="02010609060101010101" pitchFamily="49" charset="-122"/>
            </a:endParaRPr>
          </a:p>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LSE</a:t>
            </a:r>
            <a:r>
              <a:rPr kumimoji="1" lang="zh-CN" altLang="en-US" sz="2400" b="1">
                <a:latin typeface="楷体" panose="02010609060101010101" pitchFamily="49" charset="-122"/>
                <a:ea typeface="楷体" panose="02010609060101010101" pitchFamily="49" charset="-122"/>
              </a:rPr>
              <a:t>是低速外部时钟，接频率为</a:t>
            </a:r>
            <a:r>
              <a:rPr kumimoji="1" lang="en-US" altLang="zh-CN" sz="2400" b="1">
                <a:latin typeface="楷体" panose="02010609060101010101" pitchFamily="49" charset="-122"/>
                <a:ea typeface="楷体" panose="02010609060101010101" pitchFamily="49" charset="-122"/>
              </a:rPr>
              <a:t>32.768kHz</a:t>
            </a:r>
            <a:r>
              <a:rPr kumimoji="1" lang="zh-CN" altLang="en-US" sz="2400" b="1">
                <a:latin typeface="楷体" panose="02010609060101010101" pitchFamily="49" charset="-122"/>
                <a:ea typeface="楷体" panose="02010609060101010101" pitchFamily="49" charset="-122"/>
              </a:rPr>
              <a:t>的石英晶体。</a:t>
            </a:r>
            <a:endParaRPr kumimoji="1" lang="en-US" altLang="zh-CN" sz="2400" b="1">
              <a:latin typeface="楷体" panose="02010609060101010101" pitchFamily="49" charset="-122"/>
              <a:ea typeface="楷体" panose="02010609060101010101" pitchFamily="49" charset="-122"/>
            </a:endParaRPr>
          </a:p>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PLL</a:t>
            </a:r>
            <a:r>
              <a:rPr kumimoji="1" lang="zh-CN" altLang="en-US" sz="2400" b="1">
                <a:latin typeface="楷体" panose="02010609060101010101" pitchFamily="49" charset="-122"/>
                <a:ea typeface="楷体" panose="02010609060101010101" pitchFamily="49" charset="-122"/>
              </a:rPr>
              <a:t>为锁相环倍频输出，其时钟输入源可选择为</a:t>
            </a:r>
            <a:r>
              <a:rPr kumimoji="1" lang="en-US" altLang="zh-CN" sz="2400" b="1">
                <a:latin typeface="楷体" panose="02010609060101010101" pitchFamily="49" charset="-122"/>
                <a:ea typeface="楷体" panose="02010609060101010101" pitchFamily="49" charset="-122"/>
              </a:rPr>
              <a:t>HSI/2</a:t>
            </a:r>
            <a:r>
              <a:rPr kumimoji="1" lang="zh-CN" altLang="en-US" sz="2400" b="1">
                <a:latin typeface="楷体" panose="02010609060101010101" pitchFamily="49" charset="-122"/>
                <a:ea typeface="楷体" panose="02010609060101010101" pitchFamily="49" charset="-122"/>
              </a:rPr>
              <a:t>、</a:t>
            </a:r>
            <a:r>
              <a:rPr kumimoji="1" lang="en-US" altLang="zh-CN" sz="2400" b="1">
                <a:latin typeface="楷体" panose="02010609060101010101" pitchFamily="49" charset="-122"/>
                <a:ea typeface="楷体" panose="02010609060101010101" pitchFamily="49" charset="-122"/>
              </a:rPr>
              <a:t>HSE</a:t>
            </a:r>
            <a:r>
              <a:rPr kumimoji="1" lang="zh-CN" altLang="en-US" sz="2400" b="1">
                <a:latin typeface="楷体" panose="02010609060101010101" pitchFamily="49" charset="-122"/>
                <a:ea typeface="楷体" panose="02010609060101010101" pitchFamily="49" charset="-122"/>
              </a:rPr>
              <a:t>或者</a:t>
            </a:r>
            <a:r>
              <a:rPr kumimoji="1" lang="en-US" altLang="zh-CN" sz="2400" b="1">
                <a:latin typeface="楷体" panose="02010609060101010101" pitchFamily="49" charset="-122"/>
                <a:ea typeface="楷体" panose="02010609060101010101" pitchFamily="49" charset="-122"/>
              </a:rPr>
              <a:t>HSE/2</a:t>
            </a:r>
            <a:r>
              <a:rPr kumimoji="1" lang="zh-CN" altLang="en-US" sz="2400" b="1">
                <a:latin typeface="楷体" panose="02010609060101010101" pitchFamily="49" charset="-122"/>
                <a:ea typeface="楷体" panose="02010609060101010101" pitchFamily="49" charset="-122"/>
              </a:rPr>
              <a:t>。 倍频可选择为</a:t>
            </a:r>
            <a:r>
              <a:rPr kumimoji="1" lang="en-US" altLang="zh-CN" sz="2400" b="1">
                <a:latin typeface="楷体" panose="02010609060101010101" pitchFamily="49" charset="-122"/>
                <a:ea typeface="楷体" panose="02010609060101010101" pitchFamily="49" charset="-122"/>
              </a:rPr>
              <a:t>2~16</a:t>
            </a:r>
            <a:r>
              <a:rPr kumimoji="1" lang="zh-CN" altLang="en-US" sz="2400" b="1">
                <a:latin typeface="楷体" panose="02010609060101010101" pitchFamily="49" charset="-122"/>
                <a:ea typeface="楷体" panose="02010609060101010101" pitchFamily="49" charset="-122"/>
              </a:rPr>
              <a:t>倍，但是其输出频率最大不得超过</a:t>
            </a:r>
            <a:r>
              <a:rPr kumimoji="1" lang="en-US" altLang="zh-CN" sz="2400" b="1">
                <a:latin typeface="楷体" panose="02010609060101010101" pitchFamily="49" charset="-122"/>
                <a:ea typeface="楷体" panose="02010609060101010101" pitchFamily="49" charset="-122"/>
              </a:rPr>
              <a:t>72MHz</a:t>
            </a:r>
            <a:r>
              <a:rPr kumimoji="1" lang="zh-CN" altLang="en-US" sz="2400" b="1">
                <a:latin typeface="楷体" panose="02010609060101010101" pitchFamily="49" charset="-122"/>
                <a:ea typeface="楷体" panose="02010609060101010101" pitchFamily="49" charset="-122"/>
              </a:rPr>
              <a:t>。</a:t>
            </a:r>
          </a:p>
        </p:txBody>
      </p:sp>
      <p:sp>
        <p:nvSpPr>
          <p:cNvPr id="5" name="矩形 4">
            <a:extLst>
              <a:ext uri="{FF2B5EF4-FFF2-40B4-BE49-F238E27FC236}">
                <a16:creationId xmlns:a16="http://schemas.microsoft.com/office/drawing/2014/main" id="{E018406E-C10D-4345-85F9-89F5D03ECBB8}"/>
              </a:ext>
            </a:extLst>
          </p:cNvPr>
          <p:cNvSpPr/>
          <p:nvPr/>
        </p:nvSpPr>
        <p:spPr>
          <a:xfrm>
            <a:off x="1992314" y="1408114"/>
            <a:ext cx="8137525" cy="581025"/>
          </a:xfrm>
          <a:prstGeom prst="rect">
            <a:avLst/>
          </a:prstGeom>
        </p:spPr>
        <p:txBody>
          <a:bodyPr>
            <a:spAutoFit/>
          </a:bodyPr>
          <a:lstStyle/>
          <a:p>
            <a:pPr>
              <a:lnSpc>
                <a:spcPct val="150000"/>
              </a:lnSpc>
              <a:defRPr/>
            </a:pPr>
            <a:r>
              <a:rPr lang="en-US" altLang="zh-CN" sz="2400" b="1" dirty="0">
                <a:latin typeface="+mj-ea"/>
                <a:ea typeface="+mj-ea"/>
              </a:rPr>
              <a:t>STM32 </a:t>
            </a:r>
            <a:r>
              <a:rPr lang="zh-CN" altLang="en-US" sz="2400" b="1" dirty="0">
                <a:latin typeface="+mj-ea"/>
                <a:ea typeface="+mj-ea"/>
              </a:rPr>
              <a:t>有</a:t>
            </a:r>
            <a:r>
              <a:rPr lang="en-US" altLang="zh-CN" sz="2400" b="1" dirty="0">
                <a:latin typeface="+mj-ea"/>
                <a:ea typeface="+mj-ea"/>
              </a:rPr>
              <a:t>5</a:t>
            </a:r>
            <a:r>
              <a:rPr lang="zh-CN" altLang="en-US" sz="2400" b="1" dirty="0">
                <a:latin typeface="+mj-ea"/>
                <a:ea typeface="+mj-ea"/>
              </a:rPr>
              <a:t>个时钟源</a:t>
            </a:r>
            <a:r>
              <a:rPr lang="en-US" altLang="zh-CN" sz="2400" b="1" dirty="0">
                <a:latin typeface="+mj-ea"/>
                <a:ea typeface="+mj-ea"/>
              </a:rPr>
              <a:t>:HSI</a:t>
            </a:r>
            <a:r>
              <a:rPr lang="zh-CN" altLang="en-US" sz="2400" b="1" dirty="0">
                <a:latin typeface="+mj-ea"/>
                <a:ea typeface="+mj-ea"/>
              </a:rPr>
              <a:t>、</a:t>
            </a:r>
            <a:r>
              <a:rPr lang="en-US" altLang="zh-CN" sz="2400" b="1" dirty="0">
                <a:latin typeface="+mj-ea"/>
                <a:ea typeface="+mj-ea"/>
              </a:rPr>
              <a:t>HSE</a:t>
            </a:r>
            <a:r>
              <a:rPr lang="zh-CN" altLang="en-US" sz="2400" b="1" dirty="0">
                <a:latin typeface="+mj-ea"/>
                <a:ea typeface="+mj-ea"/>
              </a:rPr>
              <a:t>、</a:t>
            </a:r>
            <a:r>
              <a:rPr lang="en-US" altLang="zh-CN" sz="2400" b="1" dirty="0">
                <a:latin typeface="+mj-ea"/>
                <a:ea typeface="+mj-ea"/>
              </a:rPr>
              <a:t>LSI</a:t>
            </a:r>
            <a:r>
              <a:rPr lang="zh-CN" altLang="en-US" sz="2400" b="1" dirty="0">
                <a:latin typeface="+mj-ea"/>
                <a:ea typeface="+mj-ea"/>
              </a:rPr>
              <a:t>、</a:t>
            </a:r>
            <a:r>
              <a:rPr lang="en-US" altLang="zh-CN" sz="2400" b="1" dirty="0">
                <a:latin typeface="+mj-ea"/>
                <a:ea typeface="+mj-ea"/>
              </a:rPr>
              <a:t>LSE</a:t>
            </a:r>
            <a:r>
              <a:rPr lang="zh-CN" altLang="en-US" sz="2400" b="1" dirty="0">
                <a:latin typeface="+mj-ea"/>
                <a:ea typeface="+mj-ea"/>
              </a:rPr>
              <a:t>、</a:t>
            </a:r>
            <a:r>
              <a:rPr lang="en-US" altLang="zh-CN" sz="2400" b="1" dirty="0">
                <a:latin typeface="+mj-ea"/>
                <a:ea typeface="+mj-ea"/>
              </a:rPr>
              <a:t>PLL</a:t>
            </a:r>
            <a:r>
              <a:rPr lang="zh-CN" altLang="en-US" sz="2400" b="1" dirty="0">
                <a:latin typeface="+mj-ea"/>
                <a:ea typeface="+mj-ea"/>
              </a:rPr>
              <a:t>。</a:t>
            </a:r>
          </a:p>
        </p:txBody>
      </p:sp>
    </p:spTree>
    <p:extLst>
      <p:ext uri="{BB962C8B-B14F-4D97-AF65-F5344CB8AC3E}">
        <p14:creationId xmlns:p14="http://schemas.microsoft.com/office/powerpoint/2010/main" val="3256584238"/>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612279C7-02A0-4368-BD73-97A43EA501D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 的时钟</a:t>
            </a:r>
          </a:p>
        </p:txBody>
      </p:sp>
      <p:sp>
        <p:nvSpPr>
          <p:cNvPr id="6" name="矩形 5">
            <a:extLst>
              <a:ext uri="{FF2B5EF4-FFF2-40B4-BE49-F238E27FC236}">
                <a16:creationId xmlns:a16="http://schemas.microsoft.com/office/drawing/2014/main" id="{544CE8C8-8722-43EA-8AC0-B85F65053C1F}"/>
              </a:ext>
            </a:extLst>
          </p:cNvPr>
          <p:cNvSpPr/>
          <p:nvPr/>
        </p:nvSpPr>
        <p:spPr>
          <a:xfrm>
            <a:off x="1965326" y="1720850"/>
            <a:ext cx="8353425" cy="2787650"/>
          </a:xfrm>
          <a:prstGeom prst="rect">
            <a:avLst/>
          </a:prstGeom>
        </p:spPr>
        <p:txBody>
          <a:bodyPr>
            <a:spAutoFit/>
          </a:bodyPr>
          <a:lstStyle/>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系统时钟</a:t>
            </a:r>
            <a:r>
              <a:rPr lang="en-US" altLang="zh-CN" sz="2400" kern="0" dirty="0">
                <a:solidFill>
                  <a:srgbClr val="0033CC"/>
                </a:solidFill>
                <a:latin typeface="+mj-ea"/>
                <a:ea typeface="+mj-ea"/>
              </a:rPr>
              <a:t>SYSCLK</a:t>
            </a:r>
            <a:r>
              <a:rPr lang="zh-CN" altLang="en-US" sz="2400" kern="0" dirty="0">
                <a:solidFill>
                  <a:srgbClr val="0033CC"/>
                </a:solidFill>
                <a:latin typeface="+mj-ea"/>
                <a:ea typeface="+mj-ea"/>
              </a:rPr>
              <a:t>可来源于三个时钟源：</a:t>
            </a: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HSI</a:t>
            </a:r>
            <a:r>
              <a:rPr lang="zh-CN" altLang="en-US" sz="2400" b="1" kern="0" dirty="0">
                <a:solidFill>
                  <a:srgbClr val="006600"/>
                </a:solidFill>
                <a:latin typeface="仿宋" panose="02010609060101010101" pitchFamily="49" charset="-122"/>
                <a:ea typeface="仿宋" panose="02010609060101010101" pitchFamily="49" charset="-122"/>
              </a:rPr>
              <a:t>振荡器时钟</a:t>
            </a:r>
            <a:endParaRPr lang="en-US" altLang="zh-CN" sz="2400" b="1" kern="0" dirty="0">
              <a:solidFill>
                <a:srgbClr val="006600"/>
              </a:solidFill>
              <a:latin typeface="仿宋" panose="02010609060101010101" pitchFamily="49" charset="-122"/>
              <a:ea typeface="仿宋" panose="02010609060101010101" pitchFamily="49" charset="-122"/>
            </a:endParaRP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HSE</a:t>
            </a:r>
            <a:r>
              <a:rPr lang="zh-CN" altLang="en-US" sz="2400" b="1" kern="0" dirty="0">
                <a:solidFill>
                  <a:srgbClr val="006600"/>
                </a:solidFill>
                <a:latin typeface="仿宋" panose="02010609060101010101" pitchFamily="49" charset="-122"/>
                <a:ea typeface="仿宋" panose="02010609060101010101" pitchFamily="49" charset="-122"/>
              </a:rPr>
              <a:t>振荡器时钟</a:t>
            </a:r>
            <a:endParaRPr lang="en-US" altLang="zh-CN" sz="2400" b="1" kern="0" dirty="0">
              <a:solidFill>
                <a:srgbClr val="006600"/>
              </a:solidFill>
              <a:latin typeface="仿宋" panose="02010609060101010101" pitchFamily="49" charset="-122"/>
              <a:ea typeface="仿宋" panose="02010609060101010101" pitchFamily="49" charset="-122"/>
            </a:endParaRP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PLL</a:t>
            </a:r>
            <a:r>
              <a:rPr lang="zh-CN" altLang="en-US" sz="2400" b="1" kern="0" dirty="0">
                <a:solidFill>
                  <a:srgbClr val="006600"/>
                </a:solidFill>
                <a:latin typeface="仿宋" panose="02010609060101010101" pitchFamily="49" charset="-122"/>
                <a:ea typeface="仿宋" panose="02010609060101010101" pitchFamily="49" charset="-122"/>
              </a:rPr>
              <a:t>时钟</a:t>
            </a:r>
          </a:p>
          <a:p>
            <a:pPr marL="342900" indent="-342900">
              <a:lnSpc>
                <a:spcPct val="90000"/>
              </a:lnSpc>
              <a:spcBef>
                <a:spcPct val="20000"/>
              </a:spcBef>
              <a:buClr>
                <a:srgbClr val="CC0066"/>
              </a:buClr>
              <a:buSzPct val="70000"/>
              <a:buFont typeface="Wingdings" pitchFamily="2" charset="2"/>
              <a:buChar char="v"/>
              <a:defRPr/>
            </a:pPr>
            <a:r>
              <a:rPr lang="en-US" altLang="zh-CN" sz="2400" kern="0" dirty="0">
                <a:solidFill>
                  <a:srgbClr val="0033CC"/>
                </a:solidFill>
                <a:latin typeface="+mj-ea"/>
                <a:ea typeface="+mj-ea"/>
              </a:rPr>
              <a:t>STM32</a:t>
            </a:r>
            <a:r>
              <a:rPr lang="zh-CN" altLang="en-US" sz="2400" kern="0" dirty="0">
                <a:solidFill>
                  <a:srgbClr val="0033CC"/>
                </a:solidFill>
                <a:latin typeface="+mj-ea"/>
                <a:ea typeface="+mj-ea"/>
              </a:rPr>
              <a:t>可以选择一个时钟信号输出到</a:t>
            </a:r>
            <a:r>
              <a:rPr lang="en-US" altLang="zh-CN" sz="2400" kern="0" dirty="0">
                <a:solidFill>
                  <a:srgbClr val="0033CC"/>
                </a:solidFill>
                <a:latin typeface="+mj-ea"/>
                <a:ea typeface="+mj-ea"/>
              </a:rPr>
              <a:t>MCO</a:t>
            </a:r>
            <a:r>
              <a:rPr lang="zh-CN" altLang="en-US" sz="2400" kern="0" dirty="0">
                <a:solidFill>
                  <a:srgbClr val="0033CC"/>
                </a:solidFill>
                <a:latin typeface="+mj-ea"/>
                <a:ea typeface="+mj-ea"/>
              </a:rPr>
              <a:t>脚</a:t>
            </a:r>
            <a:r>
              <a:rPr lang="en-US" altLang="zh-CN" sz="2400" kern="0" dirty="0">
                <a:solidFill>
                  <a:srgbClr val="0033CC"/>
                </a:solidFill>
                <a:latin typeface="+mj-ea"/>
                <a:ea typeface="+mj-ea"/>
              </a:rPr>
              <a:t>(PA8)</a:t>
            </a:r>
            <a:r>
              <a:rPr lang="zh-CN" altLang="en-US" sz="2400" kern="0" dirty="0">
                <a:solidFill>
                  <a:srgbClr val="0033CC"/>
                </a:solidFill>
                <a:latin typeface="+mj-ea"/>
                <a:ea typeface="+mj-ea"/>
              </a:rPr>
              <a:t>上，可以选择为</a:t>
            </a:r>
            <a:r>
              <a:rPr lang="en-US" altLang="zh-CN" sz="2400" kern="0" dirty="0">
                <a:solidFill>
                  <a:srgbClr val="0033CC"/>
                </a:solidFill>
                <a:latin typeface="+mj-ea"/>
                <a:ea typeface="+mj-ea"/>
              </a:rPr>
              <a:t>PLL</a:t>
            </a:r>
            <a:r>
              <a:rPr lang="zh-CN" altLang="en-US" sz="2400" kern="0" dirty="0">
                <a:solidFill>
                  <a:srgbClr val="0033CC"/>
                </a:solidFill>
                <a:latin typeface="+mj-ea"/>
                <a:ea typeface="+mj-ea"/>
              </a:rPr>
              <a:t>输出的</a:t>
            </a:r>
            <a:r>
              <a:rPr lang="en-US" altLang="zh-CN" sz="2400" kern="0" dirty="0">
                <a:solidFill>
                  <a:srgbClr val="0033CC"/>
                </a:solidFill>
                <a:latin typeface="+mj-ea"/>
                <a:ea typeface="+mj-ea"/>
              </a:rPr>
              <a:t>2</a:t>
            </a:r>
            <a:r>
              <a:rPr lang="zh-CN" altLang="en-US" sz="2400" kern="0" dirty="0">
                <a:solidFill>
                  <a:srgbClr val="0033CC"/>
                </a:solidFill>
                <a:latin typeface="+mj-ea"/>
                <a:ea typeface="+mj-ea"/>
              </a:rPr>
              <a:t>分频、</a:t>
            </a:r>
            <a:r>
              <a:rPr lang="en-US" altLang="zh-CN" sz="2400" kern="0" dirty="0">
                <a:solidFill>
                  <a:srgbClr val="0033CC"/>
                </a:solidFill>
                <a:latin typeface="+mj-ea"/>
                <a:ea typeface="+mj-ea"/>
              </a:rPr>
              <a:t>HSI</a:t>
            </a:r>
            <a:r>
              <a:rPr lang="zh-CN" altLang="en-US" sz="2400" kern="0" dirty="0">
                <a:solidFill>
                  <a:srgbClr val="0033CC"/>
                </a:solidFill>
                <a:latin typeface="+mj-ea"/>
                <a:ea typeface="+mj-ea"/>
              </a:rPr>
              <a:t>、</a:t>
            </a:r>
            <a:r>
              <a:rPr lang="en-US" altLang="zh-CN" sz="2400" kern="0" dirty="0">
                <a:solidFill>
                  <a:srgbClr val="0033CC"/>
                </a:solidFill>
                <a:latin typeface="+mj-ea"/>
                <a:ea typeface="+mj-ea"/>
              </a:rPr>
              <a:t>HSE</a:t>
            </a:r>
            <a:r>
              <a:rPr lang="zh-CN" altLang="en-US" sz="2400" kern="0" dirty="0">
                <a:solidFill>
                  <a:srgbClr val="0033CC"/>
                </a:solidFill>
                <a:latin typeface="+mj-ea"/>
                <a:ea typeface="+mj-ea"/>
              </a:rPr>
              <a:t>、或者系统时钟。</a:t>
            </a:r>
            <a:endParaRPr lang="en-US" altLang="zh-CN" sz="2400" kern="0" dirty="0">
              <a:solidFill>
                <a:srgbClr val="0033CC"/>
              </a:solidFill>
              <a:latin typeface="+mj-ea"/>
              <a:ea typeface="+mj-ea"/>
            </a:endParaRPr>
          </a:p>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任何一个外设在使用之前，必须首先使能其相应的时钟。</a:t>
            </a:r>
            <a:endParaRPr lang="en-US" altLang="zh-CN" sz="2400" kern="0" dirty="0">
              <a:solidFill>
                <a:srgbClr val="0033CC"/>
              </a:solidFill>
              <a:latin typeface="+mj-ea"/>
              <a:ea typeface="+mj-ea"/>
            </a:endParaRPr>
          </a:p>
        </p:txBody>
      </p:sp>
    </p:spTree>
    <p:extLst>
      <p:ext uri="{BB962C8B-B14F-4D97-AF65-F5344CB8AC3E}">
        <p14:creationId xmlns:p14="http://schemas.microsoft.com/office/powerpoint/2010/main" val="1278590768"/>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DCC65035-0580-4823-9D1E-FE5303AF1BFF}"/>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Systick</a:t>
            </a:r>
            <a:r>
              <a:rPr kumimoji="1" lang="zh-CN" altLang="en-US" sz="3600" b="1">
                <a:latin typeface="Arial" panose="020B0604020202020204" pitchFamily="34" charset="0"/>
                <a:ea typeface="黑体" panose="02010609060101010101" pitchFamily="49" charset="-122"/>
              </a:rPr>
              <a:t>定时器</a:t>
            </a:r>
          </a:p>
        </p:txBody>
      </p:sp>
      <p:sp>
        <p:nvSpPr>
          <p:cNvPr id="16387" name="矩形 1">
            <a:extLst>
              <a:ext uri="{FF2B5EF4-FFF2-40B4-BE49-F238E27FC236}">
                <a16:creationId xmlns:a16="http://schemas.microsoft.com/office/drawing/2014/main" id="{15349C34-4CA0-42A9-92AD-8B995031C792}"/>
              </a:ext>
            </a:extLst>
          </p:cNvPr>
          <p:cNvSpPr>
            <a:spLocks noChangeArrowheads="1"/>
          </p:cNvSpPr>
          <p:nvPr/>
        </p:nvSpPr>
        <p:spPr bwMode="auto">
          <a:xfrm>
            <a:off x="1985963" y="1412875"/>
            <a:ext cx="8496300"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Ø"/>
            </a:pPr>
            <a:r>
              <a:rPr kumimoji="1" lang="en-US" altLang="zh-CN" sz="2800" b="1">
                <a:latin typeface="楷体" panose="02010609060101010101" pitchFamily="49" charset="-122"/>
                <a:ea typeface="楷体" panose="02010609060101010101" pitchFamily="49" charset="-122"/>
              </a:rPr>
              <a:t>Systick</a:t>
            </a:r>
            <a:r>
              <a:rPr kumimoji="1" lang="zh-CN" altLang="en-US" sz="2800" b="1">
                <a:latin typeface="楷体" panose="02010609060101010101" pitchFamily="49" charset="-122"/>
                <a:ea typeface="楷体" panose="02010609060101010101" pitchFamily="49" charset="-122"/>
              </a:rPr>
              <a:t>定时器就是系统滴答定时器，一个</a:t>
            </a:r>
            <a:r>
              <a:rPr kumimoji="1" lang="en-US" altLang="zh-CN" sz="2800" b="1">
                <a:latin typeface="楷体" panose="02010609060101010101" pitchFamily="49" charset="-122"/>
                <a:ea typeface="楷体" panose="02010609060101010101" pitchFamily="49" charset="-122"/>
              </a:rPr>
              <a:t>24 </a:t>
            </a:r>
            <a:r>
              <a:rPr kumimoji="1" lang="zh-CN" altLang="en-US" sz="2800" b="1">
                <a:latin typeface="楷体" panose="02010609060101010101" pitchFamily="49" charset="-122"/>
                <a:ea typeface="楷体" panose="02010609060101010101" pitchFamily="49" charset="-122"/>
              </a:rPr>
              <a:t>位的倒计数定时器，计到</a:t>
            </a:r>
            <a:r>
              <a:rPr kumimoji="1" lang="en-US" altLang="zh-CN" sz="2800" b="1">
                <a:latin typeface="楷体" panose="02010609060101010101" pitchFamily="49" charset="-122"/>
                <a:ea typeface="楷体" panose="02010609060101010101" pitchFamily="49" charset="-122"/>
              </a:rPr>
              <a:t>0 </a:t>
            </a:r>
            <a:r>
              <a:rPr kumimoji="1" lang="zh-CN" altLang="en-US" sz="2800" b="1">
                <a:latin typeface="楷体" panose="02010609060101010101" pitchFamily="49" charset="-122"/>
                <a:ea typeface="楷体" panose="02010609060101010101" pitchFamily="49" charset="-122"/>
              </a:rPr>
              <a:t>时，将从</a:t>
            </a:r>
            <a:r>
              <a:rPr kumimoji="1" lang="en-US" altLang="zh-CN" sz="2800" b="1">
                <a:latin typeface="楷体" panose="02010609060101010101" pitchFamily="49" charset="-122"/>
                <a:ea typeface="楷体" panose="02010609060101010101" pitchFamily="49" charset="-122"/>
              </a:rPr>
              <a:t>RELOAD </a:t>
            </a:r>
            <a:r>
              <a:rPr kumimoji="1" lang="zh-CN" altLang="en-US" sz="2800" b="1">
                <a:latin typeface="楷体" panose="02010609060101010101" pitchFamily="49" charset="-122"/>
                <a:ea typeface="楷体" panose="02010609060101010101" pitchFamily="49" charset="-122"/>
              </a:rPr>
              <a:t>寄存器中自动重装载定时初值。只要不把它在</a:t>
            </a:r>
            <a:r>
              <a:rPr kumimoji="1" lang="en-US" altLang="zh-CN" sz="2800" b="1">
                <a:latin typeface="楷体" panose="02010609060101010101" pitchFamily="49" charset="-122"/>
                <a:ea typeface="楷体" panose="02010609060101010101" pitchFamily="49" charset="-122"/>
              </a:rPr>
              <a:t>SysTick </a:t>
            </a:r>
            <a:r>
              <a:rPr kumimoji="1" lang="zh-CN" altLang="en-US" sz="2800" b="1">
                <a:latin typeface="楷体" panose="02010609060101010101" pitchFamily="49" charset="-122"/>
                <a:ea typeface="楷体" panose="02010609060101010101" pitchFamily="49" charset="-122"/>
              </a:rPr>
              <a:t>控制及状态寄存器中的使能位清除，就永不停息，即使在睡眠模式下也能工作。</a:t>
            </a:r>
            <a:endParaRPr kumimoji="1" lang="en-US" altLang="zh-CN" sz="2800" b="1">
              <a:latin typeface="楷体" panose="02010609060101010101" pitchFamily="49" charset="-122"/>
              <a:ea typeface="楷体" panose="02010609060101010101" pitchFamily="49" charset="-122"/>
            </a:endParaRPr>
          </a:p>
          <a:p>
            <a:pPr eaLnBrk="1" hangingPunct="1">
              <a:buFont typeface="Wingdings" panose="05000000000000000000" pitchFamily="2" charset="2"/>
              <a:buChar char="Ø"/>
            </a:pPr>
            <a:r>
              <a:rPr kumimoji="1" lang="en-US" altLang="zh-CN" sz="2800" b="1">
                <a:latin typeface="楷体" panose="02010609060101010101" pitchFamily="49" charset="-122"/>
                <a:ea typeface="楷体" panose="02010609060101010101" pitchFamily="49" charset="-122"/>
              </a:rPr>
              <a:t>SysTick</a:t>
            </a:r>
            <a:r>
              <a:rPr kumimoji="1" lang="zh-CN" altLang="en-US" sz="2800" b="1">
                <a:latin typeface="楷体" panose="02010609060101010101" pitchFamily="49" charset="-122"/>
                <a:ea typeface="楷体" panose="02010609060101010101" pitchFamily="49" charset="-122"/>
              </a:rPr>
              <a:t>定时器被捆绑在</a:t>
            </a:r>
            <a:r>
              <a:rPr kumimoji="1" lang="en-US" altLang="zh-CN" sz="2800" b="1">
                <a:latin typeface="楷体" panose="02010609060101010101" pitchFamily="49" charset="-122"/>
                <a:ea typeface="楷体" panose="02010609060101010101" pitchFamily="49" charset="-122"/>
              </a:rPr>
              <a:t>NVIC</a:t>
            </a:r>
            <a:r>
              <a:rPr kumimoji="1" lang="zh-CN" altLang="en-US" sz="2800" b="1">
                <a:latin typeface="楷体" panose="02010609060101010101" pitchFamily="49" charset="-122"/>
                <a:ea typeface="楷体" panose="02010609060101010101" pitchFamily="49" charset="-122"/>
              </a:rPr>
              <a:t>中，用于产生</a:t>
            </a:r>
            <a:r>
              <a:rPr kumimoji="1" lang="en-US" altLang="zh-CN" sz="2800" b="1">
                <a:latin typeface="楷体" panose="02010609060101010101" pitchFamily="49" charset="-122"/>
                <a:ea typeface="楷体" panose="02010609060101010101" pitchFamily="49" charset="-122"/>
              </a:rPr>
              <a:t>SYSTICK</a:t>
            </a:r>
            <a:r>
              <a:rPr kumimoji="1" lang="zh-CN" altLang="en-US" sz="2800" b="1">
                <a:latin typeface="楷体" panose="02010609060101010101" pitchFamily="49" charset="-122"/>
                <a:ea typeface="楷体" panose="02010609060101010101" pitchFamily="49" charset="-122"/>
              </a:rPr>
              <a:t>异常（异常号：</a:t>
            </a:r>
            <a:r>
              <a:rPr kumimoji="1" lang="en-US" altLang="zh-CN" sz="2800" b="1">
                <a:latin typeface="楷体" panose="02010609060101010101" pitchFamily="49" charset="-122"/>
                <a:ea typeface="楷体" panose="02010609060101010101" pitchFamily="49" charset="-122"/>
              </a:rPr>
              <a:t>15</a:t>
            </a:r>
            <a:r>
              <a:rPr kumimoji="1" lang="zh-CN" altLang="en-US" sz="2800" b="1">
                <a:latin typeface="楷体" panose="02010609060101010101" pitchFamily="49" charset="-122"/>
                <a:ea typeface="楷体" panose="02010609060101010101" pitchFamily="49" charset="-122"/>
              </a:rPr>
              <a:t>）。</a:t>
            </a:r>
            <a:endParaRPr kumimoji="1" lang="en-US" altLang="zh-CN" sz="2800" b="1">
              <a:latin typeface="楷体" panose="02010609060101010101" pitchFamily="49" charset="-122"/>
              <a:ea typeface="楷体" panose="02010609060101010101" pitchFamily="49" charset="-122"/>
            </a:endParaRPr>
          </a:p>
          <a:p>
            <a:pPr eaLnBrk="1" hangingPunct="1">
              <a:buFont typeface="Wingdings" panose="05000000000000000000" pitchFamily="2" charset="2"/>
              <a:buChar char="Ø"/>
            </a:pPr>
            <a:r>
              <a:rPr kumimoji="1" lang="zh-CN" altLang="en-US" sz="2800" b="1">
                <a:latin typeface="楷体" panose="02010609060101010101" pitchFamily="49" charset="-122"/>
                <a:ea typeface="楷体" panose="02010609060101010101" pitchFamily="49" charset="-122"/>
              </a:rPr>
              <a:t>开发库中预定义了</a:t>
            </a:r>
            <a:r>
              <a:rPr kumimoji="1" lang="en-US" altLang="zh-CN" sz="2800" b="1">
                <a:latin typeface="楷体" panose="02010609060101010101" pitchFamily="49" charset="-122"/>
                <a:ea typeface="楷体" panose="02010609060101010101" pitchFamily="49" charset="-122"/>
              </a:rPr>
              <a:t>4</a:t>
            </a:r>
            <a:r>
              <a:rPr kumimoji="1" lang="zh-CN" altLang="en-US" sz="2800" b="1">
                <a:latin typeface="楷体" panose="02010609060101010101" pitchFamily="49" charset="-122"/>
                <a:ea typeface="楷体" panose="02010609060101010101" pitchFamily="49" charset="-122"/>
              </a:rPr>
              <a:t>个</a:t>
            </a:r>
            <a:r>
              <a:rPr kumimoji="1" lang="en-US" altLang="zh-CN" sz="2800" b="1">
                <a:latin typeface="楷体" panose="02010609060101010101" pitchFamily="49" charset="-122"/>
                <a:ea typeface="楷体" panose="02010609060101010101" pitchFamily="49" charset="-122"/>
              </a:rPr>
              <a:t>Systick</a:t>
            </a:r>
            <a:r>
              <a:rPr kumimoji="1" lang="zh-CN" altLang="en-US" sz="2800" b="1">
                <a:latin typeface="楷体" panose="02010609060101010101" pitchFamily="49" charset="-122"/>
                <a:ea typeface="楷体" panose="02010609060101010101" pitchFamily="49" charset="-122"/>
              </a:rPr>
              <a:t>相关寄存器：</a:t>
            </a:r>
          </a:p>
        </p:txBody>
      </p:sp>
      <p:sp>
        <p:nvSpPr>
          <p:cNvPr id="3" name="矩形 2">
            <a:extLst>
              <a:ext uri="{FF2B5EF4-FFF2-40B4-BE49-F238E27FC236}">
                <a16:creationId xmlns:a16="http://schemas.microsoft.com/office/drawing/2014/main" id="{C672CE6E-614F-4217-B3B8-AB39D750F0AE}"/>
              </a:ext>
            </a:extLst>
          </p:cNvPr>
          <p:cNvSpPr/>
          <p:nvPr/>
        </p:nvSpPr>
        <p:spPr>
          <a:xfrm>
            <a:off x="2208213" y="4941888"/>
            <a:ext cx="7848600" cy="1643062"/>
          </a:xfrm>
          <a:prstGeom prst="rect">
            <a:avLst/>
          </a:prstGeom>
        </p:spPr>
        <p:txBody>
          <a:bodyPr>
            <a:spAutoFit/>
          </a:bodyPr>
          <a:lstStyle/>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CTRL     </a:t>
            </a:r>
            <a:r>
              <a:rPr lang="en-US" altLang="zh-CN" sz="2400" b="1" kern="0" dirty="0" err="1">
                <a:solidFill>
                  <a:srgbClr val="006600"/>
                </a:solidFill>
                <a:latin typeface="仿宋" panose="02010609060101010101" pitchFamily="49" charset="-122"/>
                <a:ea typeface="仿宋" panose="02010609060101010101" pitchFamily="49" charset="-122"/>
              </a:rPr>
              <a:t>SysTick</a:t>
            </a:r>
            <a:r>
              <a:rPr lang="en-US" altLang="zh-CN" sz="2400" b="1" kern="0" dirty="0">
                <a:solidFill>
                  <a:srgbClr val="006600"/>
                </a:solidFill>
                <a:latin typeface="仿宋" panose="02010609060101010101" pitchFamily="49" charset="-122"/>
                <a:ea typeface="仿宋" panose="02010609060101010101" pitchFamily="49" charset="-122"/>
              </a:rPr>
              <a:t> </a:t>
            </a:r>
            <a:r>
              <a:rPr lang="zh-CN" altLang="en-US" sz="2400" b="1" kern="0" dirty="0">
                <a:solidFill>
                  <a:srgbClr val="006600"/>
                </a:solidFill>
                <a:latin typeface="仿宋" panose="02010609060101010101" pitchFamily="49" charset="-122"/>
                <a:ea typeface="仿宋" panose="02010609060101010101" pitchFamily="49" charset="-122"/>
              </a:rPr>
              <a:t>控制和状态寄存器</a:t>
            </a:r>
            <a:endParaRPr lang="en-US" altLang="zh-CN" sz="2400" b="1" kern="0" dirty="0">
              <a:solidFill>
                <a:srgbClr val="006600"/>
              </a:solidFill>
              <a:latin typeface="仿宋" panose="02010609060101010101" pitchFamily="49" charset="-122"/>
              <a:ea typeface="仿宋" panose="02010609060101010101" pitchFamily="49" charset="-122"/>
            </a:endParaRP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LOAD     </a:t>
            </a:r>
            <a:r>
              <a:rPr lang="en-US" altLang="zh-CN" sz="2400" b="1" kern="0" dirty="0" err="1">
                <a:solidFill>
                  <a:srgbClr val="006600"/>
                </a:solidFill>
                <a:latin typeface="仿宋" panose="02010609060101010101" pitchFamily="49" charset="-122"/>
                <a:ea typeface="仿宋" panose="02010609060101010101" pitchFamily="49" charset="-122"/>
              </a:rPr>
              <a:t>SysTick</a:t>
            </a:r>
            <a:r>
              <a:rPr lang="en-US" altLang="zh-CN" sz="2400" b="1" kern="0" dirty="0">
                <a:solidFill>
                  <a:srgbClr val="006600"/>
                </a:solidFill>
                <a:latin typeface="仿宋" panose="02010609060101010101" pitchFamily="49" charset="-122"/>
                <a:ea typeface="仿宋" panose="02010609060101010101" pitchFamily="49" charset="-122"/>
              </a:rPr>
              <a:t> </a:t>
            </a:r>
            <a:r>
              <a:rPr lang="zh-CN" altLang="en-US" sz="2400" b="1" kern="0" dirty="0">
                <a:solidFill>
                  <a:srgbClr val="006600"/>
                </a:solidFill>
                <a:latin typeface="仿宋" panose="02010609060101010101" pitchFamily="49" charset="-122"/>
                <a:ea typeface="仿宋" panose="02010609060101010101" pitchFamily="49" charset="-122"/>
              </a:rPr>
              <a:t>自动重装载除值寄存器</a:t>
            </a:r>
            <a:endParaRPr lang="en-US" altLang="zh-CN" sz="2400" b="1" kern="0" dirty="0">
              <a:solidFill>
                <a:srgbClr val="006600"/>
              </a:solidFill>
              <a:latin typeface="仿宋" panose="02010609060101010101" pitchFamily="49" charset="-122"/>
              <a:ea typeface="仿宋" panose="02010609060101010101" pitchFamily="49" charset="-122"/>
            </a:endParaRP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VAL      </a:t>
            </a:r>
            <a:r>
              <a:rPr lang="en-US" altLang="zh-CN" sz="2400" b="1" kern="0" dirty="0" err="1">
                <a:solidFill>
                  <a:srgbClr val="006600"/>
                </a:solidFill>
                <a:latin typeface="仿宋" panose="02010609060101010101" pitchFamily="49" charset="-122"/>
                <a:ea typeface="仿宋" panose="02010609060101010101" pitchFamily="49" charset="-122"/>
              </a:rPr>
              <a:t>SysTick</a:t>
            </a:r>
            <a:r>
              <a:rPr lang="en-US" altLang="zh-CN" sz="2400" b="1" kern="0" dirty="0">
                <a:solidFill>
                  <a:srgbClr val="006600"/>
                </a:solidFill>
                <a:latin typeface="仿宋" panose="02010609060101010101" pitchFamily="49" charset="-122"/>
                <a:ea typeface="仿宋" panose="02010609060101010101" pitchFamily="49" charset="-122"/>
              </a:rPr>
              <a:t> </a:t>
            </a:r>
            <a:r>
              <a:rPr lang="zh-CN" altLang="en-US" sz="2400" b="1" kern="0" dirty="0">
                <a:solidFill>
                  <a:srgbClr val="006600"/>
                </a:solidFill>
                <a:latin typeface="仿宋" panose="02010609060101010101" pitchFamily="49" charset="-122"/>
                <a:ea typeface="仿宋" panose="02010609060101010101" pitchFamily="49" charset="-122"/>
              </a:rPr>
              <a:t>当前值寄存器</a:t>
            </a:r>
            <a:endParaRPr lang="en-US" altLang="zh-CN" sz="2400" b="1" kern="0" dirty="0">
              <a:solidFill>
                <a:srgbClr val="006600"/>
              </a:solidFill>
              <a:latin typeface="仿宋" panose="02010609060101010101" pitchFamily="49" charset="-122"/>
              <a:ea typeface="仿宋" panose="02010609060101010101" pitchFamily="49" charset="-122"/>
            </a:endParaRP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CALIB    </a:t>
            </a:r>
            <a:r>
              <a:rPr lang="en-US" altLang="zh-CN" sz="2400" b="1" kern="0" dirty="0" err="1">
                <a:solidFill>
                  <a:srgbClr val="006600"/>
                </a:solidFill>
                <a:latin typeface="仿宋" panose="02010609060101010101" pitchFamily="49" charset="-122"/>
                <a:ea typeface="仿宋" panose="02010609060101010101" pitchFamily="49" charset="-122"/>
              </a:rPr>
              <a:t>SysTick</a:t>
            </a:r>
            <a:r>
              <a:rPr lang="en-US" altLang="zh-CN" sz="2400" b="1" kern="0" dirty="0">
                <a:solidFill>
                  <a:srgbClr val="006600"/>
                </a:solidFill>
                <a:latin typeface="仿宋" panose="02010609060101010101" pitchFamily="49" charset="-122"/>
                <a:ea typeface="仿宋" panose="02010609060101010101" pitchFamily="49" charset="-122"/>
              </a:rPr>
              <a:t> </a:t>
            </a:r>
            <a:r>
              <a:rPr lang="zh-CN" altLang="en-US" sz="2400" b="1" kern="0" dirty="0">
                <a:solidFill>
                  <a:srgbClr val="006600"/>
                </a:solidFill>
                <a:latin typeface="仿宋" panose="02010609060101010101" pitchFamily="49" charset="-122"/>
                <a:ea typeface="仿宋" panose="02010609060101010101" pitchFamily="49" charset="-122"/>
              </a:rPr>
              <a:t>校准值寄存器</a:t>
            </a:r>
          </a:p>
        </p:txBody>
      </p:sp>
    </p:spTree>
    <p:extLst>
      <p:ext uri="{BB962C8B-B14F-4D97-AF65-F5344CB8AC3E}">
        <p14:creationId xmlns:p14="http://schemas.microsoft.com/office/powerpoint/2010/main" val="1712942039"/>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979EB2F0-62D3-4311-9309-988FE89E202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Systick</a:t>
            </a:r>
            <a:r>
              <a:rPr kumimoji="1" lang="zh-CN" altLang="en-US" sz="3600" b="1">
                <a:latin typeface="Arial" panose="020B0604020202020204" pitchFamily="34" charset="0"/>
                <a:ea typeface="黑体" panose="02010609060101010101" pitchFamily="49" charset="-122"/>
              </a:rPr>
              <a:t>定时器</a:t>
            </a:r>
          </a:p>
        </p:txBody>
      </p:sp>
      <p:pic>
        <p:nvPicPr>
          <p:cNvPr id="17411" name="Picture 2">
            <a:extLst>
              <a:ext uri="{FF2B5EF4-FFF2-40B4-BE49-F238E27FC236}">
                <a16:creationId xmlns:a16="http://schemas.microsoft.com/office/drawing/2014/main" id="{D10C2809-D65E-4918-AA7A-501627472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692276"/>
            <a:ext cx="8243887" cy="298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2">
            <a:extLst>
              <a:ext uri="{FF2B5EF4-FFF2-40B4-BE49-F238E27FC236}">
                <a16:creationId xmlns:a16="http://schemas.microsoft.com/office/drawing/2014/main" id="{45B6FA31-4C75-4F0E-BD9B-76E3B9409C8F}"/>
              </a:ext>
            </a:extLst>
          </p:cNvPr>
          <p:cNvSpPr txBox="1"/>
          <p:nvPr/>
        </p:nvSpPr>
        <p:spPr>
          <a:xfrm>
            <a:off x="2279650" y="4789488"/>
            <a:ext cx="6553200" cy="584200"/>
          </a:xfrm>
          <a:prstGeom prst="rect">
            <a:avLst/>
          </a:prstGeom>
          <a:noFill/>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buFont typeface="Wingdings" pitchFamily="2" charset="2"/>
              <a:buChar char="l"/>
              <a:defRPr/>
            </a:pPr>
            <a:r>
              <a:rPr lang="en-US" altLang="zh-CN" sz="1600" dirty="0">
                <a:latin typeface="Arial" charset="0"/>
              </a:rPr>
              <a:t> </a:t>
            </a:r>
            <a:r>
              <a:rPr lang="zh-CN" altLang="en-US" sz="1600" dirty="0">
                <a:latin typeface="Arial" charset="0"/>
              </a:rPr>
              <a:t>选择外部时钟源，则时钟为</a:t>
            </a:r>
            <a:r>
              <a:rPr lang="en-US" altLang="zh-CN" sz="1600" dirty="0">
                <a:latin typeface="Arial" charset="0"/>
              </a:rPr>
              <a:t>HCLK /8</a:t>
            </a:r>
          </a:p>
          <a:p>
            <a:pPr>
              <a:defRPr/>
            </a:pPr>
            <a:r>
              <a:rPr lang="en-US" altLang="zh-CN" sz="1600" dirty="0">
                <a:latin typeface="Arial" charset="0"/>
              </a:rPr>
              <a:t>      </a:t>
            </a:r>
            <a:r>
              <a:rPr lang="zh-CN" altLang="en-US" sz="1600" dirty="0">
                <a:latin typeface="Arial" charset="0"/>
              </a:rPr>
              <a:t>选择内核时钟源，则时钟为</a:t>
            </a:r>
            <a:r>
              <a:rPr lang="en-US" altLang="zh-CN" sz="1600" dirty="0">
                <a:latin typeface="Arial" charset="0"/>
              </a:rPr>
              <a:t>HCLK</a:t>
            </a:r>
            <a:endParaRPr lang="zh-CN" altLang="en-US" sz="1600" dirty="0">
              <a:latin typeface="Arial" charset="0"/>
            </a:endParaRPr>
          </a:p>
        </p:txBody>
      </p:sp>
    </p:spTree>
    <p:extLst>
      <p:ext uri="{BB962C8B-B14F-4D97-AF65-F5344CB8AC3E}">
        <p14:creationId xmlns:p14="http://schemas.microsoft.com/office/powerpoint/2010/main" val="1569409946"/>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B7AE708C-8700-4444-8D65-5833F7C8703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Systick</a:t>
            </a:r>
            <a:r>
              <a:rPr kumimoji="1" lang="zh-CN" altLang="en-US" sz="3600" b="1">
                <a:latin typeface="Arial" panose="020B0604020202020204" pitchFamily="34" charset="0"/>
                <a:ea typeface="黑体" panose="02010609060101010101" pitchFamily="49" charset="-122"/>
              </a:rPr>
              <a:t>定时器</a:t>
            </a:r>
          </a:p>
        </p:txBody>
      </p:sp>
      <p:pic>
        <p:nvPicPr>
          <p:cNvPr id="18435" name="Picture 2">
            <a:extLst>
              <a:ext uri="{FF2B5EF4-FFF2-40B4-BE49-F238E27FC236}">
                <a16:creationId xmlns:a16="http://schemas.microsoft.com/office/drawing/2014/main" id="{7F4AD3AE-6206-4E90-94CC-BD09C6FBC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49425"/>
            <a:ext cx="9036050"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990110"/>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588E8756-B186-43CA-BECD-99007F31B63B}"/>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实时钟</a:t>
            </a:r>
            <a:r>
              <a:rPr kumimoji="1" lang="en-US" altLang="zh-CN" sz="3600" b="1">
                <a:latin typeface="Arial" panose="020B0604020202020204" pitchFamily="34" charset="0"/>
                <a:ea typeface="黑体" panose="02010609060101010101" pitchFamily="49" charset="-122"/>
              </a:rPr>
              <a:t>RTC</a:t>
            </a:r>
          </a:p>
        </p:txBody>
      </p:sp>
      <p:sp>
        <p:nvSpPr>
          <p:cNvPr id="19459" name="矩形 1">
            <a:extLst>
              <a:ext uri="{FF2B5EF4-FFF2-40B4-BE49-F238E27FC236}">
                <a16:creationId xmlns:a16="http://schemas.microsoft.com/office/drawing/2014/main" id="{4FD2E152-A120-42DB-8AF8-3998705B6520}"/>
              </a:ext>
            </a:extLst>
          </p:cNvPr>
          <p:cNvSpPr>
            <a:spLocks noChangeArrowheads="1"/>
          </p:cNvSpPr>
          <p:nvPr/>
        </p:nvSpPr>
        <p:spPr bwMode="auto">
          <a:xfrm>
            <a:off x="1985963" y="1412875"/>
            <a:ext cx="84963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800">
                <a:latin typeface="黑体" panose="02010609060101010101" pitchFamily="49" charset="-122"/>
                <a:ea typeface="黑体" panose="02010609060101010101" pitchFamily="49" charset="-122"/>
              </a:rPr>
              <a:t>实时钟</a:t>
            </a:r>
            <a:r>
              <a:rPr lang="en-US" altLang="zh-CN" sz="2800">
                <a:latin typeface="黑体" panose="02010609060101010101" pitchFamily="49" charset="-122"/>
                <a:ea typeface="黑体" panose="02010609060101010101" pitchFamily="49" charset="-122"/>
              </a:rPr>
              <a:t>RTC</a:t>
            </a:r>
            <a:r>
              <a:rPr lang="zh-CN" altLang="en-US" sz="2800">
                <a:latin typeface="黑体" panose="02010609060101010101" pitchFamily="49" charset="-122"/>
                <a:ea typeface="黑体" panose="02010609060101010101" pitchFamily="49" charset="-122"/>
              </a:rPr>
              <a:t>是一个独立的定时器。它的模块拥有一组可连续计数的计数器，在相应软件配置下，可提供时钟日历的功能。修改计数器的值可以重新设置系统当前的时间和日期。</a:t>
            </a:r>
            <a:r>
              <a:rPr lang="en-US" altLang="zh-CN" sz="2800">
                <a:latin typeface="黑体" panose="02010609060101010101" pitchFamily="49" charset="-122"/>
                <a:ea typeface="黑体" panose="02010609060101010101" pitchFamily="49" charset="-122"/>
              </a:rPr>
              <a:t>RTC</a:t>
            </a:r>
            <a:r>
              <a:rPr lang="zh-CN" altLang="en-US" sz="2800">
                <a:latin typeface="黑体" panose="02010609060101010101" pitchFamily="49" charset="-122"/>
                <a:ea typeface="黑体" panose="02010609060101010101" pitchFamily="49" charset="-122"/>
              </a:rPr>
              <a:t>在控制类经常用到</a:t>
            </a:r>
            <a:r>
              <a:rPr kumimoji="1" lang="zh-CN" altLang="en-US" sz="2800" b="1">
                <a:latin typeface="楷体" panose="02010609060101010101" pitchFamily="49" charset="-122"/>
                <a:ea typeface="楷体" panose="02010609060101010101" pitchFamily="49" charset="-122"/>
              </a:rPr>
              <a:t>。</a:t>
            </a:r>
            <a:endParaRPr kumimoji="1" lang="en-US" altLang="zh-CN" sz="2800" b="1">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47514427"/>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478FF487-51DC-4174-8031-B4E1AB24C67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实时钟</a:t>
            </a:r>
            <a:r>
              <a:rPr kumimoji="1" lang="en-US" altLang="zh-CN" sz="3600" b="1">
                <a:latin typeface="Arial" panose="020B0604020202020204" pitchFamily="34" charset="0"/>
                <a:ea typeface="黑体" panose="02010609060101010101" pitchFamily="49" charset="-122"/>
              </a:rPr>
              <a:t>RTC</a:t>
            </a:r>
          </a:p>
        </p:txBody>
      </p:sp>
      <p:pic>
        <p:nvPicPr>
          <p:cNvPr id="20483" name="Picture 2">
            <a:extLst>
              <a:ext uri="{FF2B5EF4-FFF2-40B4-BE49-F238E27FC236}">
                <a16:creationId xmlns:a16="http://schemas.microsoft.com/office/drawing/2014/main" id="{23E0D1AE-0C47-4AB8-A607-441266F42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4" y="1341438"/>
            <a:ext cx="9120187"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174990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0BE9E3C5-B889-42ED-97EF-B40131714AC3}"/>
              </a:ext>
            </a:extLst>
          </p:cNvPr>
          <p:cNvSpPr txBox="1">
            <a:spLocks noChangeArrowheads="1"/>
          </p:cNvSpPr>
          <p:nvPr/>
        </p:nvSpPr>
        <p:spPr bwMode="auto">
          <a:xfrm>
            <a:off x="1992313" y="549276"/>
            <a:ext cx="446405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程序状态字</a:t>
            </a:r>
            <a:r>
              <a:rPr kumimoji="1" lang="en-US" altLang="zh-CN" sz="3600" b="1">
                <a:latin typeface="Arial" panose="020B0604020202020204" pitchFamily="34" charset="0"/>
                <a:ea typeface="黑体" panose="02010609060101010101" pitchFamily="49" charset="-122"/>
              </a:rPr>
              <a:t>PSW</a:t>
            </a:r>
            <a:endParaRPr kumimoji="1" lang="zh-CN" altLang="en-US" sz="3600" b="1">
              <a:latin typeface="Arial" panose="020B0604020202020204" pitchFamily="34" charset="0"/>
              <a:ea typeface="黑体" panose="02010609060101010101" pitchFamily="49" charset="-122"/>
            </a:endParaRPr>
          </a:p>
        </p:txBody>
      </p:sp>
      <p:sp>
        <p:nvSpPr>
          <p:cNvPr id="19459" name="Rectangle 3">
            <a:extLst>
              <a:ext uri="{FF2B5EF4-FFF2-40B4-BE49-F238E27FC236}">
                <a16:creationId xmlns:a16="http://schemas.microsoft.com/office/drawing/2014/main" id="{F927449D-400C-4DCB-9E97-56465C785479}"/>
              </a:ext>
            </a:extLst>
          </p:cNvPr>
          <p:cNvSpPr>
            <a:spLocks noChangeArrowheads="1"/>
          </p:cNvSpPr>
          <p:nvPr/>
        </p:nvSpPr>
        <p:spPr bwMode="auto">
          <a:xfrm>
            <a:off x="1550989" y="2205038"/>
            <a:ext cx="8721725" cy="408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pPr marL="506730">
              <a:spcBef>
                <a:spcPts val="280"/>
              </a:spcBef>
              <a:buClr>
                <a:srgbClr val="339A33"/>
              </a:buClr>
              <a:buSzPct val="77049"/>
              <a:tabLst>
                <a:tab pos="817244" algn="l"/>
              </a:tabLst>
              <a:defRPr/>
            </a:pPr>
            <a:r>
              <a:rPr lang="en-US" altLang="zh-CN" sz="2800" b="1" spc="30" dirty="0">
                <a:latin typeface="Times New Roman" panose="02020603050405020304" pitchFamily="18" charset="0"/>
                <a:cs typeface="Times New Roman" panose="02020603050405020304" pitchFamily="18" charset="0"/>
              </a:rPr>
              <a:t>PSW</a:t>
            </a:r>
            <a:r>
              <a:rPr lang="zh-CN" altLang="en-US" sz="2800" b="1" spc="30" dirty="0">
                <a:latin typeface="+mn-ea"/>
                <a:cs typeface="Noto Sans CJK JP Regular"/>
              </a:rPr>
              <a:t>是计算机系统的核心部件</a:t>
            </a:r>
            <a:r>
              <a:rPr lang="en-US" altLang="zh-CN" sz="2800" b="1" spc="30" dirty="0">
                <a:latin typeface="+mn-ea"/>
                <a:cs typeface="Noto Sans CJK JP Regular"/>
              </a:rPr>
              <a:t>——</a:t>
            </a:r>
            <a:r>
              <a:rPr lang="zh-CN" altLang="en-US" sz="2800" b="1" spc="30" dirty="0">
                <a:latin typeface="+mn-ea"/>
                <a:cs typeface="Noto Sans CJK JP Regular"/>
              </a:rPr>
              <a:t>运算器的一部分，也称为标志寄存器</a:t>
            </a:r>
            <a:r>
              <a:rPr lang="en-US" altLang="zh-CN" sz="2800" b="1" spc="30" dirty="0">
                <a:latin typeface="Times New Roman" panose="02020603050405020304" pitchFamily="18" charset="0"/>
                <a:cs typeface="Times New Roman" panose="02020603050405020304" pitchFamily="18" charset="0"/>
              </a:rPr>
              <a:t>FR</a:t>
            </a:r>
            <a:r>
              <a:rPr lang="zh-CN" altLang="en-US" sz="2800" b="1" spc="30" dirty="0">
                <a:latin typeface="Times New Roman" panose="02020603050405020304" pitchFamily="18" charset="0"/>
                <a:cs typeface="Times New Roman" panose="02020603050405020304" pitchFamily="18" charset="0"/>
              </a:rPr>
              <a:t>（</a:t>
            </a:r>
            <a:r>
              <a:rPr lang="en-US" altLang="zh-CN" sz="2800" b="1" spc="30" dirty="0">
                <a:latin typeface="Times New Roman" panose="02020603050405020304" pitchFamily="18" charset="0"/>
                <a:cs typeface="Times New Roman" panose="02020603050405020304" pitchFamily="18" charset="0"/>
              </a:rPr>
              <a:t>Flag Register</a:t>
            </a:r>
            <a:r>
              <a:rPr lang="zh-CN" altLang="en-US" sz="2800" b="1" spc="30" dirty="0">
                <a:latin typeface="Times New Roman" panose="02020603050405020304" pitchFamily="18" charset="0"/>
                <a:cs typeface="Times New Roman" panose="02020603050405020304" pitchFamily="18" charset="0"/>
              </a:rPr>
              <a:t>）</a:t>
            </a:r>
            <a:r>
              <a:rPr lang="zh-CN" altLang="en-US" sz="2800" b="1" spc="30" dirty="0">
                <a:latin typeface="+mn-ea"/>
                <a:cs typeface="Noto Sans CJK JP Regular"/>
              </a:rPr>
              <a:t>。</a:t>
            </a:r>
            <a:endParaRPr lang="en-US" altLang="zh-CN" sz="2800" b="1" spc="30" dirty="0">
              <a:latin typeface="+mn-ea"/>
              <a:cs typeface="Noto Sans CJK JP Regular"/>
            </a:endParaRPr>
          </a:p>
          <a:p>
            <a:pPr marL="506730">
              <a:spcBef>
                <a:spcPts val="280"/>
              </a:spcBef>
              <a:buClr>
                <a:srgbClr val="339A33"/>
              </a:buClr>
              <a:buSzPct val="77049"/>
              <a:tabLst>
                <a:tab pos="817244" algn="l"/>
              </a:tabLst>
              <a:defRPr/>
            </a:pPr>
            <a:r>
              <a:rPr lang="en-US" altLang="zh-CN" sz="2800" b="1" spc="30" dirty="0">
                <a:latin typeface="Times New Roman" panose="02020603050405020304" pitchFamily="18" charset="0"/>
                <a:ea typeface="华文楷体" panose="02010600040101010101" pitchFamily="2" charset="-122"/>
                <a:cs typeface="Times New Roman" panose="02020603050405020304" pitchFamily="18" charset="0"/>
              </a:rPr>
              <a:t>PSW</a:t>
            </a:r>
            <a:r>
              <a:rPr lang="zh-CN" altLang="en-US" sz="2800" b="1" spc="30" dirty="0">
                <a:latin typeface="华文楷体" panose="02010600040101010101" pitchFamily="2" charset="-122"/>
                <a:ea typeface="华文楷体" panose="02010600040101010101" pitchFamily="2" charset="-122"/>
                <a:cs typeface="Noto Sans CJK JP Regular"/>
              </a:rPr>
              <a:t>用来存放两类信息：</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一类是体现当前指令执行结果的各种</a:t>
            </a: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状态信息</a:t>
            </a:r>
            <a:r>
              <a:rPr lang="zh-CN" altLang="en-US" sz="2800" b="1" spc="30" dirty="0">
                <a:latin typeface="华文楷体" panose="02010600040101010101" pitchFamily="2" charset="-122"/>
                <a:ea typeface="华文楷体" panose="02010600040101010101" pitchFamily="2" charset="-122"/>
                <a:cs typeface="Noto Sans CJK JP Regular"/>
              </a:rPr>
              <a:t>，称为状态标志。如有无借位进位（</a:t>
            </a:r>
            <a:r>
              <a:rPr lang="en-US" altLang="zh-CN" sz="2800" b="1" spc="30" dirty="0">
                <a:latin typeface="华文楷体" panose="02010600040101010101" pitchFamily="2" charset="-122"/>
                <a:ea typeface="华文楷体" panose="02010600040101010101" pitchFamily="2" charset="-122"/>
                <a:cs typeface="Noto Sans CJK JP Regular"/>
              </a:rPr>
              <a:t>CY</a:t>
            </a:r>
            <a:r>
              <a:rPr lang="zh-CN" altLang="en-US" sz="2800" b="1" spc="30" dirty="0">
                <a:latin typeface="华文楷体" panose="02010600040101010101" pitchFamily="2" charset="-122"/>
                <a:ea typeface="华文楷体" panose="02010600040101010101" pitchFamily="2" charset="-122"/>
                <a:cs typeface="Noto Sans CJK JP Regular"/>
              </a:rPr>
              <a:t>位）、有无溢出（</a:t>
            </a:r>
            <a:r>
              <a:rPr lang="en-US" altLang="zh-CN" sz="2800" b="1" spc="30" dirty="0">
                <a:latin typeface="华文楷体" panose="02010600040101010101" pitchFamily="2" charset="-122"/>
                <a:ea typeface="华文楷体" panose="02010600040101010101" pitchFamily="2" charset="-122"/>
                <a:cs typeface="Noto Sans CJK JP Regular"/>
              </a:rPr>
              <a:t>OF</a:t>
            </a:r>
            <a:r>
              <a:rPr lang="zh-CN" altLang="en-US" sz="2800" b="1" spc="30" dirty="0">
                <a:latin typeface="华文楷体" panose="02010600040101010101" pitchFamily="2" charset="-122"/>
                <a:ea typeface="华文楷体" panose="02010600040101010101" pitchFamily="2" charset="-122"/>
                <a:cs typeface="Noto Sans CJK JP Regular"/>
              </a:rPr>
              <a:t>位）、结果正负（</a:t>
            </a:r>
            <a:r>
              <a:rPr lang="en-US" altLang="zh-CN" sz="2800" b="1" spc="30" dirty="0">
                <a:latin typeface="华文楷体" panose="02010600040101010101" pitchFamily="2" charset="-122"/>
                <a:ea typeface="华文楷体" panose="02010600040101010101" pitchFamily="2" charset="-122"/>
                <a:cs typeface="Noto Sans CJK JP Regular"/>
              </a:rPr>
              <a:t>SF</a:t>
            </a:r>
            <a:r>
              <a:rPr lang="zh-CN" altLang="en-US" sz="2800" b="1" spc="30" dirty="0">
                <a:latin typeface="华文楷体" panose="02010600040101010101" pitchFamily="2" charset="-122"/>
                <a:ea typeface="华文楷体" panose="02010600040101010101" pitchFamily="2" charset="-122"/>
                <a:cs typeface="Noto Sans CJK JP Regular"/>
              </a:rPr>
              <a:t>位）、结果是否为零（</a:t>
            </a:r>
            <a:r>
              <a:rPr lang="en-US" altLang="zh-CN" sz="2800" b="1" spc="30" dirty="0">
                <a:latin typeface="华文楷体" panose="02010600040101010101" pitchFamily="2" charset="-122"/>
                <a:ea typeface="华文楷体" panose="02010600040101010101" pitchFamily="2" charset="-122"/>
                <a:cs typeface="Noto Sans CJK JP Regular"/>
              </a:rPr>
              <a:t>ZF</a:t>
            </a:r>
            <a:r>
              <a:rPr lang="zh-CN" altLang="en-US" sz="2800" b="1" spc="30" dirty="0">
                <a:latin typeface="华文楷体" panose="02010600040101010101" pitchFamily="2" charset="-122"/>
                <a:ea typeface="华文楷体" panose="02010600040101010101" pitchFamily="2" charset="-122"/>
                <a:cs typeface="Noto Sans CJK JP Regular"/>
              </a:rPr>
              <a:t>位）等。</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一类是存放</a:t>
            </a: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控制信息</a:t>
            </a:r>
            <a:r>
              <a:rPr lang="zh-CN" altLang="en-US" sz="2800" b="1" spc="30" dirty="0">
                <a:latin typeface="华文楷体" panose="02010600040101010101" pitchFamily="2" charset="-122"/>
                <a:ea typeface="华文楷体" panose="02010600040101010101" pitchFamily="2" charset="-122"/>
                <a:cs typeface="Noto Sans CJK JP Regular"/>
              </a:rPr>
              <a:t>，称为控制状态，如允许中断</a:t>
            </a:r>
            <a:r>
              <a:rPr lang="en-US" altLang="zh-CN" sz="2800" b="1" spc="30" dirty="0">
                <a:latin typeface="华文楷体" panose="02010600040101010101" pitchFamily="2" charset="-122"/>
                <a:ea typeface="华文楷体" panose="02010600040101010101" pitchFamily="2" charset="-122"/>
                <a:cs typeface="Noto Sans CJK JP Regular"/>
              </a:rPr>
              <a:t>(IF</a:t>
            </a:r>
            <a:r>
              <a:rPr lang="zh-CN" altLang="en-US" sz="2800" b="1" spc="30" dirty="0">
                <a:latin typeface="华文楷体" panose="02010600040101010101" pitchFamily="2" charset="-122"/>
                <a:ea typeface="华文楷体" panose="02010600040101010101" pitchFamily="2" charset="-122"/>
                <a:cs typeface="Noto Sans CJK JP Regular"/>
              </a:rPr>
              <a:t>位</a:t>
            </a:r>
            <a:r>
              <a:rPr lang="en-US" altLang="zh-CN" sz="2800" b="1" spc="30" dirty="0">
                <a:latin typeface="华文楷体" panose="02010600040101010101" pitchFamily="2" charset="-122"/>
                <a:ea typeface="华文楷体" panose="02010600040101010101" pitchFamily="2" charset="-122"/>
                <a:cs typeface="Noto Sans CJK JP Regular"/>
              </a:rPr>
              <a:t>)</a:t>
            </a:r>
            <a:r>
              <a:rPr lang="zh-CN" altLang="en-US" sz="2800" b="1" spc="30" dirty="0">
                <a:latin typeface="华文楷体" panose="02010600040101010101" pitchFamily="2" charset="-122"/>
                <a:ea typeface="华文楷体" panose="02010600040101010101" pitchFamily="2" charset="-122"/>
                <a:cs typeface="Noto Sans CJK JP Regular"/>
              </a:rPr>
              <a:t> 等。</a:t>
            </a:r>
            <a:endParaRPr lang="en-US" altLang="zh-CN" sz="2800" b="1" spc="30" dirty="0">
              <a:latin typeface="华文楷体" panose="02010600040101010101" pitchFamily="2" charset="-122"/>
              <a:ea typeface="华文楷体" panose="02010600040101010101" pitchFamily="2" charset="-122"/>
              <a:cs typeface="Noto Sans CJK JP Regular"/>
            </a:endParaRPr>
          </a:p>
        </p:txBody>
      </p:sp>
      <p:sp>
        <p:nvSpPr>
          <p:cNvPr id="4" name="object 20">
            <a:extLst>
              <a:ext uri="{FF2B5EF4-FFF2-40B4-BE49-F238E27FC236}">
                <a16:creationId xmlns:a16="http://schemas.microsoft.com/office/drawing/2014/main" id="{770DAEC9-653A-4E31-8687-2236A6E8C286}"/>
              </a:ext>
            </a:extLst>
          </p:cNvPr>
          <p:cNvSpPr txBox="1"/>
          <p:nvPr/>
        </p:nvSpPr>
        <p:spPr>
          <a:xfrm>
            <a:off x="2135188" y="1412876"/>
            <a:ext cx="7351712" cy="504825"/>
          </a:xfrm>
          <a:prstGeom prst="rect">
            <a:avLst/>
          </a:prstGeom>
        </p:spPr>
        <p:txBody>
          <a:bodyPr lIns="0" tIns="12065" rIns="0" bIns="0">
            <a:spAutoFit/>
          </a:bodyPr>
          <a:lstStyle>
            <a:defPPr>
              <a:defRPr lang="en-US"/>
            </a:defPPr>
            <a:lvl1pPr algn="ctr">
              <a:spcBef>
                <a:spcPts val="95"/>
              </a:spcBef>
              <a:defRPr sz="2400" b="1" spc="-5">
                <a:latin typeface="+mj-ea"/>
                <a:ea typeface="+mj-ea"/>
                <a:cs typeface="Comic Sans MS"/>
              </a:defRPr>
            </a:lvl1pPr>
          </a:lstStyle>
          <a:p>
            <a:pPr algn="l">
              <a:defRPr/>
            </a:pPr>
            <a:r>
              <a:rPr lang="zh-CN" altLang="en-US" sz="3200" dirty="0">
                <a:solidFill>
                  <a:srgbClr val="7030A0"/>
                </a:solidFill>
                <a:latin typeface="方正舒体" panose="02010601030101010101" pitchFamily="2" charset="-122"/>
                <a:ea typeface="方正舒体" panose="02010601030101010101" pitchFamily="2" charset="-122"/>
              </a:rPr>
              <a:t>程序状态字</a:t>
            </a:r>
            <a:r>
              <a:rPr lang="en-US" altLang="zh-CN" sz="3200" dirty="0">
                <a:solidFill>
                  <a:srgbClr val="7030A0"/>
                </a:solidFill>
                <a:latin typeface="方正舒体" panose="02010601030101010101" pitchFamily="2" charset="-122"/>
                <a:ea typeface="方正舒体" panose="02010601030101010101" pitchFamily="2" charset="-122"/>
              </a:rPr>
              <a:t>(Program Status Word, PSW)</a:t>
            </a:r>
            <a:endParaRPr sz="3200" dirty="0">
              <a:solidFill>
                <a:srgbClr val="7030A0"/>
              </a:solidFill>
              <a:latin typeface="方正舒体" panose="02010601030101010101" pitchFamily="2" charset="-122"/>
              <a:ea typeface="方正舒体" panose="02010601030101010101" pitchFamily="2" charset="-122"/>
            </a:endParaRPr>
          </a:p>
        </p:txBody>
      </p:sp>
    </p:spTree>
    <p:extLst>
      <p:ext uri="{BB962C8B-B14F-4D97-AF65-F5344CB8AC3E}">
        <p14:creationId xmlns:p14="http://schemas.microsoft.com/office/powerpoint/2010/main" val="3251833407"/>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A0AE0CA5-E0AF-4954-90C6-F584504B2BC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实时钟</a:t>
            </a:r>
            <a:r>
              <a:rPr kumimoji="1" lang="en-US" altLang="zh-CN" sz="3600" b="1">
                <a:latin typeface="Arial" panose="020B0604020202020204" pitchFamily="34" charset="0"/>
                <a:ea typeface="黑体" panose="02010609060101010101" pitchFamily="49" charset="-122"/>
              </a:rPr>
              <a:t>RTC</a:t>
            </a:r>
          </a:p>
        </p:txBody>
      </p:sp>
      <p:pic>
        <p:nvPicPr>
          <p:cNvPr id="21507" name="Picture 2">
            <a:extLst>
              <a:ext uri="{FF2B5EF4-FFF2-40B4-BE49-F238E27FC236}">
                <a16:creationId xmlns:a16="http://schemas.microsoft.com/office/drawing/2014/main" id="{CB3027E8-A2BC-462C-B4FA-7FC6369FF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0" y="1916113"/>
            <a:ext cx="8934450" cy="29527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5332354"/>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43E8CAFF-0BEC-4D43-9617-27837E410A5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实时钟</a:t>
            </a:r>
            <a:r>
              <a:rPr kumimoji="1" lang="en-US" altLang="zh-CN" sz="3600" b="1">
                <a:latin typeface="Arial" panose="020B0604020202020204" pitchFamily="34" charset="0"/>
                <a:ea typeface="黑体" panose="02010609060101010101" pitchFamily="49" charset="-122"/>
              </a:rPr>
              <a:t>RTC</a:t>
            </a:r>
          </a:p>
        </p:txBody>
      </p:sp>
      <p:pic>
        <p:nvPicPr>
          <p:cNvPr id="22531" name="Picture 2">
            <a:extLst>
              <a:ext uri="{FF2B5EF4-FFF2-40B4-BE49-F238E27FC236}">
                <a16:creationId xmlns:a16="http://schemas.microsoft.com/office/drawing/2014/main" id="{71A6BB9F-A68F-4188-AF45-C77CD35D4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0" y="1196976"/>
            <a:ext cx="6288088"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3649270"/>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8A9984B1-8EE4-4C64-B741-7D5AF15C44F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看门狗</a:t>
            </a:r>
          </a:p>
        </p:txBody>
      </p:sp>
      <p:sp>
        <p:nvSpPr>
          <p:cNvPr id="23555" name="矩形 1">
            <a:extLst>
              <a:ext uri="{FF2B5EF4-FFF2-40B4-BE49-F238E27FC236}">
                <a16:creationId xmlns:a16="http://schemas.microsoft.com/office/drawing/2014/main" id="{45DD3C75-1C39-451D-849D-7E1F34C32A7C}"/>
              </a:ext>
            </a:extLst>
          </p:cNvPr>
          <p:cNvSpPr>
            <a:spLocks noChangeArrowheads="1"/>
          </p:cNvSpPr>
          <p:nvPr/>
        </p:nvSpPr>
        <p:spPr bwMode="auto">
          <a:xfrm>
            <a:off x="1985963" y="1617664"/>
            <a:ext cx="84963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800" b="1">
                <a:latin typeface="楷体" panose="02010609060101010101" pitchFamily="49" charset="-122"/>
                <a:ea typeface="楷体" panose="02010609060101010101" pitchFamily="49" charset="-122"/>
              </a:rPr>
              <a:t>在由单片机构成的微型计算机系统中，由于单片机的工作常常会受到来自外界电磁场的干扰，造成程序的跑飞，而陷入死循环，程序的正常运行被打断，由单片机控制的系统无法继续工作，会造成整个系统的陷入停滞状态，发生不可预料的后果。</a:t>
            </a:r>
            <a:endParaRPr kumimoji="1" lang="en-US" altLang="zh-CN" sz="2800" b="1">
              <a:latin typeface="楷体" panose="02010609060101010101" pitchFamily="49" charset="-122"/>
              <a:ea typeface="楷体" panose="02010609060101010101" pitchFamily="49" charset="-122"/>
            </a:endParaRPr>
          </a:p>
          <a:p>
            <a:pPr eaLnBrk="1" hangingPunct="1">
              <a:buFont typeface="Wingdings" panose="05000000000000000000" pitchFamily="2" charset="2"/>
              <a:buChar char="Ø"/>
            </a:pPr>
            <a:r>
              <a:rPr kumimoji="1" lang="zh-CN" altLang="en-US" sz="2800" b="1">
                <a:latin typeface="楷体" panose="02010609060101010101" pitchFamily="49" charset="-122"/>
                <a:ea typeface="楷体" panose="02010609060101010101" pitchFamily="49" charset="-122"/>
              </a:rPr>
              <a:t>出于对单片机运行状态进行实时监测的考虑，便产生了一种专门用于监测单片机程序运行状态的模块或者芯片，俗称“看门狗”</a:t>
            </a:r>
            <a:r>
              <a:rPr kumimoji="1" lang="en-US" altLang="zh-CN" sz="2800" b="1">
                <a:latin typeface="楷体" panose="02010609060101010101" pitchFamily="49" charset="-122"/>
                <a:ea typeface="楷体" panose="02010609060101010101" pitchFamily="49" charset="-122"/>
              </a:rPr>
              <a:t>(watchdog) </a:t>
            </a:r>
            <a:r>
              <a:rPr kumimoji="1" lang="zh-CN" altLang="en-US" sz="2800" b="1">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134335262"/>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80BBA989-644D-4536-ACE1-0619246C32A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看门狗</a:t>
            </a:r>
          </a:p>
        </p:txBody>
      </p:sp>
      <p:sp>
        <p:nvSpPr>
          <p:cNvPr id="6" name="矩形 5">
            <a:extLst>
              <a:ext uri="{FF2B5EF4-FFF2-40B4-BE49-F238E27FC236}">
                <a16:creationId xmlns:a16="http://schemas.microsoft.com/office/drawing/2014/main" id="{0AC8F708-C8BB-4D4A-8651-652C4576F185}"/>
              </a:ext>
            </a:extLst>
          </p:cNvPr>
          <p:cNvSpPr/>
          <p:nvPr/>
        </p:nvSpPr>
        <p:spPr>
          <a:xfrm>
            <a:off x="1963739" y="1628776"/>
            <a:ext cx="8353425" cy="4302125"/>
          </a:xfrm>
          <a:prstGeom prst="rect">
            <a:avLst/>
          </a:prstGeom>
        </p:spPr>
        <p:txBody>
          <a:bodyPr>
            <a:spAutoFit/>
          </a:bodyPr>
          <a:lstStyle/>
          <a:p>
            <a:pPr marL="342900" indent="-342900">
              <a:lnSpc>
                <a:spcPct val="90000"/>
              </a:lnSpc>
              <a:spcBef>
                <a:spcPct val="20000"/>
              </a:spcBef>
              <a:buClr>
                <a:srgbClr val="CC0066"/>
              </a:buClr>
              <a:buSzPct val="70000"/>
              <a:buFont typeface="Wingdings" pitchFamily="2" charset="2"/>
              <a:buChar char="v"/>
              <a:defRPr/>
            </a:pPr>
            <a:r>
              <a:rPr lang="en-US" altLang="zh-CN" sz="2400" kern="0" dirty="0">
                <a:solidFill>
                  <a:srgbClr val="0033CC"/>
                </a:solidFill>
                <a:latin typeface="+mj-ea"/>
                <a:ea typeface="+mj-ea"/>
              </a:rPr>
              <a:t>STM32</a:t>
            </a:r>
            <a:r>
              <a:rPr lang="zh-CN" altLang="en-US" sz="2400" kern="0" dirty="0">
                <a:solidFill>
                  <a:srgbClr val="0033CC"/>
                </a:solidFill>
                <a:latin typeface="+mj-ea"/>
                <a:ea typeface="+mj-ea"/>
              </a:rPr>
              <a:t>有一个倒计数计数器，启动看门狗之后，计数器从其复位初值</a:t>
            </a:r>
            <a:r>
              <a:rPr lang="en-US" altLang="zh-CN" sz="2400" kern="0" dirty="0">
                <a:solidFill>
                  <a:srgbClr val="0033CC"/>
                </a:solidFill>
                <a:latin typeface="+mj-ea"/>
                <a:ea typeface="+mj-ea"/>
              </a:rPr>
              <a:t>0xFFF</a:t>
            </a:r>
            <a:r>
              <a:rPr lang="zh-CN" altLang="en-US" sz="2400" kern="0" dirty="0">
                <a:solidFill>
                  <a:srgbClr val="0033CC"/>
                </a:solidFill>
                <a:latin typeface="+mj-ea"/>
                <a:ea typeface="+mj-ea"/>
              </a:rPr>
              <a:t>递减计数，当计数到末尾</a:t>
            </a:r>
            <a:r>
              <a:rPr lang="en-US" altLang="zh-CN" sz="2400" kern="0" dirty="0">
                <a:solidFill>
                  <a:srgbClr val="0033CC"/>
                </a:solidFill>
                <a:latin typeface="+mj-ea"/>
                <a:ea typeface="+mj-ea"/>
              </a:rPr>
              <a:t>0x000</a:t>
            </a:r>
            <a:r>
              <a:rPr lang="zh-CN" altLang="en-US" sz="2400" kern="0" dirty="0">
                <a:solidFill>
                  <a:srgbClr val="0033CC"/>
                </a:solidFill>
                <a:latin typeface="+mj-ea"/>
                <a:ea typeface="+mj-ea"/>
              </a:rPr>
              <a:t>的时候，便产生一个复位信号。</a:t>
            </a:r>
          </a:p>
          <a:p>
            <a:pPr marL="342900" indent="-342900">
              <a:lnSpc>
                <a:spcPct val="90000"/>
              </a:lnSpc>
              <a:spcBef>
                <a:spcPct val="20000"/>
              </a:spcBef>
              <a:buClr>
                <a:srgbClr val="CC0066"/>
              </a:buClr>
              <a:buSzPct val="70000"/>
              <a:buFont typeface="Wingdings" pitchFamily="2" charset="2"/>
              <a:buChar char="v"/>
              <a:defRPr/>
            </a:pPr>
            <a:r>
              <a:rPr lang="en-US" altLang="zh-CN" sz="2400" kern="0" dirty="0">
                <a:solidFill>
                  <a:srgbClr val="0033CC"/>
                </a:solidFill>
                <a:latin typeface="+mj-ea"/>
                <a:ea typeface="+mj-ea"/>
              </a:rPr>
              <a:t>STM32</a:t>
            </a:r>
            <a:r>
              <a:rPr lang="zh-CN" altLang="en-US" sz="2400" kern="0" dirty="0">
                <a:solidFill>
                  <a:srgbClr val="0033CC"/>
                </a:solidFill>
                <a:latin typeface="+mj-ea"/>
                <a:ea typeface="+mj-ea"/>
              </a:rPr>
              <a:t>有一个计数值重载寄存器</a:t>
            </a:r>
            <a:r>
              <a:rPr lang="en-US" altLang="zh-CN" sz="2400" kern="0" dirty="0">
                <a:solidFill>
                  <a:srgbClr val="0033CC"/>
                </a:solidFill>
                <a:latin typeface="+mj-ea"/>
                <a:ea typeface="+mj-ea"/>
              </a:rPr>
              <a:t>IWDG_RLR</a:t>
            </a:r>
            <a:r>
              <a:rPr lang="zh-CN" altLang="en-US" sz="2400" kern="0" dirty="0">
                <a:solidFill>
                  <a:srgbClr val="0033CC"/>
                </a:solidFill>
                <a:latin typeface="+mj-ea"/>
                <a:ea typeface="+mj-ea"/>
              </a:rPr>
              <a:t>，可以用来重新加载为倒计数计数器的初值。</a:t>
            </a:r>
          </a:p>
          <a:p>
            <a:pPr marL="342900" indent="-342900">
              <a:lnSpc>
                <a:spcPct val="90000"/>
              </a:lnSpc>
              <a:spcBef>
                <a:spcPct val="20000"/>
              </a:spcBef>
              <a:buClr>
                <a:srgbClr val="CC0066"/>
              </a:buClr>
              <a:buSzPct val="70000"/>
              <a:buFont typeface="Wingdings" pitchFamily="2" charset="2"/>
              <a:buChar char="v"/>
              <a:defRPr/>
            </a:pPr>
            <a:r>
              <a:rPr lang="en-US" altLang="zh-CN" sz="2400" kern="0" dirty="0">
                <a:solidFill>
                  <a:srgbClr val="0033CC"/>
                </a:solidFill>
                <a:latin typeface="+mj-ea"/>
                <a:ea typeface="+mj-ea"/>
              </a:rPr>
              <a:t>STM32</a:t>
            </a:r>
            <a:r>
              <a:rPr lang="zh-CN" altLang="en-US" sz="2400" kern="0" dirty="0">
                <a:solidFill>
                  <a:srgbClr val="0033CC"/>
                </a:solidFill>
                <a:latin typeface="+mj-ea"/>
                <a:ea typeface="+mj-ea"/>
              </a:rPr>
              <a:t>有一个键值寄存器</a:t>
            </a:r>
            <a:r>
              <a:rPr lang="en-US" altLang="zh-CN" sz="2400" kern="0" dirty="0">
                <a:solidFill>
                  <a:srgbClr val="0033CC"/>
                </a:solidFill>
                <a:latin typeface="+mj-ea"/>
                <a:ea typeface="+mj-ea"/>
              </a:rPr>
              <a:t>(IWDG_KR</a:t>
            </a:r>
            <a:r>
              <a:rPr lang="zh-CN" altLang="en-US" sz="2400" kern="0" dirty="0">
                <a:solidFill>
                  <a:srgbClr val="0033CC"/>
                </a:solidFill>
                <a:latin typeface="+mj-ea"/>
                <a:ea typeface="+mj-ea"/>
              </a:rPr>
              <a:t>） ，无论何时，只要往键值寄存器写入</a:t>
            </a:r>
            <a:r>
              <a:rPr lang="en-US" altLang="zh-CN" sz="2400" kern="0" dirty="0">
                <a:solidFill>
                  <a:srgbClr val="0033CC"/>
                </a:solidFill>
                <a:latin typeface="+mj-ea"/>
                <a:ea typeface="+mj-ea"/>
              </a:rPr>
              <a:t>0xAAAA,</a:t>
            </a:r>
            <a:r>
              <a:rPr lang="zh-CN" altLang="en-US" sz="2400" kern="0" dirty="0">
                <a:solidFill>
                  <a:srgbClr val="0033CC"/>
                </a:solidFill>
                <a:latin typeface="+mj-ea"/>
                <a:ea typeface="+mj-ea"/>
              </a:rPr>
              <a:t>重载寄存器</a:t>
            </a:r>
            <a:r>
              <a:rPr lang="en-US" altLang="zh-CN" sz="2400" kern="0" dirty="0">
                <a:solidFill>
                  <a:srgbClr val="0033CC"/>
                </a:solidFill>
                <a:latin typeface="+mj-ea"/>
                <a:ea typeface="+mj-ea"/>
              </a:rPr>
              <a:t>IWDG_RLR</a:t>
            </a:r>
            <a:r>
              <a:rPr lang="zh-CN" altLang="en-US" sz="2400" kern="0" dirty="0">
                <a:solidFill>
                  <a:srgbClr val="0033CC"/>
                </a:solidFill>
                <a:latin typeface="+mj-ea"/>
                <a:ea typeface="+mj-ea"/>
              </a:rPr>
              <a:t>的值就会被重新加载到倒计数寄存器，从而避免看门狗复位。 这也就是我们常说的喂狗。</a:t>
            </a:r>
          </a:p>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独立看门狗是时钟源是</a:t>
            </a:r>
            <a:r>
              <a:rPr lang="en-US" altLang="zh-CN" sz="2400" kern="0" dirty="0">
                <a:solidFill>
                  <a:srgbClr val="0033CC"/>
                </a:solidFill>
                <a:latin typeface="+mj-ea"/>
                <a:ea typeface="+mj-ea"/>
              </a:rPr>
              <a:t>LSI(</a:t>
            </a:r>
            <a:r>
              <a:rPr lang="zh-CN" altLang="en-US" sz="2400" kern="0" dirty="0">
                <a:solidFill>
                  <a:srgbClr val="0033CC"/>
                </a:solidFill>
                <a:latin typeface="+mj-ea"/>
                <a:ea typeface="+mj-ea"/>
              </a:rPr>
              <a:t>低速内部时钟），在</a:t>
            </a:r>
            <a:r>
              <a:rPr lang="en-US" altLang="zh-CN" sz="2400" kern="0" dirty="0">
                <a:solidFill>
                  <a:srgbClr val="0033CC"/>
                </a:solidFill>
                <a:latin typeface="+mj-ea"/>
                <a:ea typeface="+mj-ea"/>
              </a:rPr>
              <a:t>STM32</a:t>
            </a:r>
            <a:r>
              <a:rPr lang="zh-CN" altLang="en-US" sz="2400" kern="0" dirty="0">
                <a:solidFill>
                  <a:srgbClr val="0033CC"/>
                </a:solidFill>
                <a:latin typeface="+mj-ea"/>
                <a:ea typeface="+mj-ea"/>
              </a:rPr>
              <a:t>内核时钟发生故障的时候，它仍然有效。独立看门狗的溢出时间是由 预分频寄存（</a:t>
            </a:r>
            <a:r>
              <a:rPr lang="en-US" altLang="zh-CN" sz="2400" kern="0" dirty="0">
                <a:solidFill>
                  <a:srgbClr val="0033CC"/>
                </a:solidFill>
                <a:latin typeface="+mj-ea"/>
                <a:ea typeface="+mj-ea"/>
              </a:rPr>
              <a:t>IWDR_PR)</a:t>
            </a:r>
            <a:r>
              <a:rPr lang="zh-CN" altLang="en-US" sz="2400" kern="0" dirty="0">
                <a:solidFill>
                  <a:srgbClr val="0033CC"/>
                </a:solidFill>
                <a:latin typeface="+mj-ea"/>
                <a:ea typeface="+mj-ea"/>
              </a:rPr>
              <a:t>和</a:t>
            </a:r>
            <a:r>
              <a:rPr lang="en-US" altLang="zh-CN" sz="2400" kern="0" dirty="0">
                <a:solidFill>
                  <a:srgbClr val="0033CC"/>
                </a:solidFill>
                <a:latin typeface="+mj-ea"/>
                <a:ea typeface="+mj-ea"/>
              </a:rPr>
              <a:t>IWDG_RLR</a:t>
            </a:r>
            <a:r>
              <a:rPr lang="zh-CN" altLang="en-US" sz="2400" kern="0" dirty="0">
                <a:solidFill>
                  <a:srgbClr val="0033CC"/>
                </a:solidFill>
                <a:latin typeface="+mj-ea"/>
                <a:ea typeface="+mj-ea"/>
              </a:rPr>
              <a:t>决定的。</a:t>
            </a:r>
            <a:endParaRPr lang="en-US" altLang="zh-CN" sz="2400" kern="0" dirty="0">
              <a:solidFill>
                <a:srgbClr val="0033CC"/>
              </a:solidFill>
              <a:latin typeface="+mj-ea"/>
              <a:ea typeface="+mj-ea"/>
            </a:endParaRPr>
          </a:p>
        </p:txBody>
      </p:sp>
    </p:spTree>
    <p:extLst>
      <p:ext uri="{BB962C8B-B14F-4D97-AF65-F5344CB8AC3E}">
        <p14:creationId xmlns:p14="http://schemas.microsoft.com/office/powerpoint/2010/main" val="2330841027"/>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B1B6039C-1C42-4D55-8FE8-522096A4A1F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STM32</a:t>
            </a:r>
            <a:r>
              <a:rPr kumimoji="1" lang="zh-CN" altLang="en-US" sz="3600" b="1">
                <a:latin typeface="Arial" panose="020B0604020202020204" pitchFamily="34" charset="0"/>
                <a:ea typeface="黑体" panose="02010609060101010101" pitchFamily="49" charset="-122"/>
              </a:rPr>
              <a:t>定时器</a:t>
            </a:r>
          </a:p>
        </p:txBody>
      </p:sp>
      <p:sp>
        <p:nvSpPr>
          <p:cNvPr id="25603" name="Rectangle 11">
            <a:extLst>
              <a:ext uri="{FF2B5EF4-FFF2-40B4-BE49-F238E27FC236}">
                <a16:creationId xmlns:a16="http://schemas.microsoft.com/office/drawing/2014/main" id="{953F7A87-11BC-4561-8419-B4E4742EDBC2}"/>
              </a:ext>
            </a:extLst>
          </p:cNvPr>
          <p:cNvSpPr>
            <a:spLocks noChangeArrowheads="1"/>
          </p:cNvSpPr>
          <p:nvPr/>
        </p:nvSpPr>
        <p:spPr bwMode="auto">
          <a:xfrm>
            <a:off x="1919289" y="1603375"/>
            <a:ext cx="8351837"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r>
              <a:rPr lang="en-US" altLang="zh-CN" sz="2400" b="1">
                <a:latin typeface="楷体_GB2312" pitchFamily="49" charset="-122"/>
                <a:ea typeface="楷体_GB2312" pitchFamily="49" charset="-122"/>
              </a:rPr>
              <a:t>    STM32</a:t>
            </a:r>
            <a:r>
              <a:rPr lang="zh-CN" altLang="en-US" sz="2400" b="1">
                <a:latin typeface="楷体_GB2312" pitchFamily="49" charset="-122"/>
                <a:ea typeface="楷体_GB2312" pitchFamily="49" charset="-122"/>
              </a:rPr>
              <a:t>中一共</a:t>
            </a:r>
            <a:r>
              <a:rPr lang="en-US" altLang="zh-CN" sz="2400" b="1">
                <a:latin typeface="楷体_GB2312" pitchFamily="49" charset="-122"/>
                <a:ea typeface="楷体_GB2312" pitchFamily="49" charset="-122"/>
              </a:rPr>
              <a:t>11</a:t>
            </a:r>
            <a:r>
              <a:rPr lang="zh-CN" altLang="en-US" sz="2400" b="1">
                <a:latin typeface="楷体_GB2312" pitchFamily="49" charset="-122"/>
                <a:ea typeface="楷体_GB2312" pitchFamily="49" charset="-122"/>
              </a:rPr>
              <a:t>个定时器。</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个高级控制定时器，</a:t>
            </a:r>
            <a:r>
              <a:rPr lang="en-US" altLang="zh-CN" sz="2400" b="1">
                <a:latin typeface="楷体_GB2312" pitchFamily="49" charset="-122"/>
                <a:ea typeface="楷体_GB2312" pitchFamily="49" charset="-122"/>
              </a:rPr>
              <a:t>4</a:t>
            </a:r>
            <a:r>
              <a:rPr lang="zh-CN" altLang="en-US" sz="2400" b="1">
                <a:latin typeface="楷体_GB2312" pitchFamily="49" charset="-122"/>
                <a:ea typeface="楷体_GB2312" pitchFamily="49" charset="-122"/>
              </a:rPr>
              <a:t>个普通定时器和</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个基本定时器，</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个看门狗定时器和</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个系统嘀嗒定时器（</a:t>
            </a:r>
            <a:r>
              <a:rPr lang="en-US" altLang="zh-CN" sz="2400" b="1">
                <a:latin typeface="楷体_GB2312" pitchFamily="49" charset="-122"/>
                <a:ea typeface="楷体_GB2312" pitchFamily="49" charset="-122"/>
              </a:rPr>
              <a:t>SysTick</a:t>
            </a:r>
            <a:r>
              <a:rPr lang="zh-CN" altLang="en-US" sz="2400" b="1">
                <a:latin typeface="楷体_GB2312" pitchFamily="49" charset="-122"/>
                <a:ea typeface="楷体_GB2312" pitchFamily="49" charset="-122"/>
              </a:rPr>
              <a:t>）。下面主要讲普通定时器定时器。</a:t>
            </a:r>
          </a:p>
        </p:txBody>
      </p:sp>
      <p:pic>
        <p:nvPicPr>
          <p:cNvPr id="25604" name="table">
            <a:extLst>
              <a:ext uri="{FF2B5EF4-FFF2-40B4-BE49-F238E27FC236}">
                <a16:creationId xmlns:a16="http://schemas.microsoft.com/office/drawing/2014/main" id="{2DEFAB68-5195-4D20-9281-ED42840365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2997201"/>
            <a:ext cx="75565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148">
            <a:extLst>
              <a:ext uri="{FF2B5EF4-FFF2-40B4-BE49-F238E27FC236}">
                <a16:creationId xmlns:a16="http://schemas.microsoft.com/office/drawing/2014/main" id="{89298F51-A717-496B-A19B-580C9757ADEC}"/>
              </a:ext>
            </a:extLst>
          </p:cNvPr>
          <p:cNvSpPr>
            <a:spLocks noChangeArrowheads="1"/>
          </p:cNvSpPr>
          <p:nvPr/>
        </p:nvSpPr>
        <p:spPr bwMode="auto">
          <a:xfrm>
            <a:off x="1673226" y="6237258"/>
            <a:ext cx="98972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r>
              <a:rPr lang="en-US" altLang="zh-CN" sz="2000" b="1">
                <a:latin typeface="楷体_GB2312" pitchFamily="49" charset="-122"/>
                <a:ea typeface="楷体_GB2312" pitchFamily="49" charset="-122"/>
              </a:rPr>
              <a:t>TIM2-TIM5</a:t>
            </a:r>
            <a:r>
              <a:rPr lang="zh-CN" altLang="en-US" sz="2000" b="1">
                <a:latin typeface="楷体_GB2312" pitchFamily="49" charset="-122"/>
                <a:ea typeface="楷体_GB2312" pitchFamily="49" charset="-122"/>
              </a:rPr>
              <a:t>是普通定时器，</a:t>
            </a:r>
            <a:r>
              <a:rPr lang="en-US" altLang="zh-CN" sz="2000" b="1">
                <a:latin typeface="楷体_GB2312" pitchFamily="49" charset="-122"/>
                <a:ea typeface="楷体_GB2312" pitchFamily="49" charset="-122"/>
              </a:rPr>
              <a:t>TIM6</a:t>
            </a:r>
            <a:r>
              <a:rPr lang="zh-CN" altLang="en-US" sz="2000" b="1">
                <a:latin typeface="楷体_GB2312" pitchFamily="49" charset="-122"/>
                <a:ea typeface="楷体_GB2312" pitchFamily="49" charset="-122"/>
              </a:rPr>
              <a:t>和</a:t>
            </a:r>
            <a:r>
              <a:rPr lang="en-US" altLang="zh-CN" sz="2000" b="1">
                <a:latin typeface="楷体_GB2312" pitchFamily="49" charset="-122"/>
                <a:ea typeface="楷体_GB2312" pitchFamily="49" charset="-122"/>
              </a:rPr>
              <a:t>TIM7</a:t>
            </a:r>
            <a:r>
              <a:rPr lang="zh-CN" altLang="en-US" sz="2000" b="1">
                <a:latin typeface="楷体_GB2312" pitchFamily="49" charset="-122"/>
                <a:ea typeface="楷体_GB2312" pitchFamily="49" charset="-122"/>
              </a:rPr>
              <a:t>是基本定时器，其时钟由</a:t>
            </a:r>
            <a:r>
              <a:rPr lang="en-US" altLang="zh-CN" sz="2000" b="1">
                <a:latin typeface="楷体_GB2312" pitchFamily="49" charset="-122"/>
                <a:ea typeface="楷体_GB2312" pitchFamily="49" charset="-122"/>
              </a:rPr>
              <a:t>APB1</a:t>
            </a:r>
            <a:r>
              <a:rPr lang="zh-CN" altLang="en-US" sz="2000" b="1">
                <a:latin typeface="楷体_GB2312" pitchFamily="49" charset="-122"/>
                <a:ea typeface="楷体_GB2312" pitchFamily="49" charset="-122"/>
              </a:rPr>
              <a:t>输出产生。</a:t>
            </a:r>
            <a:r>
              <a:rPr lang="zh-CN" altLang="en-US" sz="2000">
                <a:latin typeface="Arial" panose="020B0604020202020204" pitchFamily="34" charset="0"/>
              </a:rPr>
              <a:t> </a:t>
            </a:r>
          </a:p>
        </p:txBody>
      </p:sp>
    </p:spTree>
    <p:extLst>
      <p:ext uri="{BB962C8B-B14F-4D97-AF65-F5344CB8AC3E}">
        <p14:creationId xmlns:p14="http://schemas.microsoft.com/office/powerpoint/2010/main" val="1139346409"/>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E3ADBF58-83D2-4FB3-832B-9A4E1233215F}"/>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STM32</a:t>
            </a:r>
            <a:r>
              <a:rPr kumimoji="1" lang="zh-CN" altLang="en-US" sz="3600" b="1">
                <a:latin typeface="Arial" panose="020B0604020202020204" pitchFamily="34" charset="0"/>
                <a:ea typeface="黑体" panose="02010609060101010101" pitchFamily="49" charset="-122"/>
              </a:rPr>
              <a:t>定时器</a:t>
            </a:r>
          </a:p>
        </p:txBody>
      </p:sp>
      <p:sp>
        <p:nvSpPr>
          <p:cNvPr id="9" name="Rectangle 4">
            <a:extLst>
              <a:ext uri="{FF2B5EF4-FFF2-40B4-BE49-F238E27FC236}">
                <a16:creationId xmlns:a16="http://schemas.microsoft.com/office/drawing/2014/main" id="{06E61989-12E1-4A9B-85F7-EC6615BB3954}"/>
              </a:ext>
            </a:extLst>
          </p:cNvPr>
          <p:cNvSpPr>
            <a:spLocks noChangeArrowheads="1"/>
          </p:cNvSpPr>
          <p:nvPr/>
        </p:nvSpPr>
        <p:spPr bwMode="auto">
          <a:xfrm>
            <a:off x="1847851" y="1412876"/>
            <a:ext cx="8569325"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indent="266700">
              <a:defRPr/>
            </a:pPr>
            <a:r>
              <a:rPr lang="zh-CN" altLang="en-US" sz="3200" b="1" dirty="0">
                <a:solidFill>
                  <a:srgbClr val="0000CC"/>
                </a:solidFill>
                <a:latin typeface="+mj-ea"/>
                <a:ea typeface="+mj-ea"/>
              </a:rPr>
              <a:t>计数器模式</a:t>
            </a:r>
          </a:p>
          <a:p>
            <a:pPr marL="457200" indent="-457200">
              <a:buFont typeface="Wingdings" panose="05000000000000000000" pitchFamily="2" charset="2"/>
              <a:buChar char="Ø"/>
              <a:defRPr/>
            </a:pPr>
            <a:r>
              <a:rPr lang="en-US" altLang="zh-CN" sz="2800" b="1" dirty="0">
                <a:latin typeface="楷体" panose="02010609060101010101" pitchFamily="49" charset="-122"/>
                <a:ea typeface="楷体" panose="02010609060101010101" pitchFamily="49" charset="-122"/>
              </a:rPr>
              <a:t>TIM2-TIM5</a:t>
            </a:r>
            <a:r>
              <a:rPr lang="zh-CN" altLang="en-US" sz="2800" b="1" dirty="0">
                <a:latin typeface="楷体" panose="02010609060101010101" pitchFamily="49" charset="-122"/>
                <a:ea typeface="楷体" panose="02010609060101010101" pitchFamily="49" charset="-122"/>
              </a:rPr>
              <a:t>可以有向上计数、向下计数、向上向下双向计数。</a:t>
            </a:r>
            <a:r>
              <a:rPr lang="zh-CN" altLang="en-US" sz="2800" b="1" dirty="0">
                <a:solidFill>
                  <a:srgbClr val="006600"/>
                </a:solidFill>
                <a:latin typeface="楷体" panose="02010609060101010101" pitchFamily="49" charset="-122"/>
                <a:ea typeface="楷体" panose="02010609060101010101" pitchFamily="49" charset="-122"/>
              </a:rPr>
              <a:t>向上计数模式</a:t>
            </a:r>
            <a:r>
              <a:rPr lang="zh-CN" altLang="en-US" sz="2800" b="1" dirty="0">
                <a:latin typeface="楷体" panose="02010609060101010101" pitchFamily="49" charset="-122"/>
                <a:ea typeface="楷体" panose="02010609060101010101" pitchFamily="49" charset="-122"/>
              </a:rPr>
              <a:t>中，计数器从</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计数到自动加载值</a:t>
            </a:r>
            <a:r>
              <a:rPr lang="en-US" altLang="zh-CN" sz="2800" b="1" dirty="0">
                <a:latin typeface="楷体" panose="02010609060101010101" pitchFamily="49" charset="-122"/>
                <a:ea typeface="楷体" panose="02010609060101010101" pitchFamily="49" charset="-122"/>
              </a:rPr>
              <a:t>(</a:t>
            </a:r>
            <a:r>
              <a:rPr lang="en-US" altLang="zh-CN" sz="2800" b="1" dirty="0" err="1">
                <a:latin typeface="楷体" panose="02010609060101010101" pitchFamily="49" charset="-122"/>
                <a:ea typeface="楷体" panose="02010609060101010101" pitchFamily="49" charset="-122"/>
              </a:rPr>
              <a:t>TIMx_ARR</a:t>
            </a:r>
            <a:r>
              <a:rPr lang="zh-CN" altLang="en-US" sz="2800" b="1" dirty="0">
                <a:latin typeface="楷体" panose="02010609060101010101" pitchFamily="49" charset="-122"/>
                <a:ea typeface="楷体" panose="02010609060101010101" pitchFamily="49" charset="-122"/>
              </a:rPr>
              <a:t>计数器内容</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，然后重新从</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开始计数并且产生一个计数器溢出事件。</a:t>
            </a:r>
            <a:endParaRPr lang="en-US" altLang="zh-CN" sz="2800" b="1" dirty="0">
              <a:latin typeface="楷体" panose="02010609060101010101" pitchFamily="49" charset="-122"/>
              <a:ea typeface="楷体" panose="02010609060101010101" pitchFamily="49" charset="-122"/>
            </a:endParaRPr>
          </a:p>
          <a:p>
            <a:pPr marL="457200" indent="-457200">
              <a:buFont typeface="Wingdings" panose="05000000000000000000" pitchFamily="2" charset="2"/>
              <a:buChar char="Ø"/>
              <a:defRPr/>
            </a:pPr>
            <a:r>
              <a:rPr lang="zh-CN" altLang="en-US" sz="2800" b="1" dirty="0">
                <a:solidFill>
                  <a:srgbClr val="006600"/>
                </a:solidFill>
                <a:latin typeface="楷体" panose="02010609060101010101" pitchFamily="49" charset="-122"/>
                <a:ea typeface="楷体" panose="02010609060101010101" pitchFamily="49" charset="-122"/>
              </a:rPr>
              <a:t>向下模式</a:t>
            </a:r>
            <a:r>
              <a:rPr lang="zh-CN" altLang="en-US" sz="2800" b="1" dirty="0">
                <a:latin typeface="楷体" panose="02010609060101010101" pitchFamily="49" charset="-122"/>
                <a:ea typeface="楷体" panose="02010609060101010101" pitchFamily="49" charset="-122"/>
              </a:rPr>
              <a:t>中，计数器从自动装入的值</a:t>
            </a:r>
            <a:r>
              <a:rPr lang="en-US" altLang="zh-CN" sz="2800" b="1" dirty="0">
                <a:latin typeface="楷体" panose="02010609060101010101" pitchFamily="49" charset="-122"/>
                <a:ea typeface="楷体" panose="02010609060101010101" pitchFamily="49" charset="-122"/>
              </a:rPr>
              <a:t>(</a:t>
            </a:r>
            <a:r>
              <a:rPr lang="en-US" altLang="zh-CN" sz="2800" b="1" dirty="0" err="1">
                <a:latin typeface="楷体" panose="02010609060101010101" pitchFamily="49" charset="-122"/>
                <a:ea typeface="楷体" panose="02010609060101010101" pitchFamily="49" charset="-122"/>
              </a:rPr>
              <a:t>TIMx_ARR</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开始向下计数到</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，然后从自动装入的值重新开始，并产生一个计数器向下溢出事件。</a:t>
            </a:r>
            <a:endParaRPr lang="en-US" altLang="zh-CN" sz="2800" b="1" dirty="0">
              <a:latin typeface="楷体" panose="02010609060101010101" pitchFamily="49" charset="-122"/>
              <a:ea typeface="楷体" panose="02010609060101010101" pitchFamily="49" charset="-122"/>
            </a:endParaRPr>
          </a:p>
          <a:p>
            <a:pPr marL="457200" indent="-457200">
              <a:buFont typeface="Wingdings" panose="05000000000000000000" pitchFamily="2" charset="2"/>
              <a:buChar char="Ø"/>
              <a:defRPr/>
            </a:pPr>
            <a:r>
              <a:rPr lang="zh-CN" altLang="en-US" sz="2800" b="1" dirty="0">
                <a:latin typeface="楷体" panose="02010609060101010101" pitchFamily="49" charset="-122"/>
                <a:ea typeface="楷体" panose="02010609060101010101" pitchFamily="49" charset="-122"/>
              </a:rPr>
              <a:t>中央对齐模式（</a:t>
            </a:r>
            <a:r>
              <a:rPr lang="zh-CN" altLang="en-US" sz="2800" b="1" dirty="0">
                <a:solidFill>
                  <a:srgbClr val="006600"/>
                </a:solidFill>
                <a:latin typeface="楷体" panose="02010609060101010101" pitchFamily="49" charset="-122"/>
                <a:ea typeface="楷体" panose="02010609060101010101" pitchFamily="49" charset="-122"/>
              </a:rPr>
              <a:t>向上</a:t>
            </a:r>
            <a:r>
              <a:rPr lang="en-US" altLang="zh-CN" sz="2800" b="1" dirty="0">
                <a:solidFill>
                  <a:srgbClr val="006600"/>
                </a:solidFill>
                <a:latin typeface="楷体" panose="02010609060101010101" pitchFamily="49" charset="-122"/>
                <a:ea typeface="楷体" panose="02010609060101010101" pitchFamily="49" charset="-122"/>
              </a:rPr>
              <a:t>/</a:t>
            </a:r>
            <a:r>
              <a:rPr lang="zh-CN" altLang="en-US" sz="2800" b="1" dirty="0">
                <a:solidFill>
                  <a:srgbClr val="006600"/>
                </a:solidFill>
                <a:latin typeface="楷体" panose="02010609060101010101" pitchFamily="49" charset="-122"/>
                <a:ea typeface="楷体" panose="02010609060101010101" pitchFamily="49" charset="-122"/>
              </a:rPr>
              <a:t>向下计数</a:t>
            </a:r>
            <a:r>
              <a:rPr lang="zh-CN" altLang="en-US" sz="2800" b="1" dirty="0">
                <a:latin typeface="楷体" panose="02010609060101010101" pitchFamily="49" charset="-122"/>
                <a:ea typeface="楷体" panose="02010609060101010101" pitchFamily="49" charset="-122"/>
              </a:rPr>
              <a:t>）是计数器从</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开始计数到自动装入的值</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，产生一个计数器溢出事件，然后向下计数到</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并且产生一个计数器溢出事件；然后再从</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开始重新计数。</a:t>
            </a:r>
          </a:p>
        </p:txBody>
      </p:sp>
    </p:spTree>
    <p:extLst>
      <p:ext uri="{BB962C8B-B14F-4D97-AF65-F5344CB8AC3E}">
        <p14:creationId xmlns:p14="http://schemas.microsoft.com/office/powerpoint/2010/main" val="2401325375"/>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605A142D-033F-4FF3-ABF3-EEECFB9F2AC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STM32</a:t>
            </a:r>
            <a:r>
              <a:rPr kumimoji="1" lang="zh-CN" altLang="en-US" sz="3600" b="1">
                <a:latin typeface="Arial" panose="020B0604020202020204" pitchFamily="34" charset="0"/>
                <a:ea typeface="黑体" panose="02010609060101010101" pitchFamily="49" charset="-122"/>
              </a:rPr>
              <a:t>定时器</a:t>
            </a:r>
          </a:p>
        </p:txBody>
      </p:sp>
      <p:sp>
        <p:nvSpPr>
          <p:cNvPr id="27651" name="Rectangle 4">
            <a:extLst>
              <a:ext uri="{FF2B5EF4-FFF2-40B4-BE49-F238E27FC236}">
                <a16:creationId xmlns:a16="http://schemas.microsoft.com/office/drawing/2014/main" id="{20628E60-7437-4FBF-A354-2CD0F59157B6}"/>
              </a:ext>
            </a:extLst>
          </p:cNvPr>
          <p:cNvSpPr>
            <a:spLocks noChangeArrowheads="1"/>
          </p:cNvSpPr>
          <p:nvPr/>
        </p:nvSpPr>
        <p:spPr bwMode="auto">
          <a:xfrm>
            <a:off x="1871664" y="1844675"/>
            <a:ext cx="8569325"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57200" indent="-4572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每个定时器都有一个</a:t>
            </a:r>
            <a:r>
              <a:rPr lang="en-US" altLang="zh-CN" sz="2800" b="1">
                <a:latin typeface="楷体" panose="02010609060101010101" pitchFamily="49" charset="-122"/>
                <a:ea typeface="楷体" panose="02010609060101010101" pitchFamily="49" charset="-122"/>
              </a:rPr>
              <a:t>16</a:t>
            </a:r>
            <a:r>
              <a:rPr lang="zh-CN" altLang="en-US" sz="2800" b="1">
                <a:latin typeface="楷体" panose="02010609060101010101" pitchFamily="49" charset="-122"/>
                <a:ea typeface="楷体" panose="02010609060101010101" pitchFamily="49" charset="-122"/>
              </a:rPr>
              <a:t>位的自动加载递加</a:t>
            </a:r>
            <a:r>
              <a:rPr lang="en-US" altLang="zh-CN" sz="2800" b="1">
                <a:latin typeface="楷体" panose="02010609060101010101" pitchFamily="49" charset="-122"/>
                <a:ea typeface="楷体" panose="02010609060101010101" pitchFamily="49" charset="-122"/>
              </a:rPr>
              <a:t>/</a:t>
            </a:r>
            <a:r>
              <a:rPr lang="zh-CN" altLang="en-US" sz="2800" b="1">
                <a:latin typeface="楷体" panose="02010609060101010101" pitchFamily="49" charset="-122"/>
                <a:ea typeface="楷体" panose="02010609060101010101" pitchFamily="49" charset="-122"/>
              </a:rPr>
              <a:t>递减计数器；</a:t>
            </a:r>
          </a:p>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一个</a:t>
            </a:r>
            <a:r>
              <a:rPr lang="en-US" altLang="zh-CN" sz="2800" b="1">
                <a:latin typeface="楷体" panose="02010609060101010101" pitchFamily="49" charset="-122"/>
                <a:ea typeface="楷体" panose="02010609060101010101" pitchFamily="49" charset="-122"/>
              </a:rPr>
              <a:t>16</a:t>
            </a:r>
            <a:r>
              <a:rPr lang="zh-CN" altLang="en-US" sz="2800" b="1">
                <a:latin typeface="楷体" panose="02010609060101010101" pitchFamily="49" charset="-122"/>
                <a:ea typeface="楷体" panose="02010609060101010101" pitchFamily="49" charset="-122"/>
              </a:rPr>
              <a:t>位的预分频器和</a:t>
            </a:r>
            <a:r>
              <a:rPr lang="en-US" altLang="zh-CN" sz="2800" b="1">
                <a:latin typeface="楷体" panose="02010609060101010101" pitchFamily="49" charset="-122"/>
                <a:ea typeface="楷体" panose="02010609060101010101" pitchFamily="49" charset="-122"/>
              </a:rPr>
              <a:t>4</a:t>
            </a:r>
            <a:r>
              <a:rPr lang="zh-CN" altLang="en-US" sz="2800" b="1">
                <a:latin typeface="楷体" panose="02010609060101010101" pitchFamily="49" charset="-122"/>
                <a:ea typeface="楷体" panose="02010609060101010101" pitchFamily="49" charset="-122"/>
              </a:rPr>
              <a:t>个独立的通道；</a:t>
            </a:r>
          </a:p>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每个通道都可用于输入捕获、输出比较、</a:t>
            </a:r>
            <a:r>
              <a:rPr lang="en-US" altLang="zh-CN" sz="2800" b="1">
                <a:latin typeface="楷体" panose="02010609060101010101" pitchFamily="49" charset="-122"/>
                <a:ea typeface="楷体" panose="02010609060101010101" pitchFamily="49" charset="-122"/>
              </a:rPr>
              <a:t>PWM</a:t>
            </a:r>
            <a:r>
              <a:rPr lang="zh-CN" altLang="en-US" sz="2800" b="1">
                <a:latin typeface="楷体" panose="02010609060101010101" pitchFamily="49" charset="-122"/>
                <a:ea typeface="楷体" panose="02010609060101010101" pitchFamily="49" charset="-122"/>
              </a:rPr>
              <a:t>和单脉冲模式输出；</a:t>
            </a:r>
          </a:p>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任一标准定时器都能用于产生</a:t>
            </a:r>
            <a:r>
              <a:rPr lang="en-US" altLang="zh-CN" sz="2800" b="1">
                <a:latin typeface="楷体" panose="02010609060101010101" pitchFamily="49" charset="-122"/>
                <a:ea typeface="楷体" panose="02010609060101010101" pitchFamily="49" charset="-122"/>
              </a:rPr>
              <a:t>PWM</a:t>
            </a:r>
            <a:r>
              <a:rPr lang="zh-CN" altLang="en-US" sz="2800" b="1">
                <a:latin typeface="楷体" panose="02010609060101010101" pitchFamily="49" charset="-122"/>
                <a:ea typeface="楷体" panose="02010609060101010101" pitchFamily="49" charset="-122"/>
              </a:rPr>
              <a:t>输出；</a:t>
            </a:r>
          </a:p>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每个定时器都有独立的</a:t>
            </a:r>
            <a:r>
              <a:rPr lang="en-US" altLang="zh-CN" sz="2800" b="1">
                <a:latin typeface="楷体" panose="02010609060101010101" pitchFamily="49" charset="-122"/>
                <a:ea typeface="楷体" panose="02010609060101010101" pitchFamily="49" charset="-122"/>
              </a:rPr>
              <a:t>DMA</a:t>
            </a:r>
            <a:r>
              <a:rPr lang="zh-CN" altLang="en-US" sz="2800" b="1">
                <a:latin typeface="楷体" panose="02010609060101010101" pitchFamily="49" charset="-122"/>
                <a:ea typeface="楷体" panose="02010609060101010101" pitchFamily="49" charset="-122"/>
              </a:rPr>
              <a:t>请求机制；</a:t>
            </a:r>
          </a:p>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通过定时器链接功能与高级控制定时器共同工作，提供同步或事件链接功能 </a:t>
            </a:r>
          </a:p>
        </p:txBody>
      </p:sp>
    </p:spTree>
    <p:extLst>
      <p:ext uri="{BB962C8B-B14F-4D97-AF65-F5344CB8AC3E}">
        <p14:creationId xmlns:p14="http://schemas.microsoft.com/office/powerpoint/2010/main" val="3327319226"/>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85534FD9-1CEC-4FAE-948C-685B30366B9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STM32</a:t>
            </a:r>
            <a:r>
              <a:rPr kumimoji="1" lang="zh-CN" altLang="en-US" sz="3600" b="1">
                <a:latin typeface="Arial" panose="020B0604020202020204" pitchFamily="34" charset="0"/>
                <a:ea typeface="黑体" panose="02010609060101010101" pitchFamily="49" charset="-122"/>
              </a:rPr>
              <a:t>定时器</a:t>
            </a:r>
          </a:p>
        </p:txBody>
      </p:sp>
      <p:pic>
        <p:nvPicPr>
          <p:cNvPr id="28675" name="Picture 4" descr="QQ截图未命名">
            <a:extLst>
              <a:ext uri="{FF2B5EF4-FFF2-40B4-BE49-F238E27FC236}">
                <a16:creationId xmlns:a16="http://schemas.microsoft.com/office/drawing/2014/main" id="{836F6A4A-5967-4955-B338-D163C8C52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370013"/>
            <a:ext cx="67691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矩形 1">
            <a:extLst>
              <a:ext uri="{FF2B5EF4-FFF2-40B4-BE49-F238E27FC236}">
                <a16:creationId xmlns:a16="http://schemas.microsoft.com/office/drawing/2014/main" id="{1A016A8E-9745-4A59-A711-E2A36822EBD9}"/>
              </a:ext>
            </a:extLst>
          </p:cNvPr>
          <p:cNvSpPr>
            <a:spLocks noChangeArrowheads="1"/>
          </p:cNvSpPr>
          <p:nvPr/>
        </p:nvSpPr>
        <p:spPr bwMode="auto">
          <a:xfrm>
            <a:off x="8621714" y="2276475"/>
            <a:ext cx="193833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a:t>定时器的时钟不是直接来自 </a:t>
            </a:r>
            <a:r>
              <a:rPr lang="en-US" altLang="zh-CN" sz="2400"/>
              <a:t>APB1 </a:t>
            </a:r>
            <a:r>
              <a:rPr lang="zh-CN" altLang="en-US" sz="2400"/>
              <a:t>或 </a:t>
            </a:r>
            <a:r>
              <a:rPr lang="en-US" altLang="zh-CN" sz="2400"/>
              <a:t>APB2 </a:t>
            </a:r>
            <a:r>
              <a:rPr lang="zh-CN" altLang="en-US" sz="2400"/>
              <a:t>，而是来自于输入为 </a:t>
            </a:r>
            <a:r>
              <a:rPr lang="en-US" altLang="zh-CN" sz="2400"/>
              <a:t>APB1 </a:t>
            </a:r>
            <a:r>
              <a:rPr lang="zh-CN" altLang="en-US" sz="2400"/>
              <a:t>或 </a:t>
            </a:r>
            <a:r>
              <a:rPr lang="en-US" altLang="zh-CN" sz="2400"/>
              <a:t>APB2 </a:t>
            </a:r>
            <a:r>
              <a:rPr lang="zh-CN" altLang="en-US" sz="2400"/>
              <a:t>的一个倍频器，图中的蓝色部分。</a:t>
            </a:r>
            <a:endParaRPr lang="en-US" altLang="zh-CN" sz="2400"/>
          </a:p>
        </p:txBody>
      </p:sp>
    </p:spTree>
    <p:extLst>
      <p:ext uri="{BB962C8B-B14F-4D97-AF65-F5344CB8AC3E}">
        <p14:creationId xmlns:p14="http://schemas.microsoft.com/office/powerpoint/2010/main" val="1779991498"/>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533BA212-A201-457A-81F6-85534718A3A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STM32</a:t>
            </a:r>
            <a:r>
              <a:rPr kumimoji="1" lang="zh-CN" altLang="en-US" sz="3600" b="1">
                <a:latin typeface="Arial" panose="020B0604020202020204" pitchFamily="34" charset="0"/>
                <a:ea typeface="黑体" panose="02010609060101010101" pitchFamily="49" charset="-122"/>
              </a:rPr>
              <a:t>定时器</a:t>
            </a:r>
          </a:p>
        </p:txBody>
      </p:sp>
      <p:sp>
        <p:nvSpPr>
          <p:cNvPr id="29699" name="Rectangle 4">
            <a:extLst>
              <a:ext uri="{FF2B5EF4-FFF2-40B4-BE49-F238E27FC236}">
                <a16:creationId xmlns:a16="http://schemas.microsoft.com/office/drawing/2014/main" id="{DAFEFC08-856C-4351-BA49-31702103C13C}"/>
              </a:ext>
            </a:extLst>
          </p:cNvPr>
          <p:cNvSpPr>
            <a:spLocks noChangeArrowheads="1"/>
          </p:cNvSpPr>
          <p:nvPr/>
        </p:nvSpPr>
        <p:spPr bwMode="auto">
          <a:xfrm>
            <a:off x="1871664" y="1844675"/>
            <a:ext cx="8569325"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800" b="1">
                <a:latin typeface="楷体" panose="02010609060101010101" pitchFamily="49" charset="-122"/>
                <a:ea typeface="楷体" panose="02010609060101010101" pitchFamily="49" charset="-122"/>
              </a:rPr>
              <a:t>假定 </a:t>
            </a:r>
            <a:r>
              <a:rPr lang="en-US" altLang="zh-CN" sz="2800" b="1">
                <a:latin typeface="楷体" panose="02010609060101010101" pitchFamily="49" charset="-122"/>
                <a:ea typeface="楷体" panose="02010609060101010101" pitchFamily="49" charset="-122"/>
              </a:rPr>
              <a:t>AHB=36MHz</a:t>
            </a:r>
            <a:r>
              <a:rPr lang="zh-CN" altLang="en-US" sz="2800" b="1">
                <a:latin typeface="楷体" panose="02010609060101010101" pitchFamily="49" charset="-122"/>
                <a:ea typeface="楷体" panose="02010609060101010101" pitchFamily="49" charset="-122"/>
              </a:rPr>
              <a:t>，因为</a:t>
            </a:r>
            <a:r>
              <a:rPr lang="en-US" altLang="zh-CN" sz="2800" b="1">
                <a:latin typeface="楷体" panose="02010609060101010101" pitchFamily="49" charset="-122"/>
                <a:ea typeface="楷体" panose="02010609060101010101" pitchFamily="49" charset="-122"/>
              </a:rPr>
              <a:t>APB1</a:t>
            </a:r>
            <a:r>
              <a:rPr lang="zh-CN" altLang="en-US" sz="2800" b="1">
                <a:latin typeface="楷体" panose="02010609060101010101" pitchFamily="49" charset="-122"/>
                <a:ea typeface="楷体" panose="02010609060101010101" pitchFamily="49" charset="-122"/>
              </a:rPr>
              <a:t>允许的最大频率为 </a:t>
            </a:r>
            <a:r>
              <a:rPr lang="en-US" altLang="zh-CN" sz="2800" b="1">
                <a:latin typeface="楷体" panose="02010609060101010101" pitchFamily="49" charset="-122"/>
                <a:ea typeface="楷体" panose="02010609060101010101" pitchFamily="49" charset="-122"/>
              </a:rPr>
              <a:t>36MHz </a:t>
            </a:r>
            <a:r>
              <a:rPr lang="zh-CN" altLang="en-US" sz="2800" b="1">
                <a:latin typeface="楷体" panose="02010609060101010101" pitchFamily="49" charset="-122"/>
                <a:ea typeface="楷体" panose="02010609060101010101" pitchFamily="49" charset="-122"/>
              </a:rPr>
              <a:t>，所以</a:t>
            </a:r>
            <a:r>
              <a:rPr lang="en-US" altLang="zh-CN" sz="2800" b="1">
                <a:latin typeface="楷体" panose="02010609060101010101" pitchFamily="49" charset="-122"/>
                <a:ea typeface="楷体" panose="02010609060101010101" pitchFamily="49" charset="-122"/>
              </a:rPr>
              <a:t>APB1</a:t>
            </a:r>
            <a:r>
              <a:rPr lang="zh-CN" altLang="en-US" sz="2800" b="1">
                <a:latin typeface="楷体" panose="02010609060101010101" pitchFamily="49" charset="-122"/>
                <a:ea typeface="楷体" panose="02010609060101010101" pitchFamily="49" charset="-122"/>
              </a:rPr>
              <a:t>的预分频系数可以取任意数值；当预分频系数</a:t>
            </a:r>
            <a:r>
              <a:rPr lang="en-US" altLang="zh-CN" sz="2800" b="1">
                <a:latin typeface="楷体" panose="02010609060101010101" pitchFamily="49" charset="-122"/>
                <a:ea typeface="楷体" panose="02010609060101010101" pitchFamily="49" charset="-122"/>
              </a:rPr>
              <a:t>=1</a:t>
            </a:r>
            <a:r>
              <a:rPr lang="zh-CN" altLang="en-US" sz="2800" b="1">
                <a:latin typeface="楷体" panose="02010609060101010101" pitchFamily="49" charset="-122"/>
                <a:ea typeface="楷体" panose="02010609060101010101" pitchFamily="49" charset="-122"/>
              </a:rPr>
              <a:t>时，</a:t>
            </a:r>
            <a:r>
              <a:rPr lang="en-US" altLang="zh-CN" sz="2800" b="1">
                <a:latin typeface="楷体" panose="02010609060101010101" pitchFamily="49" charset="-122"/>
                <a:ea typeface="楷体" panose="02010609060101010101" pitchFamily="49" charset="-122"/>
              </a:rPr>
              <a:t>APB1=36MHz</a:t>
            </a:r>
            <a:r>
              <a:rPr lang="zh-CN" altLang="en-US" sz="2800" b="1">
                <a:latin typeface="楷体" panose="02010609060101010101" pitchFamily="49" charset="-122"/>
                <a:ea typeface="楷体" panose="02010609060101010101" pitchFamily="49" charset="-122"/>
              </a:rPr>
              <a:t>，</a:t>
            </a:r>
            <a:r>
              <a:rPr lang="en-US" altLang="zh-CN" sz="2800" b="1">
                <a:latin typeface="楷体" panose="02010609060101010101" pitchFamily="49" charset="-122"/>
                <a:ea typeface="楷体" panose="02010609060101010101" pitchFamily="49" charset="-122"/>
              </a:rPr>
              <a:t>TIM2~7</a:t>
            </a:r>
            <a:r>
              <a:rPr lang="zh-CN" altLang="en-US" sz="2800" b="1">
                <a:latin typeface="楷体" panose="02010609060101010101" pitchFamily="49" charset="-122"/>
                <a:ea typeface="楷体" panose="02010609060101010101" pitchFamily="49" charset="-122"/>
              </a:rPr>
              <a:t>的时钟频</a:t>
            </a:r>
            <a:r>
              <a:rPr lang="en-US" altLang="zh-CN" sz="2800" b="1">
                <a:latin typeface="楷体" panose="02010609060101010101" pitchFamily="49" charset="-122"/>
                <a:ea typeface="楷体" panose="02010609060101010101" pitchFamily="49" charset="-122"/>
              </a:rPr>
              <a:t>=36MHz(</a:t>
            </a:r>
            <a:r>
              <a:rPr lang="zh-CN" altLang="en-US" sz="2800" b="1">
                <a:latin typeface="楷体" panose="02010609060101010101" pitchFamily="49" charset="-122"/>
                <a:ea typeface="楷体" panose="02010609060101010101" pitchFamily="49" charset="-122"/>
              </a:rPr>
              <a:t>倍频器不起作用</a:t>
            </a:r>
            <a:r>
              <a:rPr lang="en-US" altLang="zh-CN" sz="2800" b="1">
                <a:latin typeface="楷体" panose="02010609060101010101" pitchFamily="49" charset="-122"/>
                <a:ea typeface="楷体" panose="02010609060101010101" pitchFamily="49" charset="-122"/>
              </a:rPr>
              <a:t>)</a:t>
            </a:r>
            <a:r>
              <a:rPr lang="zh-CN" altLang="en-US" sz="2800" b="1">
                <a:latin typeface="楷体" panose="02010609060101010101" pitchFamily="49" charset="-122"/>
                <a:ea typeface="楷体" panose="02010609060101010101" pitchFamily="49" charset="-122"/>
              </a:rPr>
              <a:t>；当预分频系数 </a:t>
            </a:r>
            <a:r>
              <a:rPr lang="en-US" altLang="zh-CN" sz="2800" b="1">
                <a:latin typeface="楷体" panose="02010609060101010101" pitchFamily="49" charset="-122"/>
                <a:ea typeface="楷体" panose="02010609060101010101" pitchFamily="49" charset="-122"/>
              </a:rPr>
              <a:t>=2 </a:t>
            </a:r>
            <a:r>
              <a:rPr lang="zh-CN" altLang="en-US" sz="2800" b="1">
                <a:latin typeface="楷体" panose="02010609060101010101" pitchFamily="49" charset="-122"/>
                <a:ea typeface="楷体" panose="02010609060101010101" pitchFamily="49" charset="-122"/>
              </a:rPr>
              <a:t>时， </a:t>
            </a:r>
            <a:r>
              <a:rPr lang="en-US" altLang="zh-CN" sz="2800" b="1">
                <a:latin typeface="楷体" panose="02010609060101010101" pitchFamily="49" charset="-122"/>
                <a:ea typeface="楷体" panose="02010609060101010101" pitchFamily="49" charset="-122"/>
              </a:rPr>
              <a:t>APB1=18MHz</a:t>
            </a:r>
            <a:r>
              <a:rPr lang="zh-CN" altLang="en-US" sz="2800" b="1">
                <a:latin typeface="楷体" panose="02010609060101010101" pitchFamily="49" charset="-122"/>
                <a:ea typeface="楷体" panose="02010609060101010101" pitchFamily="49" charset="-122"/>
              </a:rPr>
              <a:t>，在倍频器的作用下，</a:t>
            </a:r>
            <a:r>
              <a:rPr lang="en-US" altLang="zh-CN" sz="2800" b="1">
                <a:latin typeface="楷体" panose="02010609060101010101" pitchFamily="49" charset="-122"/>
                <a:ea typeface="楷体" panose="02010609060101010101" pitchFamily="49" charset="-122"/>
              </a:rPr>
              <a:t>TIM2~7</a:t>
            </a:r>
            <a:r>
              <a:rPr lang="zh-CN" altLang="en-US" sz="2800" b="1">
                <a:latin typeface="楷体" panose="02010609060101010101" pitchFamily="49" charset="-122"/>
                <a:ea typeface="楷体" panose="02010609060101010101" pitchFamily="49" charset="-122"/>
              </a:rPr>
              <a:t>的时钟频率</a:t>
            </a:r>
            <a:r>
              <a:rPr lang="en-US" altLang="zh-CN" sz="2800" b="1">
                <a:latin typeface="楷体" panose="02010609060101010101" pitchFamily="49" charset="-122"/>
                <a:ea typeface="楷体" panose="02010609060101010101" pitchFamily="49" charset="-122"/>
              </a:rPr>
              <a:t>=36MHz </a:t>
            </a:r>
            <a:r>
              <a:rPr lang="zh-CN" altLang="en-US" sz="2800" b="1">
                <a:latin typeface="楷体" panose="02010609060101010101" pitchFamily="49" charset="-122"/>
                <a:ea typeface="楷体" panose="02010609060101010101" pitchFamily="49" charset="-122"/>
              </a:rPr>
              <a:t>。只所以如此是因为</a:t>
            </a:r>
            <a:r>
              <a:rPr lang="en-US" altLang="zh-CN" sz="2800" b="1">
                <a:latin typeface="楷体" panose="02010609060101010101" pitchFamily="49" charset="-122"/>
                <a:ea typeface="楷体" panose="02010609060101010101" pitchFamily="49" charset="-122"/>
              </a:rPr>
              <a:t>APB1</a:t>
            </a:r>
            <a:r>
              <a:rPr lang="zh-CN" altLang="en-US" sz="2800" b="1">
                <a:latin typeface="楷体" panose="02010609060101010101" pitchFamily="49" charset="-122"/>
                <a:ea typeface="楷体" panose="02010609060101010101" pitchFamily="49" charset="-122"/>
              </a:rPr>
              <a:t>不但要为</a:t>
            </a:r>
            <a:r>
              <a:rPr lang="en-US" altLang="zh-CN" sz="2800" b="1">
                <a:latin typeface="楷体" panose="02010609060101010101" pitchFamily="49" charset="-122"/>
                <a:ea typeface="楷体" panose="02010609060101010101" pitchFamily="49" charset="-122"/>
              </a:rPr>
              <a:t>TIM2~7</a:t>
            </a:r>
            <a:r>
              <a:rPr lang="zh-CN" altLang="en-US" sz="2800" b="1">
                <a:latin typeface="楷体" panose="02010609060101010101" pitchFamily="49" charset="-122"/>
                <a:ea typeface="楷体" panose="02010609060101010101" pitchFamily="49" charset="-122"/>
              </a:rPr>
              <a:t>提供时钟，而且还要为其它外设提供时钟；设置这个倍频器可以在保证其它外设使用较低时钟频率时，</a:t>
            </a:r>
            <a:r>
              <a:rPr lang="en-US" altLang="zh-CN" sz="2800" b="1">
                <a:latin typeface="楷体" panose="02010609060101010101" pitchFamily="49" charset="-122"/>
                <a:ea typeface="楷体" panose="02010609060101010101" pitchFamily="49" charset="-122"/>
              </a:rPr>
              <a:t>TIM2~7 </a:t>
            </a:r>
            <a:r>
              <a:rPr lang="zh-CN" altLang="en-US" sz="2800" b="1">
                <a:latin typeface="楷体" panose="02010609060101010101" pitchFamily="49" charset="-122"/>
                <a:ea typeface="楷体" panose="02010609060101010101" pitchFamily="49" charset="-122"/>
              </a:rPr>
              <a:t>仍能得到较高的时钟频率。</a:t>
            </a:r>
          </a:p>
        </p:txBody>
      </p:sp>
    </p:spTree>
    <p:extLst>
      <p:ext uri="{BB962C8B-B14F-4D97-AF65-F5344CB8AC3E}">
        <p14:creationId xmlns:p14="http://schemas.microsoft.com/office/powerpoint/2010/main" val="407827329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BBD63A42-6A17-4C72-A801-35F7B8C1F7B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  </a:t>
            </a:r>
            <a:r>
              <a:rPr kumimoji="1" lang="en-US" altLang="zh-CN" sz="3600" b="1">
                <a:latin typeface="Arial" panose="020B0604020202020204" pitchFamily="34" charset="0"/>
                <a:ea typeface="黑体" panose="02010609060101010101" pitchFamily="49" charset="-122"/>
              </a:rPr>
              <a:t>GPIO</a:t>
            </a:r>
            <a:endParaRPr kumimoji="1" lang="zh-CN" altLang="en-US" sz="3600" b="1">
              <a:latin typeface="Arial" panose="020B0604020202020204" pitchFamily="34" charset="0"/>
              <a:ea typeface="黑体" panose="02010609060101010101" pitchFamily="49" charset="-122"/>
            </a:endParaRPr>
          </a:p>
        </p:txBody>
      </p:sp>
      <p:sp>
        <p:nvSpPr>
          <p:cNvPr id="4" name="Rectangle 3" descr="Rectangle: Click to edit Master text styles&#10;Second level&#10;Third level&#10;Fourth level&#10;Fifth level">
            <a:extLst>
              <a:ext uri="{FF2B5EF4-FFF2-40B4-BE49-F238E27FC236}">
                <a16:creationId xmlns:a16="http://schemas.microsoft.com/office/drawing/2014/main" id="{6DF1A6EB-7B29-4C5B-9746-6032F270CD90}"/>
              </a:ext>
            </a:extLst>
          </p:cNvPr>
          <p:cNvSpPr txBox="1">
            <a:spLocks noChangeArrowheads="1"/>
          </p:cNvSpPr>
          <p:nvPr/>
        </p:nvSpPr>
        <p:spPr bwMode="auto">
          <a:xfrm>
            <a:off x="1631950" y="2112963"/>
            <a:ext cx="86185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3"/>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pPr lvl="1" algn="just">
              <a:spcBef>
                <a:spcPct val="35000"/>
              </a:spcBef>
              <a:buSzPct val="80000"/>
              <a:buFont typeface="Wingdings" pitchFamily="2" charset="2"/>
              <a:buChar char="Ø"/>
              <a:defRPr/>
            </a:pPr>
            <a:r>
              <a:rPr lang="en-US" altLang="zh-CN" sz="2400" b="1" dirty="0">
                <a:latin typeface="楷体" panose="02010609060101010101" pitchFamily="49" charset="-122"/>
                <a:ea typeface="楷体" panose="02010609060101010101" pitchFamily="49" charset="-122"/>
              </a:rPr>
              <a:t>GPIO</a:t>
            </a:r>
            <a:r>
              <a:rPr lang="zh-CN" altLang="en-US" sz="2400" b="1" dirty="0">
                <a:latin typeface="楷体" panose="02010609060101010101" pitchFamily="49" charset="-122"/>
                <a:ea typeface="楷体" panose="02010609060101010101" pitchFamily="49" charset="-122"/>
              </a:rPr>
              <a:t>为</a:t>
            </a:r>
            <a:r>
              <a:rPr lang="en-US" altLang="zh-CN" sz="2400" b="1" dirty="0">
                <a:latin typeface="楷体" panose="02010609060101010101" pitchFamily="49" charset="-122"/>
                <a:ea typeface="楷体" panose="02010609060101010101" pitchFamily="49" charset="-122"/>
              </a:rPr>
              <a:t>CPU</a:t>
            </a:r>
            <a:r>
              <a:rPr lang="zh-CN" altLang="en-US" sz="2400" b="1" dirty="0">
                <a:latin typeface="楷体" panose="02010609060101010101" pitchFamily="49" charset="-122"/>
                <a:ea typeface="楷体" panose="02010609060101010101" pitchFamily="49" charset="-122"/>
              </a:rPr>
              <a:t>提供了数字输入输出功能，属于外围</a:t>
            </a:r>
            <a:r>
              <a:rPr lang="en-US" altLang="zh-CN" sz="2400" b="1" dirty="0">
                <a:latin typeface="楷体" panose="02010609060101010101" pitchFamily="49" charset="-122"/>
                <a:ea typeface="楷体" panose="02010609060101010101" pitchFamily="49" charset="-122"/>
              </a:rPr>
              <a:t>I/O</a:t>
            </a:r>
            <a:r>
              <a:rPr lang="zh-CN" altLang="en-US" sz="2400" b="1" dirty="0">
                <a:latin typeface="楷体" panose="02010609060101010101" pitchFamily="49" charset="-122"/>
                <a:ea typeface="楷体" panose="02010609060101010101" pitchFamily="49" charset="-122"/>
              </a:rPr>
              <a:t>模块。</a:t>
            </a:r>
          </a:p>
          <a:p>
            <a:pPr lvl="1" algn="just">
              <a:spcBef>
                <a:spcPct val="35000"/>
              </a:spcBef>
              <a:buSzPct val="80000"/>
              <a:buFont typeface="Wingdings" pitchFamily="2" charset="2"/>
              <a:buChar char="Ø"/>
              <a:defRPr/>
            </a:pPr>
            <a:r>
              <a:rPr lang="en-US" altLang="zh-CN" sz="2400" b="1" dirty="0">
                <a:latin typeface="楷体" panose="02010609060101010101" pitchFamily="49" charset="-122"/>
                <a:ea typeface="楷体" panose="02010609060101010101" pitchFamily="49" charset="-122"/>
              </a:rPr>
              <a:t>GPIO</a:t>
            </a:r>
            <a:r>
              <a:rPr lang="zh-CN" altLang="en-US" sz="2400" b="1" dirty="0">
                <a:latin typeface="楷体" panose="02010609060101010101" pitchFamily="49" charset="-122"/>
                <a:ea typeface="楷体" panose="02010609060101010101" pitchFamily="49" charset="-122"/>
              </a:rPr>
              <a:t>模块支持软件配置，包括输入输出方向配置、引脚功能复用和重映射、是否可申请中断、</a:t>
            </a:r>
            <a:r>
              <a:rPr lang="en-US" altLang="zh-CN" sz="2400" b="1" dirty="0">
                <a:latin typeface="楷体" panose="02010609060101010101" pitchFamily="49" charset="-122"/>
                <a:ea typeface="楷体" panose="02010609060101010101" pitchFamily="49" charset="-122"/>
              </a:rPr>
              <a:t>PWM</a:t>
            </a:r>
            <a:r>
              <a:rPr lang="zh-CN" altLang="en-US" sz="2400" b="1" dirty="0">
                <a:latin typeface="楷体" panose="02010609060101010101" pitchFamily="49" charset="-122"/>
                <a:ea typeface="楷体" panose="02010609060101010101" pitchFamily="49" charset="-122"/>
              </a:rPr>
              <a:t>输出等。</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标准</a:t>
            </a:r>
            <a:r>
              <a:rPr lang="en-US" altLang="zh-CN" sz="2400" b="1" dirty="0">
                <a:latin typeface="楷体" panose="02010609060101010101" pitchFamily="49" charset="-122"/>
                <a:ea typeface="楷体" panose="02010609060101010101" pitchFamily="49" charset="-122"/>
              </a:rPr>
              <a:t>I/O</a:t>
            </a:r>
            <a:r>
              <a:rPr lang="zh-CN" altLang="en-US" sz="2400" b="1" dirty="0">
                <a:latin typeface="楷体" panose="02010609060101010101" pitchFamily="49" charset="-122"/>
                <a:ea typeface="楷体" panose="02010609060101010101" pitchFamily="49" charset="-122"/>
              </a:rPr>
              <a:t>口可承受</a:t>
            </a:r>
            <a:r>
              <a:rPr lang="en-US" altLang="zh-CN" sz="2400" b="1" dirty="0">
                <a:latin typeface="楷体" panose="02010609060101010101" pitchFamily="49" charset="-122"/>
                <a:ea typeface="楷体" panose="02010609060101010101" pitchFamily="49" charset="-122"/>
              </a:rPr>
              <a:t>5V</a:t>
            </a:r>
            <a:r>
              <a:rPr lang="zh-CN" altLang="en-US" sz="2400" b="1" dirty="0">
                <a:latin typeface="楷体" panose="02010609060101010101" pitchFamily="49" charset="-122"/>
                <a:ea typeface="楷体" panose="02010609060101010101" pitchFamily="49" charset="-122"/>
              </a:rPr>
              <a:t>电压，可吸纳</a:t>
            </a:r>
            <a:r>
              <a:rPr lang="en-US" altLang="zh-CN" sz="2400" b="1" dirty="0">
                <a:latin typeface="楷体" panose="02010609060101010101" pitchFamily="49" charset="-122"/>
                <a:ea typeface="楷体" panose="02010609060101010101" pitchFamily="49" charset="-122"/>
              </a:rPr>
              <a:t>25mA</a:t>
            </a:r>
            <a:r>
              <a:rPr lang="zh-CN" altLang="en-US" sz="2400" b="1" dirty="0">
                <a:latin typeface="楷体" panose="02010609060101010101" pitchFamily="49" charset="-122"/>
                <a:ea typeface="楷体" panose="02010609060101010101" pitchFamily="49" charset="-122"/>
              </a:rPr>
              <a:t>电流，具有</a:t>
            </a:r>
            <a:r>
              <a:rPr lang="en-US" altLang="zh-CN" sz="2400" b="1" dirty="0">
                <a:latin typeface="楷体" panose="02010609060101010101" pitchFamily="49" charset="-122"/>
                <a:ea typeface="楷体" panose="02010609060101010101" pitchFamily="49" charset="-122"/>
              </a:rPr>
              <a:t>18MHZ</a:t>
            </a:r>
            <a:r>
              <a:rPr lang="zh-CN" altLang="en-US" sz="2400" b="1" dirty="0">
                <a:latin typeface="楷体" panose="02010609060101010101" pitchFamily="49" charset="-122"/>
                <a:ea typeface="楷体" panose="02010609060101010101" pitchFamily="49" charset="-122"/>
              </a:rPr>
              <a:t>的翻转速度，可配置输出速度达到</a:t>
            </a:r>
            <a:r>
              <a:rPr lang="en-US" altLang="zh-CN" sz="2400" b="1" dirty="0">
                <a:latin typeface="楷体" panose="02010609060101010101" pitchFamily="49" charset="-122"/>
                <a:ea typeface="楷体" panose="02010609060101010101" pitchFamily="49" charset="-122"/>
              </a:rPr>
              <a:t>50MHZ</a:t>
            </a: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具有</a:t>
            </a:r>
            <a:r>
              <a:rPr lang="en-US" altLang="zh-CN" sz="2400" b="1" dirty="0">
                <a:latin typeface="楷体" panose="02010609060101010101" pitchFamily="49" charset="-122"/>
                <a:ea typeface="楷体" panose="02010609060101010101" pitchFamily="49" charset="-122"/>
              </a:rPr>
              <a:t>8</a:t>
            </a:r>
            <a:r>
              <a:rPr lang="zh-CN" altLang="en-US" sz="2400" b="1" dirty="0">
                <a:latin typeface="楷体" panose="02010609060101010101" pitchFamily="49" charset="-122"/>
                <a:ea typeface="楷体" panose="02010609060101010101" pitchFamily="49" charset="-122"/>
              </a:rPr>
              <a:t>种工作模式，分别如下：</a:t>
            </a:r>
          </a:p>
          <a:p>
            <a:pPr marL="457200" lvl="1" indent="0" algn="just">
              <a:spcBef>
                <a:spcPct val="35000"/>
              </a:spcBef>
              <a:buSzPct val="80000"/>
              <a:buNone/>
              <a:defRPr/>
            </a:pPr>
            <a:endParaRPr lang="zh-CN" altLang="en-US" sz="2400" b="1"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D68A8C6A-D79B-4D00-B2F7-A0346BDAFB53}"/>
              </a:ext>
            </a:extLst>
          </p:cNvPr>
          <p:cNvSpPr/>
          <p:nvPr/>
        </p:nvSpPr>
        <p:spPr>
          <a:xfrm>
            <a:off x="1992314" y="1484314"/>
            <a:ext cx="8137525" cy="577081"/>
          </a:xfrm>
          <a:prstGeom prst="rect">
            <a:avLst/>
          </a:prstGeom>
        </p:spPr>
        <p:txBody>
          <a:bodyPr>
            <a:spAutoFit/>
          </a:bodyPr>
          <a:lstStyle/>
          <a:p>
            <a:pPr>
              <a:lnSpc>
                <a:spcPct val="150000"/>
              </a:lnSpc>
              <a:defRPr/>
            </a:pPr>
            <a:r>
              <a:rPr lang="zh-CN" altLang="en-US" sz="2400" dirty="0">
                <a:latin typeface="+mj-ea"/>
                <a:ea typeface="+mj-ea"/>
              </a:rPr>
              <a:t>通用输入</a:t>
            </a:r>
            <a:r>
              <a:rPr lang="en-US" altLang="zh-CN" sz="2400" dirty="0">
                <a:latin typeface="+mj-ea"/>
                <a:ea typeface="+mj-ea"/>
              </a:rPr>
              <a:t>/</a:t>
            </a:r>
            <a:r>
              <a:rPr lang="zh-CN" altLang="en-US" sz="2400" dirty="0">
                <a:latin typeface="+mj-ea"/>
                <a:ea typeface="+mj-ea"/>
              </a:rPr>
              <a:t>输出口</a:t>
            </a:r>
            <a:r>
              <a:rPr lang="en-US" altLang="zh-CN" sz="2400" dirty="0">
                <a:solidFill>
                  <a:srgbClr val="C00000"/>
                </a:solidFill>
              </a:rPr>
              <a:t>GPIO</a:t>
            </a:r>
            <a:r>
              <a:rPr lang="zh-CN" altLang="en-US" sz="2400" dirty="0"/>
              <a:t>（</a:t>
            </a:r>
            <a:r>
              <a:rPr lang="en-US" altLang="zh-CN" sz="2400" dirty="0"/>
              <a:t> General Purpose Input Output</a:t>
            </a:r>
            <a:r>
              <a:rPr lang="zh-CN" altLang="en-US" sz="2400" dirty="0"/>
              <a:t>）</a:t>
            </a:r>
            <a:endParaRPr lang="zh-CN" altLang="en-US" sz="2400" dirty="0">
              <a:latin typeface="+mj-ea"/>
              <a:ea typeface="+mj-ea"/>
            </a:endParaRPr>
          </a:p>
        </p:txBody>
      </p:sp>
      <p:sp>
        <p:nvSpPr>
          <p:cNvPr id="2" name="矩形 1">
            <a:extLst>
              <a:ext uri="{FF2B5EF4-FFF2-40B4-BE49-F238E27FC236}">
                <a16:creationId xmlns:a16="http://schemas.microsoft.com/office/drawing/2014/main" id="{F3007085-8B67-478F-9D5D-AE7BB7503528}"/>
              </a:ext>
            </a:extLst>
          </p:cNvPr>
          <p:cNvSpPr/>
          <p:nvPr/>
        </p:nvSpPr>
        <p:spPr>
          <a:xfrm>
            <a:off x="2076451" y="4868863"/>
            <a:ext cx="8353425" cy="1643062"/>
          </a:xfrm>
          <a:prstGeom prst="rect">
            <a:avLst/>
          </a:prstGeom>
        </p:spPr>
        <p:txBody>
          <a:bodyPr>
            <a:spAutoFit/>
          </a:bodyPr>
          <a:lstStyle/>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输入模式</a:t>
            </a:r>
          </a:p>
          <a:p>
            <a:pPr lvl="1">
              <a:lnSpc>
                <a:spcPct val="90000"/>
              </a:lnSpc>
              <a:spcBef>
                <a:spcPct val="20000"/>
              </a:spcBef>
              <a:buClr>
                <a:srgbClr val="3399FF"/>
              </a:buClr>
              <a:buSzPct val="85000"/>
              <a:defRPr/>
            </a:pPr>
            <a:r>
              <a:rPr lang="zh-CN" altLang="en-US" sz="2400" b="1" kern="0" dirty="0">
                <a:solidFill>
                  <a:srgbClr val="006600"/>
                </a:solidFill>
                <a:latin typeface="仿宋" panose="02010609060101010101" pitchFamily="49" charset="-122"/>
                <a:ea typeface="仿宋" panose="02010609060101010101" pitchFamily="49" charset="-122"/>
              </a:rPr>
              <a:t>输入浮空、输入上拉、输入下拉、模拟输入</a:t>
            </a:r>
          </a:p>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输出模式</a:t>
            </a:r>
          </a:p>
          <a:p>
            <a:pPr lvl="1">
              <a:lnSpc>
                <a:spcPct val="90000"/>
              </a:lnSpc>
              <a:spcBef>
                <a:spcPct val="20000"/>
              </a:spcBef>
              <a:buClr>
                <a:srgbClr val="3399FF"/>
              </a:buClr>
              <a:buSzPct val="85000"/>
              <a:defRPr/>
            </a:pPr>
            <a:r>
              <a:rPr lang="zh-CN" altLang="en-US" sz="2400" b="1" kern="0" dirty="0">
                <a:solidFill>
                  <a:srgbClr val="006600"/>
                </a:solidFill>
                <a:latin typeface="仿宋" panose="02010609060101010101" pitchFamily="49" charset="-122"/>
                <a:ea typeface="仿宋" panose="02010609060101010101" pitchFamily="49" charset="-122"/>
              </a:rPr>
              <a:t>开漏输出、推挽式输出、推挽式复用功能、开漏复用功能</a:t>
            </a:r>
          </a:p>
        </p:txBody>
      </p:sp>
    </p:spTree>
    <p:extLst>
      <p:ext uri="{BB962C8B-B14F-4D97-AF65-F5344CB8AC3E}">
        <p14:creationId xmlns:p14="http://schemas.microsoft.com/office/powerpoint/2010/main" val="95302662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7ADA6074-DD95-4B83-9441-520B67412074}"/>
              </a:ext>
            </a:extLst>
          </p:cNvPr>
          <p:cNvSpPr txBox="1">
            <a:spLocks noChangeArrowheads="1"/>
          </p:cNvSpPr>
          <p:nvPr/>
        </p:nvSpPr>
        <p:spPr bwMode="auto">
          <a:xfrm>
            <a:off x="1920876" y="549276"/>
            <a:ext cx="44624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8086CPU</a:t>
            </a:r>
            <a:r>
              <a:rPr kumimoji="1" lang="zh-CN" altLang="en-US" sz="3600" b="1">
                <a:latin typeface="Arial" panose="020B0604020202020204" pitchFamily="34" charset="0"/>
                <a:ea typeface="黑体" panose="02010609060101010101" pitchFamily="49" charset="-122"/>
              </a:rPr>
              <a:t>的</a:t>
            </a:r>
            <a:r>
              <a:rPr kumimoji="1" lang="en-US" altLang="zh-CN" sz="3600" b="1">
                <a:latin typeface="Arial" panose="020B0604020202020204" pitchFamily="34" charset="0"/>
                <a:ea typeface="黑体" panose="02010609060101010101" pitchFamily="49" charset="-122"/>
              </a:rPr>
              <a:t>PSW</a:t>
            </a:r>
            <a:endParaRPr kumimoji="1" lang="zh-CN" altLang="en-US" sz="3600" b="1">
              <a:latin typeface="Arial" panose="020B0604020202020204" pitchFamily="34" charset="0"/>
              <a:ea typeface="黑体" panose="02010609060101010101" pitchFamily="49" charset="-122"/>
            </a:endParaRPr>
          </a:p>
        </p:txBody>
      </p:sp>
      <p:graphicFrame>
        <p:nvGraphicFramePr>
          <p:cNvPr id="2" name="对象 1">
            <a:extLst>
              <a:ext uri="{FF2B5EF4-FFF2-40B4-BE49-F238E27FC236}">
                <a16:creationId xmlns:a16="http://schemas.microsoft.com/office/drawing/2014/main" id="{00CA2424-8C22-421B-9EF6-4F00C2154095}"/>
              </a:ext>
            </a:extLst>
          </p:cNvPr>
          <p:cNvGraphicFramePr>
            <a:graphicFrameLocks noChangeAspect="1"/>
          </p:cNvGraphicFramePr>
          <p:nvPr/>
        </p:nvGraphicFramePr>
        <p:xfrm>
          <a:off x="1847850" y="1484314"/>
          <a:ext cx="8675688" cy="865187"/>
        </p:xfrm>
        <a:graphic>
          <a:graphicData uri="http://schemas.openxmlformats.org/presentationml/2006/ole">
            <mc:AlternateContent xmlns:mc="http://schemas.openxmlformats.org/markup-compatibility/2006">
              <mc:Choice xmlns:v="urn:schemas-microsoft-com:vml" Requires="v">
                <p:oleObj spid="_x0000_s3075" name="工作表" r:id="rId4" imgW="4199105" imgH="419405" progId="Excel.Sheet.8">
                  <p:embed/>
                </p:oleObj>
              </mc:Choice>
              <mc:Fallback>
                <p:oleObj name="工作表" r:id="rId4" imgW="4199105" imgH="419405" progId="Excel.Sheet.8">
                  <p:embed/>
                  <p:pic>
                    <p:nvPicPr>
                      <p:cNvPr id="2" name="对象 1">
                        <a:extLst>
                          <a:ext uri="{FF2B5EF4-FFF2-40B4-BE49-F238E27FC236}">
                            <a16:creationId xmlns:a16="http://schemas.microsoft.com/office/drawing/2014/main" id="{00CA2424-8C22-421B-9EF6-4F00C21540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484314"/>
                        <a:ext cx="8675688" cy="865187"/>
                      </a:xfrm>
                      <a:prstGeom prst="rect">
                        <a:avLst/>
                      </a:prstGeom>
                      <a:solidFill>
                        <a:srgbClr val="FFCC99"/>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17">
            <a:extLst>
              <a:ext uri="{FF2B5EF4-FFF2-40B4-BE49-F238E27FC236}">
                <a16:creationId xmlns:a16="http://schemas.microsoft.com/office/drawing/2014/main" id="{9217DF3F-5185-40ED-9C31-64C1D6629B27}"/>
              </a:ext>
            </a:extLst>
          </p:cNvPr>
          <p:cNvSpPr txBox="1">
            <a:spLocks noChangeArrowheads="1"/>
          </p:cNvSpPr>
          <p:nvPr/>
        </p:nvSpPr>
        <p:spPr bwMode="auto">
          <a:xfrm>
            <a:off x="1703389" y="2420939"/>
            <a:ext cx="9153525"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50000"/>
              <a:buFont typeface="Wingdings 2" pitchFamily="18" charset="2"/>
              <a:buChar char="ß"/>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itchFamily="18" charset="2"/>
              <a:buChar char="Þ"/>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a:lnSpc>
                <a:spcPct val="110000"/>
              </a:lnSpc>
              <a:buFontTx/>
              <a:buNone/>
              <a:defRPr/>
            </a:pPr>
            <a:r>
              <a:rPr lang="zh-CN" altLang="en-US" sz="2400" b="1" dirty="0">
                <a:solidFill>
                  <a:srgbClr val="008000"/>
                </a:solidFill>
                <a:latin typeface="华文楷体" panose="02010600040101010101" pitchFamily="2" charset="-122"/>
                <a:ea typeface="华文楷体" panose="02010600040101010101" pitchFamily="2" charset="-122"/>
              </a:rPr>
              <a:t>部分标志位说明：</a:t>
            </a:r>
            <a:endParaRPr lang="en-US" altLang="en-US" sz="2400" b="1" dirty="0">
              <a:solidFill>
                <a:srgbClr val="008000"/>
              </a:solidFill>
              <a:latin typeface="华文楷体" panose="02010600040101010101" pitchFamily="2" charset="-122"/>
              <a:ea typeface="华文楷体" panose="02010600040101010101" pitchFamily="2" charset="-122"/>
            </a:endParaRPr>
          </a:p>
          <a:p>
            <a:pPr>
              <a:lnSpc>
                <a:spcPct val="110000"/>
              </a:lnSpc>
              <a:buFontTx/>
              <a:buNone/>
              <a:defRPr/>
            </a:pPr>
            <a:r>
              <a:rPr lang="en-US" altLang="en-US" sz="2400" b="1" dirty="0">
                <a:solidFill>
                  <a:srgbClr val="060BCA"/>
                </a:solidFill>
              </a:rPr>
              <a:t>CF:</a:t>
            </a:r>
            <a:r>
              <a:rPr lang="zh-CN" altLang="en-US" sz="2400" b="1" dirty="0">
                <a:solidFill>
                  <a:srgbClr val="060BCA"/>
                </a:solidFill>
              </a:rPr>
              <a:t>进位标志：</a:t>
            </a:r>
            <a:endParaRPr lang="en-US" altLang="zh-CN" sz="2400" b="1" dirty="0">
              <a:solidFill>
                <a:srgbClr val="060BCA"/>
              </a:solidFill>
            </a:endParaRPr>
          </a:p>
          <a:p>
            <a:pPr>
              <a:lnSpc>
                <a:spcPct val="110000"/>
              </a:lnSpc>
              <a:buFontTx/>
              <a:buNone/>
              <a:defRPr/>
            </a:pPr>
            <a:r>
              <a:rPr lang="zh-CN" altLang="en-US" sz="2400" b="1" dirty="0">
                <a:ea typeface="幼圆" pitchFamily="49" charset="-122"/>
              </a:rPr>
              <a:t>若运算结果最高位产生进位或借位，则</a:t>
            </a:r>
            <a:r>
              <a:rPr lang="en-US" altLang="en-US" sz="2400" b="1" dirty="0">
                <a:ea typeface="幼圆" pitchFamily="49" charset="-122"/>
              </a:rPr>
              <a:t>CF</a:t>
            </a:r>
            <a:r>
              <a:rPr lang="zh-CN" altLang="en-US" sz="2400" b="1" dirty="0">
                <a:ea typeface="幼圆" pitchFamily="49" charset="-122"/>
              </a:rPr>
              <a:t>置</a:t>
            </a:r>
            <a:r>
              <a:rPr lang="en-US" altLang="zh-CN" sz="2400" b="1" dirty="0">
                <a:ea typeface="幼圆" pitchFamily="49" charset="-122"/>
              </a:rPr>
              <a:t>1</a:t>
            </a:r>
            <a:r>
              <a:rPr lang="zh-CN" altLang="en-US" sz="2400" b="1" dirty="0">
                <a:ea typeface="幼圆" pitchFamily="49" charset="-122"/>
              </a:rPr>
              <a:t>，否则置</a:t>
            </a:r>
            <a:r>
              <a:rPr lang="en-US" altLang="zh-CN" sz="2400" b="1" dirty="0">
                <a:ea typeface="幼圆" pitchFamily="49" charset="-122"/>
              </a:rPr>
              <a:t>0</a:t>
            </a:r>
            <a:r>
              <a:rPr lang="zh-CN" altLang="en-US" sz="2400" b="1" dirty="0">
                <a:ea typeface="幼圆" pitchFamily="49" charset="-122"/>
              </a:rPr>
              <a:t>。</a:t>
            </a:r>
          </a:p>
          <a:p>
            <a:pPr marL="0">
              <a:lnSpc>
                <a:spcPct val="110000"/>
              </a:lnSpc>
              <a:spcBef>
                <a:spcPts val="0"/>
              </a:spcBef>
              <a:buNone/>
              <a:defRPr/>
            </a:pPr>
            <a:r>
              <a:rPr lang="en-US" altLang="en-US" sz="2400" b="1" dirty="0">
                <a:solidFill>
                  <a:srgbClr val="060BCA"/>
                </a:solidFill>
              </a:rPr>
              <a:t>ZF:</a:t>
            </a:r>
            <a:r>
              <a:rPr lang="zh-CN" altLang="en-US" sz="2400" b="1" dirty="0">
                <a:solidFill>
                  <a:srgbClr val="060BCA"/>
                </a:solidFill>
              </a:rPr>
              <a:t>零标志位：</a:t>
            </a:r>
            <a:endParaRPr lang="en-US" altLang="zh-CN" sz="2400" b="1" dirty="0">
              <a:solidFill>
                <a:srgbClr val="060BCA"/>
              </a:solidFill>
            </a:endParaRPr>
          </a:p>
          <a:p>
            <a:pPr marL="0">
              <a:lnSpc>
                <a:spcPct val="110000"/>
              </a:lnSpc>
              <a:spcBef>
                <a:spcPts val="0"/>
              </a:spcBef>
              <a:buNone/>
              <a:defRPr/>
            </a:pPr>
            <a:r>
              <a:rPr lang="zh-CN" altLang="en-US" sz="2400" b="1" dirty="0">
                <a:ea typeface="幼圆" pitchFamily="49" charset="-122"/>
              </a:rPr>
              <a:t>若运算结果为零，则</a:t>
            </a:r>
            <a:r>
              <a:rPr lang="en-US" altLang="en-US" sz="2400" b="1" dirty="0">
                <a:ea typeface="幼圆" pitchFamily="49" charset="-122"/>
              </a:rPr>
              <a:t>ZF</a:t>
            </a:r>
            <a:r>
              <a:rPr lang="zh-CN" altLang="en-US" sz="2400" b="1" dirty="0">
                <a:ea typeface="幼圆" pitchFamily="49" charset="-122"/>
              </a:rPr>
              <a:t>置</a:t>
            </a:r>
            <a:r>
              <a:rPr lang="en-US" altLang="zh-CN" sz="2400" b="1" dirty="0">
                <a:ea typeface="幼圆" pitchFamily="49" charset="-122"/>
              </a:rPr>
              <a:t>1</a:t>
            </a:r>
            <a:r>
              <a:rPr lang="zh-CN" altLang="en-US" sz="2400" b="1" dirty="0">
                <a:ea typeface="幼圆" pitchFamily="49" charset="-122"/>
              </a:rPr>
              <a:t>，否则清零。</a:t>
            </a:r>
          </a:p>
          <a:p>
            <a:pPr marL="0">
              <a:lnSpc>
                <a:spcPct val="110000"/>
              </a:lnSpc>
              <a:spcBef>
                <a:spcPts val="0"/>
              </a:spcBef>
              <a:buNone/>
              <a:defRPr/>
            </a:pPr>
            <a:r>
              <a:rPr lang="en-US" altLang="en-US" sz="2400" b="1" dirty="0">
                <a:solidFill>
                  <a:srgbClr val="060BCA"/>
                </a:solidFill>
              </a:rPr>
              <a:t>OF:</a:t>
            </a:r>
            <a:r>
              <a:rPr lang="zh-CN" altLang="en-US" sz="2400" b="1" dirty="0">
                <a:solidFill>
                  <a:srgbClr val="060BCA"/>
                </a:solidFill>
              </a:rPr>
              <a:t>溢出标志位：</a:t>
            </a:r>
            <a:endParaRPr lang="en-US" altLang="zh-CN" sz="2400" b="1" dirty="0">
              <a:solidFill>
                <a:srgbClr val="060BCA"/>
              </a:solidFill>
            </a:endParaRPr>
          </a:p>
          <a:p>
            <a:pPr marL="0">
              <a:lnSpc>
                <a:spcPct val="110000"/>
              </a:lnSpc>
              <a:spcBef>
                <a:spcPts val="0"/>
              </a:spcBef>
              <a:buNone/>
              <a:defRPr/>
            </a:pPr>
            <a:r>
              <a:rPr lang="zh-CN" altLang="en-US" sz="2400" b="1" dirty="0">
                <a:ea typeface="幼圆" pitchFamily="49" charset="-122"/>
              </a:rPr>
              <a:t>有符号数算术运算结果产生溢出</a:t>
            </a:r>
            <a:r>
              <a:rPr lang="en-US" altLang="zh-CN" sz="2400" b="1" dirty="0">
                <a:ea typeface="幼圆" pitchFamily="49" charset="-122"/>
              </a:rPr>
              <a:t>OF</a:t>
            </a:r>
            <a:r>
              <a:rPr lang="zh-CN" altLang="zh-CN" sz="2400" b="1" dirty="0">
                <a:ea typeface="幼圆" pitchFamily="49" charset="-122"/>
              </a:rPr>
              <a:t>置1，否则清零。</a:t>
            </a:r>
            <a:endParaRPr lang="en-US" altLang="zh-CN" sz="2400" b="1" dirty="0">
              <a:ea typeface="幼圆" pitchFamily="49" charset="-122"/>
            </a:endParaRPr>
          </a:p>
          <a:p>
            <a:pPr marL="0" indent="0">
              <a:buNone/>
              <a:defRPr/>
            </a:pPr>
            <a:r>
              <a:rPr lang="en-US" altLang="en-US" sz="2400" b="1" dirty="0">
                <a:solidFill>
                  <a:srgbClr val="C00000"/>
                </a:solidFill>
              </a:rPr>
              <a:t>IF:</a:t>
            </a:r>
            <a:r>
              <a:rPr lang="zh-CN" altLang="en-US" sz="2400" b="1" dirty="0">
                <a:solidFill>
                  <a:srgbClr val="C00000"/>
                </a:solidFill>
              </a:rPr>
              <a:t>中断允许位：</a:t>
            </a:r>
            <a:endParaRPr lang="en-US" altLang="zh-CN" sz="2400" b="1" dirty="0">
              <a:solidFill>
                <a:srgbClr val="C00000"/>
              </a:solidFill>
            </a:endParaRPr>
          </a:p>
          <a:p>
            <a:pPr marL="0" indent="0">
              <a:buNone/>
              <a:defRPr/>
            </a:pPr>
            <a:r>
              <a:rPr lang="zh-CN" altLang="en-US" sz="2400" b="1" dirty="0">
                <a:latin typeface="幼圆" pitchFamily="49" charset="-122"/>
                <a:ea typeface="幼圆" pitchFamily="49" charset="-122"/>
              </a:rPr>
              <a:t>若</a:t>
            </a:r>
            <a:r>
              <a:rPr lang="en-US" altLang="en-US" sz="2400" b="1" dirty="0">
                <a:latin typeface="幼圆" pitchFamily="49" charset="-122"/>
                <a:ea typeface="幼圆" pitchFamily="49" charset="-122"/>
              </a:rPr>
              <a:t>IF=1</a:t>
            </a:r>
            <a:r>
              <a:rPr lang="zh-CN" altLang="en-US" sz="2400" b="1" dirty="0">
                <a:latin typeface="幼圆" pitchFamily="49" charset="-122"/>
                <a:ea typeface="幼圆" pitchFamily="49" charset="-122"/>
              </a:rPr>
              <a:t>，</a:t>
            </a:r>
            <a:r>
              <a:rPr lang="en-US" altLang="zh-CN" sz="2400" b="1" dirty="0">
                <a:latin typeface="幼圆" pitchFamily="49" charset="-122"/>
                <a:ea typeface="幼圆" pitchFamily="49" charset="-122"/>
              </a:rPr>
              <a:t>CPU</a:t>
            </a:r>
            <a:r>
              <a:rPr lang="zh-CN" altLang="zh-CN" sz="2400" b="1" dirty="0">
                <a:latin typeface="幼圆" pitchFamily="49" charset="-122"/>
                <a:ea typeface="幼圆" pitchFamily="49" charset="-122"/>
              </a:rPr>
              <a:t>允许外部可屏蔽中断请求，即开中断；</a:t>
            </a:r>
            <a:r>
              <a:rPr lang="en-US" altLang="zh-CN" sz="2400" b="1" dirty="0">
                <a:latin typeface="幼圆" pitchFamily="49" charset="-122"/>
                <a:ea typeface="幼圆" pitchFamily="49" charset="-122"/>
              </a:rPr>
              <a:t>IF=0</a:t>
            </a:r>
            <a:r>
              <a:rPr lang="zh-CN" altLang="zh-CN" sz="2400" b="1" dirty="0">
                <a:latin typeface="幼圆" pitchFamily="49" charset="-122"/>
                <a:ea typeface="幼圆" pitchFamily="49" charset="-122"/>
              </a:rPr>
              <a:t>关中断</a:t>
            </a:r>
            <a:r>
              <a:rPr lang="zh-CN" altLang="en-US" sz="2400" b="1" dirty="0">
                <a:latin typeface="幼圆" pitchFamily="49" charset="-122"/>
                <a:ea typeface="幼圆" pitchFamily="49" charset="-122"/>
              </a:rPr>
              <a:t>。</a:t>
            </a:r>
            <a:endParaRPr lang="zh-CN" altLang="zh-CN" sz="2400" b="1" dirty="0">
              <a:ea typeface="幼圆" pitchFamily="49" charset="-122"/>
            </a:endParaRPr>
          </a:p>
        </p:txBody>
      </p:sp>
    </p:spTree>
    <p:extLst>
      <p:ext uri="{BB962C8B-B14F-4D97-AF65-F5344CB8AC3E}">
        <p14:creationId xmlns:p14="http://schemas.microsoft.com/office/powerpoint/2010/main" val="3864249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BA5AC75-53FF-4393-8516-7EFA961E5AA9}"/>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EE0614A6-1EB0-4898-A362-9F47035E5AFF}"/>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10</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Cortex-M3</a:t>
            </a:r>
            <a:r>
              <a:rPr lang="zh-CN" altLang="en-US" sz="3200" b="1">
                <a:solidFill>
                  <a:schemeClr val="tx2"/>
                </a:solidFill>
                <a:latin typeface="黑体" panose="02010609060101010101" pitchFamily="49" charset="-122"/>
                <a:ea typeface="黑体" panose="02010609060101010101" pitchFamily="49" charset="-122"/>
              </a:rPr>
              <a:t>的</a:t>
            </a:r>
            <a:r>
              <a:rPr lang="en-US" altLang="zh-CN" sz="3200" b="1">
                <a:solidFill>
                  <a:schemeClr val="tx2"/>
                </a:solidFill>
                <a:latin typeface="黑体" panose="02010609060101010101" pitchFamily="49" charset="-122"/>
                <a:ea typeface="黑体" panose="02010609060101010101" pitchFamily="49" charset="-122"/>
              </a:rPr>
              <a:t>GPIO</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BB10AB74-EBDA-4C9F-8FEA-01453BDD2253}"/>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265879789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BBD63A42-6A17-4C72-A801-35F7B8C1F7B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  </a:t>
            </a:r>
            <a:r>
              <a:rPr kumimoji="1" lang="en-US" altLang="zh-CN" sz="3600" b="1">
                <a:latin typeface="Arial" panose="020B0604020202020204" pitchFamily="34" charset="0"/>
                <a:ea typeface="黑体" panose="02010609060101010101" pitchFamily="49" charset="-122"/>
              </a:rPr>
              <a:t>GPIO</a:t>
            </a:r>
            <a:endParaRPr kumimoji="1" lang="zh-CN" altLang="en-US" sz="3600" b="1">
              <a:latin typeface="Arial" panose="020B0604020202020204" pitchFamily="34" charset="0"/>
              <a:ea typeface="黑体" panose="02010609060101010101" pitchFamily="49" charset="-122"/>
            </a:endParaRPr>
          </a:p>
        </p:txBody>
      </p:sp>
      <p:sp>
        <p:nvSpPr>
          <p:cNvPr id="4" name="Rectangle 3" descr="Rectangle: Click to edit Master text styles&#10;Second level&#10;Third level&#10;Fourth level&#10;Fifth level">
            <a:extLst>
              <a:ext uri="{FF2B5EF4-FFF2-40B4-BE49-F238E27FC236}">
                <a16:creationId xmlns:a16="http://schemas.microsoft.com/office/drawing/2014/main" id="{6DF1A6EB-7B29-4C5B-9746-6032F270CD90}"/>
              </a:ext>
            </a:extLst>
          </p:cNvPr>
          <p:cNvSpPr txBox="1">
            <a:spLocks noChangeArrowheads="1"/>
          </p:cNvSpPr>
          <p:nvPr/>
        </p:nvSpPr>
        <p:spPr bwMode="auto">
          <a:xfrm>
            <a:off x="1631950" y="2112963"/>
            <a:ext cx="86185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3"/>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pPr lvl="1" algn="just">
              <a:spcBef>
                <a:spcPct val="35000"/>
              </a:spcBef>
              <a:buSzPct val="80000"/>
              <a:buFont typeface="Wingdings" pitchFamily="2" charset="2"/>
              <a:buChar char="Ø"/>
              <a:defRPr/>
            </a:pPr>
            <a:r>
              <a:rPr lang="en-US" altLang="zh-CN" sz="2400" b="1" dirty="0">
                <a:latin typeface="楷体" panose="02010609060101010101" pitchFamily="49" charset="-122"/>
                <a:ea typeface="楷体" panose="02010609060101010101" pitchFamily="49" charset="-122"/>
              </a:rPr>
              <a:t>GPIO</a:t>
            </a:r>
            <a:r>
              <a:rPr lang="zh-CN" altLang="en-US" sz="2400" b="1" dirty="0">
                <a:latin typeface="楷体" panose="02010609060101010101" pitchFamily="49" charset="-122"/>
                <a:ea typeface="楷体" panose="02010609060101010101" pitchFamily="49" charset="-122"/>
              </a:rPr>
              <a:t>为</a:t>
            </a:r>
            <a:r>
              <a:rPr lang="en-US" altLang="zh-CN" sz="2400" b="1" dirty="0">
                <a:latin typeface="楷体" panose="02010609060101010101" pitchFamily="49" charset="-122"/>
                <a:ea typeface="楷体" panose="02010609060101010101" pitchFamily="49" charset="-122"/>
              </a:rPr>
              <a:t>CPU</a:t>
            </a:r>
            <a:r>
              <a:rPr lang="zh-CN" altLang="en-US" sz="2400" b="1" dirty="0">
                <a:latin typeface="楷体" panose="02010609060101010101" pitchFamily="49" charset="-122"/>
                <a:ea typeface="楷体" panose="02010609060101010101" pitchFamily="49" charset="-122"/>
              </a:rPr>
              <a:t>提供了数字输入输出功能，属于外围</a:t>
            </a:r>
            <a:r>
              <a:rPr lang="en-US" altLang="zh-CN" sz="2400" b="1" dirty="0">
                <a:latin typeface="楷体" panose="02010609060101010101" pitchFamily="49" charset="-122"/>
                <a:ea typeface="楷体" panose="02010609060101010101" pitchFamily="49" charset="-122"/>
              </a:rPr>
              <a:t>I/O</a:t>
            </a:r>
            <a:r>
              <a:rPr lang="zh-CN" altLang="en-US" sz="2400" b="1" dirty="0">
                <a:latin typeface="楷体" panose="02010609060101010101" pitchFamily="49" charset="-122"/>
                <a:ea typeface="楷体" panose="02010609060101010101" pitchFamily="49" charset="-122"/>
              </a:rPr>
              <a:t>模块。</a:t>
            </a:r>
          </a:p>
          <a:p>
            <a:pPr lvl="1" algn="just">
              <a:spcBef>
                <a:spcPct val="35000"/>
              </a:spcBef>
              <a:buSzPct val="80000"/>
              <a:buFont typeface="Wingdings" pitchFamily="2" charset="2"/>
              <a:buChar char="Ø"/>
              <a:defRPr/>
            </a:pPr>
            <a:r>
              <a:rPr lang="en-US" altLang="zh-CN" sz="2400" b="1" dirty="0">
                <a:latin typeface="楷体" panose="02010609060101010101" pitchFamily="49" charset="-122"/>
                <a:ea typeface="楷体" panose="02010609060101010101" pitchFamily="49" charset="-122"/>
              </a:rPr>
              <a:t>GPIO</a:t>
            </a:r>
            <a:r>
              <a:rPr lang="zh-CN" altLang="en-US" sz="2400" b="1" dirty="0">
                <a:latin typeface="楷体" panose="02010609060101010101" pitchFamily="49" charset="-122"/>
                <a:ea typeface="楷体" panose="02010609060101010101" pitchFamily="49" charset="-122"/>
              </a:rPr>
              <a:t>模块支持软件配置，包括输入输出方向配置、引脚功能复用和重映射、是否可申请中断、</a:t>
            </a:r>
            <a:r>
              <a:rPr lang="en-US" altLang="zh-CN" sz="2400" b="1" dirty="0">
                <a:latin typeface="楷体" panose="02010609060101010101" pitchFamily="49" charset="-122"/>
                <a:ea typeface="楷体" panose="02010609060101010101" pitchFamily="49" charset="-122"/>
              </a:rPr>
              <a:t>PWM</a:t>
            </a:r>
            <a:r>
              <a:rPr lang="zh-CN" altLang="en-US" sz="2400" b="1" dirty="0">
                <a:latin typeface="楷体" panose="02010609060101010101" pitchFamily="49" charset="-122"/>
                <a:ea typeface="楷体" panose="02010609060101010101" pitchFamily="49" charset="-122"/>
              </a:rPr>
              <a:t>输出等。</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标准</a:t>
            </a:r>
            <a:r>
              <a:rPr lang="en-US" altLang="zh-CN" sz="2400" b="1" dirty="0">
                <a:latin typeface="楷体" panose="02010609060101010101" pitchFamily="49" charset="-122"/>
                <a:ea typeface="楷体" panose="02010609060101010101" pitchFamily="49" charset="-122"/>
              </a:rPr>
              <a:t>I/O</a:t>
            </a:r>
            <a:r>
              <a:rPr lang="zh-CN" altLang="en-US" sz="2400" b="1" dirty="0">
                <a:latin typeface="楷体" panose="02010609060101010101" pitchFamily="49" charset="-122"/>
                <a:ea typeface="楷体" panose="02010609060101010101" pitchFamily="49" charset="-122"/>
              </a:rPr>
              <a:t>口可承受</a:t>
            </a:r>
            <a:r>
              <a:rPr lang="en-US" altLang="zh-CN" sz="2400" b="1" dirty="0">
                <a:latin typeface="楷体" panose="02010609060101010101" pitchFamily="49" charset="-122"/>
                <a:ea typeface="楷体" panose="02010609060101010101" pitchFamily="49" charset="-122"/>
              </a:rPr>
              <a:t>5V</a:t>
            </a:r>
            <a:r>
              <a:rPr lang="zh-CN" altLang="en-US" sz="2400" b="1" dirty="0">
                <a:latin typeface="楷体" panose="02010609060101010101" pitchFamily="49" charset="-122"/>
                <a:ea typeface="楷体" panose="02010609060101010101" pitchFamily="49" charset="-122"/>
              </a:rPr>
              <a:t>电压，可吸纳</a:t>
            </a:r>
            <a:r>
              <a:rPr lang="en-US" altLang="zh-CN" sz="2400" b="1" dirty="0">
                <a:latin typeface="楷体" panose="02010609060101010101" pitchFamily="49" charset="-122"/>
                <a:ea typeface="楷体" panose="02010609060101010101" pitchFamily="49" charset="-122"/>
              </a:rPr>
              <a:t>25mA</a:t>
            </a:r>
            <a:r>
              <a:rPr lang="zh-CN" altLang="en-US" sz="2400" b="1" dirty="0">
                <a:latin typeface="楷体" panose="02010609060101010101" pitchFamily="49" charset="-122"/>
                <a:ea typeface="楷体" panose="02010609060101010101" pitchFamily="49" charset="-122"/>
              </a:rPr>
              <a:t>电流，具有</a:t>
            </a:r>
            <a:r>
              <a:rPr lang="en-US" altLang="zh-CN" sz="2400" b="1" dirty="0">
                <a:latin typeface="楷体" panose="02010609060101010101" pitchFamily="49" charset="-122"/>
                <a:ea typeface="楷体" panose="02010609060101010101" pitchFamily="49" charset="-122"/>
              </a:rPr>
              <a:t>18MHZ</a:t>
            </a:r>
            <a:r>
              <a:rPr lang="zh-CN" altLang="en-US" sz="2400" b="1" dirty="0">
                <a:latin typeface="楷体" panose="02010609060101010101" pitchFamily="49" charset="-122"/>
                <a:ea typeface="楷体" panose="02010609060101010101" pitchFamily="49" charset="-122"/>
              </a:rPr>
              <a:t>的翻转速度，可配置输出速度达到</a:t>
            </a:r>
            <a:r>
              <a:rPr lang="en-US" altLang="zh-CN" sz="2400" b="1" dirty="0">
                <a:latin typeface="楷体" panose="02010609060101010101" pitchFamily="49" charset="-122"/>
                <a:ea typeface="楷体" panose="02010609060101010101" pitchFamily="49" charset="-122"/>
              </a:rPr>
              <a:t>50MHZ</a:t>
            </a: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具有</a:t>
            </a:r>
            <a:r>
              <a:rPr lang="en-US" altLang="zh-CN" sz="2400" b="1" dirty="0">
                <a:latin typeface="楷体" panose="02010609060101010101" pitchFamily="49" charset="-122"/>
                <a:ea typeface="楷体" panose="02010609060101010101" pitchFamily="49" charset="-122"/>
              </a:rPr>
              <a:t>8</a:t>
            </a:r>
            <a:r>
              <a:rPr lang="zh-CN" altLang="en-US" sz="2400" b="1" dirty="0">
                <a:latin typeface="楷体" panose="02010609060101010101" pitchFamily="49" charset="-122"/>
                <a:ea typeface="楷体" panose="02010609060101010101" pitchFamily="49" charset="-122"/>
              </a:rPr>
              <a:t>种工作模式，分别如下：</a:t>
            </a:r>
          </a:p>
          <a:p>
            <a:pPr marL="457200" lvl="1" indent="0" algn="just">
              <a:spcBef>
                <a:spcPct val="35000"/>
              </a:spcBef>
              <a:buSzPct val="80000"/>
              <a:buNone/>
              <a:defRPr/>
            </a:pPr>
            <a:endParaRPr lang="zh-CN" altLang="en-US" sz="2400" b="1"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D68A8C6A-D79B-4D00-B2F7-A0346BDAFB53}"/>
              </a:ext>
            </a:extLst>
          </p:cNvPr>
          <p:cNvSpPr/>
          <p:nvPr/>
        </p:nvSpPr>
        <p:spPr>
          <a:xfrm>
            <a:off x="1992314" y="1484314"/>
            <a:ext cx="8137525" cy="577081"/>
          </a:xfrm>
          <a:prstGeom prst="rect">
            <a:avLst/>
          </a:prstGeom>
        </p:spPr>
        <p:txBody>
          <a:bodyPr>
            <a:spAutoFit/>
          </a:bodyPr>
          <a:lstStyle/>
          <a:p>
            <a:pPr>
              <a:lnSpc>
                <a:spcPct val="150000"/>
              </a:lnSpc>
              <a:defRPr/>
            </a:pPr>
            <a:r>
              <a:rPr lang="zh-CN" altLang="en-US" sz="2400" dirty="0">
                <a:latin typeface="+mj-ea"/>
                <a:ea typeface="+mj-ea"/>
              </a:rPr>
              <a:t>通用输入</a:t>
            </a:r>
            <a:r>
              <a:rPr lang="en-US" altLang="zh-CN" sz="2400" dirty="0">
                <a:latin typeface="+mj-ea"/>
                <a:ea typeface="+mj-ea"/>
              </a:rPr>
              <a:t>/</a:t>
            </a:r>
            <a:r>
              <a:rPr lang="zh-CN" altLang="en-US" sz="2400" dirty="0">
                <a:latin typeface="+mj-ea"/>
                <a:ea typeface="+mj-ea"/>
              </a:rPr>
              <a:t>输出口</a:t>
            </a:r>
            <a:r>
              <a:rPr lang="en-US" altLang="zh-CN" sz="2400" dirty="0">
                <a:solidFill>
                  <a:srgbClr val="C00000"/>
                </a:solidFill>
              </a:rPr>
              <a:t>GPIO</a:t>
            </a:r>
            <a:r>
              <a:rPr lang="zh-CN" altLang="en-US" sz="2400" dirty="0"/>
              <a:t>（</a:t>
            </a:r>
            <a:r>
              <a:rPr lang="en-US" altLang="zh-CN" sz="2400" dirty="0"/>
              <a:t> General Purpose Input Output</a:t>
            </a:r>
            <a:r>
              <a:rPr lang="zh-CN" altLang="en-US" sz="2400" dirty="0"/>
              <a:t>）</a:t>
            </a:r>
            <a:endParaRPr lang="zh-CN" altLang="en-US" sz="2400" dirty="0">
              <a:latin typeface="+mj-ea"/>
              <a:ea typeface="+mj-ea"/>
            </a:endParaRPr>
          </a:p>
        </p:txBody>
      </p:sp>
      <p:sp>
        <p:nvSpPr>
          <p:cNvPr id="2" name="矩形 1">
            <a:extLst>
              <a:ext uri="{FF2B5EF4-FFF2-40B4-BE49-F238E27FC236}">
                <a16:creationId xmlns:a16="http://schemas.microsoft.com/office/drawing/2014/main" id="{F3007085-8B67-478F-9D5D-AE7BB7503528}"/>
              </a:ext>
            </a:extLst>
          </p:cNvPr>
          <p:cNvSpPr/>
          <p:nvPr/>
        </p:nvSpPr>
        <p:spPr>
          <a:xfrm>
            <a:off x="2076451" y="4868863"/>
            <a:ext cx="8353425" cy="1643062"/>
          </a:xfrm>
          <a:prstGeom prst="rect">
            <a:avLst/>
          </a:prstGeom>
        </p:spPr>
        <p:txBody>
          <a:bodyPr>
            <a:spAutoFit/>
          </a:bodyPr>
          <a:lstStyle/>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输入模式</a:t>
            </a:r>
          </a:p>
          <a:p>
            <a:pPr lvl="1">
              <a:lnSpc>
                <a:spcPct val="90000"/>
              </a:lnSpc>
              <a:spcBef>
                <a:spcPct val="20000"/>
              </a:spcBef>
              <a:buClr>
                <a:srgbClr val="3399FF"/>
              </a:buClr>
              <a:buSzPct val="85000"/>
              <a:defRPr/>
            </a:pPr>
            <a:r>
              <a:rPr lang="zh-CN" altLang="en-US" sz="2400" b="1" kern="0" dirty="0">
                <a:solidFill>
                  <a:srgbClr val="006600"/>
                </a:solidFill>
                <a:latin typeface="仿宋" panose="02010609060101010101" pitchFamily="49" charset="-122"/>
                <a:ea typeface="仿宋" panose="02010609060101010101" pitchFamily="49" charset="-122"/>
              </a:rPr>
              <a:t>输入浮空、输入上拉、输入下拉、模拟输入</a:t>
            </a:r>
          </a:p>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输出模式</a:t>
            </a:r>
          </a:p>
          <a:p>
            <a:pPr lvl="1">
              <a:lnSpc>
                <a:spcPct val="90000"/>
              </a:lnSpc>
              <a:spcBef>
                <a:spcPct val="20000"/>
              </a:spcBef>
              <a:buClr>
                <a:srgbClr val="3399FF"/>
              </a:buClr>
              <a:buSzPct val="85000"/>
              <a:defRPr/>
            </a:pPr>
            <a:r>
              <a:rPr lang="zh-CN" altLang="en-US" sz="2400" b="1" kern="0" dirty="0">
                <a:solidFill>
                  <a:srgbClr val="006600"/>
                </a:solidFill>
                <a:latin typeface="仿宋" panose="02010609060101010101" pitchFamily="49" charset="-122"/>
                <a:ea typeface="仿宋" panose="02010609060101010101" pitchFamily="49" charset="-122"/>
              </a:rPr>
              <a:t>开漏输出、推挽式输出、推挽式复用功能、开漏复用功能</a:t>
            </a:r>
          </a:p>
        </p:txBody>
      </p:sp>
    </p:spTree>
    <p:extLst>
      <p:ext uri="{BB962C8B-B14F-4D97-AF65-F5344CB8AC3E}">
        <p14:creationId xmlns:p14="http://schemas.microsoft.com/office/powerpoint/2010/main" val="376209999"/>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BA5AC75-53FF-4393-8516-7EFA961E5AA9}"/>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EE0614A6-1EB0-4898-A362-9F47035E5AFF}"/>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10</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Cortex-M3</a:t>
            </a:r>
            <a:r>
              <a:rPr lang="zh-CN" altLang="en-US" sz="3200" b="1">
                <a:solidFill>
                  <a:schemeClr val="tx2"/>
                </a:solidFill>
                <a:latin typeface="黑体" panose="02010609060101010101" pitchFamily="49" charset="-122"/>
                <a:ea typeface="黑体" panose="02010609060101010101" pitchFamily="49" charset="-122"/>
              </a:rPr>
              <a:t>的</a:t>
            </a:r>
            <a:r>
              <a:rPr lang="en-US" altLang="zh-CN" sz="3200" b="1">
                <a:solidFill>
                  <a:schemeClr val="tx2"/>
                </a:solidFill>
                <a:latin typeface="黑体" panose="02010609060101010101" pitchFamily="49" charset="-122"/>
                <a:ea typeface="黑体" panose="02010609060101010101" pitchFamily="49" charset="-122"/>
              </a:rPr>
              <a:t>GPIO</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BB10AB74-EBDA-4C9F-8FEA-01453BDD2253}"/>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278740007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67740689-11D4-42C1-A83C-30C063DFFE7A}"/>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0207F441-19F4-45F1-BB04-84491650B724}"/>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10</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Cortex-M3</a:t>
            </a:r>
            <a:r>
              <a:rPr lang="zh-CN" altLang="en-US" sz="3200" b="1">
                <a:solidFill>
                  <a:schemeClr val="tx2"/>
                </a:solidFill>
                <a:latin typeface="黑体" panose="02010609060101010101" pitchFamily="49" charset="-122"/>
                <a:ea typeface="黑体" panose="02010609060101010101" pitchFamily="49" charset="-122"/>
              </a:rPr>
              <a:t>的</a:t>
            </a:r>
            <a:r>
              <a:rPr lang="en-US" altLang="zh-CN" sz="3200" b="1">
                <a:solidFill>
                  <a:schemeClr val="tx2"/>
                </a:solidFill>
                <a:latin typeface="黑体" panose="02010609060101010101" pitchFamily="49" charset="-122"/>
                <a:ea typeface="黑体" panose="02010609060101010101" pitchFamily="49" charset="-122"/>
              </a:rPr>
              <a:t>GPIO</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8B5D071C-7724-43A1-9240-8190FD353666}"/>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139866432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47646BE2-1519-40E3-BDCA-07C46B0D102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  </a:t>
            </a:r>
            <a:r>
              <a:rPr kumimoji="1" lang="en-US" altLang="zh-CN" sz="3600" b="1">
                <a:latin typeface="Arial" panose="020B0604020202020204" pitchFamily="34" charset="0"/>
                <a:ea typeface="黑体" panose="02010609060101010101" pitchFamily="49" charset="-122"/>
              </a:rPr>
              <a:t>GPIO</a:t>
            </a:r>
            <a:endParaRPr kumimoji="1" lang="zh-CN" altLang="en-US" sz="3600" b="1">
              <a:latin typeface="Arial" panose="020B0604020202020204" pitchFamily="34" charset="0"/>
              <a:ea typeface="黑体" panose="02010609060101010101" pitchFamily="49" charset="-122"/>
            </a:endParaRPr>
          </a:p>
        </p:txBody>
      </p:sp>
      <p:sp>
        <p:nvSpPr>
          <p:cNvPr id="4" name="Rectangle 3" descr="Rectangle: Click to edit Master text styles&#10;Second level&#10;Third level&#10;Fourth level&#10;Fifth level">
            <a:extLst>
              <a:ext uri="{FF2B5EF4-FFF2-40B4-BE49-F238E27FC236}">
                <a16:creationId xmlns:a16="http://schemas.microsoft.com/office/drawing/2014/main" id="{C464CDED-F9F6-415E-9FC6-908384BA2BB7}"/>
              </a:ext>
            </a:extLst>
          </p:cNvPr>
          <p:cNvSpPr txBox="1">
            <a:spLocks noChangeArrowheads="1"/>
          </p:cNvSpPr>
          <p:nvPr/>
        </p:nvSpPr>
        <p:spPr bwMode="auto">
          <a:xfrm>
            <a:off x="1631950" y="2112963"/>
            <a:ext cx="86185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hlink"/>
              </a:buClr>
              <a:buSzPct val="110000"/>
              <a:buFont typeface="Wingdings" pitchFamily="2" charset="2"/>
              <a:buBlip>
                <a:blip r:embed="rId3"/>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pPr lvl="1" algn="just">
              <a:spcBef>
                <a:spcPct val="35000"/>
              </a:spcBef>
              <a:buSzPct val="80000"/>
              <a:buFont typeface="Wingdings" pitchFamily="2" charset="2"/>
              <a:buChar char="Ø"/>
              <a:defRPr/>
            </a:pPr>
            <a:r>
              <a:rPr lang="en-US" altLang="zh-CN" sz="2400" b="1" dirty="0">
                <a:latin typeface="楷体" panose="02010609060101010101" pitchFamily="49" charset="-122"/>
                <a:ea typeface="楷体" panose="02010609060101010101" pitchFamily="49" charset="-122"/>
              </a:rPr>
              <a:t>GPIO</a:t>
            </a:r>
            <a:r>
              <a:rPr lang="zh-CN" altLang="en-US" sz="2400" b="1" dirty="0">
                <a:latin typeface="楷体" panose="02010609060101010101" pitchFamily="49" charset="-122"/>
                <a:ea typeface="楷体" panose="02010609060101010101" pitchFamily="49" charset="-122"/>
              </a:rPr>
              <a:t>为</a:t>
            </a:r>
            <a:r>
              <a:rPr lang="en-US" altLang="zh-CN" sz="2400" b="1" dirty="0">
                <a:latin typeface="楷体" panose="02010609060101010101" pitchFamily="49" charset="-122"/>
                <a:ea typeface="楷体" panose="02010609060101010101" pitchFamily="49" charset="-122"/>
              </a:rPr>
              <a:t>CPU</a:t>
            </a:r>
            <a:r>
              <a:rPr lang="zh-CN" altLang="en-US" sz="2400" b="1" dirty="0">
                <a:latin typeface="楷体" panose="02010609060101010101" pitchFamily="49" charset="-122"/>
                <a:ea typeface="楷体" panose="02010609060101010101" pitchFamily="49" charset="-122"/>
              </a:rPr>
              <a:t>提供了数字输入输出功能，属于外围</a:t>
            </a:r>
            <a:r>
              <a:rPr lang="en-US" altLang="zh-CN" sz="2400" b="1" dirty="0">
                <a:latin typeface="楷体" panose="02010609060101010101" pitchFamily="49" charset="-122"/>
                <a:ea typeface="楷体" panose="02010609060101010101" pitchFamily="49" charset="-122"/>
              </a:rPr>
              <a:t>I/O</a:t>
            </a:r>
            <a:r>
              <a:rPr lang="zh-CN" altLang="en-US" sz="2400" b="1" dirty="0">
                <a:latin typeface="楷体" panose="02010609060101010101" pitchFamily="49" charset="-122"/>
                <a:ea typeface="楷体" panose="02010609060101010101" pitchFamily="49" charset="-122"/>
              </a:rPr>
              <a:t>模块。</a:t>
            </a:r>
          </a:p>
          <a:p>
            <a:pPr lvl="1" algn="just">
              <a:spcBef>
                <a:spcPct val="35000"/>
              </a:spcBef>
              <a:buSzPct val="80000"/>
              <a:buFont typeface="Wingdings" pitchFamily="2" charset="2"/>
              <a:buChar char="Ø"/>
              <a:defRPr/>
            </a:pPr>
            <a:r>
              <a:rPr lang="en-US" altLang="zh-CN" sz="2400" b="1" dirty="0">
                <a:latin typeface="楷体" panose="02010609060101010101" pitchFamily="49" charset="-122"/>
                <a:ea typeface="楷体" panose="02010609060101010101" pitchFamily="49" charset="-122"/>
              </a:rPr>
              <a:t>GPIO</a:t>
            </a:r>
            <a:r>
              <a:rPr lang="zh-CN" altLang="en-US" sz="2400" b="1" dirty="0">
                <a:latin typeface="楷体" panose="02010609060101010101" pitchFamily="49" charset="-122"/>
                <a:ea typeface="楷体" panose="02010609060101010101" pitchFamily="49" charset="-122"/>
              </a:rPr>
              <a:t>模块支持软件配置，包括输入输出方向配置、引脚功能复用和重映射、是否可申请中断、</a:t>
            </a:r>
            <a:r>
              <a:rPr lang="en-US" altLang="zh-CN" sz="2400" b="1" dirty="0">
                <a:latin typeface="楷体" panose="02010609060101010101" pitchFamily="49" charset="-122"/>
                <a:ea typeface="楷体" panose="02010609060101010101" pitchFamily="49" charset="-122"/>
              </a:rPr>
              <a:t>PWM</a:t>
            </a:r>
            <a:r>
              <a:rPr lang="zh-CN" altLang="en-US" sz="2400" b="1" dirty="0">
                <a:latin typeface="楷体" panose="02010609060101010101" pitchFamily="49" charset="-122"/>
                <a:ea typeface="楷体" panose="02010609060101010101" pitchFamily="49" charset="-122"/>
              </a:rPr>
              <a:t>输出等。</a:t>
            </a:r>
            <a:endParaRPr lang="en-US" altLang="zh-CN" sz="2400" b="1" dirty="0">
              <a:latin typeface="楷体" panose="02010609060101010101" pitchFamily="49" charset="-122"/>
              <a:ea typeface="楷体" panose="02010609060101010101" pitchFamily="49" charset="-122"/>
            </a:endParaRP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标准</a:t>
            </a:r>
            <a:r>
              <a:rPr lang="en-US" altLang="zh-CN" sz="2400" b="1" dirty="0">
                <a:latin typeface="楷体" panose="02010609060101010101" pitchFamily="49" charset="-122"/>
                <a:ea typeface="楷体" panose="02010609060101010101" pitchFamily="49" charset="-122"/>
              </a:rPr>
              <a:t>I/O</a:t>
            </a:r>
            <a:r>
              <a:rPr lang="zh-CN" altLang="en-US" sz="2400" b="1" dirty="0">
                <a:latin typeface="楷体" panose="02010609060101010101" pitchFamily="49" charset="-122"/>
                <a:ea typeface="楷体" panose="02010609060101010101" pitchFamily="49" charset="-122"/>
              </a:rPr>
              <a:t>口可承受</a:t>
            </a:r>
            <a:r>
              <a:rPr lang="en-US" altLang="zh-CN" sz="2400" b="1" dirty="0">
                <a:latin typeface="楷体" panose="02010609060101010101" pitchFamily="49" charset="-122"/>
                <a:ea typeface="楷体" panose="02010609060101010101" pitchFamily="49" charset="-122"/>
              </a:rPr>
              <a:t>5V</a:t>
            </a:r>
            <a:r>
              <a:rPr lang="zh-CN" altLang="en-US" sz="2400" b="1" dirty="0">
                <a:latin typeface="楷体" panose="02010609060101010101" pitchFamily="49" charset="-122"/>
                <a:ea typeface="楷体" panose="02010609060101010101" pitchFamily="49" charset="-122"/>
              </a:rPr>
              <a:t>电压，可吸纳</a:t>
            </a:r>
            <a:r>
              <a:rPr lang="en-US" altLang="zh-CN" sz="2400" b="1" dirty="0">
                <a:latin typeface="楷体" panose="02010609060101010101" pitchFamily="49" charset="-122"/>
                <a:ea typeface="楷体" panose="02010609060101010101" pitchFamily="49" charset="-122"/>
              </a:rPr>
              <a:t>25mA</a:t>
            </a:r>
            <a:r>
              <a:rPr lang="zh-CN" altLang="en-US" sz="2400" b="1" dirty="0">
                <a:latin typeface="楷体" panose="02010609060101010101" pitchFamily="49" charset="-122"/>
                <a:ea typeface="楷体" panose="02010609060101010101" pitchFamily="49" charset="-122"/>
              </a:rPr>
              <a:t>电流，具有</a:t>
            </a:r>
            <a:r>
              <a:rPr lang="en-US" altLang="zh-CN" sz="2400" b="1" dirty="0">
                <a:latin typeface="楷体" panose="02010609060101010101" pitchFamily="49" charset="-122"/>
                <a:ea typeface="楷体" panose="02010609060101010101" pitchFamily="49" charset="-122"/>
              </a:rPr>
              <a:t>18MHZ</a:t>
            </a:r>
            <a:r>
              <a:rPr lang="zh-CN" altLang="en-US" sz="2400" b="1" dirty="0">
                <a:latin typeface="楷体" panose="02010609060101010101" pitchFamily="49" charset="-122"/>
                <a:ea typeface="楷体" panose="02010609060101010101" pitchFamily="49" charset="-122"/>
              </a:rPr>
              <a:t>的翻转速度，可配置输出速度达到</a:t>
            </a:r>
            <a:r>
              <a:rPr lang="en-US" altLang="zh-CN" sz="2400" b="1" dirty="0">
                <a:latin typeface="楷体" panose="02010609060101010101" pitchFamily="49" charset="-122"/>
                <a:ea typeface="楷体" panose="02010609060101010101" pitchFamily="49" charset="-122"/>
              </a:rPr>
              <a:t>50MHZ</a:t>
            </a:r>
          </a:p>
          <a:p>
            <a:pPr lvl="1" algn="just">
              <a:spcBef>
                <a:spcPct val="35000"/>
              </a:spcBef>
              <a:buSzPct val="80000"/>
              <a:buFont typeface="Wingdings" pitchFamily="2" charset="2"/>
              <a:buChar char="Ø"/>
              <a:defRPr/>
            </a:pPr>
            <a:r>
              <a:rPr lang="zh-CN" altLang="en-US" sz="2400" b="1" dirty="0">
                <a:latin typeface="楷体" panose="02010609060101010101" pitchFamily="49" charset="-122"/>
                <a:ea typeface="楷体" panose="02010609060101010101" pitchFamily="49" charset="-122"/>
              </a:rPr>
              <a:t>具有</a:t>
            </a:r>
            <a:r>
              <a:rPr lang="en-US" altLang="zh-CN" sz="2400" b="1" dirty="0">
                <a:latin typeface="楷体" panose="02010609060101010101" pitchFamily="49" charset="-122"/>
                <a:ea typeface="楷体" panose="02010609060101010101" pitchFamily="49" charset="-122"/>
              </a:rPr>
              <a:t>8</a:t>
            </a:r>
            <a:r>
              <a:rPr lang="zh-CN" altLang="en-US" sz="2400" b="1" dirty="0">
                <a:latin typeface="楷体" panose="02010609060101010101" pitchFamily="49" charset="-122"/>
                <a:ea typeface="楷体" panose="02010609060101010101" pitchFamily="49" charset="-122"/>
              </a:rPr>
              <a:t>种工作模式，分别如下：</a:t>
            </a:r>
          </a:p>
          <a:p>
            <a:pPr marL="457200" lvl="1" indent="0" algn="just">
              <a:spcBef>
                <a:spcPct val="35000"/>
              </a:spcBef>
              <a:buSzPct val="80000"/>
              <a:buNone/>
              <a:defRPr/>
            </a:pPr>
            <a:endParaRPr lang="zh-CN" altLang="en-US" sz="2400" b="1" dirty="0">
              <a:latin typeface="楷体" panose="02010609060101010101" pitchFamily="49" charset="-122"/>
              <a:ea typeface="楷体" panose="02010609060101010101" pitchFamily="49" charset="-122"/>
            </a:endParaRPr>
          </a:p>
        </p:txBody>
      </p:sp>
      <p:sp>
        <p:nvSpPr>
          <p:cNvPr id="5" name="矩形 4">
            <a:extLst>
              <a:ext uri="{FF2B5EF4-FFF2-40B4-BE49-F238E27FC236}">
                <a16:creationId xmlns:a16="http://schemas.microsoft.com/office/drawing/2014/main" id="{749B81F8-AA98-4D18-BABC-F104F3E803E9}"/>
              </a:ext>
            </a:extLst>
          </p:cNvPr>
          <p:cNvSpPr/>
          <p:nvPr/>
        </p:nvSpPr>
        <p:spPr>
          <a:xfrm>
            <a:off x="1992314" y="1484314"/>
            <a:ext cx="8137525" cy="577081"/>
          </a:xfrm>
          <a:prstGeom prst="rect">
            <a:avLst/>
          </a:prstGeom>
        </p:spPr>
        <p:txBody>
          <a:bodyPr>
            <a:spAutoFit/>
          </a:bodyPr>
          <a:lstStyle/>
          <a:p>
            <a:pPr>
              <a:lnSpc>
                <a:spcPct val="150000"/>
              </a:lnSpc>
              <a:defRPr/>
            </a:pPr>
            <a:r>
              <a:rPr lang="zh-CN" altLang="en-US" sz="2400" dirty="0">
                <a:latin typeface="+mj-ea"/>
                <a:ea typeface="+mj-ea"/>
              </a:rPr>
              <a:t>通用输入</a:t>
            </a:r>
            <a:r>
              <a:rPr lang="en-US" altLang="zh-CN" sz="2400" dirty="0">
                <a:latin typeface="+mj-ea"/>
                <a:ea typeface="+mj-ea"/>
              </a:rPr>
              <a:t>/</a:t>
            </a:r>
            <a:r>
              <a:rPr lang="zh-CN" altLang="en-US" sz="2400" dirty="0">
                <a:latin typeface="+mj-ea"/>
                <a:ea typeface="+mj-ea"/>
              </a:rPr>
              <a:t>输出口</a:t>
            </a:r>
            <a:r>
              <a:rPr lang="en-US" altLang="zh-CN" sz="2400" dirty="0">
                <a:solidFill>
                  <a:srgbClr val="C00000"/>
                </a:solidFill>
              </a:rPr>
              <a:t>GPIO</a:t>
            </a:r>
            <a:r>
              <a:rPr lang="zh-CN" altLang="en-US" sz="2400" dirty="0"/>
              <a:t>（</a:t>
            </a:r>
            <a:r>
              <a:rPr lang="en-US" altLang="zh-CN" sz="2400" dirty="0"/>
              <a:t> General Purpose Input Output</a:t>
            </a:r>
            <a:r>
              <a:rPr lang="zh-CN" altLang="en-US" sz="2400" dirty="0"/>
              <a:t>）</a:t>
            </a:r>
            <a:endParaRPr lang="zh-CN" altLang="en-US" sz="2400" dirty="0">
              <a:latin typeface="+mj-ea"/>
              <a:ea typeface="+mj-ea"/>
            </a:endParaRPr>
          </a:p>
        </p:txBody>
      </p:sp>
      <p:sp>
        <p:nvSpPr>
          <p:cNvPr id="2" name="矩形 1">
            <a:extLst>
              <a:ext uri="{FF2B5EF4-FFF2-40B4-BE49-F238E27FC236}">
                <a16:creationId xmlns:a16="http://schemas.microsoft.com/office/drawing/2014/main" id="{F50AD2CC-1321-4F45-BE81-DA98520522F9}"/>
              </a:ext>
            </a:extLst>
          </p:cNvPr>
          <p:cNvSpPr/>
          <p:nvPr/>
        </p:nvSpPr>
        <p:spPr>
          <a:xfrm>
            <a:off x="2076451" y="4868863"/>
            <a:ext cx="8353425" cy="1643062"/>
          </a:xfrm>
          <a:prstGeom prst="rect">
            <a:avLst/>
          </a:prstGeom>
        </p:spPr>
        <p:txBody>
          <a:bodyPr>
            <a:spAutoFit/>
          </a:bodyPr>
          <a:lstStyle/>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输入模式</a:t>
            </a:r>
          </a:p>
          <a:p>
            <a:pPr lvl="1">
              <a:lnSpc>
                <a:spcPct val="90000"/>
              </a:lnSpc>
              <a:spcBef>
                <a:spcPct val="20000"/>
              </a:spcBef>
              <a:buClr>
                <a:srgbClr val="3399FF"/>
              </a:buClr>
              <a:buSzPct val="85000"/>
              <a:defRPr/>
            </a:pPr>
            <a:r>
              <a:rPr lang="zh-CN" altLang="en-US" sz="2400" b="1" kern="0" dirty="0">
                <a:solidFill>
                  <a:srgbClr val="006600"/>
                </a:solidFill>
                <a:latin typeface="仿宋" panose="02010609060101010101" pitchFamily="49" charset="-122"/>
                <a:ea typeface="仿宋" panose="02010609060101010101" pitchFamily="49" charset="-122"/>
              </a:rPr>
              <a:t>输入浮空、输入上拉、输入下拉、模拟输入</a:t>
            </a:r>
          </a:p>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输出模式</a:t>
            </a:r>
          </a:p>
          <a:p>
            <a:pPr lvl="1">
              <a:lnSpc>
                <a:spcPct val="90000"/>
              </a:lnSpc>
              <a:spcBef>
                <a:spcPct val="20000"/>
              </a:spcBef>
              <a:buClr>
                <a:srgbClr val="3399FF"/>
              </a:buClr>
              <a:buSzPct val="85000"/>
              <a:defRPr/>
            </a:pPr>
            <a:r>
              <a:rPr lang="zh-CN" altLang="en-US" sz="2400" b="1" kern="0" dirty="0">
                <a:solidFill>
                  <a:srgbClr val="006600"/>
                </a:solidFill>
                <a:latin typeface="仿宋" panose="02010609060101010101" pitchFamily="49" charset="-122"/>
                <a:ea typeface="仿宋" panose="02010609060101010101" pitchFamily="49" charset="-122"/>
              </a:rPr>
              <a:t>开漏输出、推挽式输出、推挽式复用功能、开漏复用功能</a:t>
            </a:r>
          </a:p>
        </p:txBody>
      </p:sp>
    </p:spTree>
    <p:extLst>
      <p:ext uri="{BB962C8B-B14F-4D97-AF65-F5344CB8AC3E}">
        <p14:creationId xmlns:p14="http://schemas.microsoft.com/office/powerpoint/2010/main" val="1376786663"/>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49FF5536-5DC9-4B3F-8E17-86B2D8902AE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  </a:t>
            </a:r>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基本结构</a:t>
            </a:r>
          </a:p>
        </p:txBody>
      </p:sp>
      <p:pic>
        <p:nvPicPr>
          <p:cNvPr id="14339" name="Picture 4">
            <a:extLst>
              <a:ext uri="{FF2B5EF4-FFF2-40B4-BE49-F238E27FC236}">
                <a16:creationId xmlns:a16="http://schemas.microsoft.com/office/drawing/2014/main" id="{C569BAC7-4197-439E-B851-1AA1BC0F6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12876"/>
            <a:ext cx="90678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1478302"/>
      </p:ext>
    </p:extLst>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828C0CC4-41EA-4D06-BFB7-2E4EBD61C70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输入浮空模式</a:t>
            </a:r>
          </a:p>
        </p:txBody>
      </p:sp>
      <p:pic>
        <p:nvPicPr>
          <p:cNvPr id="15363" name="Picture 3">
            <a:extLst>
              <a:ext uri="{FF2B5EF4-FFF2-40B4-BE49-F238E27FC236}">
                <a16:creationId xmlns:a16="http://schemas.microsoft.com/office/drawing/2014/main" id="{DE6B1710-3A38-449D-8791-9ECD324D0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484313"/>
            <a:ext cx="906145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776883"/>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891574EE-4575-4919-BC20-1D682ACED1F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输入上拉模式</a:t>
            </a:r>
          </a:p>
        </p:txBody>
      </p:sp>
      <p:pic>
        <p:nvPicPr>
          <p:cNvPr id="16387" name="Picture 3">
            <a:extLst>
              <a:ext uri="{FF2B5EF4-FFF2-40B4-BE49-F238E27FC236}">
                <a16:creationId xmlns:a16="http://schemas.microsoft.com/office/drawing/2014/main" id="{0129C81B-F375-4041-88E2-1E13E3D19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557339"/>
            <a:ext cx="90678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5834186"/>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C9F6593F-F775-4320-9797-5FA67F01665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输入下拉模式</a:t>
            </a:r>
          </a:p>
        </p:txBody>
      </p:sp>
      <p:pic>
        <p:nvPicPr>
          <p:cNvPr id="17411" name="Picture 3">
            <a:extLst>
              <a:ext uri="{FF2B5EF4-FFF2-40B4-BE49-F238E27FC236}">
                <a16:creationId xmlns:a16="http://schemas.microsoft.com/office/drawing/2014/main" id="{6EBBB168-9D7E-44FB-802E-9BFE6F1CA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8" y="1557339"/>
            <a:ext cx="90678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192377"/>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D1AB1369-C220-445A-AEB7-1CB2191D508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模拟输入模式</a:t>
            </a:r>
          </a:p>
        </p:txBody>
      </p:sp>
      <p:pic>
        <p:nvPicPr>
          <p:cNvPr id="18435" name="Picture 3">
            <a:extLst>
              <a:ext uri="{FF2B5EF4-FFF2-40B4-BE49-F238E27FC236}">
                <a16:creationId xmlns:a16="http://schemas.microsoft.com/office/drawing/2014/main" id="{7F1C881D-E6FD-40D2-8BC5-0AE3688AD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988" y="1557338"/>
            <a:ext cx="9059862"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53608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77C1D7B7-BBC1-4EC2-8BB7-45084FB613CB}"/>
              </a:ext>
            </a:extLst>
          </p:cNvPr>
          <p:cNvSpPr txBox="1">
            <a:spLocks noChangeArrowheads="1"/>
          </p:cNvSpPr>
          <p:nvPr/>
        </p:nvSpPr>
        <p:spPr bwMode="auto">
          <a:xfrm>
            <a:off x="1920876" y="549276"/>
            <a:ext cx="44624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ARM9</a:t>
            </a:r>
            <a:r>
              <a:rPr kumimoji="1" lang="zh-CN" altLang="en-US" sz="3600" b="1">
                <a:latin typeface="Arial" panose="020B0604020202020204" pitchFamily="34" charset="0"/>
                <a:ea typeface="黑体" panose="02010609060101010101" pitchFamily="49" charset="-122"/>
              </a:rPr>
              <a:t>的</a:t>
            </a:r>
            <a:r>
              <a:rPr kumimoji="1" lang="en-US" altLang="zh-CN" sz="3600" b="1">
                <a:latin typeface="Arial" panose="020B0604020202020204" pitchFamily="34" charset="0"/>
                <a:ea typeface="黑体" panose="02010609060101010101" pitchFamily="49" charset="-122"/>
              </a:rPr>
              <a:t>PSW</a:t>
            </a:r>
            <a:endParaRPr kumimoji="1" lang="zh-CN" altLang="en-US" sz="3600" b="1">
              <a:latin typeface="Arial" panose="020B0604020202020204" pitchFamily="34" charset="0"/>
              <a:ea typeface="黑体" panose="02010609060101010101" pitchFamily="49" charset="-122"/>
            </a:endParaRPr>
          </a:p>
        </p:txBody>
      </p:sp>
      <p:sp>
        <p:nvSpPr>
          <p:cNvPr id="6" name="Rectangle 17">
            <a:extLst>
              <a:ext uri="{FF2B5EF4-FFF2-40B4-BE49-F238E27FC236}">
                <a16:creationId xmlns:a16="http://schemas.microsoft.com/office/drawing/2014/main" id="{DFC7833A-8E33-4A6A-8114-62A25F1E903A}"/>
              </a:ext>
            </a:extLst>
          </p:cNvPr>
          <p:cNvSpPr txBox="1">
            <a:spLocks noChangeArrowheads="1"/>
          </p:cNvSpPr>
          <p:nvPr/>
        </p:nvSpPr>
        <p:spPr bwMode="auto">
          <a:xfrm>
            <a:off x="1525589" y="4437063"/>
            <a:ext cx="91535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50000"/>
              <a:buFont typeface="Wingdings 2" pitchFamily="18" charset="2"/>
              <a:buChar char="ß"/>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itchFamily="18" charset="2"/>
              <a:buChar char="Þ"/>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a:lnSpc>
                <a:spcPct val="110000"/>
              </a:lnSpc>
              <a:buFontTx/>
              <a:buNone/>
              <a:defRPr/>
            </a:pPr>
            <a:r>
              <a:rPr lang="zh-CN" altLang="en-US" sz="2400" b="1" dirty="0">
                <a:solidFill>
                  <a:srgbClr val="008000"/>
                </a:solidFill>
                <a:latin typeface="华文楷体" panose="02010600040101010101" pitchFamily="2" charset="-122"/>
                <a:ea typeface="华文楷体" panose="02010600040101010101" pitchFamily="2" charset="-122"/>
              </a:rPr>
              <a:t>部分标志位说明：</a:t>
            </a:r>
            <a:endParaRPr lang="en-US" altLang="en-US" sz="2400" b="1" dirty="0">
              <a:solidFill>
                <a:srgbClr val="008000"/>
              </a:solidFill>
              <a:latin typeface="华文楷体" panose="02010600040101010101" pitchFamily="2" charset="-122"/>
              <a:ea typeface="华文楷体" panose="02010600040101010101" pitchFamily="2" charset="-122"/>
            </a:endParaRPr>
          </a:p>
          <a:p>
            <a:pPr>
              <a:lnSpc>
                <a:spcPct val="110000"/>
              </a:lnSpc>
              <a:buFontTx/>
              <a:buNone/>
              <a:defRPr/>
            </a:pPr>
            <a:r>
              <a:rPr lang="en-US" altLang="en-US" sz="2400" b="1" dirty="0">
                <a:solidFill>
                  <a:srgbClr val="060BCA"/>
                </a:solidFill>
              </a:rPr>
              <a:t>T</a:t>
            </a:r>
            <a:r>
              <a:rPr lang="zh-CN" altLang="en-US" sz="2400" b="1" dirty="0">
                <a:solidFill>
                  <a:srgbClr val="060BCA"/>
                </a:solidFill>
              </a:rPr>
              <a:t>状态位</a:t>
            </a:r>
            <a:r>
              <a:rPr lang="en-US" altLang="en-US" sz="2400" b="1" dirty="0">
                <a:solidFill>
                  <a:srgbClr val="060BCA"/>
                </a:solidFill>
              </a:rPr>
              <a:t>:</a:t>
            </a:r>
            <a:endParaRPr lang="en-US" altLang="zh-CN" sz="2400" b="1" dirty="0">
              <a:solidFill>
                <a:srgbClr val="060BCA"/>
              </a:solidFill>
            </a:endParaRPr>
          </a:p>
          <a:p>
            <a:pPr>
              <a:lnSpc>
                <a:spcPct val="110000"/>
              </a:lnSpc>
              <a:buFontTx/>
              <a:buNone/>
              <a:defRPr/>
            </a:pPr>
            <a:r>
              <a:rPr lang="en-US" altLang="zh-CN" sz="2400" b="1" dirty="0">
                <a:ea typeface="幼圆" pitchFamily="49" charset="-122"/>
              </a:rPr>
              <a:t>T=0</a:t>
            </a:r>
            <a:r>
              <a:rPr lang="zh-CN" altLang="en-US" sz="2400" b="1" dirty="0">
                <a:ea typeface="幼圆" pitchFamily="49" charset="-122"/>
              </a:rPr>
              <a:t>处理器执行</a:t>
            </a:r>
            <a:r>
              <a:rPr lang="en-US" altLang="zh-CN" sz="2400" b="1" dirty="0">
                <a:ea typeface="幼圆" pitchFamily="49" charset="-122"/>
              </a:rPr>
              <a:t>ARM</a:t>
            </a:r>
            <a:r>
              <a:rPr lang="zh-CN" altLang="en-US" sz="2400" b="1" dirty="0">
                <a:ea typeface="幼圆" pitchFamily="49" charset="-122"/>
              </a:rPr>
              <a:t>指令</a:t>
            </a:r>
            <a:r>
              <a:rPr lang="en-US" altLang="zh-CN" sz="2400" b="1" dirty="0">
                <a:ea typeface="幼圆" pitchFamily="49" charset="-122"/>
              </a:rPr>
              <a:t>;T=1</a:t>
            </a:r>
            <a:r>
              <a:rPr lang="zh-CN" altLang="en-US" sz="2400" b="1" dirty="0">
                <a:ea typeface="幼圆" pitchFamily="49" charset="-122"/>
              </a:rPr>
              <a:t>处理器执行</a:t>
            </a:r>
            <a:r>
              <a:rPr lang="en-US" altLang="zh-CN" sz="2400" b="1" dirty="0">
                <a:ea typeface="幼圆" pitchFamily="49" charset="-122"/>
              </a:rPr>
              <a:t>Thumb</a:t>
            </a:r>
            <a:r>
              <a:rPr lang="zh-CN" altLang="en-US" sz="2400" b="1" dirty="0">
                <a:ea typeface="幼圆" pitchFamily="49" charset="-122"/>
              </a:rPr>
              <a:t>指令。</a:t>
            </a:r>
          </a:p>
          <a:p>
            <a:pPr marL="0">
              <a:lnSpc>
                <a:spcPct val="110000"/>
              </a:lnSpc>
              <a:spcBef>
                <a:spcPts val="0"/>
              </a:spcBef>
              <a:buNone/>
              <a:defRPr/>
            </a:pPr>
            <a:r>
              <a:rPr lang="en-US" altLang="en-US" sz="2400" b="1" dirty="0">
                <a:solidFill>
                  <a:srgbClr val="060BCA"/>
                </a:solidFill>
              </a:rPr>
              <a:t>FIQ:</a:t>
            </a:r>
            <a:r>
              <a:rPr lang="zh-CN" altLang="en-US" sz="2400" b="1" dirty="0">
                <a:solidFill>
                  <a:srgbClr val="060BCA"/>
                </a:solidFill>
              </a:rPr>
              <a:t>快速中断请求：</a:t>
            </a:r>
            <a:endParaRPr lang="en-US" altLang="zh-CN" sz="2400" b="1" dirty="0">
              <a:solidFill>
                <a:srgbClr val="060BCA"/>
              </a:solidFill>
            </a:endParaRPr>
          </a:p>
          <a:p>
            <a:pPr marL="0">
              <a:lnSpc>
                <a:spcPct val="110000"/>
              </a:lnSpc>
              <a:spcBef>
                <a:spcPts val="0"/>
              </a:spcBef>
              <a:buNone/>
              <a:defRPr/>
            </a:pPr>
            <a:r>
              <a:rPr lang="zh-CN" altLang="en-US" sz="2400" b="1" dirty="0">
                <a:ea typeface="幼圆" pitchFamily="49" charset="-122"/>
              </a:rPr>
              <a:t>用于高速数据传输或通道处理，在触发</a:t>
            </a:r>
            <a:r>
              <a:rPr lang="en-US" altLang="zh-CN" sz="2400" b="1" dirty="0">
                <a:ea typeface="幼圆" pitchFamily="49" charset="-122"/>
              </a:rPr>
              <a:t>FIQ</a:t>
            </a:r>
            <a:r>
              <a:rPr lang="zh-CN" altLang="en-US" sz="2400" b="1" dirty="0">
                <a:ea typeface="幼圆" pitchFamily="49" charset="-122"/>
              </a:rPr>
              <a:t>时进入。</a:t>
            </a:r>
          </a:p>
        </p:txBody>
      </p:sp>
      <p:pic>
        <p:nvPicPr>
          <p:cNvPr id="25604" name="Picture 5" descr="0201">
            <a:extLst>
              <a:ext uri="{FF2B5EF4-FFF2-40B4-BE49-F238E27FC236}">
                <a16:creationId xmlns:a16="http://schemas.microsoft.com/office/drawing/2014/main" id="{8AB2B1DA-F131-4EB8-8BF4-B17B4F312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2205039"/>
            <a:ext cx="7777162" cy="215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矩形 2">
            <a:extLst>
              <a:ext uri="{FF2B5EF4-FFF2-40B4-BE49-F238E27FC236}">
                <a16:creationId xmlns:a16="http://schemas.microsoft.com/office/drawing/2014/main" id="{95D69B10-6BB7-4747-BA6B-F7EB20A5CC82}"/>
              </a:ext>
            </a:extLst>
          </p:cNvPr>
          <p:cNvSpPr>
            <a:spLocks noChangeArrowheads="1"/>
          </p:cNvSpPr>
          <p:nvPr/>
        </p:nvSpPr>
        <p:spPr bwMode="auto">
          <a:xfrm>
            <a:off x="1920875" y="1484314"/>
            <a:ext cx="666273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10000"/>
              </a:lnSpc>
            </a:pPr>
            <a:r>
              <a:rPr lang="en-US" altLang="zh-CN" sz="2400" b="1">
                <a:solidFill>
                  <a:srgbClr val="008000"/>
                </a:solidFill>
                <a:latin typeface="华文楷体" panose="02010600040101010101" pitchFamily="2" charset="-122"/>
                <a:ea typeface="华文楷体" panose="02010600040101010101" pitchFamily="2" charset="-122"/>
              </a:rPr>
              <a:t>ARM9</a:t>
            </a:r>
            <a:r>
              <a:rPr lang="zh-CN" altLang="en-US" sz="2400" b="1">
                <a:solidFill>
                  <a:srgbClr val="008000"/>
                </a:solidFill>
                <a:latin typeface="华文楷体" panose="02010600040101010101" pitchFamily="2" charset="-122"/>
                <a:ea typeface="华文楷体" panose="02010600040101010101" pitchFamily="2" charset="-122"/>
              </a:rPr>
              <a:t>的</a:t>
            </a:r>
            <a:r>
              <a:rPr lang="en-US" altLang="zh-CN" sz="2400" b="1">
                <a:solidFill>
                  <a:srgbClr val="008000"/>
                </a:solidFill>
                <a:latin typeface="Times New Roman" panose="02020603050405020304" pitchFamily="18" charset="0"/>
                <a:ea typeface="华文楷体" panose="02010600040101010101" pitchFamily="2" charset="-122"/>
                <a:cs typeface="Times New Roman" panose="02020603050405020304" pitchFamily="18" charset="0"/>
              </a:rPr>
              <a:t>PSW</a:t>
            </a:r>
            <a:r>
              <a:rPr lang="zh-CN" altLang="en-US" sz="2400" b="1">
                <a:solidFill>
                  <a:srgbClr val="008000"/>
                </a:solidFill>
                <a:latin typeface="Times New Roman" panose="02020603050405020304" pitchFamily="18" charset="0"/>
                <a:ea typeface="华文楷体" panose="02010600040101010101" pitchFamily="2" charset="-122"/>
                <a:cs typeface="Times New Roman" panose="02020603050405020304" pitchFamily="18" charset="0"/>
              </a:rPr>
              <a:t>称为</a:t>
            </a:r>
            <a:r>
              <a:rPr lang="en-US" altLang="zh-CN" sz="2400" b="1">
                <a:solidFill>
                  <a:srgbClr val="008000"/>
                </a:solidFill>
                <a:latin typeface="Times New Roman" panose="02020603050405020304" pitchFamily="18" charset="0"/>
                <a:ea typeface="华文楷体" panose="02010600040101010101" pitchFamily="2" charset="-122"/>
                <a:cs typeface="Times New Roman" panose="02020603050405020304" pitchFamily="18" charset="0"/>
              </a:rPr>
              <a:t>CPSR(</a:t>
            </a:r>
            <a:r>
              <a:rPr lang="zh-CN" altLang="en-US" sz="2400" b="1">
                <a:solidFill>
                  <a:srgbClr val="008000"/>
                </a:solidFill>
                <a:latin typeface="Times New Roman" panose="02020603050405020304" pitchFamily="18" charset="0"/>
                <a:ea typeface="华文楷体" panose="02010600040101010101" pitchFamily="2" charset="-122"/>
                <a:cs typeface="Times New Roman" panose="02020603050405020304" pitchFamily="18" charset="0"/>
              </a:rPr>
              <a:t>当前程序状态寄存器</a:t>
            </a:r>
            <a:r>
              <a:rPr lang="en-US" altLang="zh-CN" sz="2400" b="1">
                <a:solidFill>
                  <a:srgbClr val="008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a:solidFill>
                  <a:srgbClr val="008000"/>
                </a:solidFill>
                <a:latin typeface="华文楷体" panose="02010600040101010101" pitchFamily="2" charset="-122"/>
                <a:ea typeface="华文楷体" panose="02010600040101010101" pitchFamily="2" charset="-122"/>
              </a:rPr>
              <a:t>：</a:t>
            </a:r>
            <a:endParaRPr lang="en-US" altLang="en-US" sz="2400" b="1">
              <a:solidFill>
                <a:srgbClr val="008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73371803"/>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A60C023D-5F2B-4E22-AE35-746A67C56AA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开漏输出模式</a:t>
            </a:r>
          </a:p>
        </p:txBody>
      </p:sp>
      <p:pic>
        <p:nvPicPr>
          <p:cNvPr id="19459" name="Picture 3">
            <a:extLst>
              <a:ext uri="{FF2B5EF4-FFF2-40B4-BE49-F238E27FC236}">
                <a16:creationId xmlns:a16="http://schemas.microsoft.com/office/drawing/2014/main" id="{548528CD-7BEA-4270-A487-480F010BE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57339"/>
            <a:ext cx="90678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0252622"/>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70F77DDB-62F1-4D62-896B-13DEA5336BBB}"/>
              </a:ext>
            </a:extLst>
          </p:cNvPr>
          <p:cNvSpPr txBox="1">
            <a:spLocks noChangeArrowheads="1"/>
          </p:cNvSpPr>
          <p:nvPr/>
        </p:nvSpPr>
        <p:spPr bwMode="auto">
          <a:xfrm>
            <a:off x="1992313" y="549276"/>
            <a:ext cx="842486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开漏复用输出模式</a:t>
            </a:r>
          </a:p>
        </p:txBody>
      </p:sp>
      <p:pic>
        <p:nvPicPr>
          <p:cNvPr id="20483" name="Picture 3">
            <a:extLst>
              <a:ext uri="{FF2B5EF4-FFF2-40B4-BE49-F238E27FC236}">
                <a16:creationId xmlns:a16="http://schemas.microsoft.com/office/drawing/2014/main" id="{267CD893-E1E5-4AF4-A898-5E167C615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557338"/>
            <a:ext cx="906145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7696009"/>
      </p:ext>
    </p:extLst>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67A6FEAE-284A-4030-8EA7-B1CB01907EDF}"/>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推挽输出模式</a:t>
            </a:r>
          </a:p>
        </p:txBody>
      </p:sp>
      <p:pic>
        <p:nvPicPr>
          <p:cNvPr id="21507" name="Picture 3">
            <a:extLst>
              <a:ext uri="{FF2B5EF4-FFF2-40B4-BE49-F238E27FC236}">
                <a16:creationId xmlns:a16="http://schemas.microsoft.com/office/drawing/2014/main" id="{335C06C5-FDD8-42FB-BE86-D9FD29F7D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557339"/>
            <a:ext cx="9067800" cy="496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193736"/>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EC43468F-42C5-4078-B03C-66DA5C5B1F3E}"/>
              </a:ext>
            </a:extLst>
          </p:cNvPr>
          <p:cNvSpPr txBox="1">
            <a:spLocks noChangeArrowheads="1"/>
          </p:cNvSpPr>
          <p:nvPr/>
        </p:nvSpPr>
        <p:spPr bwMode="auto">
          <a:xfrm>
            <a:off x="1992314" y="549276"/>
            <a:ext cx="82073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GPIO</a:t>
            </a:r>
            <a:r>
              <a:rPr kumimoji="1" lang="zh-CN" altLang="en-US" sz="3600" b="1">
                <a:latin typeface="Arial" panose="020B0604020202020204" pitchFamily="34" charset="0"/>
                <a:ea typeface="黑体" panose="02010609060101010101" pitchFamily="49" charset="-122"/>
              </a:rPr>
              <a:t>的工作模式</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推挽复用输出模式</a:t>
            </a:r>
          </a:p>
        </p:txBody>
      </p:sp>
      <p:pic>
        <p:nvPicPr>
          <p:cNvPr id="22531" name="Picture 3">
            <a:extLst>
              <a:ext uri="{FF2B5EF4-FFF2-40B4-BE49-F238E27FC236}">
                <a16:creationId xmlns:a16="http://schemas.microsoft.com/office/drawing/2014/main" id="{883E1850-19EB-448A-9B91-30C0A90F0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557338"/>
            <a:ext cx="906145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40369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C6DE5CD5-057E-40BD-A370-EA1EDA505CBD}"/>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2" name="矩形 1">
            <a:extLst>
              <a:ext uri="{FF2B5EF4-FFF2-40B4-BE49-F238E27FC236}">
                <a16:creationId xmlns:a16="http://schemas.microsoft.com/office/drawing/2014/main" id="{BA5FC00E-474D-49DF-AA15-613A30200321}"/>
              </a:ext>
            </a:extLst>
          </p:cNvPr>
          <p:cNvSpPr/>
          <p:nvPr/>
        </p:nvSpPr>
        <p:spPr>
          <a:xfrm>
            <a:off x="1992313" y="1412876"/>
            <a:ext cx="8280400" cy="4894263"/>
          </a:xfrm>
          <a:prstGeom prst="rect">
            <a:avLst/>
          </a:prstGeom>
        </p:spPr>
        <p:txBody>
          <a:bodyPr>
            <a:spAutoFit/>
          </a:bodyPr>
          <a:lstStyle/>
          <a:p>
            <a:pPr marL="342900" indent="-342900">
              <a:buFont typeface="Wingdings" panose="05000000000000000000" pitchFamily="2" charset="2"/>
              <a:buChar char="Ø"/>
              <a:defRPr/>
            </a:pPr>
            <a:r>
              <a:rPr kumimoji="1" lang="zh-CN" altLang="en-US" sz="2400" b="1" dirty="0">
                <a:latin typeface="楷体" panose="02010609060101010101" pitchFamily="49" charset="-122"/>
                <a:ea typeface="楷体" panose="02010609060101010101" pitchFamily="49" charset="-122"/>
              </a:rPr>
              <a:t>以</a:t>
            </a:r>
            <a:r>
              <a:rPr kumimoji="1" lang="en-US" altLang="zh-CN" sz="2400" b="1" dirty="0">
                <a:latin typeface="楷体" panose="02010609060101010101" pitchFamily="49" charset="-122"/>
                <a:ea typeface="楷体" panose="02010609060101010101" pitchFamily="49" charset="-122"/>
              </a:rPr>
              <a:t>STM32F103</a:t>
            </a:r>
            <a:r>
              <a:rPr kumimoji="1" lang="zh-CN" altLang="en-US" sz="2400" b="1" dirty="0">
                <a:latin typeface="楷体" panose="02010609060101010101" pitchFamily="49" charset="-122"/>
                <a:ea typeface="楷体" panose="02010609060101010101" pitchFamily="49" charset="-122"/>
              </a:rPr>
              <a:t>为例，</a:t>
            </a:r>
            <a:r>
              <a:rPr kumimoji="1" lang="en-US" altLang="zh-CN" sz="2400" b="1" dirty="0">
                <a:latin typeface="楷体" panose="02010609060101010101" pitchFamily="49" charset="-122"/>
                <a:ea typeface="楷体" panose="02010609060101010101" pitchFamily="49" charset="-122"/>
              </a:rPr>
              <a:t>GPIO</a:t>
            </a:r>
            <a:r>
              <a:rPr kumimoji="1" lang="zh-CN" altLang="en-US" sz="2400" b="1" dirty="0">
                <a:latin typeface="楷体" panose="02010609060101010101" pitchFamily="49" charset="-122"/>
                <a:ea typeface="楷体" panose="02010609060101010101" pitchFamily="49" charset="-122"/>
              </a:rPr>
              <a:t>口最多分为</a:t>
            </a:r>
            <a:r>
              <a:rPr kumimoji="1" lang="en-US" altLang="zh-CN" sz="2400" b="1" dirty="0">
                <a:latin typeface="楷体" panose="02010609060101010101" pitchFamily="49" charset="-122"/>
                <a:ea typeface="楷体" panose="02010609060101010101" pitchFamily="49" charset="-122"/>
              </a:rPr>
              <a:t>A,B,C,D,E,F,G</a:t>
            </a:r>
            <a:r>
              <a:rPr kumimoji="1" lang="zh-CN" altLang="en-US" sz="2400" b="1" dirty="0">
                <a:latin typeface="楷体" panose="02010609060101010101" pitchFamily="49" charset="-122"/>
                <a:ea typeface="楷体" panose="02010609060101010101" pitchFamily="49" charset="-122"/>
              </a:rPr>
              <a:t>共</a:t>
            </a:r>
            <a:r>
              <a:rPr kumimoji="1" lang="en-US" altLang="zh-CN" sz="2400" b="1" dirty="0">
                <a:latin typeface="楷体" panose="02010609060101010101" pitchFamily="49" charset="-122"/>
                <a:ea typeface="楷体" panose="02010609060101010101" pitchFamily="49" charset="-122"/>
              </a:rPr>
              <a:t>7</a:t>
            </a:r>
            <a:r>
              <a:rPr kumimoji="1" lang="zh-CN" altLang="en-US" sz="2400" b="1" dirty="0">
                <a:latin typeface="楷体" panose="02010609060101010101" pitchFamily="49" charset="-122"/>
                <a:ea typeface="楷体" panose="02010609060101010101" pitchFamily="49" charset="-122"/>
              </a:rPr>
              <a:t>组，每组</a:t>
            </a:r>
            <a:r>
              <a:rPr kumimoji="1" lang="en-US" altLang="zh-CN" sz="2400" b="1" dirty="0">
                <a:latin typeface="楷体" panose="02010609060101010101" pitchFamily="49" charset="-122"/>
                <a:ea typeface="楷体" panose="02010609060101010101" pitchFamily="49" charset="-122"/>
              </a:rPr>
              <a:t>16</a:t>
            </a:r>
            <a:r>
              <a:rPr kumimoji="1" lang="zh-CN" altLang="en-US" sz="2400" b="1" dirty="0">
                <a:latin typeface="楷体" panose="02010609060101010101" pitchFamily="49" charset="-122"/>
                <a:ea typeface="楷体" panose="02010609060101010101" pitchFamily="49" charset="-122"/>
              </a:rPr>
              <a:t>个</a:t>
            </a:r>
            <a:r>
              <a:rPr kumimoji="1" lang="en-US" altLang="zh-CN" sz="2400" b="1" dirty="0">
                <a:latin typeface="楷体" panose="02010609060101010101" pitchFamily="49" charset="-122"/>
                <a:ea typeface="楷体" panose="02010609060101010101" pitchFamily="49" charset="-122"/>
              </a:rPr>
              <a:t>I/O</a:t>
            </a:r>
            <a:r>
              <a:rPr kumimoji="1" lang="zh-CN" altLang="en-US" sz="2400" b="1" dirty="0">
                <a:latin typeface="楷体" panose="02010609060101010101" pitchFamily="49" charset="-122"/>
                <a:ea typeface="楷体" panose="02010609060101010101" pitchFamily="49" charset="-122"/>
              </a:rPr>
              <a:t>。</a:t>
            </a:r>
            <a:endParaRPr kumimoji="1" lang="en-US" altLang="zh-CN" sz="2400" b="1"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kumimoji="1" lang="zh-CN" altLang="en-US" sz="2400" b="1" dirty="0">
                <a:latin typeface="楷体" panose="02010609060101010101" pitchFamily="49" charset="-122"/>
                <a:ea typeface="楷体" panose="02010609060101010101" pitchFamily="49" charset="-122"/>
              </a:rPr>
              <a:t>所有的</a:t>
            </a:r>
            <a:r>
              <a:rPr kumimoji="1" lang="en-US" altLang="zh-CN" sz="2400" b="1" dirty="0">
                <a:latin typeface="楷体" panose="02010609060101010101" pitchFamily="49" charset="-122"/>
                <a:ea typeface="楷体" panose="02010609060101010101" pitchFamily="49" charset="-122"/>
              </a:rPr>
              <a:t>I/O</a:t>
            </a:r>
            <a:r>
              <a:rPr kumimoji="1" lang="zh-CN" altLang="en-US" sz="2400" b="1" dirty="0">
                <a:latin typeface="楷体" panose="02010609060101010101" pitchFamily="49" charset="-122"/>
                <a:ea typeface="楷体" panose="02010609060101010101" pitchFamily="49" charset="-122"/>
              </a:rPr>
              <a:t>都是多功能的，使用前用户要先配置</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输入</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输出</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复用</a:t>
            </a:r>
            <a:r>
              <a:rPr kumimoji="1" lang="en-US" altLang="zh-CN" sz="2400" b="1" dirty="0">
                <a:latin typeface="楷体" panose="02010609060101010101" pitchFamily="49" charset="-122"/>
                <a:ea typeface="楷体" panose="02010609060101010101" pitchFamily="49" charset="-122"/>
              </a:rPr>
              <a:t>),</a:t>
            </a:r>
            <a:r>
              <a:rPr kumimoji="1" lang="zh-CN" altLang="en-US" sz="2400" b="1" dirty="0">
                <a:latin typeface="楷体" panose="02010609060101010101" pitchFamily="49" charset="-122"/>
                <a:ea typeface="楷体" panose="02010609060101010101" pitchFamily="49" charset="-122"/>
              </a:rPr>
              <a:t>默认输入功能。</a:t>
            </a:r>
            <a:endParaRPr kumimoji="1" lang="en-US" altLang="zh-CN" sz="2400" b="1"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Ø"/>
              <a:defRPr/>
            </a:pPr>
            <a:r>
              <a:rPr kumimoji="1" lang="zh-CN" altLang="en-US" sz="2400" b="1" dirty="0">
                <a:latin typeface="楷体" panose="02010609060101010101" pitchFamily="49" charset="-122"/>
                <a:ea typeface="楷体" panose="02010609060101010101" pitchFamily="49" charset="-122"/>
              </a:rPr>
              <a:t>每个</a:t>
            </a:r>
            <a:r>
              <a:rPr kumimoji="1" lang="en-US" altLang="zh-CN" sz="2400" b="1" dirty="0">
                <a:latin typeface="楷体" panose="02010609060101010101" pitchFamily="49" charset="-122"/>
                <a:ea typeface="楷体" panose="02010609060101010101" pitchFamily="49" charset="-122"/>
              </a:rPr>
              <a:t>GPIO</a:t>
            </a:r>
            <a:r>
              <a:rPr kumimoji="1" lang="zh-CN" altLang="en-US" sz="2400" b="1" dirty="0">
                <a:latin typeface="楷体" panose="02010609060101010101" pitchFamily="49" charset="-122"/>
                <a:ea typeface="楷体" panose="02010609060101010101" pitchFamily="49" charset="-122"/>
              </a:rPr>
              <a:t>端口有</a:t>
            </a:r>
            <a:r>
              <a:rPr kumimoji="1" lang="en-US" altLang="zh-CN" sz="2400" b="1" dirty="0">
                <a:latin typeface="楷体" panose="02010609060101010101" pitchFamily="49" charset="-122"/>
                <a:ea typeface="楷体" panose="02010609060101010101" pitchFamily="49" charset="-122"/>
              </a:rPr>
              <a:t>7</a:t>
            </a:r>
            <a:r>
              <a:rPr kumimoji="1" lang="zh-CN" altLang="en-US" sz="2400" b="1" dirty="0">
                <a:latin typeface="楷体" panose="02010609060101010101" pitchFamily="49" charset="-122"/>
                <a:ea typeface="楷体" panose="02010609060101010101" pitchFamily="49" charset="-122"/>
              </a:rPr>
              <a:t>个</a:t>
            </a:r>
            <a:r>
              <a:rPr kumimoji="1" lang="en-US" altLang="zh-CN" sz="2400" b="1" dirty="0">
                <a:latin typeface="楷体" panose="02010609060101010101" pitchFamily="49" charset="-122"/>
                <a:ea typeface="楷体" panose="02010609060101010101" pitchFamily="49" charset="-122"/>
              </a:rPr>
              <a:t>32</a:t>
            </a:r>
            <a:r>
              <a:rPr kumimoji="1" lang="zh-CN" altLang="en-US" sz="2400" b="1" dirty="0">
                <a:latin typeface="楷体" panose="02010609060101010101" pitchFamily="49" charset="-122"/>
                <a:ea typeface="楷体" panose="02010609060101010101" pitchFamily="49" charset="-122"/>
              </a:rPr>
              <a:t>位寄存器进行操作：</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两个配置寄存器</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GPIOx_CRL</a:t>
            </a:r>
            <a:r>
              <a:rPr kumimoji="1" lang="zh-CN" altLang="en-US"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GPIOx_CRH</a:t>
            </a:r>
            <a:r>
              <a:rPr kumimoji="1" lang="en-US" altLang="zh-CN" sz="2400" b="1" dirty="0">
                <a:solidFill>
                  <a:srgbClr val="006600"/>
                </a:solidFill>
                <a:latin typeface="仿宋" panose="02010609060101010101" pitchFamily="49" charset="-122"/>
                <a:ea typeface="仿宋" panose="02010609060101010101" pitchFamily="49" charset="-122"/>
              </a:rPr>
              <a:t>)</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两个数据寄存器</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GPIOx_IDR</a:t>
            </a:r>
            <a:r>
              <a:rPr kumimoji="1" lang="zh-CN" altLang="en-US" sz="2400" b="1" dirty="0">
                <a:solidFill>
                  <a:srgbClr val="006600"/>
                </a:solidFill>
                <a:latin typeface="仿宋" panose="02010609060101010101" pitchFamily="49" charset="-122"/>
                <a:ea typeface="仿宋" panose="02010609060101010101" pitchFamily="49" charset="-122"/>
              </a:rPr>
              <a:t>和</a:t>
            </a:r>
            <a:r>
              <a:rPr kumimoji="1" lang="en-US" altLang="zh-CN" sz="2400" b="1" dirty="0" err="1">
                <a:solidFill>
                  <a:srgbClr val="006600"/>
                </a:solidFill>
                <a:latin typeface="仿宋" panose="02010609060101010101" pitchFamily="49" charset="-122"/>
                <a:ea typeface="仿宋" panose="02010609060101010101" pitchFamily="49" charset="-122"/>
              </a:rPr>
              <a:t>GPIOx_ODR</a:t>
            </a:r>
            <a:r>
              <a:rPr kumimoji="1" lang="en-US" altLang="zh-CN" sz="2400" b="1" dirty="0">
                <a:solidFill>
                  <a:srgbClr val="006600"/>
                </a:solidFill>
                <a:latin typeface="仿宋" panose="02010609060101010101" pitchFamily="49" charset="-122"/>
                <a:ea typeface="仿宋" panose="02010609060101010101" pitchFamily="49" charset="-122"/>
              </a:rPr>
              <a:t>)</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一个置位</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zh-CN" altLang="en-US" sz="2400" b="1" dirty="0">
                <a:solidFill>
                  <a:srgbClr val="006600"/>
                </a:solidFill>
                <a:latin typeface="仿宋" panose="02010609060101010101" pitchFamily="49" charset="-122"/>
                <a:ea typeface="仿宋" panose="02010609060101010101" pitchFamily="49" charset="-122"/>
              </a:rPr>
              <a:t>复位寄存器</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GPIOx_BSRR</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zh-CN" altLang="en-US" sz="2400" b="1" dirty="0">
                <a:solidFill>
                  <a:srgbClr val="006600"/>
                </a:solidFill>
                <a:latin typeface="仿宋" panose="02010609060101010101" pitchFamily="49" charset="-122"/>
                <a:ea typeface="仿宋" panose="02010609060101010101" pitchFamily="49" charset="-122"/>
              </a:rPr>
              <a:t>，</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一个复位寄存器</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GPIOx_BRR</a:t>
            </a:r>
            <a:r>
              <a:rPr kumimoji="1" lang="en-US" altLang="zh-CN" sz="2400" b="1" dirty="0">
                <a:solidFill>
                  <a:srgbClr val="006600"/>
                </a:solidFill>
                <a:latin typeface="仿宋" panose="02010609060101010101" pitchFamily="49" charset="-122"/>
                <a:ea typeface="仿宋" panose="02010609060101010101" pitchFamily="49" charset="-122"/>
              </a:rPr>
              <a:t>) </a:t>
            </a:r>
          </a:p>
          <a:p>
            <a:pPr marL="360363" indent="-184150" algn="just">
              <a:buFont typeface="Arial" panose="020B0604020202020204" pitchFamily="34" charset="0"/>
              <a:buChar char="•"/>
              <a:defRPr/>
            </a:pPr>
            <a:r>
              <a:rPr kumimoji="1" lang="zh-CN" altLang="en-US" sz="2400" b="1" dirty="0">
                <a:solidFill>
                  <a:srgbClr val="006600"/>
                </a:solidFill>
                <a:latin typeface="仿宋" panose="02010609060101010101" pitchFamily="49" charset="-122"/>
                <a:ea typeface="仿宋" panose="02010609060101010101" pitchFamily="49" charset="-122"/>
              </a:rPr>
              <a:t>一个锁定寄存器</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en-US" altLang="zh-CN" sz="2400" b="1" dirty="0" err="1">
                <a:solidFill>
                  <a:srgbClr val="006600"/>
                </a:solidFill>
                <a:latin typeface="仿宋" panose="02010609060101010101" pitchFamily="49" charset="-122"/>
                <a:ea typeface="仿宋" panose="02010609060101010101" pitchFamily="49" charset="-122"/>
              </a:rPr>
              <a:t>GPIOx_LCKR</a:t>
            </a:r>
            <a:r>
              <a:rPr kumimoji="1" lang="en-US" altLang="zh-CN" sz="2400" b="1" dirty="0">
                <a:solidFill>
                  <a:srgbClr val="006600"/>
                </a:solidFill>
                <a:latin typeface="仿宋" panose="02010609060101010101" pitchFamily="49" charset="-122"/>
                <a:ea typeface="仿宋" panose="02010609060101010101" pitchFamily="49" charset="-122"/>
              </a:rPr>
              <a:t>)</a:t>
            </a:r>
            <a:r>
              <a:rPr kumimoji="1" lang="zh-CN" altLang="en-US" sz="2400" b="1" dirty="0">
                <a:solidFill>
                  <a:srgbClr val="006600"/>
                </a:solidFill>
                <a:latin typeface="仿宋" panose="02010609060101010101" pitchFamily="49" charset="-122"/>
                <a:ea typeface="仿宋" panose="02010609060101010101" pitchFamily="49" charset="-122"/>
              </a:rPr>
              <a:t>。</a:t>
            </a:r>
            <a:endParaRPr kumimoji="1" lang="en-US" altLang="zh-CN" sz="2400" b="1" dirty="0">
              <a:solidFill>
                <a:srgbClr val="006600"/>
              </a:solidFill>
              <a:latin typeface="仿宋" panose="02010609060101010101" pitchFamily="49" charset="-122"/>
              <a:ea typeface="仿宋" panose="02010609060101010101" pitchFamily="49" charset="-122"/>
            </a:endParaRPr>
          </a:p>
          <a:p>
            <a:pPr marL="342900" indent="-342900">
              <a:buFont typeface="Wingdings" panose="05000000000000000000" pitchFamily="2" charset="2"/>
              <a:buChar char="Ø"/>
              <a:defRPr/>
            </a:pPr>
            <a:r>
              <a:rPr kumimoji="1" lang="en-US" altLang="zh-CN" sz="2400" b="1" dirty="0" err="1">
                <a:latin typeface="楷体" panose="02010609060101010101" pitchFamily="49" charset="-122"/>
                <a:ea typeface="楷体" panose="02010609060101010101" pitchFamily="49" charset="-122"/>
              </a:rPr>
              <a:t>GPIOx_CRL</a:t>
            </a:r>
            <a:r>
              <a:rPr kumimoji="1" lang="zh-CN" altLang="en-US" sz="2400" b="1" dirty="0">
                <a:latin typeface="楷体" panose="02010609060101010101" pitchFamily="49" charset="-122"/>
                <a:ea typeface="楷体" panose="02010609060101010101" pitchFamily="49" charset="-122"/>
              </a:rPr>
              <a:t>和</a:t>
            </a:r>
            <a:r>
              <a:rPr kumimoji="1" lang="en-US" altLang="zh-CN" sz="2400" b="1" dirty="0" err="1">
                <a:latin typeface="楷体" panose="02010609060101010101" pitchFamily="49" charset="-122"/>
                <a:ea typeface="楷体" panose="02010609060101010101" pitchFamily="49" charset="-122"/>
              </a:rPr>
              <a:t>GPIOx_CRH</a:t>
            </a:r>
            <a:r>
              <a:rPr kumimoji="1" lang="en-US" altLang="zh-CN" sz="2400" b="1" dirty="0">
                <a:latin typeface="楷体" panose="02010609060101010101" pitchFamily="49" charset="-122"/>
                <a:ea typeface="楷体" panose="02010609060101010101" pitchFamily="49" charset="-122"/>
              </a:rPr>
              <a:t> </a:t>
            </a:r>
            <a:r>
              <a:rPr kumimoji="1" lang="zh-CN" altLang="en-US" sz="2400" b="1" dirty="0">
                <a:latin typeface="楷体" panose="02010609060101010101" pitchFamily="49" charset="-122"/>
                <a:ea typeface="楷体" panose="02010609060101010101" pitchFamily="49" charset="-122"/>
              </a:rPr>
              <a:t>的每</a:t>
            </a:r>
            <a:r>
              <a:rPr kumimoji="1" lang="en-US" altLang="zh-CN" sz="2400" b="1" dirty="0">
                <a:latin typeface="楷体" panose="02010609060101010101" pitchFamily="49" charset="-122"/>
                <a:ea typeface="楷体" panose="02010609060101010101" pitchFamily="49" charset="-122"/>
              </a:rPr>
              <a:t>4</a:t>
            </a:r>
            <a:r>
              <a:rPr kumimoji="1" lang="zh-CN" altLang="en-US" sz="2400" b="1" dirty="0">
                <a:latin typeface="楷体" panose="02010609060101010101" pitchFamily="49" charset="-122"/>
                <a:ea typeface="楷体" panose="02010609060101010101" pitchFamily="49" charset="-122"/>
              </a:rPr>
              <a:t>个位配置一个</a:t>
            </a:r>
            <a:r>
              <a:rPr kumimoji="1" lang="en-US" altLang="zh-CN" sz="2400" b="1" dirty="0">
                <a:latin typeface="楷体" panose="02010609060101010101" pitchFamily="49" charset="-122"/>
                <a:ea typeface="楷体" panose="02010609060101010101" pitchFamily="49" charset="-122"/>
              </a:rPr>
              <a:t>I/O</a:t>
            </a:r>
            <a:r>
              <a:rPr kumimoji="1" lang="zh-CN" altLang="en-US" sz="2400" b="1" dirty="0">
                <a:latin typeface="楷体" panose="02010609060101010101" pitchFamily="49" charset="-122"/>
                <a:ea typeface="楷体" panose="02010609060101010101" pitchFamily="49" charset="-122"/>
              </a:rPr>
              <a:t>口。 </a:t>
            </a:r>
            <a:endParaRPr kumimoji="1" lang="en-US" altLang="zh-CN" sz="2400" b="1" dirty="0">
              <a:latin typeface="楷体" panose="02010609060101010101" pitchFamily="49" charset="-122"/>
              <a:ea typeface="楷体" panose="02010609060101010101" pitchFamily="49" charset="-122"/>
            </a:endParaRPr>
          </a:p>
          <a:p>
            <a:pPr marL="360363" indent="-184150" algn="just">
              <a:buFont typeface="Arial" panose="020B0604020202020204" pitchFamily="34" charset="0"/>
              <a:buChar char="•"/>
              <a:defRPr/>
            </a:pPr>
            <a:r>
              <a:rPr kumimoji="1" lang="en-US" altLang="zh-CN" sz="2400" b="1" dirty="0">
                <a:solidFill>
                  <a:srgbClr val="006600"/>
                </a:solidFill>
                <a:latin typeface="仿宋" panose="02010609060101010101" pitchFamily="49" charset="-122"/>
                <a:ea typeface="仿宋" panose="02010609060101010101" pitchFamily="49" charset="-122"/>
              </a:rPr>
              <a:t>0~7</a:t>
            </a:r>
            <a:r>
              <a:rPr kumimoji="1" lang="zh-CN" altLang="en-US" sz="2400" b="1" dirty="0">
                <a:solidFill>
                  <a:srgbClr val="006600"/>
                </a:solidFill>
                <a:latin typeface="仿宋" panose="02010609060101010101" pitchFamily="49" charset="-122"/>
                <a:ea typeface="仿宋" panose="02010609060101010101" pitchFamily="49" charset="-122"/>
              </a:rPr>
              <a:t>：低</a:t>
            </a:r>
            <a:r>
              <a:rPr kumimoji="1" lang="en-US" altLang="zh-CN" sz="2400" b="1" dirty="0">
                <a:solidFill>
                  <a:srgbClr val="006600"/>
                </a:solidFill>
                <a:latin typeface="仿宋" panose="02010609060101010101" pitchFamily="49" charset="-122"/>
                <a:ea typeface="仿宋" panose="02010609060101010101" pitchFamily="49" charset="-122"/>
              </a:rPr>
              <a:t>I/O</a:t>
            </a:r>
            <a:r>
              <a:rPr kumimoji="1" lang="zh-CN" altLang="en-US" sz="2400" b="1" dirty="0">
                <a:solidFill>
                  <a:srgbClr val="006600"/>
                </a:solidFill>
                <a:latin typeface="仿宋" panose="02010609060101010101" pitchFamily="49" charset="-122"/>
                <a:ea typeface="仿宋" panose="02010609060101010101" pitchFamily="49" charset="-122"/>
              </a:rPr>
              <a:t>，用</a:t>
            </a:r>
            <a:r>
              <a:rPr kumimoji="1" lang="en-US" altLang="zh-CN" sz="2400" b="1" dirty="0" err="1">
                <a:solidFill>
                  <a:srgbClr val="006600"/>
                </a:solidFill>
                <a:latin typeface="仿宋" panose="02010609060101010101" pitchFamily="49" charset="-122"/>
                <a:ea typeface="仿宋" panose="02010609060101010101" pitchFamily="49" charset="-122"/>
              </a:rPr>
              <a:t>GPIOx_CRL</a:t>
            </a:r>
            <a:r>
              <a:rPr kumimoji="1" lang="zh-CN" altLang="en-US" sz="2400" b="1" dirty="0">
                <a:solidFill>
                  <a:srgbClr val="006600"/>
                </a:solidFill>
                <a:latin typeface="仿宋" panose="02010609060101010101" pitchFamily="49" charset="-122"/>
                <a:ea typeface="仿宋" panose="02010609060101010101" pitchFamily="49" charset="-122"/>
              </a:rPr>
              <a:t>配置；</a:t>
            </a:r>
            <a:endParaRPr kumimoji="1" lang="en-US" altLang="zh-CN" sz="2400" b="1" dirty="0">
              <a:solidFill>
                <a:srgbClr val="006600"/>
              </a:solidFill>
              <a:latin typeface="仿宋" panose="02010609060101010101" pitchFamily="49" charset="-122"/>
              <a:ea typeface="仿宋" panose="02010609060101010101" pitchFamily="49" charset="-122"/>
            </a:endParaRPr>
          </a:p>
          <a:p>
            <a:pPr marL="360363" indent="-184150" algn="just">
              <a:buFont typeface="Arial" panose="020B0604020202020204" pitchFamily="34" charset="0"/>
              <a:buChar char="•"/>
              <a:defRPr/>
            </a:pPr>
            <a:r>
              <a:rPr kumimoji="1" lang="en-US" altLang="zh-CN" sz="2400" b="1" dirty="0">
                <a:solidFill>
                  <a:srgbClr val="006600"/>
                </a:solidFill>
                <a:latin typeface="仿宋" panose="02010609060101010101" pitchFamily="49" charset="-122"/>
                <a:ea typeface="仿宋" panose="02010609060101010101" pitchFamily="49" charset="-122"/>
              </a:rPr>
              <a:t>8~15</a:t>
            </a:r>
            <a:r>
              <a:rPr kumimoji="1" lang="zh-CN" altLang="en-US" sz="2400" b="1" dirty="0">
                <a:solidFill>
                  <a:srgbClr val="006600"/>
                </a:solidFill>
                <a:latin typeface="仿宋" panose="02010609060101010101" pitchFamily="49" charset="-122"/>
                <a:ea typeface="仿宋" panose="02010609060101010101" pitchFamily="49" charset="-122"/>
              </a:rPr>
              <a:t>：高</a:t>
            </a:r>
            <a:r>
              <a:rPr kumimoji="1" lang="en-US" altLang="zh-CN" sz="2400" b="1" dirty="0">
                <a:solidFill>
                  <a:srgbClr val="006600"/>
                </a:solidFill>
                <a:latin typeface="仿宋" panose="02010609060101010101" pitchFamily="49" charset="-122"/>
                <a:ea typeface="仿宋" panose="02010609060101010101" pitchFamily="49" charset="-122"/>
              </a:rPr>
              <a:t>I/O</a:t>
            </a:r>
            <a:r>
              <a:rPr kumimoji="1" lang="zh-CN" altLang="en-US" sz="2400" b="1" dirty="0">
                <a:solidFill>
                  <a:srgbClr val="006600"/>
                </a:solidFill>
                <a:latin typeface="仿宋" panose="02010609060101010101" pitchFamily="49" charset="-122"/>
                <a:ea typeface="仿宋" panose="02010609060101010101" pitchFamily="49" charset="-122"/>
              </a:rPr>
              <a:t>，用</a:t>
            </a:r>
            <a:r>
              <a:rPr kumimoji="1" lang="en-US" altLang="zh-CN" sz="2400" b="1" dirty="0" err="1">
                <a:solidFill>
                  <a:srgbClr val="006600"/>
                </a:solidFill>
                <a:latin typeface="仿宋" panose="02010609060101010101" pitchFamily="49" charset="-122"/>
                <a:ea typeface="仿宋" panose="02010609060101010101" pitchFamily="49" charset="-122"/>
              </a:rPr>
              <a:t>GPIOx_CRH</a:t>
            </a:r>
            <a:r>
              <a:rPr kumimoji="1" lang="zh-CN" altLang="en-US" sz="2400" b="1" dirty="0">
                <a:solidFill>
                  <a:srgbClr val="006600"/>
                </a:solidFill>
                <a:latin typeface="仿宋" panose="02010609060101010101" pitchFamily="49" charset="-122"/>
                <a:ea typeface="仿宋" panose="02010609060101010101" pitchFamily="49" charset="-122"/>
              </a:rPr>
              <a:t>配置。</a:t>
            </a:r>
            <a:endParaRPr kumimoji="1" lang="en-US" altLang="zh-CN" sz="2400" b="1" dirty="0">
              <a:solidFill>
                <a:srgbClr val="006600"/>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794637410"/>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581C58AF-2309-4A4F-8E1E-D01FDF47E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695325"/>
            <a:ext cx="6408738" cy="524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579" name="Group 3">
            <a:extLst>
              <a:ext uri="{FF2B5EF4-FFF2-40B4-BE49-F238E27FC236}">
                <a16:creationId xmlns:a16="http://schemas.microsoft.com/office/drawing/2014/main" id="{70EDA7E4-C0A0-415A-8B92-FA178F8B46FE}"/>
              </a:ext>
            </a:extLst>
          </p:cNvPr>
          <p:cNvGrpSpPr>
            <a:grpSpLocks/>
          </p:cNvGrpSpPr>
          <p:nvPr/>
        </p:nvGrpSpPr>
        <p:grpSpPr bwMode="auto">
          <a:xfrm>
            <a:off x="1524000" y="820739"/>
            <a:ext cx="9144000" cy="4935537"/>
            <a:chOff x="0" y="788"/>
            <a:chExt cx="5760" cy="3109"/>
          </a:xfrm>
        </p:grpSpPr>
        <p:sp>
          <p:nvSpPr>
            <p:cNvPr id="24582" name="Rectangle 4">
              <a:extLst>
                <a:ext uri="{FF2B5EF4-FFF2-40B4-BE49-F238E27FC236}">
                  <a16:creationId xmlns:a16="http://schemas.microsoft.com/office/drawing/2014/main" id="{133B2C4B-BD83-47B3-AF2D-1C4E0D0BEFCB}"/>
                </a:ext>
              </a:extLst>
            </p:cNvPr>
            <p:cNvSpPr>
              <a:spLocks noChangeArrowheads="1"/>
            </p:cNvSpPr>
            <p:nvPr/>
          </p:nvSpPr>
          <p:spPr bwMode="auto">
            <a:xfrm>
              <a:off x="4286" y="1752"/>
              <a:ext cx="408" cy="862"/>
            </a:xfrm>
            <a:prstGeom prst="rect">
              <a:avLst/>
            </a:prstGeom>
            <a:noFill/>
            <a:ln w="952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3" name="Rectangle 5">
              <a:extLst>
                <a:ext uri="{FF2B5EF4-FFF2-40B4-BE49-F238E27FC236}">
                  <a16:creationId xmlns:a16="http://schemas.microsoft.com/office/drawing/2014/main" id="{4A6BF011-A680-4EA9-A1FA-6C1FADD6AB3F}"/>
                </a:ext>
              </a:extLst>
            </p:cNvPr>
            <p:cNvSpPr>
              <a:spLocks noChangeArrowheads="1"/>
            </p:cNvSpPr>
            <p:nvPr/>
          </p:nvSpPr>
          <p:spPr bwMode="auto">
            <a:xfrm>
              <a:off x="4286" y="2614"/>
              <a:ext cx="408" cy="635"/>
            </a:xfrm>
            <a:prstGeom prst="rect">
              <a:avLst/>
            </a:prstGeom>
            <a:noFill/>
            <a:ln w="9525">
              <a:solidFill>
                <a:srgbClr val="009999"/>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4" name="Rectangle 6">
              <a:extLst>
                <a:ext uri="{FF2B5EF4-FFF2-40B4-BE49-F238E27FC236}">
                  <a16:creationId xmlns:a16="http://schemas.microsoft.com/office/drawing/2014/main" id="{89AE36D6-5EEC-47CE-B027-D2B4B20E3CE8}"/>
                </a:ext>
              </a:extLst>
            </p:cNvPr>
            <p:cNvSpPr>
              <a:spLocks noChangeArrowheads="1"/>
            </p:cNvSpPr>
            <p:nvPr/>
          </p:nvSpPr>
          <p:spPr bwMode="auto">
            <a:xfrm rot="-5400000">
              <a:off x="3197" y="628"/>
              <a:ext cx="408" cy="750"/>
            </a:xfrm>
            <a:prstGeom prst="rect">
              <a:avLst/>
            </a:prstGeom>
            <a:noFill/>
            <a:ln w="9525">
              <a:solidFill>
                <a:srgbClr val="009999"/>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5" name="Rectangle 7">
              <a:extLst>
                <a:ext uri="{FF2B5EF4-FFF2-40B4-BE49-F238E27FC236}">
                  <a16:creationId xmlns:a16="http://schemas.microsoft.com/office/drawing/2014/main" id="{D1BADEDD-25B1-4886-82B8-2CE67832AE0B}"/>
                </a:ext>
              </a:extLst>
            </p:cNvPr>
            <p:cNvSpPr>
              <a:spLocks noChangeArrowheads="1"/>
            </p:cNvSpPr>
            <p:nvPr/>
          </p:nvSpPr>
          <p:spPr bwMode="auto">
            <a:xfrm rot="-5400000">
              <a:off x="2385" y="3318"/>
              <a:ext cx="408" cy="750"/>
            </a:xfrm>
            <a:prstGeom prst="rect">
              <a:avLst/>
            </a:prstGeom>
            <a:noFill/>
            <a:ln w="952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6" name="Rectangle 8">
              <a:extLst>
                <a:ext uri="{FF2B5EF4-FFF2-40B4-BE49-F238E27FC236}">
                  <a16:creationId xmlns:a16="http://schemas.microsoft.com/office/drawing/2014/main" id="{FDEAA03E-2003-4777-BCC3-BC4540CBC353}"/>
                </a:ext>
              </a:extLst>
            </p:cNvPr>
            <p:cNvSpPr>
              <a:spLocks noChangeArrowheads="1"/>
            </p:cNvSpPr>
            <p:nvPr/>
          </p:nvSpPr>
          <p:spPr bwMode="auto">
            <a:xfrm rot="-5400000">
              <a:off x="3155" y="3314"/>
              <a:ext cx="408" cy="750"/>
            </a:xfrm>
            <a:prstGeom prst="rect">
              <a:avLst/>
            </a:prstGeom>
            <a:noFill/>
            <a:ln w="9525">
              <a:solidFill>
                <a:srgbClr val="009999"/>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7" name="Rectangle 9">
              <a:extLst>
                <a:ext uri="{FF2B5EF4-FFF2-40B4-BE49-F238E27FC236}">
                  <a16:creationId xmlns:a16="http://schemas.microsoft.com/office/drawing/2014/main" id="{1E04EFFB-355E-498C-B3DA-A95C46915182}"/>
                </a:ext>
              </a:extLst>
            </p:cNvPr>
            <p:cNvSpPr>
              <a:spLocks noChangeArrowheads="1"/>
            </p:cNvSpPr>
            <p:nvPr/>
          </p:nvSpPr>
          <p:spPr bwMode="auto">
            <a:xfrm rot="-5400000">
              <a:off x="2529" y="848"/>
              <a:ext cx="408" cy="288"/>
            </a:xfrm>
            <a:prstGeom prst="rect">
              <a:avLst/>
            </a:prstGeom>
            <a:noFill/>
            <a:ln w="9525">
              <a:solidFill>
                <a:srgbClr val="009999"/>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8" name="Rectangle 10">
              <a:extLst>
                <a:ext uri="{FF2B5EF4-FFF2-40B4-BE49-F238E27FC236}">
                  <a16:creationId xmlns:a16="http://schemas.microsoft.com/office/drawing/2014/main" id="{FE671F0A-B201-4E23-85C1-DA74F42DC39F}"/>
                </a:ext>
              </a:extLst>
            </p:cNvPr>
            <p:cNvSpPr>
              <a:spLocks noChangeArrowheads="1"/>
            </p:cNvSpPr>
            <p:nvPr/>
          </p:nvSpPr>
          <p:spPr bwMode="auto">
            <a:xfrm rot="-5400000">
              <a:off x="3736" y="854"/>
              <a:ext cx="408" cy="297"/>
            </a:xfrm>
            <a:prstGeom prst="rect">
              <a:avLst/>
            </a:prstGeom>
            <a:noFill/>
            <a:ln w="952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89" name="Rectangle 11">
              <a:extLst>
                <a:ext uri="{FF2B5EF4-FFF2-40B4-BE49-F238E27FC236}">
                  <a16:creationId xmlns:a16="http://schemas.microsoft.com/office/drawing/2014/main" id="{A8EC4B49-069B-4536-A0FA-F3F01B661666}"/>
                </a:ext>
              </a:extLst>
            </p:cNvPr>
            <p:cNvSpPr>
              <a:spLocks noChangeArrowheads="1"/>
            </p:cNvSpPr>
            <p:nvPr/>
          </p:nvSpPr>
          <p:spPr bwMode="auto">
            <a:xfrm>
              <a:off x="1293" y="2799"/>
              <a:ext cx="729" cy="428"/>
            </a:xfrm>
            <a:prstGeom prst="rect">
              <a:avLst/>
            </a:prstGeom>
            <a:noFill/>
            <a:ln w="952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90" name="Rectangle 12">
              <a:extLst>
                <a:ext uri="{FF2B5EF4-FFF2-40B4-BE49-F238E27FC236}">
                  <a16:creationId xmlns:a16="http://schemas.microsoft.com/office/drawing/2014/main" id="{2306EB5E-B269-43AF-BD7A-FF4A7B25F477}"/>
                </a:ext>
              </a:extLst>
            </p:cNvPr>
            <p:cNvSpPr>
              <a:spLocks noChangeArrowheads="1"/>
            </p:cNvSpPr>
            <p:nvPr/>
          </p:nvSpPr>
          <p:spPr bwMode="auto">
            <a:xfrm>
              <a:off x="764" y="1589"/>
              <a:ext cx="1267" cy="447"/>
            </a:xfrm>
            <a:prstGeom prst="rect">
              <a:avLst/>
            </a:prstGeom>
            <a:noFill/>
            <a:ln w="9525">
              <a:solidFill>
                <a:srgbClr val="0000CC"/>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fontAlgn="t"/>
              <a:endParaRPr kumimoji="1" lang="zh-CN" altLang="zh-CN" sz="2400">
                <a:solidFill>
                  <a:srgbClr val="0000CC"/>
                </a:solidFill>
                <a:latin typeface="Times New Roman" panose="02020603050405020304" pitchFamily="18" charset="0"/>
              </a:endParaRPr>
            </a:p>
          </p:txBody>
        </p:sp>
        <p:sp>
          <p:nvSpPr>
            <p:cNvPr id="24591" name="Rectangle 13">
              <a:extLst>
                <a:ext uri="{FF2B5EF4-FFF2-40B4-BE49-F238E27FC236}">
                  <a16:creationId xmlns:a16="http://schemas.microsoft.com/office/drawing/2014/main" id="{CC447701-7984-4BEE-87FB-820A6B47A685}"/>
                </a:ext>
              </a:extLst>
            </p:cNvPr>
            <p:cNvSpPr>
              <a:spLocks noChangeArrowheads="1"/>
            </p:cNvSpPr>
            <p:nvPr/>
          </p:nvSpPr>
          <p:spPr bwMode="auto">
            <a:xfrm>
              <a:off x="760" y="2035"/>
              <a:ext cx="1267" cy="306"/>
            </a:xfrm>
            <a:prstGeom prst="rect">
              <a:avLst/>
            </a:prstGeom>
            <a:noFill/>
            <a:ln w="9525">
              <a:solidFill>
                <a:srgbClr val="CC33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9999"/>
                </a:solidFill>
                <a:latin typeface="Arial" panose="020B0604020202020204" pitchFamily="34" charset="0"/>
              </a:endParaRPr>
            </a:p>
          </p:txBody>
        </p:sp>
        <p:sp>
          <p:nvSpPr>
            <p:cNvPr id="24592" name="Text Box 14">
              <a:extLst>
                <a:ext uri="{FF2B5EF4-FFF2-40B4-BE49-F238E27FC236}">
                  <a16:creationId xmlns:a16="http://schemas.microsoft.com/office/drawing/2014/main" id="{66795E02-8681-450A-95F4-A2D241BD6C21}"/>
                </a:ext>
              </a:extLst>
            </p:cNvPr>
            <p:cNvSpPr txBox="1">
              <a:spLocks noChangeArrowheads="1"/>
            </p:cNvSpPr>
            <p:nvPr/>
          </p:nvSpPr>
          <p:spPr bwMode="auto">
            <a:xfrm>
              <a:off x="288" y="2879"/>
              <a:ext cx="65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fontAlgn="t">
                <a:spcBef>
                  <a:spcPct val="50000"/>
                </a:spcBef>
              </a:pPr>
              <a:r>
                <a:rPr kumimoji="1" lang="en-US" altLang="zh-CN" sz="2400">
                  <a:solidFill>
                    <a:srgbClr val="FF3300"/>
                  </a:solidFill>
                  <a:latin typeface="Times New Roman" panose="02020603050405020304" pitchFamily="18" charset="0"/>
                </a:rPr>
                <a:t>PA</a:t>
              </a:r>
              <a:r>
                <a:rPr kumimoji="1" lang="zh-CN" altLang="en-US" sz="2400">
                  <a:solidFill>
                    <a:srgbClr val="FF3300"/>
                  </a:solidFill>
                  <a:latin typeface="Times New Roman" panose="02020603050405020304" pitchFamily="18" charset="0"/>
                </a:rPr>
                <a:t>口 </a:t>
              </a:r>
              <a:r>
                <a:rPr kumimoji="1" lang="en-US" altLang="zh-CN" sz="2400">
                  <a:solidFill>
                    <a:srgbClr val="FF3300"/>
                  </a:solidFill>
                  <a:latin typeface="Times New Roman" panose="02020603050405020304" pitchFamily="18" charset="0"/>
                </a:rPr>
                <a:t>16</a:t>
              </a:r>
              <a:r>
                <a:rPr kumimoji="1" lang="zh-CN" altLang="en-US" sz="2400">
                  <a:solidFill>
                    <a:srgbClr val="FF3300"/>
                  </a:solidFill>
                  <a:latin typeface="Times New Roman" panose="02020603050405020304" pitchFamily="18" charset="0"/>
                </a:rPr>
                <a:t>脚</a:t>
              </a:r>
            </a:p>
          </p:txBody>
        </p:sp>
        <p:sp>
          <p:nvSpPr>
            <p:cNvPr id="24593" name="Line 15">
              <a:extLst>
                <a:ext uri="{FF2B5EF4-FFF2-40B4-BE49-F238E27FC236}">
                  <a16:creationId xmlns:a16="http://schemas.microsoft.com/office/drawing/2014/main" id="{0A3A339D-15C5-4557-A4D0-08BBE00C68C5}"/>
                </a:ext>
              </a:extLst>
            </p:cNvPr>
            <p:cNvSpPr>
              <a:spLocks noChangeShapeType="1"/>
            </p:cNvSpPr>
            <p:nvPr/>
          </p:nvSpPr>
          <p:spPr bwMode="auto">
            <a:xfrm flipH="1">
              <a:off x="784" y="3022"/>
              <a:ext cx="557"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4" name="Text Box 16">
              <a:extLst>
                <a:ext uri="{FF2B5EF4-FFF2-40B4-BE49-F238E27FC236}">
                  <a16:creationId xmlns:a16="http://schemas.microsoft.com/office/drawing/2014/main" id="{96A30A42-C0A8-4D78-A221-0EA46C09CB2F}"/>
                </a:ext>
              </a:extLst>
            </p:cNvPr>
            <p:cNvSpPr txBox="1">
              <a:spLocks noChangeArrowheads="1"/>
            </p:cNvSpPr>
            <p:nvPr/>
          </p:nvSpPr>
          <p:spPr bwMode="auto">
            <a:xfrm>
              <a:off x="5052" y="2765"/>
              <a:ext cx="70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fontAlgn="t">
                <a:spcBef>
                  <a:spcPct val="50000"/>
                </a:spcBef>
              </a:pPr>
              <a:r>
                <a:rPr kumimoji="1" lang="en-US" altLang="zh-CN" sz="2400">
                  <a:solidFill>
                    <a:srgbClr val="009999"/>
                  </a:solidFill>
                  <a:latin typeface="Times New Roman" panose="02020603050405020304" pitchFamily="18" charset="0"/>
                </a:rPr>
                <a:t>PB</a:t>
              </a:r>
              <a:r>
                <a:rPr kumimoji="1" lang="zh-CN" altLang="en-US" sz="2400">
                  <a:solidFill>
                    <a:srgbClr val="009999"/>
                  </a:solidFill>
                  <a:latin typeface="Times New Roman" panose="02020603050405020304" pitchFamily="18" charset="0"/>
                </a:rPr>
                <a:t>口</a:t>
              </a:r>
              <a:r>
                <a:rPr kumimoji="1" lang="en-US" altLang="zh-CN" sz="2400">
                  <a:solidFill>
                    <a:srgbClr val="009999"/>
                  </a:solidFill>
                  <a:latin typeface="Times New Roman" panose="02020603050405020304" pitchFamily="18" charset="0"/>
                </a:rPr>
                <a:t>16</a:t>
              </a:r>
              <a:r>
                <a:rPr kumimoji="1" lang="zh-CN" altLang="en-US" sz="2400">
                  <a:solidFill>
                    <a:srgbClr val="009999"/>
                  </a:solidFill>
                  <a:latin typeface="Times New Roman" panose="02020603050405020304" pitchFamily="18" charset="0"/>
                </a:rPr>
                <a:t>脚</a:t>
              </a:r>
            </a:p>
          </p:txBody>
        </p:sp>
        <p:sp>
          <p:nvSpPr>
            <p:cNvPr id="24595" name="Line 17">
              <a:extLst>
                <a:ext uri="{FF2B5EF4-FFF2-40B4-BE49-F238E27FC236}">
                  <a16:creationId xmlns:a16="http://schemas.microsoft.com/office/drawing/2014/main" id="{BBCF2C7D-0C7A-43F6-9373-72006A42ED29}"/>
                </a:ext>
              </a:extLst>
            </p:cNvPr>
            <p:cNvSpPr>
              <a:spLocks noChangeShapeType="1"/>
            </p:cNvSpPr>
            <p:nvPr/>
          </p:nvSpPr>
          <p:spPr bwMode="auto">
            <a:xfrm>
              <a:off x="4655" y="2889"/>
              <a:ext cx="435" cy="0"/>
            </a:xfrm>
            <a:prstGeom prst="line">
              <a:avLst/>
            </a:prstGeom>
            <a:noFill/>
            <a:ln w="9525">
              <a:solidFill>
                <a:srgbClr val="00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6" name="Text Box 18">
              <a:extLst>
                <a:ext uri="{FF2B5EF4-FFF2-40B4-BE49-F238E27FC236}">
                  <a16:creationId xmlns:a16="http://schemas.microsoft.com/office/drawing/2014/main" id="{33E01242-D469-4F86-907D-EC427488DC51}"/>
                </a:ext>
              </a:extLst>
            </p:cNvPr>
            <p:cNvSpPr txBox="1">
              <a:spLocks noChangeArrowheads="1"/>
            </p:cNvSpPr>
            <p:nvPr/>
          </p:nvSpPr>
          <p:spPr bwMode="auto">
            <a:xfrm>
              <a:off x="0" y="1442"/>
              <a:ext cx="58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fontAlgn="t">
                <a:spcBef>
                  <a:spcPct val="50000"/>
                </a:spcBef>
              </a:pPr>
              <a:r>
                <a:rPr kumimoji="1" lang="en-US" altLang="zh-CN" sz="2400">
                  <a:solidFill>
                    <a:srgbClr val="0000CC"/>
                  </a:solidFill>
                  <a:latin typeface="Times New Roman" panose="02020603050405020304" pitchFamily="18" charset="0"/>
                </a:rPr>
                <a:t>PC</a:t>
              </a:r>
              <a:r>
                <a:rPr kumimoji="1" lang="zh-CN" altLang="en-US" sz="2400">
                  <a:solidFill>
                    <a:srgbClr val="0000CC"/>
                  </a:solidFill>
                  <a:latin typeface="Times New Roman" panose="02020603050405020304" pitchFamily="18" charset="0"/>
                </a:rPr>
                <a:t>口</a:t>
              </a:r>
              <a:r>
                <a:rPr kumimoji="1" lang="en-US" altLang="zh-CN" sz="2400">
                  <a:solidFill>
                    <a:srgbClr val="0000CC"/>
                  </a:solidFill>
                  <a:latin typeface="Times New Roman" panose="02020603050405020304" pitchFamily="18" charset="0"/>
                </a:rPr>
                <a:t>3</a:t>
              </a:r>
              <a:r>
                <a:rPr kumimoji="1" lang="zh-CN" altLang="en-US" sz="2400">
                  <a:solidFill>
                    <a:srgbClr val="0000CC"/>
                  </a:solidFill>
                  <a:latin typeface="Times New Roman" panose="02020603050405020304" pitchFamily="18" charset="0"/>
                </a:rPr>
                <a:t>脚</a:t>
              </a:r>
            </a:p>
          </p:txBody>
        </p:sp>
        <p:sp>
          <p:nvSpPr>
            <p:cNvPr id="24597" name="Text Box 19">
              <a:extLst>
                <a:ext uri="{FF2B5EF4-FFF2-40B4-BE49-F238E27FC236}">
                  <a16:creationId xmlns:a16="http://schemas.microsoft.com/office/drawing/2014/main" id="{9B9C923B-9F90-4A0A-B2B3-F21C2AD0A9DC}"/>
                </a:ext>
              </a:extLst>
            </p:cNvPr>
            <p:cNvSpPr txBox="1">
              <a:spLocks noChangeArrowheads="1"/>
            </p:cNvSpPr>
            <p:nvPr/>
          </p:nvSpPr>
          <p:spPr bwMode="auto">
            <a:xfrm>
              <a:off x="0" y="2009"/>
              <a:ext cx="58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fontAlgn="t">
                <a:spcBef>
                  <a:spcPct val="50000"/>
                </a:spcBef>
              </a:pPr>
              <a:r>
                <a:rPr kumimoji="1" lang="en-US" altLang="zh-CN" sz="2400">
                  <a:solidFill>
                    <a:srgbClr val="CC3300"/>
                  </a:solidFill>
                  <a:latin typeface="Times New Roman" panose="02020603050405020304" pitchFamily="18" charset="0"/>
                </a:rPr>
                <a:t>PD</a:t>
              </a:r>
              <a:r>
                <a:rPr kumimoji="1" lang="zh-CN" altLang="en-US" sz="2400">
                  <a:solidFill>
                    <a:srgbClr val="CC3300"/>
                  </a:solidFill>
                  <a:latin typeface="Times New Roman" panose="02020603050405020304" pitchFamily="18" charset="0"/>
                </a:rPr>
                <a:t>口</a:t>
              </a:r>
              <a:r>
                <a:rPr kumimoji="1" lang="en-US" altLang="zh-CN" sz="2400">
                  <a:solidFill>
                    <a:srgbClr val="CC3300"/>
                  </a:solidFill>
                  <a:latin typeface="Times New Roman" panose="02020603050405020304" pitchFamily="18" charset="0"/>
                </a:rPr>
                <a:t>2</a:t>
              </a:r>
              <a:r>
                <a:rPr kumimoji="1" lang="zh-CN" altLang="en-US" sz="2400">
                  <a:solidFill>
                    <a:srgbClr val="CC3300"/>
                  </a:solidFill>
                  <a:latin typeface="Times New Roman" panose="02020603050405020304" pitchFamily="18" charset="0"/>
                </a:rPr>
                <a:t>脚</a:t>
              </a:r>
            </a:p>
          </p:txBody>
        </p:sp>
        <p:sp>
          <p:nvSpPr>
            <p:cNvPr id="24598" name="Line 20">
              <a:extLst>
                <a:ext uri="{FF2B5EF4-FFF2-40B4-BE49-F238E27FC236}">
                  <a16:creationId xmlns:a16="http://schemas.microsoft.com/office/drawing/2014/main" id="{8099DCC3-2946-4B02-8E45-4084EEDAC8E8}"/>
                </a:ext>
              </a:extLst>
            </p:cNvPr>
            <p:cNvSpPr>
              <a:spLocks noChangeShapeType="1"/>
            </p:cNvSpPr>
            <p:nvPr/>
          </p:nvSpPr>
          <p:spPr bwMode="auto">
            <a:xfrm>
              <a:off x="397" y="1737"/>
              <a:ext cx="406" cy="0"/>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580" name="Text Box 21">
            <a:extLst>
              <a:ext uri="{FF2B5EF4-FFF2-40B4-BE49-F238E27FC236}">
                <a16:creationId xmlns:a16="http://schemas.microsoft.com/office/drawing/2014/main" id="{8A4EB1BC-04B1-45BE-B8B1-548672D3AFD2}"/>
              </a:ext>
            </a:extLst>
          </p:cNvPr>
          <p:cNvSpPr txBox="1">
            <a:spLocks noChangeArrowheads="1"/>
          </p:cNvSpPr>
          <p:nvPr/>
        </p:nvSpPr>
        <p:spPr bwMode="auto">
          <a:xfrm>
            <a:off x="1524000" y="6008689"/>
            <a:ext cx="9144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b="1">
                <a:solidFill>
                  <a:srgbClr val="010000"/>
                </a:solidFill>
                <a:latin typeface="Times New Roman" panose="02020603050405020304" pitchFamily="18" charset="0"/>
              </a:rPr>
              <a:t>STM32F103CBT6 </a:t>
            </a:r>
            <a:r>
              <a:rPr lang="zh-CN" altLang="en-US" sz="2400" b="1">
                <a:solidFill>
                  <a:srgbClr val="010000"/>
                </a:solidFill>
                <a:latin typeface="Times New Roman" panose="02020603050405020304" pitchFamily="18" charset="0"/>
              </a:rPr>
              <a:t>包含</a:t>
            </a:r>
            <a:r>
              <a:rPr kumimoji="1" lang="en-US" altLang="zh-CN" sz="2400">
                <a:solidFill>
                  <a:srgbClr val="FF3300"/>
                </a:solidFill>
                <a:latin typeface="宋体" panose="02010600030101010101" pitchFamily="2" charset="-122"/>
              </a:rPr>
              <a:t>4</a:t>
            </a:r>
            <a:r>
              <a:rPr kumimoji="1" lang="zh-CN" altLang="en-US" sz="2400">
                <a:solidFill>
                  <a:srgbClr val="FF3300"/>
                </a:solidFill>
                <a:latin typeface="宋体" panose="02010600030101010101" pitchFamily="2" charset="-122"/>
              </a:rPr>
              <a:t>个端口：</a:t>
            </a:r>
            <a:r>
              <a:rPr lang="zh-CN" altLang="en-US" sz="2400" b="1">
                <a:solidFill>
                  <a:srgbClr val="010000"/>
                </a:solidFill>
                <a:latin typeface="Times New Roman" panose="02020603050405020304" pitchFamily="18" charset="0"/>
              </a:rPr>
              <a:t> </a:t>
            </a:r>
            <a:r>
              <a:rPr kumimoji="1" lang="en-US" altLang="zh-CN" sz="2400">
                <a:solidFill>
                  <a:srgbClr val="FF3300"/>
                </a:solidFill>
                <a:latin typeface="Times New Roman" panose="02020603050405020304" pitchFamily="18" charset="0"/>
              </a:rPr>
              <a:t>PA</a:t>
            </a:r>
            <a:r>
              <a:rPr kumimoji="1" lang="zh-CN" altLang="en-US" sz="2400">
                <a:solidFill>
                  <a:srgbClr val="FF3300"/>
                </a:solidFill>
                <a:latin typeface="宋体" panose="02010600030101010101" pitchFamily="2" charset="-122"/>
              </a:rPr>
              <a:t>口</a:t>
            </a:r>
            <a:r>
              <a:rPr kumimoji="1" lang="zh-CN" altLang="en-US" sz="2400">
                <a:solidFill>
                  <a:srgbClr val="FF3300"/>
                </a:solidFill>
                <a:latin typeface="Times New Roman" panose="02020603050405020304" pitchFamily="18" charset="0"/>
              </a:rPr>
              <a:t> </a:t>
            </a:r>
            <a:r>
              <a:rPr kumimoji="1" lang="zh-CN" altLang="en-US" sz="2400">
                <a:solidFill>
                  <a:srgbClr val="FF3300"/>
                </a:solidFill>
                <a:latin typeface="宋体" panose="02010600030101010101" pitchFamily="2" charset="-122"/>
              </a:rPr>
              <a:t>、</a:t>
            </a:r>
            <a:r>
              <a:rPr kumimoji="1" lang="en-US" altLang="zh-CN" sz="2400">
                <a:solidFill>
                  <a:srgbClr val="009999"/>
                </a:solidFill>
                <a:latin typeface="Times New Roman" panose="02020603050405020304" pitchFamily="18" charset="0"/>
              </a:rPr>
              <a:t>PB</a:t>
            </a:r>
            <a:r>
              <a:rPr kumimoji="1" lang="zh-CN" altLang="en-US" sz="2400">
                <a:solidFill>
                  <a:srgbClr val="009999"/>
                </a:solidFill>
                <a:latin typeface="宋体" panose="02010600030101010101" pitchFamily="2" charset="-122"/>
              </a:rPr>
              <a:t>口、</a:t>
            </a:r>
            <a:r>
              <a:rPr kumimoji="1" lang="en-US" altLang="zh-CN" sz="2400">
                <a:solidFill>
                  <a:srgbClr val="0000CC"/>
                </a:solidFill>
                <a:latin typeface="Times New Roman" panose="02020603050405020304" pitchFamily="18" charset="0"/>
              </a:rPr>
              <a:t>PC</a:t>
            </a:r>
            <a:r>
              <a:rPr kumimoji="1" lang="zh-CN" altLang="en-US" sz="2400">
                <a:solidFill>
                  <a:srgbClr val="0000CC"/>
                </a:solidFill>
                <a:latin typeface="宋体" panose="02010600030101010101" pitchFamily="2" charset="-122"/>
              </a:rPr>
              <a:t>口、</a:t>
            </a:r>
            <a:r>
              <a:rPr kumimoji="1" lang="en-US" altLang="zh-CN" sz="2400">
                <a:solidFill>
                  <a:srgbClr val="CC3300"/>
                </a:solidFill>
                <a:latin typeface="Times New Roman" panose="02020603050405020304" pitchFamily="18" charset="0"/>
              </a:rPr>
              <a:t>PD</a:t>
            </a:r>
            <a:r>
              <a:rPr kumimoji="1" lang="zh-CN" altLang="en-US" sz="2400">
                <a:solidFill>
                  <a:srgbClr val="CC3300"/>
                </a:solidFill>
                <a:latin typeface="宋体" panose="02010600030101010101" pitchFamily="2" charset="-122"/>
              </a:rPr>
              <a:t>口，</a:t>
            </a:r>
            <a:r>
              <a:rPr lang="zh-CN" altLang="en-US" sz="2400" b="1">
                <a:solidFill>
                  <a:srgbClr val="010000"/>
                </a:solidFill>
                <a:latin typeface="Times New Roman" panose="02020603050405020304" pitchFamily="18" charset="0"/>
              </a:rPr>
              <a:t>共有</a:t>
            </a:r>
            <a:r>
              <a:rPr lang="en-US" altLang="zh-CN" sz="2400" b="1">
                <a:solidFill>
                  <a:srgbClr val="FF0000"/>
                </a:solidFill>
                <a:latin typeface="Times New Roman" panose="02020603050405020304" pitchFamily="18" charset="0"/>
              </a:rPr>
              <a:t>37</a:t>
            </a:r>
            <a:r>
              <a:rPr lang="zh-CN" altLang="en-US" sz="2400" b="1">
                <a:solidFill>
                  <a:srgbClr val="010000"/>
                </a:solidFill>
                <a:latin typeface="Times New Roman" panose="02020603050405020304" pitchFamily="18" charset="0"/>
              </a:rPr>
              <a:t>个</a:t>
            </a:r>
            <a:r>
              <a:rPr lang="en-US" altLang="zh-CN" sz="2400" b="1">
                <a:solidFill>
                  <a:srgbClr val="010000"/>
                </a:solidFill>
                <a:latin typeface="Times New Roman" panose="02020603050405020304" pitchFamily="18" charset="0"/>
              </a:rPr>
              <a:t>I/O</a:t>
            </a:r>
            <a:r>
              <a:rPr lang="zh-CN" altLang="en-US" sz="2400" b="1">
                <a:solidFill>
                  <a:srgbClr val="010000"/>
                </a:solidFill>
                <a:latin typeface="Times New Roman" panose="02020603050405020304" pitchFamily="18" charset="0"/>
              </a:rPr>
              <a:t>管脚</a:t>
            </a:r>
            <a:r>
              <a:rPr lang="en-US" altLang="zh-CN" sz="2400" b="1">
                <a:solidFill>
                  <a:srgbClr val="010000"/>
                </a:solidFill>
                <a:latin typeface="Times New Roman" panose="02020603050405020304" pitchFamily="18" charset="0"/>
              </a:rPr>
              <a:t>:  </a:t>
            </a:r>
            <a:r>
              <a:rPr kumimoji="1" lang="en-US" altLang="zh-CN" sz="2400">
                <a:solidFill>
                  <a:srgbClr val="FF3300"/>
                </a:solidFill>
                <a:latin typeface="Times New Roman" panose="02020603050405020304" pitchFamily="18" charset="0"/>
              </a:rPr>
              <a:t>PA</a:t>
            </a:r>
            <a:r>
              <a:rPr kumimoji="1" lang="zh-CN" altLang="en-US" sz="2400">
                <a:solidFill>
                  <a:srgbClr val="FF3300"/>
                </a:solidFill>
                <a:latin typeface="Times New Roman" panose="02020603050405020304" pitchFamily="18" charset="0"/>
              </a:rPr>
              <a:t>口 </a:t>
            </a:r>
            <a:r>
              <a:rPr kumimoji="1" lang="en-US" altLang="zh-CN" sz="2400">
                <a:solidFill>
                  <a:srgbClr val="FF3300"/>
                </a:solidFill>
                <a:latin typeface="Times New Roman" panose="02020603050405020304" pitchFamily="18" charset="0"/>
              </a:rPr>
              <a:t>16</a:t>
            </a:r>
            <a:r>
              <a:rPr kumimoji="1" lang="zh-CN" altLang="en-US" sz="2400">
                <a:solidFill>
                  <a:srgbClr val="FF3300"/>
                </a:solidFill>
                <a:latin typeface="Times New Roman" panose="02020603050405020304" pitchFamily="18" charset="0"/>
              </a:rPr>
              <a:t>脚</a:t>
            </a:r>
            <a:r>
              <a:rPr kumimoji="1" lang="en-US" altLang="zh-CN" sz="2400">
                <a:solidFill>
                  <a:srgbClr val="FF3300"/>
                </a:solidFill>
                <a:latin typeface="Times New Roman" panose="02020603050405020304" pitchFamily="18" charset="0"/>
              </a:rPr>
              <a:t>+ </a:t>
            </a:r>
            <a:r>
              <a:rPr kumimoji="1" lang="en-US" altLang="zh-CN" sz="2400">
                <a:solidFill>
                  <a:srgbClr val="009999"/>
                </a:solidFill>
                <a:latin typeface="Times New Roman" panose="02020603050405020304" pitchFamily="18" charset="0"/>
              </a:rPr>
              <a:t>PB</a:t>
            </a:r>
            <a:r>
              <a:rPr kumimoji="1" lang="zh-CN" altLang="en-US" sz="2400">
                <a:solidFill>
                  <a:srgbClr val="009999"/>
                </a:solidFill>
                <a:latin typeface="Times New Roman" panose="02020603050405020304" pitchFamily="18" charset="0"/>
              </a:rPr>
              <a:t>口</a:t>
            </a:r>
            <a:r>
              <a:rPr kumimoji="1" lang="en-US" altLang="zh-CN" sz="2400">
                <a:solidFill>
                  <a:srgbClr val="009999"/>
                </a:solidFill>
                <a:latin typeface="Times New Roman" panose="02020603050405020304" pitchFamily="18" charset="0"/>
              </a:rPr>
              <a:t>16</a:t>
            </a:r>
            <a:r>
              <a:rPr kumimoji="1" lang="zh-CN" altLang="en-US" sz="2400">
                <a:solidFill>
                  <a:srgbClr val="009999"/>
                </a:solidFill>
                <a:latin typeface="Times New Roman" panose="02020603050405020304" pitchFamily="18" charset="0"/>
              </a:rPr>
              <a:t>脚</a:t>
            </a:r>
            <a:r>
              <a:rPr kumimoji="1" lang="en-US" altLang="zh-CN" sz="2400">
                <a:solidFill>
                  <a:srgbClr val="009999"/>
                </a:solidFill>
                <a:latin typeface="Times New Roman" panose="02020603050405020304" pitchFamily="18" charset="0"/>
              </a:rPr>
              <a:t>+ </a:t>
            </a:r>
            <a:r>
              <a:rPr kumimoji="1" lang="en-US" altLang="zh-CN" sz="2400">
                <a:solidFill>
                  <a:srgbClr val="0000CC"/>
                </a:solidFill>
                <a:latin typeface="Times New Roman" panose="02020603050405020304" pitchFamily="18" charset="0"/>
              </a:rPr>
              <a:t>PC</a:t>
            </a:r>
            <a:r>
              <a:rPr kumimoji="1" lang="zh-CN" altLang="en-US" sz="2400">
                <a:solidFill>
                  <a:srgbClr val="0000CC"/>
                </a:solidFill>
                <a:latin typeface="Times New Roman" panose="02020603050405020304" pitchFamily="18" charset="0"/>
              </a:rPr>
              <a:t>口</a:t>
            </a:r>
            <a:r>
              <a:rPr kumimoji="1" lang="en-US" altLang="zh-CN" sz="2400">
                <a:solidFill>
                  <a:srgbClr val="0000CC"/>
                </a:solidFill>
                <a:latin typeface="Times New Roman" panose="02020603050405020304" pitchFamily="18" charset="0"/>
              </a:rPr>
              <a:t>3</a:t>
            </a:r>
            <a:r>
              <a:rPr kumimoji="1" lang="zh-CN" altLang="en-US" sz="2400">
                <a:solidFill>
                  <a:srgbClr val="0000CC"/>
                </a:solidFill>
                <a:latin typeface="Times New Roman" panose="02020603050405020304" pitchFamily="18" charset="0"/>
              </a:rPr>
              <a:t>脚</a:t>
            </a:r>
            <a:r>
              <a:rPr kumimoji="1" lang="en-US" altLang="zh-CN" sz="2400">
                <a:solidFill>
                  <a:srgbClr val="0000CC"/>
                </a:solidFill>
                <a:latin typeface="Times New Roman" panose="02020603050405020304" pitchFamily="18" charset="0"/>
              </a:rPr>
              <a:t>+ </a:t>
            </a:r>
            <a:r>
              <a:rPr kumimoji="1" lang="en-US" altLang="zh-CN" sz="2400">
                <a:solidFill>
                  <a:srgbClr val="CC3300"/>
                </a:solidFill>
                <a:latin typeface="Times New Roman" panose="02020603050405020304" pitchFamily="18" charset="0"/>
              </a:rPr>
              <a:t>PD</a:t>
            </a:r>
            <a:r>
              <a:rPr kumimoji="1" lang="zh-CN" altLang="en-US" sz="2400">
                <a:solidFill>
                  <a:srgbClr val="CC3300"/>
                </a:solidFill>
                <a:latin typeface="Times New Roman" panose="02020603050405020304" pitchFamily="18" charset="0"/>
              </a:rPr>
              <a:t>口</a:t>
            </a:r>
            <a:r>
              <a:rPr kumimoji="1" lang="en-US" altLang="zh-CN" sz="2400">
                <a:solidFill>
                  <a:srgbClr val="CC3300"/>
                </a:solidFill>
                <a:latin typeface="Times New Roman" panose="02020603050405020304" pitchFamily="18" charset="0"/>
              </a:rPr>
              <a:t>2</a:t>
            </a:r>
            <a:r>
              <a:rPr kumimoji="1" lang="zh-CN" altLang="en-US" sz="2400">
                <a:solidFill>
                  <a:srgbClr val="CC3300"/>
                </a:solidFill>
                <a:latin typeface="Times New Roman" panose="02020603050405020304" pitchFamily="18" charset="0"/>
              </a:rPr>
              <a:t>脚。</a:t>
            </a:r>
          </a:p>
        </p:txBody>
      </p:sp>
      <p:sp>
        <p:nvSpPr>
          <p:cNvPr id="24581" name="Text Box 22">
            <a:extLst>
              <a:ext uri="{FF2B5EF4-FFF2-40B4-BE49-F238E27FC236}">
                <a16:creationId xmlns:a16="http://schemas.microsoft.com/office/drawing/2014/main" id="{400C5F27-C0E7-411A-89B4-E9F550B99137}"/>
              </a:ext>
            </a:extLst>
          </p:cNvPr>
          <p:cNvSpPr txBox="1">
            <a:spLocks noChangeArrowheads="1"/>
          </p:cNvSpPr>
          <p:nvPr/>
        </p:nvSpPr>
        <p:spPr bwMode="auto">
          <a:xfrm>
            <a:off x="1524000" y="26989"/>
            <a:ext cx="9144000" cy="5794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buFontTx/>
              <a:buChar char="•"/>
            </a:pPr>
            <a:r>
              <a:rPr lang="en-US" altLang="zh-CN" sz="3200" b="1">
                <a:solidFill>
                  <a:srgbClr val="000000"/>
                </a:solidFill>
                <a:latin typeface="Arial" panose="020B0604020202020204" pitchFamily="34" charset="0"/>
              </a:rPr>
              <a:t> </a:t>
            </a:r>
            <a:r>
              <a:rPr lang="en-US" altLang="zh-CN" sz="2800" b="1">
                <a:solidFill>
                  <a:srgbClr val="000000"/>
                </a:solidFill>
                <a:latin typeface="Arial" panose="020B0604020202020204" pitchFamily="34" charset="0"/>
              </a:rPr>
              <a:t>STM32</a:t>
            </a:r>
            <a:r>
              <a:rPr lang="zh-CN" altLang="en-US" sz="2800" b="1">
                <a:solidFill>
                  <a:srgbClr val="000000"/>
                </a:solidFill>
                <a:latin typeface="Arial" panose="020B0604020202020204" pitchFamily="34" charset="0"/>
              </a:rPr>
              <a:t>单片机的</a:t>
            </a:r>
            <a:r>
              <a:rPr lang="en-US" altLang="zh-CN" sz="3200" b="1">
                <a:solidFill>
                  <a:srgbClr val="000000"/>
                </a:solidFill>
                <a:latin typeface="宋体" panose="02010600030101010101" pitchFamily="2" charset="-122"/>
              </a:rPr>
              <a:t>I/O</a:t>
            </a:r>
            <a:r>
              <a:rPr lang="zh-CN" altLang="en-US" sz="3200" b="1">
                <a:solidFill>
                  <a:srgbClr val="000000"/>
                </a:solidFill>
                <a:latin typeface="宋体" panose="02010600030101010101" pitchFamily="2" charset="-122"/>
              </a:rPr>
              <a:t>端口</a:t>
            </a:r>
            <a:r>
              <a:rPr lang="zh-CN" altLang="en-US" sz="3200" b="1">
                <a:solidFill>
                  <a:srgbClr val="000000"/>
                </a:solidFill>
                <a:latin typeface="Arial" panose="020B0604020202020204" pitchFamily="34" charset="0"/>
              </a:rPr>
              <a:t>和管脚：</a:t>
            </a:r>
            <a:r>
              <a:rPr lang="zh-CN" altLang="en-US" sz="2400" b="1">
                <a:solidFill>
                  <a:srgbClr val="000000"/>
                </a:solidFill>
                <a:latin typeface="Arial" panose="020B0604020202020204" pitchFamily="34" charset="0"/>
              </a:rPr>
              <a:t>以</a:t>
            </a:r>
            <a:r>
              <a:rPr lang="en-US" altLang="zh-CN" sz="2400" b="1">
                <a:solidFill>
                  <a:srgbClr val="000000"/>
                </a:solidFill>
                <a:latin typeface="Arial" panose="020B0604020202020204" pitchFamily="34" charset="0"/>
              </a:rPr>
              <a:t>STM32F103Cx</a:t>
            </a:r>
            <a:r>
              <a:rPr lang="zh-CN" altLang="en-US" sz="2400" b="1">
                <a:solidFill>
                  <a:srgbClr val="000000"/>
                </a:solidFill>
                <a:latin typeface="Arial" panose="020B0604020202020204" pitchFamily="34" charset="0"/>
              </a:rPr>
              <a:t>为例</a:t>
            </a:r>
          </a:p>
        </p:txBody>
      </p:sp>
    </p:spTree>
    <p:extLst>
      <p:ext uri="{BB962C8B-B14F-4D97-AF65-F5344CB8AC3E}">
        <p14:creationId xmlns:p14="http://schemas.microsoft.com/office/powerpoint/2010/main" val="4148289157"/>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B704F9CE-5D7B-4039-B4FB-5A00C5EA867F}"/>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25603" name="Rectangle 5">
            <a:extLst>
              <a:ext uri="{FF2B5EF4-FFF2-40B4-BE49-F238E27FC236}">
                <a16:creationId xmlns:a16="http://schemas.microsoft.com/office/drawing/2014/main" id="{0EE4B2B4-A14C-454F-82C8-93A123C4CDB4}"/>
              </a:ext>
            </a:extLst>
          </p:cNvPr>
          <p:cNvSpPr>
            <a:spLocks noChangeArrowheads="1"/>
          </p:cNvSpPr>
          <p:nvPr/>
        </p:nvSpPr>
        <p:spPr bwMode="auto">
          <a:xfrm>
            <a:off x="2208213" y="1557338"/>
            <a:ext cx="810895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FontTx/>
              <a:buChar char="•"/>
            </a:pPr>
            <a:r>
              <a:rPr lang="en-US" altLang="zh-CN" sz="2400">
                <a:ea typeface="隶书" panose="02010509060101010101" pitchFamily="49" charset="-122"/>
              </a:rPr>
              <a:t>GPIO</a:t>
            </a:r>
            <a:r>
              <a:rPr lang="zh-CN" altLang="en-US" sz="2400">
                <a:ea typeface="隶书" panose="02010509060101010101" pitchFamily="49" charset="-122"/>
              </a:rPr>
              <a:t>通过</a:t>
            </a:r>
            <a:r>
              <a:rPr lang="en-US" altLang="zh-CN" sz="2400">
                <a:ea typeface="隶书" panose="02010509060101010101" pitchFamily="49" charset="-122"/>
              </a:rPr>
              <a:t>7</a:t>
            </a:r>
            <a:r>
              <a:rPr lang="zh-CN" altLang="en-US" sz="2400">
                <a:ea typeface="隶书" panose="02010509060101010101" pitchFamily="49" charset="-122"/>
              </a:rPr>
              <a:t>个</a:t>
            </a:r>
            <a:r>
              <a:rPr lang="en-US" altLang="zh-CN" sz="2400">
                <a:ea typeface="隶书" panose="02010509060101010101" pitchFamily="49" charset="-122"/>
              </a:rPr>
              <a:t>32</a:t>
            </a:r>
            <a:r>
              <a:rPr lang="zh-CN" altLang="en-US" sz="2400">
                <a:ea typeface="隶书" panose="02010509060101010101" pitchFamily="49" charset="-122"/>
              </a:rPr>
              <a:t>位寄存器进行操作</a:t>
            </a:r>
          </a:p>
        </p:txBody>
      </p:sp>
      <p:graphicFrame>
        <p:nvGraphicFramePr>
          <p:cNvPr id="5" name="Group 83">
            <a:extLst>
              <a:ext uri="{FF2B5EF4-FFF2-40B4-BE49-F238E27FC236}">
                <a16:creationId xmlns:a16="http://schemas.microsoft.com/office/drawing/2014/main" id="{B466A7A4-79F7-42CC-A295-9B368ED48BDB}"/>
              </a:ext>
            </a:extLst>
          </p:cNvPr>
          <p:cNvGraphicFramePr>
            <a:graphicFrameLocks noGrp="1"/>
          </p:cNvGraphicFramePr>
          <p:nvPr/>
        </p:nvGraphicFramePr>
        <p:xfrm>
          <a:off x="1766888" y="2492375"/>
          <a:ext cx="8629650" cy="3175000"/>
        </p:xfrm>
        <a:graphic>
          <a:graphicData uri="http://schemas.openxmlformats.org/drawingml/2006/table">
            <a:tbl>
              <a:tblPr/>
              <a:tblGrid>
                <a:gridCol w="1217612">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787400">
                  <a:extLst>
                    <a:ext uri="{9D8B030D-6E8A-4147-A177-3AD203B41FA5}">
                      <a16:colId xmlns:a16="http://schemas.microsoft.com/office/drawing/2014/main" val="20002"/>
                    </a:ext>
                  </a:extLst>
                </a:gridCol>
                <a:gridCol w="1473200">
                  <a:extLst>
                    <a:ext uri="{9D8B030D-6E8A-4147-A177-3AD203B41FA5}">
                      <a16:colId xmlns:a16="http://schemas.microsoft.com/office/drawing/2014/main" val="20003"/>
                    </a:ext>
                  </a:extLst>
                </a:gridCol>
                <a:gridCol w="4198938">
                  <a:extLst>
                    <a:ext uri="{9D8B030D-6E8A-4147-A177-3AD203B41FA5}">
                      <a16:colId xmlns:a16="http://schemas.microsoft.com/office/drawing/2014/main" val="20004"/>
                    </a:ext>
                  </a:extLst>
                </a:gridCol>
              </a:tblGrid>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偏移地址</a:t>
                      </a:r>
                    </a:p>
                  </a:txBody>
                  <a:tcPr marT="45731" marB="4573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名称</a:t>
                      </a:r>
                    </a:p>
                  </a:txBody>
                  <a:tcPr marT="45731" marB="4573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类型</a:t>
                      </a:r>
                    </a:p>
                  </a:txBody>
                  <a:tcPr marT="45731" marB="4573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复位值</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说    明</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CRL</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隶书" pitchFamily="49" charset="-122"/>
                        </a:rPr>
                        <a:t>读</a:t>
                      </a:r>
                      <a:r>
                        <a:rPr kumimoji="1" lang="en-US" altLang="zh-CN" sz="2000" b="0" i="0" u="none" strike="noStrike" cap="none" normalizeH="0" baseline="0">
                          <a:ln>
                            <a:noFill/>
                          </a:ln>
                          <a:solidFill>
                            <a:srgbClr val="006600"/>
                          </a:solidFill>
                          <a:effectLst/>
                          <a:latin typeface="Times New Roman" pitchFamily="18" charset="0"/>
                          <a:ea typeface="隶书" pitchFamily="49" charset="-122"/>
                        </a:rPr>
                        <a:t>/</a:t>
                      </a:r>
                      <a:r>
                        <a:rPr kumimoji="1" lang="zh-CN" altLang="en-US" sz="2000" b="0" i="0" u="none" strike="noStrike" cap="none" normalizeH="0" baseline="0">
                          <a:ln>
                            <a:noFill/>
                          </a:ln>
                          <a:solidFill>
                            <a:srgbClr val="006600"/>
                          </a:solidFill>
                          <a:effectLst/>
                          <a:latin typeface="Times New Roman" pitchFamily="18" charset="0"/>
                          <a:ea typeface="隶书" pitchFamily="49" charset="-122"/>
                        </a:rPr>
                        <a:t>写</a:t>
                      </a:r>
                      <a:endParaRPr kumimoji="1" lang="zh-CN" altLang="en-US" sz="2000" b="0" i="0" u="none" strike="noStrike" cap="none" normalizeH="0" baseline="0" dirty="0">
                        <a:ln>
                          <a:noFill/>
                        </a:ln>
                        <a:solidFill>
                          <a:srgbClr val="006600"/>
                        </a:solidFill>
                        <a:effectLst/>
                        <a:latin typeface="Times New Roman" pitchFamily="18" charset="0"/>
                        <a:ea typeface="隶书" pitchFamily="49" charset="-122"/>
                      </a:endParaRP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rPr>
                        <a:t>0x44444444</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配置寄存器低位（每个端口</a:t>
                      </a:r>
                      <a:r>
                        <a:rPr kumimoji="1" lang="en-US" altLang="zh-CN"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4</a:t>
                      </a: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0x04</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CRH</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读</a:t>
                      </a:r>
                      <a:r>
                        <a:rPr kumimoji="1" lang="en-US" altLang="zh-CN" sz="2000" b="0" i="0" u="none" strike="noStrike" cap="none" normalizeH="0" baseline="0" dirty="0">
                          <a:ln>
                            <a:noFill/>
                          </a:ln>
                          <a:solidFill>
                            <a:srgbClr val="006600"/>
                          </a:solidFill>
                          <a:effectLst/>
                          <a:latin typeface="Times New Roman" pitchFamily="18" charset="0"/>
                          <a:ea typeface="隶书" pitchFamily="49" charset="-122"/>
                        </a:rPr>
                        <a:t>/</a:t>
                      </a: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写</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0x44444444</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配置寄存器高位（每个端口</a:t>
                      </a:r>
                      <a:r>
                        <a:rPr kumimoji="1" lang="en-US" altLang="zh-CN"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4</a:t>
                      </a: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0x08</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IDR</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读</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rPr>
                        <a:t>0x0000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16</a:t>
                      </a: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位输入数据寄存器</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0x0C</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ODR</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读</a:t>
                      </a:r>
                      <a:r>
                        <a:rPr kumimoji="1" lang="en-US" altLang="zh-CN" sz="2000" b="0" i="0" u="none" strike="noStrike" cap="none" normalizeH="0" baseline="0" dirty="0">
                          <a:ln>
                            <a:noFill/>
                          </a:ln>
                          <a:solidFill>
                            <a:srgbClr val="006600"/>
                          </a:solidFill>
                          <a:effectLst/>
                          <a:latin typeface="Times New Roman" pitchFamily="18" charset="0"/>
                          <a:ea typeface="隶书" pitchFamily="49" charset="-122"/>
                        </a:rPr>
                        <a:t>/</a:t>
                      </a: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写</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0x0000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16</a:t>
                      </a: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位输出数据寄存器</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984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0x10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BSRR</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写</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0x00000000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5715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位置位</a:t>
                      </a:r>
                      <a:r>
                        <a:rPr kumimoji="1" lang="en-US" altLang="zh-CN"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a:t>
                      </a: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复位寄存器</a:t>
                      </a:r>
                    </a:p>
                  </a:txBody>
                  <a:tcPr marL="36000" marR="90000" marT="46811" marB="468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3984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0x14</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BRR</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写</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0x0000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5715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位复位寄存器</a:t>
                      </a:r>
                    </a:p>
                  </a:txBody>
                  <a:tcPr marL="36000" marR="90000" marT="46811" marB="468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3963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rPr>
                        <a:t>0x18</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LCKR</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读</a:t>
                      </a:r>
                      <a:r>
                        <a:rPr kumimoji="1" lang="en-US" altLang="zh-CN" sz="2000" b="0" i="0" u="none" strike="noStrike" cap="none" normalizeH="0" baseline="0" dirty="0">
                          <a:ln>
                            <a:noFill/>
                          </a:ln>
                          <a:solidFill>
                            <a:srgbClr val="006600"/>
                          </a:solidFill>
                          <a:effectLst/>
                          <a:latin typeface="Times New Roman" pitchFamily="18" charset="0"/>
                          <a:ea typeface="隶书" pitchFamily="49" charset="-122"/>
                        </a:rPr>
                        <a:t>/</a:t>
                      </a:r>
                      <a:r>
                        <a:rPr kumimoji="1" lang="zh-CN" altLang="en-US" sz="2000" b="0" i="0" u="none" strike="noStrike" cap="none" normalizeH="0" baseline="0" dirty="0">
                          <a:ln>
                            <a:noFill/>
                          </a:ln>
                          <a:solidFill>
                            <a:srgbClr val="006600"/>
                          </a:solidFill>
                          <a:effectLst/>
                          <a:latin typeface="Times New Roman" pitchFamily="18" charset="0"/>
                          <a:ea typeface="隶书" pitchFamily="49" charset="-122"/>
                        </a:rPr>
                        <a:t>写</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0x00000</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rgbClr val="0000CC"/>
                          </a:solidFill>
                          <a:effectLst/>
                          <a:latin typeface="楷体" panose="02010609060101010101" pitchFamily="49" charset="-122"/>
                          <a:ea typeface="楷体" panose="02010609060101010101" pitchFamily="49" charset="-122"/>
                        </a:rPr>
                        <a:t>配置锁定寄存器</a:t>
                      </a:r>
                    </a:p>
                  </a:txBody>
                  <a:tcPr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11668604"/>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
            <a:extLst>
              <a:ext uri="{FF2B5EF4-FFF2-40B4-BE49-F238E27FC236}">
                <a16:creationId xmlns:a16="http://schemas.microsoft.com/office/drawing/2014/main" id="{4A2BC6B2-FCCD-478F-8A43-E99DD9419258}"/>
              </a:ext>
            </a:extLst>
          </p:cNvPr>
          <p:cNvSpPr>
            <a:spLocks noChangeArrowheads="1"/>
          </p:cNvSpPr>
          <p:nvPr/>
        </p:nvSpPr>
        <p:spPr bwMode="auto">
          <a:xfrm>
            <a:off x="1992313" y="260351"/>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FF"/>
                </a:solidFill>
                <a:latin typeface="楷体" panose="02010609060101010101" pitchFamily="49" charset="-122"/>
                <a:ea typeface="楷体" panose="02010609060101010101" pitchFamily="49" charset="-122"/>
              </a:rPr>
              <a:t>端口配置低寄存器 ：用于配置</a:t>
            </a:r>
            <a:r>
              <a:rPr kumimoji="1" lang="en-US" altLang="zh-CN" sz="2400" b="1">
                <a:solidFill>
                  <a:srgbClr val="0000FF"/>
                </a:solidFill>
                <a:latin typeface="楷体" panose="02010609060101010101" pitchFamily="49" charset="-122"/>
                <a:ea typeface="楷体" panose="02010609060101010101" pitchFamily="49" charset="-122"/>
              </a:rPr>
              <a:t>GPIOx.0~GPIOx.7</a:t>
            </a:r>
            <a:r>
              <a:rPr kumimoji="1" lang="zh-CN" altLang="en-US" sz="2400" b="1">
                <a:solidFill>
                  <a:srgbClr val="0000FF"/>
                </a:solidFill>
                <a:latin typeface="楷体" panose="02010609060101010101" pitchFamily="49" charset="-122"/>
                <a:ea typeface="楷体" panose="02010609060101010101" pitchFamily="49" charset="-122"/>
              </a:rPr>
              <a:t>模式。</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26627" name="Picture 2">
            <a:extLst>
              <a:ext uri="{FF2B5EF4-FFF2-40B4-BE49-F238E27FC236}">
                <a16:creationId xmlns:a16="http://schemas.microsoft.com/office/drawing/2014/main" id="{75B6AB63-F562-4EB6-BDED-A837C7519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722313"/>
            <a:ext cx="8505825" cy="263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8" name="矩形 4">
            <a:extLst>
              <a:ext uri="{FF2B5EF4-FFF2-40B4-BE49-F238E27FC236}">
                <a16:creationId xmlns:a16="http://schemas.microsoft.com/office/drawing/2014/main" id="{D828605D-7EA5-4179-A891-5332E7EBA5D5}"/>
              </a:ext>
            </a:extLst>
          </p:cNvPr>
          <p:cNvSpPr>
            <a:spLocks noChangeArrowheads="1"/>
          </p:cNvSpPr>
          <p:nvPr/>
        </p:nvSpPr>
        <p:spPr bwMode="auto">
          <a:xfrm>
            <a:off x="1992313" y="3471863"/>
            <a:ext cx="8280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FF"/>
                </a:solidFill>
                <a:latin typeface="楷体" panose="02010609060101010101" pitchFamily="49" charset="-122"/>
                <a:ea typeface="楷体" panose="02010609060101010101" pitchFamily="49" charset="-122"/>
              </a:rPr>
              <a:t>端口配置高寄存器：用于配置</a:t>
            </a:r>
            <a:r>
              <a:rPr kumimoji="1" lang="en-US" altLang="zh-CN" sz="2400" b="1">
                <a:solidFill>
                  <a:srgbClr val="0000FF"/>
                </a:solidFill>
                <a:latin typeface="楷体" panose="02010609060101010101" pitchFamily="49" charset="-122"/>
                <a:ea typeface="楷体" panose="02010609060101010101" pitchFamily="49" charset="-122"/>
              </a:rPr>
              <a:t>GPIOx.8~GPIOx.15</a:t>
            </a:r>
            <a:r>
              <a:rPr kumimoji="1" lang="zh-CN" altLang="en-US" sz="2400" b="1">
                <a:solidFill>
                  <a:srgbClr val="0000FF"/>
                </a:solidFill>
                <a:latin typeface="楷体" panose="02010609060101010101" pitchFamily="49" charset="-122"/>
                <a:ea typeface="楷体" panose="02010609060101010101" pitchFamily="49" charset="-122"/>
              </a:rPr>
              <a:t>模式。</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26629" name="Picture 3">
            <a:extLst>
              <a:ext uri="{FF2B5EF4-FFF2-40B4-BE49-F238E27FC236}">
                <a16:creationId xmlns:a16="http://schemas.microsoft.com/office/drawing/2014/main" id="{D9769BDF-AE6C-4155-8CAE-13F0059954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700" y="3962401"/>
            <a:ext cx="8896350" cy="277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2918151"/>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6CF39291-B989-4EEA-A145-EB71CB606D6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27651" name="Rectangle 5">
            <a:extLst>
              <a:ext uri="{FF2B5EF4-FFF2-40B4-BE49-F238E27FC236}">
                <a16:creationId xmlns:a16="http://schemas.microsoft.com/office/drawing/2014/main" id="{B70AF766-F3CA-4A2F-8AC1-D942DE3743BC}"/>
              </a:ext>
            </a:extLst>
          </p:cNvPr>
          <p:cNvSpPr>
            <a:spLocks noChangeArrowheads="1"/>
          </p:cNvSpPr>
          <p:nvPr/>
        </p:nvSpPr>
        <p:spPr bwMode="auto">
          <a:xfrm>
            <a:off x="2279650" y="1700213"/>
            <a:ext cx="810895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FontTx/>
              <a:buChar char="•"/>
            </a:pPr>
            <a:r>
              <a:rPr lang="zh-CN" altLang="en-US" sz="2400">
                <a:ea typeface="隶书" panose="02010509060101010101" pitchFamily="49" charset="-122"/>
              </a:rPr>
              <a:t>每个端口的</a:t>
            </a:r>
            <a:r>
              <a:rPr lang="en-US" altLang="zh-CN" sz="2400">
                <a:ea typeface="隶书" panose="02010509060101010101" pitchFamily="49" charset="-122"/>
              </a:rPr>
              <a:t>4</a:t>
            </a:r>
            <a:r>
              <a:rPr lang="zh-CN" altLang="en-US" sz="2400">
                <a:ea typeface="隶书" panose="02010509060101010101" pitchFamily="49" charset="-122"/>
              </a:rPr>
              <a:t>个配置位是</a:t>
            </a:r>
            <a:r>
              <a:rPr lang="en-US" altLang="zh-CN" sz="2400">
                <a:ea typeface="隶书" panose="02010509060101010101" pitchFamily="49" charset="-122"/>
              </a:rPr>
              <a:t>CNF[1:0]</a:t>
            </a:r>
            <a:r>
              <a:rPr lang="zh-CN" altLang="en-US" sz="2400">
                <a:ea typeface="隶书" panose="02010509060101010101" pitchFamily="49" charset="-122"/>
              </a:rPr>
              <a:t>和</a:t>
            </a:r>
            <a:r>
              <a:rPr lang="en-US" altLang="zh-CN" sz="2400">
                <a:ea typeface="隶书" panose="02010509060101010101" pitchFamily="49" charset="-122"/>
              </a:rPr>
              <a:t>MODE[1:0]</a:t>
            </a:r>
          </a:p>
        </p:txBody>
      </p:sp>
      <p:graphicFrame>
        <p:nvGraphicFramePr>
          <p:cNvPr id="7" name="Group 289">
            <a:extLst>
              <a:ext uri="{FF2B5EF4-FFF2-40B4-BE49-F238E27FC236}">
                <a16:creationId xmlns:a16="http://schemas.microsoft.com/office/drawing/2014/main" id="{F92DD550-13C6-4EA3-91B6-1B34DFAC9720}"/>
              </a:ext>
            </a:extLst>
          </p:cNvPr>
          <p:cNvGraphicFramePr>
            <a:graphicFrameLocks noGrp="1"/>
          </p:cNvGraphicFramePr>
          <p:nvPr/>
        </p:nvGraphicFramePr>
        <p:xfrm>
          <a:off x="1765300" y="2492375"/>
          <a:ext cx="8636000" cy="2286000"/>
        </p:xfrm>
        <a:graphic>
          <a:graphicData uri="http://schemas.openxmlformats.org/drawingml/2006/table">
            <a:tbl>
              <a:tblPr/>
              <a:tblGrid>
                <a:gridCol w="8382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2451100">
                  <a:extLst>
                    <a:ext uri="{9D8B030D-6E8A-4147-A177-3AD203B41FA5}">
                      <a16:colId xmlns:a16="http://schemas.microsoft.com/office/drawing/2014/main" val="20002"/>
                    </a:ext>
                  </a:extLst>
                </a:gridCol>
                <a:gridCol w="8890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2222500">
                  <a:extLst>
                    <a:ext uri="{9D8B030D-6E8A-4147-A177-3AD203B41FA5}">
                      <a16:colId xmlns:a16="http://schemas.microsoft.com/office/drawing/2014/main" val="20005"/>
                    </a:ext>
                  </a:extLst>
                </a:gridCol>
              </a:tblGrid>
              <a:tr h="160338">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rgbClr val="002060"/>
                          </a:solidFill>
                          <a:effectLst/>
                          <a:latin typeface="Times New Roman" pitchFamily="18" charset="0"/>
                          <a:ea typeface="隶书" pitchFamily="49" charset="-122"/>
                        </a:rPr>
                        <a:t>CNF</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rgbClr val="002060"/>
                          </a:solidFill>
                          <a:effectLst/>
                          <a:latin typeface="Times New Roman" pitchFamily="18" charset="0"/>
                          <a:ea typeface="隶书" pitchFamily="49" charset="-122"/>
                        </a:rPr>
                        <a:t>[1:0]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2060"/>
                          </a:solidFill>
                          <a:effectLst/>
                          <a:latin typeface="Times New Roman" pitchFamily="18" charset="0"/>
                          <a:ea typeface="隶书" pitchFamily="49" charset="-122"/>
                        </a:rPr>
                        <a:t>MODE[1:0]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输入配置</a:t>
                      </a:r>
                    </a:p>
                  </a:txBody>
                  <a:tcPr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2060"/>
                          </a:solidFill>
                          <a:effectLst/>
                          <a:latin typeface="Times New Roman" pitchFamily="18" charset="0"/>
                          <a:ea typeface="隶书" pitchFamily="49" charset="-122"/>
                        </a:rPr>
                        <a:t>CNF</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2060"/>
                          </a:solidFill>
                          <a:effectLst/>
                          <a:latin typeface="Times New Roman" pitchFamily="18" charset="0"/>
                          <a:ea typeface="隶书" pitchFamily="49" charset="-122"/>
                        </a:rPr>
                        <a:t>[1:0]</a:t>
                      </a:r>
                    </a:p>
                  </a:txBody>
                  <a:tcP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2060"/>
                          </a:solidFill>
                          <a:effectLst/>
                          <a:latin typeface="Times New Roman" pitchFamily="18" charset="0"/>
                          <a:ea typeface="隶书" pitchFamily="49" charset="-122"/>
                        </a:rPr>
                        <a:t>MODE</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2060"/>
                          </a:solidFill>
                          <a:effectLst/>
                          <a:latin typeface="Times New Roman" pitchFamily="18" charset="0"/>
                          <a:ea typeface="隶书" pitchFamily="49" charset="-122"/>
                        </a:rPr>
                        <a:t>[1:0] </a:t>
                      </a:r>
                      <a:r>
                        <a:rPr kumimoji="1" lang="en-US" altLang="zh-CN" sz="2000" b="0" i="0" u="none" strike="noStrike" cap="none" normalizeH="0" baseline="30000">
                          <a:ln>
                            <a:noFill/>
                          </a:ln>
                          <a:solidFill>
                            <a:srgbClr val="002060"/>
                          </a:solidFill>
                          <a:effectLst/>
                          <a:latin typeface="Times New Roman" pitchFamily="18" charset="0"/>
                          <a:ea typeface="隶书" pitchFamily="49" charset="-122"/>
                          <a:cs typeface="宋体" pitchFamily="2" charset="-122"/>
                        </a:rPr>
                        <a:t>(2)</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rgbClr val="002060"/>
                          </a:solidFill>
                          <a:effectLst/>
                          <a:latin typeface="+mj-ea"/>
                          <a:ea typeface="+mj-ea"/>
                        </a:rPr>
                        <a:t>输出配置</a:t>
                      </a:r>
                    </a:p>
                  </a:txBody>
                  <a:tcPr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模拟输入</a:t>
                      </a:r>
                    </a:p>
                  </a:txBody>
                  <a:tcP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01/10/11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通用推挽输出</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浮空输入</a:t>
                      </a:r>
                      <a:r>
                        <a:rPr kumimoji="1" lang="en-US" altLang="zh-CN"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复位状态</a:t>
                      </a:r>
                      <a:r>
                        <a:rPr kumimoji="1" lang="en-US" altLang="zh-CN"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a:t>
                      </a:r>
                    </a:p>
                  </a:txBody>
                  <a:tcP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a:t>
                      </a:r>
                    </a:p>
                  </a:txBody>
                  <a:tcP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01/10/11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通用开漏输出</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10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上拉</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下拉输入</a:t>
                      </a:r>
                      <a:r>
                        <a:rPr kumimoji="1" lang="en-US" altLang="zh-CN" sz="2000" b="0" i="0" u="none" strike="noStrike" cap="none" normalizeH="0" baseline="30000">
                          <a:ln>
                            <a:noFill/>
                          </a:ln>
                          <a:solidFill>
                            <a:schemeClr val="tx1"/>
                          </a:solidFill>
                          <a:effectLst/>
                          <a:latin typeface="Times New Roman" pitchFamily="18" charset="0"/>
                          <a:ea typeface="隶书" pitchFamily="49" charset="-122"/>
                          <a:cs typeface="宋体" pitchFamily="2" charset="-122"/>
                        </a:rPr>
                        <a:t>(1)</a:t>
                      </a:r>
                      <a:endPar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endParaRPr>
                    </a:p>
                  </a:txBody>
                  <a:tcP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10</a:t>
                      </a:r>
                    </a:p>
                  </a:txBody>
                  <a:tcP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01/10/11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复用推挽输出</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28600">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11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00</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保留</a:t>
                      </a:r>
                    </a:p>
                  </a:txBody>
                  <a:tcP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11</a:t>
                      </a:r>
                    </a:p>
                  </a:txBody>
                  <a:tcP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01/10/11</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rtl="0" eaLnBrk="1" latinLnBrk="0" hangingPunct="1">
                        <a:defRPr kumimoji="0" kern="1200">
                          <a:solidFill>
                            <a:schemeClr val="tx1"/>
                          </a:solidFill>
                          <a:latin typeface="Times New Roman"/>
                          <a:ea typeface="宋体"/>
                        </a:defRPr>
                      </a:lvl1pPr>
                      <a:lvl2pPr marL="457200" algn="l" rtl="0" eaLnBrk="1" latinLnBrk="0" hangingPunct="1">
                        <a:defRPr kumimoji="0" kern="1200">
                          <a:solidFill>
                            <a:schemeClr val="tx1"/>
                          </a:solidFill>
                          <a:latin typeface="Times New Roman"/>
                          <a:ea typeface="宋体"/>
                        </a:defRPr>
                      </a:lvl2pPr>
                      <a:lvl3pPr marL="914400" algn="l" rtl="0" eaLnBrk="1" latinLnBrk="0" hangingPunct="1">
                        <a:defRPr kumimoji="0" kern="1200">
                          <a:solidFill>
                            <a:schemeClr val="tx1"/>
                          </a:solidFill>
                          <a:latin typeface="Times New Roman"/>
                          <a:ea typeface="宋体"/>
                        </a:defRPr>
                      </a:lvl3pPr>
                      <a:lvl4pPr marL="1371600" algn="l" rtl="0" eaLnBrk="1" latinLnBrk="0" hangingPunct="1">
                        <a:defRPr kumimoji="0" kern="1200">
                          <a:solidFill>
                            <a:schemeClr val="tx1"/>
                          </a:solidFill>
                          <a:latin typeface="Times New Roman"/>
                          <a:ea typeface="宋体"/>
                        </a:defRPr>
                      </a:lvl4pPr>
                      <a:lvl5pPr marL="1828800" algn="l" rtl="0" eaLnBrk="1" latinLnBrk="0" hangingPunct="1">
                        <a:defRPr kumimoji="0" kern="1200">
                          <a:solidFill>
                            <a:schemeClr val="tx1"/>
                          </a:solidFill>
                          <a:latin typeface="Times New Roman"/>
                          <a:ea typeface="宋体"/>
                        </a:defRPr>
                      </a:lvl5pPr>
                      <a:lvl6pPr marL="2286000" algn="l" rtl="0" eaLnBrk="1" latinLnBrk="0" hangingPunct="1">
                        <a:defRPr kumimoji="0" kern="1200">
                          <a:solidFill>
                            <a:schemeClr val="tx1"/>
                          </a:solidFill>
                          <a:latin typeface="Times New Roman"/>
                          <a:ea typeface="宋体"/>
                        </a:defRPr>
                      </a:lvl6pPr>
                      <a:lvl7pPr marL="2743200" algn="l" rtl="0" eaLnBrk="1" latinLnBrk="0" hangingPunct="1">
                        <a:defRPr kumimoji="0" kern="1200">
                          <a:solidFill>
                            <a:schemeClr val="tx1"/>
                          </a:solidFill>
                          <a:latin typeface="Times New Roman"/>
                          <a:ea typeface="宋体"/>
                        </a:defRPr>
                      </a:lvl7pPr>
                      <a:lvl8pPr marL="3200400" algn="l" rtl="0" eaLnBrk="1" latinLnBrk="0" hangingPunct="1">
                        <a:defRPr kumimoji="0" kern="1200">
                          <a:solidFill>
                            <a:schemeClr val="tx1"/>
                          </a:solidFill>
                          <a:latin typeface="Times New Roman"/>
                          <a:ea typeface="宋体"/>
                        </a:defRPr>
                      </a:lvl8pPr>
                      <a:lvl9pPr marL="3657600" algn="l" rtl="0" eaLnBrk="1" latinLnBrk="0" hangingPunct="1">
                        <a:defRPr kumimoji="0" kern="1200">
                          <a:solidFill>
                            <a:schemeClr val="tx1"/>
                          </a:solidFill>
                          <a:latin typeface="Times New Roman"/>
                          <a:ea typeface="宋体"/>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复用开漏输出</a:t>
                      </a:r>
                    </a:p>
                  </a:txBody>
                  <a:tcP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7696" name="Rectangle 260">
            <a:extLst>
              <a:ext uri="{FF2B5EF4-FFF2-40B4-BE49-F238E27FC236}">
                <a16:creationId xmlns:a16="http://schemas.microsoft.com/office/drawing/2014/main" id="{03218D77-C83E-4E7D-8267-9255E2922A07}"/>
              </a:ext>
            </a:extLst>
          </p:cNvPr>
          <p:cNvSpPr>
            <a:spLocks noChangeArrowheads="1"/>
          </p:cNvSpPr>
          <p:nvPr/>
        </p:nvSpPr>
        <p:spPr bwMode="auto">
          <a:xfrm>
            <a:off x="1911350" y="4905376"/>
            <a:ext cx="444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000">
                <a:ea typeface="隶书" panose="02010509060101010101" pitchFamily="49" charset="-122"/>
                <a:cs typeface="宋体" panose="02010600030101010101" pitchFamily="2" charset="-122"/>
              </a:rPr>
              <a:t>注：</a:t>
            </a:r>
            <a:r>
              <a:rPr lang="en-US" altLang="zh-CN" sz="2000">
                <a:ea typeface="隶书" panose="02010509060101010101" pitchFamily="49" charset="-122"/>
                <a:cs typeface="宋体" panose="02010600030101010101" pitchFamily="2" charset="-122"/>
              </a:rPr>
              <a:t>(1) ODR=1</a:t>
            </a:r>
            <a:r>
              <a:rPr lang="zh-CN" altLang="en-US" sz="2000">
                <a:ea typeface="隶书" panose="02010509060101010101" pitchFamily="49" charset="-122"/>
                <a:cs typeface="宋体" panose="02010600030101010101" pitchFamily="2" charset="-122"/>
              </a:rPr>
              <a:t>：上拉，</a:t>
            </a:r>
            <a:r>
              <a:rPr lang="en-US" altLang="zh-CN" sz="2000">
                <a:ea typeface="隶书" panose="02010509060101010101" pitchFamily="49" charset="-122"/>
                <a:cs typeface="宋体" panose="02010600030101010101" pitchFamily="2" charset="-122"/>
              </a:rPr>
              <a:t>ODR=0</a:t>
            </a:r>
            <a:r>
              <a:rPr lang="zh-CN" altLang="en-US" sz="2000">
                <a:ea typeface="隶书" panose="02010509060101010101" pitchFamily="49" charset="-122"/>
                <a:cs typeface="宋体" panose="02010600030101010101" pitchFamily="2" charset="-122"/>
              </a:rPr>
              <a:t>：下拉</a:t>
            </a:r>
          </a:p>
        </p:txBody>
      </p:sp>
      <p:sp>
        <p:nvSpPr>
          <p:cNvPr id="27697" name="Rectangle 290">
            <a:extLst>
              <a:ext uri="{FF2B5EF4-FFF2-40B4-BE49-F238E27FC236}">
                <a16:creationId xmlns:a16="http://schemas.microsoft.com/office/drawing/2014/main" id="{83A7A58C-C019-49C6-98EE-7FDC2E0726C0}"/>
              </a:ext>
            </a:extLst>
          </p:cNvPr>
          <p:cNvSpPr>
            <a:spLocks noChangeArrowheads="1"/>
          </p:cNvSpPr>
          <p:nvPr/>
        </p:nvSpPr>
        <p:spPr bwMode="auto">
          <a:xfrm>
            <a:off x="1898651" y="5246658"/>
            <a:ext cx="7426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a:ea typeface="隶书" panose="02010509060101010101" pitchFamily="49" charset="-122"/>
                <a:cs typeface="宋体" panose="02010600030101010101" pitchFamily="2" charset="-122"/>
              </a:rPr>
              <a:t>        (2) 01/10/11</a:t>
            </a:r>
            <a:r>
              <a:rPr lang="zh-CN" altLang="en-US" sz="2000">
                <a:ea typeface="隶书" panose="02010509060101010101" pitchFamily="49" charset="-122"/>
                <a:cs typeface="宋体" panose="02010600030101010101" pitchFamily="2" charset="-122"/>
              </a:rPr>
              <a:t>依次对应最大输出频率为</a:t>
            </a:r>
            <a:r>
              <a:rPr lang="en-US" altLang="zh-CN" sz="2000">
                <a:ea typeface="隶书" panose="02010509060101010101" pitchFamily="49" charset="-122"/>
                <a:cs typeface="宋体" panose="02010600030101010101" pitchFamily="2" charset="-122"/>
              </a:rPr>
              <a:t>10MHz/2MHz/50MHz</a:t>
            </a:r>
          </a:p>
        </p:txBody>
      </p:sp>
    </p:spTree>
    <p:extLst>
      <p:ext uri="{BB962C8B-B14F-4D97-AF65-F5344CB8AC3E}">
        <p14:creationId xmlns:p14="http://schemas.microsoft.com/office/powerpoint/2010/main" val="38854946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6877D071-FEBF-41EA-B1EF-BA5DF7E685A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28675" name="矩形 5">
            <a:extLst>
              <a:ext uri="{FF2B5EF4-FFF2-40B4-BE49-F238E27FC236}">
                <a16:creationId xmlns:a16="http://schemas.microsoft.com/office/drawing/2014/main" id="{EA6D9B98-D671-419A-BA86-EC5E24125BDF}"/>
              </a:ext>
            </a:extLst>
          </p:cNvPr>
          <p:cNvSpPr>
            <a:spLocks noChangeArrowheads="1"/>
          </p:cNvSpPr>
          <p:nvPr/>
        </p:nvSpPr>
        <p:spPr bwMode="auto">
          <a:xfrm>
            <a:off x="1992313" y="1412876"/>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FF"/>
                </a:solidFill>
                <a:latin typeface="楷体" panose="02010609060101010101" pitchFamily="49" charset="-122"/>
                <a:ea typeface="楷体" panose="02010609060101010101" pitchFamily="49" charset="-122"/>
              </a:rPr>
              <a:t>端口输入数据寄存器：判断</a:t>
            </a:r>
            <a:r>
              <a:rPr kumimoji="1" lang="en-US" altLang="zh-CN" sz="2400" b="1">
                <a:solidFill>
                  <a:srgbClr val="0000FF"/>
                </a:solidFill>
                <a:latin typeface="楷体" panose="02010609060101010101" pitchFamily="49" charset="-122"/>
                <a:ea typeface="楷体" panose="02010609060101010101" pitchFamily="49" charset="-122"/>
              </a:rPr>
              <a:t>IO</a:t>
            </a:r>
            <a:r>
              <a:rPr kumimoji="1" lang="zh-CN" altLang="en-US" sz="2400" b="1">
                <a:solidFill>
                  <a:srgbClr val="0000FF"/>
                </a:solidFill>
                <a:latin typeface="楷体" panose="02010609060101010101" pitchFamily="49" charset="-122"/>
                <a:ea typeface="楷体" panose="02010609060101010101" pitchFamily="49" charset="-122"/>
              </a:rPr>
              <a:t>口状态。</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28676" name="Picture 2">
            <a:extLst>
              <a:ext uri="{FF2B5EF4-FFF2-40B4-BE49-F238E27FC236}">
                <a16:creationId xmlns:a16="http://schemas.microsoft.com/office/drawing/2014/main" id="{07A20A76-8824-4827-A255-88FEE5E36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0" y="2049464"/>
            <a:ext cx="9036050" cy="37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49817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E9A93FB9-B8C0-425E-842A-C29DCC445774}"/>
              </a:ext>
            </a:extLst>
          </p:cNvPr>
          <p:cNvSpPr txBox="1">
            <a:spLocks noChangeArrowheads="1"/>
          </p:cNvSpPr>
          <p:nvPr/>
        </p:nvSpPr>
        <p:spPr bwMode="auto">
          <a:xfrm>
            <a:off x="1920876" y="549276"/>
            <a:ext cx="44624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ARM9</a:t>
            </a:r>
            <a:r>
              <a:rPr kumimoji="1" lang="zh-CN" altLang="en-US" sz="3600" b="1">
                <a:latin typeface="Arial" panose="020B0604020202020204" pitchFamily="34" charset="0"/>
                <a:ea typeface="黑体" panose="02010609060101010101" pitchFamily="49" charset="-122"/>
              </a:rPr>
              <a:t>的</a:t>
            </a:r>
            <a:r>
              <a:rPr kumimoji="1" lang="en-US" altLang="zh-CN" sz="3600" b="1">
                <a:latin typeface="Arial" panose="020B0604020202020204" pitchFamily="34" charset="0"/>
                <a:ea typeface="黑体" panose="02010609060101010101" pitchFamily="49" charset="-122"/>
              </a:rPr>
              <a:t>PSW</a:t>
            </a:r>
            <a:endParaRPr kumimoji="1" lang="zh-CN" altLang="en-US" sz="3600" b="1">
              <a:latin typeface="Arial" panose="020B0604020202020204" pitchFamily="34" charset="0"/>
              <a:ea typeface="黑体" panose="02010609060101010101" pitchFamily="49" charset="-122"/>
            </a:endParaRPr>
          </a:p>
        </p:txBody>
      </p:sp>
      <p:sp>
        <p:nvSpPr>
          <p:cNvPr id="7" name="object 3">
            <a:extLst>
              <a:ext uri="{FF2B5EF4-FFF2-40B4-BE49-F238E27FC236}">
                <a16:creationId xmlns:a16="http://schemas.microsoft.com/office/drawing/2014/main" id="{3B256FD5-B2DB-4330-9F35-719AF931E704}"/>
              </a:ext>
            </a:extLst>
          </p:cNvPr>
          <p:cNvSpPr txBox="1"/>
          <p:nvPr/>
        </p:nvSpPr>
        <p:spPr>
          <a:xfrm>
            <a:off x="1979614" y="1454151"/>
            <a:ext cx="5240337" cy="390525"/>
          </a:xfrm>
          <a:prstGeom prst="rect">
            <a:avLst/>
          </a:prstGeom>
        </p:spPr>
        <p:txBody>
          <a:bodyPr lIns="0" tIns="12700" rIns="0" bIns="0">
            <a:spAutoFit/>
          </a:bodyPr>
          <a:lstStyle/>
          <a:p>
            <a:pPr marL="12700">
              <a:spcBef>
                <a:spcPts val="100"/>
              </a:spcBef>
              <a:tabLst>
                <a:tab pos="1245870" algn="l"/>
              </a:tabLst>
              <a:defRPr/>
            </a:pPr>
            <a:r>
              <a:rPr sz="2400" b="1" spc="-65" dirty="0">
                <a:latin typeface="华文楷体" panose="02010600040101010101" pitchFamily="2" charset="-122"/>
                <a:ea typeface="华文楷体" panose="02010600040101010101" pitchFamily="2" charset="-122"/>
                <a:cs typeface="Noto Sans CJK JP Regular"/>
              </a:rPr>
              <a:t>ARM</a:t>
            </a:r>
            <a:r>
              <a:rPr sz="2400" b="1" spc="-100" dirty="0">
                <a:latin typeface="华文楷体" panose="02010600040101010101" pitchFamily="2" charset="-122"/>
                <a:ea typeface="华文楷体" panose="02010600040101010101" pitchFamily="2" charset="-122"/>
                <a:cs typeface="Noto Sans CJK JP Regular"/>
              </a:rPr>
              <a:t>处理器的</a:t>
            </a:r>
            <a:r>
              <a:rPr sz="2400" b="1" spc="-50" dirty="0">
                <a:latin typeface="华文楷体" panose="02010600040101010101" pitchFamily="2" charset="-122"/>
                <a:ea typeface="华文楷体" panose="02010600040101010101" pitchFamily="2" charset="-122"/>
                <a:cs typeface="Noto Sans CJK JP Regular"/>
              </a:rPr>
              <a:t>7</a:t>
            </a:r>
            <a:r>
              <a:rPr sz="2400" b="1" spc="-100" dirty="0">
                <a:latin typeface="华文楷体" panose="02010600040101010101" pitchFamily="2" charset="-122"/>
                <a:ea typeface="华文楷体" panose="02010600040101010101" pitchFamily="2" charset="-122"/>
                <a:cs typeface="Noto Sans CJK JP Regular"/>
              </a:rPr>
              <a:t>种工作运行模式</a:t>
            </a:r>
            <a:endParaRPr sz="2400" b="1" dirty="0">
              <a:latin typeface="华文楷体" panose="02010600040101010101" pitchFamily="2" charset="-122"/>
              <a:ea typeface="华文楷体" panose="02010600040101010101" pitchFamily="2" charset="-122"/>
              <a:cs typeface="Noto Sans CJK JP Regular"/>
            </a:endParaRPr>
          </a:p>
        </p:txBody>
      </p:sp>
      <p:sp>
        <p:nvSpPr>
          <p:cNvPr id="26628" name="object 4">
            <a:extLst>
              <a:ext uri="{FF2B5EF4-FFF2-40B4-BE49-F238E27FC236}">
                <a16:creationId xmlns:a16="http://schemas.microsoft.com/office/drawing/2014/main" id="{A128036A-B7A3-4322-95D4-28583370290B}"/>
              </a:ext>
            </a:extLst>
          </p:cNvPr>
          <p:cNvSpPr>
            <a:spLocks noChangeArrowheads="1"/>
          </p:cNvSpPr>
          <p:nvPr/>
        </p:nvSpPr>
        <p:spPr bwMode="auto">
          <a:xfrm>
            <a:off x="1933575" y="1978025"/>
            <a:ext cx="8121650" cy="5794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sp>
        <p:nvSpPr>
          <p:cNvPr id="26629" name="object 5">
            <a:extLst>
              <a:ext uri="{FF2B5EF4-FFF2-40B4-BE49-F238E27FC236}">
                <a16:creationId xmlns:a16="http://schemas.microsoft.com/office/drawing/2014/main" id="{FD9007CF-3589-4F6C-884A-7A2E00FF8A70}"/>
              </a:ext>
            </a:extLst>
          </p:cNvPr>
          <p:cNvSpPr>
            <a:spLocks noChangeArrowheads="1"/>
          </p:cNvSpPr>
          <p:nvPr/>
        </p:nvSpPr>
        <p:spPr bwMode="auto">
          <a:xfrm>
            <a:off x="1933575" y="2557464"/>
            <a:ext cx="8121650" cy="57308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sp>
        <p:nvSpPr>
          <p:cNvPr id="26630" name="object 6">
            <a:extLst>
              <a:ext uri="{FF2B5EF4-FFF2-40B4-BE49-F238E27FC236}">
                <a16:creationId xmlns:a16="http://schemas.microsoft.com/office/drawing/2014/main" id="{73E85866-DF23-4543-AB13-2B81B54FB068}"/>
              </a:ext>
            </a:extLst>
          </p:cNvPr>
          <p:cNvSpPr>
            <a:spLocks noChangeArrowheads="1"/>
          </p:cNvSpPr>
          <p:nvPr/>
        </p:nvSpPr>
        <p:spPr bwMode="auto">
          <a:xfrm>
            <a:off x="1933575" y="3130550"/>
            <a:ext cx="8121650" cy="579438"/>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sp>
        <p:nvSpPr>
          <p:cNvPr id="26631" name="object 7">
            <a:extLst>
              <a:ext uri="{FF2B5EF4-FFF2-40B4-BE49-F238E27FC236}">
                <a16:creationId xmlns:a16="http://schemas.microsoft.com/office/drawing/2014/main" id="{25D1F5C5-E7B0-4A2F-8944-B0FAA54F51F2}"/>
              </a:ext>
            </a:extLst>
          </p:cNvPr>
          <p:cNvSpPr>
            <a:spLocks noChangeArrowheads="1"/>
          </p:cNvSpPr>
          <p:nvPr/>
        </p:nvSpPr>
        <p:spPr bwMode="auto">
          <a:xfrm>
            <a:off x="1933575" y="3709989"/>
            <a:ext cx="8121650" cy="57308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sp>
        <p:nvSpPr>
          <p:cNvPr id="26632" name="object 8">
            <a:extLst>
              <a:ext uri="{FF2B5EF4-FFF2-40B4-BE49-F238E27FC236}">
                <a16:creationId xmlns:a16="http://schemas.microsoft.com/office/drawing/2014/main" id="{A73ADA79-26CC-4B55-865F-BC67AD8A0D06}"/>
              </a:ext>
            </a:extLst>
          </p:cNvPr>
          <p:cNvSpPr>
            <a:spLocks noChangeArrowheads="1"/>
          </p:cNvSpPr>
          <p:nvPr/>
        </p:nvSpPr>
        <p:spPr bwMode="auto">
          <a:xfrm>
            <a:off x="1933575" y="4283075"/>
            <a:ext cx="8121650" cy="57785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sp>
        <p:nvSpPr>
          <p:cNvPr id="26633" name="object 9">
            <a:extLst>
              <a:ext uri="{FF2B5EF4-FFF2-40B4-BE49-F238E27FC236}">
                <a16:creationId xmlns:a16="http://schemas.microsoft.com/office/drawing/2014/main" id="{16E1E661-EF8C-480E-ABA8-7EFAAF17A4BD}"/>
              </a:ext>
            </a:extLst>
          </p:cNvPr>
          <p:cNvSpPr>
            <a:spLocks noChangeArrowheads="1"/>
          </p:cNvSpPr>
          <p:nvPr/>
        </p:nvSpPr>
        <p:spPr bwMode="auto">
          <a:xfrm>
            <a:off x="1933575" y="4860925"/>
            <a:ext cx="8121650" cy="579438"/>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sp>
        <p:nvSpPr>
          <p:cNvPr id="26634" name="object 10">
            <a:extLst>
              <a:ext uri="{FF2B5EF4-FFF2-40B4-BE49-F238E27FC236}">
                <a16:creationId xmlns:a16="http://schemas.microsoft.com/office/drawing/2014/main" id="{1C0952ED-F033-463F-B1A5-DD3E78090CD8}"/>
              </a:ext>
            </a:extLst>
          </p:cNvPr>
          <p:cNvSpPr>
            <a:spLocks noChangeArrowheads="1"/>
          </p:cNvSpPr>
          <p:nvPr/>
        </p:nvSpPr>
        <p:spPr bwMode="auto">
          <a:xfrm>
            <a:off x="1933575" y="5440364"/>
            <a:ext cx="8121650" cy="57943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sp>
        <p:nvSpPr>
          <p:cNvPr id="26635" name="object 11">
            <a:extLst>
              <a:ext uri="{FF2B5EF4-FFF2-40B4-BE49-F238E27FC236}">
                <a16:creationId xmlns:a16="http://schemas.microsoft.com/office/drawing/2014/main" id="{E58A002D-DCB0-4D86-973A-D1696AEC97E6}"/>
              </a:ext>
            </a:extLst>
          </p:cNvPr>
          <p:cNvSpPr>
            <a:spLocks noChangeArrowheads="1"/>
          </p:cNvSpPr>
          <p:nvPr/>
        </p:nvSpPr>
        <p:spPr bwMode="auto">
          <a:xfrm>
            <a:off x="1933575" y="6019800"/>
            <a:ext cx="8121650" cy="579438"/>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graphicFrame>
        <p:nvGraphicFramePr>
          <p:cNvPr id="16" name="object 12">
            <a:extLst>
              <a:ext uri="{FF2B5EF4-FFF2-40B4-BE49-F238E27FC236}">
                <a16:creationId xmlns:a16="http://schemas.microsoft.com/office/drawing/2014/main" id="{2B115D34-0B3B-4FA4-99F2-ABE11FE8F43B}"/>
              </a:ext>
            </a:extLst>
          </p:cNvPr>
          <p:cNvGraphicFramePr>
            <a:graphicFrameLocks noGrp="1"/>
          </p:cNvGraphicFramePr>
          <p:nvPr/>
        </p:nvGraphicFramePr>
        <p:xfrm>
          <a:off x="1919288" y="1963739"/>
          <a:ext cx="8120062" cy="4618037"/>
        </p:xfrm>
        <a:graphic>
          <a:graphicData uri="http://schemas.openxmlformats.org/drawingml/2006/table">
            <a:tbl>
              <a:tblPr/>
              <a:tblGrid>
                <a:gridCol w="1425575">
                  <a:extLst>
                    <a:ext uri="{9D8B030D-6E8A-4147-A177-3AD203B41FA5}">
                      <a16:colId xmlns:a16="http://schemas.microsoft.com/office/drawing/2014/main" val="20000"/>
                    </a:ext>
                  </a:extLst>
                </a:gridCol>
                <a:gridCol w="1223962">
                  <a:extLst>
                    <a:ext uri="{9D8B030D-6E8A-4147-A177-3AD203B41FA5}">
                      <a16:colId xmlns:a16="http://schemas.microsoft.com/office/drawing/2014/main" val="20001"/>
                    </a:ext>
                  </a:extLst>
                </a:gridCol>
                <a:gridCol w="2592388">
                  <a:extLst>
                    <a:ext uri="{9D8B030D-6E8A-4147-A177-3AD203B41FA5}">
                      <a16:colId xmlns:a16="http://schemas.microsoft.com/office/drawing/2014/main" val="20002"/>
                    </a:ext>
                  </a:extLst>
                </a:gridCol>
                <a:gridCol w="2878137">
                  <a:extLst>
                    <a:ext uri="{9D8B030D-6E8A-4147-A177-3AD203B41FA5}">
                      <a16:colId xmlns:a16="http://schemas.microsoft.com/office/drawing/2014/main" val="20003"/>
                    </a:ext>
                  </a:extLst>
                </a:gridCol>
              </a:tblGrid>
              <a:tr h="579438">
                <a:tc>
                  <a:txBody>
                    <a:bodyPr/>
                    <a:lstStyle/>
                    <a:p>
                      <a:pPr marL="214313" marR="0" lvl="0" indent="0" algn="l" defTabSz="914400" rtl="0" eaLnBrk="1" fontAlgn="base" latinLnBrk="0" hangingPunct="1">
                        <a:lnSpc>
                          <a:spcPct val="100000"/>
                        </a:lnSpc>
                        <a:spcBef>
                          <a:spcPts val="1188"/>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处理器模式</a:t>
                      </a:r>
                    </a:p>
                  </a:txBody>
                  <a:tcPr marL="0" marR="0" marT="151130" marB="0" horzOverflow="overflow">
                    <a:lnL>
                      <a:noFill/>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ts val="1825"/>
                        </a:lnSpc>
                        <a:spcBef>
                          <a:spcPts val="413"/>
                        </a:spcBef>
                        <a:spcAft>
                          <a:spcPct val="0"/>
                        </a:spcAft>
                        <a:buClrTx/>
                        <a:buSzTx/>
                        <a:buFontTx/>
                        <a:buNone/>
                        <a:tabLst/>
                      </a:pPr>
                      <a:r>
                        <a:rPr kumimoji="0" lang="zh-CN" altLang="zh-CN" sz="1600" b="0" i="0" u="none" strike="noStrike" cap="none" normalizeH="0" baseline="0">
                          <a:ln>
                            <a:noFill/>
                          </a:ln>
                          <a:solidFill>
                            <a:schemeClr val="tx1"/>
                          </a:solidFill>
                          <a:effectLst/>
                          <a:latin typeface="Noto Sans CJK JP Regular"/>
                          <a:ea typeface="Noto Sans CJK JP Regular"/>
                          <a:cs typeface="Noto Sans CJK JP Regular"/>
                        </a:rPr>
                        <a:t>CPSR:M[4:0]</a:t>
                      </a:r>
                    </a:p>
                    <a:p>
                      <a:pPr marL="26988" marR="0" lvl="0" indent="0" algn="ctr" defTabSz="914400" rtl="0" eaLnBrk="1" fontAlgn="base" latinLnBrk="0" hangingPunct="1">
                        <a:lnSpc>
                          <a:spcPts val="1825"/>
                        </a:lnSpc>
                        <a:spcBef>
                          <a:spcPct val="0"/>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字段值</a:t>
                      </a:r>
                    </a:p>
                  </a:txBody>
                  <a:tcPr marL="0" marR="0" marT="52069"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ts val="1188"/>
                        </a:spcBef>
                        <a:spcAft>
                          <a:spcPct val="0"/>
                        </a:spcAft>
                        <a:buClrTx/>
                        <a:buSzTx/>
                        <a:buFontTx/>
                        <a:buNone/>
                        <a:tabLst>
                          <a:tab pos="569913" algn="l"/>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说	明</a:t>
                      </a:r>
                    </a:p>
                  </a:txBody>
                  <a:tcPr marL="0" marR="0" marT="15113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ts val="1188"/>
                        </a:spcBef>
                        <a:spcAft>
                          <a:spcPct val="0"/>
                        </a:spcAft>
                        <a:buClrTx/>
                        <a:buSzTx/>
                        <a:buFontTx/>
                        <a:buNone/>
                        <a:tabLst>
                          <a:tab pos="598488" algn="l"/>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备	注</a:t>
                      </a:r>
                    </a:p>
                  </a:txBody>
                  <a:tcPr marL="0" marR="0" marT="151130" marB="0" horzOverflow="overflow">
                    <a:lnL w="12700" cap="flat" cmpd="sng" algn="ctr">
                      <a:solidFill>
                        <a:srgbClr val="000000"/>
                      </a:solidFill>
                      <a:prstDash val="solid"/>
                      <a:round/>
                      <a:headEnd type="none" w="med" len="med"/>
                      <a:tailEnd type="none" w="med" len="med"/>
                    </a:lnL>
                    <a:lnR>
                      <a:noFill/>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088">
                <a:tc>
                  <a:txBody>
                    <a:bodyPr/>
                    <a:lstStyle/>
                    <a:p>
                      <a:pPr marL="104775" marR="0" lvl="0" indent="0" algn="l" defTabSz="914400" rtl="0" eaLnBrk="1" fontAlgn="base" latinLnBrk="0" hangingPunct="1">
                        <a:lnSpc>
                          <a:spcPct val="100000"/>
                        </a:lnSpc>
                        <a:spcBef>
                          <a:spcPts val="1163"/>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USR(</a:t>
                      </a: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用户</a:t>
                      </a: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47955"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1100"/>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10000</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40335"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ts val="1163"/>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正常程序工作模式</a:t>
                      </a:r>
                    </a:p>
                  </a:txBody>
                  <a:tcPr marL="0" marR="0" marT="14795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4775" marR="0" lvl="0" indent="0" algn="l" defTabSz="914400" rtl="0" eaLnBrk="1" fontAlgn="base" latinLnBrk="0" hangingPunct="1">
                        <a:lnSpc>
                          <a:spcPct val="100000"/>
                        </a:lnSpc>
                        <a:spcBef>
                          <a:spcPts val="1163"/>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不能直接切换到其它模式</a:t>
                      </a:r>
                    </a:p>
                  </a:txBody>
                  <a:tcPr marL="0" marR="0" marT="14795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9438">
                <a:tc>
                  <a:txBody>
                    <a:bodyPr/>
                    <a:lstStyle/>
                    <a:p>
                      <a:pPr marL="104775" marR="0" lvl="0" indent="0" algn="l" defTabSz="914400" rtl="0" eaLnBrk="1" fontAlgn="base" latinLnBrk="0" hangingPunct="1">
                        <a:lnSpc>
                          <a:spcPct val="100000"/>
                        </a:lnSpc>
                        <a:spcBef>
                          <a:spcPts val="1188"/>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FIQ(</a:t>
                      </a: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快中断</a:t>
                      </a: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5113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1125"/>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10001</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43510"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4775" marR="0" lvl="0" indent="0" algn="l" defTabSz="914400" rtl="0" eaLnBrk="1" fontAlgn="base" latinLnBrk="0" hangingPunct="1">
                        <a:lnSpc>
                          <a:spcPts val="1738"/>
                        </a:lnSpc>
                        <a:spcBef>
                          <a:spcPts val="613"/>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支持高速数据传输及通道 处理</a:t>
                      </a:r>
                    </a:p>
                  </a:txBody>
                  <a:tcPr marL="0" marR="0" marT="7810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4775" marR="0" lvl="0" indent="0" algn="l" defTabSz="914400" rtl="0" eaLnBrk="1" fontAlgn="base" latinLnBrk="0" hangingPunct="1">
                        <a:lnSpc>
                          <a:spcPct val="100000"/>
                        </a:lnSpc>
                        <a:spcBef>
                          <a:spcPts val="1188"/>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FIQ</a:t>
                      </a: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异常响应时进入此模式</a:t>
                      </a:r>
                    </a:p>
                  </a:txBody>
                  <a:tcPr marL="0" marR="0" marT="15113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3088">
                <a:tc>
                  <a:txBody>
                    <a:bodyPr/>
                    <a:lstStyle/>
                    <a:p>
                      <a:pPr marL="104775" marR="0" lvl="0" indent="0" algn="l" defTabSz="914400" rtl="0" eaLnBrk="1" fontAlgn="base" latinLnBrk="0" hangingPunct="1">
                        <a:lnSpc>
                          <a:spcPct val="100000"/>
                        </a:lnSpc>
                        <a:spcBef>
                          <a:spcPts val="1163"/>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IRQ(</a:t>
                      </a: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中断</a:t>
                      </a: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47955"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1100"/>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10010</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40335"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ts val="1163"/>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用于通用中断处理</a:t>
                      </a:r>
                    </a:p>
                  </a:txBody>
                  <a:tcPr marL="0" marR="0" marT="14795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4775" marR="0" lvl="0" indent="0" algn="l" defTabSz="914400" rtl="0" eaLnBrk="1" fontAlgn="base" latinLnBrk="0" hangingPunct="1">
                        <a:lnSpc>
                          <a:spcPct val="100000"/>
                        </a:lnSpc>
                        <a:spcBef>
                          <a:spcPts val="1163"/>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IRQ</a:t>
                      </a: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异常响应时进入此模式</a:t>
                      </a:r>
                    </a:p>
                  </a:txBody>
                  <a:tcPr marL="0" marR="0" marT="14795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7850">
                <a:tc>
                  <a:txBody>
                    <a:bodyPr/>
                    <a:lstStyle/>
                    <a:p>
                      <a:pPr marL="104775" marR="0" lvl="0" indent="0" algn="l" defTabSz="914400" rtl="0" eaLnBrk="1" fontAlgn="base" latinLnBrk="0" hangingPunct="1">
                        <a:lnSpc>
                          <a:spcPct val="100000"/>
                        </a:lnSpc>
                        <a:spcBef>
                          <a:spcPts val="1188"/>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SVC(</a:t>
                      </a: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管理</a:t>
                      </a: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5113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1125"/>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10011</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43510"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ts val="1188"/>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操作系统保护模式</a:t>
                      </a:r>
                    </a:p>
                  </a:txBody>
                  <a:tcPr marL="0" marR="0" marT="15113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4775" marR="0" lvl="0" indent="0" algn="l" defTabSz="914400" rtl="0" eaLnBrk="1" fontAlgn="base" latinLnBrk="0" hangingPunct="1">
                        <a:lnSpc>
                          <a:spcPts val="1738"/>
                        </a:lnSpc>
                        <a:spcBef>
                          <a:spcPts val="613"/>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系统复位和软件中断响应时进 入此模式</a:t>
                      </a:r>
                    </a:p>
                  </a:txBody>
                  <a:tcPr marL="0" marR="0" marT="7810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9438">
                <a:tc>
                  <a:txBody>
                    <a:bodyPr/>
                    <a:lstStyle/>
                    <a:p>
                      <a:pPr marL="104775" marR="0" lvl="0" indent="0" algn="l" defTabSz="914400" rtl="0" eaLnBrk="1" fontAlgn="base" latinLnBrk="0" hangingPunct="1">
                        <a:lnSpc>
                          <a:spcPct val="100000"/>
                        </a:lnSpc>
                        <a:spcBef>
                          <a:spcPts val="1188"/>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ABT(</a:t>
                      </a: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中止</a:t>
                      </a: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5113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1125"/>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10111</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43510"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4775" marR="0" lvl="0" indent="0" algn="l" defTabSz="914400" rtl="0" eaLnBrk="1" fontAlgn="base" latinLnBrk="0" hangingPunct="1">
                        <a:lnSpc>
                          <a:spcPts val="1738"/>
                        </a:lnSpc>
                        <a:spcBef>
                          <a:spcPts val="613"/>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用于支持虚拟内存或存储 器保护</a:t>
                      </a:r>
                    </a:p>
                  </a:txBody>
                  <a:tcPr marL="0" marR="0" marT="7810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4775" marR="0" lvl="0" indent="0" algn="l" defTabSz="914400" rtl="0" eaLnBrk="1" fontAlgn="base" latinLnBrk="0" hangingPunct="1">
                        <a:lnSpc>
                          <a:spcPct val="100000"/>
                        </a:lnSpc>
                        <a:spcBef>
                          <a:spcPts val="1188"/>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实现虚拟存储器和存储器保护</a:t>
                      </a:r>
                    </a:p>
                  </a:txBody>
                  <a:tcPr marL="0" marR="0" marT="151130"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77850">
                <a:tc>
                  <a:txBody>
                    <a:bodyPr/>
                    <a:lstStyle/>
                    <a:p>
                      <a:pPr marL="104775" marR="0" lvl="0" indent="0" algn="l" defTabSz="914400" rtl="0" eaLnBrk="1" fontAlgn="base" latinLnBrk="0" hangingPunct="1">
                        <a:lnSpc>
                          <a:spcPct val="100000"/>
                        </a:lnSpc>
                        <a:spcBef>
                          <a:spcPts val="1188"/>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UND(</a:t>
                      </a: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未定义</a:t>
                      </a: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5113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5400" marR="0" lvl="0" indent="0" algn="ctr" defTabSz="914400" rtl="0" eaLnBrk="1" fontAlgn="base" latinLnBrk="0" hangingPunct="1">
                        <a:lnSpc>
                          <a:spcPct val="100000"/>
                        </a:lnSpc>
                        <a:spcBef>
                          <a:spcPts val="1125"/>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11011</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43510"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4775" marR="0" lvl="0" indent="0" algn="l" defTabSz="914400" rtl="0" eaLnBrk="1" fontAlgn="base" latinLnBrk="0" hangingPunct="1">
                        <a:lnSpc>
                          <a:spcPts val="1738"/>
                        </a:lnSpc>
                        <a:spcBef>
                          <a:spcPts val="613"/>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支持硬件协处理器的软件 仿真</a:t>
                      </a:r>
                    </a:p>
                  </a:txBody>
                  <a:tcPr marL="0" marR="0" marT="7810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4775" marR="0" lvl="0" indent="0" algn="l" defTabSz="914400" rtl="0" eaLnBrk="1" fontAlgn="base" latinLnBrk="0" hangingPunct="1">
                        <a:lnSpc>
                          <a:spcPts val="1738"/>
                        </a:lnSpc>
                        <a:spcBef>
                          <a:spcPts val="613"/>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未定义指令异常响应时进入此 模式</a:t>
                      </a:r>
                    </a:p>
                  </a:txBody>
                  <a:tcPr marL="0" marR="0" marT="7810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77850">
                <a:tc>
                  <a:txBody>
                    <a:bodyPr/>
                    <a:lstStyle/>
                    <a:p>
                      <a:pPr marL="104775" marR="0" lvl="0" indent="0" algn="l" defTabSz="914400" rtl="0" eaLnBrk="1" fontAlgn="base" latinLnBrk="0" hangingPunct="1">
                        <a:lnSpc>
                          <a:spcPct val="100000"/>
                        </a:lnSpc>
                        <a:spcBef>
                          <a:spcPts val="1188"/>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SYS(</a:t>
                      </a: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系统</a:t>
                      </a: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5113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6988" marR="0" lvl="0" indent="0" algn="ctr" defTabSz="914400" rtl="0" eaLnBrk="1" fontAlgn="base" latinLnBrk="0" hangingPunct="1">
                        <a:lnSpc>
                          <a:spcPct val="100000"/>
                        </a:lnSpc>
                        <a:spcBef>
                          <a:spcPts val="1125"/>
                        </a:spcBef>
                        <a:spcAft>
                          <a:spcPct val="0"/>
                        </a:spcAft>
                        <a:buClrTx/>
                        <a:buSzTx/>
                        <a:buFontTx/>
                        <a:buNone/>
                        <a:tabLst/>
                      </a:pPr>
                      <a:r>
                        <a:rPr kumimoji="0" lang="zh-CN" altLang="zh-CN" sz="1600" b="1" i="0" u="none" strike="noStrike" cap="none" normalizeH="0" baseline="0">
                          <a:ln>
                            <a:noFill/>
                          </a:ln>
                          <a:solidFill>
                            <a:schemeClr val="tx1"/>
                          </a:solidFill>
                          <a:effectLst/>
                          <a:latin typeface="Courier New" pitchFamily="49" charset="0"/>
                          <a:ea typeface="宋体" pitchFamily="2" charset="-122"/>
                          <a:cs typeface="Courier New" pitchFamily="49" charset="0"/>
                        </a:rPr>
                        <a:t>11111</a:t>
                      </a:r>
                      <a:endParaRPr kumimoji="0" lang="zh-CN" altLang="zh-CN" sz="1600" b="0" i="0" u="none" strike="noStrike" cap="none" normalizeH="0" baseline="0">
                        <a:ln>
                          <a:noFill/>
                        </a:ln>
                        <a:solidFill>
                          <a:schemeClr val="tx1"/>
                        </a:solidFill>
                        <a:effectLst/>
                        <a:latin typeface="Courier New" pitchFamily="49" charset="0"/>
                        <a:ea typeface="宋体" pitchFamily="2" charset="-122"/>
                        <a:cs typeface="Courier New" pitchFamily="49" charset="0"/>
                      </a:endParaRPr>
                    </a:p>
                  </a:txBody>
                  <a:tcPr marL="0" marR="0" marT="143510"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4775" marR="0" lvl="0" indent="0" algn="l" defTabSz="914400" rtl="0" eaLnBrk="1" fontAlgn="base" latinLnBrk="0" hangingPunct="1">
                        <a:lnSpc>
                          <a:spcPts val="1738"/>
                        </a:lnSpc>
                        <a:spcBef>
                          <a:spcPts val="613"/>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用于支持操作系统的特权 任务等</a:t>
                      </a:r>
                    </a:p>
                  </a:txBody>
                  <a:tcPr marL="0" marR="0" marT="78105"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104775" marR="0" lvl="0" indent="0" algn="l" defTabSz="914400" rtl="0" eaLnBrk="1" fontAlgn="base" latinLnBrk="0" hangingPunct="1">
                        <a:lnSpc>
                          <a:spcPts val="1738"/>
                        </a:lnSpc>
                        <a:spcBef>
                          <a:spcPts val="613"/>
                        </a:spcBef>
                        <a:spcAft>
                          <a:spcPct val="0"/>
                        </a:spcAft>
                        <a:buClrTx/>
                        <a:buSzTx/>
                        <a:buFontTx/>
                        <a:buNone/>
                        <a:tabLst/>
                      </a:pPr>
                      <a:r>
                        <a:rPr kumimoji="0" lang="zh-CN" sz="1600" b="0" i="0" u="none" strike="noStrike" cap="none" normalizeH="0" baseline="0">
                          <a:ln>
                            <a:noFill/>
                          </a:ln>
                          <a:solidFill>
                            <a:schemeClr val="tx1"/>
                          </a:solidFill>
                          <a:effectLst/>
                          <a:latin typeface="Noto Sans CJK JP Regular"/>
                          <a:ea typeface="Noto Sans CJK JP Regular"/>
                          <a:cs typeface="Noto Sans CJK JP Regular"/>
                        </a:rPr>
                        <a:t>同用户模式，但具有可以直接 切换到其它模式的特权</a:t>
                      </a:r>
                    </a:p>
                  </a:txBody>
                  <a:tcPr marL="0" marR="0" marT="78105" marB="0" horzOverflow="overflow">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12072913"/>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2335023B-7527-4A11-A885-5D7D807F018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29699" name="矩形 5">
            <a:extLst>
              <a:ext uri="{FF2B5EF4-FFF2-40B4-BE49-F238E27FC236}">
                <a16:creationId xmlns:a16="http://schemas.microsoft.com/office/drawing/2014/main" id="{4153CF52-87E3-48D6-9331-1F0E90C81FBB}"/>
              </a:ext>
            </a:extLst>
          </p:cNvPr>
          <p:cNvSpPr>
            <a:spLocks noChangeArrowheads="1"/>
          </p:cNvSpPr>
          <p:nvPr/>
        </p:nvSpPr>
        <p:spPr bwMode="auto">
          <a:xfrm>
            <a:off x="1992313" y="1412876"/>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FF"/>
                </a:solidFill>
                <a:latin typeface="楷体" panose="02010609060101010101" pitchFamily="49" charset="-122"/>
                <a:ea typeface="楷体" panose="02010609060101010101" pitchFamily="49" charset="-122"/>
              </a:rPr>
              <a:t>端口输出数据寄存器：对</a:t>
            </a:r>
            <a:r>
              <a:rPr kumimoji="1" lang="en-US" altLang="zh-CN" sz="2400" b="1">
                <a:solidFill>
                  <a:srgbClr val="0000FF"/>
                </a:solidFill>
                <a:latin typeface="楷体" panose="02010609060101010101" pitchFamily="49" charset="-122"/>
                <a:ea typeface="楷体" panose="02010609060101010101" pitchFamily="49" charset="-122"/>
              </a:rPr>
              <a:t>IO</a:t>
            </a:r>
            <a:r>
              <a:rPr kumimoji="1" lang="zh-CN" altLang="en-US" sz="2400" b="1">
                <a:solidFill>
                  <a:srgbClr val="0000FF"/>
                </a:solidFill>
                <a:latin typeface="楷体" panose="02010609060101010101" pitchFamily="49" charset="-122"/>
                <a:ea typeface="楷体" panose="02010609060101010101" pitchFamily="49" charset="-122"/>
              </a:rPr>
              <a:t>口输出电平进行控制。</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29700" name="Picture 3">
            <a:extLst>
              <a:ext uri="{FF2B5EF4-FFF2-40B4-BE49-F238E27FC236}">
                <a16:creationId xmlns:a16="http://schemas.microsoft.com/office/drawing/2014/main" id="{BB494A7C-47C5-4F1A-82C3-721C2BDF6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2043114"/>
            <a:ext cx="8785225" cy="408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3836849"/>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F20F42D0-2585-48AD-B30B-50CC98882BAF}"/>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30723" name="矩形 5">
            <a:extLst>
              <a:ext uri="{FF2B5EF4-FFF2-40B4-BE49-F238E27FC236}">
                <a16:creationId xmlns:a16="http://schemas.microsoft.com/office/drawing/2014/main" id="{C90A69F5-1B1D-4101-ABB4-DA449F27851F}"/>
              </a:ext>
            </a:extLst>
          </p:cNvPr>
          <p:cNvSpPr>
            <a:spLocks noChangeArrowheads="1"/>
          </p:cNvSpPr>
          <p:nvPr/>
        </p:nvSpPr>
        <p:spPr bwMode="auto">
          <a:xfrm>
            <a:off x="1992313" y="1412876"/>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CC"/>
                </a:solidFill>
                <a:latin typeface="楷体" panose="02010609060101010101" pitchFamily="49" charset="-122"/>
                <a:ea typeface="楷体" panose="02010609060101010101" pitchFamily="49" charset="-122"/>
              </a:rPr>
              <a:t>位置位</a:t>
            </a:r>
            <a:r>
              <a:rPr kumimoji="1" lang="en-US" altLang="zh-CN" sz="2400" b="1">
                <a:solidFill>
                  <a:srgbClr val="0000CC"/>
                </a:solidFill>
                <a:latin typeface="楷体" panose="02010609060101010101" pitchFamily="49" charset="-122"/>
                <a:ea typeface="楷体" panose="02010609060101010101" pitchFamily="49" charset="-122"/>
              </a:rPr>
              <a:t>/</a:t>
            </a:r>
            <a:r>
              <a:rPr kumimoji="1" lang="zh-CN" altLang="en-US" sz="2400" b="1">
                <a:solidFill>
                  <a:srgbClr val="0000CC"/>
                </a:solidFill>
                <a:latin typeface="楷体" panose="02010609060101010101" pitchFamily="49" charset="-122"/>
                <a:ea typeface="楷体" panose="02010609060101010101" pitchFamily="49" charset="-122"/>
              </a:rPr>
              <a:t>复位寄存器</a:t>
            </a:r>
            <a:r>
              <a:rPr kumimoji="1" lang="en-US" altLang="zh-CN" sz="2400" b="1">
                <a:solidFill>
                  <a:srgbClr val="0000CC"/>
                </a:solidFill>
                <a:latin typeface="楷体" panose="02010609060101010101" pitchFamily="49" charset="-122"/>
                <a:ea typeface="楷体" panose="02010609060101010101" pitchFamily="49" charset="-122"/>
              </a:rPr>
              <a:t>BSRR</a:t>
            </a:r>
            <a:r>
              <a:rPr kumimoji="1" lang="zh-CN" altLang="en-US" sz="2400" b="1">
                <a:solidFill>
                  <a:srgbClr val="0000FF"/>
                </a:solidFill>
                <a:latin typeface="楷体" panose="02010609060101010101" pitchFamily="49" charset="-122"/>
                <a:ea typeface="楷体" panose="02010609060101010101" pitchFamily="49" charset="-122"/>
              </a:rPr>
              <a:t>。</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30724" name="Picture 2">
            <a:extLst>
              <a:ext uri="{FF2B5EF4-FFF2-40B4-BE49-F238E27FC236}">
                <a16:creationId xmlns:a16="http://schemas.microsoft.com/office/drawing/2014/main" id="{1E7AB2B5-07FE-41E5-8133-B188D11BD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963739"/>
            <a:ext cx="8789988" cy="456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772716"/>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FF1A2E13-7FCE-4193-9C0A-ADA6FF1E334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寄存器说明</a:t>
            </a:r>
          </a:p>
        </p:txBody>
      </p:sp>
      <p:sp>
        <p:nvSpPr>
          <p:cNvPr id="31747" name="矩形 5">
            <a:extLst>
              <a:ext uri="{FF2B5EF4-FFF2-40B4-BE49-F238E27FC236}">
                <a16:creationId xmlns:a16="http://schemas.microsoft.com/office/drawing/2014/main" id="{A9011896-AFBB-495A-81B1-B55EAC77CFF0}"/>
              </a:ext>
            </a:extLst>
          </p:cNvPr>
          <p:cNvSpPr>
            <a:spLocks noChangeArrowheads="1"/>
          </p:cNvSpPr>
          <p:nvPr/>
        </p:nvSpPr>
        <p:spPr bwMode="auto">
          <a:xfrm>
            <a:off x="1992313" y="1412876"/>
            <a:ext cx="828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FF"/>
                </a:solidFill>
                <a:latin typeface="楷体" panose="02010609060101010101" pitchFamily="49" charset="-122"/>
                <a:ea typeface="楷体" panose="02010609060101010101" pitchFamily="49" charset="-122"/>
              </a:rPr>
              <a:t>位复位寄存器</a:t>
            </a:r>
            <a:r>
              <a:rPr kumimoji="1" lang="en-US" altLang="zh-CN" sz="2400" b="1">
                <a:solidFill>
                  <a:srgbClr val="0000FF"/>
                </a:solidFill>
                <a:latin typeface="楷体" panose="02010609060101010101" pitchFamily="49" charset="-122"/>
                <a:ea typeface="楷体" panose="02010609060101010101" pitchFamily="49" charset="-122"/>
              </a:rPr>
              <a:t>BRR</a:t>
            </a:r>
          </a:p>
        </p:txBody>
      </p:sp>
      <p:pic>
        <p:nvPicPr>
          <p:cNvPr id="31748" name="Picture 2">
            <a:extLst>
              <a:ext uri="{FF2B5EF4-FFF2-40B4-BE49-F238E27FC236}">
                <a16:creationId xmlns:a16="http://schemas.microsoft.com/office/drawing/2014/main" id="{13A8DD97-74D1-4276-AEC5-6870A8DB9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589" y="1939925"/>
            <a:ext cx="7769225" cy="470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44828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5">
            <a:extLst>
              <a:ext uri="{FF2B5EF4-FFF2-40B4-BE49-F238E27FC236}">
                <a16:creationId xmlns:a16="http://schemas.microsoft.com/office/drawing/2014/main" id="{EA873058-3F2F-4E88-98F2-2E0CDAE447A5}"/>
              </a:ext>
            </a:extLst>
          </p:cNvPr>
          <p:cNvSpPr>
            <a:spLocks noChangeArrowheads="1"/>
          </p:cNvSpPr>
          <p:nvPr/>
        </p:nvSpPr>
        <p:spPr bwMode="auto">
          <a:xfrm>
            <a:off x="1919288" y="115888"/>
            <a:ext cx="8280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l"/>
            </a:pPr>
            <a:r>
              <a:rPr kumimoji="1" lang="zh-CN" altLang="en-US" sz="2400" b="1">
                <a:solidFill>
                  <a:srgbClr val="0000CC"/>
                </a:solidFill>
                <a:latin typeface="楷体" panose="02010609060101010101" pitchFamily="49" charset="-122"/>
                <a:ea typeface="楷体" panose="02010609060101010101" pitchFamily="49" charset="-122"/>
              </a:rPr>
              <a:t>配置锁定寄存器</a:t>
            </a:r>
            <a:r>
              <a:rPr kumimoji="1" lang="en-US" altLang="zh-CN" sz="2400" b="1">
                <a:solidFill>
                  <a:srgbClr val="0000CC"/>
                </a:solidFill>
                <a:latin typeface="楷体" panose="02010609060101010101" pitchFamily="49" charset="-122"/>
                <a:ea typeface="楷体" panose="02010609060101010101" pitchFamily="49" charset="-122"/>
              </a:rPr>
              <a:t>LCKR</a:t>
            </a:r>
            <a:r>
              <a:rPr kumimoji="1" lang="zh-CN" altLang="en-US" sz="2400" b="1">
                <a:solidFill>
                  <a:srgbClr val="0000FF"/>
                </a:solidFill>
                <a:latin typeface="楷体" panose="02010609060101010101" pitchFamily="49" charset="-122"/>
                <a:ea typeface="楷体" panose="02010609060101010101" pitchFamily="49" charset="-122"/>
              </a:rPr>
              <a:t>。</a:t>
            </a:r>
            <a:endParaRPr kumimoji="1" lang="en-US" altLang="zh-CN" sz="2400" b="1">
              <a:solidFill>
                <a:srgbClr val="0000FF"/>
              </a:solidFill>
              <a:latin typeface="楷体" panose="02010609060101010101" pitchFamily="49" charset="-122"/>
              <a:ea typeface="楷体" panose="02010609060101010101" pitchFamily="49" charset="-122"/>
            </a:endParaRPr>
          </a:p>
        </p:txBody>
      </p:sp>
      <p:pic>
        <p:nvPicPr>
          <p:cNvPr id="32771" name="Picture 2">
            <a:extLst>
              <a:ext uri="{FF2B5EF4-FFF2-40B4-BE49-F238E27FC236}">
                <a16:creationId xmlns:a16="http://schemas.microsoft.com/office/drawing/2014/main" id="{6177842F-305C-4D4E-9F22-B8090624F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577851"/>
            <a:ext cx="8137525" cy="613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642088"/>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60C5D3F6-70BE-4ED5-BAC1-B7B36C1E116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简单应用</a:t>
            </a:r>
            <a:r>
              <a:rPr kumimoji="1" lang="en-US" altLang="zh-CN" sz="3600" b="1">
                <a:latin typeface="Arial" panose="020B0604020202020204" pitchFamily="34" charset="0"/>
                <a:ea typeface="黑体" panose="02010609060101010101" pitchFamily="49" charset="-122"/>
              </a:rPr>
              <a:t>1</a:t>
            </a:r>
            <a:endParaRPr kumimoji="1" lang="zh-CN" altLang="en-US" sz="3600" b="1">
              <a:latin typeface="Arial" panose="020B0604020202020204" pitchFamily="34" charset="0"/>
              <a:ea typeface="黑体" panose="02010609060101010101" pitchFamily="49" charset="-122"/>
            </a:endParaRPr>
          </a:p>
        </p:txBody>
      </p:sp>
      <p:sp>
        <p:nvSpPr>
          <p:cNvPr id="33795" name="Rectangle 2">
            <a:extLst>
              <a:ext uri="{FF2B5EF4-FFF2-40B4-BE49-F238E27FC236}">
                <a16:creationId xmlns:a16="http://schemas.microsoft.com/office/drawing/2014/main" id="{68AA9B51-7F56-4C15-8E72-4E8CB4667A56}"/>
              </a:ext>
            </a:extLst>
          </p:cNvPr>
          <p:cNvSpPr>
            <a:spLocks noGrp="1" noChangeArrowheads="1"/>
          </p:cNvSpPr>
          <p:nvPr/>
        </p:nvSpPr>
        <p:spPr bwMode="auto">
          <a:xfrm>
            <a:off x="1758951" y="836614"/>
            <a:ext cx="865822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zh-CN" sz="2400">
                <a:solidFill>
                  <a:schemeClr val="tx2"/>
                </a:solidFill>
                <a:latin typeface="Franklin Gothic Medium" panose="020B0603020102020204" pitchFamily="34" charset="0"/>
                <a:ea typeface="微软雅黑" panose="020B0503020204020204" pitchFamily="34" charset="-122"/>
              </a:rPr>
              <a:t>例</a:t>
            </a:r>
            <a:r>
              <a:rPr lang="en-US" altLang="zh-CN" sz="2400">
                <a:solidFill>
                  <a:schemeClr val="tx2"/>
                </a:solidFill>
                <a:latin typeface="Franklin Gothic Medium" panose="020B0603020102020204" pitchFamily="34" charset="0"/>
                <a:ea typeface="微软雅黑" panose="020B0503020204020204" pitchFamily="34" charset="-122"/>
              </a:rPr>
              <a:t>1</a:t>
            </a:r>
            <a:r>
              <a:rPr lang="zh-CN" altLang="zh-CN" sz="2400">
                <a:solidFill>
                  <a:schemeClr val="tx2"/>
                </a:solidFill>
                <a:latin typeface="Franklin Gothic Medium" panose="020B0603020102020204" pitchFamily="34" charset="0"/>
                <a:ea typeface="微软雅黑" panose="020B0503020204020204" pitchFamily="34" charset="-122"/>
              </a:rPr>
              <a:t>：对端口A的8脚进行数据的读取，如果其数据位1，就写</a:t>
            </a:r>
            <a:r>
              <a:rPr lang="en-US" altLang="zh-CN" sz="2400">
                <a:solidFill>
                  <a:schemeClr val="tx2"/>
                </a:solidFill>
                <a:latin typeface="Franklin Gothic Medium" panose="020B0603020102020204" pitchFamily="34" charset="0"/>
                <a:ea typeface="微软雅黑" panose="020B0503020204020204" pitchFamily="34" charset="-122"/>
              </a:rPr>
              <a:t>0</a:t>
            </a:r>
            <a:r>
              <a:rPr lang="zh-CN" altLang="zh-CN" sz="2400">
                <a:solidFill>
                  <a:schemeClr val="tx2"/>
                </a:solidFill>
                <a:latin typeface="Franklin Gothic Medium" panose="020B0603020102020204" pitchFamily="34" charset="0"/>
                <a:ea typeface="微软雅黑" panose="020B0503020204020204" pitchFamily="34" charset="-122"/>
              </a:rPr>
              <a:t>；如果是0，就写1。</a:t>
            </a:r>
          </a:p>
        </p:txBody>
      </p:sp>
      <p:sp>
        <p:nvSpPr>
          <p:cNvPr id="6" name="Rectangle 3">
            <a:extLst>
              <a:ext uri="{FF2B5EF4-FFF2-40B4-BE49-F238E27FC236}">
                <a16:creationId xmlns:a16="http://schemas.microsoft.com/office/drawing/2014/main" id="{01D279F2-CAC0-45DA-BBA3-D4D7E5C7D2C8}"/>
              </a:ext>
            </a:extLst>
          </p:cNvPr>
          <p:cNvSpPr>
            <a:spLocks noGrp="1" noChangeArrowheads="1"/>
          </p:cNvSpPr>
          <p:nvPr/>
        </p:nvSpPr>
        <p:spPr bwMode="auto">
          <a:xfrm>
            <a:off x="1830389" y="2287588"/>
            <a:ext cx="858678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zh-CN" altLang="en-US" sz="3200">
                <a:latin typeface="Adobe Caslon Pro Bold" pitchFamily="18" charset="0"/>
                <a:ea typeface="黑体" panose="02010609060101010101" pitchFamily="49" charset="-122"/>
              </a:rPr>
              <a:t> </a:t>
            </a:r>
            <a:r>
              <a:rPr lang="zh-CN" altLang="en-US" sz="2400">
                <a:latin typeface="Adobe Caslon Pro Bold" pitchFamily="18" charset="0"/>
                <a:ea typeface="黑体" panose="02010609060101010101" pitchFamily="49" charset="-122"/>
              </a:rPr>
              <a:t>main()</a:t>
            </a: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a:t>
            </a: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 long value;</a:t>
            </a: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 value=GPIO_ReadOutputDataBit(GPIOA, GPIO_Pin_8); </a:t>
            </a: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If(value==0)</a:t>
            </a:r>
          </a:p>
          <a:p>
            <a:pPr eaLnBrk="1" hangingPunct="1">
              <a:spcBef>
                <a:spcPct val="20000"/>
              </a:spcBef>
              <a:buClr>
                <a:schemeClr val="folHlink"/>
              </a:buClr>
              <a:buSzPct val="60000"/>
              <a:buFont typeface="Wingdings" panose="05000000000000000000" pitchFamily="2" charset="2"/>
              <a:buNone/>
            </a:pPr>
            <a:r>
              <a:rPr lang="en-US" altLang="zh-CN" sz="2400">
                <a:latin typeface="Adobe Caslon Pro Bold" pitchFamily="18" charset="0"/>
                <a:ea typeface="黑体" panose="02010609060101010101" pitchFamily="49" charset="-122"/>
              </a:rPr>
              <a:t>	GPIO_WriteBit(GPIOA, GPIO_Pin_</a:t>
            </a:r>
            <a:r>
              <a:rPr lang="zh-CN" altLang="en-US" sz="2400">
                <a:latin typeface="Adobe Caslon Pro Bold" pitchFamily="18" charset="0"/>
                <a:ea typeface="黑体" panose="02010609060101010101" pitchFamily="49" charset="-122"/>
              </a:rPr>
              <a:t>8</a:t>
            </a:r>
            <a:r>
              <a:rPr lang="en-US" altLang="zh-CN" sz="2400">
                <a:latin typeface="Adobe Caslon Pro Bold" pitchFamily="18" charset="0"/>
                <a:ea typeface="黑体" panose="02010609060101010101" pitchFamily="49" charset="-122"/>
              </a:rPr>
              <a:t>, </a:t>
            </a:r>
            <a:r>
              <a:rPr lang="zh-CN" altLang="en-US" sz="2400">
                <a:latin typeface="Adobe Caslon Pro Bold" pitchFamily="18" charset="0"/>
                <a:ea typeface="黑体" panose="02010609060101010101" pitchFamily="49" charset="-122"/>
              </a:rPr>
              <a:t>0x100</a:t>
            </a:r>
            <a:r>
              <a:rPr lang="en-US" altLang="zh-CN" sz="2400">
                <a:latin typeface="Adobe Caslon Pro Bold" pitchFamily="18" charset="0"/>
                <a:ea typeface="黑体" panose="02010609060101010101" pitchFamily="49" charset="-122"/>
              </a:rPr>
              <a:t>);</a:t>
            </a:r>
            <a:endParaRPr lang="zh-CN" altLang="en-US" sz="2400">
              <a:latin typeface="Adobe Caslon Pro Bold" pitchFamily="18" charset="0"/>
              <a:ea typeface="黑体" panose="02010609060101010101" pitchFamily="49" charset="-122"/>
            </a:endParaRP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 else</a:t>
            </a:r>
          </a:p>
          <a:p>
            <a:pPr eaLnBrk="1" hangingPunct="1">
              <a:spcBef>
                <a:spcPct val="20000"/>
              </a:spcBef>
              <a:buClr>
                <a:schemeClr val="folHlink"/>
              </a:buClr>
              <a:buSzPct val="60000"/>
              <a:buFont typeface="Wingdings" panose="05000000000000000000" pitchFamily="2" charset="2"/>
              <a:buNone/>
            </a:pPr>
            <a:r>
              <a:rPr lang="en-US" altLang="zh-CN" sz="2400">
                <a:latin typeface="Adobe Caslon Pro Bold" pitchFamily="18" charset="0"/>
                <a:ea typeface="黑体" panose="02010609060101010101" pitchFamily="49" charset="-122"/>
              </a:rPr>
              <a:t>	GPIO_WriteBit(GPIOA, GPIO_Pin_</a:t>
            </a:r>
            <a:r>
              <a:rPr lang="zh-CN" altLang="en-US" sz="2400">
                <a:latin typeface="Adobe Caslon Pro Bold" pitchFamily="18" charset="0"/>
                <a:ea typeface="黑体" panose="02010609060101010101" pitchFamily="49" charset="-122"/>
              </a:rPr>
              <a:t>8</a:t>
            </a:r>
            <a:r>
              <a:rPr lang="en-US" altLang="zh-CN" sz="2400">
                <a:latin typeface="Adobe Caslon Pro Bold" pitchFamily="18" charset="0"/>
                <a:ea typeface="黑体" panose="02010609060101010101" pitchFamily="49" charset="-122"/>
              </a:rPr>
              <a:t>, </a:t>
            </a:r>
            <a:r>
              <a:rPr lang="zh-CN" altLang="en-US" sz="2400">
                <a:latin typeface="Adobe Caslon Pro Bold" pitchFamily="18" charset="0"/>
                <a:ea typeface="黑体" panose="02010609060101010101" pitchFamily="49" charset="-122"/>
              </a:rPr>
              <a:t>0x00</a:t>
            </a:r>
            <a:r>
              <a:rPr lang="en-US" altLang="zh-CN" sz="2400">
                <a:latin typeface="Adobe Caslon Pro Bold" pitchFamily="18" charset="0"/>
                <a:ea typeface="黑体" panose="02010609060101010101" pitchFamily="49" charset="-122"/>
              </a:rPr>
              <a:t>);</a:t>
            </a:r>
            <a:endParaRPr lang="zh-CN" altLang="en-US" sz="2400">
              <a:latin typeface="Adobe Caslon Pro Bold" pitchFamily="18" charset="0"/>
              <a:ea typeface="黑体" panose="02010609060101010101" pitchFamily="49" charset="-122"/>
            </a:endParaRPr>
          </a:p>
          <a:p>
            <a:pPr eaLnBrk="1" hangingPunct="1">
              <a:spcBef>
                <a:spcPct val="20000"/>
              </a:spcBef>
              <a:buClr>
                <a:schemeClr val="folHlink"/>
              </a:buClr>
              <a:buSzPct val="60000"/>
              <a:buFont typeface="Wingdings" panose="05000000000000000000" pitchFamily="2" charset="2"/>
              <a:buNone/>
            </a:pPr>
            <a:r>
              <a:rPr lang="zh-CN" altLang="en-US" sz="2400">
                <a:latin typeface="Adobe Caslon Pro Bold" pitchFamily="18" charset="0"/>
                <a:ea typeface="黑体" panose="02010609060101010101" pitchFamily="49" charset="-122"/>
              </a:rPr>
              <a:t>}</a:t>
            </a:r>
          </a:p>
        </p:txBody>
      </p:sp>
    </p:spTree>
    <p:extLst>
      <p:ext uri="{BB962C8B-B14F-4D97-AF65-F5344CB8AC3E}">
        <p14:creationId xmlns:p14="http://schemas.microsoft.com/office/powerpoint/2010/main" val="23978043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9E247DED-0D6A-4716-AECC-56D4251722B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简单应用</a:t>
            </a:r>
            <a:r>
              <a:rPr kumimoji="1" lang="en-US" altLang="zh-CN" sz="3600" b="1">
                <a:latin typeface="Arial" panose="020B0604020202020204" pitchFamily="34" charset="0"/>
                <a:ea typeface="黑体" panose="02010609060101010101" pitchFamily="49" charset="-122"/>
              </a:rPr>
              <a:t>2</a:t>
            </a:r>
            <a:endParaRPr kumimoji="1" lang="zh-CN" altLang="en-US" sz="3600" b="1">
              <a:latin typeface="Arial" panose="020B0604020202020204" pitchFamily="34" charset="0"/>
              <a:ea typeface="黑体" panose="02010609060101010101" pitchFamily="49" charset="-122"/>
            </a:endParaRPr>
          </a:p>
        </p:txBody>
      </p:sp>
      <p:sp>
        <p:nvSpPr>
          <p:cNvPr id="34819" name="Rectangle 3">
            <a:extLst>
              <a:ext uri="{FF2B5EF4-FFF2-40B4-BE49-F238E27FC236}">
                <a16:creationId xmlns:a16="http://schemas.microsoft.com/office/drawing/2014/main" id="{43216C0C-EF26-45E3-843A-29B5AFFAAF3E}"/>
              </a:ext>
            </a:extLst>
          </p:cNvPr>
          <p:cNvSpPr txBox="1">
            <a:spLocks noRot="1" noChangeArrowheads="1"/>
          </p:cNvSpPr>
          <p:nvPr/>
        </p:nvSpPr>
        <p:spPr bwMode="auto">
          <a:xfrm>
            <a:off x="1828800" y="1981200"/>
            <a:ext cx="854075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spcBef>
                <a:spcPct val="20000"/>
              </a:spcBef>
              <a:buClr>
                <a:schemeClr val="tx2"/>
              </a:buClr>
              <a:buSzPct val="50000"/>
              <a:buFont typeface="Wingdings" panose="05000000000000000000" pitchFamily="2" charset="2"/>
              <a:buNone/>
            </a:pPr>
            <a:r>
              <a:rPr lang="zh-CN" altLang="en-US" sz="3200">
                <a:ea typeface="黑体" panose="02010609060101010101" pitchFamily="49" charset="-122"/>
              </a:rPr>
              <a:t>硬件电气连接</a:t>
            </a:r>
          </a:p>
          <a:p>
            <a:pPr>
              <a:spcBef>
                <a:spcPct val="20000"/>
              </a:spcBef>
              <a:buClr>
                <a:schemeClr val="tx2"/>
              </a:buClr>
              <a:buSzPct val="50000"/>
              <a:buFont typeface="Wingdings" panose="05000000000000000000" pitchFamily="2" charset="2"/>
              <a:buNone/>
            </a:pPr>
            <a:r>
              <a:rPr lang="zh-CN" altLang="en-US" sz="3200">
                <a:ea typeface="黑体" panose="02010609060101010101" pitchFamily="49" charset="-122"/>
              </a:rPr>
              <a:t>通过</a:t>
            </a:r>
            <a:r>
              <a:rPr lang="en-US" altLang="zh-CN" sz="3200">
                <a:ea typeface="黑体" panose="02010609060101010101" pitchFamily="49" charset="-122"/>
              </a:rPr>
              <a:t>STM32F10x</a:t>
            </a:r>
          </a:p>
          <a:p>
            <a:pPr>
              <a:spcBef>
                <a:spcPct val="20000"/>
              </a:spcBef>
              <a:buClr>
                <a:schemeClr val="tx2"/>
              </a:buClr>
              <a:buSzPct val="50000"/>
              <a:buFont typeface="Wingdings" panose="05000000000000000000" pitchFamily="2" charset="2"/>
              <a:buNone/>
            </a:pPr>
            <a:r>
              <a:rPr lang="zh-CN" altLang="en-US" sz="3200">
                <a:ea typeface="黑体" panose="02010609060101010101" pitchFamily="49" charset="-122"/>
              </a:rPr>
              <a:t>的</a:t>
            </a:r>
            <a:r>
              <a:rPr lang="en-US" altLang="zh-CN" sz="3200">
                <a:ea typeface="黑体" panose="02010609060101010101" pitchFamily="49" charset="-122"/>
              </a:rPr>
              <a:t>PA12</a:t>
            </a:r>
            <a:r>
              <a:rPr lang="zh-CN" altLang="en-US" sz="3200">
                <a:ea typeface="黑体" panose="02010609060101010101" pitchFamily="49" charset="-122"/>
              </a:rPr>
              <a:t>脚操作</a:t>
            </a:r>
            <a:r>
              <a:rPr lang="en-US" altLang="zh-CN" sz="3200">
                <a:ea typeface="黑体" panose="02010609060101010101" pitchFamily="49" charset="-122"/>
              </a:rPr>
              <a:t>LED</a:t>
            </a:r>
          </a:p>
        </p:txBody>
      </p:sp>
      <p:pic>
        <p:nvPicPr>
          <p:cNvPr id="34820" name="Picture 6">
            <a:extLst>
              <a:ext uri="{FF2B5EF4-FFF2-40B4-BE49-F238E27FC236}">
                <a16:creationId xmlns:a16="http://schemas.microsoft.com/office/drawing/2014/main" id="{BD01BCD9-CDFE-4230-BF80-6484BC54D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9" y="2060575"/>
            <a:ext cx="44100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902995"/>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200B7AAD-5B87-4F29-A434-BC2ED4784B0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简单应用</a:t>
            </a:r>
            <a:r>
              <a:rPr kumimoji="1" lang="en-US" altLang="zh-CN" sz="3600" b="1">
                <a:latin typeface="Arial" panose="020B0604020202020204" pitchFamily="34" charset="0"/>
                <a:ea typeface="黑体" panose="02010609060101010101" pitchFamily="49" charset="-122"/>
              </a:rPr>
              <a:t>2</a:t>
            </a:r>
            <a:endParaRPr kumimoji="1" lang="zh-CN" altLang="en-US" sz="3600" b="1">
              <a:latin typeface="Arial" panose="020B0604020202020204" pitchFamily="34" charset="0"/>
              <a:ea typeface="黑体" panose="02010609060101010101" pitchFamily="49" charset="-122"/>
            </a:endParaRPr>
          </a:p>
        </p:txBody>
      </p:sp>
      <p:sp>
        <p:nvSpPr>
          <p:cNvPr id="7" name="Rectangle 3">
            <a:extLst>
              <a:ext uri="{FF2B5EF4-FFF2-40B4-BE49-F238E27FC236}">
                <a16:creationId xmlns:a16="http://schemas.microsoft.com/office/drawing/2014/main" id="{93025558-1268-4DF8-B050-2E8F965925AD}"/>
              </a:ext>
            </a:extLst>
          </p:cNvPr>
          <p:cNvSpPr txBox="1">
            <a:spLocks noRot="1" noChangeArrowheads="1"/>
          </p:cNvSpPr>
          <p:nvPr/>
        </p:nvSpPr>
        <p:spPr bwMode="auto">
          <a:xfrm>
            <a:off x="1703388" y="1700213"/>
            <a:ext cx="854075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lr>
                <a:schemeClr val="hlink"/>
              </a:buClr>
              <a:buSzPct val="70000"/>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fontAlgn="base">
              <a:spcBef>
                <a:spcPct val="20000"/>
              </a:spcBef>
              <a:spcAft>
                <a:spcPct val="0"/>
              </a:spcAft>
              <a:buClr>
                <a:schemeClr val="hlink"/>
              </a:buClr>
              <a:buSzPct val="80000"/>
              <a:buFont typeface="Wingdings" pitchFamily="2" charset="2"/>
              <a:buChar char="v"/>
              <a:defRPr sz="2400">
                <a:solidFill>
                  <a:schemeClr val="tx1"/>
                </a:solidFill>
                <a:latin typeface="+mn-lt"/>
                <a:ea typeface="+mn-ea"/>
              </a:defRPr>
            </a:lvl3pPr>
            <a:lvl4pPr marL="1600200" indent="-228600" algn="l" rtl="0" fontAlgn="base">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a:lstStyle>
          <a:p>
            <a:pPr>
              <a:lnSpc>
                <a:spcPct val="90000"/>
              </a:lnSpc>
              <a:buClr>
                <a:srgbClr val="CC0066"/>
              </a:buClr>
              <a:defRPr/>
            </a:pPr>
            <a:r>
              <a:rPr lang="zh-CN" altLang="en-US" kern="0" dirty="0">
                <a:solidFill>
                  <a:srgbClr val="0033CC"/>
                </a:solidFill>
                <a:latin typeface="Arial"/>
                <a:ea typeface="宋体"/>
              </a:rPr>
              <a:t>初始化端口</a:t>
            </a:r>
          </a:p>
          <a:p>
            <a:pPr>
              <a:lnSpc>
                <a:spcPct val="90000"/>
              </a:lnSpc>
              <a:buClr>
                <a:srgbClr val="CC0066"/>
              </a:buClr>
              <a:buFont typeface="Wingdings" pitchFamily="2" charset="2"/>
              <a:buNone/>
              <a:defRPr/>
            </a:pPr>
            <a:r>
              <a:rPr lang="zh-CN" altLang="en-US" kern="0" dirty="0">
                <a:solidFill>
                  <a:srgbClr val="0033CC"/>
                </a:solidFill>
                <a:latin typeface="Arial"/>
                <a:ea typeface="宋体"/>
              </a:rPr>
              <a:t>	</a:t>
            </a:r>
            <a:r>
              <a:rPr lang="en-US" altLang="zh-CN" sz="1600" kern="0" dirty="0">
                <a:solidFill>
                  <a:srgbClr val="0033CC"/>
                </a:solidFill>
                <a:latin typeface="Arial"/>
                <a:ea typeface="宋体"/>
              </a:rPr>
              <a:t>RCC_APB2PeriphClockCmd(RCC_APB2Periph_GPIOA, ENABLE); //</a:t>
            </a:r>
            <a:r>
              <a:rPr lang="zh-CN" altLang="en-US" sz="1600" kern="0" dirty="0">
                <a:solidFill>
                  <a:srgbClr val="0033CC"/>
                </a:solidFill>
                <a:latin typeface="Arial"/>
                <a:ea typeface="宋体"/>
              </a:rPr>
              <a:t>使能端口</a:t>
            </a:r>
            <a:r>
              <a:rPr lang="en-US" altLang="zh-CN" sz="1600" kern="0" dirty="0">
                <a:solidFill>
                  <a:srgbClr val="0033CC"/>
                </a:solidFill>
                <a:latin typeface="Arial"/>
                <a:ea typeface="宋体"/>
              </a:rPr>
              <a:t>A</a:t>
            </a:r>
            <a:r>
              <a:rPr lang="zh-CN" altLang="en-US" sz="1600" kern="0" dirty="0">
                <a:solidFill>
                  <a:srgbClr val="0033CC"/>
                </a:solidFill>
                <a:latin typeface="Arial"/>
                <a:ea typeface="宋体"/>
              </a:rPr>
              <a:t>的时钟</a:t>
            </a:r>
          </a:p>
          <a:p>
            <a:pPr>
              <a:lnSpc>
                <a:spcPct val="90000"/>
              </a:lnSpc>
              <a:buClr>
                <a:srgbClr val="CC0066"/>
              </a:buClr>
              <a:buFont typeface="Wingdings" pitchFamily="2" charset="2"/>
              <a:buNone/>
              <a:defRPr/>
            </a:pPr>
            <a:r>
              <a:rPr lang="zh-CN" altLang="en-US" sz="1600" kern="0" dirty="0">
                <a:solidFill>
                  <a:srgbClr val="0033CC"/>
                </a:solidFill>
                <a:latin typeface="Arial"/>
                <a:ea typeface="宋体"/>
              </a:rPr>
              <a:t>       </a:t>
            </a:r>
            <a:r>
              <a:rPr lang="en-US" altLang="zh-CN" sz="1600" kern="0" dirty="0" err="1">
                <a:solidFill>
                  <a:srgbClr val="0033CC"/>
                </a:solidFill>
                <a:latin typeface="Arial"/>
                <a:ea typeface="宋体"/>
              </a:rPr>
              <a:t>GPIO_InitStructure.GPIO_Pin</a:t>
            </a:r>
            <a:r>
              <a:rPr lang="en-US" altLang="zh-CN" sz="1600" kern="0" dirty="0">
                <a:solidFill>
                  <a:srgbClr val="0033CC"/>
                </a:solidFill>
                <a:latin typeface="Arial"/>
                <a:ea typeface="宋体"/>
              </a:rPr>
              <a:t> = GPIO_Pin_12; 	      //</a:t>
            </a:r>
            <a:r>
              <a:rPr lang="zh-CN" altLang="en-US" sz="1600" kern="0" dirty="0">
                <a:solidFill>
                  <a:srgbClr val="0033CC"/>
                </a:solidFill>
                <a:latin typeface="Arial"/>
                <a:ea typeface="宋体"/>
              </a:rPr>
              <a:t>选择</a:t>
            </a:r>
            <a:r>
              <a:rPr lang="en-US" altLang="zh-CN" sz="1600" kern="0" dirty="0">
                <a:solidFill>
                  <a:srgbClr val="0033CC"/>
                </a:solidFill>
                <a:latin typeface="Arial"/>
                <a:ea typeface="宋体"/>
              </a:rPr>
              <a:t>PA12</a:t>
            </a:r>
            <a:r>
              <a:rPr lang="zh-CN" altLang="en-US" sz="1600" kern="0" dirty="0">
                <a:solidFill>
                  <a:srgbClr val="0033CC"/>
                </a:solidFill>
                <a:latin typeface="Arial"/>
                <a:ea typeface="宋体"/>
              </a:rPr>
              <a:t>脚</a:t>
            </a:r>
          </a:p>
          <a:p>
            <a:pPr>
              <a:lnSpc>
                <a:spcPct val="90000"/>
              </a:lnSpc>
              <a:buClr>
                <a:srgbClr val="CC0066"/>
              </a:buClr>
              <a:buFont typeface="Wingdings" pitchFamily="2" charset="2"/>
              <a:buNone/>
              <a:defRPr/>
            </a:pPr>
            <a:r>
              <a:rPr lang="zh-CN" altLang="en-US" sz="1600" kern="0" dirty="0">
                <a:solidFill>
                  <a:srgbClr val="0033CC"/>
                </a:solidFill>
                <a:latin typeface="Arial"/>
                <a:ea typeface="宋体"/>
              </a:rPr>
              <a:t>       </a:t>
            </a:r>
            <a:r>
              <a:rPr lang="en-US" altLang="zh-CN" sz="1600" kern="0" dirty="0" err="1">
                <a:solidFill>
                  <a:srgbClr val="0033CC"/>
                </a:solidFill>
                <a:latin typeface="Arial"/>
                <a:ea typeface="宋体"/>
              </a:rPr>
              <a:t>GPIO_InitStructure.GPIO_Mode</a:t>
            </a:r>
            <a:r>
              <a:rPr lang="en-US" altLang="zh-CN" sz="1600" kern="0" dirty="0">
                <a:solidFill>
                  <a:srgbClr val="0033CC"/>
                </a:solidFill>
                <a:latin typeface="Arial"/>
                <a:ea typeface="宋体"/>
              </a:rPr>
              <a:t> = </a:t>
            </a:r>
            <a:r>
              <a:rPr lang="en-US" altLang="zh-CN" sz="1600" kern="0" dirty="0" err="1">
                <a:solidFill>
                  <a:srgbClr val="0033CC"/>
                </a:solidFill>
                <a:latin typeface="Arial"/>
                <a:ea typeface="宋体"/>
              </a:rPr>
              <a:t>GPIO_Mode_Out_PP</a:t>
            </a:r>
            <a:r>
              <a:rPr lang="en-US" altLang="zh-CN" sz="1600" kern="0" dirty="0">
                <a:solidFill>
                  <a:srgbClr val="0033CC"/>
                </a:solidFill>
                <a:latin typeface="Arial"/>
                <a:ea typeface="宋体"/>
              </a:rPr>
              <a:t>;    //</a:t>
            </a:r>
            <a:r>
              <a:rPr lang="zh-CN" altLang="en-US" sz="1600" kern="0" dirty="0">
                <a:solidFill>
                  <a:srgbClr val="0033CC"/>
                </a:solidFill>
                <a:latin typeface="Arial"/>
                <a:ea typeface="宋体"/>
              </a:rPr>
              <a:t>选择引脚模式为推挽式输出</a:t>
            </a:r>
          </a:p>
          <a:p>
            <a:pPr>
              <a:lnSpc>
                <a:spcPct val="90000"/>
              </a:lnSpc>
              <a:buClr>
                <a:srgbClr val="CC0066"/>
              </a:buClr>
              <a:buFont typeface="Wingdings" pitchFamily="2" charset="2"/>
              <a:buNone/>
              <a:defRPr/>
            </a:pPr>
            <a:r>
              <a:rPr lang="zh-CN" altLang="en-US" sz="1600" kern="0" dirty="0">
                <a:solidFill>
                  <a:srgbClr val="0033CC"/>
                </a:solidFill>
                <a:latin typeface="Arial"/>
                <a:ea typeface="宋体"/>
              </a:rPr>
              <a:t>       </a:t>
            </a:r>
            <a:r>
              <a:rPr lang="en-US" altLang="zh-CN" sz="1600" kern="0" dirty="0" err="1">
                <a:solidFill>
                  <a:srgbClr val="0033CC"/>
                </a:solidFill>
                <a:latin typeface="Arial"/>
                <a:ea typeface="宋体"/>
              </a:rPr>
              <a:t>GPIO_InitStructure.GPIO_Speed</a:t>
            </a:r>
            <a:r>
              <a:rPr lang="en-US" altLang="zh-CN" sz="1600" kern="0" dirty="0">
                <a:solidFill>
                  <a:srgbClr val="0033CC"/>
                </a:solidFill>
                <a:latin typeface="Arial"/>
                <a:ea typeface="宋体"/>
              </a:rPr>
              <a:t> = GPIO_Speed_2MHz;    //</a:t>
            </a:r>
            <a:r>
              <a:rPr lang="zh-CN" altLang="en-US" sz="1600" kern="0" dirty="0">
                <a:solidFill>
                  <a:srgbClr val="0033CC"/>
                </a:solidFill>
                <a:latin typeface="Arial"/>
                <a:ea typeface="宋体"/>
              </a:rPr>
              <a:t>选择引脚的操作速度</a:t>
            </a:r>
          </a:p>
          <a:p>
            <a:pPr>
              <a:lnSpc>
                <a:spcPct val="90000"/>
              </a:lnSpc>
              <a:buClr>
                <a:srgbClr val="CC0066"/>
              </a:buClr>
              <a:buFont typeface="Wingdings" pitchFamily="2" charset="2"/>
              <a:buNone/>
              <a:defRPr/>
            </a:pPr>
            <a:r>
              <a:rPr lang="zh-CN" altLang="en-US" sz="1600" kern="0" dirty="0">
                <a:solidFill>
                  <a:srgbClr val="0033CC"/>
                </a:solidFill>
                <a:latin typeface="Arial"/>
                <a:ea typeface="宋体"/>
              </a:rPr>
              <a:t>       </a:t>
            </a:r>
            <a:r>
              <a:rPr lang="en-US" altLang="zh-CN" sz="1600" kern="0" dirty="0" err="1">
                <a:solidFill>
                  <a:srgbClr val="0033CC"/>
                </a:solidFill>
                <a:latin typeface="Arial"/>
                <a:ea typeface="宋体"/>
              </a:rPr>
              <a:t>GPIO_Init</a:t>
            </a:r>
            <a:r>
              <a:rPr lang="en-US" altLang="zh-CN" sz="1600" kern="0" dirty="0">
                <a:solidFill>
                  <a:srgbClr val="0033CC"/>
                </a:solidFill>
                <a:latin typeface="Arial"/>
                <a:ea typeface="宋体"/>
              </a:rPr>
              <a:t>(GPIOA, &amp;</a:t>
            </a:r>
            <a:r>
              <a:rPr lang="en-US" altLang="zh-CN" sz="1600" kern="0" dirty="0" err="1">
                <a:solidFill>
                  <a:srgbClr val="0033CC"/>
                </a:solidFill>
                <a:latin typeface="Arial"/>
                <a:ea typeface="宋体"/>
              </a:rPr>
              <a:t>GPIO_InitStructure</a:t>
            </a:r>
            <a:r>
              <a:rPr lang="en-US" altLang="zh-CN" sz="1600" kern="0" dirty="0">
                <a:solidFill>
                  <a:srgbClr val="0033CC"/>
                </a:solidFill>
                <a:latin typeface="Arial"/>
                <a:ea typeface="宋体"/>
              </a:rPr>
              <a:t>);                             //</a:t>
            </a:r>
            <a:r>
              <a:rPr lang="zh-CN" altLang="en-US" sz="1600" kern="0" dirty="0">
                <a:solidFill>
                  <a:srgbClr val="0033CC"/>
                </a:solidFill>
                <a:latin typeface="Arial"/>
                <a:ea typeface="宋体"/>
              </a:rPr>
              <a:t>应用</a:t>
            </a:r>
          </a:p>
          <a:p>
            <a:pPr>
              <a:lnSpc>
                <a:spcPct val="90000"/>
              </a:lnSpc>
              <a:buClr>
                <a:srgbClr val="CC0066"/>
              </a:buClr>
              <a:defRPr/>
            </a:pPr>
            <a:r>
              <a:rPr lang="zh-CN" altLang="en-US" kern="0" dirty="0">
                <a:solidFill>
                  <a:srgbClr val="0033CC"/>
                </a:solidFill>
                <a:latin typeface="Arial"/>
                <a:ea typeface="宋体"/>
              </a:rPr>
              <a:t>端口操作</a:t>
            </a:r>
          </a:p>
          <a:p>
            <a:pPr lvl="1">
              <a:lnSpc>
                <a:spcPct val="90000"/>
              </a:lnSpc>
              <a:buClr>
                <a:srgbClr val="3399FF"/>
              </a:buClr>
              <a:defRPr/>
            </a:pPr>
            <a:r>
              <a:rPr lang="zh-CN" altLang="en-US" kern="0" dirty="0">
                <a:solidFill>
                  <a:srgbClr val="0033CC"/>
                </a:solidFill>
                <a:latin typeface="Arial"/>
                <a:ea typeface="宋体"/>
              </a:rPr>
              <a:t>点亮</a:t>
            </a:r>
            <a:r>
              <a:rPr lang="en-US" altLang="zh-CN" kern="0" dirty="0">
                <a:solidFill>
                  <a:srgbClr val="0033CC"/>
                </a:solidFill>
                <a:latin typeface="Arial"/>
                <a:ea typeface="宋体"/>
              </a:rPr>
              <a:t>LED</a:t>
            </a:r>
            <a:r>
              <a:rPr lang="zh-CN" altLang="en-US" kern="0" dirty="0">
                <a:solidFill>
                  <a:srgbClr val="0033CC"/>
                </a:solidFill>
                <a:latin typeface="Arial"/>
                <a:ea typeface="宋体"/>
              </a:rPr>
              <a:t>：</a:t>
            </a:r>
            <a:r>
              <a:rPr lang="en-US" altLang="zh-CN" sz="1600" kern="0" dirty="0" err="1">
                <a:solidFill>
                  <a:srgbClr val="0033CC"/>
                </a:solidFill>
                <a:latin typeface="Arial"/>
                <a:ea typeface="宋体"/>
              </a:rPr>
              <a:t>GPIO_ResetBits</a:t>
            </a:r>
            <a:r>
              <a:rPr lang="en-US" altLang="zh-CN" sz="1600" kern="0" dirty="0">
                <a:solidFill>
                  <a:srgbClr val="0033CC"/>
                </a:solidFill>
                <a:latin typeface="Arial"/>
                <a:ea typeface="宋体"/>
              </a:rPr>
              <a:t>(GPIOA, GPIO_Pin_12);</a:t>
            </a:r>
          </a:p>
          <a:p>
            <a:pPr lvl="1">
              <a:lnSpc>
                <a:spcPct val="90000"/>
              </a:lnSpc>
              <a:buClr>
                <a:srgbClr val="3399FF"/>
              </a:buClr>
              <a:defRPr/>
            </a:pPr>
            <a:r>
              <a:rPr lang="zh-CN" altLang="en-US" kern="0" dirty="0">
                <a:solidFill>
                  <a:srgbClr val="0033CC"/>
                </a:solidFill>
                <a:latin typeface="Arial"/>
                <a:ea typeface="宋体"/>
              </a:rPr>
              <a:t>熄灭</a:t>
            </a:r>
            <a:r>
              <a:rPr lang="en-US" altLang="zh-CN" kern="0" dirty="0">
                <a:solidFill>
                  <a:srgbClr val="0033CC"/>
                </a:solidFill>
                <a:latin typeface="Arial"/>
                <a:ea typeface="宋体"/>
              </a:rPr>
              <a:t>LED</a:t>
            </a:r>
            <a:r>
              <a:rPr lang="zh-CN" altLang="en-US" kern="0" dirty="0">
                <a:solidFill>
                  <a:srgbClr val="0033CC"/>
                </a:solidFill>
                <a:latin typeface="Arial"/>
                <a:ea typeface="宋体"/>
              </a:rPr>
              <a:t>：</a:t>
            </a:r>
            <a:r>
              <a:rPr lang="en-US" altLang="zh-CN" sz="1600" kern="0" dirty="0" err="1">
                <a:solidFill>
                  <a:srgbClr val="0033CC"/>
                </a:solidFill>
                <a:latin typeface="Arial"/>
                <a:ea typeface="宋体"/>
              </a:rPr>
              <a:t>GPIO_SetBits</a:t>
            </a:r>
            <a:r>
              <a:rPr lang="en-US" altLang="zh-CN" sz="1600" kern="0" dirty="0">
                <a:solidFill>
                  <a:srgbClr val="0033CC"/>
                </a:solidFill>
                <a:latin typeface="Arial"/>
                <a:ea typeface="宋体"/>
              </a:rPr>
              <a:t>(GPIOA, GPIO_Pin_12);</a:t>
            </a:r>
            <a:endParaRPr lang="en-US" altLang="zh-CN" kern="0" dirty="0">
              <a:solidFill>
                <a:srgbClr val="0033CC"/>
              </a:solidFill>
              <a:latin typeface="Arial"/>
              <a:ea typeface="宋体"/>
            </a:endParaRPr>
          </a:p>
          <a:p>
            <a:pPr lvl="1">
              <a:lnSpc>
                <a:spcPct val="90000"/>
              </a:lnSpc>
              <a:buClr>
                <a:srgbClr val="3399FF"/>
              </a:buClr>
              <a:buFont typeface="Wingdings" pitchFamily="2" charset="2"/>
              <a:buNone/>
              <a:defRPr/>
            </a:pPr>
            <a:endParaRPr lang="en-US" altLang="zh-CN" sz="1600" kern="0" dirty="0">
              <a:solidFill>
                <a:srgbClr val="0033CC"/>
              </a:solidFill>
              <a:latin typeface="Arial"/>
              <a:ea typeface="宋体"/>
            </a:endParaRPr>
          </a:p>
        </p:txBody>
      </p:sp>
    </p:spTree>
    <p:extLst>
      <p:ext uri="{BB962C8B-B14F-4D97-AF65-F5344CB8AC3E}">
        <p14:creationId xmlns:p14="http://schemas.microsoft.com/office/powerpoint/2010/main" val="2381990796"/>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2BFA041C-DB1E-4F4F-98D1-FD2186B4737D}"/>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简单应用</a:t>
            </a:r>
            <a:r>
              <a:rPr kumimoji="1" lang="en-US" altLang="zh-CN" sz="3600" b="1">
                <a:latin typeface="Arial" panose="020B0604020202020204" pitchFamily="34" charset="0"/>
                <a:ea typeface="黑体" panose="02010609060101010101" pitchFamily="49" charset="-122"/>
              </a:rPr>
              <a:t>3</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196A928B-39C4-4E91-9DC3-902F3D7A5B84}"/>
              </a:ext>
            </a:extLst>
          </p:cNvPr>
          <p:cNvSpPr>
            <a:spLocks noGrp="1" noChangeArrowheads="1"/>
          </p:cNvSpPr>
          <p:nvPr/>
        </p:nvSpPr>
        <p:spPr bwMode="auto">
          <a:xfrm>
            <a:off x="2095500" y="1195389"/>
            <a:ext cx="7793038"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pPr eaLnBrk="1" hangingPunct="1">
              <a:defRPr/>
            </a:pPr>
            <a:r>
              <a:rPr lang="zh-CN" altLang="en-US" sz="4000" kern="0" dirty="0">
                <a:solidFill>
                  <a:srgbClr val="333399"/>
                </a:solidFill>
                <a:latin typeface="Tahoma"/>
                <a:ea typeface="宋体"/>
              </a:rPr>
              <a:t>例</a:t>
            </a:r>
            <a:r>
              <a:rPr lang="en-US" altLang="zh-CN" sz="4000" kern="0" dirty="0">
                <a:solidFill>
                  <a:srgbClr val="333399"/>
                </a:solidFill>
                <a:latin typeface="Tahoma"/>
                <a:ea typeface="宋体"/>
              </a:rPr>
              <a:t>3</a:t>
            </a:r>
            <a:r>
              <a:rPr lang="zh-CN" altLang="en-US" sz="4000" kern="0" dirty="0">
                <a:solidFill>
                  <a:srgbClr val="333399"/>
                </a:solidFill>
                <a:latin typeface="Tahoma"/>
                <a:ea typeface="宋体"/>
              </a:rPr>
              <a:t>：实现下列</a:t>
            </a:r>
            <a:r>
              <a:rPr lang="zh-CN" altLang="zh-CN" sz="4000" kern="0" dirty="0">
                <a:solidFill>
                  <a:srgbClr val="333399"/>
                </a:solidFill>
                <a:latin typeface="Tahoma"/>
                <a:ea typeface="宋体"/>
              </a:rPr>
              <a:t>LED</a:t>
            </a:r>
            <a:r>
              <a:rPr lang="zh-CN" altLang="en-US" sz="4000" kern="0" dirty="0">
                <a:solidFill>
                  <a:srgbClr val="333399"/>
                </a:solidFill>
                <a:latin typeface="Tahoma"/>
                <a:ea typeface="宋体"/>
              </a:rPr>
              <a:t>的闪烁程序</a:t>
            </a:r>
          </a:p>
        </p:txBody>
      </p:sp>
      <p:pic>
        <p:nvPicPr>
          <p:cNvPr id="36868" name="Picture 3">
            <a:extLst>
              <a:ext uri="{FF2B5EF4-FFF2-40B4-BE49-F238E27FC236}">
                <a16:creationId xmlns:a16="http://schemas.microsoft.com/office/drawing/2014/main" id="{153B1925-20BA-4E07-ADB7-81C6755D7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3136901"/>
            <a:ext cx="693420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251688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E722A12-A94B-4F36-86E1-A28BB6E57FEC}"/>
              </a:ext>
            </a:extLst>
          </p:cNvPr>
          <p:cNvSpPr>
            <a:spLocks noGrp="1" noChangeArrowheads="1"/>
          </p:cNvSpPr>
          <p:nvPr/>
        </p:nvSpPr>
        <p:spPr bwMode="auto">
          <a:xfrm>
            <a:off x="1676400" y="266700"/>
            <a:ext cx="88392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#include "stm32f10x.h"</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int main(void)</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a:t>
            </a:r>
            <a:r>
              <a:rPr lang="zh-CN" altLang="en-US" sz="1600" b="1" kern="0" dirty="0">
                <a:solidFill>
                  <a:srgbClr val="000000"/>
                </a:solidFill>
                <a:latin typeface="Tahoma"/>
                <a:ea typeface="宋体"/>
              </a:rPr>
              <a:t>打开相应外设的时钟：</a:t>
            </a:r>
            <a:r>
              <a:rPr lang="zh-CN" altLang="zh-CN" sz="1600" b="1" kern="0" dirty="0">
                <a:solidFill>
                  <a:srgbClr val="000000"/>
                </a:solidFill>
                <a:latin typeface="Tahoma"/>
                <a:ea typeface="宋体"/>
              </a:rPr>
              <a:t>GPIOB</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RCC_APB2PeriphClockCmd(RCC_APB2Periph_GPIOB , ENABLE);</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a:t>
            </a:r>
            <a:r>
              <a:rPr lang="zh-CN" altLang="en-US" sz="1600" b="1" kern="0" dirty="0">
                <a:solidFill>
                  <a:srgbClr val="000000"/>
                </a:solidFill>
                <a:latin typeface="Tahoma"/>
                <a:ea typeface="宋体"/>
              </a:rPr>
              <a:t>初始化</a:t>
            </a:r>
            <a:r>
              <a:rPr lang="zh-CN" altLang="zh-CN" sz="1600" b="1" kern="0" dirty="0">
                <a:solidFill>
                  <a:srgbClr val="000000"/>
                </a:solidFill>
                <a:latin typeface="Tahoma"/>
                <a:ea typeface="宋体"/>
              </a:rPr>
              <a:t>GPIOB</a:t>
            </a:r>
            <a:r>
              <a:rPr lang="zh-CN" altLang="en-US" sz="1600" b="1" kern="0" dirty="0">
                <a:solidFill>
                  <a:srgbClr val="000000"/>
                </a:solidFill>
                <a:latin typeface="Tahoma"/>
                <a:ea typeface="宋体"/>
              </a:rPr>
              <a:t>，用于驱动</a:t>
            </a:r>
            <a:r>
              <a:rPr lang="zh-CN" altLang="zh-CN" sz="1600" b="1" kern="0" dirty="0">
                <a:solidFill>
                  <a:srgbClr val="000000"/>
                </a:solidFill>
                <a:latin typeface="Tahoma"/>
                <a:ea typeface="宋体"/>
              </a:rPr>
              <a:t>LED</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GPIO_InitStructure.GPIO_Pin = GPIO_Pin_8;</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GPIO_InitStructure.GPIO_Mode = GPIO_Mode_Out_PP;//</a:t>
            </a:r>
            <a:r>
              <a:rPr lang="zh-CN" altLang="en-US" sz="1600" b="1" kern="0" dirty="0">
                <a:solidFill>
                  <a:srgbClr val="000000"/>
                </a:solidFill>
                <a:latin typeface="Tahoma"/>
                <a:ea typeface="宋体"/>
              </a:rPr>
              <a:t>推挽输出</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GPIO_InitStructure.GPIO_Speed = GPIO_Speed_50MHz;//</a:t>
            </a:r>
            <a:r>
              <a:rPr lang="zh-CN" altLang="en-US" sz="1600" b="1" kern="0" dirty="0">
                <a:solidFill>
                  <a:srgbClr val="000000"/>
                </a:solidFill>
                <a:latin typeface="Tahoma"/>
                <a:ea typeface="宋体"/>
              </a:rPr>
              <a:t>最高输出速度为</a:t>
            </a:r>
            <a:r>
              <a:rPr lang="zh-CN" altLang="zh-CN" sz="1600" b="1" kern="0" dirty="0">
                <a:solidFill>
                  <a:srgbClr val="000000"/>
                </a:solidFill>
                <a:latin typeface="Tahoma"/>
                <a:ea typeface="宋体"/>
              </a:rPr>
              <a:t>50MHz</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GPIO_Init(GPIOB, &amp;GPIO_InitStructure);</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while (1)</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GPIO_SetBits(GPIOB,GPIO_Pin_8);//</a:t>
            </a:r>
            <a:r>
              <a:rPr lang="zh-CN" altLang="en-US" sz="1600" b="1" kern="0" dirty="0">
                <a:solidFill>
                  <a:srgbClr val="000000"/>
                </a:solidFill>
                <a:latin typeface="Tahoma"/>
                <a:ea typeface="宋体"/>
              </a:rPr>
              <a:t>点亮</a:t>
            </a:r>
            <a:r>
              <a:rPr lang="zh-CN" altLang="zh-CN" sz="1600" b="1" kern="0" dirty="0">
                <a:solidFill>
                  <a:srgbClr val="000000"/>
                </a:solidFill>
                <a:latin typeface="Tahoma"/>
                <a:ea typeface="宋体"/>
              </a:rPr>
              <a:t>LED1</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Delay(1000000);//</a:t>
            </a:r>
            <a:r>
              <a:rPr lang="zh-CN" altLang="en-US" sz="1600" b="1" kern="0" dirty="0">
                <a:solidFill>
                  <a:srgbClr val="000000"/>
                </a:solidFill>
                <a:latin typeface="Tahoma"/>
                <a:ea typeface="宋体"/>
              </a:rPr>
              <a:t>多点亮一会，使人能看到</a:t>
            </a:r>
            <a:r>
              <a:rPr lang="zh-CN" altLang="zh-CN" sz="1600" b="1" kern="0" dirty="0">
                <a:solidFill>
                  <a:srgbClr val="000000"/>
                </a:solidFill>
                <a:latin typeface="Tahoma"/>
                <a:ea typeface="宋体"/>
              </a:rPr>
              <a:t>LED</a:t>
            </a:r>
            <a:r>
              <a:rPr lang="zh-CN" altLang="en-US" sz="1600" b="1" kern="0" dirty="0">
                <a:solidFill>
                  <a:srgbClr val="000000"/>
                </a:solidFill>
                <a:latin typeface="Tahoma"/>
                <a:ea typeface="宋体"/>
              </a:rPr>
              <a:t>的确切变化</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Delay(1000000);</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GPIO_ResetBits(GPIOB,GPIO_Pin_8);//</a:t>
            </a:r>
            <a:r>
              <a:rPr lang="zh-CN" altLang="en-US" sz="1600" b="1" kern="0" dirty="0">
                <a:solidFill>
                  <a:srgbClr val="000000"/>
                </a:solidFill>
                <a:latin typeface="Tahoma"/>
                <a:ea typeface="宋体"/>
              </a:rPr>
              <a:t>熄灭</a:t>
            </a:r>
            <a:r>
              <a:rPr lang="zh-CN" altLang="zh-CN" sz="1600" b="1" kern="0" dirty="0">
                <a:solidFill>
                  <a:srgbClr val="000000"/>
                </a:solidFill>
                <a:latin typeface="Tahoma"/>
                <a:ea typeface="宋体"/>
              </a:rPr>
              <a:t>LED1</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Delay(1000000);</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Delay(1000000);</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void Delay( nCount)</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  for(; nCount != 0; nCount--);</a:t>
            </a:r>
          </a:p>
          <a:p>
            <a:pPr eaLnBrk="1" hangingPunct="1">
              <a:lnSpc>
                <a:spcPct val="80000"/>
              </a:lnSpc>
              <a:buClr>
                <a:srgbClr val="3333CC"/>
              </a:buClr>
              <a:buFont typeface="Wingdings" pitchFamily="2" charset="2"/>
              <a:buNone/>
              <a:defRPr/>
            </a:pPr>
            <a:r>
              <a:rPr lang="zh-CN" altLang="zh-CN" sz="1600" b="1" kern="0" dirty="0">
                <a:solidFill>
                  <a:srgbClr val="000000"/>
                </a:solidFill>
                <a:latin typeface="Tahoma"/>
                <a:ea typeface="宋体"/>
              </a:rPr>
              <a:t>}</a:t>
            </a:r>
          </a:p>
        </p:txBody>
      </p:sp>
    </p:spTree>
    <p:extLst>
      <p:ext uri="{BB962C8B-B14F-4D97-AF65-F5344CB8AC3E}">
        <p14:creationId xmlns:p14="http://schemas.microsoft.com/office/powerpoint/2010/main" val="2353986438"/>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a:extLst>
              <a:ext uri="{FF2B5EF4-FFF2-40B4-BE49-F238E27FC236}">
                <a16:creationId xmlns:a16="http://schemas.microsoft.com/office/drawing/2014/main" id="{D7654170-5617-4019-BD22-84070B5B556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  GPIO</a:t>
            </a:r>
            <a:r>
              <a:rPr kumimoji="1" lang="zh-CN" altLang="en-US" sz="3600" b="1">
                <a:latin typeface="Arial" panose="020B0604020202020204" pitchFamily="34" charset="0"/>
                <a:ea typeface="黑体" panose="02010609060101010101" pitchFamily="49" charset="-122"/>
              </a:rPr>
              <a:t>简单应用</a:t>
            </a:r>
            <a:r>
              <a:rPr kumimoji="1" lang="en-US" altLang="zh-CN" sz="3600" b="1">
                <a:latin typeface="Arial" panose="020B0604020202020204" pitchFamily="34" charset="0"/>
                <a:ea typeface="黑体" panose="02010609060101010101" pitchFamily="49" charset="-122"/>
              </a:rPr>
              <a:t>4</a:t>
            </a:r>
            <a:endParaRPr kumimoji="1" lang="zh-CN" altLang="en-US" sz="3600" b="1">
              <a:latin typeface="Arial" panose="020B0604020202020204" pitchFamily="34" charset="0"/>
              <a:ea typeface="黑体" panose="02010609060101010101" pitchFamily="49" charset="-122"/>
            </a:endParaRPr>
          </a:p>
        </p:txBody>
      </p:sp>
      <p:sp>
        <p:nvSpPr>
          <p:cNvPr id="4" name="Rectangle 2">
            <a:extLst>
              <a:ext uri="{FF2B5EF4-FFF2-40B4-BE49-F238E27FC236}">
                <a16:creationId xmlns:a16="http://schemas.microsoft.com/office/drawing/2014/main" id="{A2B7623D-ECD9-40D8-8996-05B3B882CCA6}"/>
              </a:ext>
            </a:extLst>
          </p:cNvPr>
          <p:cNvSpPr>
            <a:spLocks noGrp="1" noChangeArrowheads="1"/>
          </p:cNvSpPr>
          <p:nvPr/>
        </p:nvSpPr>
        <p:spPr bwMode="auto">
          <a:xfrm>
            <a:off x="2095500" y="620714"/>
            <a:ext cx="7793038"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pPr eaLnBrk="1" hangingPunct="1">
              <a:defRPr/>
            </a:pPr>
            <a:r>
              <a:rPr lang="zh-CN" altLang="en-US" sz="4000" kern="0" dirty="0">
                <a:solidFill>
                  <a:srgbClr val="333399"/>
                </a:solidFill>
                <a:latin typeface="Tahoma"/>
                <a:ea typeface="宋体"/>
              </a:rPr>
              <a:t>例</a:t>
            </a:r>
            <a:r>
              <a:rPr lang="en-US" altLang="zh-CN" sz="4000" kern="0" dirty="0">
                <a:solidFill>
                  <a:srgbClr val="333399"/>
                </a:solidFill>
                <a:latin typeface="Tahoma"/>
                <a:ea typeface="宋体"/>
              </a:rPr>
              <a:t>4</a:t>
            </a:r>
            <a:r>
              <a:rPr lang="zh-CN" altLang="en-US" sz="4000" kern="0" dirty="0">
                <a:solidFill>
                  <a:srgbClr val="333399"/>
                </a:solidFill>
                <a:latin typeface="Tahoma"/>
                <a:ea typeface="宋体"/>
              </a:rPr>
              <a:t>：实现下列</a:t>
            </a:r>
            <a:r>
              <a:rPr lang="zh-CN" altLang="zh-CN" sz="4000" kern="0" dirty="0">
                <a:solidFill>
                  <a:srgbClr val="333399"/>
                </a:solidFill>
                <a:latin typeface="Tahoma"/>
                <a:ea typeface="宋体"/>
              </a:rPr>
              <a:t>LED</a:t>
            </a:r>
            <a:r>
              <a:rPr lang="zh-CN" altLang="en-US" sz="4000" kern="0" dirty="0">
                <a:solidFill>
                  <a:srgbClr val="333399"/>
                </a:solidFill>
                <a:latin typeface="Tahoma"/>
                <a:ea typeface="宋体"/>
              </a:rPr>
              <a:t>的闪烁程序</a:t>
            </a:r>
          </a:p>
        </p:txBody>
      </p:sp>
      <p:pic>
        <p:nvPicPr>
          <p:cNvPr id="38916" name="Picture 3">
            <a:extLst>
              <a:ext uri="{FF2B5EF4-FFF2-40B4-BE49-F238E27FC236}">
                <a16:creationId xmlns:a16="http://schemas.microsoft.com/office/drawing/2014/main" id="{79D93FA2-7E3B-4A30-BF37-4B4BA8BF7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414" y="2205038"/>
            <a:ext cx="3889375"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079219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8574C9C0-F8B5-4587-B3D7-7FE42CF864F1}"/>
              </a:ext>
            </a:extLst>
          </p:cNvPr>
          <p:cNvSpPr txBox="1">
            <a:spLocks noChangeArrowheads="1"/>
          </p:cNvSpPr>
          <p:nvPr/>
        </p:nvSpPr>
        <p:spPr bwMode="auto">
          <a:xfrm>
            <a:off x="1992313" y="549276"/>
            <a:ext cx="316706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总线时序</a:t>
            </a:r>
          </a:p>
        </p:txBody>
      </p:sp>
      <p:sp>
        <p:nvSpPr>
          <p:cNvPr id="4" name="Rectangle 3">
            <a:extLst>
              <a:ext uri="{FF2B5EF4-FFF2-40B4-BE49-F238E27FC236}">
                <a16:creationId xmlns:a16="http://schemas.microsoft.com/office/drawing/2014/main" id="{E350C326-F9D9-4A29-B4A8-60EA54B6B4DC}"/>
              </a:ext>
            </a:extLst>
          </p:cNvPr>
          <p:cNvSpPr>
            <a:spLocks noChangeArrowheads="1"/>
          </p:cNvSpPr>
          <p:nvPr/>
        </p:nvSpPr>
        <p:spPr bwMode="auto">
          <a:xfrm>
            <a:off x="1631951" y="1412876"/>
            <a:ext cx="8640763"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pPr marL="342900" indent="-342900" algn="just">
              <a:buFont typeface="Wingdings" panose="05000000000000000000" pitchFamily="2" charset="2"/>
              <a:buChar char="Ø"/>
              <a:defRPr/>
            </a:pPr>
            <a:r>
              <a:rPr lang="zh-CN" altLang="en-US" sz="2400" b="1" dirty="0">
                <a:solidFill>
                  <a:srgbClr val="FF0000"/>
                </a:solidFill>
                <a:ea typeface="幼圆" pitchFamily="49" charset="-122"/>
              </a:rPr>
              <a:t>时钟周期</a:t>
            </a:r>
            <a:r>
              <a:rPr lang="en-US" altLang="en-US" sz="2400" b="1" dirty="0">
                <a:solidFill>
                  <a:srgbClr val="FF0000"/>
                </a:solidFill>
                <a:ea typeface="幼圆" pitchFamily="49" charset="-122"/>
              </a:rPr>
              <a:t>T</a:t>
            </a:r>
            <a:endParaRPr lang="zh-CN" altLang="zh-CN" sz="2400" b="1" dirty="0">
              <a:solidFill>
                <a:srgbClr val="FF0000"/>
              </a:solidFill>
              <a:ea typeface="幼圆" pitchFamily="49" charset="-122"/>
            </a:endParaRPr>
          </a:p>
          <a:p>
            <a:pPr lvl="1">
              <a:lnSpc>
                <a:spcPct val="120000"/>
              </a:lnSpc>
              <a:defRPr/>
            </a:pPr>
            <a:r>
              <a:rPr lang="zh-CN" altLang="zh-CN" sz="2400" b="1" dirty="0">
                <a:ea typeface="幼圆" pitchFamily="49" charset="-122"/>
              </a:rPr>
              <a:t>时钟脉冲的一个循环时间叫做一个时钟周期，</a:t>
            </a:r>
            <a:r>
              <a:rPr lang="zh-CN" altLang="en-US" sz="2400" b="1" dirty="0">
                <a:ea typeface="幼圆" pitchFamily="49" charset="-122"/>
              </a:rPr>
              <a:t>也称为</a:t>
            </a:r>
            <a:r>
              <a:rPr lang="en-US" altLang="zh-CN" sz="2400" b="1" dirty="0">
                <a:ea typeface="幼圆" pitchFamily="49" charset="-122"/>
              </a:rPr>
              <a:t>T</a:t>
            </a:r>
            <a:r>
              <a:rPr lang="zh-CN" altLang="en-US" sz="2400" b="1" dirty="0">
                <a:ea typeface="幼圆" pitchFamily="49" charset="-122"/>
              </a:rPr>
              <a:t>周期，</a:t>
            </a:r>
          </a:p>
          <a:p>
            <a:pPr lvl="1">
              <a:lnSpc>
                <a:spcPct val="120000"/>
              </a:lnSpc>
              <a:defRPr/>
            </a:pPr>
            <a:r>
              <a:rPr lang="zh-CN" altLang="zh-CN" sz="2400" b="1" dirty="0">
                <a:ea typeface="幼圆" pitchFamily="49" charset="-122"/>
              </a:rPr>
              <a:t>它是</a:t>
            </a:r>
            <a:r>
              <a:rPr lang="en-US" altLang="zh-CN" sz="2400" b="1" dirty="0">
                <a:ea typeface="幼圆" pitchFamily="49" charset="-122"/>
              </a:rPr>
              <a:t>CPU</a:t>
            </a:r>
            <a:r>
              <a:rPr lang="zh-CN" altLang="zh-CN" sz="2400" b="1" dirty="0">
                <a:ea typeface="幼圆" pitchFamily="49" charset="-122"/>
              </a:rPr>
              <a:t>工作最小时间单位，所有操作都以时钟周期为基准。如</a:t>
            </a:r>
            <a:r>
              <a:rPr lang="en-US" altLang="zh-CN" sz="2400" b="1" dirty="0">
                <a:ea typeface="幼圆" pitchFamily="49" charset="-122"/>
              </a:rPr>
              <a:t>CPU</a:t>
            </a:r>
            <a:r>
              <a:rPr lang="zh-CN" altLang="zh-CN" sz="2400" b="1" dirty="0">
                <a:ea typeface="幼圆" pitchFamily="49" charset="-122"/>
              </a:rPr>
              <a:t>主频为</a:t>
            </a:r>
            <a:r>
              <a:rPr lang="en-US" altLang="zh-CN" sz="2400" b="1" dirty="0">
                <a:ea typeface="幼圆" pitchFamily="49" charset="-122"/>
              </a:rPr>
              <a:t>5MHz</a:t>
            </a:r>
            <a:r>
              <a:rPr lang="zh-CN" altLang="zh-CN" sz="2400" b="1" dirty="0">
                <a:ea typeface="幼圆" pitchFamily="49" charset="-122"/>
              </a:rPr>
              <a:t>，则时钟周期为</a:t>
            </a:r>
            <a:r>
              <a:rPr lang="en-US" altLang="zh-CN" sz="2400" b="1" dirty="0">
                <a:ea typeface="幼圆" pitchFamily="49" charset="-122"/>
              </a:rPr>
              <a:t>200ns</a:t>
            </a:r>
            <a:r>
              <a:rPr lang="zh-CN" altLang="zh-CN" sz="2400" b="1" dirty="0">
                <a:ea typeface="幼圆" pitchFamily="49" charset="-122"/>
              </a:rPr>
              <a:t>。</a:t>
            </a:r>
          </a:p>
          <a:p>
            <a:pPr marL="342900" indent="-342900" algn="just">
              <a:lnSpc>
                <a:spcPct val="150000"/>
              </a:lnSpc>
              <a:buFont typeface="Wingdings" panose="05000000000000000000" pitchFamily="2" charset="2"/>
              <a:buChar char="Ø"/>
              <a:defRPr/>
            </a:pPr>
            <a:r>
              <a:rPr lang="zh-CN" altLang="en-US" sz="2400" b="1" dirty="0">
                <a:solidFill>
                  <a:srgbClr val="FF0000"/>
                </a:solidFill>
                <a:ea typeface="幼圆" pitchFamily="49" charset="-122"/>
              </a:rPr>
              <a:t>总线周期（机器周期、</a:t>
            </a:r>
            <a:r>
              <a:rPr lang="en-US" altLang="zh-CN" sz="2400" b="1" dirty="0">
                <a:solidFill>
                  <a:srgbClr val="FF0000"/>
                </a:solidFill>
                <a:ea typeface="幼圆" pitchFamily="49" charset="-122"/>
              </a:rPr>
              <a:t>CPU</a:t>
            </a:r>
            <a:r>
              <a:rPr lang="zh-CN" altLang="en-US" sz="2400" b="1" dirty="0">
                <a:solidFill>
                  <a:srgbClr val="FF0000"/>
                </a:solidFill>
                <a:ea typeface="幼圆" pitchFamily="49" charset="-122"/>
              </a:rPr>
              <a:t>周期）</a:t>
            </a:r>
          </a:p>
          <a:p>
            <a:pPr lvl="1">
              <a:lnSpc>
                <a:spcPct val="120000"/>
              </a:lnSpc>
              <a:defRPr/>
            </a:pPr>
            <a:r>
              <a:rPr lang="en-US" altLang="en-US" sz="2400" b="1" dirty="0">
                <a:ea typeface="幼圆" pitchFamily="49" charset="-122"/>
              </a:rPr>
              <a:t>CPU</a:t>
            </a:r>
            <a:r>
              <a:rPr lang="zh-CN" altLang="en-US" sz="2400" b="1" dirty="0">
                <a:ea typeface="幼圆" pitchFamily="49" charset="-122"/>
              </a:rPr>
              <a:t>从存储器或</a:t>
            </a:r>
            <a:r>
              <a:rPr lang="en-US" altLang="en-US" sz="2400" b="1" dirty="0">
                <a:ea typeface="幼圆" pitchFamily="49" charset="-122"/>
              </a:rPr>
              <a:t>I/O</a:t>
            </a:r>
            <a:r>
              <a:rPr lang="zh-CN" altLang="en-US" sz="2400" b="1" dirty="0">
                <a:ea typeface="幼圆" pitchFamily="49" charset="-122"/>
              </a:rPr>
              <a:t>口完成一次存取操作的时间称为总线周期。</a:t>
            </a:r>
          </a:p>
          <a:p>
            <a:pPr lvl="1">
              <a:lnSpc>
                <a:spcPct val="120000"/>
              </a:lnSpc>
              <a:defRPr/>
            </a:pPr>
            <a:r>
              <a:rPr lang="zh-CN" altLang="en-US" sz="2400" b="1" dirty="0">
                <a:ea typeface="幼圆" pitchFamily="49" charset="-122"/>
              </a:rPr>
              <a:t>典型总线周期有：存储器读</a:t>
            </a:r>
            <a:r>
              <a:rPr lang="en-US" altLang="zh-CN" sz="2400" b="1" dirty="0">
                <a:ea typeface="幼圆" pitchFamily="49" charset="-122"/>
              </a:rPr>
              <a:t>(</a:t>
            </a:r>
            <a:r>
              <a:rPr lang="zh-CN" altLang="en-US" sz="2400" b="1" dirty="0">
                <a:ea typeface="幼圆" pitchFamily="49" charset="-122"/>
              </a:rPr>
              <a:t>写</a:t>
            </a:r>
            <a:r>
              <a:rPr lang="en-US" altLang="zh-CN" sz="2400" b="1" dirty="0">
                <a:ea typeface="幼圆" pitchFamily="49" charset="-122"/>
              </a:rPr>
              <a:t>)</a:t>
            </a:r>
            <a:r>
              <a:rPr lang="zh-CN" altLang="en-US" sz="2400" b="1" dirty="0">
                <a:ea typeface="幼圆" pitchFamily="49" charset="-122"/>
              </a:rPr>
              <a:t>周期、 输入</a:t>
            </a:r>
            <a:r>
              <a:rPr lang="en-US" altLang="zh-CN" sz="2400" b="1" dirty="0">
                <a:ea typeface="幼圆" pitchFamily="49" charset="-122"/>
              </a:rPr>
              <a:t>(</a:t>
            </a:r>
            <a:r>
              <a:rPr lang="zh-CN" altLang="en-US" sz="2400" b="1" dirty="0">
                <a:ea typeface="幼圆" pitchFamily="49" charset="-122"/>
              </a:rPr>
              <a:t>输出</a:t>
            </a:r>
            <a:r>
              <a:rPr lang="en-US" altLang="zh-CN" sz="2400" b="1" dirty="0">
                <a:ea typeface="幼圆" pitchFamily="49" charset="-122"/>
              </a:rPr>
              <a:t>)</a:t>
            </a:r>
            <a:r>
              <a:rPr lang="zh-CN" altLang="en-US" sz="2400" b="1" dirty="0">
                <a:ea typeface="幼圆" pitchFamily="49" charset="-122"/>
              </a:rPr>
              <a:t>周期、中断响应周期。指令不同，所需的总线周期也不同。</a:t>
            </a:r>
          </a:p>
          <a:p>
            <a:pPr marL="342900" indent="-342900" algn="just">
              <a:lnSpc>
                <a:spcPct val="150000"/>
              </a:lnSpc>
              <a:buFont typeface="Wingdings" panose="05000000000000000000" pitchFamily="2" charset="2"/>
              <a:buChar char="Ø"/>
              <a:defRPr/>
            </a:pPr>
            <a:r>
              <a:rPr lang="zh-CN" altLang="en-US" sz="2400" b="1" dirty="0">
                <a:solidFill>
                  <a:srgbClr val="FF0000"/>
                </a:solidFill>
                <a:ea typeface="幼圆" pitchFamily="49" charset="-122"/>
              </a:rPr>
              <a:t>指令周期</a:t>
            </a:r>
          </a:p>
          <a:p>
            <a:pPr lvl="1">
              <a:lnSpc>
                <a:spcPct val="120000"/>
              </a:lnSpc>
              <a:defRPr/>
            </a:pPr>
            <a:r>
              <a:rPr lang="zh-CN" altLang="en-US" sz="2400" b="1" dirty="0">
                <a:ea typeface="幼圆" pitchFamily="49" charset="-122"/>
              </a:rPr>
              <a:t>执行一条指令所需要的时间称为指令周期。一般要</a:t>
            </a:r>
            <a:r>
              <a:rPr lang="en-US" altLang="zh-CN" sz="2400" b="1" dirty="0">
                <a:ea typeface="幼圆" pitchFamily="49" charset="-122"/>
              </a:rPr>
              <a:t>1</a:t>
            </a:r>
            <a:r>
              <a:rPr lang="zh-CN" altLang="en-US" sz="2400" b="1" dirty="0">
                <a:ea typeface="幼圆" pitchFamily="49" charset="-122"/>
              </a:rPr>
              <a:t>个以上的总线周期。</a:t>
            </a:r>
          </a:p>
          <a:p>
            <a:pPr>
              <a:defRPr/>
            </a:pPr>
            <a:r>
              <a:rPr lang="zh-CN" altLang="en-US" sz="3200" dirty="0">
                <a:latin typeface="+mj-ea"/>
                <a:ea typeface="+mj-ea"/>
              </a:rPr>
              <a:t>    </a:t>
            </a:r>
            <a:endParaRPr lang="en-US" altLang="zh-CN" sz="3200" dirty="0">
              <a:latin typeface="+mj-ea"/>
              <a:ea typeface="+mj-ea"/>
            </a:endParaRPr>
          </a:p>
        </p:txBody>
      </p:sp>
    </p:spTree>
    <p:extLst>
      <p:ext uri="{BB962C8B-B14F-4D97-AF65-F5344CB8AC3E}">
        <p14:creationId xmlns:p14="http://schemas.microsoft.com/office/powerpoint/2010/main" val="1005834769"/>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AB180ED-9208-4F6F-A39B-18E51B20DF6C}"/>
              </a:ext>
            </a:extLst>
          </p:cNvPr>
          <p:cNvSpPr>
            <a:spLocks noChangeArrowheads="1"/>
          </p:cNvSpPr>
          <p:nvPr/>
        </p:nvSpPr>
        <p:spPr bwMode="auto">
          <a:xfrm>
            <a:off x="1638300" y="190500"/>
            <a:ext cx="89154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zh-CN" sz="1600">
                <a:latin typeface="Tahoma" panose="020B0604030504040204" pitchFamily="34" charset="0"/>
              </a:rPr>
              <a:t>#include "stm32f10x.h</a:t>
            </a:r>
            <a:r>
              <a:rPr lang="zh-CN" altLang="zh-CN" sz="1600">
                <a:latin typeface="Arial" panose="020B0604020202020204" pitchFamily="34" charset="0"/>
              </a:rPr>
              <a:t>“</a:t>
            </a:r>
            <a:endParaRPr lang="zh-CN" altLang="zh-CN" sz="1600">
              <a:latin typeface="Tahoma" panose="020B0604030504040204" pitchFamily="34" charset="0"/>
            </a:endParaRPr>
          </a:p>
          <a:p>
            <a:pPr eaLnBrk="1" hangingPunct="1"/>
            <a:r>
              <a:rPr lang="zh-CN" altLang="zh-CN" sz="1400">
                <a:latin typeface="Tahoma" panose="020B0604030504040204" pitchFamily="34" charset="0"/>
              </a:rPr>
              <a:t>#define  LED_ALL     GPIO_Pin_0| GPIO_Pin_1| GPIO_Pin_2| GPIO_Pin_3| GPIO_Pin_4</a:t>
            </a:r>
          </a:p>
          <a:p>
            <a:pPr eaLnBrk="1" hangingPunct="1"/>
            <a:r>
              <a:rPr lang="zh-CN" altLang="zh-CN" sz="1600">
                <a:latin typeface="Tahoma" panose="020B0604030504040204" pitchFamily="34" charset="0"/>
              </a:rPr>
              <a:t> int main(void)</a:t>
            </a:r>
          </a:p>
          <a:p>
            <a:pPr eaLnBrk="1" hangingPunct="1"/>
            <a:r>
              <a:rPr lang="zh-CN" altLang="zh-CN" sz="1600">
                <a:latin typeface="Tahoma" panose="020B0604030504040204" pitchFamily="34" charset="0"/>
              </a:rPr>
              <a:t> {  </a:t>
            </a:r>
            <a:r>
              <a:rPr lang="en-US" altLang="zh-CN" sz="1600">
                <a:latin typeface="Tahoma" panose="020B0604030504040204" pitchFamily="34" charset="0"/>
              </a:rPr>
              <a:t>	</a:t>
            </a:r>
            <a:r>
              <a:rPr lang="zh-CN" altLang="zh-CN" sz="1600">
                <a:latin typeface="Tahoma" panose="020B0604030504040204" pitchFamily="34" charset="0"/>
              </a:rPr>
              <a:t>unsigned char j=0; chLsd=0xFE;</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 //打开相应外设的时钟：GPIOA</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RCC_APB2PeriphClockCmd(RCC_APB2Periph_GPIOA , ENABLE);</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GPIO_InitStructure.GPIO_Pin = LED_ALL; </a:t>
            </a:r>
            <a:r>
              <a:rPr lang="zh-CN" altLang="zh-CN">
                <a:latin typeface="Tahoma" panose="020B0604030504040204" pitchFamily="34" charset="0"/>
              </a:rPr>
              <a:t>//初始化GPIOA，用于驱动LED</a:t>
            </a:r>
            <a:endParaRPr lang="zh-CN" altLang="zh-CN" sz="1600">
              <a:latin typeface="Tahoma" panose="020B0604030504040204" pitchFamily="34" charset="0"/>
            </a:endParaRP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GPIO_InitStructure.GPIO_Mode = GPIO_Mode_Out_PP;//推挽输出</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GPIO_InitStructure.GPIO_Speed = GPIO_Speed_50MHz;//最高输出速度为50MHz</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GPIO_Init(GPIOA, &amp;GPIO_InitStructure);</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while (1)</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a:latin typeface="Tahoma" panose="020B0604030504040204" pitchFamily="34" charset="0"/>
              </a:rPr>
              <a:t>GPIO_Write(GPIOA, chLsd); </a:t>
            </a:r>
            <a:endParaRPr lang="zh-CN" altLang="zh-CN" sz="1600">
              <a:latin typeface="Tahoma" panose="020B0604030504040204" pitchFamily="34" charset="0"/>
            </a:endParaRP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Delay(10);</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chLsd&lt;&lt;1;</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j++;</a:t>
            </a:r>
          </a:p>
          <a:p>
            <a:pPr eaLnBrk="1" hangingPunct="1"/>
            <a:r>
              <a:rPr lang="en-US" altLang="zh-CN" sz="1600">
                <a:latin typeface="Tahoma" panose="020B0604030504040204" pitchFamily="34" charset="0"/>
              </a:rPr>
              <a:t>		</a:t>
            </a:r>
            <a:r>
              <a:rPr lang="zh-CN" altLang="zh-CN" sz="1600">
                <a:latin typeface="Tahoma" panose="020B0604030504040204" pitchFamily="34" charset="0"/>
              </a:rPr>
              <a:t> if(j&gt;0x05)</a:t>
            </a:r>
          </a:p>
          <a:p>
            <a:pPr eaLnBrk="1" hangingPunct="1"/>
            <a:r>
              <a:rPr lang="en-US" altLang="zh-CN" sz="1600">
                <a:latin typeface="Tahoma" panose="020B0604030504040204" pitchFamily="34" charset="0"/>
              </a:rPr>
              <a:t>		</a:t>
            </a:r>
            <a:r>
              <a:rPr lang="zh-CN" altLang="zh-CN" sz="1600">
                <a:latin typeface="Tahoma" panose="020B0604030504040204" pitchFamily="34" charset="0"/>
              </a:rPr>
              <a:t>{</a:t>
            </a:r>
            <a:r>
              <a:rPr lang="en-US" altLang="zh-CN" sz="1600">
                <a:latin typeface="Tahoma" panose="020B0604030504040204" pitchFamily="34" charset="0"/>
              </a:rPr>
              <a:t>	</a:t>
            </a:r>
            <a:r>
              <a:rPr lang="zh-CN" altLang="zh-CN" sz="1600">
                <a:latin typeface="Tahoma" panose="020B0604030504040204" pitchFamily="34" charset="0"/>
              </a:rPr>
              <a:t>chLsd=0XFE;</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j=0;</a:t>
            </a:r>
          </a:p>
          <a:p>
            <a:pPr eaLnBrk="1" hangingPunct="1"/>
            <a:r>
              <a:rPr lang="en-US" altLang="zh-CN" sz="1600">
                <a:latin typeface="Tahoma" panose="020B0604030504040204" pitchFamily="34" charset="0"/>
              </a:rPr>
              <a:t>		</a:t>
            </a:r>
            <a:r>
              <a:rPr lang="zh-CN" altLang="zh-CN" sz="1600">
                <a:latin typeface="Tahoma" panose="020B0604030504040204" pitchFamily="34" charset="0"/>
              </a:rPr>
              <a:t>}</a:t>
            </a:r>
          </a:p>
          <a:p>
            <a:pPr eaLnBrk="1" hangingPunct="1"/>
            <a:r>
              <a:rPr lang="en-US" altLang="zh-CN" sz="1600">
                <a:latin typeface="Tahoma" panose="020B0604030504040204" pitchFamily="34" charset="0"/>
              </a:rPr>
              <a:t>	</a:t>
            </a:r>
            <a:r>
              <a:rPr lang="zh-CN" altLang="zh-CN" sz="1600">
                <a:latin typeface="Tahoma" panose="020B0604030504040204" pitchFamily="34" charset="0"/>
              </a:rPr>
              <a:t>}</a:t>
            </a:r>
          </a:p>
          <a:p>
            <a:pPr eaLnBrk="1" hangingPunct="1"/>
            <a:r>
              <a:rPr lang="zh-CN" altLang="zh-CN" sz="1600">
                <a:latin typeface="Tahoma" panose="020B0604030504040204" pitchFamily="34" charset="0"/>
              </a:rPr>
              <a:t>}</a:t>
            </a:r>
          </a:p>
          <a:p>
            <a:pPr eaLnBrk="1" hangingPunct="1"/>
            <a:r>
              <a:rPr lang="zh-CN" altLang="zh-CN" sz="1600">
                <a:latin typeface="Tahoma" panose="020B0604030504040204" pitchFamily="34" charset="0"/>
              </a:rPr>
              <a:t>void Delay(vu32 nCount)</a:t>
            </a:r>
          </a:p>
          <a:p>
            <a:pPr eaLnBrk="1" hangingPunct="1"/>
            <a:r>
              <a:rPr lang="zh-CN" altLang="zh-CN" sz="1600">
                <a:latin typeface="Tahoma" panose="020B0604030504040204" pitchFamily="34" charset="0"/>
              </a:rPr>
              <a:t>{</a:t>
            </a:r>
          </a:p>
          <a:p>
            <a:pPr eaLnBrk="1" hangingPunct="1"/>
            <a:r>
              <a:rPr lang="zh-CN" altLang="zh-CN" sz="1600">
                <a:latin typeface="Tahoma" panose="020B0604030504040204" pitchFamily="34" charset="0"/>
              </a:rPr>
              <a:t> </a:t>
            </a:r>
            <a:r>
              <a:rPr lang="en-US" altLang="zh-CN" sz="1600">
                <a:latin typeface="Tahoma" panose="020B0604030504040204" pitchFamily="34" charset="0"/>
              </a:rPr>
              <a:t>	</a:t>
            </a:r>
            <a:r>
              <a:rPr lang="zh-CN" altLang="zh-CN" sz="1600">
                <a:latin typeface="Tahoma" panose="020B0604030504040204" pitchFamily="34" charset="0"/>
              </a:rPr>
              <a:t> for(; nCount != 0; nCount--);</a:t>
            </a:r>
          </a:p>
          <a:p>
            <a:pPr eaLnBrk="1" hangingPunct="1"/>
            <a:r>
              <a:rPr lang="zh-CN" altLang="zh-CN" sz="1600">
                <a:latin typeface="Tahoma" panose="020B0604030504040204" pitchFamily="34" charset="0"/>
              </a:rPr>
              <a:t>}</a:t>
            </a:r>
          </a:p>
        </p:txBody>
      </p:sp>
    </p:spTree>
    <p:extLst>
      <p:ext uri="{BB962C8B-B14F-4D97-AF65-F5344CB8AC3E}">
        <p14:creationId xmlns:p14="http://schemas.microsoft.com/office/powerpoint/2010/main" val="2490977559"/>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4DF66934-94D2-4E0D-BB74-437CBB87623C}"/>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002BF1FA-311D-42A6-96C4-76A2550029BF}"/>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10</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Cortex-M3</a:t>
            </a:r>
            <a:r>
              <a:rPr lang="zh-CN" altLang="en-US" sz="3200" b="1">
                <a:solidFill>
                  <a:schemeClr val="tx2"/>
                </a:solidFill>
                <a:latin typeface="黑体" panose="02010609060101010101" pitchFamily="49" charset="-122"/>
                <a:ea typeface="黑体" panose="02010609060101010101" pitchFamily="49" charset="-122"/>
              </a:rPr>
              <a:t>定时器</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BF8B4450-313B-499C-AFD9-5781C3BBCC86}"/>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103965112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a:extLst>
              <a:ext uri="{FF2B5EF4-FFF2-40B4-BE49-F238E27FC236}">
                <a16:creationId xmlns:a16="http://schemas.microsoft.com/office/drawing/2014/main" id="{B23465C6-9424-4BF3-B7E8-A625E3ADA9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4788" y="695325"/>
            <a:ext cx="9193213" cy="604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639904"/>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266A495E-7DF4-4DEB-AB5A-2E35903EEB7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 的时钟</a:t>
            </a:r>
          </a:p>
        </p:txBody>
      </p:sp>
      <p:sp>
        <p:nvSpPr>
          <p:cNvPr id="14339" name="Rectangle 3" descr="Rectangle: Click to edit Master text styles&#10;Second level&#10;Third level&#10;Fourth level&#10;Fifth level">
            <a:extLst>
              <a:ext uri="{FF2B5EF4-FFF2-40B4-BE49-F238E27FC236}">
                <a16:creationId xmlns:a16="http://schemas.microsoft.com/office/drawing/2014/main" id="{2EE0EA18-DF94-4021-BC4B-184CDABFDB3F}"/>
              </a:ext>
            </a:extLst>
          </p:cNvPr>
          <p:cNvSpPr txBox="1">
            <a:spLocks noChangeArrowheads="1"/>
          </p:cNvSpPr>
          <p:nvPr/>
        </p:nvSpPr>
        <p:spPr bwMode="auto">
          <a:xfrm>
            <a:off x="1631951" y="2112963"/>
            <a:ext cx="885666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HSI</a:t>
            </a:r>
            <a:r>
              <a:rPr kumimoji="1" lang="zh-CN" altLang="en-US" sz="2400" b="1">
                <a:latin typeface="楷体" panose="02010609060101010101" pitchFamily="49" charset="-122"/>
                <a:ea typeface="楷体" panose="02010609060101010101" pitchFamily="49" charset="-122"/>
              </a:rPr>
              <a:t>是高速内部时钟，</a:t>
            </a:r>
            <a:r>
              <a:rPr kumimoji="1" lang="en-US" altLang="zh-CN" sz="2400" b="1">
                <a:latin typeface="楷体" panose="02010609060101010101" pitchFamily="49" charset="-122"/>
                <a:ea typeface="楷体" panose="02010609060101010101" pitchFamily="49" charset="-122"/>
              </a:rPr>
              <a:t>RC</a:t>
            </a:r>
            <a:r>
              <a:rPr kumimoji="1" lang="zh-CN" altLang="en-US" sz="2400" b="1">
                <a:latin typeface="楷体" panose="02010609060101010101" pitchFamily="49" charset="-122"/>
                <a:ea typeface="楷体" panose="02010609060101010101" pitchFamily="49" charset="-122"/>
              </a:rPr>
              <a:t>振荡器，频率为</a:t>
            </a:r>
            <a:r>
              <a:rPr kumimoji="1" lang="en-US" altLang="zh-CN" sz="2400" b="1">
                <a:latin typeface="楷体" panose="02010609060101010101" pitchFamily="49" charset="-122"/>
                <a:ea typeface="楷体" panose="02010609060101010101" pitchFamily="49" charset="-122"/>
              </a:rPr>
              <a:t>8MHz</a:t>
            </a:r>
            <a:r>
              <a:rPr kumimoji="1" lang="zh-CN" altLang="en-US" sz="2400" b="1">
                <a:latin typeface="楷体" panose="02010609060101010101" pitchFamily="49" charset="-122"/>
                <a:ea typeface="楷体" panose="02010609060101010101" pitchFamily="49" charset="-122"/>
              </a:rPr>
              <a:t>，精度不高。</a:t>
            </a:r>
          </a:p>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HSE</a:t>
            </a:r>
            <a:r>
              <a:rPr kumimoji="1" lang="zh-CN" altLang="en-US" sz="2400" b="1">
                <a:latin typeface="楷体" panose="02010609060101010101" pitchFamily="49" charset="-122"/>
                <a:ea typeface="楷体" panose="02010609060101010101" pitchFamily="49" charset="-122"/>
              </a:rPr>
              <a:t>是高速外部时钟，可接石英</a:t>
            </a:r>
            <a:r>
              <a:rPr kumimoji="1" lang="en-US" altLang="zh-CN" sz="2400" b="1">
                <a:latin typeface="楷体" panose="02010609060101010101" pitchFamily="49" charset="-122"/>
                <a:ea typeface="楷体" panose="02010609060101010101" pitchFamily="49" charset="-122"/>
              </a:rPr>
              <a:t>/</a:t>
            </a:r>
            <a:r>
              <a:rPr kumimoji="1" lang="zh-CN" altLang="en-US" sz="2400" b="1">
                <a:latin typeface="楷体" panose="02010609060101010101" pitchFamily="49" charset="-122"/>
                <a:ea typeface="楷体" panose="02010609060101010101" pitchFamily="49" charset="-122"/>
              </a:rPr>
              <a:t>陶瓷谐振器，或者接外部时钟源，频率范围为</a:t>
            </a:r>
            <a:r>
              <a:rPr kumimoji="1" lang="en-US" altLang="zh-CN" sz="2400" b="1">
                <a:latin typeface="楷体" panose="02010609060101010101" pitchFamily="49" charset="-122"/>
                <a:ea typeface="楷体" panose="02010609060101010101" pitchFamily="49" charset="-122"/>
              </a:rPr>
              <a:t>4MHz~16MHz</a:t>
            </a:r>
            <a:r>
              <a:rPr kumimoji="1" lang="zh-CN" altLang="en-US" sz="2400" b="1">
                <a:latin typeface="楷体" panose="02010609060101010101" pitchFamily="49" charset="-122"/>
                <a:ea typeface="楷体" panose="02010609060101010101" pitchFamily="49" charset="-122"/>
              </a:rPr>
              <a:t>。</a:t>
            </a:r>
            <a:endParaRPr kumimoji="1" lang="en-US" altLang="zh-CN" sz="2400" b="1">
              <a:latin typeface="楷体" panose="02010609060101010101" pitchFamily="49" charset="-122"/>
              <a:ea typeface="楷体" panose="02010609060101010101" pitchFamily="49" charset="-122"/>
            </a:endParaRPr>
          </a:p>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LSI</a:t>
            </a:r>
            <a:r>
              <a:rPr kumimoji="1" lang="zh-CN" altLang="en-US" sz="2400" b="1">
                <a:latin typeface="楷体" panose="02010609060101010101" pitchFamily="49" charset="-122"/>
                <a:ea typeface="楷体" panose="02010609060101010101" pitchFamily="49" charset="-122"/>
              </a:rPr>
              <a:t>是低速内部时钟，</a:t>
            </a:r>
            <a:r>
              <a:rPr kumimoji="1" lang="en-US" altLang="zh-CN" sz="2400" b="1">
                <a:latin typeface="楷体" panose="02010609060101010101" pitchFamily="49" charset="-122"/>
                <a:ea typeface="楷体" panose="02010609060101010101" pitchFamily="49" charset="-122"/>
              </a:rPr>
              <a:t>RC</a:t>
            </a:r>
            <a:r>
              <a:rPr kumimoji="1" lang="zh-CN" altLang="en-US" sz="2400" b="1">
                <a:latin typeface="楷体" panose="02010609060101010101" pitchFamily="49" charset="-122"/>
                <a:ea typeface="楷体" panose="02010609060101010101" pitchFamily="49" charset="-122"/>
              </a:rPr>
              <a:t>振荡器，频率为</a:t>
            </a:r>
            <a:r>
              <a:rPr kumimoji="1" lang="en-US" altLang="zh-CN" sz="2400" b="1">
                <a:latin typeface="楷体" panose="02010609060101010101" pitchFamily="49" charset="-122"/>
                <a:ea typeface="楷体" panose="02010609060101010101" pitchFamily="49" charset="-122"/>
              </a:rPr>
              <a:t>40kHz</a:t>
            </a:r>
            <a:r>
              <a:rPr kumimoji="1" lang="zh-CN" altLang="en-US" sz="2400" b="1">
                <a:latin typeface="楷体" panose="02010609060101010101" pitchFamily="49" charset="-122"/>
                <a:ea typeface="楷体" panose="02010609060101010101" pitchFamily="49" charset="-122"/>
              </a:rPr>
              <a:t>，提供低功耗时钟。</a:t>
            </a:r>
            <a:endParaRPr kumimoji="1" lang="en-US" altLang="zh-CN" sz="2400" b="1">
              <a:latin typeface="楷体" panose="02010609060101010101" pitchFamily="49" charset="-122"/>
              <a:ea typeface="楷体" panose="02010609060101010101" pitchFamily="49" charset="-122"/>
            </a:endParaRPr>
          </a:p>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LSE</a:t>
            </a:r>
            <a:r>
              <a:rPr kumimoji="1" lang="zh-CN" altLang="en-US" sz="2400" b="1">
                <a:latin typeface="楷体" panose="02010609060101010101" pitchFamily="49" charset="-122"/>
                <a:ea typeface="楷体" panose="02010609060101010101" pitchFamily="49" charset="-122"/>
              </a:rPr>
              <a:t>是低速外部时钟，接频率为</a:t>
            </a:r>
            <a:r>
              <a:rPr kumimoji="1" lang="en-US" altLang="zh-CN" sz="2400" b="1">
                <a:latin typeface="楷体" panose="02010609060101010101" pitchFamily="49" charset="-122"/>
                <a:ea typeface="楷体" panose="02010609060101010101" pitchFamily="49" charset="-122"/>
              </a:rPr>
              <a:t>32.768kHz</a:t>
            </a:r>
            <a:r>
              <a:rPr kumimoji="1" lang="zh-CN" altLang="en-US" sz="2400" b="1">
                <a:latin typeface="楷体" panose="02010609060101010101" pitchFamily="49" charset="-122"/>
                <a:ea typeface="楷体" panose="02010609060101010101" pitchFamily="49" charset="-122"/>
              </a:rPr>
              <a:t>的石英晶体。</a:t>
            </a:r>
            <a:endParaRPr kumimoji="1" lang="en-US" altLang="zh-CN" sz="2400" b="1">
              <a:latin typeface="楷体" panose="02010609060101010101" pitchFamily="49" charset="-122"/>
              <a:ea typeface="楷体" panose="02010609060101010101" pitchFamily="49" charset="-122"/>
            </a:endParaRPr>
          </a:p>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PLL</a:t>
            </a:r>
            <a:r>
              <a:rPr kumimoji="1" lang="zh-CN" altLang="en-US" sz="2400" b="1">
                <a:latin typeface="楷体" panose="02010609060101010101" pitchFamily="49" charset="-122"/>
                <a:ea typeface="楷体" panose="02010609060101010101" pitchFamily="49" charset="-122"/>
              </a:rPr>
              <a:t>为锁相环倍频输出，其时钟输入源可选择为</a:t>
            </a:r>
            <a:r>
              <a:rPr kumimoji="1" lang="en-US" altLang="zh-CN" sz="2400" b="1">
                <a:latin typeface="楷体" panose="02010609060101010101" pitchFamily="49" charset="-122"/>
                <a:ea typeface="楷体" panose="02010609060101010101" pitchFamily="49" charset="-122"/>
              </a:rPr>
              <a:t>HSI/2</a:t>
            </a:r>
            <a:r>
              <a:rPr kumimoji="1" lang="zh-CN" altLang="en-US" sz="2400" b="1">
                <a:latin typeface="楷体" panose="02010609060101010101" pitchFamily="49" charset="-122"/>
                <a:ea typeface="楷体" panose="02010609060101010101" pitchFamily="49" charset="-122"/>
              </a:rPr>
              <a:t>、</a:t>
            </a:r>
            <a:r>
              <a:rPr kumimoji="1" lang="en-US" altLang="zh-CN" sz="2400" b="1">
                <a:latin typeface="楷体" panose="02010609060101010101" pitchFamily="49" charset="-122"/>
                <a:ea typeface="楷体" panose="02010609060101010101" pitchFamily="49" charset="-122"/>
              </a:rPr>
              <a:t>HSE</a:t>
            </a:r>
            <a:r>
              <a:rPr kumimoji="1" lang="zh-CN" altLang="en-US" sz="2400" b="1">
                <a:latin typeface="楷体" panose="02010609060101010101" pitchFamily="49" charset="-122"/>
                <a:ea typeface="楷体" panose="02010609060101010101" pitchFamily="49" charset="-122"/>
              </a:rPr>
              <a:t>或者</a:t>
            </a:r>
            <a:r>
              <a:rPr kumimoji="1" lang="en-US" altLang="zh-CN" sz="2400" b="1">
                <a:latin typeface="楷体" panose="02010609060101010101" pitchFamily="49" charset="-122"/>
                <a:ea typeface="楷体" panose="02010609060101010101" pitchFamily="49" charset="-122"/>
              </a:rPr>
              <a:t>HSE/2</a:t>
            </a:r>
            <a:r>
              <a:rPr kumimoji="1" lang="zh-CN" altLang="en-US" sz="2400" b="1">
                <a:latin typeface="楷体" panose="02010609060101010101" pitchFamily="49" charset="-122"/>
                <a:ea typeface="楷体" panose="02010609060101010101" pitchFamily="49" charset="-122"/>
              </a:rPr>
              <a:t>。 倍频可选择为</a:t>
            </a:r>
            <a:r>
              <a:rPr kumimoji="1" lang="en-US" altLang="zh-CN" sz="2400" b="1">
                <a:latin typeface="楷体" panose="02010609060101010101" pitchFamily="49" charset="-122"/>
                <a:ea typeface="楷体" panose="02010609060101010101" pitchFamily="49" charset="-122"/>
              </a:rPr>
              <a:t>2~16</a:t>
            </a:r>
            <a:r>
              <a:rPr kumimoji="1" lang="zh-CN" altLang="en-US" sz="2400" b="1">
                <a:latin typeface="楷体" panose="02010609060101010101" pitchFamily="49" charset="-122"/>
                <a:ea typeface="楷体" panose="02010609060101010101" pitchFamily="49" charset="-122"/>
              </a:rPr>
              <a:t>倍，但是其输出频率最大不得超过</a:t>
            </a:r>
            <a:r>
              <a:rPr kumimoji="1" lang="en-US" altLang="zh-CN" sz="2400" b="1">
                <a:latin typeface="楷体" panose="02010609060101010101" pitchFamily="49" charset="-122"/>
                <a:ea typeface="楷体" panose="02010609060101010101" pitchFamily="49" charset="-122"/>
              </a:rPr>
              <a:t>72MHz</a:t>
            </a:r>
            <a:r>
              <a:rPr kumimoji="1" lang="zh-CN" altLang="en-US" sz="2400" b="1">
                <a:latin typeface="楷体" panose="02010609060101010101" pitchFamily="49" charset="-122"/>
                <a:ea typeface="楷体" panose="02010609060101010101" pitchFamily="49" charset="-122"/>
              </a:rPr>
              <a:t>。</a:t>
            </a:r>
          </a:p>
        </p:txBody>
      </p:sp>
      <p:sp>
        <p:nvSpPr>
          <p:cNvPr id="5" name="矩形 4">
            <a:extLst>
              <a:ext uri="{FF2B5EF4-FFF2-40B4-BE49-F238E27FC236}">
                <a16:creationId xmlns:a16="http://schemas.microsoft.com/office/drawing/2014/main" id="{D1242995-B146-4ACC-9BBF-75F5CD49DBF3}"/>
              </a:ext>
            </a:extLst>
          </p:cNvPr>
          <p:cNvSpPr/>
          <p:nvPr/>
        </p:nvSpPr>
        <p:spPr>
          <a:xfrm>
            <a:off x="1992314" y="1408114"/>
            <a:ext cx="8137525" cy="581025"/>
          </a:xfrm>
          <a:prstGeom prst="rect">
            <a:avLst/>
          </a:prstGeom>
        </p:spPr>
        <p:txBody>
          <a:bodyPr>
            <a:spAutoFit/>
          </a:bodyPr>
          <a:lstStyle/>
          <a:p>
            <a:pPr>
              <a:lnSpc>
                <a:spcPct val="150000"/>
              </a:lnSpc>
              <a:defRPr/>
            </a:pPr>
            <a:r>
              <a:rPr lang="en-US" altLang="zh-CN" sz="2400" b="1" dirty="0">
                <a:latin typeface="+mj-ea"/>
                <a:ea typeface="+mj-ea"/>
              </a:rPr>
              <a:t>STM32 </a:t>
            </a:r>
            <a:r>
              <a:rPr lang="zh-CN" altLang="en-US" sz="2400" b="1" dirty="0">
                <a:latin typeface="+mj-ea"/>
                <a:ea typeface="+mj-ea"/>
              </a:rPr>
              <a:t>有</a:t>
            </a:r>
            <a:r>
              <a:rPr lang="en-US" altLang="zh-CN" sz="2400" b="1" dirty="0">
                <a:latin typeface="+mj-ea"/>
                <a:ea typeface="+mj-ea"/>
              </a:rPr>
              <a:t>5</a:t>
            </a:r>
            <a:r>
              <a:rPr lang="zh-CN" altLang="en-US" sz="2400" b="1" dirty="0">
                <a:latin typeface="+mj-ea"/>
                <a:ea typeface="+mj-ea"/>
              </a:rPr>
              <a:t>个时钟源</a:t>
            </a:r>
            <a:r>
              <a:rPr lang="en-US" altLang="zh-CN" sz="2400" b="1" dirty="0">
                <a:latin typeface="+mj-ea"/>
                <a:ea typeface="+mj-ea"/>
              </a:rPr>
              <a:t>:HSI</a:t>
            </a:r>
            <a:r>
              <a:rPr lang="zh-CN" altLang="en-US" sz="2400" b="1" dirty="0">
                <a:latin typeface="+mj-ea"/>
                <a:ea typeface="+mj-ea"/>
              </a:rPr>
              <a:t>、</a:t>
            </a:r>
            <a:r>
              <a:rPr lang="en-US" altLang="zh-CN" sz="2400" b="1" dirty="0">
                <a:latin typeface="+mj-ea"/>
                <a:ea typeface="+mj-ea"/>
              </a:rPr>
              <a:t>HSE</a:t>
            </a:r>
            <a:r>
              <a:rPr lang="zh-CN" altLang="en-US" sz="2400" b="1" dirty="0">
                <a:latin typeface="+mj-ea"/>
                <a:ea typeface="+mj-ea"/>
              </a:rPr>
              <a:t>、</a:t>
            </a:r>
            <a:r>
              <a:rPr lang="en-US" altLang="zh-CN" sz="2400" b="1" dirty="0">
                <a:latin typeface="+mj-ea"/>
                <a:ea typeface="+mj-ea"/>
              </a:rPr>
              <a:t>LSI</a:t>
            </a:r>
            <a:r>
              <a:rPr lang="zh-CN" altLang="en-US" sz="2400" b="1" dirty="0">
                <a:latin typeface="+mj-ea"/>
                <a:ea typeface="+mj-ea"/>
              </a:rPr>
              <a:t>、</a:t>
            </a:r>
            <a:r>
              <a:rPr lang="en-US" altLang="zh-CN" sz="2400" b="1" dirty="0">
                <a:latin typeface="+mj-ea"/>
                <a:ea typeface="+mj-ea"/>
              </a:rPr>
              <a:t>LSE</a:t>
            </a:r>
            <a:r>
              <a:rPr lang="zh-CN" altLang="en-US" sz="2400" b="1" dirty="0">
                <a:latin typeface="+mj-ea"/>
                <a:ea typeface="+mj-ea"/>
              </a:rPr>
              <a:t>、</a:t>
            </a:r>
            <a:r>
              <a:rPr lang="en-US" altLang="zh-CN" sz="2400" b="1" dirty="0">
                <a:latin typeface="+mj-ea"/>
                <a:ea typeface="+mj-ea"/>
              </a:rPr>
              <a:t>PLL</a:t>
            </a:r>
            <a:r>
              <a:rPr lang="zh-CN" altLang="en-US" sz="2400" b="1" dirty="0">
                <a:latin typeface="+mj-ea"/>
                <a:ea typeface="+mj-ea"/>
              </a:rPr>
              <a:t>。</a:t>
            </a:r>
          </a:p>
        </p:txBody>
      </p:sp>
    </p:spTree>
    <p:extLst>
      <p:ext uri="{BB962C8B-B14F-4D97-AF65-F5344CB8AC3E}">
        <p14:creationId xmlns:p14="http://schemas.microsoft.com/office/powerpoint/2010/main" val="3276354532"/>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1D1893CC-D0F3-4350-8137-6E3368A5869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Cortex-M3</a:t>
            </a:r>
            <a:r>
              <a:rPr kumimoji="1" lang="zh-CN" altLang="en-US" sz="3600" b="1">
                <a:latin typeface="Arial" panose="020B0604020202020204" pitchFamily="34" charset="0"/>
                <a:ea typeface="黑体" panose="02010609060101010101" pitchFamily="49" charset="-122"/>
              </a:rPr>
              <a:t> 的时钟</a:t>
            </a:r>
          </a:p>
        </p:txBody>
      </p:sp>
      <p:sp>
        <p:nvSpPr>
          <p:cNvPr id="6" name="矩形 5">
            <a:extLst>
              <a:ext uri="{FF2B5EF4-FFF2-40B4-BE49-F238E27FC236}">
                <a16:creationId xmlns:a16="http://schemas.microsoft.com/office/drawing/2014/main" id="{A501EBC3-8D66-4679-8FB0-F5E619E567EB}"/>
              </a:ext>
            </a:extLst>
          </p:cNvPr>
          <p:cNvSpPr/>
          <p:nvPr/>
        </p:nvSpPr>
        <p:spPr>
          <a:xfrm>
            <a:off x="1965326" y="1720850"/>
            <a:ext cx="8353425" cy="2787650"/>
          </a:xfrm>
          <a:prstGeom prst="rect">
            <a:avLst/>
          </a:prstGeom>
        </p:spPr>
        <p:txBody>
          <a:bodyPr>
            <a:spAutoFit/>
          </a:bodyPr>
          <a:lstStyle/>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系统时钟</a:t>
            </a:r>
            <a:r>
              <a:rPr lang="en-US" altLang="zh-CN" sz="2400" kern="0" dirty="0">
                <a:solidFill>
                  <a:srgbClr val="0033CC"/>
                </a:solidFill>
                <a:latin typeface="+mj-ea"/>
                <a:ea typeface="+mj-ea"/>
              </a:rPr>
              <a:t>SYSCLK</a:t>
            </a:r>
            <a:r>
              <a:rPr lang="zh-CN" altLang="en-US" sz="2400" kern="0" dirty="0">
                <a:solidFill>
                  <a:srgbClr val="0033CC"/>
                </a:solidFill>
                <a:latin typeface="+mj-ea"/>
                <a:ea typeface="+mj-ea"/>
              </a:rPr>
              <a:t>可来源于三个时钟源：</a:t>
            </a: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HSI</a:t>
            </a:r>
            <a:r>
              <a:rPr lang="zh-CN" altLang="en-US" sz="2400" b="1" kern="0" dirty="0">
                <a:solidFill>
                  <a:srgbClr val="006600"/>
                </a:solidFill>
                <a:latin typeface="仿宋" panose="02010609060101010101" pitchFamily="49" charset="-122"/>
                <a:ea typeface="仿宋" panose="02010609060101010101" pitchFamily="49" charset="-122"/>
              </a:rPr>
              <a:t>振荡器时钟</a:t>
            </a:r>
            <a:endParaRPr lang="en-US" altLang="zh-CN" sz="2400" b="1" kern="0" dirty="0">
              <a:solidFill>
                <a:srgbClr val="006600"/>
              </a:solidFill>
              <a:latin typeface="仿宋" panose="02010609060101010101" pitchFamily="49" charset="-122"/>
              <a:ea typeface="仿宋" panose="02010609060101010101" pitchFamily="49" charset="-122"/>
            </a:endParaRP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HSE</a:t>
            </a:r>
            <a:r>
              <a:rPr lang="zh-CN" altLang="en-US" sz="2400" b="1" kern="0" dirty="0">
                <a:solidFill>
                  <a:srgbClr val="006600"/>
                </a:solidFill>
                <a:latin typeface="仿宋" panose="02010609060101010101" pitchFamily="49" charset="-122"/>
                <a:ea typeface="仿宋" panose="02010609060101010101" pitchFamily="49" charset="-122"/>
              </a:rPr>
              <a:t>振荡器时钟</a:t>
            </a:r>
            <a:endParaRPr lang="en-US" altLang="zh-CN" sz="2400" b="1" kern="0" dirty="0">
              <a:solidFill>
                <a:srgbClr val="006600"/>
              </a:solidFill>
              <a:latin typeface="仿宋" panose="02010609060101010101" pitchFamily="49" charset="-122"/>
              <a:ea typeface="仿宋" panose="02010609060101010101" pitchFamily="49" charset="-122"/>
            </a:endParaRP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PLL</a:t>
            </a:r>
            <a:r>
              <a:rPr lang="zh-CN" altLang="en-US" sz="2400" b="1" kern="0" dirty="0">
                <a:solidFill>
                  <a:srgbClr val="006600"/>
                </a:solidFill>
                <a:latin typeface="仿宋" panose="02010609060101010101" pitchFamily="49" charset="-122"/>
                <a:ea typeface="仿宋" panose="02010609060101010101" pitchFamily="49" charset="-122"/>
              </a:rPr>
              <a:t>时钟</a:t>
            </a:r>
          </a:p>
          <a:p>
            <a:pPr marL="342900" indent="-342900">
              <a:lnSpc>
                <a:spcPct val="90000"/>
              </a:lnSpc>
              <a:spcBef>
                <a:spcPct val="20000"/>
              </a:spcBef>
              <a:buClr>
                <a:srgbClr val="CC0066"/>
              </a:buClr>
              <a:buSzPct val="70000"/>
              <a:buFont typeface="Wingdings" pitchFamily="2" charset="2"/>
              <a:buChar char="v"/>
              <a:defRPr/>
            </a:pPr>
            <a:r>
              <a:rPr lang="en-US" altLang="zh-CN" sz="2400" kern="0" dirty="0">
                <a:solidFill>
                  <a:srgbClr val="0033CC"/>
                </a:solidFill>
                <a:latin typeface="+mj-ea"/>
                <a:ea typeface="+mj-ea"/>
              </a:rPr>
              <a:t>STM32</a:t>
            </a:r>
            <a:r>
              <a:rPr lang="zh-CN" altLang="en-US" sz="2400" kern="0" dirty="0">
                <a:solidFill>
                  <a:srgbClr val="0033CC"/>
                </a:solidFill>
                <a:latin typeface="+mj-ea"/>
                <a:ea typeface="+mj-ea"/>
              </a:rPr>
              <a:t>可以选择一个时钟信号输出到</a:t>
            </a:r>
            <a:r>
              <a:rPr lang="en-US" altLang="zh-CN" sz="2400" kern="0" dirty="0">
                <a:solidFill>
                  <a:srgbClr val="0033CC"/>
                </a:solidFill>
                <a:latin typeface="+mj-ea"/>
                <a:ea typeface="+mj-ea"/>
              </a:rPr>
              <a:t>MCO</a:t>
            </a:r>
            <a:r>
              <a:rPr lang="zh-CN" altLang="en-US" sz="2400" kern="0" dirty="0">
                <a:solidFill>
                  <a:srgbClr val="0033CC"/>
                </a:solidFill>
                <a:latin typeface="+mj-ea"/>
                <a:ea typeface="+mj-ea"/>
              </a:rPr>
              <a:t>脚</a:t>
            </a:r>
            <a:r>
              <a:rPr lang="en-US" altLang="zh-CN" sz="2400" kern="0" dirty="0">
                <a:solidFill>
                  <a:srgbClr val="0033CC"/>
                </a:solidFill>
                <a:latin typeface="+mj-ea"/>
                <a:ea typeface="+mj-ea"/>
              </a:rPr>
              <a:t>(PA8)</a:t>
            </a:r>
            <a:r>
              <a:rPr lang="zh-CN" altLang="en-US" sz="2400" kern="0" dirty="0">
                <a:solidFill>
                  <a:srgbClr val="0033CC"/>
                </a:solidFill>
                <a:latin typeface="+mj-ea"/>
                <a:ea typeface="+mj-ea"/>
              </a:rPr>
              <a:t>上，可以选择为</a:t>
            </a:r>
            <a:r>
              <a:rPr lang="en-US" altLang="zh-CN" sz="2400" kern="0" dirty="0">
                <a:solidFill>
                  <a:srgbClr val="0033CC"/>
                </a:solidFill>
                <a:latin typeface="+mj-ea"/>
                <a:ea typeface="+mj-ea"/>
              </a:rPr>
              <a:t>PLL</a:t>
            </a:r>
            <a:r>
              <a:rPr lang="zh-CN" altLang="en-US" sz="2400" kern="0" dirty="0">
                <a:solidFill>
                  <a:srgbClr val="0033CC"/>
                </a:solidFill>
                <a:latin typeface="+mj-ea"/>
                <a:ea typeface="+mj-ea"/>
              </a:rPr>
              <a:t>输出的</a:t>
            </a:r>
            <a:r>
              <a:rPr lang="en-US" altLang="zh-CN" sz="2400" kern="0" dirty="0">
                <a:solidFill>
                  <a:srgbClr val="0033CC"/>
                </a:solidFill>
                <a:latin typeface="+mj-ea"/>
                <a:ea typeface="+mj-ea"/>
              </a:rPr>
              <a:t>2</a:t>
            </a:r>
            <a:r>
              <a:rPr lang="zh-CN" altLang="en-US" sz="2400" kern="0" dirty="0">
                <a:solidFill>
                  <a:srgbClr val="0033CC"/>
                </a:solidFill>
                <a:latin typeface="+mj-ea"/>
                <a:ea typeface="+mj-ea"/>
              </a:rPr>
              <a:t>分频、</a:t>
            </a:r>
            <a:r>
              <a:rPr lang="en-US" altLang="zh-CN" sz="2400" kern="0" dirty="0">
                <a:solidFill>
                  <a:srgbClr val="0033CC"/>
                </a:solidFill>
                <a:latin typeface="+mj-ea"/>
                <a:ea typeface="+mj-ea"/>
              </a:rPr>
              <a:t>HSI</a:t>
            </a:r>
            <a:r>
              <a:rPr lang="zh-CN" altLang="en-US" sz="2400" kern="0" dirty="0">
                <a:solidFill>
                  <a:srgbClr val="0033CC"/>
                </a:solidFill>
                <a:latin typeface="+mj-ea"/>
                <a:ea typeface="+mj-ea"/>
              </a:rPr>
              <a:t>、</a:t>
            </a:r>
            <a:r>
              <a:rPr lang="en-US" altLang="zh-CN" sz="2400" kern="0" dirty="0">
                <a:solidFill>
                  <a:srgbClr val="0033CC"/>
                </a:solidFill>
                <a:latin typeface="+mj-ea"/>
                <a:ea typeface="+mj-ea"/>
              </a:rPr>
              <a:t>HSE</a:t>
            </a:r>
            <a:r>
              <a:rPr lang="zh-CN" altLang="en-US" sz="2400" kern="0" dirty="0">
                <a:solidFill>
                  <a:srgbClr val="0033CC"/>
                </a:solidFill>
                <a:latin typeface="+mj-ea"/>
                <a:ea typeface="+mj-ea"/>
              </a:rPr>
              <a:t>、或者系统时钟。</a:t>
            </a:r>
            <a:endParaRPr lang="en-US" altLang="zh-CN" sz="2400" kern="0" dirty="0">
              <a:solidFill>
                <a:srgbClr val="0033CC"/>
              </a:solidFill>
              <a:latin typeface="+mj-ea"/>
              <a:ea typeface="+mj-ea"/>
            </a:endParaRPr>
          </a:p>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任何一个外设在使用之前，必须首先使能其相应的时钟。</a:t>
            </a:r>
            <a:endParaRPr lang="en-US" altLang="zh-CN" sz="2400" kern="0" dirty="0">
              <a:solidFill>
                <a:srgbClr val="0033CC"/>
              </a:solidFill>
              <a:latin typeface="+mj-ea"/>
              <a:ea typeface="+mj-ea"/>
            </a:endParaRPr>
          </a:p>
        </p:txBody>
      </p:sp>
    </p:spTree>
    <p:extLst>
      <p:ext uri="{BB962C8B-B14F-4D97-AF65-F5344CB8AC3E}">
        <p14:creationId xmlns:p14="http://schemas.microsoft.com/office/powerpoint/2010/main" val="3050589627"/>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7E51A858-4444-4BA9-9942-DFEDE7983F2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Systick</a:t>
            </a:r>
            <a:r>
              <a:rPr kumimoji="1" lang="zh-CN" altLang="en-US" sz="3600" b="1">
                <a:latin typeface="Arial" panose="020B0604020202020204" pitchFamily="34" charset="0"/>
                <a:ea typeface="黑体" panose="02010609060101010101" pitchFamily="49" charset="-122"/>
              </a:rPr>
              <a:t>定时器</a:t>
            </a:r>
          </a:p>
        </p:txBody>
      </p:sp>
      <p:sp>
        <p:nvSpPr>
          <p:cNvPr id="16387" name="矩形 1">
            <a:extLst>
              <a:ext uri="{FF2B5EF4-FFF2-40B4-BE49-F238E27FC236}">
                <a16:creationId xmlns:a16="http://schemas.microsoft.com/office/drawing/2014/main" id="{4288A14B-7EC9-4122-A0D0-52786E8011F0}"/>
              </a:ext>
            </a:extLst>
          </p:cNvPr>
          <p:cNvSpPr>
            <a:spLocks noChangeArrowheads="1"/>
          </p:cNvSpPr>
          <p:nvPr/>
        </p:nvSpPr>
        <p:spPr bwMode="auto">
          <a:xfrm>
            <a:off x="1985963" y="1412875"/>
            <a:ext cx="8496300"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Ø"/>
            </a:pPr>
            <a:r>
              <a:rPr kumimoji="1" lang="en-US" altLang="zh-CN" sz="2800" b="1">
                <a:latin typeface="楷体" panose="02010609060101010101" pitchFamily="49" charset="-122"/>
                <a:ea typeface="楷体" panose="02010609060101010101" pitchFamily="49" charset="-122"/>
              </a:rPr>
              <a:t>Systick</a:t>
            </a:r>
            <a:r>
              <a:rPr kumimoji="1" lang="zh-CN" altLang="en-US" sz="2800" b="1">
                <a:latin typeface="楷体" panose="02010609060101010101" pitchFamily="49" charset="-122"/>
                <a:ea typeface="楷体" panose="02010609060101010101" pitchFamily="49" charset="-122"/>
              </a:rPr>
              <a:t>定时器就是系统滴答定时器，一个</a:t>
            </a:r>
            <a:r>
              <a:rPr kumimoji="1" lang="en-US" altLang="zh-CN" sz="2800" b="1">
                <a:latin typeface="楷体" panose="02010609060101010101" pitchFamily="49" charset="-122"/>
                <a:ea typeface="楷体" panose="02010609060101010101" pitchFamily="49" charset="-122"/>
              </a:rPr>
              <a:t>24 </a:t>
            </a:r>
            <a:r>
              <a:rPr kumimoji="1" lang="zh-CN" altLang="en-US" sz="2800" b="1">
                <a:latin typeface="楷体" panose="02010609060101010101" pitchFamily="49" charset="-122"/>
                <a:ea typeface="楷体" panose="02010609060101010101" pitchFamily="49" charset="-122"/>
              </a:rPr>
              <a:t>位的倒计数定时器，计到</a:t>
            </a:r>
            <a:r>
              <a:rPr kumimoji="1" lang="en-US" altLang="zh-CN" sz="2800" b="1">
                <a:latin typeface="楷体" panose="02010609060101010101" pitchFamily="49" charset="-122"/>
                <a:ea typeface="楷体" panose="02010609060101010101" pitchFamily="49" charset="-122"/>
              </a:rPr>
              <a:t>0 </a:t>
            </a:r>
            <a:r>
              <a:rPr kumimoji="1" lang="zh-CN" altLang="en-US" sz="2800" b="1">
                <a:latin typeface="楷体" panose="02010609060101010101" pitchFamily="49" charset="-122"/>
                <a:ea typeface="楷体" panose="02010609060101010101" pitchFamily="49" charset="-122"/>
              </a:rPr>
              <a:t>时，将从</a:t>
            </a:r>
            <a:r>
              <a:rPr kumimoji="1" lang="en-US" altLang="zh-CN" sz="2800" b="1">
                <a:latin typeface="楷体" panose="02010609060101010101" pitchFamily="49" charset="-122"/>
                <a:ea typeface="楷体" panose="02010609060101010101" pitchFamily="49" charset="-122"/>
              </a:rPr>
              <a:t>RELOAD </a:t>
            </a:r>
            <a:r>
              <a:rPr kumimoji="1" lang="zh-CN" altLang="en-US" sz="2800" b="1">
                <a:latin typeface="楷体" panose="02010609060101010101" pitchFamily="49" charset="-122"/>
                <a:ea typeface="楷体" panose="02010609060101010101" pitchFamily="49" charset="-122"/>
              </a:rPr>
              <a:t>寄存器中自动重装载定时初值。只要不把它在</a:t>
            </a:r>
            <a:r>
              <a:rPr kumimoji="1" lang="en-US" altLang="zh-CN" sz="2800" b="1">
                <a:latin typeface="楷体" panose="02010609060101010101" pitchFamily="49" charset="-122"/>
                <a:ea typeface="楷体" panose="02010609060101010101" pitchFamily="49" charset="-122"/>
              </a:rPr>
              <a:t>SysTick </a:t>
            </a:r>
            <a:r>
              <a:rPr kumimoji="1" lang="zh-CN" altLang="en-US" sz="2800" b="1">
                <a:latin typeface="楷体" panose="02010609060101010101" pitchFamily="49" charset="-122"/>
                <a:ea typeface="楷体" panose="02010609060101010101" pitchFamily="49" charset="-122"/>
              </a:rPr>
              <a:t>控制及状态寄存器中的使能位清除，就永不停息，即使在睡眠模式下也能工作。</a:t>
            </a:r>
            <a:endParaRPr kumimoji="1" lang="en-US" altLang="zh-CN" sz="2800" b="1">
              <a:latin typeface="楷体" panose="02010609060101010101" pitchFamily="49" charset="-122"/>
              <a:ea typeface="楷体" panose="02010609060101010101" pitchFamily="49" charset="-122"/>
            </a:endParaRPr>
          </a:p>
          <a:p>
            <a:pPr eaLnBrk="1" hangingPunct="1">
              <a:buFont typeface="Wingdings" panose="05000000000000000000" pitchFamily="2" charset="2"/>
              <a:buChar char="Ø"/>
            </a:pPr>
            <a:r>
              <a:rPr kumimoji="1" lang="en-US" altLang="zh-CN" sz="2800" b="1">
                <a:latin typeface="楷体" panose="02010609060101010101" pitchFamily="49" charset="-122"/>
                <a:ea typeface="楷体" panose="02010609060101010101" pitchFamily="49" charset="-122"/>
              </a:rPr>
              <a:t>SysTick</a:t>
            </a:r>
            <a:r>
              <a:rPr kumimoji="1" lang="zh-CN" altLang="en-US" sz="2800" b="1">
                <a:latin typeface="楷体" panose="02010609060101010101" pitchFamily="49" charset="-122"/>
                <a:ea typeface="楷体" panose="02010609060101010101" pitchFamily="49" charset="-122"/>
              </a:rPr>
              <a:t>定时器被捆绑在</a:t>
            </a:r>
            <a:r>
              <a:rPr kumimoji="1" lang="en-US" altLang="zh-CN" sz="2800" b="1">
                <a:latin typeface="楷体" panose="02010609060101010101" pitchFamily="49" charset="-122"/>
                <a:ea typeface="楷体" panose="02010609060101010101" pitchFamily="49" charset="-122"/>
              </a:rPr>
              <a:t>NVIC</a:t>
            </a:r>
            <a:r>
              <a:rPr kumimoji="1" lang="zh-CN" altLang="en-US" sz="2800" b="1">
                <a:latin typeface="楷体" panose="02010609060101010101" pitchFamily="49" charset="-122"/>
                <a:ea typeface="楷体" panose="02010609060101010101" pitchFamily="49" charset="-122"/>
              </a:rPr>
              <a:t>中，用于产生</a:t>
            </a:r>
            <a:r>
              <a:rPr kumimoji="1" lang="en-US" altLang="zh-CN" sz="2800" b="1">
                <a:latin typeface="楷体" panose="02010609060101010101" pitchFamily="49" charset="-122"/>
                <a:ea typeface="楷体" panose="02010609060101010101" pitchFamily="49" charset="-122"/>
              </a:rPr>
              <a:t>SYSTICK</a:t>
            </a:r>
            <a:r>
              <a:rPr kumimoji="1" lang="zh-CN" altLang="en-US" sz="2800" b="1">
                <a:latin typeface="楷体" panose="02010609060101010101" pitchFamily="49" charset="-122"/>
                <a:ea typeface="楷体" panose="02010609060101010101" pitchFamily="49" charset="-122"/>
              </a:rPr>
              <a:t>异常（异常号：</a:t>
            </a:r>
            <a:r>
              <a:rPr kumimoji="1" lang="en-US" altLang="zh-CN" sz="2800" b="1">
                <a:latin typeface="楷体" panose="02010609060101010101" pitchFamily="49" charset="-122"/>
                <a:ea typeface="楷体" panose="02010609060101010101" pitchFamily="49" charset="-122"/>
              </a:rPr>
              <a:t>15</a:t>
            </a:r>
            <a:r>
              <a:rPr kumimoji="1" lang="zh-CN" altLang="en-US" sz="2800" b="1">
                <a:latin typeface="楷体" panose="02010609060101010101" pitchFamily="49" charset="-122"/>
                <a:ea typeface="楷体" panose="02010609060101010101" pitchFamily="49" charset="-122"/>
              </a:rPr>
              <a:t>）。</a:t>
            </a:r>
            <a:endParaRPr kumimoji="1" lang="en-US" altLang="zh-CN" sz="2800" b="1">
              <a:latin typeface="楷体" panose="02010609060101010101" pitchFamily="49" charset="-122"/>
              <a:ea typeface="楷体" panose="02010609060101010101" pitchFamily="49" charset="-122"/>
            </a:endParaRPr>
          </a:p>
          <a:p>
            <a:pPr eaLnBrk="1" hangingPunct="1">
              <a:buFont typeface="Wingdings" panose="05000000000000000000" pitchFamily="2" charset="2"/>
              <a:buChar char="Ø"/>
            </a:pPr>
            <a:r>
              <a:rPr kumimoji="1" lang="zh-CN" altLang="en-US" sz="2800" b="1">
                <a:latin typeface="楷体" panose="02010609060101010101" pitchFamily="49" charset="-122"/>
                <a:ea typeface="楷体" panose="02010609060101010101" pitchFamily="49" charset="-122"/>
              </a:rPr>
              <a:t>开发库中预定义了</a:t>
            </a:r>
            <a:r>
              <a:rPr kumimoji="1" lang="en-US" altLang="zh-CN" sz="2800" b="1">
                <a:latin typeface="楷体" panose="02010609060101010101" pitchFamily="49" charset="-122"/>
                <a:ea typeface="楷体" panose="02010609060101010101" pitchFamily="49" charset="-122"/>
              </a:rPr>
              <a:t>4</a:t>
            </a:r>
            <a:r>
              <a:rPr kumimoji="1" lang="zh-CN" altLang="en-US" sz="2800" b="1">
                <a:latin typeface="楷体" panose="02010609060101010101" pitchFamily="49" charset="-122"/>
                <a:ea typeface="楷体" panose="02010609060101010101" pitchFamily="49" charset="-122"/>
              </a:rPr>
              <a:t>个</a:t>
            </a:r>
            <a:r>
              <a:rPr kumimoji="1" lang="en-US" altLang="zh-CN" sz="2800" b="1">
                <a:latin typeface="楷体" panose="02010609060101010101" pitchFamily="49" charset="-122"/>
                <a:ea typeface="楷体" panose="02010609060101010101" pitchFamily="49" charset="-122"/>
              </a:rPr>
              <a:t>Systick</a:t>
            </a:r>
            <a:r>
              <a:rPr kumimoji="1" lang="zh-CN" altLang="en-US" sz="2800" b="1">
                <a:latin typeface="楷体" panose="02010609060101010101" pitchFamily="49" charset="-122"/>
                <a:ea typeface="楷体" panose="02010609060101010101" pitchFamily="49" charset="-122"/>
              </a:rPr>
              <a:t>相关寄存器：</a:t>
            </a:r>
          </a:p>
        </p:txBody>
      </p:sp>
      <p:sp>
        <p:nvSpPr>
          <p:cNvPr id="3" name="矩形 2">
            <a:extLst>
              <a:ext uri="{FF2B5EF4-FFF2-40B4-BE49-F238E27FC236}">
                <a16:creationId xmlns:a16="http://schemas.microsoft.com/office/drawing/2014/main" id="{24E7CB2C-F326-4FF4-829B-0C6D4B9298C0}"/>
              </a:ext>
            </a:extLst>
          </p:cNvPr>
          <p:cNvSpPr/>
          <p:nvPr/>
        </p:nvSpPr>
        <p:spPr>
          <a:xfrm>
            <a:off x="2208213" y="4941888"/>
            <a:ext cx="7848600" cy="1643062"/>
          </a:xfrm>
          <a:prstGeom prst="rect">
            <a:avLst/>
          </a:prstGeom>
        </p:spPr>
        <p:txBody>
          <a:bodyPr>
            <a:spAutoFit/>
          </a:bodyPr>
          <a:lstStyle/>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CTRL     </a:t>
            </a:r>
            <a:r>
              <a:rPr lang="en-US" altLang="zh-CN" sz="2400" b="1" kern="0" dirty="0" err="1">
                <a:solidFill>
                  <a:srgbClr val="006600"/>
                </a:solidFill>
                <a:latin typeface="仿宋" panose="02010609060101010101" pitchFamily="49" charset="-122"/>
                <a:ea typeface="仿宋" panose="02010609060101010101" pitchFamily="49" charset="-122"/>
              </a:rPr>
              <a:t>SysTick</a:t>
            </a:r>
            <a:r>
              <a:rPr lang="en-US" altLang="zh-CN" sz="2400" b="1" kern="0" dirty="0">
                <a:solidFill>
                  <a:srgbClr val="006600"/>
                </a:solidFill>
                <a:latin typeface="仿宋" panose="02010609060101010101" pitchFamily="49" charset="-122"/>
                <a:ea typeface="仿宋" panose="02010609060101010101" pitchFamily="49" charset="-122"/>
              </a:rPr>
              <a:t> </a:t>
            </a:r>
            <a:r>
              <a:rPr lang="zh-CN" altLang="en-US" sz="2400" b="1" kern="0" dirty="0">
                <a:solidFill>
                  <a:srgbClr val="006600"/>
                </a:solidFill>
                <a:latin typeface="仿宋" panose="02010609060101010101" pitchFamily="49" charset="-122"/>
                <a:ea typeface="仿宋" panose="02010609060101010101" pitchFamily="49" charset="-122"/>
              </a:rPr>
              <a:t>控制和状态寄存器</a:t>
            </a:r>
            <a:endParaRPr lang="en-US" altLang="zh-CN" sz="2400" b="1" kern="0" dirty="0">
              <a:solidFill>
                <a:srgbClr val="006600"/>
              </a:solidFill>
              <a:latin typeface="仿宋" panose="02010609060101010101" pitchFamily="49" charset="-122"/>
              <a:ea typeface="仿宋" panose="02010609060101010101" pitchFamily="49" charset="-122"/>
            </a:endParaRP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LOAD     </a:t>
            </a:r>
            <a:r>
              <a:rPr lang="en-US" altLang="zh-CN" sz="2400" b="1" kern="0" dirty="0" err="1">
                <a:solidFill>
                  <a:srgbClr val="006600"/>
                </a:solidFill>
                <a:latin typeface="仿宋" panose="02010609060101010101" pitchFamily="49" charset="-122"/>
                <a:ea typeface="仿宋" panose="02010609060101010101" pitchFamily="49" charset="-122"/>
              </a:rPr>
              <a:t>SysTick</a:t>
            </a:r>
            <a:r>
              <a:rPr lang="en-US" altLang="zh-CN" sz="2400" b="1" kern="0" dirty="0">
                <a:solidFill>
                  <a:srgbClr val="006600"/>
                </a:solidFill>
                <a:latin typeface="仿宋" panose="02010609060101010101" pitchFamily="49" charset="-122"/>
                <a:ea typeface="仿宋" panose="02010609060101010101" pitchFamily="49" charset="-122"/>
              </a:rPr>
              <a:t> </a:t>
            </a:r>
            <a:r>
              <a:rPr lang="zh-CN" altLang="en-US" sz="2400" b="1" kern="0" dirty="0">
                <a:solidFill>
                  <a:srgbClr val="006600"/>
                </a:solidFill>
                <a:latin typeface="仿宋" panose="02010609060101010101" pitchFamily="49" charset="-122"/>
                <a:ea typeface="仿宋" panose="02010609060101010101" pitchFamily="49" charset="-122"/>
              </a:rPr>
              <a:t>自动重装载除值寄存器</a:t>
            </a:r>
            <a:endParaRPr lang="en-US" altLang="zh-CN" sz="2400" b="1" kern="0" dirty="0">
              <a:solidFill>
                <a:srgbClr val="006600"/>
              </a:solidFill>
              <a:latin typeface="仿宋" panose="02010609060101010101" pitchFamily="49" charset="-122"/>
              <a:ea typeface="仿宋" panose="02010609060101010101" pitchFamily="49" charset="-122"/>
            </a:endParaRP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VAL      </a:t>
            </a:r>
            <a:r>
              <a:rPr lang="en-US" altLang="zh-CN" sz="2400" b="1" kern="0" dirty="0" err="1">
                <a:solidFill>
                  <a:srgbClr val="006600"/>
                </a:solidFill>
                <a:latin typeface="仿宋" panose="02010609060101010101" pitchFamily="49" charset="-122"/>
                <a:ea typeface="仿宋" panose="02010609060101010101" pitchFamily="49" charset="-122"/>
              </a:rPr>
              <a:t>SysTick</a:t>
            </a:r>
            <a:r>
              <a:rPr lang="en-US" altLang="zh-CN" sz="2400" b="1" kern="0" dirty="0">
                <a:solidFill>
                  <a:srgbClr val="006600"/>
                </a:solidFill>
                <a:latin typeface="仿宋" panose="02010609060101010101" pitchFamily="49" charset="-122"/>
                <a:ea typeface="仿宋" panose="02010609060101010101" pitchFamily="49" charset="-122"/>
              </a:rPr>
              <a:t> </a:t>
            </a:r>
            <a:r>
              <a:rPr lang="zh-CN" altLang="en-US" sz="2400" b="1" kern="0" dirty="0">
                <a:solidFill>
                  <a:srgbClr val="006600"/>
                </a:solidFill>
                <a:latin typeface="仿宋" panose="02010609060101010101" pitchFamily="49" charset="-122"/>
                <a:ea typeface="仿宋" panose="02010609060101010101" pitchFamily="49" charset="-122"/>
              </a:rPr>
              <a:t>当前值寄存器</a:t>
            </a:r>
            <a:endParaRPr lang="en-US" altLang="zh-CN" sz="2400" b="1" kern="0" dirty="0">
              <a:solidFill>
                <a:srgbClr val="006600"/>
              </a:solidFill>
              <a:latin typeface="仿宋" panose="02010609060101010101" pitchFamily="49" charset="-122"/>
              <a:ea typeface="仿宋" panose="02010609060101010101" pitchFamily="49" charset="-122"/>
            </a:endParaRPr>
          </a:p>
          <a:p>
            <a:pPr marL="800100" lvl="1" indent="-342900">
              <a:lnSpc>
                <a:spcPct val="90000"/>
              </a:lnSpc>
              <a:spcBef>
                <a:spcPct val="20000"/>
              </a:spcBef>
              <a:buClr>
                <a:srgbClr val="3399FF"/>
              </a:buClr>
              <a:buSzPct val="85000"/>
              <a:buFont typeface="Arial" panose="020B0604020202020204" pitchFamily="34" charset="0"/>
              <a:buChar char="•"/>
              <a:defRPr/>
            </a:pPr>
            <a:r>
              <a:rPr lang="en-US" altLang="zh-CN" sz="2400" b="1" kern="0" dirty="0">
                <a:solidFill>
                  <a:srgbClr val="006600"/>
                </a:solidFill>
                <a:latin typeface="仿宋" panose="02010609060101010101" pitchFamily="49" charset="-122"/>
                <a:ea typeface="仿宋" panose="02010609060101010101" pitchFamily="49" charset="-122"/>
              </a:rPr>
              <a:t>CALIB    </a:t>
            </a:r>
            <a:r>
              <a:rPr lang="en-US" altLang="zh-CN" sz="2400" b="1" kern="0" dirty="0" err="1">
                <a:solidFill>
                  <a:srgbClr val="006600"/>
                </a:solidFill>
                <a:latin typeface="仿宋" panose="02010609060101010101" pitchFamily="49" charset="-122"/>
                <a:ea typeface="仿宋" panose="02010609060101010101" pitchFamily="49" charset="-122"/>
              </a:rPr>
              <a:t>SysTick</a:t>
            </a:r>
            <a:r>
              <a:rPr lang="en-US" altLang="zh-CN" sz="2400" b="1" kern="0" dirty="0">
                <a:solidFill>
                  <a:srgbClr val="006600"/>
                </a:solidFill>
                <a:latin typeface="仿宋" panose="02010609060101010101" pitchFamily="49" charset="-122"/>
                <a:ea typeface="仿宋" panose="02010609060101010101" pitchFamily="49" charset="-122"/>
              </a:rPr>
              <a:t> </a:t>
            </a:r>
            <a:r>
              <a:rPr lang="zh-CN" altLang="en-US" sz="2400" b="1" kern="0" dirty="0">
                <a:solidFill>
                  <a:srgbClr val="006600"/>
                </a:solidFill>
                <a:latin typeface="仿宋" panose="02010609060101010101" pitchFamily="49" charset="-122"/>
                <a:ea typeface="仿宋" panose="02010609060101010101" pitchFamily="49" charset="-122"/>
              </a:rPr>
              <a:t>校准值寄存器</a:t>
            </a:r>
          </a:p>
        </p:txBody>
      </p:sp>
    </p:spTree>
    <p:extLst>
      <p:ext uri="{BB962C8B-B14F-4D97-AF65-F5344CB8AC3E}">
        <p14:creationId xmlns:p14="http://schemas.microsoft.com/office/powerpoint/2010/main" val="1912976315"/>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704EBE7C-7FC4-4029-B876-1978905DB97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Systick</a:t>
            </a:r>
            <a:r>
              <a:rPr kumimoji="1" lang="zh-CN" altLang="en-US" sz="3600" b="1">
                <a:latin typeface="Arial" panose="020B0604020202020204" pitchFamily="34" charset="0"/>
                <a:ea typeface="黑体" panose="02010609060101010101" pitchFamily="49" charset="-122"/>
              </a:rPr>
              <a:t>定时器</a:t>
            </a:r>
          </a:p>
        </p:txBody>
      </p:sp>
      <p:pic>
        <p:nvPicPr>
          <p:cNvPr id="17411" name="Picture 2">
            <a:extLst>
              <a:ext uri="{FF2B5EF4-FFF2-40B4-BE49-F238E27FC236}">
                <a16:creationId xmlns:a16="http://schemas.microsoft.com/office/drawing/2014/main" id="{3C40A485-6074-49EF-A742-97DE42EDE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692276"/>
            <a:ext cx="8243887" cy="298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2">
            <a:extLst>
              <a:ext uri="{FF2B5EF4-FFF2-40B4-BE49-F238E27FC236}">
                <a16:creationId xmlns:a16="http://schemas.microsoft.com/office/drawing/2014/main" id="{3DAA8AE1-4BDE-4A63-B068-F34C20E11F42}"/>
              </a:ext>
            </a:extLst>
          </p:cNvPr>
          <p:cNvSpPr txBox="1"/>
          <p:nvPr/>
        </p:nvSpPr>
        <p:spPr>
          <a:xfrm>
            <a:off x="2279650" y="4789488"/>
            <a:ext cx="6553200" cy="584200"/>
          </a:xfrm>
          <a:prstGeom prst="rect">
            <a:avLst/>
          </a:prstGeom>
          <a:noFill/>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buFont typeface="Wingdings" pitchFamily="2" charset="2"/>
              <a:buChar char="l"/>
              <a:defRPr/>
            </a:pPr>
            <a:r>
              <a:rPr lang="en-US" altLang="zh-CN" sz="1600" dirty="0">
                <a:latin typeface="Arial" charset="0"/>
              </a:rPr>
              <a:t> </a:t>
            </a:r>
            <a:r>
              <a:rPr lang="zh-CN" altLang="en-US" sz="1600" dirty="0">
                <a:latin typeface="Arial" charset="0"/>
              </a:rPr>
              <a:t>选择外部时钟源，则时钟为</a:t>
            </a:r>
            <a:r>
              <a:rPr lang="en-US" altLang="zh-CN" sz="1600" dirty="0">
                <a:latin typeface="Arial" charset="0"/>
              </a:rPr>
              <a:t>HCLK /8</a:t>
            </a:r>
          </a:p>
          <a:p>
            <a:pPr>
              <a:defRPr/>
            </a:pPr>
            <a:r>
              <a:rPr lang="en-US" altLang="zh-CN" sz="1600" dirty="0">
                <a:latin typeface="Arial" charset="0"/>
              </a:rPr>
              <a:t>      </a:t>
            </a:r>
            <a:r>
              <a:rPr lang="zh-CN" altLang="en-US" sz="1600" dirty="0">
                <a:latin typeface="Arial" charset="0"/>
              </a:rPr>
              <a:t>选择内核时钟源，则时钟为</a:t>
            </a:r>
            <a:r>
              <a:rPr lang="en-US" altLang="zh-CN" sz="1600" dirty="0">
                <a:latin typeface="Arial" charset="0"/>
              </a:rPr>
              <a:t>HCLK</a:t>
            </a:r>
            <a:endParaRPr lang="zh-CN" altLang="en-US" sz="1600" dirty="0">
              <a:latin typeface="Arial" charset="0"/>
            </a:endParaRPr>
          </a:p>
        </p:txBody>
      </p:sp>
    </p:spTree>
    <p:extLst>
      <p:ext uri="{BB962C8B-B14F-4D97-AF65-F5344CB8AC3E}">
        <p14:creationId xmlns:p14="http://schemas.microsoft.com/office/powerpoint/2010/main" val="348147456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8EA418F5-0898-425D-A756-C99C55B7092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Systick</a:t>
            </a:r>
            <a:r>
              <a:rPr kumimoji="1" lang="zh-CN" altLang="en-US" sz="3600" b="1">
                <a:latin typeface="Arial" panose="020B0604020202020204" pitchFamily="34" charset="0"/>
                <a:ea typeface="黑体" panose="02010609060101010101" pitchFamily="49" charset="-122"/>
              </a:rPr>
              <a:t>定时器</a:t>
            </a:r>
          </a:p>
        </p:txBody>
      </p:sp>
      <p:pic>
        <p:nvPicPr>
          <p:cNvPr id="18435" name="Picture 2">
            <a:extLst>
              <a:ext uri="{FF2B5EF4-FFF2-40B4-BE49-F238E27FC236}">
                <a16:creationId xmlns:a16="http://schemas.microsoft.com/office/drawing/2014/main" id="{F045DBD6-85F8-4ED1-BB65-3CFA5B54B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49425"/>
            <a:ext cx="9036050"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133872"/>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3EDF9B5E-4613-402D-A5DD-A7E2FE4A5471}"/>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实时钟</a:t>
            </a:r>
            <a:r>
              <a:rPr kumimoji="1" lang="en-US" altLang="zh-CN" sz="3600" b="1">
                <a:latin typeface="Arial" panose="020B0604020202020204" pitchFamily="34" charset="0"/>
                <a:ea typeface="黑体" panose="02010609060101010101" pitchFamily="49" charset="-122"/>
              </a:rPr>
              <a:t>RTC</a:t>
            </a:r>
          </a:p>
        </p:txBody>
      </p:sp>
      <p:sp>
        <p:nvSpPr>
          <p:cNvPr id="19459" name="矩形 1">
            <a:extLst>
              <a:ext uri="{FF2B5EF4-FFF2-40B4-BE49-F238E27FC236}">
                <a16:creationId xmlns:a16="http://schemas.microsoft.com/office/drawing/2014/main" id="{836B5A6C-2761-4682-A425-9B42960240B1}"/>
              </a:ext>
            </a:extLst>
          </p:cNvPr>
          <p:cNvSpPr>
            <a:spLocks noChangeArrowheads="1"/>
          </p:cNvSpPr>
          <p:nvPr/>
        </p:nvSpPr>
        <p:spPr bwMode="auto">
          <a:xfrm>
            <a:off x="1985963" y="1412875"/>
            <a:ext cx="84963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800">
                <a:latin typeface="黑体" panose="02010609060101010101" pitchFamily="49" charset="-122"/>
                <a:ea typeface="黑体" panose="02010609060101010101" pitchFamily="49" charset="-122"/>
              </a:rPr>
              <a:t>实时钟</a:t>
            </a:r>
            <a:r>
              <a:rPr lang="en-US" altLang="zh-CN" sz="2800">
                <a:latin typeface="黑体" panose="02010609060101010101" pitchFamily="49" charset="-122"/>
                <a:ea typeface="黑体" panose="02010609060101010101" pitchFamily="49" charset="-122"/>
              </a:rPr>
              <a:t>RTC</a:t>
            </a:r>
            <a:r>
              <a:rPr lang="zh-CN" altLang="en-US" sz="2800">
                <a:latin typeface="黑体" panose="02010609060101010101" pitchFamily="49" charset="-122"/>
                <a:ea typeface="黑体" panose="02010609060101010101" pitchFamily="49" charset="-122"/>
              </a:rPr>
              <a:t>是一个独立的定时器。它的模块拥有一组可连续计数的计数器，在相应软件配置下，可提供时钟日历的功能。修改计数器的值可以重新设置系统当前的时间和日期。</a:t>
            </a:r>
            <a:r>
              <a:rPr lang="en-US" altLang="zh-CN" sz="2800">
                <a:latin typeface="黑体" panose="02010609060101010101" pitchFamily="49" charset="-122"/>
                <a:ea typeface="黑体" panose="02010609060101010101" pitchFamily="49" charset="-122"/>
              </a:rPr>
              <a:t>RTC</a:t>
            </a:r>
            <a:r>
              <a:rPr lang="zh-CN" altLang="en-US" sz="2800">
                <a:latin typeface="黑体" panose="02010609060101010101" pitchFamily="49" charset="-122"/>
                <a:ea typeface="黑体" panose="02010609060101010101" pitchFamily="49" charset="-122"/>
              </a:rPr>
              <a:t>在控制类经常用到</a:t>
            </a:r>
            <a:r>
              <a:rPr kumimoji="1" lang="zh-CN" altLang="en-US" sz="2800" b="1">
                <a:latin typeface="楷体" panose="02010609060101010101" pitchFamily="49" charset="-122"/>
                <a:ea typeface="楷体" panose="02010609060101010101" pitchFamily="49" charset="-122"/>
              </a:rPr>
              <a:t>。</a:t>
            </a:r>
            <a:endParaRPr kumimoji="1" lang="en-US" altLang="zh-CN" sz="2800" b="1">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98143589"/>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9475F8AC-907D-461A-B7D9-DEE6BF372A2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实时钟</a:t>
            </a:r>
            <a:r>
              <a:rPr kumimoji="1" lang="en-US" altLang="zh-CN" sz="3600" b="1">
                <a:latin typeface="Arial" panose="020B0604020202020204" pitchFamily="34" charset="0"/>
                <a:ea typeface="黑体" panose="02010609060101010101" pitchFamily="49" charset="-122"/>
              </a:rPr>
              <a:t>RTC</a:t>
            </a:r>
          </a:p>
        </p:txBody>
      </p:sp>
      <p:pic>
        <p:nvPicPr>
          <p:cNvPr id="20483" name="Picture 2">
            <a:extLst>
              <a:ext uri="{FF2B5EF4-FFF2-40B4-BE49-F238E27FC236}">
                <a16:creationId xmlns:a16="http://schemas.microsoft.com/office/drawing/2014/main" id="{44CFD85B-01BD-4A83-B5CA-8B0F3A6D2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4" y="1341438"/>
            <a:ext cx="9120187"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84088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9B082075-64EE-4671-9E7C-B0BD9D222822}"/>
              </a:ext>
            </a:extLst>
          </p:cNvPr>
          <p:cNvSpPr txBox="1">
            <a:spLocks noChangeArrowheads="1"/>
          </p:cNvSpPr>
          <p:nvPr/>
        </p:nvSpPr>
        <p:spPr bwMode="auto">
          <a:xfrm>
            <a:off x="1992313" y="549276"/>
            <a:ext cx="316706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总线时序</a:t>
            </a:r>
          </a:p>
        </p:txBody>
      </p:sp>
      <p:grpSp>
        <p:nvGrpSpPr>
          <p:cNvPr id="28675" name="组合 1">
            <a:extLst>
              <a:ext uri="{FF2B5EF4-FFF2-40B4-BE49-F238E27FC236}">
                <a16:creationId xmlns:a16="http://schemas.microsoft.com/office/drawing/2014/main" id="{E83C201B-942F-4E96-9A88-6F0EAA660CF9}"/>
              </a:ext>
            </a:extLst>
          </p:cNvPr>
          <p:cNvGrpSpPr>
            <a:grpSpLocks/>
          </p:cNvGrpSpPr>
          <p:nvPr/>
        </p:nvGrpSpPr>
        <p:grpSpPr bwMode="auto">
          <a:xfrm>
            <a:off x="1703389" y="1655763"/>
            <a:ext cx="8785225" cy="2728912"/>
            <a:chOff x="107504" y="2317496"/>
            <a:chExt cx="8784591" cy="2729356"/>
          </a:xfrm>
        </p:grpSpPr>
        <p:sp>
          <p:nvSpPr>
            <p:cNvPr id="28676" name="object 7">
              <a:extLst>
                <a:ext uri="{FF2B5EF4-FFF2-40B4-BE49-F238E27FC236}">
                  <a16:creationId xmlns:a16="http://schemas.microsoft.com/office/drawing/2014/main" id="{72427168-4486-4B2D-ABBA-489DF6ED9803}"/>
                </a:ext>
              </a:extLst>
            </p:cNvPr>
            <p:cNvSpPr>
              <a:spLocks/>
            </p:cNvSpPr>
            <p:nvPr/>
          </p:nvSpPr>
          <p:spPr bwMode="auto">
            <a:xfrm>
              <a:off x="107504" y="3411092"/>
              <a:ext cx="246379" cy="0"/>
            </a:xfrm>
            <a:custGeom>
              <a:avLst/>
              <a:gdLst>
                <a:gd name="T0" fmla="*/ 0 w 246380"/>
                <a:gd name="T1" fmla="*/ 246124 w 246380"/>
                <a:gd name="T2" fmla="*/ 0 60000 65536"/>
                <a:gd name="T3" fmla="*/ 0 60000 65536"/>
              </a:gdLst>
              <a:ahLst/>
              <a:cxnLst>
                <a:cxn ang="T2">
                  <a:pos x="T0" y="0"/>
                </a:cxn>
                <a:cxn ang="T3">
                  <a:pos x="T1" y="0"/>
                </a:cxn>
              </a:cxnLst>
              <a:rect l="0" t="0" r="r" b="b"/>
              <a:pathLst>
                <a:path w="246380">
                  <a:moveTo>
                    <a:pt x="0" y="0"/>
                  </a:moveTo>
                  <a:lnTo>
                    <a:pt x="246125" y="0"/>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77" name="object 8">
              <a:extLst>
                <a:ext uri="{FF2B5EF4-FFF2-40B4-BE49-F238E27FC236}">
                  <a16:creationId xmlns:a16="http://schemas.microsoft.com/office/drawing/2014/main" id="{C5AA45D9-B901-4C30-9783-5409AF81E037}"/>
                </a:ext>
              </a:extLst>
            </p:cNvPr>
            <p:cNvSpPr>
              <a:spLocks/>
            </p:cNvSpPr>
            <p:nvPr/>
          </p:nvSpPr>
          <p:spPr bwMode="auto">
            <a:xfrm>
              <a:off x="354011" y="2540507"/>
              <a:ext cx="0" cy="435609"/>
            </a:xfrm>
            <a:custGeom>
              <a:avLst/>
              <a:gdLst>
                <a:gd name="T0" fmla="*/ 0 h 435610"/>
                <a:gd name="T1" fmla="*/ 435100 h 435610"/>
                <a:gd name="T2" fmla="*/ 0 60000 65536"/>
                <a:gd name="T3" fmla="*/ 0 60000 65536"/>
              </a:gdLst>
              <a:ahLst/>
              <a:cxnLst>
                <a:cxn ang="T2">
                  <a:pos x="0" y="T0"/>
                </a:cxn>
                <a:cxn ang="T3">
                  <a:pos x="0" y="T1"/>
                </a:cxn>
              </a:cxnLst>
              <a:rect l="0" t="0" r="r" b="b"/>
              <a:pathLst>
                <a:path h="435610">
                  <a:moveTo>
                    <a:pt x="0" y="0"/>
                  </a:moveTo>
                  <a:lnTo>
                    <a:pt x="0" y="435101"/>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78" name="object 9">
              <a:extLst>
                <a:ext uri="{FF2B5EF4-FFF2-40B4-BE49-F238E27FC236}">
                  <a16:creationId xmlns:a16="http://schemas.microsoft.com/office/drawing/2014/main" id="{9DDBAF4A-8F65-4A68-BF2D-B243B8DDB0DE}"/>
                </a:ext>
              </a:extLst>
            </p:cNvPr>
            <p:cNvSpPr>
              <a:spLocks/>
            </p:cNvSpPr>
            <p:nvPr/>
          </p:nvSpPr>
          <p:spPr bwMode="auto">
            <a:xfrm>
              <a:off x="1333181" y="2540507"/>
              <a:ext cx="0" cy="435609"/>
            </a:xfrm>
            <a:custGeom>
              <a:avLst/>
              <a:gdLst>
                <a:gd name="T0" fmla="*/ 0 h 435610"/>
                <a:gd name="T1" fmla="*/ 435100 h 435610"/>
                <a:gd name="T2" fmla="*/ 0 60000 65536"/>
                <a:gd name="T3" fmla="*/ 0 60000 65536"/>
              </a:gdLst>
              <a:ahLst/>
              <a:cxnLst>
                <a:cxn ang="T2">
                  <a:pos x="0" y="T0"/>
                </a:cxn>
                <a:cxn ang="T3">
                  <a:pos x="0" y="T1"/>
                </a:cxn>
              </a:cxnLst>
              <a:rect l="0" t="0" r="r" b="b"/>
              <a:pathLst>
                <a:path h="435610">
                  <a:moveTo>
                    <a:pt x="0" y="0"/>
                  </a:moveTo>
                  <a:lnTo>
                    <a:pt x="0" y="435101"/>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79" name="object 10">
              <a:extLst>
                <a:ext uri="{FF2B5EF4-FFF2-40B4-BE49-F238E27FC236}">
                  <a16:creationId xmlns:a16="http://schemas.microsoft.com/office/drawing/2014/main" id="{86ABC6D3-8877-44E8-BE8D-710F71B15C55}"/>
                </a:ext>
              </a:extLst>
            </p:cNvPr>
            <p:cNvSpPr>
              <a:spLocks/>
            </p:cNvSpPr>
            <p:nvPr/>
          </p:nvSpPr>
          <p:spPr bwMode="auto">
            <a:xfrm>
              <a:off x="2314637" y="2540507"/>
              <a:ext cx="0" cy="435609"/>
            </a:xfrm>
            <a:custGeom>
              <a:avLst/>
              <a:gdLst>
                <a:gd name="T0" fmla="*/ 0 h 435610"/>
                <a:gd name="T1" fmla="*/ 435100 h 435610"/>
                <a:gd name="T2" fmla="*/ 0 60000 65536"/>
                <a:gd name="T3" fmla="*/ 0 60000 65536"/>
              </a:gdLst>
              <a:ahLst/>
              <a:cxnLst>
                <a:cxn ang="T2">
                  <a:pos x="0" y="T0"/>
                </a:cxn>
                <a:cxn ang="T3">
                  <a:pos x="0" y="T1"/>
                </a:cxn>
              </a:cxnLst>
              <a:rect l="0" t="0" r="r" b="b"/>
              <a:pathLst>
                <a:path h="435610">
                  <a:moveTo>
                    <a:pt x="0" y="0"/>
                  </a:moveTo>
                  <a:lnTo>
                    <a:pt x="0" y="435101"/>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80" name="object 11">
              <a:extLst>
                <a:ext uri="{FF2B5EF4-FFF2-40B4-BE49-F238E27FC236}">
                  <a16:creationId xmlns:a16="http://schemas.microsoft.com/office/drawing/2014/main" id="{99EDFB99-E6DA-4F3D-9C03-4AB87A603DF9}"/>
                </a:ext>
              </a:extLst>
            </p:cNvPr>
            <p:cNvSpPr>
              <a:spLocks/>
            </p:cNvSpPr>
            <p:nvPr/>
          </p:nvSpPr>
          <p:spPr bwMode="auto">
            <a:xfrm>
              <a:off x="3292283" y="2540507"/>
              <a:ext cx="0" cy="435609"/>
            </a:xfrm>
            <a:custGeom>
              <a:avLst/>
              <a:gdLst>
                <a:gd name="T0" fmla="*/ 0 h 435610"/>
                <a:gd name="T1" fmla="*/ 435100 h 435610"/>
                <a:gd name="T2" fmla="*/ 0 60000 65536"/>
                <a:gd name="T3" fmla="*/ 0 60000 65536"/>
              </a:gdLst>
              <a:ahLst/>
              <a:cxnLst>
                <a:cxn ang="T2">
                  <a:pos x="0" y="T0"/>
                </a:cxn>
                <a:cxn ang="T3">
                  <a:pos x="0" y="T1"/>
                </a:cxn>
              </a:cxnLst>
              <a:rect l="0" t="0" r="r" b="b"/>
              <a:pathLst>
                <a:path h="435610">
                  <a:moveTo>
                    <a:pt x="0" y="0"/>
                  </a:moveTo>
                  <a:lnTo>
                    <a:pt x="0" y="435101"/>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81" name="object 12">
              <a:extLst>
                <a:ext uri="{FF2B5EF4-FFF2-40B4-BE49-F238E27FC236}">
                  <a16:creationId xmlns:a16="http://schemas.microsoft.com/office/drawing/2014/main" id="{3F0F2FD6-B950-4628-8378-77521FAF19F3}"/>
                </a:ext>
              </a:extLst>
            </p:cNvPr>
            <p:cNvSpPr>
              <a:spLocks/>
            </p:cNvSpPr>
            <p:nvPr/>
          </p:nvSpPr>
          <p:spPr bwMode="auto">
            <a:xfrm>
              <a:off x="4270310" y="2540507"/>
              <a:ext cx="0" cy="435609"/>
            </a:xfrm>
            <a:custGeom>
              <a:avLst/>
              <a:gdLst>
                <a:gd name="T0" fmla="*/ 0 h 435610"/>
                <a:gd name="T1" fmla="*/ 435100 h 435610"/>
                <a:gd name="T2" fmla="*/ 0 60000 65536"/>
                <a:gd name="T3" fmla="*/ 0 60000 65536"/>
              </a:gdLst>
              <a:ahLst/>
              <a:cxnLst>
                <a:cxn ang="T2">
                  <a:pos x="0" y="T0"/>
                </a:cxn>
                <a:cxn ang="T3">
                  <a:pos x="0" y="T1"/>
                </a:cxn>
              </a:cxnLst>
              <a:rect l="0" t="0" r="r" b="b"/>
              <a:pathLst>
                <a:path h="435610">
                  <a:moveTo>
                    <a:pt x="0" y="0"/>
                  </a:moveTo>
                  <a:lnTo>
                    <a:pt x="0" y="435101"/>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82" name="object 13">
              <a:extLst>
                <a:ext uri="{FF2B5EF4-FFF2-40B4-BE49-F238E27FC236}">
                  <a16:creationId xmlns:a16="http://schemas.microsoft.com/office/drawing/2014/main" id="{8820DB76-2FDE-459A-9DA3-C3817DA8EA62}"/>
                </a:ext>
              </a:extLst>
            </p:cNvPr>
            <p:cNvSpPr>
              <a:spLocks/>
            </p:cNvSpPr>
            <p:nvPr/>
          </p:nvSpPr>
          <p:spPr bwMode="auto">
            <a:xfrm>
              <a:off x="5247956" y="2540507"/>
              <a:ext cx="0" cy="435609"/>
            </a:xfrm>
            <a:custGeom>
              <a:avLst/>
              <a:gdLst>
                <a:gd name="T0" fmla="*/ 0 h 435610"/>
                <a:gd name="T1" fmla="*/ 435100 h 435610"/>
                <a:gd name="T2" fmla="*/ 0 60000 65536"/>
                <a:gd name="T3" fmla="*/ 0 60000 65536"/>
              </a:gdLst>
              <a:ahLst/>
              <a:cxnLst>
                <a:cxn ang="T2">
                  <a:pos x="0" y="T0"/>
                </a:cxn>
                <a:cxn ang="T3">
                  <a:pos x="0" y="T1"/>
                </a:cxn>
              </a:cxnLst>
              <a:rect l="0" t="0" r="r" b="b"/>
              <a:pathLst>
                <a:path h="435610">
                  <a:moveTo>
                    <a:pt x="0" y="0"/>
                  </a:moveTo>
                  <a:lnTo>
                    <a:pt x="0" y="435101"/>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83" name="object 14">
              <a:extLst>
                <a:ext uri="{FF2B5EF4-FFF2-40B4-BE49-F238E27FC236}">
                  <a16:creationId xmlns:a16="http://schemas.microsoft.com/office/drawing/2014/main" id="{9687B24F-75E4-4371-8C54-199C5E217F1E}"/>
                </a:ext>
              </a:extLst>
            </p:cNvPr>
            <p:cNvSpPr>
              <a:spLocks/>
            </p:cNvSpPr>
            <p:nvPr/>
          </p:nvSpPr>
          <p:spPr bwMode="auto">
            <a:xfrm>
              <a:off x="6227507" y="2540507"/>
              <a:ext cx="0" cy="435609"/>
            </a:xfrm>
            <a:custGeom>
              <a:avLst/>
              <a:gdLst>
                <a:gd name="T0" fmla="*/ 0 h 435610"/>
                <a:gd name="T1" fmla="*/ 435100 h 435610"/>
                <a:gd name="T2" fmla="*/ 0 60000 65536"/>
                <a:gd name="T3" fmla="*/ 0 60000 65536"/>
              </a:gdLst>
              <a:ahLst/>
              <a:cxnLst>
                <a:cxn ang="T2">
                  <a:pos x="0" y="T0"/>
                </a:cxn>
                <a:cxn ang="T3">
                  <a:pos x="0" y="T1"/>
                </a:cxn>
              </a:cxnLst>
              <a:rect l="0" t="0" r="r" b="b"/>
              <a:pathLst>
                <a:path h="435610">
                  <a:moveTo>
                    <a:pt x="0" y="0"/>
                  </a:moveTo>
                  <a:lnTo>
                    <a:pt x="0" y="435101"/>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84" name="object 15">
              <a:extLst>
                <a:ext uri="{FF2B5EF4-FFF2-40B4-BE49-F238E27FC236}">
                  <a16:creationId xmlns:a16="http://schemas.microsoft.com/office/drawing/2014/main" id="{195A8A62-7941-4C40-9E68-873237C5B6FD}"/>
                </a:ext>
              </a:extLst>
            </p:cNvPr>
            <p:cNvSpPr>
              <a:spLocks/>
            </p:cNvSpPr>
            <p:nvPr/>
          </p:nvSpPr>
          <p:spPr bwMode="auto">
            <a:xfrm>
              <a:off x="7208963" y="2540507"/>
              <a:ext cx="0" cy="435609"/>
            </a:xfrm>
            <a:custGeom>
              <a:avLst/>
              <a:gdLst>
                <a:gd name="T0" fmla="*/ 0 h 435610"/>
                <a:gd name="T1" fmla="*/ 435100 h 435610"/>
                <a:gd name="T2" fmla="*/ 0 60000 65536"/>
                <a:gd name="T3" fmla="*/ 0 60000 65536"/>
              </a:gdLst>
              <a:ahLst/>
              <a:cxnLst>
                <a:cxn ang="T2">
                  <a:pos x="0" y="T0"/>
                </a:cxn>
                <a:cxn ang="T3">
                  <a:pos x="0" y="T1"/>
                </a:cxn>
              </a:cxnLst>
              <a:rect l="0" t="0" r="r" b="b"/>
              <a:pathLst>
                <a:path h="435610">
                  <a:moveTo>
                    <a:pt x="0" y="0"/>
                  </a:moveTo>
                  <a:lnTo>
                    <a:pt x="0" y="435101"/>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85" name="object 16">
              <a:extLst>
                <a:ext uri="{FF2B5EF4-FFF2-40B4-BE49-F238E27FC236}">
                  <a16:creationId xmlns:a16="http://schemas.microsoft.com/office/drawing/2014/main" id="{C1063C0B-56A5-4DD3-85C6-A6346E49ADFB}"/>
                </a:ext>
              </a:extLst>
            </p:cNvPr>
            <p:cNvSpPr>
              <a:spLocks/>
            </p:cNvSpPr>
            <p:nvPr/>
          </p:nvSpPr>
          <p:spPr bwMode="auto">
            <a:xfrm>
              <a:off x="8185085" y="2540507"/>
              <a:ext cx="0" cy="435609"/>
            </a:xfrm>
            <a:custGeom>
              <a:avLst/>
              <a:gdLst>
                <a:gd name="T0" fmla="*/ 0 h 435610"/>
                <a:gd name="T1" fmla="*/ 435100 h 435610"/>
                <a:gd name="T2" fmla="*/ 0 60000 65536"/>
                <a:gd name="T3" fmla="*/ 0 60000 65536"/>
              </a:gdLst>
              <a:ahLst/>
              <a:cxnLst>
                <a:cxn ang="T2">
                  <a:pos x="0" y="T0"/>
                </a:cxn>
                <a:cxn ang="T3">
                  <a:pos x="0" y="T1"/>
                </a:cxn>
              </a:cxnLst>
              <a:rect l="0" t="0" r="r" b="b"/>
              <a:pathLst>
                <a:path h="435610">
                  <a:moveTo>
                    <a:pt x="0" y="0"/>
                  </a:moveTo>
                  <a:lnTo>
                    <a:pt x="0" y="435101"/>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86" name="object 17">
              <a:extLst>
                <a:ext uri="{FF2B5EF4-FFF2-40B4-BE49-F238E27FC236}">
                  <a16:creationId xmlns:a16="http://schemas.microsoft.com/office/drawing/2014/main" id="{5BB5D2DB-F130-4869-A5B2-47FFC909E0E6}"/>
                </a:ext>
              </a:extLst>
            </p:cNvPr>
            <p:cNvSpPr>
              <a:spLocks/>
            </p:cNvSpPr>
            <p:nvPr/>
          </p:nvSpPr>
          <p:spPr bwMode="auto">
            <a:xfrm>
              <a:off x="1821242" y="2975610"/>
              <a:ext cx="0" cy="436245"/>
            </a:xfrm>
            <a:custGeom>
              <a:avLst/>
              <a:gdLst>
                <a:gd name="T0" fmla="*/ 0 h 436245"/>
                <a:gd name="T1" fmla="*/ 435863 h 436245"/>
                <a:gd name="T2" fmla="*/ 0 60000 65536"/>
                <a:gd name="T3" fmla="*/ 0 60000 65536"/>
              </a:gdLst>
              <a:ahLst/>
              <a:cxnLst>
                <a:cxn ang="T2">
                  <a:pos x="0" y="T0"/>
                </a:cxn>
                <a:cxn ang="T3">
                  <a:pos x="0" y="T1"/>
                </a:cxn>
              </a:cxnLst>
              <a:rect l="0" t="0" r="r" b="b"/>
              <a:pathLst>
                <a:path h="436245">
                  <a:moveTo>
                    <a:pt x="0" y="0"/>
                  </a:moveTo>
                  <a:lnTo>
                    <a:pt x="0" y="435863"/>
                  </a:lnTo>
                </a:path>
              </a:pathLst>
            </a:custGeom>
            <a:noFill/>
            <a:ln w="3200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87" name="object 18">
              <a:extLst>
                <a:ext uri="{FF2B5EF4-FFF2-40B4-BE49-F238E27FC236}">
                  <a16:creationId xmlns:a16="http://schemas.microsoft.com/office/drawing/2014/main" id="{7EE37761-60A3-459E-B0A0-C054CDD0FE09}"/>
                </a:ext>
              </a:extLst>
            </p:cNvPr>
            <p:cNvSpPr>
              <a:spLocks/>
            </p:cNvSpPr>
            <p:nvPr/>
          </p:nvSpPr>
          <p:spPr bwMode="auto">
            <a:xfrm>
              <a:off x="2802698" y="2975610"/>
              <a:ext cx="0" cy="436245"/>
            </a:xfrm>
            <a:custGeom>
              <a:avLst/>
              <a:gdLst>
                <a:gd name="T0" fmla="*/ 0 h 436245"/>
                <a:gd name="T1" fmla="*/ 435864 h 436245"/>
                <a:gd name="T2" fmla="*/ 0 60000 65536"/>
                <a:gd name="T3" fmla="*/ 0 60000 65536"/>
              </a:gdLst>
              <a:ahLst/>
              <a:cxnLst>
                <a:cxn ang="T2">
                  <a:pos x="0" y="T0"/>
                </a:cxn>
                <a:cxn ang="T3">
                  <a:pos x="0" y="T1"/>
                </a:cxn>
              </a:cxnLst>
              <a:rect l="0" t="0" r="r" b="b"/>
              <a:pathLst>
                <a:path h="436245">
                  <a:moveTo>
                    <a:pt x="0" y="0"/>
                  </a:moveTo>
                  <a:lnTo>
                    <a:pt x="0" y="435864"/>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88" name="object 19">
              <a:extLst>
                <a:ext uri="{FF2B5EF4-FFF2-40B4-BE49-F238E27FC236}">
                  <a16:creationId xmlns:a16="http://schemas.microsoft.com/office/drawing/2014/main" id="{880A6F27-EC26-4DF4-BBBC-D4E8FD53CB0B}"/>
                </a:ext>
              </a:extLst>
            </p:cNvPr>
            <p:cNvSpPr>
              <a:spLocks/>
            </p:cNvSpPr>
            <p:nvPr/>
          </p:nvSpPr>
          <p:spPr bwMode="auto">
            <a:xfrm>
              <a:off x="3782249" y="2975610"/>
              <a:ext cx="0" cy="436245"/>
            </a:xfrm>
            <a:custGeom>
              <a:avLst/>
              <a:gdLst>
                <a:gd name="T0" fmla="*/ 0 h 436245"/>
                <a:gd name="T1" fmla="*/ 435864 h 436245"/>
                <a:gd name="T2" fmla="*/ 0 60000 65536"/>
                <a:gd name="T3" fmla="*/ 0 60000 65536"/>
              </a:gdLst>
              <a:ahLst/>
              <a:cxnLst>
                <a:cxn ang="T2">
                  <a:pos x="0" y="T0"/>
                </a:cxn>
                <a:cxn ang="T3">
                  <a:pos x="0" y="T1"/>
                </a:cxn>
              </a:cxnLst>
              <a:rect l="0" t="0" r="r" b="b"/>
              <a:pathLst>
                <a:path h="436245">
                  <a:moveTo>
                    <a:pt x="0" y="0"/>
                  </a:moveTo>
                  <a:lnTo>
                    <a:pt x="0" y="435864"/>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89" name="object 20">
              <a:extLst>
                <a:ext uri="{FF2B5EF4-FFF2-40B4-BE49-F238E27FC236}">
                  <a16:creationId xmlns:a16="http://schemas.microsoft.com/office/drawing/2014/main" id="{992749E9-198F-4EB8-803D-B84A08C238C9}"/>
                </a:ext>
              </a:extLst>
            </p:cNvPr>
            <p:cNvSpPr>
              <a:spLocks/>
            </p:cNvSpPr>
            <p:nvPr/>
          </p:nvSpPr>
          <p:spPr bwMode="auto">
            <a:xfrm>
              <a:off x="4759895" y="2975610"/>
              <a:ext cx="0" cy="436245"/>
            </a:xfrm>
            <a:custGeom>
              <a:avLst/>
              <a:gdLst>
                <a:gd name="T0" fmla="*/ 0 h 436245"/>
                <a:gd name="T1" fmla="*/ 435864 h 436245"/>
                <a:gd name="T2" fmla="*/ 0 60000 65536"/>
                <a:gd name="T3" fmla="*/ 0 60000 65536"/>
              </a:gdLst>
              <a:ahLst/>
              <a:cxnLst>
                <a:cxn ang="T2">
                  <a:pos x="0" y="T0"/>
                </a:cxn>
                <a:cxn ang="T3">
                  <a:pos x="0" y="T1"/>
                </a:cxn>
              </a:cxnLst>
              <a:rect l="0" t="0" r="r" b="b"/>
              <a:pathLst>
                <a:path h="436245">
                  <a:moveTo>
                    <a:pt x="0" y="0"/>
                  </a:moveTo>
                  <a:lnTo>
                    <a:pt x="0" y="435864"/>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90" name="object 21">
              <a:extLst>
                <a:ext uri="{FF2B5EF4-FFF2-40B4-BE49-F238E27FC236}">
                  <a16:creationId xmlns:a16="http://schemas.microsoft.com/office/drawing/2014/main" id="{62A8277F-7DB9-40D3-AC01-174C2715DB27}"/>
                </a:ext>
              </a:extLst>
            </p:cNvPr>
            <p:cNvSpPr>
              <a:spLocks/>
            </p:cNvSpPr>
            <p:nvPr/>
          </p:nvSpPr>
          <p:spPr bwMode="auto">
            <a:xfrm>
              <a:off x="5737528" y="2975610"/>
              <a:ext cx="0" cy="436245"/>
            </a:xfrm>
            <a:custGeom>
              <a:avLst/>
              <a:gdLst>
                <a:gd name="T0" fmla="*/ 0 h 436245"/>
                <a:gd name="T1" fmla="*/ 435863 h 436245"/>
                <a:gd name="T2" fmla="*/ 0 60000 65536"/>
                <a:gd name="T3" fmla="*/ 0 60000 65536"/>
              </a:gdLst>
              <a:ahLst/>
              <a:cxnLst>
                <a:cxn ang="T2">
                  <a:pos x="0" y="T0"/>
                </a:cxn>
                <a:cxn ang="T3">
                  <a:pos x="0" y="T1"/>
                </a:cxn>
              </a:cxnLst>
              <a:rect l="0" t="0" r="r" b="b"/>
              <a:pathLst>
                <a:path h="436245">
                  <a:moveTo>
                    <a:pt x="0" y="0"/>
                  </a:moveTo>
                  <a:lnTo>
                    <a:pt x="0" y="435863"/>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91" name="object 22">
              <a:extLst>
                <a:ext uri="{FF2B5EF4-FFF2-40B4-BE49-F238E27FC236}">
                  <a16:creationId xmlns:a16="http://schemas.microsoft.com/office/drawing/2014/main" id="{DECEE178-B1AB-4AC0-B496-5E950AF24E0D}"/>
                </a:ext>
              </a:extLst>
            </p:cNvPr>
            <p:cNvSpPr>
              <a:spLocks/>
            </p:cNvSpPr>
            <p:nvPr/>
          </p:nvSpPr>
          <p:spPr bwMode="auto">
            <a:xfrm>
              <a:off x="6715569" y="2975610"/>
              <a:ext cx="0" cy="436245"/>
            </a:xfrm>
            <a:custGeom>
              <a:avLst/>
              <a:gdLst>
                <a:gd name="T0" fmla="*/ 0 h 436245"/>
                <a:gd name="T1" fmla="*/ 435863 h 436245"/>
                <a:gd name="T2" fmla="*/ 0 60000 65536"/>
                <a:gd name="T3" fmla="*/ 0 60000 65536"/>
              </a:gdLst>
              <a:ahLst/>
              <a:cxnLst>
                <a:cxn ang="T2">
                  <a:pos x="0" y="T0"/>
                </a:cxn>
                <a:cxn ang="T3">
                  <a:pos x="0" y="T1"/>
                </a:cxn>
              </a:cxnLst>
              <a:rect l="0" t="0" r="r" b="b"/>
              <a:pathLst>
                <a:path h="436245">
                  <a:moveTo>
                    <a:pt x="0" y="0"/>
                  </a:moveTo>
                  <a:lnTo>
                    <a:pt x="0" y="435863"/>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92" name="object 23">
              <a:extLst>
                <a:ext uri="{FF2B5EF4-FFF2-40B4-BE49-F238E27FC236}">
                  <a16:creationId xmlns:a16="http://schemas.microsoft.com/office/drawing/2014/main" id="{E230769B-1AC5-4DD5-A523-3CB00E4D01D3}"/>
                </a:ext>
              </a:extLst>
            </p:cNvPr>
            <p:cNvSpPr>
              <a:spLocks/>
            </p:cNvSpPr>
            <p:nvPr/>
          </p:nvSpPr>
          <p:spPr bwMode="auto">
            <a:xfrm>
              <a:off x="7696630" y="2975610"/>
              <a:ext cx="0" cy="436245"/>
            </a:xfrm>
            <a:custGeom>
              <a:avLst/>
              <a:gdLst>
                <a:gd name="T0" fmla="*/ 0 h 436245"/>
                <a:gd name="T1" fmla="*/ 435863 h 436245"/>
                <a:gd name="T2" fmla="*/ 0 60000 65536"/>
                <a:gd name="T3" fmla="*/ 0 60000 65536"/>
              </a:gdLst>
              <a:ahLst/>
              <a:cxnLst>
                <a:cxn ang="T2">
                  <a:pos x="0" y="T0"/>
                </a:cxn>
                <a:cxn ang="T3">
                  <a:pos x="0" y="T1"/>
                </a:cxn>
              </a:cxnLst>
              <a:rect l="0" t="0" r="r" b="b"/>
              <a:pathLst>
                <a:path h="436245">
                  <a:moveTo>
                    <a:pt x="0" y="0"/>
                  </a:moveTo>
                  <a:lnTo>
                    <a:pt x="0" y="435863"/>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93" name="object 24">
              <a:extLst>
                <a:ext uri="{FF2B5EF4-FFF2-40B4-BE49-F238E27FC236}">
                  <a16:creationId xmlns:a16="http://schemas.microsoft.com/office/drawing/2014/main" id="{CAC15BDD-0BB5-4B7C-806F-BD829C92A72B}"/>
                </a:ext>
              </a:extLst>
            </p:cNvPr>
            <p:cNvSpPr>
              <a:spLocks/>
            </p:cNvSpPr>
            <p:nvPr/>
          </p:nvSpPr>
          <p:spPr bwMode="auto">
            <a:xfrm>
              <a:off x="8676563" y="2975610"/>
              <a:ext cx="0" cy="436245"/>
            </a:xfrm>
            <a:custGeom>
              <a:avLst/>
              <a:gdLst>
                <a:gd name="T0" fmla="*/ 0 h 436245"/>
                <a:gd name="T1" fmla="*/ 435863 h 436245"/>
                <a:gd name="T2" fmla="*/ 0 60000 65536"/>
                <a:gd name="T3" fmla="*/ 0 60000 65536"/>
              </a:gdLst>
              <a:ahLst/>
              <a:cxnLst>
                <a:cxn ang="T2">
                  <a:pos x="0" y="T0"/>
                </a:cxn>
                <a:cxn ang="T3">
                  <a:pos x="0" y="T1"/>
                </a:cxn>
              </a:cxnLst>
              <a:rect l="0" t="0" r="r" b="b"/>
              <a:pathLst>
                <a:path h="436245">
                  <a:moveTo>
                    <a:pt x="0" y="0"/>
                  </a:moveTo>
                  <a:lnTo>
                    <a:pt x="0" y="435863"/>
                  </a:lnTo>
                </a:path>
              </a:pathLst>
            </a:custGeom>
            <a:noFill/>
            <a:ln w="3124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94" name="object 25">
              <a:extLst>
                <a:ext uri="{FF2B5EF4-FFF2-40B4-BE49-F238E27FC236}">
                  <a16:creationId xmlns:a16="http://schemas.microsoft.com/office/drawing/2014/main" id="{A772BA0B-1F58-4E64-B39B-9A0D569D995B}"/>
                </a:ext>
              </a:extLst>
            </p:cNvPr>
            <p:cNvSpPr>
              <a:spLocks/>
            </p:cNvSpPr>
            <p:nvPr/>
          </p:nvSpPr>
          <p:spPr bwMode="auto">
            <a:xfrm>
              <a:off x="845501" y="2975610"/>
              <a:ext cx="0" cy="436245"/>
            </a:xfrm>
            <a:custGeom>
              <a:avLst/>
              <a:gdLst>
                <a:gd name="T0" fmla="*/ 0 h 436245"/>
                <a:gd name="T1" fmla="*/ 435863 h 436245"/>
                <a:gd name="T2" fmla="*/ 0 60000 65536"/>
                <a:gd name="T3" fmla="*/ 0 60000 65536"/>
              </a:gdLst>
              <a:ahLst/>
              <a:cxnLst>
                <a:cxn ang="T2">
                  <a:pos x="0" y="T0"/>
                </a:cxn>
                <a:cxn ang="T3">
                  <a:pos x="0" y="T1"/>
                </a:cxn>
              </a:cxnLst>
              <a:rect l="0" t="0" r="r" b="b"/>
              <a:pathLst>
                <a:path h="436245">
                  <a:moveTo>
                    <a:pt x="0" y="0"/>
                  </a:moveTo>
                  <a:lnTo>
                    <a:pt x="0" y="435863"/>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95" name="object 26">
              <a:extLst>
                <a:ext uri="{FF2B5EF4-FFF2-40B4-BE49-F238E27FC236}">
                  <a16:creationId xmlns:a16="http://schemas.microsoft.com/office/drawing/2014/main" id="{2ADA02A5-FC07-472E-AF73-7BEC7EC8D4B5}"/>
                </a:ext>
              </a:extLst>
            </p:cNvPr>
            <p:cNvSpPr>
              <a:spLocks/>
            </p:cNvSpPr>
            <p:nvPr/>
          </p:nvSpPr>
          <p:spPr bwMode="auto">
            <a:xfrm>
              <a:off x="354011" y="2975610"/>
              <a:ext cx="0" cy="1744345"/>
            </a:xfrm>
            <a:custGeom>
              <a:avLst/>
              <a:gdLst>
                <a:gd name="T0" fmla="*/ 0 h 1744345"/>
                <a:gd name="T1" fmla="*/ 1744217 h 1744345"/>
                <a:gd name="T2" fmla="*/ 0 60000 65536"/>
                <a:gd name="T3" fmla="*/ 0 60000 65536"/>
              </a:gdLst>
              <a:ahLst/>
              <a:cxnLst>
                <a:cxn ang="T2">
                  <a:pos x="0" y="T0"/>
                </a:cxn>
                <a:cxn ang="T3">
                  <a:pos x="0" y="T1"/>
                </a:cxn>
              </a:cxnLst>
              <a:rect l="0" t="0" r="r" b="b"/>
              <a:pathLst>
                <a:path h="1744345">
                  <a:moveTo>
                    <a:pt x="0" y="0"/>
                  </a:moveTo>
                  <a:lnTo>
                    <a:pt x="0" y="1744217"/>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96" name="object 27">
              <a:extLst>
                <a:ext uri="{FF2B5EF4-FFF2-40B4-BE49-F238E27FC236}">
                  <a16:creationId xmlns:a16="http://schemas.microsoft.com/office/drawing/2014/main" id="{7890D043-5C2D-48F5-9DD6-37529823FAE4}"/>
                </a:ext>
              </a:extLst>
            </p:cNvPr>
            <p:cNvSpPr>
              <a:spLocks/>
            </p:cNvSpPr>
            <p:nvPr/>
          </p:nvSpPr>
          <p:spPr bwMode="auto">
            <a:xfrm>
              <a:off x="1333181" y="2975610"/>
              <a:ext cx="0" cy="873760"/>
            </a:xfrm>
            <a:custGeom>
              <a:avLst/>
              <a:gdLst>
                <a:gd name="T0" fmla="*/ 0 h 873760"/>
                <a:gd name="T1" fmla="*/ 873251 h 873760"/>
                <a:gd name="T2" fmla="*/ 0 60000 65536"/>
                <a:gd name="T3" fmla="*/ 0 60000 65536"/>
              </a:gdLst>
              <a:ahLst/>
              <a:cxnLst>
                <a:cxn ang="T2">
                  <a:pos x="0" y="T0"/>
                </a:cxn>
                <a:cxn ang="T3">
                  <a:pos x="0" y="T1"/>
                </a:cxn>
              </a:cxnLst>
              <a:rect l="0" t="0" r="r" b="b"/>
              <a:pathLst>
                <a:path h="873760">
                  <a:moveTo>
                    <a:pt x="0" y="0"/>
                  </a:moveTo>
                  <a:lnTo>
                    <a:pt x="0" y="873251"/>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97" name="object 28">
              <a:extLst>
                <a:ext uri="{FF2B5EF4-FFF2-40B4-BE49-F238E27FC236}">
                  <a16:creationId xmlns:a16="http://schemas.microsoft.com/office/drawing/2014/main" id="{D1D38844-6626-4FE6-87AD-67E9AFBF6C2E}"/>
                </a:ext>
              </a:extLst>
            </p:cNvPr>
            <p:cNvSpPr>
              <a:spLocks/>
            </p:cNvSpPr>
            <p:nvPr/>
          </p:nvSpPr>
          <p:spPr bwMode="auto">
            <a:xfrm>
              <a:off x="2314637" y="2975610"/>
              <a:ext cx="0" cy="873760"/>
            </a:xfrm>
            <a:custGeom>
              <a:avLst/>
              <a:gdLst>
                <a:gd name="T0" fmla="*/ 0 h 873760"/>
                <a:gd name="T1" fmla="*/ 873252 h 873760"/>
                <a:gd name="T2" fmla="*/ 0 60000 65536"/>
                <a:gd name="T3" fmla="*/ 0 60000 65536"/>
              </a:gdLst>
              <a:ahLst/>
              <a:cxnLst>
                <a:cxn ang="T2">
                  <a:pos x="0" y="T0"/>
                </a:cxn>
                <a:cxn ang="T3">
                  <a:pos x="0" y="T1"/>
                </a:cxn>
              </a:cxnLst>
              <a:rect l="0" t="0" r="r" b="b"/>
              <a:pathLst>
                <a:path h="873760">
                  <a:moveTo>
                    <a:pt x="0" y="0"/>
                  </a:moveTo>
                  <a:lnTo>
                    <a:pt x="0" y="873252"/>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98" name="object 29">
              <a:extLst>
                <a:ext uri="{FF2B5EF4-FFF2-40B4-BE49-F238E27FC236}">
                  <a16:creationId xmlns:a16="http://schemas.microsoft.com/office/drawing/2014/main" id="{3BC6A4EF-F345-4D0F-B315-657F41D02814}"/>
                </a:ext>
              </a:extLst>
            </p:cNvPr>
            <p:cNvSpPr>
              <a:spLocks/>
            </p:cNvSpPr>
            <p:nvPr/>
          </p:nvSpPr>
          <p:spPr bwMode="auto">
            <a:xfrm>
              <a:off x="3292283" y="2975610"/>
              <a:ext cx="0" cy="873760"/>
            </a:xfrm>
            <a:custGeom>
              <a:avLst/>
              <a:gdLst>
                <a:gd name="T0" fmla="*/ 0 h 873760"/>
                <a:gd name="T1" fmla="*/ 873252 h 873760"/>
                <a:gd name="T2" fmla="*/ 0 60000 65536"/>
                <a:gd name="T3" fmla="*/ 0 60000 65536"/>
              </a:gdLst>
              <a:ahLst/>
              <a:cxnLst>
                <a:cxn ang="T2">
                  <a:pos x="0" y="T0"/>
                </a:cxn>
                <a:cxn ang="T3">
                  <a:pos x="0" y="T1"/>
                </a:cxn>
              </a:cxnLst>
              <a:rect l="0" t="0" r="r" b="b"/>
              <a:pathLst>
                <a:path h="873760">
                  <a:moveTo>
                    <a:pt x="0" y="0"/>
                  </a:moveTo>
                  <a:lnTo>
                    <a:pt x="0" y="873252"/>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699" name="object 30">
              <a:extLst>
                <a:ext uri="{FF2B5EF4-FFF2-40B4-BE49-F238E27FC236}">
                  <a16:creationId xmlns:a16="http://schemas.microsoft.com/office/drawing/2014/main" id="{68059DBF-E363-459F-ABF4-56070A30486B}"/>
                </a:ext>
              </a:extLst>
            </p:cNvPr>
            <p:cNvSpPr>
              <a:spLocks/>
            </p:cNvSpPr>
            <p:nvPr/>
          </p:nvSpPr>
          <p:spPr bwMode="auto">
            <a:xfrm>
              <a:off x="4270310" y="2975610"/>
              <a:ext cx="0" cy="1308735"/>
            </a:xfrm>
            <a:custGeom>
              <a:avLst/>
              <a:gdLst>
                <a:gd name="T0" fmla="*/ 0 h 1308735"/>
                <a:gd name="T1" fmla="*/ 1308354 h 1308735"/>
                <a:gd name="T2" fmla="*/ 0 60000 65536"/>
                <a:gd name="T3" fmla="*/ 0 60000 65536"/>
              </a:gdLst>
              <a:ahLst/>
              <a:cxnLst>
                <a:cxn ang="T2">
                  <a:pos x="0" y="T0"/>
                </a:cxn>
                <a:cxn ang="T3">
                  <a:pos x="0" y="T1"/>
                </a:cxn>
              </a:cxnLst>
              <a:rect l="0" t="0" r="r" b="b"/>
              <a:pathLst>
                <a:path h="1308735">
                  <a:moveTo>
                    <a:pt x="0" y="0"/>
                  </a:moveTo>
                  <a:lnTo>
                    <a:pt x="0" y="1308354"/>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00" name="object 31">
              <a:extLst>
                <a:ext uri="{FF2B5EF4-FFF2-40B4-BE49-F238E27FC236}">
                  <a16:creationId xmlns:a16="http://schemas.microsoft.com/office/drawing/2014/main" id="{992AC844-F888-48AA-B7DA-2F334115D59F}"/>
                </a:ext>
              </a:extLst>
            </p:cNvPr>
            <p:cNvSpPr>
              <a:spLocks/>
            </p:cNvSpPr>
            <p:nvPr/>
          </p:nvSpPr>
          <p:spPr bwMode="auto">
            <a:xfrm>
              <a:off x="5247956" y="2975610"/>
              <a:ext cx="0" cy="873760"/>
            </a:xfrm>
            <a:custGeom>
              <a:avLst/>
              <a:gdLst>
                <a:gd name="T0" fmla="*/ 0 h 873760"/>
                <a:gd name="T1" fmla="*/ 873251 h 873760"/>
                <a:gd name="T2" fmla="*/ 0 60000 65536"/>
                <a:gd name="T3" fmla="*/ 0 60000 65536"/>
              </a:gdLst>
              <a:ahLst/>
              <a:cxnLst>
                <a:cxn ang="T2">
                  <a:pos x="0" y="T0"/>
                </a:cxn>
                <a:cxn ang="T3">
                  <a:pos x="0" y="T1"/>
                </a:cxn>
              </a:cxnLst>
              <a:rect l="0" t="0" r="r" b="b"/>
              <a:pathLst>
                <a:path h="873760">
                  <a:moveTo>
                    <a:pt x="0" y="0"/>
                  </a:moveTo>
                  <a:lnTo>
                    <a:pt x="0" y="873251"/>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01" name="object 32">
              <a:extLst>
                <a:ext uri="{FF2B5EF4-FFF2-40B4-BE49-F238E27FC236}">
                  <a16:creationId xmlns:a16="http://schemas.microsoft.com/office/drawing/2014/main" id="{62C7B5C2-4DE4-4719-971D-11C659458D96}"/>
                </a:ext>
              </a:extLst>
            </p:cNvPr>
            <p:cNvSpPr>
              <a:spLocks/>
            </p:cNvSpPr>
            <p:nvPr/>
          </p:nvSpPr>
          <p:spPr bwMode="auto">
            <a:xfrm>
              <a:off x="6227507" y="2975610"/>
              <a:ext cx="0" cy="873760"/>
            </a:xfrm>
            <a:custGeom>
              <a:avLst/>
              <a:gdLst>
                <a:gd name="T0" fmla="*/ 0 h 873760"/>
                <a:gd name="T1" fmla="*/ 873251 h 873760"/>
                <a:gd name="T2" fmla="*/ 0 60000 65536"/>
                <a:gd name="T3" fmla="*/ 0 60000 65536"/>
              </a:gdLst>
              <a:ahLst/>
              <a:cxnLst>
                <a:cxn ang="T2">
                  <a:pos x="0" y="T0"/>
                </a:cxn>
                <a:cxn ang="T3">
                  <a:pos x="0" y="T1"/>
                </a:cxn>
              </a:cxnLst>
              <a:rect l="0" t="0" r="r" b="b"/>
              <a:pathLst>
                <a:path h="873760">
                  <a:moveTo>
                    <a:pt x="0" y="0"/>
                  </a:moveTo>
                  <a:lnTo>
                    <a:pt x="0" y="873251"/>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02" name="object 33">
              <a:extLst>
                <a:ext uri="{FF2B5EF4-FFF2-40B4-BE49-F238E27FC236}">
                  <a16:creationId xmlns:a16="http://schemas.microsoft.com/office/drawing/2014/main" id="{C3264A6B-B347-46B0-9958-217D53E47AEB}"/>
                </a:ext>
              </a:extLst>
            </p:cNvPr>
            <p:cNvSpPr>
              <a:spLocks/>
            </p:cNvSpPr>
            <p:nvPr/>
          </p:nvSpPr>
          <p:spPr bwMode="auto">
            <a:xfrm>
              <a:off x="7208963" y="2975610"/>
              <a:ext cx="0" cy="873760"/>
            </a:xfrm>
            <a:custGeom>
              <a:avLst/>
              <a:gdLst>
                <a:gd name="T0" fmla="*/ 0 h 873760"/>
                <a:gd name="T1" fmla="*/ 873251 h 873760"/>
                <a:gd name="T2" fmla="*/ 0 60000 65536"/>
                <a:gd name="T3" fmla="*/ 0 60000 65536"/>
              </a:gdLst>
              <a:ahLst/>
              <a:cxnLst>
                <a:cxn ang="T2">
                  <a:pos x="0" y="T0"/>
                </a:cxn>
                <a:cxn ang="T3">
                  <a:pos x="0" y="T1"/>
                </a:cxn>
              </a:cxnLst>
              <a:rect l="0" t="0" r="r" b="b"/>
              <a:pathLst>
                <a:path h="873760">
                  <a:moveTo>
                    <a:pt x="0" y="0"/>
                  </a:moveTo>
                  <a:lnTo>
                    <a:pt x="0" y="873251"/>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03" name="object 34">
              <a:extLst>
                <a:ext uri="{FF2B5EF4-FFF2-40B4-BE49-F238E27FC236}">
                  <a16:creationId xmlns:a16="http://schemas.microsoft.com/office/drawing/2014/main" id="{34FB1B2E-610C-4629-8859-D405F7111DD6}"/>
                </a:ext>
              </a:extLst>
            </p:cNvPr>
            <p:cNvSpPr>
              <a:spLocks/>
            </p:cNvSpPr>
            <p:nvPr/>
          </p:nvSpPr>
          <p:spPr bwMode="auto">
            <a:xfrm>
              <a:off x="8185085" y="2975610"/>
              <a:ext cx="0" cy="1308735"/>
            </a:xfrm>
            <a:custGeom>
              <a:avLst/>
              <a:gdLst>
                <a:gd name="T0" fmla="*/ 0 h 1308735"/>
                <a:gd name="T1" fmla="*/ 1308353 h 1308735"/>
                <a:gd name="T2" fmla="*/ 0 60000 65536"/>
                <a:gd name="T3" fmla="*/ 0 60000 65536"/>
              </a:gdLst>
              <a:ahLst/>
              <a:cxnLst>
                <a:cxn ang="T2">
                  <a:pos x="0" y="T0"/>
                </a:cxn>
                <a:cxn ang="T3">
                  <a:pos x="0" y="T1"/>
                </a:cxn>
              </a:cxnLst>
              <a:rect l="0" t="0" r="r" b="b"/>
              <a:pathLst>
                <a:path h="1308735">
                  <a:moveTo>
                    <a:pt x="0" y="0"/>
                  </a:moveTo>
                  <a:lnTo>
                    <a:pt x="0" y="1308353"/>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04" name="object 35">
              <a:extLst>
                <a:ext uri="{FF2B5EF4-FFF2-40B4-BE49-F238E27FC236}">
                  <a16:creationId xmlns:a16="http://schemas.microsoft.com/office/drawing/2014/main" id="{5D12E731-9BCF-4C5F-A208-87762C80B9E8}"/>
                </a:ext>
              </a:extLst>
            </p:cNvPr>
            <p:cNvSpPr>
              <a:spLocks/>
            </p:cNvSpPr>
            <p:nvPr/>
          </p:nvSpPr>
          <p:spPr bwMode="auto">
            <a:xfrm>
              <a:off x="353630" y="2975610"/>
              <a:ext cx="491490" cy="0"/>
            </a:xfrm>
            <a:custGeom>
              <a:avLst/>
              <a:gdLst>
                <a:gd name="T0" fmla="*/ 0 w 491489"/>
                <a:gd name="T1" fmla="*/ 491491 w 491489"/>
                <a:gd name="T2" fmla="*/ 0 60000 65536"/>
                <a:gd name="T3" fmla="*/ 0 60000 65536"/>
              </a:gdLst>
              <a:ahLst/>
              <a:cxnLst>
                <a:cxn ang="T2">
                  <a:pos x="T0" y="0"/>
                </a:cxn>
                <a:cxn ang="T3">
                  <a:pos x="T1" y="0"/>
                </a:cxn>
              </a:cxnLst>
              <a:rect l="0" t="0" r="r" b="b"/>
              <a:pathLst>
                <a:path w="491489">
                  <a:moveTo>
                    <a:pt x="0" y="0"/>
                  </a:moveTo>
                  <a:lnTo>
                    <a:pt x="491490" y="0"/>
                  </a:lnTo>
                </a:path>
              </a:pathLst>
            </a:custGeom>
            <a:noFill/>
            <a:ln w="3200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05" name="object 36">
              <a:extLst>
                <a:ext uri="{FF2B5EF4-FFF2-40B4-BE49-F238E27FC236}">
                  <a16:creationId xmlns:a16="http://schemas.microsoft.com/office/drawing/2014/main" id="{A3331636-0071-4655-9489-CED5EA106E86}"/>
                </a:ext>
              </a:extLst>
            </p:cNvPr>
            <p:cNvSpPr>
              <a:spLocks/>
            </p:cNvSpPr>
            <p:nvPr/>
          </p:nvSpPr>
          <p:spPr bwMode="auto">
            <a:xfrm>
              <a:off x="845120" y="3411092"/>
              <a:ext cx="488950" cy="0"/>
            </a:xfrm>
            <a:custGeom>
              <a:avLst/>
              <a:gdLst>
                <a:gd name="T0" fmla="*/ 0 w 488950"/>
                <a:gd name="T1" fmla="*/ 488442 w 488950"/>
                <a:gd name="T2" fmla="*/ 0 60000 65536"/>
                <a:gd name="T3" fmla="*/ 0 60000 65536"/>
              </a:gdLst>
              <a:ahLst/>
              <a:cxnLst>
                <a:cxn ang="T2">
                  <a:pos x="T0" y="0"/>
                </a:cxn>
                <a:cxn ang="T3">
                  <a:pos x="T1" y="0"/>
                </a:cxn>
              </a:cxnLst>
              <a:rect l="0" t="0" r="r" b="b"/>
              <a:pathLst>
                <a:path w="488950">
                  <a:moveTo>
                    <a:pt x="0" y="0"/>
                  </a:moveTo>
                  <a:lnTo>
                    <a:pt x="488442" y="0"/>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06" name="object 37">
              <a:extLst>
                <a:ext uri="{FF2B5EF4-FFF2-40B4-BE49-F238E27FC236}">
                  <a16:creationId xmlns:a16="http://schemas.microsoft.com/office/drawing/2014/main" id="{29AAB360-57B9-4D65-BC37-08E73FF0C5ED}"/>
                </a:ext>
              </a:extLst>
            </p:cNvPr>
            <p:cNvSpPr>
              <a:spLocks/>
            </p:cNvSpPr>
            <p:nvPr/>
          </p:nvSpPr>
          <p:spPr bwMode="auto">
            <a:xfrm>
              <a:off x="1333562" y="2975610"/>
              <a:ext cx="487680" cy="0"/>
            </a:xfrm>
            <a:custGeom>
              <a:avLst/>
              <a:gdLst>
                <a:gd name="T0" fmla="*/ 0 w 487680"/>
                <a:gd name="T1" fmla="*/ 487680 w 487680"/>
                <a:gd name="T2" fmla="*/ 0 60000 65536"/>
                <a:gd name="T3" fmla="*/ 0 60000 65536"/>
              </a:gdLst>
              <a:ahLst/>
              <a:cxnLst>
                <a:cxn ang="T2">
                  <a:pos x="T0" y="0"/>
                </a:cxn>
                <a:cxn ang="T3">
                  <a:pos x="T1" y="0"/>
                </a:cxn>
              </a:cxnLst>
              <a:rect l="0" t="0" r="r" b="b"/>
              <a:pathLst>
                <a:path w="487680">
                  <a:moveTo>
                    <a:pt x="0" y="0"/>
                  </a:moveTo>
                  <a:lnTo>
                    <a:pt x="487680" y="0"/>
                  </a:lnTo>
                </a:path>
              </a:pathLst>
            </a:custGeom>
            <a:noFill/>
            <a:ln w="3200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07" name="object 38">
              <a:extLst>
                <a:ext uri="{FF2B5EF4-FFF2-40B4-BE49-F238E27FC236}">
                  <a16:creationId xmlns:a16="http://schemas.microsoft.com/office/drawing/2014/main" id="{EF984F47-8216-4147-AEBA-1BF3DB1D491E}"/>
                </a:ext>
              </a:extLst>
            </p:cNvPr>
            <p:cNvSpPr>
              <a:spLocks/>
            </p:cNvSpPr>
            <p:nvPr/>
          </p:nvSpPr>
          <p:spPr bwMode="auto">
            <a:xfrm>
              <a:off x="1821242" y="3411092"/>
              <a:ext cx="493395" cy="0"/>
            </a:xfrm>
            <a:custGeom>
              <a:avLst/>
              <a:gdLst>
                <a:gd name="T0" fmla="*/ 0 w 493394"/>
                <a:gd name="T1" fmla="*/ 493014 w 493394"/>
                <a:gd name="T2" fmla="*/ 0 60000 65536"/>
                <a:gd name="T3" fmla="*/ 0 60000 65536"/>
              </a:gdLst>
              <a:ahLst/>
              <a:cxnLst>
                <a:cxn ang="T2">
                  <a:pos x="T0" y="0"/>
                </a:cxn>
                <a:cxn ang="T3">
                  <a:pos x="T1" y="0"/>
                </a:cxn>
              </a:cxnLst>
              <a:rect l="0" t="0" r="r" b="b"/>
              <a:pathLst>
                <a:path w="493394">
                  <a:moveTo>
                    <a:pt x="0" y="0"/>
                  </a:moveTo>
                  <a:lnTo>
                    <a:pt x="493013" y="0"/>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08" name="object 39">
              <a:extLst>
                <a:ext uri="{FF2B5EF4-FFF2-40B4-BE49-F238E27FC236}">
                  <a16:creationId xmlns:a16="http://schemas.microsoft.com/office/drawing/2014/main" id="{EC299925-F741-4593-942C-EEE70D3ACC37}"/>
                </a:ext>
              </a:extLst>
            </p:cNvPr>
            <p:cNvSpPr>
              <a:spLocks/>
            </p:cNvSpPr>
            <p:nvPr/>
          </p:nvSpPr>
          <p:spPr bwMode="auto">
            <a:xfrm>
              <a:off x="2314256" y="2975610"/>
              <a:ext cx="488950" cy="0"/>
            </a:xfrm>
            <a:custGeom>
              <a:avLst/>
              <a:gdLst>
                <a:gd name="T0" fmla="*/ 0 w 488950"/>
                <a:gd name="T1" fmla="*/ 488441 w 488950"/>
                <a:gd name="T2" fmla="*/ 0 60000 65536"/>
                <a:gd name="T3" fmla="*/ 0 60000 65536"/>
              </a:gdLst>
              <a:ahLst/>
              <a:cxnLst>
                <a:cxn ang="T2">
                  <a:pos x="T0" y="0"/>
                </a:cxn>
                <a:cxn ang="T3">
                  <a:pos x="T1" y="0"/>
                </a:cxn>
              </a:cxnLst>
              <a:rect l="0" t="0" r="r" b="b"/>
              <a:pathLst>
                <a:path w="488950">
                  <a:moveTo>
                    <a:pt x="0" y="0"/>
                  </a:moveTo>
                  <a:lnTo>
                    <a:pt x="488441" y="0"/>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09" name="object 40">
              <a:extLst>
                <a:ext uri="{FF2B5EF4-FFF2-40B4-BE49-F238E27FC236}">
                  <a16:creationId xmlns:a16="http://schemas.microsoft.com/office/drawing/2014/main" id="{8364981E-D6A7-4279-A13E-06BD15E5CE40}"/>
                </a:ext>
              </a:extLst>
            </p:cNvPr>
            <p:cNvSpPr>
              <a:spLocks/>
            </p:cNvSpPr>
            <p:nvPr/>
          </p:nvSpPr>
          <p:spPr bwMode="auto">
            <a:xfrm>
              <a:off x="2802698" y="3411092"/>
              <a:ext cx="490220" cy="0"/>
            </a:xfrm>
            <a:custGeom>
              <a:avLst/>
              <a:gdLst>
                <a:gd name="T0" fmla="*/ 0 w 490220"/>
                <a:gd name="T1" fmla="*/ 489965 w 490220"/>
                <a:gd name="T2" fmla="*/ 0 60000 65536"/>
                <a:gd name="T3" fmla="*/ 0 60000 65536"/>
              </a:gdLst>
              <a:ahLst/>
              <a:cxnLst>
                <a:cxn ang="T2">
                  <a:pos x="T0" y="0"/>
                </a:cxn>
                <a:cxn ang="T3">
                  <a:pos x="T1" y="0"/>
                </a:cxn>
              </a:cxnLst>
              <a:rect l="0" t="0" r="r" b="b"/>
              <a:pathLst>
                <a:path w="490220">
                  <a:moveTo>
                    <a:pt x="0" y="0"/>
                  </a:moveTo>
                  <a:lnTo>
                    <a:pt x="489965" y="0"/>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10" name="object 41">
              <a:extLst>
                <a:ext uri="{FF2B5EF4-FFF2-40B4-BE49-F238E27FC236}">
                  <a16:creationId xmlns:a16="http://schemas.microsoft.com/office/drawing/2014/main" id="{BF931F59-57A1-47B3-A8D2-08CC7FD9BA3A}"/>
                </a:ext>
              </a:extLst>
            </p:cNvPr>
            <p:cNvSpPr>
              <a:spLocks/>
            </p:cNvSpPr>
            <p:nvPr/>
          </p:nvSpPr>
          <p:spPr bwMode="auto">
            <a:xfrm>
              <a:off x="3292664" y="2975610"/>
              <a:ext cx="489584" cy="0"/>
            </a:xfrm>
            <a:custGeom>
              <a:avLst/>
              <a:gdLst>
                <a:gd name="T0" fmla="*/ 0 w 489585"/>
                <a:gd name="T1" fmla="*/ 489202 w 489585"/>
                <a:gd name="T2" fmla="*/ 0 60000 65536"/>
                <a:gd name="T3" fmla="*/ 0 60000 65536"/>
              </a:gdLst>
              <a:ahLst/>
              <a:cxnLst>
                <a:cxn ang="T2">
                  <a:pos x="T0" y="0"/>
                </a:cxn>
                <a:cxn ang="T3">
                  <a:pos x="T1" y="0"/>
                </a:cxn>
              </a:cxnLst>
              <a:rect l="0" t="0" r="r" b="b"/>
              <a:pathLst>
                <a:path w="489585">
                  <a:moveTo>
                    <a:pt x="0" y="0"/>
                  </a:moveTo>
                  <a:lnTo>
                    <a:pt x="489203" y="0"/>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11" name="object 42">
              <a:extLst>
                <a:ext uri="{FF2B5EF4-FFF2-40B4-BE49-F238E27FC236}">
                  <a16:creationId xmlns:a16="http://schemas.microsoft.com/office/drawing/2014/main" id="{E2E126D8-6F47-4E34-BEDE-642B6B8D3617}"/>
                </a:ext>
              </a:extLst>
            </p:cNvPr>
            <p:cNvSpPr>
              <a:spLocks/>
            </p:cNvSpPr>
            <p:nvPr/>
          </p:nvSpPr>
          <p:spPr bwMode="auto">
            <a:xfrm>
              <a:off x="3781868" y="3411092"/>
              <a:ext cx="488950" cy="0"/>
            </a:xfrm>
            <a:custGeom>
              <a:avLst/>
              <a:gdLst>
                <a:gd name="T0" fmla="*/ 0 w 488950"/>
                <a:gd name="T1" fmla="*/ 488441 w 488950"/>
                <a:gd name="T2" fmla="*/ 0 60000 65536"/>
                <a:gd name="T3" fmla="*/ 0 60000 65536"/>
              </a:gdLst>
              <a:ahLst/>
              <a:cxnLst>
                <a:cxn ang="T2">
                  <a:pos x="T0" y="0"/>
                </a:cxn>
                <a:cxn ang="T3">
                  <a:pos x="T1" y="0"/>
                </a:cxn>
              </a:cxnLst>
              <a:rect l="0" t="0" r="r" b="b"/>
              <a:pathLst>
                <a:path w="488950">
                  <a:moveTo>
                    <a:pt x="0" y="0"/>
                  </a:moveTo>
                  <a:lnTo>
                    <a:pt x="488441" y="0"/>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12" name="object 43">
              <a:extLst>
                <a:ext uri="{FF2B5EF4-FFF2-40B4-BE49-F238E27FC236}">
                  <a16:creationId xmlns:a16="http://schemas.microsoft.com/office/drawing/2014/main" id="{EEE528E7-5DD5-4AF4-B332-6E2C354EA8AD}"/>
                </a:ext>
              </a:extLst>
            </p:cNvPr>
            <p:cNvSpPr>
              <a:spLocks/>
            </p:cNvSpPr>
            <p:nvPr/>
          </p:nvSpPr>
          <p:spPr bwMode="auto">
            <a:xfrm>
              <a:off x="4270310" y="2975610"/>
              <a:ext cx="490220" cy="0"/>
            </a:xfrm>
            <a:custGeom>
              <a:avLst/>
              <a:gdLst>
                <a:gd name="T0" fmla="*/ 0 w 490220"/>
                <a:gd name="T1" fmla="*/ 489965 w 490220"/>
                <a:gd name="T2" fmla="*/ 0 60000 65536"/>
                <a:gd name="T3" fmla="*/ 0 60000 65536"/>
              </a:gdLst>
              <a:ahLst/>
              <a:cxnLst>
                <a:cxn ang="T2">
                  <a:pos x="T0" y="0"/>
                </a:cxn>
                <a:cxn ang="T3">
                  <a:pos x="T1" y="0"/>
                </a:cxn>
              </a:cxnLst>
              <a:rect l="0" t="0" r="r" b="b"/>
              <a:pathLst>
                <a:path w="490220">
                  <a:moveTo>
                    <a:pt x="0" y="0"/>
                  </a:moveTo>
                  <a:lnTo>
                    <a:pt x="489965" y="0"/>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13" name="object 44">
              <a:extLst>
                <a:ext uri="{FF2B5EF4-FFF2-40B4-BE49-F238E27FC236}">
                  <a16:creationId xmlns:a16="http://schemas.microsoft.com/office/drawing/2014/main" id="{5636FFFB-D5F2-4E87-B1CF-6BB20328AFC4}"/>
                </a:ext>
              </a:extLst>
            </p:cNvPr>
            <p:cNvSpPr>
              <a:spLocks/>
            </p:cNvSpPr>
            <p:nvPr/>
          </p:nvSpPr>
          <p:spPr bwMode="auto">
            <a:xfrm>
              <a:off x="4760276" y="3411092"/>
              <a:ext cx="487680" cy="0"/>
            </a:xfrm>
            <a:custGeom>
              <a:avLst/>
              <a:gdLst>
                <a:gd name="T0" fmla="*/ 0 w 487679"/>
                <a:gd name="T1" fmla="*/ 487680 w 487679"/>
                <a:gd name="T2" fmla="*/ 0 60000 65536"/>
                <a:gd name="T3" fmla="*/ 0 60000 65536"/>
              </a:gdLst>
              <a:ahLst/>
              <a:cxnLst>
                <a:cxn ang="T2">
                  <a:pos x="T0" y="0"/>
                </a:cxn>
                <a:cxn ang="T3">
                  <a:pos x="T1" y="0"/>
                </a:cxn>
              </a:cxnLst>
              <a:rect l="0" t="0" r="r" b="b"/>
              <a:pathLst>
                <a:path w="487679">
                  <a:moveTo>
                    <a:pt x="0" y="0"/>
                  </a:moveTo>
                  <a:lnTo>
                    <a:pt x="487679" y="0"/>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14" name="object 45">
              <a:extLst>
                <a:ext uri="{FF2B5EF4-FFF2-40B4-BE49-F238E27FC236}">
                  <a16:creationId xmlns:a16="http://schemas.microsoft.com/office/drawing/2014/main" id="{F956AA5E-C36E-4383-8D2C-AFE7DA0B2350}"/>
                </a:ext>
              </a:extLst>
            </p:cNvPr>
            <p:cNvSpPr>
              <a:spLocks/>
            </p:cNvSpPr>
            <p:nvPr/>
          </p:nvSpPr>
          <p:spPr bwMode="auto">
            <a:xfrm>
              <a:off x="5247956" y="2975610"/>
              <a:ext cx="490220" cy="0"/>
            </a:xfrm>
            <a:custGeom>
              <a:avLst/>
              <a:gdLst>
                <a:gd name="T0" fmla="*/ 0 w 490220"/>
                <a:gd name="T1" fmla="*/ 489966 w 490220"/>
                <a:gd name="T2" fmla="*/ 0 60000 65536"/>
                <a:gd name="T3" fmla="*/ 0 60000 65536"/>
              </a:gdLst>
              <a:ahLst/>
              <a:cxnLst>
                <a:cxn ang="T2">
                  <a:pos x="T0" y="0"/>
                </a:cxn>
                <a:cxn ang="T3">
                  <a:pos x="T1" y="0"/>
                </a:cxn>
              </a:cxnLst>
              <a:rect l="0" t="0" r="r" b="b"/>
              <a:pathLst>
                <a:path w="490220">
                  <a:moveTo>
                    <a:pt x="0" y="0"/>
                  </a:moveTo>
                  <a:lnTo>
                    <a:pt x="489966" y="0"/>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15" name="object 46">
              <a:extLst>
                <a:ext uri="{FF2B5EF4-FFF2-40B4-BE49-F238E27FC236}">
                  <a16:creationId xmlns:a16="http://schemas.microsoft.com/office/drawing/2014/main" id="{D77BDAB8-D74B-4A04-8474-824C91697E3D}"/>
                </a:ext>
              </a:extLst>
            </p:cNvPr>
            <p:cNvSpPr>
              <a:spLocks/>
            </p:cNvSpPr>
            <p:nvPr/>
          </p:nvSpPr>
          <p:spPr bwMode="auto">
            <a:xfrm>
              <a:off x="5737910" y="3411092"/>
              <a:ext cx="490220" cy="0"/>
            </a:xfrm>
            <a:custGeom>
              <a:avLst/>
              <a:gdLst>
                <a:gd name="T0" fmla="*/ 0 w 490220"/>
                <a:gd name="T1" fmla="*/ 489966 w 490220"/>
                <a:gd name="T2" fmla="*/ 0 60000 65536"/>
                <a:gd name="T3" fmla="*/ 0 60000 65536"/>
              </a:gdLst>
              <a:ahLst/>
              <a:cxnLst>
                <a:cxn ang="T2">
                  <a:pos x="T0" y="0"/>
                </a:cxn>
                <a:cxn ang="T3">
                  <a:pos x="T1" y="0"/>
                </a:cxn>
              </a:cxnLst>
              <a:rect l="0" t="0" r="r" b="b"/>
              <a:pathLst>
                <a:path w="490220">
                  <a:moveTo>
                    <a:pt x="0" y="0"/>
                  </a:moveTo>
                  <a:lnTo>
                    <a:pt x="489966" y="0"/>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16" name="object 47">
              <a:extLst>
                <a:ext uri="{FF2B5EF4-FFF2-40B4-BE49-F238E27FC236}">
                  <a16:creationId xmlns:a16="http://schemas.microsoft.com/office/drawing/2014/main" id="{9C592BBD-B8CD-44BB-9207-CF92C9FF484F}"/>
                </a:ext>
              </a:extLst>
            </p:cNvPr>
            <p:cNvSpPr>
              <a:spLocks/>
            </p:cNvSpPr>
            <p:nvPr/>
          </p:nvSpPr>
          <p:spPr bwMode="auto">
            <a:xfrm>
              <a:off x="6227888" y="2975610"/>
              <a:ext cx="487680" cy="0"/>
            </a:xfrm>
            <a:custGeom>
              <a:avLst/>
              <a:gdLst>
                <a:gd name="T0" fmla="*/ 0 w 487679"/>
                <a:gd name="T1" fmla="*/ 487680 w 487679"/>
                <a:gd name="T2" fmla="*/ 0 60000 65536"/>
                <a:gd name="T3" fmla="*/ 0 60000 65536"/>
              </a:gdLst>
              <a:ahLst/>
              <a:cxnLst>
                <a:cxn ang="T2">
                  <a:pos x="T0" y="0"/>
                </a:cxn>
                <a:cxn ang="T3">
                  <a:pos x="T1" y="0"/>
                </a:cxn>
              </a:cxnLst>
              <a:rect l="0" t="0" r="r" b="b"/>
              <a:pathLst>
                <a:path w="487679">
                  <a:moveTo>
                    <a:pt x="0" y="0"/>
                  </a:moveTo>
                  <a:lnTo>
                    <a:pt x="487679" y="0"/>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17" name="object 48">
              <a:extLst>
                <a:ext uri="{FF2B5EF4-FFF2-40B4-BE49-F238E27FC236}">
                  <a16:creationId xmlns:a16="http://schemas.microsoft.com/office/drawing/2014/main" id="{9B22AC14-1C0A-40CF-A1E2-FD21DE9EF466}"/>
                </a:ext>
              </a:extLst>
            </p:cNvPr>
            <p:cNvSpPr>
              <a:spLocks/>
            </p:cNvSpPr>
            <p:nvPr/>
          </p:nvSpPr>
          <p:spPr bwMode="auto">
            <a:xfrm>
              <a:off x="6715569" y="3411092"/>
              <a:ext cx="493395" cy="0"/>
            </a:xfrm>
            <a:custGeom>
              <a:avLst/>
              <a:gdLst>
                <a:gd name="T0" fmla="*/ 0 w 493395"/>
                <a:gd name="T1" fmla="*/ 493014 w 493395"/>
                <a:gd name="T2" fmla="*/ 0 60000 65536"/>
                <a:gd name="T3" fmla="*/ 0 60000 65536"/>
              </a:gdLst>
              <a:ahLst/>
              <a:cxnLst>
                <a:cxn ang="T2">
                  <a:pos x="T0" y="0"/>
                </a:cxn>
                <a:cxn ang="T3">
                  <a:pos x="T1" y="0"/>
                </a:cxn>
              </a:cxnLst>
              <a:rect l="0" t="0" r="r" b="b"/>
              <a:pathLst>
                <a:path w="493395">
                  <a:moveTo>
                    <a:pt x="0" y="0"/>
                  </a:moveTo>
                  <a:lnTo>
                    <a:pt x="493014" y="0"/>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18" name="object 49">
              <a:extLst>
                <a:ext uri="{FF2B5EF4-FFF2-40B4-BE49-F238E27FC236}">
                  <a16:creationId xmlns:a16="http://schemas.microsoft.com/office/drawing/2014/main" id="{F50B877A-374C-45C6-97AC-2A946A3D411E}"/>
                </a:ext>
              </a:extLst>
            </p:cNvPr>
            <p:cNvSpPr>
              <a:spLocks/>
            </p:cNvSpPr>
            <p:nvPr/>
          </p:nvSpPr>
          <p:spPr bwMode="auto">
            <a:xfrm>
              <a:off x="7208569" y="2975610"/>
              <a:ext cx="488950" cy="0"/>
            </a:xfrm>
            <a:custGeom>
              <a:avLst/>
              <a:gdLst>
                <a:gd name="T0" fmla="*/ 0 w 488950"/>
                <a:gd name="T1" fmla="*/ 488442 w 488950"/>
                <a:gd name="T2" fmla="*/ 0 60000 65536"/>
                <a:gd name="T3" fmla="*/ 0 60000 65536"/>
              </a:gdLst>
              <a:ahLst/>
              <a:cxnLst>
                <a:cxn ang="T2">
                  <a:pos x="T0" y="0"/>
                </a:cxn>
                <a:cxn ang="T3">
                  <a:pos x="T1" y="0"/>
                </a:cxn>
              </a:cxnLst>
              <a:rect l="0" t="0" r="r" b="b"/>
              <a:pathLst>
                <a:path w="488950">
                  <a:moveTo>
                    <a:pt x="0" y="0"/>
                  </a:moveTo>
                  <a:lnTo>
                    <a:pt x="488442" y="0"/>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19" name="object 50">
              <a:extLst>
                <a:ext uri="{FF2B5EF4-FFF2-40B4-BE49-F238E27FC236}">
                  <a16:creationId xmlns:a16="http://schemas.microsoft.com/office/drawing/2014/main" id="{BCA6BF06-2CA6-496E-B974-E1EDEF981DA9}"/>
                </a:ext>
              </a:extLst>
            </p:cNvPr>
            <p:cNvSpPr>
              <a:spLocks/>
            </p:cNvSpPr>
            <p:nvPr/>
          </p:nvSpPr>
          <p:spPr bwMode="auto">
            <a:xfrm>
              <a:off x="7697024" y="3411092"/>
              <a:ext cx="487680" cy="0"/>
            </a:xfrm>
            <a:custGeom>
              <a:avLst/>
              <a:gdLst>
                <a:gd name="T0" fmla="*/ 0 w 487679"/>
                <a:gd name="T1" fmla="*/ 487680 w 487679"/>
                <a:gd name="T2" fmla="*/ 0 60000 65536"/>
                <a:gd name="T3" fmla="*/ 0 60000 65536"/>
              </a:gdLst>
              <a:ahLst/>
              <a:cxnLst>
                <a:cxn ang="T2">
                  <a:pos x="T0" y="0"/>
                </a:cxn>
                <a:cxn ang="T3">
                  <a:pos x="T1" y="0"/>
                </a:cxn>
              </a:cxnLst>
              <a:rect l="0" t="0" r="r" b="b"/>
              <a:pathLst>
                <a:path w="487679">
                  <a:moveTo>
                    <a:pt x="0" y="0"/>
                  </a:moveTo>
                  <a:lnTo>
                    <a:pt x="487679" y="0"/>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20" name="object 51">
              <a:extLst>
                <a:ext uri="{FF2B5EF4-FFF2-40B4-BE49-F238E27FC236}">
                  <a16:creationId xmlns:a16="http://schemas.microsoft.com/office/drawing/2014/main" id="{7F2DD98D-F4BB-429D-8694-3CE78BDE6519}"/>
                </a:ext>
              </a:extLst>
            </p:cNvPr>
            <p:cNvSpPr>
              <a:spLocks/>
            </p:cNvSpPr>
            <p:nvPr/>
          </p:nvSpPr>
          <p:spPr bwMode="auto">
            <a:xfrm>
              <a:off x="8184691" y="2975610"/>
              <a:ext cx="491490" cy="0"/>
            </a:xfrm>
            <a:custGeom>
              <a:avLst/>
              <a:gdLst>
                <a:gd name="T0" fmla="*/ 0 w 491490"/>
                <a:gd name="T1" fmla="*/ 491490 w 491490"/>
                <a:gd name="T2" fmla="*/ 0 60000 65536"/>
                <a:gd name="T3" fmla="*/ 0 60000 65536"/>
              </a:gdLst>
              <a:ahLst/>
              <a:cxnLst>
                <a:cxn ang="T2">
                  <a:pos x="T0" y="0"/>
                </a:cxn>
                <a:cxn ang="T3">
                  <a:pos x="T1" y="0"/>
                </a:cxn>
              </a:cxnLst>
              <a:rect l="0" t="0" r="r" b="b"/>
              <a:pathLst>
                <a:path w="491490">
                  <a:moveTo>
                    <a:pt x="0" y="0"/>
                  </a:moveTo>
                  <a:lnTo>
                    <a:pt x="491490" y="0"/>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21" name="object 52">
              <a:extLst>
                <a:ext uri="{FF2B5EF4-FFF2-40B4-BE49-F238E27FC236}">
                  <a16:creationId xmlns:a16="http://schemas.microsoft.com/office/drawing/2014/main" id="{B5CEF649-4E87-45EA-BF9A-3EF1A3D8EBCC}"/>
                </a:ext>
              </a:extLst>
            </p:cNvPr>
            <p:cNvSpPr>
              <a:spLocks/>
            </p:cNvSpPr>
            <p:nvPr/>
          </p:nvSpPr>
          <p:spPr bwMode="auto">
            <a:xfrm>
              <a:off x="8676195" y="3411092"/>
              <a:ext cx="215900" cy="0"/>
            </a:xfrm>
            <a:custGeom>
              <a:avLst/>
              <a:gdLst>
                <a:gd name="T0" fmla="*/ 0 w 215900"/>
                <a:gd name="T1" fmla="*/ 215646 w 215900"/>
                <a:gd name="T2" fmla="*/ 0 60000 65536"/>
                <a:gd name="T3" fmla="*/ 0 60000 65536"/>
              </a:gdLst>
              <a:ahLst/>
              <a:cxnLst>
                <a:cxn ang="T2">
                  <a:pos x="T0" y="0"/>
                </a:cxn>
                <a:cxn ang="T3">
                  <a:pos x="T1" y="0"/>
                </a:cxn>
              </a:cxnLst>
              <a:rect l="0" t="0" r="r" b="b"/>
              <a:pathLst>
                <a:path w="215900">
                  <a:moveTo>
                    <a:pt x="0" y="0"/>
                  </a:moveTo>
                  <a:lnTo>
                    <a:pt x="215646" y="0"/>
                  </a:lnTo>
                </a:path>
              </a:pathLst>
            </a:custGeom>
            <a:noFill/>
            <a:ln w="3124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8722" name="object 53">
              <a:extLst>
                <a:ext uri="{FF2B5EF4-FFF2-40B4-BE49-F238E27FC236}">
                  <a16:creationId xmlns:a16="http://schemas.microsoft.com/office/drawing/2014/main" id="{029C8B79-4817-45C5-A163-ADDEDFE4F4EC}"/>
                </a:ext>
              </a:extLst>
            </p:cNvPr>
            <p:cNvSpPr>
              <a:spLocks/>
            </p:cNvSpPr>
            <p:nvPr/>
          </p:nvSpPr>
          <p:spPr bwMode="auto">
            <a:xfrm>
              <a:off x="358964" y="3733038"/>
              <a:ext cx="960119" cy="140335"/>
            </a:xfrm>
            <a:custGeom>
              <a:avLst/>
              <a:gdLst>
                <a:gd name="T0" fmla="*/ 140207 w 960119"/>
                <a:gd name="T1" fmla="*/ 0 h 140335"/>
                <a:gd name="T2" fmla="*/ 0 w 960119"/>
                <a:gd name="T3" fmla="*/ 70103 h 140335"/>
                <a:gd name="T4" fmla="*/ 83819 w 960119"/>
                <a:gd name="T5" fmla="*/ 112013 h 140335"/>
                <a:gd name="T6" fmla="*/ 83819 w 960119"/>
                <a:gd name="T7" fmla="*/ 59436 h 140335"/>
                <a:gd name="T8" fmla="*/ 92400 w 960119"/>
                <a:gd name="T9" fmla="*/ 59436 h 140335"/>
                <a:gd name="T10" fmla="*/ 140207 w 960119"/>
                <a:gd name="T11" fmla="*/ 0 h 140335"/>
                <a:gd name="T12" fmla="*/ 92400 w 960119"/>
                <a:gd name="T13" fmla="*/ 59436 h 140335"/>
                <a:gd name="T14" fmla="*/ 83819 w 960119"/>
                <a:gd name="T15" fmla="*/ 59436 h 140335"/>
                <a:gd name="T16" fmla="*/ 83819 w 960119"/>
                <a:gd name="T17" fmla="*/ 70103 h 140335"/>
                <a:gd name="T18" fmla="*/ 92400 w 960119"/>
                <a:gd name="T19" fmla="*/ 59436 h 140335"/>
                <a:gd name="T20" fmla="*/ 876300 w 960119"/>
                <a:gd name="T21" fmla="*/ 70103 h 140335"/>
                <a:gd name="T22" fmla="*/ 867835 w 960119"/>
                <a:gd name="T23" fmla="*/ 59436 h 140335"/>
                <a:gd name="T24" fmla="*/ 92400 w 960119"/>
                <a:gd name="T25" fmla="*/ 59436 h 140335"/>
                <a:gd name="T26" fmla="*/ 83819 w 960119"/>
                <a:gd name="T27" fmla="*/ 70103 h 140335"/>
                <a:gd name="T28" fmla="*/ 92400 w 960119"/>
                <a:gd name="T29" fmla="*/ 80771 h 140335"/>
                <a:gd name="T30" fmla="*/ 867835 w 960119"/>
                <a:gd name="T31" fmla="*/ 80772 h 140335"/>
                <a:gd name="T32" fmla="*/ 876300 w 960119"/>
                <a:gd name="T33" fmla="*/ 70103 h 140335"/>
                <a:gd name="T34" fmla="*/ 92400 w 960119"/>
                <a:gd name="T35" fmla="*/ 80772 h 140335"/>
                <a:gd name="T36" fmla="*/ 83819 w 960119"/>
                <a:gd name="T37" fmla="*/ 70103 h 140335"/>
                <a:gd name="T38" fmla="*/ 83819 w 960119"/>
                <a:gd name="T39" fmla="*/ 80772 h 140335"/>
                <a:gd name="T40" fmla="*/ 92400 w 960119"/>
                <a:gd name="T41" fmla="*/ 80772 h 140335"/>
                <a:gd name="T42" fmla="*/ 140207 w 960119"/>
                <a:gd name="T43" fmla="*/ 140208 h 140335"/>
                <a:gd name="T44" fmla="*/ 92400 w 960119"/>
                <a:gd name="T45" fmla="*/ 80772 h 140335"/>
                <a:gd name="T46" fmla="*/ 83819 w 960119"/>
                <a:gd name="T47" fmla="*/ 80772 h 140335"/>
                <a:gd name="T48" fmla="*/ 83819 w 960119"/>
                <a:gd name="T49" fmla="*/ 112013 h 140335"/>
                <a:gd name="T50" fmla="*/ 140207 w 960119"/>
                <a:gd name="T51" fmla="*/ 140208 h 140335"/>
                <a:gd name="T52" fmla="*/ 960120 w 960119"/>
                <a:gd name="T53" fmla="*/ 70103 h 140335"/>
                <a:gd name="T54" fmla="*/ 820674 w 960119"/>
                <a:gd name="T55" fmla="*/ 0 h 140335"/>
                <a:gd name="T56" fmla="*/ 867835 w 960119"/>
                <a:gd name="T57" fmla="*/ 59435 h 140335"/>
                <a:gd name="T58" fmla="*/ 876300 w 960119"/>
                <a:gd name="T59" fmla="*/ 59436 h 140335"/>
                <a:gd name="T60" fmla="*/ 876300 w 960119"/>
                <a:gd name="T61" fmla="*/ 112243 h 140335"/>
                <a:gd name="T62" fmla="*/ 960120 w 960119"/>
                <a:gd name="T63" fmla="*/ 70103 h 140335"/>
                <a:gd name="T64" fmla="*/ 876300 w 960119"/>
                <a:gd name="T65" fmla="*/ 112243 h 140335"/>
                <a:gd name="T66" fmla="*/ 876300 w 960119"/>
                <a:gd name="T67" fmla="*/ 80772 h 140335"/>
                <a:gd name="T68" fmla="*/ 867835 w 960119"/>
                <a:gd name="T69" fmla="*/ 80772 h 140335"/>
                <a:gd name="T70" fmla="*/ 820674 w 960119"/>
                <a:gd name="T71" fmla="*/ 140208 h 140335"/>
                <a:gd name="T72" fmla="*/ 876300 w 960119"/>
                <a:gd name="T73" fmla="*/ 112243 h 140335"/>
                <a:gd name="T74" fmla="*/ 876300 w 960119"/>
                <a:gd name="T75" fmla="*/ 70103 h 140335"/>
                <a:gd name="T76" fmla="*/ 876300 w 960119"/>
                <a:gd name="T77" fmla="*/ 59436 h 140335"/>
                <a:gd name="T78" fmla="*/ 867835 w 960119"/>
                <a:gd name="T79" fmla="*/ 59436 h 140335"/>
                <a:gd name="T80" fmla="*/ 876300 w 960119"/>
                <a:gd name="T81" fmla="*/ 70103 h 140335"/>
                <a:gd name="T82" fmla="*/ 876300 w 960119"/>
                <a:gd name="T83" fmla="*/ 80772 h 140335"/>
                <a:gd name="T84" fmla="*/ 876300 w 960119"/>
                <a:gd name="T85" fmla="*/ 70103 h 140335"/>
                <a:gd name="T86" fmla="*/ 867835 w 960119"/>
                <a:gd name="T87" fmla="*/ 80772 h 140335"/>
                <a:gd name="T88" fmla="*/ 876300 w 960119"/>
                <a:gd name="T89" fmla="*/ 80772 h 1403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60119" h="140335">
                  <a:moveTo>
                    <a:pt x="140207" y="0"/>
                  </a:moveTo>
                  <a:lnTo>
                    <a:pt x="0" y="70103"/>
                  </a:lnTo>
                  <a:lnTo>
                    <a:pt x="83819" y="112013"/>
                  </a:lnTo>
                  <a:lnTo>
                    <a:pt x="83819" y="59436"/>
                  </a:lnTo>
                  <a:lnTo>
                    <a:pt x="92400" y="59436"/>
                  </a:lnTo>
                  <a:lnTo>
                    <a:pt x="140207" y="0"/>
                  </a:lnTo>
                  <a:close/>
                </a:path>
                <a:path w="960119" h="140335">
                  <a:moveTo>
                    <a:pt x="92400" y="59436"/>
                  </a:moveTo>
                  <a:lnTo>
                    <a:pt x="83819" y="59436"/>
                  </a:lnTo>
                  <a:lnTo>
                    <a:pt x="83819" y="70103"/>
                  </a:lnTo>
                  <a:lnTo>
                    <a:pt x="92400" y="59436"/>
                  </a:lnTo>
                  <a:close/>
                </a:path>
                <a:path w="960119" h="140335">
                  <a:moveTo>
                    <a:pt x="876300" y="70103"/>
                  </a:moveTo>
                  <a:lnTo>
                    <a:pt x="867835" y="59436"/>
                  </a:lnTo>
                  <a:lnTo>
                    <a:pt x="92400" y="59436"/>
                  </a:lnTo>
                  <a:lnTo>
                    <a:pt x="83819" y="70103"/>
                  </a:lnTo>
                  <a:lnTo>
                    <a:pt x="92400" y="80771"/>
                  </a:lnTo>
                  <a:lnTo>
                    <a:pt x="867835" y="80772"/>
                  </a:lnTo>
                  <a:lnTo>
                    <a:pt x="876300" y="70103"/>
                  </a:lnTo>
                  <a:close/>
                </a:path>
                <a:path w="960119" h="140335">
                  <a:moveTo>
                    <a:pt x="92400" y="80772"/>
                  </a:moveTo>
                  <a:lnTo>
                    <a:pt x="83819" y="70103"/>
                  </a:lnTo>
                  <a:lnTo>
                    <a:pt x="83819" y="80772"/>
                  </a:lnTo>
                  <a:lnTo>
                    <a:pt x="92400" y="80772"/>
                  </a:lnTo>
                  <a:close/>
                </a:path>
                <a:path w="960119" h="140335">
                  <a:moveTo>
                    <a:pt x="140207" y="140208"/>
                  </a:moveTo>
                  <a:lnTo>
                    <a:pt x="92400" y="80772"/>
                  </a:lnTo>
                  <a:lnTo>
                    <a:pt x="83819" y="80772"/>
                  </a:lnTo>
                  <a:lnTo>
                    <a:pt x="83819" y="112013"/>
                  </a:lnTo>
                  <a:lnTo>
                    <a:pt x="140207" y="140208"/>
                  </a:lnTo>
                  <a:close/>
                </a:path>
                <a:path w="960119" h="140335">
                  <a:moveTo>
                    <a:pt x="960120" y="70103"/>
                  </a:moveTo>
                  <a:lnTo>
                    <a:pt x="820674" y="0"/>
                  </a:lnTo>
                  <a:lnTo>
                    <a:pt x="867835" y="59435"/>
                  </a:lnTo>
                  <a:lnTo>
                    <a:pt x="876300" y="59436"/>
                  </a:lnTo>
                  <a:lnTo>
                    <a:pt x="876300" y="112243"/>
                  </a:lnTo>
                  <a:lnTo>
                    <a:pt x="960120" y="70103"/>
                  </a:lnTo>
                  <a:close/>
                </a:path>
                <a:path w="960119" h="140335">
                  <a:moveTo>
                    <a:pt x="876300" y="112243"/>
                  </a:moveTo>
                  <a:lnTo>
                    <a:pt x="876300" y="80772"/>
                  </a:lnTo>
                  <a:lnTo>
                    <a:pt x="867835" y="80772"/>
                  </a:lnTo>
                  <a:lnTo>
                    <a:pt x="820674" y="140208"/>
                  </a:lnTo>
                  <a:lnTo>
                    <a:pt x="876300" y="112243"/>
                  </a:lnTo>
                  <a:close/>
                </a:path>
                <a:path w="960119" h="140335">
                  <a:moveTo>
                    <a:pt x="876300" y="70103"/>
                  </a:moveTo>
                  <a:lnTo>
                    <a:pt x="876300" y="59436"/>
                  </a:lnTo>
                  <a:lnTo>
                    <a:pt x="867835" y="59436"/>
                  </a:lnTo>
                  <a:lnTo>
                    <a:pt x="876300" y="70103"/>
                  </a:lnTo>
                  <a:close/>
                </a:path>
                <a:path w="960119" h="140335">
                  <a:moveTo>
                    <a:pt x="876300" y="80772"/>
                  </a:moveTo>
                  <a:lnTo>
                    <a:pt x="876300" y="70103"/>
                  </a:lnTo>
                  <a:lnTo>
                    <a:pt x="867835" y="80772"/>
                  </a:lnTo>
                  <a:lnTo>
                    <a:pt x="876300" y="807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2" name="object 54">
              <a:extLst>
                <a:ext uri="{FF2B5EF4-FFF2-40B4-BE49-F238E27FC236}">
                  <a16:creationId xmlns:a16="http://schemas.microsoft.com/office/drawing/2014/main" id="{212F55DA-60FE-4D77-A955-F0196795F1FF}"/>
                </a:ext>
              </a:extLst>
            </p:cNvPr>
            <p:cNvSpPr txBox="1"/>
            <p:nvPr/>
          </p:nvSpPr>
          <p:spPr>
            <a:xfrm>
              <a:off x="639278" y="3441629"/>
              <a:ext cx="341288" cy="360421"/>
            </a:xfrm>
            <a:prstGeom prst="rect">
              <a:avLst/>
            </a:prstGeom>
          </p:spPr>
          <p:txBody>
            <a:bodyPr lIns="0" tIns="12700" rIns="0" bIns="0">
              <a:spAutoFit/>
            </a:bodyPr>
            <a:lstStyle/>
            <a:p>
              <a:pPr marL="12700">
                <a:spcBef>
                  <a:spcPts val="100"/>
                </a:spcBef>
                <a:defRPr/>
              </a:pPr>
              <a:r>
                <a:rPr sz="2200" spc="-5" dirty="0">
                  <a:latin typeface="Tahoma"/>
                  <a:cs typeface="Tahoma"/>
                </a:rPr>
                <a:t>T1</a:t>
              </a:r>
              <a:endParaRPr sz="2200">
                <a:latin typeface="Tahoma"/>
                <a:cs typeface="Tahoma"/>
              </a:endParaRPr>
            </a:p>
          </p:txBody>
        </p:sp>
        <p:sp>
          <p:nvSpPr>
            <p:cNvPr id="28724" name="object 55">
              <a:extLst>
                <a:ext uri="{FF2B5EF4-FFF2-40B4-BE49-F238E27FC236}">
                  <a16:creationId xmlns:a16="http://schemas.microsoft.com/office/drawing/2014/main" id="{E627E3F4-18F2-4824-985A-E26671DDC920}"/>
                </a:ext>
              </a:extLst>
            </p:cNvPr>
            <p:cNvSpPr>
              <a:spLocks/>
            </p:cNvSpPr>
            <p:nvPr/>
          </p:nvSpPr>
          <p:spPr bwMode="auto">
            <a:xfrm>
              <a:off x="358964" y="2694432"/>
              <a:ext cx="960119" cy="139700"/>
            </a:xfrm>
            <a:custGeom>
              <a:avLst/>
              <a:gdLst>
                <a:gd name="T0" fmla="*/ 140207 w 960119"/>
                <a:gd name="T1" fmla="*/ 0 h 139700"/>
                <a:gd name="T2" fmla="*/ 0 w 960119"/>
                <a:gd name="T3" fmla="*/ 69342 h 139700"/>
                <a:gd name="T4" fmla="*/ 83819 w 960119"/>
                <a:gd name="T5" fmla="*/ 111252 h 139700"/>
                <a:gd name="T6" fmla="*/ 83819 w 960119"/>
                <a:gd name="T7" fmla="*/ 59436 h 139700"/>
                <a:gd name="T8" fmla="*/ 91875 w 960119"/>
                <a:gd name="T9" fmla="*/ 59436 h 139700"/>
                <a:gd name="T10" fmla="*/ 140207 w 960119"/>
                <a:gd name="T11" fmla="*/ 0 h 139700"/>
                <a:gd name="T12" fmla="*/ 91875 w 960119"/>
                <a:gd name="T13" fmla="*/ 59436 h 139700"/>
                <a:gd name="T14" fmla="*/ 83819 w 960119"/>
                <a:gd name="T15" fmla="*/ 59436 h 139700"/>
                <a:gd name="T16" fmla="*/ 83819 w 960119"/>
                <a:gd name="T17" fmla="*/ 69342 h 139700"/>
                <a:gd name="T18" fmla="*/ 91875 w 960119"/>
                <a:gd name="T19" fmla="*/ 59436 h 139700"/>
                <a:gd name="T20" fmla="*/ 876299 w 960119"/>
                <a:gd name="T21" fmla="*/ 69342 h 139700"/>
                <a:gd name="T22" fmla="*/ 868353 w 960119"/>
                <a:gd name="T23" fmla="*/ 59436 h 139700"/>
                <a:gd name="T24" fmla="*/ 91875 w 960119"/>
                <a:gd name="T25" fmla="*/ 59436 h 139700"/>
                <a:gd name="T26" fmla="*/ 83819 w 960119"/>
                <a:gd name="T27" fmla="*/ 69342 h 139700"/>
                <a:gd name="T28" fmla="*/ 92400 w 960119"/>
                <a:gd name="T29" fmla="*/ 80010 h 139700"/>
                <a:gd name="T30" fmla="*/ 867835 w 960119"/>
                <a:gd name="T31" fmla="*/ 80010 h 139700"/>
                <a:gd name="T32" fmla="*/ 876299 w 960119"/>
                <a:gd name="T33" fmla="*/ 69342 h 139700"/>
                <a:gd name="T34" fmla="*/ 92400 w 960119"/>
                <a:gd name="T35" fmla="*/ 80010 h 139700"/>
                <a:gd name="T36" fmla="*/ 83819 w 960119"/>
                <a:gd name="T37" fmla="*/ 69342 h 139700"/>
                <a:gd name="T38" fmla="*/ 83819 w 960119"/>
                <a:gd name="T39" fmla="*/ 80010 h 139700"/>
                <a:gd name="T40" fmla="*/ 92400 w 960119"/>
                <a:gd name="T41" fmla="*/ 80010 h 139700"/>
                <a:gd name="T42" fmla="*/ 140207 w 960119"/>
                <a:gd name="T43" fmla="*/ 139446 h 139700"/>
                <a:gd name="T44" fmla="*/ 92400 w 960119"/>
                <a:gd name="T45" fmla="*/ 80010 h 139700"/>
                <a:gd name="T46" fmla="*/ 83819 w 960119"/>
                <a:gd name="T47" fmla="*/ 80010 h 139700"/>
                <a:gd name="T48" fmla="*/ 83819 w 960119"/>
                <a:gd name="T49" fmla="*/ 111252 h 139700"/>
                <a:gd name="T50" fmla="*/ 140207 w 960119"/>
                <a:gd name="T51" fmla="*/ 139446 h 139700"/>
                <a:gd name="T52" fmla="*/ 960119 w 960119"/>
                <a:gd name="T53" fmla="*/ 69342 h 139700"/>
                <a:gd name="T54" fmla="*/ 820673 w 960119"/>
                <a:gd name="T55" fmla="*/ 0 h 139700"/>
                <a:gd name="T56" fmla="*/ 868353 w 960119"/>
                <a:gd name="T57" fmla="*/ 59436 h 139700"/>
                <a:gd name="T58" fmla="*/ 876299 w 960119"/>
                <a:gd name="T59" fmla="*/ 59436 h 139700"/>
                <a:gd name="T60" fmla="*/ 876299 w 960119"/>
                <a:gd name="T61" fmla="*/ 111481 h 139700"/>
                <a:gd name="T62" fmla="*/ 960119 w 960119"/>
                <a:gd name="T63" fmla="*/ 69342 h 139700"/>
                <a:gd name="T64" fmla="*/ 876299 w 960119"/>
                <a:gd name="T65" fmla="*/ 111481 h 139700"/>
                <a:gd name="T66" fmla="*/ 876299 w 960119"/>
                <a:gd name="T67" fmla="*/ 80010 h 139700"/>
                <a:gd name="T68" fmla="*/ 867835 w 960119"/>
                <a:gd name="T69" fmla="*/ 80010 h 139700"/>
                <a:gd name="T70" fmla="*/ 820673 w 960119"/>
                <a:gd name="T71" fmla="*/ 139446 h 139700"/>
                <a:gd name="T72" fmla="*/ 876299 w 960119"/>
                <a:gd name="T73" fmla="*/ 111481 h 139700"/>
                <a:gd name="T74" fmla="*/ 876299 w 960119"/>
                <a:gd name="T75" fmla="*/ 80010 h 139700"/>
                <a:gd name="T76" fmla="*/ 876299 w 960119"/>
                <a:gd name="T77" fmla="*/ 69342 h 139700"/>
                <a:gd name="T78" fmla="*/ 867835 w 960119"/>
                <a:gd name="T79" fmla="*/ 80010 h 139700"/>
                <a:gd name="T80" fmla="*/ 876299 w 960119"/>
                <a:gd name="T81" fmla="*/ 80010 h 139700"/>
                <a:gd name="T82" fmla="*/ 876299 w 960119"/>
                <a:gd name="T83" fmla="*/ 69342 h 139700"/>
                <a:gd name="T84" fmla="*/ 876299 w 960119"/>
                <a:gd name="T85" fmla="*/ 59436 h 139700"/>
                <a:gd name="T86" fmla="*/ 868353 w 960119"/>
                <a:gd name="T87" fmla="*/ 59436 h 139700"/>
                <a:gd name="T88" fmla="*/ 876299 w 960119"/>
                <a:gd name="T89" fmla="*/ 69342 h 1397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60119" h="139700">
                  <a:moveTo>
                    <a:pt x="140207" y="0"/>
                  </a:moveTo>
                  <a:lnTo>
                    <a:pt x="0" y="69342"/>
                  </a:lnTo>
                  <a:lnTo>
                    <a:pt x="83819" y="111252"/>
                  </a:lnTo>
                  <a:lnTo>
                    <a:pt x="83819" y="59436"/>
                  </a:lnTo>
                  <a:lnTo>
                    <a:pt x="91875" y="59436"/>
                  </a:lnTo>
                  <a:lnTo>
                    <a:pt x="140207" y="0"/>
                  </a:lnTo>
                  <a:close/>
                </a:path>
                <a:path w="960119" h="139700">
                  <a:moveTo>
                    <a:pt x="91875" y="59436"/>
                  </a:moveTo>
                  <a:lnTo>
                    <a:pt x="83819" y="59436"/>
                  </a:lnTo>
                  <a:lnTo>
                    <a:pt x="83819" y="69342"/>
                  </a:lnTo>
                  <a:lnTo>
                    <a:pt x="91875" y="59436"/>
                  </a:lnTo>
                  <a:close/>
                </a:path>
                <a:path w="960119" h="139700">
                  <a:moveTo>
                    <a:pt x="876299" y="69342"/>
                  </a:moveTo>
                  <a:lnTo>
                    <a:pt x="868353" y="59436"/>
                  </a:lnTo>
                  <a:lnTo>
                    <a:pt x="91875" y="59436"/>
                  </a:lnTo>
                  <a:lnTo>
                    <a:pt x="83819" y="69342"/>
                  </a:lnTo>
                  <a:lnTo>
                    <a:pt x="92400" y="80010"/>
                  </a:lnTo>
                  <a:lnTo>
                    <a:pt x="867835" y="80010"/>
                  </a:lnTo>
                  <a:lnTo>
                    <a:pt x="876299" y="69342"/>
                  </a:lnTo>
                  <a:close/>
                </a:path>
                <a:path w="960119" h="139700">
                  <a:moveTo>
                    <a:pt x="92400" y="80010"/>
                  </a:moveTo>
                  <a:lnTo>
                    <a:pt x="83819" y="69342"/>
                  </a:lnTo>
                  <a:lnTo>
                    <a:pt x="83819" y="80010"/>
                  </a:lnTo>
                  <a:lnTo>
                    <a:pt x="92400" y="80010"/>
                  </a:lnTo>
                  <a:close/>
                </a:path>
                <a:path w="960119" h="139700">
                  <a:moveTo>
                    <a:pt x="140207" y="139446"/>
                  </a:moveTo>
                  <a:lnTo>
                    <a:pt x="92400" y="80010"/>
                  </a:lnTo>
                  <a:lnTo>
                    <a:pt x="83819" y="80010"/>
                  </a:lnTo>
                  <a:lnTo>
                    <a:pt x="83819" y="111252"/>
                  </a:lnTo>
                  <a:lnTo>
                    <a:pt x="140207" y="139446"/>
                  </a:lnTo>
                  <a:close/>
                </a:path>
                <a:path w="960119" h="139700">
                  <a:moveTo>
                    <a:pt x="960119" y="69342"/>
                  </a:moveTo>
                  <a:lnTo>
                    <a:pt x="820673" y="0"/>
                  </a:lnTo>
                  <a:lnTo>
                    <a:pt x="868353" y="59436"/>
                  </a:lnTo>
                  <a:lnTo>
                    <a:pt x="876299" y="59436"/>
                  </a:lnTo>
                  <a:lnTo>
                    <a:pt x="876299" y="111481"/>
                  </a:lnTo>
                  <a:lnTo>
                    <a:pt x="960119" y="69342"/>
                  </a:lnTo>
                  <a:close/>
                </a:path>
                <a:path w="960119" h="139700">
                  <a:moveTo>
                    <a:pt x="876299" y="111481"/>
                  </a:moveTo>
                  <a:lnTo>
                    <a:pt x="876299" y="80010"/>
                  </a:lnTo>
                  <a:lnTo>
                    <a:pt x="867835" y="80010"/>
                  </a:lnTo>
                  <a:lnTo>
                    <a:pt x="820673" y="139446"/>
                  </a:lnTo>
                  <a:lnTo>
                    <a:pt x="876299" y="111481"/>
                  </a:lnTo>
                  <a:close/>
                </a:path>
                <a:path w="960119" h="139700">
                  <a:moveTo>
                    <a:pt x="876299" y="80010"/>
                  </a:moveTo>
                  <a:lnTo>
                    <a:pt x="876299" y="69342"/>
                  </a:lnTo>
                  <a:lnTo>
                    <a:pt x="867835" y="80010"/>
                  </a:lnTo>
                  <a:lnTo>
                    <a:pt x="876299" y="80010"/>
                  </a:lnTo>
                  <a:close/>
                </a:path>
                <a:path w="960119" h="139700">
                  <a:moveTo>
                    <a:pt x="876299" y="69342"/>
                  </a:moveTo>
                  <a:lnTo>
                    <a:pt x="876299" y="59436"/>
                  </a:lnTo>
                  <a:lnTo>
                    <a:pt x="868353" y="59436"/>
                  </a:lnTo>
                  <a:lnTo>
                    <a:pt x="876299" y="69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4" name="object 56">
              <a:extLst>
                <a:ext uri="{FF2B5EF4-FFF2-40B4-BE49-F238E27FC236}">
                  <a16:creationId xmlns:a16="http://schemas.microsoft.com/office/drawing/2014/main" id="{A9C832D5-C174-4AB0-AA1A-48EB10A760C3}"/>
                </a:ext>
              </a:extLst>
            </p:cNvPr>
            <p:cNvSpPr txBox="1"/>
            <p:nvPr/>
          </p:nvSpPr>
          <p:spPr>
            <a:xfrm>
              <a:off x="386884" y="2317496"/>
              <a:ext cx="1066723" cy="420755"/>
            </a:xfrm>
            <a:prstGeom prst="rect">
              <a:avLst/>
            </a:prstGeom>
          </p:spPr>
          <p:txBody>
            <a:bodyPr lIns="0" tIns="12065" rIns="0" bIns="0">
              <a:spAutoFit/>
            </a:bodyPr>
            <a:lstStyle/>
            <a:p>
              <a:pPr marL="12700">
                <a:spcBef>
                  <a:spcPts val="95"/>
                </a:spcBef>
                <a:defRPr/>
              </a:pPr>
              <a:r>
                <a:rPr sz="2650" spc="5" dirty="0">
                  <a:solidFill>
                    <a:srgbClr val="C00000"/>
                  </a:solidFill>
                  <a:latin typeface="华文楷体" panose="02010600040101010101" pitchFamily="2" charset="-122"/>
                  <a:ea typeface="华文楷体" panose="02010600040101010101" pitchFamily="2" charset="-122"/>
                  <a:cs typeface="Noto Sans Mono CJK JP Regular"/>
                </a:rPr>
                <a:t>T周期</a:t>
              </a:r>
              <a:endParaRPr sz="2650" dirty="0">
                <a:solidFill>
                  <a:srgbClr val="C00000"/>
                </a:solidFill>
                <a:latin typeface="华文楷体" panose="02010600040101010101" pitchFamily="2" charset="-122"/>
                <a:ea typeface="华文楷体" panose="02010600040101010101" pitchFamily="2" charset="-122"/>
                <a:cs typeface="Noto Sans Mono CJK JP Regular"/>
              </a:endParaRPr>
            </a:p>
          </p:txBody>
        </p:sp>
        <p:sp>
          <p:nvSpPr>
            <p:cNvPr id="28726" name="object 57">
              <a:extLst>
                <a:ext uri="{FF2B5EF4-FFF2-40B4-BE49-F238E27FC236}">
                  <a16:creationId xmlns:a16="http://schemas.microsoft.com/office/drawing/2014/main" id="{B67AAD9D-F691-4C05-A110-4BDF3010998E}"/>
                </a:ext>
              </a:extLst>
            </p:cNvPr>
            <p:cNvSpPr>
              <a:spLocks/>
            </p:cNvSpPr>
            <p:nvPr/>
          </p:nvSpPr>
          <p:spPr bwMode="auto">
            <a:xfrm>
              <a:off x="358964" y="4205478"/>
              <a:ext cx="3904615" cy="140335"/>
            </a:xfrm>
            <a:custGeom>
              <a:avLst/>
              <a:gdLst>
                <a:gd name="T0" fmla="*/ 140207 w 3904615"/>
                <a:gd name="T1" fmla="*/ 0 h 140335"/>
                <a:gd name="T2" fmla="*/ 0 w 3904615"/>
                <a:gd name="T3" fmla="*/ 70104 h 140335"/>
                <a:gd name="T4" fmla="*/ 83819 w 3904615"/>
                <a:gd name="T5" fmla="*/ 112014 h 140335"/>
                <a:gd name="T6" fmla="*/ 83819 w 3904615"/>
                <a:gd name="T7" fmla="*/ 59436 h 140335"/>
                <a:gd name="T8" fmla="*/ 92400 w 3904615"/>
                <a:gd name="T9" fmla="*/ 59436 h 140335"/>
                <a:gd name="T10" fmla="*/ 140207 w 3904615"/>
                <a:gd name="T11" fmla="*/ 0 h 140335"/>
                <a:gd name="T12" fmla="*/ 92400 w 3904615"/>
                <a:gd name="T13" fmla="*/ 59436 h 140335"/>
                <a:gd name="T14" fmla="*/ 83819 w 3904615"/>
                <a:gd name="T15" fmla="*/ 59436 h 140335"/>
                <a:gd name="T16" fmla="*/ 83819 w 3904615"/>
                <a:gd name="T17" fmla="*/ 70104 h 140335"/>
                <a:gd name="T18" fmla="*/ 92400 w 3904615"/>
                <a:gd name="T19" fmla="*/ 59436 h 140335"/>
                <a:gd name="T20" fmla="*/ 3819905 w 3904615"/>
                <a:gd name="T21" fmla="*/ 70104 h 140335"/>
                <a:gd name="T22" fmla="*/ 3811441 w 3904615"/>
                <a:gd name="T23" fmla="*/ 59436 h 140335"/>
                <a:gd name="T24" fmla="*/ 92400 w 3904615"/>
                <a:gd name="T25" fmla="*/ 59436 h 140335"/>
                <a:gd name="T26" fmla="*/ 83819 w 3904615"/>
                <a:gd name="T27" fmla="*/ 70104 h 140335"/>
                <a:gd name="T28" fmla="*/ 92400 w 3904615"/>
                <a:gd name="T29" fmla="*/ 80771 h 140335"/>
                <a:gd name="T30" fmla="*/ 3811441 w 3904615"/>
                <a:gd name="T31" fmla="*/ 80772 h 140335"/>
                <a:gd name="T32" fmla="*/ 3819905 w 3904615"/>
                <a:gd name="T33" fmla="*/ 70104 h 140335"/>
                <a:gd name="T34" fmla="*/ 92400 w 3904615"/>
                <a:gd name="T35" fmla="*/ 80772 h 140335"/>
                <a:gd name="T36" fmla="*/ 83819 w 3904615"/>
                <a:gd name="T37" fmla="*/ 70104 h 140335"/>
                <a:gd name="T38" fmla="*/ 83819 w 3904615"/>
                <a:gd name="T39" fmla="*/ 80772 h 140335"/>
                <a:gd name="T40" fmla="*/ 92400 w 3904615"/>
                <a:gd name="T41" fmla="*/ 80772 h 140335"/>
                <a:gd name="T42" fmla="*/ 140207 w 3904615"/>
                <a:gd name="T43" fmla="*/ 140208 h 140335"/>
                <a:gd name="T44" fmla="*/ 92400 w 3904615"/>
                <a:gd name="T45" fmla="*/ 80772 h 140335"/>
                <a:gd name="T46" fmla="*/ 83819 w 3904615"/>
                <a:gd name="T47" fmla="*/ 80772 h 140335"/>
                <a:gd name="T48" fmla="*/ 83819 w 3904615"/>
                <a:gd name="T49" fmla="*/ 112014 h 140335"/>
                <a:gd name="T50" fmla="*/ 140207 w 3904615"/>
                <a:gd name="T51" fmla="*/ 140208 h 140335"/>
                <a:gd name="T52" fmla="*/ 3904488 w 3904615"/>
                <a:gd name="T53" fmla="*/ 70104 h 140335"/>
                <a:gd name="T54" fmla="*/ 3764279 w 3904615"/>
                <a:gd name="T55" fmla="*/ 0 h 140335"/>
                <a:gd name="T56" fmla="*/ 3811441 w 3904615"/>
                <a:gd name="T57" fmla="*/ 59436 h 140335"/>
                <a:gd name="T58" fmla="*/ 3820667 w 3904615"/>
                <a:gd name="T59" fmla="*/ 59436 h 140335"/>
                <a:gd name="T60" fmla="*/ 3820667 w 3904615"/>
                <a:gd name="T61" fmla="*/ 112014 h 140335"/>
                <a:gd name="T62" fmla="*/ 3904488 w 3904615"/>
                <a:gd name="T63" fmla="*/ 70104 h 140335"/>
                <a:gd name="T64" fmla="*/ 3820667 w 3904615"/>
                <a:gd name="T65" fmla="*/ 112014 h 140335"/>
                <a:gd name="T66" fmla="*/ 3820667 w 3904615"/>
                <a:gd name="T67" fmla="*/ 80772 h 140335"/>
                <a:gd name="T68" fmla="*/ 3811441 w 3904615"/>
                <a:gd name="T69" fmla="*/ 80772 h 140335"/>
                <a:gd name="T70" fmla="*/ 3764279 w 3904615"/>
                <a:gd name="T71" fmla="*/ 140208 h 140335"/>
                <a:gd name="T72" fmla="*/ 3820667 w 3904615"/>
                <a:gd name="T73" fmla="*/ 112014 h 140335"/>
                <a:gd name="T74" fmla="*/ 3820667 w 3904615"/>
                <a:gd name="T75" fmla="*/ 80772 h 140335"/>
                <a:gd name="T76" fmla="*/ 3820667 w 3904615"/>
                <a:gd name="T77" fmla="*/ 59436 h 140335"/>
                <a:gd name="T78" fmla="*/ 3811441 w 3904615"/>
                <a:gd name="T79" fmla="*/ 59436 h 140335"/>
                <a:gd name="T80" fmla="*/ 3819905 w 3904615"/>
                <a:gd name="T81" fmla="*/ 70104 h 140335"/>
                <a:gd name="T82" fmla="*/ 3819905 w 3904615"/>
                <a:gd name="T83" fmla="*/ 80772 h 140335"/>
                <a:gd name="T84" fmla="*/ 3820667 w 3904615"/>
                <a:gd name="T85" fmla="*/ 80772 h 140335"/>
                <a:gd name="T86" fmla="*/ 3819905 w 3904615"/>
                <a:gd name="T87" fmla="*/ 80772 h 140335"/>
                <a:gd name="T88" fmla="*/ 3819905 w 3904615"/>
                <a:gd name="T89" fmla="*/ 70104 h 140335"/>
                <a:gd name="T90" fmla="*/ 3811441 w 3904615"/>
                <a:gd name="T91" fmla="*/ 80772 h 140335"/>
                <a:gd name="T92" fmla="*/ 3819905 w 3904615"/>
                <a:gd name="T93" fmla="*/ 80772 h 14033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904615" h="140335">
                  <a:moveTo>
                    <a:pt x="140207" y="0"/>
                  </a:moveTo>
                  <a:lnTo>
                    <a:pt x="0" y="70104"/>
                  </a:lnTo>
                  <a:lnTo>
                    <a:pt x="83819" y="112014"/>
                  </a:lnTo>
                  <a:lnTo>
                    <a:pt x="83819" y="59436"/>
                  </a:lnTo>
                  <a:lnTo>
                    <a:pt x="92400" y="59436"/>
                  </a:lnTo>
                  <a:lnTo>
                    <a:pt x="140207" y="0"/>
                  </a:lnTo>
                  <a:close/>
                </a:path>
                <a:path w="3904615" h="140335">
                  <a:moveTo>
                    <a:pt x="92400" y="59436"/>
                  </a:moveTo>
                  <a:lnTo>
                    <a:pt x="83819" y="59436"/>
                  </a:lnTo>
                  <a:lnTo>
                    <a:pt x="83819" y="70104"/>
                  </a:lnTo>
                  <a:lnTo>
                    <a:pt x="92400" y="59436"/>
                  </a:lnTo>
                  <a:close/>
                </a:path>
                <a:path w="3904615" h="140335">
                  <a:moveTo>
                    <a:pt x="3819905" y="70104"/>
                  </a:moveTo>
                  <a:lnTo>
                    <a:pt x="3811441" y="59436"/>
                  </a:lnTo>
                  <a:lnTo>
                    <a:pt x="92400" y="59436"/>
                  </a:lnTo>
                  <a:lnTo>
                    <a:pt x="83819" y="70104"/>
                  </a:lnTo>
                  <a:lnTo>
                    <a:pt x="92400" y="80771"/>
                  </a:lnTo>
                  <a:lnTo>
                    <a:pt x="3811441" y="80772"/>
                  </a:lnTo>
                  <a:lnTo>
                    <a:pt x="3819905" y="70104"/>
                  </a:lnTo>
                  <a:close/>
                </a:path>
                <a:path w="3904615" h="140335">
                  <a:moveTo>
                    <a:pt x="92400" y="80772"/>
                  </a:moveTo>
                  <a:lnTo>
                    <a:pt x="83819" y="70104"/>
                  </a:lnTo>
                  <a:lnTo>
                    <a:pt x="83819" y="80772"/>
                  </a:lnTo>
                  <a:lnTo>
                    <a:pt x="92400" y="80772"/>
                  </a:lnTo>
                  <a:close/>
                </a:path>
                <a:path w="3904615" h="140335">
                  <a:moveTo>
                    <a:pt x="140207" y="140208"/>
                  </a:moveTo>
                  <a:lnTo>
                    <a:pt x="92400" y="80772"/>
                  </a:lnTo>
                  <a:lnTo>
                    <a:pt x="83819" y="80772"/>
                  </a:lnTo>
                  <a:lnTo>
                    <a:pt x="83819" y="112014"/>
                  </a:lnTo>
                  <a:lnTo>
                    <a:pt x="140207" y="140208"/>
                  </a:lnTo>
                  <a:close/>
                </a:path>
                <a:path w="3904615" h="140335">
                  <a:moveTo>
                    <a:pt x="3904488" y="70104"/>
                  </a:moveTo>
                  <a:lnTo>
                    <a:pt x="3764279" y="0"/>
                  </a:lnTo>
                  <a:lnTo>
                    <a:pt x="3811441" y="59436"/>
                  </a:lnTo>
                  <a:lnTo>
                    <a:pt x="3820667" y="59436"/>
                  </a:lnTo>
                  <a:lnTo>
                    <a:pt x="3820667" y="112014"/>
                  </a:lnTo>
                  <a:lnTo>
                    <a:pt x="3904488" y="70104"/>
                  </a:lnTo>
                  <a:close/>
                </a:path>
                <a:path w="3904615" h="140335">
                  <a:moveTo>
                    <a:pt x="3820667" y="112014"/>
                  </a:moveTo>
                  <a:lnTo>
                    <a:pt x="3820667" y="80772"/>
                  </a:lnTo>
                  <a:lnTo>
                    <a:pt x="3811441" y="80772"/>
                  </a:lnTo>
                  <a:lnTo>
                    <a:pt x="3764279" y="140208"/>
                  </a:lnTo>
                  <a:lnTo>
                    <a:pt x="3820667" y="112014"/>
                  </a:lnTo>
                  <a:close/>
                </a:path>
                <a:path w="3904615" h="140335">
                  <a:moveTo>
                    <a:pt x="3820667" y="80772"/>
                  </a:moveTo>
                  <a:lnTo>
                    <a:pt x="3820667" y="59436"/>
                  </a:lnTo>
                  <a:lnTo>
                    <a:pt x="3811441" y="59436"/>
                  </a:lnTo>
                  <a:lnTo>
                    <a:pt x="3819905" y="70104"/>
                  </a:lnTo>
                  <a:lnTo>
                    <a:pt x="3819905" y="80772"/>
                  </a:lnTo>
                  <a:lnTo>
                    <a:pt x="3820667" y="80772"/>
                  </a:lnTo>
                  <a:close/>
                </a:path>
                <a:path w="3904615" h="140335">
                  <a:moveTo>
                    <a:pt x="3819905" y="80772"/>
                  </a:moveTo>
                  <a:lnTo>
                    <a:pt x="3819905" y="70104"/>
                  </a:lnTo>
                  <a:lnTo>
                    <a:pt x="3811441" y="80772"/>
                  </a:lnTo>
                  <a:lnTo>
                    <a:pt x="3819905" y="807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56" name="object 58">
              <a:extLst>
                <a:ext uri="{FF2B5EF4-FFF2-40B4-BE49-F238E27FC236}">
                  <a16:creationId xmlns:a16="http://schemas.microsoft.com/office/drawing/2014/main" id="{C44F0B28-7E60-40FC-81EF-715568E33B3D}"/>
                </a:ext>
              </a:extLst>
            </p:cNvPr>
            <p:cNvSpPr txBox="1"/>
            <p:nvPr/>
          </p:nvSpPr>
          <p:spPr>
            <a:xfrm>
              <a:off x="1453607" y="3395583"/>
              <a:ext cx="1712788" cy="1238451"/>
            </a:xfrm>
            <a:prstGeom prst="rect">
              <a:avLst/>
            </a:prstGeom>
          </p:spPr>
          <p:txBody>
            <a:bodyPr lIns="0" tIns="54610" rIns="0" bIns="0">
              <a:spAutoFit/>
            </a:bodyPr>
            <a:lstStyle/>
            <a:p>
              <a:pPr marL="6985" algn="ctr">
                <a:spcBef>
                  <a:spcPts val="430"/>
                </a:spcBef>
                <a:tabLst>
                  <a:tab pos="986790" algn="l"/>
                </a:tabLst>
                <a:defRPr/>
              </a:pPr>
              <a:r>
                <a:rPr sz="2650" b="1" spc="-5" dirty="0">
                  <a:latin typeface="华文楷体" panose="02010600040101010101" pitchFamily="2" charset="-122"/>
                  <a:ea typeface="华文楷体" panose="02010600040101010101" pitchFamily="2" charset="-122"/>
                  <a:cs typeface="Times New Roman"/>
                </a:rPr>
                <a:t>T2	</a:t>
              </a:r>
              <a:r>
                <a:rPr sz="2650" b="1" spc="-10" dirty="0">
                  <a:latin typeface="华文楷体" panose="02010600040101010101" pitchFamily="2" charset="-122"/>
                  <a:ea typeface="华文楷体" panose="02010600040101010101" pitchFamily="2" charset="-122"/>
                  <a:cs typeface="Times New Roman"/>
                </a:rPr>
                <a:t>T3</a:t>
              </a:r>
              <a:endParaRPr sz="2650" dirty="0">
                <a:latin typeface="华文楷体" panose="02010600040101010101" pitchFamily="2" charset="-122"/>
                <a:ea typeface="华文楷体" panose="02010600040101010101" pitchFamily="2" charset="-122"/>
                <a:cs typeface="Times New Roman"/>
              </a:endParaRPr>
            </a:p>
            <a:p>
              <a:pPr algn="ctr">
                <a:lnSpc>
                  <a:spcPts val="2860"/>
                </a:lnSpc>
                <a:spcBef>
                  <a:spcPts val="330"/>
                </a:spcBef>
                <a:defRPr/>
              </a:pPr>
              <a:r>
                <a:rPr sz="2650" spc="5" dirty="0">
                  <a:solidFill>
                    <a:srgbClr val="0000FF"/>
                  </a:solidFill>
                  <a:latin typeface="华文楷体" panose="02010600040101010101" pitchFamily="2" charset="-122"/>
                  <a:ea typeface="华文楷体" panose="02010600040101010101" pitchFamily="2" charset="-122"/>
                  <a:cs typeface="Noto Sans Mono CJK JP Regular"/>
                </a:rPr>
                <a:t>CPU周期</a:t>
              </a:r>
              <a:endParaRPr sz="2650" dirty="0">
                <a:solidFill>
                  <a:srgbClr val="0000FF"/>
                </a:solidFill>
                <a:latin typeface="华文楷体" panose="02010600040101010101" pitchFamily="2" charset="-122"/>
                <a:ea typeface="华文楷体" panose="02010600040101010101" pitchFamily="2" charset="-122"/>
                <a:cs typeface="Noto Sans Mono CJK JP Regular"/>
              </a:endParaRPr>
            </a:p>
            <a:p>
              <a:pPr algn="ctr">
                <a:lnSpc>
                  <a:spcPts val="2860"/>
                </a:lnSpc>
                <a:defRPr/>
              </a:pPr>
              <a:r>
                <a:rPr sz="2650" spc="5" dirty="0">
                  <a:solidFill>
                    <a:srgbClr val="0000FF"/>
                  </a:solidFill>
                  <a:latin typeface="华文楷体" panose="02010600040101010101" pitchFamily="2" charset="-122"/>
                  <a:ea typeface="华文楷体" panose="02010600040101010101" pitchFamily="2" charset="-122"/>
                  <a:cs typeface="Noto Sans Mono CJK JP Regular"/>
                </a:rPr>
                <a:t>（取指令）</a:t>
              </a:r>
              <a:endParaRPr sz="2650" dirty="0">
                <a:solidFill>
                  <a:srgbClr val="0000FF"/>
                </a:solidFill>
                <a:latin typeface="华文楷体" panose="02010600040101010101" pitchFamily="2" charset="-122"/>
                <a:ea typeface="华文楷体" panose="02010600040101010101" pitchFamily="2" charset="-122"/>
                <a:cs typeface="Noto Sans Mono CJK JP Regular"/>
              </a:endParaRPr>
            </a:p>
          </p:txBody>
        </p:sp>
        <p:sp>
          <p:nvSpPr>
            <p:cNvPr id="28728" name="object 59">
              <a:extLst>
                <a:ext uri="{FF2B5EF4-FFF2-40B4-BE49-F238E27FC236}">
                  <a16:creationId xmlns:a16="http://schemas.microsoft.com/office/drawing/2014/main" id="{EE12D062-DA19-49B6-B981-450AEDC1E531}"/>
                </a:ext>
              </a:extLst>
            </p:cNvPr>
            <p:cNvSpPr>
              <a:spLocks/>
            </p:cNvSpPr>
            <p:nvPr/>
          </p:nvSpPr>
          <p:spPr bwMode="auto">
            <a:xfrm>
              <a:off x="4278692" y="4205478"/>
              <a:ext cx="3904615" cy="140335"/>
            </a:xfrm>
            <a:custGeom>
              <a:avLst/>
              <a:gdLst>
                <a:gd name="T0" fmla="*/ 140208 w 3904615"/>
                <a:gd name="T1" fmla="*/ 0 h 140335"/>
                <a:gd name="T2" fmla="*/ 0 w 3904615"/>
                <a:gd name="T3" fmla="*/ 70104 h 140335"/>
                <a:gd name="T4" fmla="*/ 84582 w 3904615"/>
                <a:gd name="T5" fmla="*/ 112395 h 140335"/>
                <a:gd name="T6" fmla="*/ 84582 w 3904615"/>
                <a:gd name="T7" fmla="*/ 59436 h 140335"/>
                <a:gd name="T8" fmla="*/ 93046 w 3904615"/>
                <a:gd name="T9" fmla="*/ 59436 h 140335"/>
                <a:gd name="T10" fmla="*/ 140208 w 3904615"/>
                <a:gd name="T11" fmla="*/ 0 h 140335"/>
                <a:gd name="T12" fmla="*/ 93046 w 3904615"/>
                <a:gd name="T13" fmla="*/ 59436 h 140335"/>
                <a:gd name="T14" fmla="*/ 84582 w 3904615"/>
                <a:gd name="T15" fmla="*/ 59436 h 140335"/>
                <a:gd name="T16" fmla="*/ 84582 w 3904615"/>
                <a:gd name="T17" fmla="*/ 70104 h 140335"/>
                <a:gd name="T18" fmla="*/ 93046 w 3904615"/>
                <a:gd name="T19" fmla="*/ 59436 h 140335"/>
                <a:gd name="T20" fmla="*/ 3820655 w 3904615"/>
                <a:gd name="T21" fmla="*/ 70104 h 140335"/>
                <a:gd name="T22" fmla="*/ 3812074 w 3904615"/>
                <a:gd name="T23" fmla="*/ 59436 h 140335"/>
                <a:gd name="T24" fmla="*/ 93046 w 3904615"/>
                <a:gd name="T25" fmla="*/ 59436 h 140335"/>
                <a:gd name="T26" fmla="*/ 84582 w 3904615"/>
                <a:gd name="T27" fmla="*/ 70104 h 140335"/>
                <a:gd name="T28" fmla="*/ 93046 w 3904615"/>
                <a:gd name="T29" fmla="*/ 80772 h 140335"/>
                <a:gd name="T30" fmla="*/ 3812074 w 3904615"/>
                <a:gd name="T31" fmla="*/ 80772 h 140335"/>
                <a:gd name="T32" fmla="*/ 3820655 w 3904615"/>
                <a:gd name="T33" fmla="*/ 70104 h 140335"/>
                <a:gd name="T34" fmla="*/ 93046 w 3904615"/>
                <a:gd name="T35" fmla="*/ 80772 h 140335"/>
                <a:gd name="T36" fmla="*/ 84582 w 3904615"/>
                <a:gd name="T37" fmla="*/ 70104 h 140335"/>
                <a:gd name="T38" fmla="*/ 84582 w 3904615"/>
                <a:gd name="T39" fmla="*/ 80772 h 140335"/>
                <a:gd name="T40" fmla="*/ 93046 w 3904615"/>
                <a:gd name="T41" fmla="*/ 80772 h 140335"/>
                <a:gd name="T42" fmla="*/ 140208 w 3904615"/>
                <a:gd name="T43" fmla="*/ 140208 h 140335"/>
                <a:gd name="T44" fmla="*/ 93046 w 3904615"/>
                <a:gd name="T45" fmla="*/ 80772 h 140335"/>
                <a:gd name="T46" fmla="*/ 84582 w 3904615"/>
                <a:gd name="T47" fmla="*/ 80772 h 140335"/>
                <a:gd name="T48" fmla="*/ 84582 w 3904615"/>
                <a:gd name="T49" fmla="*/ 112395 h 140335"/>
                <a:gd name="T50" fmla="*/ 140208 w 3904615"/>
                <a:gd name="T51" fmla="*/ 140208 h 140335"/>
                <a:gd name="T52" fmla="*/ 3904475 w 3904615"/>
                <a:gd name="T53" fmla="*/ 70104 h 140335"/>
                <a:gd name="T54" fmla="*/ 3764267 w 3904615"/>
                <a:gd name="T55" fmla="*/ 0 h 140335"/>
                <a:gd name="T56" fmla="*/ 3812074 w 3904615"/>
                <a:gd name="T57" fmla="*/ 59436 h 140335"/>
                <a:gd name="T58" fmla="*/ 3820667 w 3904615"/>
                <a:gd name="T59" fmla="*/ 59436 h 140335"/>
                <a:gd name="T60" fmla="*/ 3820667 w 3904615"/>
                <a:gd name="T61" fmla="*/ 112007 h 140335"/>
                <a:gd name="T62" fmla="*/ 3904475 w 3904615"/>
                <a:gd name="T63" fmla="*/ 70104 h 140335"/>
                <a:gd name="T64" fmla="*/ 3820667 w 3904615"/>
                <a:gd name="T65" fmla="*/ 112007 h 140335"/>
                <a:gd name="T66" fmla="*/ 3820667 w 3904615"/>
                <a:gd name="T67" fmla="*/ 80772 h 140335"/>
                <a:gd name="T68" fmla="*/ 3812074 w 3904615"/>
                <a:gd name="T69" fmla="*/ 80772 h 140335"/>
                <a:gd name="T70" fmla="*/ 3764267 w 3904615"/>
                <a:gd name="T71" fmla="*/ 140208 h 140335"/>
                <a:gd name="T72" fmla="*/ 3820667 w 3904615"/>
                <a:gd name="T73" fmla="*/ 112007 h 140335"/>
                <a:gd name="T74" fmla="*/ 3820667 w 3904615"/>
                <a:gd name="T75" fmla="*/ 80772 h 140335"/>
                <a:gd name="T76" fmla="*/ 3820667 w 3904615"/>
                <a:gd name="T77" fmla="*/ 59436 h 140335"/>
                <a:gd name="T78" fmla="*/ 3812074 w 3904615"/>
                <a:gd name="T79" fmla="*/ 59436 h 140335"/>
                <a:gd name="T80" fmla="*/ 3820655 w 3904615"/>
                <a:gd name="T81" fmla="*/ 70104 h 140335"/>
                <a:gd name="T82" fmla="*/ 3820655 w 3904615"/>
                <a:gd name="T83" fmla="*/ 80772 h 140335"/>
                <a:gd name="T84" fmla="*/ 3820667 w 3904615"/>
                <a:gd name="T85" fmla="*/ 80772 h 140335"/>
                <a:gd name="T86" fmla="*/ 3820655 w 3904615"/>
                <a:gd name="T87" fmla="*/ 80772 h 140335"/>
                <a:gd name="T88" fmla="*/ 3820655 w 3904615"/>
                <a:gd name="T89" fmla="*/ 70104 h 140335"/>
                <a:gd name="T90" fmla="*/ 3812074 w 3904615"/>
                <a:gd name="T91" fmla="*/ 80772 h 140335"/>
                <a:gd name="T92" fmla="*/ 3820655 w 3904615"/>
                <a:gd name="T93" fmla="*/ 80772 h 14033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904615" h="140335">
                  <a:moveTo>
                    <a:pt x="140208" y="0"/>
                  </a:moveTo>
                  <a:lnTo>
                    <a:pt x="0" y="70104"/>
                  </a:lnTo>
                  <a:lnTo>
                    <a:pt x="84582" y="112395"/>
                  </a:lnTo>
                  <a:lnTo>
                    <a:pt x="84582" y="59436"/>
                  </a:lnTo>
                  <a:lnTo>
                    <a:pt x="93046" y="59436"/>
                  </a:lnTo>
                  <a:lnTo>
                    <a:pt x="140208" y="0"/>
                  </a:lnTo>
                  <a:close/>
                </a:path>
                <a:path w="3904615" h="140335">
                  <a:moveTo>
                    <a:pt x="93046" y="59436"/>
                  </a:moveTo>
                  <a:lnTo>
                    <a:pt x="84582" y="59436"/>
                  </a:lnTo>
                  <a:lnTo>
                    <a:pt x="84582" y="70104"/>
                  </a:lnTo>
                  <a:lnTo>
                    <a:pt x="93046" y="59436"/>
                  </a:lnTo>
                  <a:close/>
                </a:path>
                <a:path w="3904615" h="140335">
                  <a:moveTo>
                    <a:pt x="3820655" y="70104"/>
                  </a:moveTo>
                  <a:lnTo>
                    <a:pt x="3812074" y="59436"/>
                  </a:lnTo>
                  <a:lnTo>
                    <a:pt x="93046" y="59436"/>
                  </a:lnTo>
                  <a:lnTo>
                    <a:pt x="84582" y="70104"/>
                  </a:lnTo>
                  <a:lnTo>
                    <a:pt x="93046" y="80772"/>
                  </a:lnTo>
                  <a:lnTo>
                    <a:pt x="3812074" y="80772"/>
                  </a:lnTo>
                  <a:lnTo>
                    <a:pt x="3820655" y="70104"/>
                  </a:lnTo>
                  <a:close/>
                </a:path>
                <a:path w="3904615" h="140335">
                  <a:moveTo>
                    <a:pt x="93046" y="80772"/>
                  </a:moveTo>
                  <a:lnTo>
                    <a:pt x="84582" y="70104"/>
                  </a:lnTo>
                  <a:lnTo>
                    <a:pt x="84582" y="80772"/>
                  </a:lnTo>
                  <a:lnTo>
                    <a:pt x="93046" y="80772"/>
                  </a:lnTo>
                  <a:close/>
                </a:path>
                <a:path w="3904615" h="140335">
                  <a:moveTo>
                    <a:pt x="140208" y="140208"/>
                  </a:moveTo>
                  <a:lnTo>
                    <a:pt x="93046" y="80772"/>
                  </a:lnTo>
                  <a:lnTo>
                    <a:pt x="84582" y="80772"/>
                  </a:lnTo>
                  <a:lnTo>
                    <a:pt x="84582" y="112395"/>
                  </a:lnTo>
                  <a:lnTo>
                    <a:pt x="140208" y="140208"/>
                  </a:lnTo>
                  <a:close/>
                </a:path>
                <a:path w="3904615" h="140335">
                  <a:moveTo>
                    <a:pt x="3904475" y="70104"/>
                  </a:moveTo>
                  <a:lnTo>
                    <a:pt x="3764267" y="0"/>
                  </a:lnTo>
                  <a:lnTo>
                    <a:pt x="3812074" y="59436"/>
                  </a:lnTo>
                  <a:lnTo>
                    <a:pt x="3820667" y="59436"/>
                  </a:lnTo>
                  <a:lnTo>
                    <a:pt x="3820667" y="112007"/>
                  </a:lnTo>
                  <a:lnTo>
                    <a:pt x="3904475" y="70104"/>
                  </a:lnTo>
                  <a:close/>
                </a:path>
                <a:path w="3904615" h="140335">
                  <a:moveTo>
                    <a:pt x="3820667" y="112007"/>
                  </a:moveTo>
                  <a:lnTo>
                    <a:pt x="3820667" y="80772"/>
                  </a:lnTo>
                  <a:lnTo>
                    <a:pt x="3812074" y="80772"/>
                  </a:lnTo>
                  <a:lnTo>
                    <a:pt x="3764267" y="140208"/>
                  </a:lnTo>
                  <a:lnTo>
                    <a:pt x="3820667" y="112007"/>
                  </a:lnTo>
                  <a:close/>
                </a:path>
                <a:path w="3904615" h="140335">
                  <a:moveTo>
                    <a:pt x="3820667" y="80772"/>
                  </a:moveTo>
                  <a:lnTo>
                    <a:pt x="3820667" y="59436"/>
                  </a:lnTo>
                  <a:lnTo>
                    <a:pt x="3812074" y="59436"/>
                  </a:lnTo>
                  <a:lnTo>
                    <a:pt x="3820655" y="70104"/>
                  </a:lnTo>
                  <a:lnTo>
                    <a:pt x="3820655" y="80772"/>
                  </a:lnTo>
                  <a:lnTo>
                    <a:pt x="3820667" y="80772"/>
                  </a:lnTo>
                  <a:close/>
                </a:path>
                <a:path w="3904615" h="140335">
                  <a:moveTo>
                    <a:pt x="3820655" y="80772"/>
                  </a:moveTo>
                  <a:lnTo>
                    <a:pt x="3820655" y="70104"/>
                  </a:lnTo>
                  <a:lnTo>
                    <a:pt x="3812074" y="80772"/>
                  </a:lnTo>
                  <a:lnTo>
                    <a:pt x="3820655" y="807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8729" name="object 60">
              <a:extLst>
                <a:ext uri="{FF2B5EF4-FFF2-40B4-BE49-F238E27FC236}">
                  <a16:creationId xmlns:a16="http://schemas.microsoft.com/office/drawing/2014/main" id="{B5453A71-E779-4D68-AB16-4DDBF908CA33}"/>
                </a:ext>
              </a:extLst>
            </p:cNvPr>
            <p:cNvSpPr txBox="1">
              <a:spLocks noChangeArrowheads="1"/>
            </p:cNvSpPr>
            <p:nvPr/>
          </p:nvSpPr>
          <p:spPr bwMode="auto">
            <a:xfrm>
              <a:off x="5204598" y="3395583"/>
              <a:ext cx="2700143" cy="123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4610" rIns="0" bIns="0">
              <a:spAutoFit/>
            </a:bodyPr>
            <a:lstStyle>
              <a:lvl1pPr marL="336550" eaLnBrk="0" hangingPunct="0">
                <a:tabLst>
                  <a:tab pos="1317625" algn="l"/>
                  <a:tab pos="2295525" algn="l"/>
                </a:tabLst>
                <a:defRPr>
                  <a:solidFill>
                    <a:schemeClr val="tx1"/>
                  </a:solidFill>
                  <a:latin typeface="Franklin Gothic Book" panose="020B0503020102020204" pitchFamily="34" charset="0"/>
                  <a:ea typeface="宋体" panose="02010600030101010101" pitchFamily="2" charset="-122"/>
                </a:defRPr>
              </a:lvl1pPr>
              <a:lvl2pPr marL="742950" indent="-285750" eaLnBrk="0" hangingPunct="0">
                <a:tabLst>
                  <a:tab pos="1317625" algn="l"/>
                  <a:tab pos="2295525" algn="l"/>
                </a:tabLst>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tabLst>
                  <a:tab pos="1317625" algn="l"/>
                  <a:tab pos="2295525" algn="l"/>
                </a:tabLst>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tabLst>
                  <a:tab pos="1317625" algn="l"/>
                  <a:tab pos="2295525" algn="l"/>
                </a:tabLst>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tabLst>
                  <a:tab pos="1317625" algn="l"/>
                  <a:tab pos="2295525" algn="l"/>
                </a:tabLst>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tabLst>
                  <a:tab pos="1317625" algn="l"/>
                  <a:tab pos="2295525" algn="l"/>
                </a:tabLs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tabLst>
                  <a:tab pos="1317625" algn="l"/>
                  <a:tab pos="2295525" algn="l"/>
                </a:tabLs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tabLst>
                  <a:tab pos="1317625" algn="l"/>
                  <a:tab pos="2295525" algn="l"/>
                </a:tabLs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tabLst>
                  <a:tab pos="1317625" algn="l"/>
                  <a:tab pos="2295525" algn="l"/>
                </a:tabLs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425"/>
                </a:spcBef>
              </a:pPr>
              <a:r>
                <a:rPr lang="zh-CN" altLang="zh-CN" sz="2600" b="1">
                  <a:latin typeface="华文楷体" panose="02010600040101010101" pitchFamily="2" charset="-122"/>
                  <a:ea typeface="华文楷体" panose="02010600040101010101" pitchFamily="2" charset="-122"/>
                  <a:cs typeface="Times New Roman" panose="02020603050405020304" pitchFamily="18" charset="0"/>
                </a:rPr>
                <a:t>T2	T3	T4</a:t>
              </a:r>
              <a:endParaRPr lang="zh-CN" altLang="zh-CN" sz="2600">
                <a:latin typeface="华文楷体" panose="02010600040101010101" pitchFamily="2" charset="-122"/>
                <a:ea typeface="华文楷体" panose="02010600040101010101" pitchFamily="2" charset="-122"/>
                <a:cs typeface="Times New Roman" panose="02020603050405020304" pitchFamily="18" charset="0"/>
              </a:endParaRPr>
            </a:p>
            <a:p>
              <a:pPr algn="ctr" eaLnBrk="1" hangingPunct="1">
                <a:lnSpc>
                  <a:spcPts val="2863"/>
                </a:lnSpc>
                <a:spcBef>
                  <a:spcPts val="325"/>
                </a:spcBef>
              </a:pPr>
              <a:r>
                <a:rPr lang="zh-CN" altLang="zh-CN" sz="2600">
                  <a:solidFill>
                    <a:srgbClr val="0000FF"/>
                  </a:solidFill>
                  <a:latin typeface="华文楷体" panose="02010600040101010101" pitchFamily="2" charset="-122"/>
                  <a:ea typeface="华文楷体" panose="02010600040101010101" pitchFamily="2" charset="-122"/>
                  <a:cs typeface="Noto Sans Mono CJK JP Regular"/>
                </a:rPr>
                <a:t>CPU周期</a:t>
              </a:r>
            </a:p>
            <a:p>
              <a:pPr algn="ctr" eaLnBrk="1" hangingPunct="1">
                <a:lnSpc>
                  <a:spcPts val="2863"/>
                </a:lnSpc>
              </a:pPr>
              <a:r>
                <a:rPr lang="zh-CN" altLang="zh-CN" sz="2600">
                  <a:solidFill>
                    <a:srgbClr val="0000FF"/>
                  </a:solidFill>
                  <a:latin typeface="华文楷体" panose="02010600040101010101" pitchFamily="2" charset="-122"/>
                  <a:ea typeface="华文楷体" panose="02010600040101010101" pitchFamily="2" charset="-122"/>
                  <a:cs typeface="Noto Sans Mono CJK JP Regular"/>
                </a:rPr>
                <a:t>（执行指令）</a:t>
              </a:r>
            </a:p>
          </p:txBody>
        </p:sp>
        <p:sp>
          <p:nvSpPr>
            <p:cNvPr id="28730" name="object 61">
              <a:extLst>
                <a:ext uri="{FF2B5EF4-FFF2-40B4-BE49-F238E27FC236}">
                  <a16:creationId xmlns:a16="http://schemas.microsoft.com/office/drawing/2014/main" id="{A6B02AAB-2C61-4F7C-BF7F-91D648326983}"/>
                </a:ext>
              </a:extLst>
            </p:cNvPr>
            <p:cNvSpPr>
              <a:spLocks/>
            </p:cNvSpPr>
            <p:nvPr/>
          </p:nvSpPr>
          <p:spPr bwMode="auto">
            <a:xfrm>
              <a:off x="358964" y="4819650"/>
              <a:ext cx="7824470" cy="139700"/>
            </a:xfrm>
            <a:custGeom>
              <a:avLst/>
              <a:gdLst>
                <a:gd name="T0" fmla="*/ 140207 w 7824470"/>
                <a:gd name="T1" fmla="*/ 0 h 139700"/>
                <a:gd name="T2" fmla="*/ 0 w 7824470"/>
                <a:gd name="T3" fmla="*/ 69342 h 139700"/>
                <a:gd name="T4" fmla="*/ 83819 w 7824470"/>
                <a:gd name="T5" fmla="*/ 111252 h 139700"/>
                <a:gd name="T6" fmla="*/ 83819 w 7824470"/>
                <a:gd name="T7" fmla="*/ 59436 h 139700"/>
                <a:gd name="T8" fmla="*/ 91875 w 7824470"/>
                <a:gd name="T9" fmla="*/ 59436 h 139700"/>
                <a:gd name="T10" fmla="*/ 140207 w 7824470"/>
                <a:gd name="T11" fmla="*/ 0 h 139700"/>
                <a:gd name="T12" fmla="*/ 91875 w 7824470"/>
                <a:gd name="T13" fmla="*/ 59436 h 139700"/>
                <a:gd name="T14" fmla="*/ 83819 w 7824470"/>
                <a:gd name="T15" fmla="*/ 59436 h 139700"/>
                <a:gd name="T16" fmla="*/ 83819 w 7824470"/>
                <a:gd name="T17" fmla="*/ 69342 h 139700"/>
                <a:gd name="T18" fmla="*/ 91875 w 7824470"/>
                <a:gd name="T19" fmla="*/ 59436 h 139700"/>
                <a:gd name="T20" fmla="*/ 7740383 w 7824470"/>
                <a:gd name="T21" fmla="*/ 69341 h 139700"/>
                <a:gd name="T22" fmla="*/ 7732327 w 7824470"/>
                <a:gd name="T23" fmla="*/ 59436 h 139700"/>
                <a:gd name="T24" fmla="*/ 91875 w 7824470"/>
                <a:gd name="T25" fmla="*/ 59436 h 139700"/>
                <a:gd name="T26" fmla="*/ 83819 w 7824470"/>
                <a:gd name="T27" fmla="*/ 69342 h 139700"/>
                <a:gd name="T28" fmla="*/ 92400 w 7824470"/>
                <a:gd name="T29" fmla="*/ 80009 h 139700"/>
                <a:gd name="T30" fmla="*/ 7731802 w 7824470"/>
                <a:gd name="T31" fmla="*/ 80010 h 139700"/>
                <a:gd name="T32" fmla="*/ 7740383 w 7824470"/>
                <a:gd name="T33" fmla="*/ 69341 h 139700"/>
                <a:gd name="T34" fmla="*/ 92400 w 7824470"/>
                <a:gd name="T35" fmla="*/ 80010 h 139700"/>
                <a:gd name="T36" fmla="*/ 83819 w 7824470"/>
                <a:gd name="T37" fmla="*/ 69342 h 139700"/>
                <a:gd name="T38" fmla="*/ 83819 w 7824470"/>
                <a:gd name="T39" fmla="*/ 80010 h 139700"/>
                <a:gd name="T40" fmla="*/ 92400 w 7824470"/>
                <a:gd name="T41" fmla="*/ 80010 h 139700"/>
                <a:gd name="T42" fmla="*/ 140207 w 7824470"/>
                <a:gd name="T43" fmla="*/ 139446 h 139700"/>
                <a:gd name="T44" fmla="*/ 92400 w 7824470"/>
                <a:gd name="T45" fmla="*/ 80010 h 139700"/>
                <a:gd name="T46" fmla="*/ 83819 w 7824470"/>
                <a:gd name="T47" fmla="*/ 80010 h 139700"/>
                <a:gd name="T48" fmla="*/ 83819 w 7824470"/>
                <a:gd name="T49" fmla="*/ 111252 h 139700"/>
                <a:gd name="T50" fmla="*/ 140207 w 7824470"/>
                <a:gd name="T51" fmla="*/ 139446 h 139700"/>
                <a:gd name="T52" fmla="*/ 7824203 w 7824470"/>
                <a:gd name="T53" fmla="*/ 69341 h 139700"/>
                <a:gd name="T54" fmla="*/ 7683995 w 7824470"/>
                <a:gd name="T55" fmla="*/ 0 h 139700"/>
                <a:gd name="T56" fmla="*/ 7732327 w 7824470"/>
                <a:gd name="T57" fmla="*/ 59436 h 139700"/>
                <a:gd name="T58" fmla="*/ 7740395 w 7824470"/>
                <a:gd name="T59" fmla="*/ 59436 h 139700"/>
                <a:gd name="T60" fmla="*/ 7740395 w 7824470"/>
                <a:gd name="T61" fmla="*/ 111245 h 139700"/>
                <a:gd name="T62" fmla="*/ 7824203 w 7824470"/>
                <a:gd name="T63" fmla="*/ 69341 h 139700"/>
                <a:gd name="T64" fmla="*/ 7740395 w 7824470"/>
                <a:gd name="T65" fmla="*/ 111245 h 139700"/>
                <a:gd name="T66" fmla="*/ 7740395 w 7824470"/>
                <a:gd name="T67" fmla="*/ 80010 h 139700"/>
                <a:gd name="T68" fmla="*/ 7731802 w 7824470"/>
                <a:gd name="T69" fmla="*/ 80010 h 139700"/>
                <a:gd name="T70" fmla="*/ 7683995 w 7824470"/>
                <a:gd name="T71" fmla="*/ 139446 h 139700"/>
                <a:gd name="T72" fmla="*/ 7740395 w 7824470"/>
                <a:gd name="T73" fmla="*/ 111245 h 139700"/>
                <a:gd name="T74" fmla="*/ 7740383 w 7824470"/>
                <a:gd name="T75" fmla="*/ 80010 h 139700"/>
                <a:gd name="T76" fmla="*/ 7740383 w 7824470"/>
                <a:gd name="T77" fmla="*/ 69341 h 139700"/>
                <a:gd name="T78" fmla="*/ 7731802 w 7824470"/>
                <a:gd name="T79" fmla="*/ 80010 h 139700"/>
                <a:gd name="T80" fmla="*/ 7740383 w 7824470"/>
                <a:gd name="T81" fmla="*/ 80010 h 139700"/>
                <a:gd name="T82" fmla="*/ 7740395 w 7824470"/>
                <a:gd name="T83" fmla="*/ 80010 h 139700"/>
                <a:gd name="T84" fmla="*/ 7740395 w 7824470"/>
                <a:gd name="T85" fmla="*/ 59436 h 139700"/>
                <a:gd name="T86" fmla="*/ 7732327 w 7824470"/>
                <a:gd name="T87" fmla="*/ 59436 h 139700"/>
                <a:gd name="T88" fmla="*/ 7740383 w 7824470"/>
                <a:gd name="T89" fmla="*/ 69341 h 139700"/>
                <a:gd name="T90" fmla="*/ 7740383 w 7824470"/>
                <a:gd name="T91" fmla="*/ 80010 h 139700"/>
                <a:gd name="T92" fmla="*/ 7740395 w 7824470"/>
                <a:gd name="T93" fmla="*/ 80010 h 1397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824470" h="139700">
                  <a:moveTo>
                    <a:pt x="140207" y="0"/>
                  </a:moveTo>
                  <a:lnTo>
                    <a:pt x="0" y="69342"/>
                  </a:lnTo>
                  <a:lnTo>
                    <a:pt x="83819" y="111252"/>
                  </a:lnTo>
                  <a:lnTo>
                    <a:pt x="83819" y="59436"/>
                  </a:lnTo>
                  <a:lnTo>
                    <a:pt x="91875" y="59436"/>
                  </a:lnTo>
                  <a:lnTo>
                    <a:pt x="140207" y="0"/>
                  </a:lnTo>
                  <a:close/>
                </a:path>
                <a:path w="7824470" h="139700">
                  <a:moveTo>
                    <a:pt x="91875" y="59436"/>
                  </a:moveTo>
                  <a:lnTo>
                    <a:pt x="83819" y="59436"/>
                  </a:lnTo>
                  <a:lnTo>
                    <a:pt x="83819" y="69342"/>
                  </a:lnTo>
                  <a:lnTo>
                    <a:pt x="91875" y="59436"/>
                  </a:lnTo>
                  <a:close/>
                </a:path>
                <a:path w="7824470" h="139700">
                  <a:moveTo>
                    <a:pt x="7740383" y="69341"/>
                  </a:moveTo>
                  <a:lnTo>
                    <a:pt x="7732327" y="59436"/>
                  </a:lnTo>
                  <a:lnTo>
                    <a:pt x="91875" y="59436"/>
                  </a:lnTo>
                  <a:lnTo>
                    <a:pt x="83819" y="69342"/>
                  </a:lnTo>
                  <a:lnTo>
                    <a:pt x="92400" y="80009"/>
                  </a:lnTo>
                  <a:lnTo>
                    <a:pt x="7731802" y="80010"/>
                  </a:lnTo>
                  <a:lnTo>
                    <a:pt x="7740383" y="69341"/>
                  </a:lnTo>
                  <a:close/>
                </a:path>
                <a:path w="7824470" h="139700">
                  <a:moveTo>
                    <a:pt x="92400" y="80010"/>
                  </a:moveTo>
                  <a:lnTo>
                    <a:pt x="83819" y="69342"/>
                  </a:lnTo>
                  <a:lnTo>
                    <a:pt x="83819" y="80010"/>
                  </a:lnTo>
                  <a:lnTo>
                    <a:pt x="92400" y="80010"/>
                  </a:lnTo>
                  <a:close/>
                </a:path>
                <a:path w="7824470" h="139700">
                  <a:moveTo>
                    <a:pt x="140207" y="139446"/>
                  </a:moveTo>
                  <a:lnTo>
                    <a:pt x="92400" y="80010"/>
                  </a:lnTo>
                  <a:lnTo>
                    <a:pt x="83819" y="80010"/>
                  </a:lnTo>
                  <a:lnTo>
                    <a:pt x="83819" y="111252"/>
                  </a:lnTo>
                  <a:lnTo>
                    <a:pt x="140207" y="139446"/>
                  </a:lnTo>
                  <a:close/>
                </a:path>
                <a:path w="7824470" h="139700">
                  <a:moveTo>
                    <a:pt x="7824203" y="69341"/>
                  </a:moveTo>
                  <a:lnTo>
                    <a:pt x="7683995" y="0"/>
                  </a:lnTo>
                  <a:lnTo>
                    <a:pt x="7732327" y="59436"/>
                  </a:lnTo>
                  <a:lnTo>
                    <a:pt x="7740395" y="59436"/>
                  </a:lnTo>
                  <a:lnTo>
                    <a:pt x="7740395" y="111245"/>
                  </a:lnTo>
                  <a:lnTo>
                    <a:pt x="7824203" y="69341"/>
                  </a:lnTo>
                  <a:close/>
                </a:path>
                <a:path w="7824470" h="139700">
                  <a:moveTo>
                    <a:pt x="7740395" y="111245"/>
                  </a:moveTo>
                  <a:lnTo>
                    <a:pt x="7740395" y="80010"/>
                  </a:lnTo>
                  <a:lnTo>
                    <a:pt x="7731802" y="80010"/>
                  </a:lnTo>
                  <a:lnTo>
                    <a:pt x="7683995" y="139446"/>
                  </a:lnTo>
                  <a:lnTo>
                    <a:pt x="7740395" y="111245"/>
                  </a:lnTo>
                  <a:close/>
                </a:path>
                <a:path w="7824470" h="139700">
                  <a:moveTo>
                    <a:pt x="7740383" y="80010"/>
                  </a:moveTo>
                  <a:lnTo>
                    <a:pt x="7740383" y="69341"/>
                  </a:lnTo>
                  <a:lnTo>
                    <a:pt x="7731802" y="80010"/>
                  </a:lnTo>
                  <a:lnTo>
                    <a:pt x="7740383" y="80010"/>
                  </a:lnTo>
                  <a:close/>
                </a:path>
                <a:path w="7824470" h="139700">
                  <a:moveTo>
                    <a:pt x="7740395" y="80010"/>
                  </a:moveTo>
                  <a:lnTo>
                    <a:pt x="7740395" y="59436"/>
                  </a:lnTo>
                  <a:lnTo>
                    <a:pt x="7732327" y="59436"/>
                  </a:lnTo>
                  <a:lnTo>
                    <a:pt x="7740383" y="69341"/>
                  </a:lnTo>
                  <a:lnTo>
                    <a:pt x="7740383" y="80010"/>
                  </a:lnTo>
                  <a:lnTo>
                    <a:pt x="7740395" y="800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0" name="object 62">
              <a:extLst>
                <a:ext uri="{FF2B5EF4-FFF2-40B4-BE49-F238E27FC236}">
                  <a16:creationId xmlns:a16="http://schemas.microsoft.com/office/drawing/2014/main" id="{B4E24FD2-23F2-4354-915D-D9667AF15689}"/>
                </a:ext>
              </a:extLst>
            </p:cNvPr>
            <p:cNvSpPr txBox="1"/>
            <p:nvPr/>
          </p:nvSpPr>
          <p:spPr>
            <a:xfrm>
              <a:off x="3572766" y="3436865"/>
              <a:ext cx="1395312" cy="1444860"/>
            </a:xfrm>
            <a:prstGeom prst="rect">
              <a:avLst/>
            </a:prstGeom>
          </p:spPr>
          <p:txBody>
            <a:bodyPr lIns="0" tIns="12065" rIns="0" bIns="0">
              <a:spAutoFit/>
            </a:bodyPr>
            <a:lstStyle/>
            <a:p>
              <a:pPr marL="12700">
                <a:spcBef>
                  <a:spcPts val="95"/>
                </a:spcBef>
                <a:tabLst>
                  <a:tab pos="989965" algn="l"/>
                </a:tabLst>
                <a:defRPr/>
              </a:pPr>
              <a:r>
                <a:rPr sz="2650" b="1" spc="-10" dirty="0">
                  <a:latin typeface="华文楷体" panose="02010600040101010101" pitchFamily="2" charset="-122"/>
                  <a:ea typeface="华文楷体" panose="02010600040101010101" pitchFamily="2" charset="-122"/>
                  <a:cs typeface="Times New Roman"/>
                </a:rPr>
                <a:t>T</a:t>
              </a:r>
              <a:r>
                <a:rPr sz="2650" b="1" spc="-5" dirty="0">
                  <a:latin typeface="华文楷体" panose="02010600040101010101" pitchFamily="2" charset="-122"/>
                  <a:ea typeface="华文楷体" panose="02010600040101010101" pitchFamily="2" charset="-122"/>
                  <a:cs typeface="Times New Roman"/>
                </a:rPr>
                <a:t>4</a:t>
              </a:r>
              <a:r>
                <a:rPr sz="2650" b="1" dirty="0">
                  <a:latin typeface="华文楷体" panose="02010600040101010101" pitchFamily="2" charset="-122"/>
                  <a:ea typeface="华文楷体" panose="02010600040101010101" pitchFamily="2" charset="-122"/>
                  <a:cs typeface="Times New Roman"/>
                </a:rPr>
                <a:t>	</a:t>
              </a:r>
              <a:r>
                <a:rPr sz="2650" b="1" spc="-10" dirty="0">
                  <a:latin typeface="华文楷体" panose="02010600040101010101" pitchFamily="2" charset="-122"/>
                  <a:ea typeface="华文楷体" panose="02010600040101010101" pitchFamily="2" charset="-122"/>
                  <a:cs typeface="Times New Roman"/>
                </a:rPr>
                <a:t>T1</a:t>
              </a:r>
              <a:endParaRPr sz="2650" dirty="0">
                <a:latin typeface="华文楷体" panose="02010600040101010101" pitchFamily="2" charset="-122"/>
                <a:ea typeface="华文楷体" panose="02010600040101010101" pitchFamily="2" charset="-122"/>
                <a:cs typeface="Times New Roman"/>
              </a:endParaRPr>
            </a:p>
            <a:p>
              <a:pPr>
                <a:spcBef>
                  <a:spcPts val="25"/>
                </a:spcBef>
                <a:defRPr/>
              </a:pPr>
              <a:endParaRPr sz="4000" dirty="0">
                <a:latin typeface="华文楷体" panose="02010600040101010101" pitchFamily="2" charset="-122"/>
                <a:ea typeface="华文楷体" panose="02010600040101010101" pitchFamily="2" charset="-122"/>
                <a:cs typeface="Times New Roman"/>
              </a:endParaRPr>
            </a:p>
            <a:p>
              <a:pPr marL="13970">
                <a:defRPr/>
              </a:pPr>
              <a:r>
                <a:rPr sz="2650" spc="5" dirty="0">
                  <a:solidFill>
                    <a:srgbClr val="008000"/>
                  </a:solidFill>
                  <a:latin typeface="华文楷体" panose="02010600040101010101" pitchFamily="2" charset="-122"/>
                  <a:ea typeface="华文楷体" panose="02010600040101010101" pitchFamily="2" charset="-122"/>
                  <a:cs typeface="Noto Sans Mono CJK JP Regular"/>
                </a:rPr>
                <a:t>指令周期</a:t>
              </a:r>
              <a:endParaRPr sz="2650" dirty="0">
                <a:solidFill>
                  <a:srgbClr val="008000"/>
                </a:solidFill>
                <a:latin typeface="华文楷体" panose="02010600040101010101" pitchFamily="2" charset="-122"/>
                <a:ea typeface="华文楷体" panose="02010600040101010101" pitchFamily="2" charset="-122"/>
                <a:cs typeface="Noto Sans Mono CJK JP Regular"/>
              </a:endParaRPr>
            </a:p>
          </p:txBody>
        </p:sp>
        <p:sp>
          <p:nvSpPr>
            <p:cNvPr id="28732" name="object 63">
              <a:extLst>
                <a:ext uri="{FF2B5EF4-FFF2-40B4-BE49-F238E27FC236}">
                  <a16:creationId xmlns:a16="http://schemas.microsoft.com/office/drawing/2014/main" id="{6B44C71D-6B0F-46B8-95C4-A459E37EB823}"/>
                </a:ext>
              </a:extLst>
            </p:cNvPr>
            <p:cNvSpPr>
              <a:spLocks/>
            </p:cNvSpPr>
            <p:nvPr/>
          </p:nvSpPr>
          <p:spPr bwMode="auto">
            <a:xfrm>
              <a:off x="8183167" y="4479797"/>
              <a:ext cx="0" cy="567055"/>
            </a:xfrm>
            <a:custGeom>
              <a:avLst/>
              <a:gdLst>
                <a:gd name="T0" fmla="*/ 0 h 567054"/>
                <a:gd name="T1" fmla="*/ 566928 h 567054"/>
                <a:gd name="T2" fmla="*/ 0 60000 65536"/>
                <a:gd name="T3" fmla="*/ 0 60000 65536"/>
              </a:gdLst>
              <a:ahLst/>
              <a:cxnLst>
                <a:cxn ang="T2">
                  <a:pos x="0" y="T0"/>
                </a:cxn>
                <a:cxn ang="T3">
                  <a:pos x="0" y="T1"/>
                </a:cxn>
              </a:cxnLst>
              <a:rect l="0" t="0" r="r" b="b"/>
              <a:pathLst>
                <a:path h="567054">
                  <a:moveTo>
                    <a:pt x="0" y="0"/>
                  </a:moveTo>
                  <a:lnTo>
                    <a:pt x="0" y="566927"/>
                  </a:lnTo>
                </a:path>
              </a:pathLst>
            </a:custGeom>
            <a:noFill/>
            <a:ln w="3200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grpSp>
    </p:spTree>
    <p:extLst>
      <p:ext uri="{BB962C8B-B14F-4D97-AF65-F5344CB8AC3E}">
        <p14:creationId xmlns:p14="http://schemas.microsoft.com/office/powerpoint/2010/main" val="2235919915"/>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60CE929E-8838-4329-9F0B-2B9E1F268FE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实时钟</a:t>
            </a:r>
            <a:r>
              <a:rPr kumimoji="1" lang="en-US" altLang="zh-CN" sz="3600" b="1">
                <a:latin typeface="Arial" panose="020B0604020202020204" pitchFamily="34" charset="0"/>
                <a:ea typeface="黑体" panose="02010609060101010101" pitchFamily="49" charset="-122"/>
              </a:rPr>
              <a:t>RTC</a:t>
            </a:r>
          </a:p>
        </p:txBody>
      </p:sp>
      <p:pic>
        <p:nvPicPr>
          <p:cNvPr id="21507" name="Picture 2">
            <a:extLst>
              <a:ext uri="{FF2B5EF4-FFF2-40B4-BE49-F238E27FC236}">
                <a16:creationId xmlns:a16="http://schemas.microsoft.com/office/drawing/2014/main" id="{3835B483-5727-418F-8F61-DF2DE86C2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0" y="1916113"/>
            <a:ext cx="8934450" cy="29527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6501149"/>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01F3969C-5D49-4ED7-AC4E-96A13F2F2B5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实时钟</a:t>
            </a:r>
            <a:r>
              <a:rPr kumimoji="1" lang="en-US" altLang="zh-CN" sz="3600" b="1">
                <a:latin typeface="Arial" panose="020B0604020202020204" pitchFamily="34" charset="0"/>
                <a:ea typeface="黑体" panose="02010609060101010101" pitchFamily="49" charset="-122"/>
              </a:rPr>
              <a:t>RTC</a:t>
            </a:r>
          </a:p>
        </p:txBody>
      </p:sp>
      <p:pic>
        <p:nvPicPr>
          <p:cNvPr id="22531" name="Picture 2">
            <a:extLst>
              <a:ext uri="{FF2B5EF4-FFF2-40B4-BE49-F238E27FC236}">
                <a16:creationId xmlns:a16="http://schemas.microsoft.com/office/drawing/2014/main" id="{D5AFB54C-9ED0-4BC8-9A7B-D33B3AC4C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200" y="1196976"/>
            <a:ext cx="6288088"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1982669"/>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7B05B3A7-4D52-4D69-B53C-4BD0EBF6A1CB}"/>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看门狗</a:t>
            </a:r>
          </a:p>
        </p:txBody>
      </p:sp>
      <p:sp>
        <p:nvSpPr>
          <p:cNvPr id="23555" name="矩形 1">
            <a:extLst>
              <a:ext uri="{FF2B5EF4-FFF2-40B4-BE49-F238E27FC236}">
                <a16:creationId xmlns:a16="http://schemas.microsoft.com/office/drawing/2014/main" id="{6E4400EA-79C6-45BD-AD1A-EB0918934095}"/>
              </a:ext>
            </a:extLst>
          </p:cNvPr>
          <p:cNvSpPr>
            <a:spLocks noChangeArrowheads="1"/>
          </p:cNvSpPr>
          <p:nvPr/>
        </p:nvSpPr>
        <p:spPr bwMode="auto">
          <a:xfrm>
            <a:off x="1985963" y="1617664"/>
            <a:ext cx="84963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Ø"/>
            </a:pPr>
            <a:r>
              <a:rPr kumimoji="1" lang="zh-CN" altLang="en-US" sz="2800" b="1">
                <a:latin typeface="楷体" panose="02010609060101010101" pitchFamily="49" charset="-122"/>
                <a:ea typeface="楷体" panose="02010609060101010101" pitchFamily="49" charset="-122"/>
              </a:rPr>
              <a:t>在由单片机构成的微型计算机系统中，由于单片机的工作常常会受到来自外界电磁场的干扰，造成程序的跑飞，而陷入死循环，程序的正常运行被打断，由单片机控制的系统无法继续工作，会造成整个系统的陷入停滞状态，发生不可预料的后果。</a:t>
            </a:r>
            <a:endParaRPr kumimoji="1" lang="en-US" altLang="zh-CN" sz="2800" b="1">
              <a:latin typeface="楷体" panose="02010609060101010101" pitchFamily="49" charset="-122"/>
              <a:ea typeface="楷体" panose="02010609060101010101" pitchFamily="49" charset="-122"/>
            </a:endParaRPr>
          </a:p>
          <a:p>
            <a:pPr eaLnBrk="1" hangingPunct="1">
              <a:buFont typeface="Wingdings" panose="05000000000000000000" pitchFamily="2" charset="2"/>
              <a:buChar char="Ø"/>
            </a:pPr>
            <a:r>
              <a:rPr kumimoji="1" lang="zh-CN" altLang="en-US" sz="2800" b="1">
                <a:latin typeface="楷体" panose="02010609060101010101" pitchFamily="49" charset="-122"/>
                <a:ea typeface="楷体" panose="02010609060101010101" pitchFamily="49" charset="-122"/>
              </a:rPr>
              <a:t>出于对单片机运行状态进行实时监测的考虑，便产生了一种专门用于监测单片机程序运行状态的模块或者芯片，俗称“看门狗”</a:t>
            </a:r>
            <a:r>
              <a:rPr kumimoji="1" lang="en-US" altLang="zh-CN" sz="2800" b="1">
                <a:latin typeface="楷体" panose="02010609060101010101" pitchFamily="49" charset="-122"/>
                <a:ea typeface="楷体" panose="02010609060101010101" pitchFamily="49" charset="-122"/>
              </a:rPr>
              <a:t>(watchdog) </a:t>
            </a:r>
            <a:r>
              <a:rPr kumimoji="1" lang="zh-CN" altLang="en-US" sz="2800" b="1">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00102237"/>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F18F1A3D-31E9-4E40-8F4E-9AB73CA8142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看门狗</a:t>
            </a:r>
          </a:p>
        </p:txBody>
      </p:sp>
      <p:sp>
        <p:nvSpPr>
          <p:cNvPr id="6" name="矩形 5">
            <a:extLst>
              <a:ext uri="{FF2B5EF4-FFF2-40B4-BE49-F238E27FC236}">
                <a16:creationId xmlns:a16="http://schemas.microsoft.com/office/drawing/2014/main" id="{A9346D09-347D-4AFC-BB51-82BB67EAC1AC}"/>
              </a:ext>
            </a:extLst>
          </p:cNvPr>
          <p:cNvSpPr/>
          <p:nvPr/>
        </p:nvSpPr>
        <p:spPr>
          <a:xfrm>
            <a:off x="1963739" y="1628776"/>
            <a:ext cx="8353425" cy="4302125"/>
          </a:xfrm>
          <a:prstGeom prst="rect">
            <a:avLst/>
          </a:prstGeom>
        </p:spPr>
        <p:txBody>
          <a:bodyPr>
            <a:spAutoFit/>
          </a:bodyPr>
          <a:lstStyle/>
          <a:p>
            <a:pPr marL="342900" indent="-342900">
              <a:lnSpc>
                <a:spcPct val="90000"/>
              </a:lnSpc>
              <a:spcBef>
                <a:spcPct val="20000"/>
              </a:spcBef>
              <a:buClr>
                <a:srgbClr val="CC0066"/>
              </a:buClr>
              <a:buSzPct val="70000"/>
              <a:buFont typeface="Wingdings" pitchFamily="2" charset="2"/>
              <a:buChar char="v"/>
              <a:defRPr/>
            </a:pPr>
            <a:r>
              <a:rPr lang="en-US" altLang="zh-CN" sz="2400" kern="0" dirty="0">
                <a:solidFill>
                  <a:srgbClr val="0033CC"/>
                </a:solidFill>
                <a:latin typeface="+mj-ea"/>
                <a:ea typeface="+mj-ea"/>
              </a:rPr>
              <a:t>STM32</a:t>
            </a:r>
            <a:r>
              <a:rPr lang="zh-CN" altLang="en-US" sz="2400" kern="0" dirty="0">
                <a:solidFill>
                  <a:srgbClr val="0033CC"/>
                </a:solidFill>
                <a:latin typeface="+mj-ea"/>
                <a:ea typeface="+mj-ea"/>
              </a:rPr>
              <a:t>有一个倒计数计数器，启动看门狗之后，计数器从其复位初值</a:t>
            </a:r>
            <a:r>
              <a:rPr lang="en-US" altLang="zh-CN" sz="2400" kern="0" dirty="0">
                <a:solidFill>
                  <a:srgbClr val="0033CC"/>
                </a:solidFill>
                <a:latin typeface="+mj-ea"/>
                <a:ea typeface="+mj-ea"/>
              </a:rPr>
              <a:t>0xFFF</a:t>
            </a:r>
            <a:r>
              <a:rPr lang="zh-CN" altLang="en-US" sz="2400" kern="0" dirty="0">
                <a:solidFill>
                  <a:srgbClr val="0033CC"/>
                </a:solidFill>
                <a:latin typeface="+mj-ea"/>
                <a:ea typeface="+mj-ea"/>
              </a:rPr>
              <a:t>递减计数，当计数到末尾</a:t>
            </a:r>
            <a:r>
              <a:rPr lang="en-US" altLang="zh-CN" sz="2400" kern="0" dirty="0">
                <a:solidFill>
                  <a:srgbClr val="0033CC"/>
                </a:solidFill>
                <a:latin typeface="+mj-ea"/>
                <a:ea typeface="+mj-ea"/>
              </a:rPr>
              <a:t>0x000</a:t>
            </a:r>
            <a:r>
              <a:rPr lang="zh-CN" altLang="en-US" sz="2400" kern="0" dirty="0">
                <a:solidFill>
                  <a:srgbClr val="0033CC"/>
                </a:solidFill>
                <a:latin typeface="+mj-ea"/>
                <a:ea typeface="+mj-ea"/>
              </a:rPr>
              <a:t>的时候，便产生一个复位信号。</a:t>
            </a:r>
          </a:p>
          <a:p>
            <a:pPr marL="342900" indent="-342900">
              <a:lnSpc>
                <a:spcPct val="90000"/>
              </a:lnSpc>
              <a:spcBef>
                <a:spcPct val="20000"/>
              </a:spcBef>
              <a:buClr>
                <a:srgbClr val="CC0066"/>
              </a:buClr>
              <a:buSzPct val="70000"/>
              <a:buFont typeface="Wingdings" pitchFamily="2" charset="2"/>
              <a:buChar char="v"/>
              <a:defRPr/>
            </a:pPr>
            <a:r>
              <a:rPr lang="en-US" altLang="zh-CN" sz="2400" kern="0" dirty="0">
                <a:solidFill>
                  <a:srgbClr val="0033CC"/>
                </a:solidFill>
                <a:latin typeface="+mj-ea"/>
                <a:ea typeface="+mj-ea"/>
              </a:rPr>
              <a:t>STM32</a:t>
            </a:r>
            <a:r>
              <a:rPr lang="zh-CN" altLang="en-US" sz="2400" kern="0" dirty="0">
                <a:solidFill>
                  <a:srgbClr val="0033CC"/>
                </a:solidFill>
                <a:latin typeface="+mj-ea"/>
                <a:ea typeface="+mj-ea"/>
              </a:rPr>
              <a:t>有一个计数值重载寄存器</a:t>
            </a:r>
            <a:r>
              <a:rPr lang="en-US" altLang="zh-CN" sz="2400" kern="0" dirty="0">
                <a:solidFill>
                  <a:srgbClr val="0033CC"/>
                </a:solidFill>
                <a:latin typeface="+mj-ea"/>
                <a:ea typeface="+mj-ea"/>
              </a:rPr>
              <a:t>IWDG_RLR</a:t>
            </a:r>
            <a:r>
              <a:rPr lang="zh-CN" altLang="en-US" sz="2400" kern="0" dirty="0">
                <a:solidFill>
                  <a:srgbClr val="0033CC"/>
                </a:solidFill>
                <a:latin typeface="+mj-ea"/>
                <a:ea typeface="+mj-ea"/>
              </a:rPr>
              <a:t>，可以用来重新加载为倒计数计数器的初值。</a:t>
            </a:r>
          </a:p>
          <a:p>
            <a:pPr marL="342900" indent="-342900">
              <a:lnSpc>
                <a:spcPct val="90000"/>
              </a:lnSpc>
              <a:spcBef>
                <a:spcPct val="20000"/>
              </a:spcBef>
              <a:buClr>
                <a:srgbClr val="CC0066"/>
              </a:buClr>
              <a:buSzPct val="70000"/>
              <a:buFont typeface="Wingdings" pitchFamily="2" charset="2"/>
              <a:buChar char="v"/>
              <a:defRPr/>
            </a:pPr>
            <a:r>
              <a:rPr lang="en-US" altLang="zh-CN" sz="2400" kern="0" dirty="0">
                <a:solidFill>
                  <a:srgbClr val="0033CC"/>
                </a:solidFill>
                <a:latin typeface="+mj-ea"/>
                <a:ea typeface="+mj-ea"/>
              </a:rPr>
              <a:t>STM32</a:t>
            </a:r>
            <a:r>
              <a:rPr lang="zh-CN" altLang="en-US" sz="2400" kern="0" dirty="0">
                <a:solidFill>
                  <a:srgbClr val="0033CC"/>
                </a:solidFill>
                <a:latin typeface="+mj-ea"/>
                <a:ea typeface="+mj-ea"/>
              </a:rPr>
              <a:t>有一个键值寄存器</a:t>
            </a:r>
            <a:r>
              <a:rPr lang="en-US" altLang="zh-CN" sz="2400" kern="0" dirty="0">
                <a:solidFill>
                  <a:srgbClr val="0033CC"/>
                </a:solidFill>
                <a:latin typeface="+mj-ea"/>
                <a:ea typeface="+mj-ea"/>
              </a:rPr>
              <a:t>(IWDG_KR</a:t>
            </a:r>
            <a:r>
              <a:rPr lang="zh-CN" altLang="en-US" sz="2400" kern="0" dirty="0">
                <a:solidFill>
                  <a:srgbClr val="0033CC"/>
                </a:solidFill>
                <a:latin typeface="+mj-ea"/>
                <a:ea typeface="+mj-ea"/>
              </a:rPr>
              <a:t>） ，无论何时，只要往键值寄存器写入</a:t>
            </a:r>
            <a:r>
              <a:rPr lang="en-US" altLang="zh-CN" sz="2400" kern="0" dirty="0">
                <a:solidFill>
                  <a:srgbClr val="0033CC"/>
                </a:solidFill>
                <a:latin typeface="+mj-ea"/>
                <a:ea typeface="+mj-ea"/>
              </a:rPr>
              <a:t>0xAAAA,</a:t>
            </a:r>
            <a:r>
              <a:rPr lang="zh-CN" altLang="en-US" sz="2400" kern="0" dirty="0">
                <a:solidFill>
                  <a:srgbClr val="0033CC"/>
                </a:solidFill>
                <a:latin typeface="+mj-ea"/>
                <a:ea typeface="+mj-ea"/>
              </a:rPr>
              <a:t>重载寄存器</a:t>
            </a:r>
            <a:r>
              <a:rPr lang="en-US" altLang="zh-CN" sz="2400" kern="0" dirty="0">
                <a:solidFill>
                  <a:srgbClr val="0033CC"/>
                </a:solidFill>
                <a:latin typeface="+mj-ea"/>
                <a:ea typeface="+mj-ea"/>
              </a:rPr>
              <a:t>IWDG_RLR</a:t>
            </a:r>
            <a:r>
              <a:rPr lang="zh-CN" altLang="en-US" sz="2400" kern="0" dirty="0">
                <a:solidFill>
                  <a:srgbClr val="0033CC"/>
                </a:solidFill>
                <a:latin typeface="+mj-ea"/>
                <a:ea typeface="+mj-ea"/>
              </a:rPr>
              <a:t>的值就会被重新加载到倒计数寄存器，从而避免看门狗复位。 这也就是我们常说的喂狗。</a:t>
            </a:r>
          </a:p>
          <a:p>
            <a:pPr marL="342900" indent="-342900">
              <a:lnSpc>
                <a:spcPct val="90000"/>
              </a:lnSpc>
              <a:spcBef>
                <a:spcPct val="20000"/>
              </a:spcBef>
              <a:buClr>
                <a:srgbClr val="CC0066"/>
              </a:buClr>
              <a:buSzPct val="70000"/>
              <a:buFont typeface="Wingdings" pitchFamily="2" charset="2"/>
              <a:buChar char="v"/>
              <a:defRPr/>
            </a:pPr>
            <a:r>
              <a:rPr lang="zh-CN" altLang="en-US" sz="2400" kern="0" dirty="0">
                <a:solidFill>
                  <a:srgbClr val="0033CC"/>
                </a:solidFill>
                <a:latin typeface="+mj-ea"/>
                <a:ea typeface="+mj-ea"/>
              </a:rPr>
              <a:t>独立看门狗是时钟源是</a:t>
            </a:r>
            <a:r>
              <a:rPr lang="en-US" altLang="zh-CN" sz="2400" kern="0" dirty="0">
                <a:solidFill>
                  <a:srgbClr val="0033CC"/>
                </a:solidFill>
                <a:latin typeface="+mj-ea"/>
                <a:ea typeface="+mj-ea"/>
              </a:rPr>
              <a:t>LSI(</a:t>
            </a:r>
            <a:r>
              <a:rPr lang="zh-CN" altLang="en-US" sz="2400" kern="0" dirty="0">
                <a:solidFill>
                  <a:srgbClr val="0033CC"/>
                </a:solidFill>
                <a:latin typeface="+mj-ea"/>
                <a:ea typeface="+mj-ea"/>
              </a:rPr>
              <a:t>低速内部时钟），在</a:t>
            </a:r>
            <a:r>
              <a:rPr lang="en-US" altLang="zh-CN" sz="2400" kern="0" dirty="0">
                <a:solidFill>
                  <a:srgbClr val="0033CC"/>
                </a:solidFill>
                <a:latin typeface="+mj-ea"/>
                <a:ea typeface="+mj-ea"/>
              </a:rPr>
              <a:t>STM32</a:t>
            </a:r>
            <a:r>
              <a:rPr lang="zh-CN" altLang="en-US" sz="2400" kern="0" dirty="0">
                <a:solidFill>
                  <a:srgbClr val="0033CC"/>
                </a:solidFill>
                <a:latin typeface="+mj-ea"/>
                <a:ea typeface="+mj-ea"/>
              </a:rPr>
              <a:t>内核时钟发生故障的时候，它仍然有效。独立看门狗的溢出时间是由 预分频寄存（</a:t>
            </a:r>
            <a:r>
              <a:rPr lang="en-US" altLang="zh-CN" sz="2400" kern="0" dirty="0">
                <a:solidFill>
                  <a:srgbClr val="0033CC"/>
                </a:solidFill>
                <a:latin typeface="+mj-ea"/>
                <a:ea typeface="+mj-ea"/>
              </a:rPr>
              <a:t>IWDR_PR)</a:t>
            </a:r>
            <a:r>
              <a:rPr lang="zh-CN" altLang="en-US" sz="2400" kern="0" dirty="0">
                <a:solidFill>
                  <a:srgbClr val="0033CC"/>
                </a:solidFill>
                <a:latin typeface="+mj-ea"/>
                <a:ea typeface="+mj-ea"/>
              </a:rPr>
              <a:t>和</a:t>
            </a:r>
            <a:r>
              <a:rPr lang="en-US" altLang="zh-CN" sz="2400" kern="0" dirty="0">
                <a:solidFill>
                  <a:srgbClr val="0033CC"/>
                </a:solidFill>
                <a:latin typeface="+mj-ea"/>
                <a:ea typeface="+mj-ea"/>
              </a:rPr>
              <a:t>IWDG_RLR</a:t>
            </a:r>
            <a:r>
              <a:rPr lang="zh-CN" altLang="en-US" sz="2400" kern="0" dirty="0">
                <a:solidFill>
                  <a:srgbClr val="0033CC"/>
                </a:solidFill>
                <a:latin typeface="+mj-ea"/>
                <a:ea typeface="+mj-ea"/>
              </a:rPr>
              <a:t>决定的。</a:t>
            </a:r>
            <a:endParaRPr lang="en-US" altLang="zh-CN" sz="2400" kern="0" dirty="0">
              <a:solidFill>
                <a:srgbClr val="0033CC"/>
              </a:solidFill>
              <a:latin typeface="+mj-ea"/>
              <a:ea typeface="+mj-ea"/>
            </a:endParaRPr>
          </a:p>
        </p:txBody>
      </p:sp>
    </p:spTree>
    <p:extLst>
      <p:ext uri="{BB962C8B-B14F-4D97-AF65-F5344CB8AC3E}">
        <p14:creationId xmlns:p14="http://schemas.microsoft.com/office/powerpoint/2010/main" val="1971284490"/>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1E080DDE-A21D-457F-888C-E62FA72C3DE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STM32</a:t>
            </a:r>
            <a:r>
              <a:rPr kumimoji="1" lang="zh-CN" altLang="en-US" sz="3600" b="1">
                <a:latin typeface="Arial" panose="020B0604020202020204" pitchFamily="34" charset="0"/>
                <a:ea typeface="黑体" panose="02010609060101010101" pitchFamily="49" charset="-122"/>
              </a:rPr>
              <a:t>定时器</a:t>
            </a:r>
          </a:p>
        </p:txBody>
      </p:sp>
      <p:sp>
        <p:nvSpPr>
          <p:cNvPr id="25603" name="Rectangle 11">
            <a:extLst>
              <a:ext uri="{FF2B5EF4-FFF2-40B4-BE49-F238E27FC236}">
                <a16:creationId xmlns:a16="http://schemas.microsoft.com/office/drawing/2014/main" id="{85D01802-0887-413A-AF3E-0B1CC888DE56}"/>
              </a:ext>
            </a:extLst>
          </p:cNvPr>
          <p:cNvSpPr>
            <a:spLocks noChangeArrowheads="1"/>
          </p:cNvSpPr>
          <p:nvPr/>
        </p:nvSpPr>
        <p:spPr bwMode="auto">
          <a:xfrm>
            <a:off x="1919289" y="1603375"/>
            <a:ext cx="8351837"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r>
              <a:rPr lang="en-US" altLang="zh-CN" sz="2400" b="1">
                <a:latin typeface="楷体_GB2312" pitchFamily="49" charset="-122"/>
                <a:ea typeface="楷体_GB2312" pitchFamily="49" charset="-122"/>
              </a:rPr>
              <a:t>    STM32</a:t>
            </a:r>
            <a:r>
              <a:rPr lang="zh-CN" altLang="en-US" sz="2400" b="1">
                <a:latin typeface="楷体_GB2312" pitchFamily="49" charset="-122"/>
                <a:ea typeface="楷体_GB2312" pitchFamily="49" charset="-122"/>
              </a:rPr>
              <a:t>中一共</a:t>
            </a:r>
            <a:r>
              <a:rPr lang="en-US" altLang="zh-CN" sz="2400" b="1">
                <a:latin typeface="楷体_GB2312" pitchFamily="49" charset="-122"/>
                <a:ea typeface="楷体_GB2312" pitchFamily="49" charset="-122"/>
              </a:rPr>
              <a:t>11</a:t>
            </a:r>
            <a:r>
              <a:rPr lang="zh-CN" altLang="en-US" sz="2400" b="1">
                <a:latin typeface="楷体_GB2312" pitchFamily="49" charset="-122"/>
                <a:ea typeface="楷体_GB2312" pitchFamily="49" charset="-122"/>
              </a:rPr>
              <a:t>个定时器。</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个高级控制定时器，</a:t>
            </a:r>
            <a:r>
              <a:rPr lang="en-US" altLang="zh-CN" sz="2400" b="1">
                <a:latin typeface="楷体_GB2312" pitchFamily="49" charset="-122"/>
                <a:ea typeface="楷体_GB2312" pitchFamily="49" charset="-122"/>
              </a:rPr>
              <a:t>4</a:t>
            </a:r>
            <a:r>
              <a:rPr lang="zh-CN" altLang="en-US" sz="2400" b="1">
                <a:latin typeface="楷体_GB2312" pitchFamily="49" charset="-122"/>
                <a:ea typeface="楷体_GB2312" pitchFamily="49" charset="-122"/>
              </a:rPr>
              <a:t>个普通定时器和</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个基本定时器，</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个看门狗定时器和</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个系统嘀嗒定时器（</a:t>
            </a:r>
            <a:r>
              <a:rPr lang="en-US" altLang="zh-CN" sz="2400" b="1">
                <a:latin typeface="楷体_GB2312" pitchFamily="49" charset="-122"/>
                <a:ea typeface="楷体_GB2312" pitchFamily="49" charset="-122"/>
              </a:rPr>
              <a:t>SysTick</a:t>
            </a:r>
            <a:r>
              <a:rPr lang="zh-CN" altLang="en-US" sz="2400" b="1">
                <a:latin typeface="楷体_GB2312" pitchFamily="49" charset="-122"/>
                <a:ea typeface="楷体_GB2312" pitchFamily="49" charset="-122"/>
              </a:rPr>
              <a:t>）。下面主要讲普通定时器定时器。</a:t>
            </a:r>
          </a:p>
        </p:txBody>
      </p:sp>
      <p:pic>
        <p:nvPicPr>
          <p:cNvPr id="25604" name="table">
            <a:extLst>
              <a:ext uri="{FF2B5EF4-FFF2-40B4-BE49-F238E27FC236}">
                <a16:creationId xmlns:a16="http://schemas.microsoft.com/office/drawing/2014/main" id="{AE1B1ECE-992D-4627-90F4-9BDC90ED1C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2997201"/>
            <a:ext cx="75565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148">
            <a:extLst>
              <a:ext uri="{FF2B5EF4-FFF2-40B4-BE49-F238E27FC236}">
                <a16:creationId xmlns:a16="http://schemas.microsoft.com/office/drawing/2014/main" id="{074C5F85-CAA6-4AA0-AC02-EBF229A238E0}"/>
              </a:ext>
            </a:extLst>
          </p:cNvPr>
          <p:cNvSpPr>
            <a:spLocks noChangeArrowheads="1"/>
          </p:cNvSpPr>
          <p:nvPr/>
        </p:nvSpPr>
        <p:spPr bwMode="auto">
          <a:xfrm>
            <a:off x="1673226" y="6237258"/>
            <a:ext cx="98972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r>
              <a:rPr lang="en-US" altLang="zh-CN" sz="2000" b="1">
                <a:latin typeface="楷体_GB2312" pitchFamily="49" charset="-122"/>
                <a:ea typeface="楷体_GB2312" pitchFamily="49" charset="-122"/>
              </a:rPr>
              <a:t>TIM2-TIM5</a:t>
            </a:r>
            <a:r>
              <a:rPr lang="zh-CN" altLang="en-US" sz="2000" b="1">
                <a:latin typeface="楷体_GB2312" pitchFamily="49" charset="-122"/>
                <a:ea typeface="楷体_GB2312" pitchFamily="49" charset="-122"/>
              </a:rPr>
              <a:t>是普通定时器，</a:t>
            </a:r>
            <a:r>
              <a:rPr lang="en-US" altLang="zh-CN" sz="2000" b="1">
                <a:latin typeface="楷体_GB2312" pitchFamily="49" charset="-122"/>
                <a:ea typeface="楷体_GB2312" pitchFamily="49" charset="-122"/>
              </a:rPr>
              <a:t>TIM6</a:t>
            </a:r>
            <a:r>
              <a:rPr lang="zh-CN" altLang="en-US" sz="2000" b="1">
                <a:latin typeface="楷体_GB2312" pitchFamily="49" charset="-122"/>
                <a:ea typeface="楷体_GB2312" pitchFamily="49" charset="-122"/>
              </a:rPr>
              <a:t>和</a:t>
            </a:r>
            <a:r>
              <a:rPr lang="en-US" altLang="zh-CN" sz="2000" b="1">
                <a:latin typeface="楷体_GB2312" pitchFamily="49" charset="-122"/>
                <a:ea typeface="楷体_GB2312" pitchFamily="49" charset="-122"/>
              </a:rPr>
              <a:t>TIM7</a:t>
            </a:r>
            <a:r>
              <a:rPr lang="zh-CN" altLang="en-US" sz="2000" b="1">
                <a:latin typeface="楷体_GB2312" pitchFamily="49" charset="-122"/>
                <a:ea typeface="楷体_GB2312" pitchFamily="49" charset="-122"/>
              </a:rPr>
              <a:t>是基本定时器，其时钟由</a:t>
            </a:r>
            <a:r>
              <a:rPr lang="en-US" altLang="zh-CN" sz="2000" b="1">
                <a:latin typeface="楷体_GB2312" pitchFamily="49" charset="-122"/>
                <a:ea typeface="楷体_GB2312" pitchFamily="49" charset="-122"/>
              </a:rPr>
              <a:t>APB1</a:t>
            </a:r>
            <a:r>
              <a:rPr lang="zh-CN" altLang="en-US" sz="2000" b="1">
                <a:latin typeface="楷体_GB2312" pitchFamily="49" charset="-122"/>
                <a:ea typeface="楷体_GB2312" pitchFamily="49" charset="-122"/>
              </a:rPr>
              <a:t>输出产生。</a:t>
            </a:r>
            <a:r>
              <a:rPr lang="zh-CN" altLang="en-US" sz="2000">
                <a:latin typeface="Arial" panose="020B0604020202020204" pitchFamily="34" charset="0"/>
              </a:rPr>
              <a:t> </a:t>
            </a:r>
          </a:p>
        </p:txBody>
      </p:sp>
    </p:spTree>
    <p:extLst>
      <p:ext uri="{BB962C8B-B14F-4D97-AF65-F5344CB8AC3E}">
        <p14:creationId xmlns:p14="http://schemas.microsoft.com/office/powerpoint/2010/main" val="3105284310"/>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DB9F8401-E714-4FD5-8FAF-5BD7C287C8E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STM32</a:t>
            </a:r>
            <a:r>
              <a:rPr kumimoji="1" lang="zh-CN" altLang="en-US" sz="3600" b="1">
                <a:latin typeface="Arial" panose="020B0604020202020204" pitchFamily="34" charset="0"/>
                <a:ea typeface="黑体" panose="02010609060101010101" pitchFamily="49" charset="-122"/>
              </a:rPr>
              <a:t>定时器</a:t>
            </a:r>
          </a:p>
        </p:txBody>
      </p:sp>
      <p:sp>
        <p:nvSpPr>
          <p:cNvPr id="9" name="Rectangle 4">
            <a:extLst>
              <a:ext uri="{FF2B5EF4-FFF2-40B4-BE49-F238E27FC236}">
                <a16:creationId xmlns:a16="http://schemas.microsoft.com/office/drawing/2014/main" id="{00286437-E640-4D17-821E-178AC3A728D4}"/>
              </a:ext>
            </a:extLst>
          </p:cNvPr>
          <p:cNvSpPr>
            <a:spLocks noChangeArrowheads="1"/>
          </p:cNvSpPr>
          <p:nvPr/>
        </p:nvSpPr>
        <p:spPr bwMode="auto">
          <a:xfrm>
            <a:off x="1847851" y="1412876"/>
            <a:ext cx="8569325"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indent="266700">
              <a:defRPr/>
            </a:pPr>
            <a:r>
              <a:rPr lang="zh-CN" altLang="en-US" sz="3200" b="1" dirty="0">
                <a:solidFill>
                  <a:srgbClr val="0000CC"/>
                </a:solidFill>
                <a:latin typeface="+mj-ea"/>
                <a:ea typeface="+mj-ea"/>
              </a:rPr>
              <a:t>计数器模式</a:t>
            </a:r>
          </a:p>
          <a:p>
            <a:pPr marL="457200" indent="-457200">
              <a:buFont typeface="Wingdings" panose="05000000000000000000" pitchFamily="2" charset="2"/>
              <a:buChar char="Ø"/>
              <a:defRPr/>
            </a:pPr>
            <a:r>
              <a:rPr lang="en-US" altLang="zh-CN" sz="2800" b="1" dirty="0">
                <a:latin typeface="楷体" panose="02010609060101010101" pitchFamily="49" charset="-122"/>
                <a:ea typeface="楷体" panose="02010609060101010101" pitchFamily="49" charset="-122"/>
              </a:rPr>
              <a:t>TIM2-TIM5</a:t>
            </a:r>
            <a:r>
              <a:rPr lang="zh-CN" altLang="en-US" sz="2800" b="1" dirty="0">
                <a:latin typeface="楷体" panose="02010609060101010101" pitchFamily="49" charset="-122"/>
                <a:ea typeface="楷体" panose="02010609060101010101" pitchFamily="49" charset="-122"/>
              </a:rPr>
              <a:t>可以有向上计数、向下计数、向上向下双向计数。</a:t>
            </a:r>
            <a:r>
              <a:rPr lang="zh-CN" altLang="en-US" sz="2800" b="1" dirty="0">
                <a:solidFill>
                  <a:srgbClr val="006600"/>
                </a:solidFill>
                <a:latin typeface="楷体" panose="02010609060101010101" pitchFamily="49" charset="-122"/>
                <a:ea typeface="楷体" panose="02010609060101010101" pitchFamily="49" charset="-122"/>
              </a:rPr>
              <a:t>向上计数模式</a:t>
            </a:r>
            <a:r>
              <a:rPr lang="zh-CN" altLang="en-US" sz="2800" b="1" dirty="0">
                <a:latin typeface="楷体" panose="02010609060101010101" pitchFamily="49" charset="-122"/>
                <a:ea typeface="楷体" panose="02010609060101010101" pitchFamily="49" charset="-122"/>
              </a:rPr>
              <a:t>中，计数器从</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计数到自动加载值</a:t>
            </a:r>
            <a:r>
              <a:rPr lang="en-US" altLang="zh-CN" sz="2800" b="1" dirty="0">
                <a:latin typeface="楷体" panose="02010609060101010101" pitchFamily="49" charset="-122"/>
                <a:ea typeface="楷体" panose="02010609060101010101" pitchFamily="49" charset="-122"/>
              </a:rPr>
              <a:t>(</a:t>
            </a:r>
            <a:r>
              <a:rPr lang="en-US" altLang="zh-CN" sz="2800" b="1" dirty="0" err="1">
                <a:latin typeface="楷体" panose="02010609060101010101" pitchFamily="49" charset="-122"/>
                <a:ea typeface="楷体" panose="02010609060101010101" pitchFamily="49" charset="-122"/>
              </a:rPr>
              <a:t>TIMx_ARR</a:t>
            </a:r>
            <a:r>
              <a:rPr lang="zh-CN" altLang="en-US" sz="2800" b="1" dirty="0">
                <a:latin typeface="楷体" panose="02010609060101010101" pitchFamily="49" charset="-122"/>
                <a:ea typeface="楷体" panose="02010609060101010101" pitchFamily="49" charset="-122"/>
              </a:rPr>
              <a:t>计数器内容</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，然后重新从</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开始计数并且产生一个计数器溢出事件。</a:t>
            </a:r>
            <a:endParaRPr lang="en-US" altLang="zh-CN" sz="2800" b="1" dirty="0">
              <a:latin typeface="楷体" panose="02010609060101010101" pitchFamily="49" charset="-122"/>
              <a:ea typeface="楷体" panose="02010609060101010101" pitchFamily="49" charset="-122"/>
            </a:endParaRPr>
          </a:p>
          <a:p>
            <a:pPr marL="457200" indent="-457200">
              <a:buFont typeface="Wingdings" panose="05000000000000000000" pitchFamily="2" charset="2"/>
              <a:buChar char="Ø"/>
              <a:defRPr/>
            </a:pPr>
            <a:r>
              <a:rPr lang="zh-CN" altLang="en-US" sz="2800" b="1" dirty="0">
                <a:solidFill>
                  <a:srgbClr val="006600"/>
                </a:solidFill>
                <a:latin typeface="楷体" panose="02010609060101010101" pitchFamily="49" charset="-122"/>
                <a:ea typeface="楷体" panose="02010609060101010101" pitchFamily="49" charset="-122"/>
              </a:rPr>
              <a:t>向下模式</a:t>
            </a:r>
            <a:r>
              <a:rPr lang="zh-CN" altLang="en-US" sz="2800" b="1" dirty="0">
                <a:latin typeface="楷体" panose="02010609060101010101" pitchFamily="49" charset="-122"/>
                <a:ea typeface="楷体" panose="02010609060101010101" pitchFamily="49" charset="-122"/>
              </a:rPr>
              <a:t>中，计数器从自动装入的值</a:t>
            </a:r>
            <a:r>
              <a:rPr lang="en-US" altLang="zh-CN" sz="2800" b="1" dirty="0">
                <a:latin typeface="楷体" panose="02010609060101010101" pitchFamily="49" charset="-122"/>
                <a:ea typeface="楷体" panose="02010609060101010101" pitchFamily="49" charset="-122"/>
              </a:rPr>
              <a:t>(</a:t>
            </a:r>
            <a:r>
              <a:rPr lang="en-US" altLang="zh-CN" sz="2800" b="1" dirty="0" err="1">
                <a:latin typeface="楷体" panose="02010609060101010101" pitchFamily="49" charset="-122"/>
                <a:ea typeface="楷体" panose="02010609060101010101" pitchFamily="49" charset="-122"/>
              </a:rPr>
              <a:t>TIMx_ARR</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开始向下计数到</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，然后从自动装入的值重新开始，并产生一个计数器向下溢出事件。</a:t>
            </a:r>
            <a:endParaRPr lang="en-US" altLang="zh-CN" sz="2800" b="1" dirty="0">
              <a:latin typeface="楷体" panose="02010609060101010101" pitchFamily="49" charset="-122"/>
              <a:ea typeface="楷体" panose="02010609060101010101" pitchFamily="49" charset="-122"/>
            </a:endParaRPr>
          </a:p>
          <a:p>
            <a:pPr marL="457200" indent="-457200">
              <a:buFont typeface="Wingdings" panose="05000000000000000000" pitchFamily="2" charset="2"/>
              <a:buChar char="Ø"/>
              <a:defRPr/>
            </a:pPr>
            <a:r>
              <a:rPr lang="zh-CN" altLang="en-US" sz="2800" b="1" dirty="0">
                <a:latin typeface="楷体" panose="02010609060101010101" pitchFamily="49" charset="-122"/>
                <a:ea typeface="楷体" panose="02010609060101010101" pitchFamily="49" charset="-122"/>
              </a:rPr>
              <a:t>中央对齐模式（</a:t>
            </a:r>
            <a:r>
              <a:rPr lang="zh-CN" altLang="en-US" sz="2800" b="1" dirty="0">
                <a:solidFill>
                  <a:srgbClr val="006600"/>
                </a:solidFill>
                <a:latin typeface="楷体" panose="02010609060101010101" pitchFamily="49" charset="-122"/>
                <a:ea typeface="楷体" panose="02010609060101010101" pitchFamily="49" charset="-122"/>
              </a:rPr>
              <a:t>向上</a:t>
            </a:r>
            <a:r>
              <a:rPr lang="en-US" altLang="zh-CN" sz="2800" b="1" dirty="0">
                <a:solidFill>
                  <a:srgbClr val="006600"/>
                </a:solidFill>
                <a:latin typeface="楷体" panose="02010609060101010101" pitchFamily="49" charset="-122"/>
                <a:ea typeface="楷体" panose="02010609060101010101" pitchFamily="49" charset="-122"/>
              </a:rPr>
              <a:t>/</a:t>
            </a:r>
            <a:r>
              <a:rPr lang="zh-CN" altLang="en-US" sz="2800" b="1" dirty="0">
                <a:solidFill>
                  <a:srgbClr val="006600"/>
                </a:solidFill>
                <a:latin typeface="楷体" panose="02010609060101010101" pitchFamily="49" charset="-122"/>
                <a:ea typeface="楷体" panose="02010609060101010101" pitchFamily="49" charset="-122"/>
              </a:rPr>
              <a:t>向下计数</a:t>
            </a:r>
            <a:r>
              <a:rPr lang="zh-CN" altLang="en-US" sz="2800" b="1" dirty="0">
                <a:latin typeface="楷体" panose="02010609060101010101" pitchFamily="49" charset="-122"/>
                <a:ea typeface="楷体" panose="02010609060101010101" pitchFamily="49" charset="-122"/>
              </a:rPr>
              <a:t>）是计数器从</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开始计数到自动装入的值</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，产生一个计数器溢出事件，然后向下计数到</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并且产生一个计数器溢出事件；然后再从</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开始重新计数。</a:t>
            </a:r>
          </a:p>
        </p:txBody>
      </p:sp>
    </p:spTree>
    <p:extLst>
      <p:ext uri="{BB962C8B-B14F-4D97-AF65-F5344CB8AC3E}">
        <p14:creationId xmlns:p14="http://schemas.microsoft.com/office/powerpoint/2010/main" val="405622859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D5446B44-E40A-4226-A0F8-E1EF223C2E6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STM32</a:t>
            </a:r>
            <a:r>
              <a:rPr kumimoji="1" lang="zh-CN" altLang="en-US" sz="3600" b="1">
                <a:latin typeface="Arial" panose="020B0604020202020204" pitchFamily="34" charset="0"/>
                <a:ea typeface="黑体" panose="02010609060101010101" pitchFamily="49" charset="-122"/>
              </a:rPr>
              <a:t>定时器</a:t>
            </a:r>
          </a:p>
        </p:txBody>
      </p:sp>
      <p:sp>
        <p:nvSpPr>
          <p:cNvPr id="27651" name="Rectangle 4">
            <a:extLst>
              <a:ext uri="{FF2B5EF4-FFF2-40B4-BE49-F238E27FC236}">
                <a16:creationId xmlns:a16="http://schemas.microsoft.com/office/drawing/2014/main" id="{59DBF24F-DAA9-47D5-8D5C-FB828DC225A8}"/>
              </a:ext>
            </a:extLst>
          </p:cNvPr>
          <p:cNvSpPr>
            <a:spLocks noChangeArrowheads="1"/>
          </p:cNvSpPr>
          <p:nvPr/>
        </p:nvSpPr>
        <p:spPr bwMode="auto">
          <a:xfrm>
            <a:off x="1871664" y="1844675"/>
            <a:ext cx="8569325"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57200" indent="-4572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每个定时器都有一个</a:t>
            </a:r>
            <a:r>
              <a:rPr lang="en-US" altLang="zh-CN" sz="2800" b="1">
                <a:latin typeface="楷体" panose="02010609060101010101" pitchFamily="49" charset="-122"/>
                <a:ea typeface="楷体" panose="02010609060101010101" pitchFamily="49" charset="-122"/>
              </a:rPr>
              <a:t>16</a:t>
            </a:r>
            <a:r>
              <a:rPr lang="zh-CN" altLang="en-US" sz="2800" b="1">
                <a:latin typeface="楷体" panose="02010609060101010101" pitchFamily="49" charset="-122"/>
                <a:ea typeface="楷体" panose="02010609060101010101" pitchFamily="49" charset="-122"/>
              </a:rPr>
              <a:t>位的自动加载递加</a:t>
            </a:r>
            <a:r>
              <a:rPr lang="en-US" altLang="zh-CN" sz="2800" b="1">
                <a:latin typeface="楷体" panose="02010609060101010101" pitchFamily="49" charset="-122"/>
                <a:ea typeface="楷体" panose="02010609060101010101" pitchFamily="49" charset="-122"/>
              </a:rPr>
              <a:t>/</a:t>
            </a:r>
            <a:r>
              <a:rPr lang="zh-CN" altLang="en-US" sz="2800" b="1">
                <a:latin typeface="楷体" panose="02010609060101010101" pitchFamily="49" charset="-122"/>
                <a:ea typeface="楷体" panose="02010609060101010101" pitchFamily="49" charset="-122"/>
              </a:rPr>
              <a:t>递减计数器；</a:t>
            </a:r>
          </a:p>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一个</a:t>
            </a:r>
            <a:r>
              <a:rPr lang="en-US" altLang="zh-CN" sz="2800" b="1">
                <a:latin typeface="楷体" panose="02010609060101010101" pitchFamily="49" charset="-122"/>
                <a:ea typeface="楷体" panose="02010609060101010101" pitchFamily="49" charset="-122"/>
              </a:rPr>
              <a:t>16</a:t>
            </a:r>
            <a:r>
              <a:rPr lang="zh-CN" altLang="en-US" sz="2800" b="1">
                <a:latin typeface="楷体" panose="02010609060101010101" pitchFamily="49" charset="-122"/>
                <a:ea typeface="楷体" panose="02010609060101010101" pitchFamily="49" charset="-122"/>
              </a:rPr>
              <a:t>位的预分频器和</a:t>
            </a:r>
            <a:r>
              <a:rPr lang="en-US" altLang="zh-CN" sz="2800" b="1">
                <a:latin typeface="楷体" panose="02010609060101010101" pitchFamily="49" charset="-122"/>
                <a:ea typeface="楷体" panose="02010609060101010101" pitchFamily="49" charset="-122"/>
              </a:rPr>
              <a:t>4</a:t>
            </a:r>
            <a:r>
              <a:rPr lang="zh-CN" altLang="en-US" sz="2800" b="1">
                <a:latin typeface="楷体" panose="02010609060101010101" pitchFamily="49" charset="-122"/>
                <a:ea typeface="楷体" panose="02010609060101010101" pitchFamily="49" charset="-122"/>
              </a:rPr>
              <a:t>个独立的通道；</a:t>
            </a:r>
          </a:p>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每个通道都可用于输入捕获、输出比较、</a:t>
            </a:r>
            <a:r>
              <a:rPr lang="en-US" altLang="zh-CN" sz="2800" b="1">
                <a:latin typeface="楷体" panose="02010609060101010101" pitchFamily="49" charset="-122"/>
                <a:ea typeface="楷体" panose="02010609060101010101" pitchFamily="49" charset="-122"/>
              </a:rPr>
              <a:t>PWM</a:t>
            </a:r>
            <a:r>
              <a:rPr lang="zh-CN" altLang="en-US" sz="2800" b="1">
                <a:latin typeface="楷体" panose="02010609060101010101" pitchFamily="49" charset="-122"/>
                <a:ea typeface="楷体" panose="02010609060101010101" pitchFamily="49" charset="-122"/>
              </a:rPr>
              <a:t>和单脉冲模式输出；</a:t>
            </a:r>
          </a:p>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任一标准定时器都能用于产生</a:t>
            </a:r>
            <a:r>
              <a:rPr lang="en-US" altLang="zh-CN" sz="2800" b="1">
                <a:latin typeface="楷体" panose="02010609060101010101" pitchFamily="49" charset="-122"/>
                <a:ea typeface="楷体" panose="02010609060101010101" pitchFamily="49" charset="-122"/>
              </a:rPr>
              <a:t>PWM</a:t>
            </a:r>
            <a:r>
              <a:rPr lang="zh-CN" altLang="en-US" sz="2800" b="1">
                <a:latin typeface="楷体" panose="02010609060101010101" pitchFamily="49" charset="-122"/>
                <a:ea typeface="楷体" panose="02010609060101010101" pitchFamily="49" charset="-122"/>
              </a:rPr>
              <a:t>输出；</a:t>
            </a:r>
          </a:p>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每个定时器都有独立的</a:t>
            </a:r>
            <a:r>
              <a:rPr lang="en-US" altLang="zh-CN" sz="2800" b="1">
                <a:latin typeface="楷体" panose="02010609060101010101" pitchFamily="49" charset="-122"/>
                <a:ea typeface="楷体" panose="02010609060101010101" pitchFamily="49" charset="-122"/>
              </a:rPr>
              <a:t>DMA</a:t>
            </a:r>
            <a:r>
              <a:rPr lang="zh-CN" altLang="en-US" sz="2800" b="1">
                <a:latin typeface="楷体" panose="02010609060101010101" pitchFamily="49" charset="-122"/>
                <a:ea typeface="楷体" panose="02010609060101010101" pitchFamily="49" charset="-122"/>
              </a:rPr>
              <a:t>请求机制；</a:t>
            </a:r>
          </a:p>
          <a:p>
            <a:pPr eaLnBrk="1" hangingPunct="1">
              <a:buFont typeface="Wingdings" panose="05000000000000000000" pitchFamily="2" charset="2"/>
              <a:buChar char="Ø"/>
            </a:pPr>
            <a:r>
              <a:rPr lang="zh-CN" altLang="en-US" sz="2800" b="1">
                <a:latin typeface="楷体" panose="02010609060101010101" pitchFamily="49" charset="-122"/>
                <a:ea typeface="楷体" panose="02010609060101010101" pitchFamily="49" charset="-122"/>
              </a:rPr>
              <a:t>通过定时器链接功能与高级控制定时器共同工作，提供同步或事件链接功能 </a:t>
            </a:r>
          </a:p>
        </p:txBody>
      </p:sp>
    </p:spTree>
    <p:extLst>
      <p:ext uri="{BB962C8B-B14F-4D97-AF65-F5344CB8AC3E}">
        <p14:creationId xmlns:p14="http://schemas.microsoft.com/office/powerpoint/2010/main" val="732142977"/>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A60ACB98-A017-4743-A992-B813862A84C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STM32</a:t>
            </a:r>
            <a:r>
              <a:rPr kumimoji="1" lang="zh-CN" altLang="en-US" sz="3600" b="1">
                <a:latin typeface="Arial" panose="020B0604020202020204" pitchFamily="34" charset="0"/>
                <a:ea typeface="黑体" panose="02010609060101010101" pitchFamily="49" charset="-122"/>
              </a:rPr>
              <a:t>定时器</a:t>
            </a:r>
          </a:p>
        </p:txBody>
      </p:sp>
      <p:pic>
        <p:nvPicPr>
          <p:cNvPr id="28675" name="Picture 4" descr="QQ截图未命名">
            <a:extLst>
              <a:ext uri="{FF2B5EF4-FFF2-40B4-BE49-F238E27FC236}">
                <a16:creationId xmlns:a16="http://schemas.microsoft.com/office/drawing/2014/main" id="{90C24CDF-3A35-418B-AA75-7C1022A4B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370013"/>
            <a:ext cx="67691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矩形 1">
            <a:extLst>
              <a:ext uri="{FF2B5EF4-FFF2-40B4-BE49-F238E27FC236}">
                <a16:creationId xmlns:a16="http://schemas.microsoft.com/office/drawing/2014/main" id="{8C8B797C-1D61-44FE-8271-E5A829D5391F}"/>
              </a:ext>
            </a:extLst>
          </p:cNvPr>
          <p:cNvSpPr>
            <a:spLocks noChangeArrowheads="1"/>
          </p:cNvSpPr>
          <p:nvPr/>
        </p:nvSpPr>
        <p:spPr bwMode="auto">
          <a:xfrm>
            <a:off x="8621714" y="2276475"/>
            <a:ext cx="193833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a:t>定时器的时钟不是直接来自 </a:t>
            </a:r>
            <a:r>
              <a:rPr lang="en-US" altLang="zh-CN" sz="2400"/>
              <a:t>APB1 </a:t>
            </a:r>
            <a:r>
              <a:rPr lang="zh-CN" altLang="en-US" sz="2400"/>
              <a:t>或 </a:t>
            </a:r>
            <a:r>
              <a:rPr lang="en-US" altLang="zh-CN" sz="2400"/>
              <a:t>APB2 </a:t>
            </a:r>
            <a:r>
              <a:rPr lang="zh-CN" altLang="en-US" sz="2400"/>
              <a:t>，而是来自于输入为 </a:t>
            </a:r>
            <a:r>
              <a:rPr lang="en-US" altLang="zh-CN" sz="2400"/>
              <a:t>APB1 </a:t>
            </a:r>
            <a:r>
              <a:rPr lang="zh-CN" altLang="en-US" sz="2400"/>
              <a:t>或 </a:t>
            </a:r>
            <a:r>
              <a:rPr lang="en-US" altLang="zh-CN" sz="2400"/>
              <a:t>APB2 </a:t>
            </a:r>
            <a:r>
              <a:rPr lang="zh-CN" altLang="en-US" sz="2400"/>
              <a:t>的一个倍频器，图中的蓝色部分。</a:t>
            </a:r>
            <a:endParaRPr lang="en-US" altLang="zh-CN" sz="2400"/>
          </a:p>
        </p:txBody>
      </p:sp>
    </p:spTree>
    <p:extLst>
      <p:ext uri="{BB962C8B-B14F-4D97-AF65-F5344CB8AC3E}">
        <p14:creationId xmlns:p14="http://schemas.microsoft.com/office/powerpoint/2010/main" val="2593511536"/>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B96F9E12-5A7D-44E1-B0EB-F6C32949772B}"/>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STM32</a:t>
            </a:r>
            <a:r>
              <a:rPr kumimoji="1" lang="zh-CN" altLang="en-US" sz="3600" b="1">
                <a:latin typeface="Arial" panose="020B0604020202020204" pitchFamily="34" charset="0"/>
                <a:ea typeface="黑体" panose="02010609060101010101" pitchFamily="49" charset="-122"/>
              </a:rPr>
              <a:t>定时器</a:t>
            </a:r>
          </a:p>
        </p:txBody>
      </p:sp>
      <p:sp>
        <p:nvSpPr>
          <p:cNvPr id="29699" name="Rectangle 4">
            <a:extLst>
              <a:ext uri="{FF2B5EF4-FFF2-40B4-BE49-F238E27FC236}">
                <a16:creationId xmlns:a16="http://schemas.microsoft.com/office/drawing/2014/main" id="{9AAA68BD-F5C4-4514-8AA4-A363588125CF}"/>
              </a:ext>
            </a:extLst>
          </p:cNvPr>
          <p:cNvSpPr>
            <a:spLocks noChangeArrowheads="1"/>
          </p:cNvSpPr>
          <p:nvPr/>
        </p:nvSpPr>
        <p:spPr bwMode="auto">
          <a:xfrm>
            <a:off x="1871664" y="1844675"/>
            <a:ext cx="8569325"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800" b="1">
                <a:latin typeface="楷体" panose="02010609060101010101" pitchFamily="49" charset="-122"/>
                <a:ea typeface="楷体" panose="02010609060101010101" pitchFamily="49" charset="-122"/>
              </a:rPr>
              <a:t>假定 </a:t>
            </a:r>
            <a:r>
              <a:rPr lang="en-US" altLang="zh-CN" sz="2800" b="1">
                <a:latin typeface="楷体" panose="02010609060101010101" pitchFamily="49" charset="-122"/>
                <a:ea typeface="楷体" panose="02010609060101010101" pitchFamily="49" charset="-122"/>
              </a:rPr>
              <a:t>AHB=36MHz</a:t>
            </a:r>
            <a:r>
              <a:rPr lang="zh-CN" altLang="en-US" sz="2800" b="1">
                <a:latin typeface="楷体" panose="02010609060101010101" pitchFamily="49" charset="-122"/>
                <a:ea typeface="楷体" panose="02010609060101010101" pitchFamily="49" charset="-122"/>
              </a:rPr>
              <a:t>，因为</a:t>
            </a:r>
            <a:r>
              <a:rPr lang="en-US" altLang="zh-CN" sz="2800" b="1">
                <a:latin typeface="楷体" panose="02010609060101010101" pitchFamily="49" charset="-122"/>
                <a:ea typeface="楷体" panose="02010609060101010101" pitchFamily="49" charset="-122"/>
              </a:rPr>
              <a:t>APB1</a:t>
            </a:r>
            <a:r>
              <a:rPr lang="zh-CN" altLang="en-US" sz="2800" b="1">
                <a:latin typeface="楷体" panose="02010609060101010101" pitchFamily="49" charset="-122"/>
                <a:ea typeface="楷体" panose="02010609060101010101" pitchFamily="49" charset="-122"/>
              </a:rPr>
              <a:t>允许的最大频率为 </a:t>
            </a:r>
            <a:r>
              <a:rPr lang="en-US" altLang="zh-CN" sz="2800" b="1">
                <a:latin typeface="楷体" panose="02010609060101010101" pitchFamily="49" charset="-122"/>
                <a:ea typeface="楷体" panose="02010609060101010101" pitchFamily="49" charset="-122"/>
              </a:rPr>
              <a:t>36MHz </a:t>
            </a:r>
            <a:r>
              <a:rPr lang="zh-CN" altLang="en-US" sz="2800" b="1">
                <a:latin typeface="楷体" panose="02010609060101010101" pitchFamily="49" charset="-122"/>
                <a:ea typeface="楷体" panose="02010609060101010101" pitchFamily="49" charset="-122"/>
              </a:rPr>
              <a:t>，所以</a:t>
            </a:r>
            <a:r>
              <a:rPr lang="en-US" altLang="zh-CN" sz="2800" b="1">
                <a:latin typeface="楷体" panose="02010609060101010101" pitchFamily="49" charset="-122"/>
                <a:ea typeface="楷体" panose="02010609060101010101" pitchFamily="49" charset="-122"/>
              </a:rPr>
              <a:t>APB1</a:t>
            </a:r>
            <a:r>
              <a:rPr lang="zh-CN" altLang="en-US" sz="2800" b="1">
                <a:latin typeface="楷体" panose="02010609060101010101" pitchFamily="49" charset="-122"/>
                <a:ea typeface="楷体" panose="02010609060101010101" pitchFamily="49" charset="-122"/>
              </a:rPr>
              <a:t>的预分频系数可以取任意数值；当预分频系数</a:t>
            </a:r>
            <a:r>
              <a:rPr lang="en-US" altLang="zh-CN" sz="2800" b="1">
                <a:latin typeface="楷体" panose="02010609060101010101" pitchFamily="49" charset="-122"/>
                <a:ea typeface="楷体" panose="02010609060101010101" pitchFamily="49" charset="-122"/>
              </a:rPr>
              <a:t>=1</a:t>
            </a:r>
            <a:r>
              <a:rPr lang="zh-CN" altLang="en-US" sz="2800" b="1">
                <a:latin typeface="楷体" panose="02010609060101010101" pitchFamily="49" charset="-122"/>
                <a:ea typeface="楷体" panose="02010609060101010101" pitchFamily="49" charset="-122"/>
              </a:rPr>
              <a:t>时，</a:t>
            </a:r>
            <a:r>
              <a:rPr lang="en-US" altLang="zh-CN" sz="2800" b="1">
                <a:latin typeface="楷体" panose="02010609060101010101" pitchFamily="49" charset="-122"/>
                <a:ea typeface="楷体" panose="02010609060101010101" pitchFamily="49" charset="-122"/>
              </a:rPr>
              <a:t>APB1=36MHz</a:t>
            </a:r>
            <a:r>
              <a:rPr lang="zh-CN" altLang="en-US" sz="2800" b="1">
                <a:latin typeface="楷体" panose="02010609060101010101" pitchFamily="49" charset="-122"/>
                <a:ea typeface="楷体" panose="02010609060101010101" pitchFamily="49" charset="-122"/>
              </a:rPr>
              <a:t>，</a:t>
            </a:r>
            <a:r>
              <a:rPr lang="en-US" altLang="zh-CN" sz="2800" b="1">
                <a:latin typeface="楷体" panose="02010609060101010101" pitchFamily="49" charset="-122"/>
                <a:ea typeface="楷体" panose="02010609060101010101" pitchFamily="49" charset="-122"/>
              </a:rPr>
              <a:t>TIM2~7</a:t>
            </a:r>
            <a:r>
              <a:rPr lang="zh-CN" altLang="en-US" sz="2800" b="1">
                <a:latin typeface="楷体" panose="02010609060101010101" pitchFamily="49" charset="-122"/>
                <a:ea typeface="楷体" panose="02010609060101010101" pitchFamily="49" charset="-122"/>
              </a:rPr>
              <a:t>的时钟频</a:t>
            </a:r>
            <a:r>
              <a:rPr lang="en-US" altLang="zh-CN" sz="2800" b="1">
                <a:latin typeface="楷体" panose="02010609060101010101" pitchFamily="49" charset="-122"/>
                <a:ea typeface="楷体" panose="02010609060101010101" pitchFamily="49" charset="-122"/>
              </a:rPr>
              <a:t>=36MHz(</a:t>
            </a:r>
            <a:r>
              <a:rPr lang="zh-CN" altLang="en-US" sz="2800" b="1">
                <a:latin typeface="楷体" panose="02010609060101010101" pitchFamily="49" charset="-122"/>
                <a:ea typeface="楷体" panose="02010609060101010101" pitchFamily="49" charset="-122"/>
              </a:rPr>
              <a:t>倍频器不起作用</a:t>
            </a:r>
            <a:r>
              <a:rPr lang="en-US" altLang="zh-CN" sz="2800" b="1">
                <a:latin typeface="楷体" panose="02010609060101010101" pitchFamily="49" charset="-122"/>
                <a:ea typeface="楷体" panose="02010609060101010101" pitchFamily="49" charset="-122"/>
              </a:rPr>
              <a:t>)</a:t>
            </a:r>
            <a:r>
              <a:rPr lang="zh-CN" altLang="en-US" sz="2800" b="1">
                <a:latin typeface="楷体" panose="02010609060101010101" pitchFamily="49" charset="-122"/>
                <a:ea typeface="楷体" panose="02010609060101010101" pitchFamily="49" charset="-122"/>
              </a:rPr>
              <a:t>；当预分频系数 </a:t>
            </a:r>
            <a:r>
              <a:rPr lang="en-US" altLang="zh-CN" sz="2800" b="1">
                <a:latin typeface="楷体" panose="02010609060101010101" pitchFamily="49" charset="-122"/>
                <a:ea typeface="楷体" panose="02010609060101010101" pitchFamily="49" charset="-122"/>
              </a:rPr>
              <a:t>=2 </a:t>
            </a:r>
            <a:r>
              <a:rPr lang="zh-CN" altLang="en-US" sz="2800" b="1">
                <a:latin typeface="楷体" panose="02010609060101010101" pitchFamily="49" charset="-122"/>
                <a:ea typeface="楷体" panose="02010609060101010101" pitchFamily="49" charset="-122"/>
              </a:rPr>
              <a:t>时， </a:t>
            </a:r>
            <a:r>
              <a:rPr lang="en-US" altLang="zh-CN" sz="2800" b="1">
                <a:latin typeface="楷体" panose="02010609060101010101" pitchFamily="49" charset="-122"/>
                <a:ea typeface="楷体" panose="02010609060101010101" pitchFamily="49" charset="-122"/>
              </a:rPr>
              <a:t>APB1=18MHz</a:t>
            </a:r>
            <a:r>
              <a:rPr lang="zh-CN" altLang="en-US" sz="2800" b="1">
                <a:latin typeface="楷体" panose="02010609060101010101" pitchFamily="49" charset="-122"/>
                <a:ea typeface="楷体" panose="02010609060101010101" pitchFamily="49" charset="-122"/>
              </a:rPr>
              <a:t>，在倍频器的作用下，</a:t>
            </a:r>
            <a:r>
              <a:rPr lang="en-US" altLang="zh-CN" sz="2800" b="1">
                <a:latin typeface="楷体" panose="02010609060101010101" pitchFamily="49" charset="-122"/>
                <a:ea typeface="楷体" panose="02010609060101010101" pitchFamily="49" charset="-122"/>
              </a:rPr>
              <a:t>TIM2~7</a:t>
            </a:r>
            <a:r>
              <a:rPr lang="zh-CN" altLang="en-US" sz="2800" b="1">
                <a:latin typeface="楷体" panose="02010609060101010101" pitchFamily="49" charset="-122"/>
                <a:ea typeface="楷体" panose="02010609060101010101" pitchFamily="49" charset="-122"/>
              </a:rPr>
              <a:t>的时钟频率</a:t>
            </a:r>
            <a:r>
              <a:rPr lang="en-US" altLang="zh-CN" sz="2800" b="1">
                <a:latin typeface="楷体" panose="02010609060101010101" pitchFamily="49" charset="-122"/>
                <a:ea typeface="楷体" panose="02010609060101010101" pitchFamily="49" charset="-122"/>
              </a:rPr>
              <a:t>=36MHz </a:t>
            </a:r>
            <a:r>
              <a:rPr lang="zh-CN" altLang="en-US" sz="2800" b="1">
                <a:latin typeface="楷体" panose="02010609060101010101" pitchFamily="49" charset="-122"/>
                <a:ea typeface="楷体" panose="02010609060101010101" pitchFamily="49" charset="-122"/>
              </a:rPr>
              <a:t>。只所以如此是因为</a:t>
            </a:r>
            <a:r>
              <a:rPr lang="en-US" altLang="zh-CN" sz="2800" b="1">
                <a:latin typeface="楷体" panose="02010609060101010101" pitchFamily="49" charset="-122"/>
                <a:ea typeface="楷体" panose="02010609060101010101" pitchFamily="49" charset="-122"/>
              </a:rPr>
              <a:t>APB1</a:t>
            </a:r>
            <a:r>
              <a:rPr lang="zh-CN" altLang="en-US" sz="2800" b="1">
                <a:latin typeface="楷体" panose="02010609060101010101" pitchFamily="49" charset="-122"/>
                <a:ea typeface="楷体" panose="02010609060101010101" pitchFamily="49" charset="-122"/>
              </a:rPr>
              <a:t>不但要为</a:t>
            </a:r>
            <a:r>
              <a:rPr lang="en-US" altLang="zh-CN" sz="2800" b="1">
                <a:latin typeface="楷体" panose="02010609060101010101" pitchFamily="49" charset="-122"/>
                <a:ea typeface="楷体" panose="02010609060101010101" pitchFamily="49" charset="-122"/>
              </a:rPr>
              <a:t>TIM2~7</a:t>
            </a:r>
            <a:r>
              <a:rPr lang="zh-CN" altLang="en-US" sz="2800" b="1">
                <a:latin typeface="楷体" panose="02010609060101010101" pitchFamily="49" charset="-122"/>
                <a:ea typeface="楷体" panose="02010609060101010101" pitchFamily="49" charset="-122"/>
              </a:rPr>
              <a:t>提供时钟，而且还要为其它外设提供时钟；设置这个倍频器可以在保证其它外设使用较低时钟频率时，</a:t>
            </a:r>
            <a:r>
              <a:rPr lang="en-US" altLang="zh-CN" sz="2800" b="1">
                <a:latin typeface="楷体" panose="02010609060101010101" pitchFamily="49" charset="-122"/>
                <a:ea typeface="楷体" panose="02010609060101010101" pitchFamily="49" charset="-122"/>
              </a:rPr>
              <a:t>TIM2~7 </a:t>
            </a:r>
            <a:r>
              <a:rPr lang="zh-CN" altLang="en-US" sz="2800" b="1">
                <a:latin typeface="楷体" panose="02010609060101010101" pitchFamily="49" charset="-122"/>
                <a:ea typeface="楷体" panose="02010609060101010101" pitchFamily="49" charset="-122"/>
              </a:rPr>
              <a:t>仍能得到较高的时钟频率。</a:t>
            </a:r>
          </a:p>
        </p:txBody>
      </p:sp>
    </p:spTree>
    <p:extLst>
      <p:ext uri="{BB962C8B-B14F-4D97-AF65-F5344CB8AC3E}">
        <p14:creationId xmlns:p14="http://schemas.microsoft.com/office/powerpoint/2010/main" val="194559266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6B28152D-7B18-4FC3-9C44-DD5128FEAF34}"/>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C08F63A1-10F4-495C-8D21-5710513DF478}"/>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13</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Cortex-M3</a:t>
            </a:r>
            <a:r>
              <a:rPr lang="zh-CN" altLang="en-US" sz="3200" b="1">
                <a:solidFill>
                  <a:schemeClr val="tx2"/>
                </a:solidFill>
                <a:latin typeface="黑体" panose="02010609060101010101" pitchFamily="49" charset="-122"/>
                <a:ea typeface="黑体" panose="02010609060101010101" pitchFamily="49" charset="-122"/>
              </a:rPr>
              <a:t>串行通信</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DB509164-8AAA-48ED-B0C0-B6D3C643F5BD}"/>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4052898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D0B118B6-5814-451C-8ED3-D304E9F69C51}"/>
              </a:ext>
            </a:extLst>
          </p:cNvPr>
          <p:cNvSpPr txBox="1">
            <a:spLocks noChangeArrowheads="1"/>
          </p:cNvSpPr>
          <p:nvPr/>
        </p:nvSpPr>
        <p:spPr bwMode="auto">
          <a:xfrm>
            <a:off x="1992313" y="549276"/>
            <a:ext cx="3167062"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总线时序</a:t>
            </a:r>
          </a:p>
        </p:txBody>
      </p:sp>
      <p:graphicFrame>
        <p:nvGraphicFramePr>
          <p:cNvPr id="29699" name="对象 2">
            <a:extLst>
              <a:ext uri="{FF2B5EF4-FFF2-40B4-BE49-F238E27FC236}">
                <a16:creationId xmlns:a16="http://schemas.microsoft.com/office/drawing/2014/main" id="{0C131AFF-7DFF-4AD6-AB02-6F1D08A32F82}"/>
              </a:ext>
            </a:extLst>
          </p:cNvPr>
          <p:cNvGraphicFramePr>
            <a:graphicFrameLocks noChangeAspect="1"/>
          </p:cNvGraphicFramePr>
          <p:nvPr/>
        </p:nvGraphicFramePr>
        <p:xfrm>
          <a:off x="2711451" y="1412875"/>
          <a:ext cx="6480175" cy="5226050"/>
        </p:xfrm>
        <a:graphic>
          <a:graphicData uri="http://schemas.openxmlformats.org/presentationml/2006/ole">
            <mc:AlternateContent xmlns:mc="http://schemas.openxmlformats.org/markup-compatibility/2006">
              <mc:Choice xmlns:v="urn:schemas-microsoft-com:vml" Requires="v">
                <p:oleObj spid="_x0000_s4099" name="Microsoft Drawing" r:id="rId4" imgW="3187700" imgH="2578100" progId="MSDraw">
                  <p:embed/>
                </p:oleObj>
              </mc:Choice>
              <mc:Fallback>
                <p:oleObj name="Microsoft Drawing" r:id="rId4" imgW="3187700" imgH="2578100" progId="MSDraw">
                  <p:embed/>
                  <p:pic>
                    <p:nvPicPr>
                      <p:cNvPr id="29699" name="对象 2">
                        <a:extLst>
                          <a:ext uri="{FF2B5EF4-FFF2-40B4-BE49-F238E27FC236}">
                            <a16:creationId xmlns:a16="http://schemas.microsoft.com/office/drawing/2014/main" id="{0C131AFF-7DFF-4AD6-AB02-6F1D08A32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451" y="1412875"/>
                        <a:ext cx="6480175" cy="522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0" name="矩形 3">
            <a:extLst>
              <a:ext uri="{FF2B5EF4-FFF2-40B4-BE49-F238E27FC236}">
                <a16:creationId xmlns:a16="http://schemas.microsoft.com/office/drawing/2014/main" id="{E54A4BE3-C731-40F6-894C-1EDAE2DAA7B0}"/>
              </a:ext>
            </a:extLst>
          </p:cNvPr>
          <p:cNvSpPr>
            <a:spLocks noChangeArrowheads="1"/>
          </p:cNvSpPr>
          <p:nvPr/>
        </p:nvSpPr>
        <p:spPr bwMode="auto">
          <a:xfrm>
            <a:off x="4440239" y="871538"/>
            <a:ext cx="3887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50000"/>
            </a:pPr>
            <a:r>
              <a:rPr lang="en-US" altLang="zh-CN" sz="2400" b="1">
                <a:solidFill>
                  <a:srgbClr val="9900CC"/>
                </a:solidFill>
                <a:latin typeface="华文楷体" panose="02010600040101010101" pitchFamily="2" charset="-122"/>
                <a:ea typeface="华文楷体" panose="02010600040101010101" pitchFamily="2" charset="-122"/>
              </a:rPr>
              <a:t>8086</a:t>
            </a:r>
            <a:r>
              <a:rPr lang="zh-CN" altLang="en-US" sz="2400" b="1">
                <a:solidFill>
                  <a:srgbClr val="9900CC"/>
                </a:solidFill>
                <a:latin typeface="华文楷体" panose="02010600040101010101" pitchFamily="2" charset="-122"/>
                <a:ea typeface="华文楷体" panose="02010600040101010101" pitchFamily="2" charset="-122"/>
              </a:rPr>
              <a:t>存储器读周期时序图</a:t>
            </a:r>
          </a:p>
        </p:txBody>
      </p:sp>
    </p:spTree>
    <p:extLst>
      <p:ext uri="{BB962C8B-B14F-4D97-AF65-F5344CB8AC3E}">
        <p14:creationId xmlns:p14="http://schemas.microsoft.com/office/powerpoint/2010/main" val="1239019015"/>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CEEC36BD-C74C-4291-A35D-5EDF85D9B2B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串行通信的概念</a:t>
            </a:r>
          </a:p>
        </p:txBody>
      </p:sp>
      <p:sp>
        <p:nvSpPr>
          <p:cNvPr id="13315" name="Text Box 3">
            <a:extLst>
              <a:ext uri="{FF2B5EF4-FFF2-40B4-BE49-F238E27FC236}">
                <a16:creationId xmlns:a16="http://schemas.microsoft.com/office/drawing/2014/main" id="{B801E0B6-D794-4E06-9219-D711E59E14BF}"/>
              </a:ext>
            </a:extLst>
          </p:cNvPr>
          <p:cNvSpPr txBox="1">
            <a:spLocks noChangeArrowheads="1"/>
          </p:cNvSpPr>
          <p:nvPr/>
        </p:nvSpPr>
        <p:spPr bwMode="auto">
          <a:xfrm>
            <a:off x="2095501" y="1462089"/>
            <a:ext cx="56880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None/>
            </a:pPr>
            <a:r>
              <a:rPr kumimoji="1" lang="en-US" altLang="zh-CN" sz="2800" b="1">
                <a:solidFill>
                  <a:srgbClr val="9900CC"/>
                </a:solidFill>
                <a:latin typeface="Times New Roman" panose="02020603050405020304" pitchFamily="18" charset="0"/>
              </a:rPr>
              <a:t>1  </a:t>
            </a:r>
            <a:r>
              <a:rPr kumimoji="1" lang="zh-CN" altLang="en-US" sz="2800" b="1">
                <a:solidFill>
                  <a:srgbClr val="9900CC"/>
                </a:solidFill>
                <a:latin typeface="Times New Roman" panose="02020603050405020304" pitchFamily="18" charset="0"/>
              </a:rPr>
              <a:t>串行通信的基本概念</a:t>
            </a:r>
          </a:p>
        </p:txBody>
      </p:sp>
      <p:sp>
        <p:nvSpPr>
          <p:cNvPr id="13316" name="Text Box 4">
            <a:extLst>
              <a:ext uri="{FF2B5EF4-FFF2-40B4-BE49-F238E27FC236}">
                <a16:creationId xmlns:a16="http://schemas.microsoft.com/office/drawing/2014/main" id="{BA1C2E4F-DC8E-4ECF-AE89-E4F3043CCF9C}"/>
              </a:ext>
            </a:extLst>
          </p:cNvPr>
          <p:cNvSpPr txBox="1">
            <a:spLocks noChangeArrowheads="1"/>
          </p:cNvSpPr>
          <p:nvPr/>
        </p:nvSpPr>
        <p:spPr bwMode="auto">
          <a:xfrm>
            <a:off x="1906589" y="1984376"/>
            <a:ext cx="8243887"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25000"/>
              </a:lnSpc>
            </a:pPr>
            <a:r>
              <a:rPr lang="zh-CN" altLang="en-US" sz="2400" b="1">
                <a:solidFill>
                  <a:srgbClr val="4819DF"/>
                </a:solidFill>
                <a:ea typeface="幼圆" panose="02010509060101010101" pitchFamily="49" charset="-122"/>
              </a:rPr>
              <a:t>并行通信是指计算机与</a:t>
            </a:r>
            <a:r>
              <a:rPr lang="en-US" altLang="zh-CN" sz="2400" b="1">
                <a:solidFill>
                  <a:srgbClr val="4819DF"/>
                </a:solidFill>
                <a:ea typeface="幼圆" panose="02010509060101010101" pitchFamily="49" charset="-122"/>
              </a:rPr>
              <a:t>I/O</a:t>
            </a:r>
            <a:r>
              <a:rPr lang="zh-CN" altLang="en-US" sz="2400" b="1">
                <a:solidFill>
                  <a:srgbClr val="4819DF"/>
                </a:solidFill>
                <a:ea typeface="幼圆" panose="02010509060101010101" pitchFamily="49" charset="-122"/>
              </a:rPr>
              <a:t>设备之间通过多条传输线交换数据，数据的各位同时进行传送。</a:t>
            </a:r>
            <a:endParaRPr lang="en-US" altLang="zh-CN" sz="2400" b="1">
              <a:solidFill>
                <a:srgbClr val="4819DF"/>
              </a:solidFill>
              <a:ea typeface="幼圆" panose="02010509060101010101" pitchFamily="49" charset="-122"/>
            </a:endParaRPr>
          </a:p>
          <a:p>
            <a:pPr eaLnBrk="1" hangingPunct="1">
              <a:lnSpc>
                <a:spcPct val="125000"/>
              </a:lnSpc>
            </a:pPr>
            <a:r>
              <a:rPr lang="zh-CN" altLang="en-US" sz="2400" b="1">
                <a:solidFill>
                  <a:srgbClr val="4819DF"/>
                </a:solidFill>
                <a:ea typeface="幼圆" panose="02010509060101010101" pitchFamily="49" charset="-122"/>
              </a:rPr>
              <a:t>串行通讯指外设和计算机间使用一根数据线或一对差分线一位一位地传输数据，每一位数据都占据一个固定的时间长度。</a:t>
            </a:r>
          </a:p>
        </p:txBody>
      </p:sp>
      <p:pic>
        <p:nvPicPr>
          <p:cNvPr id="13317" name="Picture 5">
            <a:extLst>
              <a:ext uri="{FF2B5EF4-FFF2-40B4-BE49-F238E27FC236}">
                <a16:creationId xmlns:a16="http://schemas.microsoft.com/office/drawing/2014/main" id="{04310154-E33A-42F5-A2E1-BCF78DDA8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950" y="3983039"/>
            <a:ext cx="3721100"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8" name="Text Box 6">
            <a:extLst>
              <a:ext uri="{FF2B5EF4-FFF2-40B4-BE49-F238E27FC236}">
                <a16:creationId xmlns:a16="http://schemas.microsoft.com/office/drawing/2014/main" id="{EF42B917-BDF9-4ECD-965A-7F0527BCE2EB}"/>
              </a:ext>
            </a:extLst>
          </p:cNvPr>
          <p:cNvSpPr txBox="1">
            <a:spLocks noChangeArrowheads="1"/>
          </p:cNvSpPr>
          <p:nvPr/>
        </p:nvSpPr>
        <p:spPr bwMode="auto">
          <a:xfrm>
            <a:off x="1846264" y="5157789"/>
            <a:ext cx="8497887"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b="1">
                <a:solidFill>
                  <a:srgbClr val="4819DF"/>
                </a:solidFill>
                <a:ea typeface="幼圆" panose="02010509060101010101" pitchFamily="49" charset="-122"/>
              </a:rPr>
              <a:t>        </a:t>
            </a:r>
            <a:r>
              <a:rPr lang="zh-CN" altLang="en-US" sz="2400" b="1">
                <a:solidFill>
                  <a:srgbClr val="4819DF"/>
                </a:solidFill>
                <a:ea typeface="幼圆" panose="02010509060101010101" pitchFamily="49" charset="-122"/>
              </a:rPr>
              <a:t>“串行”是指外设与接口电路之间的信息传送方式，</a:t>
            </a:r>
            <a:r>
              <a:rPr lang="en-US" altLang="zh-CN" sz="2400" b="1">
                <a:solidFill>
                  <a:srgbClr val="4819DF"/>
                </a:solidFill>
                <a:ea typeface="幼圆" panose="02010509060101010101" pitchFamily="49" charset="-122"/>
              </a:rPr>
              <a:t>CPU</a:t>
            </a:r>
            <a:r>
              <a:rPr lang="zh-CN" altLang="en-US" sz="2400" b="1">
                <a:solidFill>
                  <a:srgbClr val="4819DF"/>
                </a:solidFill>
                <a:ea typeface="幼圆" panose="02010509060101010101" pitchFamily="49" charset="-122"/>
              </a:rPr>
              <a:t>与接口之间仍按并行方式工作。</a:t>
            </a:r>
            <a:endParaRPr lang="en-US" altLang="zh-CN" sz="2400" b="1">
              <a:solidFill>
                <a:srgbClr val="4819DF"/>
              </a:solidFill>
              <a:ea typeface="幼圆" panose="02010509060101010101" pitchFamily="49" charset="-122"/>
            </a:endParaRPr>
          </a:p>
          <a:p>
            <a:pPr eaLnBrk="1" hangingPunct="1"/>
            <a:r>
              <a:rPr lang="zh-CN" altLang="en-US" sz="2400" b="1">
                <a:solidFill>
                  <a:srgbClr val="4819DF"/>
                </a:solidFill>
                <a:ea typeface="幼圆" panose="02010509060101010101" pitchFamily="49" charset="-122"/>
              </a:rPr>
              <a:t>        为了保证数据传输的正确性，要求通信双方遵循某种约定的规范（即，通信协议）</a:t>
            </a:r>
          </a:p>
        </p:txBody>
      </p:sp>
    </p:spTree>
    <p:extLst>
      <p:ext uri="{BB962C8B-B14F-4D97-AF65-F5344CB8AC3E}">
        <p14:creationId xmlns:p14="http://schemas.microsoft.com/office/powerpoint/2010/main" val="1517715014"/>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D77B98A7-34BB-4817-9EC0-A2D219F75C3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串行通信及接口电路</a:t>
            </a:r>
          </a:p>
        </p:txBody>
      </p:sp>
      <p:pic>
        <p:nvPicPr>
          <p:cNvPr id="14339" name="Picture 2">
            <a:extLst>
              <a:ext uri="{FF2B5EF4-FFF2-40B4-BE49-F238E27FC236}">
                <a16:creationId xmlns:a16="http://schemas.microsoft.com/office/drawing/2014/main" id="{DDCE2047-DAF6-4E6D-84DD-F9CEDE391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04926"/>
            <a:ext cx="9144000" cy="535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4663179"/>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FE800020-4D52-4401-B4D3-DAD5A4A8DC8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信息传输的检错和纠错</a:t>
            </a:r>
          </a:p>
        </p:txBody>
      </p:sp>
      <p:sp>
        <p:nvSpPr>
          <p:cNvPr id="15363" name="Text Box 3">
            <a:extLst>
              <a:ext uri="{FF2B5EF4-FFF2-40B4-BE49-F238E27FC236}">
                <a16:creationId xmlns:a16="http://schemas.microsoft.com/office/drawing/2014/main" id="{D1FCB263-7A4B-44E3-97B9-1FF51744100E}"/>
              </a:ext>
            </a:extLst>
          </p:cNvPr>
          <p:cNvSpPr txBox="1">
            <a:spLocks noChangeArrowheads="1"/>
          </p:cNvSpPr>
          <p:nvPr/>
        </p:nvSpPr>
        <p:spPr bwMode="auto">
          <a:xfrm>
            <a:off x="1770063" y="1700214"/>
            <a:ext cx="8647112"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30000"/>
              </a:lnSpc>
              <a:buFontTx/>
              <a:buChar char="•"/>
            </a:pPr>
            <a:r>
              <a:rPr lang="zh-CN" altLang="en-US" sz="2200" b="1">
                <a:solidFill>
                  <a:srgbClr val="4819DF"/>
                </a:solidFill>
                <a:ea typeface="幼圆" panose="02010509060101010101" pitchFamily="49" charset="-122"/>
              </a:rPr>
              <a:t>串行数据在传输过程中，由于干扰可能引起信息的出错</a:t>
            </a:r>
          </a:p>
          <a:p>
            <a:pPr lvl="1" eaLnBrk="1" hangingPunct="1">
              <a:lnSpc>
                <a:spcPct val="150000"/>
              </a:lnSpc>
            </a:pPr>
            <a:r>
              <a:rPr lang="zh-CN" altLang="en-US" sz="2200" b="1">
                <a:solidFill>
                  <a:srgbClr val="4819DF"/>
                </a:solidFill>
                <a:ea typeface="幼圆" panose="02010509060101010101" pitchFamily="49" charset="-122"/>
              </a:rPr>
              <a:t>  如何发现传输中的错误，叫</a:t>
            </a:r>
            <a:r>
              <a:rPr lang="zh-CN" altLang="en-US" sz="2400" b="1">
                <a:solidFill>
                  <a:srgbClr val="FF6600"/>
                </a:solidFill>
              </a:rPr>
              <a:t>检错</a:t>
            </a:r>
            <a:r>
              <a:rPr kumimoji="1" lang="zh-CN" altLang="en-US" sz="2400" b="1">
                <a:latin typeface="Times New Roman" panose="02020603050405020304" pitchFamily="18" charset="0"/>
              </a:rPr>
              <a:t>。</a:t>
            </a:r>
          </a:p>
          <a:p>
            <a:pPr lvl="1" eaLnBrk="1" hangingPunct="1"/>
            <a:r>
              <a:rPr lang="zh-CN" altLang="en-US" sz="2200" b="1">
                <a:solidFill>
                  <a:srgbClr val="4819DF"/>
                </a:solidFill>
                <a:ea typeface="幼圆" panose="02010509060101010101" pitchFamily="49" charset="-122"/>
              </a:rPr>
              <a:t>  发现错误后，如何消除错误，叫</a:t>
            </a:r>
            <a:r>
              <a:rPr lang="zh-CN" altLang="en-US" sz="2400" b="1">
                <a:solidFill>
                  <a:srgbClr val="FF6600"/>
                </a:solidFill>
              </a:rPr>
              <a:t>纠错</a:t>
            </a:r>
          </a:p>
          <a:p>
            <a:pPr eaLnBrk="1" hangingPunct="1">
              <a:lnSpc>
                <a:spcPct val="150000"/>
              </a:lnSpc>
              <a:buFontTx/>
              <a:buChar char="•"/>
            </a:pPr>
            <a:r>
              <a:rPr lang="zh-CN" altLang="en-US" sz="2200" b="1">
                <a:solidFill>
                  <a:srgbClr val="4819DF"/>
                </a:solidFill>
                <a:ea typeface="幼圆" panose="02010509060101010101" pitchFamily="49" charset="-122"/>
              </a:rPr>
              <a:t>最简单的检错方法是奇偶校验，即在传送字符的各位之外，再传送</a:t>
            </a:r>
            <a:r>
              <a:rPr lang="en-US" altLang="zh-CN" sz="2200" b="1">
                <a:solidFill>
                  <a:srgbClr val="4819DF"/>
                </a:solidFill>
                <a:ea typeface="幼圆" panose="02010509060101010101" pitchFamily="49" charset="-122"/>
              </a:rPr>
              <a:t>1</a:t>
            </a:r>
            <a:r>
              <a:rPr lang="zh-CN" altLang="en-US" sz="2200" b="1">
                <a:solidFill>
                  <a:srgbClr val="4819DF"/>
                </a:solidFill>
                <a:ea typeface="幼圆" panose="02010509060101010101" pitchFamily="49" charset="-122"/>
              </a:rPr>
              <a:t>位奇</a:t>
            </a:r>
            <a:r>
              <a:rPr lang="en-US" altLang="zh-CN" sz="2200" b="1">
                <a:solidFill>
                  <a:srgbClr val="4819DF"/>
                </a:solidFill>
                <a:ea typeface="幼圆" panose="02010509060101010101" pitchFamily="49" charset="-122"/>
              </a:rPr>
              <a:t>/</a:t>
            </a:r>
            <a:r>
              <a:rPr lang="zh-CN" altLang="en-US" sz="2200" b="1">
                <a:solidFill>
                  <a:srgbClr val="4819DF"/>
                </a:solidFill>
                <a:ea typeface="幼圆" panose="02010509060101010101" pitchFamily="49" charset="-122"/>
              </a:rPr>
              <a:t>偶校验位。可采用奇校验或偶校验。</a:t>
            </a:r>
          </a:p>
          <a:p>
            <a:pPr lvl="1" eaLnBrk="1" hangingPunct="1">
              <a:lnSpc>
                <a:spcPct val="130000"/>
              </a:lnSpc>
            </a:pPr>
            <a:r>
              <a:rPr lang="zh-CN" altLang="en-US" sz="2400" b="1">
                <a:solidFill>
                  <a:srgbClr val="FF6600"/>
                </a:solidFill>
              </a:rPr>
              <a:t>奇校验</a:t>
            </a:r>
            <a:r>
              <a:rPr kumimoji="1" lang="zh-CN" altLang="en-US" sz="2400" b="1">
                <a:latin typeface="Times New Roman" panose="02020603050405020304" pitchFamily="18" charset="0"/>
              </a:rPr>
              <a:t>：</a:t>
            </a:r>
            <a:r>
              <a:rPr lang="zh-CN" altLang="en-US" sz="2200" b="1">
                <a:ea typeface="幼圆" panose="02010509060101010101" pitchFamily="49" charset="-122"/>
              </a:rPr>
              <a:t>所有传送的数位（含字符的各数位和校验位）中，</a:t>
            </a:r>
            <a:r>
              <a:rPr lang="en-US" altLang="zh-CN" sz="2200" b="1">
                <a:ea typeface="幼圆" panose="02010509060101010101" pitchFamily="49" charset="-122"/>
              </a:rPr>
              <a:t>1</a:t>
            </a:r>
            <a:r>
              <a:rPr lang="zh-CN" altLang="en-US" sz="2200" b="1">
                <a:ea typeface="幼圆" panose="02010509060101010101" pitchFamily="49" charset="-122"/>
              </a:rPr>
              <a:t>的个数为奇数</a:t>
            </a:r>
          </a:p>
          <a:p>
            <a:pPr lvl="1" eaLnBrk="1" hangingPunct="1">
              <a:lnSpc>
                <a:spcPct val="130000"/>
              </a:lnSpc>
            </a:pPr>
            <a:r>
              <a:rPr lang="zh-CN" altLang="en-US" sz="2400" b="1">
                <a:solidFill>
                  <a:srgbClr val="FF6600"/>
                </a:solidFill>
              </a:rPr>
              <a:t>偶校验</a:t>
            </a:r>
            <a:r>
              <a:rPr kumimoji="1" lang="zh-CN" altLang="en-US" sz="2400" b="1">
                <a:latin typeface="Times New Roman" panose="02020603050405020304" pitchFamily="18" charset="0"/>
              </a:rPr>
              <a:t>：</a:t>
            </a:r>
            <a:r>
              <a:rPr lang="zh-CN" altLang="en-US" sz="2200" b="1">
                <a:ea typeface="幼圆" panose="02010509060101010101" pitchFamily="49" charset="-122"/>
              </a:rPr>
              <a:t>所有传送的数位（含字符的各数位和校验位）中，</a:t>
            </a:r>
            <a:r>
              <a:rPr lang="en-US" altLang="zh-CN" sz="2200" b="1">
                <a:ea typeface="幼圆" panose="02010509060101010101" pitchFamily="49" charset="-122"/>
              </a:rPr>
              <a:t>1</a:t>
            </a:r>
            <a:r>
              <a:rPr lang="zh-CN" altLang="en-US" sz="2200" b="1">
                <a:ea typeface="幼圆" panose="02010509060101010101" pitchFamily="49" charset="-122"/>
              </a:rPr>
              <a:t>的个数为偶数</a:t>
            </a:r>
            <a:endParaRPr lang="en-US" altLang="zh-CN" sz="2200" b="1">
              <a:ea typeface="幼圆" panose="02010509060101010101" pitchFamily="49" charset="-122"/>
            </a:endParaRPr>
          </a:p>
          <a:p>
            <a:pPr lvl="1" eaLnBrk="1" hangingPunct="1">
              <a:lnSpc>
                <a:spcPct val="130000"/>
              </a:lnSpc>
            </a:pPr>
            <a:r>
              <a:rPr lang="zh-CN" altLang="en-US" sz="2200" b="1">
                <a:solidFill>
                  <a:srgbClr val="FF0000"/>
                </a:solidFill>
                <a:ea typeface="幼圆" panose="02010509060101010101" pitchFamily="49" charset="-122"/>
              </a:rPr>
              <a:t>奇偶校验能够检测出</a:t>
            </a:r>
            <a:r>
              <a:rPr lang="en-US" altLang="zh-CN" sz="2200" b="1">
                <a:solidFill>
                  <a:srgbClr val="FF0000"/>
                </a:solidFill>
                <a:ea typeface="幼圆" panose="02010509060101010101" pitchFamily="49" charset="-122"/>
              </a:rPr>
              <a:t>1</a:t>
            </a:r>
            <a:r>
              <a:rPr lang="zh-CN" altLang="en-US" sz="2200" b="1">
                <a:solidFill>
                  <a:srgbClr val="FF0000"/>
                </a:solidFill>
                <a:ea typeface="幼圆" panose="02010509060101010101" pitchFamily="49" charset="-122"/>
              </a:rPr>
              <a:t>位误码，但是不能纠错。</a:t>
            </a:r>
          </a:p>
        </p:txBody>
      </p:sp>
    </p:spTree>
    <p:extLst>
      <p:ext uri="{BB962C8B-B14F-4D97-AF65-F5344CB8AC3E}">
        <p14:creationId xmlns:p14="http://schemas.microsoft.com/office/powerpoint/2010/main" val="1325515564"/>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7D8309D5-1A30-471C-877F-7A4A98040AA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串行数据传输方式</a:t>
            </a:r>
          </a:p>
        </p:txBody>
      </p:sp>
      <p:sp>
        <p:nvSpPr>
          <p:cNvPr id="16387" name="Text Box 5">
            <a:extLst>
              <a:ext uri="{FF2B5EF4-FFF2-40B4-BE49-F238E27FC236}">
                <a16:creationId xmlns:a16="http://schemas.microsoft.com/office/drawing/2014/main" id="{8176EB92-B250-476B-B88A-CF31F8E735AF}"/>
              </a:ext>
            </a:extLst>
          </p:cNvPr>
          <p:cNvSpPr txBox="1">
            <a:spLocks noChangeArrowheads="1"/>
          </p:cNvSpPr>
          <p:nvPr/>
        </p:nvSpPr>
        <p:spPr bwMode="auto">
          <a:xfrm>
            <a:off x="1755775" y="1412875"/>
            <a:ext cx="41529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2800" b="1">
                <a:solidFill>
                  <a:srgbClr val="008000"/>
                </a:solidFill>
              </a:rPr>
              <a:t>（</a:t>
            </a:r>
            <a:r>
              <a:rPr kumimoji="1" lang="en-US" altLang="zh-CN" sz="2800" b="1">
                <a:solidFill>
                  <a:srgbClr val="008000"/>
                </a:solidFill>
              </a:rPr>
              <a:t>a</a:t>
            </a:r>
            <a:r>
              <a:rPr kumimoji="1" lang="zh-CN" altLang="en-US" sz="2800" b="1">
                <a:solidFill>
                  <a:srgbClr val="008000"/>
                </a:solidFill>
              </a:rPr>
              <a:t>）全双工方式</a:t>
            </a:r>
          </a:p>
        </p:txBody>
      </p:sp>
      <p:sp>
        <p:nvSpPr>
          <p:cNvPr id="16388" name="Text Box 6">
            <a:extLst>
              <a:ext uri="{FF2B5EF4-FFF2-40B4-BE49-F238E27FC236}">
                <a16:creationId xmlns:a16="http://schemas.microsoft.com/office/drawing/2014/main" id="{6CBF7800-B18D-49CC-B887-11A5DAFDF0A7}"/>
              </a:ext>
            </a:extLst>
          </p:cNvPr>
          <p:cNvSpPr txBox="1">
            <a:spLocks noChangeArrowheads="1"/>
          </p:cNvSpPr>
          <p:nvPr/>
        </p:nvSpPr>
        <p:spPr bwMode="auto">
          <a:xfrm>
            <a:off x="1847850" y="1935163"/>
            <a:ext cx="53022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b="1">
                <a:ea typeface="幼圆" panose="02010509060101010101" pitchFamily="49" charset="-122"/>
              </a:rPr>
              <a:t>双方能同时进行发送和接收</a:t>
            </a:r>
          </a:p>
        </p:txBody>
      </p:sp>
      <p:pic>
        <p:nvPicPr>
          <p:cNvPr id="16389" name="Picture 7">
            <a:extLst>
              <a:ext uri="{FF2B5EF4-FFF2-40B4-BE49-F238E27FC236}">
                <a16:creationId xmlns:a16="http://schemas.microsoft.com/office/drawing/2014/main" id="{774C67BB-914D-4D0F-B6E3-12A4615A0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75" y="2565400"/>
            <a:ext cx="415290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5">
            <a:extLst>
              <a:ext uri="{FF2B5EF4-FFF2-40B4-BE49-F238E27FC236}">
                <a16:creationId xmlns:a16="http://schemas.microsoft.com/office/drawing/2014/main" id="{B2332B1F-6AB6-4C4C-8F0C-B52C813B3222}"/>
              </a:ext>
            </a:extLst>
          </p:cNvPr>
          <p:cNvSpPr txBox="1">
            <a:spLocks noChangeArrowheads="1"/>
          </p:cNvSpPr>
          <p:nvPr/>
        </p:nvSpPr>
        <p:spPr bwMode="auto">
          <a:xfrm>
            <a:off x="5880101" y="1484314"/>
            <a:ext cx="39608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2800" b="1">
                <a:solidFill>
                  <a:srgbClr val="008000"/>
                </a:solidFill>
              </a:rPr>
              <a:t>（</a:t>
            </a:r>
            <a:r>
              <a:rPr kumimoji="1" lang="en-US" altLang="zh-CN" sz="2800" b="1">
                <a:solidFill>
                  <a:srgbClr val="008000"/>
                </a:solidFill>
              </a:rPr>
              <a:t>b</a:t>
            </a:r>
            <a:r>
              <a:rPr kumimoji="1" lang="zh-CN" altLang="en-US" sz="2800" b="1">
                <a:solidFill>
                  <a:srgbClr val="008000"/>
                </a:solidFill>
              </a:rPr>
              <a:t>）单工方式</a:t>
            </a:r>
          </a:p>
        </p:txBody>
      </p:sp>
      <p:sp>
        <p:nvSpPr>
          <p:cNvPr id="8" name="Text Box 6">
            <a:extLst>
              <a:ext uri="{FF2B5EF4-FFF2-40B4-BE49-F238E27FC236}">
                <a16:creationId xmlns:a16="http://schemas.microsoft.com/office/drawing/2014/main" id="{CCC92943-63B1-4753-B912-D236D10F81FE}"/>
              </a:ext>
            </a:extLst>
          </p:cNvPr>
          <p:cNvSpPr txBox="1">
            <a:spLocks noChangeArrowheads="1"/>
          </p:cNvSpPr>
          <p:nvPr/>
        </p:nvSpPr>
        <p:spPr bwMode="auto">
          <a:xfrm>
            <a:off x="6088063" y="2006600"/>
            <a:ext cx="4400550" cy="50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25000"/>
              </a:lnSpc>
            </a:pPr>
            <a:r>
              <a:rPr lang="zh-CN" altLang="en-US" sz="2400" b="1">
                <a:ea typeface="幼圆" panose="02010509060101010101" pitchFamily="49" charset="-122"/>
              </a:rPr>
              <a:t>数据按照一个固定的方向传送</a:t>
            </a:r>
          </a:p>
        </p:txBody>
      </p:sp>
      <p:pic>
        <p:nvPicPr>
          <p:cNvPr id="9" name="Picture 2">
            <a:extLst>
              <a:ext uri="{FF2B5EF4-FFF2-40B4-BE49-F238E27FC236}">
                <a16:creationId xmlns:a16="http://schemas.microsoft.com/office/drawing/2014/main" id="{F4019B1D-0037-4E8A-AD97-C1F44F9BDA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038" y="2565400"/>
            <a:ext cx="4602162" cy="13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2">
            <a:extLst>
              <a:ext uri="{FF2B5EF4-FFF2-40B4-BE49-F238E27FC236}">
                <a16:creationId xmlns:a16="http://schemas.microsoft.com/office/drawing/2014/main" id="{F0B59895-B004-4A73-8A1A-9C02F3C1972B}"/>
              </a:ext>
            </a:extLst>
          </p:cNvPr>
          <p:cNvSpPr txBox="1">
            <a:spLocks noChangeArrowheads="1"/>
          </p:cNvSpPr>
          <p:nvPr/>
        </p:nvSpPr>
        <p:spPr bwMode="auto">
          <a:xfrm>
            <a:off x="1703389" y="4233864"/>
            <a:ext cx="40354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2800" b="1">
                <a:solidFill>
                  <a:srgbClr val="008000"/>
                </a:solidFill>
              </a:rPr>
              <a:t>（</a:t>
            </a:r>
            <a:r>
              <a:rPr kumimoji="1" lang="en-US" altLang="zh-CN" sz="2800" b="1">
                <a:solidFill>
                  <a:srgbClr val="008000"/>
                </a:solidFill>
              </a:rPr>
              <a:t>c</a:t>
            </a:r>
            <a:r>
              <a:rPr kumimoji="1" lang="zh-CN" altLang="en-US" sz="2800" b="1">
                <a:solidFill>
                  <a:srgbClr val="008000"/>
                </a:solidFill>
              </a:rPr>
              <a:t>）半双工方式</a:t>
            </a:r>
          </a:p>
        </p:txBody>
      </p:sp>
      <p:sp>
        <p:nvSpPr>
          <p:cNvPr id="11" name="Text Box 3">
            <a:extLst>
              <a:ext uri="{FF2B5EF4-FFF2-40B4-BE49-F238E27FC236}">
                <a16:creationId xmlns:a16="http://schemas.microsoft.com/office/drawing/2014/main" id="{904DC74C-B329-47FA-BDA8-B297EDC39A78}"/>
              </a:ext>
            </a:extLst>
          </p:cNvPr>
          <p:cNvSpPr txBox="1">
            <a:spLocks noChangeArrowheads="1"/>
          </p:cNvSpPr>
          <p:nvPr/>
        </p:nvSpPr>
        <p:spPr bwMode="auto">
          <a:xfrm>
            <a:off x="1774825" y="4727575"/>
            <a:ext cx="8496300" cy="96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25000"/>
              </a:lnSpc>
            </a:pPr>
            <a:r>
              <a:rPr lang="zh-CN" altLang="en-US" sz="2400" b="1">
                <a:ea typeface="幼圆" panose="02010509060101010101" pitchFamily="49" charset="-122"/>
              </a:rPr>
              <a:t>        只有</a:t>
            </a:r>
            <a:r>
              <a:rPr lang="en-US" altLang="zh-CN" sz="2400" b="1">
                <a:ea typeface="幼圆" panose="02010509060101010101" pitchFamily="49" charset="-122"/>
              </a:rPr>
              <a:t>1</a:t>
            </a:r>
            <a:r>
              <a:rPr lang="zh-CN" altLang="en-US" sz="2400" b="1">
                <a:ea typeface="幼圆" panose="02010509060101010101" pitchFamily="49" charset="-122"/>
              </a:rPr>
              <a:t>根数据线传送数据信号，要求通讯双方的发送和接收由电子开关切换。</a:t>
            </a:r>
          </a:p>
        </p:txBody>
      </p:sp>
      <p:pic>
        <p:nvPicPr>
          <p:cNvPr id="12" name="Picture 4">
            <a:extLst>
              <a:ext uri="{FF2B5EF4-FFF2-40B4-BE49-F238E27FC236}">
                <a16:creationId xmlns:a16="http://schemas.microsoft.com/office/drawing/2014/main" id="{A5821CAD-532F-4614-949C-6176B2FA3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4413" y="5476876"/>
            <a:ext cx="5410200"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0182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31D2780D-BC91-4ECF-BD03-699E54CA237D}"/>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传输速率</a:t>
            </a:r>
          </a:p>
        </p:txBody>
      </p:sp>
      <p:sp>
        <p:nvSpPr>
          <p:cNvPr id="17411" name="Text Box 3">
            <a:extLst>
              <a:ext uri="{FF2B5EF4-FFF2-40B4-BE49-F238E27FC236}">
                <a16:creationId xmlns:a16="http://schemas.microsoft.com/office/drawing/2014/main" id="{5AFABBFF-F412-444E-B2AD-4F80A0095CAC}"/>
              </a:ext>
            </a:extLst>
          </p:cNvPr>
          <p:cNvSpPr txBox="1">
            <a:spLocks noChangeArrowheads="1"/>
          </p:cNvSpPr>
          <p:nvPr/>
        </p:nvSpPr>
        <p:spPr bwMode="auto">
          <a:xfrm>
            <a:off x="2063751" y="1562101"/>
            <a:ext cx="7993063"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25000"/>
              </a:lnSpc>
            </a:pPr>
            <a:r>
              <a:rPr lang="zh-CN" altLang="en-US" sz="2200" b="1">
                <a:ea typeface="幼圆" panose="02010509060101010101" pitchFamily="49" charset="-122"/>
              </a:rPr>
              <a:t>在串行通讯中，用</a:t>
            </a:r>
            <a:r>
              <a:rPr lang="zh-CN" altLang="en-US" sz="2200" b="1">
                <a:solidFill>
                  <a:srgbClr val="4819DF"/>
                </a:solidFill>
                <a:ea typeface="幼圆" panose="02010509060101010101" pitchFamily="49" charset="-122"/>
              </a:rPr>
              <a:t>波特率</a:t>
            </a:r>
            <a:r>
              <a:rPr lang="zh-CN" altLang="en-US" sz="2200" b="1">
                <a:ea typeface="幼圆" panose="02010509060101010101" pitchFamily="49" charset="-122"/>
              </a:rPr>
              <a:t>来描述数据的传输速率</a:t>
            </a:r>
          </a:p>
          <a:p>
            <a:pPr eaLnBrk="1" hangingPunct="1">
              <a:lnSpc>
                <a:spcPct val="125000"/>
              </a:lnSpc>
            </a:pPr>
            <a:r>
              <a:rPr lang="zh-CN" altLang="en-US" sz="2200" b="1">
                <a:solidFill>
                  <a:srgbClr val="4819DF"/>
                </a:solidFill>
                <a:ea typeface="幼圆" panose="02010509060101010101" pitchFamily="49" charset="-122"/>
              </a:rPr>
              <a:t>波特率</a:t>
            </a:r>
            <a:r>
              <a:rPr lang="zh-CN" altLang="en-US" sz="2200" b="1">
                <a:ea typeface="幼圆" panose="02010509060101010101" pitchFamily="49" charset="-122"/>
              </a:rPr>
              <a:t>，即每秒钟传送的二进制位数，简写为</a:t>
            </a:r>
            <a:r>
              <a:rPr lang="en-US" altLang="zh-CN" sz="2200" b="1">
                <a:ea typeface="幼圆" panose="02010509060101010101" pitchFamily="49" charset="-122"/>
              </a:rPr>
              <a:t>bps</a:t>
            </a:r>
          </a:p>
        </p:txBody>
      </p:sp>
      <p:pic>
        <p:nvPicPr>
          <p:cNvPr id="17412" name="Picture 4">
            <a:extLst>
              <a:ext uri="{FF2B5EF4-FFF2-40B4-BE49-F238E27FC236}">
                <a16:creationId xmlns:a16="http://schemas.microsoft.com/office/drawing/2014/main" id="{9366BCF4-882D-4EE5-9015-D6025618E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9" y="2636839"/>
            <a:ext cx="6048375" cy="89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3" name="Rectangle 5">
            <a:extLst>
              <a:ext uri="{FF2B5EF4-FFF2-40B4-BE49-F238E27FC236}">
                <a16:creationId xmlns:a16="http://schemas.microsoft.com/office/drawing/2014/main" id="{1C48447A-2C28-4949-9576-442BFE0E0349}"/>
              </a:ext>
            </a:extLst>
          </p:cNvPr>
          <p:cNvSpPr>
            <a:spLocks noChangeArrowheads="1"/>
          </p:cNvSpPr>
          <p:nvPr/>
        </p:nvSpPr>
        <p:spPr bwMode="auto">
          <a:xfrm>
            <a:off x="1905000" y="3721100"/>
            <a:ext cx="8439150" cy="113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200" b="1">
                <a:ea typeface="幼圆" panose="02010509060101010101" pitchFamily="49" charset="-122"/>
              </a:rPr>
              <a:t>接收时钟</a:t>
            </a:r>
            <a:r>
              <a:rPr lang="en-US" altLang="zh-CN" sz="2200" b="1">
                <a:ea typeface="幼圆" panose="02010509060101010101" pitchFamily="49" charset="-122"/>
              </a:rPr>
              <a:t>/</a:t>
            </a:r>
            <a:r>
              <a:rPr lang="zh-CN" altLang="en-US" sz="2200" b="1">
                <a:ea typeface="幼圆" panose="02010509060101010101" pitchFamily="49" charset="-122"/>
              </a:rPr>
              <a:t>发送时钟是波特率的倍数，称为</a:t>
            </a:r>
            <a:r>
              <a:rPr kumimoji="1" lang="zh-CN" altLang="en-US" sz="2400" b="1">
                <a:solidFill>
                  <a:srgbClr val="0000FF"/>
                </a:solidFill>
                <a:latin typeface="Times New Roman" panose="02020603050405020304" pitchFamily="18" charset="0"/>
              </a:rPr>
              <a:t>波特率因子</a:t>
            </a:r>
            <a:r>
              <a:rPr kumimoji="1" lang="zh-CN" altLang="en-US" sz="2400" b="1">
                <a:latin typeface="Times New Roman" panose="02020603050405020304" pitchFamily="18" charset="0"/>
              </a:rPr>
              <a:t>。</a:t>
            </a:r>
          </a:p>
          <a:p>
            <a:pPr eaLnBrk="1" hangingPunct="1"/>
            <a:r>
              <a:rPr lang="zh-CN" altLang="en-US" sz="2200" b="1">
                <a:ea typeface="幼圆" panose="02010509060101010101" pitchFamily="49" charset="-122"/>
              </a:rPr>
              <a:t>例如波特率因子为</a:t>
            </a:r>
            <a:r>
              <a:rPr lang="en-US" altLang="zh-CN" sz="2200" b="1">
                <a:ea typeface="幼圆" panose="02010509060101010101" pitchFamily="49" charset="-122"/>
              </a:rPr>
              <a:t>32</a:t>
            </a:r>
            <a:r>
              <a:rPr lang="zh-CN" altLang="en-US" sz="2200" b="1">
                <a:ea typeface="幼圆" panose="02010509060101010101" pitchFamily="49" charset="-122"/>
              </a:rPr>
              <a:t>，则</a:t>
            </a:r>
            <a:r>
              <a:rPr lang="en-US" altLang="zh-CN" sz="2200" b="1">
                <a:ea typeface="幼圆" panose="02010509060101010101" pitchFamily="49" charset="-122"/>
              </a:rPr>
              <a:t>32</a:t>
            </a:r>
            <a:r>
              <a:rPr lang="zh-CN" altLang="en-US" sz="2200" b="1">
                <a:ea typeface="幼圆" panose="02010509060101010101" pitchFamily="49" charset="-122"/>
              </a:rPr>
              <a:t>个时钟脉冲移位</a:t>
            </a:r>
            <a:r>
              <a:rPr lang="en-US" altLang="zh-CN" sz="2200" b="1">
                <a:ea typeface="幼圆" panose="02010509060101010101" pitchFamily="49" charset="-122"/>
              </a:rPr>
              <a:t>1</a:t>
            </a:r>
            <a:r>
              <a:rPr lang="zh-CN" altLang="en-US" sz="2200" b="1">
                <a:ea typeface="幼圆" panose="02010509060101010101" pitchFamily="49" charset="-122"/>
              </a:rPr>
              <a:t>次。</a:t>
            </a:r>
            <a:r>
              <a:rPr kumimoji="1" lang="zh-CN" altLang="en-US" sz="2200" b="1">
                <a:solidFill>
                  <a:srgbClr val="0000FF"/>
                </a:solidFill>
                <a:latin typeface="Times New Roman" panose="02020603050405020304" pitchFamily="18" charset="0"/>
              </a:rPr>
              <a:t>波特率与发送</a:t>
            </a:r>
            <a:r>
              <a:rPr kumimoji="1" lang="en-US" altLang="zh-CN" sz="2200" b="1">
                <a:solidFill>
                  <a:srgbClr val="0000FF"/>
                </a:solidFill>
                <a:latin typeface="Times New Roman" panose="02020603050405020304" pitchFamily="18" charset="0"/>
              </a:rPr>
              <a:t>/</a:t>
            </a:r>
            <a:r>
              <a:rPr kumimoji="1" lang="zh-CN" altLang="en-US" sz="2200" b="1">
                <a:solidFill>
                  <a:srgbClr val="0000FF"/>
                </a:solidFill>
                <a:latin typeface="Times New Roman" panose="02020603050405020304" pitchFamily="18" charset="0"/>
              </a:rPr>
              <a:t>接收时钟的关系</a:t>
            </a:r>
            <a:r>
              <a:rPr lang="zh-CN" altLang="en-US" sz="2200" b="1">
                <a:ea typeface="幼圆" panose="02010509060101010101" pitchFamily="49" charset="-122"/>
              </a:rPr>
              <a:t>为</a:t>
            </a:r>
            <a:r>
              <a:rPr kumimoji="1" lang="en-US" altLang="zh-CN" sz="2000" b="1">
                <a:latin typeface="Times New Roman" panose="02020603050405020304" pitchFamily="18" charset="0"/>
              </a:rPr>
              <a:t>:</a:t>
            </a:r>
          </a:p>
        </p:txBody>
      </p:sp>
      <p:sp>
        <p:nvSpPr>
          <p:cNvPr id="17414" name="Rectangle 6">
            <a:extLst>
              <a:ext uri="{FF2B5EF4-FFF2-40B4-BE49-F238E27FC236}">
                <a16:creationId xmlns:a16="http://schemas.microsoft.com/office/drawing/2014/main" id="{C14842DD-C969-450C-8650-D25B358628D5}"/>
              </a:ext>
            </a:extLst>
          </p:cNvPr>
          <p:cNvSpPr>
            <a:spLocks noChangeArrowheads="1"/>
          </p:cNvSpPr>
          <p:nvPr/>
        </p:nvSpPr>
        <p:spPr bwMode="auto">
          <a:xfrm>
            <a:off x="2230439" y="5732463"/>
            <a:ext cx="743108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200" b="1">
                <a:solidFill>
                  <a:srgbClr val="4819DF"/>
                </a:solidFill>
                <a:ea typeface="幼圆" panose="02010509060101010101" pitchFamily="49" charset="-122"/>
              </a:rPr>
              <a:t>例：</a:t>
            </a:r>
            <a:r>
              <a:rPr lang="zh-CN" altLang="en-US" sz="2200" b="1">
                <a:ea typeface="幼圆" panose="02010509060101010101" pitchFamily="49" charset="-122"/>
              </a:rPr>
              <a:t>波特率</a:t>
            </a:r>
            <a:r>
              <a:rPr lang="en-US" altLang="zh-CN" sz="2200" b="1">
                <a:ea typeface="幼圆" panose="02010509060101010101" pitchFamily="49" charset="-122"/>
              </a:rPr>
              <a:t>=9600bps</a:t>
            </a:r>
            <a:r>
              <a:rPr lang="zh-CN" altLang="en-US" sz="2200" b="1">
                <a:ea typeface="幼圆" panose="02010509060101010101" pitchFamily="49" charset="-122"/>
              </a:rPr>
              <a:t>，波特率因子</a:t>
            </a:r>
            <a:r>
              <a:rPr lang="en-US" altLang="zh-CN" sz="2200" b="1">
                <a:ea typeface="幼圆" panose="02010509060101010101" pitchFamily="49" charset="-122"/>
              </a:rPr>
              <a:t>=16</a:t>
            </a:r>
            <a:r>
              <a:rPr lang="zh-CN" altLang="en-US" sz="2200" b="1">
                <a:ea typeface="幼圆" panose="02010509060101010101" pitchFamily="49" charset="-122"/>
              </a:rPr>
              <a:t>，则</a:t>
            </a:r>
          </a:p>
          <a:p>
            <a:pPr eaLnBrk="1" hangingPunct="1"/>
            <a:r>
              <a:rPr lang="zh-CN" altLang="en-US" sz="2200" b="1">
                <a:ea typeface="幼圆" panose="02010509060101010101" pitchFamily="49" charset="-122"/>
              </a:rPr>
              <a:t>接收时钟和发送时钟频率</a:t>
            </a:r>
            <a:r>
              <a:rPr lang="en-US" altLang="zh-CN" sz="2200" b="1">
                <a:ea typeface="幼圆" panose="02010509060101010101" pitchFamily="49" charset="-122"/>
              </a:rPr>
              <a:t>=9600×16=153600Hz</a:t>
            </a:r>
          </a:p>
        </p:txBody>
      </p:sp>
      <p:grpSp>
        <p:nvGrpSpPr>
          <p:cNvPr id="17415" name="Group 7">
            <a:extLst>
              <a:ext uri="{FF2B5EF4-FFF2-40B4-BE49-F238E27FC236}">
                <a16:creationId xmlns:a16="http://schemas.microsoft.com/office/drawing/2014/main" id="{79F72D7E-399D-4C8D-8079-D6A037E90F66}"/>
              </a:ext>
            </a:extLst>
          </p:cNvPr>
          <p:cNvGrpSpPr>
            <a:grpSpLocks/>
          </p:cNvGrpSpPr>
          <p:nvPr/>
        </p:nvGrpSpPr>
        <p:grpSpPr bwMode="auto">
          <a:xfrm>
            <a:off x="3055938" y="4868864"/>
            <a:ext cx="6640512" cy="701675"/>
            <a:chOff x="1511" y="1315"/>
            <a:chExt cx="4182" cy="442"/>
          </a:xfrm>
        </p:grpSpPr>
        <p:sp>
          <p:nvSpPr>
            <p:cNvPr id="17416" name="Text Box 8">
              <a:extLst>
                <a:ext uri="{FF2B5EF4-FFF2-40B4-BE49-F238E27FC236}">
                  <a16:creationId xmlns:a16="http://schemas.microsoft.com/office/drawing/2014/main" id="{3464AC08-E5C6-4DB9-8829-4C2C9B7A2767}"/>
                </a:ext>
              </a:extLst>
            </p:cNvPr>
            <p:cNvSpPr txBox="1">
              <a:spLocks noChangeArrowheads="1"/>
            </p:cNvSpPr>
            <p:nvPr/>
          </p:nvSpPr>
          <p:spPr bwMode="auto">
            <a:xfrm>
              <a:off x="1511" y="1411"/>
              <a:ext cx="338" cy="250"/>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2000">
                  <a:solidFill>
                    <a:srgbClr val="FF0000"/>
                  </a:solidFill>
                  <a:latin typeface="Times New Roman" panose="02020603050405020304" pitchFamily="18" charset="0"/>
                </a:rPr>
                <a:t>bps</a:t>
              </a:r>
            </a:p>
          </p:txBody>
        </p:sp>
        <p:sp>
          <p:nvSpPr>
            <p:cNvPr id="17417" name="Text Box 9">
              <a:extLst>
                <a:ext uri="{FF2B5EF4-FFF2-40B4-BE49-F238E27FC236}">
                  <a16:creationId xmlns:a16="http://schemas.microsoft.com/office/drawing/2014/main" id="{5A89FC2C-0E0E-4F5F-B064-1663CA85E111}"/>
                </a:ext>
              </a:extLst>
            </p:cNvPr>
            <p:cNvSpPr txBox="1">
              <a:spLocks noChangeArrowheads="1"/>
            </p:cNvSpPr>
            <p:nvPr/>
          </p:nvSpPr>
          <p:spPr bwMode="auto">
            <a:xfrm>
              <a:off x="1568" y="1411"/>
              <a:ext cx="736" cy="250"/>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2000">
                  <a:solidFill>
                    <a:srgbClr val="FF0000"/>
                  </a:solidFill>
                  <a:latin typeface="Times New Roman" panose="02020603050405020304" pitchFamily="18" charset="0"/>
                </a:rPr>
                <a:t>  =  </a:t>
              </a:r>
            </a:p>
          </p:txBody>
        </p:sp>
        <p:sp>
          <p:nvSpPr>
            <p:cNvPr id="17418" name="Line 10">
              <a:extLst>
                <a:ext uri="{FF2B5EF4-FFF2-40B4-BE49-F238E27FC236}">
                  <a16:creationId xmlns:a16="http://schemas.microsoft.com/office/drawing/2014/main" id="{A4083F35-B1E1-4563-A252-C5B8142D3971}"/>
                </a:ext>
              </a:extLst>
            </p:cNvPr>
            <p:cNvSpPr>
              <a:spLocks noChangeShapeType="1"/>
            </p:cNvSpPr>
            <p:nvPr/>
          </p:nvSpPr>
          <p:spPr bwMode="auto">
            <a:xfrm>
              <a:off x="2208" y="1536"/>
              <a:ext cx="624" cy="0"/>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419" name="Text Box 11">
              <a:extLst>
                <a:ext uri="{FF2B5EF4-FFF2-40B4-BE49-F238E27FC236}">
                  <a16:creationId xmlns:a16="http://schemas.microsoft.com/office/drawing/2014/main" id="{9CB4B127-4DAB-43E4-AD52-B50837920A9D}"/>
                </a:ext>
              </a:extLst>
            </p:cNvPr>
            <p:cNvSpPr txBox="1">
              <a:spLocks noChangeArrowheads="1"/>
            </p:cNvSpPr>
            <p:nvPr/>
          </p:nvSpPr>
          <p:spPr bwMode="auto">
            <a:xfrm>
              <a:off x="2144" y="1315"/>
              <a:ext cx="800" cy="250"/>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2000">
                  <a:solidFill>
                    <a:srgbClr val="FF0000"/>
                  </a:solidFill>
                  <a:latin typeface="Times New Roman" panose="02020603050405020304" pitchFamily="18" charset="0"/>
                </a:rPr>
                <a:t>收</a:t>
              </a:r>
              <a:r>
                <a:rPr kumimoji="1" lang="en-US" altLang="zh-CN" sz="2000">
                  <a:solidFill>
                    <a:srgbClr val="FF0000"/>
                  </a:solidFill>
                  <a:latin typeface="Times New Roman" panose="02020603050405020304" pitchFamily="18" charset="0"/>
                </a:rPr>
                <a:t>/</a:t>
              </a:r>
              <a:r>
                <a:rPr kumimoji="1" lang="zh-CN" altLang="en-US" sz="2000">
                  <a:solidFill>
                    <a:srgbClr val="FF0000"/>
                  </a:solidFill>
                  <a:latin typeface="Times New Roman" panose="02020603050405020304" pitchFamily="18" charset="0"/>
                </a:rPr>
                <a:t>发时钟</a:t>
              </a:r>
            </a:p>
          </p:txBody>
        </p:sp>
        <p:sp>
          <p:nvSpPr>
            <p:cNvPr id="17420" name="Text Box 12">
              <a:extLst>
                <a:ext uri="{FF2B5EF4-FFF2-40B4-BE49-F238E27FC236}">
                  <a16:creationId xmlns:a16="http://schemas.microsoft.com/office/drawing/2014/main" id="{F29ECCA5-4B58-4530-B76B-29E962E712C0}"/>
                </a:ext>
              </a:extLst>
            </p:cNvPr>
            <p:cNvSpPr txBox="1">
              <a:spLocks noChangeArrowheads="1"/>
            </p:cNvSpPr>
            <p:nvPr/>
          </p:nvSpPr>
          <p:spPr bwMode="auto">
            <a:xfrm>
              <a:off x="2398" y="1507"/>
              <a:ext cx="196" cy="250"/>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2000">
                  <a:solidFill>
                    <a:srgbClr val="FF0000"/>
                  </a:solidFill>
                  <a:latin typeface="Times New Roman" panose="02020603050405020304" pitchFamily="18" charset="0"/>
                </a:rPr>
                <a:t>n</a:t>
              </a:r>
            </a:p>
          </p:txBody>
        </p:sp>
        <p:sp>
          <p:nvSpPr>
            <p:cNvPr id="17421" name="Text Box 13">
              <a:extLst>
                <a:ext uri="{FF2B5EF4-FFF2-40B4-BE49-F238E27FC236}">
                  <a16:creationId xmlns:a16="http://schemas.microsoft.com/office/drawing/2014/main" id="{1AD9DFB6-01AA-42EF-9C1A-436E97D3600B}"/>
                </a:ext>
              </a:extLst>
            </p:cNvPr>
            <p:cNvSpPr txBox="1">
              <a:spLocks noChangeArrowheads="1"/>
            </p:cNvSpPr>
            <p:nvPr/>
          </p:nvSpPr>
          <p:spPr bwMode="auto">
            <a:xfrm>
              <a:off x="3376" y="1477"/>
              <a:ext cx="196" cy="250"/>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2000">
                  <a:solidFill>
                    <a:srgbClr val="FF0000"/>
                  </a:solidFill>
                  <a:latin typeface="Times New Roman" panose="02020603050405020304" pitchFamily="18" charset="0"/>
                </a:rPr>
                <a:t>n</a:t>
              </a:r>
            </a:p>
          </p:txBody>
        </p:sp>
        <p:sp>
          <p:nvSpPr>
            <p:cNvPr id="17422" name="Text Box 14">
              <a:extLst>
                <a:ext uri="{FF2B5EF4-FFF2-40B4-BE49-F238E27FC236}">
                  <a16:creationId xmlns:a16="http://schemas.microsoft.com/office/drawing/2014/main" id="{098B56DE-29B0-4212-B63A-2C689B2F49FD}"/>
                </a:ext>
              </a:extLst>
            </p:cNvPr>
            <p:cNvSpPr txBox="1">
              <a:spLocks noChangeArrowheads="1"/>
            </p:cNvSpPr>
            <p:nvPr/>
          </p:nvSpPr>
          <p:spPr bwMode="auto">
            <a:xfrm>
              <a:off x="3408" y="1485"/>
              <a:ext cx="2285" cy="233"/>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a:solidFill>
                    <a:srgbClr val="FF0000"/>
                  </a:solidFill>
                  <a:latin typeface="Times New Roman" panose="02020603050405020304" pitchFamily="18" charset="0"/>
                </a:rPr>
                <a:t>叫波特率因子</a:t>
              </a:r>
              <a:r>
                <a:rPr kumimoji="1" lang="en-US" altLang="zh-CN">
                  <a:solidFill>
                    <a:srgbClr val="FF0000"/>
                  </a:solidFill>
                  <a:latin typeface="Times New Roman" panose="02020603050405020304" pitchFamily="18" charset="0"/>
                </a:rPr>
                <a:t>,(</a:t>
              </a:r>
              <a:r>
                <a:rPr kumimoji="1" lang="zh-CN" altLang="en-US">
                  <a:solidFill>
                    <a:srgbClr val="FF0000"/>
                  </a:solidFill>
                  <a:latin typeface="Times New Roman" panose="02020603050405020304" pitchFamily="18" charset="0"/>
                </a:rPr>
                <a:t>可取 </a:t>
              </a:r>
              <a:r>
                <a:rPr kumimoji="1" lang="en-US" altLang="zh-CN">
                  <a:solidFill>
                    <a:srgbClr val="FF0000"/>
                  </a:solidFill>
                  <a:latin typeface="Times New Roman" panose="02020603050405020304" pitchFamily="18" charset="0"/>
                </a:rPr>
                <a:t>1, 16,  64)</a:t>
              </a:r>
              <a:endParaRPr kumimoji="1" lang="en-US" altLang="zh-CN" sz="2000">
                <a:solidFill>
                  <a:srgbClr val="FF0000"/>
                </a:solidFill>
                <a:latin typeface="Times New Roman" panose="02020603050405020304" pitchFamily="18" charset="0"/>
              </a:endParaRPr>
            </a:p>
          </p:txBody>
        </p:sp>
      </p:grpSp>
    </p:spTree>
    <p:extLst>
      <p:ext uri="{BB962C8B-B14F-4D97-AF65-F5344CB8AC3E}">
        <p14:creationId xmlns:p14="http://schemas.microsoft.com/office/powerpoint/2010/main" val="683746208"/>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ADC881B9-36E4-4E88-9AE8-72FBEB278C7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3600" b="1">
                <a:latin typeface="Arial" panose="020B0604020202020204" pitchFamily="34" charset="0"/>
                <a:ea typeface="黑体" panose="02010609060101010101" pitchFamily="49" charset="-122"/>
              </a:rPr>
              <a:t>信号的调制和解调</a:t>
            </a:r>
          </a:p>
        </p:txBody>
      </p:sp>
      <p:sp>
        <p:nvSpPr>
          <p:cNvPr id="18435" name="Text Box 3">
            <a:extLst>
              <a:ext uri="{FF2B5EF4-FFF2-40B4-BE49-F238E27FC236}">
                <a16:creationId xmlns:a16="http://schemas.microsoft.com/office/drawing/2014/main" id="{3C435A97-508A-491E-997E-8BA6462AE513}"/>
              </a:ext>
            </a:extLst>
          </p:cNvPr>
          <p:cNvSpPr txBox="1">
            <a:spLocks noChangeArrowheads="1"/>
          </p:cNvSpPr>
          <p:nvPr/>
        </p:nvSpPr>
        <p:spPr bwMode="auto">
          <a:xfrm>
            <a:off x="1676401" y="1916113"/>
            <a:ext cx="8785225"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25000"/>
              </a:lnSpc>
              <a:spcBef>
                <a:spcPts val="1200"/>
              </a:spcBef>
            </a:pPr>
            <a:r>
              <a:rPr lang="zh-CN" altLang="en-US" sz="2400" b="1">
                <a:ea typeface="幼圆" panose="02010509060101010101" pitchFamily="49" charset="-122"/>
              </a:rPr>
              <a:t>        数字信号的频带宽，而普通通信线路频带较窄，如电话线频带范围仅</a:t>
            </a:r>
            <a:r>
              <a:rPr lang="en-US" altLang="zh-CN" sz="2400" b="1">
                <a:ea typeface="幼圆" panose="02010509060101010101" pitchFamily="49" charset="-122"/>
              </a:rPr>
              <a:t>300~3400Hz</a:t>
            </a:r>
          </a:p>
          <a:p>
            <a:pPr eaLnBrk="1" hangingPunct="1">
              <a:lnSpc>
                <a:spcPct val="125000"/>
              </a:lnSpc>
              <a:spcBef>
                <a:spcPts val="1200"/>
              </a:spcBef>
            </a:pPr>
            <a:r>
              <a:rPr lang="zh-CN" altLang="en-US" sz="2400" b="1">
                <a:ea typeface="幼圆" panose="02010509060101010101" pitchFamily="49" charset="-122"/>
              </a:rPr>
              <a:t>        所以采用普通通信线路进行远程数据通信时，需要在发送端用调制器（</a:t>
            </a:r>
            <a:r>
              <a:rPr lang="en-US" altLang="zh-CN" sz="2400" b="1">
                <a:ea typeface="幼圆" panose="02010509060101010101" pitchFamily="49" charset="-122"/>
              </a:rPr>
              <a:t>Modulator</a:t>
            </a:r>
            <a:r>
              <a:rPr lang="zh-CN" altLang="en-US" sz="2400" b="1">
                <a:ea typeface="幼圆" panose="02010509060101010101" pitchFamily="49" charset="-122"/>
              </a:rPr>
              <a:t>）把数字信号转换为模拟信号，模拟信号经通信线路传送到接收方，接收方再以解调器（</a:t>
            </a:r>
            <a:r>
              <a:rPr lang="en-US" altLang="zh-CN" sz="2400" b="1">
                <a:ea typeface="幼圆" panose="02010509060101010101" pitchFamily="49" charset="-122"/>
              </a:rPr>
              <a:t>Demodulator</a:t>
            </a:r>
            <a:r>
              <a:rPr lang="zh-CN" altLang="en-US" sz="2400" b="1">
                <a:ea typeface="幼圆" panose="02010509060101010101" pitchFamily="49" charset="-122"/>
              </a:rPr>
              <a:t>），把模拟信号变为数字信号。</a:t>
            </a:r>
          </a:p>
          <a:p>
            <a:pPr eaLnBrk="1" hangingPunct="1">
              <a:lnSpc>
                <a:spcPct val="125000"/>
              </a:lnSpc>
              <a:spcBef>
                <a:spcPts val="1200"/>
              </a:spcBef>
            </a:pPr>
            <a:r>
              <a:rPr lang="zh-CN" altLang="en-US" sz="2400" b="1">
                <a:ea typeface="幼圆" panose="02010509060101010101" pitchFamily="49" charset="-122"/>
              </a:rPr>
              <a:t>        大多数情况下，调制器和解调器合在一个装置中</a:t>
            </a:r>
            <a:r>
              <a:rPr kumimoji="1" lang="zh-CN" altLang="en-US" sz="2800" b="1">
                <a:latin typeface="Times New Roman" panose="02020603050405020304" pitchFamily="18" charset="0"/>
              </a:rPr>
              <a:t>，</a:t>
            </a:r>
            <a:r>
              <a:rPr lang="zh-CN" altLang="en-US" sz="2400" b="1">
                <a:ea typeface="幼圆" panose="02010509060101010101" pitchFamily="49" charset="-122"/>
              </a:rPr>
              <a:t>称为</a:t>
            </a:r>
            <a:r>
              <a:rPr kumimoji="1" lang="zh-CN" altLang="en-US" sz="2800" b="1">
                <a:solidFill>
                  <a:srgbClr val="0000FF"/>
                </a:solidFill>
                <a:latin typeface="Times New Roman" panose="02020603050405020304" pitchFamily="18" charset="0"/>
              </a:rPr>
              <a:t>调制解调器</a:t>
            </a:r>
            <a:r>
              <a:rPr kumimoji="1" lang="en-US" altLang="zh-CN" sz="2800" b="1">
                <a:solidFill>
                  <a:srgbClr val="0000FF"/>
                </a:solidFill>
                <a:latin typeface="Times New Roman" panose="02020603050405020304" pitchFamily="18" charset="0"/>
              </a:rPr>
              <a:t>——Modem</a:t>
            </a:r>
          </a:p>
        </p:txBody>
      </p:sp>
    </p:spTree>
    <p:extLst>
      <p:ext uri="{BB962C8B-B14F-4D97-AF65-F5344CB8AC3E}">
        <p14:creationId xmlns:p14="http://schemas.microsoft.com/office/powerpoint/2010/main" val="2421600924"/>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BA8AB0C7-893B-4981-857C-8926035EFBD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3600" b="1">
                <a:latin typeface="Arial" panose="020B0604020202020204" pitchFamily="34" charset="0"/>
                <a:ea typeface="黑体" panose="02010609060101010101" pitchFamily="49" charset="-122"/>
              </a:rPr>
              <a:t>信号的调制和解调</a:t>
            </a:r>
          </a:p>
        </p:txBody>
      </p:sp>
      <p:sp>
        <p:nvSpPr>
          <p:cNvPr id="19459" name="Rectangle 2">
            <a:extLst>
              <a:ext uri="{FF2B5EF4-FFF2-40B4-BE49-F238E27FC236}">
                <a16:creationId xmlns:a16="http://schemas.microsoft.com/office/drawing/2014/main" id="{AC8BF2B7-3059-4958-9EFB-D52E6358423A}"/>
              </a:ext>
            </a:extLst>
          </p:cNvPr>
          <p:cNvSpPr>
            <a:spLocks noChangeArrowheads="1"/>
          </p:cNvSpPr>
          <p:nvPr/>
        </p:nvSpPr>
        <p:spPr bwMode="auto">
          <a:xfrm>
            <a:off x="1639888" y="1470025"/>
            <a:ext cx="8920162" cy="186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25000"/>
              </a:lnSpc>
            </a:pPr>
            <a:r>
              <a:rPr lang="zh-CN" altLang="en-US" sz="2800" b="1">
                <a:ea typeface="幼圆" panose="02010509060101010101" pitchFamily="49" charset="-122"/>
              </a:rPr>
              <a:t>        在通讯中，</a:t>
            </a:r>
            <a:r>
              <a:rPr lang="en-US" altLang="zh-CN" sz="2800" b="1">
                <a:ea typeface="幼圆" panose="02010509060101010101" pitchFamily="49" charset="-122"/>
              </a:rPr>
              <a:t>Modem</a:t>
            </a:r>
            <a:r>
              <a:rPr lang="zh-CN" altLang="en-US" sz="2800" b="1">
                <a:ea typeface="幼圆" panose="02010509060101010101" pitchFamily="49" charset="-122"/>
              </a:rPr>
              <a:t>起着传输信号的作用，是一种</a:t>
            </a:r>
            <a:r>
              <a:rPr lang="zh-CN" altLang="en-US" sz="2800" b="1">
                <a:solidFill>
                  <a:srgbClr val="9900CC"/>
                </a:solidFill>
                <a:ea typeface="幼圆" panose="02010509060101010101" pitchFamily="49" charset="-122"/>
              </a:rPr>
              <a:t>数据通讯设备</a:t>
            </a:r>
            <a:r>
              <a:rPr lang="zh-CN" altLang="en-US" sz="2800" b="1">
                <a:ea typeface="幼圆" panose="02010509060101010101" pitchFamily="49" charset="-122"/>
              </a:rPr>
              <a:t>，简称</a:t>
            </a:r>
            <a:r>
              <a:rPr kumimoji="1" lang="en-US" altLang="zh-CN" sz="3200" b="1">
                <a:solidFill>
                  <a:srgbClr val="0000FF"/>
                </a:solidFill>
                <a:latin typeface="Times New Roman" panose="02020603050405020304" pitchFamily="18" charset="0"/>
              </a:rPr>
              <a:t>DCE</a:t>
            </a:r>
          </a:p>
          <a:p>
            <a:pPr eaLnBrk="1" hangingPunct="1">
              <a:lnSpc>
                <a:spcPct val="125000"/>
              </a:lnSpc>
            </a:pPr>
            <a:r>
              <a:rPr lang="zh-CN" altLang="en-US" sz="2800" b="1">
                <a:ea typeface="幼圆" panose="02010509060101010101" pitchFamily="49" charset="-122"/>
              </a:rPr>
              <a:t>        接收设备和发送设备称为</a:t>
            </a:r>
            <a:r>
              <a:rPr lang="zh-CN" altLang="en-US" sz="2800" b="1">
                <a:solidFill>
                  <a:srgbClr val="9900CC"/>
                </a:solidFill>
                <a:ea typeface="幼圆" panose="02010509060101010101" pitchFamily="49" charset="-122"/>
              </a:rPr>
              <a:t>数据终端设备</a:t>
            </a:r>
            <a:r>
              <a:rPr lang="zh-CN" altLang="en-US" sz="2800" b="1">
                <a:ea typeface="幼圆" panose="02010509060101010101" pitchFamily="49" charset="-122"/>
              </a:rPr>
              <a:t>，简称</a:t>
            </a:r>
            <a:r>
              <a:rPr kumimoji="1" lang="en-US" altLang="zh-CN" sz="3200" b="1">
                <a:solidFill>
                  <a:srgbClr val="0000FF"/>
                </a:solidFill>
                <a:latin typeface="Times New Roman" panose="02020603050405020304" pitchFamily="18" charset="0"/>
              </a:rPr>
              <a:t>DTE</a:t>
            </a:r>
            <a:r>
              <a:rPr lang="zh-CN" altLang="en-US" sz="2800" b="1">
                <a:ea typeface="幼圆" panose="02010509060101010101" pitchFamily="49" charset="-122"/>
              </a:rPr>
              <a:t>。</a:t>
            </a:r>
          </a:p>
        </p:txBody>
      </p:sp>
      <p:pic>
        <p:nvPicPr>
          <p:cNvPr id="19460" name="Picture 3">
            <a:extLst>
              <a:ext uri="{FF2B5EF4-FFF2-40B4-BE49-F238E27FC236}">
                <a16:creationId xmlns:a16="http://schemas.microsoft.com/office/drawing/2014/main" id="{FBB6BDDA-2928-4F7B-BB05-4A456C816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3716338"/>
            <a:ext cx="839470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8906258"/>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1104A853-D393-44CF-82A2-A37E17E5C203}"/>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3600" b="1">
                <a:latin typeface="Arial" panose="020B0604020202020204" pitchFamily="34" charset="0"/>
                <a:ea typeface="黑体" panose="02010609060101010101" pitchFamily="49" charset="-122"/>
              </a:rPr>
              <a:t>串行通信的类型</a:t>
            </a:r>
          </a:p>
        </p:txBody>
      </p:sp>
      <p:sp>
        <p:nvSpPr>
          <p:cNvPr id="20483" name="Text Box 3">
            <a:extLst>
              <a:ext uri="{FF2B5EF4-FFF2-40B4-BE49-F238E27FC236}">
                <a16:creationId xmlns:a16="http://schemas.microsoft.com/office/drawing/2014/main" id="{537CD9EB-82AE-4164-8C66-FCFF2EA75F00}"/>
              </a:ext>
            </a:extLst>
          </p:cNvPr>
          <p:cNvSpPr txBox="1">
            <a:spLocks noChangeArrowheads="1"/>
          </p:cNvSpPr>
          <p:nvPr/>
        </p:nvSpPr>
        <p:spPr bwMode="auto">
          <a:xfrm>
            <a:off x="1778001" y="1412875"/>
            <a:ext cx="7485063"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b="1">
                <a:ea typeface="幼圆" panose="02010509060101010101" pitchFamily="49" charset="-122"/>
              </a:rPr>
              <a:t>串行通讯可以分为两种类型</a:t>
            </a:r>
            <a:r>
              <a:rPr kumimoji="1" lang="zh-CN" altLang="en-US" sz="2800" b="1">
                <a:latin typeface="Times New Roman" panose="02020603050405020304" pitchFamily="18" charset="0"/>
              </a:rPr>
              <a:t>：</a:t>
            </a:r>
            <a:r>
              <a:rPr kumimoji="1" lang="zh-CN" altLang="en-US" sz="2800" b="1">
                <a:solidFill>
                  <a:srgbClr val="0000FF"/>
                </a:solidFill>
                <a:latin typeface="Times New Roman" panose="02020603050405020304" pitchFamily="18" charset="0"/>
              </a:rPr>
              <a:t>同步通讯</a:t>
            </a:r>
            <a:r>
              <a:rPr kumimoji="1" lang="zh-CN" altLang="en-US" sz="2800" b="1">
                <a:latin typeface="Times New Roman" panose="02020603050405020304" pitchFamily="18" charset="0"/>
              </a:rPr>
              <a:t>、</a:t>
            </a:r>
            <a:r>
              <a:rPr kumimoji="1" lang="zh-CN" altLang="en-US" sz="2800" b="1">
                <a:solidFill>
                  <a:srgbClr val="0000FF"/>
                </a:solidFill>
                <a:latin typeface="Times New Roman" panose="02020603050405020304" pitchFamily="18" charset="0"/>
              </a:rPr>
              <a:t>异步通讯</a:t>
            </a:r>
            <a:endParaRPr kumimoji="1" lang="zh-CN" altLang="en-US" sz="2800" b="1">
              <a:latin typeface="Times New Roman" panose="02020603050405020304" pitchFamily="18" charset="0"/>
            </a:endParaRPr>
          </a:p>
        </p:txBody>
      </p:sp>
      <p:sp>
        <p:nvSpPr>
          <p:cNvPr id="20484" name="Rectangle 2">
            <a:extLst>
              <a:ext uri="{FF2B5EF4-FFF2-40B4-BE49-F238E27FC236}">
                <a16:creationId xmlns:a16="http://schemas.microsoft.com/office/drawing/2014/main" id="{9160D9BB-0E5E-47EF-A73F-9F3241EF2F89}"/>
              </a:ext>
            </a:extLst>
          </p:cNvPr>
          <p:cNvSpPr>
            <a:spLocks noChangeArrowheads="1"/>
          </p:cNvSpPr>
          <p:nvPr/>
        </p:nvSpPr>
        <p:spPr bwMode="auto">
          <a:xfrm>
            <a:off x="1871664" y="2060575"/>
            <a:ext cx="2192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2400" b="1">
                <a:solidFill>
                  <a:srgbClr val="FF3399"/>
                </a:solidFill>
                <a:latin typeface="Times New Roman" panose="02020603050405020304" pitchFamily="18" charset="0"/>
              </a:rPr>
              <a:t>（</a:t>
            </a:r>
            <a:r>
              <a:rPr kumimoji="1" lang="en-US" altLang="zh-CN" sz="2400" b="1">
                <a:solidFill>
                  <a:srgbClr val="FF3399"/>
                </a:solidFill>
                <a:latin typeface="Times New Roman" panose="02020603050405020304" pitchFamily="18" charset="0"/>
              </a:rPr>
              <a:t>a</a:t>
            </a:r>
            <a:r>
              <a:rPr kumimoji="1" lang="zh-CN" altLang="en-US" sz="2400" b="1">
                <a:solidFill>
                  <a:srgbClr val="FF3399"/>
                </a:solidFill>
                <a:latin typeface="Times New Roman" panose="02020603050405020304" pitchFamily="18" charset="0"/>
              </a:rPr>
              <a:t>）同步通讯</a:t>
            </a:r>
          </a:p>
        </p:txBody>
      </p:sp>
      <p:sp>
        <p:nvSpPr>
          <p:cNvPr id="20485" name="Text Box 3">
            <a:extLst>
              <a:ext uri="{FF2B5EF4-FFF2-40B4-BE49-F238E27FC236}">
                <a16:creationId xmlns:a16="http://schemas.microsoft.com/office/drawing/2014/main" id="{5B21FA28-4FDB-4CB6-A9A7-3FF9B3A49617}"/>
              </a:ext>
            </a:extLst>
          </p:cNvPr>
          <p:cNvSpPr txBox="1">
            <a:spLocks noChangeArrowheads="1"/>
          </p:cNvSpPr>
          <p:nvPr/>
        </p:nvSpPr>
        <p:spPr bwMode="auto">
          <a:xfrm>
            <a:off x="1792289" y="2517776"/>
            <a:ext cx="860742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zh-CN" sz="2400" b="1">
                <a:solidFill>
                  <a:srgbClr val="003300"/>
                </a:solidFill>
                <a:ea typeface="幼圆" panose="02010509060101010101" pitchFamily="49" charset="-122"/>
              </a:rPr>
              <a:t>同步通信是一种连续串行传送数据的通信方式，一次通信所传送一帧信息可含有若干个数据字符</a:t>
            </a:r>
            <a:r>
              <a:rPr lang="zh-CN" altLang="en-US" sz="2400" b="1">
                <a:solidFill>
                  <a:srgbClr val="003300"/>
                </a:solidFill>
                <a:ea typeface="幼圆" panose="02010509060101010101" pitchFamily="49" charset="-122"/>
              </a:rPr>
              <a:t>，</a:t>
            </a:r>
            <a:r>
              <a:rPr lang="zh-CN" altLang="zh-CN" sz="2400" b="1">
                <a:solidFill>
                  <a:srgbClr val="003300"/>
                </a:solidFill>
                <a:ea typeface="幼圆" panose="02010509060101010101" pitchFamily="49" charset="-122"/>
              </a:rPr>
              <a:t>由同步字符、数据字符和校验字符组成。同步字符位于帧开头</a:t>
            </a:r>
            <a:r>
              <a:rPr lang="zh-CN" altLang="en-US" sz="2400" b="1">
                <a:solidFill>
                  <a:srgbClr val="003300"/>
                </a:solidFill>
                <a:ea typeface="幼圆" panose="02010509060101010101" pitchFamily="49" charset="-122"/>
              </a:rPr>
              <a:t>；</a:t>
            </a:r>
            <a:r>
              <a:rPr lang="zh-CN" altLang="zh-CN" sz="2400" b="1">
                <a:solidFill>
                  <a:srgbClr val="003300"/>
                </a:solidFill>
                <a:ea typeface="幼圆" panose="02010509060101010101" pitchFamily="49" charset="-122"/>
              </a:rPr>
              <a:t>数据字符在同步字符之后，个数没有限制，由所需传输的数据块长度来决定</a:t>
            </a:r>
            <a:r>
              <a:rPr lang="zh-CN" altLang="en-US" sz="2400" b="1">
                <a:solidFill>
                  <a:srgbClr val="003300"/>
                </a:solidFill>
                <a:ea typeface="幼圆" panose="02010509060101010101" pitchFamily="49" charset="-122"/>
              </a:rPr>
              <a:t>；</a:t>
            </a:r>
            <a:r>
              <a:rPr lang="zh-CN" altLang="zh-CN" sz="2400" b="1">
                <a:solidFill>
                  <a:srgbClr val="003300"/>
                </a:solidFill>
                <a:ea typeface="幼圆" panose="02010509060101010101" pitchFamily="49" charset="-122"/>
              </a:rPr>
              <a:t>校验字符（如由</a:t>
            </a:r>
            <a:r>
              <a:rPr lang="en-US" altLang="zh-CN" sz="2400" b="1">
                <a:solidFill>
                  <a:srgbClr val="003300"/>
                </a:solidFill>
                <a:ea typeface="幼圆" panose="02010509060101010101" pitchFamily="49" charset="-122"/>
              </a:rPr>
              <a:t>16</a:t>
            </a:r>
            <a:r>
              <a:rPr lang="zh-CN" altLang="zh-CN" sz="2400" b="1">
                <a:solidFill>
                  <a:srgbClr val="003300"/>
                </a:solidFill>
                <a:ea typeface="幼圆" panose="02010509060101010101" pitchFamily="49" charset="-122"/>
              </a:rPr>
              <a:t>位二进制数组成的</a:t>
            </a:r>
            <a:r>
              <a:rPr lang="en-US" altLang="zh-CN" sz="2400" b="1">
                <a:solidFill>
                  <a:srgbClr val="003300"/>
                </a:solidFill>
                <a:ea typeface="幼圆" panose="02010509060101010101" pitchFamily="49" charset="-122"/>
              </a:rPr>
              <a:t>CRC</a:t>
            </a:r>
            <a:r>
              <a:rPr lang="zh-CN" altLang="zh-CN" sz="2400" b="1">
                <a:solidFill>
                  <a:srgbClr val="003300"/>
                </a:solidFill>
                <a:ea typeface="幼圆" panose="02010509060101010101" pitchFamily="49" charset="-122"/>
              </a:rPr>
              <a:t>循环校验码）有</a:t>
            </a:r>
            <a:r>
              <a:rPr lang="en-US" altLang="zh-CN" sz="2400" b="1">
                <a:solidFill>
                  <a:srgbClr val="003300"/>
                </a:solidFill>
                <a:ea typeface="幼圆" panose="02010509060101010101" pitchFamily="49" charset="-122"/>
              </a:rPr>
              <a:t>1</a:t>
            </a:r>
            <a:r>
              <a:rPr lang="zh-CN" altLang="zh-CN" sz="2400" b="1">
                <a:solidFill>
                  <a:srgbClr val="003300"/>
                </a:solidFill>
                <a:ea typeface="幼圆" panose="02010509060101010101" pitchFamily="49" charset="-122"/>
              </a:rPr>
              <a:t>或</a:t>
            </a:r>
            <a:r>
              <a:rPr lang="en-US" altLang="zh-CN" sz="2400" b="1">
                <a:solidFill>
                  <a:srgbClr val="003300"/>
                </a:solidFill>
                <a:ea typeface="幼圆" panose="02010509060101010101" pitchFamily="49" charset="-122"/>
              </a:rPr>
              <a:t>2</a:t>
            </a:r>
            <a:r>
              <a:rPr lang="zh-CN" altLang="zh-CN" sz="2400" b="1">
                <a:solidFill>
                  <a:srgbClr val="003300"/>
                </a:solidFill>
                <a:ea typeface="幼圆" panose="02010509060101010101" pitchFamily="49" charset="-122"/>
              </a:rPr>
              <a:t>个，用于接收端对接收到的字符序列进行正确性的校验。同步通信要求发送时钟和接收时钟保持严格的同步。</a:t>
            </a:r>
            <a:endParaRPr lang="zh-CN" altLang="en-US" sz="2400" b="1">
              <a:solidFill>
                <a:srgbClr val="003300"/>
              </a:solidFill>
              <a:ea typeface="幼圆" panose="02010509060101010101" pitchFamily="49" charset="-122"/>
            </a:endParaRPr>
          </a:p>
        </p:txBody>
      </p:sp>
      <p:graphicFrame>
        <p:nvGraphicFramePr>
          <p:cNvPr id="20486" name="对象 1">
            <a:extLst>
              <a:ext uri="{FF2B5EF4-FFF2-40B4-BE49-F238E27FC236}">
                <a16:creationId xmlns:a16="http://schemas.microsoft.com/office/drawing/2014/main" id="{3C8B39F1-8BCE-455B-9B8D-9176D029D397}"/>
              </a:ext>
            </a:extLst>
          </p:cNvPr>
          <p:cNvGraphicFramePr>
            <a:graphicFrameLocks noChangeAspect="1"/>
          </p:cNvGraphicFramePr>
          <p:nvPr/>
        </p:nvGraphicFramePr>
        <p:xfrm>
          <a:off x="1766888" y="5192713"/>
          <a:ext cx="8348662" cy="1338262"/>
        </p:xfrm>
        <a:graphic>
          <a:graphicData uri="http://schemas.openxmlformats.org/presentationml/2006/ole">
            <mc:AlternateContent xmlns:mc="http://schemas.openxmlformats.org/markup-compatibility/2006">
              <mc:Choice xmlns:v="urn:schemas-microsoft-com:vml" Requires="v">
                <p:oleObj spid="_x0000_s9219" name="Visio" r:id="rId4" imgW="5036629" imgH="905580" progId="Visio.Drawing.11">
                  <p:embed/>
                </p:oleObj>
              </mc:Choice>
              <mc:Fallback>
                <p:oleObj name="Visio" r:id="rId4" imgW="5036629" imgH="905580" progId="Visio.Drawing.11">
                  <p:embed/>
                  <p:pic>
                    <p:nvPicPr>
                      <p:cNvPr id="20486" name="对象 1">
                        <a:extLst>
                          <a:ext uri="{FF2B5EF4-FFF2-40B4-BE49-F238E27FC236}">
                            <a16:creationId xmlns:a16="http://schemas.microsoft.com/office/drawing/2014/main" id="{3C8B39F1-8BCE-455B-9B8D-9176D029D3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6888" y="5192713"/>
                        <a:ext cx="8348662"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49478376"/>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078C5881-EC91-4E67-A831-4524E070898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3600" b="1">
                <a:latin typeface="Arial" panose="020B0604020202020204" pitchFamily="34" charset="0"/>
                <a:ea typeface="黑体" panose="02010609060101010101" pitchFamily="49" charset="-122"/>
              </a:rPr>
              <a:t>串行通信的类型</a:t>
            </a:r>
          </a:p>
        </p:txBody>
      </p:sp>
      <p:sp>
        <p:nvSpPr>
          <p:cNvPr id="21507" name="Rectangle 2">
            <a:extLst>
              <a:ext uri="{FF2B5EF4-FFF2-40B4-BE49-F238E27FC236}">
                <a16:creationId xmlns:a16="http://schemas.microsoft.com/office/drawing/2014/main" id="{60956AF6-DE23-49FB-9C5A-DE90C6F8BCBB}"/>
              </a:ext>
            </a:extLst>
          </p:cNvPr>
          <p:cNvSpPr>
            <a:spLocks noChangeArrowheads="1"/>
          </p:cNvSpPr>
          <p:nvPr/>
        </p:nvSpPr>
        <p:spPr bwMode="auto">
          <a:xfrm>
            <a:off x="1770064" y="1484314"/>
            <a:ext cx="2549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2800" b="1">
                <a:solidFill>
                  <a:srgbClr val="FF3399"/>
                </a:solidFill>
                <a:latin typeface="Times New Roman" panose="02020603050405020304" pitchFamily="18" charset="0"/>
              </a:rPr>
              <a:t>（</a:t>
            </a:r>
            <a:r>
              <a:rPr kumimoji="1" lang="en-US" altLang="zh-CN" sz="2800" b="1">
                <a:solidFill>
                  <a:srgbClr val="FF3399"/>
                </a:solidFill>
                <a:latin typeface="Times New Roman" panose="02020603050405020304" pitchFamily="18" charset="0"/>
              </a:rPr>
              <a:t>b</a:t>
            </a:r>
            <a:r>
              <a:rPr kumimoji="1" lang="zh-CN" altLang="en-US" sz="2800" b="1">
                <a:solidFill>
                  <a:srgbClr val="FF3399"/>
                </a:solidFill>
                <a:latin typeface="Times New Roman" panose="02020603050405020304" pitchFamily="18" charset="0"/>
              </a:rPr>
              <a:t>）异步通讯</a:t>
            </a:r>
          </a:p>
        </p:txBody>
      </p:sp>
      <p:sp>
        <p:nvSpPr>
          <p:cNvPr id="21508" name="Text Box 3">
            <a:extLst>
              <a:ext uri="{FF2B5EF4-FFF2-40B4-BE49-F238E27FC236}">
                <a16:creationId xmlns:a16="http://schemas.microsoft.com/office/drawing/2014/main" id="{DD1723F7-6090-463B-A3D0-2A34C5BEF28D}"/>
              </a:ext>
            </a:extLst>
          </p:cNvPr>
          <p:cNvSpPr txBox="1">
            <a:spLocks noChangeArrowheads="1"/>
          </p:cNvSpPr>
          <p:nvPr/>
        </p:nvSpPr>
        <p:spPr bwMode="auto">
          <a:xfrm>
            <a:off x="1703388" y="2111375"/>
            <a:ext cx="8609012"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20000"/>
              </a:lnSpc>
            </a:pPr>
            <a:r>
              <a:rPr lang="en-US" altLang="zh-CN" sz="2400" b="1">
                <a:solidFill>
                  <a:srgbClr val="003300"/>
                </a:solidFill>
                <a:ea typeface="幼圆" panose="02010509060101010101" pitchFamily="49" charset="-122"/>
              </a:rPr>
              <a:t>        </a:t>
            </a:r>
            <a:r>
              <a:rPr lang="zh-CN" altLang="zh-CN" sz="2400" b="1">
                <a:solidFill>
                  <a:srgbClr val="003300"/>
                </a:solidFill>
                <a:ea typeface="幼圆" panose="02010509060101010101" pitchFamily="49" charset="-122"/>
              </a:rPr>
              <a:t>以收发一个字符为一帧，构成独立的通信单位。每个字符由若干二进制信息组成。在异步串行通信中，每个字符传送的时刻是任意的，每帧字符之间可以有间隔，但一旦开始传送后则要求字符帧的各位必须按预定的时钟进行收发。</a:t>
            </a:r>
            <a:endParaRPr lang="zh-CN" altLang="en-US" sz="2400" b="1">
              <a:solidFill>
                <a:srgbClr val="003300"/>
              </a:solidFill>
              <a:ea typeface="幼圆" panose="02010509060101010101" pitchFamily="49" charset="-122"/>
            </a:endParaRPr>
          </a:p>
        </p:txBody>
      </p:sp>
      <p:sp>
        <p:nvSpPr>
          <p:cNvPr id="21509" name="矩形 1">
            <a:extLst>
              <a:ext uri="{FF2B5EF4-FFF2-40B4-BE49-F238E27FC236}">
                <a16:creationId xmlns:a16="http://schemas.microsoft.com/office/drawing/2014/main" id="{0F6E225D-6716-45CB-9A51-9358CB7BB202}"/>
              </a:ext>
            </a:extLst>
          </p:cNvPr>
          <p:cNvSpPr>
            <a:spLocks noChangeArrowheads="1"/>
          </p:cNvSpPr>
          <p:nvPr/>
        </p:nvSpPr>
        <p:spPr bwMode="auto">
          <a:xfrm>
            <a:off x="1770063" y="3933825"/>
            <a:ext cx="87185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25000"/>
              </a:lnSpc>
            </a:pPr>
            <a:r>
              <a:rPr lang="zh-CN" altLang="en-US" sz="2400" b="1">
                <a:ea typeface="幼圆" panose="02010509060101010101" pitchFamily="49" charset="-122"/>
              </a:rPr>
              <a:t>        传输一个字符时，以</a:t>
            </a:r>
            <a:r>
              <a:rPr kumimoji="1" lang="zh-CN" altLang="en-US" sz="2400" b="1">
                <a:solidFill>
                  <a:srgbClr val="0000FF"/>
                </a:solidFill>
                <a:latin typeface="Times New Roman" panose="02020603050405020304" pitchFamily="18" charset="0"/>
              </a:rPr>
              <a:t>起始位</a:t>
            </a:r>
            <a:r>
              <a:rPr lang="zh-CN" altLang="en-US" sz="2400" b="1">
                <a:ea typeface="幼圆" panose="02010509060101010101" pitchFamily="49" charset="-122"/>
              </a:rPr>
              <a:t>开始，然后传输字符本身的各位，接着传输</a:t>
            </a:r>
            <a:r>
              <a:rPr kumimoji="1" lang="zh-CN" altLang="en-US" sz="2400" b="1">
                <a:solidFill>
                  <a:srgbClr val="0000FF"/>
                </a:solidFill>
                <a:latin typeface="Times New Roman" panose="02020603050405020304" pitchFamily="18" charset="0"/>
              </a:rPr>
              <a:t>校验位</a:t>
            </a:r>
            <a:r>
              <a:rPr kumimoji="1" lang="zh-CN" altLang="en-US" sz="2400" b="1">
                <a:latin typeface="Times New Roman" panose="02020603050405020304" pitchFamily="18" charset="0"/>
              </a:rPr>
              <a:t>，</a:t>
            </a:r>
            <a:r>
              <a:rPr lang="zh-CN" altLang="en-US" sz="2400" b="1">
                <a:ea typeface="幼圆" panose="02010509060101010101" pitchFamily="49" charset="-122"/>
              </a:rPr>
              <a:t>最后以</a:t>
            </a:r>
            <a:r>
              <a:rPr kumimoji="1" lang="zh-CN" altLang="en-US" sz="2400" b="1">
                <a:solidFill>
                  <a:srgbClr val="0000FF"/>
                </a:solidFill>
                <a:latin typeface="Times New Roman" panose="02020603050405020304" pitchFamily="18" charset="0"/>
              </a:rPr>
              <a:t>停止位</a:t>
            </a:r>
            <a:r>
              <a:rPr lang="zh-CN" altLang="en-US" sz="2400" b="1">
                <a:ea typeface="幼圆" panose="02010509060101010101" pitchFamily="49" charset="-122"/>
              </a:rPr>
              <a:t>结束该字符的传输。一次传输的起始位、字符各位、校验位、停止位构成一组完整的信息，称为</a:t>
            </a:r>
            <a:r>
              <a:rPr kumimoji="1" lang="zh-CN" altLang="en-US" sz="2400" b="1">
                <a:solidFill>
                  <a:srgbClr val="0000FF"/>
                </a:solidFill>
                <a:latin typeface="Times New Roman" panose="02020603050405020304" pitchFamily="18" charset="0"/>
              </a:rPr>
              <a:t>帧（</a:t>
            </a:r>
            <a:r>
              <a:rPr kumimoji="1" lang="en-US" altLang="zh-CN" sz="2400" b="1">
                <a:solidFill>
                  <a:srgbClr val="0000FF"/>
                </a:solidFill>
                <a:latin typeface="Times New Roman" panose="02020603050405020304" pitchFamily="18" charset="0"/>
              </a:rPr>
              <a:t>Frame</a:t>
            </a:r>
            <a:r>
              <a:rPr kumimoji="1" lang="zh-CN" altLang="en-US" sz="2400" b="1">
                <a:solidFill>
                  <a:srgbClr val="0000FF"/>
                </a:solidFill>
                <a:latin typeface="Times New Roman" panose="02020603050405020304" pitchFamily="18" charset="0"/>
              </a:rPr>
              <a:t>）</a:t>
            </a:r>
          </a:p>
          <a:p>
            <a:pPr eaLnBrk="1" hangingPunct="1">
              <a:lnSpc>
                <a:spcPct val="125000"/>
              </a:lnSpc>
            </a:pPr>
            <a:r>
              <a:rPr lang="zh-CN" altLang="en-US" sz="2400" b="1">
                <a:ea typeface="幼圆" panose="02010509060101010101" pitchFamily="49" charset="-122"/>
              </a:rPr>
              <a:t>        帧与帧之间可有任意</a:t>
            </a:r>
            <a:r>
              <a:rPr kumimoji="1" lang="zh-CN" altLang="en-US" sz="2400" b="1">
                <a:latin typeface="Times New Roman" panose="02020603050405020304" pitchFamily="18" charset="0"/>
              </a:rPr>
              <a:t>个</a:t>
            </a:r>
            <a:r>
              <a:rPr kumimoji="1" lang="zh-CN" altLang="en-US" sz="2400" b="1">
                <a:solidFill>
                  <a:srgbClr val="0000FF"/>
                </a:solidFill>
                <a:latin typeface="Times New Roman" panose="02020603050405020304" pitchFamily="18" charset="0"/>
              </a:rPr>
              <a:t>空闲位</a:t>
            </a:r>
            <a:endParaRPr kumimoji="1" lang="zh-CN" altLang="en-US" sz="2400" b="1">
              <a:latin typeface="Times New Roman" panose="02020603050405020304" pitchFamily="18" charset="0"/>
            </a:endParaRPr>
          </a:p>
        </p:txBody>
      </p:sp>
    </p:spTree>
    <p:extLst>
      <p:ext uri="{BB962C8B-B14F-4D97-AF65-F5344CB8AC3E}">
        <p14:creationId xmlns:p14="http://schemas.microsoft.com/office/powerpoint/2010/main" val="1038518776"/>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072B79D4-63CB-4E81-B0BB-53A32F72994A}"/>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3600" b="1">
                <a:latin typeface="Arial" panose="020B0604020202020204" pitchFamily="34" charset="0"/>
                <a:ea typeface="黑体" panose="02010609060101010101" pitchFamily="49" charset="-122"/>
              </a:rPr>
              <a:t>异步通讯的信息格式</a:t>
            </a:r>
          </a:p>
        </p:txBody>
      </p:sp>
      <p:sp>
        <p:nvSpPr>
          <p:cNvPr id="22531" name="Rectangle 5">
            <a:extLst>
              <a:ext uri="{FF2B5EF4-FFF2-40B4-BE49-F238E27FC236}">
                <a16:creationId xmlns:a16="http://schemas.microsoft.com/office/drawing/2014/main" id="{86DB0058-DAD7-4D70-A31D-9F219DA5CB49}"/>
              </a:ext>
            </a:extLst>
          </p:cNvPr>
          <p:cNvSpPr>
            <a:spLocks noChangeArrowheads="1"/>
          </p:cNvSpPr>
          <p:nvPr/>
        </p:nvSpPr>
        <p:spPr bwMode="auto">
          <a:xfrm>
            <a:off x="1701800" y="1412875"/>
            <a:ext cx="8345488" cy="273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800" b="1">
                <a:solidFill>
                  <a:srgbClr val="060BCA"/>
                </a:solidFill>
                <a:ea typeface="幼圆" panose="02010509060101010101" pitchFamily="49" charset="-122"/>
              </a:rPr>
              <a:t>起始位	    逻辑</a:t>
            </a:r>
            <a:r>
              <a:rPr lang="en-US" altLang="zh-CN" sz="2800" b="1">
                <a:solidFill>
                  <a:srgbClr val="060BCA"/>
                </a:solidFill>
                <a:ea typeface="幼圆" panose="02010509060101010101" pitchFamily="49" charset="-122"/>
              </a:rPr>
              <a:t>0		1</a:t>
            </a:r>
            <a:r>
              <a:rPr lang="zh-CN" altLang="en-US" sz="2800" b="1">
                <a:solidFill>
                  <a:srgbClr val="060BCA"/>
                </a:solidFill>
                <a:ea typeface="幼圆" panose="02010509060101010101" pitchFamily="49" charset="-122"/>
              </a:rPr>
              <a:t>位</a:t>
            </a:r>
          </a:p>
          <a:p>
            <a:pPr eaLnBrk="1" hangingPunct="1"/>
            <a:r>
              <a:rPr lang="zh-CN" altLang="en-US" sz="2800" b="1">
                <a:solidFill>
                  <a:srgbClr val="060BCA"/>
                </a:solidFill>
                <a:ea typeface="幼圆" panose="02010509060101010101" pitchFamily="49" charset="-122"/>
              </a:rPr>
              <a:t>数据位	    逻辑</a:t>
            </a:r>
            <a:r>
              <a:rPr lang="en-US" altLang="zh-CN" sz="2800" b="1">
                <a:solidFill>
                  <a:srgbClr val="060BCA"/>
                </a:solidFill>
                <a:ea typeface="幼圆" panose="02010509060101010101" pitchFamily="49" charset="-122"/>
              </a:rPr>
              <a:t>0</a:t>
            </a:r>
            <a:r>
              <a:rPr lang="zh-CN" altLang="en-US" sz="2800" b="1">
                <a:solidFill>
                  <a:srgbClr val="060BCA"/>
                </a:solidFill>
                <a:ea typeface="幼圆" panose="02010509060101010101" pitchFamily="49" charset="-122"/>
              </a:rPr>
              <a:t>或</a:t>
            </a:r>
            <a:r>
              <a:rPr lang="en-US" altLang="zh-CN" sz="2800" b="1">
                <a:solidFill>
                  <a:srgbClr val="060BCA"/>
                </a:solidFill>
                <a:ea typeface="幼圆" panose="02010509060101010101" pitchFamily="49" charset="-122"/>
              </a:rPr>
              <a:t>1	5</a:t>
            </a:r>
            <a:r>
              <a:rPr lang="zh-CN" altLang="en-US" sz="2800" b="1">
                <a:solidFill>
                  <a:srgbClr val="060BCA"/>
                </a:solidFill>
                <a:ea typeface="幼圆" panose="02010509060101010101" pitchFamily="49" charset="-122"/>
              </a:rPr>
              <a:t>位、</a:t>
            </a:r>
            <a:r>
              <a:rPr lang="en-US" altLang="zh-CN" sz="2800" b="1">
                <a:solidFill>
                  <a:srgbClr val="060BCA"/>
                </a:solidFill>
                <a:ea typeface="幼圆" panose="02010509060101010101" pitchFamily="49" charset="-122"/>
              </a:rPr>
              <a:t>6</a:t>
            </a:r>
            <a:r>
              <a:rPr lang="zh-CN" altLang="en-US" sz="2800" b="1">
                <a:solidFill>
                  <a:srgbClr val="060BCA"/>
                </a:solidFill>
                <a:ea typeface="幼圆" panose="02010509060101010101" pitchFamily="49" charset="-122"/>
              </a:rPr>
              <a:t>位、</a:t>
            </a:r>
            <a:r>
              <a:rPr lang="en-US" altLang="zh-CN" sz="2800" b="1">
                <a:solidFill>
                  <a:srgbClr val="060BCA"/>
                </a:solidFill>
                <a:ea typeface="幼圆" panose="02010509060101010101" pitchFamily="49" charset="-122"/>
              </a:rPr>
              <a:t>7</a:t>
            </a:r>
            <a:r>
              <a:rPr lang="zh-CN" altLang="en-US" sz="2800" b="1">
                <a:solidFill>
                  <a:srgbClr val="060BCA"/>
                </a:solidFill>
                <a:ea typeface="幼圆" panose="02010509060101010101" pitchFamily="49" charset="-122"/>
              </a:rPr>
              <a:t>位、</a:t>
            </a:r>
            <a:r>
              <a:rPr lang="en-US" altLang="zh-CN" sz="2800" b="1">
                <a:solidFill>
                  <a:srgbClr val="060BCA"/>
                </a:solidFill>
                <a:ea typeface="幼圆" panose="02010509060101010101" pitchFamily="49" charset="-122"/>
              </a:rPr>
              <a:t>8</a:t>
            </a:r>
            <a:r>
              <a:rPr lang="zh-CN" altLang="en-US" sz="2800" b="1">
                <a:solidFill>
                  <a:srgbClr val="060BCA"/>
                </a:solidFill>
                <a:ea typeface="幼圆" panose="02010509060101010101" pitchFamily="49" charset="-122"/>
              </a:rPr>
              <a:t>位</a:t>
            </a:r>
          </a:p>
          <a:p>
            <a:pPr eaLnBrk="1" hangingPunct="1"/>
            <a:r>
              <a:rPr lang="zh-CN" altLang="en-US" sz="2800" b="1">
                <a:solidFill>
                  <a:srgbClr val="060BCA"/>
                </a:solidFill>
                <a:ea typeface="幼圆" panose="02010509060101010101" pitchFamily="49" charset="-122"/>
              </a:rPr>
              <a:t>校验位	    逻辑</a:t>
            </a:r>
            <a:r>
              <a:rPr lang="en-US" altLang="zh-CN" sz="2800" b="1">
                <a:solidFill>
                  <a:srgbClr val="060BCA"/>
                </a:solidFill>
                <a:ea typeface="幼圆" panose="02010509060101010101" pitchFamily="49" charset="-122"/>
              </a:rPr>
              <a:t>0</a:t>
            </a:r>
            <a:r>
              <a:rPr lang="zh-CN" altLang="en-US" sz="2800" b="1">
                <a:solidFill>
                  <a:srgbClr val="060BCA"/>
                </a:solidFill>
                <a:ea typeface="幼圆" panose="02010509060101010101" pitchFamily="49" charset="-122"/>
              </a:rPr>
              <a:t>或</a:t>
            </a:r>
            <a:r>
              <a:rPr lang="en-US" altLang="zh-CN" sz="2800" b="1">
                <a:solidFill>
                  <a:srgbClr val="060BCA"/>
                </a:solidFill>
                <a:ea typeface="幼圆" panose="02010509060101010101" pitchFamily="49" charset="-122"/>
              </a:rPr>
              <a:t>1	1</a:t>
            </a:r>
            <a:r>
              <a:rPr lang="zh-CN" altLang="en-US" sz="2800" b="1">
                <a:solidFill>
                  <a:srgbClr val="060BCA"/>
                </a:solidFill>
                <a:ea typeface="幼圆" panose="02010509060101010101" pitchFamily="49" charset="-122"/>
              </a:rPr>
              <a:t>位或无</a:t>
            </a:r>
          </a:p>
          <a:p>
            <a:pPr eaLnBrk="1" hangingPunct="1"/>
            <a:r>
              <a:rPr lang="zh-CN" altLang="en-US" sz="2800" b="1">
                <a:solidFill>
                  <a:srgbClr val="060BCA"/>
                </a:solidFill>
                <a:ea typeface="幼圆" panose="02010509060101010101" pitchFamily="49" charset="-122"/>
              </a:rPr>
              <a:t>停止位	    逻辑</a:t>
            </a:r>
            <a:r>
              <a:rPr lang="en-US" altLang="zh-CN" sz="2800" b="1">
                <a:solidFill>
                  <a:srgbClr val="060BCA"/>
                </a:solidFill>
                <a:ea typeface="幼圆" panose="02010509060101010101" pitchFamily="49" charset="-122"/>
              </a:rPr>
              <a:t>1		1</a:t>
            </a:r>
            <a:r>
              <a:rPr lang="zh-CN" altLang="en-US" sz="2800" b="1">
                <a:solidFill>
                  <a:srgbClr val="060BCA"/>
                </a:solidFill>
                <a:ea typeface="幼圆" panose="02010509060101010101" pitchFamily="49" charset="-122"/>
              </a:rPr>
              <a:t>位、</a:t>
            </a:r>
            <a:r>
              <a:rPr lang="en-US" altLang="zh-CN" sz="2800" b="1">
                <a:solidFill>
                  <a:srgbClr val="060BCA"/>
                </a:solidFill>
                <a:ea typeface="幼圆" panose="02010509060101010101" pitchFamily="49" charset="-122"/>
              </a:rPr>
              <a:t>1.5</a:t>
            </a:r>
            <a:r>
              <a:rPr lang="zh-CN" altLang="en-US" sz="2800" b="1">
                <a:solidFill>
                  <a:srgbClr val="060BCA"/>
                </a:solidFill>
                <a:ea typeface="幼圆" panose="02010509060101010101" pitchFamily="49" charset="-122"/>
              </a:rPr>
              <a:t>位或</a:t>
            </a:r>
            <a:r>
              <a:rPr lang="en-US" altLang="zh-CN" sz="2800" b="1">
                <a:solidFill>
                  <a:srgbClr val="060BCA"/>
                </a:solidFill>
                <a:ea typeface="幼圆" panose="02010509060101010101" pitchFamily="49" charset="-122"/>
              </a:rPr>
              <a:t>2</a:t>
            </a:r>
            <a:r>
              <a:rPr lang="zh-CN" altLang="en-US" sz="2800" b="1">
                <a:solidFill>
                  <a:srgbClr val="060BCA"/>
                </a:solidFill>
                <a:ea typeface="幼圆" panose="02010509060101010101" pitchFamily="49" charset="-122"/>
              </a:rPr>
              <a:t>位</a:t>
            </a:r>
          </a:p>
          <a:p>
            <a:pPr eaLnBrk="1" hangingPunct="1"/>
            <a:r>
              <a:rPr lang="zh-CN" altLang="en-US" sz="2800" b="1">
                <a:solidFill>
                  <a:srgbClr val="060BCA"/>
                </a:solidFill>
                <a:ea typeface="幼圆" panose="02010509060101010101" pitchFamily="49" charset="-122"/>
              </a:rPr>
              <a:t>空闲位	    逻辑</a:t>
            </a:r>
            <a:r>
              <a:rPr lang="en-US" altLang="zh-CN" sz="2800" b="1">
                <a:solidFill>
                  <a:srgbClr val="060BCA"/>
                </a:solidFill>
                <a:ea typeface="幼圆" panose="02010509060101010101" pitchFamily="49" charset="-122"/>
              </a:rPr>
              <a:t>1		</a:t>
            </a:r>
            <a:r>
              <a:rPr lang="zh-CN" altLang="en-US" sz="2800" b="1">
                <a:solidFill>
                  <a:srgbClr val="060BCA"/>
                </a:solidFill>
                <a:ea typeface="幼圆" panose="02010509060101010101" pitchFamily="49" charset="-122"/>
              </a:rPr>
              <a:t>任意数量</a:t>
            </a:r>
          </a:p>
          <a:p>
            <a:pPr eaLnBrk="1" hangingPunct="1"/>
            <a:r>
              <a:rPr kumimoji="1" lang="zh-CN" altLang="en-US" sz="3200" b="1">
                <a:solidFill>
                  <a:srgbClr val="060BCA"/>
                </a:solidFill>
                <a:latin typeface="Times New Roman" panose="02020603050405020304" pitchFamily="18" charset="0"/>
              </a:rPr>
              <a:t> </a:t>
            </a:r>
          </a:p>
        </p:txBody>
      </p:sp>
      <p:pic>
        <p:nvPicPr>
          <p:cNvPr id="22532" name="Picture 1">
            <a:extLst>
              <a:ext uri="{FF2B5EF4-FFF2-40B4-BE49-F238E27FC236}">
                <a16:creationId xmlns:a16="http://schemas.microsoft.com/office/drawing/2014/main" id="{651CECAB-2D3A-4401-B8AA-D6112888E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550" y="3644901"/>
            <a:ext cx="6680200" cy="30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1872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4CA903E1-E8FC-4713-9D9C-35A7971BD0E9}"/>
              </a:ext>
            </a:extLst>
          </p:cNvPr>
          <p:cNvSpPr txBox="1">
            <a:spLocks noChangeArrowheads="1"/>
          </p:cNvSpPr>
          <p:nvPr/>
        </p:nvSpPr>
        <p:spPr bwMode="auto">
          <a:xfrm>
            <a:off x="1992313" y="465138"/>
            <a:ext cx="296386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黑体" panose="02010609060101010101" pitchFamily="49" charset="-122"/>
                <a:ea typeface="黑体" panose="02010609060101010101" pitchFamily="49" charset="-122"/>
              </a:rPr>
              <a:t>处理器的分类</a:t>
            </a:r>
          </a:p>
        </p:txBody>
      </p:sp>
      <p:sp>
        <p:nvSpPr>
          <p:cNvPr id="6" name="Rectangle 5">
            <a:extLst>
              <a:ext uri="{FF2B5EF4-FFF2-40B4-BE49-F238E27FC236}">
                <a16:creationId xmlns:a16="http://schemas.microsoft.com/office/drawing/2014/main" id="{0A9706D5-21C5-4D64-9761-A351AD347DDD}"/>
              </a:ext>
            </a:extLst>
          </p:cNvPr>
          <p:cNvSpPr txBox="1">
            <a:spLocks noChangeArrowheads="1"/>
          </p:cNvSpPr>
          <p:nvPr/>
        </p:nvSpPr>
        <p:spPr bwMode="auto">
          <a:xfrm>
            <a:off x="1524000" y="3789364"/>
            <a:ext cx="91440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34290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lnSpc>
                <a:spcPct val="80000"/>
              </a:lnSpc>
              <a:spcAft>
                <a:spcPct val="0"/>
              </a:spcAft>
              <a:buClr>
                <a:srgbClr val="2F2F2F"/>
              </a:buClr>
              <a:buNone/>
            </a:pPr>
            <a:r>
              <a:rPr lang="zh-CN" altLang="en-US" sz="2800" b="1">
                <a:solidFill>
                  <a:srgbClr val="C00000"/>
                </a:solidFill>
                <a:ea typeface="黑体" panose="02010609060101010101" pitchFamily="49" charset="-122"/>
              </a:rPr>
              <a:t> 嵌入式微处理器：</a:t>
            </a:r>
          </a:p>
          <a:p>
            <a:pPr lvl="1" fontAlgn="base">
              <a:lnSpc>
                <a:spcPct val="80000"/>
              </a:lnSpc>
              <a:spcAft>
                <a:spcPct val="0"/>
              </a:spcAft>
              <a:buClr>
                <a:srgbClr val="2F2F2F"/>
              </a:buClr>
              <a:buNone/>
            </a:pPr>
            <a:r>
              <a:rPr lang="zh-CN" altLang="en-US" sz="2400">
                <a:solidFill>
                  <a:prstClr val="black"/>
                </a:solidFill>
                <a:ea typeface="黑体" panose="02010609060101010101" pitchFamily="49" charset="-122"/>
              </a:rPr>
              <a:t>    嵌入式处理器是嵌入式系统的核心，是控制、辅助系统运行的硬件单元。</a:t>
            </a:r>
            <a:endParaRPr lang="en-US" altLang="zh-CN" sz="2400">
              <a:solidFill>
                <a:prstClr val="black"/>
              </a:solidFill>
              <a:ea typeface="黑体" panose="02010609060101010101" pitchFamily="49" charset="-122"/>
            </a:endParaRPr>
          </a:p>
          <a:p>
            <a:pPr lvl="1" fontAlgn="base">
              <a:lnSpc>
                <a:spcPct val="80000"/>
              </a:lnSpc>
              <a:spcAft>
                <a:spcPct val="0"/>
              </a:spcAft>
              <a:buClr>
                <a:srgbClr val="2F2F2F"/>
              </a:buClr>
              <a:buNone/>
            </a:pPr>
            <a:r>
              <a:rPr lang="zh-CN" altLang="en-US" sz="2400">
                <a:solidFill>
                  <a:srgbClr val="7030A0"/>
                </a:solidFill>
                <a:ea typeface="黑体" panose="02010609060101010101" pitchFamily="49" charset="-122"/>
              </a:rPr>
              <a:t>    嵌入式系统</a:t>
            </a:r>
            <a:r>
              <a:rPr lang="en-US" altLang="zh-CN" sz="2400">
                <a:solidFill>
                  <a:srgbClr val="7030A0"/>
                </a:solidFill>
                <a:ea typeface="黑体" panose="02010609060101010101" pitchFamily="49" charset="-122"/>
              </a:rPr>
              <a:t>:</a:t>
            </a:r>
            <a:r>
              <a:rPr lang="zh-CN" altLang="en-US" sz="2400">
                <a:solidFill>
                  <a:srgbClr val="0070C0"/>
                </a:solidFill>
                <a:ea typeface="黑体" panose="02010609060101010101" pitchFamily="49" charset="-122"/>
              </a:rPr>
              <a:t>用于控制、监视或者辅助操作机器和设备的装置</a:t>
            </a:r>
            <a:r>
              <a:rPr lang="zh-CN" altLang="en-US" sz="2000">
                <a:solidFill>
                  <a:prstClr val="black"/>
                </a:solidFill>
                <a:ea typeface="黑体" panose="02010609060101010101" pitchFamily="49" charset="-122"/>
              </a:rPr>
              <a:t>。</a:t>
            </a:r>
            <a:endParaRPr lang="en-US" altLang="zh-CN" sz="2000">
              <a:solidFill>
                <a:prstClr val="black"/>
              </a:solidFill>
              <a:ea typeface="黑体" panose="02010609060101010101" pitchFamily="49" charset="-122"/>
            </a:endParaRPr>
          </a:p>
          <a:p>
            <a:pPr lvl="1" fontAlgn="base">
              <a:lnSpc>
                <a:spcPct val="80000"/>
              </a:lnSpc>
              <a:spcAft>
                <a:spcPct val="0"/>
              </a:spcAft>
              <a:buClr>
                <a:srgbClr val="2F2F2F"/>
              </a:buClr>
              <a:buNone/>
            </a:pPr>
            <a:r>
              <a:rPr lang="zh-CN" altLang="en-US" sz="2400">
                <a:solidFill>
                  <a:prstClr val="black"/>
                </a:solidFill>
                <a:ea typeface="黑体" panose="02010609060101010101" pitchFamily="49" charset="-122"/>
              </a:rPr>
              <a:t>    嵌入式系统是一种专用的计算机系统，作为装置或设备的一部分。嵌入式系统是一个控制程序存储在</a:t>
            </a:r>
            <a:r>
              <a:rPr lang="en-US" altLang="zh-CN" sz="2400">
                <a:solidFill>
                  <a:prstClr val="black"/>
                </a:solidFill>
                <a:ea typeface="黑体" panose="02010609060101010101" pitchFamily="49" charset="-122"/>
              </a:rPr>
              <a:t>ROM</a:t>
            </a:r>
            <a:r>
              <a:rPr lang="zh-CN" altLang="en-US" sz="2400">
                <a:solidFill>
                  <a:prstClr val="black"/>
                </a:solidFill>
                <a:ea typeface="黑体" panose="02010609060101010101" pitchFamily="49" charset="-122"/>
              </a:rPr>
              <a:t>中的嵌入式处理器控制板。几乎所有带有数字接口的设备，如冰箱、空调、汽车等，都使用嵌入式系统，有些嵌入式系统还包含操作系统。</a:t>
            </a:r>
          </a:p>
        </p:txBody>
      </p:sp>
      <p:sp>
        <p:nvSpPr>
          <p:cNvPr id="5" name="矩形 4">
            <a:extLst>
              <a:ext uri="{FF2B5EF4-FFF2-40B4-BE49-F238E27FC236}">
                <a16:creationId xmlns:a16="http://schemas.microsoft.com/office/drawing/2014/main" id="{A0C460F8-06D7-4291-9363-B5522BFCB163}"/>
              </a:ext>
            </a:extLst>
          </p:cNvPr>
          <p:cNvSpPr/>
          <p:nvPr/>
        </p:nvSpPr>
        <p:spPr>
          <a:xfrm>
            <a:off x="1847851" y="1412876"/>
            <a:ext cx="8640763" cy="830263"/>
          </a:xfrm>
          <a:prstGeom prst="rect">
            <a:avLst/>
          </a:prstGeom>
        </p:spPr>
        <p:txBody>
          <a:bodyPr>
            <a:spAutoFit/>
          </a:bodyPr>
          <a:lstStyle/>
          <a:p>
            <a:pPr fontAlgn="base">
              <a:spcBef>
                <a:spcPct val="0"/>
              </a:spcBef>
              <a:spcAft>
                <a:spcPct val="0"/>
              </a:spcAft>
              <a:defRPr/>
            </a:pPr>
            <a:r>
              <a:rPr lang="zh-CN" altLang="en-US" sz="2400" dirty="0">
                <a:solidFill>
                  <a:srgbClr val="0070C0"/>
                </a:solidFill>
                <a:latin typeface="微软雅黑" panose="020B0503020204020204" pitchFamily="34" charset="-122"/>
                <a:ea typeface="微软雅黑" panose="020B0503020204020204" pitchFamily="34" charset="-122"/>
              </a:rPr>
              <a:t>处理器</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Center Processing Unit</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CPU</a:t>
            </a:r>
            <a:r>
              <a:rPr lang="zh-CN" altLang="en-US" sz="2400" dirty="0">
                <a:solidFill>
                  <a:prstClr val="black"/>
                </a:solidFill>
                <a:latin typeface="微软雅黑" panose="020B0503020204020204" pitchFamily="34" charset="-122"/>
                <a:ea typeface="微软雅黑" panose="020B0503020204020204" pitchFamily="34" charset="-122"/>
              </a:rPr>
              <a:t>）是电脑的核心部件，主要由控制器和运算器组成，它的性能决定了整台电脑的性能。</a:t>
            </a:r>
          </a:p>
        </p:txBody>
      </p:sp>
      <p:sp>
        <p:nvSpPr>
          <p:cNvPr id="8" name="Rectangle 5">
            <a:extLst>
              <a:ext uri="{FF2B5EF4-FFF2-40B4-BE49-F238E27FC236}">
                <a16:creationId xmlns:a16="http://schemas.microsoft.com/office/drawing/2014/main" id="{6497DEC2-DF93-4E55-BA7E-29C0F4C1E3F0}"/>
              </a:ext>
            </a:extLst>
          </p:cNvPr>
          <p:cNvSpPr txBox="1">
            <a:spLocks noChangeArrowheads="1"/>
          </p:cNvSpPr>
          <p:nvPr/>
        </p:nvSpPr>
        <p:spPr bwMode="auto">
          <a:xfrm>
            <a:off x="1487487" y="2276475"/>
            <a:ext cx="8963026"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34290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lnSpc>
                <a:spcPct val="80000"/>
              </a:lnSpc>
              <a:spcAft>
                <a:spcPct val="0"/>
              </a:spcAft>
              <a:buClr>
                <a:srgbClr val="2F2F2F"/>
              </a:buClr>
              <a:buNone/>
            </a:pPr>
            <a:r>
              <a:rPr lang="zh-CN" altLang="en-US" sz="2800" b="1">
                <a:solidFill>
                  <a:srgbClr val="C00000"/>
                </a:solidFill>
                <a:ea typeface="黑体" panose="02010609060101010101" pitchFamily="49" charset="-122"/>
              </a:rPr>
              <a:t> 通用微处理器：</a:t>
            </a:r>
          </a:p>
          <a:p>
            <a:pPr lvl="1" fontAlgn="base">
              <a:lnSpc>
                <a:spcPct val="80000"/>
              </a:lnSpc>
              <a:spcAft>
                <a:spcPct val="0"/>
              </a:spcAft>
              <a:buClr>
                <a:srgbClr val="2F2F2F"/>
              </a:buClr>
              <a:buNone/>
            </a:pPr>
            <a:r>
              <a:rPr lang="zh-CN" altLang="en-US" sz="2400">
                <a:solidFill>
                  <a:srgbClr val="0070C0"/>
                </a:solidFill>
                <a:ea typeface="黑体" panose="02010609060101010101" pitchFamily="49" charset="-122"/>
              </a:rPr>
              <a:t>    通用微处理器一般指的是服务器用和桌面计算用</a:t>
            </a:r>
            <a:r>
              <a:rPr lang="en-US" altLang="zh-CN" sz="2400">
                <a:solidFill>
                  <a:srgbClr val="0070C0"/>
                </a:solidFill>
                <a:ea typeface="黑体" panose="02010609060101010101" pitchFamily="49" charset="-122"/>
              </a:rPr>
              <a:t>CPU</a:t>
            </a:r>
            <a:r>
              <a:rPr lang="zh-CN" altLang="en-US" sz="2400">
                <a:solidFill>
                  <a:srgbClr val="0070C0"/>
                </a:solidFill>
                <a:ea typeface="黑体" panose="02010609060101010101" pitchFamily="49" charset="-122"/>
              </a:rPr>
              <a:t>芯片。</a:t>
            </a:r>
            <a:r>
              <a:rPr lang="zh-CN" altLang="en-US" sz="2000">
                <a:solidFill>
                  <a:prstClr val="black"/>
                </a:solidFill>
                <a:ea typeface="黑体" panose="02010609060101010101" pitchFamily="49" charset="-122"/>
              </a:rPr>
              <a:t>。</a:t>
            </a:r>
            <a:endParaRPr lang="en-US" altLang="zh-CN" sz="2000">
              <a:solidFill>
                <a:prstClr val="black"/>
              </a:solidFill>
              <a:ea typeface="黑体" panose="02010609060101010101" pitchFamily="49" charset="-122"/>
            </a:endParaRPr>
          </a:p>
          <a:p>
            <a:pPr lvl="1" fontAlgn="base">
              <a:lnSpc>
                <a:spcPct val="80000"/>
              </a:lnSpc>
              <a:spcAft>
                <a:spcPct val="0"/>
              </a:spcAft>
              <a:buClr>
                <a:srgbClr val="2F2F2F"/>
              </a:buClr>
              <a:buNone/>
            </a:pPr>
            <a:r>
              <a:rPr lang="zh-CN" altLang="en-US" sz="2400">
                <a:solidFill>
                  <a:prstClr val="black"/>
                </a:solidFill>
                <a:ea typeface="黑体" panose="02010609060101010101" pitchFamily="49" charset="-122"/>
              </a:rPr>
              <a:t>通用</a:t>
            </a:r>
            <a:r>
              <a:rPr lang="en-US" altLang="zh-CN" sz="2400">
                <a:solidFill>
                  <a:prstClr val="black"/>
                </a:solidFill>
                <a:ea typeface="黑体" panose="02010609060101010101" pitchFamily="49" charset="-122"/>
              </a:rPr>
              <a:t>CPU</a:t>
            </a:r>
            <a:r>
              <a:rPr lang="zh-CN" altLang="en-US" sz="2400">
                <a:solidFill>
                  <a:prstClr val="black"/>
                </a:solidFill>
                <a:ea typeface="黑体" panose="02010609060101010101" pitchFamily="49" charset="-122"/>
              </a:rPr>
              <a:t>芯片的功能一般比较强，能运行复杂的操作系统和大型应用软件。</a:t>
            </a:r>
          </a:p>
        </p:txBody>
      </p:sp>
    </p:spTree>
    <p:extLst>
      <p:ext uri="{BB962C8B-B14F-4D97-AF65-F5344CB8AC3E}">
        <p14:creationId xmlns:p14="http://schemas.microsoft.com/office/powerpoint/2010/main" val="3453059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linds(horizontal)">
                                      <p:cBhvr>
                                        <p:cTn id="13" dur="500"/>
                                        <p:tgtEl>
                                          <p:spTgt spid="6">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blinds(horizontal)">
                                      <p:cBhvr>
                                        <p:cTn id="16" dur="500"/>
                                        <p:tgtEl>
                                          <p:spTgt spid="6">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blinds(horizontal)">
                                      <p:cBhvr>
                                        <p:cTn id="19" dur="500"/>
                                        <p:tgtEl>
                                          <p:spTgt spid="8">
                                            <p:txEl>
                                              <p:pRg st="0" end="0"/>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blinds(horizontal)">
                                      <p:cBhvr>
                                        <p:cTn id="22" dur="500"/>
                                        <p:tgtEl>
                                          <p:spTgt spid="8">
                                            <p:txEl>
                                              <p:pRg st="1" end="1"/>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blinds(horizontal)">
                                      <p:cBhvr>
                                        <p:cTn id="2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4A43C064-80D8-490B-806C-C86B633177C3}"/>
              </a:ext>
            </a:extLst>
          </p:cNvPr>
          <p:cNvSpPr txBox="1">
            <a:spLocks noChangeArrowheads="1"/>
          </p:cNvSpPr>
          <p:nvPr/>
        </p:nvSpPr>
        <p:spPr bwMode="auto">
          <a:xfrm>
            <a:off x="1774825" y="549276"/>
            <a:ext cx="316865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指令流水线</a:t>
            </a:r>
            <a:endParaRPr kumimoji="1" lang="zh-CN" altLang="en-US" sz="2000" b="1">
              <a:latin typeface="Arial" panose="020B0604020202020204" pitchFamily="34" charset="0"/>
              <a:ea typeface="黑体" panose="02010609060101010101" pitchFamily="49" charset="-122"/>
            </a:endParaRPr>
          </a:p>
        </p:txBody>
      </p:sp>
      <p:sp>
        <p:nvSpPr>
          <p:cNvPr id="4" name="Rectangle 3">
            <a:extLst>
              <a:ext uri="{FF2B5EF4-FFF2-40B4-BE49-F238E27FC236}">
                <a16:creationId xmlns:a16="http://schemas.microsoft.com/office/drawing/2014/main" id="{5FFDC47E-59B5-43F1-BAFB-71B43740804B}"/>
              </a:ext>
            </a:extLst>
          </p:cNvPr>
          <p:cNvSpPr>
            <a:spLocks noChangeArrowheads="1"/>
          </p:cNvSpPr>
          <p:nvPr/>
        </p:nvSpPr>
        <p:spPr bwMode="auto">
          <a:xfrm>
            <a:off x="1343026" y="1557338"/>
            <a:ext cx="9324975" cy="416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pPr>
              <a:defRPr/>
            </a:pPr>
            <a:r>
              <a:rPr lang="zh-CN" altLang="en-US" sz="2800" dirty="0">
                <a:latin typeface="+mj-ea"/>
                <a:ea typeface="+mj-ea"/>
              </a:rPr>
              <a:t>    假设</a:t>
            </a:r>
            <a:r>
              <a:rPr lang="en-US" altLang="zh-CN" sz="2800" dirty="0">
                <a:latin typeface="+mj-ea"/>
                <a:ea typeface="+mj-ea"/>
              </a:rPr>
              <a:t>CPU</a:t>
            </a:r>
            <a:r>
              <a:rPr lang="zh-CN" altLang="zh-CN" sz="2800" dirty="0">
                <a:latin typeface="+mj-ea"/>
                <a:ea typeface="+mj-ea"/>
              </a:rPr>
              <a:t>执行一条指令的过程如下：</a:t>
            </a: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zh-CN" sz="2800" b="1" spc="30" dirty="0">
                <a:solidFill>
                  <a:srgbClr val="C00000"/>
                </a:solidFill>
                <a:latin typeface="华文楷体" panose="02010600040101010101" pitchFamily="2" charset="-122"/>
                <a:ea typeface="华文楷体" panose="02010600040101010101" pitchFamily="2" charset="-122"/>
                <a:cs typeface="Noto Sans CJK JP Regular"/>
              </a:rPr>
              <a:t>取指令</a:t>
            </a: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a:t>
            </a:r>
            <a:r>
              <a:rPr lang="zh-CN" altLang="zh-CN" sz="2800" b="1" spc="30" dirty="0">
                <a:latin typeface="华文楷体" panose="02010600040101010101" pitchFamily="2" charset="-122"/>
                <a:ea typeface="华文楷体" panose="02010600040101010101" pitchFamily="2" charset="-122"/>
                <a:cs typeface="Noto Sans CJK JP Regular"/>
              </a:rPr>
              <a:t>从内存读取一条指令存入指令寄存器</a:t>
            </a:r>
            <a:r>
              <a:rPr lang="zh-CN" altLang="en-US" sz="2800" b="1" spc="30" dirty="0">
                <a:latin typeface="华文楷体" panose="02010600040101010101" pitchFamily="2" charset="-122"/>
                <a:ea typeface="华文楷体" panose="02010600040101010101" pitchFamily="2" charset="-122"/>
                <a:cs typeface="Noto Sans CJK JP Regular"/>
              </a:rPr>
              <a:t>（</a:t>
            </a:r>
            <a:r>
              <a:rPr lang="en-US" altLang="zh-CN" sz="2800" b="1" spc="30" dirty="0">
                <a:latin typeface="华文楷体" panose="02010600040101010101" pitchFamily="2" charset="-122"/>
                <a:ea typeface="华文楷体" panose="02010600040101010101" pitchFamily="2" charset="-122"/>
                <a:cs typeface="Noto Sans CJK JP Regular"/>
              </a:rPr>
              <a:t> </a:t>
            </a:r>
            <a:r>
              <a:rPr lang="en-US" altLang="zh-CN" sz="2800" spc="30" dirty="0">
                <a:latin typeface="Times New Roman" panose="02020603050405020304" pitchFamily="18" charset="0"/>
                <a:ea typeface="华文楷体" panose="02010600040101010101" pitchFamily="2" charset="-122"/>
                <a:cs typeface="Times New Roman" panose="02020603050405020304" pitchFamily="18" charset="0"/>
              </a:rPr>
              <a:t>Instruction Fetch, </a:t>
            </a:r>
            <a:r>
              <a:rPr lang="en-US" altLang="zh-CN" sz="2800" spc="3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IF</a:t>
            </a:r>
            <a:r>
              <a:rPr lang="zh-CN" altLang="zh-CN" sz="2800" b="1" spc="30" dirty="0">
                <a:latin typeface="华文楷体" panose="02010600040101010101" pitchFamily="2" charset="-122"/>
                <a:ea typeface="华文楷体" panose="02010600040101010101" pitchFamily="2" charset="-122"/>
                <a:cs typeface="Noto Sans CJK JP Regular"/>
              </a:rPr>
              <a:t>）；</a:t>
            </a: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zh-CN" sz="2800" b="1" spc="30" dirty="0">
                <a:solidFill>
                  <a:srgbClr val="C00000"/>
                </a:solidFill>
                <a:latin typeface="华文楷体" panose="02010600040101010101" pitchFamily="2" charset="-122"/>
                <a:ea typeface="华文楷体" panose="02010600040101010101" pitchFamily="2" charset="-122"/>
                <a:cs typeface="Noto Sans CJK JP Regular"/>
              </a:rPr>
              <a:t>译码</a:t>
            </a: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a:t>
            </a:r>
            <a:r>
              <a:rPr lang="zh-CN" altLang="zh-CN" sz="2800" b="1" spc="30" dirty="0">
                <a:latin typeface="华文楷体" panose="02010600040101010101" pitchFamily="2" charset="-122"/>
                <a:ea typeface="华文楷体" panose="02010600040101010101" pitchFamily="2" charset="-122"/>
                <a:cs typeface="Noto Sans CJK JP Regular"/>
              </a:rPr>
              <a:t>分析指令操作码</a:t>
            </a:r>
            <a:r>
              <a:rPr lang="zh-CN" altLang="en-US" sz="2800" b="1" spc="30" dirty="0">
                <a:latin typeface="华文楷体" panose="02010600040101010101" pitchFamily="2" charset="-122"/>
                <a:ea typeface="华文楷体" panose="02010600040101010101" pitchFamily="2" charset="-122"/>
                <a:cs typeface="Noto Sans CJK JP Regular"/>
              </a:rPr>
              <a:t>（</a:t>
            </a:r>
            <a:r>
              <a:rPr lang="en-US" altLang="zh-CN" sz="2800" spc="30" dirty="0">
                <a:latin typeface="Times New Roman" panose="02020603050405020304" pitchFamily="18" charset="0"/>
                <a:ea typeface="华文楷体" panose="02010600040101010101" pitchFamily="2" charset="-122"/>
                <a:cs typeface="Times New Roman" panose="02020603050405020304" pitchFamily="18" charset="0"/>
              </a:rPr>
              <a:t>Instruction Decode, </a:t>
            </a:r>
            <a:r>
              <a:rPr lang="en-US" altLang="zh-CN" sz="2800" spc="3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ID</a:t>
            </a:r>
            <a:r>
              <a:rPr lang="zh-CN" altLang="zh-CN" sz="2800" b="1" spc="30" dirty="0">
                <a:latin typeface="华文楷体" panose="02010600040101010101" pitchFamily="2" charset="-122"/>
                <a:ea typeface="华文楷体" panose="02010600040101010101" pitchFamily="2" charset="-122"/>
                <a:cs typeface="Noto Sans CJK JP Regular"/>
              </a:rPr>
              <a:t>）</a:t>
            </a:r>
            <a:r>
              <a:rPr lang="en-US" altLang="zh-CN" sz="2800" b="1" spc="30" dirty="0">
                <a:latin typeface="华文楷体" panose="02010600040101010101" pitchFamily="2" charset="-122"/>
                <a:ea typeface="华文楷体" panose="02010600040101010101" pitchFamily="2" charset="-122"/>
                <a:cs typeface="Noto Sans CJK JP Regular"/>
              </a:rPr>
              <a:t>;</a:t>
            </a:r>
            <a:endParaRPr lang="zh-CN"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zh-CN" sz="2800" b="1" spc="30" dirty="0">
                <a:solidFill>
                  <a:srgbClr val="C00000"/>
                </a:solidFill>
                <a:latin typeface="华文楷体" panose="02010600040101010101" pitchFamily="2" charset="-122"/>
                <a:ea typeface="华文楷体" panose="02010600040101010101" pitchFamily="2" charset="-122"/>
                <a:cs typeface="Noto Sans CJK JP Regular"/>
              </a:rPr>
              <a:t>取操作数</a:t>
            </a: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a:t>
            </a:r>
            <a:r>
              <a:rPr lang="zh-CN" altLang="zh-CN" sz="2800" b="1" spc="30" dirty="0">
                <a:latin typeface="华文楷体" panose="02010600040101010101" pitchFamily="2" charset="-122"/>
                <a:ea typeface="华文楷体" panose="02010600040101010101" pitchFamily="2" charset="-122"/>
                <a:cs typeface="Noto Sans CJK JP Regular"/>
              </a:rPr>
              <a:t>根据指令需要，从内存或</a:t>
            </a:r>
            <a:r>
              <a:rPr lang="en-US" altLang="zh-CN" sz="2800" b="1" spc="30" dirty="0">
                <a:latin typeface="华文楷体" panose="02010600040101010101" pitchFamily="2" charset="-122"/>
                <a:ea typeface="华文楷体" panose="02010600040101010101" pitchFamily="2" charset="-122"/>
                <a:cs typeface="Noto Sans CJK JP Regular"/>
              </a:rPr>
              <a:t>I/O</a:t>
            </a:r>
            <a:r>
              <a:rPr lang="zh-CN" altLang="zh-CN" sz="2800" b="1" spc="30" dirty="0">
                <a:latin typeface="华文楷体" panose="02010600040101010101" pitchFamily="2" charset="-122"/>
                <a:ea typeface="华文楷体" panose="02010600040101010101" pitchFamily="2" charset="-122"/>
                <a:cs typeface="Noto Sans CJK JP Regular"/>
              </a:rPr>
              <a:t>端口读取操作数（</a:t>
            </a:r>
            <a:r>
              <a:rPr lang="en-US" altLang="zh-CN" sz="2800" b="1" spc="30" dirty="0">
                <a:latin typeface="华文楷体" panose="02010600040101010101" pitchFamily="2" charset="-122"/>
                <a:ea typeface="华文楷体" panose="02010600040101010101" pitchFamily="2" charset="-122"/>
                <a:cs typeface="Noto Sans CJK JP Regular"/>
              </a:rPr>
              <a:t>Read </a:t>
            </a:r>
            <a:r>
              <a:rPr lang="en-US" altLang="zh-CN" sz="2800" spc="30" dirty="0">
                <a:latin typeface="Times New Roman" panose="02020603050405020304" pitchFamily="18" charset="0"/>
                <a:ea typeface="华文楷体" panose="02010600040101010101" pitchFamily="2" charset="-122"/>
                <a:cs typeface="Times New Roman" panose="02020603050405020304" pitchFamily="18" charset="0"/>
              </a:rPr>
              <a:t>Data, </a:t>
            </a:r>
            <a:r>
              <a:rPr lang="en-US" altLang="zh-CN" sz="2800" spc="3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RD</a:t>
            </a:r>
            <a:r>
              <a:rPr lang="zh-CN" altLang="zh-CN" sz="2800" b="1" spc="30" dirty="0">
                <a:latin typeface="华文楷体" panose="02010600040101010101" pitchFamily="2" charset="-122"/>
                <a:ea typeface="华文楷体" panose="02010600040101010101" pitchFamily="2" charset="-122"/>
                <a:cs typeface="Noto Sans CJK JP Regular"/>
              </a:rPr>
              <a:t>）；</a:t>
            </a: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zh-CN" sz="2800" b="1" spc="30" dirty="0">
                <a:solidFill>
                  <a:srgbClr val="C00000"/>
                </a:solidFill>
                <a:latin typeface="华文楷体" panose="02010600040101010101" pitchFamily="2" charset="-122"/>
                <a:ea typeface="华文楷体" panose="02010600040101010101" pitchFamily="2" charset="-122"/>
                <a:cs typeface="Noto Sans CJK JP Regular"/>
              </a:rPr>
              <a:t>执行</a:t>
            </a: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a:t>
            </a:r>
            <a:r>
              <a:rPr lang="en-US" altLang="zh-CN" sz="2800" b="1" spc="30" dirty="0">
                <a:latin typeface="华文楷体" panose="02010600040101010101" pitchFamily="2" charset="-122"/>
                <a:ea typeface="华文楷体" panose="02010600040101010101" pitchFamily="2" charset="-122"/>
                <a:cs typeface="Noto Sans CJK JP Regular"/>
              </a:rPr>
              <a:t>CPU</a:t>
            </a:r>
            <a:r>
              <a:rPr lang="zh-CN" altLang="zh-CN" sz="2800" b="1" spc="30" dirty="0">
                <a:latin typeface="华文楷体" panose="02010600040101010101" pitchFamily="2" charset="-122"/>
                <a:ea typeface="华文楷体" panose="02010600040101010101" pitchFamily="2" charset="-122"/>
                <a:cs typeface="Noto Sans CJK JP Regular"/>
              </a:rPr>
              <a:t>执行指令（</a:t>
            </a:r>
            <a:r>
              <a:rPr lang="en-US" altLang="zh-CN" sz="2800" spc="30" dirty="0">
                <a:latin typeface="Times New Roman" panose="02020603050405020304" pitchFamily="18" charset="0"/>
                <a:ea typeface="华文楷体" panose="02010600040101010101" pitchFamily="2" charset="-122"/>
                <a:cs typeface="Times New Roman" panose="02020603050405020304" pitchFamily="18" charset="0"/>
              </a:rPr>
              <a:t>Execution, </a:t>
            </a:r>
            <a:r>
              <a:rPr lang="en-US" altLang="zh-CN" sz="2800" spc="3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EX</a:t>
            </a:r>
            <a:r>
              <a:rPr lang="zh-CN" altLang="zh-CN" sz="2800" b="1" spc="30" dirty="0">
                <a:latin typeface="华文楷体" panose="02010600040101010101" pitchFamily="2" charset="-122"/>
                <a:ea typeface="华文楷体" panose="02010600040101010101" pitchFamily="2" charset="-122"/>
                <a:cs typeface="Noto Sans CJK JP Regular"/>
              </a:rPr>
              <a:t>）；</a:t>
            </a: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zh-CN" sz="2800" b="1" spc="30" dirty="0">
                <a:solidFill>
                  <a:srgbClr val="C00000"/>
                </a:solidFill>
                <a:latin typeface="华文楷体" panose="02010600040101010101" pitchFamily="2" charset="-122"/>
                <a:ea typeface="华文楷体" panose="02010600040101010101" pitchFamily="2" charset="-122"/>
                <a:cs typeface="Noto Sans CJK JP Regular"/>
              </a:rPr>
              <a:t>保存结果</a:t>
            </a: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a:t>
            </a:r>
            <a:r>
              <a:rPr lang="zh-CN" altLang="zh-CN" sz="2800" b="1" spc="30" dirty="0">
                <a:latin typeface="华文楷体" panose="02010600040101010101" pitchFamily="2" charset="-122"/>
                <a:ea typeface="华文楷体" panose="02010600040101010101" pitchFamily="2" charset="-122"/>
                <a:cs typeface="Noto Sans CJK JP Regular"/>
              </a:rPr>
              <a:t>指令执行结果写入内存或</a:t>
            </a:r>
            <a:r>
              <a:rPr lang="en-US" altLang="zh-CN" sz="2800" b="1" spc="30" dirty="0">
                <a:latin typeface="华文楷体" panose="02010600040101010101" pitchFamily="2" charset="-122"/>
                <a:ea typeface="华文楷体" panose="02010600040101010101" pitchFamily="2" charset="-122"/>
                <a:cs typeface="Noto Sans CJK JP Regular"/>
              </a:rPr>
              <a:t>I/O</a:t>
            </a:r>
            <a:r>
              <a:rPr lang="zh-CN" altLang="zh-CN" sz="2800" b="1" spc="30" dirty="0">
                <a:latin typeface="华文楷体" panose="02010600040101010101" pitchFamily="2" charset="-122"/>
                <a:ea typeface="华文楷体" panose="02010600040101010101" pitchFamily="2" charset="-122"/>
                <a:cs typeface="Noto Sans CJK JP Regular"/>
              </a:rPr>
              <a:t>端口中（</a:t>
            </a:r>
            <a:r>
              <a:rPr lang="en-US" altLang="zh-CN" sz="2800" b="1" spc="30" dirty="0">
                <a:latin typeface="华文楷体" panose="02010600040101010101" pitchFamily="2" charset="-122"/>
                <a:ea typeface="华文楷体" panose="02010600040101010101" pitchFamily="2" charset="-122"/>
                <a:cs typeface="Noto Sans CJK JP Regular"/>
              </a:rPr>
              <a:t> </a:t>
            </a:r>
            <a:r>
              <a:rPr lang="en-US" altLang="zh-CN" sz="2800" spc="30" dirty="0">
                <a:latin typeface="Times New Roman" panose="02020603050405020304" pitchFamily="18" charset="0"/>
                <a:ea typeface="华文楷体" panose="02010600040101010101" pitchFamily="2" charset="-122"/>
                <a:cs typeface="Times New Roman" panose="02020603050405020304" pitchFamily="18" charset="0"/>
              </a:rPr>
              <a:t>Write Back, </a:t>
            </a:r>
            <a:r>
              <a:rPr lang="en-US" altLang="zh-CN" sz="2800" spc="30"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WB</a:t>
            </a:r>
            <a:r>
              <a:rPr lang="en-US" altLang="zh-CN" sz="2800" spc="3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800" b="1" spc="30" dirty="0">
                <a:latin typeface="华文楷体" panose="02010600040101010101" pitchFamily="2" charset="-122"/>
                <a:ea typeface="华文楷体" panose="02010600040101010101" pitchFamily="2" charset="-122"/>
                <a:cs typeface="Noto Sans CJK JP Regular"/>
              </a:rPr>
              <a:t>）。</a:t>
            </a:r>
          </a:p>
        </p:txBody>
      </p:sp>
    </p:spTree>
    <p:extLst>
      <p:ext uri="{BB962C8B-B14F-4D97-AF65-F5344CB8AC3E}">
        <p14:creationId xmlns:p14="http://schemas.microsoft.com/office/powerpoint/2010/main" val="1639403754"/>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4005335A-697C-43DC-953D-8D7602FE24B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串行通信的接口标准</a:t>
            </a:r>
          </a:p>
        </p:txBody>
      </p:sp>
      <p:sp>
        <p:nvSpPr>
          <p:cNvPr id="23555" name="Text Box 3">
            <a:extLst>
              <a:ext uri="{FF2B5EF4-FFF2-40B4-BE49-F238E27FC236}">
                <a16:creationId xmlns:a16="http://schemas.microsoft.com/office/drawing/2014/main" id="{110BA46B-BD1C-409E-8D4F-354422C6C808}"/>
              </a:ext>
            </a:extLst>
          </p:cNvPr>
          <p:cNvSpPr txBox="1">
            <a:spLocks noChangeArrowheads="1"/>
          </p:cNvSpPr>
          <p:nvPr/>
        </p:nvSpPr>
        <p:spPr bwMode="auto">
          <a:xfrm>
            <a:off x="1549400" y="1484313"/>
            <a:ext cx="9118600" cy="443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200"/>
              </a:spcBef>
              <a:buFont typeface="Wingdings" panose="05000000000000000000" pitchFamily="2" charset="2"/>
              <a:buChar char="Ø"/>
            </a:pPr>
            <a:r>
              <a:rPr lang="zh-CN" altLang="en-US" sz="2800" b="1">
                <a:ea typeface="幼圆" panose="02010509060101010101" pitchFamily="49" charset="-122"/>
              </a:rPr>
              <a:t>串行通信中，</a:t>
            </a:r>
            <a:r>
              <a:rPr lang="en-US" altLang="zh-CN" sz="2800" b="1">
                <a:ea typeface="幼圆" panose="02010509060101010101" pitchFamily="49" charset="-122"/>
              </a:rPr>
              <a:t>DTE</a:t>
            </a:r>
            <a:r>
              <a:rPr lang="zh-CN" altLang="en-US" sz="2800" b="1">
                <a:ea typeface="幼圆" panose="02010509060101010101" pitchFamily="49" charset="-122"/>
              </a:rPr>
              <a:t>和</a:t>
            </a:r>
            <a:r>
              <a:rPr lang="en-US" altLang="zh-CN" sz="2800" b="1">
                <a:ea typeface="幼圆" panose="02010509060101010101" pitchFamily="49" charset="-122"/>
              </a:rPr>
              <a:t>DCE</a:t>
            </a:r>
            <a:r>
              <a:rPr lang="zh-CN" altLang="en-US" sz="2800" b="1">
                <a:ea typeface="幼圆" panose="02010509060101010101" pitchFamily="49" charset="-122"/>
              </a:rPr>
              <a:t>之间的连接要符合接口标准。</a:t>
            </a:r>
          </a:p>
          <a:p>
            <a:pPr eaLnBrk="1" hangingPunct="1">
              <a:spcBef>
                <a:spcPts val="1200"/>
              </a:spcBef>
              <a:buFont typeface="Wingdings" panose="05000000000000000000" pitchFamily="2" charset="2"/>
              <a:buChar char="Ø"/>
            </a:pPr>
            <a:r>
              <a:rPr lang="zh-CN" altLang="en-US" sz="2800" b="1">
                <a:ea typeface="幼圆" panose="02010509060101010101" pitchFamily="49" charset="-122"/>
              </a:rPr>
              <a:t>计算机通信中使用最普遍的是</a:t>
            </a:r>
            <a:r>
              <a:rPr lang="en-US" altLang="zh-CN" sz="2800" b="1">
                <a:ea typeface="幼圆" panose="02010509060101010101" pitchFamily="49" charset="-122"/>
              </a:rPr>
              <a:t>RS-232C</a:t>
            </a:r>
            <a:r>
              <a:rPr lang="zh-CN" altLang="en-US" sz="2800" b="1">
                <a:ea typeface="幼圆" panose="02010509060101010101" pitchFamily="49" charset="-122"/>
              </a:rPr>
              <a:t>标准。</a:t>
            </a:r>
          </a:p>
          <a:p>
            <a:pPr eaLnBrk="1" hangingPunct="1">
              <a:spcBef>
                <a:spcPts val="1200"/>
              </a:spcBef>
              <a:buFont typeface="Wingdings" panose="05000000000000000000" pitchFamily="2" charset="2"/>
              <a:buChar char="Ø"/>
            </a:pPr>
            <a:r>
              <a:rPr lang="en-US" altLang="zh-CN" sz="2800" b="1">
                <a:ea typeface="幼圆" panose="02010509060101010101" pitchFamily="49" charset="-122"/>
              </a:rPr>
              <a:t>PC</a:t>
            </a:r>
            <a:r>
              <a:rPr lang="zh-CN" altLang="en-US" sz="2800" b="1">
                <a:ea typeface="幼圆" panose="02010509060101010101" pitchFamily="49" charset="-122"/>
              </a:rPr>
              <a:t>机上的</a:t>
            </a:r>
            <a:r>
              <a:rPr lang="en-US" altLang="zh-CN" sz="2800" b="1">
                <a:ea typeface="幼圆" panose="02010509060101010101" pitchFamily="49" charset="-122"/>
              </a:rPr>
              <a:t>COM</a:t>
            </a:r>
            <a:r>
              <a:rPr lang="zh-CN" altLang="en-US" sz="2800" b="1">
                <a:ea typeface="幼圆" panose="02010509060101010101" pitchFamily="49" charset="-122"/>
              </a:rPr>
              <a:t>接口，就是</a:t>
            </a:r>
            <a:r>
              <a:rPr lang="en-US" altLang="zh-CN" sz="2800" b="1">
                <a:ea typeface="幼圆" panose="02010509060101010101" pitchFamily="49" charset="-122"/>
              </a:rPr>
              <a:t>RS-232C</a:t>
            </a:r>
            <a:r>
              <a:rPr lang="zh-CN" altLang="en-US" sz="2800" b="1">
                <a:ea typeface="幼圆" panose="02010509060101010101" pitchFamily="49" charset="-122"/>
              </a:rPr>
              <a:t>接口。</a:t>
            </a:r>
            <a:endParaRPr lang="en-US" altLang="zh-CN" sz="2800" b="1">
              <a:ea typeface="幼圆" panose="02010509060101010101" pitchFamily="49" charset="-122"/>
            </a:endParaRPr>
          </a:p>
          <a:p>
            <a:pPr eaLnBrk="1" hangingPunct="1">
              <a:spcBef>
                <a:spcPts val="1200"/>
              </a:spcBef>
              <a:buFont typeface="Wingdings" panose="05000000000000000000" pitchFamily="2" charset="2"/>
              <a:buChar char="Ø"/>
            </a:pPr>
            <a:r>
              <a:rPr lang="en-US" altLang="zh-CN" sz="2800" b="1">
                <a:ea typeface="幼圆" panose="02010509060101010101" pitchFamily="49" charset="-122"/>
              </a:rPr>
              <a:t>RS-232C</a:t>
            </a:r>
            <a:r>
              <a:rPr lang="zh-CN" altLang="en-US" sz="2800" b="1">
                <a:ea typeface="幼圆" panose="02010509060101010101" pitchFamily="49" charset="-122"/>
              </a:rPr>
              <a:t>标准是由美国电子工业协会推荐并广泛使用的一种串行通信标准。早期，</a:t>
            </a:r>
            <a:r>
              <a:rPr lang="en-US" altLang="zh-CN" sz="2800" b="1">
                <a:ea typeface="幼圆" panose="02010509060101010101" pitchFamily="49" charset="-122"/>
              </a:rPr>
              <a:t>RS-232C</a:t>
            </a:r>
            <a:r>
              <a:rPr lang="zh-CN" altLang="en-US" sz="2800" b="1">
                <a:ea typeface="幼圆" panose="02010509060101010101" pitchFamily="49" charset="-122"/>
              </a:rPr>
              <a:t>标准主要用于公用电话网的通信，通常还要在接口与外部通信设备之间加调制解调器，</a:t>
            </a:r>
            <a:r>
              <a:rPr lang="en-US" altLang="zh-CN" sz="2800" b="1">
                <a:ea typeface="幼圆" panose="02010509060101010101" pitchFamily="49" charset="-122"/>
              </a:rPr>
              <a:t>RS-232C</a:t>
            </a:r>
            <a:r>
              <a:rPr lang="zh-CN" altLang="en-US" sz="2800" b="1">
                <a:ea typeface="幼圆" panose="02010509060101010101" pitchFamily="49" charset="-122"/>
              </a:rPr>
              <a:t>引脚中载波检测、振铃指示等信号便是为此而设计的。但如果近距离的两台计算机通信，则不需要</a:t>
            </a:r>
            <a:r>
              <a:rPr lang="en-US" altLang="zh-CN" sz="2800" b="1">
                <a:ea typeface="幼圆" panose="02010509060101010101" pitchFamily="49" charset="-122"/>
              </a:rPr>
              <a:t>MODEM</a:t>
            </a:r>
            <a:r>
              <a:rPr lang="zh-CN" altLang="en-US" sz="2800" b="1">
                <a:ea typeface="幼圆" panose="02010509060101010101" pitchFamily="49" charset="-122"/>
              </a:rPr>
              <a:t>。 </a:t>
            </a:r>
          </a:p>
        </p:txBody>
      </p:sp>
    </p:spTree>
    <p:extLst>
      <p:ext uri="{BB962C8B-B14F-4D97-AF65-F5344CB8AC3E}">
        <p14:creationId xmlns:p14="http://schemas.microsoft.com/office/powerpoint/2010/main" val="784782814"/>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E86CE9C4-BE6B-47AC-9616-7911DB25CA9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串行通信的接口标准</a:t>
            </a:r>
          </a:p>
        </p:txBody>
      </p:sp>
      <p:sp>
        <p:nvSpPr>
          <p:cNvPr id="24579" name="Text Box 3">
            <a:extLst>
              <a:ext uri="{FF2B5EF4-FFF2-40B4-BE49-F238E27FC236}">
                <a16:creationId xmlns:a16="http://schemas.microsoft.com/office/drawing/2014/main" id="{006D3BD3-6D02-4FD8-B08E-158E38517894}"/>
              </a:ext>
            </a:extLst>
          </p:cNvPr>
          <p:cNvSpPr txBox="1">
            <a:spLocks noChangeArrowheads="1"/>
          </p:cNvSpPr>
          <p:nvPr/>
        </p:nvSpPr>
        <p:spPr bwMode="auto">
          <a:xfrm>
            <a:off x="1657350" y="2446339"/>
            <a:ext cx="8796338"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200"/>
              </a:spcBef>
              <a:buFont typeface="Wingdings" panose="05000000000000000000" pitchFamily="2" charset="2"/>
              <a:buChar char="Ø"/>
            </a:pPr>
            <a:r>
              <a:rPr lang="zh-CN" altLang="en-US" sz="2800" b="1">
                <a:ea typeface="幼圆" panose="02010509060101010101" pitchFamily="49" charset="-122"/>
              </a:rPr>
              <a:t> 为克服长线传输干扰，</a:t>
            </a:r>
            <a:r>
              <a:rPr lang="en-US" altLang="zh-CN" sz="2800" b="1">
                <a:ea typeface="幼圆" panose="02010509060101010101" pitchFamily="49" charset="-122"/>
              </a:rPr>
              <a:t>RS-232C</a:t>
            </a:r>
            <a:r>
              <a:rPr lang="zh-CN" altLang="en-US" sz="2800" b="1">
                <a:ea typeface="幼圆" panose="02010509060101010101" pitchFamily="49" charset="-122"/>
              </a:rPr>
              <a:t>采用了</a:t>
            </a:r>
            <a:r>
              <a:rPr lang="en-US" altLang="zh-CN" sz="2800" b="1">
                <a:ea typeface="幼圆" panose="02010509060101010101" pitchFamily="49" charset="-122"/>
              </a:rPr>
              <a:t>±12V</a:t>
            </a:r>
            <a:r>
              <a:rPr lang="zh-CN" altLang="en-US" sz="2800" b="1">
                <a:ea typeface="幼圆" panose="02010509060101010101" pitchFamily="49" charset="-122"/>
              </a:rPr>
              <a:t>的电平和负逻辑来传输信号，规定</a:t>
            </a:r>
            <a:r>
              <a:rPr lang="en-US" altLang="zh-CN" sz="2800" b="1">
                <a:ea typeface="幼圆" panose="02010509060101010101" pitchFamily="49" charset="-122"/>
              </a:rPr>
              <a:t>-5V~-15V </a:t>
            </a:r>
            <a:r>
              <a:rPr lang="zh-CN" altLang="en-US" sz="2800" b="1">
                <a:ea typeface="幼圆" panose="02010509060101010101" pitchFamily="49" charset="-122"/>
              </a:rPr>
              <a:t>表示逻辑</a:t>
            </a:r>
            <a:r>
              <a:rPr lang="en-US" altLang="zh-CN" sz="2800" b="1">
                <a:ea typeface="幼圆" panose="02010509060101010101" pitchFamily="49" charset="-122"/>
              </a:rPr>
              <a:t>1</a:t>
            </a:r>
            <a:r>
              <a:rPr lang="zh-CN" altLang="en-US" sz="2800" b="1">
                <a:ea typeface="幼圆" panose="02010509060101010101" pitchFamily="49" charset="-122"/>
              </a:rPr>
              <a:t>，</a:t>
            </a:r>
            <a:r>
              <a:rPr lang="en-US" altLang="zh-CN" sz="2800" b="1">
                <a:ea typeface="幼圆" panose="02010509060101010101" pitchFamily="49" charset="-122"/>
              </a:rPr>
              <a:t>+5V~+15V</a:t>
            </a:r>
            <a:r>
              <a:rPr lang="zh-CN" altLang="en-US" sz="2800" b="1">
                <a:ea typeface="幼圆" panose="02010509060101010101" pitchFamily="49" charset="-122"/>
              </a:rPr>
              <a:t>表示逻辑</a:t>
            </a:r>
            <a:r>
              <a:rPr lang="en-US" altLang="zh-CN" sz="2800" b="1">
                <a:ea typeface="幼圆" panose="02010509060101010101" pitchFamily="49" charset="-122"/>
              </a:rPr>
              <a:t>0</a:t>
            </a:r>
            <a:r>
              <a:rPr lang="zh-CN" altLang="en-US" sz="2800" b="1">
                <a:ea typeface="幼圆" panose="02010509060101010101" pitchFamily="49" charset="-122"/>
              </a:rPr>
              <a:t>。实际使用中通常需要通过</a:t>
            </a:r>
            <a:r>
              <a:rPr lang="en-US" altLang="zh-CN" sz="2800" b="1">
                <a:ea typeface="幼圆" panose="02010509060101010101" pitchFamily="49" charset="-122"/>
              </a:rPr>
              <a:t>MAX232</a:t>
            </a:r>
            <a:r>
              <a:rPr lang="zh-CN" altLang="en-US" sz="2800" b="1">
                <a:ea typeface="幼圆" panose="02010509060101010101" pitchFamily="49" charset="-122"/>
              </a:rPr>
              <a:t>、</a:t>
            </a:r>
            <a:r>
              <a:rPr lang="en-US" altLang="zh-CN" sz="2800" b="1">
                <a:ea typeface="幼圆" panose="02010509060101010101" pitchFamily="49" charset="-122"/>
              </a:rPr>
              <a:t>UN232</a:t>
            </a:r>
            <a:r>
              <a:rPr lang="zh-CN" altLang="en-US" sz="2800" b="1">
                <a:ea typeface="幼圆" panose="02010509060101010101" pitchFamily="49" charset="-122"/>
              </a:rPr>
              <a:t>等专用芯片实现</a:t>
            </a:r>
            <a:r>
              <a:rPr lang="en-US" altLang="zh-CN" sz="2800" b="1">
                <a:ea typeface="幼圆" panose="02010509060101010101" pitchFamily="49" charset="-122"/>
              </a:rPr>
              <a:t>TTL</a:t>
            </a:r>
            <a:r>
              <a:rPr lang="zh-CN" altLang="en-US" sz="2800" b="1">
                <a:ea typeface="幼圆" panose="02010509060101010101" pitchFamily="49" charset="-122"/>
              </a:rPr>
              <a:t>电平和</a:t>
            </a:r>
            <a:r>
              <a:rPr lang="en-US" altLang="zh-CN" sz="2800" b="1">
                <a:ea typeface="幼圆" panose="02010509060101010101" pitchFamily="49" charset="-122"/>
              </a:rPr>
              <a:t>RS-232C</a:t>
            </a:r>
            <a:r>
              <a:rPr lang="zh-CN" altLang="en-US" sz="2800" b="1">
                <a:ea typeface="幼圆" panose="02010509060101010101" pitchFamily="49" charset="-122"/>
              </a:rPr>
              <a:t>电平之间的双向转换。</a:t>
            </a:r>
          </a:p>
          <a:p>
            <a:pPr eaLnBrk="1" hangingPunct="1">
              <a:spcBef>
                <a:spcPts val="1200"/>
              </a:spcBef>
              <a:buFont typeface="Wingdings" panose="05000000000000000000" pitchFamily="2" charset="2"/>
              <a:buChar char="Ø"/>
            </a:pPr>
            <a:r>
              <a:rPr lang="en-US" altLang="zh-CN" sz="2800" b="1">
                <a:ea typeface="幼圆" panose="02010509060101010101" pitchFamily="49" charset="-122"/>
              </a:rPr>
              <a:t>RS-232C</a:t>
            </a:r>
            <a:r>
              <a:rPr lang="zh-CN" altLang="en-US" sz="2800" b="1">
                <a:ea typeface="幼圆" panose="02010509060101010101" pitchFamily="49" charset="-122"/>
              </a:rPr>
              <a:t>的最大传输距离约为</a:t>
            </a:r>
            <a:r>
              <a:rPr lang="en-US" altLang="zh-CN" sz="2800" b="1">
                <a:ea typeface="幼圆" panose="02010509060101010101" pitchFamily="49" charset="-122"/>
              </a:rPr>
              <a:t>15m</a:t>
            </a:r>
            <a:r>
              <a:rPr lang="zh-CN" altLang="en-US" sz="2800" b="1">
                <a:ea typeface="幼圆" panose="02010509060101010101" pitchFamily="49" charset="-122"/>
              </a:rPr>
              <a:t>，最大传输速率</a:t>
            </a:r>
            <a:r>
              <a:rPr lang="en-US" altLang="zh-CN" sz="2800" b="1">
                <a:ea typeface="幼圆" panose="02010509060101010101" pitchFamily="49" charset="-122"/>
              </a:rPr>
              <a:t>19200bps</a:t>
            </a:r>
            <a:r>
              <a:rPr lang="zh-CN" altLang="en-US" sz="2800" b="1">
                <a:ea typeface="幼圆" panose="02010509060101010101" pitchFamily="49" charset="-122"/>
              </a:rPr>
              <a:t>。由于传输距离比较短，所以不适合大多数工控现场的应用。</a:t>
            </a:r>
          </a:p>
        </p:txBody>
      </p:sp>
      <p:pic>
        <p:nvPicPr>
          <p:cNvPr id="24580" name="Picture 2">
            <a:extLst>
              <a:ext uri="{FF2B5EF4-FFF2-40B4-BE49-F238E27FC236}">
                <a16:creationId xmlns:a16="http://schemas.microsoft.com/office/drawing/2014/main" id="{F841DC03-17BD-4330-981C-0B97D9180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9250" y="42863"/>
            <a:ext cx="21590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1181829"/>
      </p:ext>
    </p:extLst>
  </p:cSld>
  <p:clrMapOvr>
    <a:masterClrMapping/>
  </p:clrMapOv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DCE45F5B-F623-4203-B8D5-C35E411274C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串行通信的接口标准</a:t>
            </a:r>
          </a:p>
        </p:txBody>
      </p:sp>
      <p:sp>
        <p:nvSpPr>
          <p:cNvPr id="25603" name="Text Box 3">
            <a:extLst>
              <a:ext uri="{FF2B5EF4-FFF2-40B4-BE49-F238E27FC236}">
                <a16:creationId xmlns:a16="http://schemas.microsoft.com/office/drawing/2014/main" id="{7A97A86E-5E6E-49D9-9B2E-950917AF98D6}"/>
              </a:ext>
            </a:extLst>
          </p:cNvPr>
          <p:cNvSpPr txBox="1">
            <a:spLocks noChangeArrowheads="1"/>
          </p:cNvSpPr>
          <p:nvPr/>
        </p:nvSpPr>
        <p:spPr bwMode="auto">
          <a:xfrm>
            <a:off x="1549400" y="1484313"/>
            <a:ext cx="9118600" cy="443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200"/>
              </a:spcBef>
              <a:buFont typeface="Wingdings" panose="05000000000000000000" pitchFamily="2" charset="2"/>
              <a:buChar char="Ø"/>
            </a:pPr>
            <a:r>
              <a:rPr lang="zh-CN" altLang="en-US" sz="2800" b="1">
                <a:ea typeface="幼圆" panose="02010509060101010101" pitchFamily="49" charset="-122"/>
              </a:rPr>
              <a:t>串行通信中，</a:t>
            </a:r>
            <a:r>
              <a:rPr lang="en-US" altLang="zh-CN" sz="2800" b="1">
                <a:ea typeface="幼圆" panose="02010509060101010101" pitchFamily="49" charset="-122"/>
              </a:rPr>
              <a:t>DTE</a:t>
            </a:r>
            <a:r>
              <a:rPr lang="zh-CN" altLang="en-US" sz="2800" b="1">
                <a:ea typeface="幼圆" panose="02010509060101010101" pitchFamily="49" charset="-122"/>
              </a:rPr>
              <a:t>和</a:t>
            </a:r>
            <a:r>
              <a:rPr lang="en-US" altLang="zh-CN" sz="2800" b="1">
                <a:ea typeface="幼圆" panose="02010509060101010101" pitchFamily="49" charset="-122"/>
              </a:rPr>
              <a:t>DCE</a:t>
            </a:r>
            <a:r>
              <a:rPr lang="zh-CN" altLang="en-US" sz="2800" b="1">
                <a:ea typeface="幼圆" panose="02010509060101010101" pitchFamily="49" charset="-122"/>
              </a:rPr>
              <a:t>之间的连接要符合接口标准。</a:t>
            </a:r>
          </a:p>
          <a:p>
            <a:pPr eaLnBrk="1" hangingPunct="1">
              <a:spcBef>
                <a:spcPts val="1200"/>
              </a:spcBef>
              <a:buFont typeface="Wingdings" panose="05000000000000000000" pitchFamily="2" charset="2"/>
              <a:buChar char="Ø"/>
            </a:pPr>
            <a:r>
              <a:rPr lang="zh-CN" altLang="en-US" sz="2800" b="1">
                <a:ea typeface="幼圆" panose="02010509060101010101" pitchFamily="49" charset="-122"/>
              </a:rPr>
              <a:t>计算机通信中使用最普遍的是</a:t>
            </a:r>
            <a:r>
              <a:rPr lang="en-US" altLang="zh-CN" sz="2800" b="1">
                <a:ea typeface="幼圆" panose="02010509060101010101" pitchFamily="49" charset="-122"/>
              </a:rPr>
              <a:t>RS-232C</a:t>
            </a:r>
            <a:r>
              <a:rPr lang="zh-CN" altLang="en-US" sz="2800" b="1">
                <a:ea typeface="幼圆" panose="02010509060101010101" pitchFamily="49" charset="-122"/>
              </a:rPr>
              <a:t>标准。</a:t>
            </a:r>
          </a:p>
          <a:p>
            <a:pPr eaLnBrk="1" hangingPunct="1">
              <a:spcBef>
                <a:spcPts val="1200"/>
              </a:spcBef>
              <a:buFont typeface="Wingdings" panose="05000000000000000000" pitchFamily="2" charset="2"/>
              <a:buChar char="Ø"/>
            </a:pPr>
            <a:r>
              <a:rPr lang="en-US" altLang="zh-CN" sz="2800" b="1">
                <a:ea typeface="幼圆" panose="02010509060101010101" pitchFamily="49" charset="-122"/>
              </a:rPr>
              <a:t>PC</a:t>
            </a:r>
            <a:r>
              <a:rPr lang="zh-CN" altLang="en-US" sz="2800" b="1">
                <a:ea typeface="幼圆" panose="02010509060101010101" pitchFamily="49" charset="-122"/>
              </a:rPr>
              <a:t>机上的</a:t>
            </a:r>
            <a:r>
              <a:rPr lang="en-US" altLang="zh-CN" sz="2800" b="1">
                <a:ea typeface="幼圆" panose="02010509060101010101" pitchFamily="49" charset="-122"/>
              </a:rPr>
              <a:t>COM</a:t>
            </a:r>
            <a:r>
              <a:rPr lang="zh-CN" altLang="en-US" sz="2800" b="1">
                <a:ea typeface="幼圆" panose="02010509060101010101" pitchFamily="49" charset="-122"/>
              </a:rPr>
              <a:t>接口，就是</a:t>
            </a:r>
            <a:r>
              <a:rPr lang="en-US" altLang="zh-CN" sz="2800" b="1">
                <a:ea typeface="幼圆" panose="02010509060101010101" pitchFamily="49" charset="-122"/>
              </a:rPr>
              <a:t>RS-232C</a:t>
            </a:r>
            <a:r>
              <a:rPr lang="zh-CN" altLang="en-US" sz="2800" b="1">
                <a:ea typeface="幼圆" panose="02010509060101010101" pitchFamily="49" charset="-122"/>
              </a:rPr>
              <a:t>接口。</a:t>
            </a:r>
            <a:endParaRPr lang="en-US" altLang="zh-CN" sz="2800" b="1">
              <a:ea typeface="幼圆" panose="02010509060101010101" pitchFamily="49" charset="-122"/>
            </a:endParaRPr>
          </a:p>
          <a:p>
            <a:pPr eaLnBrk="1" hangingPunct="1">
              <a:spcBef>
                <a:spcPts val="1200"/>
              </a:spcBef>
              <a:buFont typeface="Wingdings" panose="05000000000000000000" pitchFamily="2" charset="2"/>
              <a:buChar char="Ø"/>
            </a:pPr>
            <a:r>
              <a:rPr lang="en-US" altLang="zh-CN" sz="2800" b="1">
                <a:ea typeface="幼圆" panose="02010509060101010101" pitchFamily="49" charset="-122"/>
              </a:rPr>
              <a:t>RS-232C</a:t>
            </a:r>
            <a:r>
              <a:rPr lang="zh-CN" altLang="en-US" sz="2800" b="1">
                <a:ea typeface="幼圆" panose="02010509060101010101" pitchFamily="49" charset="-122"/>
              </a:rPr>
              <a:t>标准是由美国电子工业协会推荐并广泛使用的一种串行通信标准。早期，</a:t>
            </a:r>
            <a:r>
              <a:rPr lang="en-US" altLang="zh-CN" sz="2800" b="1">
                <a:ea typeface="幼圆" panose="02010509060101010101" pitchFamily="49" charset="-122"/>
              </a:rPr>
              <a:t>RS-232C</a:t>
            </a:r>
            <a:r>
              <a:rPr lang="zh-CN" altLang="en-US" sz="2800" b="1">
                <a:ea typeface="幼圆" panose="02010509060101010101" pitchFamily="49" charset="-122"/>
              </a:rPr>
              <a:t>标准主要用于公用电话网的通信，通常还要在接口与外部通信设备之间加调制解调器，</a:t>
            </a:r>
            <a:r>
              <a:rPr lang="en-US" altLang="zh-CN" sz="2800" b="1">
                <a:ea typeface="幼圆" panose="02010509060101010101" pitchFamily="49" charset="-122"/>
              </a:rPr>
              <a:t>RS-232C</a:t>
            </a:r>
            <a:r>
              <a:rPr lang="zh-CN" altLang="en-US" sz="2800" b="1">
                <a:ea typeface="幼圆" panose="02010509060101010101" pitchFamily="49" charset="-122"/>
              </a:rPr>
              <a:t>引脚中载波检测、振铃指示等信号便是为此而设计的。但如果近距离的两台计算机通信，则不需要</a:t>
            </a:r>
            <a:r>
              <a:rPr lang="en-US" altLang="zh-CN" sz="2800" b="1">
                <a:ea typeface="幼圆" panose="02010509060101010101" pitchFamily="49" charset="-122"/>
              </a:rPr>
              <a:t>MODEM</a:t>
            </a:r>
            <a:r>
              <a:rPr lang="zh-CN" altLang="en-US" sz="2800" b="1">
                <a:ea typeface="幼圆" panose="02010509060101010101" pitchFamily="49" charset="-122"/>
              </a:rPr>
              <a:t>。 </a:t>
            </a:r>
          </a:p>
        </p:txBody>
      </p:sp>
    </p:spTree>
    <p:extLst>
      <p:ext uri="{BB962C8B-B14F-4D97-AF65-F5344CB8AC3E}">
        <p14:creationId xmlns:p14="http://schemas.microsoft.com/office/powerpoint/2010/main" val="205858656"/>
      </p:ext>
    </p:extLst>
  </p:cSld>
  <p:clrMapOvr>
    <a:masterClrMapping/>
  </p:clrMapOvr>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1A7D87C0-FA9E-4DCA-8BC9-B56CFB278B09}"/>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串行通信的接口标准</a:t>
            </a:r>
          </a:p>
        </p:txBody>
      </p:sp>
      <p:sp>
        <p:nvSpPr>
          <p:cNvPr id="26627" name="Rectangle 1">
            <a:extLst>
              <a:ext uri="{FF2B5EF4-FFF2-40B4-BE49-F238E27FC236}">
                <a16:creationId xmlns:a16="http://schemas.microsoft.com/office/drawing/2014/main" id="{59A87486-29A8-4198-8300-C718C99C6AEA}"/>
              </a:ext>
            </a:extLst>
          </p:cNvPr>
          <p:cNvSpPr>
            <a:spLocks noChangeArrowheads="1"/>
          </p:cNvSpPr>
          <p:nvPr/>
        </p:nvSpPr>
        <p:spPr bwMode="auto">
          <a:xfrm>
            <a:off x="1643063" y="1484314"/>
            <a:ext cx="8964612" cy="498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defRPr>
                <a:solidFill>
                  <a:schemeClr val="tx1"/>
                </a:solidFill>
                <a:latin typeface="Franklin Gothic Book" panose="020B0503020102020204" pitchFamily="34" charset="0"/>
                <a:ea typeface="宋体" panose="02010600030101010101" pitchFamily="2" charset="-122"/>
              </a:defRPr>
            </a:lvl1pPr>
            <a:lvl2pPr indent="26670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a:r>
              <a:rPr lang="pt-BR" altLang="zh-CN" sz="2800" b="1">
                <a:solidFill>
                  <a:srgbClr val="FF0000"/>
                </a:solidFill>
                <a:latin typeface="Times New Roman" panose="02020603050405020304" pitchFamily="18" charset="0"/>
                <a:cs typeface="Times New Roman" panose="02020603050405020304" pitchFamily="18" charset="0"/>
              </a:rPr>
              <a:t>RS-423A</a:t>
            </a:r>
            <a:endParaRPr lang="en-US" altLang="zh-CN" sz="2800" b="1">
              <a:solidFill>
                <a:srgbClr val="FF0000"/>
              </a:solidFill>
            </a:endParaRPr>
          </a:p>
          <a:p>
            <a:r>
              <a:rPr lang="pt-BR" altLang="zh-CN" sz="2800" b="1">
                <a:latin typeface="Times New Roman" panose="02020603050405020304" pitchFamily="18" charset="0"/>
                <a:cs typeface="Times New Roman" panose="02020603050405020304" pitchFamily="18" charset="0"/>
              </a:rPr>
              <a:t>     RS-423A</a:t>
            </a:r>
            <a:r>
              <a:rPr lang="zh-CN" altLang="en-US" sz="2800" b="1">
                <a:latin typeface="Times New Roman" panose="02020603050405020304" pitchFamily="18" charset="0"/>
                <a:cs typeface="Times New Roman" panose="02020603050405020304" pitchFamily="18" charset="0"/>
              </a:rPr>
              <a:t>与</a:t>
            </a:r>
            <a:r>
              <a:rPr lang="pt-BR" altLang="zh-CN" sz="2800" b="1">
                <a:latin typeface="Times New Roman" panose="02020603050405020304" pitchFamily="18" charset="0"/>
                <a:cs typeface="Times New Roman" panose="02020603050405020304" pitchFamily="18" charset="0"/>
              </a:rPr>
              <a:t>RS-232C</a:t>
            </a:r>
            <a:r>
              <a:rPr lang="zh-CN" altLang="en-US" sz="2800" b="1">
                <a:latin typeface="Times New Roman" panose="02020603050405020304" pitchFamily="18" charset="0"/>
                <a:cs typeface="Times New Roman" panose="02020603050405020304" pitchFamily="18" charset="0"/>
              </a:rPr>
              <a:t>接口功能相似</a:t>
            </a:r>
            <a:r>
              <a:rPr lang="zh-CN" altLang="pt-BR"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但改为采用平衡差分的接受方式。这样，对传输线上的共模干扰具有较高的抑制能力。</a:t>
            </a:r>
            <a:endParaRPr lang="zh-CN" altLang="en-US" sz="2800" b="1"/>
          </a:p>
          <a:p>
            <a:pPr lvl="1">
              <a:spcBef>
                <a:spcPts val="1200"/>
              </a:spcBef>
            </a:pPr>
            <a:r>
              <a:rPr lang="en-US" altLang="zh-CN" sz="2800" b="1">
                <a:solidFill>
                  <a:srgbClr val="FF0000"/>
                </a:solidFill>
                <a:latin typeface="Times New Roman" panose="02020603050405020304" pitchFamily="18" charset="0"/>
                <a:cs typeface="Times New Roman" panose="02020603050405020304" pitchFamily="18" charset="0"/>
              </a:rPr>
              <a:t>RS-422A</a:t>
            </a:r>
            <a:endParaRPr lang="en-US" altLang="zh-CN" sz="2800" b="1">
              <a:solidFill>
                <a:srgbClr val="FF0000"/>
              </a:solidFill>
            </a:endParaRPr>
          </a:p>
          <a:p>
            <a:r>
              <a:rPr lang="en-US" altLang="zh-CN" sz="2800" b="1">
                <a:latin typeface="Times New Roman" panose="02020603050405020304" pitchFamily="18" charset="0"/>
                <a:cs typeface="Times New Roman" panose="02020603050405020304" pitchFamily="18" charset="0"/>
              </a:rPr>
              <a:t>     RS-422A</a:t>
            </a:r>
            <a:r>
              <a:rPr lang="zh-CN" altLang="en-US" sz="2800" b="1">
                <a:latin typeface="Times New Roman" panose="02020603050405020304" pitchFamily="18" charset="0"/>
                <a:cs typeface="Times New Roman" panose="02020603050405020304" pitchFamily="18" charset="0"/>
              </a:rPr>
              <a:t>是</a:t>
            </a:r>
            <a:r>
              <a:rPr lang="en-US" altLang="zh-CN" sz="2800" b="1">
                <a:latin typeface="Times New Roman" panose="02020603050405020304" pitchFamily="18" charset="0"/>
                <a:cs typeface="Times New Roman" panose="02020603050405020304" pitchFamily="18" charset="0"/>
              </a:rPr>
              <a:t>RS-423A</a:t>
            </a:r>
            <a:r>
              <a:rPr lang="zh-CN" altLang="en-US" sz="2800" b="1">
                <a:latin typeface="Times New Roman" panose="02020603050405020304" pitchFamily="18" charset="0"/>
                <a:cs typeface="Times New Roman" panose="02020603050405020304" pitchFamily="18" charset="0"/>
              </a:rPr>
              <a:t>的改进型，发送端采用平衡差动输出，接收端采用差动输入，从而将有效地提高信号传输抗干扰能力。由于收</a:t>
            </a:r>
            <a:r>
              <a:rPr lang="en-US" altLang="zh-CN" sz="2800" b="1">
                <a:latin typeface="Times New Roman" panose="02020603050405020304" pitchFamily="18" charset="0"/>
                <a:cs typeface="Times New Roman" panose="02020603050405020304" pitchFamily="18" charset="0"/>
              </a:rPr>
              <a:t>/</a:t>
            </a:r>
            <a:r>
              <a:rPr lang="zh-CN" altLang="en-US" sz="2800" b="1">
                <a:latin typeface="Times New Roman" panose="02020603050405020304" pitchFamily="18" charset="0"/>
                <a:cs typeface="Times New Roman" panose="02020603050405020304" pitchFamily="18" charset="0"/>
              </a:rPr>
              <a:t>发端用两条传输导线构成信号回路，避免了由于地线的电位差产生的误码。</a:t>
            </a:r>
            <a:endParaRPr lang="en-US" altLang="zh-CN" sz="2800" b="1">
              <a:latin typeface="Times New Roman" panose="02020603050405020304" pitchFamily="18" charset="0"/>
              <a:cs typeface="Times New Roman" panose="02020603050405020304" pitchFamily="18" charset="0"/>
            </a:endParaRPr>
          </a:p>
          <a:p>
            <a:r>
              <a:rPr lang="zh-CN" altLang="en-US" sz="2800" b="1">
                <a:latin typeface="Times New Roman" panose="02020603050405020304" pitchFamily="18" charset="0"/>
                <a:cs typeface="Times New Roman" panose="02020603050405020304" pitchFamily="18" charset="0"/>
              </a:rPr>
              <a:t>最大传输速率达</a:t>
            </a:r>
            <a:r>
              <a:rPr lang="en-US" altLang="zh-CN" sz="2800" b="1">
                <a:latin typeface="Times New Roman" panose="02020603050405020304" pitchFamily="18" charset="0"/>
                <a:cs typeface="Times New Roman" panose="02020603050405020304" pitchFamily="18" charset="0"/>
              </a:rPr>
              <a:t>10Mbps</a:t>
            </a:r>
            <a:r>
              <a:rPr lang="zh-CN" altLang="en-US" sz="2800" b="1">
                <a:latin typeface="Times New Roman" panose="02020603050405020304" pitchFamily="18" charset="0"/>
                <a:cs typeface="Times New Roman" panose="02020603050405020304" pitchFamily="18" charset="0"/>
              </a:rPr>
              <a:t>时，传送距离可达</a:t>
            </a:r>
            <a:r>
              <a:rPr lang="en-US" altLang="zh-CN" sz="2800" b="1">
                <a:latin typeface="Times New Roman" panose="02020603050405020304" pitchFamily="18" charset="0"/>
                <a:cs typeface="Times New Roman" panose="02020603050405020304" pitchFamily="18" charset="0"/>
              </a:rPr>
              <a:t>15m</a:t>
            </a:r>
            <a:r>
              <a:rPr lang="zh-CN" altLang="en-US" sz="2800" b="1">
                <a:latin typeface="Times New Roman" panose="02020603050405020304" pitchFamily="18" charset="0"/>
                <a:cs typeface="Times New Roman" panose="02020603050405020304" pitchFamily="18" charset="0"/>
              </a:rPr>
              <a:t>，传输速率达</a:t>
            </a:r>
            <a:r>
              <a:rPr lang="en-US" altLang="zh-CN" sz="2800" b="1">
                <a:latin typeface="Times New Roman" panose="02020603050405020304" pitchFamily="18" charset="0"/>
                <a:cs typeface="Times New Roman" panose="02020603050405020304" pitchFamily="18" charset="0"/>
              </a:rPr>
              <a:t>90Kbps</a:t>
            </a:r>
            <a:r>
              <a:rPr lang="zh-CN" altLang="en-US" sz="2800" b="1">
                <a:latin typeface="Times New Roman" panose="02020603050405020304" pitchFamily="18" charset="0"/>
                <a:cs typeface="Times New Roman" panose="02020603050405020304" pitchFamily="18" charset="0"/>
              </a:rPr>
              <a:t>时，传送距离可达</a:t>
            </a:r>
            <a:r>
              <a:rPr lang="en-US" altLang="zh-CN" sz="2800" b="1">
                <a:latin typeface="Times New Roman" panose="02020603050405020304" pitchFamily="18" charset="0"/>
                <a:cs typeface="Times New Roman" panose="02020603050405020304" pitchFamily="18" charset="0"/>
              </a:rPr>
              <a:t>1200m</a:t>
            </a:r>
            <a:r>
              <a:rPr lang="zh-CN" altLang="en-US" sz="2800" b="1"/>
              <a:t>。</a:t>
            </a:r>
            <a:endParaRPr lang="en-US" altLang="zh-CN" sz="2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6575408"/>
      </p:ext>
    </p:extLst>
  </p:cSld>
  <p:clrMapOvr>
    <a:masterClrMapping/>
  </p:clrMapOvr>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B4E424E1-1E63-4F8E-8783-BADA4C0A7C3B}"/>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串行通信的接口标准</a:t>
            </a:r>
          </a:p>
        </p:txBody>
      </p:sp>
      <p:sp>
        <p:nvSpPr>
          <p:cNvPr id="5" name="Rectangle 1">
            <a:extLst>
              <a:ext uri="{FF2B5EF4-FFF2-40B4-BE49-F238E27FC236}">
                <a16:creationId xmlns:a16="http://schemas.microsoft.com/office/drawing/2014/main" id="{17491F44-BFAF-46DA-8163-52DD347DA3B7}"/>
              </a:ext>
            </a:extLst>
          </p:cNvPr>
          <p:cNvSpPr>
            <a:spLocks noChangeArrowheads="1"/>
          </p:cNvSpPr>
          <p:nvPr/>
        </p:nvSpPr>
        <p:spPr bwMode="auto">
          <a:xfrm>
            <a:off x="1703389" y="1398588"/>
            <a:ext cx="8785225" cy="5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lvl="1" indent="266700" eaLnBrk="0" hangingPunct="0">
              <a:defRPr/>
            </a:pPr>
            <a:r>
              <a:rPr lang="en-US" altLang="zh-CN" sz="2800" b="1" dirty="0">
                <a:solidFill>
                  <a:srgbClr val="FF0000"/>
                </a:solidFill>
                <a:latin typeface="Times New Roman" pitchFamily="18" charset="0"/>
                <a:ea typeface="宋体" charset="-122"/>
                <a:cs typeface="Times New Roman" pitchFamily="18" charset="0"/>
              </a:rPr>
              <a:t>RS-485</a:t>
            </a:r>
            <a:endParaRPr lang="en-US" altLang="zh-CN" sz="2800" b="1" dirty="0">
              <a:solidFill>
                <a:srgbClr val="FF0000"/>
              </a:solidFill>
              <a:ea typeface="宋体" charset="-122"/>
            </a:endParaRPr>
          </a:p>
          <a:p>
            <a:pPr indent="266700" eaLnBrk="0" hangingPunct="0">
              <a:defRPr/>
            </a:pPr>
            <a:r>
              <a:rPr lang="en-US" altLang="zh-CN" sz="2800" b="1" dirty="0">
                <a:latin typeface="Times New Roman" pitchFamily="18" charset="0"/>
                <a:ea typeface="宋体" charset="-122"/>
                <a:cs typeface="Times New Roman" pitchFamily="18" charset="0"/>
              </a:rPr>
              <a:t>      RS-485</a:t>
            </a:r>
            <a:r>
              <a:rPr lang="zh-CN" altLang="en-US" sz="2800" b="1" dirty="0">
                <a:latin typeface="Times New Roman" pitchFamily="18" charset="0"/>
                <a:ea typeface="宋体" charset="-122"/>
                <a:cs typeface="Times New Roman" pitchFamily="18" charset="0"/>
              </a:rPr>
              <a:t>接口完全兼容</a:t>
            </a:r>
            <a:r>
              <a:rPr lang="en-US" altLang="zh-CN" sz="2800" b="1" dirty="0">
                <a:latin typeface="Times New Roman" pitchFamily="18" charset="0"/>
                <a:ea typeface="宋体" charset="-122"/>
                <a:cs typeface="Times New Roman" pitchFamily="18" charset="0"/>
              </a:rPr>
              <a:t>RS-423A</a:t>
            </a:r>
            <a:r>
              <a:rPr lang="zh-CN" altLang="en-US" sz="2800" b="1" dirty="0">
                <a:latin typeface="Times New Roman" pitchFamily="18" charset="0"/>
                <a:ea typeface="宋体" charset="-122"/>
                <a:cs typeface="Times New Roman" pitchFamily="18" charset="0"/>
              </a:rPr>
              <a:t>接口的电气性能，并允许多个驱动器和多个接收器接在平衡传输线（双绞线）的任意位置（最多可达</a:t>
            </a:r>
            <a:r>
              <a:rPr lang="en-US" altLang="zh-CN" sz="2800" b="1" dirty="0">
                <a:latin typeface="Times New Roman" pitchFamily="18" charset="0"/>
                <a:ea typeface="宋体" charset="-122"/>
                <a:cs typeface="Times New Roman" pitchFamily="18" charset="0"/>
              </a:rPr>
              <a:t>128</a:t>
            </a:r>
            <a:r>
              <a:rPr lang="zh-CN" altLang="en-US" sz="2800" b="1" dirty="0">
                <a:latin typeface="Times New Roman" pitchFamily="18" charset="0"/>
                <a:ea typeface="宋体" charset="-122"/>
                <a:cs typeface="Times New Roman" pitchFamily="18" charset="0"/>
              </a:rPr>
              <a:t>个收发器），从而实现了多结点总线结构。由于</a:t>
            </a:r>
            <a:r>
              <a:rPr lang="en-US" altLang="zh-CN" sz="2800" b="1" dirty="0">
                <a:latin typeface="Times New Roman" pitchFamily="18" charset="0"/>
                <a:ea typeface="宋体" charset="-122"/>
                <a:cs typeface="Times New Roman" pitchFamily="18" charset="0"/>
              </a:rPr>
              <a:t>RS-485</a:t>
            </a:r>
            <a:r>
              <a:rPr lang="zh-CN" altLang="en-US" sz="2800" b="1" dirty="0">
                <a:latin typeface="Times New Roman" pitchFamily="18" charset="0"/>
                <a:ea typeface="宋体" charset="-122"/>
                <a:cs typeface="Times New Roman" pitchFamily="18" charset="0"/>
              </a:rPr>
              <a:t>以平衡差分驱动的方式共用同一对平衡传输线，因此只能采用半双工的串行通信工作方式。</a:t>
            </a:r>
            <a:endParaRPr lang="en-US" altLang="zh-CN" sz="2800" b="1" dirty="0">
              <a:latin typeface="Times New Roman" pitchFamily="18" charset="0"/>
              <a:ea typeface="宋体" charset="-122"/>
              <a:cs typeface="Times New Roman" pitchFamily="18" charset="0"/>
            </a:endParaRPr>
          </a:p>
          <a:p>
            <a:pPr>
              <a:defRPr/>
            </a:pPr>
            <a:r>
              <a:rPr lang="en-US" altLang="zh-CN" sz="2800" b="1" dirty="0">
                <a:ea typeface="宋体" charset="-122"/>
              </a:rPr>
              <a:t>        RS-485</a:t>
            </a:r>
            <a:r>
              <a:rPr lang="zh-CN" altLang="zh-CN" sz="2800" b="1" dirty="0">
                <a:ea typeface="宋体" charset="-122"/>
              </a:rPr>
              <a:t>最高传输速率可达</a:t>
            </a:r>
            <a:r>
              <a:rPr lang="en-US" altLang="zh-CN" sz="2800" b="1" dirty="0">
                <a:ea typeface="宋体" charset="-122"/>
              </a:rPr>
              <a:t>10Mb/s(15m)</a:t>
            </a:r>
            <a:r>
              <a:rPr lang="zh-CN" altLang="zh-CN" sz="2800" b="1" dirty="0">
                <a:ea typeface="宋体" charset="-122"/>
              </a:rPr>
              <a:t>，最大传输距离标准值为</a:t>
            </a:r>
            <a:r>
              <a:rPr lang="en-US" altLang="zh-CN" sz="2800" b="1" dirty="0">
                <a:ea typeface="宋体" charset="-122"/>
              </a:rPr>
              <a:t>4000 </a:t>
            </a:r>
            <a:r>
              <a:rPr lang="zh-CN" altLang="zh-CN" sz="2800" b="1" dirty="0">
                <a:ea typeface="宋体" charset="-122"/>
              </a:rPr>
              <a:t>英尺，实际上可达</a:t>
            </a:r>
            <a:r>
              <a:rPr lang="en-US" altLang="zh-CN" sz="2800" b="1" dirty="0">
                <a:ea typeface="宋体" charset="-122"/>
              </a:rPr>
              <a:t> 3000 米</a:t>
            </a:r>
            <a:r>
              <a:rPr lang="zh-CN" altLang="zh-CN" sz="2800" b="1" dirty="0">
                <a:ea typeface="宋体" charset="-122"/>
              </a:rPr>
              <a:t>。</a:t>
            </a:r>
          </a:p>
          <a:p>
            <a:pPr>
              <a:defRPr/>
            </a:pPr>
            <a:r>
              <a:rPr lang="en-US" altLang="zh-CN" sz="2800" b="1" dirty="0">
                <a:ea typeface="宋体" charset="-122"/>
              </a:rPr>
              <a:t>        </a:t>
            </a:r>
            <a:r>
              <a:rPr lang="zh-CN" altLang="zh-CN" sz="2800" b="1" dirty="0">
                <a:ea typeface="宋体" charset="-122"/>
              </a:rPr>
              <a:t>由于</a:t>
            </a:r>
            <a:r>
              <a:rPr lang="en-US" altLang="zh-CN" sz="2800" b="1" dirty="0">
                <a:ea typeface="宋体" charset="-122"/>
              </a:rPr>
              <a:t>RS-485</a:t>
            </a:r>
            <a:r>
              <a:rPr lang="zh-CN" altLang="zh-CN" sz="2800" b="1" dirty="0">
                <a:ea typeface="宋体" charset="-122"/>
              </a:rPr>
              <a:t>具有传输距离远、抗共模干扰能力强、较高的数据传送速率和便于构成分布式网络等优点，因此在测控系统中得到广泛应用。</a:t>
            </a:r>
          </a:p>
        </p:txBody>
      </p:sp>
    </p:spTree>
    <p:extLst>
      <p:ext uri="{BB962C8B-B14F-4D97-AF65-F5344CB8AC3E}">
        <p14:creationId xmlns:p14="http://schemas.microsoft.com/office/powerpoint/2010/main" val="3499401950"/>
      </p:ext>
    </p:extLst>
  </p:cSld>
  <p:clrMapOvr>
    <a:masterClrMapping/>
  </p:clrMapOv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164FF361-6389-4FAA-8492-44EB89E9FFBC}"/>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通用同步</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异步收发器接口</a:t>
            </a:r>
            <a:r>
              <a:rPr kumimoji="1" lang="en-US" altLang="zh-CN" sz="3600" b="1">
                <a:latin typeface="Arial" panose="020B0604020202020204" pitchFamily="34" charset="0"/>
                <a:ea typeface="黑体" panose="02010609060101010101" pitchFamily="49" charset="-122"/>
              </a:rPr>
              <a:t>USART</a:t>
            </a:r>
            <a:endParaRPr kumimoji="1" lang="zh-CN" altLang="en-US" sz="3600" b="1">
              <a:latin typeface="Arial" panose="020B0604020202020204" pitchFamily="34" charset="0"/>
              <a:ea typeface="黑体" panose="02010609060101010101" pitchFamily="49" charset="-122"/>
            </a:endParaRPr>
          </a:p>
        </p:txBody>
      </p:sp>
      <p:sp>
        <p:nvSpPr>
          <p:cNvPr id="28675" name="Rectangle 3" descr="Rectangle: Click to edit Master text styles&#10;Second level&#10;Third level&#10;Fourth level&#10;Fifth level">
            <a:extLst>
              <a:ext uri="{FF2B5EF4-FFF2-40B4-BE49-F238E27FC236}">
                <a16:creationId xmlns:a16="http://schemas.microsoft.com/office/drawing/2014/main" id="{267592F0-D157-4327-A5E5-01C1C3304A52}"/>
              </a:ext>
            </a:extLst>
          </p:cNvPr>
          <p:cNvSpPr txBox="1">
            <a:spLocks noChangeArrowheads="1"/>
          </p:cNvSpPr>
          <p:nvPr/>
        </p:nvSpPr>
        <p:spPr bwMode="auto">
          <a:xfrm>
            <a:off x="1465263" y="1498600"/>
            <a:ext cx="89646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UART</a:t>
            </a:r>
            <a:r>
              <a:rPr kumimoji="1" lang="zh-CN" altLang="en-US" sz="2400" b="1">
                <a:latin typeface="楷体" panose="02010609060101010101" pitchFamily="49" charset="-122"/>
                <a:ea typeface="楷体" panose="02010609060101010101" pitchFamily="49" charset="-122"/>
              </a:rPr>
              <a:t>的相关标准规定了接口的机械特性、电气特性和功能特性等，</a:t>
            </a:r>
            <a:r>
              <a:rPr kumimoji="1" lang="en-US" altLang="zh-CN" sz="2400" b="1">
                <a:latin typeface="楷体" panose="02010609060101010101" pitchFamily="49" charset="-122"/>
                <a:ea typeface="楷体" panose="02010609060101010101" pitchFamily="49" charset="-122"/>
              </a:rPr>
              <a:t>UART</a:t>
            </a:r>
            <a:r>
              <a:rPr kumimoji="1" lang="zh-CN" altLang="en-US" sz="2400" b="1">
                <a:latin typeface="楷体" panose="02010609060101010101" pitchFamily="49" charset="-122"/>
                <a:ea typeface="楷体" panose="02010609060101010101" pitchFamily="49" charset="-122"/>
              </a:rPr>
              <a:t>的电气特性标准包括</a:t>
            </a:r>
            <a:r>
              <a:rPr kumimoji="1" lang="en-US" altLang="zh-CN" sz="2400" b="1">
                <a:latin typeface="楷体" panose="02010609060101010101" pitchFamily="49" charset="-122"/>
                <a:ea typeface="楷体" panose="02010609060101010101" pitchFamily="49" charset="-122"/>
              </a:rPr>
              <a:t>RS-232C</a:t>
            </a:r>
            <a:r>
              <a:rPr kumimoji="1" lang="zh-CN" altLang="en-US" sz="2400" b="1">
                <a:latin typeface="楷体" panose="02010609060101010101" pitchFamily="49" charset="-122"/>
                <a:ea typeface="楷体" panose="02010609060101010101" pitchFamily="49" charset="-122"/>
              </a:rPr>
              <a:t>、</a:t>
            </a:r>
            <a:r>
              <a:rPr kumimoji="1" lang="en-US" altLang="zh-CN" sz="2400" b="1">
                <a:latin typeface="楷体" panose="02010609060101010101" pitchFamily="49" charset="-122"/>
                <a:ea typeface="楷体" panose="02010609060101010101" pitchFamily="49" charset="-122"/>
              </a:rPr>
              <a:t>RS422</a:t>
            </a:r>
            <a:r>
              <a:rPr kumimoji="1" lang="zh-CN" altLang="en-US" sz="2400" b="1">
                <a:latin typeface="楷体" panose="02010609060101010101" pitchFamily="49" charset="-122"/>
                <a:ea typeface="楷体" panose="02010609060101010101" pitchFamily="49" charset="-122"/>
              </a:rPr>
              <a:t>、</a:t>
            </a:r>
            <a:r>
              <a:rPr kumimoji="1" lang="en-US" altLang="zh-CN" sz="2400" b="1">
                <a:latin typeface="楷体" panose="02010609060101010101" pitchFamily="49" charset="-122"/>
                <a:ea typeface="楷体" panose="02010609060101010101" pitchFamily="49" charset="-122"/>
              </a:rPr>
              <a:t>RS423</a:t>
            </a:r>
            <a:r>
              <a:rPr kumimoji="1" lang="zh-CN" altLang="en-US" sz="2400" b="1">
                <a:latin typeface="楷体" panose="02010609060101010101" pitchFamily="49" charset="-122"/>
                <a:ea typeface="楷体" panose="02010609060101010101" pitchFamily="49" charset="-122"/>
              </a:rPr>
              <a:t>和</a:t>
            </a:r>
            <a:r>
              <a:rPr kumimoji="1" lang="en-US" altLang="zh-CN" sz="2400" b="1">
                <a:latin typeface="楷体" panose="02010609060101010101" pitchFamily="49" charset="-122"/>
                <a:ea typeface="楷体" panose="02010609060101010101" pitchFamily="49" charset="-122"/>
              </a:rPr>
              <a:t>RS485</a:t>
            </a:r>
            <a:r>
              <a:rPr kumimoji="1" lang="zh-CN" altLang="en-US" sz="2400" b="1">
                <a:latin typeface="楷体" panose="02010609060101010101" pitchFamily="49" charset="-122"/>
                <a:ea typeface="楷体" panose="02010609060101010101" pitchFamily="49" charset="-122"/>
              </a:rPr>
              <a:t>等，其中</a:t>
            </a:r>
            <a:r>
              <a:rPr kumimoji="1" lang="en-US" altLang="zh-CN" sz="2400" b="1">
                <a:latin typeface="楷体" panose="02010609060101010101" pitchFamily="49" charset="-122"/>
                <a:ea typeface="楷体" panose="02010609060101010101" pitchFamily="49" charset="-122"/>
              </a:rPr>
              <a:t>RS-232C</a:t>
            </a:r>
            <a:r>
              <a:rPr kumimoji="1" lang="zh-CN" altLang="en-US" sz="2400" b="1">
                <a:latin typeface="楷体" panose="02010609060101010101" pitchFamily="49" charset="-122"/>
                <a:ea typeface="楷体" panose="02010609060101010101" pitchFamily="49" charset="-122"/>
              </a:rPr>
              <a:t>是最常用的串行通信标准。</a:t>
            </a:r>
          </a:p>
          <a:p>
            <a:pPr lvl="1" algn="just">
              <a:spcBef>
                <a:spcPct val="35000"/>
              </a:spcBef>
              <a:buClr>
                <a:schemeClr val="tx1"/>
              </a:buClr>
              <a:buSzPct val="80000"/>
              <a:buFont typeface="Wingdings" panose="05000000000000000000" pitchFamily="2" charset="2"/>
              <a:buChar char="Ø"/>
            </a:pPr>
            <a:r>
              <a:rPr kumimoji="1" lang="en-US" altLang="zh-CN" sz="2400" b="1">
                <a:latin typeface="楷体" panose="02010609060101010101" pitchFamily="49" charset="-122"/>
                <a:ea typeface="楷体" panose="02010609060101010101" pitchFamily="49" charset="-122"/>
              </a:rPr>
              <a:t>RS-232C</a:t>
            </a:r>
            <a:r>
              <a:rPr kumimoji="1" lang="zh-CN" altLang="en-US" sz="2400" b="1">
                <a:latin typeface="楷体" panose="02010609060101010101" pitchFamily="49" charset="-122"/>
                <a:ea typeface="楷体" panose="02010609060101010101" pitchFamily="49" charset="-122"/>
              </a:rPr>
              <a:t>电气特性采用负逻辑：逻辑“</a:t>
            </a:r>
            <a:r>
              <a:rPr kumimoji="1" lang="en-US" altLang="zh-CN" sz="2400" b="1">
                <a:latin typeface="楷体" panose="02010609060101010101" pitchFamily="49" charset="-122"/>
                <a:ea typeface="楷体" panose="02010609060101010101" pitchFamily="49" charset="-122"/>
              </a:rPr>
              <a:t>1”</a:t>
            </a:r>
            <a:r>
              <a:rPr kumimoji="1" lang="zh-CN" altLang="en-US" sz="2400" b="1">
                <a:latin typeface="楷体" panose="02010609060101010101" pitchFamily="49" charset="-122"/>
                <a:ea typeface="楷体" panose="02010609060101010101" pitchFamily="49" charset="-122"/>
              </a:rPr>
              <a:t>的电平低于      </a:t>
            </a:r>
            <a:r>
              <a:rPr kumimoji="1" lang="en-US" altLang="zh-CN" sz="2400" b="1">
                <a:latin typeface="楷体" panose="02010609060101010101" pitchFamily="49" charset="-122"/>
                <a:ea typeface="楷体" panose="02010609060101010101" pitchFamily="49" charset="-122"/>
              </a:rPr>
              <a:t>-5V</a:t>
            </a:r>
            <a:r>
              <a:rPr kumimoji="1" lang="zh-CN" altLang="en-US" sz="2400" b="1">
                <a:latin typeface="楷体" panose="02010609060101010101" pitchFamily="49" charset="-122"/>
                <a:ea typeface="楷体" panose="02010609060101010101" pitchFamily="49" charset="-122"/>
              </a:rPr>
              <a:t>，逻辑“</a:t>
            </a:r>
            <a:r>
              <a:rPr kumimoji="1" lang="en-US" altLang="zh-CN" sz="2400" b="1">
                <a:latin typeface="楷体" panose="02010609060101010101" pitchFamily="49" charset="-122"/>
                <a:ea typeface="楷体" panose="02010609060101010101" pitchFamily="49" charset="-122"/>
              </a:rPr>
              <a:t>0”</a:t>
            </a:r>
            <a:r>
              <a:rPr kumimoji="1" lang="zh-CN" altLang="en-US" sz="2400" b="1">
                <a:latin typeface="楷体" panose="02010609060101010101" pitchFamily="49" charset="-122"/>
                <a:ea typeface="楷体" panose="02010609060101010101" pitchFamily="49" charset="-122"/>
              </a:rPr>
              <a:t>的电平高于</a:t>
            </a:r>
            <a:r>
              <a:rPr kumimoji="1" lang="en-US" altLang="zh-CN" sz="2400" b="1">
                <a:latin typeface="楷体" panose="02010609060101010101" pitchFamily="49" charset="-122"/>
                <a:ea typeface="楷体" panose="02010609060101010101" pitchFamily="49" charset="-122"/>
              </a:rPr>
              <a:t>+5V</a:t>
            </a:r>
            <a:r>
              <a:rPr kumimoji="1" lang="zh-CN" altLang="en-US" sz="2400" b="1">
                <a:latin typeface="楷体" panose="02010609060101010101" pitchFamily="49" charset="-122"/>
                <a:ea typeface="楷体" panose="02010609060101010101" pitchFamily="49" charset="-122"/>
              </a:rPr>
              <a:t>，这和</a:t>
            </a:r>
            <a:r>
              <a:rPr kumimoji="1" lang="en-US" altLang="zh-CN" sz="2400" b="1">
                <a:latin typeface="楷体" panose="02010609060101010101" pitchFamily="49" charset="-122"/>
                <a:ea typeface="楷体" panose="02010609060101010101" pitchFamily="49" charset="-122"/>
              </a:rPr>
              <a:t>TTL</a:t>
            </a:r>
            <a:r>
              <a:rPr kumimoji="1" lang="zh-CN" altLang="en-US" sz="2400" b="1">
                <a:latin typeface="楷体" panose="02010609060101010101" pitchFamily="49" charset="-122"/>
                <a:ea typeface="楷体" panose="02010609060101010101" pitchFamily="49" charset="-122"/>
              </a:rPr>
              <a:t>的正逻辑 （逻辑“</a:t>
            </a:r>
            <a:r>
              <a:rPr kumimoji="1" lang="en-US" altLang="zh-CN" sz="2400" b="1">
                <a:latin typeface="楷体" panose="02010609060101010101" pitchFamily="49" charset="-122"/>
                <a:ea typeface="楷体" panose="02010609060101010101" pitchFamily="49" charset="-122"/>
              </a:rPr>
              <a:t>1”</a:t>
            </a:r>
            <a:r>
              <a:rPr kumimoji="1" lang="zh-CN" altLang="en-US" sz="2400" b="1">
                <a:latin typeface="楷体" panose="02010609060101010101" pitchFamily="49" charset="-122"/>
                <a:ea typeface="楷体" panose="02010609060101010101" pitchFamily="49" charset="-122"/>
              </a:rPr>
              <a:t>为高电平，逻辑“</a:t>
            </a:r>
            <a:r>
              <a:rPr kumimoji="1" lang="en-US" altLang="zh-CN" sz="2400" b="1">
                <a:latin typeface="楷体" panose="02010609060101010101" pitchFamily="49" charset="-122"/>
                <a:ea typeface="楷体" panose="02010609060101010101" pitchFamily="49" charset="-122"/>
              </a:rPr>
              <a:t>0”</a:t>
            </a:r>
            <a:r>
              <a:rPr kumimoji="1" lang="zh-CN" altLang="en-US" sz="2400" b="1">
                <a:latin typeface="楷体" panose="02010609060101010101" pitchFamily="49" charset="-122"/>
                <a:ea typeface="楷体" panose="02010609060101010101" pitchFamily="49" charset="-122"/>
              </a:rPr>
              <a:t>为低电平）不同，因此通过</a:t>
            </a:r>
            <a:r>
              <a:rPr kumimoji="1" lang="en-US" altLang="zh-CN" sz="2400" b="1">
                <a:latin typeface="楷体" panose="02010609060101010101" pitchFamily="49" charset="-122"/>
                <a:ea typeface="楷体" panose="02010609060101010101" pitchFamily="49" charset="-122"/>
              </a:rPr>
              <a:t>RS-232C</a:t>
            </a:r>
            <a:r>
              <a:rPr kumimoji="1" lang="zh-CN" altLang="en-US" sz="2400" b="1">
                <a:latin typeface="楷体" panose="02010609060101010101" pitchFamily="49" charset="-122"/>
                <a:ea typeface="楷体" panose="02010609060101010101" pitchFamily="49" charset="-122"/>
              </a:rPr>
              <a:t>和</a:t>
            </a:r>
            <a:r>
              <a:rPr kumimoji="1" lang="en-US" altLang="zh-CN" sz="2400" b="1">
                <a:latin typeface="楷体" panose="02010609060101010101" pitchFamily="49" charset="-122"/>
                <a:ea typeface="楷体" panose="02010609060101010101" pitchFamily="49" charset="-122"/>
              </a:rPr>
              <a:t>TTL</a:t>
            </a:r>
            <a:r>
              <a:rPr kumimoji="1" lang="zh-CN" altLang="en-US" sz="2400" b="1">
                <a:latin typeface="楷体" panose="02010609060101010101" pitchFamily="49" charset="-122"/>
                <a:ea typeface="楷体" panose="02010609060101010101" pitchFamily="49" charset="-122"/>
              </a:rPr>
              <a:t>器件通信时必须进行电平转换。</a:t>
            </a:r>
            <a:endParaRPr kumimoji="1" lang="en-US" altLang="zh-CN" sz="2400" b="1">
              <a:latin typeface="楷体" panose="02010609060101010101" pitchFamily="49" charset="-122"/>
              <a:ea typeface="楷体" panose="02010609060101010101" pitchFamily="49" charset="-122"/>
            </a:endParaRPr>
          </a:p>
          <a:p>
            <a:pPr lvl="1" algn="just">
              <a:spcBef>
                <a:spcPct val="35000"/>
              </a:spcBef>
              <a:buClr>
                <a:schemeClr val="tx1"/>
              </a:buClr>
              <a:buSzPct val="80000"/>
              <a:buFont typeface="Wingdings" panose="05000000000000000000" pitchFamily="2" charset="2"/>
              <a:buChar char="Ø"/>
            </a:pPr>
            <a:r>
              <a:rPr kumimoji="1" lang="zh-CN" altLang="en-US" sz="2400" b="1">
                <a:latin typeface="楷体" panose="02010609060101010101" pitchFamily="49" charset="-122"/>
                <a:ea typeface="楷体" panose="02010609060101010101" pitchFamily="49" charset="-122"/>
              </a:rPr>
              <a:t>目前微控制器（如</a:t>
            </a:r>
            <a:r>
              <a:rPr kumimoji="1" lang="en-US" altLang="zh-CN" sz="2400" b="1">
                <a:latin typeface="楷体" panose="02010609060101010101" pitchFamily="49" charset="-122"/>
                <a:ea typeface="楷体" panose="02010609060101010101" pitchFamily="49" charset="-122"/>
              </a:rPr>
              <a:t>Cortex-M3</a:t>
            </a:r>
            <a:r>
              <a:rPr kumimoji="1" lang="zh-CN" altLang="en-US" sz="2400" b="1">
                <a:latin typeface="楷体" panose="02010609060101010101" pitchFamily="49" charset="-122"/>
                <a:ea typeface="楷体" panose="02010609060101010101" pitchFamily="49" charset="-122"/>
              </a:rPr>
              <a:t>）的</a:t>
            </a:r>
            <a:r>
              <a:rPr kumimoji="1" lang="en-US" altLang="zh-CN" sz="2400" b="1">
                <a:latin typeface="楷体" panose="02010609060101010101" pitchFamily="49" charset="-122"/>
                <a:ea typeface="楷体" panose="02010609060101010101" pitchFamily="49" charset="-122"/>
              </a:rPr>
              <a:t>UART</a:t>
            </a:r>
            <a:r>
              <a:rPr kumimoji="1" lang="zh-CN" altLang="en-US" sz="2400" b="1">
                <a:latin typeface="楷体" panose="02010609060101010101" pitchFamily="49" charset="-122"/>
                <a:ea typeface="楷体" panose="02010609060101010101" pitchFamily="49" charset="-122"/>
              </a:rPr>
              <a:t>接口采用的是</a:t>
            </a:r>
            <a:r>
              <a:rPr kumimoji="1" lang="en-US" altLang="zh-CN" sz="2400" b="1">
                <a:latin typeface="楷体" panose="02010609060101010101" pitchFamily="49" charset="-122"/>
                <a:ea typeface="楷体" panose="02010609060101010101" pitchFamily="49" charset="-122"/>
              </a:rPr>
              <a:t>TTL</a:t>
            </a:r>
            <a:r>
              <a:rPr kumimoji="1" lang="zh-CN" altLang="en-US" sz="2400" b="1">
                <a:latin typeface="楷体" panose="02010609060101010101" pitchFamily="49" charset="-122"/>
                <a:ea typeface="楷体" panose="02010609060101010101" pitchFamily="49" charset="-122"/>
              </a:rPr>
              <a:t>正逻辑，和</a:t>
            </a:r>
            <a:r>
              <a:rPr kumimoji="1" lang="en-US" altLang="zh-CN" sz="2400" b="1">
                <a:latin typeface="楷体" panose="02010609060101010101" pitchFamily="49" charset="-122"/>
                <a:ea typeface="楷体" panose="02010609060101010101" pitchFamily="49" charset="-122"/>
              </a:rPr>
              <a:t>TTL</a:t>
            </a:r>
            <a:r>
              <a:rPr kumimoji="1" lang="zh-CN" altLang="en-US" sz="2400" b="1">
                <a:latin typeface="楷体" panose="02010609060101010101" pitchFamily="49" charset="-122"/>
                <a:ea typeface="楷体" panose="02010609060101010101" pitchFamily="49" charset="-122"/>
              </a:rPr>
              <a:t>器件连接不需要电平转换。和采用负逻辑的计算机相连时需要进行电平转换，或使用</a:t>
            </a:r>
            <a:r>
              <a:rPr kumimoji="1" lang="en-US" altLang="zh-CN" sz="2400" b="1">
                <a:latin typeface="楷体" panose="02010609060101010101" pitchFamily="49" charset="-122"/>
                <a:ea typeface="楷体" panose="02010609060101010101" pitchFamily="49" charset="-122"/>
              </a:rPr>
              <a:t>UART-USB</a:t>
            </a:r>
            <a:r>
              <a:rPr kumimoji="1" lang="zh-CN" altLang="en-US" sz="2400" b="1">
                <a:latin typeface="楷体" panose="02010609060101010101" pitchFamily="49" charset="-122"/>
                <a:ea typeface="楷体" panose="02010609060101010101" pitchFamily="49" charset="-122"/>
              </a:rPr>
              <a:t>转换器连接。</a:t>
            </a:r>
          </a:p>
        </p:txBody>
      </p:sp>
    </p:spTree>
    <p:extLst>
      <p:ext uri="{BB962C8B-B14F-4D97-AF65-F5344CB8AC3E}">
        <p14:creationId xmlns:p14="http://schemas.microsoft.com/office/powerpoint/2010/main" val="633704764"/>
      </p:ext>
    </p:extLst>
  </p:cSld>
  <p:clrMapOvr>
    <a:masterClrMapping/>
  </p:clrMapOvr>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5D903264-B695-407F-AB47-308255E8CAC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通用同步</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异步收发器接口</a:t>
            </a:r>
            <a:r>
              <a:rPr kumimoji="1" lang="en-US" altLang="zh-CN" sz="3600" b="1">
                <a:latin typeface="Arial" panose="020B0604020202020204" pitchFamily="34" charset="0"/>
                <a:ea typeface="黑体" panose="02010609060101010101" pitchFamily="49" charset="-122"/>
              </a:rPr>
              <a:t>USART</a:t>
            </a:r>
            <a:endParaRPr kumimoji="1" lang="zh-CN" altLang="en-US" sz="3600" b="1">
              <a:latin typeface="Arial" panose="020B0604020202020204" pitchFamily="34" charset="0"/>
              <a:ea typeface="黑体" panose="02010609060101010101" pitchFamily="49" charset="-122"/>
            </a:endParaRPr>
          </a:p>
        </p:txBody>
      </p:sp>
      <p:sp>
        <p:nvSpPr>
          <p:cNvPr id="5" name="Rectangle 3">
            <a:extLst>
              <a:ext uri="{FF2B5EF4-FFF2-40B4-BE49-F238E27FC236}">
                <a16:creationId xmlns:a16="http://schemas.microsoft.com/office/drawing/2014/main" id="{2DFEDCD0-40FE-437C-A01D-17C8C97F2D1E}"/>
              </a:ext>
            </a:extLst>
          </p:cNvPr>
          <p:cNvSpPr>
            <a:spLocks noChangeArrowheads="1"/>
          </p:cNvSpPr>
          <p:nvPr/>
        </p:nvSpPr>
        <p:spPr bwMode="auto">
          <a:xfrm>
            <a:off x="2279651" y="1700214"/>
            <a:ext cx="7764463" cy="457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FontTx/>
              <a:buChar char="•"/>
            </a:pPr>
            <a:r>
              <a:rPr lang="en-US" altLang="zh-CN" sz="2400">
                <a:ea typeface="隶书" panose="02010509060101010101" pitchFamily="49" charset="-122"/>
              </a:rPr>
              <a:t>RS-232C</a:t>
            </a:r>
            <a:r>
              <a:rPr lang="zh-CN" altLang="en-US" sz="2400">
                <a:ea typeface="隶书" panose="02010509060101010101" pitchFamily="49" charset="-122"/>
              </a:rPr>
              <a:t>功能特性规定各引脚的功能</a:t>
            </a:r>
          </a:p>
          <a:p>
            <a:pPr eaLnBrk="1" hangingPunct="1">
              <a:lnSpc>
                <a:spcPct val="105000"/>
              </a:lnSpc>
              <a:spcBef>
                <a:spcPct val="20000"/>
              </a:spcBef>
              <a:buFontTx/>
              <a:buChar char="•"/>
            </a:pPr>
            <a:endParaRPr lang="en-US" altLang="zh-CN" sz="2400">
              <a:ea typeface="隶书" panose="02010509060101010101" pitchFamily="49" charset="-122"/>
            </a:endParaRPr>
          </a:p>
          <a:p>
            <a:pPr eaLnBrk="1" hangingPunct="1">
              <a:lnSpc>
                <a:spcPct val="105000"/>
              </a:lnSpc>
              <a:spcBef>
                <a:spcPct val="20000"/>
              </a:spcBef>
              <a:buFontTx/>
              <a:buChar char="•"/>
            </a:pPr>
            <a:endParaRPr lang="zh-CN" altLang="en-US" sz="2400">
              <a:ea typeface="隶书" panose="02010509060101010101" pitchFamily="49" charset="-122"/>
            </a:endParaRPr>
          </a:p>
          <a:p>
            <a:pPr eaLnBrk="1" hangingPunct="1">
              <a:lnSpc>
                <a:spcPct val="105000"/>
              </a:lnSpc>
              <a:spcBef>
                <a:spcPct val="20000"/>
              </a:spcBef>
              <a:buFontTx/>
              <a:buChar char="•"/>
            </a:pPr>
            <a:endParaRPr lang="zh-CN" altLang="en-US" sz="2400">
              <a:ea typeface="隶书" panose="02010509060101010101" pitchFamily="49" charset="-122"/>
            </a:endParaRPr>
          </a:p>
          <a:p>
            <a:pPr eaLnBrk="1" hangingPunct="1">
              <a:lnSpc>
                <a:spcPct val="105000"/>
              </a:lnSpc>
              <a:spcBef>
                <a:spcPct val="20000"/>
              </a:spcBef>
              <a:buFontTx/>
              <a:buChar char="•"/>
            </a:pPr>
            <a:endParaRPr lang="zh-CN" altLang="en-US" sz="2400">
              <a:ea typeface="隶书" panose="02010509060101010101" pitchFamily="49" charset="-122"/>
            </a:endParaRPr>
          </a:p>
          <a:p>
            <a:pPr eaLnBrk="1" hangingPunct="1">
              <a:lnSpc>
                <a:spcPct val="105000"/>
              </a:lnSpc>
              <a:spcBef>
                <a:spcPct val="20000"/>
              </a:spcBef>
              <a:buFontTx/>
              <a:buChar char="•"/>
            </a:pPr>
            <a:endParaRPr lang="zh-CN" altLang="en-US" sz="2400">
              <a:ea typeface="隶书" panose="02010509060101010101" pitchFamily="49" charset="-122"/>
            </a:endParaRPr>
          </a:p>
          <a:p>
            <a:pPr eaLnBrk="1" hangingPunct="1">
              <a:lnSpc>
                <a:spcPct val="105000"/>
              </a:lnSpc>
              <a:spcBef>
                <a:spcPct val="20000"/>
              </a:spcBef>
              <a:buFontTx/>
              <a:buChar char="•"/>
            </a:pPr>
            <a:endParaRPr lang="zh-CN" altLang="en-US" sz="2400">
              <a:ea typeface="隶书" panose="02010509060101010101" pitchFamily="49" charset="-122"/>
            </a:endParaRPr>
          </a:p>
          <a:p>
            <a:pPr eaLnBrk="1" hangingPunct="1">
              <a:lnSpc>
                <a:spcPct val="105000"/>
              </a:lnSpc>
              <a:spcBef>
                <a:spcPct val="20000"/>
              </a:spcBef>
              <a:buFontTx/>
              <a:buChar char="•"/>
            </a:pPr>
            <a:endParaRPr lang="zh-CN" altLang="en-US" sz="2400">
              <a:ea typeface="隶书" panose="02010509060101010101" pitchFamily="49" charset="-122"/>
            </a:endParaRPr>
          </a:p>
          <a:p>
            <a:pPr eaLnBrk="1" hangingPunct="1">
              <a:spcBef>
                <a:spcPct val="20000"/>
              </a:spcBef>
              <a:buFontTx/>
              <a:buChar char="•"/>
            </a:pPr>
            <a:r>
              <a:rPr lang="zh-CN" altLang="en-US" sz="2400">
                <a:ea typeface="隶书" panose="02010509060101010101" pitchFamily="49" charset="-122"/>
              </a:rPr>
              <a:t>其中最常用的引脚只有</a:t>
            </a:r>
            <a:r>
              <a:rPr lang="en-US" altLang="zh-CN" sz="2400">
                <a:ea typeface="隶书" panose="02010509060101010101" pitchFamily="49" charset="-122"/>
              </a:rPr>
              <a:t>3</a:t>
            </a:r>
            <a:r>
              <a:rPr lang="zh-CN" altLang="en-US" sz="2400">
                <a:ea typeface="隶书" panose="02010509060101010101" pitchFamily="49" charset="-122"/>
              </a:rPr>
              <a:t>个：                                      </a:t>
            </a:r>
            <a:r>
              <a:rPr lang="en-US" altLang="zh-CN" sz="2400">
                <a:ea typeface="隶书" panose="02010509060101010101" pitchFamily="49" charset="-122"/>
              </a:rPr>
              <a:t>RXD</a:t>
            </a:r>
            <a:r>
              <a:rPr lang="zh-CN" altLang="en-US" sz="2400">
                <a:ea typeface="隶书" panose="02010509060101010101" pitchFamily="49" charset="-122"/>
              </a:rPr>
              <a:t>（接收数据）、</a:t>
            </a:r>
            <a:r>
              <a:rPr lang="en-US" altLang="zh-CN" sz="2400">
                <a:ea typeface="隶书" panose="02010509060101010101" pitchFamily="49" charset="-122"/>
              </a:rPr>
              <a:t>TXD</a:t>
            </a:r>
            <a:r>
              <a:rPr lang="zh-CN" altLang="en-US" sz="2400">
                <a:ea typeface="隶书" panose="02010509060101010101" pitchFamily="49" charset="-122"/>
              </a:rPr>
              <a:t>（发送数据）和</a:t>
            </a:r>
            <a:r>
              <a:rPr lang="en-US" altLang="zh-CN" sz="2400">
                <a:ea typeface="隶书" panose="02010509060101010101" pitchFamily="49" charset="-122"/>
              </a:rPr>
              <a:t>GND</a:t>
            </a:r>
            <a:r>
              <a:rPr lang="zh-CN" altLang="en-US" sz="2400">
                <a:ea typeface="隶书" panose="02010509060101010101" pitchFamily="49" charset="-122"/>
              </a:rPr>
              <a:t>（地） </a:t>
            </a:r>
          </a:p>
        </p:txBody>
      </p:sp>
      <p:graphicFrame>
        <p:nvGraphicFramePr>
          <p:cNvPr id="6" name="Group 417">
            <a:extLst>
              <a:ext uri="{FF2B5EF4-FFF2-40B4-BE49-F238E27FC236}">
                <a16:creationId xmlns:a16="http://schemas.microsoft.com/office/drawing/2014/main" id="{C4551A9C-F7CB-4821-993C-9818CF2F2B09}"/>
              </a:ext>
            </a:extLst>
          </p:cNvPr>
          <p:cNvGraphicFramePr>
            <a:graphicFrameLocks noGrp="1"/>
          </p:cNvGraphicFramePr>
          <p:nvPr/>
        </p:nvGraphicFramePr>
        <p:xfrm>
          <a:off x="1765300" y="2349500"/>
          <a:ext cx="8612188" cy="2686050"/>
        </p:xfrm>
        <a:graphic>
          <a:graphicData uri="http://schemas.openxmlformats.org/drawingml/2006/table">
            <a:tbl>
              <a:tblPr/>
              <a:tblGrid>
                <a:gridCol w="330200">
                  <a:extLst>
                    <a:ext uri="{9D8B030D-6E8A-4147-A177-3AD203B41FA5}">
                      <a16:colId xmlns:a16="http://schemas.microsoft.com/office/drawing/2014/main" val="20000"/>
                    </a:ext>
                  </a:extLst>
                </a:gridCol>
                <a:gridCol w="774700">
                  <a:extLst>
                    <a:ext uri="{9D8B030D-6E8A-4147-A177-3AD203B41FA5}">
                      <a16:colId xmlns:a16="http://schemas.microsoft.com/office/drawing/2014/main" val="20001"/>
                    </a:ext>
                  </a:extLst>
                </a:gridCol>
                <a:gridCol w="1778000">
                  <a:extLst>
                    <a:ext uri="{9D8B030D-6E8A-4147-A177-3AD203B41FA5}">
                      <a16:colId xmlns:a16="http://schemas.microsoft.com/office/drawing/2014/main" val="20002"/>
                    </a:ext>
                  </a:extLst>
                </a:gridCol>
                <a:gridCol w="711200">
                  <a:extLst>
                    <a:ext uri="{9D8B030D-6E8A-4147-A177-3AD203B41FA5}">
                      <a16:colId xmlns:a16="http://schemas.microsoft.com/office/drawing/2014/main" val="20003"/>
                    </a:ext>
                  </a:extLst>
                </a:gridCol>
                <a:gridCol w="7366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698500">
                  <a:extLst>
                    <a:ext uri="{9D8B030D-6E8A-4147-A177-3AD203B41FA5}">
                      <a16:colId xmlns:a16="http://schemas.microsoft.com/office/drawing/2014/main" val="20006"/>
                    </a:ext>
                  </a:extLst>
                </a:gridCol>
                <a:gridCol w="1849438">
                  <a:extLst>
                    <a:ext uri="{9D8B030D-6E8A-4147-A177-3AD203B41FA5}">
                      <a16:colId xmlns:a16="http://schemas.microsoft.com/office/drawing/2014/main" val="20007"/>
                    </a:ext>
                  </a:extLst>
                </a:gridCol>
                <a:gridCol w="708025">
                  <a:extLst>
                    <a:ext uri="{9D8B030D-6E8A-4147-A177-3AD203B41FA5}">
                      <a16:colId xmlns:a16="http://schemas.microsoft.com/office/drawing/2014/main" val="20008"/>
                    </a:ext>
                  </a:extLst>
                </a:gridCol>
                <a:gridCol w="708025">
                  <a:extLst>
                    <a:ext uri="{9D8B030D-6E8A-4147-A177-3AD203B41FA5}">
                      <a16:colId xmlns:a16="http://schemas.microsoft.com/office/drawing/2014/main" val="20009"/>
                    </a:ext>
                  </a:extLst>
                </a:gridCol>
              </a:tblGrid>
              <a:tr h="7009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rPr>
                        <a:t>引脚</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rPr>
                        <a:t>名称</a:t>
                      </a:r>
                    </a:p>
                  </a:txBody>
                  <a:tcPr marT="45711" marB="4571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rPr>
                        <a:t>功能</a:t>
                      </a:r>
                    </a:p>
                  </a:txBody>
                  <a:tcPr marT="45711" marB="4571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DTE</a:t>
                      </a:r>
                      <a:r>
                        <a:rPr kumimoji="1" lang="zh-CN" altLang="en-US" sz="2000" b="0" i="0" u="none" strike="noStrike" cap="none" normalizeH="0" baseline="0">
                          <a:ln>
                            <a:noFill/>
                          </a:ln>
                          <a:solidFill>
                            <a:schemeClr val="tx1"/>
                          </a:solidFill>
                          <a:effectLst/>
                          <a:latin typeface="Times New Roman" pitchFamily="18" charset="0"/>
                          <a:ea typeface="隶书" pitchFamily="49" charset="-122"/>
                        </a:rPr>
                        <a:t>方向</a:t>
                      </a:r>
                    </a:p>
                  </a:txBody>
                  <a:tcPr marT="45711" marB="4571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DCE</a:t>
                      </a:r>
                      <a:r>
                        <a:rPr kumimoji="1" lang="zh-CN" altLang="en-US" sz="2000" b="0" i="0" u="none" strike="noStrike" cap="none" normalizeH="0" baseline="0">
                          <a:ln>
                            <a:noFill/>
                          </a:ln>
                          <a:solidFill>
                            <a:schemeClr val="tx1"/>
                          </a:solidFill>
                          <a:effectLst/>
                          <a:latin typeface="Times New Roman" pitchFamily="18" charset="0"/>
                          <a:ea typeface="隶书" pitchFamily="49" charset="-122"/>
                        </a:rPr>
                        <a:t>方向</a:t>
                      </a:r>
                    </a:p>
                  </a:txBody>
                  <a:tcPr marT="45711" marB="45711"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rPr>
                        <a:t>引脚</a:t>
                      </a:r>
                    </a:p>
                  </a:txBody>
                  <a:tcPr marT="45711" marB="45711" anchor="ct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rPr>
                        <a:t>名称</a:t>
                      </a:r>
                    </a:p>
                  </a:txBody>
                  <a:tcPr marT="45711" marB="4571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rPr>
                        <a:t>功能</a:t>
                      </a:r>
                    </a:p>
                  </a:txBody>
                  <a:tcPr marT="45711" marB="4571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DTE</a:t>
                      </a:r>
                      <a:r>
                        <a:rPr kumimoji="1" lang="zh-CN" altLang="en-US" sz="2000" b="0" i="0" u="none" strike="noStrike" cap="none" normalizeH="0" baseline="0">
                          <a:ln>
                            <a:noFill/>
                          </a:ln>
                          <a:solidFill>
                            <a:schemeClr val="tx1"/>
                          </a:solidFill>
                          <a:effectLst/>
                          <a:latin typeface="Times New Roman" pitchFamily="18" charset="0"/>
                          <a:ea typeface="隶书" pitchFamily="49" charset="-122"/>
                        </a:rPr>
                        <a:t>方向</a:t>
                      </a:r>
                    </a:p>
                  </a:txBody>
                  <a:tcPr marT="45711" marB="4571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DCE</a:t>
                      </a:r>
                      <a:r>
                        <a:rPr kumimoji="1" lang="zh-CN" altLang="en-US" sz="2000" b="0" i="0" u="none" strike="noStrike" cap="none" normalizeH="0" baseline="0">
                          <a:ln>
                            <a:noFill/>
                          </a:ln>
                          <a:solidFill>
                            <a:schemeClr val="tx1"/>
                          </a:solidFill>
                          <a:effectLst/>
                          <a:latin typeface="Times New Roman" pitchFamily="18" charset="0"/>
                          <a:ea typeface="隶书" pitchFamily="49" charset="-122"/>
                        </a:rPr>
                        <a:t>方向</a:t>
                      </a:r>
                    </a:p>
                  </a:txBody>
                  <a:tcPr marT="45711" marB="45711"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983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1</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DCD</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载波检测</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输入</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输出</a:t>
                      </a:r>
                    </a:p>
                  </a:txBody>
                  <a:tcPr marT="45711" marB="45711"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6</a:t>
                      </a:r>
                    </a:p>
                  </a:txBody>
                  <a:tcPr marT="45711" marB="45711"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DSR</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数据设备准备好</a:t>
                      </a:r>
                    </a:p>
                  </a:txBody>
                  <a:tcPr marL="18000" marR="18000" marT="46791" marB="4679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输入</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输出</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961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2</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RXD</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接收数据</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输入</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输出</a:t>
                      </a:r>
                    </a:p>
                  </a:txBody>
                  <a:tcPr marT="45711" marB="45711"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7</a:t>
                      </a:r>
                    </a:p>
                  </a:txBody>
                  <a:tcPr marT="45711" marB="45711"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RTS</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请求发送</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输出</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输入</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961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3</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TXD</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发送数据</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输出</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输入</a:t>
                      </a:r>
                    </a:p>
                  </a:txBody>
                  <a:tcPr marT="45711" marB="45711"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8</a:t>
                      </a:r>
                    </a:p>
                  </a:txBody>
                  <a:tcPr marT="45711" marB="45711"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CTS</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清除发送</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输入</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输出</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983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4</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DTR</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数据终端准备好</a:t>
                      </a:r>
                    </a:p>
                  </a:txBody>
                  <a:tcPr marL="0" marR="0" marT="46791" marB="4679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输出</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输入</a:t>
                      </a:r>
                    </a:p>
                  </a:txBody>
                  <a:tcPr marT="45711" marB="45711"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9</a:t>
                      </a:r>
                    </a:p>
                  </a:txBody>
                  <a:tcPr marT="45711" marB="45711"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RI</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振铃指示</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输入</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输出</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961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5</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GND</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地</a:t>
                      </a: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隶书" pitchFamily="49" charset="-122"/>
                      </a:endParaRP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隶书" pitchFamily="49" charset="-122"/>
                      </a:endParaRPr>
                    </a:p>
                  </a:txBody>
                  <a:tcPr marT="45711" marB="45711"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隶书" pitchFamily="49" charset="-122"/>
                      </a:endParaRPr>
                    </a:p>
                  </a:txBody>
                  <a:tcPr marT="45711" marB="45711"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隶书" pitchFamily="49" charset="-122"/>
                      </a:endParaRP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隶书" pitchFamily="49" charset="-122"/>
                      </a:endParaRP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latin typeface="Times New Roman" pitchFamily="18" charset="0"/>
                        <a:ea typeface="隶书" pitchFamily="49" charset="-122"/>
                      </a:endParaRP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latin typeface="Times New Roman" pitchFamily="18" charset="0"/>
                        <a:ea typeface="隶书" pitchFamily="49" charset="-122"/>
                      </a:endParaRPr>
                    </a:p>
                  </a:txBody>
                  <a:tcPr marT="45711" marB="4571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380750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Effect transition="in" filter="blinds(horizontal)">
                                      <p:cBhvr>
                                        <p:cTn id="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195DC4D9-1A92-41E1-A5C4-E0F87A004FEF}"/>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通用同步</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异步收发器接口</a:t>
            </a:r>
            <a:r>
              <a:rPr kumimoji="1" lang="en-US" altLang="zh-CN" sz="3600" b="1">
                <a:latin typeface="Arial" panose="020B0604020202020204" pitchFamily="34" charset="0"/>
                <a:ea typeface="黑体" panose="02010609060101010101" pitchFamily="49" charset="-122"/>
              </a:rPr>
              <a:t>USART</a:t>
            </a:r>
            <a:endParaRPr kumimoji="1" lang="zh-CN" altLang="en-US" sz="3600" b="1">
              <a:latin typeface="Arial" panose="020B0604020202020204" pitchFamily="34" charset="0"/>
              <a:ea typeface="黑体" panose="02010609060101010101" pitchFamily="49" charset="-122"/>
            </a:endParaRPr>
          </a:p>
        </p:txBody>
      </p:sp>
      <p:sp>
        <p:nvSpPr>
          <p:cNvPr id="7" name="Rectangle 3">
            <a:extLst>
              <a:ext uri="{FF2B5EF4-FFF2-40B4-BE49-F238E27FC236}">
                <a16:creationId xmlns:a16="http://schemas.microsoft.com/office/drawing/2014/main" id="{F2FD9F1E-E557-411A-9492-D134CA736661}"/>
              </a:ext>
            </a:extLst>
          </p:cNvPr>
          <p:cNvSpPr>
            <a:spLocks noChangeArrowheads="1"/>
          </p:cNvSpPr>
          <p:nvPr/>
        </p:nvSpPr>
        <p:spPr bwMode="auto">
          <a:xfrm>
            <a:off x="1524001" y="1557339"/>
            <a:ext cx="8120063"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pPr>
            <a:r>
              <a:rPr lang="en-US" altLang="zh-CN" sz="2400">
                <a:ea typeface="隶书" panose="02010509060101010101" pitchFamily="49" charset="-122"/>
              </a:rPr>
              <a:t>USART</a:t>
            </a:r>
            <a:r>
              <a:rPr lang="zh-CN" altLang="en-US" sz="2400">
                <a:ea typeface="隶书" panose="02010509060101010101" pitchFamily="49" charset="-122"/>
              </a:rPr>
              <a:t>结构及寄存器说明</a:t>
            </a:r>
          </a:p>
          <a:p>
            <a:pPr eaLnBrk="1" hangingPunct="1">
              <a:spcBef>
                <a:spcPct val="20000"/>
              </a:spcBef>
              <a:buFontTx/>
              <a:buChar char="•"/>
            </a:pPr>
            <a:r>
              <a:rPr lang="en-US" altLang="zh-CN" sz="2400">
                <a:ea typeface="隶书" panose="02010509060101010101" pitchFamily="49" charset="-122"/>
              </a:rPr>
              <a:t>USART</a:t>
            </a:r>
            <a:r>
              <a:rPr lang="zh-CN" altLang="en-US" sz="2400">
                <a:ea typeface="隶书" panose="02010509060101010101" pitchFamily="49" charset="-122"/>
              </a:rPr>
              <a:t>由收发数据和                                                           收发控制两部分组成</a:t>
            </a:r>
          </a:p>
          <a:p>
            <a:pPr eaLnBrk="1" hangingPunct="1">
              <a:spcBef>
                <a:spcPct val="20000"/>
              </a:spcBef>
              <a:buFontTx/>
              <a:buChar char="•"/>
            </a:pPr>
            <a:r>
              <a:rPr lang="zh-CN" altLang="en-US" sz="2400">
                <a:ea typeface="隶书" panose="02010509060101010101" pitchFamily="49" charset="-122"/>
              </a:rPr>
              <a:t>收发数据使用双重数据                                                        缓冲：收发数据寄存器                                                        和收发移位寄存器</a:t>
            </a:r>
          </a:p>
          <a:p>
            <a:pPr eaLnBrk="1" hangingPunct="1">
              <a:spcBef>
                <a:spcPct val="20000"/>
              </a:spcBef>
              <a:buFontTx/>
              <a:buChar char="•"/>
            </a:pPr>
            <a:r>
              <a:rPr lang="zh-CN" altLang="en-US" sz="2400">
                <a:ea typeface="隶书" panose="02010509060101010101" pitchFamily="49" charset="-122"/>
              </a:rPr>
              <a:t>收发控制包括控制状态                                                        寄存器、发送器控制、                                                        接收器控制、中断控制                                                        和波特率控制等</a:t>
            </a:r>
          </a:p>
        </p:txBody>
      </p:sp>
      <p:pic>
        <p:nvPicPr>
          <p:cNvPr id="8" name="Picture 7" descr="uart">
            <a:extLst>
              <a:ext uri="{FF2B5EF4-FFF2-40B4-BE49-F238E27FC236}">
                <a16:creationId xmlns:a16="http://schemas.microsoft.com/office/drawing/2014/main" id="{8145EAFE-ED20-4782-929F-28E013477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9" y="1163638"/>
            <a:ext cx="5634037"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42799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horizontal)">
                                      <p:cBhvr>
                                        <p:cTn id="10" dur="500"/>
                                        <p:tgtEl>
                                          <p:spTgt spid="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blinds(horizontal)">
                                      <p:cBhvr>
                                        <p:cTn id="20"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284E76D6-6341-43F0-BC5F-C3E6F6B3209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通用同步</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异步收发器接口</a:t>
            </a:r>
            <a:r>
              <a:rPr kumimoji="1" lang="en-US" altLang="zh-CN" sz="3600" b="1">
                <a:latin typeface="Arial" panose="020B0604020202020204" pitchFamily="34" charset="0"/>
                <a:ea typeface="黑体" panose="02010609060101010101" pitchFamily="49" charset="-122"/>
              </a:rPr>
              <a:t>USART</a:t>
            </a:r>
            <a:endParaRPr kumimoji="1" lang="zh-CN" altLang="en-US" sz="3600" b="1">
              <a:latin typeface="Arial" panose="020B0604020202020204" pitchFamily="34" charset="0"/>
              <a:ea typeface="黑体" panose="02010609060101010101" pitchFamily="49" charset="-122"/>
            </a:endParaRPr>
          </a:p>
        </p:txBody>
      </p:sp>
      <p:sp>
        <p:nvSpPr>
          <p:cNvPr id="31747" name="Rectangle 3">
            <a:extLst>
              <a:ext uri="{FF2B5EF4-FFF2-40B4-BE49-F238E27FC236}">
                <a16:creationId xmlns:a16="http://schemas.microsoft.com/office/drawing/2014/main" id="{89FFE4C0-48BE-42A3-A501-C1B4FE469A42}"/>
              </a:ext>
            </a:extLst>
          </p:cNvPr>
          <p:cNvSpPr>
            <a:spLocks noChangeArrowheads="1"/>
          </p:cNvSpPr>
          <p:nvPr/>
        </p:nvSpPr>
        <p:spPr bwMode="auto">
          <a:xfrm>
            <a:off x="2279651" y="1700214"/>
            <a:ext cx="8120063"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FontTx/>
              <a:buChar char="•"/>
            </a:pPr>
            <a:r>
              <a:rPr lang="en-US" altLang="zh-CN" sz="2400">
                <a:ea typeface="隶书" panose="02010509060101010101" pitchFamily="49" charset="-122"/>
              </a:rPr>
              <a:t>USART</a:t>
            </a:r>
            <a:r>
              <a:rPr lang="zh-CN" altLang="en-US" sz="2400">
                <a:ea typeface="隶书" panose="02010509060101010101" pitchFamily="49" charset="-122"/>
              </a:rPr>
              <a:t>使用的</a:t>
            </a:r>
            <a:r>
              <a:rPr lang="en-US" altLang="zh-CN" sz="2400">
                <a:ea typeface="隶书" panose="02010509060101010101" pitchFamily="49" charset="-122"/>
              </a:rPr>
              <a:t>GPIO</a:t>
            </a:r>
            <a:r>
              <a:rPr lang="zh-CN" altLang="en-US" sz="2400">
                <a:ea typeface="隶书" panose="02010509060101010101" pitchFamily="49" charset="-122"/>
              </a:rPr>
              <a:t>引脚</a:t>
            </a:r>
          </a:p>
        </p:txBody>
      </p:sp>
      <p:graphicFrame>
        <p:nvGraphicFramePr>
          <p:cNvPr id="6" name="Group 231">
            <a:extLst>
              <a:ext uri="{FF2B5EF4-FFF2-40B4-BE49-F238E27FC236}">
                <a16:creationId xmlns:a16="http://schemas.microsoft.com/office/drawing/2014/main" id="{7E485C5A-AA15-4B71-816F-01B9F7D77E9C}"/>
              </a:ext>
            </a:extLst>
          </p:cNvPr>
          <p:cNvGraphicFramePr>
            <a:graphicFrameLocks noGrp="1"/>
          </p:cNvGraphicFramePr>
          <p:nvPr/>
        </p:nvGraphicFramePr>
        <p:xfrm>
          <a:off x="1765300" y="2420938"/>
          <a:ext cx="8623300" cy="2773362"/>
        </p:xfrm>
        <a:graphic>
          <a:graphicData uri="http://schemas.openxmlformats.org/drawingml/2006/table">
            <a:tbl>
              <a:tblPr/>
              <a:tblGrid>
                <a:gridCol w="1041400">
                  <a:extLst>
                    <a:ext uri="{9D8B030D-6E8A-4147-A177-3AD203B41FA5}">
                      <a16:colId xmlns:a16="http://schemas.microsoft.com/office/drawing/2014/main" val="20000"/>
                    </a:ext>
                  </a:extLst>
                </a:gridCol>
                <a:gridCol w="21082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2108200">
                  <a:extLst>
                    <a:ext uri="{9D8B030D-6E8A-4147-A177-3AD203B41FA5}">
                      <a16:colId xmlns:a16="http://schemas.microsoft.com/office/drawing/2014/main" val="20003"/>
                    </a:ext>
                  </a:extLst>
                </a:gridCol>
                <a:gridCol w="1739900">
                  <a:extLst>
                    <a:ext uri="{9D8B030D-6E8A-4147-A177-3AD203B41FA5}">
                      <a16:colId xmlns:a16="http://schemas.microsoft.com/office/drawing/2014/main" val="20004"/>
                    </a:ext>
                  </a:extLst>
                </a:gridCol>
              </a:tblGrid>
              <a:tr h="396195">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rPr>
                        <a:t>USART</a:t>
                      </a:r>
                      <a:r>
                        <a:rPr kumimoji="1" lang="zh-CN" altLang="en-US" sz="2000" b="0" i="0" u="none" strike="noStrike" cap="none" normalizeH="0" baseline="0" dirty="0">
                          <a:ln>
                            <a:noFill/>
                          </a:ln>
                          <a:solidFill>
                            <a:schemeClr val="tx1"/>
                          </a:solidFill>
                          <a:effectLst/>
                          <a:latin typeface="Times New Roman" pitchFamily="18" charset="0"/>
                          <a:ea typeface="隶书" pitchFamily="49" charset="-122"/>
                        </a:rPr>
                        <a:t>引脚</a:t>
                      </a:r>
                    </a:p>
                  </a:txBody>
                  <a:tcPr marT="45715" marB="45715"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rPr>
                        <a:t>GPIO</a:t>
                      </a:r>
                      <a:r>
                        <a:rPr kumimoji="1" lang="zh-CN" altLang="en-US" sz="2000" b="0" i="0" u="none" strike="noStrike" cap="none" normalizeH="0" baseline="0" dirty="0">
                          <a:ln>
                            <a:noFill/>
                          </a:ln>
                          <a:solidFill>
                            <a:schemeClr val="tx1"/>
                          </a:solidFill>
                          <a:effectLst/>
                          <a:latin typeface="Times New Roman" pitchFamily="18" charset="0"/>
                          <a:ea typeface="隶书" pitchFamily="49" charset="-122"/>
                        </a:rPr>
                        <a:t>引脚</a:t>
                      </a:r>
                    </a:p>
                  </a:txBody>
                  <a:tcPr marT="45715" marB="45715"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195">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USART1</a:t>
                      </a:r>
                    </a:p>
                  </a:txBody>
                  <a:tcPr marT="45715" marB="45715"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USART2</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USART3</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rPr>
                        <a:t>配置</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961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TX</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PA.09</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PB.06</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2000" b="0" i="0" u="none" strike="noStrike" cap="none" normalizeH="0" baseline="30000">
                          <a:ln>
                            <a:noFill/>
                          </a:ln>
                          <a:solidFill>
                            <a:schemeClr val="tx1"/>
                          </a:solidFill>
                          <a:effectLst/>
                          <a:latin typeface="Times New Roman" pitchFamily="18" charset="0"/>
                          <a:ea typeface="隶书" pitchFamily="49" charset="-122"/>
                          <a:cs typeface="宋体" pitchFamily="2" charset="-122"/>
                        </a:rPr>
                        <a:t>(1)</a:t>
                      </a:r>
                      <a:endPar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PA.02</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PB.10</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PC.10</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2000" b="0" i="0" u="none" strike="noStrike" cap="none" normalizeH="0" baseline="30000">
                          <a:ln>
                            <a:noFill/>
                          </a:ln>
                          <a:solidFill>
                            <a:schemeClr val="tx1"/>
                          </a:solidFill>
                          <a:effectLst/>
                          <a:latin typeface="Times New Roman" pitchFamily="18" charset="0"/>
                          <a:ea typeface="隶书" pitchFamily="49" charset="-122"/>
                          <a:cs typeface="宋体" pitchFamily="2" charset="-122"/>
                        </a:rPr>
                        <a:t>(1)</a:t>
                      </a:r>
                      <a:endPar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复用推挽输出</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961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RX</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PA.10</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PB.07</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2000" b="0" i="0" u="none" strike="noStrike" cap="none" normalizeH="0" baseline="30000">
                          <a:ln>
                            <a:noFill/>
                          </a:ln>
                          <a:solidFill>
                            <a:schemeClr val="tx1"/>
                          </a:solidFill>
                          <a:effectLst/>
                          <a:latin typeface="Times New Roman" pitchFamily="18" charset="0"/>
                          <a:ea typeface="隶书" pitchFamily="49" charset="-122"/>
                          <a:cs typeface="宋体" pitchFamily="2" charset="-122"/>
                        </a:rPr>
                        <a:t>(1)</a:t>
                      </a:r>
                      <a:endPar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PA.03</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PB.11</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PC.11</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2000" b="0" i="0" u="none" strike="noStrike" cap="none" normalizeH="0" baseline="30000">
                          <a:ln>
                            <a:noFill/>
                          </a:ln>
                          <a:solidFill>
                            <a:schemeClr val="tx1"/>
                          </a:solidFill>
                          <a:effectLst/>
                          <a:latin typeface="Times New Roman" pitchFamily="18" charset="0"/>
                          <a:ea typeface="隶书" pitchFamily="49" charset="-122"/>
                          <a:cs typeface="宋体" pitchFamily="2" charset="-122"/>
                        </a:rPr>
                        <a:t>(1)</a:t>
                      </a:r>
                      <a:endPar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浮空输入</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961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CTS</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PA.11</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PA.00</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PB.13</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浮空输入</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961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RTS</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PA.12</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PA.01</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PB.14</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复用推挽输出</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3961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SCLK</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PA.08</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PA.04</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PB.12</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PC.12</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2000" b="0" i="0" u="none" strike="noStrike" cap="none" normalizeH="0" baseline="30000">
                          <a:ln>
                            <a:noFill/>
                          </a:ln>
                          <a:solidFill>
                            <a:schemeClr val="tx1"/>
                          </a:solidFill>
                          <a:effectLst/>
                          <a:latin typeface="Times New Roman" pitchFamily="18" charset="0"/>
                          <a:ea typeface="隶书" pitchFamily="49" charset="-122"/>
                          <a:cs typeface="宋体" pitchFamily="2" charset="-122"/>
                        </a:rPr>
                        <a:t>(1)</a:t>
                      </a:r>
                      <a:endPar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endParaRP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复用推挽输出</a:t>
                      </a:r>
                    </a:p>
                  </a:txBody>
                  <a:tcPr marT="45715" marB="4571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1794" name="Rectangle 232">
            <a:extLst>
              <a:ext uri="{FF2B5EF4-FFF2-40B4-BE49-F238E27FC236}">
                <a16:creationId xmlns:a16="http://schemas.microsoft.com/office/drawing/2014/main" id="{B468CE5A-9BFA-4129-8D74-E96B9A34B3EF}"/>
              </a:ext>
            </a:extLst>
          </p:cNvPr>
          <p:cNvSpPr>
            <a:spLocks noChangeArrowheads="1"/>
          </p:cNvSpPr>
          <p:nvPr/>
        </p:nvSpPr>
        <p:spPr bwMode="auto">
          <a:xfrm>
            <a:off x="2073276" y="5413346"/>
            <a:ext cx="51667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000">
                <a:ea typeface="隶书" panose="02010509060101010101" pitchFamily="49" charset="-122"/>
              </a:rPr>
              <a:t>注：</a:t>
            </a:r>
            <a:r>
              <a:rPr lang="en-US" altLang="zh-CN" sz="2000">
                <a:ea typeface="隶书" panose="02010509060101010101" pitchFamily="49" charset="-122"/>
              </a:rPr>
              <a:t>(1) </a:t>
            </a:r>
            <a:r>
              <a:rPr lang="zh-CN" altLang="en-US" sz="2000">
                <a:ea typeface="隶书" panose="02010509060101010101" pitchFamily="49" charset="-122"/>
              </a:rPr>
              <a:t>括号中的引脚为复用功能重映射引脚</a:t>
            </a:r>
          </a:p>
        </p:txBody>
      </p:sp>
    </p:spTree>
    <p:extLst>
      <p:ext uri="{BB962C8B-B14F-4D97-AF65-F5344CB8AC3E}">
        <p14:creationId xmlns:p14="http://schemas.microsoft.com/office/powerpoint/2010/main" val="1941295012"/>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CEC83CFD-A7C6-4B11-A8F8-40420F434035}"/>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通用同步</a:t>
            </a:r>
            <a:r>
              <a:rPr kumimoji="1" lang="en-US" altLang="zh-CN" sz="3600" b="1">
                <a:latin typeface="Arial" panose="020B0604020202020204" pitchFamily="34" charset="0"/>
                <a:ea typeface="黑体" panose="02010609060101010101" pitchFamily="49" charset="-122"/>
              </a:rPr>
              <a:t>/</a:t>
            </a:r>
            <a:r>
              <a:rPr kumimoji="1" lang="zh-CN" altLang="en-US" sz="3600" b="1">
                <a:latin typeface="Arial" panose="020B0604020202020204" pitchFamily="34" charset="0"/>
                <a:ea typeface="黑体" panose="02010609060101010101" pitchFamily="49" charset="-122"/>
              </a:rPr>
              <a:t>异步收发器接口</a:t>
            </a:r>
            <a:r>
              <a:rPr kumimoji="1" lang="en-US" altLang="zh-CN" sz="3600" b="1">
                <a:latin typeface="Arial" panose="020B0604020202020204" pitchFamily="34" charset="0"/>
                <a:ea typeface="黑体" panose="02010609060101010101" pitchFamily="49" charset="-122"/>
              </a:rPr>
              <a:t>USART</a:t>
            </a:r>
            <a:endParaRPr kumimoji="1" lang="zh-CN" altLang="en-US" sz="3600" b="1">
              <a:latin typeface="Arial" panose="020B0604020202020204" pitchFamily="34" charset="0"/>
              <a:ea typeface="黑体" panose="02010609060101010101" pitchFamily="49" charset="-122"/>
            </a:endParaRPr>
          </a:p>
        </p:txBody>
      </p:sp>
      <p:sp>
        <p:nvSpPr>
          <p:cNvPr id="32771" name="Rectangle 3">
            <a:extLst>
              <a:ext uri="{FF2B5EF4-FFF2-40B4-BE49-F238E27FC236}">
                <a16:creationId xmlns:a16="http://schemas.microsoft.com/office/drawing/2014/main" id="{E98A7946-CC3F-4485-85FB-B1C7386B1A30}"/>
              </a:ext>
            </a:extLst>
          </p:cNvPr>
          <p:cNvSpPr>
            <a:spLocks noChangeArrowheads="1"/>
          </p:cNvSpPr>
          <p:nvPr/>
        </p:nvSpPr>
        <p:spPr bwMode="auto">
          <a:xfrm>
            <a:off x="2279651" y="1700214"/>
            <a:ext cx="8120063"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FontTx/>
              <a:buChar char="•"/>
            </a:pPr>
            <a:r>
              <a:rPr lang="en-US" altLang="zh-CN" sz="2400">
                <a:ea typeface="隶书" panose="02010509060101010101" pitchFamily="49" charset="-122"/>
              </a:rPr>
              <a:t>USART</a:t>
            </a:r>
            <a:r>
              <a:rPr lang="zh-CN" altLang="en-US" sz="2400">
                <a:ea typeface="隶书" panose="02010509060101010101" pitchFamily="49" charset="-122"/>
              </a:rPr>
              <a:t>通过</a:t>
            </a:r>
            <a:r>
              <a:rPr lang="en-US" altLang="zh-CN" sz="2400">
                <a:ea typeface="隶书" panose="02010509060101010101" pitchFamily="49" charset="-122"/>
              </a:rPr>
              <a:t>7</a:t>
            </a:r>
            <a:r>
              <a:rPr lang="zh-CN" altLang="en-US" sz="2400">
                <a:ea typeface="隶书" panose="02010509060101010101" pitchFamily="49" charset="-122"/>
              </a:rPr>
              <a:t>个寄存器进行操作</a:t>
            </a:r>
            <a:endParaRPr lang="zh-CN" altLang="en-US" sz="3200"/>
          </a:p>
        </p:txBody>
      </p:sp>
      <p:graphicFrame>
        <p:nvGraphicFramePr>
          <p:cNvPr id="8" name="Group 344">
            <a:extLst>
              <a:ext uri="{FF2B5EF4-FFF2-40B4-BE49-F238E27FC236}">
                <a16:creationId xmlns:a16="http://schemas.microsoft.com/office/drawing/2014/main" id="{F0AD0D55-21E9-42F7-9CD0-A494BE2CD24D}"/>
              </a:ext>
            </a:extLst>
          </p:cNvPr>
          <p:cNvGraphicFramePr>
            <a:graphicFrameLocks noGrp="1"/>
          </p:cNvGraphicFramePr>
          <p:nvPr/>
        </p:nvGraphicFramePr>
        <p:xfrm>
          <a:off x="1762125" y="2420939"/>
          <a:ext cx="8631238" cy="3476625"/>
        </p:xfrm>
        <a:graphic>
          <a:graphicData uri="http://schemas.openxmlformats.org/drawingml/2006/table">
            <a:tbl>
              <a:tblPr/>
              <a:tblGrid>
                <a:gridCol w="895350">
                  <a:extLst>
                    <a:ext uri="{9D8B030D-6E8A-4147-A177-3AD203B41FA5}">
                      <a16:colId xmlns:a16="http://schemas.microsoft.com/office/drawing/2014/main" val="20000"/>
                    </a:ext>
                  </a:extLst>
                </a:gridCol>
                <a:gridCol w="860425">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1003300">
                  <a:extLst>
                    <a:ext uri="{9D8B030D-6E8A-4147-A177-3AD203B41FA5}">
                      <a16:colId xmlns:a16="http://schemas.microsoft.com/office/drawing/2014/main" val="20003"/>
                    </a:ext>
                  </a:extLst>
                </a:gridCol>
                <a:gridCol w="4525963">
                  <a:extLst>
                    <a:ext uri="{9D8B030D-6E8A-4147-A177-3AD203B41FA5}">
                      <a16:colId xmlns:a16="http://schemas.microsoft.com/office/drawing/2014/main" val="20004"/>
                    </a:ext>
                  </a:extLst>
                </a:gridCol>
              </a:tblGrid>
              <a:tr h="70098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rPr>
                        <a:t>偏移地址</a:t>
                      </a:r>
                    </a:p>
                  </a:txBody>
                  <a:tcPr marT="45717" marB="45717"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rPr>
                        <a:t>名称</a:t>
                      </a:r>
                    </a:p>
                  </a:txBody>
                  <a:tcPr marT="45717" marB="45717"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rPr>
                        <a:t>类型</a:t>
                      </a:r>
                    </a:p>
                  </a:txBody>
                  <a:tcPr marT="45717" marB="45717"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rPr>
                        <a:t>复位值</a:t>
                      </a:r>
                    </a:p>
                  </a:txBody>
                  <a:tcPr marT="45717" marB="45717"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rPr>
                        <a:t>说    明</a:t>
                      </a:r>
                    </a:p>
                  </a:txBody>
                  <a:tcPr marT="45717" marB="45717"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983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0x00</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SR</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清除</a:t>
                      </a:r>
                    </a:p>
                  </a:txBody>
                  <a:tcPr marL="36000" marR="36000" marT="46797" marB="4679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0x00C0</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状态寄存器（</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TXE=1</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TC=1</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962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0x04</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DR</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数据寄存器（读对应</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RDR</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，写对应</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TDR</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962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0x08</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BRR</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波特率寄存器（分频值</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=f</a:t>
                      </a:r>
                      <a:r>
                        <a:rPr kumimoji="1" lang="en-US" altLang="zh-CN" sz="2000" b="0" i="0" u="none" strike="noStrike" cap="none" normalizeH="0" baseline="-30000">
                          <a:ln>
                            <a:noFill/>
                          </a:ln>
                          <a:solidFill>
                            <a:schemeClr val="tx1"/>
                          </a:solidFill>
                          <a:effectLst/>
                          <a:latin typeface="Times New Roman" pitchFamily="18" charset="0"/>
                          <a:ea typeface="隶书" pitchFamily="49" charset="-122"/>
                          <a:cs typeface="宋体" pitchFamily="2" charset="-122"/>
                        </a:rPr>
                        <a:t>PCLK</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波特率）</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962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0x0C</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CR1</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控制寄存器</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1</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962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0x10</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CR2</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控制寄存器</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2</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3962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0x14</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CR3</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控制寄存器</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3</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3962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0x18</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GTPR</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保护时间和预定标寄存器（智能卡使用）</a:t>
                      </a:r>
                    </a:p>
                  </a:txBody>
                  <a:tcPr marT="45717" marB="4571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9631778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2A50380D-B180-46F1-9949-0613F9C3E538}"/>
              </a:ext>
            </a:extLst>
          </p:cNvPr>
          <p:cNvSpPr txBox="1">
            <a:spLocks noChangeArrowheads="1"/>
          </p:cNvSpPr>
          <p:nvPr/>
        </p:nvSpPr>
        <p:spPr bwMode="auto">
          <a:xfrm>
            <a:off x="1774825" y="549276"/>
            <a:ext cx="316865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指令流水线</a:t>
            </a:r>
            <a:endParaRPr kumimoji="1" lang="zh-CN" altLang="en-US" sz="2000" b="1">
              <a:latin typeface="Arial" panose="020B0604020202020204" pitchFamily="34" charset="0"/>
              <a:ea typeface="黑体" panose="02010609060101010101" pitchFamily="49" charset="-122"/>
            </a:endParaRPr>
          </a:p>
        </p:txBody>
      </p:sp>
      <p:graphicFrame>
        <p:nvGraphicFramePr>
          <p:cNvPr id="6" name="object 8">
            <a:extLst>
              <a:ext uri="{FF2B5EF4-FFF2-40B4-BE49-F238E27FC236}">
                <a16:creationId xmlns:a16="http://schemas.microsoft.com/office/drawing/2014/main" id="{E7478C0D-B7A0-4A12-80A1-AC22A43EE8CA}"/>
              </a:ext>
            </a:extLst>
          </p:cNvPr>
          <p:cNvGraphicFramePr>
            <a:graphicFrameLocks noGrp="1"/>
          </p:cNvGraphicFramePr>
          <p:nvPr/>
        </p:nvGraphicFramePr>
        <p:xfrm>
          <a:off x="2403475" y="2620963"/>
          <a:ext cx="6572250" cy="3509962"/>
        </p:xfrm>
        <a:graphic>
          <a:graphicData uri="http://schemas.openxmlformats.org/drawingml/2006/table">
            <a:tbl>
              <a:tblPr/>
              <a:tblGrid>
                <a:gridCol w="657225">
                  <a:extLst>
                    <a:ext uri="{9D8B030D-6E8A-4147-A177-3AD203B41FA5}">
                      <a16:colId xmlns:a16="http://schemas.microsoft.com/office/drawing/2014/main" val="20000"/>
                    </a:ext>
                  </a:extLst>
                </a:gridCol>
                <a:gridCol w="657225">
                  <a:extLst>
                    <a:ext uri="{9D8B030D-6E8A-4147-A177-3AD203B41FA5}">
                      <a16:colId xmlns:a16="http://schemas.microsoft.com/office/drawing/2014/main" val="20001"/>
                    </a:ext>
                  </a:extLst>
                </a:gridCol>
                <a:gridCol w="658813">
                  <a:extLst>
                    <a:ext uri="{9D8B030D-6E8A-4147-A177-3AD203B41FA5}">
                      <a16:colId xmlns:a16="http://schemas.microsoft.com/office/drawing/2014/main" val="20002"/>
                    </a:ext>
                  </a:extLst>
                </a:gridCol>
                <a:gridCol w="657225">
                  <a:extLst>
                    <a:ext uri="{9D8B030D-6E8A-4147-A177-3AD203B41FA5}">
                      <a16:colId xmlns:a16="http://schemas.microsoft.com/office/drawing/2014/main" val="20003"/>
                    </a:ext>
                  </a:extLst>
                </a:gridCol>
                <a:gridCol w="657225">
                  <a:extLst>
                    <a:ext uri="{9D8B030D-6E8A-4147-A177-3AD203B41FA5}">
                      <a16:colId xmlns:a16="http://schemas.microsoft.com/office/drawing/2014/main" val="20004"/>
                    </a:ext>
                  </a:extLst>
                </a:gridCol>
                <a:gridCol w="655637">
                  <a:extLst>
                    <a:ext uri="{9D8B030D-6E8A-4147-A177-3AD203B41FA5}">
                      <a16:colId xmlns:a16="http://schemas.microsoft.com/office/drawing/2014/main" val="20005"/>
                    </a:ext>
                  </a:extLst>
                </a:gridCol>
                <a:gridCol w="657225">
                  <a:extLst>
                    <a:ext uri="{9D8B030D-6E8A-4147-A177-3AD203B41FA5}">
                      <a16:colId xmlns:a16="http://schemas.microsoft.com/office/drawing/2014/main" val="20006"/>
                    </a:ext>
                  </a:extLst>
                </a:gridCol>
                <a:gridCol w="658813">
                  <a:extLst>
                    <a:ext uri="{9D8B030D-6E8A-4147-A177-3AD203B41FA5}">
                      <a16:colId xmlns:a16="http://schemas.microsoft.com/office/drawing/2014/main" val="20007"/>
                    </a:ext>
                  </a:extLst>
                </a:gridCol>
                <a:gridCol w="655637">
                  <a:extLst>
                    <a:ext uri="{9D8B030D-6E8A-4147-A177-3AD203B41FA5}">
                      <a16:colId xmlns:a16="http://schemas.microsoft.com/office/drawing/2014/main" val="20008"/>
                    </a:ext>
                  </a:extLst>
                </a:gridCol>
                <a:gridCol w="657225">
                  <a:extLst>
                    <a:ext uri="{9D8B030D-6E8A-4147-A177-3AD203B41FA5}">
                      <a16:colId xmlns:a16="http://schemas.microsoft.com/office/drawing/2014/main" val="20009"/>
                    </a:ext>
                  </a:extLst>
                </a:gridCol>
              </a:tblGrid>
              <a:tr h="70199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5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WB1</a:t>
                      </a:r>
                      <a:endParaRPr kumimoji="0" lang="zh-CN" altLang="zh-CN" sz="27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222250" marR="0" lvl="0" indent="0" algn="l" defTabSz="914400" rtl="0" eaLnBrk="1" fontAlgn="base" latinLnBrk="0" hangingPunct="1">
                        <a:lnSpc>
                          <a:spcPct val="100000"/>
                        </a:lnSpc>
                        <a:spcBef>
                          <a:spcPts val="825"/>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110051"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5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WB2</a:t>
                      </a:r>
                      <a:endParaRPr kumimoji="0" lang="zh-CN" altLang="zh-CN" sz="25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110051" marB="0" anchor="ctr"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8000"/>
                    </a:solidFill>
                  </a:tcPr>
                </a:tc>
                <a:extLst>
                  <a:ext uri="{0D108BD9-81ED-4DB2-BD59-A6C34878D82A}">
                    <a16:rowId xmlns:a16="http://schemas.microsoft.com/office/drawing/2014/main" val="10000"/>
                  </a:ext>
                </a:extLst>
              </a:tr>
              <a:tr h="70199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endParaRPr kumimoji="0" lang="zh-CN" altLang="zh-CN" sz="29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5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rPr>
                        <a:t>EX1</a:t>
                      </a:r>
                      <a:endParaRPr kumimoji="0" lang="zh-CN" altLang="zh-CN" sz="29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22250" marR="0" lvl="0" indent="0" algn="l" defTabSz="914400" rtl="0" eaLnBrk="1" fontAlgn="base" latinLnBrk="0" hangingPunct="1">
                        <a:lnSpc>
                          <a:spcPct val="100000"/>
                        </a:lnSpc>
                        <a:spcBef>
                          <a:spcPts val="825"/>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110051"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5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EX2</a:t>
                      </a:r>
                      <a:endParaRPr kumimoji="0" lang="zh-CN" altLang="zh-CN" sz="25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220663" marR="0" lvl="0" indent="0" algn="l" defTabSz="914400" rtl="0" eaLnBrk="1" fontAlgn="base" latinLnBrk="0" hangingPunct="1">
                        <a:lnSpc>
                          <a:spcPct val="100000"/>
                        </a:lnSpc>
                        <a:spcBef>
                          <a:spcPts val="825"/>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110051" marB="0" anchor="ctr"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99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5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RD1</a:t>
                      </a:r>
                      <a:endParaRPr kumimoji="0" lang="zh-CN" altLang="zh-CN" sz="29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endParaRPr kumimoji="0" lang="zh-CN" altLang="zh-CN" sz="29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22250" marR="0" lvl="0" indent="0" algn="l" defTabSz="914400" rtl="0" eaLnBrk="1" fontAlgn="base" latinLnBrk="0" hangingPunct="1">
                        <a:lnSpc>
                          <a:spcPct val="100000"/>
                        </a:lnSpc>
                        <a:spcBef>
                          <a:spcPts val="825"/>
                        </a:spcBef>
                        <a:spcAft>
                          <a:spcPct val="0"/>
                        </a:spcAft>
                        <a:buClrTx/>
                        <a:buSzTx/>
                        <a:buFontTx/>
                        <a:buNone/>
                        <a:tabLst/>
                      </a:pPr>
                      <a:endParaRPr kumimoji="0" lang="zh-CN" altLang="zh-CN" sz="32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110718"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5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RD2</a:t>
                      </a:r>
                      <a:endParaRPr kumimoji="0" lang="zh-CN" altLang="zh-CN" sz="25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220663" marR="0" lvl="0" indent="0" algn="l" defTabSz="914400" rtl="0" eaLnBrk="1" fontAlgn="base" latinLnBrk="0" hangingPunct="1">
                        <a:lnSpc>
                          <a:spcPct val="100000"/>
                        </a:lnSpc>
                        <a:spcBef>
                          <a:spcPts val="825"/>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110718"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992">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5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ID1</a:t>
                      </a:r>
                      <a:endParaRPr kumimoji="0" lang="zh-CN" altLang="zh-CN" sz="29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110051"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223838" marR="0" lvl="0" indent="0" algn="l" defTabSz="914400" rtl="0" eaLnBrk="1" fontAlgn="base" latinLnBrk="0" hangingPunct="1">
                        <a:lnSpc>
                          <a:spcPct val="100000"/>
                        </a:lnSpc>
                        <a:spcBef>
                          <a:spcPts val="825"/>
                        </a:spcBef>
                        <a:spcAft>
                          <a:spcPct val="0"/>
                        </a:spcAft>
                        <a:buClrTx/>
                        <a:buSzTx/>
                        <a:buFontTx/>
                        <a:buNone/>
                        <a:tabLst/>
                      </a:pPr>
                      <a:endParaRPr kumimoji="0" lang="zh-CN" altLang="zh-CN" sz="32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110051"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223838" marR="0" lvl="0" indent="0" algn="l" defTabSz="914400" rtl="0" eaLnBrk="1" fontAlgn="base" latinLnBrk="0" hangingPunct="1">
                        <a:lnSpc>
                          <a:spcPct val="100000"/>
                        </a:lnSpc>
                        <a:spcBef>
                          <a:spcPts val="825"/>
                        </a:spcBef>
                        <a:spcAft>
                          <a:spcPct val="0"/>
                        </a:spcAft>
                        <a:buClrTx/>
                        <a:buSzTx/>
                        <a:buFontTx/>
                        <a:buNone/>
                        <a:tabLst/>
                      </a:pPr>
                      <a:endParaRPr kumimoji="0" lang="zh-CN" altLang="zh-CN" sz="32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110051"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5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ID2</a:t>
                      </a:r>
                      <a:endParaRPr kumimoji="0" lang="zh-CN" altLang="zh-CN" sz="25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222250" marR="0" lvl="0" indent="0" algn="l" defTabSz="914400" rtl="0" eaLnBrk="1" fontAlgn="base" latinLnBrk="0" hangingPunct="1">
                        <a:lnSpc>
                          <a:spcPct val="100000"/>
                        </a:lnSpc>
                        <a:spcBef>
                          <a:spcPts val="825"/>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110051"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992">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5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rPr>
                        <a:t>IF1</a:t>
                      </a:r>
                      <a:endParaRPr kumimoji="0" lang="zh-CN" altLang="zh-CN" sz="34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endParaRPr>
                    </a:p>
                  </a:txBody>
                  <a:tcPr marL="0" marR="0" marT="110051" marB="0" anchor="ctr"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30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5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rPr>
                        <a:t>IF2</a:t>
                      </a:r>
                      <a:endParaRPr kumimoji="0" lang="zh-CN" altLang="zh-CN" sz="25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222250" marR="0" lvl="0" indent="0" algn="l" defTabSz="914400" rtl="0" eaLnBrk="1" fontAlgn="base" latinLnBrk="0" hangingPunct="1">
                        <a:lnSpc>
                          <a:spcPct val="100000"/>
                        </a:lnSpc>
                        <a:spcBef>
                          <a:spcPts val="825"/>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110051"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5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1815" name="object 9">
            <a:extLst>
              <a:ext uri="{FF2B5EF4-FFF2-40B4-BE49-F238E27FC236}">
                <a16:creationId xmlns:a16="http://schemas.microsoft.com/office/drawing/2014/main" id="{E63F927B-230B-4CB4-8CA8-CB72ADEE5F7D}"/>
              </a:ext>
            </a:extLst>
          </p:cNvPr>
          <p:cNvSpPr>
            <a:spLocks/>
          </p:cNvSpPr>
          <p:nvPr/>
        </p:nvSpPr>
        <p:spPr bwMode="auto">
          <a:xfrm>
            <a:off x="2320926" y="2019300"/>
            <a:ext cx="174625" cy="630238"/>
          </a:xfrm>
          <a:custGeom>
            <a:avLst/>
            <a:gdLst>
              <a:gd name="T0" fmla="*/ 174497 w 174625"/>
              <a:gd name="T1" fmla="*/ 174585 h 629919"/>
              <a:gd name="T2" fmla="*/ 86867 w 174625"/>
              <a:gd name="T3" fmla="*/ 0 h 629919"/>
              <a:gd name="T4" fmla="*/ 0 w 174625"/>
              <a:gd name="T5" fmla="*/ 174585 h 629919"/>
              <a:gd name="T6" fmla="*/ 69342 w 174625"/>
              <a:gd name="T7" fmla="*/ 118597 h 629919"/>
              <a:gd name="T8" fmla="*/ 69342 w 174625"/>
              <a:gd name="T9" fmla="*/ 104446 h 629919"/>
              <a:gd name="T10" fmla="*/ 104393 w 174625"/>
              <a:gd name="T11" fmla="*/ 104446 h 629919"/>
              <a:gd name="T12" fmla="*/ 104393 w 174625"/>
              <a:gd name="T13" fmla="*/ 118474 h 629919"/>
              <a:gd name="T14" fmla="*/ 174497 w 174625"/>
              <a:gd name="T15" fmla="*/ 174585 h 629919"/>
              <a:gd name="T16" fmla="*/ 86867 w 174625"/>
              <a:gd name="T17" fmla="*/ 104446 h 629919"/>
              <a:gd name="T18" fmla="*/ 69342 w 174625"/>
              <a:gd name="T19" fmla="*/ 104446 h 629919"/>
              <a:gd name="T20" fmla="*/ 69342 w 174625"/>
              <a:gd name="T21" fmla="*/ 118597 h 629919"/>
              <a:gd name="T22" fmla="*/ 86867 w 174625"/>
              <a:gd name="T23" fmla="*/ 104446 h 629919"/>
              <a:gd name="T24" fmla="*/ 104393 w 174625"/>
              <a:gd name="T25" fmla="*/ 629730 h 629919"/>
              <a:gd name="T26" fmla="*/ 104393 w 174625"/>
              <a:gd name="T27" fmla="*/ 118474 h 629919"/>
              <a:gd name="T28" fmla="*/ 86867 w 174625"/>
              <a:gd name="T29" fmla="*/ 104446 h 629919"/>
              <a:gd name="T30" fmla="*/ 69342 w 174625"/>
              <a:gd name="T31" fmla="*/ 118597 h 629919"/>
              <a:gd name="T32" fmla="*/ 69342 w 174625"/>
              <a:gd name="T33" fmla="*/ 629730 h 629919"/>
              <a:gd name="T34" fmla="*/ 104393 w 174625"/>
              <a:gd name="T35" fmla="*/ 629730 h 629919"/>
              <a:gd name="T36" fmla="*/ 104393 w 174625"/>
              <a:gd name="T37" fmla="*/ 118474 h 629919"/>
              <a:gd name="T38" fmla="*/ 104393 w 174625"/>
              <a:gd name="T39" fmla="*/ 104446 h 629919"/>
              <a:gd name="T40" fmla="*/ 86867 w 174625"/>
              <a:gd name="T41" fmla="*/ 104446 h 629919"/>
              <a:gd name="T42" fmla="*/ 104393 w 174625"/>
              <a:gd name="T43" fmla="*/ 118474 h 6299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4625" h="629919">
                <a:moveTo>
                  <a:pt x="174497" y="174497"/>
                </a:moveTo>
                <a:lnTo>
                  <a:pt x="86867" y="0"/>
                </a:lnTo>
                <a:lnTo>
                  <a:pt x="0" y="174497"/>
                </a:lnTo>
                <a:lnTo>
                  <a:pt x="69342" y="118537"/>
                </a:lnTo>
                <a:lnTo>
                  <a:pt x="69342" y="104393"/>
                </a:lnTo>
                <a:lnTo>
                  <a:pt x="104393" y="104393"/>
                </a:lnTo>
                <a:lnTo>
                  <a:pt x="104393" y="118414"/>
                </a:lnTo>
                <a:lnTo>
                  <a:pt x="174497" y="174497"/>
                </a:lnTo>
                <a:close/>
              </a:path>
              <a:path w="174625" h="629919">
                <a:moveTo>
                  <a:pt x="86867" y="104393"/>
                </a:moveTo>
                <a:lnTo>
                  <a:pt x="69342" y="104393"/>
                </a:lnTo>
                <a:lnTo>
                  <a:pt x="69342" y="118537"/>
                </a:lnTo>
                <a:lnTo>
                  <a:pt x="86867" y="104393"/>
                </a:lnTo>
                <a:close/>
              </a:path>
              <a:path w="174625" h="629919">
                <a:moveTo>
                  <a:pt x="104393" y="629411"/>
                </a:moveTo>
                <a:lnTo>
                  <a:pt x="104393" y="118414"/>
                </a:lnTo>
                <a:lnTo>
                  <a:pt x="86867" y="104393"/>
                </a:lnTo>
                <a:lnTo>
                  <a:pt x="69342" y="118537"/>
                </a:lnTo>
                <a:lnTo>
                  <a:pt x="69342" y="629411"/>
                </a:lnTo>
                <a:lnTo>
                  <a:pt x="104393" y="629411"/>
                </a:lnTo>
                <a:close/>
              </a:path>
              <a:path w="174625" h="629919">
                <a:moveTo>
                  <a:pt x="104393" y="118414"/>
                </a:moveTo>
                <a:lnTo>
                  <a:pt x="104393" y="104393"/>
                </a:lnTo>
                <a:lnTo>
                  <a:pt x="86867" y="104393"/>
                </a:lnTo>
                <a:lnTo>
                  <a:pt x="104393" y="118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1816" name="object 10">
            <a:extLst>
              <a:ext uri="{FF2B5EF4-FFF2-40B4-BE49-F238E27FC236}">
                <a16:creationId xmlns:a16="http://schemas.microsoft.com/office/drawing/2014/main" id="{F67A5D5D-A68E-4021-930F-3093B8E202A7}"/>
              </a:ext>
            </a:extLst>
          </p:cNvPr>
          <p:cNvSpPr>
            <a:spLocks/>
          </p:cNvSpPr>
          <p:nvPr/>
        </p:nvSpPr>
        <p:spPr bwMode="auto">
          <a:xfrm>
            <a:off x="5619750" y="2065338"/>
            <a:ext cx="141288" cy="584200"/>
          </a:xfrm>
          <a:custGeom>
            <a:avLst/>
            <a:gdLst>
              <a:gd name="T0" fmla="*/ 141159 w 140335"/>
              <a:gd name="T1" fmla="*/ 140513 h 582930"/>
              <a:gd name="T2" fmla="*/ 70579 w 140335"/>
              <a:gd name="T3" fmla="*/ 0 h 582930"/>
              <a:gd name="T4" fmla="*/ 0 w 140335"/>
              <a:gd name="T5" fmla="*/ 140513 h 582930"/>
              <a:gd name="T6" fmla="*/ 63675 w 140335"/>
              <a:gd name="T7" fmla="*/ 89531 h 582930"/>
              <a:gd name="T8" fmla="*/ 63675 w 140335"/>
              <a:gd name="T9" fmla="*/ 84003 h 582930"/>
              <a:gd name="T10" fmla="*/ 77485 w 140335"/>
              <a:gd name="T11" fmla="*/ 84003 h 582930"/>
              <a:gd name="T12" fmla="*/ 77485 w 140335"/>
              <a:gd name="T13" fmla="*/ 89531 h 582930"/>
              <a:gd name="T14" fmla="*/ 141159 w 140335"/>
              <a:gd name="T15" fmla="*/ 140513 h 582930"/>
              <a:gd name="T16" fmla="*/ 70579 w 140335"/>
              <a:gd name="T17" fmla="*/ 84003 h 582930"/>
              <a:gd name="T18" fmla="*/ 63675 w 140335"/>
              <a:gd name="T19" fmla="*/ 84003 h 582930"/>
              <a:gd name="T20" fmla="*/ 63675 w 140335"/>
              <a:gd name="T21" fmla="*/ 89531 h 582930"/>
              <a:gd name="T22" fmla="*/ 70579 w 140335"/>
              <a:gd name="T23" fmla="*/ 84003 h 582930"/>
              <a:gd name="T24" fmla="*/ 77485 w 140335"/>
              <a:gd name="T25" fmla="*/ 584200 h 582930"/>
              <a:gd name="T26" fmla="*/ 77485 w 140335"/>
              <a:gd name="T27" fmla="*/ 89531 h 582930"/>
              <a:gd name="T28" fmla="*/ 70579 w 140335"/>
              <a:gd name="T29" fmla="*/ 84003 h 582930"/>
              <a:gd name="T30" fmla="*/ 63675 w 140335"/>
              <a:gd name="T31" fmla="*/ 89531 h 582930"/>
              <a:gd name="T32" fmla="*/ 63675 w 140335"/>
              <a:gd name="T33" fmla="*/ 584200 h 582930"/>
              <a:gd name="T34" fmla="*/ 77485 w 140335"/>
              <a:gd name="T35" fmla="*/ 584200 h 582930"/>
              <a:gd name="T36" fmla="*/ 77485 w 140335"/>
              <a:gd name="T37" fmla="*/ 89531 h 582930"/>
              <a:gd name="T38" fmla="*/ 77485 w 140335"/>
              <a:gd name="T39" fmla="*/ 84003 h 582930"/>
              <a:gd name="T40" fmla="*/ 70579 w 140335"/>
              <a:gd name="T41" fmla="*/ 84003 h 582930"/>
              <a:gd name="T42" fmla="*/ 77485 w 140335"/>
              <a:gd name="T43" fmla="*/ 89531 h 5829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0335" h="582930">
                <a:moveTo>
                  <a:pt x="140207" y="140208"/>
                </a:moveTo>
                <a:lnTo>
                  <a:pt x="70103" y="0"/>
                </a:lnTo>
                <a:lnTo>
                  <a:pt x="0" y="140208"/>
                </a:lnTo>
                <a:lnTo>
                  <a:pt x="63246" y="89336"/>
                </a:lnTo>
                <a:lnTo>
                  <a:pt x="63246" y="83820"/>
                </a:lnTo>
                <a:lnTo>
                  <a:pt x="76962" y="83820"/>
                </a:lnTo>
                <a:lnTo>
                  <a:pt x="76962" y="89336"/>
                </a:lnTo>
                <a:lnTo>
                  <a:pt x="140207" y="140208"/>
                </a:lnTo>
                <a:close/>
              </a:path>
              <a:path w="140335" h="582930">
                <a:moveTo>
                  <a:pt x="70103" y="83820"/>
                </a:moveTo>
                <a:lnTo>
                  <a:pt x="63246" y="83820"/>
                </a:lnTo>
                <a:lnTo>
                  <a:pt x="63246" y="89336"/>
                </a:lnTo>
                <a:lnTo>
                  <a:pt x="70103" y="83820"/>
                </a:lnTo>
                <a:close/>
              </a:path>
              <a:path w="140335" h="582930">
                <a:moveTo>
                  <a:pt x="76962" y="582930"/>
                </a:moveTo>
                <a:lnTo>
                  <a:pt x="76962" y="89336"/>
                </a:lnTo>
                <a:lnTo>
                  <a:pt x="70103" y="83820"/>
                </a:lnTo>
                <a:lnTo>
                  <a:pt x="63246" y="89336"/>
                </a:lnTo>
                <a:lnTo>
                  <a:pt x="63246" y="582930"/>
                </a:lnTo>
                <a:lnTo>
                  <a:pt x="76962" y="582930"/>
                </a:lnTo>
                <a:close/>
              </a:path>
              <a:path w="140335" h="582930">
                <a:moveTo>
                  <a:pt x="76962" y="89336"/>
                </a:moveTo>
                <a:lnTo>
                  <a:pt x="76962" y="83820"/>
                </a:lnTo>
                <a:lnTo>
                  <a:pt x="70103" y="83820"/>
                </a:lnTo>
                <a:lnTo>
                  <a:pt x="76962" y="89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1817" name="object 12">
            <a:extLst>
              <a:ext uri="{FF2B5EF4-FFF2-40B4-BE49-F238E27FC236}">
                <a16:creationId xmlns:a16="http://schemas.microsoft.com/office/drawing/2014/main" id="{DB945DCC-9FD7-486F-BA41-B89D3317A21F}"/>
              </a:ext>
            </a:extLst>
          </p:cNvPr>
          <p:cNvSpPr>
            <a:spLocks/>
          </p:cNvSpPr>
          <p:nvPr/>
        </p:nvSpPr>
        <p:spPr bwMode="auto">
          <a:xfrm>
            <a:off x="8991601" y="5888038"/>
            <a:ext cx="773113" cy="157162"/>
          </a:xfrm>
          <a:custGeom>
            <a:avLst/>
            <a:gdLst>
              <a:gd name="T0" fmla="*/ 678255 w 772159"/>
              <a:gd name="T1" fmla="*/ 78013 h 158114"/>
              <a:gd name="T2" fmla="*/ 665959 w 772159"/>
              <a:gd name="T3" fmla="*/ 62865 h 158114"/>
              <a:gd name="T4" fmla="*/ 0 w 772159"/>
              <a:gd name="T5" fmla="*/ 62865 h 158114"/>
              <a:gd name="T6" fmla="*/ 0 w 772159"/>
              <a:gd name="T7" fmla="*/ 93918 h 158114"/>
              <a:gd name="T8" fmla="*/ 665468 w 772159"/>
              <a:gd name="T9" fmla="*/ 93918 h 158114"/>
              <a:gd name="T10" fmla="*/ 678255 w 772159"/>
              <a:gd name="T11" fmla="*/ 78013 h 158114"/>
              <a:gd name="T12" fmla="*/ 772847 w 772159"/>
              <a:gd name="T13" fmla="*/ 78013 h 158114"/>
              <a:gd name="T14" fmla="*/ 614931 w 772159"/>
              <a:gd name="T15" fmla="*/ 0 h 158114"/>
              <a:gd name="T16" fmla="*/ 665959 w 772159"/>
              <a:gd name="T17" fmla="*/ 62865 h 158114"/>
              <a:gd name="T18" fmla="*/ 678255 w 772159"/>
              <a:gd name="T19" fmla="*/ 62865 h 158114"/>
              <a:gd name="T20" fmla="*/ 678255 w 772159"/>
              <a:gd name="T21" fmla="*/ 125197 h 158114"/>
              <a:gd name="T22" fmla="*/ 772847 w 772159"/>
              <a:gd name="T23" fmla="*/ 78013 h 158114"/>
              <a:gd name="T24" fmla="*/ 678255 w 772159"/>
              <a:gd name="T25" fmla="*/ 125197 h 158114"/>
              <a:gd name="T26" fmla="*/ 678255 w 772159"/>
              <a:gd name="T27" fmla="*/ 93918 h 158114"/>
              <a:gd name="T28" fmla="*/ 665468 w 772159"/>
              <a:gd name="T29" fmla="*/ 93918 h 158114"/>
              <a:gd name="T30" fmla="*/ 614931 w 772159"/>
              <a:gd name="T31" fmla="*/ 156784 h 158114"/>
              <a:gd name="T32" fmla="*/ 678255 w 772159"/>
              <a:gd name="T33" fmla="*/ 125197 h 158114"/>
              <a:gd name="T34" fmla="*/ 678255 w 772159"/>
              <a:gd name="T35" fmla="*/ 93918 h 158114"/>
              <a:gd name="T36" fmla="*/ 678255 w 772159"/>
              <a:gd name="T37" fmla="*/ 78013 h 158114"/>
              <a:gd name="T38" fmla="*/ 665468 w 772159"/>
              <a:gd name="T39" fmla="*/ 93918 h 158114"/>
              <a:gd name="T40" fmla="*/ 678255 w 772159"/>
              <a:gd name="T41" fmla="*/ 93918 h 158114"/>
              <a:gd name="T42" fmla="*/ 678255 w 772159"/>
              <a:gd name="T43" fmla="*/ 78013 h 158114"/>
              <a:gd name="T44" fmla="*/ 678255 w 772159"/>
              <a:gd name="T45" fmla="*/ 62865 h 158114"/>
              <a:gd name="T46" fmla="*/ 665959 w 772159"/>
              <a:gd name="T47" fmla="*/ 62865 h 158114"/>
              <a:gd name="T48" fmla="*/ 678255 w 772159"/>
              <a:gd name="T49" fmla="*/ 78013 h 1581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2159" h="158114">
                <a:moveTo>
                  <a:pt x="677418" y="78486"/>
                </a:moveTo>
                <a:lnTo>
                  <a:pt x="665137" y="63246"/>
                </a:lnTo>
                <a:lnTo>
                  <a:pt x="0" y="63246"/>
                </a:lnTo>
                <a:lnTo>
                  <a:pt x="0" y="94487"/>
                </a:lnTo>
                <a:lnTo>
                  <a:pt x="664647" y="94487"/>
                </a:lnTo>
                <a:lnTo>
                  <a:pt x="677418" y="78486"/>
                </a:lnTo>
                <a:close/>
              </a:path>
              <a:path w="772159" h="158114">
                <a:moveTo>
                  <a:pt x="771893" y="78486"/>
                </a:moveTo>
                <a:lnTo>
                  <a:pt x="614172" y="0"/>
                </a:lnTo>
                <a:lnTo>
                  <a:pt x="665137" y="63246"/>
                </a:lnTo>
                <a:lnTo>
                  <a:pt x="677418" y="63246"/>
                </a:lnTo>
                <a:lnTo>
                  <a:pt x="677418" y="125955"/>
                </a:lnTo>
                <a:lnTo>
                  <a:pt x="771893" y="78486"/>
                </a:lnTo>
                <a:close/>
              </a:path>
              <a:path w="772159" h="158114">
                <a:moveTo>
                  <a:pt x="677418" y="125955"/>
                </a:moveTo>
                <a:lnTo>
                  <a:pt x="677418" y="94487"/>
                </a:lnTo>
                <a:lnTo>
                  <a:pt x="664647" y="94487"/>
                </a:lnTo>
                <a:lnTo>
                  <a:pt x="614172" y="157734"/>
                </a:lnTo>
                <a:lnTo>
                  <a:pt x="677418" y="125955"/>
                </a:lnTo>
                <a:close/>
              </a:path>
              <a:path w="772159" h="158114">
                <a:moveTo>
                  <a:pt x="677418" y="94487"/>
                </a:moveTo>
                <a:lnTo>
                  <a:pt x="677418" y="78486"/>
                </a:lnTo>
                <a:lnTo>
                  <a:pt x="664647" y="94487"/>
                </a:lnTo>
                <a:lnTo>
                  <a:pt x="677418" y="94487"/>
                </a:lnTo>
                <a:close/>
              </a:path>
              <a:path w="772159" h="158114">
                <a:moveTo>
                  <a:pt x="677418" y="78486"/>
                </a:moveTo>
                <a:lnTo>
                  <a:pt x="677418" y="63246"/>
                </a:lnTo>
                <a:lnTo>
                  <a:pt x="665137" y="63246"/>
                </a:lnTo>
                <a:lnTo>
                  <a:pt x="677418" y="78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1818" name="object 13">
            <a:extLst>
              <a:ext uri="{FF2B5EF4-FFF2-40B4-BE49-F238E27FC236}">
                <a16:creationId xmlns:a16="http://schemas.microsoft.com/office/drawing/2014/main" id="{3AD88AA2-3711-42BE-B133-A0E43E232373}"/>
              </a:ext>
            </a:extLst>
          </p:cNvPr>
          <p:cNvSpPr txBox="1">
            <a:spLocks noChangeArrowheads="1"/>
          </p:cNvSpPr>
          <p:nvPr/>
        </p:nvSpPr>
        <p:spPr bwMode="auto">
          <a:xfrm>
            <a:off x="1271588" y="2420939"/>
            <a:ext cx="931863"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481013" indent="-139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ts val="5625"/>
              </a:lnSpc>
              <a:spcBef>
                <a:spcPts val="288"/>
              </a:spcBef>
            </a:pPr>
            <a:r>
              <a:rPr lang="zh-CN" altLang="zh-CN" sz="2600" b="1">
                <a:latin typeface="Tahoma" panose="020B0604030504040204" pitchFamily="34" charset="0"/>
                <a:cs typeface="Tahoma" panose="020B0604030504040204" pitchFamily="34" charset="0"/>
              </a:rPr>
              <a:t>WB  EX</a:t>
            </a:r>
            <a:endParaRPr lang="en-US" altLang="zh-CN" sz="2600" b="1">
              <a:latin typeface="Tahoma" panose="020B0604030504040204" pitchFamily="34" charset="0"/>
              <a:cs typeface="Tahoma" panose="020B0604030504040204" pitchFamily="34" charset="0"/>
            </a:endParaRPr>
          </a:p>
          <a:p>
            <a:pPr algn="r" eaLnBrk="1" hangingPunct="1">
              <a:lnSpc>
                <a:spcPts val="5625"/>
              </a:lnSpc>
              <a:spcBef>
                <a:spcPts val="288"/>
              </a:spcBef>
            </a:pPr>
            <a:r>
              <a:rPr lang="en-US" altLang="zh-CN" sz="2600" b="1">
                <a:latin typeface="Tahoma" panose="020B0604030504040204" pitchFamily="34" charset="0"/>
                <a:cs typeface="Tahoma" panose="020B0604030504040204" pitchFamily="34" charset="0"/>
              </a:rPr>
              <a:t>RD</a:t>
            </a:r>
            <a:endParaRPr lang="zh-CN" altLang="zh-CN" sz="2600">
              <a:latin typeface="Tahoma" panose="020B0604030504040204" pitchFamily="34" charset="0"/>
              <a:cs typeface="Tahoma" panose="020B0604030504040204" pitchFamily="34" charset="0"/>
            </a:endParaRPr>
          </a:p>
          <a:p>
            <a:pPr eaLnBrk="1" hangingPunct="1">
              <a:spcBef>
                <a:spcPts val="1850"/>
              </a:spcBef>
            </a:pPr>
            <a:r>
              <a:rPr lang="zh-CN" altLang="zh-CN" sz="2600" b="1">
                <a:latin typeface="Tahoma" panose="020B0604030504040204" pitchFamily="34" charset="0"/>
                <a:cs typeface="Tahoma" panose="020B0604030504040204" pitchFamily="34" charset="0"/>
              </a:rPr>
              <a:t>ID</a:t>
            </a:r>
            <a:endParaRPr lang="zh-CN" altLang="zh-CN" sz="2600">
              <a:latin typeface="Tahoma" panose="020B0604030504040204" pitchFamily="34" charset="0"/>
              <a:cs typeface="Tahoma" panose="020B0604030504040204" pitchFamily="34" charset="0"/>
            </a:endParaRPr>
          </a:p>
          <a:p>
            <a:pPr eaLnBrk="1" hangingPunct="1">
              <a:spcBef>
                <a:spcPts val="2438"/>
              </a:spcBef>
            </a:pPr>
            <a:r>
              <a:rPr lang="zh-CN" altLang="zh-CN" sz="2600" b="1">
                <a:latin typeface="Tahoma" panose="020B0604030504040204" pitchFamily="34" charset="0"/>
                <a:cs typeface="Tahoma" panose="020B0604030504040204" pitchFamily="34" charset="0"/>
              </a:rPr>
              <a:t>IF</a:t>
            </a:r>
            <a:endParaRPr lang="zh-CN" altLang="zh-CN" sz="2600">
              <a:latin typeface="Tahoma" panose="020B0604030504040204" pitchFamily="34" charset="0"/>
              <a:cs typeface="Tahoma" panose="020B0604030504040204" pitchFamily="34" charset="0"/>
            </a:endParaRPr>
          </a:p>
        </p:txBody>
      </p:sp>
      <p:sp>
        <p:nvSpPr>
          <p:cNvPr id="12" name="object 14">
            <a:extLst>
              <a:ext uri="{FF2B5EF4-FFF2-40B4-BE49-F238E27FC236}">
                <a16:creationId xmlns:a16="http://schemas.microsoft.com/office/drawing/2014/main" id="{D300E3A8-F5BF-4E4B-8D22-3BB93405ADC6}"/>
              </a:ext>
            </a:extLst>
          </p:cNvPr>
          <p:cNvSpPr txBox="1"/>
          <p:nvPr/>
        </p:nvSpPr>
        <p:spPr>
          <a:xfrm>
            <a:off x="5815014" y="2009775"/>
            <a:ext cx="928687" cy="419100"/>
          </a:xfrm>
          <a:prstGeom prst="rect">
            <a:avLst/>
          </a:prstGeom>
        </p:spPr>
        <p:txBody>
          <a:bodyPr lIns="0" tIns="12065" rIns="0" bIns="0">
            <a:spAutoFit/>
          </a:bodyPr>
          <a:lstStyle/>
          <a:p>
            <a:pPr marL="12700">
              <a:spcBef>
                <a:spcPts val="95"/>
              </a:spcBef>
              <a:defRPr/>
            </a:pPr>
            <a:r>
              <a:rPr lang="zh-CN" altLang="en-US" sz="2650" b="1" spc="-10" dirty="0">
                <a:latin typeface="华文楷体" panose="02010600040101010101" pitchFamily="2" charset="-122"/>
                <a:ea typeface="华文楷体" panose="02010600040101010101" pitchFamily="2" charset="-122"/>
                <a:cs typeface="Tahoma"/>
              </a:rPr>
              <a:t>指令</a:t>
            </a:r>
            <a:r>
              <a:rPr lang="en-US" altLang="zh-CN" sz="2650" b="1" spc="-10" dirty="0">
                <a:latin typeface="华文楷体" panose="02010600040101010101" pitchFamily="2" charset="-122"/>
                <a:ea typeface="华文楷体" panose="02010600040101010101" pitchFamily="2" charset="-122"/>
                <a:cs typeface="Tahoma"/>
              </a:rPr>
              <a:t>1</a:t>
            </a:r>
            <a:endParaRPr sz="2650" dirty="0">
              <a:latin typeface="华文楷体" panose="02010600040101010101" pitchFamily="2" charset="-122"/>
              <a:ea typeface="华文楷体" panose="02010600040101010101" pitchFamily="2" charset="-122"/>
              <a:cs typeface="Tahoma"/>
            </a:endParaRPr>
          </a:p>
        </p:txBody>
      </p:sp>
      <p:sp>
        <p:nvSpPr>
          <p:cNvPr id="13" name="object 15">
            <a:extLst>
              <a:ext uri="{FF2B5EF4-FFF2-40B4-BE49-F238E27FC236}">
                <a16:creationId xmlns:a16="http://schemas.microsoft.com/office/drawing/2014/main" id="{7789D678-946D-456C-9471-4419C38A19E1}"/>
              </a:ext>
            </a:extLst>
          </p:cNvPr>
          <p:cNvSpPr txBox="1"/>
          <p:nvPr/>
        </p:nvSpPr>
        <p:spPr>
          <a:xfrm>
            <a:off x="9096376" y="2138363"/>
            <a:ext cx="1031875" cy="419100"/>
          </a:xfrm>
          <a:prstGeom prst="rect">
            <a:avLst/>
          </a:prstGeom>
        </p:spPr>
        <p:txBody>
          <a:bodyPr lIns="0" tIns="12065" rIns="0" bIns="0">
            <a:spAutoFit/>
          </a:bodyPr>
          <a:lstStyle/>
          <a:p>
            <a:pPr marL="12700">
              <a:spcBef>
                <a:spcPts val="95"/>
              </a:spcBef>
              <a:defRPr/>
            </a:pPr>
            <a:r>
              <a:rPr lang="zh-CN" altLang="en-US" sz="2650" b="1" spc="-10" dirty="0">
                <a:latin typeface="华文楷体" panose="02010600040101010101" pitchFamily="2" charset="-122"/>
                <a:ea typeface="华文楷体" panose="02010600040101010101" pitchFamily="2" charset="-122"/>
                <a:cs typeface="Tahoma"/>
              </a:rPr>
              <a:t>指令</a:t>
            </a:r>
            <a:r>
              <a:rPr lang="en-US" altLang="zh-CN" sz="2650" b="1" spc="-10" dirty="0">
                <a:latin typeface="华文楷体" panose="02010600040101010101" pitchFamily="2" charset="-122"/>
                <a:ea typeface="华文楷体" panose="02010600040101010101" pitchFamily="2" charset="-122"/>
                <a:cs typeface="Tahoma"/>
              </a:rPr>
              <a:t>2</a:t>
            </a:r>
            <a:endParaRPr lang="zh-CN" altLang="en-US" sz="2650" dirty="0">
              <a:latin typeface="华文楷体" panose="02010600040101010101" pitchFamily="2" charset="-122"/>
              <a:ea typeface="华文楷体" panose="02010600040101010101" pitchFamily="2" charset="-122"/>
              <a:cs typeface="Tahoma"/>
            </a:endParaRPr>
          </a:p>
        </p:txBody>
      </p:sp>
      <p:sp>
        <p:nvSpPr>
          <p:cNvPr id="14" name="object 16">
            <a:extLst>
              <a:ext uri="{FF2B5EF4-FFF2-40B4-BE49-F238E27FC236}">
                <a16:creationId xmlns:a16="http://schemas.microsoft.com/office/drawing/2014/main" id="{B3F8D76D-5E27-47E3-B7A2-F27AA33D1E79}"/>
              </a:ext>
            </a:extLst>
          </p:cNvPr>
          <p:cNvSpPr txBox="1"/>
          <p:nvPr/>
        </p:nvSpPr>
        <p:spPr>
          <a:xfrm>
            <a:off x="2566988" y="6030913"/>
            <a:ext cx="6424612" cy="419100"/>
          </a:xfrm>
          <a:prstGeom prst="rect">
            <a:avLst/>
          </a:prstGeom>
        </p:spPr>
        <p:txBody>
          <a:bodyPr lIns="0" tIns="12065" rIns="0" bIns="0">
            <a:spAutoFit/>
          </a:bodyPr>
          <a:lstStyle/>
          <a:p>
            <a:pPr marL="12700">
              <a:spcBef>
                <a:spcPts val="95"/>
              </a:spcBef>
              <a:tabLst>
                <a:tab pos="776605" algn="l"/>
                <a:tab pos="1541145" algn="l"/>
                <a:tab pos="2305685" algn="l"/>
                <a:tab pos="3070225" algn="l"/>
                <a:tab pos="3834765" algn="l"/>
                <a:tab pos="4599305" algn="l"/>
              </a:tabLst>
              <a:defRPr/>
            </a:pPr>
            <a:r>
              <a:rPr sz="2650" b="1" spc="-5" dirty="0">
                <a:solidFill>
                  <a:srgbClr val="C00000"/>
                </a:solidFill>
                <a:latin typeface="Tahoma"/>
                <a:cs typeface="Tahoma"/>
              </a:rPr>
              <a:t>1</a:t>
            </a:r>
            <a:r>
              <a:rPr lang="en-US" sz="2650" b="1" spc="-5" dirty="0">
                <a:solidFill>
                  <a:srgbClr val="C00000"/>
                </a:solidFill>
                <a:latin typeface="Tahoma"/>
                <a:cs typeface="Tahoma"/>
              </a:rPr>
              <a:t>    </a:t>
            </a:r>
            <a:r>
              <a:rPr sz="2650" b="1" spc="-5" dirty="0">
                <a:solidFill>
                  <a:srgbClr val="C00000"/>
                </a:solidFill>
                <a:latin typeface="Tahoma"/>
                <a:cs typeface="Tahoma"/>
              </a:rPr>
              <a:t>2</a:t>
            </a:r>
            <a:r>
              <a:rPr lang="en-US" sz="2650" b="1" spc="-5" dirty="0">
                <a:solidFill>
                  <a:srgbClr val="C00000"/>
                </a:solidFill>
                <a:latin typeface="Tahoma"/>
                <a:cs typeface="Tahoma"/>
              </a:rPr>
              <a:t>     </a:t>
            </a:r>
            <a:r>
              <a:rPr sz="2650" b="1" spc="-5" dirty="0">
                <a:solidFill>
                  <a:srgbClr val="C00000"/>
                </a:solidFill>
                <a:latin typeface="Tahoma"/>
                <a:cs typeface="Tahoma"/>
              </a:rPr>
              <a:t>3	</a:t>
            </a:r>
            <a:r>
              <a:rPr lang="en-US" sz="2650" b="1" spc="-5" dirty="0">
                <a:solidFill>
                  <a:srgbClr val="C00000"/>
                </a:solidFill>
                <a:latin typeface="Tahoma"/>
                <a:cs typeface="Tahoma"/>
              </a:rPr>
              <a:t>     </a:t>
            </a:r>
            <a:r>
              <a:rPr sz="2650" b="1" spc="-5" dirty="0">
                <a:solidFill>
                  <a:srgbClr val="C00000"/>
                </a:solidFill>
                <a:latin typeface="Tahoma"/>
                <a:cs typeface="Tahoma"/>
              </a:rPr>
              <a:t>4	</a:t>
            </a:r>
            <a:r>
              <a:rPr lang="en-US" sz="2650" b="1" spc="-5" dirty="0">
                <a:solidFill>
                  <a:srgbClr val="C00000"/>
                </a:solidFill>
                <a:latin typeface="Tahoma"/>
                <a:cs typeface="Tahoma"/>
              </a:rPr>
              <a:t>    </a:t>
            </a:r>
            <a:r>
              <a:rPr sz="2650" b="1" spc="-5" dirty="0">
                <a:solidFill>
                  <a:srgbClr val="C00000"/>
                </a:solidFill>
                <a:latin typeface="Tahoma"/>
                <a:cs typeface="Tahoma"/>
              </a:rPr>
              <a:t>5	</a:t>
            </a:r>
            <a:r>
              <a:rPr lang="en-US" sz="2650" b="1" spc="-5" dirty="0">
                <a:solidFill>
                  <a:srgbClr val="C00000"/>
                </a:solidFill>
                <a:latin typeface="Tahoma"/>
                <a:cs typeface="Tahoma"/>
              </a:rPr>
              <a:t>   </a:t>
            </a:r>
            <a:r>
              <a:rPr sz="2650" b="1" spc="-5" dirty="0">
                <a:solidFill>
                  <a:srgbClr val="C00000"/>
                </a:solidFill>
                <a:latin typeface="Tahoma"/>
                <a:cs typeface="Tahoma"/>
              </a:rPr>
              <a:t>6	</a:t>
            </a:r>
            <a:r>
              <a:rPr lang="en-US" sz="2650" b="1" spc="-5" dirty="0">
                <a:solidFill>
                  <a:srgbClr val="C00000"/>
                </a:solidFill>
                <a:latin typeface="Tahoma"/>
                <a:cs typeface="Tahoma"/>
              </a:rPr>
              <a:t>  </a:t>
            </a:r>
            <a:r>
              <a:rPr sz="2650" b="1" spc="-5" dirty="0">
                <a:solidFill>
                  <a:srgbClr val="C00000"/>
                </a:solidFill>
                <a:latin typeface="Tahoma"/>
                <a:cs typeface="Tahoma"/>
              </a:rPr>
              <a:t>7</a:t>
            </a:r>
            <a:r>
              <a:rPr lang="en-US" sz="2650" b="1" spc="-5" dirty="0">
                <a:solidFill>
                  <a:srgbClr val="C00000"/>
                </a:solidFill>
                <a:latin typeface="Tahoma"/>
                <a:cs typeface="Tahoma"/>
              </a:rPr>
              <a:t>    8     9   10</a:t>
            </a:r>
            <a:endParaRPr sz="2650" dirty="0">
              <a:solidFill>
                <a:srgbClr val="C00000"/>
              </a:solidFill>
              <a:latin typeface="Tahoma"/>
              <a:cs typeface="Tahoma"/>
            </a:endParaRPr>
          </a:p>
        </p:txBody>
      </p:sp>
      <p:sp>
        <p:nvSpPr>
          <p:cNvPr id="15" name="object 17">
            <a:extLst>
              <a:ext uri="{FF2B5EF4-FFF2-40B4-BE49-F238E27FC236}">
                <a16:creationId xmlns:a16="http://schemas.microsoft.com/office/drawing/2014/main" id="{E18E02F3-8C80-4076-AD9C-794DDD85FB28}"/>
              </a:ext>
            </a:extLst>
          </p:cNvPr>
          <p:cNvSpPr txBox="1"/>
          <p:nvPr/>
        </p:nvSpPr>
        <p:spPr>
          <a:xfrm>
            <a:off x="9059863" y="6105525"/>
            <a:ext cx="1428750" cy="319088"/>
          </a:xfrm>
          <a:prstGeom prst="rect">
            <a:avLst/>
          </a:prstGeom>
        </p:spPr>
        <p:txBody>
          <a:bodyPr lIns="0" tIns="12065" rIns="0" bIns="0">
            <a:spAutoFit/>
          </a:bodyPr>
          <a:lstStyle/>
          <a:p>
            <a:pPr marL="12700">
              <a:spcBef>
                <a:spcPts val="95"/>
              </a:spcBef>
              <a:defRPr/>
            </a:pPr>
            <a:r>
              <a:rPr lang="zh-CN" altLang="en-US" sz="2000" b="1" spc="-5" dirty="0">
                <a:latin typeface="Tahoma"/>
                <a:cs typeface="Tahoma"/>
              </a:rPr>
              <a:t>机器周期</a:t>
            </a:r>
            <a:r>
              <a:rPr sz="2000" b="1" spc="-5" dirty="0">
                <a:latin typeface="Tahoma"/>
                <a:cs typeface="Tahoma"/>
              </a:rPr>
              <a:t>T</a:t>
            </a:r>
            <a:endParaRPr sz="2000" dirty="0">
              <a:latin typeface="Tahoma"/>
              <a:cs typeface="Tahoma"/>
            </a:endParaRPr>
          </a:p>
        </p:txBody>
      </p:sp>
      <p:sp>
        <p:nvSpPr>
          <p:cNvPr id="31823" name="object 10">
            <a:extLst>
              <a:ext uri="{FF2B5EF4-FFF2-40B4-BE49-F238E27FC236}">
                <a16:creationId xmlns:a16="http://schemas.microsoft.com/office/drawing/2014/main" id="{E9979D7B-D61C-49C8-8D32-2CD3A3EEE0C2}"/>
              </a:ext>
            </a:extLst>
          </p:cNvPr>
          <p:cNvSpPr>
            <a:spLocks/>
          </p:cNvSpPr>
          <p:nvPr/>
        </p:nvSpPr>
        <p:spPr bwMode="auto">
          <a:xfrm>
            <a:off x="8904288" y="2060576"/>
            <a:ext cx="139700" cy="582613"/>
          </a:xfrm>
          <a:custGeom>
            <a:avLst/>
            <a:gdLst>
              <a:gd name="T0" fmla="*/ 139573 w 140335"/>
              <a:gd name="T1" fmla="*/ 140132 h 582930"/>
              <a:gd name="T2" fmla="*/ 69786 w 140335"/>
              <a:gd name="T3" fmla="*/ 0 h 582930"/>
              <a:gd name="T4" fmla="*/ 0 w 140335"/>
              <a:gd name="T5" fmla="*/ 140132 h 582930"/>
              <a:gd name="T6" fmla="*/ 62960 w 140335"/>
              <a:gd name="T7" fmla="*/ 89287 h 582930"/>
              <a:gd name="T8" fmla="*/ 62960 w 140335"/>
              <a:gd name="T9" fmla="*/ 83774 h 582930"/>
              <a:gd name="T10" fmla="*/ 76614 w 140335"/>
              <a:gd name="T11" fmla="*/ 83774 h 582930"/>
              <a:gd name="T12" fmla="*/ 76614 w 140335"/>
              <a:gd name="T13" fmla="*/ 89287 h 582930"/>
              <a:gd name="T14" fmla="*/ 139573 w 140335"/>
              <a:gd name="T15" fmla="*/ 140132 h 582930"/>
              <a:gd name="T16" fmla="*/ 69786 w 140335"/>
              <a:gd name="T17" fmla="*/ 83774 h 582930"/>
              <a:gd name="T18" fmla="*/ 62960 w 140335"/>
              <a:gd name="T19" fmla="*/ 83774 h 582930"/>
              <a:gd name="T20" fmla="*/ 62960 w 140335"/>
              <a:gd name="T21" fmla="*/ 89287 h 582930"/>
              <a:gd name="T22" fmla="*/ 69786 w 140335"/>
              <a:gd name="T23" fmla="*/ 83774 h 582930"/>
              <a:gd name="T24" fmla="*/ 76614 w 140335"/>
              <a:gd name="T25" fmla="*/ 582613 h 582930"/>
              <a:gd name="T26" fmla="*/ 76614 w 140335"/>
              <a:gd name="T27" fmla="*/ 89287 h 582930"/>
              <a:gd name="T28" fmla="*/ 69786 w 140335"/>
              <a:gd name="T29" fmla="*/ 83774 h 582930"/>
              <a:gd name="T30" fmla="*/ 62960 w 140335"/>
              <a:gd name="T31" fmla="*/ 89287 h 582930"/>
              <a:gd name="T32" fmla="*/ 62960 w 140335"/>
              <a:gd name="T33" fmla="*/ 582613 h 582930"/>
              <a:gd name="T34" fmla="*/ 76614 w 140335"/>
              <a:gd name="T35" fmla="*/ 582613 h 582930"/>
              <a:gd name="T36" fmla="*/ 76614 w 140335"/>
              <a:gd name="T37" fmla="*/ 89287 h 582930"/>
              <a:gd name="T38" fmla="*/ 76614 w 140335"/>
              <a:gd name="T39" fmla="*/ 83774 h 582930"/>
              <a:gd name="T40" fmla="*/ 69786 w 140335"/>
              <a:gd name="T41" fmla="*/ 83774 h 582930"/>
              <a:gd name="T42" fmla="*/ 76614 w 140335"/>
              <a:gd name="T43" fmla="*/ 89287 h 5829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0335" h="582930">
                <a:moveTo>
                  <a:pt x="140207" y="140208"/>
                </a:moveTo>
                <a:lnTo>
                  <a:pt x="70103" y="0"/>
                </a:lnTo>
                <a:lnTo>
                  <a:pt x="0" y="140208"/>
                </a:lnTo>
                <a:lnTo>
                  <a:pt x="63246" y="89336"/>
                </a:lnTo>
                <a:lnTo>
                  <a:pt x="63246" y="83820"/>
                </a:lnTo>
                <a:lnTo>
                  <a:pt x="76962" y="83820"/>
                </a:lnTo>
                <a:lnTo>
                  <a:pt x="76962" y="89336"/>
                </a:lnTo>
                <a:lnTo>
                  <a:pt x="140207" y="140208"/>
                </a:lnTo>
                <a:close/>
              </a:path>
              <a:path w="140335" h="582930">
                <a:moveTo>
                  <a:pt x="70103" y="83820"/>
                </a:moveTo>
                <a:lnTo>
                  <a:pt x="63246" y="83820"/>
                </a:lnTo>
                <a:lnTo>
                  <a:pt x="63246" y="89336"/>
                </a:lnTo>
                <a:lnTo>
                  <a:pt x="70103" y="83820"/>
                </a:lnTo>
                <a:close/>
              </a:path>
              <a:path w="140335" h="582930">
                <a:moveTo>
                  <a:pt x="76962" y="582930"/>
                </a:moveTo>
                <a:lnTo>
                  <a:pt x="76962" y="89336"/>
                </a:lnTo>
                <a:lnTo>
                  <a:pt x="70103" y="83820"/>
                </a:lnTo>
                <a:lnTo>
                  <a:pt x="63246" y="89336"/>
                </a:lnTo>
                <a:lnTo>
                  <a:pt x="63246" y="582930"/>
                </a:lnTo>
                <a:lnTo>
                  <a:pt x="76962" y="582930"/>
                </a:lnTo>
                <a:close/>
              </a:path>
              <a:path w="140335" h="582930">
                <a:moveTo>
                  <a:pt x="76962" y="89336"/>
                </a:moveTo>
                <a:lnTo>
                  <a:pt x="76962" y="83820"/>
                </a:lnTo>
                <a:lnTo>
                  <a:pt x="70103" y="83820"/>
                </a:lnTo>
                <a:lnTo>
                  <a:pt x="76962" y="89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1824" name="矩形 1">
            <a:extLst>
              <a:ext uri="{FF2B5EF4-FFF2-40B4-BE49-F238E27FC236}">
                <a16:creationId xmlns:a16="http://schemas.microsoft.com/office/drawing/2014/main" id="{ABB31266-A075-4BDD-9E02-52529D5AFEC8}"/>
              </a:ext>
            </a:extLst>
          </p:cNvPr>
          <p:cNvSpPr>
            <a:spLocks noChangeArrowheads="1"/>
          </p:cNvSpPr>
          <p:nvPr/>
        </p:nvSpPr>
        <p:spPr bwMode="auto">
          <a:xfrm>
            <a:off x="1497012" y="1268414"/>
            <a:ext cx="8929688" cy="48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09563" indent="-296863" eaLnBrk="0" hangingPunct="0">
              <a:tabLst>
                <a:tab pos="309563" algn="l"/>
              </a:tabLst>
              <a:defRPr>
                <a:solidFill>
                  <a:schemeClr val="tx1"/>
                </a:solidFill>
                <a:latin typeface="Franklin Gothic Book" panose="020B0503020102020204" pitchFamily="34" charset="0"/>
                <a:ea typeface="宋体" panose="02010600030101010101" pitchFamily="2" charset="-122"/>
              </a:defRPr>
            </a:lvl1pPr>
            <a:lvl2pPr marL="742950" indent="-285750" eaLnBrk="0" hangingPunct="0">
              <a:tabLst>
                <a:tab pos="309563" algn="l"/>
              </a:tabLst>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9pPr>
          </a:lstStyle>
          <a:p>
            <a:pPr eaLnBrk="1" hangingPunct="1">
              <a:lnSpc>
                <a:spcPts val="3538"/>
              </a:lnSpc>
              <a:spcBef>
                <a:spcPts val="350"/>
              </a:spcBef>
              <a:buClr>
                <a:srgbClr val="CC3300"/>
              </a:buClr>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Noto Sans CJK JP Regular"/>
              </a:rPr>
              <a:t>没有指令流水线，执行</a:t>
            </a:r>
            <a:r>
              <a:rPr lang="en-US" altLang="zh-CN">
                <a:latin typeface="微软雅黑" panose="020B0503020204020204" pitchFamily="34" charset="-122"/>
                <a:ea typeface="微软雅黑" panose="020B0503020204020204" pitchFamily="34" charset="-122"/>
                <a:cs typeface="Noto Sans CJK JP Regular"/>
              </a:rPr>
              <a:t>1</a:t>
            </a:r>
            <a:r>
              <a:rPr lang="zh-CN" altLang="en-US">
                <a:latin typeface="微软雅黑" panose="020B0503020204020204" pitchFamily="34" charset="-122"/>
                <a:ea typeface="微软雅黑" panose="020B0503020204020204" pitchFamily="34" charset="-122"/>
                <a:cs typeface="Noto Sans CJK JP Regular"/>
              </a:rPr>
              <a:t>条指令需</a:t>
            </a:r>
            <a:r>
              <a:rPr lang="en-US" altLang="zh-CN">
                <a:latin typeface="微软雅黑" panose="020B0503020204020204" pitchFamily="34" charset="-122"/>
                <a:ea typeface="微软雅黑" panose="020B0503020204020204" pitchFamily="34" charset="-122"/>
                <a:cs typeface="Noto Sans CJK JP Regular"/>
              </a:rPr>
              <a:t>5</a:t>
            </a:r>
            <a:r>
              <a:rPr lang="zh-CN" altLang="en-US">
                <a:latin typeface="微软雅黑" panose="020B0503020204020204" pitchFamily="34" charset="-122"/>
                <a:ea typeface="微软雅黑" panose="020B0503020204020204" pitchFamily="34" charset="-122"/>
                <a:cs typeface="Noto Sans CJK JP Regular"/>
              </a:rPr>
              <a:t>个机器周期，</a:t>
            </a:r>
            <a:r>
              <a:rPr lang="en-US" altLang="zh-CN">
                <a:latin typeface="微软雅黑" panose="020B0503020204020204" pitchFamily="34" charset="-122"/>
                <a:ea typeface="微软雅黑" panose="020B0503020204020204" pitchFamily="34" charset="-122"/>
                <a:cs typeface="Noto Sans CJK JP Regular"/>
              </a:rPr>
              <a:t>10</a:t>
            </a:r>
            <a:r>
              <a:rPr lang="zh-CN" altLang="en-US">
                <a:latin typeface="微软雅黑" panose="020B0503020204020204" pitchFamily="34" charset="-122"/>
                <a:ea typeface="微软雅黑" panose="020B0503020204020204" pitchFamily="34" charset="-122"/>
                <a:cs typeface="Noto Sans CJK JP Regular"/>
              </a:rPr>
              <a:t>个机器周期只能执行</a:t>
            </a:r>
            <a:r>
              <a:rPr lang="en-US" altLang="zh-CN">
                <a:latin typeface="微软雅黑" panose="020B0503020204020204" pitchFamily="34" charset="-122"/>
                <a:ea typeface="微软雅黑" panose="020B0503020204020204" pitchFamily="34" charset="-122"/>
                <a:cs typeface="Noto Sans CJK JP Regular"/>
              </a:rPr>
              <a:t>2</a:t>
            </a:r>
            <a:r>
              <a:rPr lang="zh-CN" altLang="en-US">
                <a:latin typeface="微软雅黑" panose="020B0503020204020204" pitchFamily="34" charset="-122"/>
                <a:ea typeface="微软雅黑" panose="020B0503020204020204" pitchFamily="34" charset="-122"/>
                <a:cs typeface="Noto Sans CJK JP Regular"/>
              </a:rPr>
              <a:t>条指令。</a:t>
            </a:r>
          </a:p>
        </p:txBody>
      </p:sp>
    </p:spTree>
    <p:extLst>
      <p:ext uri="{BB962C8B-B14F-4D97-AF65-F5344CB8AC3E}">
        <p14:creationId xmlns:p14="http://schemas.microsoft.com/office/powerpoint/2010/main" val="1203550818"/>
      </p:ext>
    </p:extLst>
  </p:cSld>
  <p:clrMapOvr>
    <a:masterClrMapping/>
  </p:clrMapOv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13058797-D671-4869-8690-286D6D95D1F8}"/>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8791156A-7879-4221-99D7-4D88DB352D55}"/>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14</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Cortex-M3</a:t>
            </a:r>
            <a:r>
              <a:rPr lang="zh-CN" altLang="en-US" sz="3200" b="1">
                <a:solidFill>
                  <a:schemeClr val="tx2"/>
                </a:solidFill>
                <a:latin typeface="黑体" panose="02010609060101010101" pitchFamily="49" charset="-122"/>
                <a:ea typeface="黑体" panose="02010609060101010101" pitchFamily="49" charset="-122"/>
              </a:rPr>
              <a:t>其它接口</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D26B03BC-DD07-4ABA-9C04-67D8E9CDF736}"/>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6429934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A77A36D5-50C3-4AD4-AC57-C0500415901E}"/>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ADC</a:t>
            </a:r>
            <a:endParaRPr kumimoji="1" lang="zh-CN" altLang="en-US" sz="3600" b="1">
              <a:latin typeface="Arial" panose="020B0604020202020204" pitchFamily="34" charset="0"/>
              <a:ea typeface="黑体" panose="02010609060101010101" pitchFamily="49" charset="-122"/>
            </a:endParaRPr>
          </a:p>
        </p:txBody>
      </p:sp>
      <p:sp>
        <p:nvSpPr>
          <p:cNvPr id="7" name="Rectangle 3">
            <a:extLst>
              <a:ext uri="{FF2B5EF4-FFF2-40B4-BE49-F238E27FC236}">
                <a16:creationId xmlns:a16="http://schemas.microsoft.com/office/drawing/2014/main" id="{56FEE214-A80C-4C07-B9FC-CB4F80BA7A4A}"/>
              </a:ext>
            </a:extLst>
          </p:cNvPr>
          <p:cNvSpPr>
            <a:spLocks noChangeArrowheads="1"/>
          </p:cNvSpPr>
          <p:nvPr/>
        </p:nvSpPr>
        <p:spPr bwMode="auto">
          <a:xfrm>
            <a:off x="1976438" y="1673226"/>
            <a:ext cx="8208962"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a:spcBef>
                <a:spcPct val="20000"/>
              </a:spcBef>
              <a:defRPr/>
            </a:pPr>
            <a:r>
              <a:rPr lang="en-US" altLang="zh-CN" sz="2400" dirty="0">
                <a:latin typeface="+mj-ea"/>
                <a:ea typeface="+mj-ea"/>
              </a:rPr>
              <a:t>ADC</a:t>
            </a:r>
            <a:r>
              <a:rPr lang="zh-CN" altLang="en-US" sz="2400" dirty="0">
                <a:latin typeface="+mj-ea"/>
                <a:ea typeface="+mj-ea"/>
              </a:rPr>
              <a:t>结构及寄存器说明</a:t>
            </a:r>
          </a:p>
          <a:p>
            <a:pPr marL="342900" indent="-342900">
              <a:spcBef>
                <a:spcPct val="20000"/>
              </a:spcBef>
              <a:buFontTx/>
              <a:buChar char="•"/>
              <a:defRPr/>
            </a:pPr>
            <a:r>
              <a:rPr lang="zh-CN" altLang="en-US" sz="2400" dirty="0">
                <a:latin typeface="+mj-ea"/>
                <a:ea typeface="+mj-ea"/>
              </a:rPr>
              <a:t>模数转换器</a:t>
            </a:r>
            <a:r>
              <a:rPr lang="en-US" altLang="zh-CN" sz="2400" dirty="0">
                <a:latin typeface="+mj-ea"/>
                <a:ea typeface="+mj-ea"/>
              </a:rPr>
              <a:t>ADC</a:t>
            </a:r>
            <a:r>
              <a:rPr lang="zh-CN" altLang="en-US" sz="2400" dirty="0">
                <a:latin typeface="+mj-ea"/>
                <a:ea typeface="+mj-ea"/>
              </a:rPr>
              <a:t>的主要功能是将模拟信号转化为数字信号以便于微控制器进行数据处理</a:t>
            </a:r>
          </a:p>
          <a:p>
            <a:pPr marL="342900" indent="-342900">
              <a:spcBef>
                <a:spcPct val="20000"/>
              </a:spcBef>
              <a:buFontTx/>
              <a:buChar char="•"/>
              <a:defRPr/>
            </a:pPr>
            <a:r>
              <a:rPr lang="en-US" altLang="zh-CN" sz="2400" dirty="0">
                <a:latin typeface="+mj-ea"/>
                <a:ea typeface="+mj-ea"/>
              </a:rPr>
              <a:t>ADC</a:t>
            </a:r>
            <a:r>
              <a:rPr lang="zh-CN" altLang="en-US" sz="2400" dirty="0">
                <a:latin typeface="+mj-ea"/>
                <a:ea typeface="+mj-ea"/>
              </a:rPr>
              <a:t>按转换原理分为逐次比较型、双积分型和</a:t>
            </a:r>
            <a:r>
              <a:rPr lang="en-US" altLang="zh-CN" sz="2400" dirty="0">
                <a:latin typeface="+mj-ea"/>
                <a:ea typeface="+mj-ea"/>
              </a:rPr>
              <a:t>S-D</a:t>
            </a:r>
            <a:r>
              <a:rPr lang="zh-CN" altLang="en-US" sz="2400" dirty="0">
                <a:latin typeface="+mj-ea"/>
                <a:ea typeface="+mj-ea"/>
              </a:rPr>
              <a:t>型</a:t>
            </a:r>
          </a:p>
          <a:p>
            <a:pPr marL="342900" indent="-342900">
              <a:spcBef>
                <a:spcPct val="20000"/>
              </a:spcBef>
              <a:buFontTx/>
              <a:buChar char="•"/>
              <a:defRPr/>
            </a:pPr>
            <a:r>
              <a:rPr lang="zh-CN" altLang="en-US" sz="2400" dirty="0">
                <a:latin typeface="+mj-ea"/>
                <a:ea typeface="+mj-ea"/>
              </a:rPr>
              <a:t>逐次比较型</a:t>
            </a:r>
            <a:r>
              <a:rPr lang="en-US" altLang="zh-CN" sz="2400" dirty="0">
                <a:latin typeface="+mj-ea"/>
                <a:ea typeface="+mj-ea"/>
              </a:rPr>
              <a:t>ADC</a:t>
            </a:r>
            <a:r>
              <a:rPr lang="zh-CN" altLang="en-US" sz="2400" dirty="0">
                <a:latin typeface="+mj-ea"/>
                <a:ea typeface="+mj-ea"/>
              </a:rPr>
              <a:t>通过逐次比较将模拟信号转化为数字信号转换速度快，但精度较低，是最常用的</a:t>
            </a:r>
            <a:r>
              <a:rPr lang="en-US" altLang="zh-CN" sz="2400" dirty="0">
                <a:latin typeface="+mj-ea"/>
                <a:ea typeface="+mj-ea"/>
              </a:rPr>
              <a:t>ADC</a:t>
            </a:r>
          </a:p>
          <a:p>
            <a:pPr marL="342900" indent="-342900">
              <a:spcBef>
                <a:spcPct val="20000"/>
              </a:spcBef>
              <a:buFontTx/>
              <a:buChar char="•"/>
              <a:defRPr/>
            </a:pPr>
            <a:r>
              <a:rPr lang="zh-CN" altLang="en-US" sz="2400" dirty="0">
                <a:latin typeface="+mj-ea"/>
                <a:ea typeface="+mj-ea"/>
              </a:rPr>
              <a:t>双积分型</a:t>
            </a:r>
            <a:r>
              <a:rPr lang="en-US" altLang="zh-CN" sz="2400" dirty="0">
                <a:latin typeface="+mj-ea"/>
                <a:ea typeface="+mj-ea"/>
              </a:rPr>
              <a:t>ADC</a:t>
            </a:r>
            <a:r>
              <a:rPr lang="zh-CN" altLang="en-US" sz="2400" dirty="0">
                <a:latin typeface="+mj-ea"/>
                <a:ea typeface="+mj-ea"/>
              </a:rPr>
              <a:t>通过两次积分将模拟信号转化为数字信号，精度高，抗干扰能力强，但速度较慢，主要用于万用表等测量仪器</a:t>
            </a:r>
          </a:p>
          <a:p>
            <a:pPr marL="342900" indent="-342900">
              <a:spcBef>
                <a:spcPct val="20000"/>
              </a:spcBef>
              <a:buFontTx/>
              <a:buChar char="•"/>
              <a:defRPr/>
            </a:pPr>
            <a:r>
              <a:rPr lang="zh-CN" altLang="en-US" sz="2400" dirty="0">
                <a:latin typeface="+mj-ea"/>
                <a:ea typeface="+mj-ea"/>
              </a:rPr>
              <a:t> </a:t>
            </a:r>
            <a:r>
              <a:rPr lang="en-US" altLang="zh-CN" sz="2400" dirty="0">
                <a:latin typeface="+mj-ea"/>
                <a:ea typeface="+mj-ea"/>
              </a:rPr>
              <a:t>S-D</a:t>
            </a:r>
            <a:r>
              <a:rPr lang="zh-CN" altLang="en-US" sz="2400" dirty="0">
                <a:latin typeface="+mj-ea"/>
                <a:ea typeface="+mj-ea"/>
              </a:rPr>
              <a:t>型</a:t>
            </a:r>
            <a:r>
              <a:rPr lang="en-US" altLang="zh-CN" sz="2400" dirty="0">
                <a:latin typeface="+mj-ea"/>
                <a:ea typeface="+mj-ea"/>
              </a:rPr>
              <a:t>ADC</a:t>
            </a:r>
            <a:r>
              <a:rPr lang="zh-CN" altLang="en-US" sz="2400" dirty="0">
                <a:latin typeface="+mj-ea"/>
                <a:ea typeface="+mj-ea"/>
              </a:rPr>
              <a:t>具有逐次比较型和双积分型的双重优点，正在逐步广泛地得到应用 </a:t>
            </a:r>
          </a:p>
        </p:txBody>
      </p:sp>
    </p:spTree>
    <p:extLst>
      <p:ext uri="{BB962C8B-B14F-4D97-AF65-F5344CB8AC3E}">
        <p14:creationId xmlns:p14="http://schemas.microsoft.com/office/powerpoint/2010/main" val="32806126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linds(horizontal)">
                                      <p:cBhvr>
                                        <p:cTn id="10" dur="500"/>
                                        <p:tgtEl>
                                          <p:spTgt spid="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blinds(horizontal)">
                                      <p:cBhvr>
                                        <p:cTn id="15" dur="500"/>
                                        <p:tgtEl>
                                          <p:spTgt spid="7">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blinds(horizontal)">
                                      <p:cBhvr>
                                        <p:cTn id="18" dur="500"/>
                                        <p:tgtEl>
                                          <p:spTgt spid="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blinds(horizontal)">
                                      <p:cBhvr>
                                        <p:cTn id="23"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5C916B1D-B2EF-4330-B089-E5499F8DC514}"/>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ADC</a:t>
            </a:r>
            <a:endParaRPr kumimoji="1" lang="zh-CN" altLang="en-US" sz="3600" b="1">
              <a:latin typeface="Arial" panose="020B0604020202020204" pitchFamily="34" charset="0"/>
              <a:ea typeface="黑体" panose="02010609060101010101" pitchFamily="49" charset="-122"/>
            </a:endParaRPr>
          </a:p>
        </p:txBody>
      </p:sp>
      <p:sp>
        <p:nvSpPr>
          <p:cNvPr id="4" name="Rectangle 3">
            <a:extLst>
              <a:ext uri="{FF2B5EF4-FFF2-40B4-BE49-F238E27FC236}">
                <a16:creationId xmlns:a16="http://schemas.microsoft.com/office/drawing/2014/main" id="{D56AE601-29A2-41F4-9826-773264087D4F}"/>
              </a:ext>
            </a:extLst>
          </p:cNvPr>
          <p:cNvSpPr>
            <a:spLocks noChangeArrowheads="1"/>
          </p:cNvSpPr>
          <p:nvPr/>
        </p:nvSpPr>
        <p:spPr bwMode="auto">
          <a:xfrm>
            <a:off x="2135188" y="1712914"/>
            <a:ext cx="8208962"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a:spcBef>
                <a:spcPct val="20000"/>
              </a:spcBef>
              <a:buFontTx/>
              <a:buChar char="•"/>
              <a:defRPr/>
            </a:pPr>
            <a:r>
              <a:rPr lang="en-US" altLang="zh-CN" sz="2400" dirty="0">
                <a:latin typeface="+mj-ea"/>
                <a:ea typeface="+mj-ea"/>
              </a:rPr>
              <a:t>STM32 ADC</a:t>
            </a:r>
            <a:r>
              <a:rPr lang="zh-CN" altLang="en-US" sz="2400" dirty="0">
                <a:latin typeface="+mj-ea"/>
                <a:ea typeface="+mj-ea"/>
              </a:rPr>
              <a:t>是</a:t>
            </a:r>
            <a:r>
              <a:rPr lang="en-US" altLang="zh-CN" sz="2400" dirty="0">
                <a:latin typeface="+mj-ea"/>
                <a:ea typeface="+mj-ea"/>
              </a:rPr>
              <a:t>12</a:t>
            </a:r>
            <a:r>
              <a:rPr lang="zh-CN" altLang="en-US" sz="2400" dirty="0">
                <a:latin typeface="+mj-ea"/>
                <a:ea typeface="+mj-ea"/>
              </a:rPr>
              <a:t>位逐次比较型，多达</a:t>
            </a:r>
            <a:r>
              <a:rPr lang="en-US" altLang="zh-CN" sz="2400" dirty="0">
                <a:latin typeface="+mj-ea"/>
                <a:ea typeface="+mj-ea"/>
              </a:rPr>
              <a:t>18</a:t>
            </a:r>
            <a:r>
              <a:rPr lang="zh-CN" altLang="en-US" sz="2400" dirty="0">
                <a:latin typeface="+mj-ea"/>
                <a:ea typeface="+mj-ea"/>
              </a:rPr>
              <a:t>个通道，可测量</a:t>
            </a:r>
            <a:r>
              <a:rPr lang="en-US" altLang="zh-CN" sz="2400" dirty="0">
                <a:latin typeface="+mj-ea"/>
                <a:ea typeface="+mj-ea"/>
              </a:rPr>
              <a:t>16</a:t>
            </a:r>
            <a:r>
              <a:rPr lang="zh-CN" altLang="en-US" sz="2400" dirty="0">
                <a:latin typeface="+mj-ea"/>
                <a:ea typeface="+mj-ea"/>
              </a:rPr>
              <a:t>个外部和</a:t>
            </a:r>
            <a:r>
              <a:rPr lang="en-US" altLang="zh-CN" sz="2400" dirty="0">
                <a:latin typeface="+mj-ea"/>
                <a:ea typeface="+mj-ea"/>
              </a:rPr>
              <a:t>2</a:t>
            </a:r>
            <a:r>
              <a:rPr lang="zh-CN" altLang="en-US" sz="2400" dirty="0">
                <a:latin typeface="+mj-ea"/>
                <a:ea typeface="+mj-ea"/>
              </a:rPr>
              <a:t>个内部信号源，各通道的转换可以单次、连续、扫描或间断模式执行，转换结果可以左对齐或右对齐方式存储在</a:t>
            </a:r>
            <a:r>
              <a:rPr lang="en-US" altLang="zh-CN" sz="2400" dirty="0">
                <a:latin typeface="+mj-ea"/>
                <a:ea typeface="+mj-ea"/>
              </a:rPr>
              <a:t>16</a:t>
            </a:r>
            <a:r>
              <a:rPr lang="zh-CN" altLang="en-US" sz="2400" dirty="0">
                <a:latin typeface="+mj-ea"/>
                <a:ea typeface="+mj-ea"/>
              </a:rPr>
              <a:t>位数据寄存器中</a:t>
            </a:r>
          </a:p>
          <a:p>
            <a:pPr marL="342900" indent="-342900">
              <a:spcBef>
                <a:spcPct val="20000"/>
              </a:spcBef>
              <a:buFontTx/>
              <a:buChar char="•"/>
              <a:defRPr/>
            </a:pPr>
            <a:r>
              <a:rPr lang="en-US" altLang="zh-CN" sz="2400" dirty="0">
                <a:latin typeface="+mj-ea"/>
                <a:ea typeface="+mj-ea"/>
              </a:rPr>
              <a:t>STM32 ADC</a:t>
            </a:r>
            <a:r>
              <a:rPr lang="zh-CN" altLang="en-US" sz="2400" dirty="0">
                <a:latin typeface="+mj-ea"/>
                <a:ea typeface="+mj-ea"/>
              </a:rPr>
              <a:t>的模拟看门狗特性允许应用程序检测输入电压是否超出用户定义的高</a:t>
            </a:r>
            <a:r>
              <a:rPr lang="en-US" altLang="zh-CN" sz="2400" dirty="0">
                <a:latin typeface="+mj-ea"/>
                <a:ea typeface="+mj-ea"/>
              </a:rPr>
              <a:t>/</a:t>
            </a:r>
            <a:r>
              <a:rPr lang="zh-CN" altLang="en-US" sz="2400" dirty="0">
                <a:latin typeface="+mj-ea"/>
                <a:ea typeface="+mj-ea"/>
              </a:rPr>
              <a:t>低阈值。</a:t>
            </a:r>
          </a:p>
          <a:p>
            <a:pPr marL="342900" indent="-342900">
              <a:spcBef>
                <a:spcPct val="20000"/>
              </a:spcBef>
              <a:buFontTx/>
              <a:buChar char="•"/>
              <a:defRPr/>
            </a:pPr>
            <a:r>
              <a:rPr lang="zh-CN" altLang="en-US" sz="2400" dirty="0">
                <a:latin typeface="+mj-ea"/>
                <a:ea typeface="+mj-ea"/>
              </a:rPr>
              <a:t>输入时钟不得超过</a:t>
            </a:r>
            <a:r>
              <a:rPr lang="en-US" altLang="zh-CN" sz="2400" dirty="0">
                <a:latin typeface="+mj-ea"/>
                <a:ea typeface="+mj-ea"/>
              </a:rPr>
              <a:t>14MHz</a:t>
            </a:r>
            <a:r>
              <a:rPr lang="zh-CN" altLang="en-US" sz="2400" dirty="0">
                <a:latin typeface="+mj-ea"/>
                <a:ea typeface="+mj-ea"/>
              </a:rPr>
              <a:t>，由</a:t>
            </a:r>
            <a:r>
              <a:rPr lang="en-US" altLang="zh-CN" sz="2400" dirty="0">
                <a:latin typeface="+mj-ea"/>
                <a:ea typeface="+mj-ea"/>
              </a:rPr>
              <a:t>PCLK2</a:t>
            </a:r>
            <a:r>
              <a:rPr lang="zh-CN" altLang="en-US" sz="2400" dirty="0">
                <a:latin typeface="+mj-ea"/>
                <a:ea typeface="+mj-ea"/>
              </a:rPr>
              <a:t>经分频产生</a:t>
            </a:r>
            <a:endParaRPr lang="zh-CN" altLang="en-US" sz="3200" dirty="0">
              <a:latin typeface="+mj-ea"/>
              <a:ea typeface="+mj-ea"/>
            </a:endParaRPr>
          </a:p>
        </p:txBody>
      </p:sp>
    </p:spTree>
    <p:extLst>
      <p:ext uri="{BB962C8B-B14F-4D97-AF65-F5344CB8AC3E}">
        <p14:creationId xmlns:p14="http://schemas.microsoft.com/office/powerpoint/2010/main" val="10564616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linds(horizontal)">
                                      <p:cBhvr>
                                        <p:cTn id="1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622D4AC7-D8A1-4EF6-83B1-6CB73647DEAF}"/>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ADC</a:t>
            </a:r>
            <a:endParaRPr kumimoji="1" lang="zh-CN" altLang="en-US" sz="3600" b="1">
              <a:latin typeface="Arial" panose="020B0604020202020204" pitchFamily="34" charset="0"/>
              <a:ea typeface="黑体" panose="02010609060101010101" pitchFamily="49" charset="-122"/>
            </a:endParaRPr>
          </a:p>
        </p:txBody>
      </p:sp>
      <p:sp>
        <p:nvSpPr>
          <p:cNvPr id="5" name="Rectangle 3">
            <a:extLst>
              <a:ext uri="{FF2B5EF4-FFF2-40B4-BE49-F238E27FC236}">
                <a16:creationId xmlns:a16="http://schemas.microsoft.com/office/drawing/2014/main" id="{44D04E31-233C-4165-BBAC-8E6000781C61}"/>
              </a:ext>
            </a:extLst>
          </p:cNvPr>
          <p:cNvSpPr>
            <a:spLocks noChangeArrowheads="1"/>
          </p:cNvSpPr>
          <p:nvPr/>
        </p:nvSpPr>
        <p:spPr bwMode="auto">
          <a:xfrm>
            <a:off x="1524000" y="1628776"/>
            <a:ext cx="3570288"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FontTx/>
              <a:buChar char="•"/>
            </a:pPr>
            <a:r>
              <a:rPr lang="en-US" altLang="zh-CN" sz="2400">
                <a:ea typeface="隶书" panose="02010509060101010101" pitchFamily="49" charset="-122"/>
              </a:rPr>
              <a:t>STM32 ADC</a:t>
            </a:r>
            <a:r>
              <a:rPr lang="zh-CN" altLang="en-US" sz="2400">
                <a:ea typeface="隶书" panose="02010509060101010101" pitchFamily="49" charset="-122"/>
              </a:rPr>
              <a:t>主要由模拟多路开关、模拟至数字转换器、数据寄存器和触发选择等部分组成</a:t>
            </a:r>
          </a:p>
          <a:p>
            <a:pPr eaLnBrk="1" hangingPunct="1">
              <a:spcBef>
                <a:spcPct val="20000"/>
              </a:spcBef>
              <a:buFontTx/>
              <a:buChar char="•"/>
            </a:pPr>
            <a:r>
              <a:rPr lang="zh-CN" altLang="en-US" sz="2400">
                <a:ea typeface="隶书" panose="02010509060101010101" pitchFamily="49" charset="-122"/>
              </a:rPr>
              <a:t>转换通道分为规则通道和注入通道两组</a:t>
            </a:r>
          </a:p>
          <a:p>
            <a:pPr eaLnBrk="1" hangingPunct="1">
              <a:spcBef>
                <a:spcPct val="20000"/>
              </a:spcBef>
              <a:buFontTx/>
              <a:buChar char="•"/>
            </a:pPr>
            <a:r>
              <a:rPr lang="zh-CN" altLang="en-US" sz="2400">
                <a:ea typeface="隶书" panose="02010509060101010101" pitchFamily="49" charset="-122"/>
              </a:rPr>
              <a:t>规则通道由最多</a:t>
            </a:r>
            <a:r>
              <a:rPr lang="en-US" altLang="zh-CN" sz="2400">
                <a:ea typeface="隶书" panose="02010509060101010101" pitchFamily="49" charset="-122"/>
              </a:rPr>
              <a:t>16</a:t>
            </a:r>
            <a:r>
              <a:rPr lang="zh-CN" altLang="en-US" sz="2400">
                <a:ea typeface="隶书" panose="02010509060101010101" pitchFamily="49" charset="-122"/>
              </a:rPr>
              <a:t>个通道组成，按顺序转换</a:t>
            </a:r>
          </a:p>
          <a:p>
            <a:pPr eaLnBrk="1" hangingPunct="1">
              <a:spcBef>
                <a:spcPct val="20000"/>
              </a:spcBef>
              <a:buFontTx/>
              <a:buChar char="•"/>
            </a:pPr>
            <a:r>
              <a:rPr lang="zh-CN" altLang="en-US" sz="2400">
                <a:ea typeface="隶书" panose="02010509060101010101" pitchFamily="49" charset="-122"/>
              </a:rPr>
              <a:t>注入通道由最多</a:t>
            </a:r>
            <a:r>
              <a:rPr lang="en-US" altLang="zh-CN" sz="2400">
                <a:ea typeface="隶书" panose="02010509060101010101" pitchFamily="49" charset="-122"/>
              </a:rPr>
              <a:t>4</a:t>
            </a:r>
            <a:r>
              <a:rPr lang="zh-CN" altLang="en-US" sz="2400">
                <a:ea typeface="隶书" panose="02010509060101010101" pitchFamily="49" charset="-122"/>
              </a:rPr>
              <a:t>个通道组成，可插入转换</a:t>
            </a:r>
          </a:p>
        </p:txBody>
      </p:sp>
      <p:pic>
        <p:nvPicPr>
          <p:cNvPr id="15364" name="Picture 7" descr="adc">
            <a:extLst>
              <a:ext uri="{FF2B5EF4-FFF2-40B4-BE49-F238E27FC236}">
                <a16:creationId xmlns:a16="http://schemas.microsoft.com/office/drawing/2014/main" id="{0B1DE7E3-143D-47C9-AB72-43CD24438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314" y="692150"/>
            <a:ext cx="5508625"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0529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blinds(horizontal)">
                                      <p:cBhvr>
                                        <p:cTn id="1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D297511E-0398-4D29-94B2-1F9EFA8AD966}"/>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ADC</a:t>
            </a:r>
            <a:endParaRPr kumimoji="1" lang="zh-CN" altLang="en-US" sz="3600" b="1">
              <a:latin typeface="Arial" panose="020B0604020202020204" pitchFamily="34" charset="0"/>
              <a:ea typeface="黑体" panose="02010609060101010101" pitchFamily="49" charset="-122"/>
            </a:endParaRPr>
          </a:p>
        </p:txBody>
      </p:sp>
      <p:sp>
        <p:nvSpPr>
          <p:cNvPr id="4" name="Rectangle 3">
            <a:extLst>
              <a:ext uri="{FF2B5EF4-FFF2-40B4-BE49-F238E27FC236}">
                <a16:creationId xmlns:a16="http://schemas.microsoft.com/office/drawing/2014/main" id="{0A3B9CD3-C5E9-468A-9FBD-28A5724F7FE0}"/>
              </a:ext>
            </a:extLst>
          </p:cNvPr>
          <p:cNvSpPr>
            <a:spLocks noChangeArrowheads="1"/>
          </p:cNvSpPr>
          <p:nvPr/>
        </p:nvSpPr>
        <p:spPr bwMode="auto">
          <a:xfrm>
            <a:off x="2135188" y="1712914"/>
            <a:ext cx="8208962"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a:spcBef>
                <a:spcPct val="20000"/>
              </a:spcBef>
              <a:buFontTx/>
              <a:buChar char="•"/>
              <a:defRPr/>
            </a:pPr>
            <a:r>
              <a:rPr lang="en-US" altLang="zh-CN" sz="2400" dirty="0">
                <a:latin typeface="+mj-ea"/>
                <a:ea typeface="+mj-ea"/>
              </a:rPr>
              <a:t>STM32 ADC</a:t>
            </a:r>
            <a:r>
              <a:rPr lang="zh-CN" altLang="en-US" sz="2400" dirty="0">
                <a:latin typeface="+mj-ea"/>
                <a:ea typeface="+mj-ea"/>
              </a:rPr>
              <a:t>是</a:t>
            </a:r>
            <a:r>
              <a:rPr lang="en-US" altLang="zh-CN" sz="2400" dirty="0">
                <a:latin typeface="+mj-ea"/>
                <a:ea typeface="+mj-ea"/>
              </a:rPr>
              <a:t>12</a:t>
            </a:r>
            <a:r>
              <a:rPr lang="zh-CN" altLang="en-US" sz="2400" dirty="0">
                <a:latin typeface="+mj-ea"/>
                <a:ea typeface="+mj-ea"/>
              </a:rPr>
              <a:t>位逐次比较型，多达</a:t>
            </a:r>
            <a:r>
              <a:rPr lang="en-US" altLang="zh-CN" sz="2400" dirty="0">
                <a:latin typeface="+mj-ea"/>
                <a:ea typeface="+mj-ea"/>
              </a:rPr>
              <a:t>18</a:t>
            </a:r>
            <a:r>
              <a:rPr lang="zh-CN" altLang="en-US" sz="2400" dirty="0">
                <a:latin typeface="+mj-ea"/>
                <a:ea typeface="+mj-ea"/>
              </a:rPr>
              <a:t>个通道，可测量</a:t>
            </a:r>
            <a:r>
              <a:rPr lang="en-US" altLang="zh-CN" sz="2400" dirty="0">
                <a:latin typeface="+mj-ea"/>
                <a:ea typeface="+mj-ea"/>
              </a:rPr>
              <a:t>16</a:t>
            </a:r>
            <a:r>
              <a:rPr lang="zh-CN" altLang="en-US" sz="2400" dirty="0">
                <a:latin typeface="+mj-ea"/>
                <a:ea typeface="+mj-ea"/>
              </a:rPr>
              <a:t>个外部和</a:t>
            </a:r>
            <a:r>
              <a:rPr lang="en-US" altLang="zh-CN" sz="2400" dirty="0">
                <a:latin typeface="+mj-ea"/>
                <a:ea typeface="+mj-ea"/>
              </a:rPr>
              <a:t>2</a:t>
            </a:r>
            <a:r>
              <a:rPr lang="zh-CN" altLang="en-US" sz="2400" dirty="0">
                <a:latin typeface="+mj-ea"/>
                <a:ea typeface="+mj-ea"/>
              </a:rPr>
              <a:t>个内部信号源，各通道的转换可以单次、连续、扫描或间断模式执行，转换结果可以左对齐或右对齐方式存储在</a:t>
            </a:r>
            <a:r>
              <a:rPr lang="en-US" altLang="zh-CN" sz="2400" dirty="0">
                <a:latin typeface="+mj-ea"/>
                <a:ea typeface="+mj-ea"/>
              </a:rPr>
              <a:t>16</a:t>
            </a:r>
            <a:r>
              <a:rPr lang="zh-CN" altLang="en-US" sz="2400" dirty="0">
                <a:latin typeface="+mj-ea"/>
                <a:ea typeface="+mj-ea"/>
              </a:rPr>
              <a:t>位数据寄存器中</a:t>
            </a:r>
          </a:p>
          <a:p>
            <a:pPr marL="342900" indent="-342900">
              <a:spcBef>
                <a:spcPct val="20000"/>
              </a:spcBef>
              <a:buFontTx/>
              <a:buChar char="•"/>
              <a:defRPr/>
            </a:pPr>
            <a:r>
              <a:rPr lang="en-US" altLang="zh-CN" sz="2400" dirty="0">
                <a:latin typeface="+mj-ea"/>
                <a:ea typeface="+mj-ea"/>
              </a:rPr>
              <a:t>STM32 ADC</a:t>
            </a:r>
            <a:r>
              <a:rPr lang="zh-CN" altLang="en-US" sz="2400" dirty="0">
                <a:latin typeface="+mj-ea"/>
                <a:ea typeface="+mj-ea"/>
              </a:rPr>
              <a:t>的模拟看门狗特性允许应用程序检测输入电压是否超出用户定义的高</a:t>
            </a:r>
            <a:r>
              <a:rPr lang="en-US" altLang="zh-CN" sz="2400" dirty="0">
                <a:latin typeface="+mj-ea"/>
                <a:ea typeface="+mj-ea"/>
              </a:rPr>
              <a:t>/</a:t>
            </a:r>
            <a:r>
              <a:rPr lang="zh-CN" altLang="en-US" sz="2400" dirty="0">
                <a:latin typeface="+mj-ea"/>
                <a:ea typeface="+mj-ea"/>
              </a:rPr>
              <a:t>低阈值。</a:t>
            </a:r>
          </a:p>
          <a:p>
            <a:pPr marL="342900" indent="-342900">
              <a:spcBef>
                <a:spcPct val="20000"/>
              </a:spcBef>
              <a:buFontTx/>
              <a:buChar char="•"/>
              <a:defRPr/>
            </a:pPr>
            <a:r>
              <a:rPr lang="zh-CN" altLang="en-US" sz="2400" dirty="0">
                <a:latin typeface="+mj-ea"/>
                <a:ea typeface="+mj-ea"/>
              </a:rPr>
              <a:t>输入时钟不得超过</a:t>
            </a:r>
            <a:r>
              <a:rPr lang="en-US" altLang="zh-CN" sz="2400" dirty="0">
                <a:latin typeface="+mj-ea"/>
                <a:ea typeface="+mj-ea"/>
              </a:rPr>
              <a:t>14MHz</a:t>
            </a:r>
            <a:r>
              <a:rPr lang="zh-CN" altLang="en-US" sz="2400" dirty="0">
                <a:latin typeface="+mj-ea"/>
                <a:ea typeface="+mj-ea"/>
              </a:rPr>
              <a:t>，由</a:t>
            </a:r>
            <a:r>
              <a:rPr lang="en-US" altLang="zh-CN" sz="2400" dirty="0">
                <a:latin typeface="+mj-ea"/>
                <a:ea typeface="+mj-ea"/>
              </a:rPr>
              <a:t>PCLK2</a:t>
            </a:r>
            <a:r>
              <a:rPr lang="zh-CN" altLang="en-US" sz="2400" dirty="0">
                <a:latin typeface="+mj-ea"/>
                <a:ea typeface="+mj-ea"/>
              </a:rPr>
              <a:t>经分频产生</a:t>
            </a:r>
            <a:endParaRPr lang="zh-CN" altLang="en-US" sz="3200" dirty="0">
              <a:latin typeface="+mj-ea"/>
              <a:ea typeface="+mj-ea"/>
            </a:endParaRPr>
          </a:p>
        </p:txBody>
      </p:sp>
    </p:spTree>
    <p:extLst>
      <p:ext uri="{BB962C8B-B14F-4D97-AF65-F5344CB8AC3E}">
        <p14:creationId xmlns:p14="http://schemas.microsoft.com/office/powerpoint/2010/main" val="16065850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linds(horizontal)">
                                      <p:cBhvr>
                                        <p:cTn id="1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912E0D2-6FC3-4AD9-8AD5-4F93025A8329}"/>
              </a:ext>
            </a:extLst>
          </p:cNvPr>
          <p:cNvSpPr>
            <a:spLocks noChangeArrowheads="1"/>
          </p:cNvSpPr>
          <p:nvPr/>
        </p:nvSpPr>
        <p:spPr bwMode="auto">
          <a:xfrm>
            <a:off x="2208213" y="1484314"/>
            <a:ext cx="8145462"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90000"/>
              </a:lnSpc>
              <a:spcBef>
                <a:spcPct val="20000"/>
              </a:spcBef>
              <a:buFontTx/>
              <a:buChar char="•"/>
            </a:pPr>
            <a:r>
              <a:rPr lang="en-US" altLang="zh-CN" sz="2400">
                <a:ea typeface="隶书" panose="02010509060101010101" pitchFamily="49" charset="-122"/>
              </a:rPr>
              <a:t>ADC</a:t>
            </a:r>
            <a:r>
              <a:rPr lang="zh-CN" altLang="en-US" sz="2400">
                <a:ea typeface="隶书" panose="02010509060101010101" pitchFamily="49" charset="-122"/>
              </a:rPr>
              <a:t>使用的</a:t>
            </a:r>
            <a:r>
              <a:rPr lang="en-US" altLang="zh-CN" sz="2400">
                <a:ea typeface="隶书" panose="02010509060101010101" pitchFamily="49" charset="-122"/>
              </a:rPr>
              <a:t>GPIO</a:t>
            </a:r>
            <a:r>
              <a:rPr lang="zh-CN" altLang="en-US" sz="2400">
                <a:ea typeface="隶书" panose="02010509060101010101" pitchFamily="49" charset="-122"/>
              </a:rPr>
              <a:t>引脚</a:t>
            </a:r>
          </a:p>
          <a:p>
            <a:pPr eaLnBrk="1" hangingPunct="1">
              <a:lnSpc>
                <a:spcPct val="90000"/>
              </a:lnSpc>
              <a:spcBef>
                <a:spcPct val="20000"/>
              </a:spcBef>
              <a:buFontTx/>
              <a:buChar char="•"/>
            </a:pPr>
            <a:endParaRPr lang="en-US" altLang="zh-CN" sz="2400">
              <a:ea typeface="隶书" panose="02010509060101010101" pitchFamily="49" charset="-122"/>
            </a:endParaRPr>
          </a:p>
          <a:p>
            <a:pPr eaLnBrk="1" hangingPunct="1">
              <a:lnSpc>
                <a:spcPct val="90000"/>
              </a:lnSpc>
              <a:spcBef>
                <a:spcPct val="20000"/>
              </a:spcBef>
              <a:buFontTx/>
              <a:buChar char="•"/>
            </a:pPr>
            <a:endParaRPr lang="zh-CN" altLang="en-US" sz="2400">
              <a:ea typeface="隶书" panose="02010509060101010101" pitchFamily="49" charset="-122"/>
            </a:endParaRPr>
          </a:p>
          <a:p>
            <a:pPr eaLnBrk="1" hangingPunct="1">
              <a:lnSpc>
                <a:spcPct val="90000"/>
              </a:lnSpc>
              <a:spcBef>
                <a:spcPct val="20000"/>
              </a:spcBef>
              <a:buFontTx/>
              <a:buChar char="•"/>
            </a:pPr>
            <a:endParaRPr lang="zh-CN" altLang="en-US" sz="2400">
              <a:ea typeface="隶书" panose="02010509060101010101" pitchFamily="49" charset="-122"/>
            </a:endParaRPr>
          </a:p>
          <a:p>
            <a:pPr eaLnBrk="1" hangingPunct="1">
              <a:lnSpc>
                <a:spcPct val="90000"/>
              </a:lnSpc>
              <a:spcBef>
                <a:spcPct val="20000"/>
              </a:spcBef>
              <a:buFontTx/>
              <a:buChar char="•"/>
            </a:pPr>
            <a:endParaRPr lang="zh-CN" altLang="en-US" sz="2400">
              <a:ea typeface="隶书" panose="02010509060101010101" pitchFamily="49" charset="-122"/>
            </a:endParaRPr>
          </a:p>
          <a:p>
            <a:pPr eaLnBrk="1" hangingPunct="1">
              <a:lnSpc>
                <a:spcPct val="90000"/>
              </a:lnSpc>
              <a:spcBef>
                <a:spcPct val="20000"/>
              </a:spcBef>
              <a:buFontTx/>
              <a:buChar char="•"/>
            </a:pPr>
            <a:endParaRPr lang="zh-CN" altLang="en-US" sz="2400">
              <a:ea typeface="隶书" panose="02010509060101010101" pitchFamily="49" charset="-122"/>
            </a:endParaRPr>
          </a:p>
          <a:p>
            <a:pPr eaLnBrk="1" hangingPunct="1">
              <a:lnSpc>
                <a:spcPct val="90000"/>
              </a:lnSpc>
              <a:spcBef>
                <a:spcPct val="20000"/>
              </a:spcBef>
              <a:buFontTx/>
              <a:buChar char="•"/>
            </a:pPr>
            <a:endParaRPr lang="zh-CN" altLang="en-US" sz="2400">
              <a:ea typeface="隶书" panose="02010509060101010101" pitchFamily="49" charset="-122"/>
            </a:endParaRPr>
          </a:p>
          <a:p>
            <a:pPr eaLnBrk="1" hangingPunct="1">
              <a:lnSpc>
                <a:spcPct val="90000"/>
              </a:lnSpc>
              <a:spcBef>
                <a:spcPct val="20000"/>
              </a:spcBef>
              <a:buFontTx/>
              <a:buChar char="•"/>
            </a:pPr>
            <a:endParaRPr lang="zh-CN" altLang="en-US" sz="2400">
              <a:ea typeface="隶书" panose="02010509060101010101" pitchFamily="49" charset="-122"/>
            </a:endParaRPr>
          </a:p>
          <a:p>
            <a:pPr eaLnBrk="1" hangingPunct="1">
              <a:lnSpc>
                <a:spcPct val="90000"/>
              </a:lnSpc>
              <a:spcBef>
                <a:spcPct val="20000"/>
              </a:spcBef>
              <a:buFontTx/>
              <a:buChar char="•"/>
            </a:pPr>
            <a:endParaRPr lang="zh-CN" altLang="en-US" sz="2400">
              <a:ea typeface="隶书" panose="02010509060101010101" pitchFamily="49" charset="-122"/>
            </a:endParaRPr>
          </a:p>
          <a:p>
            <a:pPr eaLnBrk="1" hangingPunct="1">
              <a:lnSpc>
                <a:spcPct val="90000"/>
              </a:lnSpc>
              <a:spcBef>
                <a:spcPct val="20000"/>
              </a:spcBef>
              <a:buFontTx/>
              <a:buChar char="•"/>
            </a:pPr>
            <a:endParaRPr lang="zh-CN" altLang="en-US" sz="2400">
              <a:ea typeface="隶书" panose="02010509060101010101" pitchFamily="49" charset="-122"/>
            </a:endParaRPr>
          </a:p>
          <a:p>
            <a:pPr eaLnBrk="1" hangingPunct="1">
              <a:lnSpc>
                <a:spcPct val="80000"/>
              </a:lnSpc>
              <a:spcBef>
                <a:spcPct val="20000"/>
              </a:spcBef>
              <a:buFontTx/>
              <a:buChar char="•"/>
            </a:pPr>
            <a:r>
              <a:rPr lang="en-US" altLang="zh-CN" sz="2400">
                <a:ea typeface="隶书" panose="02010509060101010101" pitchFamily="49" charset="-122"/>
              </a:rPr>
              <a:t>ADC1</a:t>
            </a:r>
            <a:r>
              <a:rPr lang="zh-CN" altLang="en-US" sz="2400">
                <a:ea typeface="隶书" panose="02010509060101010101" pitchFamily="49" charset="-122"/>
              </a:rPr>
              <a:t>的通道</a:t>
            </a:r>
            <a:r>
              <a:rPr lang="en-US" altLang="zh-CN" sz="2400">
                <a:ea typeface="隶书" panose="02010509060101010101" pitchFamily="49" charset="-122"/>
              </a:rPr>
              <a:t>16</a:t>
            </a:r>
            <a:r>
              <a:rPr lang="zh-CN" altLang="en-US" sz="2400">
                <a:ea typeface="隶书" panose="02010509060101010101" pitchFamily="49" charset="-122"/>
              </a:rPr>
              <a:t>内部与温度传感器相连                              通道</a:t>
            </a:r>
            <a:r>
              <a:rPr lang="en-US" altLang="zh-CN" sz="2400">
                <a:ea typeface="隶书" panose="02010509060101010101" pitchFamily="49" charset="-122"/>
              </a:rPr>
              <a:t>17</a:t>
            </a:r>
            <a:r>
              <a:rPr lang="zh-CN" altLang="en-US" sz="2400">
                <a:ea typeface="隶书" panose="02010509060101010101" pitchFamily="49" charset="-122"/>
              </a:rPr>
              <a:t>内部与参考电源</a:t>
            </a:r>
            <a:r>
              <a:rPr lang="en-US" altLang="zh-CN" sz="2400">
                <a:ea typeface="隶书" panose="02010509060101010101" pitchFamily="49" charset="-122"/>
              </a:rPr>
              <a:t>V</a:t>
            </a:r>
            <a:r>
              <a:rPr lang="en-US" altLang="zh-CN" sz="2400" baseline="-25000">
                <a:ea typeface="隶书" panose="02010509060101010101" pitchFamily="49" charset="-122"/>
              </a:rPr>
              <a:t>REFINT</a:t>
            </a:r>
            <a:r>
              <a:rPr lang="zh-CN" altLang="en-US" sz="2400">
                <a:ea typeface="隶书" panose="02010509060101010101" pitchFamily="49" charset="-122"/>
              </a:rPr>
              <a:t>相连</a:t>
            </a:r>
            <a:r>
              <a:rPr lang="zh-CN" altLang="en-US" sz="3200"/>
              <a:t> </a:t>
            </a:r>
          </a:p>
        </p:txBody>
      </p:sp>
      <p:graphicFrame>
        <p:nvGraphicFramePr>
          <p:cNvPr id="7" name="Group 371">
            <a:extLst>
              <a:ext uri="{FF2B5EF4-FFF2-40B4-BE49-F238E27FC236}">
                <a16:creationId xmlns:a16="http://schemas.microsoft.com/office/drawing/2014/main" id="{227AB34A-728E-4396-8DA0-C7442DB8A74C}"/>
              </a:ext>
            </a:extLst>
          </p:cNvPr>
          <p:cNvGraphicFramePr>
            <a:graphicFrameLocks noGrp="1"/>
          </p:cNvGraphicFramePr>
          <p:nvPr/>
        </p:nvGraphicFramePr>
        <p:xfrm>
          <a:off x="1693863" y="2276475"/>
          <a:ext cx="8597900" cy="3049588"/>
        </p:xfrm>
        <a:graphic>
          <a:graphicData uri="http://schemas.openxmlformats.org/drawingml/2006/table">
            <a:tbl>
              <a:tblPr/>
              <a:tblGrid>
                <a:gridCol w="1289050">
                  <a:extLst>
                    <a:ext uri="{9D8B030D-6E8A-4147-A177-3AD203B41FA5}">
                      <a16:colId xmlns:a16="http://schemas.microsoft.com/office/drawing/2014/main" val="20000"/>
                    </a:ext>
                  </a:extLst>
                </a:gridCol>
                <a:gridCol w="1290638">
                  <a:extLst>
                    <a:ext uri="{9D8B030D-6E8A-4147-A177-3AD203B41FA5}">
                      <a16:colId xmlns:a16="http://schemas.microsoft.com/office/drawing/2014/main" val="20001"/>
                    </a:ext>
                  </a:extLst>
                </a:gridCol>
                <a:gridCol w="1738312">
                  <a:extLst>
                    <a:ext uri="{9D8B030D-6E8A-4147-A177-3AD203B41FA5}">
                      <a16:colId xmlns:a16="http://schemas.microsoft.com/office/drawing/2014/main" val="20002"/>
                    </a:ext>
                  </a:extLst>
                </a:gridCol>
                <a:gridCol w="1270000">
                  <a:extLst>
                    <a:ext uri="{9D8B030D-6E8A-4147-A177-3AD203B41FA5}">
                      <a16:colId xmlns:a16="http://schemas.microsoft.com/office/drawing/2014/main" val="20003"/>
                    </a:ext>
                  </a:extLst>
                </a:gridCol>
                <a:gridCol w="1290638">
                  <a:extLst>
                    <a:ext uri="{9D8B030D-6E8A-4147-A177-3AD203B41FA5}">
                      <a16:colId xmlns:a16="http://schemas.microsoft.com/office/drawing/2014/main" val="20004"/>
                    </a:ext>
                  </a:extLst>
                </a:gridCol>
                <a:gridCol w="1719262">
                  <a:extLst>
                    <a:ext uri="{9D8B030D-6E8A-4147-A177-3AD203B41FA5}">
                      <a16:colId xmlns:a16="http://schemas.microsoft.com/office/drawing/2014/main" val="20005"/>
                    </a:ext>
                  </a:extLst>
                </a:gridCol>
              </a:tblGrid>
              <a:tr h="3353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rPr>
                        <a:t>ADC</a:t>
                      </a:r>
                      <a:r>
                        <a:rPr kumimoji="1" lang="zh-CN" altLang="en-US" sz="2000" b="0" i="0" u="none" strike="noStrike" cap="none" normalizeH="0" baseline="0" dirty="0">
                          <a:ln>
                            <a:noFill/>
                          </a:ln>
                          <a:solidFill>
                            <a:schemeClr val="tx1"/>
                          </a:solidFill>
                          <a:effectLst/>
                          <a:latin typeface="Times New Roman" pitchFamily="18" charset="0"/>
                          <a:ea typeface="隶书" pitchFamily="49" charset="-122"/>
                        </a:rPr>
                        <a:t>引脚</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GPIO</a:t>
                      </a:r>
                      <a:r>
                        <a:rPr kumimoji="1" lang="zh-CN" altLang="en-US" sz="2000" b="0" i="0" u="none" strike="noStrike" cap="none" normalizeH="0" baseline="0">
                          <a:ln>
                            <a:noFill/>
                          </a:ln>
                          <a:solidFill>
                            <a:schemeClr val="tx1"/>
                          </a:solidFill>
                          <a:effectLst/>
                          <a:latin typeface="Times New Roman" pitchFamily="18" charset="0"/>
                          <a:ea typeface="隶书" pitchFamily="49" charset="-122"/>
                        </a:rPr>
                        <a:t>引脚</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GPIO</a:t>
                      </a:r>
                      <a:r>
                        <a:rPr kumimoji="1" lang="zh-CN" altLang="en-US" sz="2000" b="0" i="0" u="none" strike="noStrike" cap="none" normalizeH="0" baseline="0">
                          <a:ln>
                            <a:noFill/>
                          </a:ln>
                          <a:solidFill>
                            <a:schemeClr val="tx1"/>
                          </a:solidFill>
                          <a:effectLst/>
                          <a:latin typeface="Times New Roman" pitchFamily="18" charset="0"/>
                          <a:ea typeface="隶书" pitchFamily="49" charset="-122"/>
                        </a:rPr>
                        <a:t>配置</a:t>
                      </a:r>
                    </a:p>
                  </a:txBody>
                  <a:tcPr marT="45730" marB="45730"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ADC</a:t>
                      </a:r>
                      <a:r>
                        <a:rPr kumimoji="1" lang="zh-CN" altLang="en-US" sz="2000" b="0" i="0" u="none" strike="noStrike" cap="none" normalizeH="0" baseline="0">
                          <a:ln>
                            <a:noFill/>
                          </a:ln>
                          <a:solidFill>
                            <a:schemeClr val="tx1"/>
                          </a:solidFill>
                          <a:effectLst/>
                          <a:latin typeface="Times New Roman" pitchFamily="18" charset="0"/>
                          <a:ea typeface="隶书" pitchFamily="49" charset="-122"/>
                        </a:rPr>
                        <a:t>引脚</a:t>
                      </a:r>
                    </a:p>
                  </a:txBody>
                  <a:tcPr marT="45730" marB="45730" anchor="ct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GPIO</a:t>
                      </a:r>
                      <a:r>
                        <a:rPr kumimoji="1" lang="zh-CN" altLang="en-US" sz="2000" b="0" i="0" u="none" strike="noStrike" cap="none" normalizeH="0" baseline="0">
                          <a:ln>
                            <a:noFill/>
                          </a:ln>
                          <a:solidFill>
                            <a:schemeClr val="tx1"/>
                          </a:solidFill>
                          <a:effectLst/>
                          <a:latin typeface="Times New Roman" pitchFamily="18" charset="0"/>
                          <a:ea typeface="隶书" pitchFamily="49" charset="-122"/>
                        </a:rPr>
                        <a:t>引脚</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rPr>
                        <a:t>GPIO</a:t>
                      </a:r>
                      <a:r>
                        <a:rPr kumimoji="1" lang="zh-CN" altLang="en-US" sz="2000" b="0" i="0" u="none" strike="noStrike" cap="none" normalizeH="0" baseline="0">
                          <a:ln>
                            <a:noFill/>
                          </a:ln>
                          <a:solidFill>
                            <a:schemeClr val="tx1"/>
                          </a:solidFill>
                          <a:effectLst/>
                          <a:latin typeface="Times New Roman" pitchFamily="18" charset="0"/>
                          <a:ea typeface="隶书" pitchFamily="49" charset="-122"/>
                        </a:rPr>
                        <a:t>配置</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353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IN0</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PA.00</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IN8</a:t>
                      </a:r>
                    </a:p>
                  </a:txBody>
                  <a:tcPr marT="45730" marB="45730" anchor="ct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PB.00</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66789">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IN1</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PA.01</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IN9</a:t>
                      </a:r>
                    </a:p>
                  </a:txBody>
                  <a:tcPr marT="45730" marB="45730"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PB.01</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353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IN2</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PA.02</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IN10</a:t>
                      </a:r>
                    </a:p>
                  </a:txBody>
                  <a:tcPr marT="45730" marB="45730"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PC.00</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353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IN3</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PA.03</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IN11</a:t>
                      </a:r>
                    </a:p>
                  </a:txBody>
                  <a:tcPr marT="45730" marB="45730"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PC.01</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353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IN4</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PA.04</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IN12</a:t>
                      </a:r>
                    </a:p>
                  </a:txBody>
                  <a:tcPr marT="45730" marB="45730"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PC.02</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3353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IN5</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PA.05</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IN13</a:t>
                      </a:r>
                    </a:p>
                  </a:txBody>
                  <a:tcPr marT="45730" marB="45730" anchor="ct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PC.03</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3353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IN6</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PA.06</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IN14</a:t>
                      </a:r>
                    </a:p>
                  </a:txBody>
                  <a:tcPr marT="45730" marB="45730" anchor="ct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PC.04</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335350">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IN7</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PA.07</a:t>
                      </a:r>
                    </a:p>
                  </a:txBody>
                  <a:tcPr marT="45730" marB="45730"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模拟输入</a:t>
                      </a:r>
                    </a:p>
                  </a:txBody>
                  <a:tcPr marT="45730" marB="45730" anchor="ctr" horzOverflow="overflow">
                    <a:lnL w="12700" cap="flat" cmpd="sng" algn="ctr">
                      <a:solidFill>
                        <a:srgbClr val="000000"/>
                      </a:solidFill>
                      <a:prstDash val="solid"/>
                      <a:round/>
                      <a:headEnd type="none" w="sm" len="sm"/>
                      <a:tailEnd type="none" w="sm" len="sm"/>
                    </a:lnL>
                    <a:lnR w="254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IN15</a:t>
                      </a:r>
                    </a:p>
                  </a:txBody>
                  <a:tcPr marT="45730" marB="45730" anchor="ctr" horzOverflow="overflow">
                    <a:lnL w="254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pitchFamily="18" charset="0"/>
                          <a:ea typeface="隶书" pitchFamily="49" charset="-122"/>
                          <a:cs typeface="宋体" pitchFamily="2" charset="-122"/>
                        </a:rPr>
                        <a:t>PC.05</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模拟输入</a:t>
                      </a:r>
                    </a:p>
                  </a:txBody>
                  <a:tcPr marT="45730" marB="45730"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7483" name="Text Box 2">
            <a:extLst>
              <a:ext uri="{FF2B5EF4-FFF2-40B4-BE49-F238E27FC236}">
                <a16:creationId xmlns:a16="http://schemas.microsoft.com/office/drawing/2014/main" id="{322B0B91-C54A-46A2-BD1E-184B57FC7C61}"/>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ADC</a:t>
            </a:r>
            <a:endParaRPr kumimoji="1" lang="zh-CN" altLang="en-US" sz="3600" b="1">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4976448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animEffect transition="in" filter="blinds(horizontal)">
                                      <p:cBhvr>
                                        <p:cTn id="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114F91D4-773D-40C6-946F-F07D4FC444B8}"/>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ADC</a:t>
            </a:r>
            <a:endParaRPr kumimoji="1" lang="zh-CN" altLang="en-US" sz="3600" b="1">
              <a:latin typeface="Arial" panose="020B0604020202020204" pitchFamily="34" charset="0"/>
              <a:ea typeface="黑体" panose="02010609060101010101" pitchFamily="49" charset="-122"/>
            </a:endParaRPr>
          </a:p>
        </p:txBody>
      </p:sp>
      <p:sp>
        <p:nvSpPr>
          <p:cNvPr id="18435" name="Rectangle 3">
            <a:extLst>
              <a:ext uri="{FF2B5EF4-FFF2-40B4-BE49-F238E27FC236}">
                <a16:creationId xmlns:a16="http://schemas.microsoft.com/office/drawing/2014/main" id="{2C051BDD-A72C-49E1-B1A7-BF2FF431AB44}"/>
              </a:ext>
            </a:extLst>
          </p:cNvPr>
          <p:cNvSpPr>
            <a:spLocks noChangeArrowheads="1"/>
          </p:cNvSpPr>
          <p:nvPr/>
        </p:nvSpPr>
        <p:spPr bwMode="auto">
          <a:xfrm>
            <a:off x="2279651" y="1700214"/>
            <a:ext cx="8145463"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FontTx/>
              <a:buChar char="•"/>
            </a:pPr>
            <a:r>
              <a:rPr lang="en-US" altLang="zh-CN" sz="2400">
                <a:ea typeface="隶书" panose="02010509060101010101" pitchFamily="49" charset="-122"/>
              </a:rPr>
              <a:t>ADC</a:t>
            </a:r>
            <a:r>
              <a:rPr lang="zh-CN" altLang="en-US" sz="2400">
                <a:ea typeface="隶书" panose="02010509060101010101" pitchFamily="49" charset="-122"/>
              </a:rPr>
              <a:t>通过</a:t>
            </a:r>
            <a:r>
              <a:rPr lang="en-US" altLang="zh-CN" sz="2400">
                <a:ea typeface="隶书" panose="02010509060101010101" pitchFamily="49" charset="-122"/>
              </a:rPr>
              <a:t>20</a:t>
            </a:r>
            <a:r>
              <a:rPr lang="zh-CN" altLang="en-US" sz="2400">
                <a:ea typeface="隶书" panose="02010509060101010101" pitchFamily="49" charset="-122"/>
              </a:rPr>
              <a:t>个寄存器进行操作</a:t>
            </a:r>
          </a:p>
        </p:txBody>
      </p:sp>
      <p:graphicFrame>
        <p:nvGraphicFramePr>
          <p:cNvPr id="6" name="Group 795">
            <a:extLst>
              <a:ext uri="{FF2B5EF4-FFF2-40B4-BE49-F238E27FC236}">
                <a16:creationId xmlns:a16="http://schemas.microsoft.com/office/drawing/2014/main" id="{DF494185-392D-4624-9EF5-02C6E58D9122}"/>
              </a:ext>
            </a:extLst>
          </p:cNvPr>
          <p:cNvGraphicFramePr>
            <a:graphicFrameLocks noGrp="1"/>
          </p:cNvGraphicFramePr>
          <p:nvPr/>
        </p:nvGraphicFramePr>
        <p:xfrm>
          <a:off x="1763714" y="2349501"/>
          <a:ext cx="8637587" cy="3876675"/>
        </p:xfrm>
        <a:graphic>
          <a:graphicData uri="http://schemas.openxmlformats.org/drawingml/2006/table">
            <a:tbl>
              <a:tblPr/>
              <a:tblGrid>
                <a:gridCol w="966787">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55700">
                  <a:extLst>
                    <a:ext uri="{9D8B030D-6E8A-4147-A177-3AD203B41FA5}">
                      <a16:colId xmlns:a16="http://schemas.microsoft.com/office/drawing/2014/main" val="20003"/>
                    </a:ext>
                  </a:extLst>
                </a:gridCol>
                <a:gridCol w="4305300">
                  <a:extLst>
                    <a:ext uri="{9D8B030D-6E8A-4147-A177-3AD203B41FA5}">
                      <a16:colId xmlns:a16="http://schemas.microsoft.com/office/drawing/2014/main" val="20004"/>
                    </a:ext>
                  </a:extLst>
                </a:gridCol>
              </a:tblGrid>
              <a:tr h="354192">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rPr>
                        <a:t>偏移地址</a:t>
                      </a:r>
                    </a:p>
                  </a:txBody>
                  <a:tcPr marL="0" marR="0" marT="46798" marB="46798"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rPr>
                        <a:t>名称</a:t>
                      </a:r>
                    </a:p>
                  </a:txBody>
                  <a:tcPr marT="45718" marB="45718"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rPr>
                        <a:t>类型</a:t>
                      </a:r>
                    </a:p>
                  </a:txBody>
                  <a:tcPr marT="45718" marB="45718"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rPr>
                        <a:t>复位值</a:t>
                      </a:r>
                    </a:p>
                  </a:txBody>
                  <a:tcPr marT="45718" marB="45718"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rPr>
                        <a:t>说    明</a:t>
                      </a:r>
                    </a:p>
                  </a:txBody>
                  <a:tcPr marT="45718" marB="45718"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54192">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SR</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清除</a:t>
                      </a:r>
                    </a:p>
                  </a:txBody>
                  <a:tcPr marL="18000" marR="18000" marT="46798" marB="4679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状态寄存器</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52032">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0x04</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CR1</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控制寄存器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52032">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0x08</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CR2</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控制寄存器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2</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52032">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0x0C</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SMPR1</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采样时间寄存器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52032">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0x10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SMPR2</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采样时间寄存器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2</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352032">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0x14</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JOFR1</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注入通道数据偏移寄存器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12</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位）</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352032">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0x18</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JOFR2</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注入通道数据偏移寄存器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2</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12</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位）</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352032">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0x1C</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JOFR3</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注入通道数据偏移寄存器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3</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12</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位）</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r h="352032">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0x20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JOFR4</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注入通道数据偏移寄存器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4</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12</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位）</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9"/>
                  </a:ext>
                </a:extLst>
              </a:tr>
              <a:tr h="352032">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0x24</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HTR</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0x0FFF</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看门狗高阈值寄存器（</a:t>
                      </a:r>
                      <a:r>
                        <a:rPr kumimoji="1" lang="en-US" altLang="zh-CN" sz="18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12</a:t>
                      </a:r>
                      <a:r>
                        <a:rPr kumimoji="1" lang="zh-CN" altLang="en-US" sz="18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位）</a:t>
                      </a:r>
                    </a:p>
                  </a:txBody>
                  <a:tcPr marT="45718" marB="45718"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58989034"/>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4FBFB42E-7A95-4DC9-9A1D-98E31C2138A7}"/>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ADC</a:t>
            </a:r>
            <a:endParaRPr kumimoji="1" lang="zh-CN" altLang="en-US" sz="3600" b="1">
              <a:latin typeface="Arial" panose="020B0604020202020204" pitchFamily="34" charset="0"/>
              <a:ea typeface="黑体" panose="02010609060101010101" pitchFamily="49" charset="-122"/>
            </a:endParaRPr>
          </a:p>
        </p:txBody>
      </p:sp>
      <p:graphicFrame>
        <p:nvGraphicFramePr>
          <p:cNvPr id="7" name="Group 141">
            <a:extLst>
              <a:ext uri="{FF2B5EF4-FFF2-40B4-BE49-F238E27FC236}">
                <a16:creationId xmlns:a16="http://schemas.microsoft.com/office/drawing/2014/main" id="{51EB112F-44DC-4C3D-8F9E-5B9DE2BDDAB5}"/>
              </a:ext>
            </a:extLst>
          </p:cNvPr>
          <p:cNvGraphicFramePr>
            <a:graphicFrameLocks noGrp="1"/>
          </p:cNvGraphicFramePr>
          <p:nvPr/>
        </p:nvGraphicFramePr>
        <p:xfrm>
          <a:off x="1774825" y="2205039"/>
          <a:ext cx="8637588" cy="3875087"/>
        </p:xfrm>
        <a:graphic>
          <a:graphicData uri="http://schemas.openxmlformats.org/drawingml/2006/table">
            <a:tbl>
              <a:tblPr/>
              <a:tblGrid>
                <a:gridCol w="966787">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55700">
                  <a:extLst>
                    <a:ext uri="{9D8B030D-6E8A-4147-A177-3AD203B41FA5}">
                      <a16:colId xmlns:a16="http://schemas.microsoft.com/office/drawing/2014/main" val="20003"/>
                    </a:ext>
                  </a:extLst>
                </a:gridCol>
                <a:gridCol w="4305300">
                  <a:extLst>
                    <a:ext uri="{9D8B030D-6E8A-4147-A177-3AD203B41FA5}">
                      <a16:colId xmlns:a16="http://schemas.microsoft.com/office/drawing/2014/main" val="20004"/>
                    </a:ext>
                  </a:extLst>
                </a:gridCol>
              </a:tblGrid>
              <a:tr h="354244">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隶书" pitchFamily="49" charset="-122"/>
                        </a:rPr>
                        <a:t>偏移地址</a:t>
                      </a:r>
                    </a:p>
                  </a:txBody>
                  <a:tcPr marL="0" marR="0" marT="46805" marB="46805"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rPr>
                        <a:t>名称</a:t>
                      </a:r>
                    </a:p>
                  </a:txBody>
                  <a:tcPr marT="45725" marB="45725"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隶书" pitchFamily="49" charset="-122"/>
                        </a:rPr>
                        <a:t>类型</a:t>
                      </a:r>
                    </a:p>
                  </a:txBody>
                  <a:tcPr marT="45725" marB="45725"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rPr>
                        <a:t>复位值</a:t>
                      </a:r>
                    </a:p>
                  </a:txBody>
                  <a:tcPr marT="45725" marB="45725"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rPr>
                        <a:t>说    明</a:t>
                      </a:r>
                    </a:p>
                  </a:txBody>
                  <a:tcPr marT="45725" marB="45725"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52084">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0x28</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LTR</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看门狗低阈值寄存器（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12</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位）</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352084">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0x2C</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SQR1</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规则序列寄存器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352084">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0x30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SQR2</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规则序列寄存器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2</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352084">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0x34</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SQR3</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规则序列寄存器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3</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52084">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0x38</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JSQR</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写</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注入序列寄存器</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352084">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0x3C</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JDR1</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注入数据寄存器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13/16</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位有符号数）</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352084">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0x40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JDR2</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注入数据寄存器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2</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13/16</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位有符号数）</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352084">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0x44</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JDR3</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注入数据寄存器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3</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13/16</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位有符号数）</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r h="352084">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0x48</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JDR4</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注入数据寄存器</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4</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a:t>
                      </a: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13/16</a:t>
                      </a: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位有符号数）</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9"/>
                  </a:ext>
                </a:extLst>
              </a:tr>
              <a:tr h="352084">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0x4C</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DR</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读</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95000"/>
                        </a:lnSpc>
                        <a:spcBef>
                          <a:spcPct val="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itchFamily="18" charset="0"/>
                          <a:ea typeface="隶书" pitchFamily="49" charset="-122"/>
                          <a:cs typeface="宋体" pitchFamily="2" charset="-122"/>
                        </a:rPr>
                        <a:t>0x0000</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just" defTabSz="914400" rtl="0" eaLnBrk="1" fontAlgn="base" latinLnBrk="0" hangingPunct="1">
                        <a:lnSpc>
                          <a:spcPct val="95000"/>
                        </a:lnSpc>
                        <a:spcBef>
                          <a:spcPct val="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规则数据寄存器（</a:t>
                      </a:r>
                      <a:r>
                        <a:rPr kumimoji="1" lang="en-US" altLang="zh-CN" sz="18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12</a:t>
                      </a:r>
                      <a:r>
                        <a:rPr kumimoji="1" lang="zh-CN" altLang="en-US" sz="1800" b="0" i="0" u="none" strike="noStrike" cap="none" normalizeH="0" baseline="0" dirty="0">
                          <a:ln>
                            <a:noFill/>
                          </a:ln>
                          <a:solidFill>
                            <a:schemeClr val="tx1"/>
                          </a:solidFill>
                          <a:effectLst/>
                          <a:latin typeface="Times New Roman" pitchFamily="18" charset="0"/>
                          <a:ea typeface="隶书" pitchFamily="49" charset="-122"/>
                          <a:cs typeface="宋体" pitchFamily="2" charset="-122"/>
                        </a:rPr>
                        <a:t>位无符号数）</a:t>
                      </a:r>
                    </a:p>
                  </a:txBody>
                  <a:tcPr marT="45725" marB="45725"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84340867"/>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5E4B0874-E930-4995-B793-FFAF6C539E2D}"/>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3600" b="1">
                <a:latin typeface="Arial" panose="020B0604020202020204" pitchFamily="34" charset="0"/>
                <a:ea typeface="黑体" panose="02010609060101010101" pitchFamily="49" charset="-122"/>
              </a:rPr>
              <a:t>直接存储器存取</a:t>
            </a:r>
            <a:r>
              <a:rPr kumimoji="1" lang="en-US" altLang="zh-CN" sz="3600" b="1">
                <a:latin typeface="Arial" panose="020B0604020202020204" pitchFamily="34" charset="0"/>
                <a:ea typeface="黑体" panose="02010609060101010101" pitchFamily="49" charset="-122"/>
              </a:rPr>
              <a:t>DMA</a:t>
            </a:r>
            <a:endParaRPr kumimoji="1" lang="zh-CN" altLang="en-US" sz="3600" b="1">
              <a:latin typeface="Arial" panose="020B0604020202020204" pitchFamily="34" charset="0"/>
              <a:ea typeface="黑体" panose="02010609060101010101" pitchFamily="49" charset="-122"/>
            </a:endParaRPr>
          </a:p>
        </p:txBody>
      </p:sp>
      <p:sp>
        <p:nvSpPr>
          <p:cNvPr id="5" name="Rectangle 3">
            <a:extLst>
              <a:ext uri="{FF2B5EF4-FFF2-40B4-BE49-F238E27FC236}">
                <a16:creationId xmlns:a16="http://schemas.microsoft.com/office/drawing/2014/main" id="{C2B3DFC3-1641-4144-9D5C-8A4EB49AE375}"/>
              </a:ext>
            </a:extLst>
          </p:cNvPr>
          <p:cNvSpPr>
            <a:spLocks noChangeArrowheads="1"/>
          </p:cNvSpPr>
          <p:nvPr/>
        </p:nvSpPr>
        <p:spPr bwMode="auto">
          <a:xfrm>
            <a:off x="1992314" y="1709738"/>
            <a:ext cx="8137525"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pPr>
            <a:r>
              <a:rPr lang="en-US" altLang="zh-CN" sz="2800">
                <a:ea typeface="隶书" panose="02010509060101010101" pitchFamily="49" charset="-122"/>
              </a:rPr>
              <a:t>DMA</a:t>
            </a:r>
            <a:r>
              <a:rPr lang="zh-CN" altLang="en-US" sz="2800">
                <a:ea typeface="隶书" panose="02010509060101010101" pitchFamily="49" charset="-122"/>
              </a:rPr>
              <a:t>简介</a:t>
            </a:r>
          </a:p>
          <a:p>
            <a:pPr eaLnBrk="1" hangingPunct="1">
              <a:spcBef>
                <a:spcPct val="20000"/>
              </a:spcBef>
              <a:buFontTx/>
              <a:buChar char="•"/>
            </a:pPr>
            <a:r>
              <a:rPr lang="zh-CN" altLang="en-US" sz="2800">
                <a:ea typeface="隶书" panose="02010509060101010101" pitchFamily="49" charset="-122"/>
              </a:rPr>
              <a:t>直接存储器存取（</a:t>
            </a:r>
            <a:r>
              <a:rPr lang="en-US" altLang="zh-CN" sz="2800">
                <a:ea typeface="隶书" panose="02010509060101010101" pitchFamily="49" charset="-122"/>
              </a:rPr>
              <a:t>DMA</a:t>
            </a:r>
            <a:r>
              <a:rPr lang="zh-CN" altLang="en-US" sz="2800">
                <a:ea typeface="隶书" panose="02010509060101010101" pitchFamily="49" charset="-122"/>
              </a:rPr>
              <a:t>）用来提供在外设和存储器之间或者存储器和存储器之间的批量数据传输。</a:t>
            </a:r>
            <a:r>
              <a:rPr lang="en-US" altLang="zh-CN" sz="2800">
                <a:ea typeface="隶书" panose="02010509060101010101" pitchFamily="49" charset="-122"/>
              </a:rPr>
              <a:t>DMA</a:t>
            </a:r>
            <a:r>
              <a:rPr lang="zh-CN" altLang="en-US" sz="2800">
                <a:ea typeface="隶书" panose="02010509060101010101" pitchFamily="49" charset="-122"/>
              </a:rPr>
              <a:t>传送过程中无须</a:t>
            </a:r>
            <a:r>
              <a:rPr lang="en-US" altLang="zh-CN" sz="2800">
                <a:ea typeface="隶书" panose="02010509060101010101" pitchFamily="49" charset="-122"/>
              </a:rPr>
              <a:t>CPU</a:t>
            </a:r>
            <a:r>
              <a:rPr lang="zh-CN" altLang="en-US" sz="2800">
                <a:ea typeface="隶书" panose="02010509060101010101" pitchFamily="49" charset="-122"/>
              </a:rPr>
              <a:t>干预，数据可以通过</a:t>
            </a:r>
            <a:r>
              <a:rPr lang="en-US" altLang="zh-CN" sz="2800">
                <a:ea typeface="隶书" panose="02010509060101010101" pitchFamily="49" charset="-122"/>
              </a:rPr>
              <a:t>DMA</a:t>
            </a:r>
            <a:r>
              <a:rPr lang="zh-CN" altLang="en-US" sz="2800">
                <a:ea typeface="隶书" panose="02010509060101010101" pitchFamily="49" charset="-122"/>
              </a:rPr>
              <a:t>快速地传送，这就节省了</a:t>
            </a:r>
            <a:r>
              <a:rPr lang="en-US" altLang="zh-CN" sz="2800">
                <a:ea typeface="隶书" panose="02010509060101010101" pitchFamily="49" charset="-122"/>
              </a:rPr>
              <a:t>CPU</a:t>
            </a:r>
            <a:r>
              <a:rPr lang="zh-CN" altLang="en-US" sz="2800">
                <a:ea typeface="隶书" panose="02010509060101010101" pitchFamily="49" charset="-122"/>
              </a:rPr>
              <a:t>的资源来做其他操作</a:t>
            </a:r>
          </a:p>
          <a:p>
            <a:pPr eaLnBrk="1" hangingPunct="1">
              <a:spcBef>
                <a:spcPct val="20000"/>
              </a:spcBef>
              <a:buFontTx/>
              <a:buChar char="•"/>
            </a:pPr>
            <a:r>
              <a:rPr lang="en-US" altLang="zh-CN" sz="2800">
                <a:ea typeface="隶书" panose="02010509060101010101" pitchFamily="49" charset="-122"/>
              </a:rPr>
              <a:t>STM32</a:t>
            </a:r>
            <a:r>
              <a:rPr lang="zh-CN" altLang="en-US" sz="2800">
                <a:ea typeface="隶书" panose="02010509060101010101" pitchFamily="49" charset="-122"/>
              </a:rPr>
              <a:t>的两个</a:t>
            </a:r>
            <a:r>
              <a:rPr lang="en-US" altLang="zh-CN" sz="2800">
                <a:ea typeface="隶书" panose="02010509060101010101" pitchFamily="49" charset="-122"/>
              </a:rPr>
              <a:t>DMA</a:t>
            </a:r>
            <a:r>
              <a:rPr lang="zh-CN" altLang="en-US" sz="2800">
                <a:ea typeface="隶书" panose="02010509060101010101" pitchFamily="49" charset="-122"/>
              </a:rPr>
              <a:t>控制器有</a:t>
            </a:r>
            <a:r>
              <a:rPr lang="en-US" altLang="zh-CN" sz="2800">
                <a:ea typeface="隶书" panose="02010509060101010101" pitchFamily="49" charset="-122"/>
              </a:rPr>
              <a:t>12</a:t>
            </a:r>
            <a:r>
              <a:rPr lang="zh-CN" altLang="en-US" sz="2800">
                <a:ea typeface="隶书" panose="02010509060101010101" pitchFamily="49" charset="-122"/>
              </a:rPr>
              <a:t>个通道（</a:t>
            </a:r>
            <a:r>
              <a:rPr lang="en-US" altLang="zh-CN" sz="2800">
                <a:ea typeface="隶书" panose="02010509060101010101" pitchFamily="49" charset="-122"/>
              </a:rPr>
              <a:t>DMA1</a:t>
            </a:r>
            <a:r>
              <a:rPr lang="zh-CN" altLang="en-US" sz="2800">
                <a:ea typeface="隶书" panose="02010509060101010101" pitchFamily="49" charset="-122"/>
              </a:rPr>
              <a:t>有</a:t>
            </a:r>
            <a:r>
              <a:rPr lang="en-US" altLang="zh-CN" sz="2800">
                <a:ea typeface="隶书" panose="02010509060101010101" pitchFamily="49" charset="-122"/>
              </a:rPr>
              <a:t>7</a:t>
            </a:r>
            <a:r>
              <a:rPr lang="zh-CN" altLang="en-US" sz="2800">
                <a:ea typeface="隶书" panose="02010509060101010101" pitchFamily="49" charset="-122"/>
              </a:rPr>
              <a:t>个通道</a:t>
            </a:r>
            <a:r>
              <a:rPr lang="en-US" altLang="zh-CN" sz="2800">
                <a:ea typeface="隶书" panose="02010509060101010101" pitchFamily="49" charset="-122"/>
              </a:rPr>
              <a:t>DMA2</a:t>
            </a:r>
            <a:r>
              <a:rPr lang="zh-CN" altLang="en-US" sz="2800">
                <a:ea typeface="隶书" panose="02010509060101010101" pitchFamily="49" charset="-122"/>
              </a:rPr>
              <a:t>有</a:t>
            </a:r>
            <a:r>
              <a:rPr lang="en-US" altLang="zh-CN" sz="2800">
                <a:ea typeface="隶书" panose="02010509060101010101" pitchFamily="49" charset="-122"/>
              </a:rPr>
              <a:t>5</a:t>
            </a:r>
            <a:r>
              <a:rPr lang="zh-CN" altLang="en-US" sz="2800">
                <a:ea typeface="隶书" panose="02010509060101010101" pitchFamily="49" charset="-122"/>
              </a:rPr>
              <a:t>个通道），每个通道专门用来管理来自于一个或多个外设对存储器访问的请求，还有一个仲裁器来协调各个</a:t>
            </a:r>
            <a:r>
              <a:rPr lang="en-US" altLang="zh-CN" sz="2800">
                <a:ea typeface="隶书" panose="02010509060101010101" pitchFamily="49" charset="-122"/>
              </a:rPr>
              <a:t>DMA</a:t>
            </a:r>
            <a:r>
              <a:rPr lang="zh-CN" altLang="en-US" sz="2800">
                <a:ea typeface="隶书" panose="02010509060101010101" pitchFamily="49" charset="-122"/>
              </a:rPr>
              <a:t>请求的优先权</a:t>
            </a:r>
            <a:endParaRPr lang="zh-CN" altLang="en-US" sz="3600"/>
          </a:p>
        </p:txBody>
      </p:sp>
    </p:spTree>
    <p:extLst>
      <p:ext uri="{BB962C8B-B14F-4D97-AF65-F5344CB8AC3E}">
        <p14:creationId xmlns:p14="http://schemas.microsoft.com/office/powerpoint/2010/main" val="20905578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B2F435DE-CBB0-405D-99C6-3CF275D2F670}"/>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3600" b="1">
                <a:latin typeface="Arial" panose="020B0604020202020204" pitchFamily="34" charset="0"/>
                <a:ea typeface="黑体" panose="02010609060101010101" pitchFamily="49" charset="-122"/>
              </a:rPr>
              <a:t>直接存储器存取</a:t>
            </a:r>
            <a:r>
              <a:rPr kumimoji="1" lang="en-US" altLang="zh-CN" sz="3600" b="1">
                <a:latin typeface="Arial" panose="020B0604020202020204" pitchFamily="34" charset="0"/>
                <a:ea typeface="黑体" panose="02010609060101010101" pitchFamily="49" charset="-122"/>
              </a:rPr>
              <a:t>DMA</a:t>
            </a:r>
            <a:endParaRPr kumimoji="1" lang="zh-CN" altLang="en-US" sz="3600" b="1">
              <a:latin typeface="Arial" panose="020B0604020202020204" pitchFamily="34" charset="0"/>
              <a:ea typeface="黑体" panose="02010609060101010101" pitchFamily="49" charset="-122"/>
            </a:endParaRPr>
          </a:p>
        </p:txBody>
      </p:sp>
      <p:pic>
        <p:nvPicPr>
          <p:cNvPr id="21507" name="Picture 7" descr="0(WN7RAIG`L_1Q(H{D46A1I">
            <a:extLst>
              <a:ext uri="{FF2B5EF4-FFF2-40B4-BE49-F238E27FC236}">
                <a16:creationId xmlns:a16="http://schemas.microsoft.com/office/drawing/2014/main" id="{4BAE69C2-0CEE-4A12-A306-9529D75B2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971675"/>
            <a:ext cx="859155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3">
            <a:extLst>
              <a:ext uri="{FF2B5EF4-FFF2-40B4-BE49-F238E27FC236}">
                <a16:creationId xmlns:a16="http://schemas.microsoft.com/office/drawing/2014/main" id="{0E9E98DD-7AF3-4772-B136-D034861508D7}"/>
              </a:ext>
            </a:extLst>
          </p:cNvPr>
          <p:cNvSpPr>
            <a:spLocks noChangeArrowheads="1"/>
          </p:cNvSpPr>
          <p:nvPr/>
        </p:nvSpPr>
        <p:spPr bwMode="auto">
          <a:xfrm>
            <a:off x="2279651" y="1412875"/>
            <a:ext cx="8137525"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FontTx/>
              <a:buChar char="•"/>
            </a:pPr>
            <a:r>
              <a:rPr lang="en-US" altLang="zh-CN" sz="2400">
                <a:ea typeface="隶书" panose="02010509060101010101" pitchFamily="49" charset="-122"/>
              </a:rPr>
              <a:t>DMA1</a:t>
            </a:r>
            <a:r>
              <a:rPr lang="zh-CN" altLang="en-US" sz="2400">
                <a:ea typeface="隶书" panose="02010509060101010101" pitchFamily="49" charset="-122"/>
              </a:rPr>
              <a:t>的通道请求源 </a:t>
            </a:r>
          </a:p>
        </p:txBody>
      </p:sp>
    </p:spTree>
    <p:extLst>
      <p:ext uri="{BB962C8B-B14F-4D97-AF65-F5344CB8AC3E}">
        <p14:creationId xmlns:p14="http://schemas.microsoft.com/office/powerpoint/2010/main" val="410573220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8FAE8C5B-0655-4834-AA83-2ED9AD34BD69}"/>
              </a:ext>
            </a:extLst>
          </p:cNvPr>
          <p:cNvSpPr txBox="1">
            <a:spLocks noChangeArrowheads="1"/>
          </p:cNvSpPr>
          <p:nvPr/>
        </p:nvSpPr>
        <p:spPr bwMode="auto">
          <a:xfrm>
            <a:off x="1774825" y="549276"/>
            <a:ext cx="316865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指令流水线</a:t>
            </a:r>
            <a:endParaRPr kumimoji="1" lang="zh-CN" altLang="en-US" sz="2000" b="1">
              <a:latin typeface="Arial" panose="020B0604020202020204" pitchFamily="34" charset="0"/>
              <a:ea typeface="黑体" panose="02010609060101010101" pitchFamily="49" charset="-122"/>
            </a:endParaRPr>
          </a:p>
        </p:txBody>
      </p:sp>
      <p:graphicFrame>
        <p:nvGraphicFramePr>
          <p:cNvPr id="6" name="object 8">
            <a:extLst>
              <a:ext uri="{FF2B5EF4-FFF2-40B4-BE49-F238E27FC236}">
                <a16:creationId xmlns:a16="http://schemas.microsoft.com/office/drawing/2014/main" id="{7417F276-79A1-4969-9289-66593C53B96B}"/>
              </a:ext>
            </a:extLst>
          </p:cNvPr>
          <p:cNvGraphicFramePr>
            <a:graphicFrameLocks noGrp="1"/>
          </p:cNvGraphicFramePr>
          <p:nvPr/>
        </p:nvGraphicFramePr>
        <p:xfrm>
          <a:off x="2424113" y="2879725"/>
          <a:ext cx="6572250" cy="3405188"/>
        </p:xfrm>
        <a:graphic>
          <a:graphicData uri="http://schemas.openxmlformats.org/drawingml/2006/table">
            <a:tbl>
              <a:tblPr/>
              <a:tblGrid>
                <a:gridCol w="655637">
                  <a:extLst>
                    <a:ext uri="{9D8B030D-6E8A-4147-A177-3AD203B41FA5}">
                      <a16:colId xmlns:a16="http://schemas.microsoft.com/office/drawing/2014/main" val="20000"/>
                    </a:ext>
                  </a:extLst>
                </a:gridCol>
                <a:gridCol w="658813">
                  <a:extLst>
                    <a:ext uri="{9D8B030D-6E8A-4147-A177-3AD203B41FA5}">
                      <a16:colId xmlns:a16="http://schemas.microsoft.com/office/drawing/2014/main" val="20001"/>
                    </a:ext>
                  </a:extLst>
                </a:gridCol>
                <a:gridCol w="658812">
                  <a:extLst>
                    <a:ext uri="{9D8B030D-6E8A-4147-A177-3AD203B41FA5}">
                      <a16:colId xmlns:a16="http://schemas.microsoft.com/office/drawing/2014/main" val="20002"/>
                    </a:ext>
                  </a:extLst>
                </a:gridCol>
                <a:gridCol w="657225">
                  <a:extLst>
                    <a:ext uri="{9D8B030D-6E8A-4147-A177-3AD203B41FA5}">
                      <a16:colId xmlns:a16="http://schemas.microsoft.com/office/drawing/2014/main" val="20003"/>
                    </a:ext>
                  </a:extLst>
                </a:gridCol>
                <a:gridCol w="657225">
                  <a:extLst>
                    <a:ext uri="{9D8B030D-6E8A-4147-A177-3AD203B41FA5}">
                      <a16:colId xmlns:a16="http://schemas.microsoft.com/office/drawing/2014/main" val="20004"/>
                    </a:ext>
                  </a:extLst>
                </a:gridCol>
                <a:gridCol w="655638">
                  <a:extLst>
                    <a:ext uri="{9D8B030D-6E8A-4147-A177-3AD203B41FA5}">
                      <a16:colId xmlns:a16="http://schemas.microsoft.com/office/drawing/2014/main" val="20005"/>
                    </a:ext>
                  </a:extLst>
                </a:gridCol>
                <a:gridCol w="657225">
                  <a:extLst>
                    <a:ext uri="{9D8B030D-6E8A-4147-A177-3AD203B41FA5}">
                      <a16:colId xmlns:a16="http://schemas.microsoft.com/office/drawing/2014/main" val="20006"/>
                    </a:ext>
                  </a:extLst>
                </a:gridCol>
                <a:gridCol w="658812">
                  <a:extLst>
                    <a:ext uri="{9D8B030D-6E8A-4147-A177-3AD203B41FA5}">
                      <a16:colId xmlns:a16="http://schemas.microsoft.com/office/drawing/2014/main" val="20007"/>
                    </a:ext>
                  </a:extLst>
                </a:gridCol>
                <a:gridCol w="655638">
                  <a:extLst>
                    <a:ext uri="{9D8B030D-6E8A-4147-A177-3AD203B41FA5}">
                      <a16:colId xmlns:a16="http://schemas.microsoft.com/office/drawing/2014/main" val="20008"/>
                    </a:ext>
                  </a:extLst>
                </a:gridCol>
                <a:gridCol w="657225">
                  <a:extLst>
                    <a:ext uri="{9D8B030D-6E8A-4147-A177-3AD203B41FA5}">
                      <a16:colId xmlns:a16="http://schemas.microsoft.com/office/drawing/2014/main" val="20009"/>
                    </a:ext>
                  </a:extLst>
                </a:gridCol>
              </a:tblGrid>
              <a:tr h="681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WB1</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WB2</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WB3</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WB4</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7030A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WB5</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WB6</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8000"/>
                    </a:solidFill>
                  </a:tcPr>
                </a:tc>
                <a:extLst>
                  <a:ext uri="{0D108BD9-81ED-4DB2-BD59-A6C34878D82A}">
                    <a16:rowId xmlns:a16="http://schemas.microsoft.com/office/drawing/2014/main" val="10000"/>
                  </a:ext>
                </a:extLst>
              </a:tr>
              <a:tr h="681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rPr>
                        <a:t>EX1</a:t>
                      </a:r>
                      <a:endParaRPr kumimoji="0" lang="zh-CN" altLang="zh-CN" sz="24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EX2</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EX3</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EX4</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7030A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EX5</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EX6</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rPr>
                        <a:t>EX7</a:t>
                      </a:r>
                      <a:endParaRPr kumimoji="0" lang="zh-CN"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1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RD1</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RD2</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RD3</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RD4</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7030A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RD5</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RD6</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rPr>
                        <a:t>RD7</a:t>
                      </a:r>
                      <a:endParaRPr kumimoji="0" lang="zh-CN"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rPr>
                        <a:t>RD8</a:t>
                      </a:r>
                      <a:endParaRPr kumimoji="0" lang="zh-CN"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1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ID1</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ID2</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ID3</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ID4</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7030A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ID5</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ID6</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rPr>
                        <a:t>ID7</a:t>
                      </a:r>
                      <a:endParaRPr kumimoji="0" lang="zh-CN"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rPr>
                        <a:t>ID8</a:t>
                      </a:r>
                      <a:endParaRPr kumimoji="0" lang="zh-CN"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rPr>
                        <a:t>ID9</a:t>
                      </a:r>
                      <a:endParaRPr kumimoji="0" lang="zh-CN"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1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rPr>
                        <a:t>IF1</a:t>
                      </a:r>
                      <a:endParaRPr kumimoji="0" lang="zh-CN" altLang="zh-CN" sz="24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endParaRPr>
                    </a:p>
                  </a:txBody>
                  <a:tcPr marL="0" marR="0" marT="0" marB="0" anchor="ctr" anchorCtr="1" horzOverflow="overflow">
                    <a:lnL w="381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IF2</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C00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IF3</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IF4</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7030A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rPr>
                        <a:t>IF5</a:t>
                      </a:r>
                      <a:endParaRPr kumimoji="0" lang="zh-CN" altLang="zh-CN" sz="2400" b="0" i="0" u="none" strike="noStrike" cap="none" normalizeH="0" baseline="0">
                        <a:ln>
                          <a:noFill/>
                        </a:ln>
                        <a:solidFill>
                          <a:schemeClr val="bg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rPr>
                        <a:t>IF6</a:t>
                      </a:r>
                      <a:endParaRPr kumimoji="0" lang="zh-CN" altLang="zh-CN" sz="2400" b="0" i="0" u="none" strike="noStrike" cap="none" normalizeH="0" baseline="0">
                        <a:ln>
                          <a:noFill/>
                        </a:ln>
                        <a:solidFill>
                          <a:schemeClr val="bg1"/>
                        </a:solidFill>
                        <a:effectLst/>
                        <a:latin typeface="Franklin Gothic Book" pitchFamily="34" charset="0"/>
                        <a:ea typeface="黑体" pitchFamily="49"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0" marR="0" lvl="0" indent="0" algn="ctr" defTabSz="914400" rtl="0" eaLnBrk="1" fontAlgn="base" latinLnBrk="0" hangingPunct="1">
                        <a:lnSpc>
                          <a:spcPct val="100000"/>
                        </a:lnSpc>
                        <a:spcBef>
                          <a:spcPts val="825"/>
                        </a:spcBef>
                        <a:spcAft>
                          <a:spcPct val="0"/>
                        </a:spcAft>
                        <a:buClrTx/>
                        <a:buSzTx/>
                        <a:buFontTx/>
                        <a:buNone/>
                        <a:tabLst/>
                      </a:pPr>
                      <a:r>
                        <a:rPr kumimoji="0" lang="en-US"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rPr>
                        <a:t>IF7</a:t>
                      </a:r>
                      <a:endParaRPr kumimoji="0" lang="zh-CN"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rPr>
                        <a:t>IF8</a:t>
                      </a:r>
                      <a:endParaRPr kumimoji="0" lang="zh-CN"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rPr>
                        <a:t>IF9</a:t>
                      </a:r>
                      <a:endParaRPr kumimoji="0" lang="zh-CN"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rPr>
                        <a:t>IF10</a:t>
                      </a:r>
                      <a:endParaRPr kumimoji="0" lang="zh-CN" altLang="zh-CN" sz="2400" b="0" i="0" u="none" strike="noStrike" cap="none" normalizeH="0" baseline="0">
                        <a:ln>
                          <a:noFill/>
                        </a:ln>
                        <a:solidFill>
                          <a:schemeClr val="tx1"/>
                        </a:solidFill>
                        <a:effectLst/>
                        <a:latin typeface="Franklin Gothic Book" pitchFamily="34" charset="0"/>
                        <a:ea typeface="宋体" pitchFamily="2" charset="-122"/>
                        <a:cs typeface="Times New Roman" pitchFamily="18" charset="0"/>
                      </a:endParaRPr>
                    </a:p>
                  </a:txBody>
                  <a:tcPr marL="0" marR="0" marT="0" marB="0" anchor="ctr" anchorCtr="1" horzOverflow="overflow">
                    <a:lnL w="1905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2839" name="object 9">
            <a:extLst>
              <a:ext uri="{FF2B5EF4-FFF2-40B4-BE49-F238E27FC236}">
                <a16:creationId xmlns:a16="http://schemas.microsoft.com/office/drawing/2014/main" id="{6B4C84F9-655A-4CE0-A089-635DD0D5301F}"/>
              </a:ext>
            </a:extLst>
          </p:cNvPr>
          <p:cNvSpPr>
            <a:spLocks/>
          </p:cNvSpPr>
          <p:nvPr/>
        </p:nvSpPr>
        <p:spPr bwMode="auto">
          <a:xfrm>
            <a:off x="2320926" y="2263775"/>
            <a:ext cx="174625" cy="628650"/>
          </a:xfrm>
          <a:custGeom>
            <a:avLst/>
            <a:gdLst>
              <a:gd name="T0" fmla="*/ 174497 w 174625"/>
              <a:gd name="T1" fmla="*/ 174145 h 629919"/>
              <a:gd name="T2" fmla="*/ 86867 w 174625"/>
              <a:gd name="T3" fmla="*/ 0 h 629919"/>
              <a:gd name="T4" fmla="*/ 0 w 174625"/>
              <a:gd name="T5" fmla="*/ 174145 h 629919"/>
              <a:gd name="T6" fmla="*/ 69342 w 174625"/>
              <a:gd name="T7" fmla="*/ 118298 h 629919"/>
              <a:gd name="T8" fmla="*/ 69342 w 174625"/>
              <a:gd name="T9" fmla="*/ 104183 h 629919"/>
              <a:gd name="T10" fmla="*/ 104393 w 174625"/>
              <a:gd name="T11" fmla="*/ 104183 h 629919"/>
              <a:gd name="T12" fmla="*/ 104393 w 174625"/>
              <a:gd name="T13" fmla="*/ 118175 h 629919"/>
              <a:gd name="T14" fmla="*/ 174497 w 174625"/>
              <a:gd name="T15" fmla="*/ 174145 h 629919"/>
              <a:gd name="T16" fmla="*/ 86867 w 174625"/>
              <a:gd name="T17" fmla="*/ 104183 h 629919"/>
              <a:gd name="T18" fmla="*/ 69342 w 174625"/>
              <a:gd name="T19" fmla="*/ 104183 h 629919"/>
              <a:gd name="T20" fmla="*/ 69342 w 174625"/>
              <a:gd name="T21" fmla="*/ 118298 h 629919"/>
              <a:gd name="T22" fmla="*/ 86867 w 174625"/>
              <a:gd name="T23" fmla="*/ 104183 h 629919"/>
              <a:gd name="T24" fmla="*/ 104393 w 174625"/>
              <a:gd name="T25" fmla="*/ 628143 h 629919"/>
              <a:gd name="T26" fmla="*/ 104393 w 174625"/>
              <a:gd name="T27" fmla="*/ 118175 h 629919"/>
              <a:gd name="T28" fmla="*/ 86867 w 174625"/>
              <a:gd name="T29" fmla="*/ 104183 h 629919"/>
              <a:gd name="T30" fmla="*/ 69342 w 174625"/>
              <a:gd name="T31" fmla="*/ 118298 h 629919"/>
              <a:gd name="T32" fmla="*/ 69342 w 174625"/>
              <a:gd name="T33" fmla="*/ 628143 h 629919"/>
              <a:gd name="T34" fmla="*/ 104393 w 174625"/>
              <a:gd name="T35" fmla="*/ 628143 h 629919"/>
              <a:gd name="T36" fmla="*/ 104393 w 174625"/>
              <a:gd name="T37" fmla="*/ 118175 h 629919"/>
              <a:gd name="T38" fmla="*/ 104393 w 174625"/>
              <a:gd name="T39" fmla="*/ 104183 h 629919"/>
              <a:gd name="T40" fmla="*/ 86867 w 174625"/>
              <a:gd name="T41" fmla="*/ 104183 h 629919"/>
              <a:gd name="T42" fmla="*/ 104393 w 174625"/>
              <a:gd name="T43" fmla="*/ 118175 h 6299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4625" h="629919">
                <a:moveTo>
                  <a:pt x="174497" y="174497"/>
                </a:moveTo>
                <a:lnTo>
                  <a:pt x="86867" y="0"/>
                </a:lnTo>
                <a:lnTo>
                  <a:pt x="0" y="174497"/>
                </a:lnTo>
                <a:lnTo>
                  <a:pt x="69342" y="118537"/>
                </a:lnTo>
                <a:lnTo>
                  <a:pt x="69342" y="104393"/>
                </a:lnTo>
                <a:lnTo>
                  <a:pt x="104393" y="104393"/>
                </a:lnTo>
                <a:lnTo>
                  <a:pt x="104393" y="118414"/>
                </a:lnTo>
                <a:lnTo>
                  <a:pt x="174497" y="174497"/>
                </a:lnTo>
                <a:close/>
              </a:path>
              <a:path w="174625" h="629919">
                <a:moveTo>
                  <a:pt x="86867" y="104393"/>
                </a:moveTo>
                <a:lnTo>
                  <a:pt x="69342" y="104393"/>
                </a:lnTo>
                <a:lnTo>
                  <a:pt x="69342" y="118537"/>
                </a:lnTo>
                <a:lnTo>
                  <a:pt x="86867" y="104393"/>
                </a:lnTo>
                <a:close/>
              </a:path>
              <a:path w="174625" h="629919">
                <a:moveTo>
                  <a:pt x="104393" y="629411"/>
                </a:moveTo>
                <a:lnTo>
                  <a:pt x="104393" y="118414"/>
                </a:lnTo>
                <a:lnTo>
                  <a:pt x="86867" y="104393"/>
                </a:lnTo>
                <a:lnTo>
                  <a:pt x="69342" y="118537"/>
                </a:lnTo>
                <a:lnTo>
                  <a:pt x="69342" y="629411"/>
                </a:lnTo>
                <a:lnTo>
                  <a:pt x="104393" y="629411"/>
                </a:lnTo>
                <a:close/>
              </a:path>
              <a:path w="174625" h="629919">
                <a:moveTo>
                  <a:pt x="104393" y="118414"/>
                </a:moveTo>
                <a:lnTo>
                  <a:pt x="104393" y="104393"/>
                </a:lnTo>
                <a:lnTo>
                  <a:pt x="86867" y="104393"/>
                </a:lnTo>
                <a:lnTo>
                  <a:pt x="104393" y="118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40" name="object 10">
            <a:extLst>
              <a:ext uri="{FF2B5EF4-FFF2-40B4-BE49-F238E27FC236}">
                <a16:creationId xmlns:a16="http://schemas.microsoft.com/office/drawing/2014/main" id="{8F0AC828-609B-4E4B-AB85-EB57F9A38677}"/>
              </a:ext>
            </a:extLst>
          </p:cNvPr>
          <p:cNvSpPr>
            <a:spLocks/>
          </p:cNvSpPr>
          <p:nvPr/>
        </p:nvSpPr>
        <p:spPr bwMode="auto">
          <a:xfrm>
            <a:off x="5619750" y="2309813"/>
            <a:ext cx="141288" cy="582612"/>
          </a:xfrm>
          <a:custGeom>
            <a:avLst/>
            <a:gdLst>
              <a:gd name="T0" fmla="*/ 141159 w 140335"/>
              <a:gd name="T1" fmla="*/ 140132 h 582930"/>
              <a:gd name="T2" fmla="*/ 70579 w 140335"/>
              <a:gd name="T3" fmla="*/ 0 h 582930"/>
              <a:gd name="T4" fmla="*/ 0 w 140335"/>
              <a:gd name="T5" fmla="*/ 140132 h 582930"/>
              <a:gd name="T6" fmla="*/ 63675 w 140335"/>
              <a:gd name="T7" fmla="*/ 89287 h 582930"/>
              <a:gd name="T8" fmla="*/ 63675 w 140335"/>
              <a:gd name="T9" fmla="*/ 83774 h 582930"/>
              <a:gd name="T10" fmla="*/ 77485 w 140335"/>
              <a:gd name="T11" fmla="*/ 83774 h 582930"/>
              <a:gd name="T12" fmla="*/ 77485 w 140335"/>
              <a:gd name="T13" fmla="*/ 89287 h 582930"/>
              <a:gd name="T14" fmla="*/ 141159 w 140335"/>
              <a:gd name="T15" fmla="*/ 140132 h 582930"/>
              <a:gd name="T16" fmla="*/ 70579 w 140335"/>
              <a:gd name="T17" fmla="*/ 83774 h 582930"/>
              <a:gd name="T18" fmla="*/ 63675 w 140335"/>
              <a:gd name="T19" fmla="*/ 83774 h 582930"/>
              <a:gd name="T20" fmla="*/ 63675 w 140335"/>
              <a:gd name="T21" fmla="*/ 89287 h 582930"/>
              <a:gd name="T22" fmla="*/ 70579 w 140335"/>
              <a:gd name="T23" fmla="*/ 83774 h 582930"/>
              <a:gd name="T24" fmla="*/ 77485 w 140335"/>
              <a:gd name="T25" fmla="*/ 582612 h 582930"/>
              <a:gd name="T26" fmla="*/ 77485 w 140335"/>
              <a:gd name="T27" fmla="*/ 89287 h 582930"/>
              <a:gd name="T28" fmla="*/ 70579 w 140335"/>
              <a:gd name="T29" fmla="*/ 83774 h 582930"/>
              <a:gd name="T30" fmla="*/ 63675 w 140335"/>
              <a:gd name="T31" fmla="*/ 89287 h 582930"/>
              <a:gd name="T32" fmla="*/ 63675 w 140335"/>
              <a:gd name="T33" fmla="*/ 582612 h 582930"/>
              <a:gd name="T34" fmla="*/ 77485 w 140335"/>
              <a:gd name="T35" fmla="*/ 582612 h 582930"/>
              <a:gd name="T36" fmla="*/ 77485 w 140335"/>
              <a:gd name="T37" fmla="*/ 89287 h 582930"/>
              <a:gd name="T38" fmla="*/ 77485 w 140335"/>
              <a:gd name="T39" fmla="*/ 83774 h 582930"/>
              <a:gd name="T40" fmla="*/ 70579 w 140335"/>
              <a:gd name="T41" fmla="*/ 83774 h 582930"/>
              <a:gd name="T42" fmla="*/ 77485 w 140335"/>
              <a:gd name="T43" fmla="*/ 89287 h 5829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0335" h="582930">
                <a:moveTo>
                  <a:pt x="140207" y="140208"/>
                </a:moveTo>
                <a:lnTo>
                  <a:pt x="70103" y="0"/>
                </a:lnTo>
                <a:lnTo>
                  <a:pt x="0" y="140208"/>
                </a:lnTo>
                <a:lnTo>
                  <a:pt x="63246" y="89336"/>
                </a:lnTo>
                <a:lnTo>
                  <a:pt x="63246" y="83820"/>
                </a:lnTo>
                <a:lnTo>
                  <a:pt x="76962" y="83820"/>
                </a:lnTo>
                <a:lnTo>
                  <a:pt x="76962" y="89336"/>
                </a:lnTo>
                <a:lnTo>
                  <a:pt x="140207" y="140208"/>
                </a:lnTo>
                <a:close/>
              </a:path>
              <a:path w="140335" h="582930">
                <a:moveTo>
                  <a:pt x="70103" y="83820"/>
                </a:moveTo>
                <a:lnTo>
                  <a:pt x="63246" y="83820"/>
                </a:lnTo>
                <a:lnTo>
                  <a:pt x="63246" y="89336"/>
                </a:lnTo>
                <a:lnTo>
                  <a:pt x="70103" y="83820"/>
                </a:lnTo>
                <a:close/>
              </a:path>
              <a:path w="140335" h="582930">
                <a:moveTo>
                  <a:pt x="76962" y="582930"/>
                </a:moveTo>
                <a:lnTo>
                  <a:pt x="76962" y="89336"/>
                </a:lnTo>
                <a:lnTo>
                  <a:pt x="70103" y="83820"/>
                </a:lnTo>
                <a:lnTo>
                  <a:pt x="63246" y="89336"/>
                </a:lnTo>
                <a:lnTo>
                  <a:pt x="63246" y="582930"/>
                </a:lnTo>
                <a:lnTo>
                  <a:pt x="76962" y="582930"/>
                </a:lnTo>
                <a:close/>
              </a:path>
              <a:path w="140335" h="582930">
                <a:moveTo>
                  <a:pt x="76962" y="89336"/>
                </a:moveTo>
                <a:lnTo>
                  <a:pt x="76962" y="83820"/>
                </a:lnTo>
                <a:lnTo>
                  <a:pt x="70103" y="83820"/>
                </a:lnTo>
                <a:lnTo>
                  <a:pt x="76962" y="89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41" name="object 12">
            <a:extLst>
              <a:ext uri="{FF2B5EF4-FFF2-40B4-BE49-F238E27FC236}">
                <a16:creationId xmlns:a16="http://schemas.microsoft.com/office/drawing/2014/main" id="{28543F3C-0287-4150-9E71-259E509EBEF0}"/>
              </a:ext>
            </a:extLst>
          </p:cNvPr>
          <p:cNvSpPr>
            <a:spLocks/>
          </p:cNvSpPr>
          <p:nvPr/>
        </p:nvSpPr>
        <p:spPr bwMode="auto">
          <a:xfrm>
            <a:off x="8991601" y="6132513"/>
            <a:ext cx="773113" cy="157162"/>
          </a:xfrm>
          <a:custGeom>
            <a:avLst/>
            <a:gdLst>
              <a:gd name="T0" fmla="*/ 678255 w 772159"/>
              <a:gd name="T1" fmla="*/ 78013 h 158114"/>
              <a:gd name="T2" fmla="*/ 665959 w 772159"/>
              <a:gd name="T3" fmla="*/ 62865 h 158114"/>
              <a:gd name="T4" fmla="*/ 0 w 772159"/>
              <a:gd name="T5" fmla="*/ 62865 h 158114"/>
              <a:gd name="T6" fmla="*/ 0 w 772159"/>
              <a:gd name="T7" fmla="*/ 93918 h 158114"/>
              <a:gd name="T8" fmla="*/ 665468 w 772159"/>
              <a:gd name="T9" fmla="*/ 93918 h 158114"/>
              <a:gd name="T10" fmla="*/ 678255 w 772159"/>
              <a:gd name="T11" fmla="*/ 78013 h 158114"/>
              <a:gd name="T12" fmla="*/ 772847 w 772159"/>
              <a:gd name="T13" fmla="*/ 78013 h 158114"/>
              <a:gd name="T14" fmla="*/ 614931 w 772159"/>
              <a:gd name="T15" fmla="*/ 0 h 158114"/>
              <a:gd name="T16" fmla="*/ 665959 w 772159"/>
              <a:gd name="T17" fmla="*/ 62865 h 158114"/>
              <a:gd name="T18" fmla="*/ 678255 w 772159"/>
              <a:gd name="T19" fmla="*/ 62865 h 158114"/>
              <a:gd name="T20" fmla="*/ 678255 w 772159"/>
              <a:gd name="T21" fmla="*/ 125197 h 158114"/>
              <a:gd name="T22" fmla="*/ 772847 w 772159"/>
              <a:gd name="T23" fmla="*/ 78013 h 158114"/>
              <a:gd name="T24" fmla="*/ 678255 w 772159"/>
              <a:gd name="T25" fmla="*/ 125197 h 158114"/>
              <a:gd name="T26" fmla="*/ 678255 w 772159"/>
              <a:gd name="T27" fmla="*/ 93918 h 158114"/>
              <a:gd name="T28" fmla="*/ 665468 w 772159"/>
              <a:gd name="T29" fmla="*/ 93918 h 158114"/>
              <a:gd name="T30" fmla="*/ 614931 w 772159"/>
              <a:gd name="T31" fmla="*/ 156784 h 158114"/>
              <a:gd name="T32" fmla="*/ 678255 w 772159"/>
              <a:gd name="T33" fmla="*/ 125197 h 158114"/>
              <a:gd name="T34" fmla="*/ 678255 w 772159"/>
              <a:gd name="T35" fmla="*/ 93918 h 158114"/>
              <a:gd name="T36" fmla="*/ 678255 w 772159"/>
              <a:gd name="T37" fmla="*/ 78013 h 158114"/>
              <a:gd name="T38" fmla="*/ 665468 w 772159"/>
              <a:gd name="T39" fmla="*/ 93918 h 158114"/>
              <a:gd name="T40" fmla="*/ 678255 w 772159"/>
              <a:gd name="T41" fmla="*/ 93918 h 158114"/>
              <a:gd name="T42" fmla="*/ 678255 w 772159"/>
              <a:gd name="T43" fmla="*/ 78013 h 158114"/>
              <a:gd name="T44" fmla="*/ 678255 w 772159"/>
              <a:gd name="T45" fmla="*/ 62865 h 158114"/>
              <a:gd name="T46" fmla="*/ 665959 w 772159"/>
              <a:gd name="T47" fmla="*/ 62865 h 158114"/>
              <a:gd name="T48" fmla="*/ 678255 w 772159"/>
              <a:gd name="T49" fmla="*/ 78013 h 1581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2159" h="158114">
                <a:moveTo>
                  <a:pt x="677418" y="78486"/>
                </a:moveTo>
                <a:lnTo>
                  <a:pt x="665137" y="63246"/>
                </a:lnTo>
                <a:lnTo>
                  <a:pt x="0" y="63246"/>
                </a:lnTo>
                <a:lnTo>
                  <a:pt x="0" y="94487"/>
                </a:lnTo>
                <a:lnTo>
                  <a:pt x="664647" y="94487"/>
                </a:lnTo>
                <a:lnTo>
                  <a:pt x="677418" y="78486"/>
                </a:lnTo>
                <a:close/>
              </a:path>
              <a:path w="772159" h="158114">
                <a:moveTo>
                  <a:pt x="771893" y="78486"/>
                </a:moveTo>
                <a:lnTo>
                  <a:pt x="614172" y="0"/>
                </a:lnTo>
                <a:lnTo>
                  <a:pt x="665137" y="63246"/>
                </a:lnTo>
                <a:lnTo>
                  <a:pt x="677418" y="63246"/>
                </a:lnTo>
                <a:lnTo>
                  <a:pt x="677418" y="125955"/>
                </a:lnTo>
                <a:lnTo>
                  <a:pt x="771893" y="78486"/>
                </a:lnTo>
                <a:close/>
              </a:path>
              <a:path w="772159" h="158114">
                <a:moveTo>
                  <a:pt x="677418" y="125955"/>
                </a:moveTo>
                <a:lnTo>
                  <a:pt x="677418" y="94487"/>
                </a:lnTo>
                <a:lnTo>
                  <a:pt x="664647" y="94487"/>
                </a:lnTo>
                <a:lnTo>
                  <a:pt x="614172" y="157734"/>
                </a:lnTo>
                <a:lnTo>
                  <a:pt x="677418" y="125955"/>
                </a:lnTo>
                <a:close/>
              </a:path>
              <a:path w="772159" h="158114">
                <a:moveTo>
                  <a:pt x="677418" y="94487"/>
                </a:moveTo>
                <a:lnTo>
                  <a:pt x="677418" y="78486"/>
                </a:lnTo>
                <a:lnTo>
                  <a:pt x="664647" y="94487"/>
                </a:lnTo>
                <a:lnTo>
                  <a:pt x="677418" y="94487"/>
                </a:lnTo>
                <a:close/>
              </a:path>
              <a:path w="772159" h="158114">
                <a:moveTo>
                  <a:pt x="677418" y="78486"/>
                </a:moveTo>
                <a:lnTo>
                  <a:pt x="677418" y="63246"/>
                </a:lnTo>
                <a:lnTo>
                  <a:pt x="665137" y="63246"/>
                </a:lnTo>
                <a:lnTo>
                  <a:pt x="677418" y="78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42" name="object 13">
            <a:extLst>
              <a:ext uri="{FF2B5EF4-FFF2-40B4-BE49-F238E27FC236}">
                <a16:creationId xmlns:a16="http://schemas.microsoft.com/office/drawing/2014/main" id="{1E4E8867-AAF4-40A3-BA01-812A0D5D31B7}"/>
              </a:ext>
            </a:extLst>
          </p:cNvPr>
          <p:cNvSpPr txBox="1">
            <a:spLocks noChangeArrowheads="1"/>
          </p:cNvSpPr>
          <p:nvPr/>
        </p:nvSpPr>
        <p:spPr bwMode="auto">
          <a:xfrm>
            <a:off x="1271588" y="2665414"/>
            <a:ext cx="931863"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481013" indent="-139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ts val="5625"/>
              </a:lnSpc>
              <a:spcBef>
                <a:spcPts val="288"/>
              </a:spcBef>
            </a:pPr>
            <a:r>
              <a:rPr lang="zh-CN" altLang="zh-CN" sz="2600" b="1">
                <a:latin typeface="Tahoma" panose="020B0604030504040204" pitchFamily="34" charset="0"/>
                <a:cs typeface="Tahoma" panose="020B0604030504040204" pitchFamily="34" charset="0"/>
              </a:rPr>
              <a:t>WB  EX</a:t>
            </a:r>
            <a:endParaRPr lang="en-US" altLang="zh-CN" sz="2600" b="1">
              <a:latin typeface="Tahoma" panose="020B0604030504040204" pitchFamily="34" charset="0"/>
              <a:cs typeface="Tahoma" panose="020B0604030504040204" pitchFamily="34" charset="0"/>
            </a:endParaRPr>
          </a:p>
          <a:p>
            <a:pPr algn="r" eaLnBrk="1" hangingPunct="1">
              <a:lnSpc>
                <a:spcPts val="5625"/>
              </a:lnSpc>
              <a:spcBef>
                <a:spcPts val="288"/>
              </a:spcBef>
            </a:pPr>
            <a:r>
              <a:rPr lang="en-US" altLang="zh-CN" sz="2600" b="1">
                <a:latin typeface="Tahoma" panose="020B0604030504040204" pitchFamily="34" charset="0"/>
                <a:cs typeface="Tahoma" panose="020B0604030504040204" pitchFamily="34" charset="0"/>
              </a:rPr>
              <a:t>RD</a:t>
            </a:r>
            <a:endParaRPr lang="zh-CN" altLang="zh-CN" sz="2600">
              <a:latin typeface="Tahoma" panose="020B0604030504040204" pitchFamily="34" charset="0"/>
              <a:cs typeface="Tahoma" panose="020B0604030504040204" pitchFamily="34" charset="0"/>
            </a:endParaRPr>
          </a:p>
          <a:p>
            <a:pPr eaLnBrk="1" hangingPunct="1">
              <a:spcBef>
                <a:spcPts val="1850"/>
              </a:spcBef>
            </a:pPr>
            <a:r>
              <a:rPr lang="zh-CN" altLang="zh-CN" sz="2600" b="1">
                <a:latin typeface="Tahoma" panose="020B0604030504040204" pitchFamily="34" charset="0"/>
                <a:cs typeface="Tahoma" panose="020B0604030504040204" pitchFamily="34" charset="0"/>
              </a:rPr>
              <a:t>ID</a:t>
            </a:r>
            <a:endParaRPr lang="zh-CN" altLang="zh-CN" sz="2600">
              <a:latin typeface="Tahoma" panose="020B0604030504040204" pitchFamily="34" charset="0"/>
              <a:cs typeface="Tahoma" panose="020B0604030504040204" pitchFamily="34" charset="0"/>
            </a:endParaRPr>
          </a:p>
          <a:p>
            <a:pPr eaLnBrk="1" hangingPunct="1">
              <a:spcBef>
                <a:spcPts val="2438"/>
              </a:spcBef>
            </a:pPr>
            <a:r>
              <a:rPr lang="zh-CN" altLang="zh-CN" sz="2600" b="1">
                <a:latin typeface="Tahoma" panose="020B0604030504040204" pitchFamily="34" charset="0"/>
                <a:cs typeface="Tahoma" panose="020B0604030504040204" pitchFamily="34" charset="0"/>
              </a:rPr>
              <a:t>IF</a:t>
            </a:r>
            <a:endParaRPr lang="zh-CN" altLang="zh-CN" sz="2600">
              <a:latin typeface="Tahoma" panose="020B0604030504040204" pitchFamily="34" charset="0"/>
              <a:cs typeface="Tahoma" panose="020B0604030504040204" pitchFamily="34" charset="0"/>
            </a:endParaRPr>
          </a:p>
        </p:txBody>
      </p:sp>
      <p:sp>
        <p:nvSpPr>
          <p:cNvPr id="12" name="object 14">
            <a:extLst>
              <a:ext uri="{FF2B5EF4-FFF2-40B4-BE49-F238E27FC236}">
                <a16:creationId xmlns:a16="http://schemas.microsoft.com/office/drawing/2014/main" id="{D4E05A14-94D5-4AA7-BE12-5A2551FEC694}"/>
              </a:ext>
            </a:extLst>
          </p:cNvPr>
          <p:cNvSpPr txBox="1"/>
          <p:nvPr/>
        </p:nvSpPr>
        <p:spPr>
          <a:xfrm>
            <a:off x="5248276" y="1928814"/>
            <a:ext cx="4303713" cy="319087"/>
          </a:xfrm>
          <a:prstGeom prst="rect">
            <a:avLst/>
          </a:prstGeom>
        </p:spPr>
        <p:txBody>
          <a:bodyPr lIns="0" tIns="12065" rIns="0" bIns="0">
            <a:spAutoFit/>
          </a:bodyPr>
          <a:lstStyle/>
          <a:p>
            <a:pPr marL="12700">
              <a:spcBef>
                <a:spcPts val="95"/>
              </a:spcBef>
              <a:defRPr/>
            </a:pPr>
            <a:r>
              <a:rPr lang="zh-CN" altLang="en-US" sz="2000" b="1" spc="-10" dirty="0">
                <a:latin typeface="华文楷体" panose="02010600040101010101" pitchFamily="2" charset="-122"/>
                <a:ea typeface="华文楷体" panose="02010600040101010101" pitchFamily="2" charset="-122"/>
                <a:cs typeface="Tahoma"/>
              </a:rPr>
              <a:t>指令</a:t>
            </a:r>
            <a:r>
              <a:rPr lang="en-US" altLang="zh-CN" sz="2000" b="1" spc="-10" dirty="0">
                <a:latin typeface="华文楷体" panose="02010600040101010101" pitchFamily="2" charset="-122"/>
                <a:ea typeface="华文楷体" panose="02010600040101010101" pitchFamily="2" charset="-122"/>
                <a:cs typeface="Tahoma"/>
              </a:rPr>
              <a:t>1  </a:t>
            </a:r>
            <a:r>
              <a:rPr lang="zh-CN" altLang="en-US" sz="2000" b="1" spc="-10" dirty="0">
                <a:latin typeface="华文楷体" panose="02010600040101010101" pitchFamily="2" charset="-122"/>
                <a:ea typeface="华文楷体" panose="02010600040101010101" pitchFamily="2" charset="-122"/>
                <a:cs typeface="Tahoma"/>
              </a:rPr>
              <a:t>指令</a:t>
            </a:r>
            <a:r>
              <a:rPr lang="en-US" altLang="zh-CN" sz="2000" b="1" spc="-10" dirty="0">
                <a:latin typeface="华文楷体" panose="02010600040101010101" pitchFamily="2" charset="-122"/>
                <a:ea typeface="华文楷体" panose="02010600040101010101" pitchFamily="2" charset="-122"/>
                <a:cs typeface="Tahoma"/>
              </a:rPr>
              <a:t>2          … …             </a:t>
            </a:r>
            <a:r>
              <a:rPr lang="zh-CN" altLang="en-US" sz="2000" b="1" spc="-10" dirty="0">
                <a:latin typeface="华文楷体" panose="02010600040101010101" pitchFamily="2" charset="-122"/>
                <a:ea typeface="华文楷体" panose="02010600040101010101" pitchFamily="2" charset="-122"/>
                <a:cs typeface="Tahoma"/>
              </a:rPr>
              <a:t>指令</a:t>
            </a:r>
            <a:r>
              <a:rPr lang="en-US" altLang="zh-CN" sz="2000" b="1" spc="-10" dirty="0">
                <a:latin typeface="华文楷体" panose="02010600040101010101" pitchFamily="2" charset="-122"/>
                <a:ea typeface="华文楷体" panose="02010600040101010101" pitchFamily="2" charset="-122"/>
                <a:cs typeface="Tahoma"/>
              </a:rPr>
              <a:t>6    </a:t>
            </a:r>
            <a:endParaRPr sz="2000" dirty="0">
              <a:latin typeface="华文楷体" panose="02010600040101010101" pitchFamily="2" charset="-122"/>
              <a:ea typeface="华文楷体" panose="02010600040101010101" pitchFamily="2" charset="-122"/>
              <a:cs typeface="Tahoma"/>
            </a:endParaRPr>
          </a:p>
        </p:txBody>
      </p:sp>
      <p:sp>
        <p:nvSpPr>
          <p:cNvPr id="14" name="object 16">
            <a:extLst>
              <a:ext uri="{FF2B5EF4-FFF2-40B4-BE49-F238E27FC236}">
                <a16:creationId xmlns:a16="http://schemas.microsoft.com/office/drawing/2014/main" id="{DF19A8C7-1C0A-4AE6-A718-0DA6CC5B6462}"/>
              </a:ext>
            </a:extLst>
          </p:cNvPr>
          <p:cNvSpPr txBox="1"/>
          <p:nvPr/>
        </p:nvSpPr>
        <p:spPr>
          <a:xfrm>
            <a:off x="2566988" y="6249988"/>
            <a:ext cx="6424612" cy="419100"/>
          </a:xfrm>
          <a:prstGeom prst="rect">
            <a:avLst/>
          </a:prstGeom>
        </p:spPr>
        <p:txBody>
          <a:bodyPr lIns="0" tIns="12065" rIns="0" bIns="0">
            <a:spAutoFit/>
          </a:bodyPr>
          <a:lstStyle/>
          <a:p>
            <a:pPr marL="12700">
              <a:spcBef>
                <a:spcPts val="95"/>
              </a:spcBef>
              <a:tabLst>
                <a:tab pos="776605" algn="l"/>
                <a:tab pos="1541145" algn="l"/>
                <a:tab pos="2305685" algn="l"/>
                <a:tab pos="3070225" algn="l"/>
                <a:tab pos="3834765" algn="l"/>
                <a:tab pos="4599305" algn="l"/>
              </a:tabLst>
              <a:defRPr/>
            </a:pPr>
            <a:r>
              <a:rPr sz="2650" b="1" spc="-5" dirty="0">
                <a:solidFill>
                  <a:srgbClr val="C00000"/>
                </a:solidFill>
                <a:latin typeface="Tahoma"/>
                <a:cs typeface="Tahoma"/>
              </a:rPr>
              <a:t>1</a:t>
            </a:r>
            <a:r>
              <a:rPr lang="en-US" sz="2650" b="1" spc="-5" dirty="0">
                <a:solidFill>
                  <a:srgbClr val="C00000"/>
                </a:solidFill>
                <a:latin typeface="Tahoma"/>
                <a:cs typeface="Tahoma"/>
              </a:rPr>
              <a:t>    </a:t>
            </a:r>
            <a:r>
              <a:rPr sz="2650" b="1" spc="-5" dirty="0">
                <a:solidFill>
                  <a:srgbClr val="C00000"/>
                </a:solidFill>
                <a:latin typeface="Tahoma"/>
                <a:cs typeface="Tahoma"/>
              </a:rPr>
              <a:t>2</a:t>
            </a:r>
            <a:r>
              <a:rPr lang="en-US" sz="2650" b="1" spc="-5" dirty="0">
                <a:solidFill>
                  <a:srgbClr val="C00000"/>
                </a:solidFill>
                <a:latin typeface="Tahoma"/>
                <a:cs typeface="Tahoma"/>
              </a:rPr>
              <a:t>     </a:t>
            </a:r>
            <a:r>
              <a:rPr sz="2650" b="1" spc="-5" dirty="0">
                <a:solidFill>
                  <a:srgbClr val="C00000"/>
                </a:solidFill>
                <a:latin typeface="Tahoma"/>
                <a:cs typeface="Tahoma"/>
              </a:rPr>
              <a:t>3	</a:t>
            </a:r>
            <a:r>
              <a:rPr lang="en-US" sz="2650" b="1" spc="-5" dirty="0">
                <a:solidFill>
                  <a:srgbClr val="C00000"/>
                </a:solidFill>
                <a:latin typeface="Tahoma"/>
                <a:cs typeface="Tahoma"/>
              </a:rPr>
              <a:t>     </a:t>
            </a:r>
            <a:r>
              <a:rPr sz="2650" b="1" spc="-5" dirty="0">
                <a:solidFill>
                  <a:srgbClr val="C00000"/>
                </a:solidFill>
                <a:latin typeface="Tahoma"/>
                <a:cs typeface="Tahoma"/>
              </a:rPr>
              <a:t>4	</a:t>
            </a:r>
            <a:r>
              <a:rPr lang="en-US" sz="2650" b="1" spc="-5" dirty="0">
                <a:solidFill>
                  <a:srgbClr val="C00000"/>
                </a:solidFill>
                <a:latin typeface="Tahoma"/>
                <a:cs typeface="Tahoma"/>
              </a:rPr>
              <a:t>    </a:t>
            </a:r>
            <a:r>
              <a:rPr sz="2650" b="1" spc="-5" dirty="0">
                <a:solidFill>
                  <a:srgbClr val="C00000"/>
                </a:solidFill>
                <a:latin typeface="Tahoma"/>
                <a:cs typeface="Tahoma"/>
              </a:rPr>
              <a:t>5	</a:t>
            </a:r>
            <a:r>
              <a:rPr lang="en-US" sz="2650" b="1" spc="-5" dirty="0">
                <a:solidFill>
                  <a:srgbClr val="C00000"/>
                </a:solidFill>
                <a:latin typeface="Tahoma"/>
                <a:cs typeface="Tahoma"/>
              </a:rPr>
              <a:t>   </a:t>
            </a:r>
            <a:r>
              <a:rPr sz="2650" b="1" spc="-5" dirty="0">
                <a:solidFill>
                  <a:srgbClr val="C00000"/>
                </a:solidFill>
                <a:latin typeface="Tahoma"/>
                <a:cs typeface="Tahoma"/>
              </a:rPr>
              <a:t>6	</a:t>
            </a:r>
            <a:r>
              <a:rPr lang="en-US" sz="2650" b="1" spc="-5" dirty="0">
                <a:solidFill>
                  <a:srgbClr val="C00000"/>
                </a:solidFill>
                <a:latin typeface="Tahoma"/>
                <a:cs typeface="Tahoma"/>
              </a:rPr>
              <a:t>  </a:t>
            </a:r>
            <a:r>
              <a:rPr sz="2650" b="1" spc="-5" dirty="0">
                <a:solidFill>
                  <a:srgbClr val="C00000"/>
                </a:solidFill>
                <a:latin typeface="Tahoma"/>
                <a:cs typeface="Tahoma"/>
              </a:rPr>
              <a:t>7</a:t>
            </a:r>
            <a:r>
              <a:rPr lang="en-US" sz="2650" b="1" spc="-5" dirty="0">
                <a:solidFill>
                  <a:srgbClr val="C00000"/>
                </a:solidFill>
                <a:latin typeface="Tahoma"/>
                <a:cs typeface="Tahoma"/>
              </a:rPr>
              <a:t>    8     9   10</a:t>
            </a:r>
            <a:endParaRPr sz="2650" dirty="0">
              <a:solidFill>
                <a:srgbClr val="C00000"/>
              </a:solidFill>
              <a:latin typeface="Tahoma"/>
              <a:cs typeface="Tahoma"/>
            </a:endParaRPr>
          </a:p>
        </p:txBody>
      </p:sp>
      <p:sp>
        <p:nvSpPr>
          <p:cNvPr id="15" name="object 17">
            <a:extLst>
              <a:ext uri="{FF2B5EF4-FFF2-40B4-BE49-F238E27FC236}">
                <a16:creationId xmlns:a16="http://schemas.microsoft.com/office/drawing/2014/main" id="{A0C96D08-9956-448E-A319-B2D6ACE832EE}"/>
              </a:ext>
            </a:extLst>
          </p:cNvPr>
          <p:cNvSpPr txBox="1"/>
          <p:nvPr/>
        </p:nvSpPr>
        <p:spPr>
          <a:xfrm>
            <a:off x="9059863" y="6350000"/>
            <a:ext cx="1428750" cy="319088"/>
          </a:xfrm>
          <a:prstGeom prst="rect">
            <a:avLst/>
          </a:prstGeom>
        </p:spPr>
        <p:txBody>
          <a:bodyPr lIns="0" tIns="12065" rIns="0" bIns="0">
            <a:spAutoFit/>
          </a:bodyPr>
          <a:lstStyle/>
          <a:p>
            <a:pPr marL="12700">
              <a:spcBef>
                <a:spcPts val="95"/>
              </a:spcBef>
              <a:defRPr/>
            </a:pPr>
            <a:r>
              <a:rPr lang="zh-CN" altLang="en-US" sz="2000" b="1" spc="-5" dirty="0">
                <a:latin typeface="Tahoma"/>
                <a:cs typeface="Tahoma"/>
              </a:rPr>
              <a:t>机器周期</a:t>
            </a:r>
            <a:r>
              <a:rPr sz="2000" b="1" spc="-5" dirty="0">
                <a:latin typeface="Tahoma"/>
                <a:cs typeface="Tahoma"/>
              </a:rPr>
              <a:t>T</a:t>
            </a:r>
            <a:endParaRPr sz="2000" dirty="0">
              <a:latin typeface="Tahoma"/>
              <a:cs typeface="Tahoma"/>
            </a:endParaRPr>
          </a:p>
        </p:txBody>
      </p:sp>
      <p:sp>
        <p:nvSpPr>
          <p:cNvPr id="32846" name="object 10">
            <a:extLst>
              <a:ext uri="{FF2B5EF4-FFF2-40B4-BE49-F238E27FC236}">
                <a16:creationId xmlns:a16="http://schemas.microsoft.com/office/drawing/2014/main" id="{02DC7934-0B23-4D95-8DA0-D9C5155A6BE2}"/>
              </a:ext>
            </a:extLst>
          </p:cNvPr>
          <p:cNvSpPr>
            <a:spLocks/>
          </p:cNvSpPr>
          <p:nvPr/>
        </p:nvSpPr>
        <p:spPr bwMode="auto">
          <a:xfrm>
            <a:off x="8912225" y="2305051"/>
            <a:ext cx="141288" cy="582613"/>
          </a:xfrm>
          <a:custGeom>
            <a:avLst/>
            <a:gdLst>
              <a:gd name="T0" fmla="*/ 141159 w 140335"/>
              <a:gd name="T1" fmla="*/ 140132 h 582930"/>
              <a:gd name="T2" fmla="*/ 70579 w 140335"/>
              <a:gd name="T3" fmla="*/ 0 h 582930"/>
              <a:gd name="T4" fmla="*/ 0 w 140335"/>
              <a:gd name="T5" fmla="*/ 140132 h 582930"/>
              <a:gd name="T6" fmla="*/ 63675 w 140335"/>
              <a:gd name="T7" fmla="*/ 89287 h 582930"/>
              <a:gd name="T8" fmla="*/ 63675 w 140335"/>
              <a:gd name="T9" fmla="*/ 83774 h 582930"/>
              <a:gd name="T10" fmla="*/ 77485 w 140335"/>
              <a:gd name="T11" fmla="*/ 83774 h 582930"/>
              <a:gd name="T12" fmla="*/ 77485 w 140335"/>
              <a:gd name="T13" fmla="*/ 89287 h 582930"/>
              <a:gd name="T14" fmla="*/ 141159 w 140335"/>
              <a:gd name="T15" fmla="*/ 140132 h 582930"/>
              <a:gd name="T16" fmla="*/ 70579 w 140335"/>
              <a:gd name="T17" fmla="*/ 83774 h 582930"/>
              <a:gd name="T18" fmla="*/ 63675 w 140335"/>
              <a:gd name="T19" fmla="*/ 83774 h 582930"/>
              <a:gd name="T20" fmla="*/ 63675 w 140335"/>
              <a:gd name="T21" fmla="*/ 89287 h 582930"/>
              <a:gd name="T22" fmla="*/ 70579 w 140335"/>
              <a:gd name="T23" fmla="*/ 83774 h 582930"/>
              <a:gd name="T24" fmla="*/ 77485 w 140335"/>
              <a:gd name="T25" fmla="*/ 582613 h 582930"/>
              <a:gd name="T26" fmla="*/ 77485 w 140335"/>
              <a:gd name="T27" fmla="*/ 89287 h 582930"/>
              <a:gd name="T28" fmla="*/ 70579 w 140335"/>
              <a:gd name="T29" fmla="*/ 83774 h 582930"/>
              <a:gd name="T30" fmla="*/ 63675 w 140335"/>
              <a:gd name="T31" fmla="*/ 89287 h 582930"/>
              <a:gd name="T32" fmla="*/ 63675 w 140335"/>
              <a:gd name="T33" fmla="*/ 582613 h 582930"/>
              <a:gd name="T34" fmla="*/ 77485 w 140335"/>
              <a:gd name="T35" fmla="*/ 582613 h 582930"/>
              <a:gd name="T36" fmla="*/ 77485 w 140335"/>
              <a:gd name="T37" fmla="*/ 89287 h 582930"/>
              <a:gd name="T38" fmla="*/ 77485 w 140335"/>
              <a:gd name="T39" fmla="*/ 83774 h 582930"/>
              <a:gd name="T40" fmla="*/ 70579 w 140335"/>
              <a:gd name="T41" fmla="*/ 83774 h 582930"/>
              <a:gd name="T42" fmla="*/ 77485 w 140335"/>
              <a:gd name="T43" fmla="*/ 89287 h 5829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0335" h="582930">
                <a:moveTo>
                  <a:pt x="140207" y="140208"/>
                </a:moveTo>
                <a:lnTo>
                  <a:pt x="70103" y="0"/>
                </a:lnTo>
                <a:lnTo>
                  <a:pt x="0" y="140208"/>
                </a:lnTo>
                <a:lnTo>
                  <a:pt x="63246" y="89336"/>
                </a:lnTo>
                <a:lnTo>
                  <a:pt x="63246" y="83820"/>
                </a:lnTo>
                <a:lnTo>
                  <a:pt x="76962" y="83820"/>
                </a:lnTo>
                <a:lnTo>
                  <a:pt x="76962" y="89336"/>
                </a:lnTo>
                <a:lnTo>
                  <a:pt x="140207" y="140208"/>
                </a:lnTo>
                <a:close/>
              </a:path>
              <a:path w="140335" h="582930">
                <a:moveTo>
                  <a:pt x="70103" y="83820"/>
                </a:moveTo>
                <a:lnTo>
                  <a:pt x="63246" y="83820"/>
                </a:lnTo>
                <a:lnTo>
                  <a:pt x="63246" y="89336"/>
                </a:lnTo>
                <a:lnTo>
                  <a:pt x="70103" y="83820"/>
                </a:lnTo>
                <a:close/>
              </a:path>
              <a:path w="140335" h="582930">
                <a:moveTo>
                  <a:pt x="76962" y="582930"/>
                </a:moveTo>
                <a:lnTo>
                  <a:pt x="76962" y="89336"/>
                </a:lnTo>
                <a:lnTo>
                  <a:pt x="70103" y="83820"/>
                </a:lnTo>
                <a:lnTo>
                  <a:pt x="63246" y="89336"/>
                </a:lnTo>
                <a:lnTo>
                  <a:pt x="63246" y="582930"/>
                </a:lnTo>
                <a:lnTo>
                  <a:pt x="76962" y="582930"/>
                </a:lnTo>
                <a:close/>
              </a:path>
              <a:path w="140335" h="582930">
                <a:moveTo>
                  <a:pt x="76962" y="89336"/>
                </a:moveTo>
                <a:lnTo>
                  <a:pt x="76962" y="83820"/>
                </a:lnTo>
                <a:lnTo>
                  <a:pt x="70103" y="83820"/>
                </a:lnTo>
                <a:lnTo>
                  <a:pt x="76962" y="89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47" name="矩形 1">
            <a:extLst>
              <a:ext uri="{FF2B5EF4-FFF2-40B4-BE49-F238E27FC236}">
                <a16:creationId xmlns:a16="http://schemas.microsoft.com/office/drawing/2014/main" id="{F5F8B0C1-27DE-453F-9107-B6D86F222568}"/>
              </a:ext>
            </a:extLst>
          </p:cNvPr>
          <p:cNvSpPr>
            <a:spLocks noChangeArrowheads="1"/>
          </p:cNvSpPr>
          <p:nvPr/>
        </p:nvSpPr>
        <p:spPr bwMode="auto">
          <a:xfrm>
            <a:off x="1558926" y="1341439"/>
            <a:ext cx="8785225" cy="48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09563" indent="-296863" eaLnBrk="0" hangingPunct="0">
              <a:tabLst>
                <a:tab pos="309563" algn="l"/>
              </a:tabLst>
              <a:defRPr>
                <a:solidFill>
                  <a:schemeClr val="tx1"/>
                </a:solidFill>
                <a:latin typeface="Franklin Gothic Book" panose="020B0503020102020204" pitchFamily="34" charset="0"/>
                <a:ea typeface="宋体" panose="02010600030101010101" pitchFamily="2" charset="-122"/>
              </a:defRPr>
            </a:lvl1pPr>
            <a:lvl2pPr marL="742950" indent="-285750" eaLnBrk="0" hangingPunct="0">
              <a:tabLst>
                <a:tab pos="309563" algn="l"/>
              </a:tabLst>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9pPr>
          </a:lstStyle>
          <a:p>
            <a:pPr eaLnBrk="1" hangingPunct="1">
              <a:lnSpc>
                <a:spcPts val="3538"/>
              </a:lnSpc>
              <a:spcBef>
                <a:spcPts val="350"/>
              </a:spcBef>
              <a:buClr>
                <a:srgbClr val="CC3300"/>
              </a:buClr>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Noto Sans CJK JP Regular"/>
              </a:rPr>
              <a:t>有指令流水线，理想状况下，</a:t>
            </a:r>
            <a:r>
              <a:rPr lang="en-US" altLang="zh-CN">
                <a:latin typeface="微软雅黑" panose="020B0503020204020204" pitchFamily="34" charset="-122"/>
                <a:ea typeface="微软雅黑" panose="020B0503020204020204" pitchFamily="34" charset="-122"/>
                <a:cs typeface="Noto Sans CJK JP Regular"/>
              </a:rPr>
              <a:t>10</a:t>
            </a:r>
            <a:r>
              <a:rPr lang="zh-CN" altLang="en-US">
                <a:latin typeface="微软雅黑" panose="020B0503020204020204" pitchFamily="34" charset="-122"/>
                <a:ea typeface="微软雅黑" panose="020B0503020204020204" pitchFamily="34" charset="-122"/>
                <a:cs typeface="Noto Sans CJK JP Regular"/>
              </a:rPr>
              <a:t>个机器周期能执行</a:t>
            </a:r>
            <a:r>
              <a:rPr lang="en-US" altLang="zh-CN">
                <a:latin typeface="微软雅黑" panose="020B0503020204020204" pitchFamily="34" charset="-122"/>
                <a:ea typeface="微软雅黑" panose="020B0503020204020204" pitchFamily="34" charset="-122"/>
                <a:cs typeface="Noto Sans CJK JP Regular"/>
              </a:rPr>
              <a:t>6</a:t>
            </a:r>
            <a:r>
              <a:rPr lang="zh-CN" altLang="en-US">
                <a:latin typeface="微软雅黑" panose="020B0503020204020204" pitchFamily="34" charset="-122"/>
                <a:ea typeface="微软雅黑" panose="020B0503020204020204" pitchFamily="34" charset="-122"/>
                <a:cs typeface="Noto Sans CJK JP Regular"/>
              </a:rPr>
              <a:t>条指令。</a:t>
            </a:r>
          </a:p>
        </p:txBody>
      </p:sp>
      <p:sp>
        <p:nvSpPr>
          <p:cNvPr id="32848" name="object 10">
            <a:extLst>
              <a:ext uri="{FF2B5EF4-FFF2-40B4-BE49-F238E27FC236}">
                <a16:creationId xmlns:a16="http://schemas.microsoft.com/office/drawing/2014/main" id="{95FBC57B-34B1-4657-9D3B-0C0E4832B2BC}"/>
              </a:ext>
            </a:extLst>
          </p:cNvPr>
          <p:cNvSpPr>
            <a:spLocks/>
          </p:cNvSpPr>
          <p:nvPr/>
        </p:nvSpPr>
        <p:spPr bwMode="auto">
          <a:xfrm>
            <a:off x="6273800" y="2309813"/>
            <a:ext cx="139700" cy="614362"/>
          </a:xfrm>
          <a:custGeom>
            <a:avLst/>
            <a:gdLst>
              <a:gd name="T0" fmla="*/ 139573 w 140335"/>
              <a:gd name="T1" fmla="*/ 147768 h 582930"/>
              <a:gd name="T2" fmla="*/ 69786 w 140335"/>
              <a:gd name="T3" fmla="*/ 0 h 582930"/>
              <a:gd name="T4" fmla="*/ 0 w 140335"/>
              <a:gd name="T5" fmla="*/ 147768 h 582930"/>
              <a:gd name="T6" fmla="*/ 62960 w 140335"/>
              <a:gd name="T7" fmla="*/ 94153 h 582930"/>
              <a:gd name="T8" fmla="*/ 62960 w 140335"/>
              <a:gd name="T9" fmla="*/ 88340 h 582930"/>
              <a:gd name="T10" fmla="*/ 76614 w 140335"/>
              <a:gd name="T11" fmla="*/ 88340 h 582930"/>
              <a:gd name="T12" fmla="*/ 76614 w 140335"/>
              <a:gd name="T13" fmla="*/ 94153 h 582930"/>
              <a:gd name="T14" fmla="*/ 139573 w 140335"/>
              <a:gd name="T15" fmla="*/ 147768 h 582930"/>
              <a:gd name="T16" fmla="*/ 69786 w 140335"/>
              <a:gd name="T17" fmla="*/ 88340 h 582930"/>
              <a:gd name="T18" fmla="*/ 62960 w 140335"/>
              <a:gd name="T19" fmla="*/ 88340 h 582930"/>
              <a:gd name="T20" fmla="*/ 62960 w 140335"/>
              <a:gd name="T21" fmla="*/ 94153 h 582930"/>
              <a:gd name="T22" fmla="*/ 69786 w 140335"/>
              <a:gd name="T23" fmla="*/ 88340 h 582930"/>
              <a:gd name="T24" fmla="*/ 76614 w 140335"/>
              <a:gd name="T25" fmla="*/ 614362 h 582930"/>
              <a:gd name="T26" fmla="*/ 76614 w 140335"/>
              <a:gd name="T27" fmla="*/ 94153 h 582930"/>
              <a:gd name="T28" fmla="*/ 69786 w 140335"/>
              <a:gd name="T29" fmla="*/ 88340 h 582930"/>
              <a:gd name="T30" fmla="*/ 62960 w 140335"/>
              <a:gd name="T31" fmla="*/ 94153 h 582930"/>
              <a:gd name="T32" fmla="*/ 62960 w 140335"/>
              <a:gd name="T33" fmla="*/ 614362 h 582930"/>
              <a:gd name="T34" fmla="*/ 76614 w 140335"/>
              <a:gd name="T35" fmla="*/ 614362 h 582930"/>
              <a:gd name="T36" fmla="*/ 76614 w 140335"/>
              <a:gd name="T37" fmla="*/ 94153 h 582930"/>
              <a:gd name="T38" fmla="*/ 76614 w 140335"/>
              <a:gd name="T39" fmla="*/ 88340 h 582930"/>
              <a:gd name="T40" fmla="*/ 69786 w 140335"/>
              <a:gd name="T41" fmla="*/ 88340 h 582930"/>
              <a:gd name="T42" fmla="*/ 76614 w 140335"/>
              <a:gd name="T43" fmla="*/ 94153 h 5829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0335" h="582930">
                <a:moveTo>
                  <a:pt x="140207" y="140208"/>
                </a:moveTo>
                <a:lnTo>
                  <a:pt x="70103" y="0"/>
                </a:lnTo>
                <a:lnTo>
                  <a:pt x="0" y="140208"/>
                </a:lnTo>
                <a:lnTo>
                  <a:pt x="63246" y="89336"/>
                </a:lnTo>
                <a:lnTo>
                  <a:pt x="63246" y="83820"/>
                </a:lnTo>
                <a:lnTo>
                  <a:pt x="76962" y="83820"/>
                </a:lnTo>
                <a:lnTo>
                  <a:pt x="76962" y="89336"/>
                </a:lnTo>
                <a:lnTo>
                  <a:pt x="140207" y="140208"/>
                </a:lnTo>
                <a:close/>
              </a:path>
              <a:path w="140335" h="582930">
                <a:moveTo>
                  <a:pt x="70103" y="83820"/>
                </a:moveTo>
                <a:lnTo>
                  <a:pt x="63246" y="83820"/>
                </a:lnTo>
                <a:lnTo>
                  <a:pt x="63246" y="89336"/>
                </a:lnTo>
                <a:lnTo>
                  <a:pt x="70103" y="83820"/>
                </a:lnTo>
                <a:close/>
              </a:path>
              <a:path w="140335" h="582930">
                <a:moveTo>
                  <a:pt x="76962" y="582930"/>
                </a:moveTo>
                <a:lnTo>
                  <a:pt x="76962" y="89336"/>
                </a:lnTo>
                <a:lnTo>
                  <a:pt x="70103" y="83820"/>
                </a:lnTo>
                <a:lnTo>
                  <a:pt x="63246" y="89336"/>
                </a:lnTo>
                <a:lnTo>
                  <a:pt x="63246" y="582930"/>
                </a:lnTo>
                <a:lnTo>
                  <a:pt x="76962" y="582930"/>
                </a:lnTo>
                <a:close/>
              </a:path>
              <a:path w="140335" h="582930">
                <a:moveTo>
                  <a:pt x="76962" y="89336"/>
                </a:moveTo>
                <a:lnTo>
                  <a:pt x="76962" y="83820"/>
                </a:lnTo>
                <a:lnTo>
                  <a:pt x="70103" y="83820"/>
                </a:lnTo>
                <a:lnTo>
                  <a:pt x="76962" y="89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49" name="object 10">
            <a:extLst>
              <a:ext uri="{FF2B5EF4-FFF2-40B4-BE49-F238E27FC236}">
                <a16:creationId xmlns:a16="http://schemas.microsoft.com/office/drawing/2014/main" id="{3BEE3832-A85C-483E-AD32-874D623C8995}"/>
              </a:ext>
            </a:extLst>
          </p:cNvPr>
          <p:cNvSpPr>
            <a:spLocks/>
          </p:cNvSpPr>
          <p:nvPr/>
        </p:nvSpPr>
        <p:spPr bwMode="auto">
          <a:xfrm>
            <a:off x="8251825" y="2344738"/>
            <a:ext cx="141288" cy="582612"/>
          </a:xfrm>
          <a:custGeom>
            <a:avLst/>
            <a:gdLst>
              <a:gd name="T0" fmla="*/ 141159 w 140335"/>
              <a:gd name="T1" fmla="*/ 140132 h 582930"/>
              <a:gd name="T2" fmla="*/ 70579 w 140335"/>
              <a:gd name="T3" fmla="*/ 0 h 582930"/>
              <a:gd name="T4" fmla="*/ 0 w 140335"/>
              <a:gd name="T5" fmla="*/ 140132 h 582930"/>
              <a:gd name="T6" fmla="*/ 63675 w 140335"/>
              <a:gd name="T7" fmla="*/ 89287 h 582930"/>
              <a:gd name="T8" fmla="*/ 63675 w 140335"/>
              <a:gd name="T9" fmla="*/ 83774 h 582930"/>
              <a:gd name="T10" fmla="*/ 77485 w 140335"/>
              <a:gd name="T11" fmla="*/ 83774 h 582930"/>
              <a:gd name="T12" fmla="*/ 77485 w 140335"/>
              <a:gd name="T13" fmla="*/ 89287 h 582930"/>
              <a:gd name="T14" fmla="*/ 141159 w 140335"/>
              <a:gd name="T15" fmla="*/ 140132 h 582930"/>
              <a:gd name="T16" fmla="*/ 70579 w 140335"/>
              <a:gd name="T17" fmla="*/ 83774 h 582930"/>
              <a:gd name="T18" fmla="*/ 63675 w 140335"/>
              <a:gd name="T19" fmla="*/ 83774 h 582930"/>
              <a:gd name="T20" fmla="*/ 63675 w 140335"/>
              <a:gd name="T21" fmla="*/ 89287 h 582930"/>
              <a:gd name="T22" fmla="*/ 70579 w 140335"/>
              <a:gd name="T23" fmla="*/ 83774 h 582930"/>
              <a:gd name="T24" fmla="*/ 77485 w 140335"/>
              <a:gd name="T25" fmla="*/ 582612 h 582930"/>
              <a:gd name="T26" fmla="*/ 77485 w 140335"/>
              <a:gd name="T27" fmla="*/ 89287 h 582930"/>
              <a:gd name="T28" fmla="*/ 70579 w 140335"/>
              <a:gd name="T29" fmla="*/ 83774 h 582930"/>
              <a:gd name="T30" fmla="*/ 63675 w 140335"/>
              <a:gd name="T31" fmla="*/ 89287 h 582930"/>
              <a:gd name="T32" fmla="*/ 63675 w 140335"/>
              <a:gd name="T33" fmla="*/ 582612 h 582930"/>
              <a:gd name="T34" fmla="*/ 77485 w 140335"/>
              <a:gd name="T35" fmla="*/ 582612 h 582930"/>
              <a:gd name="T36" fmla="*/ 77485 w 140335"/>
              <a:gd name="T37" fmla="*/ 89287 h 582930"/>
              <a:gd name="T38" fmla="*/ 77485 w 140335"/>
              <a:gd name="T39" fmla="*/ 83774 h 582930"/>
              <a:gd name="T40" fmla="*/ 70579 w 140335"/>
              <a:gd name="T41" fmla="*/ 83774 h 582930"/>
              <a:gd name="T42" fmla="*/ 77485 w 140335"/>
              <a:gd name="T43" fmla="*/ 89287 h 5829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0335" h="582930">
                <a:moveTo>
                  <a:pt x="140207" y="140208"/>
                </a:moveTo>
                <a:lnTo>
                  <a:pt x="70103" y="0"/>
                </a:lnTo>
                <a:lnTo>
                  <a:pt x="0" y="140208"/>
                </a:lnTo>
                <a:lnTo>
                  <a:pt x="63246" y="89336"/>
                </a:lnTo>
                <a:lnTo>
                  <a:pt x="63246" y="83820"/>
                </a:lnTo>
                <a:lnTo>
                  <a:pt x="76962" y="83820"/>
                </a:lnTo>
                <a:lnTo>
                  <a:pt x="76962" y="89336"/>
                </a:lnTo>
                <a:lnTo>
                  <a:pt x="140207" y="140208"/>
                </a:lnTo>
                <a:close/>
              </a:path>
              <a:path w="140335" h="582930">
                <a:moveTo>
                  <a:pt x="70103" y="83820"/>
                </a:moveTo>
                <a:lnTo>
                  <a:pt x="63246" y="83820"/>
                </a:lnTo>
                <a:lnTo>
                  <a:pt x="63246" y="89336"/>
                </a:lnTo>
                <a:lnTo>
                  <a:pt x="70103" y="83820"/>
                </a:lnTo>
                <a:close/>
              </a:path>
              <a:path w="140335" h="582930">
                <a:moveTo>
                  <a:pt x="76962" y="582930"/>
                </a:moveTo>
                <a:lnTo>
                  <a:pt x="76962" y="89336"/>
                </a:lnTo>
                <a:lnTo>
                  <a:pt x="70103" y="83820"/>
                </a:lnTo>
                <a:lnTo>
                  <a:pt x="63246" y="89336"/>
                </a:lnTo>
                <a:lnTo>
                  <a:pt x="63246" y="582930"/>
                </a:lnTo>
                <a:lnTo>
                  <a:pt x="76962" y="582930"/>
                </a:lnTo>
                <a:close/>
              </a:path>
              <a:path w="140335" h="582930">
                <a:moveTo>
                  <a:pt x="76962" y="89336"/>
                </a:moveTo>
                <a:lnTo>
                  <a:pt x="76962" y="83820"/>
                </a:lnTo>
                <a:lnTo>
                  <a:pt x="70103" y="83820"/>
                </a:lnTo>
                <a:lnTo>
                  <a:pt x="76962" y="89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50" name="object 10">
            <a:extLst>
              <a:ext uri="{FF2B5EF4-FFF2-40B4-BE49-F238E27FC236}">
                <a16:creationId xmlns:a16="http://schemas.microsoft.com/office/drawing/2014/main" id="{DD5A8048-66DD-4F0B-85E8-FED0BD8011C1}"/>
              </a:ext>
            </a:extLst>
          </p:cNvPr>
          <p:cNvSpPr>
            <a:spLocks/>
          </p:cNvSpPr>
          <p:nvPr/>
        </p:nvSpPr>
        <p:spPr bwMode="auto">
          <a:xfrm>
            <a:off x="7596188" y="2327276"/>
            <a:ext cx="139700" cy="582613"/>
          </a:xfrm>
          <a:custGeom>
            <a:avLst/>
            <a:gdLst>
              <a:gd name="T0" fmla="*/ 139573 w 140335"/>
              <a:gd name="T1" fmla="*/ 140132 h 582930"/>
              <a:gd name="T2" fmla="*/ 69786 w 140335"/>
              <a:gd name="T3" fmla="*/ 0 h 582930"/>
              <a:gd name="T4" fmla="*/ 0 w 140335"/>
              <a:gd name="T5" fmla="*/ 140132 h 582930"/>
              <a:gd name="T6" fmla="*/ 62960 w 140335"/>
              <a:gd name="T7" fmla="*/ 89287 h 582930"/>
              <a:gd name="T8" fmla="*/ 62960 w 140335"/>
              <a:gd name="T9" fmla="*/ 83774 h 582930"/>
              <a:gd name="T10" fmla="*/ 76614 w 140335"/>
              <a:gd name="T11" fmla="*/ 83774 h 582930"/>
              <a:gd name="T12" fmla="*/ 76614 w 140335"/>
              <a:gd name="T13" fmla="*/ 89287 h 582930"/>
              <a:gd name="T14" fmla="*/ 139573 w 140335"/>
              <a:gd name="T15" fmla="*/ 140132 h 582930"/>
              <a:gd name="T16" fmla="*/ 69786 w 140335"/>
              <a:gd name="T17" fmla="*/ 83774 h 582930"/>
              <a:gd name="T18" fmla="*/ 62960 w 140335"/>
              <a:gd name="T19" fmla="*/ 83774 h 582930"/>
              <a:gd name="T20" fmla="*/ 62960 w 140335"/>
              <a:gd name="T21" fmla="*/ 89287 h 582930"/>
              <a:gd name="T22" fmla="*/ 69786 w 140335"/>
              <a:gd name="T23" fmla="*/ 83774 h 582930"/>
              <a:gd name="T24" fmla="*/ 76614 w 140335"/>
              <a:gd name="T25" fmla="*/ 582613 h 582930"/>
              <a:gd name="T26" fmla="*/ 76614 w 140335"/>
              <a:gd name="T27" fmla="*/ 89287 h 582930"/>
              <a:gd name="T28" fmla="*/ 69786 w 140335"/>
              <a:gd name="T29" fmla="*/ 83774 h 582930"/>
              <a:gd name="T30" fmla="*/ 62960 w 140335"/>
              <a:gd name="T31" fmla="*/ 89287 h 582930"/>
              <a:gd name="T32" fmla="*/ 62960 w 140335"/>
              <a:gd name="T33" fmla="*/ 582613 h 582930"/>
              <a:gd name="T34" fmla="*/ 76614 w 140335"/>
              <a:gd name="T35" fmla="*/ 582613 h 582930"/>
              <a:gd name="T36" fmla="*/ 76614 w 140335"/>
              <a:gd name="T37" fmla="*/ 89287 h 582930"/>
              <a:gd name="T38" fmla="*/ 76614 w 140335"/>
              <a:gd name="T39" fmla="*/ 83774 h 582930"/>
              <a:gd name="T40" fmla="*/ 69786 w 140335"/>
              <a:gd name="T41" fmla="*/ 83774 h 582930"/>
              <a:gd name="T42" fmla="*/ 76614 w 140335"/>
              <a:gd name="T43" fmla="*/ 89287 h 5829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0335" h="582930">
                <a:moveTo>
                  <a:pt x="140207" y="140208"/>
                </a:moveTo>
                <a:lnTo>
                  <a:pt x="70103" y="0"/>
                </a:lnTo>
                <a:lnTo>
                  <a:pt x="0" y="140208"/>
                </a:lnTo>
                <a:lnTo>
                  <a:pt x="63246" y="89336"/>
                </a:lnTo>
                <a:lnTo>
                  <a:pt x="63246" y="83820"/>
                </a:lnTo>
                <a:lnTo>
                  <a:pt x="76962" y="83820"/>
                </a:lnTo>
                <a:lnTo>
                  <a:pt x="76962" y="89336"/>
                </a:lnTo>
                <a:lnTo>
                  <a:pt x="140207" y="140208"/>
                </a:lnTo>
                <a:close/>
              </a:path>
              <a:path w="140335" h="582930">
                <a:moveTo>
                  <a:pt x="70103" y="83820"/>
                </a:moveTo>
                <a:lnTo>
                  <a:pt x="63246" y="83820"/>
                </a:lnTo>
                <a:lnTo>
                  <a:pt x="63246" y="89336"/>
                </a:lnTo>
                <a:lnTo>
                  <a:pt x="70103" y="83820"/>
                </a:lnTo>
                <a:close/>
              </a:path>
              <a:path w="140335" h="582930">
                <a:moveTo>
                  <a:pt x="76962" y="582930"/>
                </a:moveTo>
                <a:lnTo>
                  <a:pt x="76962" y="89336"/>
                </a:lnTo>
                <a:lnTo>
                  <a:pt x="70103" y="83820"/>
                </a:lnTo>
                <a:lnTo>
                  <a:pt x="63246" y="89336"/>
                </a:lnTo>
                <a:lnTo>
                  <a:pt x="63246" y="582930"/>
                </a:lnTo>
                <a:lnTo>
                  <a:pt x="76962" y="582930"/>
                </a:lnTo>
                <a:close/>
              </a:path>
              <a:path w="140335" h="582930">
                <a:moveTo>
                  <a:pt x="76962" y="89336"/>
                </a:moveTo>
                <a:lnTo>
                  <a:pt x="76962" y="83820"/>
                </a:lnTo>
                <a:lnTo>
                  <a:pt x="70103" y="83820"/>
                </a:lnTo>
                <a:lnTo>
                  <a:pt x="76962" y="89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851" name="object 10">
            <a:extLst>
              <a:ext uri="{FF2B5EF4-FFF2-40B4-BE49-F238E27FC236}">
                <a16:creationId xmlns:a16="http://schemas.microsoft.com/office/drawing/2014/main" id="{C6475FF0-3C1F-47EE-BADF-4D05A3369EE5}"/>
              </a:ext>
            </a:extLst>
          </p:cNvPr>
          <p:cNvSpPr>
            <a:spLocks/>
          </p:cNvSpPr>
          <p:nvPr/>
        </p:nvSpPr>
        <p:spPr bwMode="auto">
          <a:xfrm>
            <a:off x="6942138" y="2320926"/>
            <a:ext cx="139700" cy="582613"/>
          </a:xfrm>
          <a:custGeom>
            <a:avLst/>
            <a:gdLst>
              <a:gd name="T0" fmla="*/ 139573 w 140335"/>
              <a:gd name="T1" fmla="*/ 140132 h 582930"/>
              <a:gd name="T2" fmla="*/ 69786 w 140335"/>
              <a:gd name="T3" fmla="*/ 0 h 582930"/>
              <a:gd name="T4" fmla="*/ 0 w 140335"/>
              <a:gd name="T5" fmla="*/ 140132 h 582930"/>
              <a:gd name="T6" fmla="*/ 62960 w 140335"/>
              <a:gd name="T7" fmla="*/ 89287 h 582930"/>
              <a:gd name="T8" fmla="*/ 62960 w 140335"/>
              <a:gd name="T9" fmla="*/ 83774 h 582930"/>
              <a:gd name="T10" fmla="*/ 76614 w 140335"/>
              <a:gd name="T11" fmla="*/ 83774 h 582930"/>
              <a:gd name="T12" fmla="*/ 76614 w 140335"/>
              <a:gd name="T13" fmla="*/ 89287 h 582930"/>
              <a:gd name="T14" fmla="*/ 139573 w 140335"/>
              <a:gd name="T15" fmla="*/ 140132 h 582930"/>
              <a:gd name="T16" fmla="*/ 69786 w 140335"/>
              <a:gd name="T17" fmla="*/ 83774 h 582930"/>
              <a:gd name="T18" fmla="*/ 62960 w 140335"/>
              <a:gd name="T19" fmla="*/ 83774 h 582930"/>
              <a:gd name="T20" fmla="*/ 62960 w 140335"/>
              <a:gd name="T21" fmla="*/ 89287 h 582930"/>
              <a:gd name="T22" fmla="*/ 69786 w 140335"/>
              <a:gd name="T23" fmla="*/ 83774 h 582930"/>
              <a:gd name="T24" fmla="*/ 76614 w 140335"/>
              <a:gd name="T25" fmla="*/ 582613 h 582930"/>
              <a:gd name="T26" fmla="*/ 76614 w 140335"/>
              <a:gd name="T27" fmla="*/ 89287 h 582930"/>
              <a:gd name="T28" fmla="*/ 69786 w 140335"/>
              <a:gd name="T29" fmla="*/ 83774 h 582930"/>
              <a:gd name="T30" fmla="*/ 62960 w 140335"/>
              <a:gd name="T31" fmla="*/ 89287 h 582930"/>
              <a:gd name="T32" fmla="*/ 62960 w 140335"/>
              <a:gd name="T33" fmla="*/ 582613 h 582930"/>
              <a:gd name="T34" fmla="*/ 76614 w 140335"/>
              <a:gd name="T35" fmla="*/ 582613 h 582930"/>
              <a:gd name="T36" fmla="*/ 76614 w 140335"/>
              <a:gd name="T37" fmla="*/ 89287 h 582930"/>
              <a:gd name="T38" fmla="*/ 76614 w 140335"/>
              <a:gd name="T39" fmla="*/ 83774 h 582930"/>
              <a:gd name="T40" fmla="*/ 69786 w 140335"/>
              <a:gd name="T41" fmla="*/ 83774 h 582930"/>
              <a:gd name="T42" fmla="*/ 76614 w 140335"/>
              <a:gd name="T43" fmla="*/ 89287 h 5829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0335" h="582930">
                <a:moveTo>
                  <a:pt x="140207" y="140208"/>
                </a:moveTo>
                <a:lnTo>
                  <a:pt x="70103" y="0"/>
                </a:lnTo>
                <a:lnTo>
                  <a:pt x="0" y="140208"/>
                </a:lnTo>
                <a:lnTo>
                  <a:pt x="63246" y="89336"/>
                </a:lnTo>
                <a:lnTo>
                  <a:pt x="63246" y="83820"/>
                </a:lnTo>
                <a:lnTo>
                  <a:pt x="76962" y="83820"/>
                </a:lnTo>
                <a:lnTo>
                  <a:pt x="76962" y="89336"/>
                </a:lnTo>
                <a:lnTo>
                  <a:pt x="140207" y="140208"/>
                </a:lnTo>
                <a:close/>
              </a:path>
              <a:path w="140335" h="582930">
                <a:moveTo>
                  <a:pt x="70103" y="83820"/>
                </a:moveTo>
                <a:lnTo>
                  <a:pt x="63246" y="83820"/>
                </a:lnTo>
                <a:lnTo>
                  <a:pt x="63246" y="89336"/>
                </a:lnTo>
                <a:lnTo>
                  <a:pt x="70103" y="83820"/>
                </a:lnTo>
                <a:close/>
              </a:path>
              <a:path w="140335" h="582930">
                <a:moveTo>
                  <a:pt x="76962" y="582930"/>
                </a:moveTo>
                <a:lnTo>
                  <a:pt x="76962" y="89336"/>
                </a:lnTo>
                <a:lnTo>
                  <a:pt x="70103" y="83820"/>
                </a:lnTo>
                <a:lnTo>
                  <a:pt x="63246" y="89336"/>
                </a:lnTo>
                <a:lnTo>
                  <a:pt x="63246" y="582930"/>
                </a:lnTo>
                <a:lnTo>
                  <a:pt x="76962" y="582930"/>
                </a:lnTo>
                <a:close/>
              </a:path>
              <a:path w="140335" h="582930">
                <a:moveTo>
                  <a:pt x="76962" y="89336"/>
                </a:moveTo>
                <a:lnTo>
                  <a:pt x="76962" y="83820"/>
                </a:lnTo>
                <a:lnTo>
                  <a:pt x="70103" y="83820"/>
                </a:lnTo>
                <a:lnTo>
                  <a:pt x="76962" y="89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Tree>
    <p:extLst>
      <p:ext uri="{BB962C8B-B14F-4D97-AF65-F5344CB8AC3E}">
        <p14:creationId xmlns:p14="http://schemas.microsoft.com/office/powerpoint/2010/main" val="4249723404"/>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6360A0FA-AA47-4AEA-BF65-1A660B346542}"/>
              </a:ext>
            </a:extLst>
          </p:cNvPr>
          <p:cNvSpPr txBox="1">
            <a:spLocks noChangeArrowheads="1"/>
          </p:cNvSpPr>
          <p:nvPr/>
        </p:nvSpPr>
        <p:spPr bwMode="auto">
          <a:xfrm>
            <a:off x="1992314" y="549276"/>
            <a:ext cx="705643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buFont typeface="Wingdings" panose="05000000000000000000" pitchFamily="2" charset="2"/>
              <a:buNone/>
            </a:pPr>
            <a:r>
              <a:rPr kumimoji="1" lang="zh-CN" altLang="en-US" sz="3600" b="1">
                <a:latin typeface="Arial" panose="020B0604020202020204" pitchFamily="34" charset="0"/>
                <a:ea typeface="黑体" panose="02010609060101010101" pitchFamily="49" charset="-122"/>
              </a:rPr>
              <a:t>直接存储器存取</a:t>
            </a:r>
            <a:r>
              <a:rPr kumimoji="1" lang="en-US" altLang="zh-CN" sz="3600" b="1">
                <a:latin typeface="Arial" panose="020B0604020202020204" pitchFamily="34" charset="0"/>
                <a:ea typeface="黑体" panose="02010609060101010101" pitchFamily="49" charset="-122"/>
              </a:rPr>
              <a:t>DMA</a:t>
            </a:r>
            <a:endParaRPr kumimoji="1" lang="zh-CN" altLang="en-US" sz="3600" b="1">
              <a:latin typeface="Arial" panose="020B0604020202020204" pitchFamily="34" charset="0"/>
              <a:ea typeface="黑体" panose="02010609060101010101" pitchFamily="49" charset="-122"/>
            </a:endParaRPr>
          </a:p>
        </p:txBody>
      </p:sp>
      <p:sp>
        <p:nvSpPr>
          <p:cNvPr id="22531" name="Rectangle 3">
            <a:extLst>
              <a:ext uri="{FF2B5EF4-FFF2-40B4-BE49-F238E27FC236}">
                <a16:creationId xmlns:a16="http://schemas.microsoft.com/office/drawing/2014/main" id="{1D90063D-B768-4D8B-9BB8-3D57F3D0E1E1}"/>
              </a:ext>
            </a:extLst>
          </p:cNvPr>
          <p:cNvSpPr>
            <a:spLocks noChangeArrowheads="1"/>
          </p:cNvSpPr>
          <p:nvPr/>
        </p:nvSpPr>
        <p:spPr bwMode="auto">
          <a:xfrm>
            <a:off x="2279651" y="1700213"/>
            <a:ext cx="8137525"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FontTx/>
              <a:buChar char="•"/>
            </a:pPr>
            <a:r>
              <a:rPr lang="en-US" altLang="zh-CN" sz="2400">
                <a:ea typeface="隶书" panose="02010509060101010101" pitchFamily="49" charset="-122"/>
              </a:rPr>
              <a:t>DMA1</a:t>
            </a:r>
            <a:r>
              <a:rPr lang="zh-CN" altLang="en-US" sz="2400">
                <a:ea typeface="隶书" panose="02010509060101010101" pitchFamily="49" charset="-122"/>
              </a:rPr>
              <a:t>通过</a:t>
            </a:r>
            <a:r>
              <a:rPr lang="en-US" altLang="zh-CN" sz="2400">
                <a:ea typeface="隶书" panose="02010509060101010101" pitchFamily="49" charset="-122"/>
              </a:rPr>
              <a:t>30</a:t>
            </a:r>
            <a:r>
              <a:rPr lang="zh-CN" altLang="en-US" sz="2400">
                <a:ea typeface="隶书" panose="02010509060101010101" pitchFamily="49" charset="-122"/>
              </a:rPr>
              <a:t>（</a:t>
            </a:r>
            <a:r>
              <a:rPr lang="en-US" altLang="zh-CN" sz="2400">
                <a:ea typeface="隶书" panose="02010509060101010101" pitchFamily="49" charset="-122"/>
              </a:rPr>
              <a:t>2</a:t>
            </a:r>
            <a:r>
              <a:rPr lang="zh-CN" altLang="en-US" sz="2400">
                <a:ea typeface="隶书" panose="02010509060101010101" pitchFamily="49" charset="-122"/>
              </a:rPr>
              <a:t>＋</a:t>
            </a:r>
            <a:r>
              <a:rPr lang="en-US" altLang="zh-CN" sz="2400">
                <a:ea typeface="隶书" panose="02010509060101010101" pitchFamily="49" charset="-122"/>
              </a:rPr>
              <a:t>4×7</a:t>
            </a:r>
            <a:r>
              <a:rPr lang="zh-CN" altLang="en-US" sz="2400">
                <a:ea typeface="隶书" panose="02010509060101010101" pitchFamily="49" charset="-122"/>
              </a:rPr>
              <a:t>）个寄存器进行操作 </a:t>
            </a:r>
          </a:p>
        </p:txBody>
      </p:sp>
      <p:pic>
        <p:nvPicPr>
          <p:cNvPr id="22532" name="Picture 8" descr="NQ2H0JKF07GWO5J5TUG@{XY">
            <a:extLst>
              <a:ext uri="{FF2B5EF4-FFF2-40B4-BE49-F238E27FC236}">
                <a16:creationId xmlns:a16="http://schemas.microsoft.com/office/drawing/2014/main" id="{23CDFD39-71D0-4956-931F-9C795B6A7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1" y="2420939"/>
            <a:ext cx="9694863"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131107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8D56A8CB-E9DB-4A3D-8000-27D95A987493}"/>
              </a:ext>
            </a:extLst>
          </p:cNvPr>
          <p:cNvSpPr txBox="1">
            <a:spLocks noChangeArrowheads="1"/>
          </p:cNvSpPr>
          <p:nvPr/>
        </p:nvSpPr>
        <p:spPr bwMode="auto">
          <a:xfrm>
            <a:off x="1774825" y="549276"/>
            <a:ext cx="316865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指令流水线</a:t>
            </a:r>
            <a:endParaRPr kumimoji="1" lang="zh-CN" altLang="en-US" sz="2000" b="1">
              <a:latin typeface="Arial" panose="020B0604020202020204" pitchFamily="34" charset="0"/>
              <a:ea typeface="黑体" panose="02010609060101010101" pitchFamily="49" charset="-122"/>
            </a:endParaRPr>
          </a:p>
        </p:txBody>
      </p:sp>
      <p:sp>
        <p:nvSpPr>
          <p:cNvPr id="4" name="Rectangle 3">
            <a:extLst>
              <a:ext uri="{FF2B5EF4-FFF2-40B4-BE49-F238E27FC236}">
                <a16:creationId xmlns:a16="http://schemas.microsoft.com/office/drawing/2014/main" id="{61A97ACD-C889-483A-9168-64FA37B07311}"/>
              </a:ext>
            </a:extLst>
          </p:cNvPr>
          <p:cNvSpPr>
            <a:spLocks noChangeArrowheads="1"/>
          </p:cNvSpPr>
          <p:nvPr/>
        </p:nvSpPr>
        <p:spPr bwMode="auto">
          <a:xfrm>
            <a:off x="1343025" y="1557338"/>
            <a:ext cx="9145588" cy="408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在</a:t>
            </a:r>
            <a:r>
              <a:rPr lang="en-US" altLang="zh-CN" sz="2800" b="1" spc="30" dirty="0">
                <a:latin typeface="华文楷体" panose="02010600040101010101" pitchFamily="2" charset="-122"/>
                <a:ea typeface="华文楷体" panose="02010600040101010101" pitchFamily="2" charset="-122"/>
                <a:cs typeface="Noto Sans CJK JP Regular"/>
              </a:rPr>
              <a:t>CPU</a:t>
            </a:r>
            <a:r>
              <a:rPr lang="zh-CN" altLang="en-US" sz="2800" b="1" spc="30" dirty="0">
                <a:latin typeface="华文楷体" panose="02010600040101010101" pitchFamily="2" charset="-122"/>
                <a:ea typeface="华文楷体" panose="02010600040101010101" pitchFamily="2" charset="-122"/>
                <a:cs typeface="Noto Sans CJK JP Regular"/>
              </a:rPr>
              <a:t>中由若干不同功能的电路单元组成一条指令流水线，由这些电路单元相互配合执行指令，实现多条指令并行执行，从而提高指令执行速度。</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solidFill>
                  <a:srgbClr val="002060"/>
                </a:solidFill>
                <a:latin typeface="华文楷体" panose="02010600040101010101" pitchFamily="2" charset="-122"/>
                <a:ea typeface="华文楷体" panose="02010600040101010101" pitchFamily="2" charset="-122"/>
                <a:cs typeface="Noto Sans CJK JP Regular"/>
              </a:rPr>
              <a:t>指令流水线技术降低了各部件的空闲时间，提高了指令执行效率。</a:t>
            </a:r>
            <a:endParaRPr lang="zh-CN" altLang="zh-CN" sz="2800" b="1" spc="30" dirty="0">
              <a:solidFill>
                <a:srgbClr val="002060"/>
              </a:solidFill>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理想状况下，</a:t>
            </a:r>
            <a:r>
              <a:rPr lang="en-US" altLang="zh-CN" sz="2800" b="1" spc="30" dirty="0">
                <a:latin typeface="华文楷体" panose="02010600040101010101" pitchFamily="2" charset="-122"/>
                <a:ea typeface="华文楷体" panose="02010600040101010101" pitchFamily="2" charset="-122"/>
                <a:cs typeface="Noto Sans CJK JP Regular"/>
              </a:rPr>
              <a:t> 1</a:t>
            </a:r>
            <a:r>
              <a:rPr lang="zh-CN" altLang="en-US" sz="2800" b="1" spc="30" dirty="0">
                <a:latin typeface="华文楷体" panose="02010600040101010101" pitchFamily="2" charset="-122"/>
                <a:ea typeface="华文楷体" panose="02010600040101010101" pitchFamily="2" charset="-122"/>
                <a:cs typeface="Noto Sans CJK JP Regular"/>
              </a:rPr>
              <a:t>个机器周期可完成</a:t>
            </a:r>
            <a:r>
              <a:rPr lang="en-US" altLang="zh-CN" sz="2800" b="1" spc="30" dirty="0">
                <a:latin typeface="华文楷体" panose="02010600040101010101" pitchFamily="2" charset="-122"/>
                <a:ea typeface="华文楷体" panose="02010600040101010101" pitchFamily="2" charset="-122"/>
                <a:cs typeface="Noto Sans CJK JP Regular"/>
              </a:rPr>
              <a:t>1</a:t>
            </a:r>
            <a:r>
              <a:rPr lang="zh-CN" altLang="en-US" sz="2800" b="1" spc="30" dirty="0">
                <a:latin typeface="华文楷体" panose="02010600040101010101" pitchFamily="2" charset="-122"/>
                <a:ea typeface="华文楷体" panose="02010600040101010101" pitchFamily="2" charset="-122"/>
                <a:cs typeface="Noto Sans CJK JP Regular"/>
              </a:rPr>
              <a:t>条指令的执行。因程序跳转、或总线访问冲突（如取操作数和存储结果都需要占用总线）等原因，达不到上述效果。</a:t>
            </a:r>
            <a:endParaRPr lang="zh-CN"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endParaRPr lang="en-US" altLang="zh-CN" sz="2800" b="1" spc="30" dirty="0">
              <a:latin typeface="华文楷体" panose="02010600040101010101" pitchFamily="2" charset="-122"/>
              <a:ea typeface="华文楷体" panose="02010600040101010101" pitchFamily="2" charset="-122"/>
              <a:cs typeface="Noto Sans CJK JP Regular"/>
            </a:endParaRPr>
          </a:p>
        </p:txBody>
      </p:sp>
    </p:spTree>
    <p:extLst>
      <p:ext uri="{BB962C8B-B14F-4D97-AF65-F5344CB8AC3E}">
        <p14:creationId xmlns:p14="http://schemas.microsoft.com/office/powerpoint/2010/main" val="3297251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6A11567-AED4-4016-8276-4A17C48B4FFE}"/>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03E88B72-0BA4-4F81-A096-381F1424F498}"/>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3</a:t>
            </a:r>
            <a:r>
              <a:rPr lang="zh-CN" altLang="en-US" sz="3200" b="1">
                <a:solidFill>
                  <a:schemeClr val="tx2"/>
                </a:solidFill>
                <a:latin typeface="黑体" panose="02010609060101010101" pitchFamily="49" charset="-122"/>
                <a:ea typeface="黑体" panose="02010609060101010101" pitchFamily="49" charset="-122"/>
              </a:rPr>
              <a:t>章 存储器管理</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89B00FC0-0702-4A9D-8D4F-C7FC0B06213D}"/>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2016257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A3852067-A01A-4FC7-8B87-97B757E4686C}"/>
              </a:ext>
            </a:extLst>
          </p:cNvPr>
          <p:cNvSpPr txBox="1">
            <a:spLocks noChangeArrowheads="1"/>
          </p:cNvSpPr>
          <p:nvPr/>
        </p:nvSpPr>
        <p:spPr bwMode="auto">
          <a:xfrm>
            <a:off x="1774825" y="549276"/>
            <a:ext cx="56896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程序访问的局部性原理</a:t>
            </a:r>
          </a:p>
        </p:txBody>
      </p:sp>
      <p:sp>
        <p:nvSpPr>
          <p:cNvPr id="2" name="矩形 1">
            <a:extLst>
              <a:ext uri="{FF2B5EF4-FFF2-40B4-BE49-F238E27FC236}">
                <a16:creationId xmlns:a16="http://schemas.microsoft.com/office/drawing/2014/main" id="{6E024FAE-1E27-4AEA-AC07-D433C9F3527F}"/>
              </a:ext>
            </a:extLst>
          </p:cNvPr>
          <p:cNvSpPr/>
          <p:nvPr/>
        </p:nvSpPr>
        <p:spPr>
          <a:xfrm>
            <a:off x="1847850" y="2300288"/>
            <a:ext cx="8496300" cy="3205162"/>
          </a:xfrm>
          <a:prstGeom prst="rect">
            <a:avLst/>
          </a:prstGeom>
        </p:spPr>
        <p:txBody>
          <a:bodyPr>
            <a:spAutoFit/>
          </a:bodyPr>
          <a:lstStyle>
            <a:lvl1pPr marL="468313" indent="-4572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lnSpc>
                <a:spcPct val="101000"/>
              </a:lnSpc>
              <a:spcBef>
                <a:spcPts val="1038"/>
              </a:spcBef>
              <a:buFont typeface="Wingdings" panose="05000000000000000000" pitchFamily="2" charset="2"/>
              <a:buChar char="Ø"/>
            </a:pPr>
            <a:r>
              <a:rPr lang="zh-CN" altLang="en-US" sz="3200" b="1">
                <a:solidFill>
                  <a:srgbClr val="C00000"/>
                </a:solidFill>
                <a:latin typeface="华文楷体" panose="02010600040101010101" pitchFamily="2" charset="-122"/>
                <a:ea typeface="华文楷体" panose="02010600040101010101" pitchFamily="2" charset="-122"/>
                <a:cs typeface="Noto Sans CJK JP Regular"/>
              </a:rPr>
              <a:t>空间局部性：</a:t>
            </a:r>
            <a:r>
              <a:rPr lang="zh-CN" altLang="en-US" sz="3200" b="1">
                <a:latin typeface="华文楷体" panose="02010600040101010101" pitchFamily="2" charset="-122"/>
                <a:ea typeface="华文楷体" panose="02010600040101010101" pitchFamily="2" charset="-122"/>
                <a:cs typeface="Noto Sans CJK JP Regular"/>
              </a:rPr>
              <a:t>在一个较短的时间间隔内，程序产生的地址往往集中在存储器逻辑地址空间很小的范围内。</a:t>
            </a:r>
            <a:endParaRPr lang="en-US" altLang="zh-CN" sz="3200" b="1">
              <a:latin typeface="华文楷体" panose="02010600040101010101" pitchFamily="2" charset="-122"/>
              <a:ea typeface="华文楷体" panose="02010600040101010101" pitchFamily="2" charset="-122"/>
              <a:cs typeface="Noto Sans CJK JP Regular"/>
            </a:endParaRPr>
          </a:p>
          <a:p>
            <a:pPr algn="just" eaLnBrk="1" hangingPunct="1">
              <a:lnSpc>
                <a:spcPct val="101000"/>
              </a:lnSpc>
              <a:spcBef>
                <a:spcPts val="1038"/>
              </a:spcBef>
              <a:buFont typeface="Wingdings" panose="05000000000000000000" pitchFamily="2" charset="2"/>
              <a:buChar char="Ø"/>
            </a:pPr>
            <a:r>
              <a:rPr lang="zh-CN" altLang="en-US" sz="3200" b="1">
                <a:solidFill>
                  <a:srgbClr val="C00000"/>
                </a:solidFill>
                <a:latin typeface="华文楷体" panose="02010600040101010101" pitchFamily="2" charset="-122"/>
                <a:ea typeface="华文楷体" panose="02010600040101010101" pitchFamily="2" charset="-122"/>
                <a:cs typeface="Noto Sans CJK JP Regular"/>
              </a:rPr>
              <a:t>时间局部性</a:t>
            </a:r>
            <a:r>
              <a:rPr lang="en-US" altLang="zh-CN" sz="3200" b="1">
                <a:solidFill>
                  <a:srgbClr val="C00000"/>
                </a:solidFill>
                <a:latin typeface="华文楷体" panose="02010600040101010101" pitchFamily="2" charset="-122"/>
                <a:ea typeface="华文楷体" panose="02010600040101010101" pitchFamily="2" charset="-122"/>
                <a:cs typeface="Noto Sans CJK JP Regular"/>
              </a:rPr>
              <a:t>:</a:t>
            </a:r>
            <a:r>
              <a:rPr lang="zh-CN" altLang="en-US" sz="3200" b="1">
                <a:latin typeface="华文楷体" panose="02010600040101010101" pitchFamily="2" charset="-122"/>
                <a:ea typeface="华文楷体" panose="02010600040101010101" pitchFamily="2" charset="-122"/>
                <a:cs typeface="Noto Sans CJK JP Regular"/>
              </a:rPr>
              <a:t>指令地址是连续的，加上循环和子程序的重复执行，在一小段时间内，最近被访问过的程序和数据很可能再次被访问。</a:t>
            </a:r>
          </a:p>
        </p:txBody>
      </p:sp>
      <p:sp>
        <p:nvSpPr>
          <p:cNvPr id="3" name="矩形 2">
            <a:extLst>
              <a:ext uri="{FF2B5EF4-FFF2-40B4-BE49-F238E27FC236}">
                <a16:creationId xmlns:a16="http://schemas.microsoft.com/office/drawing/2014/main" id="{D9B5033B-1330-42B0-9ED3-37445E23E5AB}"/>
              </a:ext>
            </a:extLst>
          </p:cNvPr>
          <p:cNvSpPr/>
          <p:nvPr/>
        </p:nvSpPr>
        <p:spPr>
          <a:xfrm>
            <a:off x="2351089" y="1557339"/>
            <a:ext cx="6289675" cy="522287"/>
          </a:xfrm>
          <a:prstGeom prst="rect">
            <a:avLst/>
          </a:prstGeom>
        </p:spPr>
        <p:txBody>
          <a:bodyPr wrap="none">
            <a:spAutoFit/>
          </a:bodyPr>
          <a:lstStyle/>
          <a:p>
            <a:pPr>
              <a:defRPr/>
            </a:pPr>
            <a:r>
              <a:rPr lang="zh-CN" altLang="en-US" sz="2800" dirty="0">
                <a:solidFill>
                  <a:srgbClr val="7030A0"/>
                </a:solidFill>
                <a:latin typeface="+mj-ea"/>
                <a:ea typeface="+mj-ea"/>
              </a:rPr>
              <a:t>对大量典型程序运行实例的分析表明：</a:t>
            </a:r>
          </a:p>
        </p:txBody>
      </p:sp>
      <p:sp>
        <p:nvSpPr>
          <p:cNvPr id="4" name="矩形 3">
            <a:extLst>
              <a:ext uri="{FF2B5EF4-FFF2-40B4-BE49-F238E27FC236}">
                <a16:creationId xmlns:a16="http://schemas.microsoft.com/office/drawing/2014/main" id="{68BD09E5-9A41-4C6E-9E21-E34ACC365155}"/>
              </a:ext>
            </a:extLst>
          </p:cNvPr>
          <p:cNvSpPr/>
          <p:nvPr/>
        </p:nvSpPr>
        <p:spPr>
          <a:xfrm>
            <a:off x="1992313" y="5589589"/>
            <a:ext cx="8496300" cy="954087"/>
          </a:xfrm>
          <a:prstGeom prst="rect">
            <a:avLst/>
          </a:prstGeom>
        </p:spPr>
        <p:txBody>
          <a:bodyPr>
            <a:spAutoFit/>
          </a:bodyPr>
          <a:lstStyle/>
          <a:p>
            <a:pPr>
              <a:defRPr/>
            </a:pPr>
            <a:r>
              <a:rPr lang="zh-CN" altLang="en-US" sz="2800" dirty="0">
                <a:solidFill>
                  <a:srgbClr val="008000"/>
                </a:solidFill>
                <a:latin typeface="+mj-ea"/>
                <a:ea typeface="+mj-ea"/>
              </a:rPr>
              <a:t>程序访问的局部性，导致出现了对局部范围的存储器地址访问频繁、而对其它地址访问甚少的现象。</a:t>
            </a:r>
          </a:p>
        </p:txBody>
      </p:sp>
    </p:spTree>
    <p:extLst>
      <p:ext uri="{BB962C8B-B14F-4D97-AF65-F5344CB8AC3E}">
        <p14:creationId xmlns:p14="http://schemas.microsoft.com/office/powerpoint/2010/main" val="89903052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AC81BBEE-B5A0-47E5-9657-90CBD0834EC2}"/>
              </a:ext>
            </a:extLst>
          </p:cNvPr>
          <p:cNvSpPr txBox="1">
            <a:spLocks noChangeArrowheads="1"/>
          </p:cNvSpPr>
          <p:nvPr/>
        </p:nvSpPr>
        <p:spPr bwMode="auto">
          <a:xfrm>
            <a:off x="1774826" y="549276"/>
            <a:ext cx="47529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多级存储体系结构</a:t>
            </a:r>
          </a:p>
        </p:txBody>
      </p:sp>
      <p:sp>
        <p:nvSpPr>
          <p:cNvPr id="14339" name="Text Box 3">
            <a:extLst>
              <a:ext uri="{FF2B5EF4-FFF2-40B4-BE49-F238E27FC236}">
                <a16:creationId xmlns:a16="http://schemas.microsoft.com/office/drawing/2014/main" id="{9DC87B16-303F-42FB-83FD-3DD13B7FCC8D}"/>
              </a:ext>
            </a:extLst>
          </p:cNvPr>
          <p:cNvSpPr txBox="1">
            <a:spLocks noChangeArrowheads="1"/>
          </p:cNvSpPr>
          <p:nvPr/>
        </p:nvSpPr>
        <p:spPr bwMode="auto">
          <a:xfrm>
            <a:off x="2166938" y="1557338"/>
            <a:ext cx="568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b="1">
                <a:solidFill>
                  <a:srgbClr val="060BCA"/>
                </a:solidFill>
                <a:latin typeface="黑体" panose="02010609060101010101" pitchFamily="49" charset="-122"/>
                <a:ea typeface="黑体" panose="02010609060101010101" pitchFamily="49" charset="-122"/>
              </a:rPr>
              <a:t>主存储器（内存，</a:t>
            </a:r>
            <a:r>
              <a:rPr lang="en-US" altLang="zh-CN" sz="2400" b="1">
                <a:solidFill>
                  <a:srgbClr val="060BCA"/>
                </a:solidFill>
                <a:latin typeface="黑体" panose="02010609060101010101" pitchFamily="49" charset="-122"/>
                <a:ea typeface="黑体" panose="02010609060101010101" pitchFamily="49" charset="-122"/>
              </a:rPr>
              <a:t>Main Memory</a:t>
            </a:r>
            <a:r>
              <a:rPr lang="zh-CN" altLang="en-US" sz="2400" b="1">
                <a:solidFill>
                  <a:srgbClr val="060BCA"/>
                </a:solidFill>
                <a:latin typeface="黑体" panose="02010609060101010101" pitchFamily="49" charset="-122"/>
                <a:ea typeface="黑体" panose="02010609060101010101" pitchFamily="49" charset="-122"/>
              </a:rPr>
              <a:t>）</a:t>
            </a:r>
            <a:r>
              <a:rPr lang="zh-CN" altLang="en-US" sz="2400">
                <a:solidFill>
                  <a:srgbClr val="060BCA"/>
                </a:solidFill>
              </a:rPr>
              <a:t> </a:t>
            </a:r>
          </a:p>
        </p:txBody>
      </p:sp>
      <p:sp>
        <p:nvSpPr>
          <p:cNvPr id="14340" name="Rectangle 4">
            <a:extLst>
              <a:ext uri="{FF2B5EF4-FFF2-40B4-BE49-F238E27FC236}">
                <a16:creationId xmlns:a16="http://schemas.microsoft.com/office/drawing/2014/main" id="{721E8CA6-861A-4F4C-842A-DC9BC9DA044A}"/>
              </a:ext>
            </a:extLst>
          </p:cNvPr>
          <p:cNvSpPr>
            <a:spLocks noChangeArrowheads="1"/>
          </p:cNvSpPr>
          <p:nvPr/>
        </p:nvSpPr>
        <p:spPr bwMode="auto">
          <a:xfrm>
            <a:off x="2166939" y="4437063"/>
            <a:ext cx="5710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2400" b="1">
                <a:solidFill>
                  <a:srgbClr val="008000"/>
                </a:solidFill>
                <a:latin typeface="黑体" panose="02010609060101010101" pitchFamily="49" charset="-122"/>
                <a:ea typeface="黑体" panose="02010609060101010101" pitchFamily="49" charset="-122"/>
              </a:rPr>
              <a:t>辅助存储器（外存，</a:t>
            </a:r>
            <a:r>
              <a:rPr kumimoji="1" lang="en-US" altLang="zh-CN" sz="2400" b="1">
                <a:solidFill>
                  <a:srgbClr val="008000"/>
                </a:solidFill>
                <a:latin typeface="黑体" panose="02010609060101010101" pitchFamily="49" charset="-122"/>
                <a:ea typeface="黑体" panose="02010609060101010101" pitchFamily="49" charset="-122"/>
              </a:rPr>
              <a:t>External Memory</a:t>
            </a:r>
            <a:r>
              <a:rPr kumimoji="1" lang="zh-CN" altLang="en-US" sz="2400" b="1">
                <a:solidFill>
                  <a:srgbClr val="008000"/>
                </a:solidFill>
                <a:latin typeface="黑体" panose="02010609060101010101" pitchFamily="49" charset="-122"/>
                <a:ea typeface="黑体" panose="02010609060101010101" pitchFamily="49" charset="-122"/>
              </a:rPr>
              <a:t>）</a:t>
            </a:r>
            <a:r>
              <a:rPr kumimoji="1" lang="zh-CN" altLang="en-US" sz="2400">
                <a:solidFill>
                  <a:srgbClr val="008000"/>
                </a:solidFill>
                <a:latin typeface="黑体" panose="02010609060101010101" pitchFamily="49" charset="-122"/>
                <a:ea typeface="黑体" panose="02010609060101010101" pitchFamily="49" charset="-122"/>
              </a:rPr>
              <a:t> </a:t>
            </a:r>
          </a:p>
        </p:txBody>
      </p:sp>
      <p:sp>
        <p:nvSpPr>
          <p:cNvPr id="14341" name="Rectangle 5">
            <a:extLst>
              <a:ext uri="{FF2B5EF4-FFF2-40B4-BE49-F238E27FC236}">
                <a16:creationId xmlns:a16="http://schemas.microsoft.com/office/drawing/2014/main" id="{8E1A2F8A-4082-49AC-BA6D-EF8AF0BF6594}"/>
              </a:ext>
            </a:extLst>
          </p:cNvPr>
          <p:cNvSpPr>
            <a:spLocks noChangeArrowheads="1"/>
          </p:cNvSpPr>
          <p:nvPr/>
        </p:nvSpPr>
        <p:spPr bwMode="auto">
          <a:xfrm>
            <a:off x="2006600" y="2028825"/>
            <a:ext cx="85725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200" b="1">
                <a:latin typeface="宋体" panose="02010600030101010101" pitchFamily="2" charset="-122"/>
              </a:rPr>
              <a:t>CPU</a:t>
            </a:r>
            <a:r>
              <a:rPr lang="zh-CN" altLang="en-US" sz="2200" b="1">
                <a:latin typeface="宋体" panose="02010600030101010101" pitchFamily="2" charset="-122"/>
              </a:rPr>
              <a:t>可直接访问，存放正在执行或经常使用的程序及数据。一般由半导体存储器构成，通常装在主板上。存取速度快，但容量小。</a:t>
            </a:r>
          </a:p>
        </p:txBody>
      </p:sp>
      <p:sp>
        <p:nvSpPr>
          <p:cNvPr id="14342" name="AutoShape 6">
            <a:extLst>
              <a:ext uri="{FF2B5EF4-FFF2-40B4-BE49-F238E27FC236}">
                <a16:creationId xmlns:a16="http://schemas.microsoft.com/office/drawing/2014/main" id="{9BA78A62-E1B3-48B3-9E0D-6161C1F444D2}"/>
              </a:ext>
            </a:extLst>
          </p:cNvPr>
          <p:cNvSpPr>
            <a:spLocks/>
          </p:cNvSpPr>
          <p:nvPr/>
        </p:nvSpPr>
        <p:spPr bwMode="auto">
          <a:xfrm>
            <a:off x="1825625" y="1774825"/>
            <a:ext cx="215900" cy="4216400"/>
          </a:xfrm>
          <a:prstGeom prst="leftBrace">
            <a:avLst>
              <a:gd name="adj1" fmla="val 12224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4343" name="Rectangle 7">
            <a:extLst>
              <a:ext uri="{FF2B5EF4-FFF2-40B4-BE49-F238E27FC236}">
                <a16:creationId xmlns:a16="http://schemas.microsoft.com/office/drawing/2014/main" id="{6EC143CF-98D6-45D9-B728-A52133F28F4B}"/>
              </a:ext>
            </a:extLst>
          </p:cNvPr>
          <p:cNvSpPr>
            <a:spLocks noChangeArrowheads="1"/>
          </p:cNvSpPr>
          <p:nvPr/>
        </p:nvSpPr>
        <p:spPr bwMode="auto">
          <a:xfrm>
            <a:off x="2087564" y="2994026"/>
            <a:ext cx="5826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2400" b="1">
                <a:solidFill>
                  <a:srgbClr val="C00000"/>
                </a:solidFill>
                <a:latin typeface="黑体" panose="02010609060101010101" pitchFamily="49" charset="-122"/>
                <a:ea typeface="黑体" panose="02010609060101010101" pitchFamily="49" charset="-122"/>
              </a:rPr>
              <a:t>高速缓冲存储器（缓存，</a:t>
            </a:r>
            <a:r>
              <a:rPr kumimoji="1" lang="en-US" altLang="zh-CN" sz="2400" b="1">
                <a:solidFill>
                  <a:srgbClr val="C00000"/>
                </a:solidFill>
                <a:latin typeface="黑体" panose="02010609060101010101" pitchFamily="49" charset="-122"/>
                <a:ea typeface="黑体" panose="02010609060101010101" pitchFamily="49" charset="-122"/>
              </a:rPr>
              <a:t>Cache Memory</a:t>
            </a:r>
            <a:r>
              <a:rPr kumimoji="1" lang="zh-CN" altLang="en-US" sz="2400" b="1">
                <a:solidFill>
                  <a:srgbClr val="C00000"/>
                </a:solidFill>
                <a:latin typeface="黑体" panose="02010609060101010101" pitchFamily="49" charset="-122"/>
                <a:ea typeface="黑体" panose="02010609060101010101" pitchFamily="49" charset="-122"/>
              </a:rPr>
              <a:t>）</a:t>
            </a:r>
            <a:r>
              <a:rPr kumimoji="1" lang="zh-CN" altLang="en-US">
                <a:solidFill>
                  <a:srgbClr val="C00000"/>
                </a:solidFill>
              </a:rPr>
              <a:t> </a:t>
            </a:r>
          </a:p>
        </p:txBody>
      </p:sp>
      <p:sp>
        <p:nvSpPr>
          <p:cNvPr id="14344" name="Rectangle 8">
            <a:extLst>
              <a:ext uri="{FF2B5EF4-FFF2-40B4-BE49-F238E27FC236}">
                <a16:creationId xmlns:a16="http://schemas.microsoft.com/office/drawing/2014/main" id="{59D49BA4-9DB2-4D12-8422-E6EC23B85233}"/>
              </a:ext>
            </a:extLst>
          </p:cNvPr>
          <p:cNvSpPr>
            <a:spLocks noChangeArrowheads="1"/>
          </p:cNvSpPr>
          <p:nvPr/>
        </p:nvSpPr>
        <p:spPr bwMode="auto">
          <a:xfrm>
            <a:off x="2141539" y="4905376"/>
            <a:ext cx="8529637" cy="144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200" b="1">
                <a:latin typeface="宋体" panose="02010600030101010101" pitchFamily="2" charset="-122"/>
              </a:rPr>
              <a:t>CPU</a:t>
            </a:r>
            <a:r>
              <a:rPr lang="zh-CN" altLang="en-US" sz="2200" b="1">
                <a:latin typeface="宋体" panose="02010600030101010101" pitchFamily="2" charset="-122"/>
              </a:rPr>
              <a:t>不能直接访问，存放不常使用的程序和数据 。属计算机的外部设备</a:t>
            </a:r>
            <a:r>
              <a:rPr lang="en-US" altLang="zh-CN" sz="2200" b="1">
                <a:latin typeface="宋体" panose="02010600030101010101" pitchFamily="2" charset="-122"/>
              </a:rPr>
              <a:t>,</a:t>
            </a:r>
            <a:r>
              <a:rPr lang="zh-CN" altLang="en-US" sz="2200" b="1">
                <a:latin typeface="宋体" panose="02010600030101010101" pitchFamily="2" charset="-122"/>
              </a:rPr>
              <a:t>是为弥补内存容量不足而配置的，容量大，成本低，所存储信息可长期保存，但存取速度慢。需专门的驱动设备才能访问，如硬盘、软盘驱动器等。</a:t>
            </a:r>
          </a:p>
        </p:txBody>
      </p:sp>
      <p:sp>
        <p:nvSpPr>
          <p:cNvPr id="14345" name="Rectangle 9">
            <a:extLst>
              <a:ext uri="{FF2B5EF4-FFF2-40B4-BE49-F238E27FC236}">
                <a16:creationId xmlns:a16="http://schemas.microsoft.com/office/drawing/2014/main" id="{17E9EA66-A22D-4EA1-A1D6-D437505DA037}"/>
              </a:ext>
            </a:extLst>
          </p:cNvPr>
          <p:cNvSpPr>
            <a:spLocks noChangeArrowheads="1"/>
          </p:cNvSpPr>
          <p:nvPr/>
        </p:nvSpPr>
        <p:spPr bwMode="auto">
          <a:xfrm>
            <a:off x="2087563" y="3475039"/>
            <a:ext cx="8469312"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200" b="1">
                <a:latin typeface="宋体" panose="02010600030101010101" pitchFamily="2" charset="-122"/>
              </a:rPr>
              <a:t>位于主存与</a:t>
            </a:r>
            <a:r>
              <a:rPr lang="en-US" altLang="zh-CN" sz="2200" b="1">
                <a:latin typeface="宋体" panose="02010600030101010101" pitchFamily="2" charset="-122"/>
              </a:rPr>
              <a:t>CPU</a:t>
            </a:r>
            <a:r>
              <a:rPr lang="zh-CN" altLang="en-US" sz="2200" b="1">
                <a:latin typeface="宋体" panose="02010600030101010101" pitchFamily="2" charset="-122"/>
              </a:rPr>
              <a:t>之间，其存取速度非常快，但存储容量更小，可用来解决存取速度与存储容量之间的矛盾，提高整个系统的运行速度。</a:t>
            </a:r>
            <a:r>
              <a:rPr kumimoji="1" lang="zh-CN" altLang="en-US" sz="2200" i="1">
                <a:latin typeface="宋体" panose="02010600030101010101" pitchFamily="2" charset="-122"/>
              </a:rPr>
              <a:t> </a:t>
            </a:r>
          </a:p>
        </p:txBody>
      </p:sp>
    </p:spTree>
    <p:extLst>
      <p:ext uri="{BB962C8B-B14F-4D97-AF65-F5344CB8AC3E}">
        <p14:creationId xmlns:p14="http://schemas.microsoft.com/office/powerpoint/2010/main" val="3018089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DF5839E9-1EAB-4F2A-82C0-B90C4531967F}"/>
              </a:ext>
            </a:extLst>
          </p:cNvPr>
          <p:cNvSpPr txBox="1">
            <a:spLocks noChangeArrowheads="1"/>
          </p:cNvSpPr>
          <p:nvPr/>
        </p:nvSpPr>
        <p:spPr bwMode="auto">
          <a:xfrm>
            <a:off x="1774826" y="549276"/>
            <a:ext cx="47529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多级存储体系结构</a:t>
            </a:r>
          </a:p>
        </p:txBody>
      </p:sp>
      <p:pic>
        <p:nvPicPr>
          <p:cNvPr id="15363" name="Picture 4">
            <a:extLst>
              <a:ext uri="{FF2B5EF4-FFF2-40B4-BE49-F238E27FC236}">
                <a16:creationId xmlns:a16="http://schemas.microsoft.com/office/drawing/2014/main" id="{7248E74B-E9CF-427B-BDEA-083A052DE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025" y="1557339"/>
            <a:ext cx="8629650" cy="472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0" name="矩形 30719">
            <a:extLst>
              <a:ext uri="{FF2B5EF4-FFF2-40B4-BE49-F238E27FC236}">
                <a16:creationId xmlns:a16="http://schemas.microsoft.com/office/drawing/2014/main" id="{BFBB8732-CF70-4774-8BAC-67E0FE6F1505}"/>
              </a:ext>
            </a:extLst>
          </p:cNvPr>
          <p:cNvSpPr/>
          <p:nvPr/>
        </p:nvSpPr>
        <p:spPr>
          <a:xfrm>
            <a:off x="2567608" y="2146477"/>
            <a:ext cx="1800200" cy="914400"/>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sp>
        <p:nvSpPr>
          <p:cNvPr id="15367" name="TextBox 30720">
            <a:extLst>
              <a:ext uri="{FF2B5EF4-FFF2-40B4-BE49-F238E27FC236}">
                <a16:creationId xmlns:a16="http://schemas.microsoft.com/office/drawing/2014/main" id="{71FB7DD3-B10B-49C0-903E-5EA04C8AC889}"/>
              </a:ext>
            </a:extLst>
          </p:cNvPr>
          <p:cNvSpPr txBox="1">
            <a:spLocks noChangeArrowheads="1"/>
          </p:cNvSpPr>
          <p:nvPr/>
        </p:nvSpPr>
        <p:spPr bwMode="auto">
          <a:xfrm>
            <a:off x="2759075" y="23733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b="1">
                <a:solidFill>
                  <a:schemeClr val="bg1"/>
                </a:solidFill>
                <a:latin typeface="华文楷体" panose="02010600040101010101" pitchFamily="2" charset="-122"/>
                <a:ea typeface="华文楷体" panose="02010600040101010101" pitchFamily="2" charset="-122"/>
              </a:rPr>
              <a:t>辅助硬件</a:t>
            </a:r>
          </a:p>
        </p:txBody>
      </p:sp>
      <p:cxnSp>
        <p:nvCxnSpPr>
          <p:cNvPr id="30726" name="直接箭头连接符 30725">
            <a:extLst>
              <a:ext uri="{FF2B5EF4-FFF2-40B4-BE49-F238E27FC236}">
                <a16:creationId xmlns:a16="http://schemas.microsoft.com/office/drawing/2014/main" id="{FB0FE0D1-904F-4C45-90CD-99528C1A9B2D}"/>
              </a:ext>
            </a:extLst>
          </p:cNvPr>
          <p:cNvCxnSpPr/>
          <p:nvPr/>
        </p:nvCxnSpPr>
        <p:spPr>
          <a:xfrm>
            <a:off x="4175594" y="2603677"/>
            <a:ext cx="984302" cy="5509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AF6D5FFF-D861-4E8B-BE8E-E1A93A9B60CC}"/>
              </a:ext>
            </a:extLst>
          </p:cNvPr>
          <p:cNvCxnSpPr/>
          <p:nvPr/>
        </p:nvCxnSpPr>
        <p:spPr>
          <a:xfrm>
            <a:off x="3718719" y="3068849"/>
            <a:ext cx="0" cy="9498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矩形 52">
            <a:extLst>
              <a:ext uri="{FF2B5EF4-FFF2-40B4-BE49-F238E27FC236}">
                <a16:creationId xmlns:a16="http://schemas.microsoft.com/office/drawing/2014/main" id="{958A10E3-5A63-45D7-A58C-2A6C089001A8}"/>
              </a:ext>
            </a:extLst>
          </p:cNvPr>
          <p:cNvSpPr/>
          <p:nvPr/>
        </p:nvSpPr>
        <p:spPr>
          <a:xfrm>
            <a:off x="8199316" y="2146477"/>
            <a:ext cx="1800200" cy="914400"/>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15373" name="TextBox 53">
            <a:extLst>
              <a:ext uri="{FF2B5EF4-FFF2-40B4-BE49-F238E27FC236}">
                <a16:creationId xmlns:a16="http://schemas.microsoft.com/office/drawing/2014/main" id="{ACBC8480-6AA3-4FDC-A1A1-E3667C83A4BF}"/>
              </a:ext>
            </a:extLst>
          </p:cNvPr>
          <p:cNvSpPr txBox="1">
            <a:spLocks noChangeArrowheads="1"/>
          </p:cNvSpPr>
          <p:nvPr/>
        </p:nvSpPr>
        <p:spPr bwMode="auto">
          <a:xfrm>
            <a:off x="8299451" y="2373313"/>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b="1">
                <a:solidFill>
                  <a:schemeClr val="bg1"/>
                </a:solidFill>
                <a:latin typeface="华文楷体" panose="02010600040101010101" pitchFamily="2" charset="-122"/>
                <a:ea typeface="华文楷体" panose="02010600040101010101" pitchFamily="2" charset="-122"/>
              </a:rPr>
              <a:t>辅助软硬件</a:t>
            </a:r>
          </a:p>
        </p:txBody>
      </p:sp>
      <p:cxnSp>
        <p:nvCxnSpPr>
          <p:cNvPr id="56" name="直接箭头连接符 55">
            <a:extLst>
              <a:ext uri="{FF2B5EF4-FFF2-40B4-BE49-F238E27FC236}">
                <a16:creationId xmlns:a16="http://schemas.microsoft.com/office/drawing/2014/main" id="{BD3D4CF9-D44A-43B8-A9FD-29F6F93D39B8}"/>
              </a:ext>
            </a:extLst>
          </p:cNvPr>
          <p:cNvCxnSpPr/>
          <p:nvPr/>
        </p:nvCxnSpPr>
        <p:spPr>
          <a:xfrm>
            <a:off x="9155906" y="3060878"/>
            <a:ext cx="0" cy="9498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755" name="任意多边形 30754">
            <a:extLst>
              <a:ext uri="{FF2B5EF4-FFF2-40B4-BE49-F238E27FC236}">
                <a16:creationId xmlns:a16="http://schemas.microsoft.com/office/drawing/2014/main" id="{D4B7547B-DFC0-426C-B3A1-244AB8B6D340}"/>
              </a:ext>
            </a:extLst>
          </p:cNvPr>
          <p:cNvSpPr/>
          <p:nvPr/>
        </p:nvSpPr>
        <p:spPr>
          <a:xfrm>
            <a:off x="9749368" y="3068848"/>
            <a:ext cx="595105" cy="2625658"/>
          </a:xfrm>
          <a:custGeom>
            <a:avLst/>
            <a:gdLst>
              <a:gd name="connsiteX0" fmla="*/ 266700 w 724856"/>
              <a:gd name="connsiteY0" fmla="*/ 0 h 2815166"/>
              <a:gd name="connsiteX1" fmla="*/ 719666 w 724856"/>
              <a:gd name="connsiteY1" fmla="*/ 1765300 h 2815166"/>
              <a:gd name="connsiteX2" fmla="*/ 0 w 724856"/>
              <a:gd name="connsiteY2" fmla="*/ 2815166 h 2815166"/>
            </a:gdLst>
            <a:ahLst/>
            <a:cxnLst>
              <a:cxn ang="0">
                <a:pos x="connsiteX0" y="connsiteY0"/>
              </a:cxn>
              <a:cxn ang="0">
                <a:pos x="connsiteX1" y="connsiteY1"/>
              </a:cxn>
              <a:cxn ang="0">
                <a:pos x="connsiteX2" y="connsiteY2"/>
              </a:cxn>
            </a:cxnLst>
            <a:rect l="l" t="t" r="r" b="b"/>
            <a:pathLst>
              <a:path w="724856" h="2815166">
                <a:moveTo>
                  <a:pt x="266700" y="0"/>
                </a:moveTo>
                <a:cubicBezTo>
                  <a:pt x="515408" y="648053"/>
                  <a:pt x="764116" y="1296106"/>
                  <a:pt x="719666" y="1765300"/>
                </a:cubicBezTo>
                <a:cubicBezTo>
                  <a:pt x="675216" y="2234494"/>
                  <a:pt x="113594" y="2635249"/>
                  <a:pt x="0" y="2815166"/>
                </a:cubicBezTo>
              </a:path>
            </a:pathLst>
          </a:custGeom>
          <a:ln>
            <a:tailEnd type="arrow"/>
          </a:ln>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a:p>
        </p:txBody>
      </p:sp>
    </p:spTree>
    <p:extLst>
      <p:ext uri="{BB962C8B-B14F-4D97-AF65-F5344CB8AC3E}">
        <p14:creationId xmlns:p14="http://schemas.microsoft.com/office/powerpoint/2010/main" val="378069030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5FADDF7C-68DB-4238-BBDB-FD5940C6CB6A}"/>
              </a:ext>
            </a:extLst>
          </p:cNvPr>
          <p:cNvSpPr txBox="1">
            <a:spLocks noChangeArrowheads="1"/>
          </p:cNvSpPr>
          <p:nvPr/>
        </p:nvSpPr>
        <p:spPr bwMode="auto">
          <a:xfrm>
            <a:off x="1774826" y="549276"/>
            <a:ext cx="47529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多级存储体系结构</a:t>
            </a:r>
          </a:p>
        </p:txBody>
      </p:sp>
      <p:sp>
        <p:nvSpPr>
          <p:cNvPr id="16387" name="Rectangle 11">
            <a:extLst>
              <a:ext uri="{FF2B5EF4-FFF2-40B4-BE49-F238E27FC236}">
                <a16:creationId xmlns:a16="http://schemas.microsoft.com/office/drawing/2014/main" id="{03024F80-00ED-49EC-9390-7ED2012F3B25}"/>
              </a:ext>
            </a:extLst>
          </p:cNvPr>
          <p:cNvSpPr>
            <a:spLocks noChangeArrowheads="1"/>
          </p:cNvSpPr>
          <p:nvPr/>
        </p:nvSpPr>
        <p:spPr bwMode="auto">
          <a:xfrm>
            <a:off x="2003426" y="1484313"/>
            <a:ext cx="79216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3200" b="1">
                <a:solidFill>
                  <a:srgbClr val="9900CC"/>
                </a:solidFill>
                <a:latin typeface="黑体" panose="02010609060101010101" pitchFamily="49" charset="-122"/>
                <a:ea typeface="黑体" panose="02010609060101010101" pitchFamily="49" charset="-122"/>
              </a:rPr>
              <a:t>两种存储层次：</a:t>
            </a:r>
          </a:p>
        </p:txBody>
      </p:sp>
      <p:sp>
        <p:nvSpPr>
          <p:cNvPr id="13" name="Text Box 4">
            <a:extLst>
              <a:ext uri="{FF2B5EF4-FFF2-40B4-BE49-F238E27FC236}">
                <a16:creationId xmlns:a16="http://schemas.microsoft.com/office/drawing/2014/main" id="{E944F950-C61E-4366-9589-D00883EC0162}"/>
              </a:ext>
            </a:extLst>
          </p:cNvPr>
          <p:cNvSpPr txBox="1">
            <a:spLocks noChangeArrowheads="1"/>
          </p:cNvSpPr>
          <p:nvPr/>
        </p:nvSpPr>
        <p:spPr bwMode="auto">
          <a:xfrm>
            <a:off x="1774825" y="2076450"/>
            <a:ext cx="8802688"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800" b="1" dirty="0">
                <a:solidFill>
                  <a:srgbClr val="060BCA"/>
                </a:solidFill>
                <a:latin typeface="+mn-ea"/>
              </a:rPr>
              <a:t>（</a:t>
            </a:r>
            <a:r>
              <a:rPr lang="en-US" altLang="zh-CN" sz="2800" b="1" dirty="0">
                <a:solidFill>
                  <a:srgbClr val="060BCA"/>
                </a:solidFill>
                <a:latin typeface="+mn-ea"/>
              </a:rPr>
              <a:t>1</a:t>
            </a:r>
            <a:r>
              <a:rPr lang="zh-CN" altLang="en-US" sz="2800" b="1" dirty="0">
                <a:solidFill>
                  <a:srgbClr val="060BCA"/>
                </a:solidFill>
                <a:latin typeface="+mn-ea"/>
              </a:rPr>
              <a:t>）</a:t>
            </a:r>
            <a:r>
              <a:rPr lang="en-US" altLang="zh-CN" sz="2800" b="1" dirty="0">
                <a:solidFill>
                  <a:srgbClr val="060BCA"/>
                </a:solidFill>
                <a:latin typeface="+mn-ea"/>
              </a:rPr>
              <a:t>Cache</a:t>
            </a:r>
            <a:r>
              <a:rPr lang="zh-CN" altLang="en-US" sz="2800" b="1" dirty="0">
                <a:solidFill>
                  <a:srgbClr val="060BCA"/>
                </a:solidFill>
                <a:latin typeface="+mn-ea"/>
              </a:rPr>
              <a:t>与主存</a:t>
            </a:r>
          </a:p>
          <a:p>
            <a:pPr>
              <a:defRPr/>
            </a:pPr>
            <a:r>
              <a:rPr lang="zh-CN" altLang="en-US" sz="2800" b="1" dirty="0"/>
              <a:t>        完全由硬件实现“</a:t>
            </a:r>
            <a:r>
              <a:rPr lang="en-US" altLang="zh-CN" sz="2800" b="1" dirty="0"/>
              <a:t>Cache-</a:t>
            </a:r>
            <a:r>
              <a:rPr lang="zh-CN" altLang="en-US" sz="2800" b="1" dirty="0"/>
              <a:t>主存”地址变换和调度，解决了存储速度与成本之间的矛盾。</a:t>
            </a:r>
            <a:endParaRPr lang="en-US" altLang="zh-CN" sz="2800" b="1" dirty="0"/>
          </a:p>
          <a:p>
            <a:pPr>
              <a:defRPr/>
            </a:pPr>
            <a:r>
              <a:rPr lang="en-US" altLang="zh-CN" sz="2800" b="1" dirty="0">
                <a:solidFill>
                  <a:srgbClr val="008000"/>
                </a:solidFill>
                <a:latin typeface="华文楷体" panose="02010600040101010101" pitchFamily="2" charset="-122"/>
                <a:ea typeface="华文楷体" panose="02010600040101010101" pitchFamily="2" charset="-122"/>
              </a:rPr>
              <a:t>Cache</a:t>
            </a:r>
            <a:r>
              <a:rPr lang="zh-CN" altLang="en-US" sz="2800" b="1" dirty="0">
                <a:solidFill>
                  <a:srgbClr val="008000"/>
                </a:solidFill>
                <a:latin typeface="华文楷体" panose="02010600040101010101" pitchFamily="2" charset="-122"/>
                <a:ea typeface="华文楷体" panose="02010600040101010101" pitchFamily="2" charset="-122"/>
              </a:rPr>
              <a:t>分类：</a:t>
            </a:r>
            <a:endParaRPr lang="en-US" altLang="zh-CN" sz="2800" b="1" dirty="0">
              <a:solidFill>
                <a:srgbClr val="008000"/>
              </a:solidFill>
              <a:latin typeface="华文楷体" panose="02010600040101010101" pitchFamily="2" charset="-122"/>
              <a:ea typeface="华文楷体" panose="02010600040101010101" pitchFamily="2" charset="-122"/>
            </a:endParaRPr>
          </a:p>
          <a:p>
            <a:pPr>
              <a:defRPr/>
            </a:pPr>
            <a:r>
              <a:rPr lang="zh-CN" altLang="en-US" sz="2800" b="1" dirty="0">
                <a:solidFill>
                  <a:srgbClr val="008000"/>
                </a:solidFill>
                <a:latin typeface="华文楷体" panose="02010600040101010101" pitchFamily="2" charset="-122"/>
                <a:ea typeface="华文楷体" panose="02010600040101010101" pitchFamily="2" charset="-122"/>
              </a:rPr>
              <a:t>一级（</a:t>
            </a:r>
            <a:r>
              <a:rPr lang="en-US" altLang="zh-CN" sz="2800" b="1" dirty="0">
                <a:solidFill>
                  <a:srgbClr val="008000"/>
                </a:solidFill>
                <a:latin typeface="华文楷体" panose="02010600040101010101" pitchFamily="2" charset="-122"/>
                <a:ea typeface="华文楷体" panose="02010600040101010101" pitchFamily="2" charset="-122"/>
              </a:rPr>
              <a:t>L1</a:t>
            </a:r>
            <a:r>
              <a:rPr lang="zh-CN" altLang="en-US" sz="2800" b="1" dirty="0">
                <a:solidFill>
                  <a:srgbClr val="008000"/>
                </a:solidFill>
                <a:latin typeface="华文楷体" panose="02010600040101010101" pitchFamily="2" charset="-122"/>
                <a:ea typeface="华文楷体" panose="02010600040101010101" pitchFamily="2" charset="-122"/>
              </a:rPr>
              <a:t>）</a:t>
            </a:r>
            <a:r>
              <a:rPr lang="en-US" altLang="zh-CN" sz="2800" b="1" dirty="0">
                <a:solidFill>
                  <a:srgbClr val="008000"/>
                </a:solidFill>
                <a:latin typeface="华文楷体" panose="02010600040101010101" pitchFamily="2" charset="-122"/>
                <a:ea typeface="华文楷体" panose="02010600040101010101" pitchFamily="2" charset="-122"/>
              </a:rPr>
              <a:t>cache + </a:t>
            </a:r>
            <a:r>
              <a:rPr lang="zh-CN" altLang="en-US" sz="2800" b="1" dirty="0">
                <a:solidFill>
                  <a:srgbClr val="008000"/>
                </a:solidFill>
                <a:latin typeface="华文楷体" panose="02010600040101010101" pitchFamily="2" charset="-122"/>
                <a:ea typeface="华文楷体" panose="02010600040101010101" pitchFamily="2" charset="-122"/>
              </a:rPr>
              <a:t>二级（</a:t>
            </a:r>
            <a:r>
              <a:rPr lang="en-US" altLang="zh-CN" sz="2800" b="1" dirty="0">
                <a:solidFill>
                  <a:srgbClr val="008000"/>
                </a:solidFill>
                <a:latin typeface="华文楷体" panose="02010600040101010101" pitchFamily="2" charset="-122"/>
                <a:ea typeface="华文楷体" panose="02010600040101010101" pitchFamily="2" charset="-122"/>
              </a:rPr>
              <a:t>L2</a:t>
            </a:r>
            <a:r>
              <a:rPr lang="zh-CN" altLang="en-US" sz="2800" b="1" dirty="0">
                <a:solidFill>
                  <a:srgbClr val="008000"/>
                </a:solidFill>
                <a:latin typeface="华文楷体" panose="02010600040101010101" pitchFamily="2" charset="-122"/>
                <a:ea typeface="华文楷体" panose="02010600040101010101" pitchFamily="2" charset="-122"/>
              </a:rPr>
              <a:t>）</a:t>
            </a:r>
            <a:r>
              <a:rPr lang="en-US" altLang="zh-CN" sz="2800" b="1" dirty="0">
                <a:solidFill>
                  <a:srgbClr val="008000"/>
                </a:solidFill>
                <a:latin typeface="华文楷体" panose="02010600040101010101" pitchFamily="2" charset="-122"/>
                <a:ea typeface="华文楷体" panose="02010600040101010101" pitchFamily="2" charset="-122"/>
              </a:rPr>
              <a:t>cache</a:t>
            </a:r>
          </a:p>
          <a:p>
            <a:pPr>
              <a:defRPr/>
            </a:pPr>
            <a:r>
              <a:rPr lang="zh-CN" altLang="en-US" sz="2800" b="1" dirty="0">
                <a:solidFill>
                  <a:srgbClr val="008000"/>
                </a:solidFill>
                <a:latin typeface="华文楷体" panose="02010600040101010101" pitchFamily="2" charset="-122"/>
                <a:ea typeface="华文楷体" panose="02010600040101010101" pitchFamily="2" charset="-122"/>
              </a:rPr>
              <a:t>指令</a:t>
            </a:r>
            <a:r>
              <a:rPr lang="en-US" altLang="zh-CN" sz="2800" b="1" dirty="0">
                <a:solidFill>
                  <a:srgbClr val="008000"/>
                </a:solidFill>
                <a:latin typeface="华文楷体" panose="02010600040101010101" pitchFamily="2" charset="-122"/>
                <a:ea typeface="华文楷体" panose="02010600040101010101" pitchFamily="2" charset="-122"/>
              </a:rPr>
              <a:t>cache</a:t>
            </a:r>
            <a:r>
              <a:rPr lang="zh-CN" altLang="en-US" sz="2800" b="1" dirty="0">
                <a:solidFill>
                  <a:srgbClr val="008000"/>
                </a:solidFill>
                <a:latin typeface="华文楷体" panose="02010600040101010101" pitchFamily="2" charset="-122"/>
                <a:ea typeface="华文楷体" panose="02010600040101010101" pitchFamily="2" charset="-122"/>
              </a:rPr>
              <a:t>（</a:t>
            </a:r>
            <a:r>
              <a:rPr lang="en-US" altLang="zh-CN" sz="2800" b="1" dirty="0">
                <a:solidFill>
                  <a:srgbClr val="008000"/>
                </a:solidFill>
                <a:latin typeface="华文楷体" panose="02010600040101010101" pitchFamily="2" charset="-122"/>
                <a:ea typeface="华文楷体" panose="02010600040101010101" pitchFamily="2" charset="-122"/>
              </a:rPr>
              <a:t>I-cache</a:t>
            </a:r>
            <a:r>
              <a:rPr lang="zh-CN" altLang="en-US" sz="2800" b="1" dirty="0">
                <a:solidFill>
                  <a:srgbClr val="008000"/>
                </a:solidFill>
                <a:latin typeface="华文楷体" panose="02010600040101010101" pitchFamily="2" charset="-122"/>
                <a:ea typeface="华文楷体" panose="02010600040101010101" pitchFamily="2" charset="-122"/>
              </a:rPr>
              <a:t>） </a:t>
            </a:r>
            <a:r>
              <a:rPr lang="en-US" altLang="zh-CN" sz="2800" b="1" dirty="0">
                <a:solidFill>
                  <a:srgbClr val="008000"/>
                </a:solidFill>
                <a:latin typeface="华文楷体" panose="02010600040101010101" pitchFamily="2" charset="-122"/>
                <a:ea typeface="华文楷体" panose="02010600040101010101" pitchFamily="2" charset="-122"/>
              </a:rPr>
              <a:t>+ </a:t>
            </a:r>
            <a:r>
              <a:rPr lang="zh-CN" altLang="en-US" sz="2800" b="1" dirty="0">
                <a:solidFill>
                  <a:srgbClr val="008000"/>
                </a:solidFill>
                <a:latin typeface="华文楷体" panose="02010600040101010101" pitchFamily="2" charset="-122"/>
                <a:ea typeface="华文楷体" panose="02010600040101010101" pitchFamily="2" charset="-122"/>
              </a:rPr>
              <a:t>数据</a:t>
            </a:r>
            <a:r>
              <a:rPr lang="en-US" altLang="zh-CN" sz="2800" b="1" dirty="0">
                <a:solidFill>
                  <a:srgbClr val="008000"/>
                </a:solidFill>
                <a:latin typeface="华文楷体" panose="02010600040101010101" pitchFamily="2" charset="-122"/>
                <a:ea typeface="华文楷体" panose="02010600040101010101" pitchFamily="2" charset="-122"/>
              </a:rPr>
              <a:t>cache</a:t>
            </a:r>
            <a:r>
              <a:rPr lang="zh-CN" altLang="en-US" sz="2800" b="1" dirty="0">
                <a:solidFill>
                  <a:srgbClr val="008000"/>
                </a:solidFill>
                <a:latin typeface="华文楷体" panose="02010600040101010101" pitchFamily="2" charset="-122"/>
                <a:ea typeface="华文楷体" panose="02010600040101010101" pitchFamily="2" charset="-122"/>
              </a:rPr>
              <a:t>（</a:t>
            </a:r>
            <a:r>
              <a:rPr lang="en-US" altLang="zh-CN" sz="2800" b="1" dirty="0">
                <a:solidFill>
                  <a:srgbClr val="008000"/>
                </a:solidFill>
                <a:latin typeface="华文楷体" panose="02010600040101010101" pitchFamily="2" charset="-122"/>
                <a:ea typeface="华文楷体" panose="02010600040101010101" pitchFamily="2" charset="-122"/>
              </a:rPr>
              <a:t>D-cache</a:t>
            </a:r>
            <a:r>
              <a:rPr lang="zh-CN" altLang="en-US" sz="2800" b="1" dirty="0">
                <a:solidFill>
                  <a:srgbClr val="008000"/>
                </a:solidFill>
                <a:latin typeface="华文楷体" panose="02010600040101010101" pitchFamily="2" charset="-122"/>
                <a:ea typeface="华文楷体" panose="02010600040101010101" pitchFamily="2" charset="-122"/>
              </a:rPr>
              <a:t>）</a:t>
            </a:r>
          </a:p>
          <a:p>
            <a:pPr>
              <a:defRPr/>
            </a:pPr>
            <a:r>
              <a:rPr lang="zh-CN" altLang="en-US" sz="2800" b="1" dirty="0">
                <a:solidFill>
                  <a:srgbClr val="060BCA"/>
                </a:solidFill>
                <a:latin typeface="+mn-ea"/>
              </a:rPr>
              <a:t>（</a:t>
            </a:r>
            <a:r>
              <a:rPr lang="en-US" altLang="zh-CN" sz="2800" b="1" dirty="0">
                <a:solidFill>
                  <a:srgbClr val="060BCA"/>
                </a:solidFill>
                <a:latin typeface="+mn-ea"/>
              </a:rPr>
              <a:t>2</a:t>
            </a:r>
            <a:r>
              <a:rPr lang="zh-CN" altLang="en-US" sz="2800" b="1" dirty="0">
                <a:solidFill>
                  <a:srgbClr val="060BCA"/>
                </a:solidFill>
                <a:latin typeface="+mn-ea"/>
              </a:rPr>
              <a:t>）主存与辅存</a:t>
            </a:r>
          </a:p>
          <a:p>
            <a:pPr>
              <a:defRPr/>
            </a:pPr>
            <a:r>
              <a:rPr lang="zh-CN" altLang="en-US" sz="2800" b="1" dirty="0"/>
              <a:t>        通过软硬件结合，形成主存和辅存统一的存储器系统。从而较好地解决存储器大容量与其低成本的矛盾。</a:t>
            </a:r>
            <a:endParaRPr lang="en-US" altLang="zh-CN" sz="2800" b="1" dirty="0"/>
          </a:p>
          <a:p>
            <a:pPr>
              <a:defRPr/>
            </a:pPr>
            <a:endParaRPr lang="zh-CN" altLang="en-US" sz="2800" b="1" dirty="0"/>
          </a:p>
        </p:txBody>
      </p:sp>
    </p:spTree>
    <p:extLst>
      <p:ext uri="{BB962C8B-B14F-4D97-AF65-F5344CB8AC3E}">
        <p14:creationId xmlns:p14="http://schemas.microsoft.com/office/powerpoint/2010/main" val="310282592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E30FD5B5-8458-47F8-B04C-575E411C3B5A}"/>
              </a:ext>
            </a:extLst>
          </p:cNvPr>
          <p:cNvSpPr txBox="1">
            <a:spLocks noChangeArrowheads="1"/>
          </p:cNvSpPr>
          <p:nvPr/>
        </p:nvSpPr>
        <p:spPr bwMode="auto">
          <a:xfrm>
            <a:off x="1774826" y="549276"/>
            <a:ext cx="47529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多级存储体系结构</a:t>
            </a:r>
          </a:p>
        </p:txBody>
      </p:sp>
      <p:sp>
        <p:nvSpPr>
          <p:cNvPr id="5" name="Rectangle 3">
            <a:extLst>
              <a:ext uri="{FF2B5EF4-FFF2-40B4-BE49-F238E27FC236}">
                <a16:creationId xmlns:a16="http://schemas.microsoft.com/office/drawing/2014/main" id="{F4FC91ED-B3B6-454A-A3B4-3C0989A246AA}"/>
              </a:ext>
            </a:extLst>
          </p:cNvPr>
          <p:cNvSpPr>
            <a:spLocks noChangeArrowheads="1"/>
          </p:cNvSpPr>
          <p:nvPr/>
        </p:nvSpPr>
        <p:spPr bwMode="auto">
          <a:xfrm>
            <a:off x="1770063" y="1484314"/>
            <a:ext cx="8890000"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sz="2800" b="1" dirty="0">
                <a:solidFill>
                  <a:srgbClr val="9900CC"/>
                </a:solidFill>
                <a:latin typeface="Courier New" pitchFamily="49" charset="0"/>
                <a:ea typeface="黑体" pitchFamily="49" charset="-122"/>
              </a:rPr>
              <a:t>高速缓冲存储器的工作过程</a:t>
            </a:r>
            <a:endParaRPr lang="en-US" altLang="zh-CN" sz="2800" b="1" dirty="0">
              <a:solidFill>
                <a:srgbClr val="9900CC"/>
              </a:solidFill>
              <a:latin typeface="Courier New" pitchFamily="49" charset="0"/>
              <a:ea typeface="黑体" pitchFamily="49" charset="-122"/>
            </a:endParaRPr>
          </a:p>
          <a:p>
            <a:pPr marL="457200" indent="-457200">
              <a:buFont typeface="Arial" pitchFamily="34" charset="0"/>
              <a:buChar char="•"/>
              <a:defRPr/>
            </a:pPr>
            <a:r>
              <a:rPr lang="zh-CN" altLang="en-US" sz="2800" b="1" dirty="0">
                <a:latin typeface="华文楷体" panose="02010600040101010101" pitchFamily="2" charset="-122"/>
                <a:ea typeface="华文楷体" panose="02010600040101010101" pitchFamily="2" charset="-122"/>
              </a:rPr>
              <a:t>高速缓冲存储器与内存不统一编址</a:t>
            </a:r>
          </a:p>
          <a:p>
            <a:pPr marL="457200" indent="-457200">
              <a:buFont typeface="Arial" pitchFamily="34" charset="0"/>
              <a:buChar char="•"/>
              <a:defRPr/>
            </a:pPr>
            <a:r>
              <a:rPr lang="zh-CN" altLang="en-US" sz="2800" b="1" dirty="0">
                <a:latin typeface="华文楷体" panose="02010600040101010101" pitchFamily="2" charset="-122"/>
                <a:ea typeface="华文楷体" panose="02010600040101010101" pitchFamily="2" charset="-122"/>
              </a:rPr>
              <a:t>读操作时，</a:t>
            </a:r>
            <a:r>
              <a:rPr lang="en-US" altLang="zh-CN" sz="2800" b="1" dirty="0">
                <a:latin typeface="华文楷体" panose="02010600040101010101" pitchFamily="2" charset="-122"/>
                <a:ea typeface="华文楷体" panose="02010600040101010101" pitchFamily="2" charset="-122"/>
              </a:rPr>
              <a:t>CPU</a:t>
            </a:r>
            <a:r>
              <a:rPr lang="zh-CN" altLang="en-US" sz="2800" b="1" dirty="0">
                <a:latin typeface="华文楷体" panose="02010600040101010101" pitchFamily="2" charset="-122"/>
                <a:ea typeface="华文楷体" panose="02010600040101010101" pitchFamily="2" charset="-122"/>
              </a:rPr>
              <a:t>发地址到</a:t>
            </a:r>
            <a:r>
              <a:rPr lang="en-US" altLang="zh-CN" sz="2800" b="1" dirty="0">
                <a:latin typeface="华文楷体" panose="02010600040101010101" pitchFamily="2" charset="-122"/>
                <a:ea typeface="华文楷体" panose="02010600040101010101" pitchFamily="2" charset="-122"/>
              </a:rPr>
              <a:t>Cache</a:t>
            </a:r>
            <a:r>
              <a:rPr lang="zh-CN" altLang="en-US" sz="2800" b="1" dirty="0">
                <a:latin typeface="华文楷体" panose="02010600040101010101" pitchFamily="2" charset="-122"/>
                <a:ea typeface="华文楷体" panose="02010600040101010101" pitchFamily="2" charset="-122"/>
              </a:rPr>
              <a:t>的地址寄存器，判断是否命中，若是，则</a:t>
            </a:r>
            <a:r>
              <a:rPr lang="en-US" altLang="zh-CN" sz="2800" b="1" dirty="0">
                <a:latin typeface="华文楷体" panose="02010600040101010101" pitchFamily="2" charset="-122"/>
                <a:ea typeface="华文楷体" panose="02010600040101010101" pitchFamily="2" charset="-122"/>
              </a:rPr>
              <a:t>Cache</a:t>
            </a:r>
            <a:r>
              <a:rPr lang="zh-CN" altLang="en-US" sz="2800" b="1" dirty="0">
                <a:latin typeface="华文楷体" panose="02010600040101010101" pitchFamily="2" charset="-122"/>
                <a:ea typeface="华文楷体" panose="02010600040101010101" pitchFamily="2" charset="-122"/>
              </a:rPr>
              <a:t>数据送</a:t>
            </a:r>
            <a:r>
              <a:rPr lang="en-US" altLang="zh-CN" sz="2800" b="1" dirty="0">
                <a:latin typeface="华文楷体" panose="02010600040101010101" pitchFamily="2" charset="-122"/>
                <a:ea typeface="华文楷体" panose="02010600040101010101" pitchFamily="2" charset="-122"/>
              </a:rPr>
              <a:t>CPU</a:t>
            </a:r>
            <a:r>
              <a:rPr lang="zh-CN" altLang="en-US" sz="2800" b="1" dirty="0">
                <a:latin typeface="华文楷体" panose="02010600040101010101" pitchFamily="2" charset="-122"/>
                <a:ea typeface="华文楷体" panose="02010600040101010101" pitchFamily="2" charset="-122"/>
              </a:rPr>
              <a:t>；若否，</a:t>
            </a:r>
            <a:r>
              <a:rPr lang="en-US" altLang="zh-CN" sz="2800" b="1" dirty="0">
                <a:latin typeface="华文楷体" panose="02010600040101010101" pitchFamily="2" charset="-122"/>
                <a:ea typeface="华文楷体" panose="02010600040101010101" pitchFamily="2" charset="-122"/>
              </a:rPr>
              <a:t>CPU</a:t>
            </a:r>
            <a:r>
              <a:rPr lang="zh-CN" altLang="en-US" sz="2800" b="1" dirty="0">
                <a:latin typeface="华文楷体" panose="02010600040101010101" pitchFamily="2" charset="-122"/>
                <a:ea typeface="华文楷体" panose="02010600040101010101" pitchFamily="2" charset="-122"/>
              </a:rPr>
              <a:t>将地址送内存的地址寄存器，将内存数据送</a:t>
            </a:r>
            <a:r>
              <a:rPr lang="en-US" altLang="zh-CN" sz="2800" b="1" dirty="0">
                <a:latin typeface="华文楷体" panose="02010600040101010101" pitchFamily="2" charset="-122"/>
                <a:ea typeface="华文楷体" panose="02010600040101010101" pitchFamily="2" charset="-122"/>
              </a:rPr>
              <a:t>CPU</a:t>
            </a:r>
            <a:r>
              <a:rPr lang="zh-CN" altLang="en-US" sz="2800" b="1" dirty="0">
                <a:latin typeface="华文楷体" panose="02010600040101010101" pitchFamily="2" charset="-122"/>
                <a:ea typeface="华文楷体" panose="02010600040101010101" pitchFamily="2" charset="-122"/>
              </a:rPr>
              <a:t>，同时将内存该页面的数据调入</a:t>
            </a:r>
            <a:r>
              <a:rPr lang="en-US" altLang="zh-CN" sz="2800" b="1" dirty="0">
                <a:latin typeface="华文楷体" panose="02010600040101010101" pitchFamily="2" charset="-122"/>
                <a:ea typeface="华文楷体" panose="02010600040101010101" pitchFamily="2" charset="-122"/>
              </a:rPr>
              <a:t>Cache</a:t>
            </a:r>
            <a:r>
              <a:rPr lang="zh-CN" altLang="en-US" sz="2800" b="1" dirty="0">
                <a:latin typeface="华文楷体" panose="02010600040101010101" pitchFamily="2" charset="-122"/>
                <a:ea typeface="华文楷体" panose="02010600040101010101" pitchFamily="2" charset="-122"/>
              </a:rPr>
              <a:t>；</a:t>
            </a:r>
          </a:p>
          <a:p>
            <a:pPr marL="457200" indent="-457200">
              <a:buFont typeface="Arial" pitchFamily="34" charset="0"/>
              <a:buChar char="•"/>
              <a:defRPr/>
            </a:pPr>
            <a:r>
              <a:rPr lang="zh-CN" altLang="en-US" sz="2800" b="1" dirty="0">
                <a:latin typeface="华文楷体" panose="02010600040101010101" pitchFamily="2" charset="-122"/>
                <a:ea typeface="华文楷体" panose="02010600040101010101" pitchFamily="2" charset="-122"/>
              </a:rPr>
              <a:t>写操作与读操作基本相同，若比较失败，则直接写内存同时更新</a:t>
            </a:r>
            <a:r>
              <a:rPr lang="en-US" altLang="zh-CN" sz="2800" b="1" dirty="0">
                <a:latin typeface="华文楷体" panose="02010600040101010101" pitchFamily="2" charset="-122"/>
                <a:ea typeface="华文楷体" panose="02010600040101010101" pitchFamily="2" charset="-122"/>
              </a:rPr>
              <a:t>Cache</a:t>
            </a:r>
            <a:r>
              <a:rPr lang="zh-CN" altLang="en-US" sz="2800" b="1" dirty="0">
                <a:latin typeface="华文楷体" panose="02010600040101010101" pitchFamily="2" charset="-122"/>
                <a:ea typeface="华文楷体" panose="02010600040101010101" pitchFamily="2" charset="-122"/>
              </a:rPr>
              <a:t>；若命中有两种方式：</a:t>
            </a:r>
            <a:endParaRPr lang="en-US" altLang="zh-CN" sz="2800" b="1" dirty="0">
              <a:latin typeface="华文楷体" panose="02010600040101010101" pitchFamily="2" charset="-122"/>
              <a:ea typeface="华文楷体" panose="02010600040101010101" pitchFamily="2" charset="-122"/>
            </a:endParaRPr>
          </a:p>
          <a:p>
            <a:pPr marL="457200" indent="-457200">
              <a:buFont typeface="Wingdings" pitchFamily="2" charset="2"/>
              <a:buChar char="Ø"/>
              <a:defRPr/>
            </a:pPr>
            <a:r>
              <a:rPr lang="zh-CN" altLang="en-US" sz="2800" b="1" dirty="0">
                <a:solidFill>
                  <a:srgbClr val="FF0000"/>
                </a:solidFill>
                <a:latin typeface="华文楷体" panose="02010600040101010101" pitchFamily="2" charset="-122"/>
                <a:ea typeface="华文楷体" panose="02010600040101010101" pitchFamily="2" charset="-122"/>
              </a:rPr>
              <a:t>通写</a:t>
            </a:r>
            <a:r>
              <a:rPr lang="en-US" altLang="zh-CN" sz="2800" b="1" dirty="0">
                <a:solidFill>
                  <a:srgbClr val="FF0000"/>
                </a:solidFill>
                <a:latin typeface="华文楷体" panose="02010600040101010101" pitchFamily="2" charset="-122"/>
                <a:ea typeface="华文楷体" panose="02010600040101010101" pitchFamily="2" charset="-122"/>
              </a:rPr>
              <a:t>(write through)</a:t>
            </a:r>
            <a:r>
              <a:rPr lang="zh-CN" altLang="en-US" sz="2800" b="1" dirty="0">
                <a:solidFill>
                  <a:srgbClr val="FF0000"/>
                </a:solidFill>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向</a:t>
            </a:r>
            <a:r>
              <a:rPr lang="en-US" altLang="zh-CN" sz="2800" b="1" dirty="0">
                <a:latin typeface="华文楷体" panose="02010600040101010101" pitchFamily="2" charset="-122"/>
                <a:ea typeface="华文楷体" panose="02010600040101010101" pitchFamily="2" charset="-122"/>
              </a:rPr>
              <a:t>Cache</a:t>
            </a:r>
            <a:r>
              <a:rPr lang="zh-CN" altLang="en-US" sz="2800" b="1" dirty="0">
                <a:latin typeface="华文楷体" panose="02010600040101010101" pitchFamily="2" charset="-122"/>
                <a:ea typeface="华文楷体" panose="02010600040101010101" pitchFamily="2" charset="-122"/>
              </a:rPr>
              <a:t>写的同时，也写内存；</a:t>
            </a:r>
            <a:endParaRPr lang="en-US" altLang="zh-CN" sz="2800" b="1" dirty="0">
              <a:latin typeface="华文楷体" panose="02010600040101010101" pitchFamily="2" charset="-122"/>
              <a:ea typeface="华文楷体" panose="02010600040101010101" pitchFamily="2" charset="-122"/>
            </a:endParaRPr>
          </a:p>
          <a:p>
            <a:pPr marL="457200" indent="-457200">
              <a:buFont typeface="Wingdings" pitchFamily="2" charset="2"/>
              <a:buChar char="Ø"/>
              <a:defRPr/>
            </a:pPr>
            <a:r>
              <a:rPr lang="zh-CN" altLang="en-US" sz="2800" b="1" dirty="0">
                <a:solidFill>
                  <a:srgbClr val="FF0000"/>
                </a:solidFill>
                <a:latin typeface="华文楷体" panose="02010600040101010101" pitchFamily="2" charset="-122"/>
                <a:ea typeface="华文楷体" panose="02010600040101010101" pitchFamily="2" charset="-122"/>
              </a:rPr>
              <a:t>回写</a:t>
            </a:r>
            <a:r>
              <a:rPr lang="en-US" altLang="zh-CN" sz="2800" b="1" dirty="0">
                <a:solidFill>
                  <a:srgbClr val="FF0000"/>
                </a:solidFill>
                <a:latin typeface="华文楷体" panose="02010600040101010101" pitchFamily="2" charset="-122"/>
                <a:ea typeface="华文楷体" panose="02010600040101010101" pitchFamily="2" charset="-122"/>
              </a:rPr>
              <a:t>(write back)</a:t>
            </a:r>
            <a:r>
              <a:rPr lang="zh-CN" altLang="en-US" sz="2800" b="1" dirty="0">
                <a:solidFill>
                  <a:srgbClr val="FF0000"/>
                </a:solidFill>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只写</a:t>
            </a:r>
            <a:r>
              <a:rPr lang="en-US" altLang="zh-CN" sz="2800" b="1" dirty="0">
                <a:latin typeface="华文楷体" panose="02010600040101010101" pitchFamily="2" charset="-122"/>
                <a:ea typeface="华文楷体" panose="02010600040101010101" pitchFamily="2" charset="-122"/>
              </a:rPr>
              <a:t>Cache</a:t>
            </a:r>
            <a:r>
              <a:rPr lang="zh-CN" altLang="en-US" sz="2800" b="1" dirty="0">
                <a:latin typeface="华文楷体" panose="02010600040101010101" pitchFamily="2" charset="-122"/>
                <a:ea typeface="华文楷体" panose="02010600040101010101" pitchFamily="2" charset="-122"/>
              </a:rPr>
              <a:t>，不写内存，等</a:t>
            </a:r>
            <a:r>
              <a:rPr lang="en-US" altLang="zh-CN" sz="2800" b="1" dirty="0">
                <a:latin typeface="华文楷体" panose="02010600040101010101" pitchFamily="2" charset="-122"/>
                <a:ea typeface="华文楷体" panose="02010600040101010101" pitchFamily="2" charset="-122"/>
              </a:rPr>
              <a:t>Cache</a:t>
            </a:r>
            <a:r>
              <a:rPr lang="zh-CN" altLang="en-US" sz="2800" b="1" dirty="0">
                <a:latin typeface="华文楷体" panose="02010600040101010101" pitchFamily="2" charset="-122"/>
                <a:ea typeface="华文楷体" panose="02010600040101010101" pitchFamily="2" charset="-122"/>
              </a:rPr>
              <a:t>数据被替换出去时才写内存。</a:t>
            </a:r>
          </a:p>
          <a:p>
            <a:pPr marL="457200" indent="-457200">
              <a:buFont typeface="Arial" pitchFamily="34" charset="0"/>
              <a:buChar char="•"/>
              <a:defRPr/>
            </a:pPr>
            <a:endParaRPr lang="zh-CN" altLang="en-US" sz="2800" b="1" dirty="0">
              <a:solidFill>
                <a:schemeClr val="tx2"/>
              </a:solidFill>
              <a:latin typeface="Courier New" pitchFamily="49" charset="0"/>
              <a:ea typeface="黑体" pitchFamily="49" charset="-122"/>
            </a:endParaRPr>
          </a:p>
        </p:txBody>
      </p:sp>
    </p:spTree>
    <p:extLst>
      <p:ext uri="{BB962C8B-B14F-4D97-AF65-F5344CB8AC3E}">
        <p14:creationId xmlns:p14="http://schemas.microsoft.com/office/powerpoint/2010/main" val="366255012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302CFDB6-1756-4DAA-A2AE-1A8C5D66CE8F}"/>
              </a:ext>
            </a:extLst>
          </p:cNvPr>
          <p:cNvSpPr txBox="1">
            <a:spLocks noChangeArrowheads="1"/>
          </p:cNvSpPr>
          <p:nvPr/>
        </p:nvSpPr>
        <p:spPr bwMode="auto">
          <a:xfrm>
            <a:off x="1524000" y="658813"/>
            <a:ext cx="6300788"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b="1">
                <a:solidFill>
                  <a:prstClr val="black"/>
                </a:solidFill>
                <a:latin typeface="Arial" panose="020B0604020202020204" pitchFamily="34" charset="0"/>
                <a:ea typeface="黑体" panose="02010609060101010101" pitchFamily="49" charset="-122"/>
              </a:rPr>
              <a:t>通用微处理器的发展</a:t>
            </a:r>
            <a:r>
              <a:rPr kumimoji="1" lang="en-US" altLang="zh-CN" b="1">
                <a:solidFill>
                  <a:prstClr val="black"/>
                </a:solidFill>
                <a:latin typeface="Arial" panose="020B0604020202020204" pitchFamily="34" charset="0"/>
                <a:ea typeface="黑体" panose="02010609060101010101" pitchFamily="49" charset="-122"/>
              </a:rPr>
              <a:t>(Intel</a:t>
            </a:r>
            <a:r>
              <a:rPr kumimoji="1" lang="zh-CN" altLang="en-US" b="1">
                <a:solidFill>
                  <a:prstClr val="black"/>
                </a:solidFill>
                <a:latin typeface="Arial" panose="020B0604020202020204" pitchFamily="34" charset="0"/>
                <a:ea typeface="黑体" panose="02010609060101010101" pitchFamily="49" charset="-122"/>
              </a:rPr>
              <a:t>系列</a:t>
            </a:r>
            <a:r>
              <a:rPr kumimoji="1" lang="en-US" altLang="zh-CN" b="1">
                <a:solidFill>
                  <a:prstClr val="black"/>
                </a:solidFill>
                <a:latin typeface="Arial" panose="020B0604020202020204" pitchFamily="34" charset="0"/>
                <a:ea typeface="黑体" panose="02010609060101010101" pitchFamily="49" charset="-122"/>
              </a:rPr>
              <a:t>)</a:t>
            </a:r>
            <a:endParaRPr kumimoji="1" lang="zh-CN" altLang="en-US" b="1">
              <a:solidFill>
                <a:prstClr val="black"/>
              </a:solidFill>
              <a:latin typeface="Arial" panose="020B0604020202020204" pitchFamily="34" charset="0"/>
              <a:ea typeface="黑体" panose="02010609060101010101" pitchFamily="49" charset="-122"/>
            </a:endParaRPr>
          </a:p>
        </p:txBody>
      </p:sp>
      <p:sp>
        <p:nvSpPr>
          <p:cNvPr id="4" name="Rectangle 5">
            <a:extLst>
              <a:ext uri="{FF2B5EF4-FFF2-40B4-BE49-F238E27FC236}">
                <a16:creationId xmlns:a16="http://schemas.microsoft.com/office/drawing/2014/main" id="{28BBE051-AD51-49DC-8BD7-CA84762EC7AD}"/>
              </a:ext>
            </a:extLst>
          </p:cNvPr>
          <p:cNvSpPr>
            <a:spLocks noChangeArrowheads="1"/>
          </p:cNvSpPr>
          <p:nvPr/>
        </p:nvSpPr>
        <p:spPr bwMode="auto">
          <a:xfrm>
            <a:off x="1631951" y="1462088"/>
            <a:ext cx="611981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zh-CN" sz="2800" b="1">
                <a:solidFill>
                  <a:srgbClr val="C00000"/>
                </a:solidFill>
                <a:ea typeface="宋体" panose="02010600030101010101" pitchFamily="2" charset="-122"/>
              </a:rPr>
              <a:t>第一代</a:t>
            </a:r>
            <a:r>
              <a:rPr lang="zh-CN" altLang="en-US" sz="2800" b="1">
                <a:solidFill>
                  <a:srgbClr val="C00000"/>
                </a:solidFill>
                <a:ea typeface="宋体" panose="02010600030101010101" pitchFamily="2" charset="-122"/>
              </a:rPr>
              <a:t>处理器</a:t>
            </a:r>
            <a:r>
              <a:rPr lang="en-US" altLang="zh-CN" sz="2800" b="1">
                <a:solidFill>
                  <a:srgbClr val="C00000"/>
                </a:solidFill>
                <a:ea typeface="宋体" panose="02010600030101010101" pitchFamily="2" charset="-122"/>
              </a:rPr>
              <a:t>(1971</a:t>
            </a:r>
            <a:r>
              <a:rPr lang="zh-CN" altLang="en-US" sz="2800" b="1">
                <a:solidFill>
                  <a:srgbClr val="C00000"/>
                </a:solidFill>
                <a:ea typeface="宋体" panose="02010600030101010101" pitchFamily="2" charset="-122"/>
              </a:rPr>
              <a:t>～</a:t>
            </a:r>
            <a:r>
              <a:rPr lang="en-US" altLang="zh-CN" sz="2800" b="1">
                <a:solidFill>
                  <a:srgbClr val="C00000"/>
                </a:solidFill>
                <a:ea typeface="宋体" panose="02010600030101010101" pitchFamily="2" charset="-122"/>
              </a:rPr>
              <a:t>1972</a:t>
            </a:r>
            <a:r>
              <a:rPr lang="zh-CN" altLang="en-US" sz="2800" b="1">
                <a:solidFill>
                  <a:srgbClr val="C00000"/>
                </a:solidFill>
                <a:ea typeface="宋体" panose="02010600030101010101" pitchFamily="2" charset="-122"/>
              </a:rPr>
              <a:t>年</a:t>
            </a:r>
            <a:r>
              <a:rPr lang="en-US" altLang="zh-CN" sz="2800" b="1">
                <a:solidFill>
                  <a:srgbClr val="C00000"/>
                </a:solidFill>
                <a:ea typeface="宋体" panose="02010600030101010101" pitchFamily="2" charset="-122"/>
              </a:rPr>
              <a:t>)</a:t>
            </a:r>
          </a:p>
          <a:p>
            <a:pPr fontAlgn="base">
              <a:spcBef>
                <a:spcPct val="0"/>
              </a:spcBef>
              <a:spcAft>
                <a:spcPct val="0"/>
              </a:spcAft>
              <a:buClrTx/>
              <a:buSzTx/>
              <a:buNone/>
            </a:pPr>
            <a:r>
              <a:rPr lang="en-US" altLang="zh-CN" sz="1800" b="1">
                <a:solidFill>
                  <a:srgbClr val="2F2F2F"/>
                </a:solidFill>
                <a:latin typeface="楷体_GB2312" pitchFamily="49" charset="-122"/>
                <a:ea typeface="楷体_GB2312" pitchFamily="49" charset="-122"/>
              </a:rPr>
              <a:t>1971</a:t>
            </a:r>
            <a:r>
              <a:rPr lang="zh-CN" altLang="en-US" sz="1800" b="1">
                <a:solidFill>
                  <a:srgbClr val="2F2F2F"/>
                </a:solidFill>
                <a:latin typeface="楷体_GB2312" pitchFamily="49" charset="-122"/>
                <a:ea typeface="楷体_GB2312" pitchFamily="49" charset="-122"/>
              </a:rPr>
              <a:t>年美国</a:t>
            </a:r>
            <a:r>
              <a:rPr lang="en-US" altLang="zh-CN" sz="1800" b="1">
                <a:solidFill>
                  <a:srgbClr val="2F2F2F"/>
                </a:solidFill>
                <a:latin typeface="楷体_GB2312" pitchFamily="49" charset="-122"/>
                <a:ea typeface="楷体_GB2312" pitchFamily="49" charset="-122"/>
              </a:rPr>
              <a:t>Intel</a:t>
            </a:r>
            <a:r>
              <a:rPr lang="zh-CN" altLang="en-US" sz="1800" b="1">
                <a:solidFill>
                  <a:srgbClr val="2F2F2F"/>
                </a:solidFill>
                <a:latin typeface="楷体_GB2312" pitchFamily="49" charset="-122"/>
                <a:ea typeface="楷体_GB2312" pitchFamily="49" charset="-122"/>
              </a:rPr>
              <a:t>公司首先研制成</a:t>
            </a:r>
            <a:r>
              <a:rPr lang="en-US" altLang="zh-CN" sz="1800" b="1">
                <a:solidFill>
                  <a:srgbClr val="2F2F2F"/>
                </a:solidFill>
                <a:latin typeface="楷体_GB2312" pitchFamily="49" charset="-122"/>
                <a:ea typeface="楷体_GB2312" pitchFamily="49" charset="-122"/>
              </a:rPr>
              <a:t>4004</a:t>
            </a:r>
            <a:r>
              <a:rPr lang="zh-CN" altLang="en-US" sz="1800" b="1">
                <a:solidFill>
                  <a:srgbClr val="2F2F2F"/>
                </a:solidFill>
                <a:latin typeface="楷体_GB2312" pitchFamily="49" charset="-122"/>
                <a:ea typeface="楷体_GB2312" pitchFamily="49" charset="-122"/>
              </a:rPr>
              <a:t>微处理器，它是一种</a:t>
            </a:r>
            <a:r>
              <a:rPr lang="en-US" altLang="zh-CN" sz="1800" b="1">
                <a:solidFill>
                  <a:srgbClr val="2F2F2F"/>
                </a:solidFill>
                <a:latin typeface="楷体_GB2312" pitchFamily="49" charset="-122"/>
                <a:ea typeface="楷体_GB2312" pitchFamily="49" charset="-122"/>
              </a:rPr>
              <a:t>4</a:t>
            </a:r>
            <a:r>
              <a:rPr lang="zh-CN" altLang="en-US" sz="1800" b="1">
                <a:solidFill>
                  <a:srgbClr val="2F2F2F"/>
                </a:solidFill>
                <a:latin typeface="楷体_GB2312" pitchFamily="49" charset="-122"/>
                <a:ea typeface="楷体_GB2312" pitchFamily="49" charset="-122"/>
              </a:rPr>
              <a:t>位微处理器，随后又研制出 </a:t>
            </a:r>
            <a:r>
              <a:rPr lang="en-US" altLang="zh-CN" sz="1800" b="1">
                <a:solidFill>
                  <a:srgbClr val="2F2F2F"/>
                </a:solidFill>
                <a:latin typeface="楷体_GB2312" pitchFamily="49" charset="-122"/>
                <a:ea typeface="楷体_GB2312" pitchFamily="49" charset="-122"/>
              </a:rPr>
              <a:t>8 </a:t>
            </a:r>
            <a:r>
              <a:rPr lang="zh-CN" altLang="en-US" sz="1800" b="1">
                <a:solidFill>
                  <a:srgbClr val="2F2F2F"/>
                </a:solidFill>
                <a:latin typeface="楷体_GB2312" pitchFamily="49" charset="-122"/>
                <a:ea typeface="楷体_GB2312" pitchFamily="49" charset="-122"/>
              </a:rPr>
              <a:t>位微处理器</a:t>
            </a:r>
            <a:r>
              <a:rPr lang="en-US" altLang="zh-CN" sz="1800" b="1">
                <a:solidFill>
                  <a:srgbClr val="2F2F2F"/>
                </a:solidFill>
                <a:latin typeface="楷体_GB2312" pitchFamily="49" charset="-122"/>
                <a:ea typeface="楷体_GB2312" pitchFamily="49" charset="-122"/>
              </a:rPr>
              <a:t>Intel 8008</a:t>
            </a:r>
            <a:r>
              <a:rPr lang="zh-CN" altLang="en-US" sz="1800" b="1">
                <a:solidFill>
                  <a:srgbClr val="2F2F2F"/>
                </a:solidFill>
                <a:latin typeface="楷体_GB2312" pitchFamily="49" charset="-122"/>
                <a:ea typeface="楷体_GB2312" pitchFamily="49" charset="-122"/>
              </a:rPr>
              <a:t>。</a:t>
            </a:r>
            <a:endParaRPr kumimoji="1" lang="zh-CN" altLang="en-US" sz="1800">
              <a:solidFill>
                <a:prstClr val="black"/>
              </a:solidFill>
              <a:latin typeface="黑体" panose="02010609060101010101" pitchFamily="49" charset="-122"/>
              <a:ea typeface="黑体" panose="02010609060101010101" pitchFamily="49" charset="-122"/>
            </a:endParaRPr>
          </a:p>
        </p:txBody>
      </p:sp>
      <p:sp>
        <p:nvSpPr>
          <p:cNvPr id="5" name="Rectangle 5">
            <a:extLst>
              <a:ext uri="{FF2B5EF4-FFF2-40B4-BE49-F238E27FC236}">
                <a16:creationId xmlns:a16="http://schemas.microsoft.com/office/drawing/2014/main" id="{6C7192BE-6527-4DA1-A5FD-3A8333304878}"/>
              </a:ext>
            </a:extLst>
          </p:cNvPr>
          <p:cNvSpPr>
            <a:spLocks noChangeArrowheads="1"/>
          </p:cNvSpPr>
          <p:nvPr/>
        </p:nvSpPr>
        <p:spPr bwMode="auto">
          <a:xfrm>
            <a:off x="1671639" y="2679700"/>
            <a:ext cx="5648325"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zh-CN" sz="2800" b="1">
                <a:solidFill>
                  <a:srgbClr val="C00000"/>
                </a:solidFill>
                <a:ea typeface="宋体" panose="02010600030101010101" pitchFamily="2" charset="-122"/>
              </a:rPr>
              <a:t>第</a:t>
            </a:r>
            <a:r>
              <a:rPr lang="zh-CN" altLang="en-US" sz="2800" b="1">
                <a:solidFill>
                  <a:srgbClr val="C00000"/>
                </a:solidFill>
                <a:ea typeface="宋体" panose="02010600030101010101" pitchFamily="2" charset="-122"/>
              </a:rPr>
              <a:t>二</a:t>
            </a:r>
            <a:r>
              <a:rPr lang="zh-CN" altLang="zh-CN" sz="2800" b="1">
                <a:solidFill>
                  <a:srgbClr val="C00000"/>
                </a:solidFill>
                <a:ea typeface="宋体" panose="02010600030101010101" pitchFamily="2" charset="-122"/>
              </a:rPr>
              <a:t>代</a:t>
            </a:r>
            <a:r>
              <a:rPr lang="zh-CN" altLang="en-US" sz="2800" b="1">
                <a:solidFill>
                  <a:srgbClr val="C00000"/>
                </a:solidFill>
                <a:ea typeface="宋体" panose="02010600030101010101" pitchFamily="2" charset="-122"/>
              </a:rPr>
              <a:t>处理器</a:t>
            </a:r>
            <a:r>
              <a:rPr lang="en-US" altLang="zh-CN" sz="2800" b="1">
                <a:solidFill>
                  <a:srgbClr val="C00000"/>
                </a:solidFill>
                <a:ea typeface="宋体" panose="02010600030101010101" pitchFamily="2" charset="-122"/>
              </a:rPr>
              <a:t>(1973</a:t>
            </a:r>
            <a:r>
              <a:rPr lang="zh-CN" altLang="en-US" sz="2800" b="1">
                <a:solidFill>
                  <a:srgbClr val="C00000"/>
                </a:solidFill>
                <a:ea typeface="宋体" panose="02010600030101010101" pitchFamily="2" charset="-122"/>
              </a:rPr>
              <a:t>～</a:t>
            </a:r>
            <a:r>
              <a:rPr lang="en-US" altLang="zh-CN" sz="2800" b="1">
                <a:solidFill>
                  <a:srgbClr val="C00000"/>
                </a:solidFill>
                <a:ea typeface="宋体" panose="02010600030101010101" pitchFamily="2" charset="-122"/>
              </a:rPr>
              <a:t>1977</a:t>
            </a:r>
            <a:r>
              <a:rPr lang="zh-CN" altLang="en-US" sz="2800" b="1">
                <a:solidFill>
                  <a:srgbClr val="C00000"/>
                </a:solidFill>
                <a:ea typeface="宋体" panose="02010600030101010101" pitchFamily="2" charset="-122"/>
              </a:rPr>
              <a:t>年</a:t>
            </a:r>
            <a:r>
              <a:rPr lang="en-US" altLang="zh-CN" sz="2800" b="1">
                <a:solidFill>
                  <a:srgbClr val="C00000"/>
                </a:solidFill>
                <a:ea typeface="宋体" panose="02010600030101010101" pitchFamily="2" charset="-122"/>
              </a:rPr>
              <a:t>)</a:t>
            </a:r>
            <a:br>
              <a:rPr lang="en-US" altLang="zh-CN" sz="2800">
                <a:solidFill>
                  <a:srgbClr val="C00000"/>
                </a:solidFill>
                <a:ea typeface="宋体" panose="02010600030101010101" pitchFamily="2" charset="-122"/>
              </a:rPr>
            </a:br>
            <a:r>
              <a:rPr lang="zh-CN" altLang="en-US" sz="1800" b="1">
                <a:solidFill>
                  <a:srgbClr val="2F2F2F"/>
                </a:solidFill>
                <a:latin typeface="楷体_GB2312" pitchFamily="49" charset="-122"/>
                <a:ea typeface="楷体_GB2312" pitchFamily="49" charset="-122"/>
              </a:rPr>
              <a:t>第二代微处理器是</a:t>
            </a:r>
            <a:r>
              <a:rPr lang="en-US" altLang="zh-CN" sz="1800" b="1">
                <a:solidFill>
                  <a:srgbClr val="2F2F2F"/>
                </a:solidFill>
                <a:latin typeface="楷体_GB2312" pitchFamily="49" charset="-122"/>
                <a:ea typeface="楷体_GB2312" pitchFamily="49" charset="-122"/>
              </a:rPr>
              <a:t>8</a:t>
            </a:r>
            <a:r>
              <a:rPr lang="zh-CN" altLang="en-US" sz="1800" b="1">
                <a:solidFill>
                  <a:srgbClr val="2F2F2F"/>
                </a:solidFill>
                <a:latin typeface="楷体_GB2312" pitchFamily="49" charset="-122"/>
                <a:ea typeface="楷体_GB2312" pitchFamily="49" charset="-122"/>
              </a:rPr>
              <a:t>位的，但集成度和性能有了较大提高。如</a:t>
            </a:r>
            <a:r>
              <a:rPr lang="en-US" altLang="zh-CN" sz="1800" b="1">
                <a:solidFill>
                  <a:srgbClr val="2F2F2F"/>
                </a:solidFill>
                <a:latin typeface="楷体_GB2312" pitchFamily="49" charset="-122"/>
                <a:ea typeface="楷体_GB2312" pitchFamily="49" charset="-122"/>
              </a:rPr>
              <a:t>Intel</a:t>
            </a:r>
            <a:r>
              <a:rPr lang="zh-CN" altLang="en-US" sz="1800" b="1">
                <a:solidFill>
                  <a:srgbClr val="2F2F2F"/>
                </a:solidFill>
                <a:latin typeface="楷体_GB2312" pitchFamily="49" charset="-122"/>
                <a:ea typeface="楷体_GB2312" pitchFamily="49" charset="-122"/>
              </a:rPr>
              <a:t>公司的</a:t>
            </a:r>
            <a:r>
              <a:rPr lang="en-US" altLang="zh-CN" sz="1800" b="1">
                <a:solidFill>
                  <a:srgbClr val="2F2F2F"/>
                </a:solidFill>
                <a:latin typeface="楷体_GB2312" pitchFamily="49" charset="-122"/>
                <a:ea typeface="楷体_GB2312" pitchFamily="49" charset="-122"/>
              </a:rPr>
              <a:t>8080</a:t>
            </a:r>
            <a:r>
              <a:rPr lang="zh-CN" altLang="en-US" sz="1800" b="1">
                <a:solidFill>
                  <a:srgbClr val="2F2F2F"/>
                </a:solidFill>
                <a:latin typeface="楷体_GB2312" pitchFamily="49" charset="-122"/>
                <a:ea typeface="楷体_GB2312" pitchFamily="49" charset="-122"/>
              </a:rPr>
              <a:t>。</a:t>
            </a:r>
            <a:endParaRPr kumimoji="1" lang="zh-CN" altLang="en-US" sz="1800">
              <a:solidFill>
                <a:prstClr val="black"/>
              </a:solidFill>
              <a:latin typeface="黑体" panose="02010609060101010101" pitchFamily="49" charset="-122"/>
              <a:ea typeface="黑体" panose="02010609060101010101" pitchFamily="49" charset="-122"/>
            </a:endParaRPr>
          </a:p>
        </p:txBody>
      </p:sp>
      <p:sp>
        <p:nvSpPr>
          <p:cNvPr id="6" name="Rectangle 5">
            <a:extLst>
              <a:ext uri="{FF2B5EF4-FFF2-40B4-BE49-F238E27FC236}">
                <a16:creationId xmlns:a16="http://schemas.microsoft.com/office/drawing/2014/main" id="{0BBA45ED-E9C0-4DAF-A485-065E03B3DFD1}"/>
              </a:ext>
            </a:extLst>
          </p:cNvPr>
          <p:cNvSpPr>
            <a:spLocks noChangeArrowheads="1"/>
          </p:cNvSpPr>
          <p:nvPr/>
        </p:nvSpPr>
        <p:spPr bwMode="auto">
          <a:xfrm>
            <a:off x="1689101" y="4005263"/>
            <a:ext cx="606266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zh-CN" sz="2800" b="1">
                <a:solidFill>
                  <a:srgbClr val="C00000"/>
                </a:solidFill>
                <a:ea typeface="宋体" panose="02010600030101010101" pitchFamily="2" charset="-122"/>
              </a:rPr>
              <a:t>第</a:t>
            </a:r>
            <a:r>
              <a:rPr lang="zh-CN" altLang="en-US" sz="2800" b="1">
                <a:solidFill>
                  <a:srgbClr val="C00000"/>
                </a:solidFill>
                <a:ea typeface="宋体" panose="02010600030101010101" pitchFamily="2" charset="-122"/>
              </a:rPr>
              <a:t>三</a:t>
            </a:r>
            <a:r>
              <a:rPr lang="zh-CN" altLang="zh-CN" sz="2800" b="1">
                <a:solidFill>
                  <a:srgbClr val="C00000"/>
                </a:solidFill>
                <a:ea typeface="宋体" panose="02010600030101010101" pitchFamily="2" charset="-122"/>
              </a:rPr>
              <a:t>代</a:t>
            </a:r>
            <a:r>
              <a:rPr lang="zh-CN" altLang="en-US" sz="2800" b="1">
                <a:solidFill>
                  <a:srgbClr val="C00000"/>
                </a:solidFill>
                <a:ea typeface="宋体" panose="02010600030101010101" pitchFamily="2" charset="-122"/>
              </a:rPr>
              <a:t>处理器</a:t>
            </a:r>
            <a:r>
              <a:rPr lang="en-US" altLang="zh-CN" sz="2800" b="1">
                <a:solidFill>
                  <a:srgbClr val="C00000"/>
                </a:solidFill>
                <a:ea typeface="宋体" panose="02010600030101010101" pitchFamily="2" charset="-122"/>
              </a:rPr>
              <a:t>(1978</a:t>
            </a:r>
            <a:r>
              <a:rPr lang="zh-CN" altLang="en-US" sz="2800" b="1">
                <a:solidFill>
                  <a:srgbClr val="C00000"/>
                </a:solidFill>
                <a:ea typeface="宋体" panose="02010600030101010101" pitchFamily="2" charset="-122"/>
              </a:rPr>
              <a:t>～</a:t>
            </a:r>
            <a:r>
              <a:rPr lang="en-US" altLang="zh-CN" sz="2800" b="1">
                <a:solidFill>
                  <a:srgbClr val="C00000"/>
                </a:solidFill>
                <a:ea typeface="宋体" panose="02010600030101010101" pitchFamily="2" charset="-122"/>
              </a:rPr>
              <a:t>1984</a:t>
            </a:r>
            <a:r>
              <a:rPr lang="zh-CN" altLang="en-US" sz="2800" b="1">
                <a:solidFill>
                  <a:srgbClr val="C00000"/>
                </a:solidFill>
                <a:ea typeface="宋体" panose="02010600030101010101" pitchFamily="2" charset="-122"/>
              </a:rPr>
              <a:t>年</a:t>
            </a:r>
            <a:r>
              <a:rPr lang="en-US" altLang="zh-CN" sz="2800" b="1">
                <a:solidFill>
                  <a:srgbClr val="C00000"/>
                </a:solidFill>
                <a:ea typeface="宋体" panose="02010600030101010101" pitchFamily="2" charset="-122"/>
              </a:rPr>
              <a:t>)</a:t>
            </a:r>
            <a:br>
              <a:rPr lang="en-US" altLang="zh-CN" sz="2800">
                <a:solidFill>
                  <a:srgbClr val="C00000"/>
                </a:solidFill>
                <a:ea typeface="宋体" panose="02010600030101010101" pitchFamily="2" charset="-122"/>
              </a:rPr>
            </a:br>
            <a:r>
              <a:rPr lang="en-US" altLang="zh-CN" sz="1800" b="1">
                <a:solidFill>
                  <a:srgbClr val="2F2F2F"/>
                </a:solidFill>
                <a:latin typeface="楷体_GB2312" pitchFamily="49" charset="-122"/>
                <a:ea typeface="楷体_GB2312" pitchFamily="49" charset="-122"/>
              </a:rPr>
              <a:t>1978</a:t>
            </a:r>
            <a:r>
              <a:rPr lang="zh-CN" altLang="en-US" sz="1800" b="1">
                <a:solidFill>
                  <a:srgbClr val="2F2F2F"/>
                </a:solidFill>
                <a:latin typeface="楷体_GB2312" pitchFamily="49" charset="-122"/>
                <a:ea typeface="楷体_GB2312" pitchFamily="49" charset="-122"/>
              </a:rPr>
              <a:t>年 </a:t>
            </a:r>
            <a:r>
              <a:rPr lang="en-US" altLang="zh-CN" sz="1800" b="1">
                <a:solidFill>
                  <a:srgbClr val="2F2F2F"/>
                </a:solidFill>
                <a:latin typeface="楷体_GB2312" pitchFamily="49" charset="-122"/>
                <a:ea typeface="楷体_GB2312" pitchFamily="49" charset="-122"/>
              </a:rPr>
              <a:t>Intel </a:t>
            </a:r>
            <a:r>
              <a:rPr lang="zh-CN" altLang="en-US" sz="1800" b="1">
                <a:solidFill>
                  <a:srgbClr val="2F2F2F"/>
                </a:solidFill>
                <a:latin typeface="楷体_GB2312" pitchFamily="49" charset="-122"/>
                <a:ea typeface="楷体_GB2312" pitchFamily="49" charset="-122"/>
              </a:rPr>
              <a:t>公司生产出</a:t>
            </a:r>
            <a:r>
              <a:rPr lang="en-US" altLang="zh-CN" sz="1800" b="1">
                <a:solidFill>
                  <a:srgbClr val="2F2F2F"/>
                </a:solidFill>
                <a:latin typeface="楷体_GB2312" pitchFamily="49" charset="-122"/>
                <a:ea typeface="楷体_GB2312" pitchFamily="49" charset="-122"/>
              </a:rPr>
              <a:t>16</a:t>
            </a:r>
            <a:r>
              <a:rPr lang="zh-CN" altLang="en-US" sz="1800" b="1">
                <a:solidFill>
                  <a:srgbClr val="2F2F2F"/>
                </a:solidFill>
                <a:latin typeface="楷体_GB2312" pitchFamily="49" charset="-122"/>
                <a:ea typeface="楷体_GB2312" pitchFamily="49" charset="-122"/>
              </a:rPr>
              <a:t>位微处理器</a:t>
            </a:r>
            <a:r>
              <a:rPr lang="en-US" altLang="zh-CN" sz="1800" b="1">
                <a:solidFill>
                  <a:srgbClr val="2F2F2F"/>
                </a:solidFill>
                <a:latin typeface="楷体_GB2312" pitchFamily="49" charset="-122"/>
                <a:ea typeface="楷体_GB2312" pitchFamily="49" charset="-122"/>
              </a:rPr>
              <a:t>8086</a:t>
            </a:r>
            <a:r>
              <a:rPr lang="zh-CN" altLang="en-US" sz="1800" b="1">
                <a:solidFill>
                  <a:srgbClr val="2F2F2F"/>
                </a:solidFill>
                <a:latin typeface="楷体_GB2312" pitchFamily="49" charset="-122"/>
                <a:ea typeface="楷体_GB2312" pitchFamily="49" charset="-122"/>
              </a:rPr>
              <a:t>，标志着微处理器进入第三代，其性能比第二代提高近</a:t>
            </a:r>
            <a:r>
              <a:rPr lang="en-US" altLang="zh-CN" sz="1800" b="1">
                <a:solidFill>
                  <a:srgbClr val="2F2F2F"/>
                </a:solidFill>
                <a:latin typeface="楷体_GB2312" pitchFamily="49" charset="-122"/>
                <a:ea typeface="楷体_GB2312" pitchFamily="49" charset="-122"/>
              </a:rPr>
              <a:t>10</a:t>
            </a:r>
            <a:r>
              <a:rPr lang="zh-CN" altLang="en-US" sz="1800" b="1">
                <a:solidFill>
                  <a:srgbClr val="2F2F2F"/>
                </a:solidFill>
                <a:latin typeface="楷体_GB2312" pitchFamily="49" charset="-122"/>
                <a:ea typeface="楷体_GB2312" pitchFamily="49" charset="-122"/>
              </a:rPr>
              <a:t>倍。</a:t>
            </a:r>
            <a:endParaRPr kumimoji="1" lang="zh-CN" altLang="en-US" sz="1800">
              <a:solidFill>
                <a:prstClr val="black"/>
              </a:solidFill>
              <a:latin typeface="黑体" panose="02010609060101010101" pitchFamily="49" charset="-122"/>
              <a:ea typeface="黑体" panose="02010609060101010101" pitchFamily="49" charset="-122"/>
            </a:endParaRPr>
          </a:p>
        </p:txBody>
      </p:sp>
      <p:pic>
        <p:nvPicPr>
          <p:cNvPr id="37890" name="Picture 2">
            <a:extLst>
              <a:ext uri="{FF2B5EF4-FFF2-40B4-BE49-F238E27FC236}">
                <a16:creationId xmlns:a16="http://schemas.microsoft.com/office/drawing/2014/main" id="{48C3B784-76AD-4AD1-8726-8C4CFD8FB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488" y="-14288"/>
            <a:ext cx="2520950"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a:extLst>
              <a:ext uri="{FF2B5EF4-FFF2-40B4-BE49-F238E27FC236}">
                <a16:creationId xmlns:a16="http://schemas.microsoft.com/office/drawing/2014/main" id="{15E3CC27-CDE1-46BC-B2AE-14D69AC81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713" y="1916114"/>
            <a:ext cx="2730500" cy="145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2" name="Picture 4">
            <a:extLst>
              <a:ext uri="{FF2B5EF4-FFF2-40B4-BE49-F238E27FC236}">
                <a16:creationId xmlns:a16="http://schemas.microsoft.com/office/drawing/2014/main" id="{B7375216-BD3A-491F-AC32-EE375C3FE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0676" y="3367088"/>
            <a:ext cx="2822575" cy="168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5">
            <a:extLst>
              <a:ext uri="{FF2B5EF4-FFF2-40B4-BE49-F238E27FC236}">
                <a16:creationId xmlns:a16="http://schemas.microsoft.com/office/drawing/2014/main" id="{07F5FEFA-71A2-4B6B-B536-7A05A490BB44}"/>
              </a:ext>
            </a:extLst>
          </p:cNvPr>
          <p:cNvSpPr>
            <a:spLocks noChangeArrowheads="1"/>
          </p:cNvSpPr>
          <p:nvPr/>
        </p:nvSpPr>
        <p:spPr bwMode="auto">
          <a:xfrm>
            <a:off x="1671639" y="5445126"/>
            <a:ext cx="6288087"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zh-CN" sz="2800" b="1">
                <a:solidFill>
                  <a:srgbClr val="C00000"/>
                </a:solidFill>
                <a:ea typeface="宋体" panose="02010600030101010101" pitchFamily="2" charset="-122"/>
              </a:rPr>
              <a:t>第</a:t>
            </a:r>
            <a:r>
              <a:rPr lang="zh-CN" altLang="en-US" sz="2800" b="1">
                <a:solidFill>
                  <a:srgbClr val="C00000"/>
                </a:solidFill>
                <a:ea typeface="宋体" panose="02010600030101010101" pitchFamily="2" charset="-122"/>
              </a:rPr>
              <a:t>四</a:t>
            </a:r>
            <a:r>
              <a:rPr lang="zh-CN" altLang="zh-CN" sz="2800" b="1">
                <a:solidFill>
                  <a:srgbClr val="C00000"/>
                </a:solidFill>
                <a:ea typeface="宋体" panose="02010600030101010101" pitchFamily="2" charset="-122"/>
              </a:rPr>
              <a:t>代</a:t>
            </a:r>
            <a:r>
              <a:rPr lang="zh-CN" altLang="en-US" sz="2800" b="1">
                <a:solidFill>
                  <a:srgbClr val="C00000"/>
                </a:solidFill>
                <a:ea typeface="宋体" panose="02010600030101010101" pitchFamily="2" charset="-122"/>
              </a:rPr>
              <a:t>处理器</a:t>
            </a:r>
            <a:r>
              <a:rPr lang="en-US" altLang="zh-CN" sz="2800" b="1">
                <a:solidFill>
                  <a:srgbClr val="C00000"/>
                </a:solidFill>
                <a:ea typeface="宋体" panose="02010600030101010101" pitchFamily="2" charset="-122"/>
              </a:rPr>
              <a:t>(1985</a:t>
            </a:r>
            <a:r>
              <a:rPr lang="zh-CN" altLang="en-US" sz="2800" b="1">
                <a:solidFill>
                  <a:srgbClr val="C00000"/>
                </a:solidFill>
                <a:ea typeface="宋体" panose="02010600030101010101" pitchFamily="2" charset="-122"/>
              </a:rPr>
              <a:t>～</a:t>
            </a:r>
            <a:r>
              <a:rPr lang="en-US" altLang="zh-CN" sz="2800" b="1">
                <a:solidFill>
                  <a:srgbClr val="C00000"/>
                </a:solidFill>
                <a:ea typeface="宋体" panose="02010600030101010101" pitchFamily="2" charset="-122"/>
              </a:rPr>
              <a:t>1992</a:t>
            </a:r>
            <a:r>
              <a:rPr lang="zh-CN" altLang="en-US" sz="2800" b="1">
                <a:solidFill>
                  <a:srgbClr val="C00000"/>
                </a:solidFill>
                <a:ea typeface="宋体" panose="02010600030101010101" pitchFamily="2" charset="-122"/>
              </a:rPr>
              <a:t>年</a:t>
            </a:r>
            <a:r>
              <a:rPr lang="en-US" altLang="zh-CN" sz="2800" b="1">
                <a:solidFill>
                  <a:srgbClr val="C00000"/>
                </a:solidFill>
                <a:ea typeface="宋体" panose="02010600030101010101" pitchFamily="2" charset="-122"/>
              </a:rPr>
              <a:t>)</a:t>
            </a:r>
          </a:p>
          <a:p>
            <a:pPr fontAlgn="base">
              <a:spcBef>
                <a:spcPct val="0"/>
              </a:spcBef>
              <a:spcAft>
                <a:spcPct val="0"/>
              </a:spcAft>
              <a:buClrTx/>
              <a:buSzTx/>
              <a:buNone/>
            </a:pPr>
            <a:r>
              <a:rPr lang="en-US" altLang="zh-CN" sz="1800" b="1">
                <a:solidFill>
                  <a:srgbClr val="2F2F2F"/>
                </a:solidFill>
                <a:latin typeface="楷体_GB2312" pitchFamily="49" charset="-122"/>
                <a:ea typeface="楷体_GB2312" pitchFamily="49" charset="-122"/>
              </a:rPr>
              <a:t>32</a:t>
            </a:r>
            <a:r>
              <a:rPr lang="zh-CN" altLang="zh-CN" sz="1800" b="1">
                <a:solidFill>
                  <a:srgbClr val="2F2F2F"/>
                </a:solidFill>
                <a:latin typeface="楷体_GB2312" pitchFamily="49" charset="-122"/>
                <a:ea typeface="楷体_GB2312" pitchFamily="49" charset="-122"/>
              </a:rPr>
              <a:t>位</a:t>
            </a:r>
            <a:r>
              <a:rPr lang="zh-CN" altLang="en-US" sz="1800" b="1">
                <a:solidFill>
                  <a:srgbClr val="2F2F2F"/>
                </a:solidFill>
                <a:latin typeface="楷体_GB2312" pitchFamily="49" charset="-122"/>
                <a:ea typeface="楷体_GB2312" pitchFamily="49" charset="-122"/>
              </a:rPr>
              <a:t>处理器</a:t>
            </a:r>
            <a:r>
              <a:rPr lang="zh-CN" altLang="zh-CN" sz="1800" b="1">
                <a:solidFill>
                  <a:srgbClr val="2F2F2F"/>
                </a:solidFill>
                <a:latin typeface="楷体_GB2312" pitchFamily="49" charset="-122"/>
                <a:ea typeface="楷体_GB2312" pitchFamily="49" charset="-122"/>
              </a:rPr>
              <a:t>的大发展时期，</a:t>
            </a:r>
            <a:r>
              <a:rPr lang="zh-CN" altLang="en-US" sz="1800" b="1">
                <a:solidFill>
                  <a:srgbClr val="2F2F2F"/>
                </a:solidFill>
                <a:latin typeface="楷体_GB2312" pitchFamily="49" charset="-122"/>
                <a:ea typeface="楷体_GB2312" pitchFamily="49" charset="-122"/>
              </a:rPr>
              <a:t>典型产品是</a:t>
            </a:r>
            <a:r>
              <a:rPr lang="en-US" altLang="zh-CN" sz="1800" b="1">
                <a:solidFill>
                  <a:srgbClr val="2F2F2F"/>
                </a:solidFill>
                <a:latin typeface="楷体_GB2312" pitchFamily="49" charset="-122"/>
                <a:ea typeface="楷体_GB2312" pitchFamily="49" charset="-122"/>
              </a:rPr>
              <a:t>Intel80386/80486</a:t>
            </a:r>
            <a:r>
              <a:rPr lang="zh-CN" altLang="en-US" sz="1800" b="1">
                <a:solidFill>
                  <a:srgbClr val="2F2F2F"/>
                </a:solidFill>
                <a:latin typeface="楷体_GB2312" pitchFamily="49" charset="-122"/>
                <a:ea typeface="楷体_GB2312" pitchFamily="49" charset="-122"/>
              </a:rPr>
              <a:t>。</a:t>
            </a:r>
          </a:p>
        </p:txBody>
      </p:sp>
      <p:pic>
        <p:nvPicPr>
          <p:cNvPr id="37894" name="Picture 6">
            <a:extLst>
              <a:ext uri="{FF2B5EF4-FFF2-40B4-BE49-F238E27FC236}">
                <a16:creationId xmlns:a16="http://schemas.microsoft.com/office/drawing/2014/main" id="{76ADEC5F-F4BC-4194-AA97-62B79F0A78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9250" y="5049838"/>
            <a:ext cx="2794000" cy="168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3093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37890"/>
                                        </p:tgtEl>
                                        <p:attrNameLst>
                                          <p:attrName>style.visibility</p:attrName>
                                        </p:attrNameLst>
                                      </p:cBhvr>
                                      <p:to>
                                        <p:strVal val="visible"/>
                                      </p:to>
                                    </p:set>
                                    <p:animEffect transition="in" filter="randombar(horizontal)">
                                      <p:cBhvr>
                                        <p:cTn id="10" dur="500"/>
                                        <p:tgtEl>
                                          <p:spTgt spid="3789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nodeType="withEffect">
                                  <p:stCondLst>
                                    <p:cond delay="0"/>
                                  </p:stCondLst>
                                  <p:childTnLst>
                                    <p:set>
                                      <p:cBhvr>
                                        <p:cTn id="17" dur="1" fill="hold">
                                          <p:stCondLst>
                                            <p:cond delay="0"/>
                                          </p:stCondLst>
                                        </p:cTn>
                                        <p:tgtEl>
                                          <p:spTgt spid="37891"/>
                                        </p:tgtEl>
                                        <p:attrNameLst>
                                          <p:attrName>style.visibility</p:attrName>
                                        </p:attrNameLst>
                                      </p:cBhvr>
                                      <p:to>
                                        <p:strVal val="visible"/>
                                      </p:to>
                                    </p:set>
                                    <p:animEffect transition="in" filter="randombar(horizontal)">
                                      <p:cBhvr>
                                        <p:cTn id="18" dur="500"/>
                                        <p:tgtEl>
                                          <p:spTgt spid="3789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par>
                                <p:cTn id="24" presetID="14" presetClass="entr" presetSubtype="10" fill="hold" nodeType="withEffect">
                                  <p:stCondLst>
                                    <p:cond delay="0"/>
                                  </p:stCondLst>
                                  <p:childTnLst>
                                    <p:set>
                                      <p:cBhvr>
                                        <p:cTn id="25" dur="1" fill="hold">
                                          <p:stCondLst>
                                            <p:cond delay="0"/>
                                          </p:stCondLst>
                                        </p:cTn>
                                        <p:tgtEl>
                                          <p:spTgt spid="37892"/>
                                        </p:tgtEl>
                                        <p:attrNameLst>
                                          <p:attrName>style.visibility</p:attrName>
                                        </p:attrNameLst>
                                      </p:cBhvr>
                                      <p:to>
                                        <p:strVal val="visible"/>
                                      </p:to>
                                    </p:set>
                                    <p:animEffect transition="in" filter="randombar(horizontal)">
                                      <p:cBhvr>
                                        <p:cTn id="26" dur="500"/>
                                        <p:tgtEl>
                                          <p:spTgt spid="3789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par>
                                <p:cTn id="32" presetID="14" presetClass="entr" presetSubtype="10" fill="hold" nodeType="withEffect">
                                  <p:stCondLst>
                                    <p:cond delay="0"/>
                                  </p:stCondLst>
                                  <p:childTnLst>
                                    <p:set>
                                      <p:cBhvr>
                                        <p:cTn id="33" dur="1" fill="hold">
                                          <p:stCondLst>
                                            <p:cond delay="0"/>
                                          </p:stCondLst>
                                        </p:cTn>
                                        <p:tgtEl>
                                          <p:spTgt spid="37894"/>
                                        </p:tgtEl>
                                        <p:attrNameLst>
                                          <p:attrName>style.visibility</p:attrName>
                                        </p:attrNameLst>
                                      </p:cBhvr>
                                      <p:to>
                                        <p:strVal val="visible"/>
                                      </p:to>
                                    </p:set>
                                    <p:animEffect transition="in" filter="randombar(horizontal)">
                                      <p:cBhvr>
                                        <p:cTn id="34" dur="500"/>
                                        <p:tgtEl>
                                          <p:spTgt spid="3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064A21FB-1944-44F1-9DD8-794EDE9CF02E}"/>
              </a:ext>
            </a:extLst>
          </p:cNvPr>
          <p:cNvSpPr txBox="1">
            <a:spLocks noChangeArrowheads="1"/>
          </p:cNvSpPr>
          <p:nvPr/>
        </p:nvSpPr>
        <p:spPr bwMode="auto">
          <a:xfrm>
            <a:off x="1774826" y="549276"/>
            <a:ext cx="47529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多级存储体系结构</a:t>
            </a:r>
          </a:p>
        </p:txBody>
      </p:sp>
      <p:sp>
        <p:nvSpPr>
          <p:cNvPr id="4" name="Rectangle 4">
            <a:extLst>
              <a:ext uri="{FF2B5EF4-FFF2-40B4-BE49-F238E27FC236}">
                <a16:creationId xmlns:a16="http://schemas.microsoft.com/office/drawing/2014/main" id="{E8F835D1-4208-4B76-AE29-7712B9ECE7E9}"/>
              </a:ext>
            </a:extLst>
          </p:cNvPr>
          <p:cNvSpPr>
            <a:spLocks noChangeArrowheads="1"/>
          </p:cNvSpPr>
          <p:nvPr/>
        </p:nvSpPr>
        <p:spPr bwMode="auto">
          <a:xfrm>
            <a:off x="1774825" y="1409700"/>
            <a:ext cx="8713788" cy="416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1200"/>
              </a:spcBef>
              <a:spcAft>
                <a:spcPts val="1200"/>
              </a:spcAft>
              <a:buClr>
                <a:schemeClr val="accent2"/>
              </a:buClr>
              <a:buSzPct val="75000"/>
              <a:defRPr/>
            </a:pPr>
            <a:r>
              <a:rPr lang="zh-CN" altLang="en-US" sz="2400" b="1" dirty="0">
                <a:solidFill>
                  <a:srgbClr val="060BCA"/>
                </a:solidFill>
                <a:latin typeface="+mn-ea"/>
              </a:rPr>
              <a:t>虚拟存储器 </a:t>
            </a:r>
            <a:endParaRPr lang="en-US" altLang="zh-CN" sz="2400" b="1" dirty="0">
              <a:solidFill>
                <a:srgbClr val="060BCA"/>
              </a:solidFill>
              <a:latin typeface="+mn-ea"/>
            </a:endParaRPr>
          </a:p>
          <a:p>
            <a:pPr marL="609600" indent="-609600">
              <a:lnSpc>
                <a:spcPct val="120000"/>
              </a:lnSpc>
              <a:buFont typeface="Arial" pitchFamily="34" charset="0"/>
              <a:buChar char="•"/>
              <a:defRPr/>
            </a:pPr>
            <a:r>
              <a:rPr lang="zh-CN" altLang="en-US" sz="2400" b="1" dirty="0">
                <a:latin typeface="华文楷体" panose="02010600040101010101" pitchFamily="2" charset="-122"/>
                <a:ea typeface="华文楷体" panose="02010600040101010101" pitchFamily="2" charset="-122"/>
              </a:rPr>
              <a:t>虚拟存储器</a:t>
            </a: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通过软硬件结合的方法把主存</a:t>
            </a: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辅存统一成一个整体</a:t>
            </a: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使存取速度接近主存</a:t>
            </a: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而容量接近辅存。用户能使用容量充分大的存储器，而不用受主存容量的限制。</a:t>
            </a:r>
          </a:p>
          <a:p>
            <a:pPr marL="609600" indent="-609600">
              <a:lnSpc>
                <a:spcPct val="120000"/>
              </a:lnSpc>
              <a:buFont typeface="Arial" pitchFamily="34" charset="0"/>
              <a:buChar char="•"/>
              <a:defRPr/>
            </a:pPr>
            <a:r>
              <a:rPr lang="zh-CN" altLang="en-US" sz="2400" b="1" dirty="0">
                <a:latin typeface="华文楷体" panose="02010600040101010101" pitchFamily="2" charset="-122"/>
                <a:ea typeface="华文楷体" panose="02010600040101010101" pitchFamily="2" charset="-122"/>
              </a:rPr>
              <a:t>虚拟存储器“调度原理”：采用类似</a:t>
            </a:r>
            <a:r>
              <a:rPr lang="en-US" altLang="zh-CN" sz="2400" b="1" dirty="0">
                <a:latin typeface="华文楷体" panose="02010600040101010101" pitchFamily="2" charset="-122"/>
                <a:ea typeface="华文楷体" panose="02010600040101010101" pitchFamily="2" charset="-122"/>
              </a:rPr>
              <a:t>Cache</a:t>
            </a:r>
            <a:r>
              <a:rPr lang="zh-CN" altLang="en-US" sz="2400" b="1" dirty="0">
                <a:latin typeface="华文楷体" panose="02010600040101010101" pitchFamily="2" charset="-122"/>
                <a:ea typeface="华文楷体" panose="02010600040101010101" pitchFamily="2" charset="-122"/>
              </a:rPr>
              <a:t>的地址映像和替换方法，进行虚实地址变换。</a:t>
            </a:r>
          </a:p>
          <a:p>
            <a:pPr marL="609600" indent="-609600">
              <a:lnSpc>
                <a:spcPct val="120000"/>
              </a:lnSpc>
              <a:buFont typeface="Arial" pitchFamily="34" charset="0"/>
              <a:buChar char="•"/>
              <a:defRPr/>
            </a:pPr>
            <a:r>
              <a:rPr lang="zh-CN" altLang="en-US" sz="2400" b="1" dirty="0">
                <a:latin typeface="华文楷体" panose="02010600040101010101" pitchFamily="2" charset="-122"/>
                <a:ea typeface="华文楷体" panose="02010600040101010101" pitchFamily="2" charset="-122"/>
              </a:rPr>
              <a:t>存储容量、信息块及存取速度：</a:t>
            </a:r>
          </a:p>
          <a:p>
            <a:pPr>
              <a:lnSpc>
                <a:spcPct val="120000"/>
              </a:lnSpc>
              <a:defRPr/>
            </a:pPr>
            <a:r>
              <a:rPr lang="en-US" altLang="zh-CN" sz="2400" b="1" dirty="0">
                <a:latin typeface="华文楷体" panose="02010600040101010101" pitchFamily="2" charset="-122"/>
                <a:ea typeface="华文楷体" panose="02010600040101010101" pitchFamily="2" charset="-122"/>
              </a:rPr>
              <a:t>    Cache——</a:t>
            </a:r>
            <a:r>
              <a:rPr lang="zh-CN" altLang="en-US" sz="2400" b="1" dirty="0">
                <a:latin typeface="华文楷体" panose="02010600040101010101" pitchFamily="2" charset="-122"/>
                <a:ea typeface="华文楷体" panose="02010600040101010101" pitchFamily="2" charset="-122"/>
              </a:rPr>
              <a:t>几</a:t>
            </a:r>
            <a:r>
              <a:rPr lang="en-US" altLang="zh-CN" sz="2400" b="1" dirty="0">
                <a:latin typeface="华文楷体" panose="02010600040101010101" pitchFamily="2" charset="-122"/>
                <a:ea typeface="华文楷体" panose="02010600040101010101" pitchFamily="2" charset="-122"/>
              </a:rPr>
              <a:t>KB~</a:t>
            </a:r>
            <a:r>
              <a:rPr lang="zh-CN" altLang="en-US" sz="2400" b="1" dirty="0">
                <a:latin typeface="华文楷体" panose="02010600040101010101" pitchFamily="2" charset="-122"/>
                <a:ea typeface="华文楷体" panose="02010600040101010101" pitchFamily="2" charset="-122"/>
              </a:rPr>
              <a:t>几百</a:t>
            </a:r>
            <a:r>
              <a:rPr lang="en-US" altLang="zh-CN" sz="2400" b="1" dirty="0">
                <a:latin typeface="华文楷体" panose="02010600040101010101" pitchFamily="2" charset="-122"/>
                <a:ea typeface="华文楷体" panose="02010600040101010101" pitchFamily="2" charset="-122"/>
              </a:rPr>
              <a:t>KB</a:t>
            </a:r>
            <a:r>
              <a:rPr lang="zh-CN" altLang="en-US" sz="2400" b="1" dirty="0">
                <a:latin typeface="华文楷体" panose="02010600040101010101" pitchFamily="2" charset="-122"/>
                <a:ea typeface="华文楷体" panose="02010600040101010101" pitchFamily="2" charset="-122"/>
              </a:rPr>
              <a:t>，几十</a:t>
            </a:r>
            <a:r>
              <a:rPr lang="en-US" altLang="zh-CN" sz="2400" b="1" dirty="0">
                <a:latin typeface="华文楷体" panose="02010600040101010101" pitchFamily="2" charset="-122"/>
                <a:ea typeface="华文楷体" panose="02010600040101010101" pitchFamily="2" charset="-122"/>
              </a:rPr>
              <a:t>B~</a:t>
            </a:r>
            <a:r>
              <a:rPr lang="zh-CN" altLang="en-US" sz="2400" b="1" dirty="0">
                <a:latin typeface="华文楷体" panose="02010600040101010101" pitchFamily="2" charset="-122"/>
                <a:ea typeface="华文楷体" panose="02010600040101010101" pitchFamily="2" charset="-122"/>
              </a:rPr>
              <a:t>几</a:t>
            </a:r>
            <a:r>
              <a:rPr lang="en-US" altLang="zh-CN" sz="2400" b="1" dirty="0">
                <a:latin typeface="华文楷体" panose="02010600040101010101" pitchFamily="2" charset="-122"/>
                <a:ea typeface="华文楷体" panose="02010600040101010101" pitchFamily="2" charset="-122"/>
              </a:rPr>
              <a:t>KB/</a:t>
            </a:r>
            <a:r>
              <a:rPr lang="zh-CN" altLang="en-US" sz="2400" b="1" dirty="0">
                <a:latin typeface="华文楷体" panose="02010600040101010101" pitchFamily="2" charset="-122"/>
                <a:ea typeface="华文楷体" panose="02010600040101010101" pitchFamily="2" charset="-122"/>
              </a:rPr>
              <a:t>块，速度快</a:t>
            </a:r>
          </a:p>
          <a:p>
            <a:pPr>
              <a:lnSpc>
                <a:spcPct val="120000"/>
              </a:lnSpc>
              <a:defRPr/>
            </a:pPr>
            <a:r>
              <a:rPr lang="zh-CN" altLang="en-US" sz="2400" b="1" dirty="0">
                <a:latin typeface="华文楷体" panose="02010600040101010101" pitchFamily="2" charset="-122"/>
                <a:ea typeface="华文楷体" panose="02010600040101010101" pitchFamily="2" charset="-122"/>
              </a:rPr>
              <a:t>    虚拟存储器</a:t>
            </a:r>
            <a:r>
              <a:rPr lang="en-US" altLang="zh-CN" sz="2400" b="1" dirty="0">
                <a:latin typeface="华文楷体" panose="02010600040101010101" pitchFamily="2" charset="-122"/>
                <a:ea typeface="华文楷体" panose="02010600040101010101" pitchFamily="2" charset="-122"/>
              </a:rPr>
              <a:t>——</a:t>
            </a:r>
            <a:r>
              <a:rPr lang="zh-CN" altLang="en-US" sz="2400" b="1" dirty="0">
                <a:latin typeface="华文楷体" panose="02010600040101010101" pitchFamily="2" charset="-122"/>
                <a:ea typeface="华文楷体" panose="02010600040101010101" pitchFamily="2" charset="-122"/>
              </a:rPr>
              <a:t>几</a:t>
            </a:r>
            <a:r>
              <a:rPr lang="en-US" altLang="zh-CN" sz="2400" b="1" dirty="0">
                <a:latin typeface="华文楷体" panose="02010600040101010101" pitchFamily="2" charset="-122"/>
                <a:ea typeface="华文楷体" panose="02010600040101010101" pitchFamily="2" charset="-122"/>
              </a:rPr>
              <a:t>MB~GB, </a:t>
            </a:r>
            <a:r>
              <a:rPr lang="zh-CN" altLang="en-US" sz="2400" b="1" dirty="0">
                <a:latin typeface="华文楷体" panose="02010600040101010101" pitchFamily="2" charset="-122"/>
                <a:ea typeface="华文楷体" panose="02010600040101010101" pitchFamily="2" charset="-122"/>
              </a:rPr>
              <a:t>几百</a:t>
            </a:r>
            <a:r>
              <a:rPr lang="en-US" altLang="zh-CN" sz="2400" b="1" dirty="0">
                <a:latin typeface="华文楷体" panose="02010600040101010101" pitchFamily="2" charset="-122"/>
                <a:ea typeface="华文楷体" panose="02010600040101010101" pitchFamily="2" charset="-122"/>
              </a:rPr>
              <a:t>KB /</a:t>
            </a:r>
            <a:r>
              <a:rPr lang="zh-CN" altLang="en-US" sz="2400" b="1" dirty="0">
                <a:latin typeface="华文楷体" panose="02010600040101010101" pitchFamily="2" charset="-122"/>
                <a:ea typeface="华文楷体" panose="02010600040101010101" pitchFamily="2" charset="-122"/>
              </a:rPr>
              <a:t>块，速度慢</a:t>
            </a:r>
          </a:p>
        </p:txBody>
      </p:sp>
      <p:sp>
        <p:nvSpPr>
          <p:cNvPr id="2" name="矩形 1">
            <a:extLst>
              <a:ext uri="{FF2B5EF4-FFF2-40B4-BE49-F238E27FC236}">
                <a16:creationId xmlns:a16="http://schemas.microsoft.com/office/drawing/2014/main" id="{B332CC1B-F37C-43B7-BDC6-11F7C6AAB599}"/>
              </a:ext>
            </a:extLst>
          </p:cNvPr>
          <p:cNvSpPr/>
          <p:nvPr/>
        </p:nvSpPr>
        <p:spPr>
          <a:xfrm>
            <a:off x="1658939" y="5578476"/>
            <a:ext cx="9001125" cy="860425"/>
          </a:xfrm>
          <a:prstGeom prst="rect">
            <a:avLst/>
          </a:prstGeom>
        </p:spPr>
        <p:txBody>
          <a:bodyPr>
            <a:spAutoFit/>
          </a:bodyPr>
          <a:lstStyle/>
          <a:p>
            <a:pPr>
              <a:defRPr/>
            </a:pPr>
            <a:r>
              <a:rPr lang="zh-CN" altLang="en-US" sz="2400" dirty="0">
                <a:solidFill>
                  <a:srgbClr val="FF0000"/>
                </a:solidFill>
                <a:latin typeface="+mj-ea"/>
                <a:ea typeface="+mj-ea"/>
              </a:rPr>
              <a:t>更新策略与替换算法：</a:t>
            </a:r>
            <a:endParaRPr lang="en-US" altLang="zh-CN" sz="2400" dirty="0">
              <a:solidFill>
                <a:srgbClr val="FF0000"/>
              </a:solidFill>
              <a:latin typeface="+mj-ea"/>
              <a:ea typeface="+mj-ea"/>
            </a:endParaRPr>
          </a:p>
          <a:p>
            <a:pPr>
              <a:defRPr/>
            </a:pPr>
            <a:r>
              <a:rPr lang="zh-CN" altLang="en-US" sz="2600" b="1" dirty="0">
                <a:solidFill>
                  <a:srgbClr val="7030A0"/>
                </a:solidFill>
                <a:latin typeface="华文楷体" panose="02010600040101010101" pitchFamily="2" charset="-122"/>
                <a:ea typeface="华文楷体" panose="02010600040101010101" pitchFamily="2" charset="-122"/>
              </a:rPr>
              <a:t>先入先出（</a:t>
            </a:r>
            <a:r>
              <a:rPr lang="en-US" altLang="zh-CN" sz="2600" b="1" dirty="0">
                <a:solidFill>
                  <a:srgbClr val="7030A0"/>
                </a:solidFill>
                <a:latin typeface="华文楷体" panose="02010600040101010101" pitchFamily="2" charset="-122"/>
                <a:ea typeface="华文楷体" panose="02010600040101010101" pitchFamily="2" charset="-122"/>
              </a:rPr>
              <a:t>FIFO</a:t>
            </a:r>
            <a:r>
              <a:rPr lang="zh-CN" altLang="en-US" sz="2600" b="1" dirty="0">
                <a:solidFill>
                  <a:srgbClr val="7030A0"/>
                </a:solidFill>
                <a:latin typeface="华文楷体" panose="02010600040101010101" pitchFamily="2" charset="-122"/>
                <a:ea typeface="华文楷体" panose="02010600040101010101" pitchFamily="2" charset="-122"/>
              </a:rPr>
              <a:t>）和近期最少使用</a:t>
            </a:r>
            <a:r>
              <a:rPr lang="en-US" altLang="zh-CN" sz="2600" b="1" dirty="0">
                <a:solidFill>
                  <a:srgbClr val="7030A0"/>
                </a:solidFill>
                <a:latin typeface="华文楷体" panose="02010600040101010101" pitchFamily="2" charset="-122"/>
                <a:ea typeface="华文楷体" panose="02010600040101010101" pitchFamily="2" charset="-122"/>
              </a:rPr>
              <a:t>(LRU)</a:t>
            </a:r>
            <a:r>
              <a:rPr lang="zh-CN" altLang="en-US" sz="2600" b="1" dirty="0">
                <a:solidFill>
                  <a:srgbClr val="7030A0"/>
                </a:solidFill>
                <a:latin typeface="华文楷体" panose="02010600040101010101" pitchFamily="2" charset="-122"/>
                <a:ea typeface="华文楷体" panose="02010600040101010101" pitchFamily="2" charset="-122"/>
              </a:rPr>
              <a:t>算法</a:t>
            </a:r>
            <a:r>
              <a:rPr lang="en-US" altLang="zh-CN" sz="2600" b="1" dirty="0">
                <a:solidFill>
                  <a:srgbClr val="7030A0"/>
                </a:solidFill>
                <a:latin typeface="华文楷体" panose="02010600040101010101" pitchFamily="2" charset="-122"/>
                <a:ea typeface="华文楷体" panose="02010600040101010101" pitchFamily="2" charset="-122"/>
              </a:rPr>
              <a:t>(</a:t>
            </a:r>
            <a:r>
              <a:rPr lang="zh-CN" altLang="en-US" sz="2600" b="1" dirty="0">
                <a:solidFill>
                  <a:srgbClr val="7030A0"/>
                </a:solidFill>
                <a:latin typeface="华文楷体" panose="02010600040101010101" pitchFamily="2" charset="-122"/>
                <a:ea typeface="华文楷体" panose="02010600040101010101" pitchFamily="2" charset="-122"/>
              </a:rPr>
              <a:t>命中率达</a:t>
            </a:r>
            <a:r>
              <a:rPr lang="en-US" altLang="zh-CN" sz="2600" b="1" dirty="0">
                <a:solidFill>
                  <a:srgbClr val="7030A0"/>
                </a:solidFill>
                <a:latin typeface="华文楷体" panose="02010600040101010101" pitchFamily="2" charset="-122"/>
                <a:ea typeface="华文楷体" panose="02010600040101010101" pitchFamily="2" charset="-122"/>
              </a:rPr>
              <a:t>90</a:t>
            </a:r>
            <a:r>
              <a:rPr lang="zh-CN" altLang="en-US" sz="2600" b="1" dirty="0">
                <a:solidFill>
                  <a:srgbClr val="7030A0"/>
                </a:solidFill>
                <a:latin typeface="华文楷体" panose="02010600040101010101" pitchFamily="2" charset="-122"/>
                <a:ea typeface="华文楷体" panose="02010600040101010101" pitchFamily="2" charset="-122"/>
              </a:rPr>
              <a:t>％</a:t>
            </a:r>
            <a:r>
              <a:rPr lang="en-US" altLang="zh-CN" sz="2600" b="1" dirty="0">
                <a:solidFill>
                  <a:srgbClr val="7030A0"/>
                </a:solidFill>
                <a:latin typeface="华文楷体" panose="02010600040101010101" pitchFamily="2" charset="-122"/>
                <a:ea typeface="华文楷体" panose="02010600040101010101" pitchFamily="2" charset="-122"/>
              </a:rPr>
              <a:t>)</a:t>
            </a:r>
            <a:endParaRPr lang="zh-CN" altLang="en-US" sz="2600" b="1" dirty="0">
              <a:solidFill>
                <a:srgbClr val="7030A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4061710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bject 8">
            <a:extLst>
              <a:ext uri="{FF2B5EF4-FFF2-40B4-BE49-F238E27FC236}">
                <a16:creationId xmlns:a16="http://schemas.microsoft.com/office/drawing/2014/main" id="{C7208B1F-74CF-48B2-A018-F5AA15A4A1E9}"/>
              </a:ext>
            </a:extLst>
          </p:cNvPr>
          <p:cNvSpPr>
            <a:spLocks/>
          </p:cNvSpPr>
          <p:nvPr/>
        </p:nvSpPr>
        <p:spPr bwMode="auto">
          <a:xfrm>
            <a:off x="2117725" y="2722563"/>
            <a:ext cx="2266950" cy="838200"/>
          </a:xfrm>
          <a:custGeom>
            <a:avLst/>
            <a:gdLst>
              <a:gd name="T0" fmla="*/ 2266950 w 2266950"/>
              <a:gd name="T1" fmla="*/ 838962 h 839470"/>
              <a:gd name="T2" fmla="*/ 2266950 w 2266950"/>
              <a:gd name="T3" fmla="*/ 0 h 839470"/>
              <a:gd name="T4" fmla="*/ 0 w 2266950"/>
              <a:gd name="T5" fmla="*/ 0 h 839470"/>
              <a:gd name="T6" fmla="*/ 0 w 2266950"/>
              <a:gd name="T7" fmla="*/ 838962 h 839470"/>
              <a:gd name="T8" fmla="*/ 13716 w 2266950"/>
              <a:gd name="T9" fmla="*/ 838962 h 839470"/>
              <a:gd name="T10" fmla="*/ 13716 w 2266950"/>
              <a:gd name="T11" fmla="*/ 27432 h 839470"/>
              <a:gd name="T12" fmla="*/ 27432 w 2266950"/>
              <a:gd name="T13" fmla="*/ 13715 h 839470"/>
              <a:gd name="T14" fmla="*/ 27432 w 2266950"/>
              <a:gd name="T15" fmla="*/ 27432 h 839470"/>
              <a:gd name="T16" fmla="*/ 2238755 w 2266950"/>
              <a:gd name="T17" fmla="*/ 27432 h 839470"/>
              <a:gd name="T18" fmla="*/ 2238755 w 2266950"/>
              <a:gd name="T19" fmla="*/ 13715 h 839470"/>
              <a:gd name="T20" fmla="*/ 2252472 w 2266950"/>
              <a:gd name="T21" fmla="*/ 27432 h 839470"/>
              <a:gd name="T22" fmla="*/ 2252472 w 2266950"/>
              <a:gd name="T23" fmla="*/ 838962 h 839470"/>
              <a:gd name="T24" fmla="*/ 2266950 w 2266950"/>
              <a:gd name="T25" fmla="*/ 838962 h 839470"/>
              <a:gd name="T26" fmla="*/ 27432 w 2266950"/>
              <a:gd name="T27" fmla="*/ 27432 h 839470"/>
              <a:gd name="T28" fmla="*/ 27432 w 2266950"/>
              <a:gd name="T29" fmla="*/ 13715 h 839470"/>
              <a:gd name="T30" fmla="*/ 13716 w 2266950"/>
              <a:gd name="T31" fmla="*/ 27432 h 839470"/>
              <a:gd name="T32" fmla="*/ 27432 w 2266950"/>
              <a:gd name="T33" fmla="*/ 27432 h 839470"/>
              <a:gd name="T34" fmla="*/ 27432 w 2266950"/>
              <a:gd name="T35" fmla="*/ 811529 h 839470"/>
              <a:gd name="T36" fmla="*/ 27432 w 2266950"/>
              <a:gd name="T37" fmla="*/ 27432 h 839470"/>
              <a:gd name="T38" fmla="*/ 13716 w 2266950"/>
              <a:gd name="T39" fmla="*/ 27432 h 839470"/>
              <a:gd name="T40" fmla="*/ 13716 w 2266950"/>
              <a:gd name="T41" fmla="*/ 811529 h 839470"/>
              <a:gd name="T42" fmla="*/ 27432 w 2266950"/>
              <a:gd name="T43" fmla="*/ 811529 h 839470"/>
              <a:gd name="T44" fmla="*/ 2252472 w 2266950"/>
              <a:gd name="T45" fmla="*/ 811529 h 839470"/>
              <a:gd name="T46" fmla="*/ 13716 w 2266950"/>
              <a:gd name="T47" fmla="*/ 811529 h 839470"/>
              <a:gd name="T48" fmla="*/ 27432 w 2266950"/>
              <a:gd name="T49" fmla="*/ 825246 h 839470"/>
              <a:gd name="T50" fmla="*/ 27432 w 2266950"/>
              <a:gd name="T51" fmla="*/ 838962 h 839470"/>
              <a:gd name="T52" fmla="*/ 2238755 w 2266950"/>
              <a:gd name="T53" fmla="*/ 838962 h 839470"/>
              <a:gd name="T54" fmla="*/ 2238755 w 2266950"/>
              <a:gd name="T55" fmla="*/ 825246 h 839470"/>
              <a:gd name="T56" fmla="*/ 2252472 w 2266950"/>
              <a:gd name="T57" fmla="*/ 811529 h 839470"/>
              <a:gd name="T58" fmla="*/ 27432 w 2266950"/>
              <a:gd name="T59" fmla="*/ 838962 h 839470"/>
              <a:gd name="T60" fmla="*/ 27432 w 2266950"/>
              <a:gd name="T61" fmla="*/ 825246 h 839470"/>
              <a:gd name="T62" fmla="*/ 13716 w 2266950"/>
              <a:gd name="T63" fmla="*/ 811529 h 839470"/>
              <a:gd name="T64" fmla="*/ 13716 w 2266950"/>
              <a:gd name="T65" fmla="*/ 838962 h 839470"/>
              <a:gd name="T66" fmla="*/ 27432 w 2266950"/>
              <a:gd name="T67" fmla="*/ 838962 h 839470"/>
              <a:gd name="T68" fmla="*/ 2252472 w 2266950"/>
              <a:gd name="T69" fmla="*/ 27432 h 839470"/>
              <a:gd name="T70" fmla="*/ 2238755 w 2266950"/>
              <a:gd name="T71" fmla="*/ 13715 h 839470"/>
              <a:gd name="T72" fmla="*/ 2238755 w 2266950"/>
              <a:gd name="T73" fmla="*/ 27432 h 839470"/>
              <a:gd name="T74" fmla="*/ 2252472 w 2266950"/>
              <a:gd name="T75" fmla="*/ 27432 h 839470"/>
              <a:gd name="T76" fmla="*/ 2252472 w 2266950"/>
              <a:gd name="T77" fmla="*/ 811529 h 839470"/>
              <a:gd name="T78" fmla="*/ 2252472 w 2266950"/>
              <a:gd name="T79" fmla="*/ 27432 h 839470"/>
              <a:gd name="T80" fmla="*/ 2238755 w 2266950"/>
              <a:gd name="T81" fmla="*/ 27432 h 839470"/>
              <a:gd name="T82" fmla="*/ 2238755 w 2266950"/>
              <a:gd name="T83" fmla="*/ 811529 h 839470"/>
              <a:gd name="T84" fmla="*/ 2252472 w 2266950"/>
              <a:gd name="T85" fmla="*/ 811529 h 839470"/>
              <a:gd name="T86" fmla="*/ 2252472 w 2266950"/>
              <a:gd name="T87" fmla="*/ 838962 h 839470"/>
              <a:gd name="T88" fmla="*/ 2252472 w 2266950"/>
              <a:gd name="T89" fmla="*/ 811529 h 839470"/>
              <a:gd name="T90" fmla="*/ 2238755 w 2266950"/>
              <a:gd name="T91" fmla="*/ 825246 h 839470"/>
              <a:gd name="T92" fmla="*/ 2238755 w 2266950"/>
              <a:gd name="T93" fmla="*/ 838962 h 839470"/>
              <a:gd name="T94" fmla="*/ 2252472 w 2266950"/>
              <a:gd name="T95" fmla="*/ 838962 h 839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6950" h="839470">
                <a:moveTo>
                  <a:pt x="2266950" y="838962"/>
                </a:moveTo>
                <a:lnTo>
                  <a:pt x="2266950" y="0"/>
                </a:lnTo>
                <a:lnTo>
                  <a:pt x="0" y="0"/>
                </a:lnTo>
                <a:lnTo>
                  <a:pt x="0" y="838962"/>
                </a:lnTo>
                <a:lnTo>
                  <a:pt x="13716" y="838962"/>
                </a:lnTo>
                <a:lnTo>
                  <a:pt x="13716" y="27432"/>
                </a:lnTo>
                <a:lnTo>
                  <a:pt x="27432" y="13715"/>
                </a:lnTo>
                <a:lnTo>
                  <a:pt x="27432" y="27432"/>
                </a:lnTo>
                <a:lnTo>
                  <a:pt x="2238755" y="27432"/>
                </a:lnTo>
                <a:lnTo>
                  <a:pt x="2238755" y="13715"/>
                </a:lnTo>
                <a:lnTo>
                  <a:pt x="2252472" y="27432"/>
                </a:lnTo>
                <a:lnTo>
                  <a:pt x="2252472" y="838962"/>
                </a:lnTo>
                <a:lnTo>
                  <a:pt x="2266950" y="838962"/>
                </a:lnTo>
                <a:close/>
              </a:path>
              <a:path w="2266950" h="839470">
                <a:moveTo>
                  <a:pt x="27432" y="27432"/>
                </a:moveTo>
                <a:lnTo>
                  <a:pt x="27432" y="13715"/>
                </a:lnTo>
                <a:lnTo>
                  <a:pt x="13716" y="27432"/>
                </a:lnTo>
                <a:lnTo>
                  <a:pt x="27432" y="27432"/>
                </a:lnTo>
                <a:close/>
              </a:path>
              <a:path w="2266950" h="839470">
                <a:moveTo>
                  <a:pt x="27432" y="811529"/>
                </a:moveTo>
                <a:lnTo>
                  <a:pt x="27432" y="27432"/>
                </a:lnTo>
                <a:lnTo>
                  <a:pt x="13716" y="27432"/>
                </a:lnTo>
                <a:lnTo>
                  <a:pt x="13716" y="811529"/>
                </a:lnTo>
                <a:lnTo>
                  <a:pt x="27432" y="811529"/>
                </a:lnTo>
                <a:close/>
              </a:path>
              <a:path w="2266950" h="839470">
                <a:moveTo>
                  <a:pt x="2252472" y="811529"/>
                </a:moveTo>
                <a:lnTo>
                  <a:pt x="13716" y="811529"/>
                </a:lnTo>
                <a:lnTo>
                  <a:pt x="27432" y="825246"/>
                </a:lnTo>
                <a:lnTo>
                  <a:pt x="27432" y="838962"/>
                </a:lnTo>
                <a:lnTo>
                  <a:pt x="2238755" y="838962"/>
                </a:lnTo>
                <a:lnTo>
                  <a:pt x="2238755" y="825246"/>
                </a:lnTo>
                <a:lnTo>
                  <a:pt x="2252472" y="811529"/>
                </a:lnTo>
                <a:close/>
              </a:path>
              <a:path w="2266950" h="839470">
                <a:moveTo>
                  <a:pt x="27432" y="838962"/>
                </a:moveTo>
                <a:lnTo>
                  <a:pt x="27432" y="825246"/>
                </a:lnTo>
                <a:lnTo>
                  <a:pt x="13716" y="811529"/>
                </a:lnTo>
                <a:lnTo>
                  <a:pt x="13716" y="838962"/>
                </a:lnTo>
                <a:lnTo>
                  <a:pt x="27432" y="838962"/>
                </a:lnTo>
                <a:close/>
              </a:path>
              <a:path w="2266950" h="839470">
                <a:moveTo>
                  <a:pt x="2252472" y="27432"/>
                </a:moveTo>
                <a:lnTo>
                  <a:pt x="2238755" y="13715"/>
                </a:lnTo>
                <a:lnTo>
                  <a:pt x="2238755" y="27432"/>
                </a:lnTo>
                <a:lnTo>
                  <a:pt x="2252472" y="27432"/>
                </a:lnTo>
                <a:close/>
              </a:path>
              <a:path w="2266950" h="839470">
                <a:moveTo>
                  <a:pt x="2252472" y="811529"/>
                </a:moveTo>
                <a:lnTo>
                  <a:pt x="2252472" y="27432"/>
                </a:lnTo>
                <a:lnTo>
                  <a:pt x="2238755" y="27432"/>
                </a:lnTo>
                <a:lnTo>
                  <a:pt x="2238755" y="811529"/>
                </a:lnTo>
                <a:lnTo>
                  <a:pt x="2252472" y="811529"/>
                </a:lnTo>
                <a:close/>
              </a:path>
              <a:path w="2266950" h="839470">
                <a:moveTo>
                  <a:pt x="2252472" y="838962"/>
                </a:moveTo>
                <a:lnTo>
                  <a:pt x="2252472" y="811529"/>
                </a:lnTo>
                <a:lnTo>
                  <a:pt x="2238755" y="825246"/>
                </a:lnTo>
                <a:lnTo>
                  <a:pt x="2238755" y="838962"/>
                </a:lnTo>
                <a:lnTo>
                  <a:pt x="2252472" y="8389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6" name="object 9">
            <a:extLst>
              <a:ext uri="{FF2B5EF4-FFF2-40B4-BE49-F238E27FC236}">
                <a16:creationId xmlns:a16="http://schemas.microsoft.com/office/drawing/2014/main" id="{1D9B3F5A-DB29-4AFC-A687-BB25544C6B8B}"/>
              </a:ext>
            </a:extLst>
          </p:cNvPr>
          <p:cNvSpPr txBox="1"/>
          <p:nvPr/>
        </p:nvSpPr>
        <p:spPr>
          <a:xfrm>
            <a:off x="2974975" y="3021014"/>
            <a:ext cx="768350" cy="283411"/>
          </a:xfrm>
          <a:prstGeom prst="rect">
            <a:avLst/>
          </a:prstGeom>
        </p:spPr>
        <p:txBody>
          <a:bodyPr lIns="0" tIns="13970" rIns="0" bIns="0">
            <a:spAutoFit/>
          </a:bodyPr>
          <a:lstStyle/>
          <a:p>
            <a:pPr marL="12700">
              <a:spcBef>
                <a:spcPts val="110"/>
              </a:spcBef>
              <a:defRPr/>
            </a:pPr>
            <a:r>
              <a:rPr sz="1750" b="1" spc="5" dirty="0">
                <a:latin typeface="Times New Roman"/>
                <a:cs typeface="Times New Roman"/>
              </a:rPr>
              <a:t>Cont</a:t>
            </a:r>
            <a:r>
              <a:rPr sz="1750" b="1" spc="-30" dirty="0">
                <a:latin typeface="Times New Roman"/>
                <a:cs typeface="Times New Roman"/>
              </a:rPr>
              <a:t>r</a:t>
            </a:r>
            <a:r>
              <a:rPr sz="1750" b="1" spc="5" dirty="0">
                <a:latin typeface="Times New Roman"/>
                <a:cs typeface="Times New Roman"/>
              </a:rPr>
              <a:t>ol</a:t>
            </a:r>
            <a:endParaRPr sz="1750">
              <a:latin typeface="Times New Roman"/>
              <a:cs typeface="Times New Roman"/>
            </a:endParaRPr>
          </a:p>
        </p:txBody>
      </p:sp>
      <p:sp>
        <p:nvSpPr>
          <p:cNvPr id="19460" name="object 10">
            <a:extLst>
              <a:ext uri="{FF2B5EF4-FFF2-40B4-BE49-F238E27FC236}">
                <a16:creationId xmlns:a16="http://schemas.microsoft.com/office/drawing/2014/main" id="{1D969BAE-0395-4DAE-B9B8-39894B55E4BC}"/>
              </a:ext>
            </a:extLst>
          </p:cNvPr>
          <p:cNvSpPr>
            <a:spLocks/>
          </p:cNvSpPr>
          <p:nvPr/>
        </p:nvSpPr>
        <p:spPr bwMode="auto">
          <a:xfrm>
            <a:off x="2117725" y="3813176"/>
            <a:ext cx="1595438" cy="1260475"/>
          </a:xfrm>
          <a:custGeom>
            <a:avLst/>
            <a:gdLst>
              <a:gd name="T0" fmla="*/ 1594866 w 1595120"/>
              <a:gd name="T1" fmla="*/ 1259586 h 1259839"/>
              <a:gd name="T2" fmla="*/ 1594866 w 1595120"/>
              <a:gd name="T3" fmla="*/ 0 h 1259839"/>
              <a:gd name="T4" fmla="*/ 0 w 1595120"/>
              <a:gd name="T5" fmla="*/ 0 h 1259839"/>
              <a:gd name="T6" fmla="*/ 0 w 1595120"/>
              <a:gd name="T7" fmla="*/ 1259586 h 1259839"/>
              <a:gd name="T8" fmla="*/ 13716 w 1595120"/>
              <a:gd name="T9" fmla="*/ 1259586 h 1259839"/>
              <a:gd name="T10" fmla="*/ 13716 w 1595120"/>
              <a:gd name="T11" fmla="*/ 28193 h 1259839"/>
              <a:gd name="T12" fmla="*/ 27432 w 1595120"/>
              <a:gd name="T13" fmla="*/ 13715 h 1259839"/>
              <a:gd name="T14" fmla="*/ 27432 w 1595120"/>
              <a:gd name="T15" fmla="*/ 28193 h 1259839"/>
              <a:gd name="T16" fmla="*/ 1566671 w 1595120"/>
              <a:gd name="T17" fmla="*/ 28193 h 1259839"/>
              <a:gd name="T18" fmla="*/ 1566671 w 1595120"/>
              <a:gd name="T19" fmla="*/ 13715 h 1259839"/>
              <a:gd name="T20" fmla="*/ 1581150 w 1595120"/>
              <a:gd name="T21" fmla="*/ 28193 h 1259839"/>
              <a:gd name="T22" fmla="*/ 1581150 w 1595120"/>
              <a:gd name="T23" fmla="*/ 1259586 h 1259839"/>
              <a:gd name="T24" fmla="*/ 1594866 w 1595120"/>
              <a:gd name="T25" fmla="*/ 1259586 h 1259839"/>
              <a:gd name="T26" fmla="*/ 27432 w 1595120"/>
              <a:gd name="T27" fmla="*/ 28193 h 1259839"/>
              <a:gd name="T28" fmla="*/ 27432 w 1595120"/>
              <a:gd name="T29" fmla="*/ 13715 h 1259839"/>
              <a:gd name="T30" fmla="*/ 13716 w 1595120"/>
              <a:gd name="T31" fmla="*/ 28193 h 1259839"/>
              <a:gd name="T32" fmla="*/ 27432 w 1595120"/>
              <a:gd name="T33" fmla="*/ 28193 h 1259839"/>
              <a:gd name="T34" fmla="*/ 27432 w 1595120"/>
              <a:gd name="T35" fmla="*/ 1231391 h 1259839"/>
              <a:gd name="T36" fmla="*/ 27432 w 1595120"/>
              <a:gd name="T37" fmla="*/ 28193 h 1259839"/>
              <a:gd name="T38" fmla="*/ 13716 w 1595120"/>
              <a:gd name="T39" fmla="*/ 28193 h 1259839"/>
              <a:gd name="T40" fmla="*/ 13716 w 1595120"/>
              <a:gd name="T41" fmla="*/ 1231391 h 1259839"/>
              <a:gd name="T42" fmla="*/ 27432 w 1595120"/>
              <a:gd name="T43" fmla="*/ 1231391 h 1259839"/>
              <a:gd name="T44" fmla="*/ 1581150 w 1595120"/>
              <a:gd name="T45" fmla="*/ 1231391 h 1259839"/>
              <a:gd name="T46" fmla="*/ 13716 w 1595120"/>
              <a:gd name="T47" fmla="*/ 1231391 h 1259839"/>
              <a:gd name="T48" fmla="*/ 27432 w 1595120"/>
              <a:gd name="T49" fmla="*/ 1245107 h 1259839"/>
              <a:gd name="T50" fmla="*/ 27432 w 1595120"/>
              <a:gd name="T51" fmla="*/ 1259586 h 1259839"/>
              <a:gd name="T52" fmla="*/ 1566671 w 1595120"/>
              <a:gd name="T53" fmla="*/ 1259586 h 1259839"/>
              <a:gd name="T54" fmla="*/ 1566671 w 1595120"/>
              <a:gd name="T55" fmla="*/ 1245107 h 1259839"/>
              <a:gd name="T56" fmla="*/ 1581150 w 1595120"/>
              <a:gd name="T57" fmla="*/ 1231391 h 1259839"/>
              <a:gd name="T58" fmla="*/ 27432 w 1595120"/>
              <a:gd name="T59" fmla="*/ 1259586 h 1259839"/>
              <a:gd name="T60" fmla="*/ 27432 w 1595120"/>
              <a:gd name="T61" fmla="*/ 1245107 h 1259839"/>
              <a:gd name="T62" fmla="*/ 13716 w 1595120"/>
              <a:gd name="T63" fmla="*/ 1231391 h 1259839"/>
              <a:gd name="T64" fmla="*/ 13716 w 1595120"/>
              <a:gd name="T65" fmla="*/ 1259586 h 1259839"/>
              <a:gd name="T66" fmla="*/ 27432 w 1595120"/>
              <a:gd name="T67" fmla="*/ 1259586 h 1259839"/>
              <a:gd name="T68" fmla="*/ 1581150 w 1595120"/>
              <a:gd name="T69" fmla="*/ 28193 h 1259839"/>
              <a:gd name="T70" fmla="*/ 1566671 w 1595120"/>
              <a:gd name="T71" fmla="*/ 13715 h 1259839"/>
              <a:gd name="T72" fmla="*/ 1566671 w 1595120"/>
              <a:gd name="T73" fmla="*/ 28193 h 1259839"/>
              <a:gd name="T74" fmla="*/ 1581150 w 1595120"/>
              <a:gd name="T75" fmla="*/ 28193 h 1259839"/>
              <a:gd name="T76" fmla="*/ 1581150 w 1595120"/>
              <a:gd name="T77" fmla="*/ 1231391 h 1259839"/>
              <a:gd name="T78" fmla="*/ 1581150 w 1595120"/>
              <a:gd name="T79" fmla="*/ 28193 h 1259839"/>
              <a:gd name="T80" fmla="*/ 1566671 w 1595120"/>
              <a:gd name="T81" fmla="*/ 28193 h 1259839"/>
              <a:gd name="T82" fmla="*/ 1566671 w 1595120"/>
              <a:gd name="T83" fmla="*/ 1231391 h 1259839"/>
              <a:gd name="T84" fmla="*/ 1581150 w 1595120"/>
              <a:gd name="T85" fmla="*/ 1231391 h 1259839"/>
              <a:gd name="T86" fmla="*/ 1581150 w 1595120"/>
              <a:gd name="T87" fmla="*/ 1259586 h 1259839"/>
              <a:gd name="T88" fmla="*/ 1581150 w 1595120"/>
              <a:gd name="T89" fmla="*/ 1231391 h 1259839"/>
              <a:gd name="T90" fmla="*/ 1566671 w 1595120"/>
              <a:gd name="T91" fmla="*/ 1245107 h 1259839"/>
              <a:gd name="T92" fmla="*/ 1566671 w 1595120"/>
              <a:gd name="T93" fmla="*/ 1259586 h 1259839"/>
              <a:gd name="T94" fmla="*/ 1581150 w 1595120"/>
              <a:gd name="T95" fmla="*/ 1259586 h 1259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95120" h="1259839">
                <a:moveTo>
                  <a:pt x="1594866" y="1259586"/>
                </a:moveTo>
                <a:lnTo>
                  <a:pt x="1594866" y="0"/>
                </a:lnTo>
                <a:lnTo>
                  <a:pt x="0" y="0"/>
                </a:lnTo>
                <a:lnTo>
                  <a:pt x="0" y="1259586"/>
                </a:lnTo>
                <a:lnTo>
                  <a:pt x="13716" y="1259586"/>
                </a:lnTo>
                <a:lnTo>
                  <a:pt x="13716" y="28193"/>
                </a:lnTo>
                <a:lnTo>
                  <a:pt x="27432" y="13715"/>
                </a:lnTo>
                <a:lnTo>
                  <a:pt x="27432" y="28193"/>
                </a:lnTo>
                <a:lnTo>
                  <a:pt x="1566671" y="28193"/>
                </a:lnTo>
                <a:lnTo>
                  <a:pt x="1566671" y="13715"/>
                </a:lnTo>
                <a:lnTo>
                  <a:pt x="1581150" y="28193"/>
                </a:lnTo>
                <a:lnTo>
                  <a:pt x="1581150" y="1259586"/>
                </a:lnTo>
                <a:lnTo>
                  <a:pt x="1594866" y="1259586"/>
                </a:lnTo>
                <a:close/>
              </a:path>
              <a:path w="1595120" h="1259839">
                <a:moveTo>
                  <a:pt x="27432" y="28193"/>
                </a:moveTo>
                <a:lnTo>
                  <a:pt x="27432" y="13715"/>
                </a:lnTo>
                <a:lnTo>
                  <a:pt x="13716" y="28193"/>
                </a:lnTo>
                <a:lnTo>
                  <a:pt x="27432" y="28193"/>
                </a:lnTo>
                <a:close/>
              </a:path>
              <a:path w="1595120" h="1259839">
                <a:moveTo>
                  <a:pt x="27432" y="1231391"/>
                </a:moveTo>
                <a:lnTo>
                  <a:pt x="27432" y="28193"/>
                </a:lnTo>
                <a:lnTo>
                  <a:pt x="13716" y="28193"/>
                </a:lnTo>
                <a:lnTo>
                  <a:pt x="13716" y="1231391"/>
                </a:lnTo>
                <a:lnTo>
                  <a:pt x="27432" y="1231391"/>
                </a:lnTo>
                <a:close/>
              </a:path>
              <a:path w="1595120" h="1259839">
                <a:moveTo>
                  <a:pt x="1581150" y="1231391"/>
                </a:moveTo>
                <a:lnTo>
                  <a:pt x="13716" y="1231391"/>
                </a:lnTo>
                <a:lnTo>
                  <a:pt x="27432" y="1245107"/>
                </a:lnTo>
                <a:lnTo>
                  <a:pt x="27432" y="1259586"/>
                </a:lnTo>
                <a:lnTo>
                  <a:pt x="1566671" y="1259586"/>
                </a:lnTo>
                <a:lnTo>
                  <a:pt x="1566671" y="1245107"/>
                </a:lnTo>
                <a:lnTo>
                  <a:pt x="1581150" y="1231391"/>
                </a:lnTo>
                <a:close/>
              </a:path>
              <a:path w="1595120" h="1259839">
                <a:moveTo>
                  <a:pt x="27432" y="1259586"/>
                </a:moveTo>
                <a:lnTo>
                  <a:pt x="27432" y="1245107"/>
                </a:lnTo>
                <a:lnTo>
                  <a:pt x="13716" y="1231391"/>
                </a:lnTo>
                <a:lnTo>
                  <a:pt x="13716" y="1259586"/>
                </a:lnTo>
                <a:lnTo>
                  <a:pt x="27432" y="1259586"/>
                </a:lnTo>
                <a:close/>
              </a:path>
              <a:path w="1595120" h="1259839">
                <a:moveTo>
                  <a:pt x="1581150" y="28193"/>
                </a:moveTo>
                <a:lnTo>
                  <a:pt x="1566671" y="13715"/>
                </a:lnTo>
                <a:lnTo>
                  <a:pt x="1566671" y="28193"/>
                </a:lnTo>
                <a:lnTo>
                  <a:pt x="1581150" y="28193"/>
                </a:lnTo>
                <a:close/>
              </a:path>
              <a:path w="1595120" h="1259839">
                <a:moveTo>
                  <a:pt x="1581150" y="1231391"/>
                </a:moveTo>
                <a:lnTo>
                  <a:pt x="1581150" y="28193"/>
                </a:lnTo>
                <a:lnTo>
                  <a:pt x="1566671" y="28193"/>
                </a:lnTo>
                <a:lnTo>
                  <a:pt x="1566671" y="1231391"/>
                </a:lnTo>
                <a:lnTo>
                  <a:pt x="1581150" y="1231391"/>
                </a:lnTo>
                <a:close/>
              </a:path>
              <a:path w="1595120" h="1259839">
                <a:moveTo>
                  <a:pt x="1581150" y="1259586"/>
                </a:moveTo>
                <a:lnTo>
                  <a:pt x="1581150" y="1231391"/>
                </a:lnTo>
                <a:lnTo>
                  <a:pt x="1566671" y="1245107"/>
                </a:lnTo>
                <a:lnTo>
                  <a:pt x="1566671" y="1259586"/>
                </a:lnTo>
                <a:lnTo>
                  <a:pt x="1581150" y="12595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8" name="object 11">
            <a:extLst>
              <a:ext uri="{FF2B5EF4-FFF2-40B4-BE49-F238E27FC236}">
                <a16:creationId xmlns:a16="http://schemas.microsoft.com/office/drawing/2014/main" id="{AD1302D1-9BFB-4261-80A7-4679A6191C30}"/>
              </a:ext>
            </a:extLst>
          </p:cNvPr>
          <p:cNvSpPr txBox="1"/>
          <p:nvPr/>
        </p:nvSpPr>
        <p:spPr>
          <a:xfrm>
            <a:off x="2273300" y="4151314"/>
            <a:ext cx="922338" cy="283411"/>
          </a:xfrm>
          <a:prstGeom prst="rect">
            <a:avLst/>
          </a:prstGeom>
        </p:spPr>
        <p:txBody>
          <a:bodyPr lIns="0" tIns="13970" rIns="0" bIns="0">
            <a:spAutoFit/>
          </a:bodyPr>
          <a:lstStyle/>
          <a:p>
            <a:pPr marL="12700">
              <a:spcBef>
                <a:spcPts val="110"/>
              </a:spcBef>
              <a:defRPr/>
            </a:pPr>
            <a:r>
              <a:rPr sz="1750" b="1" spc="5" dirty="0">
                <a:latin typeface="Times New Roman"/>
                <a:cs typeface="Times New Roman"/>
              </a:rPr>
              <a:t>Datapath</a:t>
            </a:r>
            <a:endParaRPr sz="1750">
              <a:latin typeface="Times New Roman"/>
              <a:cs typeface="Times New Roman"/>
            </a:endParaRPr>
          </a:p>
        </p:txBody>
      </p:sp>
      <p:sp>
        <p:nvSpPr>
          <p:cNvPr id="19462" name="object 12">
            <a:extLst>
              <a:ext uri="{FF2B5EF4-FFF2-40B4-BE49-F238E27FC236}">
                <a16:creationId xmlns:a16="http://schemas.microsoft.com/office/drawing/2014/main" id="{6C70EAB3-DE69-41ED-BCD9-35EFA70F4756}"/>
              </a:ext>
            </a:extLst>
          </p:cNvPr>
          <p:cNvSpPr>
            <a:spLocks/>
          </p:cNvSpPr>
          <p:nvPr/>
        </p:nvSpPr>
        <p:spPr bwMode="auto">
          <a:xfrm>
            <a:off x="7743825" y="2301876"/>
            <a:ext cx="1258888" cy="2938463"/>
          </a:xfrm>
          <a:custGeom>
            <a:avLst/>
            <a:gdLst>
              <a:gd name="T0" fmla="*/ 1259586 w 1259840"/>
              <a:gd name="T1" fmla="*/ 2938272 h 2938779"/>
              <a:gd name="T2" fmla="*/ 1259586 w 1259840"/>
              <a:gd name="T3" fmla="*/ 0 h 2938779"/>
              <a:gd name="T4" fmla="*/ 0 w 1259840"/>
              <a:gd name="T5" fmla="*/ 0 h 2938779"/>
              <a:gd name="T6" fmla="*/ 0 w 1259840"/>
              <a:gd name="T7" fmla="*/ 2938272 h 2938779"/>
              <a:gd name="T8" fmla="*/ 13728 w 1259840"/>
              <a:gd name="T9" fmla="*/ 2938272 h 2938779"/>
              <a:gd name="T10" fmla="*/ 13728 w 1259840"/>
              <a:gd name="T11" fmla="*/ 27432 h 2938779"/>
              <a:gd name="T12" fmla="*/ 28194 w 1259840"/>
              <a:gd name="T13" fmla="*/ 13716 h 2938779"/>
              <a:gd name="T14" fmla="*/ 28194 w 1259840"/>
              <a:gd name="T15" fmla="*/ 27432 h 2938779"/>
              <a:gd name="T16" fmla="*/ 1231404 w 1259840"/>
              <a:gd name="T17" fmla="*/ 27432 h 2938779"/>
              <a:gd name="T18" fmla="*/ 1231404 w 1259840"/>
              <a:gd name="T19" fmla="*/ 13716 h 2938779"/>
              <a:gd name="T20" fmla="*/ 1245120 w 1259840"/>
              <a:gd name="T21" fmla="*/ 27432 h 2938779"/>
              <a:gd name="T22" fmla="*/ 1245120 w 1259840"/>
              <a:gd name="T23" fmla="*/ 2938272 h 2938779"/>
              <a:gd name="T24" fmla="*/ 1259586 w 1259840"/>
              <a:gd name="T25" fmla="*/ 2938272 h 2938779"/>
              <a:gd name="T26" fmla="*/ 28194 w 1259840"/>
              <a:gd name="T27" fmla="*/ 27432 h 2938779"/>
              <a:gd name="T28" fmla="*/ 28194 w 1259840"/>
              <a:gd name="T29" fmla="*/ 13716 h 2938779"/>
              <a:gd name="T30" fmla="*/ 13728 w 1259840"/>
              <a:gd name="T31" fmla="*/ 27432 h 2938779"/>
              <a:gd name="T32" fmla="*/ 28194 w 1259840"/>
              <a:gd name="T33" fmla="*/ 27432 h 2938779"/>
              <a:gd name="T34" fmla="*/ 28194 w 1259840"/>
              <a:gd name="T35" fmla="*/ 2910078 h 2938779"/>
              <a:gd name="T36" fmla="*/ 28194 w 1259840"/>
              <a:gd name="T37" fmla="*/ 27432 h 2938779"/>
              <a:gd name="T38" fmla="*/ 13728 w 1259840"/>
              <a:gd name="T39" fmla="*/ 27432 h 2938779"/>
              <a:gd name="T40" fmla="*/ 13728 w 1259840"/>
              <a:gd name="T41" fmla="*/ 2910078 h 2938779"/>
              <a:gd name="T42" fmla="*/ 28194 w 1259840"/>
              <a:gd name="T43" fmla="*/ 2910078 h 2938779"/>
              <a:gd name="T44" fmla="*/ 1245120 w 1259840"/>
              <a:gd name="T45" fmla="*/ 2910078 h 2938779"/>
              <a:gd name="T46" fmla="*/ 13728 w 1259840"/>
              <a:gd name="T47" fmla="*/ 2910078 h 2938779"/>
              <a:gd name="T48" fmla="*/ 28194 w 1259840"/>
              <a:gd name="T49" fmla="*/ 2924556 h 2938779"/>
              <a:gd name="T50" fmla="*/ 28194 w 1259840"/>
              <a:gd name="T51" fmla="*/ 2938272 h 2938779"/>
              <a:gd name="T52" fmla="*/ 1231404 w 1259840"/>
              <a:gd name="T53" fmla="*/ 2938272 h 2938779"/>
              <a:gd name="T54" fmla="*/ 1231404 w 1259840"/>
              <a:gd name="T55" fmla="*/ 2924556 h 2938779"/>
              <a:gd name="T56" fmla="*/ 1245120 w 1259840"/>
              <a:gd name="T57" fmla="*/ 2910078 h 2938779"/>
              <a:gd name="T58" fmla="*/ 28194 w 1259840"/>
              <a:gd name="T59" fmla="*/ 2938272 h 2938779"/>
              <a:gd name="T60" fmla="*/ 28194 w 1259840"/>
              <a:gd name="T61" fmla="*/ 2924556 h 2938779"/>
              <a:gd name="T62" fmla="*/ 13728 w 1259840"/>
              <a:gd name="T63" fmla="*/ 2910078 h 2938779"/>
              <a:gd name="T64" fmla="*/ 13728 w 1259840"/>
              <a:gd name="T65" fmla="*/ 2938272 h 2938779"/>
              <a:gd name="T66" fmla="*/ 28194 w 1259840"/>
              <a:gd name="T67" fmla="*/ 2938272 h 2938779"/>
              <a:gd name="T68" fmla="*/ 1245120 w 1259840"/>
              <a:gd name="T69" fmla="*/ 27432 h 2938779"/>
              <a:gd name="T70" fmla="*/ 1231404 w 1259840"/>
              <a:gd name="T71" fmla="*/ 13716 h 2938779"/>
              <a:gd name="T72" fmla="*/ 1231404 w 1259840"/>
              <a:gd name="T73" fmla="*/ 27432 h 2938779"/>
              <a:gd name="T74" fmla="*/ 1245120 w 1259840"/>
              <a:gd name="T75" fmla="*/ 27432 h 2938779"/>
              <a:gd name="T76" fmla="*/ 1245120 w 1259840"/>
              <a:gd name="T77" fmla="*/ 2910078 h 2938779"/>
              <a:gd name="T78" fmla="*/ 1245120 w 1259840"/>
              <a:gd name="T79" fmla="*/ 27432 h 2938779"/>
              <a:gd name="T80" fmla="*/ 1231404 w 1259840"/>
              <a:gd name="T81" fmla="*/ 27432 h 2938779"/>
              <a:gd name="T82" fmla="*/ 1231404 w 1259840"/>
              <a:gd name="T83" fmla="*/ 2910078 h 2938779"/>
              <a:gd name="T84" fmla="*/ 1245120 w 1259840"/>
              <a:gd name="T85" fmla="*/ 2910078 h 2938779"/>
              <a:gd name="T86" fmla="*/ 1245120 w 1259840"/>
              <a:gd name="T87" fmla="*/ 2938272 h 2938779"/>
              <a:gd name="T88" fmla="*/ 1245120 w 1259840"/>
              <a:gd name="T89" fmla="*/ 2910078 h 2938779"/>
              <a:gd name="T90" fmla="*/ 1231404 w 1259840"/>
              <a:gd name="T91" fmla="*/ 2924556 h 2938779"/>
              <a:gd name="T92" fmla="*/ 1231404 w 1259840"/>
              <a:gd name="T93" fmla="*/ 2938272 h 2938779"/>
              <a:gd name="T94" fmla="*/ 1245120 w 1259840"/>
              <a:gd name="T95" fmla="*/ 2938272 h 2938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59840" h="2938779">
                <a:moveTo>
                  <a:pt x="1259586" y="2938272"/>
                </a:moveTo>
                <a:lnTo>
                  <a:pt x="1259586" y="0"/>
                </a:lnTo>
                <a:lnTo>
                  <a:pt x="0" y="0"/>
                </a:lnTo>
                <a:lnTo>
                  <a:pt x="0" y="2938272"/>
                </a:lnTo>
                <a:lnTo>
                  <a:pt x="13728" y="2938272"/>
                </a:lnTo>
                <a:lnTo>
                  <a:pt x="13728" y="27432"/>
                </a:lnTo>
                <a:lnTo>
                  <a:pt x="28194" y="13716"/>
                </a:lnTo>
                <a:lnTo>
                  <a:pt x="28194" y="27432"/>
                </a:lnTo>
                <a:lnTo>
                  <a:pt x="1231404" y="27432"/>
                </a:lnTo>
                <a:lnTo>
                  <a:pt x="1231404" y="13716"/>
                </a:lnTo>
                <a:lnTo>
                  <a:pt x="1245120" y="27432"/>
                </a:lnTo>
                <a:lnTo>
                  <a:pt x="1245120" y="2938272"/>
                </a:lnTo>
                <a:lnTo>
                  <a:pt x="1259586" y="2938272"/>
                </a:lnTo>
                <a:close/>
              </a:path>
              <a:path w="1259840" h="2938779">
                <a:moveTo>
                  <a:pt x="28194" y="27432"/>
                </a:moveTo>
                <a:lnTo>
                  <a:pt x="28194" y="13716"/>
                </a:lnTo>
                <a:lnTo>
                  <a:pt x="13728" y="27432"/>
                </a:lnTo>
                <a:lnTo>
                  <a:pt x="28194" y="27432"/>
                </a:lnTo>
                <a:close/>
              </a:path>
              <a:path w="1259840" h="2938779">
                <a:moveTo>
                  <a:pt x="28194" y="2910078"/>
                </a:moveTo>
                <a:lnTo>
                  <a:pt x="28194" y="27432"/>
                </a:lnTo>
                <a:lnTo>
                  <a:pt x="13728" y="27432"/>
                </a:lnTo>
                <a:lnTo>
                  <a:pt x="13728" y="2910078"/>
                </a:lnTo>
                <a:lnTo>
                  <a:pt x="28194" y="2910078"/>
                </a:lnTo>
                <a:close/>
              </a:path>
              <a:path w="1259840" h="2938779">
                <a:moveTo>
                  <a:pt x="1245120" y="2910078"/>
                </a:moveTo>
                <a:lnTo>
                  <a:pt x="13728" y="2910078"/>
                </a:lnTo>
                <a:lnTo>
                  <a:pt x="28194" y="2924556"/>
                </a:lnTo>
                <a:lnTo>
                  <a:pt x="28194" y="2938272"/>
                </a:lnTo>
                <a:lnTo>
                  <a:pt x="1231404" y="2938272"/>
                </a:lnTo>
                <a:lnTo>
                  <a:pt x="1231404" y="2924556"/>
                </a:lnTo>
                <a:lnTo>
                  <a:pt x="1245120" y="2910078"/>
                </a:lnTo>
                <a:close/>
              </a:path>
              <a:path w="1259840" h="2938779">
                <a:moveTo>
                  <a:pt x="28194" y="2938272"/>
                </a:moveTo>
                <a:lnTo>
                  <a:pt x="28194" y="2924556"/>
                </a:lnTo>
                <a:lnTo>
                  <a:pt x="13728" y="2910078"/>
                </a:lnTo>
                <a:lnTo>
                  <a:pt x="13728" y="2938272"/>
                </a:lnTo>
                <a:lnTo>
                  <a:pt x="28194" y="2938272"/>
                </a:lnTo>
                <a:close/>
              </a:path>
              <a:path w="1259840" h="2938779">
                <a:moveTo>
                  <a:pt x="1245120" y="27432"/>
                </a:moveTo>
                <a:lnTo>
                  <a:pt x="1231404" y="13716"/>
                </a:lnTo>
                <a:lnTo>
                  <a:pt x="1231404" y="27432"/>
                </a:lnTo>
                <a:lnTo>
                  <a:pt x="1245120" y="27432"/>
                </a:lnTo>
                <a:close/>
              </a:path>
              <a:path w="1259840" h="2938779">
                <a:moveTo>
                  <a:pt x="1245120" y="2910078"/>
                </a:moveTo>
                <a:lnTo>
                  <a:pt x="1245120" y="27432"/>
                </a:lnTo>
                <a:lnTo>
                  <a:pt x="1231404" y="27432"/>
                </a:lnTo>
                <a:lnTo>
                  <a:pt x="1231404" y="2910078"/>
                </a:lnTo>
                <a:lnTo>
                  <a:pt x="1245120" y="2910078"/>
                </a:lnTo>
                <a:close/>
              </a:path>
              <a:path w="1259840" h="2938779">
                <a:moveTo>
                  <a:pt x="1245120" y="2938272"/>
                </a:moveTo>
                <a:lnTo>
                  <a:pt x="1245120" y="2910078"/>
                </a:lnTo>
                <a:lnTo>
                  <a:pt x="1231404" y="2924556"/>
                </a:lnTo>
                <a:lnTo>
                  <a:pt x="1231404" y="2938272"/>
                </a:lnTo>
                <a:lnTo>
                  <a:pt x="1245120" y="2938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 name="object 13">
            <a:extLst>
              <a:ext uri="{FF2B5EF4-FFF2-40B4-BE49-F238E27FC236}">
                <a16:creationId xmlns:a16="http://schemas.microsoft.com/office/drawing/2014/main" id="{1C5E8C15-69A5-4E76-920C-09DF9F5CBFC2}"/>
              </a:ext>
            </a:extLst>
          </p:cNvPr>
          <p:cNvSpPr txBox="1"/>
          <p:nvPr/>
        </p:nvSpPr>
        <p:spPr>
          <a:xfrm>
            <a:off x="7923213" y="3282951"/>
            <a:ext cx="1033462" cy="790537"/>
          </a:xfrm>
          <a:prstGeom prst="rect">
            <a:avLst/>
          </a:prstGeom>
        </p:spPr>
        <p:txBody>
          <a:bodyPr lIns="0" tIns="12700"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101000"/>
              </a:lnSpc>
              <a:spcBef>
                <a:spcPts val="100"/>
              </a:spcBef>
            </a:pPr>
            <a:r>
              <a:rPr lang="zh-CN" altLang="zh-CN" sz="1700" b="1">
                <a:latin typeface="Times New Roman" panose="02020603050405020304" pitchFamily="18" charset="0"/>
                <a:cs typeface="Times New Roman" panose="02020603050405020304" pitchFamily="18" charset="0"/>
              </a:rPr>
              <a:t>Secondary  Storage  (Disk)</a:t>
            </a:r>
            <a:endParaRPr lang="zh-CN" altLang="zh-CN" sz="1700">
              <a:latin typeface="Times New Roman" panose="02020603050405020304" pitchFamily="18" charset="0"/>
              <a:cs typeface="Times New Roman" panose="02020603050405020304" pitchFamily="18" charset="0"/>
            </a:endParaRPr>
          </a:p>
        </p:txBody>
      </p:sp>
      <p:sp>
        <p:nvSpPr>
          <p:cNvPr id="19464" name="object 14">
            <a:extLst>
              <a:ext uri="{FF2B5EF4-FFF2-40B4-BE49-F238E27FC236}">
                <a16:creationId xmlns:a16="http://schemas.microsoft.com/office/drawing/2014/main" id="{57B286D7-F056-48BA-A795-6C4C43E5B12B}"/>
              </a:ext>
            </a:extLst>
          </p:cNvPr>
          <p:cNvSpPr>
            <a:spLocks/>
          </p:cNvSpPr>
          <p:nvPr/>
        </p:nvSpPr>
        <p:spPr bwMode="auto">
          <a:xfrm>
            <a:off x="1949451" y="2301876"/>
            <a:ext cx="2855913" cy="2938463"/>
          </a:xfrm>
          <a:custGeom>
            <a:avLst/>
            <a:gdLst>
              <a:gd name="T0" fmla="*/ 2854452 w 2854960"/>
              <a:gd name="T1" fmla="*/ 2938272 h 2938779"/>
              <a:gd name="T2" fmla="*/ 2854452 w 2854960"/>
              <a:gd name="T3" fmla="*/ 0 h 2938779"/>
              <a:gd name="T4" fmla="*/ 0 w 2854960"/>
              <a:gd name="T5" fmla="*/ 0 h 2938779"/>
              <a:gd name="T6" fmla="*/ 0 w 2854960"/>
              <a:gd name="T7" fmla="*/ 2938272 h 2938779"/>
              <a:gd name="T8" fmla="*/ 14478 w 2854960"/>
              <a:gd name="T9" fmla="*/ 2938272 h 2938779"/>
              <a:gd name="T10" fmla="*/ 14478 w 2854960"/>
              <a:gd name="T11" fmla="*/ 27432 h 2938779"/>
              <a:gd name="T12" fmla="*/ 28193 w 2854960"/>
              <a:gd name="T13" fmla="*/ 13716 h 2938779"/>
              <a:gd name="T14" fmla="*/ 28193 w 2854960"/>
              <a:gd name="T15" fmla="*/ 27432 h 2938779"/>
              <a:gd name="T16" fmla="*/ 2827019 w 2854960"/>
              <a:gd name="T17" fmla="*/ 27432 h 2938779"/>
              <a:gd name="T18" fmla="*/ 2827019 w 2854960"/>
              <a:gd name="T19" fmla="*/ 13716 h 2938779"/>
              <a:gd name="T20" fmla="*/ 2840736 w 2854960"/>
              <a:gd name="T21" fmla="*/ 27432 h 2938779"/>
              <a:gd name="T22" fmla="*/ 2840736 w 2854960"/>
              <a:gd name="T23" fmla="*/ 2938272 h 2938779"/>
              <a:gd name="T24" fmla="*/ 2854452 w 2854960"/>
              <a:gd name="T25" fmla="*/ 2938272 h 2938779"/>
              <a:gd name="T26" fmla="*/ 28193 w 2854960"/>
              <a:gd name="T27" fmla="*/ 27432 h 2938779"/>
              <a:gd name="T28" fmla="*/ 28193 w 2854960"/>
              <a:gd name="T29" fmla="*/ 13716 h 2938779"/>
              <a:gd name="T30" fmla="*/ 14478 w 2854960"/>
              <a:gd name="T31" fmla="*/ 27432 h 2938779"/>
              <a:gd name="T32" fmla="*/ 28193 w 2854960"/>
              <a:gd name="T33" fmla="*/ 27432 h 2938779"/>
              <a:gd name="T34" fmla="*/ 28193 w 2854960"/>
              <a:gd name="T35" fmla="*/ 2910078 h 2938779"/>
              <a:gd name="T36" fmla="*/ 28193 w 2854960"/>
              <a:gd name="T37" fmla="*/ 27432 h 2938779"/>
              <a:gd name="T38" fmla="*/ 14478 w 2854960"/>
              <a:gd name="T39" fmla="*/ 27432 h 2938779"/>
              <a:gd name="T40" fmla="*/ 14478 w 2854960"/>
              <a:gd name="T41" fmla="*/ 2910078 h 2938779"/>
              <a:gd name="T42" fmla="*/ 28193 w 2854960"/>
              <a:gd name="T43" fmla="*/ 2910078 h 2938779"/>
              <a:gd name="T44" fmla="*/ 2840736 w 2854960"/>
              <a:gd name="T45" fmla="*/ 2910078 h 2938779"/>
              <a:gd name="T46" fmla="*/ 14478 w 2854960"/>
              <a:gd name="T47" fmla="*/ 2910078 h 2938779"/>
              <a:gd name="T48" fmla="*/ 28193 w 2854960"/>
              <a:gd name="T49" fmla="*/ 2924556 h 2938779"/>
              <a:gd name="T50" fmla="*/ 28193 w 2854960"/>
              <a:gd name="T51" fmla="*/ 2938272 h 2938779"/>
              <a:gd name="T52" fmla="*/ 2827020 w 2854960"/>
              <a:gd name="T53" fmla="*/ 2938272 h 2938779"/>
              <a:gd name="T54" fmla="*/ 2827020 w 2854960"/>
              <a:gd name="T55" fmla="*/ 2924556 h 2938779"/>
              <a:gd name="T56" fmla="*/ 2840736 w 2854960"/>
              <a:gd name="T57" fmla="*/ 2910078 h 2938779"/>
              <a:gd name="T58" fmla="*/ 28193 w 2854960"/>
              <a:gd name="T59" fmla="*/ 2938272 h 2938779"/>
              <a:gd name="T60" fmla="*/ 28193 w 2854960"/>
              <a:gd name="T61" fmla="*/ 2924556 h 2938779"/>
              <a:gd name="T62" fmla="*/ 14478 w 2854960"/>
              <a:gd name="T63" fmla="*/ 2910078 h 2938779"/>
              <a:gd name="T64" fmla="*/ 14478 w 2854960"/>
              <a:gd name="T65" fmla="*/ 2938272 h 2938779"/>
              <a:gd name="T66" fmla="*/ 28193 w 2854960"/>
              <a:gd name="T67" fmla="*/ 2938272 h 2938779"/>
              <a:gd name="T68" fmla="*/ 2840736 w 2854960"/>
              <a:gd name="T69" fmla="*/ 27432 h 2938779"/>
              <a:gd name="T70" fmla="*/ 2827019 w 2854960"/>
              <a:gd name="T71" fmla="*/ 13716 h 2938779"/>
              <a:gd name="T72" fmla="*/ 2827019 w 2854960"/>
              <a:gd name="T73" fmla="*/ 27432 h 2938779"/>
              <a:gd name="T74" fmla="*/ 2840736 w 2854960"/>
              <a:gd name="T75" fmla="*/ 27432 h 2938779"/>
              <a:gd name="T76" fmla="*/ 2840736 w 2854960"/>
              <a:gd name="T77" fmla="*/ 2910078 h 2938779"/>
              <a:gd name="T78" fmla="*/ 2840736 w 2854960"/>
              <a:gd name="T79" fmla="*/ 27432 h 2938779"/>
              <a:gd name="T80" fmla="*/ 2827019 w 2854960"/>
              <a:gd name="T81" fmla="*/ 27432 h 2938779"/>
              <a:gd name="T82" fmla="*/ 2827020 w 2854960"/>
              <a:gd name="T83" fmla="*/ 2910078 h 2938779"/>
              <a:gd name="T84" fmla="*/ 2840736 w 2854960"/>
              <a:gd name="T85" fmla="*/ 2910078 h 2938779"/>
              <a:gd name="T86" fmla="*/ 2840736 w 2854960"/>
              <a:gd name="T87" fmla="*/ 2938272 h 2938779"/>
              <a:gd name="T88" fmla="*/ 2840736 w 2854960"/>
              <a:gd name="T89" fmla="*/ 2910078 h 2938779"/>
              <a:gd name="T90" fmla="*/ 2827020 w 2854960"/>
              <a:gd name="T91" fmla="*/ 2924556 h 2938779"/>
              <a:gd name="T92" fmla="*/ 2827020 w 2854960"/>
              <a:gd name="T93" fmla="*/ 2938272 h 2938779"/>
              <a:gd name="T94" fmla="*/ 2840736 w 2854960"/>
              <a:gd name="T95" fmla="*/ 2938272 h 2938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54960" h="2938779">
                <a:moveTo>
                  <a:pt x="2854452" y="2938272"/>
                </a:moveTo>
                <a:lnTo>
                  <a:pt x="2854452" y="0"/>
                </a:lnTo>
                <a:lnTo>
                  <a:pt x="0" y="0"/>
                </a:lnTo>
                <a:lnTo>
                  <a:pt x="0" y="2938272"/>
                </a:lnTo>
                <a:lnTo>
                  <a:pt x="14478" y="2938272"/>
                </a:lnTo>
                <a:lnTo>
                  <a:pt x="14478" y="27432"/>
                </a:lnTo>
                <a:lnTo>
                  <a:pt x="28193" y="13716"/>
                </a:lnTo>
                <a:lnTo>
                  <a:pt x="28193" y="27432"/>
                </a:lnTo>
                <a:lnTo>
                  <a:pt x="2827019" y="27432"/>
                </a:lnTo>
                <a:lnTo>
                  <a:pt x="2827019" y="13716"/>
                </a:lnTo>
                <a:lnTo>
                  <a:pt x="2840736" y="27432"/>
                </a:lnTo>
                <a:lnTo>
                  <a:pt x="2840736" y="2938272"/>
                </a:lnTo>
                <a:lnTo>
                  <a:pt x="2854452" y="2938272"/>
                </a:lnTo>
                <a:close/>
              </a:path>
              <a:path w="2854960" h="2938779">
                <a:moveTo>
                  <a:pt x="28193" y="27432"/>
                </a:moveTo>
                <a:lnTo>
                  <a:pt x="28193" y="13716"/>
                </a:lnTo>
                <a:lnTo>
                  <a:pt x="14478" y="27432"/>
                </a:lnTo>
                <a:lnTo>
                  <a:pt x="28193" y="27432"/>
                </a:lnTo>
                <a:close/>
              </a:path>
              <a:path w="2854960" h="2938779">
                <a:moveTo>
                  <a:pt x="28193" y="2910078"/>
                </a:moveTo>
                <a:lnTo>
                  <a:pt x="28193" y="27432"/>
                </a:lnTo>
                <a:lnTo>
                  <a:pt x="14478" y="27432"/>
                </a:lnTo>
                <a:lnTo>
                  <a:pt x="14478" y="2910078"/>
                </a:lnTo>
                <a:lnTo>
                  <a:pt x="28193" y="2910078"/>
                </a:lnTo>
                <a:close/>
              </a:path>
              <a:path w="2854960" h="2938779">
                <a:moveTo>
                  <a:pt x="2840736" y="2910078"/>
                </a:moveTo>
                <a:lnTo>
                  <a:pt x="14478" y="2910078"/>
                </a:lnTo>
                <a:lnTo>
                  <a:pt x="28193" y="2924556"/>
                </a:lnTo>
                <a:lnTo>
                  <a:pt x="28193" y="2938272"/>
                </a:lnTo>
                <a:lnTo>
                  <a:pt x="2827020" y="2938272"/>
                </a:lnTo>
                <a:lnTo>
                  <a:pt x="2827020" y="2924556"/>
                </a:lnTo>
                <a:lnTo>
                  <a:pt x="2840736" y="2910078"/>
                </a:lnTo>
                <a:close/>
              </a:path>
              <a:path w="2854960" h="2938779">
                <a:moveTo>
                  <a:pt x="28193" y="2938272"/>
                </a:moveTo>
                <a:lnTo>
                  <a:pt x="28193" y="2924556"/>
                </a:lnTo>
                <a:lnTo>
                  <a:pt x="14478" y="2910078"/>
                </a:lnTo>
                <a:lnTo>
                  <a:pt x="14478" y="2938272"/>
                </a:lnTo>
                <a:lnTo>
                  <a:pt x="28193" y="2938272"/>
                </a:lnTo>
                <a:close/>
              </a:path>
              <a:path w="2854960" h="2938779">
                <a:moveTo>
                  <a:pt x="2840736" y="27432"/>
                </a:moveTo>
                <a:lnTo>
                  <a:pt x="2827019" y="13716"/>
                </a:lnTo>
                <a:lnTo>
                  <a:pt x="2827019" y="27432"/>
                </a:lnTo>
                <a:lnTo>
                  <a:pt x="2840736" y="27432"/>
                </a:lnTo>
                <a:close/>
              </a:path>
              <a:path w="2854960" h="2938779">
                <a:moveTo>
                  <a:pt x="2840736" y="2910078"/>
                </a:moveTo>
                <a:lnTo>
                  <a:pt x="2840736" y="27432"/>
                </a:lnTo>
                <a:lnTo>
                  <a:pt x="2827019" y="27432"/>
                </a:lnTo>
                <a:lnTo>
                  <a:pt x="2827020" y="2910078"/>
                </a:lnTo>
                <a:lnTo>
                  <a:pt x="2840736" y="2910078"/>
                </a:lnTo>
                <a:close/>
              </a:path>
              <a:path w="2854960" h="2938779">
                <a:moveTo>
                  <a:pt x="2840736" y="2938272"/>
                </a:moveTo>
                <a:lnTo>
                  <a:pt x="2840736" y="2910078"/>
                </a:lnTo>
                <a:lnTo>
                  <a:pt x="2827020" y="2924556"/>
                </a:lnTo>
                <a:lnTo>
                  <a:pt x="2827020" y="2938272"/>
                </a:lnTo>
                <a:lnTo>
                  <a:pt x="2840736" y="2938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2" name="object 15">
            <a:extLst>
              <a:ext uri="{FF2B5EF4-FFF2-40B4-BE49-F238E27FC236}">
                <a16:creationId xmlns:a16="http://schemas.microsoft.com/office/drawing/2014/main" id="{AA0CCB05-945F-4135-82D4-E83820BE4438}"/>
              </a:ext>
            </a:extLst>
          </p:cNvPr>
          <p:cNvSpPr txBox="1"/>
          <p:nvPr/>
        </p:nvSpPr>
        <p:spPr>
          <a:xfrm>
            <a:off x="3113089" y="2330451"/>
            <a:ext cx="954087" cy="283411"/>
          </a:xfrm>
          <a:prstGeom prst="rect">
            <a:avLst/>
          </a:prstGeom>
        </p:spPr>
        <p:txBody>
          <a:bodyPr lIns="0" tIns="13970" rIns="0" bIns="0">
            <a:spAutoFit/>
          </a:bodyPr>
          <a:lstStyle/>
          <a:p>
            <a:pPr marL="12700">
              <a:spcBef>
                <a:spcPts val="110"/>
              </a:spcBef>
              <a:defRPr/>
            </a:pPr>
            <a:r>
              <a:rPr sz="1750" b="1" spc="-5" dirty="0">
                <a:latin typeface="Times New Roman"/>
                <a:cs typeface="Times New Roman"/>
              </a:rPr>
              <a:t>Processor</a:t>
            </a:r>
            <a:endParaRPr sz="1750">
              <a:latin typeface="Times New Roman"/>
              <a:cs typeface="Times New Roman"/>
            </a:endParaRPr>
          </a:p>
        </p:txBody>
      </p:sp>
      <p:sp>
        <p:nvSpPr>
          <p:cNvPr id="19466" name="object 16">
            <a:extLst>
              <a:ext uri="{FF2B5EF4-FFF2-40B4-BE49-F238E27FC236}">
                <a16:creationId xmlns:a16="http://schemas.microsoft.com/office/drawing/2014/main" id="{A89EBCBC-6FB0-4AA5-A8E4-7A13BEA69F3A}"/>
              </a:ext>
            </a:extLst>
          </p:cNvPr>
          <p:cNvSpPr>
            <a:spLocks/>
          </p:cNvSpPr>
          <p:nvPr/>
        </p:nvSpPr>
        <p:spPr bwMode="auto">
          <a:xfrm>
            <a:off x="3802064" y="1700213"/>
            <a:ext cx="5280025" cy="2127250"/>
          </a:xfrm>
          <a:custGeom>
            <a:avLst/>
            <a:gdLst>
              <a:gd name="T0" fmla="*/ 5280660 w 5280659"/>
              <a:gd name="T1" fmla="*/ 12954 h 2125979"/>
              <a:gd name="T2" fmla="*/ 5275326 w 5280659"/>
              <a:gd name="T3" fmla="*/ 0 h 2125979"/>
              <a:gd name="T4" fmla="*/ 0 w 5280659"/>
              <a:gd name="T5" fmla="*/ 2113026 h 2125979"/>
              <a:gd name="T6" fmla="*/ 5334 w 5280659"/>
              <a:gd name="T7" fmla="*/ 2125980 h 2125979"/>
              <a:gd name="T8" fmla="*/ 5280660 w 5280659"/>
              <a:gd name="T9" fmla="*/ 12954 h 2125979"/>
            </a:gdLst>
            <a:ahLst/>
            <a:cxnLst>
              <a:cxn ang="0">
                <a:pos x="T0" y="T1"/>
              </a:cxn>
              <a:cxn ang="0">
                <a:pos x="T2" y="T3"/>
              </a:cxn>
              <a:cxn ang="0">
                <a:pos x="T4" y="T5"/>
              </a:cxn>
              <a:cxn ang="0">
                <a:pos x="T6" y="T7"/>
              </a:cxn>
              <a:cxn ang="0">
                <a:pos x="T8" y="T9"/>
              </a:cxn>
            </a:cxnLst>
            <a:rect l="0" t="0" r="r" b="b"/>
            <a:pathLst>
              <a:path w="5280659" h="2125979">
                <a:moveTo>
                  <a:pt x="5280660" y="12954"/>
                </a:moveTo>
                <a:lnTo>
                  <a:pt x="5275326" y="0"/>
                </a:lnTo>
                <a:lnTo>
                  <a:pt x="0" y="2113026"/>
                </a:lnTo>
                <a:lnTo>
                  <a:pt x="5334" y="2125980"/>
                </a:lnTo>
                <a:lnTo>
                  <a:pt x="5280660" y="129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467" name="object 17">
            <a:extLst>
              <a:ext uri="{FF2B5EF4-FFF2-40B4-BE49-F238E27FC236}">
                <a16:creationId xmlns:a16="http://schemas.microsoft.com/office/drawing/2014/main" id="{09CB6208-9980-43F1-839F-9E66DF3DF989}"/>
              </a:ext>
            </a:extLst>
          </p:cNvPr>
          <p:cNvSpPr>
            <a:spLocks/>
          </p:cNvSpPr>
          <p:nvPr/>
        </p:nvSpPr>
        <p:spPr bwMode="auto">
          <a:xfrm>
            <a:off x="3636963" y="4989513"/>
            <a:ext cx="5359400" cy="334962"/>
          </a:xfrm>
          <a:custGeom>
            <a:avLst/>
            <a:gdLst>
              <a:gd name="T0" fmla="*/ 5359908 w 5360034"/>
              <a:gd name="T1" fmla="*/ 321563 h 335279"/>
              <a:gd name="T2" fmla="*/ 762 w 5360034"/>
              <a:gd name="T3" fmla="*/ 0 h 335279"/>
              <a:gd name="T4" fmla="*/ 0 w 5360034"/>
              <a:gd name="T5" fmla="*/ 13716 h 335279"/>
              <a:gd name="T6" fmla="*/ 5359146 w 5360034"/>
              <a:gd name="T7" fmla="*/ 335279 h 335279"/>
              <a:gd name="T8" fmla="*/ 5359908 w 5360034"/>
              <a:gd name="T9" fmla="*/ 321563 h 335279"/>
            </a:gdLst>
            <a:ahLst/>
            <a:cxnLst>
              <a:cxn ang="0">
                <a:pos x="T0" y="T1"/>
              </a:cxn>
              <a:cxn ang="0">
                <a:pos x="T2" y="T3"/>
              </a:cxn>
              <a:cxn ang="0">
                <a:pos x="T4" y="T5"/>
              </a:cxn>
              <a:cxn ang="0">
                <a:pos x="T6" y="T7"/>
              </a:cxn>
              <a:cxn ang="0">
                <a:pos x="T8" y="T9"/>
              </a:cxn>
            </a:cxnLst>
            <a:rect l="0" t="0" r="r" b="b"/>
            <a:pathLst>
              <a:path w="5360034" h="335279">
                <a:moveTo>
                  <a:pt x="5359908" y="321563"/>
                </a:moveTo>
                <a:lnTo>
                  <a:pt x="762" y="0"/>
                </a:lnTo>
                <a:lnTo>
                  <a:pt x="0" y="13716"/>
                </a:lnTo>
                <a:lnTo>
                  <a:pt x="5359146" y="335279"/>
                </a:lnTo>
                <a:lnTo>
                  <a:pt x="5359908" y="3215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468" name="object 18">
            <a:extLst>
              <a:ext uri="{FF2B5EF4-FFF2-40B4-BE49-F238E27FC236}">
                <a16:creationId xmlns:a16="http://schemas.microsoft.com/office/drawing/2014/main" id="{CFD51BCF-0F5F-4231-A906-757DC7DAA95B}"/>
              </a:ext>
            </a:extLst>
          </p:cNvPr>
          <p:cNvSpPr>
            <a:spLocks/>
          </p:cNvSpPr>
          <p:nvPr/>
        </p:nvSpPr>
        <p:spPr bwMode="auto">
          <a:xfrm>
            <a:off x="3209925" y="3897313"/>
            <a:ext cx="420688" cy="1092200"/>
          </a:xfrm>
          <a:custGeom>
            <a:avLst/>
            <a:gdLst>
              <a:gd name="T0" fmla="*/ 419862 w 420369"/>
              <a:gd name="T1" fmla="*/ 1091946 h 1092200"/>
              <a:gd name="T2" fmla="*/ 419862 w 420369"/>
              <a:gd name="T3" fmla="*/ 0 h 1092200"/>
              <a:gd name="T4" fmla="*/ 0 w 420369"/>
              <a:gd name="T5" fmla="*/ 0 h 1092200"/>
              <a:gd name="T6" fmla="*/ 0 w 420369"/>
              <a:gd name="T7" fmla="*/ 1091946 h 1092200"/>
              <a:gd name="T8" fmla="*/ 13716 w 420369"/>
              <a:gd name="T9" fmla="*/ 1091946 h 1092200"/>
              <a:gd name="T10" fmla="*/ 13716 w 420369"/>
              <a:gd name="T11" fmla="*/ 28194 h 1092200"/>
              <a:gd name="T12" fmla="*/ 28193 w 420369"/>
              <a:gd name="T13" fmla="*/ 14478 h 1092200"/>
              <a:gd name="T14" fmla="*/ 28193 w 420369"/>
              <a:gd name="T15" fmla="*/ 28194 h 1092200"/>
              <a:gd name="T16" fmla="*/ 391668 w 420369"/>
              <a:gd name="T17" fmla="*/ 28194 h 1092200"/>
              <a:gd name="T18" fmla="*/ 391668 w 420369"/>
              <a:gd name="T19" fmla="*/ 14478 h 1092200"/>
              <a:gd name="T20" fmla="*/ 406146 w 420369"/>
              <a:gd name="T21" fmla="*/ 28194 h 1092200"/>
              <a:gd name="T22" fmla="*/ 406146 w 420369"/>
              <a:gd name="T23" fmla="*/ 1091946 h 1092200"/>
              <a:gd name="T24" fmla="*/ 419862 w 420369"/>
              <a:gd name="T25" fmla="*/ 1091946 h 1092200"/>
              <a:gd name="T26" fmla="*/ 28193 w 420369"/>
              <a:gd name="T27" fmla="*/ 28194 h 1092200"/>
              <a:gd name="T28" fmla="*/ 28193 w 420369"/>
              <a:gd name="T29" fmla="*/ 14478 h 1092200"/>
              <a:gd name="T30" fmla="*/ 13716 w 420369"/>
              <a:gd name="T31" fmla="*/ 28194 h 1092200"/>
              <a:gd name="T32" fmla="*/ 28193 w 420369"/>
              <a:gd name="T33" fmla="*/ 28194 h 1092200"/>
              <a:gd name="T34" fmla="*/ 28193 w 420369"/>
              <a:gd name="T35" fmla="*/ 1063752 h 1092200"/>
              <a:gd name="T36" fmla="*/ 28193 w 420369"/>
              <a:gd name="T37" fmla="*/ 28194 h 1092200"/>
              <a:gd name="T38" fmla="*/ 13716 w 420369"/>
              <a:gd name="T39" fmla="*/ 28194 h 1092200"/>
              <a:gd name="T40" fmla="*/ 13716 w 420369"/>
              <a:gd name="T41" fmla="*/ 1063752 h 1092200"/>
              <a:gd name="T42" fmla="*/ 28193 w 420369"/>
              <a:gd name="T43" fmla="*/ 1063752 h 1092200"/>
              <a:gd name="T44" fmla="*/ 406146 w 420369"/>
              <a:gd name="T45" fmla="*/ 1063752 h 1092200"/>
              <a:gd name="T46" fmla="*/ 13716 w 420369"/>
              <a:gd name="T47" fmla="*/ 1063752 h 1092200"/>
              <a:gd name="T48" fmla="*/ 28193 w 420369"/>
              <a:gd name="T49" fmla="*/ 1077468 h 1092200"/>
              <a:gd name="T50" fmla="*/ 28193 w 420369"/>
              <a:gd name="T51" fmla="*/ 1091946 h 1092200"/>
              <a:gd name="T52" fmla="*/ 391668 w 420369"/>
              <a:gd name="T53" fmla="*/ 1091946 h 1092200"/>
              <a:gd name="T54" fmla="*/ 391668 w 420369"/>
              <a:gd name="T55" fmla="*/ 1077468 h 1092200"/>
              <a:gd name="T56" fmla="*/ 406146 w 420369"/>
              <a:gd name="T57" fmla="*/ 1063752 h 1092200"/>
              <a:gd name="T58" fmla="*/ 28193 w 420369"/>
              <a:gd name="T59" fmla="*/ 1091946 h 1092200"/>
              <a:gd name="T60" fmla="*/ 28193 w 420369"/>
              <a:gd name="T61" fmla="*/ 1077468 h 1092200"/>
              <a:gd name="T62" fmla="*/ 13716 w 420369"/>
              <a:gd name="T63" fmla="*/ 1063752 h 1092200"/>
              <a:gd name="T64" fmla="*/ 13716 w 420369"/>
              <a:gd name="T65" fmla="*/ 1091946 h 1092200"/>
              <a:gd name="T66" fmla="*/ 28193 w 420369"/>
              <a:gd name="T67" fmla="*/ 1091946 h 1092200"/>
              <a:gd name="T68" fmla="*/ 406146 w 420369"/>
              <a:gd name="T69" fmla="*/ 28194 h 1092200"/>
              <a:gd name="T70" fmla="*/ 391668 w 420369"/>
              <a:gd name="T71" fmla="*/ 14478 h 1092200"/>
              <a:gd name="T72" fmla="*/ 391668 w 420369"/>
              <a:gd name="T73" fmla="*/ 28194 h 1092200"/>
              <a:gd name="T74" fmla="*/ 406146 w 420369"/>
              <a:gd name="T75" fmla="*/ 28194 h 1092200"/>
              <a:gd name="T76" fmla="*/ 406146 w 420369"/>
              <a:gd name="T77" fmla="*/ 1063752 h 1092200"/>
              <a:gd name="T78" fmla="*/ 406146 w 420369"/>
              <a:gd name="T79" fmla="*/ 28194 h 1092200"/>
              <a:gd name="T80" fmla="*/ 391668 w 420369"/>
              <a:gd name="T81" fmla="*/ 28194 h 1092200"/>
              <a:gd name="T82" fmla="*/ 391668 w 420369"/>
              <a:gd name="T83" fmla="*/ 1063752 h 1092200"/>
              <a:gd name="T84" fmla="*/ 406146 w 420369"/>
              <a:gd name="T85" fmla="*/ 1063752 h 1092200"/>
              <a:gd name="T86" fmla="*/ 406146 w 420369"/>
              <a:gd name="T87" fmla="*/ 1091946 h 1092200"/>
              <a:gd name="T88" fmla="*/ 406146 w 420369"/>
              <a:gd name="T89" fmla="*/ 1063752 h 1092200"/>
              <a:gd name="T90" fmla="*/ 391668 w 420369"/>
              <a:gd name="T91" fmla="*/ 1077468 h 1092200"/>
              <a:gd name="T92" fmla="*/ 391668 w 420369"/>
              <a:gd name="T93" fmla="*/ 1091946 h 1092200"/>
              <a:gd name="T94" fmla="*/ 406146 w 420369"/>
              <a:gd name="T95" fmla="*/ 1091946 h 109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369" h="1092200">
                <a:moveTo>
                  <a:pt x="419862" y="1091946"/>
                </a:moveTo>
                <a:lnTo>
                  <a:pt x="419862" y="0"/>
                </a:lnTo>
                <a:lnTo>
                  <a:pt x="0" y="0"/>
                </a:lnTo>
                <a:lnTo>
                  <a:pt x="0" y="1091946"/>
                </a:lnTo>
                <a:lnTo>
                  <a:pt x="13716" y="1091946"/>
                </a:lnTo>
                <a:lnTo>
                  <a:pt x="13716" y="28194"/>
                </a:lnTo>
                <a:lnTo>
                  <a:pt x="28193" y="14478"/>
                </a:lnTo>
                <a:lnTo>
                  <a:pt x="28193" y="28194"/>
                </a:lnTo>
                <a:lnTo>
                  <a:pt x="391668" y="28194"/>
                </a:lnTo>
                <a:lnTo>
                  <a:pt x="391668" y="14478"/>
                </a:lnTo>
                <a:lnTo>
                  <a:pt x="406146" y="28194"/>
                </a:lnTo>
                <a:lnTo>
                  <a:pt x="406146" y="1091946"/>
                </a:lnTo>
                <a:lnTo>
                  <a:pt x="419862" y="1091946"/>
                </a:lnTo>
                <a:close/>
              </a:path>
              <a:path w="420369" h="1092200">
                <a:moveTo>
                  <a:pt x="28193" y="28194"/>
                </a:moveTo>
                <a:lnTo>
                  <a:pt x="28193" y="14478"/>
                </a:lnTo>
                <a:lnTo>
                  <a:pt x="13716" y="28194"/>
                </a:lnTo>
                <a:lnTo>
                  <a:pt x="28193" y="28194"/>
                </a:lnTo>
                <a:close/>
              </a:path>
              <a:path w="420369" h="1092200">
                <a:moveTo>
                  <a:pt x="28193" y="1063752"/>
                </a:moveTo>
                <a:lnTo>
                  <a:pt x="28193" y="28194"/>
                </a:lnTo>
                <a:lnTo>
                  <a:pt x="13716" y="28194"/>
                </a:lnTo>
                <a:lnTo>
                  <a:pt x="13716" y="1063752"/>
                </a:lnTo>
                <a:lnTo>
                  <a:pt x="28193" y="1063752"/>
                </a:lnTo>
                <a:close/>
              </a:path>
              <a:path w="420369" h="1092200">
                <a:moveTo>
                  <a:pt x="406146" y="1063752"/>
                </a:moveTo>
                <a:lnTo>
                  <a:pt x="13716" y="1063752"/>
                </a:lnTo>
                <a:lnTo>
                  <a:pt x="28193" y="1077468"/>
                </a:lnTo>
                <a:lnTo>
                  <a:pt x="28193" y="1091946"/>
                </a:lnTo>
                <a:lnTo>
                  <a:pt x="391668" y="1091946"/>
                </a:lnTo>
                <a:lnTo>
                  <a:pt x="391668" y="1077468"/>
                </a:lnTo>
                <a:lnTo>
                  <a:pt x="406146" y="1063752"/>
                </a:lnTo>
                <a:close/>
              </a:path>
              <a:path w="420369" h="1092200">
                <a:moveTo>
                  <a:pt x="28193" y="1091946"/>
                </a:moveTo>
                <a:lnTo>
                  <a:pt x="28193" y="1077468"/>
                </a:lnTo>
                <a:lnTo>
                  <a:pt x="13716" y="1063752"/>
                </a:lnTo>
                <a:lnTo>
                  <a:pt x="13716" y="1091946"/>
                </a:lnTo>
                <a:lnTo>
                  <a:pt x="28193" y="1091946"/>
                </a:lnTo>
                <a:close/>
              </a:path>
              <a:path w="420369" h="1092200">
                <a:moveTo>
                  <a:pt x="406146" y="28194"/>
                </a:moveTo>
                <a:lnTo>
                  <a:pt x="391668" y="14478"/>
                </a:lnTo>
                <a:lnTo>
                  <a:pt x="391668" y="28194"/>
                </a:lnTo>
                <a:lnTo>
                  <a:pt x="406146" y="28194"/>
                </a:lnTo>
                <a:close/>
              </a:path>
              <a:path w="420369" h="1092200">
                <a:moveTo>
                  <a:pt x="406146" y="1063752"/>
                </a:moveTo>
                <a:lnTo>
                  <a:pt x="406146" y="28194"/>
                </a:lnTo>
                <a:lnTo>
                  <a:pt x="391668" y="28194"/>
                </a:lnTo>
                <a:lnTo>
                  <a:pt x="391668" y="1063752"/>
                </a:lnTo>
                <a:lnTo>
                  <a:pt x="406146" y="1063752"/>
                </a:lnTo>
                <a:close/>
              </a:path>
              <a:path w="420369" h="1092200">
                <a:moveTo>
                  <a:pt x="406146" y="1091946"/>
                </a:moveTo>
                <a:lnTo>
                  <a:pt x="406146" y="1063752"/>
                </a:lnTo>
                <a:lnTo>
                  <a:pt x="391668" y="1077468"/>
                </a:lnTo>
                <a:lnTo>
                  <a:pt x="391668" y="1091946"/>
                </a:lnTo>
                <a:lnTo>
                  <a:pt x="406146" y="10919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6" name="object 19">
            <a:extLst>
              <a:ext uri="{FF2B5EF4-FFF2-40B4-BE49-F238E27FC236}">
                <a16:creationId xmlns:a16="http://schemas.microsoft.com/office/drawing/2014/main" id="{A8D8876E-CD80-4BCA-81DC-2E7AA19C796A}"/>
              </a:ext>
            </a:extLst>
          </p:cNvPr>
          <p:cNvSpPr txBox="1"/>
          <p:nvPr/>
        </p:nvSpPr>
        <p:spPr>
          <a:xfrm>
            <a:off x="3297933" y="3989388"/>
            <a:ext cx="256480" cy="906462"/>
          </a:xfrm>
          <a:prstGeom prst="rect">
            <a:avLst/>
          </a:prstGeom>
        </p:spPr>
        <p:txBody>
          <a:bodyPr vert="vert" lIns="0" tIns="0" rIns="0" bIns="0">
            <a:spAutoFit/>
          </a:bodyPr>
          <a:lstStyle/>
          <a:p>
            <a:pPr marL="12700">
              <a:lnSpc>
                <a:spcPts val="2020"/>
              </a:lnSpc>
              <a:defRPr/>
            </a:pPr>
            <a:r>
              <a:rPr sz="1750" b="1" spc="-5" dirty="0">
                <a:latin typeface="Times New Roman"/>
                <a:cs typeface="Times New Roman"/>
              </a:rPr>
              <a:t>Registers</a:t>
            </a:r>
            <a:endParaRPr sz="1750">
              <a:latin typeface="Times New Roman"/>
              <a:cs typeface="Times New Roman"/>
            </a:endParaRPr>
          </a:p>
        </p:txBody>
      </p:sp>
      <p:sp>
        <p:nvSpPr>
          <p:cNvPr id="19470" name="object 20">
            <a:extLst>
              <a:ext uri="{FF2B5EF4-FFF2-40B4-BE49-F238E27FC236}">
                <a16:creationId xmlns:a16="http://schemas.microsoft.com/office/drawing/2014/main" id="{57F1CF22-8EA9-4C8D-9123-F0F215B22B1F}"/>
              </a:ext>
            </a:extLst>
          </p:cNvPr>
          <p:cNvSpPr>
            <a:spLocks/>
          </p:cNvSpPr>
          <p:nvPr/>
        </p:nvSpPr>
        <p:spPr bwMode="auto">
          <a:xfrm>
            <a:off x="3881438" y="3897313"/>
            <a:ext cx="755650" cy="1092200"/>
          </a:xfrm>
          <a:custGeom>
            <a:avLst/>
            <a:gdLst>
              <a:gd name="T0" fmla="*/ 755903 w 756285"/>
              <a:gd name="T1" fmla="*/ 1091946 h 1092200"/>
              <a:gd name="T2" fmla="*/ 755903 w 756285"/>
              <a:gd name="T3" fmla="*/ 0 h 1092200"/>
              <a:gd name="T4" fmla="*/ 0 w 756285"/>
              <a:gd name="T5" fmla="*/ 0 h 1092200"/>
              <a:gd name="T6" fmla="*/ 0 w 756285"/>
              <a:gd name="T7" fmla="*/ 1091946 h 1092200"/>
              <a:gd name="T8" fmla="*/ 14477 w 756285"/>
              <a:gd name="T9" fmla="*/ 1091946 h 1092200"/>
              <a:gd name="T10" fmla="*/ 14477 w 756285"/>
              <a:gd name="T11" fmla="*/ 28194 h 1092200"/>
              <a:gd name="T12" fmla="*/ 28193 w 756285"/>
              <a:gd name="T13" fmla="*/ 14478 h 1092200"/>
              <a:gd name="T14" fmla="*/ 28193 w 756285"/>
              <a:gd name="T15" fmla="*/ 28194 h 1092200"/>
              <a:gd name="T16" fmla="*/ 727709 w 756285"/>
              <a:gd name="T17" fmla="*/ 28194 h 1092200"/>
              <a:gd name="T18" fmla="*/ 727709 w 756285"/>
              <a:gd name="T19" fmla="*/ 14478 h 1092200"/>
              <a:gd name="T20" fmla="*/ 742187 w 756285"/>
              <a:gd name="T21" fmla="*/ 28194 h 1092200"/>
              <a:gd name="T22" fmla="*/ 742187 w 756285"/>
              <a:gd name="T23" fmla="*/ 1091946 h 1092200"/>
              <a:gd name="T24" fmla="*/ 755903 w 756285"/>
              <a:gd name="T25" fmla="*/ 1091946 h 1092200"/>
              <a:gd name="T26" fmla="*/ 28193 w 756285"/>
              <a:gd name="T27" fmla="*/ 28194 h 1092200"/>
              <a:gd name="T28" fmla="*/ 28193 w 756285"/>
              <a:gd name="T29" fmla="*/ 14478 h 1092200"/>
              <a:gd name="T30" fmla="*/ 14477 w 756285"/>
              <a:gd name="T31" fmla="*/ 28194 h 1092200"/>
              <a:gd name="T32" fmla="*/ 28193 w 756285"/>
              <a:gd name="T33" fmla="*/ 28194 h 1092200"/>
              <a:gd name="T34" fmla="*/ 28193 w 756285"/>
              <a:gd name="T35" fmla="*/ 1063752 h 1092200"/>
              <a:gd name="T36" fmla="*/ 28193 w 756285"/>
              <a:gd name="T37" fmla="*/ 28194 h 1092200"/>
              <a:gd name="T38" fmla="*/ 14477 w 756285"/>
              <a:gd name="T39" fmla="*/ 28194 h 1092200"/>
              <a:gd name="T40" fmla="*/ 14477 w 756285"/>
              <a:gd name="T41" fmla="*/ 1063752 h 1092200"/>
              <a:gd name="T42" fmla="*/ 28193 w 756285"/>
              <a:gd name="T43" fmla="*/ 1063752 h 1092200"/>
              <a:gd name="T44" fmla="*/ 742187 w 756285"/>
              <a:gd name="T45" fmla="*/ 1063752 h 1092200"/>
              <a:gd name="T46" fmla="*/ 14477 w 756285"/>
              <a:gd name="T47" fmla="*/ 1063752 h 1092200"/>
              <a:gd name="T48" fmla="*/ 28193 w 756285"/>
              <a:gd name="T49" fmla="*/ 1077468 h 1092200"/>
              <a:gd name="T50" fmla="*/ 28193 w 756285"/>
              <a:gd name="T51" fmla="*/ 1091946 h 1092200"/>
              <a:gd name="T52" fmla="*/ 727709 w 756285"/>
              <a:gd name="T53" fmla="*/ 1091946 h 1092200"/>
              <a:gd name="T54" fmla="*/ 727709 w 756285"/>
              <a:gd name="T55" fmla="*/ 1077468 h 1092200"/>
              <a:gd name="T56" fmla="*/ 742187 w 756285"/>
              <a:gd name="T57" fmla="*/ 1063752 h 1092200"/>
              <a:gd name="T58" fmla="*/ 28193 w 756285"/>
              <a:gd name="T59" fmla="*/ 1091946 h 1092200"/>
              <a:gd name="T60" fmla="*/ 28193 w 756285"/>
              <a:gd name="T61" fmla="*/ 1077468 h 1092200"/>
              <a:gd name="T62" fmla="*/ 14477 w 756285"/>
              <a:gd name="T63" fmla="*/ 1063752 h 1092200"/>
              <a:gd name="T64" fmla="*/ 14477 w 756285"/>
              <a:gd name="T65" fmla="*/ 1091946 h 1092200"/>
              <a:gd name="T66" fmla="*/ 28193 w 756285"/>
              <a:gd name="T67" fmla="*/ 1091946 h 1092200"/>
              <a:gd name="T68" fmla="*/ 742187 w 756285"/>
              <a:gd name="T69" fmla="*/ 28194 h 1092200"/>
              <a:gd name="T70" fmla="*/ 727709 w 756285"/>
              <a:gd name="T71" fmla="*/ 14478 h 1092200"/>
              <a:gd name="T72" fmla="*/ 727709 w 756285"/>
              <a:gd name="T73" fmla="*/ 28194 h 1092200"/>
              <a:gd name="T74" fmla="*/ 742187 w 756285"/>
              <a:gd name="T75" fmla="*/ 28194 h 1092200"/>
              <a:gd name="T76" fmla="*/ 742187 w 756285"/>
              <a:gd name="T77" fmla="*/ 1063752 h 1092200"/>
              <a:gd name="T78" fmla="*/ 742187 w 756285"/>
              <a:gd name="T79" fmla="*/ 28194 h 1092200"/>
              <a:gd name="T80" fmla="*/ 727709 w 756285"/>
              <a:gd name="T81" fmla="*/ 28194 h 1092200"/>
              <a:gd name="T82" fmla="*/ 727709 w 756285"/>
              <a:gd name="T83" fmla="*/ 1063752 h 1092200"/>
              <a:gd name="T84" fmla="*/ 742187 w 756285"/>
              <a:gd name="T85" fmla="*/ 1063752 h 1092200"/>
              <a:gd name="T86" fmla="*/ 742187 w 756285"/>
              <a:gd name="T87" fmla="*/ 1091946 h 1092200"/>
              <a:gd name="T88" fmla="*/ 742187 w 756285"/>
              <a:gd name="T89" fmla="*/ 1063752 h 1092200"/>
              <a:gd name="T90" fmla="*/ 727709 w 756285"/>
              <a:gd name="T91" fmla="*/ 1077468 h 1092200"/>
              <a:gd name="T92" fmla="*/ 727709 w 756285"/>
              <a:gd name="T93" fmla="*/ 1091946 h 1092200"/>
              <a:gd name="T94" fmla="*/ 742187 w 756285"/>
              <a:gd name="T95" fmla="*/ 1091946 h 109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285" h="1092200">
                <a:moveTo>
                  <a:pt x="755903" y="1091946"/>
                </a:moveTo>
                <a:lnTo>
                  <a:pt x="755903" y="0"/>
                </a:lnTo>
                <a:lnTo>
                  <a:pt x="0" y="0"/>
                </a:lnTo>
                <a:lnTo>
                  <a:pt x="0" y="1091946"/>
                </a:lnTo>
                <a:lnTo>
                  <a:pt x="14477" y="1091946"/>
                </a:lnTo>
                <a:lnTo>
                  <a:pt x="14477" y="28194"/>
                </a:lnTo>
                <a:lnTo>
                  <a:pt x="28193" y="14478"/>
                </a:lnTo>
                <a:lnTo>
                  <a:pt x="28193" y="28194"/>
                </a:lnTo>
                <a:lnTo>
                  <a:pt x="727709" y="28194"/>
                </a:lnTo>
                <a:lnTo>
                  <a:pt x="727709" y="14478"/>
                </a:lnTo>
                <a:lnTo>
                  <a:pt x="742187" y="28194"/>
                </a:lnTo>
                <a:lnTo>
                  <a:pt x="742187" y="1091946"/>
                </a:lnTo>
                <a:lnTo>
                  <a:pt x="755903" y="1091946"/>
                </a:lnTo>
                <a:close/>
              </a:path>
              <a:path w="756285" h="1092200">
                <a:moveTo>
                  <a:pt x="28193" y="28194"/>
                </a:moveTo>
                <a:lnTo>
                  <a:pt x="28193" y="14478"/>
                </a:lnTo>
                <a:lnTo>
                  <a:pt x="14477" y="28194"/>
                </a:lnTo>
                <a:lnTo>
                  <a:pt x="28193" y="28194"/>
                </a:lnTo>
                <a:close/>
              </a:path>
              <a:path w="756285" h="1092200">
                <a:moveTo>
                  <a:pt x="28193" y="1063752"/>
                </a:moveTo>
                <a:lnTo>
                  <a:pt x="28193" y="28194"/>
                </a:lnTo>
                <a:lnTo>
                  <a:pt x="14477" y="28194"/>
                </a:lnTo>
                <a:lnTo>
                  <a:pt x="14477" y="1063752"/>
                </a:lnTo>
                <a:lnTo>
                  <a:pt x="28193" y="1063752"/>
                </a:lnTo>
                <a:close/>
              </a:path>
              <a:path w="756285" h="1092200">
                <a:moveTo>
                  <a:pt x="742187" y="1063752"/>
                </a:moveTo>
                <a:lnTo>
                  <a:pt x="14477" y="1063752"/>
                </a:lnTo>
                <a:lnTo>
                  <a:pt x="28193" y="1077468"/>
                </a:lnTo>
                <a:lnTo>
                  <a:pt x="28193" y="1091946"/>
                </a:lnTo>
                <a:lnTo>
                  <a:pt x="727709" y="1091946"/>
                </a:lnTo>
                <a:lnTo>
                  <a:pt x="727709" y="1077468"/>
                </a:lnTo>
                <a:lnTo>
                  <a:pt x="742187" y="1063752"/>
                </a:lnTo>
                <a:close/>
              </a:path>
              <a:path w="756285" h="1092200">
                <a:moveTo>
                  <a:pt x="28193" y="1091946"/>
                </a:moveTo>
                <a:lnTo>
                  <a:pt x="28193" y="1077468"/>
                </a:lnTo>
                <a:lnTo>
                  <a:pt x="14477" y="1063752"/>
                </a:lnTo>
                <a:lnTo>
                  <a:pt x="14477" y="1091946"/>
                </a:lnTo>
                <a:lnTo>
                  <a:pt x="28193" y="1091946"/>
                </a:lnTo>
                <a:close/>
              </a:path>
              <a:path w="756285" h="1092200">
                <a:moveTo>
                  <a:pt x="742187" y="28194"/>
                </a:moveTo>
                <a:lnTo>
                  <a:pt x="727709" y="14478"/>
                </a:lnTo>
                <a:lnTo>
                  <a:pt x="727709" y="28194"/>
                </a:lnTo>
                <a:lnTo>
                  <a:pt x="742187" y="28194"/>
                </a:lnTo>
                <a:close/>
              </a:path>
              <a:path w="756285" h="1092200">
                <a:moveTo>
                  <a:pt x="742187" y="1063752"/>
                </a:moveTo>
                <a:lnTo>
                  <a:pt x="742187" y="28194"/>
                </a:lnTo>
                <a:lnTo>
                  <a:pt x="727709" y="28194"/>
                </a:lnTo>
                <a:lnTo>
                  <a:pt x="727709" y="1063752"/>
                </a:lnTo>
                <a:lnTo>
                  <a:pt x="742187" y="1063752"/>
                </a:lnTo>
                <a:close/>
              </a:path>
              <a:path w="756285" h="1092200">
                <a:moveTo>
                  <a:pt x="742187" y="1091946"/>
                </a:moveTo>
                <a:lnTo>
                  <a:pt x="742187" y="1063752"/>
                </a:lnTo>
                <a:lnTo>
                  <a:pt x="727709" y="1077468"/>
                </a:lnTo>
                <a:lnTo>
                  <a:pt x="727709" y="1091946"/>
                </a:lnTo>
                <a:lnTo>
                  <a:pt x="742187" y="10919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471" name="object 21">
            <a:extLst>
              <a:ext uri="{FF2B5EF4-FFF2-40B4-BE49-F238E27FC236}">
                <a16:creationId xmlns:a16="http://schemas.microsoft.com/office/drawing/2014/main" id="{49861FAA-D9F2-4AC4-8837-F2801D1AEF8A}"/>
              </a:ext>
            </a:extLst>
          </p:cNvPr>
          <p:cNvSpPr>
            <a:spLocks/>
          </p:cNvSpPr>
          <p:nvPr/>
        </p:nvSpPr>
        <p:spPr bwMode="auto">
          <a:xfrm>
            <a:off x="5140326" y="3392489"/>
            <a:ext cx="1008063" cy="1679575"/>
          </a:xfrm>
          <a:custGeom>
            <a:avLst/>
            <a:gdLst>
              <a:gd name="T0" fmla="*/ 1007364 w 1007745"/>
              <a:gd name="T1" fmla="*/ 1679448 h 1679575"/>
              <a:gd name="T2" fmla="*/ 1007363 w 1007745"/>
              <a:gd name="T3" fmla="*/ 0 h 1679575"/>
              <a:gd name="T4" fmla="*/ 0 w 1007745"/>
              <a:gd name="T5" fmla="*/ 0 h 1679575"/>
              <a:gd name="T6" fmla="*/ 0 w 1007745"/>
              <a:gd name="T7" fmla="*/ 1679448 h 1679575"/>
              <a:gd name="T8" fmla="*/ 14478 w 1007745"/>
              <a:gd name="T9" fmla="*/ 1679448 h 1679575"/>
              <a:gd name="T10" fmla="*/ 14477 w 1007745"/>
              <a:gd name="T11" fmla="*/ 28193 h 1679575"/>
              <a:gd name="T12" fmla="*/ 28194 w 1007745"/>
              <a:gd name="T13" fmla="*/ 13715 h 1679575"/>
              <a:gd name="T14" fmla="*/ 28194 w 1007745"/>
              <a:gd name="T15" fmla="*/ 28193 h 1679575"/>
              <a:gd name="T16" fmla="*/ 979932 w 1007745"/>
              <a:gd name="T17" fmla="*/ 28193 h 1679575"/>
              <a:gd name="T18" fmla="*/ 979932 w 1007745"/>
              <a:gd name="T19" fmla="*/ 13715 h 1679575"/>
              <a:gd name="T20" fmla="*/ 993648 w 1007745"/>
              <a:gd name="T21" fmla="*/ 28193 h 1679575"/>
              <a:gd name="T22" fmla="*/ 993648 w 1007745"/>
              <a:gd name="T23" fmla="*/ 1679448 h 1679575"/>
              <a:gd name="T24" fmla="*/ 1007364 w 1007745"/>
              <a:gd name="T25" fmla="*/ 1679448 h 1679575"/>
              <a:gd name="T26" fmla="*/ 28194 w 1007745"/>
              <a:gd name="T27" fmla="*/ 28193 h 1679575"/>
              <a:gd name="T28" fmla="*/ 28194 w 1007745"/>
              <a:gd name="T29" fmla="*/ 13715 h 1679575"/>
              <a:gd name="T30" fmla="*/ 14477 w 1007745"/>
              <a:gd name="T31" fmla="*/ 28193 h 1679575"/>
              <a:gd name="T32" fmla="*/ 28194 w 1007745"/>
              <a:gd name="T33" fmla="*/ 28193 h 1679575"/>
              <a:gd name="T34" fmla="*/ 28194 w 1007745"/>
              <a:gd name="T35" fmla="*/ 1651253 h 1679575"/>
              <a:gd name="T36" fmla="*/ 28194 w 1007745"/>
              <a:gd name="T37" fmla="*/ 28193 h 1679575"/>
              <a:gd name="T38" fmla="*/ 14477 w 1007745"/>
              <a:gd name="T39" fmla="*/ 28193 h 1679575"/>
              <a:gd name="T40" fmla="*/ 14478 w 1007745"/>
              <a:gd name="T41" fmla="*/ 1651253 h 1679575"/>
              <a:gd name="T42" fmla="*/ 28194 w 1007745"/>
              <a:gd name="T43" fmla="*/ 1651253 h 1679575"/>
              <a:gd name="T44" fmla="*/ 993648 w 1007745"/>
              <a:gd name="T45" fmla="*/ 1651253 h 1679575"/>
              <a:gd name="T46" fmla="*/ 14478 w 1007745"/>
              <a:gd name="T47" fmla="*/ 1651253 h 1679575"/>
              <a:gd name="T48" fmla="*/ 28194 w 1007745"/>
              <a:gd name="T49" fmla="*/ 1664969 h 1679575"/>
              <a:gd name="T50" fmla="*/ 28194 w 1007745"/>
              <a:gd name="T51" fmla="*/ 1679448 h 1679575"/>
              <a:gd name="T52" fmla="*/ 979932 w 1007745"/>
              <a:gd name="T53" fmla="*/ 1679448 h 1679575"/>
              <a:gd name="T54" fmla="*/ 979932 w 1007745"/>
              <a:gd name="T55" fmla="*/ 1664969 h 1679575"/>
              <a:gd name="T56" fmla="*/ 993648 w 1007745"/>
              <a:gd name="T57" fmla="*/ 1651253 h 1679575"/>
              <a:gd name="T58" fmla="*/ 28194 w 1007745"/>
              <a:gd name="T59" fmla="*/ 1679448 h 1679575"/>
              <a:gd name="T60" fmla="*/ 28194 w 1007745"/>
              <a:gd name="T61" fmla="*/ 1664969 h 1679575"/>
              <a:gd name="T62" fmla="*/ 14478 w 1007745"/>
              <a:gd name="T63" fmla="*/ 1651253 h 1679575"/>
              <a:gd name="T64" fmla="*/ 14478 w 1007745"/>
              <a:gd name="T65" fmla="*/ 1679448 h 1679575"/>
              <a:gd name="T66" fmla="*/ 28194 w 1007745"/>
              <a:gd name="T67" fmla="*/ 1679448 h 1679575"/>
              <a:gd name="T68" fmla="*/ 993648 w 1007745"/>
              <a:gd name="T69" fmla="*/ 28193 h 1679575"/>
              <a:gd name="T70" fmla="*/ 979932 w 1007745"/>
              <a:gd name="T71" fmla="*/ 13715 h 1679575"/>
              <a:gd name="T72" fmla="*/ 979932 w 1007745"/>
              <a:gd name="T73" fmla="*/ 28193 h 1679575"/>
              <a:gd name="T74" fmla="*/ 993648 w 1007745"/>
              <a:gd name="T75" fmla="*/ 28193 h 1679575"/>
              <a:gd name="T76" fmla="*/ 993648 w 1007745"/>
              <a:gd name="T77" fmla="*/ 1651253 h 1679575"/>
              <a:gd name="T78" fmla="*/ 993648 w 1007745"/>
              <a:gd name="T79" fmla="*/ 28193 h 1679575"/>
              <a:gd name="T80" fmla="*/ 979932 w 1007745"/>
              <a:gd name="T81" fmla="*/ 28193 h 1679575"/>
              <a:gd name="T82" fmla="*/ 979932 w 1007745"/>
              <a:gd name="T83" fmla="*/ 1651253 h 1679575"/>
              <a:gd name="T84" fmla="*/ 993648 w 1007745"/>
              <a:gd name="T85" fmla="*/ 1651253 h 1679575"/>
              <a:gd name="T86" fmla="*/ 993648 w 1007745"/>
              <a:gd name="T87" fmla="*/ 1679448 h 1679575"/>
              <a:gd name="T88" fmla="*/ 993648 w 1007745"/>
              <a:gd name="T89" fmla="*/ 1651253 h 1679575"/>
              <a:gd name="T90" fmla="*/ 979932 w 1007745"/>
              <a:gd name="T91" fmla="*/ 1664969 h 1679575"/>
              <a:gd name="T92" fmla="*/ 979932 w 1007745"/>
              <a:gd name="T93" fmla="*/ 1679448 h 1679575"/>
              <a:gd name="T94" fmla="*/ 993648 w 1007745"/>
              <a:gd name="T95" fmla="*/ 1679448 h 1679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7745" h="1679575">
                <a:moveTo>
                  <a:pt x="1007364" y="1679448"/>
                </a:moveTo>
                <a:lnTo>
                  <a:pt x="1007363" y="0"/>
                </a:lnTo>
                <a:lnTo>
                  <a:pt x="0" y="0"/>
                </a:lnTo>
                <a:lnTo>
                  <a:pt x="0" y="1679448"/>
                </a:lnTo>
                <a:lnTo>
                  <a:pt x="14478" y="1679448"/>
                </a:lnTo>
                <a:lnTo>
                  <a:pt x="14477" y="28193"/>
                </a:lnTo>
                <a:lnTo>
                  <a:pt x="28194" y="13715"/>
                </a:lnTo>
                <a:lnTo>
                  <a:pt x="28194" y="28193"/>
                </a:lnTo>
                <a:lnTo>
                  <a:pt x="979932" y="28193"/>
                </a:lnTo>
                <a:lnTo>
                  <a:pt x="979932" y="13715"/>
                </a:lnTo>
                <a:lnTo>
                  <a:pt x="993648" y="28193"/>
                </a:lnTo>
                <a:lnTo>
                  <a:pt x="993648" y="1679448"/>
                </a:lnTo>
                <a:lnTo>
                  <a:pt x="1007364" y="1679448"/>
                </a:lnTo>
                <a:close/>
              </a:path>
              <a:path w="1007745" h="1679575">
                <a:moveTo>
                  <a:pt x="28194" y="28193"/>
                </a:moveTo>
                <a:lnTo>
                  <a:pt x="28194" y="13715"/>
                </a:lnTo>
                <a:lnTo>
                  <a:pt x="14477" y="28193"/>
                </a:lnTo>
                <a:lnTo>
                  <a:pt x="28194" y="28193"/>
                </a:lnTo>
                <a:close/>
              </a:path>
              <a:path w="1007745" h="1679575">
                <a:moveTo>
                  <a:pt x="28194" y="1651253"/>
                </a:moveTo>
                <a:lnTo>
                  <a:pt x="28194" y="28193"/>
                </a:lnTo>
                <a:lnTo>
                  <a:pt x="14477" y="28193"/>
                </a:lnTo>
                <a:lnTo>
                  <a:pt x="14478" y="1651253"/>
                </a:lnTo>
                <a:lnTo>
                  <a:pt x="28194" y="1651253"/>
                </a:lnTo>
                <a:close/>
              </a:path>
              <a:path w="1007745" h="1679575">
                <a:moveTo>
                  <a:pt x="993648" y="1651253"/>
                </a:moveTo>
                <a:lnTo>
                  <a:pt x="14478" y="1651253"/>
                </a:lnTo>
                <a:lnTo>
                  <a:pt x="28194" y="1664969"/>
                </a:lnTo>
                <a:lnTo>
                  <a:pt x="28194" y="1679448"/>
                </a:lnTo>
                <a:lnTo>
                  <a:pt x="979932" y="1679448"/>
                </a:lnTo>
                <a:lnTo>
                  <a:pt x="979932" y="1664969"/>
                </a:lnTo>
                <a:lnTo>
                  <a:pt x="993648" y="1651253"/>
                </a:lnTo>
                <a:close/>
              </a:path>
              <a:path w="1007745" h="1679575">
                <a:moveTo>
                  <a:pt x="28194" y="1679448"/>
                </a:moveTo>
                <a:lnTo>
                  <a:pt x="28194" y="1664969"/>
                </a:lnTo>
                <a:lnTo>
                  <a:pt x="14478" y="1651253"/>
                </a:lnTo>
                <a:lnTo>
                  <a:pt x="14478" y="1679448"/>
                </a:lnTo>
                <a:lnTo>
                  <a:pt x="28194" y="1679448"/>
                </a:lnTo>
                <a:close/>
              </a:path>
              <a:path w="1007745" h="1679575">
                <a:moveTo>
                  <a:pt x="993648" y="28193"/>
                </a:moveTo>
                <a:lnTo>
                  <a:pt x="979932" y="13715"/>
                </a:lnTo>
                <a:lnTo>
                  <a:pt x="979932" y="28193"/>
                </a:lnTo>
                <a:lnTo>
                  <a:pt x="993648" y="28193"/>
                </a:lnTo>
                <a:close/>
              </a:path>
              <a:path w="1007745" h="1679575">
                <a:moveTo>
                  <a:pt x="993648" y="1651253"/>
                </a:moveTo>
                <a:lnTo>
                  <a:pt x="993648" y="28193"/>
                </a:lnTo>
                <a:lnTo>
                  <a:pt x="979932" y="28193"/>
                </a:lnTo>
                <a:lnTo>
                  <a:pt x="979932" y="1651253"/>
                </a:lnTo>
                <a:lnTo>
                  <a:pt x="993648" y="1651253"/>
                </a:lnTo>
                <a:close/>
              </a:path>
              <a:path w="1007745" h="1679575">
                <a:moveTo>
                  <a:pt x="993648" y="1679448"/>
                </a:moveTo>
                <a:lnTo>
                  <a:pt x="993648" y="1651253"/>
                </a:lnTo>
                <a:lnTo>
                  <a:pt x="979932" y="1664969"/>
                </a:lnTo>
                <a:lnTo>
                  <a:pt x="979932" y="1679448"/>
                </a:lnTo>
                <a:lnTo>
                  <a:pt x="993648" y="16794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9472" name="object 22">
            <a:extLst>
              <a:ext uri="{FF2B5EF4-FFF2-40B4-BE49-F238E27FC236}">
                <a16:creationId xmlns:a16="http://schemas.microsoft.com/office/drawing/2014/main" id="{295ACB85-D37E-424F-AD2A-E384CCBE1B73}"/>
              </a:ext>
            </a:extLst>
          </p:cNvPr>
          <p:cNvSpPr>
            <a:spLocks/>
          </p:cNvSpPr>
          <p:nvPr/>
        </p:nvSpPr>
        <p:spPr bwMode="auto">
          <a:xfrm>
            <a:off x="6316663" y="2973389"/>
            <a:ext cx="1174750" cy="2098675"/>
          </a:xfrm>
          <a:custGeom>
            <a:avLst/>
            <a:gdLst>
              <a:gd name="T0" fmla="*/ 1175003 w 1175384"/>
              <a:gd name="T1" fmla="*/ 2099310 h 2099310"/>
              <a:gd name="T2" fmla="*/ 1175003 w 1175384"/>
              <a:gd name="T3" fmla="*/ 0 h 2099310"/>
              <a:gd name="T4" fmla="*/ 0 w 1175384"/>
              <a:gd name="T5" fmla="*/ 0 h 2099310"/>
              <a:gd name="T6" fmla="*/ 0 w 1175384"/>
              <a:gd name="T7" fmla="*/ 2099310 h 2099310"/>
              <a:gd name="T8" fmla="*/ 13716 w 1175384"/>
              <a:gd name="T9" fmla="*/ 2099310 h 2099310"/>
              <a:gd name="T10" fmla="*/ 13716 w 1175384"/>
              <a:gd name="T11" fmla="*/ 28194 h 2099310"/>
              <a:gd name="T12" fmla="*/ 28194 w 1175384"/>
              <a:gd name="T13" fmla="*/ 14478 h 2099310"/>
              <a:gd name="T14" fmla="*/ 28194 w 1175384"/>
              <a:gd name="T15" fmla="*/ 28194 h 2099310"/>
              <a:gd name="T16" fmla="*/ 1147559 w 1175384"/>
              <a:gd name="T17" fmla="*/ 28193 h 2099310"/>
              <a:gd name="T18" fmla="*/ 1147559 w 1175384"/>
              <a:gd name="T19" fmla="*/ 14477 h 2099310"/>
              <a:gd name="T20" fmla="*/ 1161275 w 1175384"/>
              <a:gd name="T21" fmla="*/ 28193 h 2099310"/>
              <a:gd name="T22" fmla="*/ 1161275 w 1175384"/>
              <a:gd name="T23" fmla="*/ 2099310 h 2099310"/>
              <a:gd name="T24" fmla="*/ 1175003 w 1175384"/>
              <a:gd name="T25" fmla="*/ 2099310 h 2099310"/>
              <a:gd name="T26" fmla="*/ 28194 w 1175384"/>
              <a:gd name="T27" fmla="*/ 28194 h 2099310"/>
              <a:gd name="T28" fmla="*/ 28194 w 1175384"/>
              <a:gd name="T29" fmla="*/ 14478 h 2099310"/>
              <a:gd name="T30" fmla="*/ 13716 w 1175384"/>
              <a:gd name="T31" fmla="*/ 28194 h 2099310"/>
              <a:gd name="T32" fmla="*/ 28194 w 1175384"/>
              <a:gd name="T33" fmla="*/ 28194 h 2099310"/>
              <a:gd name="T34" fmla="*/ 28194 w 1175384"/>
              <a:gd name="T35" fmla="*/ 2071116 h 2099310"/>
              <a:gd name="T36" fmla="*/ 28194 w 1175384"/>
              <a:gd name="T37" fmla="*/ 28194 h 2099310"/>
              <a:gd name="T38" fmla="*/ 13716 w 1175384"/>
              <a:gd name="T39" fmla="*/ 28194 h 2099310"/>
              <a:gd name="T40" fmla="*/ 13716 w 1175384"/>
              <a:gd name="T41" fmla="*/ 2071116 h 2099310"/>
              <a:gd name="T42" fmla="*/ 28194 w 1175384"/>
              <a:gd name="T43" fmla="*/ 2071116 h 2099310"/>
              <a:gd name="T44" fmla="*/ 1161275 w 1175384"/>
              <a:gd name="T45" fmla="*/ 2071115 h 2099310"/>
              <a:gd name="T46" fmla="*/ 13716 w 1175384"/>
              <a:gd name="T47" fmla="*/ 2071116 h 2099310"/>
              <a:gd name="T48" fmla="*/ 28194 w 1175384"/>
              <a:gd name="T49" fmla="*/ 2084832 h 2099310"/>
              <a:gd name="T50" fmla="*/ 28194 w 1175384"/>
              <a:gd name="T51" fmla="*/ 2099310 h 2099310"/>
              <a:gd name="T52" fmla="*/ 1147559 w 1175384"/>
              <a:gd name="T53" fmla="*/ 2099310 h 2099310"/>
              <a:gd name="T54" fmla="*/ 1147559 w 1175384"/>
              <a:gd name="T55" fmla="*/ 2084831 h 2099310"/>
              <a:gd name="T56" fmla="*/ 1161275 w 1175384"/>
              <a:gd name="T57" fmla="*/ 2071115 h 2099310"/>
              <a:gd name="T58" fmla="*/ 28194 w 1175384"/>
              <a:gd name="T59" fmla="*/ 2099310 h 2099310"/>
              <a:gd name="T60" fmla="*/ 28194 w 1175384"/>
              <a:gd name="T61" fmla="*/ 2084832 h 2099310"/>
              <a:gd name="T62" fmla="*/ 13716 w 1175384"/>
              <a:gd name="T63" fmla="*/ 2071116 h 2099310"/>
              <a:gd name="T64" fmla="*/ 13716 w 1175384"/>
              <a:gd name="T65" fmla="*/ 2099310 h 2099310"/>
              <a:gd name="T66" fmla="*/ 28194 w 1175384"/>
              <a:gd name="T67" fmla="*/ 2099310 h 2099310"/>
              <a:gd name="T68" fmla="*/ 1161275 w 1175384"/>
              <a:gd name="T69" fmla="*/ 28193 h 2099310"/>
              <a:gd name="T70" fmla="*/ 1147559 w 1175384"/>
              <a:gd name="T71" fmla="*/ 14477 h 2099310"/>
              <a:gd name="T72" fmla="*/ 1147559 w 1175384"/>
              <a:gd name="T73" fmla="*/ 28193 h 2099310"/>
              <a:gd name="T74" fmla="*/ 1161275 w 1175384"/>
              <a:gd name="T75" fmla="*/ 28193 h 2099310"/>
              <a:gd name="T76" fmla="*/ 1161275 w 1175384"/>
              <a:gd name="T77" fmla="*/ 2071115 h 2099310"/>
              <a:gd name="T78" fmla="*/ 1161275 w 1175384"/>
              <a:gd name="T79" fmla="*/ 28193 h 2099310"/>
              <a:gd name="T80" fmla="*/ 1147559 w 1175384"/>
              <a:gd name="T81" fmla="*/ 28193 h 2099310"/>
              <a:gd name="T82" fmla="*/ 1147559 w 1175384"/>
              <a:gd name="T83" fmla="*/ 2071115 h 2099310"/>
              <a:gd name="T84" fmla="*/ 1161275 w 1175384"/>
              <a:gd name="T85" fmla="*/ 2071115 h 2099310"/>
              <a:gd name="T86" fmla="*/ 1161275 w 1175384"/>
              <a:gd name="T87" fmla="*/ 2099310 h 2099310"/>
              <a:gd name="T88" fmla="*/ 1161275 w 1175384"/>
              <a:gd name="T89" fmla="*/ 2071115 h 2099310"/>
              <a:gd name="T90" fmla="*/ 1147559 w 1175384"/>
              <a:gd name="T91" fmla="*/ 2084831 h 2099310"/>
              <a:gd name="T92" fmla="*/ 1147559 w 1175384"/>
              <a:gd name="T93" fmla="*/ 2099310 h 2099310"/>
              <a:gd name="T94" fmla="*/ 1161275 w 1175384"/>
              <a:gd name="T95" fmla="*/ 2099310 h 2099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5384" h="2099310">
                <a:moveTo>
                  <a:pt x="1175003" y="2099310"/>
                </a:moveTo>
                <a:lnTo>
                  <a:pt x="1175003" y="0"/>
                </a:lnTo>
                <a:lnTo>
                  <a:pt x="0" y="0"/>
                </a:lnTo>
                <a:lnTo>
                  <a:pt x="0" y="2099310"/>
                </a:lnTo>
                <a:lnTo>
                  <a:pt x="13716" y="2099310"/>
                </a:lnTo>
                <a:lnTo>
                  <a:pt x="13716" y="28194"/>
                </a:lnTo>
                <a:lnTo>
                  <a:pt x="28194" y="14478"/>
                </a:lnTo>
                <a:lnTo>
                  <a:pt x="28194" y="28194"/>
                </a:lnTo>
                <a:lnTo>
                  <a:pt x="1147559" y="28193"/>
                </a:lnTo>
                <a:lnTo>
                  <a:pt x="1147559" y="14477"/>
                </a:lnTo>
                <a:lnTo>
                  <a:pt x="1161275" y="28193"/>
                </a:lnTo>
                <a:lnTo>
                  <a:pt x="1161275" y="2099310"/>
                </a:lnTo>
                <a:lnTo>
                  <a:pt x="1175003" y="2099310"/>
                </a:lnTo>
                <a:close/>
              </a:path>
              <a:path w="1175384" h="2099310">
                <a:moveTo>
                  <a:pt x="28194" y="28194"/>
                </a:moveTo>
                <a:lnTo>
                  <a:pt x="28194" y="14478"/>
                </a:lnTo>
                <a:lnTo>
                  <a:pt x="13716" y="28194"/>
                </a:lnTo>
                <a:lnTo>
                  <a:pt x="28194" y="28194"/>
                </a:lnTo>
                <a:close/>
              </a:path>
              <a:path w="1175384" h="2099310">
                <a:moveTo>
                  <a:pt x="28194" y="2071116"/>
                </a:moveTo>
                <a:lnTo>
                  <a:pt x="28194" y="28194"/>
                </a:lnTo>
                <a:lnTo>
                  <a:pt x="13716" y="28194"/>
                </a:lnTo>
                <a:lnTo>
                  <a:pt x="13716" y="2071116"/>
                </a:lnTo>
                <a:lnTo>
                  <a:pt x="28194" y="2071116"/>
                </a:lnTo>
                <a:close/>
              </a:path>
              <a:path w="1175384" h="2099310">
                <a:moveTo>
                  <a:pt x="1161275" y="2071115"/>
                </a:moveTo>
                <a:lnTo>
                  <a:pt x="13716" y="2071116"/>
                </a:lnTo>
                <a:lnTo>
                  <a:pt x="28194" y="2084832"/>
                </a:lnTo>
                <a:lnTo>
                  <a:pt x="28194" y="2099310"/>
                </a:lnTo>
                <a:lnTo>
                  <a:pt x="1147559" y="2099310"/>
                </a:lnTo>
                <a:lnTo>
                  <a:pt x="1147559" y="2084831"/>
                </a:lnTo>
                <a:lnTo>
                  <a:pt x="1161275" y="2071115"/>
                </a:lnTo>
                <a:close/>
              </a:path>
              <a:path w="1175384" h="2099310">
                <a:moveTo>
                  <a:pt x="28194" y="2099310"/>
                </a:moveTo>
                <a:lnTo>
                  <a:pt x="28194" y="2084832"/>
                </a:lnTo>
                <a:lnTo>
                  <a:pt x="13716" y="2071116"/>
                </a:lnTo>
                <a:lnTo>
                  <a:pt x="13716" y="2099310"/>
                </a:lnTo>
                <a:lnTo>
                  <a:pt x="28194" y="2099310"/>
                </a:lnTo>
                <a:close/>
              </a:path>
              <a:path w="1175384" h="2099310">
                <a:moveTo>
                  <a:pt x="1161275" y="28193"/>
                </a:moveTo>
                <a:lnTo>
                  <a:pt x="1147559" y="14477"/>
                </a:lnTo>
                <a:lnTo>
                  <a:pt x="1147559" y="28193"/>
                </a:lnTo>
                <a:lnTo>
                  <a:pt x="1161275" y="28193"/>
                </a:lnTo>
                <a:close/>
              </a:path>
              <a:path w="1175384" h="2099310">
                <a:moveTo>
                  <a:pt x="1161275" y="2071115"/>
                </a:moveTo>
                <a:lnTo>
                  <a:pt x="1161275" y="28193"/>
                </a:lnTo>
                <a:lnTo>
                  <a:pt x="1147559" y="28193"/>
                </a:lnTo>
                <a:lnTo>
                  <a:pt x="1147559" y="2071115"/>
                </a:lnTo>
                <a:lnTo>
                  <a:pt x="1161275" y="2071115"/>
                </a:lnTo>
                <a:close/>
              </a:path>
              <a:path w="1175384" h="2099310">
                <a:moveTo>
                  <a:pt x="1161275" y="2099310"/>
                </a:moveTo>
                <a:lnTo>
                  <a:pt x="1161275" y="2071115"/>
                </a:lnTo>
                <a:lnTo>
                  <a:pt x="1147559" y="2084831"/>
                </a:lnTo>
                <a:lnTo>
                  <a:pt x="1147559" y="2099310"/>
                </a:lnTo>
                <a:lnTo>
                  <a:pt x="1161275" y="20993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0" name="object 23">
            <a:extLst>
              <a:ext uri="{FF2B5EF4-FFF2-40B4-BE49-F238E27FC236}">
                <a16:creationId xmlns:a16="http://schemas.microsoft.com/office/drawing/2014/main" id="{5652B08C-13D6-44AD-B7B9-DE8F55A32A6B}"/>
              </a:ext>
            </a:extLst>
          </p:cNvPr>
          <p:cNvSpPr txBox="1"/>
          <p:nvPr/>
        </p:nvSpPr>
        <p:spPr>
          <a:xfrm>
            <a:off x="6483350" y="3703639"/>
            <a:ext cx="871538" cy="790537"/>
          </a:xfrm>
          <a:prstGeom prst="rect">
            <a:avLst/>
          </a:prstGeom>
        </p:spPr>
        <p:txBody>
          <a:bodyPr lIns="0" tIns="12700" rIns="0" bIns="0">
            <a:spAutoFit/>
          </a:bodyPr>
          <a:lstStyle>
            <a:lvl1pPr marL="12700" indent="1651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01000"/>
              </a:lnSpc>
              <a:spcBef>
                <a:spcPts val="100"/>
              </a:spcBef>
            </a:pPr>
            <a:r>
              <a:rPr lang="zh-CN" altLang="zh-CN" sz="1700" b="1">
                <a:latin typeface="Times New Roman" panose="02020603050405020304" pitchFamily="18" charset="0"/>
                <a:cs typeface="Times New Roman" panose="02020603050405020304" pitchFamily="18" charset="0"/>
              </a:rPr>
              <a:t>Main  Memory  (DRAM)</a:t>
            </a:r>
            <a:endParaRPr lang="zh-CN" altLang="zh-CN" sz="1700">
              <a:latin typeface="Times New Roman" panose="02020603050405020304" pitchFamily="18" charset="0"/>
              <a:cs typeface="Times New Roman" panose="02020603050405020304" pitchFamily="18" charset="0"/>
            </a:endParaRPr>
          </a:p>
        </p:txBody>
      </p:sp>
      <p:sp>
        <p:nvSpPr>
          <p:cNvPr id="21" name="object 24">
            <a:extLst>
              <a:ext uri="{FF2B5EF4-FFF2-40B4-BE49-F238E27FC236}">
                <a16:creationId xmlns:a16="http://schemas.microsoft.com/office/drawing/2014/main" id="{C86A6804-0E18-4DAD-9013-87B6C89BBA97}"/>
              </a:ext>
            </a:extLst>
          </p:cNvPr>
          <p:cNvSpPr txBox="1"/>
          <p:nvPr/>
        </p:nvSpPr>
        <p:spPr>
          <a:xfrm>
            <a:off x="5214939" y="3703638"/>
            <a:ext cx="835025" cy="1054776"/>
          </a:xfrm>
          <a:prstGeom prst="rect">
            <a:avLst/>
          </a:prstGeom>
        </p:spPr>
        <p:txBody>
          <a:bodyPr lIns="0" tIns="12700"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101000"/>
              </a:lnSpc>
              <a:spcBef>
                <a:spcPts val="100"/>
              </a:spcBef>
            </a:pPr>
            <a:r>
              <a:rPr lang="zh-CN" altLang="zh-CN" sz="1700" b="1">
                <a:latin typeface="Times New Roman" panose="02020603050405020304" pitchFamily="18" charset="0"/>
                <a:cs typeface="Times New Roman" panose="02020603050405020304" pitchFamily="18" charset="0"/>
              </a:rPr>
              <a:t>Second  Level  Cache  (SRAM)</a:t>
            </a:r>
            <a:endParaRPr lang="zh-CN" altLang="zh-CN" sz="1700">
              <a:latin typeface="Times New Roman" panose="02020603050405020304" pitchFamily="18" charset="0"/>
              <a:cs typeface="Times New Roman" panose="02020603050405020304" pitchFamily="18" charset="0"/>
            </a:endParaRPr>
          </a:p>
        </p:txBody>
      </p:sp>
      <p:sp>
        <p:nvSpPr>
          <p:cNvPr id="22" name="object 25">
            <a:extLst>
              <a:ext uri="{FF2B5EF4-FFF2-40B4-BE49-F238E27FC236}">
                <a16:creationId xmlns:a16="http://schemas.microsoft.com/office/drawing/2014/main" id="{9D7C3528-B8C4-4C16-B346-188C85AA0AB3}"/>
              </a:ext>
            </a:extLst>
          </p:cNvPr>
          <p:cNvSpPr txBox="1"/>
          <p:nvPr/>
        </p:nvSpPr>
        <p:spPr>
          <a:xfrm>
            <a:off x="3984304" y="3975101"/>
            <a:ext cx="525785" cy="873125"/>
          </a:xfrm>
          <a:prstGeom prst="rect">
            <a:avLst/>
          </a:prstGeom>
        </p:spPr>
        <p:txBody>
          <a:bodyPr vert="vert" lIns="0" tIns="0" rIns="0" bIns="0">
            <a:spAutoFit/>
          </a:bodyPr>
          <a:lstStyle/>
          <a:p>
            <a:pPr algn="ctr">
              <a:lnSpc>
                <a:spcPts val="2020"/>
              </a:lnSpc>
              <a:defRPr/>
            </a:pPr>
            <a:r>
              <a:rPr sz="1750" b="1" dirty="0">
                <a:latin typeface="Times New Roman"/>
                <a:cs typeface="Times New Roman"/>
              </a:rPr>
              <a:t>On-Chip</a:t>
            </a:r>
            <a:endParaRPr sz="1750">
              <a:latin typeface="Times New Roman"/>
              <a:cs typeface="Times New Roman"/>
            </a:endParaRPr>
          </a:p>
          <a:p>
            <a:pPr algn="ctr">
              <a:spcBef>
                <a:spcPts val="10"/>
              </a:spcBef>
              <a:defRPr/>
            </a:pPr>
            <a:r>
              <a:rPr sz="1750" b="1" dirty="0">
                <a:latin typeface="Times New Roman"/>
                <a:cs typeface="Times New Roman"/>
              </a:rPr>
              <a:t>Cache</a:t>
            </a:r>
            <a:endParaRPr sz="1750">
              <a:latin typeface="Times New Roman"/>
              <a:cs typeface="Times New Roman"/>
            </a:endParaRPr>
          </a:p>
        </p:txBody>
      </p:sp>
      <p:sp>
        <p:nvSpPr>
          <p:cNvPr id="23" name="object 26">
            <a:extLst>
              <a:ext uri="{FF2B5EF4-FFF2-40B4-BE49-F238E27FC236}">
                <a16:creationId xmlns:a16="http://schemas.microsoft.com/office/drawing/2014/main" id="{E7D79DBD-55A4-4F1C-A0DD-7BC9F23E1FBB}"/>
              </a:ext>
            </a:extLst>
          </p:cNvPr>
          <p:cNvSpPr txBox="1"/>
          <p:nvPr/>
        </p:nvSpPr>
        <p:spPr>
          <a:xfrm>
            <a:off x="7437439" y="5521326"/>
            <a:ext cx="1182687" cy="561975"/>
          </a:xfrm>
          <a:prstGeom prst="rect">
            <a:avLst/>
          </a:prstGeom>
        </p:spPr>
        <p:txBody>
          <a:bodyPr lIns="0" tIns="13970" rIns="0" bIns="0">
            <a:spAutoFit/>
          </a:bodyPr>
          <a:lstStyle/>
          <a:p>
            <a:pPr marL="12700">
              <a:spcBef>
                <a:spcPts val="110"/>
              </a:spcBef>
              <a:defRPr/>
            </a:pPr>
            <a:r>
              <a:rPr sz="1750" dirty="0">
                <a:latin typeface="Times New Roman"/>
                <a:cs typeface="Times New Roman"/>
              </a:rPr>
              <a:t>Milliseconds</a:t>
            </a:r>
            <a:endParaRPr sz="1750">
              <a:latin typeface="Times New Roman"/>
              <a:cs typeface="Times New Roman"/>
            </a:endParaRPr>
          </a:p>
          <a:p>
            <a:pPr marL="520065">
              <a:spcBef>
                <a:spcPts val="15"/>
              </a:spcBef>
              <a:defRPr/>
            </a:pPr>
            <a:r>
              <a:rPr sz="1750" dirty="0">
                <a:latin typeface="Times New Roman"/>
                <a:cs typeface="Times New Roman"/>
              </a:rPr>
              <a:t>GB</a:t>
            </a:r>
            <a:endParaRPr sz="1750">
              <a:latin typeface="Times New Roman"/>
              <a:cs typeface="Times New Roman"/>
            </a:endParaRPr>
          </a:p>
        </p:txBody>
      </p:sp>
      <p:sp>
        <p:nvSpPr>
          <p:cNvPr id="24" name="object 27">
            <a:extLst>
              <a:ext uri="{FF2B5EF4-FFF2-40B4-BE49-F238E27FC236}">
                <a16:creationId xmlns:a16="http://schemas.microsoft.com/office/drawing/2014/main" id="{3D92801E-C1F8-47CC-9EB4-2B91A24C85E0}"/>
              </a:ext>
            </a:extLst>
          </p:cNvPr>
          <p:cNvSpPr txBox="1"/>
          <p:nvPr/>
        </p:nvSpPr>
        <p:spPr>
          <a:xfrm>
            <a:off x="5799139" y="5513388"/>
            <a:ext cx="860425" cy="526298"/>
          </a:xfrm>
          <a:prstGeom prst="rect">
            <a:avLst/>
          </a:prstGeom>
        </p:spPr>
        <p:txBody>
          <a:bodyPr lIns="0" tIns="12700"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01000"/>
              </a:lnSpc>
              <a:spcBef>
                <a:spcPts val="100"/>
              </a:spcBef>
            </a:pPr>
            <a:r>
              <a:rPr lang="zh-CN" altLang="zh-CN" sz="1700">
                <a:latin typeface="Times New Roman" panose="02020603050405020304" pitchFamily="18" charset="0"/>
                <a:cs typeface="Times New Roman" panose="02020603050405020304" pitchFamily="18" charset="0"/>
              </a:rPr>
              <a:t>50-100ns  MB-GB</a:t>
            </a:r>
          </a:p>
        </p:txBody>
      </p:sp>
      <p:sp>
        <p:nvSpPr>
          <p:cNvPr id="25" name="object 28">
            <a:extLst>
              <a:ext uri="{FF2B5EF4-FFF2-40B4-BE49-F238E27FC236}">
                <a16:creationId xmlns:a16="http://schemas.microsoft.com/office/drawing/2014/main" id="{4A5C4865-435F-4564-8FA3-D308B05036B6}"/>
              </a:ext>
            </a:extLst>
          </p:cNvPr>
          <p:cNvSpPr txBox="1"/>
          <p:nvPr/>
        </p:nvSpPr>
        <p:spPr>
          <a:xfrm>
            <a:off x="1938338" y="5453063"/>
            <a:ext cx="1706562" cy="698500"/>
          </a:xfrm>
          <a:prstGeom prst="rect">
            <a:avLst/>
          </a:prstGeom>
        </p:spPr>
        <p:txBody>
          <a:bodyPr lIns="0" tIns="81280" rIns="0" bIns="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spcBef>
                <a:spcPts val="638"/>
              </a:spcBef>
            </a:pPr>
            <a:r>
              <a:rPr lang="zh-CN" altLang="zh-CN" sz="1700" b="1">
                <a:latin typeface="Times New Roman" panose="02020603050405020304" pitchFamily="18" charset="0"/>
                <a:cs typeface="Times New Roman" panose="02020603050405020304" pitchFamily="18" charset="0"/>
              </a:rPr>
              <a:t>Speed (ns): </a:t>
            </a:r>
            <a:r>
              <a:rPr lang="zh-CN" altLang="zh-CN" sz="1700">
                <a:latin typeface="Times New Roman" panose="02020603050405020304" pitchFamily="18" charset="0"/>
                <a:cs typeface="Times New Roman" panose="02020603050405020304" pitchFamily="18" charset="0"/>
              </a:rPr>
              <a:t>1ns</a:t>
            </a:r>
          </a:p>
          <a:p>
            <a:pPr algn="ctr" eaLnBrk="1" hangingPunct="1">
              <a:spcBef>
                <a:spcPts val="550"/>
              </a:spcBef>
            </a:pPr>
            <a:r>
              <a:rPr lang="zh-CN" altLang="zh-CN" sz="1700" b="1">
                <a:latin typeface="Times New Roman" panose="02020603050405020304" pitchFamily="18" charset="0"/>
                <a:cs typeface="Times New Roman" panose="02020603050405020304" pitchFamily="18" charset="0"/>
              </a:rPr>
              <a:t>Size (bytes): </a:t>
            </a:r>
            <a:r>
              <a:rPr lang="zh-CN" altLang="zh-CN" sz="1700">
                <a:latin typeface="Times New Roman" panose="02020603050405020304" pitchFamily="18" charset="0"/>
                <a:cs typeface="Times New Roman" panose="02020603050405020304" pitchFamily="18" charset="0"/>
              </a:rPr>
              <a:t>100s</a:t>
            </a:r>
          </a:p>
        </p:txBody>
      </p:sp>
      <p:sp>
        <p:nvSpPr>
          <p:cNvPr id="26" name="object 29">
            <a:extLst>
              <a:ext uri="{FF2B5EF4-FFF2-40B4-BE49-F238E27FC236}">
                <a16:creationId xmlns:a16="http://schemas.microsoft.com/office/drawing/2014/main" id="{B1AD83ED-4EF1-40E5-B1AF-76E24A07A41F}"/>
              </a:ext>
            </a:extLst>
          </p:cNvPr>
          <p:cNvSpPr txBox="1"/>
          <p:nvPr/>
        </p:nvSpPr>
        <p:spPr>
          <a:xfrm>
            <a:off x="4119563" y="5446713"/>
            <a:ext cx="760412" cy="640112"/>
          </a:xfrm>
          <a:prstGeom prst="rect">
            <a:avLst/>
          </a:prstGeom>
        </p:spPr>
        <p:txBody>
          <a:bodyPr lIns="0" tIns="12065"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26000"/>
              </a:lnSpc>
              <a:spcBef>
                <a:spcPts val="100"/>
              </a:spcBef>
            </a:pPr>
            <a:r>
              <a:rPr lang="zh-CN" altLang="zh-CN" sz="1700">
                <a:latin typeface="Times New Roman" panose="02020603050405020304" pitchFamily="18" charset="0"/>
                <a:cs typeface="Times New Roman" panose="02020603050405020304" pitchFamily="18" charset="0"/>
              </a:rPr>
              <a:t>10ns  KB-MB</a:t>
            </a:r>
          </a:p>
        </p:txBody>
      </p:sp>
      <p:sp>
        <p:nvSpPr>
          <p:cNvPr id="19480" name="object 30">
            <a:extLst>
              <a:ext uri="{FF2B5EF4-FFF2-40B4-BE49-F238E27FC236}">
                <a16:creationId xmlns:a16="http://schemas.microsoft.com/office/drawing/2014/main" id="{20C2BE8F-6DD2-430B-BA82-709D7E3AB920}"/>
              </a:ext>
            </a:extLst>
          </p:cNvPr>
          <p:cNvSpPr>
            <a:spLocks/>
          </p:cNvSpPr>
          <p:nvPr/>
        </p:nvSpPr>
        <p:spPr bwMode="auto">
          <a:xfrm>
            <a:off x="9086851" y="1714500"/>
            <a:ext cx="1260475" cy="3525838"/>
          </a:xfrm>
          <a:custGeom>
            <a:avLst/>
            <a:gdLst>
              <a:gd name="T0" fmla="*/ 1259585 w 1259840"/>
              <a:gd name="T1" fmla="*/ 3526536 h 3526790"/>
              <a:gd name="T2" fmla="*/ 1259585 w 1259840"/>
              <a:gd name="T3" fmla="*/ 0 h 3526790"/>
              <a:gd name="T4" fmla="*/ 0 w 1259840"/>
              <a:gd name="T5" fmla="*/ 0 h 3526790"/>
              <a:gd name="T6" fmla="*/ 0 w 1259840"/>
              <a:gd name="T7" fmla="*/ 3526536 h 3526790"/>
              <a:gd name="T8" fmla="*/ 13703 w 1259840"/>
              <a:gd name="T9" fmla="*/ 3526536 h 3526790"/>
              <a:gd name="T10" fmla="*/ 13703 w 1259840"/>
              <a:gd name="T11" fmla="*/ 28194 h 3526790"/>
              <a:gd name="T12" fmla="*/ 28181 w 1259840"/>
              <a:gd name="T13" fmla="*/ 14478 h 3526790"/>
              <a:gd name="T14" fmla="*/ 28181 w 1259840"/>
              <a:gd name="T15" fmla="*/ 28194 h 3526790"/>
              <a:gd name="T16" fmla="*/ 1231379 w 1259840"/>
              <a:gd name="T17" fmla="*/ 28193 h 3526790"/>
              <a:gd name="T18" fmla="*/ 1231379 w 1259840"/>
              <a:gd name="T19" fmla="*/ 14477 h 3526790"/>
              <a:gd name="T20" fmla="*/ 1245107 w 1259840"/>
              <a:gd name="T21" fmla="*/ 28193 h 3526790"/>
              <a:gd name="T22" fmla="*/ 1245107 w 1259840"/>
              <a:gd name="T23" fmla="*/ 3526536 h 3526790"/>
              <a:gd name="T24" fmla="*/ 1259585 w 1259840"/>
              <a:gd name="T25" fmla="*/ 3526536 h 3526790"/>
              <a:gd name="T26" fmla="*/ 28181 w 1259840"/>
              <a:gd name="T27" fmla="*/ 28194 h 3526790"/>
              <a:gd name="T28" fmla="*/ 28181 w 1259840"/>
              <a:gd name="T29" fmla="*/ 14478 h 3526790"/>
              <a:gd name="T30" fmla="*/ 13703 w 1259840"/>
              <a:gd name="T31" fmla="*/ 28194 h 3526790"/>
              <a:gd name="T32" fmla="*/ 28181 w 1259840"/>
              <a:gd name="T33" fmla="*/ 28194 h 3526790"/>
              <a:gd name="T34" fmla="*/ 28181 w 1259840"/>
              <a:gd name="T35" fmla="*/ 3498341 h 3526790"/>
              <a:gd name="T36" fmla="*/ 28181 w 1259840"/>
              <a:gd name="T37" fmla="*/ 28194 h 3526790"/>
              <a:gd name="T38" fmla="*/ 13703 w 1259840"/>
              <a:gd name="T39" fmla="*/ 28194 h 3526790"/>
              <a:gd name="T40" fmla="*/ 13703 w 1259840"/>
              <a:gd name="T41" fmla="*/ 3498341 h 3526790"/>
              <a:gd name="T42" fmla="*/ 28181 w 1259840"/>
              <a:gd name="T43" fmla="*/ 3498341 h 3526790"/>
              <a:gd name="T44" fmla="*/ 1245107 w 1259840"/>
              <a:gd name="T45" fmla="*/ 3498341 h 3526790"/>
              <a:gd name="T46" fmla="*/ 13703 w 1259840"/>
              <a:gd name="T47" fmla="*/ 3498341 h 3526790"/>
              <a:gd name="T48" fmla="*/ 28181 w 1259840"/>
              <a:gd name="T49" fmla="*/ 3512820 h 3526790"/>
              <a:gd name="T50" fmla="*/ 28181 w 1259840"/>
              <a:gd name="T51" fmla="*/ 3526536 h 3526790"/>
              <a:gd name="T52" fmla="*/ 1231379 w 1259840"/>
              <a:gd name="T53" fmla="*/ 3526536 h 3526790"/>
              <a:gd name="T54" fmla="*/ 1231379 w 1259840"/>
              <a:gd name="T55" fmla="*/ 3512820 h 3526790"/>
              <a:gd name="T56" fmla="*/ 1245107 w 1259840"/>
              <a:gd name="T57" fmla="*/ 3498341 h 3526790"/>
              <a:gd name="T58" fmla="*/ 28181 w 1259840"/>
              <a:gd name="T59" fmla="*/ 3526536 h 3526790"/>
              <a:gd name="T60" fmla="*/ 28181 w 1259840"/>
              <a:gd name="T61" fmla="*/ 3512820 h 3526790"/>
              <a:gd name="T62" fmla="*/ 13703 w 1259840"/>
              <a:gd name="T63" fmla="*/ 3498341 h 3526790"/>
              <a:gd name="T64" fmla="*/ 13703 w 1259840"/>
              <a:gd name="T65" fmla="*/ 3526536 h 3526790"/>
              <a:gd name="T66" fmla="*/ 28181 w 1259840"/>
              <a:gd name="T67" fmla="*/ 3526536 h 3526790"/>
              <a:gd name="T68" fmla="*/ 1245107 w 1259840"/>
              <a:gd name="T69" fmla="*/ 28193 h 3526790"/>
              <a:gd name="T70" fmla="*/ 1231379 w 1259840"/>
              <a:gd name="T71" fmla="*/ 14477 h 3526790"/>
              <a:gd name="T72" fmla="*/ 1231379 w 1259840"/>
              <a:gd name="T73" fmla="*/ 28193 h 3526790"/>
              <a:gd name="T74" fmla="*/ 1245107 w 1259840"/>
              <a:gd name="T75" fmla="*/ 28193 h 3526790"/>
              <a:gd name="T76" fmla="*/ 1245107 w 1259840"/>
              <a:gd name="T77" fmla="*/ 3498341 h 3526790"/>
              <a:gd name="T78" fmla="*/ 1245107 w 1259840"/>
              <a:gd name="T79" fmla="*/ 28193 h 3526790"/>
              <a:gd name="T80" fmla="*/ 1231379 w 1259840"/>
              <a:gd name="T81" fmla="*/ 28193 h 3526790"/>
              <a:gd name="T82" fmla="*/ 1231379 w 1259840"/>
              <a:gd name="T83" fmla="*/ 3498341 h 3526790"/>
              <a:gd name="T84" fmla="*/ 1245107 w 1259840"/>
              <a:gd name="T85" fmla="*/ 3498341 h 3526790"/>
              <a:gd name="T86" fmla="*/ 1245107 w 1259840"/>
              <a:gd name="T87" fmla="*/ 3526536 h 3526790"/>
              <a:gd name="T88" fmla="*/ 1245107 w 1259840"/>
              <a:gd name="T89" fmla="*/ 3498341 h 3526790"/>
              <a:gd name="T90" fmla="*/ 1231379 w 1259840"/>
              <a:gd name="T91" fmla="*/ 3512820 h 3526790"/>
              <a:gd name="T92" fmla="*/ 1231379 w 1259840"/>
              <a:gd name="T93" fmla="*/ 3526536 h 3526790"/>
              <a:gd name="T94" fmla="*/ 1245107 w 1259840"/>
              <a:gd name="T95" fmla="*/ 3526536 h 3526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59840" h="3526790">
                <a:moveTo>
                  <a:pt x="1259585" y="3526536"/>
                </a:moveTo>
                <a:lnTo>
                  <a:pt x="1259585" y="0"/>
                </a:lnTo>
                <a:lnTo>
                  <a:pt x="0" y="0"/>
                </a:lnTo>
                <a:lnTo>
                  <a:pt x="0" y="3526536"/>
                </a:lnTo>
                <a:lnTo>
                  <a:pt x="13703" y="3526536"/>
                </a:lnTo>
                <a:lnTo>
                  <a:pt x="13703" y="28194"/>
                </a:lnTo>
                <a:lnTo>
                  <a:pt x="28181" y="14478"/>
                </a:lnTo>
                <a:lnTo>
                  <a:pt x="28181" y="28194"/>
                </a:lnTo>
                <a:lnTo>
                  <a:pt x="1231379" y="28193"/>
                </a:lnTo>
                <a:lnTo>
                  <a:pt x="1231379" y="14477"/>
                </a:lnTo>
                <a:lnTo>
                  <a:pt x="1245107" y="28193"/>
                </a:lnTo>
                <a:lnTo>
                  <a:pt x="1245107" y="3526536"/>
                </a:lnTo>
                <a:lnTo>
                  <a:pt x="1259585" y="3526536"/>
                </a:lnTo>
                <a:close/>
              </a:path>
              <a:path w="1259840" h="3526790">
                <a:moveTo>
                  <a:pt x="28181" y="28194"/>
                </a:moveTo>
                <a:lnTo>
                  <a:pt x="28181" y="14478"/>
                </a:lnTo>
                <a:lnTo>
                  <a:pt x="13703" y="28194"/>
                </a:lnTo>
                <a:lnTo>
                  <a:pt x="28181" y="28194"/>
                </a:lnTo>
                <a:close/>
              </a:path>
              <a:path w="1259840" h="3526790">
                <a:moveTo>
                  <a:pt x="28181" y="3498341"/>
                </a:moveTo>
                <a:lnTo>
                  <a:pt x="28181" y="28194"/>
                </a:lnTo>
                <a:lnTo>
                  <a:pt x="13703" y="28194"/>
                </a:lnTo>
                <a:lnTo>
                  <a:pt x="13703" y="3498341"/>
                </a:lnTo>
                <a:lnTo>
                  <a:pt x="28181" y="3498341"/>
                </a:lnTo>
                <a:close/>
              </a:path>
              <a:path w="1259840" h="3526790">
                <a:moveTo>
                  <a:pt x="1245107" y="3498341"/>
                </a:moveTo>
                <a:lnTo>
                  <a:pt x="13703" y="3498341"/>
                </a:lnTo>
                <a:lnTo>
                  <a:pt x="28181" y="3512820"/>
                </a:lnTo>
                <a:lnTo>
                  <a:pt x="28181" y="3526536"/>
                </a:lnTo>
                <a:lnTo>
                  <a:pt x="1231379" y="3526536"/>
                </a:lnTo>
                <a:lnTo>
                  <a:pt x="1231379" y="3512820"/>
                </a:lnTo>
                <a:lnTo>
                  <a:pt x="1245107" y="3498341"/>
                </a:lnTo>
                <a:close/>
              </a:path>
              <a:path w="1259840" h="3526790">
                <a:moveTo>
                  <a:pt x="28181" y="3526536"/>
                </a:moveTo>
                <a:lnTo>
                  <a:pt x="28181" y="3512820"/>
                </a:lnTo>
                <a:lnTo>
                  <a:pt x="13703" y="3498341"/>
                </a:lnTo>
                <a:lnTo>
                  <a:pt x="13703" y="3526536"/>
                </a:lnTo>
                <a:lnTo>
                  <a:pt x="28181" y="3526536"/>
                </a:lnTo>
                <a:close/>
              </a:path>
              <a:path w="1259840" h="3526790">
                <a:moveTo>
                  <a:pt x="1245107" y="28193"/>
                </a:moveTo>
                <a:lnTo>
                  <a:pt x="1231379" y="14477"/>
                </a:lnTo>
                <a:lnTo>
                  <a:pt x="1231379" y="28193"/>
                </a:lnTo>
                <a:lnTo>
                  <a:pt x="1245107" y="28193"/>
                </a:lnTo>
                <a:close/>
              </a:path>
              <a:path w="1259840" h="3526790">
                <a:moveTo>
                  <a:pt x="1245107" y="3498341"/>
                </a:moveTo>
                <a:lnTo>
                  <a:pt x="1245107" y="28193"/>
                </a:lnTo>
                <a:lnTo>
                  <a:pt x="1231379" y="28193"/>
                </a:lnTo>
                <a:lnTo>
                  <a:pt x="1231379" y="3498341"/>
                </a:lnTo>
                <a:lnTo>
                  <a:pt x="1245107" y="3498341"/>
                </a:lnTo>
                <a:close/>
              </a:path>
              <a:path w="1259840" h="3526790">
                <a:moveTo>
                  <a:pt x="1245107" y="3526536"/>
                </a:moveTo>
                <a:lnTo>
                  <a:pt x="1245107" y="3498341"/>
                </a:lnTo>
                <a:lnTo>
                  <a:pt x="1231379" y="3512820"/>
                </a:lnTo>
                <a:lnTo>
                  <a:pt x="1231379" y="3526536"/>
                </a:lnTo>
                <a:lnTo>
                  <a:pt x="1245107" y="35265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8" name="object 31">
            <a:extLst>
              <a:ext uri="{FF2B5EF4-FFF2-40B4-BE49-F238E27FC236}">
                <a16:creationId xmlns:a16="http://schemas.microsoft.com/office/drawing/2014/main" id="{B486509E-1282-4EA0-B4E1-690E6B60F11C}"/>
              </a:ext>
            </a:extLst>
          </p:cNvPr>
          <p:cNvSpPr txBox="1"/>
          <p:nvPr/>
        </p:nvSpPr>
        <p:spPr>
          <a:xfrm>
            <a:off x="9293225" y="3116264"/>
            <a:ext cx="812800" cy="790537"/>
          </a:xfrm>
          <a:prstGeom prst="rect">
            <a:avLst/>
          </a:prstGeom>
        </p:spPr>
        <p:txBody>
          <a:bodyPr lIns="0" tIns="12700" rIns="0" bIns="0">
            <a:spAutoFit/>
          </a:bodyPr>
          <a:lstStyle>
            <a:lvl1pPr marL="38100" indent="-254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lnSpc>
                <a:spcPct val="101000"/>
              </a:lnSpc>
              <a:spcBef>
                <a:spcPts val="100"/>
              </a:spcBef>
            </a:pPr>
            <a:r>
              <a:rPr lang="zh-CN" altLang="zh-CN" sz="1700" b="1">
                <a:latin typeface="Times New Roman" panose="02020603050405020304" pitchFamily="18" charset="0"/>
                <a:cs typeface="Times New Roman" panose="02020603050405020304" pitchFamily="18" charset="0"/>
              </a:rPr>
              <a:t>Tertiary  Storage  (Disk)</a:t>
            </a:r>
            <a:endParaRPr lang="zh-CN" altLang="zh-CN" sz="1700">
              <a:latin typeface="Times New Roman" panose="02020603050405020304" pitchFamily="18" charset="0"/>
              <a:cs typeface="Times New Roman" panose="02020603050405020304" pitchFamily="18" charset="0"/>
            </a:endParaRPr>
          </a:p>
        </p:txBody>
      </p:sp>
      <p:sp>
        <p:nvSpPr>
          <p:cNvPr id="29" name="object 32">
            <a:extLst>
              <a:ext uri="{FF2B5EF4-FFF2-40B4-BE49-F238E27FC236}">
                <a16:creationId xmlns:a16="http://schemas.microsoft.com/office/drawing/2014/main" id="{6324F7B4-71BE-4E6B-934F-542A45FE4320}"/>
              </a:ext>
            </a:extLst>
          </p:cNvPr>
          <p:cNvSpPr txBox="1"/>
          <p:nvPr/>
        </p:nvSpPr>
        <p:spPr>
          <a:xfrm>
            <a:off x="9251951" y="5513388"/>
            <a:ext cx="893763" cy="526298"/>
          </a:xfrm>
          <a:prstGeom prst="rect">
            <a:avLst/>
          </a:prstGeom>
        </p:spPr>
        <p:txBody>
          <a:bodyPr lIns="0" tIns="12700" rIns="0" bIns="0">
            <a:spAutoFit/>
          </a:bodyPr>
          <a:lstStyle>
            <a:lvl1pPr marL="12700" indent="60325"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01000"/>
              </a:lnSpc>
              <a:spcBef>
                <a:spcPts val="100"/>
              </a:spcBef>
            </a:pPr>
            <a:r>
              <a:rPr lang="zh-CN" altLang="zh-CN" sz="1700">
                <a:latin typeface="Times New Roman" panose="02020603050405020304" pitchFamily="18" charset="0"/>
                <a:cs typeface="Times New Roman" panose="02020603050405020304" pitchFamily="18" charset="0"/>
              </a:rPr>
              <a:t>Seconds  Terabytes</a:t>
            </a:r>
          </a:p>
        </p:txBody>
      </p:sp>
      <p:sp>
        <p:nvSpPr>
          <p:cNvPr id="19483" name="Text Box 2">
            <a:extLst>
              <a:ext uri="{FF2B5EF4-FFF2-40B4-BE49-F238E27FC236}">
                <a16:creationId xmlns:a16="http://schemas.microsoft.com/office/drawing/2014/main" id="{30F112F3-383C-447A-AD35-66632DA321F1}"/>
              </a:ext>
            </a:extLst>
          </p:cNvPr>
          <p:cNvSpPr txBox="1">
            <a:spLocks noChangeArrowheads="1"/>
          </p:cNvSpPr>
          <p:nvPr/>
        </p:nvSpPr>
        <p:spPr bwMode="auto">
          <a:xfrm>
            <a:off x="1774826" y="549276"/>
            <a:ext cx="47529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多级存储体系结构</a:t>
            </a:r>
          </a:p>
        </p:txBody>
      </p:sp>
    </p:spTree>
    <p:extLst>
      <p:ext uri="{BB962C8B-B14F-4D97-AF65-F5344CB8AC3E}">
        <p14:creationId xmlns:p14="http://schemas.microsoft.com/office/powerpoint/2010/main" val="3388468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AD5F017E-CCDF-497E-80A9-5BC02E2D722B}"/>
              </a:ext>
            </a:extLst>
          </p:cNvPr>
          <p:cNvSpPr txBox="1">
            <a:spLocks noChangeArrowheads="1"/>
          </p:cNvSpPr>
          <p:nvPr/>
        </p:nvSpPr>
        <p:spPr bwMode="auto">
          <a:xfrm>
            <a:off x="1774826" y="549276"/>
            <a:ext cx="47529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600" b="1">
                <a:latin typeface="Arial" panose="020B0604020202020204" pitchFamily="34" charset="0"/>
                <a:ea typeface="黑体" panose="02010609060101010101" pitchFamily="49" charset="-122"/>
              </a:rPr>
              <a:t>多模块交叉存储器</a:t>
            </a:r>
          </a:p>
        </p:txBody>
      </p:sp>
      <p:sp>
        <p:nvSpPr>
          <p:cNvPr id="13" name="Text Box 4">
            <a:extLst>
              <a:ext uri="{FF2B5EF4-FFF2-40B4-BE49-F238E27FC236}">
                <a16:creationId xmlns:a16="http://schemas.microsoft.com/office/drawing/2014/main" id="{FCC7B36C-5907-4621-987E-34DF9CE9CBBB}"/>
              </a:ext>
            </a:extLst>
          </p:cNvPr>
          <p:cNvSpPr txBox="1">
            <a:spLocks noChangeArrowheads="1"/>
          </p:cNvSpPr>
          <p:nvPr/>
        </p:nvSpPr>
        <p:spPr bwMode="auto">
          <a:xfrm>
            <a:off x="1779588" y="1628776"/>
            <a:ext cx="8642350"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 typeface="Wingdings" panose="05000000000000000000" pitchFamily="2" charset="2"/>
              <a:buChar char="Ø"/>
              <a:defRPr/>
            </a:pPr>
            <a:r>
              <a:rPr lang="zh-CN" altLang="en-US" sz="2800" b="1" dirty="0">
                <a:solidFill>
                  <a:srgbClr val="002060"/>
                </a:solidFill>
                <a:latin typeface="华文楷体" panose="02010600040101010101" pitchFamily="2" charset="-122"/>
                <a:ea typeface="华文楷体" panose="02010600040101010101" pitchFamily="2" charset="-122"/>
              </a:rPr>
              <a:t>存储单元以字节编址，但所存储的数据可以是字节、字、双字等类型。</a:t>
            </a:r>
            <a:endParaRPr lang="en-US" altLang="zh-CN" sz="2800" b="1" dirty="0">
              <a:solidFill>
                <a:srgbClr val="002060"/>
              </a:solidFill>
              <a:latin typeface="华文楷体" panose="02010600040101010101" pitchFamily="2" charset="-122"/>
              <a:ea typeface="华文楷体" panose="02010600040101010101" pitchFamily="2" charset="-122"/>
            </a:endParaRPr>
          </a:p>
          <a:p>
            <a:pPr marL="457200" indent="-457200">
              <a:buFont typeface="Wingdings" panose="05000000000000000000" pitchFamily="2" charset="2"/>
              <a:buChar char="Ø"/>
              <a:defRPr/>
            </a:pPr>
            <a:r>
              <a:rPr lang="en-US" altLang="zh-CN" sz="2800" b="1" dirty="0">
                <a:solidFill>
                  <a:srgbClr val="002060"/>
                </a:solidFill>
                <a:latin typeface="华文楷体" panose="02010600040101010101" pitchFamily="2" charset="-122"/>
                <a:ea typeface="华文楷体" panose="02010600040101010101" pitchFamily="2" charset="-122"/>
              </a:rPr>
              <a:t>CPU</a:t>
            </a:r>
            <a:r>
              <a:rPr lang="zh-CN" altLang="en-US" sz="2800" b="1" dirty="0">
                <a:solidFill>
                  <a:srgbClr val="002060"/>
                </a:solidFill>
                <a:latin typeface="华文楷体" panose="02010600040101010101" pitchFamily="2" charset="-122"/>
                <a:ea typeface="华文楷体" panose="02010600040101010101" pitchFamily="2" charset="-122"/>
              </a:rPr>
              <a:t>的数据总线通常是</a:t>
            </a:r>
            <a:r>
              <a:rPr lang="en-US" altLang="zh-CN" sz="2800" b="1" dirty="0">
                <a:solidFill>
                  <a:srgbClr val="002060"/>
                </a:solidFill>
                <a:latin typeface="华文楷体" panose="02010600040101010101" pitchFamily="2" charset="-122"/>
                <a:ea typeface="华文楷体" panose="02010600040101010101" pitchFamily="2" charset="-122"/>
              </a:rPr>
              <a:t>32</a:t>
            </a:r>
            <a:r>
              <a:rPr lang="zh-CN" altLang="en-US" sz="2800" b="1" dirty="0">
                <a:solidFill>
                  <a:srgbClr val="002060"/>
                </a:solidFill>
                <a:latin typeface="华文楷体" panose="02010600040101010101" pitchFamily="2" charset="-122"/>
                <a:ea typeface="华文楷体" panose="02010600040101010101" pitchFamily="2" charset="-122"/>
              </a:rPr>
              <a:t>、</a:t>
            </a:r>
            <a:r>
              <a:rPr lang="en-US" altLang="zh-CN" sz="2800" b="1" dirty="0">
                <a:solidFill>
                  <a:srgbClr val="002060"/>
                </a:solidFill>
                <a:latin typeface="华文楷体" panose="02010600040101010101" pitchFamily="2" charset="-122"/>
                <a:ea typeface="华文楷体" panose="02010600040101010101" pitchFamily="2" charset="-122"/>
              </a:rPr>
              <a:t>64</a:t>
            </a:r>
            <a:r>
              <a:rPr lang="zh-CN" altLang="en-US" sz="2800" b="1" dirty="0">
                <a:solidFill>
                  <a:srgbClr val="002060"/>
                </a:solidFill>
                <a:latin typeface="华文楷体" panose="02010600040101010101" pitchFamily="2" charset="-122"/>
                <a:ea typeface="华文楷体" panose="02010600040101010101" pitchFamily="2" charset="-122"/>
              </a:rPr>
              <a:t>、</a:t>
            </a:r>
            <a:r>
              <a:rPr lang="en-US" altLang="zh-CN" sz="2800" b="1" dirty="0">
                <a:solidFill>
                  <a:srgbClr val="002060"/>
                </a:solidFill>
                <a:latin typeface="华文楷体" panose="02010600040101010101" pitchFamily="2" charset="-122"/>
                <a:ea typeface="华文楷体" panose="02010600040101010101" pitchFamily="2" charset="-122"/>
              </a:rPr>
              <a:t>128</a:t>
            </a:r>
            <a:r>
              <a:rPr lang="zh-CN" altLang="en-US" sz="2800" b="1" dirty="0">
                <a:solidFill>
                  <a:srgbClr val="002060"/>
                </a:solidFill>
                <a:latin typeface="华文楷体" panose="02010600040101010101" pitchFamily="2" charset="-122"/>
                <a:ea typeface="华文楷体" panose="02010600040101010101" pitchFamily="2" charset="-122"/>
              </a:rPr>
              <a:t>位，内存通常是</a:t>
            </a:r>
            <a:r>
              <a:rPr lang="en-US" altLang="zh-CN" sz="2800" b="1" dirty="0">
                <a:solidFill>
                  <a:srgbClr val="002060"/>
                </a:solidFill>
                <a:latin typeface="华文楷体" panose="02010600040101010101" pitchFamily="2" charset="-122"/>
                <a:ea typeface="华文楷体" panose="02010600040101010101" pitchFamily="2" charset="-122"/>
              </a:rPr>
              <a:t>8</a:t>
            </a:r>
            <a:r>
              <a:rPr lang="zh-CN" altLang="en-US" sz="2800" b="1" dirty="0">
                <a:solidFill>
                  <a:srgbClr val="002060"/>
                </a:solidFill>
                <a:latin typeface="华文楷体" panose="02010600040101010101" pitchFamily="2" charset="-122"/>
                <a:ea typeface="华文楷体" panose="02010600040101010101" pitchFamily="2" charset="-122"/>
              </a:rPr>
              <a:t>位的，因此，内存通常有多个模块。</a:t>
            </a:r>
            <a:endParaRPr lang="en-US" altLang="zh-CN" sz="2800" b="1" dirty="0">
              <a:solidFill>
                <a:srgbClr val="002060"/>
              </a:solidFill>
              <a:latin typeface="华文楷体" panose="02010600040101010101" pitchFamily="2" charset="-122"/>
              <a:ea typeface="华文楷体" panose="02010600040101010101" pitchFamily="2" charset="-122"/>
            </a:endParaRPr>
          </a:p>
          <a:p>
            <a:pPr>
              <a:defRPr/>
            </a:pPr>
            <a:endParaRPr lang="en-US" altLang="zh-CN" sz="2800" b="1" dirty="0">
              <a:solidFill>
                <a:srgbClr val="008000"/>
              </a:solidFill>
              <a:latin typeface="华文楷体" panose="02010600040101010101" pitchFamily="2" charset="-122"/>
              <a:ea typeface="华文楷体" panose="02010600040101010101" pitchFamily="2" charset="-122"/>
            </a:endParaRPr>
          </a:p>
        </p:txBody>
      </p:sp>
      <p:sp>
        <p:nvSpPr>
          <p:cNvPr id="2" name="矩形 1">
            <a:extLst>
              <a:ext uri="{FF2B5EF4-FFF2-40B4-BE49-F238E27FC236}">
                <a16:creationId xmlns:a16="http://schemas.microsoft.com/office/drawing/2014/main" id="{B21B0AC8-8817-4C06-8DE0-6153AEE0C8C5}"/>
              </a:ext>
            </a:extLst>
          </p:cNvPr>
          <p:cNvSpPr/>
          <p:nvPr/>
        </p:nvSpPr>
        <p:spPr>
          <a:xfrm>
            <a:off x="2208214" y="3716339"/>
            <a:ext cx="7127875" cy="1544637"/>
          </a:xfrm>
          <a:prstGeom prst="rect">
            <a:avLst/>
          </a:prstGeom>
        </p:spPr>
        <p:txBody>
          <a:bodyPr>
            <a:spAutoFit/>
          </a:bodyPr>
          <a:lstStyle/>
          <a:p>
            <a:pPr marL="816610" indent="-309880">
              <a:spcBef>
                <a:spcPts val="785"/>
              </a:spcBef>
              <a:buClr>
                <a:srgbClr val="339A33"/>
              </a:buClr>
              <a:buSzPct val="77049"/>
              <a:buFont typeface="Wingdings"/>
              <a:buChar char=""/>
              <a:tabLst>
                <a:tab pos="817244" algn="l"/>
              </a:tabLst>
              <a:defRPr/>
            </a:pPr>
            <a:r>
              <a:rPr lang="zh-CN" altLang="en-US" sz="3050" spc="30" dirty="0">
                <a:solidFill>
                  <a:prstClr val="black"/>
                </a:solidFill>
                <a:latin typeface="Noto Sans CJK JP Regular"/>
                <a:cs typeface="Noto Sans CJK JP Regular"/>
              </a:rPr>
              <a:t>内存各模块地址的安排方式</a:t>
            </a:r>
            <a:endParaRPr lang="zh-CN" altLang="en-US" sz="3050" dirty="0">
              <a:solidFill>
                <a:prstClr val="black"/>
              </a:solidFill>
              <a:latin typeface="Noto Sans CJK JP Regular"/>
              <a:cs typeface="Noto Sans CJK JP Regular"/>
            </a:endParaRPr>
          </a:p>
          <a:p>
            <a:pPr marL="1297940" lvl="1" indent="-300355">
              <a:spcBef>
                <a:spcPts val="745"/>
              </a:spcBef>
              <a:buClr>
                <a:srgbClr val="800080"/>
              </a:buClr>
              <a:buSzPct val="88679"/>
              <a:buFont typeface="Wingdings"/>
              <a:buChar char=""/>
              <a:tabLst>
                <a:tab pos="1298575" algn="l"/>
              </a:tabLst>
              <a:defRPr/>
            </a:pPr>
            <a:r>
              <a:rPr lang="zh-CN" altLang="en-US" sz="2650" spc="-5" dirty="0">
                <a:solidFill>
                  <a:srgbClr val="0000FF"/>
                </a:solidFill>
                <a:latin typeface="Droid Sans Fallback"/>
                <a:cs typeface="Droid Sans Fallback"/>
              </a:rPr>
              <a:t>顺序方式</a:t>
            </a:r>
            <a:endParaRPr lang="zh-CN" altLang="en-US" sz="2650" dirty="0">
              <a:solidFill>
                <a:srgbClr val="0000FF"/>
              </a:solidFill>
              <a:latin typeface="Droid Sans Fallback"/>
              <a:cs typeface="Droid Sans Fallback"/>
            </a:endParaRPr>
          </a:p>
          <a:p>
            <a:pPr marL="1297940" lvl="1" indent="-300355">
              <a:spcBef>
                <a:spcPts val="625"/>
              </a:spcBef>
              <a:buClr>
                <a:srgbClr val="800080"/>
              </a:buClr>
              <a:buSzPct val="88679"/>
              <a:buFont typeface="Wingdings"/>
              <a:buChar char=""/>
              <a:tabLst>
                <a:tab pos="1298575" algn="l"/>
              </a:tabLst>
              <a:defRPr/>
            </a:pPr>
            <a:r>
              <a:rPr lang="zh-CN" altLang="en-US" sz="2650" spc="-5" dirty="0">
                <a:solidFill>
                  <a:srgbClr val="0000FF"/>
                </a:solidFill>
                <a:latin typeface="Droid Sans Fallback"/>
                <a:cs typeface="Droid Sans Fallback"/>
              </a:rPr>
              <a:t>交叉方式</a:t>
            </a:r>
            <a:r>
              <a:rPr lang="en-US" altLang="zh-CN" sz="2650" b="1" spc="-10" dirty="0">
                <a:solidFill>
                  <a:srgbClr val="0000FF"/>
                </a:solidFill>
                <a:latin typeface="Times New Roman"/>
                <a:cs typeface="Times New Roman"/>
              </a:rPr>
              <a:t>(Interleaving)</a:t>
            </a:r>
            <a:endParaRPr lang="en-US" altLang="zh-CN" sz="2650" dirty="0">
              <a:solidFill>
                <a:srgbClr val="0000FF"/>
              </a:solidFill>
              <a:latin typeface="Times New Roman"/>
              <a:cs typeface="Times New Roman"/>
            </a:endParaRPr>
          </a:p>
        </p:txBody>
      </p:sp>
    </p:spTree>
    <p:extLst>
      <p:ext uri="{BB962C8B-B14F-4D97-AF65-F5344CB8AC3E}">
        <p14:creationId xmlns:p14="http://schemas.microsoft.com/office/powerpoint/2010/main" val="333642926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2ACE2B2A-D255-4D1D-B921-34EE839F1682}"/>
              </a:ext>
            </a:extLst>
          </p:cNvPr>
          <p:cNvSpPr txBox="1">
            <a:spLocks noChangeArrowheads="1"/>
          </p:cNvSpPr>
          <p:nvPr/>
        </p:nvSpPr>
        <p:spPr bwMode="auto">
          <a:xfrm>
            <a:off x="2351089" y="457200"/>
            <a:ext cx="379253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顺序方式</a:t>
            </a:r>
          </a:p>
        </p:txBody>
      </p:sp>
      <p:sp>
        <p:nvSpPr>
          <p:cNvPr id="5" name="object 8">
            <a:extLst>
              <a:ext uri="{FF2B5EF4-FFF2-40B4-BE49-F238E27FC236}">
                <a16:creationId xmlns:a16="http://schemas.microsoft.com/office/drawing/2014/main" id="{29FECB55-58F9-48F6-9142-380375A2BD07}"/>
              </a:ext>
            </a:extLst>
          </p:cNvPr>
          <p:cNvSpPr txBox="1"/>
          <p:nvPr/>
        </p:nvSpPr>
        <p:spPr>
          <a:xfrm>
            <a:off x="1487487" y="1770064"/>
            <a:ext cx="4281488" cy="4899025"/>
          </a:xfrm>
          <a:prstGeom prst="rect">
            <a:avLst/>
          </a:prstGeom>
        </p:spPr>
        <p:txBody>
          <a:bodyPr lIns="0" tIns="59055" rIns="0" bIns="0">
            <a:spAutoFit/>
          </a:bodyPr>
          <a:lstStyle>
            <a:lvl1pPr marL="309563" indent="-296863" eaLnBrk="0" hangingPunct="0">
              <a:tabLst>
                <a:tab pos="309563" algn="l"/>
              </a:tabLst>
              <a:defRPr>
                <a:solidFill>
                  <a:schemeClr val="tx1"/>
                </a:solidFill>
                <a:latin typeface="Franklin Gothic Book" panose="020B0503020102020204" pitchFamily="34" charset="0"/>
                <a:ea typeface="宋体" panose="02010600030101010101" pitchFamily="2" charset="-122"/>
              </a:defRPr>
            </a:lvl1pPr>
            <a:lvl2pPr marL="742950" indent="-285750" eaLnBrk="0" hangingPunct="0">
              <a:tabLst>
                <a:tab pos="309563" algn="l"/>
              </a:tabLst>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9pPr>
          </a:lstStyle>
          <a:p>
            <a:pPr eaLnBrk="1" hangingPunct="1">
              <a:lnSpc>
                <a:spcPts val="2850"/>
              </a:lnSpc>
              <a:spcBef>
                <a:spcPts val="463"/>
              </a:spcBef>
              <a:buClr>
                <a:srgbClr val="CC3300"/>
              </a:buClr>
              <a:buFont typeface="Arial" panose="020B0604020202020204" pitchFamily="34" charset="0"/>
              <a:buChar char=""/>
            </a:pPr>
            <a:r>
              <a:rPr lang="zh-CN" altLang="zh-CN" sz="2600">
                <a:latin typeface="华文楷体" panose="02010600040101010101" pitchFamily="2" charset="-122"/>
                <a:ea typeface="华文楷体" panose="02010600040101010101" pitchFamily="2" charset="-122"/>
                <a:cs typeface="Noto Sans Mono CJK JP Regular"/>
              </a:rPr>
              <a:t>设存储器容量为32</a:t>
            </a:r>
            <a:r>
              <a:rPr lang="zh-CN" altLang="en-US" sz="2600">
                <a:latin typeface="华文楷体" panose="02010600040101010101" pitchFamily="2" charset="-122"/>
                <a:ea typeface="华文楷体" panose="02010600040101010101" pitchFamily="2" charset="-122"/>
                <a:cs typeface="Noto Sans Mono CJK JP Regular"/>
              </a:rPr>
              <a:t>字节</a:t>
            </a:r>
            <a:r>
              <a:rPr lang="zh-CN" altLang="zh-CN" sz="2600">
                <a:latin typeface="华文楷体" panose="02010600040101010101" pitchFamily="2" charset="-122"/>
                <a:ea typeface="华文楷体" panose="02010600040101010101" pitchFamily="2" charset="-122"/>
                <a:cs typeface="Noto Sans Mono CJK JP Regular"/>
              </a:rPr>
              <a:t>，</a:t>
            </a:r>
            <a:endParaRPr lang="zh-CN" altLang="en-US" sz="2600">
              <a:latin typeface="华文楷体" panose="02010600040101010101" pitchFamily="2" charset="-122"/>
              <a:ea typeface="华文楷体" panose="02010600040101010101" pitchFamily="2" charset="-122"/>
              <a:cs typeface="Noto Sans Mono CJK JP Regular"/>
            </a:endParaRPr>
          </a:p>
          <a:p>
            <a:pPr eaLnBrk="1" hangingPunct="1">
              <a:lnSpc>
                <a:spcPts val="2850"/>
              </a:lnSpc>
              <a:spcBef>
                <a:spcPts val="463"/>
              </a:spcBef>
              <a:buClr>
                <a:srgbClr val="CC3300"/>
              </a:buClr>
              <a:buFont typeface="Arial" panose="020B0604020202020204" pitchFamily="34" charset="0"/>
              <a:buChar char=""/>
            </a:pPr>
            <a:r>
              <a:rPr lang="zh-CN" altLang="zh-CN" sz="2600">
                <a:latin typeface="华文楷体" panose="02010600040101010101" pitchFamily="2" charset="-122"/>
                <a:ea typeface="华文楷体" panose="02010600040101010101" pitchFamily="2" charset="-122"/>
                <a:cs typeface="Noto Sans Mono CJK JP Regular"/>
              </a:rPr>
              <a:t>分四个模块</a:t>
            </a:r>
            <a:r>
              <a:rPr lang="zh-CN" altLang="en-US" sz="2600">
                <a:latin typeface="华文楷体" panose="02010600040101010101" pitchFamily="2" charset="-122"/>
                <a:ea typeface="华文楷体" panose="02010600040101010101" pitchFamily="2" charset="-122"/>
                <a:cs typeface="Noto Sans Mono CJK JP Regular"/>
              </a:rPr>
              <a:t>。内存</a:t>
            </a:r>
            <a:r>
              <a:rPr lang="zh-CN" altLang="zh-CN" sz="2600">
                <a:latin typeface="华文楷体" panose="02010600040101010101" pitchFamily="2" charset="-122"/>
                <a:ea typeface="华文楷体" panose="02010600040101010101" pitchFamily="2" charset="-122"/>
                <a:cs typeface="Noto Sans Mono CJK JP Regular"/>
              </a:rPr>
              <a:t>地址</a:t>
            </a:r>
            <a:endParaRPr lang="zh-CN" altLang="en-US" sz="2600">
              <a:latin typeface="华文楷体" panose="02010600040101010101" pitchFamily="2" charset="-122"/>
              <a:ea typeface="华文楷体" panose="02010600040101010101" pitchFamily="2" charset="-122"/>
              <a:cs typeface="Noto Sans Mono CJK JP Regular"/>
            </a:endParaRPr>
          </a:p>
          <a:p>
            <a:pPr eaLnBrk="1" hangingPunct="1">
              <a:lnSpc>
                <a:spcPts val="2850"/>
              </a:lnSpc>
              <a:spcBef>
                <a:spcPts val="463"/>
              </a:spcBef>
              <a:buClr>
                <a:srgbClr val="CC3300"/>
              </a:buClr>
              <a:buFont typeface="Arial" panose="020B0604020202020204" pitchFamily="34" charset="0"/>
              <a:buChar char=""/>
            </a:pPr>
            <a:r>
              <a:rPr lang="zh-CN" altLang="zh-CN" sz="2600">
                <a:latin typeface="华文楷体" panose="02010600040101010101" pitchFamily="2" charset="-122"/>
                <a:ea typeface="华文楷体" panose="02010600040101010101" pitchFamily="2" charset="-122"/>
                <a:cs typeface="Noto Sans Mono CJK JP Regular"/>
              </a:rPr>
              <a:t>按顺序分配给每个模块</a:t>
            </a:r>
            <a:r>
              <a:rPr lang="zh-CN" altLang="en-US" sz="2600">
                <a:latin typeface="华文楷体" panose="02010600040101010101" pitchFamily="2" charset="-122"/>
                <a:ea typeface="华文楷体" panose="02010600040101010101" pitchFamily="2" charset="-122"/>
                <a:cs typeface="Noto Sans Mono CJK JP Regular"/>
              </a:rPr>
              <a:t>。</a:t>
            </a:r>
            <a:endParaRPr lang="zh-CN" altLang="zh-CN" sz="2600">
              <a:latin typeface="华文楷体" panose="02010600040101010101" pitchFamily="2" charset="-122"/>
              <a:ea typeface="华文楷体" panose="02010600040101010101" pitchFamily="2" charset="-122"/>
              <a:cs typeface="Noto Sans Mono CJK JP Regular"/>
            </a:endParaRPr>
          </a:p>
          <a:p>
            <a:pPr eaLnBrk="1" hangingPunct="1">
              <a:lnSpc>
                <a:spcPts val="2850"/>
              </a:lnSpc>
              <a:spcBef>
                <a:spcPts val="463"/>
              </a:spcBef>
              <a:buClr>
                <a:srgbClr val="CC3300"/>
              </a:buClr>
              <a:buFont typeface="Arial" panose="020B0604020202020204" pitchFamily="34" charset="0"/>
              <a:buChar char=""/>
            </a:pPr>
            <a:r>
              <a:rPr lang="zh-CN" altLang="zh-CN" sz="2600">
                <a:latin typeface="华文楷体" panose="02010600040101010101" pitchFamily="2" charset="-122"/>
                <a:ea typeface="华文楷体" panose="02010600040101010101" pitchFamily="2" charset="-122"/>
                <a:cs typeface="Noto Sans Mono CJK JP Regular"/>
              </a:rPr>
              <a:t>地址5位，高 2位选</a:t>
            </a:r>
            <a:r>
              <a:rPr lang="zh-CN" altLang="en-US" sz="2600">
                <a:latin typeface="华文楷体" panose="02010600040101010101" pitchFamily="2" charset="-122"/>
                <a:ea typeface="华文楷体" panose="02010600040101010101" pitchFamily="2" charset="-122"/>
                <a:cs typeface="Noto Sans Mono CJK JP Regular"/>
              </a:rPr>
              <a:t>片</a:t>
            </a:r>
            <a:r>
              <a:rPr lang="zh-CN" altLang="zh-CN" sz="2600">
                <a:latin typeface="华文楷体" panose="02010600040101010101" pitchFamily="2" charset="-122"/>
                <a:ea typeface="华文楷体" panose="02010600040101010101" pitchFamily="2" charset="-122"/>
                <a:cs typeface="Noto Sans Mono CJK JP Regular"/>
              </a:rPr>
              <a:t>，低3位</a:t>
            </a:r>
            <a:r>
              <a:rPr lang="zh-CN" altLang="en-US" sz="2600">
                <a:latin typeface="华文楷体" panose="02010600040101010101" pitchFamily="2" charset="-122"/>
                <a:ea typeface="华文楷体" panose="02010600040101010101" pitchFamily="2" charset="-122"/>
                <a:cs typeface="Noto Sans Mono CJK JP Regular"/>
              </a:rPr>
              <a:t>选片内地址。</a:t>
            </a:r>
            <a:endParaRPr lang="zh-CN" altLang="zh-CN" sz="2600">
              <a:latin typeface="华文楷体" panose="02010600040101010101" pitchFamily="2" charset="-122"/>
              <a:ea typeface="华文楷体" panose="02010600040101010101" pitchFamily="2" charset="-122"/>
              <a:cs typeface="Noto Sans Mono CJK JP Regular"/>
            </a:endParaRPr>
          </a:p>
          <a:p>
            <a:pPr eaLnBrk="1" hangingPunct="1">
              <a:spcBef>
                <a:spcPts val="363"/>
              </a:spcBef>
            </a:pPr>
            <a:r>
              <a:rPr lang="zh-CN" altLang="en-US" sz="3000">
                <a:solidFill>
                  <a:srgbClr val="0070C0"/>
                </a:solidFill>
                <a:ea typeface="华文楷体" panose="02010600040101010101" pitchFamily="2" charset="-122"/>
                <a:cs typeface="Noto Sans Mono CJK JP Regular"/>
              </a:rPr>
              <a:t>  </a:t>
            </a:r>
            <a:r>
              <a:rPr lang="zh-CN" altLang="zh-CN" sz="3000">
                <a:solidFill>
                  <a:srgbClr val="0070C0"/>
                </a:solidFill>
                <a:latin typeface="华文楷体" panose="02010600040101010101" pitchFamily="2" charset="-122"/>
                <a:ea typeface="华文楷体" panose="02010600040101010101" pitchFamily="2" charset="-122"/>
              </a:rPr>
              <a:t>特点</a:t>
            </a:r>
            <a:r>
              <a:rPr lang="zh-CN" altLang="zh-CN" sz="3000">
                <a:solidFill>
                  <a:srgbClr val="0070C0"/>
                </a:solidFill>
                <a:ea typeface="Noto Sans Mono CJK JP Regular"/>
                <a:cs typeface="Noto Sans Mono CJK JP Regular"/>
              </a:rPr>
              <a:t>：</a:t>
            </a:r>
          </a:p>
          <a:p>
            <a:pPr algn="just" eaLnBrk="1" hangingPunct="1">
              <a:lnSpc>
                <a:spcPts val="2863"/>
              </a:lnSpc>
              <a:spcBef>
                <a:spcPts val="663"/>
              </a:spcBef>
              <a:buClr>
                <a:srgbClr val="CC3300"/>
              </a:buClr>
              <a:buFont typeface="Arial" panose="020B0604020202020204" pitchFamily="34" charset="0"/>
              <a:buChar char=""/>
            </a:pPr>
            <a:r>
              <a:rPr lang="zh-CN" altLang="zh-CN" sz="2600">
                <a:solidFill>
                  <a:srgbClr val="0070C0"/>
                </a:solidFill>
                <a:latin typeface="华文楷体" panose="02010600040101010101" pitchFamily="2" charset="-122"/>
                <a:ea typeface="华文楷体" panose="02010600040101010101" pitchFamily="2" charset="-122"/>
              </a:rPr>
              <a:t>只能串行访问各模块， </a:t>
            </a:r>
            <a:endParaRPr lang="zh-CN" altLang="en-US" sz="2600">
              <a:solidFill>
                <a:srgbClr val="0070C0"/>
              </a:solidFill>
              <a:latin typeface="华文楷体" panose="02010600040101010101" pitchFamily="2" charset="-122"/>
              <a:ea typeface="华文楷体" panose="02010600040101010101" pitchFamily="2" charset="-122"/>
            </a:endParaRPr>
          </a:p>
          <a:p>
            <a:pPr algn="just" eaLnBrk="1" hangingPunct="1">
              <a:lnSpc>
                <a:spcPts val="2863"/>
              </a:lnSpc>
              <a:spcBef>
                <a:spcPts val="663"/>
              </a:spcBef>
              <a:buClr>
                <a:srgbClr val="CC3300"/>
              </a:buClr>
              <a:buFont typeface="Arial" panose="020B0604020202020204" pitchFamily="34" charset="0"/>
              <a:buChar char=""/>
            </a:pPr>
            <a:r>
              <a:rPr lang="zh-CN" altLang="zh-CN" sz="2600">
                <a:solidFill>
                  <a:srgbClr val="0070C0"/>
                </a:solidFill>
                <a:latin typeface="华文楷体" panose="02010600040101010101" pitchFamily="2" charset="-122"/>
                <a:ea typeface="华文楷体" panose="02010600040101010101" pitchFamily="2" charset="-122"/>
              </a:rPr>
              <a:t> 存储器带宽受限</a:t>
            </a:r>
            <a:r>
              <a:rPr lang="zh-CN" altLang="en-US" sz="2600">
                <a:solidFill>
                  <a:srgbClr val="0070C0"/>
                </a:solidFill>
                <a:latin typeface="华文楷体" panose="02010600040101010101" pitchFamily="2" charset="-122"/>
                <a:ea typeface="华文楷体" panose="02010600040101010101" pitchFamily="2" charset="-122"/>
              </a:rPr>
              <a:t>。</a:t>
            </a:r>
            <a:endParaRPr lang="en-US" altLang="zh-CN" sz="2600">
              <a:solidFill>
                <a:srgbClr val="0070C0"/>
              </a:solidFill>
              <a:latin typeface="华文楷体" panose="02010600040101010101" pitchFamily="2" charset="-122"/>
              <a:ea typeface="华文楷体" panose="02010600040101010101" pitchFamily="2" charset="-122"/>
            </a:endParaRPr>
          </a:p>
          <a:p>
            <a:pPr eaLnBrk="1" hangingPunct="1">
              <a:lnSpc>
                <a:spcPts val="2863"/>
              </a:lnSpc>
              <a:spcBef>
                <a:spcPts val="625"/>
              </a:spcBef>
              <a:buClr>
                <a:srgbClr val="CC3300"/>
              </a:buClr>
              <a:buFont typeface="Arial" panose="020B0604020202020204" pitchFamily="34" charset="0"/>
              <a:buChar char=""/>
            </a:pPr>
            <a:r>
              <a:rPr lang="zh-CN" altLang="zh-CN" sz="2600">
                <a:solidFill>
                  <a:srgbClr val="0070C0"/>
                </a:solidFill>
                <a:latin typeface="华文楷体" panose="02010600040101010101" pitchFamily="2" charset="-122"/>
                <a:ea typeface="华文楷体" panose="02010600040101010101" pitchFamily="2" charset="-122"/>
              </a:rPr>
              <a:t>某一模块出现故障时，</a:t>
            </a:r>
            <a:endParaRPr lang="zh-CN" altLang="en-US" sz="2600">
              <a:solidFill>
                <a:srgbClr val="0070C0"/>
              </a:solidFill>
              <a:latin typeface="华文楷体" panose="02010600040101010101" pitchFamily="2" charset="-122"/>
              <a:ea typeface="华文楷体" panose="02010600040101010101" pitchFamily="2" charset="-122"/>
            </a:endParaRPr>
          </a:p>
          <a:p>
            <a:pPr eaLnBrk="1" hangingPunct="1">
              <a:lnSpc>
                <a:spcPts val="2863"/>
              </a:lnSpc>
              <a:spcBef>
                <a:spcPts val="625"/>
              </a:spcBef>
              <a:buClr>
                <a:srgbClr val="CC3300"/>
              </a:buClr>
              <a:buFont typeface="Arial" panose="020B0604020202020204" pitchFamily="34" charset="0"/>
              <a:buChar char=""/>
            </a:pPr>
            <a:r>
              <a:rPr lang="zh-CN" altLang="zh-CN" sz="2600">
                <a:solidFill>
                  <a:srgbClr val="0070C0"/>
                </a:solidFill>
                <a:latin typeface="华文楷体" panose="02010600040101010101" pitchFamily="2" charset="-122"/>
                <a:ea typeface="华文楷体" panose="02010600040101010101" pitchFamily="2" charset="-122"/>
              </a:rPr>
              <a:t> </a:t>
            </a:r>
            <a:r>
              <a:rPr lang="zh-CN" altLang="en-US" sz="2600">
                <a:solidFill>
                  <a:srgbClr val="0070C0"/>
                </a:solidFill>
                <a:latin typeface="华文楷体" panose="02010600040101010101" pitchFamily="2" charset="-122"/>
                <a:ea typeface="华文楷体" panose="02010600040101010101" pitchFamily="2" charset="-122"/>
              </a:rPr>
              <a:t>其它</a:t>
            </a:r>
            <a:r>
              <a:rPr lang="zh-CN" altLang="zh-CN" sz="2600">
                <a:solidFill>
                  <a:srgbClr val="0070C0"/>
                </a:solidFill>
                <a:latin typeface="华文楷体" panose="02010600040101010101" pitchFamily="2" charset="-122"/>
                <a:ea typeface="华文楷体" panose="02010600040101010101" pitchFamily="2" charset="-122"/>
              </a:rPr>
              <a:t>模块可照常工作</a:t>
            </a:r>
            <a:r>
              <a:rPr lang="zh-CN" altLang="en-US" sz="2600">
                <a:solidFill>
                  <a:srgbClr val="0070C0"/>
                </a:solidFill>
                <a:latin typeface="华文楷体" panose="02010600040101010101" pitchFamily="2" charset="-122"/>
                <a:ea typeface="华文楷体" panose="02010600040101010101" pitchFamily="2" charset="-122"/>
              </a:rPr>
              <a:t>。</a:t>
            </a:r>
            <a:endParaRPr lang="zh-CN" altLang="zh-CN" sz="2600">
              <a:solidFill>
                <a:srgbClr val="0070C0"/>
              </a:solidFill>
              <a:latin typeface="华文楷体" panose="02010600040101010101" pitchFamily="2" charset="-122"/>
              <a:ea typeface="华文楷体" panose="02010600040101010101" pitchFamily="2" charset="-122"/>
            </a:endParaRPr>
          </a:p>
          <a:p>
            <a:pPr eaLnBrk="1" hangingPunct="1">
              <a:spcBef>
                <a:spcPts val="263"/>
              </a:spcBef>
              <a:buClr>
                <a:srgbClr val="CC3300"/>
              </a:buClr>
              <a:buFont typeface="Arial" panose="020B0604020202020204" pitchFamily="34" charset="0"/>
              <a:buChar char=""/>
            </a:pPr>
            <a:r>
              <a:rPr lang="zh-CN" altLang="zh-CN" sz="2600">
                <a:solidFill>
                  <a:srgbClr val="0070C0"/>
                </a:solidFill>
                <a:latin typeface="华文楷体" panose="02010600040101010101" pitchFamily="2" charset="-122"/>
                <a:ea typeface="华文楷体" panose="02010600040101010101" pitchFamily="2" charset="-122"/>
              </a:rPr>
              <a:t>增加模块可扩充存储器</a:t>
            </a:r>
          </a:p>
        </p:txBody>
      </p:sp>
      <p:sp>
        <p:nvSpPr>
          <p:cNvPr id="7" name="object 11">
            <a:extLst>
              <a:ext uri="{FF2B5EF4-FFF2-40B4-BE49-F238E27FC236}">
                <a16:creationId xmlns:a16="http://schemas.microsoft.com/office/drawing/2014/main" id="{82138C2D-5A4A-4923-A8FE-4EE9C841F6B1}"/>
              </a:ext>
            </a:extLst>
          </p:cNvPr>
          <p:cNvSpPr txBox="1"/>
          <p:nvPr/>
        </p:nvSpPr>
        <p:spPr>
          <a:xfrm>
            <a:off x="5857876" y="1389063"/>
            <a:ext cx="430213" cy="360362"/>
          </a:xfrm>
          <a:prstGeom prst="rect">
            <a:avLst/>
          </a:prstGeom>
        </p:spPr>
        <p:txBody>
          <a:bodyPr lIns="0" tIns="12700" rIns="0" bIns="0">
            <a:spAutoFit/>
          </a:bodyPr>
          <a:lstStyle/>
          <a:p>
            <a:pPr marL="12700">
              <a:spcBef>
                <a:spcPts val="100"/>
              </a:spcBef>
              <a:defRPr/>
            </a:pPr>
            <a:r>
              <a:rPr sz="2200" b="1" spc="-5" dirty="0">
                <a:latin typeface="Times New Roman"/>
                <a:cs typeface="Times New Roman"/>
              </a:rPr>
              <a:t>M0</a:t>
            </a:r>
            <a:endParaRPr sz="2200">
              <a:latin typeface="Times New Roman"/>
              <a:cs typeface="Times New Roman"/>
            </a:endParaRPr>
          </a:p>
        </p:txBody>
      </p:sp>
      <p:graphicFrame>
        <p:nvGraphicFramePr>
          <p:cNvPr id="8" name="object 12">
            <a:extLst>
              <a:ext uri="{FF2B5EF4-FFF2-40B4-BE49-F238E27FC236}">
                <a16:creationId xmlns:a16="http://schemas.microsoft.com/office/drawing/2014/main" id="{40CB0223-35D3-45FF-9BB1-27EA4B4EF120}"/>
              </a:ext>
            </a:extLst>
          </p:cNvPr>
          <p:cNvGraphicFramePr>
            <a:graphicFrameLocks noGrp="1"/>
          </p:cNvGraphicFramePr>
          <p:nvPr/>
        </p:nvGraphicFramePr>
        <p:xfrm>
          <a:off x="5622925" y="1797051"/>
          <a:ext cx="869950" cy="3770313"/>
        </p:xfrm>
        <a:graphic>
          <a:graphicData uri="http://schemas.openxmlformats.org/drawingml/2006/table">
            <a:tbl>
              <a:tblPr firstRow="1" bandRow="1">
                <a:tableStyleId>{2D5ABB26-0587-4C30-8999-92F81FD0307C}</a:tableStyleId>
              </a:tblPr>
              <a:tblGrid>
                <a:gridCol w="869950">
                  <a:extLst>
                    <a:ext uri="{9D8B030D-6E8A-4147-A177-3AD203B41FA5}">
                      <a16:colId xmlns:a16="http://schemas.microsoft.com/office/drawing/2014/main" val="20000"/>
                    </a:ext>
                  </a:extLst>
                </a:gridCol>
              </a:tblGrid>
              <a:tr h="471925">
                <a:tc>
                  <a:txBody>
                    <a:bodyPr/>
                    <a:lstStyle/>
                    <a:p>
                      <a:pPr marL="30480" algn="ctr">
                        <a:lnSpc>
                          <a:spcPct val="100000"/>
                        </a:lnSpc>
                        <a:spcBef>
                          <a:spcPts val="465"/>
                        </a:spcBef>
                      </a:pPr>
                      <a:r>
                        <a:rPr sz="2200" b="1" dirty="0">
                          <a:latin typeface="Times New Roman"/>
                          <a:cs typeface="Times New Roman"/>
                        </a:rPr>
                        <a:t>0</a:t>
                      </a:r>
                      <a:endParaRPr sz="2200" dirty="0">
                        <a:latin typeface="Times New Roman"/>
                        <a:cs typeface="Times New Roman"/>
                      </a:endParaRPr>
                    </a:p>
                  </a:txBody>
                  <a:tcPr marL="0" marR="0" marT="59070"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70653">
                <a:tc>
                  <a:txBody>
                    <a:bodyPr/>
                    <a:lstStyle/>
                    <a:p>
                      <a:pPr marL="30480" algn="ctr">
                        <a:lnSpc>
                          <a:spcPct val="100000"/>
                        </a:lnSpc>
                        <a:spcBef>
                          <a:spcPts val="459"/>
                        </a:spcBef>
                      </a:pPr>
                      <a:r>
                        <a:rPr sz="2200" b="1" dirty="0">
                          <a:latin typeface="Times New Roman"/>
                          <a:cs typeface="Times New Roman"/>
                        </a:rPr>
                        <a:t>1</a:t>
                      </a:r>
                      <a:endParaRPr sz="2200">
                        <a:latin typeface="Times New Roman"/>
                        <a:cs typeface="Times New Roman"/>
                      </a:endParaRPr>
                    </a:p>
                  </a:txBody>
                  <a:tcPr marL="0" marR="0" marT="58434"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71925">
                <a:tc>
                  <a:txBody>
                    <a:bodyPr/>
                    <a:lstStyle/>
                    <a:p>
                      <a:pPr marL="30480" algn="ctr">
                        <a:lnSpc>
                          <a:spcPct val="100000"/>
                        </a:lnSpc>
                        <a:spcBef>
                          <a:spcPts val="470"/>
                        </a:spcBef>
                      </a:pPr>
                      <a:r>
                        <a:rPr sz="2200" b="1" dirty="0">
                          <a:latin typeface="Times New Roman"/>
                          <a:cs typeface="Times New Roman"/>
                        </a:rPr>
                        <a:t>2</a:t>
                      </a:r>
                      <a:endParaRPr sz="2200">
                        <a:latin typeface="Times New Roman"/>
                        <a:cs typeface="Times New Roman"/>
                      </a:endParaRPr>
                    </a:p>
                  </a:txBody>
                  <a:tcPr marL="0" marR="0" marT="597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70653">
                <a:tc>
                  <a:txBody>
                    <a:bodyPr/>
                    <a:lstStyle/>
                    <a:p>
                      <a:pPr marL="30480" algn="ctr">
                        <a:lnSpc>
                          <a:spcPct val="100000"/>
                        </a:lnSpc>
                        <a:spcBef>
                          <a:spcPts val="459"/>
                        </a:spcBef>
                      </a:pPr>
                      <a:r>
                        <a:rPr sz="2200" b="1" dirty="0">
                          <a:latin typeface="Times New Roman"/>
                          <a:cs typeface="Times New Roman"/>
                        </a:rPr>
                        <a:t>3</a:t>
                      </a:r>
                      <a:endParaRPr sz="2200">
                        <a:latin typeface="Times New Roman"/>
                        <a:cs typeface="Times New Roman"/>
                      </a:endParaRPr>
                    </a:p>
                  </a:txBody>
                  <a:tcPr marL="0" marR="0" marT="58434"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2560">
                <a:tc>
                  <a:txBody>
                    <a:bodyPr/>
                    <a:lstStyle/>
                    <a:p>
                      <a:pPr marL="30480" algn="ctr">
                        <a:lnSpc>
                          <a:spcPct val="100000"/>
                        </a:lnSpc>
                        <a:spcBef>
                          <a:spcPts val="470"/>
                        </a:spcBef>
                      </a:pPr>
                      <a:r>
                        <a:rPr sz="2200" b="1" dirty="0">
                          <a:latin typeface="Times New Roman"/>
                          <a:cs typeface="Times New Roman"/>
                        </a:rPr>
                        <a:t>4</a:t>
                      </a:r>
                      <a:endParaRPr sz="2200" dirty="0">
                        <a:latin typeface="Times New Roman"/>
                        <a:cs typeface="Times New Roman"/>
                      </a:endParaRPr>
                    </a:p>
                  </a:txBody>
                  <a:tcPr marL="0" marR="0" marT="597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70019">
                <a:tc>
                  <a:txBody>
                    <a:bodyPr/>
                    <a:lstStyle/>
                    <a:p>
                      <a:pPr marL="30480" algn="ctr">
                        <a:lnSpc>
                          <a:spcPct val="100000"/>
                        </a:lnSpc>
                        <a:spcBef>
                          <a:spcPts val="464"/>
                        </a:spcBef>
                      </a:pPr>
                      <a:r>
                        <a:rPr sz="2200" b="1" dirty="0">
                          <a:latin typeface="Times New Roman"/>
                          <a:cs typeface="Times New Roman"/>
                        </a:rPr>
                        <a:t>5</a:t>
                      </a:r>
                      <a:endParaRPr sz="2200">
                        <a:latin typeface="Times New Roman"/>
                        <a:cs typeface="Times New Roman"/>
                      </a:endParaRPr>
                    </a:p>
                  </a:txBody>
                  <a:tcPr marL="0" marR="0" marT="5906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71925">
                <a:tc>
                  <a:txBody>
                    <a:bodyPr/>
                    <a:lstStyle/>
                    <a:p>
                      <a:pPr marL="30480" algn="ctr">
                        <a:lnSpc>
                          <a:spcPct val="100000"/>
                        </a:lnSpc>
                        <a:spcBef>
                          <a:spcPts val="465"/>
                        </a:spcBef>
                      </a:pPr>
                      <a:r>
                        <a:rPr sz="2200" b="1" dirty="0">
                          <a:latin typeface="Times New Roman"/>
                          <a:cs typeface="Times New Roman"/>
                        </a:rPr>
                        <a:t>6</a:t>
                      </a:r>
                      <a:endParaRPr sz="2200">
                        <a:latin typeface="Times New Roman"/>
                        <a:cs typeface="Times New Roman"/>
                      </a:endParaRPr>
                    </a:p>
                  </a:txBody>
                  <a:tcPr marL="0" marR="0" marT="5907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70653">
                <a:tc>
                  <a:txBody>
                    <a:bodyPr/>
                    <a:lstStyle/>
                    <a:p>
                      <a:pPr marL="30480" algn="ctr">
                        <a:lnSpc>
                          <a:spcPct val="100000"/>
                        </a:lnSpc>
                        <a:spcBef>
                          <a:spcPts val="464"/>
                        </a:spcBef>
                      </a:pPr>
                      <a:r>
                        <a:rPr sz="2200" b="1" dirty="0">
                          <a:latin typeface="Times New Roman"/>
                          <a:cs typeface="Times New Roman"/>
                        </a:rPr>
                        <a:t>7</a:t>
                      </a:r>
                      <a:endParaRPr sz="2200">
                        <a:latin typeface="Times New Roman"/>
                        <a:cs typeface="Times New Roman"/>
                      </a:endParaRPr>
                    </a:p>
                  </a:txBody>
                  <a:tcPr marL="0" marR="0" marT="59069"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7"/>
                  </a:ext>
                </a:extLst>
              </a:tr>
            </a:tbl>
          </a:graphicData>
        </a:graphic>
      </p:graphicFrame>
      <p:sp>
        <p:nvSpPr>
          <p:cNvPr id="21529" name="object 13">
            <a:extLst>
              <a:ext uri="{FF2B5EF4-FFF2-40B4-BE49-F238E27FC236}">
                <a16:creationId xmlns:a16="http://schemas.microsoft.com/office/drawing/2014/main" id="{B95A0624-6D9F-42DF-B3F3-83490B953B62}"/>
              </a:ext>
            </a:extLst>
          </p:cNvPr>
          <p:cNvSpPr>
            <a:spLocks/>
          </p:cNvSpPr>
          <p:nvPr/>
        </p:nvSpPr>
        <p:spPr bwMode="auto">
          <a:xfrm>
            <a:off x="6003925" y="5602289"/>
            <a:ext cx="139700" cy="415925"/>
          </a:xfrm>
          <a:custGeom>
            <a:avLst/>
            <a:gdLst>
              <a:gd name="T0" fmla="*/ 140207 w 140335"/>
              <a:gd name="T1" fmla="*/ 139446 h 416560"/>
              <a:gd name="T2" fmla="*/ 70103 w 140335"/>
              <a:gd name="T3" fmla="*/ 0 h 416560"/>
              <a:gd name="T4" fmla="*/ 0 w 140335"/>
              <a:gd name="T5" fmla="*/ 139446 h 416560"/>
              <a:gd name="T6" fmla="*/ 59436 w 140335"/>
              <a:gd name="T7" fmla="*/ 92284 h 416560"/>
              <a:gd name="T8" fmla="*/ 59436 w 140335"/>
              <a:gd name="T9" fmla="*/ 83820 h 416560"/>
              <a:gd name="T10" fmla="*/ 80772 w 140335"/>
              <a:gd name="T11" fmla="*/ 83820 h 416560"/>
              <a:gd name="T12" fmla="*/ 80772 w 140335"/>
              <a:gd name="T13" fmla="*/ 92284 h 416560"/>
              <a:gd name="T14" fmla="*/ 140207 w 140335"/>
              <a:gd name="T15" fmla="*/ 139446 h 416560"/>
              <a:gd name="T16" fmla="*/ 70103 w 140335"/>
              <a:gd name="T17" fmla="*/ 332232 h 416560"/>
              <a:gd name="T18" fmla="*/ 0 w 140335"/>
              <a:gd name="T19" fmla="*/ 275844 h 416560"/>
              <a:gd name="T20" fmla="*/ 59436 w 140335"/>
              <a:gd name="T21" fmla="*/ 394716 h 416560"/>
              <a:gd name="T22" fmla="*/ 59436 w 140335"/>
              <a:gd name="T23" fmla="*/ 332232 h 416560"/>
              <a:gd name="T24" fmla="*/ 70103 w 140335"/>
              <a:gd name="T25" fmla="*/ 332232 h 416560"/>
              <a:gd name="T26" fmla="*/ 70103 w 140335"/>
              <a:gd name="T27" fmla="*/ 83820 h 416560"/>
              <a:gd name="T28" fmla="*/ 59436 w 140335"/>
              <a:gd name="T29" fmla="*/ 83820 h 416560"/>
              <a:gd name="T30" fmla="*/ 59436 w 140335"/>
              <a:gd name="T31" fmla="*/ 92284 h 416560"/>
              <a:gd name="T32" fmla="*/ 70103 w 140335"/>
              <a:gd name="T33" fmla="*/ 83820 h 416560"/>
              <a:gd name="T34" fmla="*/ 80772 w 140335"/>
              <a:gd name="T35" fmla="*/ 323651 h 416560"/>
              <a:gd name="T36" fmla="*/ 80772 w 140335"/>
              <a:gd name="T37" fmla="*/ 92284 h 416560"/>
              <a:gd name="T38" fmla="*/ 70103 w 140335"/>
              <a:gd name="T39" fmla="*/ 83820 h 416560"/>
              <a:gd name="T40" fmla="*/ 59436 w 140335"/>
              <a:gd name="T41" fmla="*/ 92284 h 416560"/>
              <a:gd name="T42" fmla="*/ 59436 w 140335"/>
              <a:gd name="T43" fmla="*/ 323651 h 416560"/>
              <a:gd name="T44" fmla="*/ 70103 w 140335"/>
              <a:gd name="T45" fmla="*/ 332232 h 416560"/>
              <a:gd name="T46" fmla="*/ 80772 w 140335"/>
              <a:gd name="T47" fmla="*/ 323651 h 416560"/>
              <a:gd name="T48" fmla="*/ 80772 w 140335"/>
              <a:gd name="T49" fmla="*/ 394715 h 416560"/>
              <a:gd name="T50" fmla="*/ 80772 w 140335"/>
              <a:gd name="T51" fmla="*/ 332232 h 416560"/>
              <a:gd name="T52" fmla="*/ 59436 w 140335"/>
              <a:gd name="T53" fmla="*/ 332232 h 416560"/>
              <a:gd name="T54" fmla="*/ 59436 w 140335"/>
              <a:gd name="T55" fmla="*/ 394716 h 416560"/>
              <a:gd name="T56" fmla="*/ 70103 w 140335"/>
              <a:gd name="T57" fmla="*/ 416052 h 416560"/>
              <a:gd name="T58" fmla="*/ 80772 w 140335"/>
              <a:gd name="T59" fmla="*/ 394715 h 416560"/>
              <a:gd name="T60" fmla="*/ 80772 w 140335"/>
              <a:gd name="T61" fmla="*/ 92284 h 416560"/>
              <a:gd name="T62" fmla="*/ 80772 w 140335"/>
              <a:gd name="T63" fmla="*/ 83820 h 416560"/>
              <a:gd name="T64" fmla="*/ 70103 w 140335"/>
              <a:gd name="T65" fmla="*/ 83820 h 416560"/>
              <a:gd name="T66" fmla="*/ 80772 w 140335"/>
              <a:gd name="T67" fmla="*/ 92284 h 416560"/>
              <a:gd name="T68" fmla="*/ 140207 w 140335"/>
              <a:gd name="T69" fmla="*/ 275844 h 416560"/>
              <a:gd name="T70" fmla="*/ 70103 w 140335"/>
              <a:gd name="T71" fmla="*/ 332232 h 416560"/>
              <a:gd name="T72" fmla="*/ 80772 w 140335"/>
              <a:gd name="T73" fmla="*/ 332232 h 416560"/>
              <a:gd name="T74" fmla="*/ 80772 w 140335"/>
              <a:gd name="T75" fmla="*/ 394715 h 416560"/>
              <a:gd name="T76" fmla="*/ 140207 w 140335"/>
              <a:gd name="T77" fmla="*/ 275844 h 41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335" h="416560">
                <a:moveTo>
                  <a:pt x="140207" y="139446"/>
                </a:moveTo>
                <a:lnTo>
                  <a:pt x="70103" y="0"/>
                </a:lnTo>
                <a:lnTo>
                  <a:pt x="0" y="139446"/>
                </a:lnTo>
                <a:lnTo>
                  <a:pt x="59436" y="92284"/>
                </a:lnTo>
                <a:lnTo>
                  <a:pt x="59436" y="83820"/>
                </a:lnTo>
                <a:lnTo>
                  <a:pt x="80772" y="83820"/>
                </a:lnTo>
                <a:lnTo>
                  <a:pt x="80772" y="92284"/>
                </a:lnTo>
                <a:lnTo>
                  <a:pt x="140207" y="139446"/>
                </a:lnTo>
                <a:close/>
              </a:path>
              <a:path w="140335" h="416560">
                <a:moveTo>
                  <a:pt x="70103" y="332232"/>
                </a:moveTo>
                <a:lnTo>
                  <a:pt x="0" y="275844"/>
                </a:lnTo>
                <a:lnTo>
                  <a:pt x="59436" y="394716"/>
                </a:lnTo>
                <a:lnTo>
                  <a:pt x="59436" y="332232"/>
                </a:lnTo>
                <a:lnTo>
                  <a:pt x="70103" y="332232"/>
                </a:lnTo>
                <a:close/>
              </a:path>
              <a:path w="140335" h="416560">
                <a:moveTo>
                  <a:pt x="70103" y="83820"/>
                </a:moveTo>
                <a:lnTo>
                  <a:pt x="59436" y="83820"/>
                </a:lnTo>
                <a:lnTo>
                  <a:pt x="59436" y="92284"/>
                </a:lnTo>
                <a:lnTo>
                  <a:pt x="70103" y="83820"/>
                </a:lnTo>
                <a:close/>
              </a:path>
              <a:path w="140335" h="416560">
                <a:moveTo>
                  <a:pt x="80772" y="323651"/>
                </a:moveTo>
                <a:lnTo>
                  <a:pt x="80772" y="92284"/>
                </a:lnTo>
                <a:lnTo>
                  <a:pt x="70103" y="83820"/>
                </a:lnTo>
                <a:lnTo>
                  <a:pt x="59436" y="92284"/>
                </a:lnTo>
                <a:lnTo>
                  <a:pt x="59436" y="323651"/>
                </a:lnTo>
                <a:lnTo>
                  <a:pt x="70103" y="332232"/>
                </a:lnTo>
                <a:lnTo>
                  <a:pt x="80772" y="323651"/>
                </a:lnTo>
                <a:close/>
              </a:path>
              <a:path w="140335" h="416560">
                <a:moveTo>
                  <a:pt x="80772" y="394715"/>
                </a:moveTo>
                <a:lnTo>
                  <a:pt x="80772" y="332232"/>
                </a:lnTo>
                <a:lnTo>
                  <a:pt x="59436" y="332232"/>
                </a:lnTo>
                <a:lnTo>
                  <a:pt x="59436" y="394716"/>
                </a:lnTo>
                <a:lnTo>
                  <a:pt x="70103" y="416052"/>
                </a:lnTo>
                <a:lnTo>
                  <a:pt x="80772" y="394715"/>
                </a:lnTo>
                <a:close/>
              </a:path>
              <a:path w="140335" h="416560">
                <a:moveTo>
                  <a:pt x="80772" y="92284"/>
                </a:moveTo>
                <a:lnTo>
                  <a:pt x="80772" y="83820"/>
                </a:lnTo>
                <a:lnTo>
                  <a:pt x="70103" y="83820"/>
                </a:lnTo>
                <a:lnTo>
                  <a:pt x="80772" y="92284"/>
                </a:lnTo>
                <a:close/>
              </a:path>
              <a:path w="140335" h="416560">
                <a:moveTo>
                  <a:pt x="140207" y="275844"/>
                </a:moveTo>
                <a:lnTo>
                  <a:pt x="70103" y="332232"/>
                </a:lnTo>
                <a:lnTo>
                  <a:pt x="80772" y="332232"/>
                </a:lnTo>
                <a:lnTo>
                  <a:pt x="80772" y="394715"/>
                </a:lnTo>
                <a:lnTo>
                  <a:pt x="140207" y="2758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 name="object 14">
            <a:extLst>
              <a:ext uri="{FF2B5EF4-FFF2-40B4-BE49-F238E27FC236}">
                <a16:creationId xmlns:a16="http://schemas.microsoft.com/office/drawing/2014/main" id="{0F9C8670-B4B7-4E12-9862-A632FA3BA426}"/>
              </a:ext>
            </a:extLst>
          </p:cNvPr>
          <p:cNvSpPr/>
          <p:nvPr/>
        </p:nvSpPr>
        <p:spPr>
          <a:xfrm>
            <a:off x="5096270" y="5945139"/>
            <a:ext cx="5569966" cy="351790"/>
          </a:xfrm>
          <a:custGeom>
            <a:avLst/>
            <a:gdLst/>
            <a:ahLst/>
            <a:cxnLst/>
            <a:rect l="l" t="t" r="r" b="b"/>
            <a:pathLst>
              <a:path w="5836920" h="351790">
                <a:moveTo>
                  <a:pt x="220979" y="351282"/>
                </a:moveTo>
                <a:lnTo>
                  <a:pt x="220979" y="0"/>
                </a:lnTo>
                <a:lnTo>
                  <a:pt x="0" y="175260"/>
                </a:lnTo>
                <a:lnTo>
                  <a:pt x="220979" y="351282"/>
                </a:lnTo>
                <a:close/>
              </a:path>
              <a:path w="5836920" h="351790">
                <a:moveTo>
                  <a:pt x="5615940" y="275843"/>
                </a:moveTo>
                <a:lnTo>
                  <a:pt x="5615940" y="74675"/>
                </a:lnTo>
                <a:lnTo>
                  <a:pt x="220979" y="74676"/>
                </a:lnTo>
                <a:lnTo>
                  <a:pt x="220979" y="275844"/>
                </a:lnTo>
                <a:lnTo>
                  <a:pt x="5615940" y="275843"/>
                </a:lnTo>
                <a:close/>
              </a:path>
              <a:path w="5836920" h="351790">
                <a:moveTo>
                  <a:pt x="5836920" y="175259"/>
                </a:moveTo>
                <a:lnTo>
                  <a:pt x="5615940" y="0"/>
                </a:lnTo>
                <a:lnTo>
                  <a:pt x="5615940" y="351281"/>
                </a:lnTo>
                <a:lnTo>
                  <a:pt x="5836920" y="175259"/>
                </a:lnTo>
                <a:close/>
              </a:path>
            </a:pathLst>
          </a:custGeom>
        </p:spPr>
        <p:style>
          <a:lnRef idx="1">
            <a:schemeClr val="accent3"/>
          </a:lnRef>
          <a:fillRef idx="3">
            <a:schemeClr val="accent3"/>
          </a:fillRef>
          <a:effectRef idx="2">
            <a:schemeClr val="accent3"/>
          </a:effectRef>
          <a:fontRef idx="minor">
            <a:schemeClr val="lt1"/>
          </a:fontRef>
        </p:style>
        <p:txBody>
          <a:bodyPr lIns="0" tIns="0" rIns="0" bIns="0"/>
          <a:lstStyle/>
          <a:p>
            <a:pPr>
              <a:defRPr/>
            </a:pPr>
            <a:endParaRPr/>
          </a:p>
        </p:txBody>
      </p:sp>
      <p:sp>
        <p:nvSpPr>
          <p:cNvPr id="21533" name="object 15">
            <a:extLst>
              <a:ext uri="{FF2B5EF4-FFF2-40B4-BE49-F238E27FC236}">
                <a16:creationId xmlns:a16="http://schemas.microsoft.com/office/drawing/2014/main" id="{A8D5EBF9-EB4B-4369-975F-2E1E4C601DCC}"/>
              </a:ext>
            </a:extLst>
          </p:cNvPr>
          <p:cNvSpPr>
            <a:spLocks/>
          </p:cNvSpPr>
          <p:nvPr/>
        </p:nvSpPr>
        <p:spPr bwMode="auto">
          <a:xfrm>
            <a:off x="5087939" y="5934076"/>
            <a:ext cx="5578475" cy="373063"/>
          </a:xfrm>
          <a:custGeom>
            <a:avLst/>
            <a:gdLst>
              <a:gd name="T0" fmla="*/ 0 w 5854065"/>
              <a:gd name="T1" fmla="*/ 186690 h 373379"/>
              <a:gd name="T2" fmla="*/ 16709 w 5854065"/>
              <a:gd name="T3" fmla="*/ 187071 h 373379"/>
              <a:gd name="T4" fmla="*/ 233172 w 5854065"/>
              <a:gd name="T5" fmla="*/ 15240 h 373379"/>
              <a:gd name="T6" fmla="*/ 16709 w 5854065"/>
              <a:gd name="T7" fmla="*/ 187071 h 373379"/>
              <a:gd name="T8" fmla="*/ 16709 w 5854065"/>
              <a:gd name="T9" fmla="*/ 187071 h 373379"/>
              <a:gd name="T10" fmla="*/ 11430 w 5854065"/>
              <a:gd name="T11" fmla="*/ 191262 h 373379"/>
              <a:gd name="T12" fmla="*/ 224028 w 5854065"/>
              <a:gd name="T13" fmla="*/ 362712 h 373379"/>
              <a:gd name="T14" fmla="*/ 224028 w 5854065"/>
              <a:gd name="T15" fmla="*/ 11430 h 373379"/>
              <a:gd name="T16" fmla="*/ 233172 w 5854065"/>
              <a:gd name="T17" fmla="*/ 81534 h 373379"/>
              <a:gd name="T18" fmla="*/ 224027 w 5854065"/>
              <a:gd name="T19" fmla="*/ 91440 h 373379"/>
              <a:gd name="T20" fmla="*/ 233172 w 5854065"/>
              <a:gd name="T21" fmla="*/ 81534 h 373379"/>
              <a:gd name="T22" fmla="*/ 224028 w 5854065"/>
              <a:gd name="T23" fmla="*/ 281940 h 373379"/>
              <a:gd name="T24" fmla="*/ 229361 w 5854065"/>
              <a:gd name="T25" fmla="*/ 292608 h 373379"/>
              <a:gd name="T26" fmla="*/ 5618988 w 5854065"/>
              <a:gd name="T27" fmla="*/ 292608 h 373379"/>
              <a:gd name="T28" fmla="*/ 5624322 w 5854065"/>
              <a:gd name="T29" fmla="*/ 355877 h 373379"/>
              <a:gd name="T30" fmla="*/ 233172 w 5854065"/>
              <a:gd name="T31" fmla="*/ 358902 h 373379"/>
              <a:gd name="T32" fmla="*/ 233172 w 5854065"/>
              <a:gd name="T33" fmla="*/ 372167 h 373379"/>
              <a:gd name="T34" fmla="*/ 234696 w 5854065"/>
              <a:gd name="T35" fmla="*/ 86106 h 373379"/>
              <a:gd name="T36" fmla="*/ 5618988 w 5854065"/>
              <a:gd name="T37" fmla="*/ 86106 h 373379"/>
              <a:gd name="T38" fmla="*/ 234696 w 5854065"/>
              <a:gd name="T39" fmla="*/ 86106 h 373379"/>
              <a:gd name="T40" fmla="*/ 234695 w 5854065"/>
              <a:gd name="T41" fmla="*/ 91440 h 373379"/>
              <a:gd name="T42" fmla="*/ 229361 w 5854065"/>
              <a:gd name="T43" fmla="*/ 292608 h 373379"/>
              <a:gd name="T44" fmla="*/ 234696 w 5854065"/>
              <a:gd name="T45" fmla="*/ 292608 h 373379"/>
              <a:gd name="T46" fmla="*/ 233172 w 5854065"/>
              <a:gd name="T47" fmla="*/ 358902 h 373379"/>
              <a:gd name="T48" fmla="*/ 5853684 w 5854065"/>
              <a:gd name="T49" fmla="*/ 186690 h 373379"/>
              <a:gd name="T50" fmla="*/ 5620512 w 5854065"/>
              <a:gd name="T51" fmla="*/ 81534 h 373379"/>
              <a:gd name="T52" fmla="*/ 5628894 w 5854065"/>
              <a:gd name="T53" fmla="*/ 21893 h 373379"/>
              <a:gd name="T54" fmla="*/ 5842254 w 5854065"/>
              <a:gd name="T55" fmla="*/ 195782 h 373379"/>
              <a:gd name="T56" fmla="*/ 5624322 w 5854065"/>
              <a:gd name="T57" fmla="*/ 81534 h 373379"/>
              <a:gd name="T58" fmla="*/ 5624322 w 5854065"/>
              <a:gd name="T59" fmla="*/ 91440 h 373379"/>
              <a:gd name="T60" fmla="*/ 5618988 w 5854065"/>
              <a:gd name="T61" fmla="*/ 292608 h 373379"/>
              <a:gd name="T62" fmla="*/ 5624322 w 5854065"/>
              <a:gd name="T63" fmla="*/ 292608 h 373379"/>
              <a:gd name="T64" fmla="*/ 5620512 w 5854065"/>
              <a:gd name="T65" fmla="*/ 372167 h 373379"/>
              <a:gd name="T66" fmla="*/ 5628894 w 5854065"/>
              <a:gd name="T67" fmla="*/ 21893 h 373379"/>
              <a:gd name="T68" fmla="*/ 5628894 w 5854065"/>
              <a:gd name="T69" fmla="*/ 21893 h 373379"/>
              <a:gd name="T70" fmla="*/ 5620512 w 5854065"/>
              <a:gd name="T71" fmla="*/ 15240 h 373379"/>
              <a:gd name="T72" fmla="*/ 5624322 w 5854065"/>
              <a:gd name="T73" fmla="*/ 91440 h 373379"/>
              <a:gd name="T74" fmla="*/ 5842254 w 5854065"/>
              <a:gd name="T75" fmla="*/ 191262 h 373379"/>
              <a:gd name="T76" fmla="*/ 5628894 w 5854065"/>
              <a:gd name="T77" fmla="*/ 362712 h 373379"/>
              <a:gd name="T78" fmla="*/ 5628894 w 5854065"/>
              <a:gd name="T79" fmla="*/ 365500 h 373379"/>
              <a:gd name="T80" fmla="*/ 5620512 w 5854065"/>
              <a:gd name="T81" fmla="*/ 372167 h 373379"/>
              <a:gd name="T82" fmla="*/ 5842254 w 5854065"/>
              <a:gd name="T83" fmla="*/ 182880 h 37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54065" h="373379">
                <a:moveTo>
                  <a:pt x="234696" y="81534"/>
                </a:moveTo>
                <a:lnTo>
                  <a:pt x="234696" y="0"/>
                </a:lnTo>
                <a:lnTo>
                  <a:pt x="0" y="186690"/>
                </a:lnTo>
                <a:lnTo>
                  <a:pt x="11429" y="195782"/>
                </a:lnTo>
                <a:lnTo>
                  <a:pt x="11430" y="182880"/>
                </a:lnTo>
                <a:lnTo>
                  <a:pt x="16709" y="187071"/>
                </a:lnTo>
                <a:lnTo>
                  <a:pt x="224028" y="22498"/>
                </a:lnTo>
                <a:lnTo>
                  <a:pt x="224028" y="11430"/>
                </a:lnTo>
                <a:lnTo>
                  <a:pt x="233172" y="15240"/>
                </a:lnTo>
                <a:lnTo>
                  <a:pt x="233172" y="81534"/>
                </a:lnTo>
                <a:lnTo>
                  <a:pt x="234696" y="81534"/>
                </a:lnTo>
                <a:close/>
              </a:path>
              <a:path w="5854065" h="373379">
                <a:moveTo>
                  <a:pt x="16709" y="187071"/>
                </a:moveTo>
                <a:lnTo>
                  <a:pt x="11430" y="182880"/>
                </a:lnTo>
                <a:lnTo>
                  <a:pt x="11430" y="191262"/>
                </a:lnTo>
                <a:lnTo>
                  <a:pt x="16709" y="187071"/>
                </a:lnTo>
                <a:close/>
              </a:path>
              <a:path w="5854065" h="373379">
                <a:moveTo>
                  <a:pt x="233172" y="358902"/>
                </a:moveTo>
                <a:lnTo>
                  <a:pt x="16709" y="187071"/>
                </a:lnTo>
                <a:lnTo>
                  <a:pt x="11430" y="191262"/>
                </a:lnTo>
                <a:lnTo>
                  <a:pt x="11429" y="195782"/>
                </a:lnTo>
                <a:lnTo>
                  <a:pt x="224028" y="364894"/>
                </a:lnTo>
                <a:lnTo>
                  <a:pt x="224028" y="362712"/>
                </a:lnTo>
                <a:lnTo>
                  <a:pt x="233172" y="358902"/>
                </a:lnTo>
                <a:close/>
              </a:path>
              <a:path w="5854065" h="373379">
                <a:moveTo>
                  <a:pt x="233172" y="15240"/>
                </a:moveTo>
                <a:lnTo>
                  <a:pt x="224028" y="11430"/>
                </a:lnTo>
                <a:lnTo>
                  <a:pt x="224028" y="22498"/>
                </a:lnTo>
                <a:lnTo>
                  <a:pt x="233172" y="15240"/>
                </a:lnTo>
                <a:close/>
              </a:path>
              <a:path w="5854065" h="373379">
                <a:moveTo>
                  <a:pt x="233172" y="81534"/>
                </a:moveTo>
                <a:lnTo>
                  <a:pt x="233172" y="15240"/>
                </a:lnTo>
                <a:lnTo>
                  <a:pt x="224028" y="22498"/>
                </a:lnTo>
                <a:lnTo>
                  <a:pt x="224027" y="91440"/>
                </a:lnTo>
                <a:lnTo>
                  <a:pt x="229362" y="91440"/>
                </a:lnTo>
                <a:lnTo>
                  <a:pt x="229361" y="81534"/>
                </a:lnTo>
                <a:lnTo>
                  <a:pt x="233172" y="81534"/>
                </a:lnTo>
                <a:close/>
              </a:path>
              <a:path w="5854065" h="373379">
                <a:moveTo>
                  <a:pt x="5628894" y="352248"/>
                </a:moveTo>
                <a:lnTo>
                  <a:pt x="5628894" y="281940"/>
                </a:lnTo>
                <a:lnTo>
                  <a:pt x="224028" y="281940"/>
                </a:lnTo>
                <a:lnTo>
                  <a:pt x="224028" y="351643"/>
                </a:lnTo>
                <a:lnTo>
                  <a:pt x="229361" y="355877"/>
                </a:lnTo>
                <a:lnTo>
                  <a:pt x="229361" y="292608"/>
                </a:lnTo>
                <a:lnTo>
                  <a:pt x="234696" y="287274"/>
                </a:lnTo>
                <a:lnTo>
                  <a:pt x="234696" y="292608"/>
                </a:lnTo>
                <a:lnTo>
                  <a:pt x="5618988" y="292608"/>
                </a:lnTo>
                <a:lnTo>
                  <a:pt x="5618988" y="287274"/>
                </a:lnTo>
                <a:lnTo>
                  <a:pt x="5624322" y="292608"/>
                </a:lnTo>
                <a:lnTo>
                  <a:pt x="5624322" y="355877"/>
                </a:lnTo>
                <a:lnTo>
                  <a:pt x="5628894" y="352248"/>
                </a:lnTo>
                <a:close/>
              </a:path>
              <a:path w="5854065" h="373379">
                <a:moveTo>
                  <a:pt x="233172" y="372167"/>
                </a:moveTo>
                <a:lnTo>
                  <a:pt x="233172" y="358902"/>
                </a:lnTo>
                <a:lnTo>
                  <a:pt x="224028" y="362712"/>
                </a:lnTo>
                <a:lnTo>
                  <a:pt x="224028" y="364894"/>
                </a:lnTo>
                <a:lnTo>
                  <a:pt x="233172" y="372167"/>
                </a:lnTo>
                <a:close/>
              </a:path>
              <a:path w="5854065" h="373379">
                <a:moveTo>
                  <a:pt x="5624322" y="81534"/>
                </a:moveTo>
                <a:lnTo>
                  <a:pt x="229361" y="81534"/>
                </a:lnTo>
                <a:lnTo>
                  <a:pt x="234696" y="86106"/>
                </a:lnTo>
                <a:lnTo>
                  <a:pt x="234695" y="91440"/>
                </a:lnTo>
                <a:lnTo>
                  <a:pt x="5618988" y="91440"/>
                </a:lnTo>
                <a:lnTo>
                  <a:pt x="5618988" y="86106"/>
                </a:lnTo>
                <a:lnTo>
                  <a:pt x="5624322" y="81534"/>
                </a:lnTo>
                <a:close/>
              </a:path>
              <a:path w="5854065" h="373379">
                <a:moveTo>
                  <a:pt x="234695" y="91440"/>
                </a:moveTo>
                <a:lnTo>
                  <a:pt x="234696" y="86106"/>
                </a:lnTo>
                <a:lnTo>
                  <a:pt x="229361" y="81534"/>
                </a:lnTo>
                <a:lnTo>
                  <a:pt x="229362" y="91440"/>
                </a:lnTo>
                <a:lnTo>
                  <a:pt x="234695" y="91440"/>
                </a:lnTo>
                <a:close/>
              </a:path>
              <a:path w="5854065" h="373379">
                <a:moveTo>
                  <a:pt x="234696" y="292608"/>
                </a:moveTo>
                <a:lnTo>
                  <a:pt x="234696" y="287274"/>
                </a:lnTo>
                <a:lnTo>
                  <a:pt x="229361" y="292608"/>
                </a:lnTo>
                <a:lnTo>
                  <a:pt x="234696" y="292608"/>
                </a:lnTo>
                <a:close/>
              </a:path>
              <a:path w="5854065" h="373379">
                <a:moveTo>
                  <a:pt x="234696" y="373380"/>
                </a:moveTo>
                <a:lnTo>
                  <a:pt x="234696" y="292608"/>
                </a:lnTo>
                <a:lnTo>
                  <a:pt x="229361" y="292608"/>
                </a:lnTo>
                <a:lnTo>
                  <a:pt x="229361" y="355877"/>
                </a:lnTo>
                <a:lnTo>
                  <a:pt x="233172" y="358902"/>
                </a:lnTo>
                <a:lnTo>
                  <a:pt x="233172" y="372167"/>
                </a:lnTo>
                <a:lnTo>
                  <a:pt x="234696" y="373380"/>
                </a:lnTo>
                <a:close/>
              </a:path>
              <a:path w="5854065" h="373379">
                <a:moveTo>
                  <a:pt x="5853684" y="186690"/>
                </a:moveTo>
                <a:lnTo>
                  <a:pt x="5618988" y="0"/>
                </a:lnTo>
                <a:lnTo>
                  <a:pt x="5618988" y="81534"/>
                </a:lnTo>
                <a:lnTo>
                  <a:pt x="5620512" y="81534"/>
                </a:lnTo>
                <a:lnTo>
                  <a:pt x="5620512" y="15240"/>
                </a:lnTo>
                <a:lnTo>
                  <a:pt x="5628894" y="11430"/>
                </a:lnTo>
                <a:lnTo>
                  <a:pt x="5628894" y="21893"/>
                </a:lnTo>
                <a:lnTo>
                  <a:pt x="5836974" y="187071"/>
                </a:lnTo>
                <a:lnTo>
                  <a:pt x="5842254" y="182880"/>
                </a:lnTo>
                <a:lnTo>
                  <a:pt x="5842254" y="195782"/>
                </a:lnTo>
                <a:lnTo>
                  <a:pt x="5853684" y="186690"/>
                </a:lnTo>
                <a:close/>
              </a:path>
              <a:path w="5854065" h="373379">
                <a:moveTo>
                  <a:pt x="5624322" y="91440"/>
                </a:moveTo>
                <a:lnTo>
                  <a:pt x="5624322" y="81534"/>
                </a:lnTo>
                <a:lnTo>
                  <a:pt x="5618988" y="86106"/>
                </a:lnTo>
                <a:lnTo>
                  <a:pt x="5618988" y="91440"/>
                </a:lnTo>
                <a:lnTo>
                  <a:pt x="5624322" y="91440"/>
                </a:lnTo>
                <a:close/>
              </a:path>
              <a:path w="5854065" h="373379">
                <a:moveTo>
                  <a:pt x="5624322" y="292608"/>
                </a:moveTo>
                <a:lnTo>
                  <a:pt x="5618988" y="287274"/>
                </a:lnTo>
                <a:lnTo>
                  <a:pt x="5618988" y="292608"/>
                </a:lnTo>
                <a:lnTo>
                  <a:pt x="5624322" y="292608"/>
                </a:lnTo>
                <a:close/>
              </a:path>
              <a:path w="5854065" h="373379">
                <a:moveTo>
                  <a:pt x="5624322" y="355877"/>
                </a:moveTo>
                <a:lnTo>
                  <a:pt x="5624322" y="292608"/>
                </a:lnTo>
                <a:lnTo>
                  <a:pt x="5618988" y="292608"/>
                </a:lnTo>
                <a:lnTo>
                  <a:pt x="5618988" y="373380"/>
                </a:lnTo>
                <a:lnTo>
                  <a:pt x="5620512" y="372167"/>
                </a:lnTo>
                <a:lnTo>
                  <a:pt x="5620512" y="358902"/>
                </a:lnTo>
                <a:lnTo>
                  <a:pt x="5624322" y="355877"/>
                </a:lnTo>
                <a:close/>
              </a:path>
              <a:path w="5854065" h="373379">
                <a:moveTo>
                  <a:pt x="5628894" y="21893"/>
                </a:moveTo>
                <a:lnTo>
                  <a:pt x="5628894" y="11430"/>
                </a:lnTo>
                <a:lnTo>
                  <a:pt x="5620512" y="15240"/>
                </a:lnTo>
                <a:lnTo>
                  <a:pt x="5628894" y="21893"/>
                </a:lnTo>
                <a:close/>
              </a:path>
              <a:path w="5854065" h="373379">
                <a:moveTo>
                  <a:pt x="5628894" y="91440"/>
                </a:moveTo>
                <a:lnTo>
                  <a:pt x="5628894" y="21893"/>
                </a:lnTo>
                <a:lnTo>
                  <a:pt x="5620512" y="15240"/>
                </a:lnTo>
                <a:lnTo>
                  <a:pt x="5620512" y="81534"/>
                </a:lnTo>
                <a:lnTo>
                  <a:pt x="5624322" y="81534"/>
                </a:lnTo>
                <a:lnTo>
                  <a:pt x="5624322" y="91440"/>
                </a:lnTo>
                <a:lnTo>
                  <a:pt x="5628894" y="91440"/>
                </a:lnTo>
                <a:close/>
              </a:path>
              <a:path w="5854065" h="373379">
                <a:moveTo>
                  <a:pt x="5842254" y="195782"/>
                </a:moveTo>
                <a:lnTo>
                  <a:pt x="5842254" y="191262"/>
                </a:lnTo>
                <a:lnTo>
                  <a:pt x="5836974" y="187071"/>
                </a:lnTo>
                <a:lnTo>
                  <a:pt x="5620512" y="358902"/>
                </a:lnTo>
                <a:lnTo>
                  <a:pt x="5628894" y="362712"/>
                </a:lnTo>
                <a:lnTo>
                  <a:pt x="5628894" y="365500"/>
                </a:lnTo>
                <a:lnTo>
                  <a:pt x="5842254" y="195782"/>
                </a:lnTo>
                <a:close/>
              </a:path>
              <a:path w="5854065" h="373379">
                <a:moveTo>
                  <a:pt x="5628894" y="365500"/>
                </a:moveTo>
                <a:lnTo>
                  <a:pt x="5628894" y="362712"/>
                </a:lnTo>
                <a:lnTo>
                  <a:pt x="5620512" y="358902"/>
                </a:lnTo>
                <a:lnTo>
                  <a:pt x="5620512" y="372167"/>
                </a:lnTo>
                <a:lnTo>
                  <a:pt x="5628894" y="365500"/>
                </a:lnTo>
                <a:close/>
              </a:path>
              <a:path w="5854065" h="373379">
                <a:moveTo>
                  <a:pt x="5842254" y="191262"/>
                </a:moveTo>
                <a:lnTo>
                  <a:pt x="5842254" y="182880"/>
                </a:lnTo>
                <a:lnTo>
                  <a:pt x="5836974" y="187071"/>
                </a:lnTo>
                <a:lnTo>
                  <a:pt x="5842254" y="191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 name="object 16">
            <a:extLst>
              <a:ext uri="{FF2B5EF4-FFF2-40B4-BE49-F238E27FC236}">
                <a16:creationId xmlns:a16="http://schemas.microsoft.com/office/drawing/2014/main" id="{141C35D6-C61F-4E31-95FD-8186EC50A240}"/>
              </a:ext>
            </a:extLst>
          </p:cNvPr>
          <p:cNvSpPr txBox="1"/>
          <p:nvPr/>
        </p:nvSpPr>
        <p:spPr>
          <a:xfrm>
            <a:off x="7169151" y="1404938"/>
            <a:ext cx="428625" cy="361950"/>
          </a:xfrm>
          <a:prstGeom prst="rect">
            <a:avLst/>
          </a:prstGeom>
        </p:spPr>
        <p:txBody>
          <a:bodyPr lIns="0" tIns="12700" rIns="0" bIns="0">
            <a:spAutoFit/>
          </a:bodyPr>
          <a:lstStyle/>
          <a:p>
            <a:pPr marL="12700">
              <a:spcBef>
                <a:spcPts val="100"/>
              </a:spcBef>
              <a:defRPr/>
            </a:pPr>
            <a:r>
              <a:rPr sz="2200" b="1" spc="-5" dirty="0">
                <a:latin typeface="Times New Roman"/>
                <a:cs typeface="Times New Roman"/>
              </a:rPr>
              <a:t>M1</a:t>
            </a:r>
            <a:endParaRPr sz="2200">
              <a:latin typeface="Times New Roman"/>
              <a:cs typeface="Times New Roman"/>
            </a:endParaRPr>
          </a:p>
        </p:txBody>
      </p:sp>
      <p:graphicFrame>
        <p:nvGraphicFramePr>
          <p:cNvPr id="15" name="object 17">
            <a:extLst>
              <a:ext uri="{FF2B5EF4-FFF2-40B4-BE49-F238E27FC236}">
                <a16:creationId xmlns:a16="http://schemas.microsoft.com/office/drawing/2014/main" id="{1710D77D-CC6B-4EBE-95A2-EBA645217129}"/>
              </a:ext>
            </a:extLst>
          </p:cNvPr>
          <p:cNvGraphicFramePr>
            <a:graphicFrameLocks noGrp="1"/>
          </p:cNvGraphicFramePr>
          <p:nvPr/>
        </p:nvGraphicFramePr>
        <p:xfrm>
          <a:off x="6972301" y="1812925"/>
          <a:ext cx="790575" cy="3752850"/>
        </p:xfrm>
        <a:graphic>
          <a:graphicData uri="http://schemas.openxmlformats.org/drawingml/2006/table">
            <a:tbl>
              <a:tblPr firstRow="1" bandRow="1">
                <a:tableStyleId>{2D5ABB26-0587-4C30-8999-92F81FD0307C}</a:tableStyleId>
              </a:tblPr>
              <a:tblGrid>
                <a:gridCol w="790575">
                  <a:extLst>
                    <a:ext uri="{9D8B030D-6E8A-4147-A177-3AD203B41FA5}">
                      <a16:colId xmlns:a16="http://schemas.microsoft.com/office/drawing/2014/main" val="20000"/>
                    </a:ext>
                  </a:extLst>
                </a:gridCol>
              </a:tblGrid>
              <a:tr h="470614">
                <a:tc>
                  <a:txBody>
                    <a:bodyPr/>
                    <a:lstStyle/>
                    <a:p>
                      <a:pPr marL="30480" algn="ctr">
                        <a:lnSpc>
                          <a:spcPct val="100000"/>
                        </a:lnSpc>
                        <a:spcBef>
                          <a:spcPts val="459"/>
                        </a:spcBef>
                      </a:pPr>
                      <a:r>
                        <a:rPr sz="2200" b="1" dirty="0">
                          <a:latin typeface="Times New Roman"/>
                          <a:cs typeface="Times New Roman"/>
                        </a:rPr>
                        <a:t>8</a:t>
                      </a:r>
                      <a:endParaRPr sz="2200">
                        <a:latin typeface="Times New Roman"/>
                        <a:cs typeface="Times New Roman"/>
                      </a:endParaRPr>
                    </a:p>
                  </a:txBody>
                  <a:tcPr marL="0" marR="0" marT="58429"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68709">
                <a:tc>
                  <a:txBody>
                    <a:bodyPr/>
                    <a:lstStyle/>
                    <a:p>
                      <a:pPr marL="30480" algn="ctr">
                        <a:lnSpc>
                          <a:spcPct val="100000"/>
                        </a:lnSpc>
                        <a:spcBef>
                          <a:spcPts val="450"/>
                        </a:spcBef>
                      </a:pPr>
                      <a:r>
                        <a:rPr sz="2200" b="1" dirty="0">
                          <a:latin typeface="Times New Roman"/>
                          <a:cs typeface="Times New Roman"/>
                        </a:rPr>
                        <a:t>9</a:t>
                      </a:r>
                      <a:endParaRPr sz="2200">
                        <a:latin typeface="Times New Roman"/>
                        <a:cs typeface="Times New Roman"/>
                      </a:endParaRPr>
                    </a:p>
                  </a:txBody>
                  <a:tcPr marL="0" marR="0" marT="5716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8074">
                <a:tc>
                  <a:txBody>
                    <a:bodyPr/>
                    <a:lstStyle/>
                    <a:p>
                      <a:pPr marL="31115" algn="ctr">
                        <a:lnSpc>
                          <a:spcPct val="100000"/>
                        </a:lnSpc>
                        <a:spcBef>
                          <a:spcPts val="455"/>
                        </a:spcBef>
                      </a:pPr>
                      <a:r>
                        <a:rPr sz="2200" b="1" dirty="0">
                          <a:latin typeface="Times New Roman"/>
                          <a:cs typeface="Times New Roman"/>
                        </a:rPr>
                        <a:t>10</a:t>
                      </a:r>
                      <a:endParaRPr sz="2200">
                        <a:latin typeface="Times New Roman"/>
                        <a:cs typeface="Times New Roman"/>
                      </a:endParaRPr>
                    </a:p>
                  </a:txBody>
                  <a:tcPr marL="0" marR="0" marT="5779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69980">
                <a:tc>
                  <a:txBody>
                    <a:bodyPr/>
                    <a:lstStyle/>
                    <a:p>
                      <a:pPr marL="15240" algn="ctr">
                        <a:lnSpc>
                          <a:spcPct val="100000"/>
                        </a:lnSpc>
                        <a:spcBef>
                          <a:spcPts val="459"/>
                        </a:spcBef>
                      </a:pPr>
                      <a:r>
                        <a:rPr sz="2200" b="1" spc="-120" dirty="0">
                          <a:latin typeface="Times New Roman"/>
                          <a:cs typeface="Times New Roman"/>
                        </a:rPr>
                        <a:t>11</a:t>
                      </a:r>
                      <a:endParaRPr sz="2200">
                        <a:latin typeface="Times New Roman"/>
                        <a:cs typeface="Times New Roman"/>
                      </a:endParaRPr>
                    </a:p>
                  </a:txBody>
                  <a:tcPr marL="0" marR="0" marT="5842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68709">
                <a:tc>
                  <a:txBody>
                    <a:bodyPr/>
                    <a:lstStyle/>
                    <a:p>
                      <a:pPr marL="31115" algn="ctr">
                        <a:lnSpc>
                          <a:spcPct val="100000"/>
                        </a:lnSpc>
                        <a:spcBef>
                          <a:spcPts val="455"/>
                        </a:spcBef>
                      </a:pPr>
                      <a:r>
                        <a:rPr sz="2200" b="1" dirty="0">
                          <a:latin typeface="Times New Roman"/>
                          <a:cs typeface="Times New Roman"/>
                        </a:rPr>
                        <a:t>12</a:t>
                      </a:r>
                      <a:endParaRPr sz="2200">
                        <a:latin typeface="Times New Roman"/>
                        <a:cs typeface="Times New Roman"/>
                      </a:endParaRPr>
                    </a:p>
                  </a:txBody>
                  <a:tcPr marL="0" marR="0" marT="5779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074">
                <a:tc>
                  <a:txBody>
                    <a:bodyPr/>
                    <a:lstStyle/>
                    <a:p>
                      <a:pPr marL="31115" algn="ctr">
                        <a:lnSpc>
                          <a:spcPct val="100000"/>
                        </a:lnSpc>
                        <a:spcBef>
                          <a:spcPts val="450"/>
                        </a:spcBef>
                      </a:pPr>
                      <a:r>
                        <a:rPr sz="2200" b="1" dirty="0">
                          <a:latin typeface="Times New Roman"/>
                          <a:cs typeface="Times New Roman"/>
                        </a:rPr>
                        <a:t>13</a:t>
                      </a:r>
                      <a:endParaRPr sz="2200">
                        <a:latin typeface="Times New Roman"/>
                        <a:cs typeface="Times New Roman"/>
                      </a:endParaRPr>
                    </a:p>
                  </a:txBody>
                  <a:tcPr marL="0" marR="0" marT="5716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69980">
                <a:tc>
                  <a:txBody>
                    <a:bodyPr/>
                    <a:lstStyle/>
                    <a:p>
                      <a:pPr marL="31115" algn="ctr">
                        <a:lnSpc>
                          <a:spcPct val="100000"/>
                        </a:lnSpc>
                        <a:spcBef>
                          <a:spcPts val="459"/>
                        </a:spcBef>
                      </a:pPr>
                      <a:r>
                        <a:rPr sz="2200" b="1" dirty="0">
                          <a:latin typeface="Times New Roman"/>
                          <a:cs typeface="Times New Roman"/>
                        </a:rPr>
                        <a:t>14</a:t>
                      </a:r>
                      <a:endParaRPr sz="2200">
                        <a:latin typeface="Times New Roman"/>
                        <a:cs typeface="Times New Roman"/>
                      </a:endParaRPr>
                    </a:p>
                  </a:txBody>
                  <a:tcPr marL="0" marR="0" marT="5842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68709">
                <a:tc>
                  <a:txBody>
                    <a:bodyPr/>
                    <a:lstStyle/>
                    <a:p>
                      <a:pPr marL="31115" algn="ctr">
                        <a:lnSpc>
                          <a:spcPct val="100000"/>
                        </a:lnSpc>
                        <a:spcBef>
                          <a:spcPts val="455"/>
                        </a:spcBef>
                      </a:pPr>
                      <a:r>
                        <a:rPr sz="2200" b="1" dirty="0">
                          <a:latin typeface="Times New Roman"/>
                          <a:cs typeface="Times New Roman"/>
                        </a:rPr>
                        <a:t>15</a:t>
                      </a:r>
                      <a:endParaRPr sz="2200">
                        <a:latin typeface="Times New Roman"/>
                        <a:cs typeface="Times New Roman"/>
                      </a:endParaRPr>
                    </a:p>
                  </a:txBody>
                  <a:tcPr marL="0" marR="0" marT="57795"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7"/>
                  </a:ext>
                </a:extLst>
              </a:tr>
            </a:tbl>
          </a:graphicData>
        </a:graphic>
      </p:graphicFrame>
      <p:sp>
        <p:nvSpPr>
          <p:cNvPr id="21555" name="object 18">
            <a:extLst>
              <a:ext uri="{FF2B5EF4-FFF2-40B4-BE49-F238E27FC236}">
                <a16:creationId xmlns:a16="http://schemas.microsoft.com/office/drawing/2014/main" id="{73BE3190-A818-4141-94A7-F001D3287399}"/>
              </a:ext>
            </a:extLst>
          </p:cNvPr>
          <p:cNvSpPr>
            <a:spLocks/>
          </p:cNvSpPr>
          <p:nvPr/>
        </p:nvSpPr>
        <p:spPr bwMode="auto">
          <a:xfrm>
            <a:off x="7315200" y="5602289"/>
            <a:ext cx="139700" cy="415925"/>
          </a:xfrm>
          <a:custGeom>
            <a:avLst/>
            <a:gdLst>
              <a:gd name="T0" fmla="*/ 139445 w 139700"/>
              <a:gd name="T1" fmla="*/ 139446 h 416560"/>
              <a:gd name="T2" fmla="*/ 69329 w 139700"/>
              <a:gd name="T3" fmla="*/ 0 h 416560"/>
              <a:gd name="T4" fmla="*/ 0 w 139700"/>
              <a:gd name="T5" fmla="*/ 139446 h 416560"/>
              <a:gd name="T6" fmla="*/ 59435 w 139700"/>
              <a:gd name="T7" fmla="*/ 91757 h 416560"/>
              <a:gd name="T8" fmla="*/ 59435 w 139700"/>
              <a:gd name="T9" fmla="*/ 83820 h 416560"/>
              <a:gd name="T10" fmla="*/ 80009 w 139700"/>
              <a:gd name="T11" fmla="*/ 83820 h 416560"/>
              <a:gd name="T12" fmla="*/ 80009 w 139700"/>
              <a:gd name="T13" fmla="*/ 92293 h 416560"/>
              <a:gd name="T14" fmla="*/ 139445 w 139700"/>
              <a:gd name="T15" fmla="*/ 139446 h 416560"/>
              <a:gd name="T16" fmla="*/ 69329 w 139700"/>
              <a:gd name="T17" fmla="*/ 332232 h 416560"/>
              <a:gd name="T18" fmla="*/ 0 w 139700"/>
              <a:gd name="T19" fmla="*/ 275844 h 416560"/>
              <a:gd name="T20" fmla="*/ 59435 w 139700"/>
              <a:gd name="T21" fmla="*/ 396044 h 416560"/>
              <a:gd name="T22" fmla="*/ 59435 w 139700"/>
              <a:gd name="T23" fmla="*/ 332232 h 416560"/>
              <a:gd name="T24" fmla="*/ 69329 w 139700"/>
              <a:gd name="T25" fmla="*/ 332232 h 416560"/>
              <a:gd name="T26" fmla="*/ 69329 w 139700"/>
              <a:gd name="T27" fmla="*/ 83820 h 416560"/>
              <a:gd name="T28" fmla="*/ 59435 w 139700"/>
              <a:gd name="T29" fmla="*/ 83820 h 416560"/>
              <a:gd name="T30" fmla="*/ 59435 w 139700"/>
              <a:gd name="T31" fmla="*/ 91757 h 416560"/>
              <a:gd name="T32" fmla="*/ 69329 w 139700"/>
              <a:gd name="T33" fmla="*/ 83820 h 416560"/>
              <a:gd name="T34" fmla="*/ 80009 w 139700"/>
              <a:gd name="T35" fmla="*/ 323642 h 416560"/>
              <a:gd name="T36" fmla="*/ 80009 w 139700"/>
              <a:gd name="T37" fmla="*/ 92293 h 416560"/>
              <a:gd name="T38" fmla="*/ 69329 w 139700"/>
              <a:gd name="T39" fmla="*/ 83820 h 416560"/>
              <a:gd name="T40" fmla="*/ 59435 w 139700"/>
              <a:gd name="T41" fmla="*/ 91757 h 416560"/>
              <a:gd name="T42" fmla="*/ 59435 w 139700"/>
              <a:gd name="T43" fmla="*/ 324185 h 416560"/>
              <a:gd name="T44" fmla="*/ 69329 w 139700"/>
              <a:gd name="T45" fmla="*/ 332232 h 416560"/>
              <a:gd name="T46" fmla="*/ 80009 w 139700"/>
              <a:gd name="T47" fmla="*/ 323642 h 416560"/>
              <a:gd name="T48" fmla="*/ 80009 w 139700"/>
              <a:gd name="T49" fmla="*/ 394694 h 416560"/>
              <a:gd name="T50" fmla="*/ 80009 w 139700"/>
              <a:gd name="T51" fmla="*/ 332232 h 416560"/>
              <a:gd name="T52" fmla="*/ 59435 w 139700"/>
              <a:gd name="T53" fmla="*/ 332232 h 416560"/>
              <a:gd name="T54" fmla="*/ 59435 w 139700"/>
              <a:gd name="T55" fmla="*/ 396044 h 416560"/>
              <a:gd name="T56" fmla="*/ 69329 w 139700"/>
              <a:gd name="T57" fmla="*/ 416052 h 416560"/>
              <a:gd name="T58" fmla="*/ 80009 w 139700"/>
              <a:gd name="T59" fmla="*/ 394694 h 416560"/>
              <a:gd name="T60" fmla="*/ 80009 w 139700"/>
              <a:gd name="T61" fmla="*/ 92293 h 416560"/>
              <a:gd name="T62" fmla="*/ 80009 w 139700"/>
              <a:gd name="T63" fmla="*/ 83820 h 416560"/>
              <a:gd name="T64" fmla="*/ 69329 w 139700"/>
              <a:gd name="T65" fmla="*/ 83820 h 416560"/>
              <a:gd name="T66" fmla="*/ 80009 w 139700"/>
              <a:gd name="T67" fmla="*/ 92293 h 416560"/>
              <a:gd name="T68" fmla="*/ 139445 w 139700"/>
              <a:gd name="T69" fmla="*/ 275844 h 416560"/>
              <a:gd name="T70" fmla="*/ 69329 w 139700"/>
              <a:gd name="T71" fmla="*/ 332232 h 416560"/>
              <a:gd name="T72" fmla="*/ 80009 w 139700"/>
              <a:gd name="T73" fmla="*/ 332232 h 416560"/>
              <a:gd name="T74" fmla="*/ 80009 w 139700"/>
              <a:gd name="T75" fmla="*/ 394694 h 416560"/>
              <a:gd name="T76" fmla="*/ 139445 w 139700"/>
              <a:gd name="T77" fmla="*/ 275844 h 41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9700" h="416560">
                <a:moveTo>
                  <a:pt x="139445" y="139446"/>
                </a:moveTo>
                <a:lnTo>
                  <a:pt x="69329" y="0"/>
                </a:lnTo>
                <a:lnTo>
                  <a:pt x="0" y="139446"/>
                </a:lnTo>
                <a:lnTo>
                  <a:pt x="59435" y="91757"/>
                </a:lnTo>
                <a:lnTo>
                  <a:pt x="59435" y="83820"/>
                </a:lnTo>
                <a:lnTo>
                  <a:pt x="80009" y="83820"/>
                </a:lnTo>
                <a:lnTo>
                  <a:pt x="80009" y="92293"/>
                </a:lnTo>
                <a:lnTo>
                  <a:pt x="139445" y="139446"/>
                </a:lnTo>
                <a:close/>
              </a:path>
              <a:path w="139700" h="416560">
                <a:moveTo>
                  <a:pt x="69329" y="332232"/>
                </a:moveTo>
                <a:lnTo>
                  <a:pt x="0" y="275844"/>
                </a:lnTo>
                <a:lnTo>
                  <a:pt x="59435" y="396044"/>
                </a:lnTo>
                <a:lnTo>
                  <a:pt x="59435" y="332232"/>
                </a:lnTo>
                <a:lnTo>
                  <a:pt x="69329" y="332232"/>
                </a:lnTo>
                <a:close/>
              </a:path>
              <a:path w="139700" h="416560">
                <a:moveTo>
                  <a:pt x="69329" y="83820"/>
                </a:moveTo>
                <a:lnTo>
                  <a:pt x="59435" y="83820"/>
                </a:lnTo>
                <a:lnTo>
                  <a:pt x="59435" y="91757"/>
                </a:lnTo>
                <a:lnTo>
                  <a:pt x="69329" y="83820"/>
                </a:lnTo>
                <a:close/>
              </a:path>
              <a:path w="139700" h="416560">
                <a:moveTo>
                  <a:pt x="80009" y="323642"/>
                </a:moveTo>
                <a:lnTo>
                  <a:pt x="80009" y="92293"/>
                </a:lnTo>
                <a:lnTo>
                  <a:pt x="69329" y="83820"/>
                </a:lnTo>
                <a:lnTo>
                  <a:pt x="59435" y="91757"/>
                </a:lnTo>
                <a:lnTo>
                  <a:pt x="59435" y="324185"/>
                </a:lnTo>
                <a:lnTo>
                  <a:pt x="69329" y="332232"/>
                </a:lnTo>
                <a:lnTo>
                  <a:pt x="80009" y="323642"/>
                </a:lnTo>
                <a:close/>
              </a:path>
              <a:path w="139700" h="416560">
                <a:moveTo>
                  <a:pt x="80009" y="394694"/>
                </a:moveTo>
                <a:lnTo>
                  <a:pt x="80009" y="332232"/>
                </a:lnTo>
                <a:lnTo>
                  <a:pt x="59435" y="332232"/>
                </a:lnTo>
                <a:lnTo>
                  <a:pt x="59435" y="396044"/>
                </a:lnTo>
                <a:lnTo>
                  <a:pt x="69329" y="416052"/>
                </a:lnTo>
                <a:lnTo>
                  <a:pt x="80009" y="394694"/>
                </a:lnTo>
                <a:close/>
              </a:path>
              <a:path w="139700" h="416560">
                <a:moveTo>
                  <a:pt x="80009" y="92293"/>
                </a:moveTo>
                <a:lnTo>
                  <a:pt x="80009" y="83820"/>
                </a:lnTo>
                <a:lnTo>
                  <a:pt x="69329" y="83820"/>
                </a:lnTo>
                <a:lnTo>
                  <a:pt x="80009" y="92293"/>
                </a:lnTo>
                <a:close/>
              </a:path>
              <a:path w="139700" h="416560">
                <a:moveTo>
                  <a:pt x="139445" y="275844"/>
                </a:moveTo>
                <a:lnTo>
                  <a:pt x="69329" y="332232"/>
                </a:lnTo>
                <a:lnTo>
                  <a:pt x="80009" y="332232"/>
                </a:lnTo>
                <a:lnTo>
                  <a:pt x="80009" y="394694"/>
                </a:lnTo>
                <a:lnTo>
                  <a:pt x="139445" y="2758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 name="object 19">
            <a:extLst>
              <a:ext uri="{FF2B5EF4-FFF2-40B4-BE49-F238E27FC236}">
                <a16:creationId xmlns:a16="http://schemas.microsoft.com/office/drawing/2014/main" id="{EA6D4CF5-F221-4689-8081-4DA21C9F335B}"/>
              </a:ext>
            </a:extLst>
          </p:cNvPr>
          <p:cNvSpPr txBox="1"/>
          <p:nvPr/>
        </p:nvSpPr>
        <p:spPr>
          <a:xfrm>
            <a:off x="8483601" y="1404938"/>
            <a:ext cx="430213" cy="361950"/>
          </a:xfrm>
          <a:prstGeom prst="rect">
            <a:avLst/>
          </a:prstGeom>
        </p:spPr>
        <p:txBody>
          <a:bodyPr lIns="0" tIns="12700" rIns="0" bIns="0">
            <a:spAutoFit/>
          </a:bodyPr>
          <a:lstStyle/>
          <a:p>
            <a:pPr marL="12700">
              <a:spcBef>
                <a:spcPts val="100"/>
              </a:spcBef>
              <a:defRPr/>
            </a:pPr>
            <a:r>
              <a:rPr sz="2200" b="1" spc="-5" dirty="0">
                <a:latin typeface="Times New Roman"/>
                <a:cs typeface="Times New Roman"/>
              </a:rPr>
              <a:t>M2</a:t>
            </a:r>
            <a:endParaRPr sz="2200">
              <a:latin typeface="Times New Roman"/>
              <a:cs typeface="Times New Roman"/>
            </a:endParaRPr>
          </a:p>
        </p:txBody>
      </p:sp>
      <p:graphicFrame>
        <p:nvGraphicFramePr>
          <p:cNvPr id="18" name="object 20">
            <a:extLst>
              <a:ext uri="{FF2B5EF4-FFF2-40B4-BE49-F238E27FC236}">
                <a16:creationId xmlns:a16="http://schemas.microsoft.com/office/drawing/2014/main" id="{C7B5D3A5-2E4D-4D74-AD08-C85B9DA05CAC}"/>
              </a:ext>
            </a:extLst>
          </p:cNvPr>
          <p:cNvGraphicFramePr>
            <a:graphicFrameLocks noGrp="1"/>
          </p:cNvGraphicFramePr>
          <p:nvPr/>
        </p:nvGraphicFramePr>
        <p:xfrm>
          <a:off x="8286751" y="1812926"/>
          <a:ext cx="792163" cy="3756025"/>
        </p:xfrm>
        <a:graphic>
          <a:graphicData uri="http://schemas.openxmlformats.org/drawingml/2006/table">
            <a:tbl>
              <a:tblPr firstRow="1" bandRow="1">
                <a:tableStyleId>{2D5ABB26-0587-4C30-8999-92F81FD0307C}</a:tableStyleId>
              </a:tblPr>
              <a:tblGrid>
                <a:gridCol w="792163">
                  <a:extLst>
                    <a:ext uri="{9D8B030D-6E8A-4147-A177-3AD203B41FA5}">
                      <a16:colId xmlns:a16="http://schemas.microsoft.com/office/drawing/2014/main" val="20000"/>
                    </a:ext>
                  </a:extLst>
                </a:gridCol>
              </a:tblGrid>
              <a:tr h="470694">
                <a:tc>
                  <a:txBody>
                    <a:bodyPr/>
                    <a:lstStyle/>
                    <a:p>
                      <a:pPr marL="31750" algn="ctr">
                        <a:lnSpc>
                          <a:spcPct val="100000"/>
                        </a:lnSpc>
                        <a:spcBef>
                          <a:spcPts val="459"/>
                        </a:spcBef>
                      </a:pPr>
                      <a:r>
                        <a:rPr sz="2200" b="1" dirty="0">
                          <a:latin typeface="Times New Roman"/>
                          <a:cs typeface="Times New Roman"/>
                        </a:rPr>
                        <a:t>16</a:t>
                      </a:r>
                      <a:endParaRPr sz="2200">
                        <a:latin typeface="Times New Roman"/>
                        <a:cs typeface="Times New Roman"/>
                      </a:endParaRPr>
                    </a:p>
                  </a:txBody>
                  <a:tcPr marL="0" marR="0" marT="58439"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68789">
                <a:tc>
                  <a:txBody>
                    <a:bodyPr/>
                    <a:lstStyle/>
                    <a:p>
                      <a:pPr marL="31750" algn="ctr">
                        <a:lnSpc>
                          <a:spcPct val="100000"/>
                        </a:lnSpc>
                        <a:spcBef>
                          <a:spcPts val="450"/>
                        </a:spcBef>
                      </a:pPr>
                      <a:r>
                        <a:rPr sz="2200" b="1" dirty="0">
                          <a:latin typeface="Times New Roman"/>
                          <a:cs typeface="Times New Roman"/>
                        </a:rPr>
                        <a:t>17</a:t>
                      </a:r>
                      <a:endParaRPr sz="2200">
                        <a:latin typeface="Times New Roman"/>
                        <a:cs typeface="Times New Roman"/>
                      </a:endParaRPr>
                    </a:p>
                  </a:txBody>
                  <a:tcPr marL="0" marR="0" marT="5716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70059">
                <a:tc>
                  <a:txBody>
                    <a:bodyPr/>
                    <a:lstStyle/>
                    <a:p>
                      <a:pPr marL="31750" algn="ctr">
                        <a:lnSpc>
                          <a:spcPct val="100000"/>
                        </a:lnSpc>
                        <a:spcBef>
                          <a:spcPts val="459"/>
                        </a:spcBef>
                      </a:pPr>
                      <a:r>
                        <a:rPr sz="2200" b="1" dirty="0">
                          <a:latin typeface="Times New Roman"/>
                          <a:cs typeface="Times New Roman"/>
                        </a:rPr>
                        <a:t>18</a:t>
                      </a:r>
                      <a:endParaRPr sz="2200">
                        <a:latin typeface="Times New Roman"/>
                        <a:cs typeface="Times New Roman"/>
                      </a:endParaRPr>
                    </a:p>
                  </a:txBody>
                  <a:tcPr marL="0" marR="0" marT="5843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68154">
                <a:tc>
                  <a:txBody>
                    <a:bodyPr/>
                    <a:lstStyle/>
                    <a:p>
                      <a:pPr marL="31750" algn="ctr">
                        <a:lnSpc>
                          <a:spcPct val="100000"/>
                        </a:lnSpc>
                        <a:spcBef>
                          <a:spcPts val="455"/>
                        </a:spcBef>
                      </a:pPr>
                      <a:r>
                        <a:rPr sz="2200" b="1" dirty="0">
                          <a:latin typeface="Times New Roman"/>
                          <a:cs typeface="Times New Roman"/>
                        </a:rPr>
                        <a:t>19</a:t>
                      </a:r>
                      <a:endParaRPr sz="2200">
                        <a:latin typeface="Times New Roman"/>
                        <a:cs typeface="Times New Roman"/>
                      </a:endParaRPr>
                    </a:p>
                  </a:txBody>
                  <a:tcPr marL="0" marR="0" marT="578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70694">
                <a:tc>
                  <a:txBody>
                    <a:bodyPr/>
                    <a:lstStyle/>
                    <a:p>
                      <a:pPr marL="31750" algn="ctr">
                        <a:lnSpc>
                          <a:spcPct val="100000"/>
                        </a:lnSpc>
                        <a:spcBef>
                          <a:spcPts val="459"/>
                        </a:spcBef>
                      </a:pPr>
                      <a:r>
                        <a:rPr sz="2200" b="1" dirty="0">
                          <a:latin typeface="Times New Roman"/>
                          <a:cs typeface="Times New Roman"/>
                        </a:rPr>
                        <a:t>20</a:t>
                      </a:r>
                      <a:endParaRPr sz="2200">
                        <a:latin typeface="Times New Roman"/>
                        <a:cs typeface="Times New Roman"/>
                      </a:endParaRPr>
                    </a:p>
                  </a:txBody>
                  <a:tcPr marL="0" marR="0" marT="5843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154">
                <a:tc>
                  <a:txBody>
                    <a:bodyPr/>
                    <a:lstStyle/>
                    <a:p>
                      <a:pPr marL="31750" algn="ctr">
                        <a:lnSpc>
                          <a:spcPct val="100000"/>
                        </a:lnSpc>
                        <a:spcBef>
                          <a:spcPts val="455"/>
                        </a:spcBef>
                      </a:pPr>
                      <a:r>
                        <a:rPr sz="2200" b="1" dirty="0">
                          <a:latin typeface="Times New Roman"/>
                          <a:cs typeface="Times New Roman"/>
                        </a:rPr>
                        <a:t>21</a:t>
                      </a:r>
                      <a:endParaRPr sz="2200">
                        <a:latin typeface="Times New Roman"/>
                        <a:cs typeface="Times New Roman"/>
                      </a:endParaRPr>
                    </a:p>
                  </a:txBody>
                  <a:tcPr marL="0" marR="0" marT="578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70694">
                <a:tc>
                  <a:txBody>
                    <a:bodyPr/>
                    <a:lstStyle/>
                    <a:p>
                      <a:pPr marL="31750" algn="ctr">
                        <a:lnSpc>
                          <a:spcPct val="100000"/>
                        </a:lnSpc>
                        <a:spcBef>
                          <a:spcPts val="459"/>
                        </a:spcBef>
                      </a:pPr>
                      <a:r>
                        <a:rPr sz="2200" b="1" dirty="0">
                          <a:latin typeface="Times New Roman"/>
                          <a:cs typeface="Times New Roman"/>
                        </a:rPr>
                        <a:t>22</a:t>
                      </a:r>
                      <a:endParaRPr sz="2200">
                        <a:latin typeface="Times New Roman"/>
                        <a:cs typeface="Times New Roman"/>
                      </a:endParaRPr>
                    </a:p>
                  </a:txBody>
                  <a:tcPr marL="0" marR="0" marT="5843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68789">
                <a:tc>
                  <a:txBody>
                    <a:bodyPr/>
                    <a:lstStyle/>
                    <a:p>
                      <a:pPr marL="31750" algn="ctr">
                        <a:lnSpc>
                          <a:spcPct val="100000"/>
                        </a:lnSpc>
                        <a:spcBef>
                          <a:spcPts val="450"/>
                        </a:spcBef>
                      </a:pPr>
                      <a:r>
                        <a:rPr sz="2200" b="1" dirty="0">
                          <a:latin typeface="Times New Roman"/>
                          <a:cs typeface="Times New Roman"/>
                        </a:rPr>
                        <a:t>23</a:t>
                      </a:r>
                      <a:endParaRPr sz="2200">
                        <a:latin typeface="Times New Roman"/>
                        <a:cs typeface="Times New Roman"/>
                      </a:endParaRPr>
                    </a:p>
                  </a:txBody>
                  <a:tcPr marL="0" marR="0" marT="57169"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7"/>
                  </a:ext>
                </a:extLst>
              </a:tr>
            </a:tbl>
          </a:graphicData>
        </a:graphic>
      </p:graphicFrame>
      <p:sp>
        <p:nvSpPr>
          <p:cNvPr id="21577" name="object 21">
            <a:extLst>
              <a:ext uri="{FF2B5EF4-FFF2-40B4-BE49-F238E27FC236}">
                <a16:creationId xmlns:a16="http://schemas.microsoft.com/office/drawing/2014/main" id="{5C2E4903-4B99-43C3-8242-DDC2AB326A52}"/>
              </a:ext>
            </a:extLst>
          </p:cNvPr>
          <p:cNvSpPr>
            <a:spLocks/>
          </p:cNvSpPr>
          <p:nvPr/>
        </p:nvSpPr>
        <p:spPr bwMode="auto">
          <a:xfrm>
            <a:off x="8626475" y="5599114"/>
            <a:ext cx="139700" cy="415925"/>
          </a:xfrm>
          <a:custGeom>
            <a:avLst/>
            <a:gdLst>
              <a:gd name="T0" fmla="*/ 140207 w 140334"/>
              <a:gd name="T1" fmla="*/ 140207 h 416560"/>
              <a:gd name="T2" fmla="*/ 70091 w 140334"/>
              <a:gd name="T3" fmla="*/ 0 h 416560"/>
              <a:gd name="T4" fmla="*/ 0 w 140334"/>
              <a:gd name="T5" fmla="*/ 140207 h 416560"/>
              <a:gd name="T6" fmla="*/ 59434 w 140334"/>
              <a:gd name="T7" fmla="*/ 92393 h 416560"/>
              <a:gd name="T8" fmla="*/ 59434 w 140334"/>
              <a:gd name="T9" fmla="*/ 83819 h 416560"/>
              <a:gd name="T10" fmla="*/ 80771 w 140334"/>
              <a:gd name="T11" fmla="*/ 83819 h 416560"/>
              <a:gd name="T12" fmla="*/ 80771 w 140334"/>
              <a:gd name="T13" fmla="*/ 92409 h 416560"/>
              <a:gd name="T14" fmla="*/ 140207 w 140334"/>
              <a:gd name="T15" fmla="*/ 140207 h 416560"/>
              <a:gd name="T16" fmla="*/ 70091 w 140334"/>
              <a:gd name="T17" fmla="*/ 332231 h 416560"/>
              <a:gd name="T18" fmla="*/ 0 w 140334"/>
              <a:gd name="T19" fmla="*/ 276605 h 416560"/>
              <a:gd name="T20" fmla="*/ 59434 w 140334"/>
              <a:gd name="T21" fmla="*/ 394850 h 416560"/>
              <a:gd name="T22" fmla="*/ 59434 w 140334"/>
              <a:gd name="T23" fmla="*/ 332231 h 416560"/>
              <a:gd name="T24" fmla="*/ 70091 w 140334"/>
              <a:gd name="T25" fmla="*/ 332231 h 416560"/>
              <a:gd name="T26" fmla="*/ 70091 w 140334"/>
              <a:gd name="T27" fmla="*/ 83819 h 416560"/>
              <a:gd name="T28" fmla="*/ 59434 w 140334"/>
              <a:gd name="T29" fmla="*/ 83819 h 416560"/>
              <a:gd name="T30" fmla="*/ 59434 w 140334"/>
              <a:gd name="T31" fmla="*/ 92393 h 416560"/>
              <a:gd name="T32" fmla="*/ 70091 w 140334"/>
              <a:gd name="T33" fmla="*/ 83819 h 416560"/>
              <a:gd name="T34" fmla="*/ 80771 w 140334"/>
              <a:gd name="T35" fmla="*/ 323758 h 416560"/>
              <a:gd name="T36" fmla="*/ 80771 w 140334"/>
              <a:gd name="T37" fmla="*/ 92409 h 416560"/>
              <a:gd name="T38" fmla="*/ 70091 w 140334"/>
              <a:gd name="T39" fmla="*/ 83819 h 416560"/>
              <a:gd name="T40" fmla="*/ 59434 w 140334"/>
              <a:gd name="T41" fmla="*/ 92393 h 416560"/>
              <a:gd name="T42" fmla="*/ 59434 w 140334"/>
              <a:gd name="T43" fmla="*/ 323774 h 416560"/>
              <a:gd name="T44" fmla="*/ 70091 w 140334"/>
              <a:gd name="T45" fmla="*/ 332231 h 416560"/>
              <a:gd name="T46" fmla="*/ 80771 w 140334"/>
              <a:gd name="T47" fmla="*/ 323758 h 416560"/>
              <a:gd name="T48" fmla="*/ 80771 w 140334"/>
              <a:gd name="T49" fmla="*/ 394810 h 416560"/>
              <a:gd name="T50" fmla="*/ 80771 w 140334"/>
              <a:gd name="T51" fmla="*/ 332231 h 416560"/>
              <a:gd name="T52" fmla="*/ 59434 w 140334"/>
              <a:gd name="T53" fmla="*/ 332231 h 416560"/>
              <a:gd name="T54" fmla="*/ 59434 w 140334"/>
              <a:gd name="T55" fmla="*/ 394850 h 416560"/>
              <a:gd name="T56" fmla="*/ 70091 w 140334"/>
              <a:gd name="T57" fmla="*/ 416051 h 416560"/>
              <a:gd name="T58" fmla="*/ 80771 w 140334"/>
              <a:gd name="T59" fmla="*/ 394810 h 416560"/>
              <a:gd name="T60" fmla="*/ 80771 w 140334"/>
              <a:gd name="T61" fmla="*/ 92409 h 416560"/>
              <a:gd name="T62" fmla="*/ 80771 w 140334"/>
              <a:gd name="T63" fmla="*/ 83819 h 416560"/>
              <a:gd name="T64" fmla="*/ 70091 w 140334"/>
              <a:gd name="T65" fmla="*/ 83819 h 416560"/>
              <a:gd name="T66" fmla="*/ 80771 w 140334"/>
              <a:gd name="T67" fmla="*/ 92409 h 416560"/>
              <a:gd name="T68" fmla="*/ 140207 w 140334"/>
              <a:gd name="T69" fmla="*/ 276605 h 416560"/>
              <a:gd name="T70" fmla="*/ 70091 w 140334"/>
              <a:gd name="T71" fmla="*/ 332231 h 416560"/>
              <a:gd name="T72" fmla="*/ 80771 w 140334"/>
              <a:gd name="T73" fmla="*/ 332231 h 416560"/>
              <a:gd name="T74" fmla="*/ 80771 w 140334"/>
              <a:gd name="T75" fmla="*/ 394810 h 416560"/>
              <a:gd name="T76" fmla="*/ 140207 w 140334"/>
              <a:gd name="T77" fmla="*/ 276605 h 41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334" h="416560">
                <a:moveTo>
                  <a:pt x="140207" y="140207"/>
                </a:moveTo>
                <a:lnTo>
                  <a:pt x="70091" y="0"/>
                </a:lnTo>
                <a:lnTo>
                  <a:pt x="0" y="140207"/>
                </a:lnTo>
                <a:lnTo>
                  <a:pt x="59434" y="92393"/>
                </a:lnTo>
                <a:lnTo>
                  <a:pt x="59434" y="83819"/>
                </a:lnTo>
                <a:lnTo>
                  <a:pt x="80771" y="83819"/>
                </a:lnTo>
                <a:lnTo>
                  <a:pt x="80771" y="92409"/>
                </a:lnTo>
                <a:lnTo>
                  <a:pt x="140207" y="140207"/>
                </a:lnTo>
                <a:close/>
              </a:path>
              <a:path w="140334" h="416560">
                <a:moveTo>
                  <a:pt x="70091" y="332231"/>
                </a:moveTo>
                <a:lnTo>
                  <a:pt x="0" y="276605"/>
                </a:lnTo>
                <a:lnTo>
                  <a:pt x="59434" y="394850"/>
                </a:lnTo>
                <a:lnTo>
                  <a:pt x="59434" y="332231"/>
                </a:lnTo>
                <a:lnTo>
                  <a:pt x="70091" y="332231"/>
                </a:lnTo>
                <a:close/>
              </a:path>
              <a:path w="140334" h="416560">
                <a:moveTo>
                  <a:pt x="70091" y="83819"/>
                </a:moveTo>
                <a:lnTo>
                  <a:pt x="59434" y="83819"/>
                </a:lnTo>
                <a:lnTo>
                  <a:pt x="59434" y="92393"/>
                </a:lnTo>
                <a:lnTo>
                  <a:pt x="70091" y="83819"/>
                </a:lnTo>
                <a:close/>
              </a:path>
              <a:path w="140334" h="416560">
                <a:moveTo>
                  <a:pt x="80771" y="323758"/>
                </a:moveTo>
                <a:lnTo>
                  <a:pt x="80771" y="92409"/>
                </a:lnTo>
                <a:lnTo>
                  <a:pt x="70091" y="83819"/>
                </a:lnTo>
                <a:lnTo>
                  <a:pt x="59434" y="92393"/>
                </a:lnTo>
                <a:lnTo>
                  <a:pt x="59434" y="323774"/>
                </a:lnTo>
                <a:lnTo>
                  <a:pt x="70091" y="332231"/>
                </a:lnTo>
                <a:lnTo>
                  <a:pt x="80771" y="323758"/>
                </a:lnTo>
                <a:close/>
              </a:path>
              <a:path w="140334" h="416560">
                <a:moveTo>
                  <a:pt x="80771" y="394810"/>
                </a:moveTo>
                <a:lnTo>
                  <a:pt x="80771" y="332231"/>
                </a:lnTo>
                <a:lnTo>
                  <a:pt x="59434" y="332231"/>
                </a:lnTo>
                <a:lnTo>
                  <a:pt x="59434" y="394850"/>
                </a:lnTo>
                <a:lnTo>
                  <a:pt x="70091" y="416051"/>
                </a:lnTo>
                <a:lnTo>
                  <a:pt x="80771" y="394810"/>
                </a:lnTo>
                <a:close/>
              </a:path>
              <a:path w="140334" h="416560">
                <a:moveTo>
                  <a:pt x="80771" y="92409"/>
                </a:moveTo>
                <a:lnTo>
                  <a:pt x="80771" y="83819"/>
                </a:lnTo>
                <a:lnTo>
                  <a:pt x="70091" y="83819"/>
                </a:lnTo>
                <a:lnTo>
                  <a:pt x="80771" y="92409"/>
                </a:lnTo>
                <a:close/>
              </a:path>
              <a:path w="140334" h="416560">
                <a:moveTo>
                  <a:pt x="140207" y="276605"/>
                </a:moveTo>
                <a:lnTo>
                  <a:pt x="70091" y="332231"/>
                </a:lnTo>
                <a:lnTo>
                  <a:pt x="80771" y="332231"/>
                </a:lnTo>
                <a:lnTo>
                  <a:pt x="80771" y="394810"/>
                </a:lnTo>
                <a:lnTo>
                  <a:pt x="140207" y="2766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0" name="object 22">
            <a:extLst>
              <a:ext uri="{FF2B5EF4-FFF2-40B4-BE49-F238E27FC236}">
                <a16:creationId xmlns:a16="http://schemas.microsoft.com/office/drawing/2014/main" id="{747B25B0-A137-4325-A90B-F47F05CBF5DA}"/>
              </a:ext>
            </a:extLst>
          </p:cNvPr>
          <p:cNvSpPr txBox="1"/>
          <p:nvPr/>
        </p:nvSpPr>
        <p:spPr>
          <a:xfrm>
            <a:off x="9779001" y="1404938"/>
            <a:ext cx="428625" cy="361950"/>
          </a:xfrm>
          <a:prstGeom prst="rect">
            <a:avLst/>
          </a:prstGeom>
        </p:spPr>
        <p:txBody>
          <a:bodyPr lIns="0" tIns="12700" rIns="0" bIns="0">
            <a:spAutoFit/>
          </a:bodyPr>
          <a:lstStyle/>
          <a:p>
            <a:pPr marL="12700">
              <a:spcBef>
                <a:spcPts val="100"/>
              </a:spcBef>
              <a:defRPr/>
            </a:pPr>
            <a:r>
              <a:rPr sz="2200" b="1" spc="-5" dirty="0">
                <a:latin typeface="Times New Roman"/>
                <a:cs typeface="Times New Roman"/>
              </a:rPr>
              <a:t>M3</a:t>
            </a:r>
            <a:endParaRPr sz="2200">
              <a:latin typeface="Times New Roman"/>
              <a:cs typeface="Times New Roman"/>
            </a:endParaRPr>
          </a:p>
        </p:txBody>
      </p:sp>
      <p:graphicFrame>
        <p:nvGraphicFramePr>
          <p:cNvPr id="21" name="object 23">
            <a:extLst>
              <a:ext uri="{FF2B5EF4-FFF2-40B4-BE49-F238E27FC236}">
                <a16:creationId xmlns:a16="http://schemas.microsoft.com/office/drawing/2014/main" id="{9459CF65-870A-4F8E-A3ED-335F821CB598}"/>
              </a:ext>
            </a:extLst>
          </p:cNvPr>
          <p:cNvGraphicFramePr>
            <a:graphicFrameLocks noGrp="1"/>
          </p:cNvGraphicFramePr>
          <p:nvPr/>
        </p:nvGraphicFramePr>
        <p:xfrm>
          <a:off x="9582151" y="1812925"/>
          <a:ext cx="790575" cy="3752850"/>
        </p:xfrm>
        <a:graphic>
          <a:graphicData uri="http://schemas.openxmlformats.org/drawingml/2006/table">
            <a:tbl>
              <a:tblPr firstRow="1" bandRow="1">
                <a:tableStyleId>{2D5ABB26-0587-4C30-8999-92F81FD0307C}</a:tableStyleId>
              </a:tblPr>
              <a:tblGrid>
                <a:gridCol w="790575">
                  <a:extLst>
                    <a:ext uri="{9D8B030D-6E8A-4147-A177-3AD203B41FA5}">
                      <a16:colId xmlns:a16="http://schemas.microsoft.com/office/drawing/2014/main" val="20000"/>
                    </a:ext>
                  </a:extLst>
                </a:gridCol>
              </a:tblGrid>
              <a:tr h="470614">
                <a:tc>
                  <a:txBody>
                    <a:bodyPr/>
                    <a:lstStyle/>
                    <a:p>
                      <a:pPr marL="30480" algn="ctr">
                        <a:lnSpc>
                          <a:spcPct val="100000"/>
                        </a:lnSpc>
                        <a:spcBef>
                          <a:spcPts val="459"/>
                        </a:spcBef>
                      </a:pPr>
                      <a:r>
                        <a:rPr sz="2200" b="1" dirty="0">
                          <a:latin typeface="Times New Roman"/>
                          <a:cs typeface="Times New Roman"/>
                        </a:rPr>
                        <a:t>24</a:t>
                      </a:r>
                      <a:endParaRPr sz="2200">
                        <a:latin typeface="Times New Roman"/>
                        <a:cs typeface="Times New Roman"/>
                      </a:endParaRPr>
                    </a:p>
                  </a:txBody>
                  <a:tcPr marL="0" marR="0" marT="58429"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68074">
                <a:tc>
                  <a:txBody>
                    <a:bodyPr/>
                    <a:lstStyle/>
                    <a:p>
                      <a:pPr marL="30480" algn="ctr">
                        <a:lnSpc>
                          <a:spcPct val="100000"/>
                        </a:lnSpc>
                        <a:spcBef>
                          <a:spcPts val="450"/>
                        </a:spcBef>
                      </a:pPr>
                      <a:r>
                        <a:rPr sz="2200" b="1" dirty="0">
                          <a:latin typeface="Times New Roman"/>
                          <a:cs typeface="Times New Roman"/>
                        </a:rPr>
                        <a:t>25</a:t>
                      </a:r>
                      <a:endParaRPr sz="2200">
                        <a:latin typeface="Times New Roman"/>
                        <a:cs typeface="Times New Roman"/>
                      </a:endParaRPr>
                    </a:p>
                  </a:txBody>
                  <a:tcPr marL="0" marR="0" marT="5716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68709">
                <a:tc>
                  <a:txBody>
                    <a:bodyPr/>
                    <a:lstStyle/>
                    <a:p>
                      <a:pPr marL="30480" algn="ctr">
                        <a:lnSpc>
                          <a:spcPct val="100000"/>
                        </a:lnSpc>
                        <a:spcBef>
                          <a:spcPts val="455"/>
                        </a:spcBef>
                      </a:pPr>
                      <a:r>
                        <a:rPr sz="2200" b="1" dirty="0">
                          <a:latin typeface="Times New Roman"/>
                          <a:cs typeface="Times New Roman"/>
                        </a:rPr>
                        <a:t>26</a:t>
                      </a:r>
                      <a:endParaRPr sz="2200">
                        <a:latin typeface="Times New Roman"/>
                        <a:cs typeface="Times New Roman"/>
                      </a:endParaRPr>
                    </a:p>
                  </a:txBody>
                  <a:tcPr marL="0" marR="0" marT="5779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69980">
                <a:tc>
                  <a:txBody>
                    <a:bodyPr/>
                    <a:lstStyle/>
                    <a:p>
                      <a:pPr marL="30480" algn="ctr">
                        <a:lnSpc>
                          <a:spcPct val="100000"/>
                        </a:lnSpc>
                        <a:spcBef>
                          <a:spcPts val="459"/>
                        </a:spcBef>
                      </a:pPr>
                      <a:r>
                        <a:rPr sz="2200" b="1" dirty="0">
                          <a:latin typeface="Times New Roman"/>
                          <a:cs typeface="Times New Roman"/>
                        </a:rPr>
                        <a:t>27</a:t>
                      </a:r>
                      <a:endParaRPr sz="2200">
                        <a:latin typeface="Times New Roman"/>
                        <a:cs typeface="Times New Roman"/>
                      </a:endParaRPr>
                    </a:p>
                  </a:txBody>
                  <a:tcPr marL="0" marR="0" marT="5842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68709">
                <a:tc>
                  <a:txBody>
                    <a:bodyPr/>
                    <a:lstStyle/>
                    <a:p>
                      <a:pPr marL="30480" algn="ctr">
                        <a:lnSpc>
                          <a:spcPct val="100000"/>
                        </a:lnSpc>
                        <a:spcBef>
                          <a:spcPts val="455"/>
                        </a:spcBef>
                      </a:pPr>
                      <a:r>
                        <a:rPr sz="2200" b="1" dirty="0">
                          <a:latin typeface="Times New Roman"/>
                          <a:cs typeface="Times New Roman"/>
                        </a:rPr>
                        <a:t>28</a:t>
                      </a:r>
                      <a:endParaRPr sz="2200">
                        <a:latin typeface="Times New Roman"/>
                        <a:cs typeface="Times New Roman"/>
                      </a:endParaRPr>
                    </a:p>
                  </a:txBody>
                  <a:tcPr marL="0" marR="0" marT="5779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68074">
                <a:tc>
                  <a:txBody>
                    <a:bodyPr/>
                    <a:lstStyle/>
                    <a:p>
                      <a:pPr marL="30480" algn="ctr">
                        <a:lnSpc>
                          <a:spcPct val="100000"/>
                        </a:lnSpc>
                        <a:spcBef>
                          <a:spcPts val="450"/>
                        </a:spcBef>
                      </a:pPr>
                      <a:r>
                        <a:rPr sz="2200" b="1" dirty="0">
                          <a:latin typeface="Times New Roman"/>
                          <a:cs typeface="Times New Roman"/>
                        </a:rPr>
                        <a:t>29</a:t>
                      </a:r>
                      <a:endParaRPr sz="2200">
                        <a:latin typeface="Times New Roman"/>
                        <a:cs typeface="Times New Roman"/>
                      </a:endParaRPr>
                    </a:p>
                  </a:txBody>
                  <a:tcPr marL="0" marR="0" marT="5716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69980">
                <a:tc>
                  <a:txBody>
                    <a:bodyPr/>
                    <a:lstStyle/>
                    <a:p>
                      <a:pPr marL="30480" algn="ctr">
                        <a:lnSpc>
                          <a:spcPct val="100000"/>
                        </a:lnSpc>
                        <a:spcBef>
                          <a:spcPts val="459"/>
                        </a:spcBef>
                      </a:pPr>
                      <a:r>
                        <a:rPr sz="2200" b="1" dirty="0">
                          <a:latin typeface="Times New Roman"/>
                          <a:cs typeface="Times New Roman"/>
                        </a:rPr>
                        <a:t>30</a:t>
                      </a:r>
                      <a:endParaRPr sz="2200">
                        <a:latin typeface="Times New Roman"/>
                        <a:cs typeface="Times New Roman"/>
                      </a:endParaRPr>
                    </a:p>
                  </a:txBody>
                  <a:tcPr marL="0" marR="0" marT="5842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68709">
                <a:tc>
                  <a:txBody>
                    <a:bodyPr/>
                    <a:lstStyle/>
                    <a:p>
                      <a:pPr marL="30480" algn="ctr">
                        <a:lnSpc>
                          <a:spcPct val="100000"/>
                        </a:lnSpc>
                        <a:spcBef>
                          <a:spcPts val="455"/>
                        </a:spcBef>
                      </a:pPr>
                      <a:r>
                        <a:rPr sz="2200" b="1" dirty="0">
                          <a:latin typeface="Times New Roman"/>
                          <a:cs typeface="Times New Roman"/>
                        </a:rPr>
                        <a:t>31</a:t>
                      </a:r>
                      <a:endParaRPr sz="2200">
                        <a:latin typeface="Times New Roman"/>
                        <a:cs typeface="Times New Roman"/>
                      </a:endParaRPr>
                    </a:p>
                  </a:txBody>
                  <a:tcPr marL="0" marR="0" marT="57795"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7"/>
                  </a:ext>
                </a:extLst>
              </a:tr>
            </a:tbl>
          </a:graphicData>
        </a:graphic>
      </p:graphicFrame>
      <p:sp>
        <p:nvSpPr>
          <p:cNvPr id="21599" name="object 24">
            <a:extLst>
              <a:ext uri="{FF2B5EF4-FFF2-40B4-BE49-F238E27FC236}">
                <a16:creationId xmlns:a16="http://schemas.microsoft.com/office/drawing/2014/main" id="{C36F177A-48B0-400A-836D-EAEBA37AB179}"/>
              </a:ext>
            </a:extLst>
          </p:cNvPr>
          <p:cNvSpPr>
            <a:spLocks/>
          </p:cNvSpPr>
          <p:nvPr/>
        </p:nvSpPr>
        <p:spPr bwMode="auto">
          <a:xfrm>
            <a:off x="9920289" y="5597526"/>
            <a:ext cx="141287" cy="415925"/>
          </a:xfrm>
          <a:custGeom>
            <a:avLst/>
            <a:gdLst>
              <a:gd name="T0" fmla="*/ 140220 w 140334"/>
              <a:gd name="T1" fmla="*/ 139445 h 416560"/>
              <a:gd name="T2" fmla="*/ 70103 w 140334"/>
              <a:gd name="T3" fmla="*/ 0 h 416560"/>
              <a:gd name="T4" fmla="*/ 0 w 140334"/>
              <a:gd name="T5" fmla="*/ 139445 h 416560"/>
              <a:gd name="T6" fmla="*/ 59448 w 140334"/>
              <a:gd name="T7" fmla="*/ 92274 h 416560"/>
              <a:gd name="T8" fmla="*/ 59448 w 140334"/>
              <a:gd name="T9" fmla="*/ 83819 h 416560"/>
              <a:gd name="T10" fmla="*/ 80022 w 140334"/>
              <a:gd name="T11" fmla="*/ 83819 h 416560"/>
              <a:gd name="T12" fmla="*/ 80022 w 140334"/>
              <a:gd name="T13" fmla="*/ 91688 h 416560"/>
              <a:gd name="T14" fmla="*/ 140220 w 140334"/>
              <a:gd name="T15" fmla="*/ 139445 h 416560"/>
              <a:gd name="T16" fmla="*/ 70103 w 140334"/>
              <a:gd name="T17" fmla="*/ 332231 h 416560"/>
              <a:gd name="T18" fmla="*/ 0 w 140334"/>
              <a:gd name="T19" fmla="*/ 275843 h 416560"/>
              <a:gd name="T20" fmla="*/ 59448 w 140334"/>
              <a:gd name="T21" fmla="*/ 394741 h 416560"/>
              <a:gd name="T22" fmla="*/ 59448 w 140334"/>
              <a:gd name="T23" fmla="*/ 332231 h 416560"/>
              <a:gd name="T24" fmla="*/ 70103 w 140334"/>
              <a:gd name="T25" fmla="*/ 332231 h 416560"/>
              <a:gd name="T26" fmla="*/ 70103 w 140334"/>
              <a:gd name="T27" fmla="*/ 83819 h 416560"/>
              <a:gd name="T28" fmla="*/ 59448 w 140334"/>
              <a:gd name="T29" fmla="*/ 83819 h 416560"/>
              <a:gd name="T30" fmla="*/ 59448 w 140334"/>
              <a:gd name="T31" fmla="*/ 92274 h 416560"/>
              <a:gd name="T32" fmla="*/ 70103 w 140334"/>
              <a:gd name="T33" fmla="*/ 83819 h 416560"/>
              <a:gd name="T34" fmla="*/ 80022 w 140334"/>
              <a:gd name="T35" fmla="*/ 324255 h 416560"/>
              <a:gd name="T36" fmla="*/ 80022 w 140334"/>
              <a:gd name="T37" fmla="*/ 91688 h 416560"/>
              <a:gd name="T38" fmla="*/ 70103 w 140334"/>
              <a:gd name="T39" fmla="*/ 83819 h 416560"/>
              <a:gd name="T40" fmla="*/ 59448 w 140334"/>
              <a:gd name="T41" fmla="*/ 92274 h 416560"/>
              <a:gd name="T42" fmla="*/ 59448 w 140334"/>
              <a:gd name="T43" fmla="*/ 323661 h 416560"/>
              <a:gd name="T44" fmla="*/ 70103 w 140334"/>
              <a:gd name="T45" fmla="*/ 332231 h 416560"/>
              <a:gd name="T46" fmla="*/ 80022 w 140334"/>
              <a:gd name="T47" fmla="*/ 324255 h 416560"/>
              <a:gd name="T48" fmla="*/ 80022 w 140334"/>
              <a:gd name="T49" fmla="*/ 396218 h 416560"/>
              <a:gd name="T50" fmla="*/ 80022 w 140334"/>
              <a:gd name="T51" fmla="*/ 332231 h 416560"/>
              <a:gd name="T52" fmla="*/ 59448 w 140334"/>
              <a:gd name="T53" fmla="*/ 332231 h 416560"/>
              <a:gd name="T54" fmla="*/ 59448 w 140334"/>
              <a:gd name="T55" fmla="*/ 394741 h 416560"/>
              <a:gd name="T56" fmla="*/ 70103 w 140334"/>
              <a:gd name="T57" fmla="*/ 416051 h 416560"/>
              <a:gd name="T58" fmla="*/ 80022 w 140334"/>
              <a:gd name="T59" fmla="*/ 396218 h 416560"/>
              <a:gd name="T60" fmla="*/ 80022 w 140334"/>
              <a:gd name="T61" fmla="*/ 91688 h 416560"/>
              <a:gd name="T62" fmla="*/ 80022 w 140334"/>
              <a:gd name="T63" fmla="*/ 83819 h 416560"/>
              <a:gd name="T64" fmla="*/ 70103 w 140334"/>
              <a:gd name="T65" fmla="*/ 83819 h 416560"/>
              <a:gd name="T66" fmla="*/ 80022 w 140334"/>
              <a:gd name="T67" fmla="*/ 91688 h 416560"/>
              <a:gd name="T68" fmla="*/ 140220 w 140334"/>
              <a:gd name="T69" fmla="*/ 275843 h 416560"/>
              <a:gd name="T70" fmla="*/ 70103 w 140334"/>
              <a:gd name="T71" fmla="*/ 332231 h 416560"/>
              <a:gd name="T72" fmla="*/ 80022 w 140334"/>
              <a:gd name="T73" fmla="*/ 332231 h 416560"/>
              <a:gd name="T74" fmla="*/ 80022 w 140334"/>
              <a:gd name="T75" fmla="*/ 396218 h 416560"/>
              <a:gd name="T76" fmla="*/ 140220 w 140334"/>
              <a:gd name="T77" fmla="*/ 275843 h 41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334" h="416560">
                <a:moveTo>
                  <a:pt x="140220" y="139445"/>
                </a:moveTo>
                <a:lnTo>
                  <a:pt x="70103" y="0"/>
                </a:lnTo>
                <a:lnTo>
                  <a:pt x="0" y="139445"/>
                </a:lnTo>
                <a:lnTo>
                  <a:pt x="59448" y="92274"/>
                </a:lnTo>
                <a:lnTo>
                  <a:pt x="59448" y="83819"/>
                </a:lnTo>
                <a:lnTo>
                  <a:pt x="80022" y="83819"/>
                </a:lnTo>
                <a:lnTo>
                  <a:pt x="80022" y="91688"/>
                </a:lnTo>
                <a:lnTo>
                  <a:pt x="140220" y="139445"/>
                </a:lnTo>
                <a:close/>
              </a:path>
              <a:path w="140334" h="416560">
                <a:moveTo>
                  <a:pt x="70103" y="332231"/>
                </a:moveTo>
                <a:lnTo>
                  <a:pt x="0" y="275843"/>
                </a:lnTo>
                <a:lnTo>
                  <a:pt x="59448" y="394741"/>
                </a:lnTo>
                <a:lnTo>
                  <a:pt x="59448" y="332231"/>
                </a:lnTo>
                <a:lnTo>
                  <a:pt x="70103" y="332231"/>
                </a:lnTo>
                <a:close/>
              </a:path>
              <a:path w="140334" h="416560">
                <a:moveTo>
                  <a:pt x="70103" y="83819"/>
                </a:moveTo>
                <a:lnTo>
                  <a:pt x="59448" y="83819"/>
                </a:lnTo>
                <a:lnTo>
                  <a:pt x="59448" y="92274"/>
                </a:lnTo>
                <a:lnTo>
                  <a:pt x="70103" y="83819"/>
                </a:lnTo>
                <a:close/>
              </a:path>
              <a:path w="140334" h="416560">
                <a:moveTo>
                  <a:pt x="80022" y="324255"/>
                </a:moveTo>
                <a:lnTo>
                  <a:pt x="80022" y="91688"/>
                </a:lnTo>
                <a:lnTo>
                  <a:pt x="70103" y="83819"/>
                </a:lnTo>
                <a:lnTo>
                  <a:pt x="59448" y="92274"/>
                </a:lnTo>
                <a:lnTo>
                  <a:pt x="59448" y="323661"/>
                </a:lnTo>
                <a:lnTo>
                  <a:pt x="70103" y="332231"/>
                </a:lnTo>
                <a:lnTo>
                  <a:pt x="80022" y="324255"/>
                </a:lnTo>
                <a:close/>
              </a:path>
              <a:path w="140334" h="416560">
                <a:moveTo>
                  <a:pt x="80022" y="396218"/>
                </a:moveTo>
                <a:lnTo>
                  <a:pt x="80022" y="332231"/>
                </a:lnTo>
                <a:lnTo>
                  <a:pt x="59448" y="332231"/>
                </a:lnTo>
                <a:lnTo>
                  <a:pt x="59448" y="394741"/>
                </a:lnTo>
                <a:lnTo>
                  <a:pt x="70103" y="416051"/>
                </a:lnTo>
                <a:lnTo>
                  <a:pt x="80022" y="396218"/>
                </a:lnTo>
                <a:close/>
              </a:path>
              <a:path w="140334" h="416560">
                <a:moveTo>
                  <a:pt x="80022" y="91688"/>
                </a:moveTo>
                <a:lnTo>
                  <a:pt x="80022" y="83819"/>
                </a:lnTo>
                <a:lnTo>
                  <a:pt x="70103" y="83819"/>
                </a:lnTo>
                <a:lnTo>
                  <a:pt x="80022" y="91688"/>
                </a:lnTo>
                <a:close/>
              </a:path>
              <a:path w="140334" h="416560">
                <a:moveTo>
                  <a:pt x="140220" y="275843"/>
                </a:moveTo>
                <a:lnTo>
                  <a:pt x="70103" y="332231"/>
                </a:lnTo>
                <a:lnTo>
                  <a:pt x="80022" y="332231"/>
                </a:lnTo>
                <a:lnTo>
                  <a:pt x="80022" y="396218"/>
                </a:lnTo>
                <a:lnTo>
                  <a:pt x="140220" y="2758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1600" name="object 25">
            <a:extLst>
              <a:ext uri="{FF2B5EF4-FFF2-40B4-BE49-F238E27FC236}">
                <a16:creationId xmlns:a16="http://schemas.microsoft.com/office/drawing/2014/main" id="{5B9E5BF4-9D62-4006-8B23-6F08C0B3BAE0}"/>
              </a:ext>
            </a:extLst>
          </p:cNvPr>
          <p:cNvSpPr>
            <a:spLocks/>
          </p:cNvSpPr>
          <p:nvPr/>
        </p:nvSpPr>
        <p:spPr bwMode="auto">
          <a:xfrm>
            <a:off x="8737601" y="671514"/>
            <a:ext cx="1527175" cy="452437"/>
          </a:xfrm>
          <a:custGeom>
            <a:avLst/>
            <a:gdLst>
              <a:gd name="T0" fmla="*/ 1527048 w 1527175"/>
              <a:gd name="T1" fmla="*/ 451866 h 452119"/>
              <a:gd name="T2" fmla="*/ 1527048 w 1527175"/>
              <a:gd name="T3" fmla="*/ 0 h 452119"/>
              <a:gd name="T4" fmla="*/ 0 w 1527175"/>
              <a:gd name="T5" fmla="*/ 0 h 452119"/>
              <a:gd name="T6" fmla="*/ 0 w 1527175"/>
              <a:gd name="T7" fmla="*/ 451866 h 452119"/>
              <a:gd name="T8" fmla="*/ 5333 w 1527175"/>
              <a:gd name="T9" fmla="*/ 451866 h 452119"/>
              <a:gd name="T10" fmla="*/ 5333 w 1527175"/>
              <a:gd name="T11" fmla="*/ 10668 h 452119"/>
              <a:gd name="T12" fmla="*/ 10667 w 1527175"/>
              <a:gd name="T13" fmla="*/ 5334 h 452119"/>
              <a:gd name="T14" fmla="*/ 10667 w 1527175"/>
              <a:gd name="T15" fmla="*/ 10668 h 452119"/>
              <a:gd name="T16" fmla="*/ 1517129 w 1527175"/>
              <a:gd name="T17" fmla="*/ 10668 h 452119"/>
              <a:gd name="T18" fmla="*/ 1517129 w 1527175"/>
              <a:gd name="T19" fmla="*/ 5334 h 452119"/>
              <a:gd name="T20" fmla="*/ 1521701 w 1527175"/>
              <a:gd name="T21" fmla="*/ 10668 h 452119"/>
              <a:gd name="T22" fmla="*/ 1521701 w 1527175"/>
              <a:gd name="T23" fmla="*/ 451866 h 452119"/>
              <a:gd name="T24" fmla="*/ 1527048 w 1527175"/>
              <a:gd name="T25" fmla="*/ 451866 h 452119"/>
              <a:gd name="T26" fmla="*/ 10667 w 1527175"/>
              <a:gd name="T27" fmla="*/ 10668 h 452119"/>
              <a:gd name="T28" fmla="*/ 10667 w 1527175"/>
              <a:gd name="T29" fmla="*/ 5334 h 452119"/>
              <a:gd name="T30" fmla="*/ 5333 w 1527175"/>
              <a:gd name="T31" fmla="*/ 10668 h 452119"/>
              <a:gd name="T32" fmla="*/ 10667 w 1527175"/>
              <a:gd name="T33" fmla="*/ 10668 h 452119"/>
              <a:gd name="T34" fmla="*/ 10667 w 1527175"/>
              <a:gd name="T35" fmla="*/ 441198 h 452119"/>
              <a:gd name="T36" fmla="*/ 10667 w 1527175"/>
              <a:gd name="T37" fmla="*/ 10668 h 452119"/>
              <a:gd name="T38" fmla="*/ 5333 w 1527175"/>
              <a:gd name="T39" fmla="*/ 10668 h 452119"/>
              <a:gd name="T40" fmla="*/ 5333 w 1527175"/>
              <a:gd name="T41" fmla="*/ 441198 h 452119"/>
              <a:gd name="T42" fmla="*/ 10667 w 1527175"/>
              <a:gd name="T43" fmla="*/ 441198 h 452119"/>
              <a:gd name="T44" fmla="*/ 1521701 w 1527175"/>
              <a:gd name="T45" fmla="*/ 441198 h 452119"/>
              <a:gd name="T46" fmla="*/ 5333 w 1527175"/>
              <a:gd name="T47" fmla="*/ 441198 h 452119"/>
              <a:gd name="T48" fmla="*/ 10667 w 1527175"/>
              <a:gd name="T49" fmla="*/ 446532 h 452119"/>
              <a:gd name="T50" fmla="*/ 10667 w 1527175"/>
              <a:gd name="T51" fmla="*/ 451866 h 452119"/>
              <a:gd name="T52" fmla="*/ 1517129 w 1527175"/>
              <a:gd name="T53" fmla="*/ 451866 h 452119"/>
              <a:gd name="T54" fmla="*/ 1517129 w 1527175"/>
              <a:gd name="T55" fmla="*/ 446532 h 452119"/>
              <a:gd name="T56" fmla="*/ 1521701 w 1527175"/>
              <a:gd name="T57" fmla="*/ 441198 h 452119"/>
              <a:gd name="T58" fmla="*/ 10667 w 1527175"/>
              <a:gd name="T59" fmla="*/ 451866 h 452119"/>
              <a:gd name="T60" fmla="*/ 10667 w 1527175"/>
              <a:gd name="T61" fmla="*/ 446532 h 452119"/>
              <a:gd name="T62" fmla="*/ 5333 w 1527175"/>
              <a:gd name="T63" fmla="*/ 441198 h 452119"/>
              <a:gd name="T64" fmla="*/ 5333 w 1527175"/>
              <a:gd name="T65" fmla="*/ 451866 h 452119"/>
              <a:gd name="T66" fmla="*/ 10667 w 1527175"/>
              <a:gd name="T67" fmla="*/ 451866 h 452119"/>
              <a:gd name="T68" fmla="*/ 1521701 w 1527175"/>
              <a:gd name="T69" fmla="*/ 10668 h 452119"/>
              <a:gd name="T70" fmla="*/ 1517129 w 1527175"/>
              <a:gd name="T71" fmla="*/ 5334 h 452119"/>
              <a:gd name="T72" fmla="*/ 1517129 w 1527175"/>
              <a:gd name="T73" fmla="*/ 10668 h 452119"/>
              <a:gd name="T74" fmla="*/ 1521701 w 1527175"/>
              <a:gd name="T75" fmla="*/ 10668 h 452119"/>
              <a:gd name="T76" fmla="*/ 1521701 w 1527175"/>
              <a:gd name="T77" fmla="*/ 441198 h 452119"/>
              <a:gd name="T78" fmla="*/ 1521701 w 1527175"/>
              <a:gd name="T79" fmla="*/ 10668 h 452119"/>
              <a:gd name="T80" fmla="*/ 1517129 w 1527175"/>
              <a:gd name="T81" fmla="*/ 10668 h 452119"/>
              <a:gd name="T82" fmla="*/ 1517129 w 1527175"/>
              <a:gd name="T83" fmla="*/ 441198 h 452119"/>
              <a:gd name="T84" fmla="*/ 1521701 w 1527175"/>
              <a:gd name="T85" fmla="*/ 441198 h 452119"/>
              <a:gd name="T86" fmla="*/ 1521701 w 1527175"/>
              <a:gd name="T87" fmla="*/ 451866 h 452119"/>
              <a:gd name="T88" fmla="*/ 1521701 w 1527175"/>
              <a:gd name="T89" fmla="*/ 441198 h 452119"/>
              <a:gd name="T90" fmla="*/ 1517129 w 1527175"/>
              <a:gd name="T91" fmla="*/ 446532 h 452119"/>
              <a:gd name="T92" fmla="*/ 1517129 w 1527175"/>
              <a:gd name="T93" fmla="*/ 451866 h 452119"/>
              <a:gd name="T94" fmla="*/ 1521701 w 1527175"/>
              <a:gd name="T95" fmla="*/ 451866 h 45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7175" h="452119">
                <a:moveTo>
                  <a:pt x="1527048" y="451866"/>
                </a:moveTo>
                <a:lnTo>
                  <a:pt x="1527048" y="0"/>
                </a:lnTo>
                <a:lnTo>
                  <a:pt x="0" y="0"/>
                </a:lnTo>
                <a:lnTo>
                  <a:pt x="0" y="451866"/>
                </a:lnTo>
                <a:lnTo>
                  <a:pt x="5333" y="451866"/>
                </a:lnTo>
                <a:lnTo>
                  <a:pt x="5333" y="10668"/>
                </a:lnTo>
                <a:lnTo>
                  <a:pt x="10667" y="5334"/>
                </a:lnTo>
                <a:lnTo>
                  <a:pt x="10667" y="10668"/>
                </a:lnTo>
                <a:lnTo>
                  <a:pt x="1517129" y="10668"/>
                </a:lnTo>
                <a:lnTo>
                  <a:pt x="1517129" y="5334"/>
                </a:lnTo>
                <a:lnTo>
                  <a:pt x="1521701" y="10668"/>
                </a:lnTo>
                <a:lnTo>
                  <a:pt x="1521701" y="451866"/>
                </a:lnTo>
                <a:lnTo>
                  <a:pt x="1527048" y="451866"/>
                </a:lnTo>
                <a:close/>
              </a:path>
              <a:path w="1527175" h="452119">
                <a:moveTo>
                  <a:pt x="10667" y="10668"/>
                </a:moveTo>
                <a:lnTo>
                  <a:pt x="10667" y="5334"/>
                </a:lnTo>
                <a:lnTo>
                  <a:pt x="5333" y="10668"/>
                </a:lnTo>
                <a:lnTo>
                  <a:pt x="10667" y="10668"/>
                </a:lnTo>
                <a:close/>
              </a:path>
              <a:path w="1527175" h="452119">
                <a:moveTo>
                  <a:pt x="10667" y="441198"/>
                </a:moveTo>
                <a:lnTo>
                  <a:pt x="10667" y="10668"/>
                </a:lnTo>
                <a:lnTo>
                  <a:pt x="5333" y="10668"/>
                </a:lnTo>
                <a:lnTo>
                  <a:pt x="5333" y="441198"/>
                </a:lnTo>
                <a:lnTo>
                  <a:pt x="10667" y="441198"/>
                </a:lnTo>
                <a:close/>
              </a:path>
              <a:path w="1527175" h="452119">
                <a:moveTo>
                  <a:pt x="1521701" y="441198"/>
                </a:moveTo>
                <a:lnTo>
                  <a:pt x="5333" y="441198"/>
                </a:lnTo>
                <a:lnTo>
                  <a:pt x="10667" y="446532"/>
                </a:lnTo>
                <a:lnTo>
                  <a:pt x="10667" y="451866"/>
                </a:lnTo>
                <a:lnTo>
                  <a:pt x="1517129" y="451866"/>
                </a:lnTo>
                <a:lnTo>
                  <a:pt x="1517129" y="446532"/>
                </a:lnTo>
                <a:lnTo>
                  <a:pt x="1521701" y="441198"/>
                </a:lnTo>
                <a:close/>
              </a:path>
              <a:path w="1527175" h="452119">
                <a:moveTo>
                  <a:pt x="10667" y="451866"/>
                </a:moveTo>
                <a:lnTo>
                  <a:pt x="10667" y="446532"/>
                </a:lnTo>
                <a:lnTo>
                  <a:pt x="5333" y="441198"/>
                </a:lnTo>
                <a:lnTo>
                  <a:pt x="5333" y="451866"/>
                </a:lnTo>
                <a:lnTo>
                  <a:pt x="10667" y="451866"/>
                </a:lnTo>
                <a:close/>
              </a:path>
              <a:path w="1527175" h="452119">
                <a:moveTo>
                  <a:pt x="1521701" y="10668"/>
                </a:moveTo>
                <a:lnTo>
                  <a:pt x="1517129" y="5334"/>
                </a:lnTo>
                <a:lnTo>
                  <a:pt x="1517129" y="10668"/>
                </a:lnTo>
                <a:lnTo>
                  <a:pt x="1521701" y="10668"/>
                </a:lnTo>
                <a:close/>
              </a:path>
              <a:path w="1527175" h="452119">
                <a:moveTo>
                  <a:pt x="1521701" y="441198"/>
                </a:moveTo>
                <a:lnTo>
                  <a:pt x="1521701" y="10668"/>
                </a:lnTo>
                <a:lnTo>
                  <a:pt x="1517129" y="10668"/>
                </a:lnTo>
                <a:lnTo>
                  <a:pt x="1517129" y="441198"/>
                </a:lnTo>
                <a:lnTo>
                  <a:pt x="1521701" y="441198"/>
                </a:lnTo>
                <a:close/>
              </a:path>
              <a:path w="1527175" h="452119">
                <a:moveTo>
                  <a:pt x="1521701" y="451866"/>
                </a:moveTo>
                <a:lnTo>
                  <a:pt x="1521701" y="441198"/>
                </a:lnTo>
                <a:lnTo>
                  <a:pt x="1517129" y="446532"/>
                </a:lnTo>
                <a:lnTo>
                  <a:pt x="1517129" y="451866"/>
                </a:lnTo>
                <a:lnTo>
                  <a:pt x="1521701" y="451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 name="object 26">
            <a:extLst>
              <a:ext uri="{FF2B5EF4-FFF2-40B4-BE49-F238E27FC236}">
                <a16:creationId xmlns:a16="http://schemas.microsoft.com/office/drawing/2014/main" id="{67DD2CA3-1133-4D7B-90AD-6EBA68A1D6E9}"/>
              </a:ext>
            </a:extLst>
          </p:cNvPr>
          <p:cNvSpPr txBox="1"/>
          <p:nvPr/>
        </p:nvSpPr>
        <p:spPr>
          <a:xfrm>
            <a:off x="8943976" y="730250"/>
            <a:ext cx="823913" cy="368300"/>
          </a:xfrm>
          <a:prstGeom prst="rect">
            <a:avLst/>
          </a:prstGeom>
        </p:spPr>
        <p:txBody>
          <a:bodyPr wrap="none">
            <a:spAutoFit/>
          </a:bodyPr>
          <a:lstStyle>
            <a:lvl1pPr marL="174625"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325"/>
              </a:spcBef>
            </a:pPr>
            <a:r>
              <a:rPr lang="zh-CN" altLang="en-US">
                <a:solidFill>
                  <a:srgbClr val="C00000"/>
                </a:solidFill>
                <a:latin typeface="微软雅黑" panose="020B0503020204020204" pitchFamily="34" charset="-122"/>
                <a:ea typeface="微软雅黑" panose="020B0503020204020204" pitchFamily="34" charset="-122"/>
                <a:cs typeface="Noto Sans Mono CJK JP Regular"/>
              </a:rPr>
              <a:t>选址</a:t>
            </a:r>
            <a:endParaRPr lang="zh-CN" altLang="zh-CN">
              <a:solidFill>
                <a:srgbClr val="C00000"/>
              </a:solidFill>
              <a:ea typeface="微软雅黑" panose="020B0503020204020204" pitchFamily="34" charset="-122"/>
              <a:cs typeface="Noto Sans Mono CJK JP Regular"/>
            </a:endParaRPr>
          </a:p>
        </p:txBody>
      </p:sp>
      <p:sp>
        <p:nvSpPr>
          <p:cNvPr id="21602" name="object 27">
            <a:extLst>
              <a:ext uri="{FF2B5EF4-FFF2-40B4-BE49-F238E27FC236}">
                <a16:creationId xmlns:a16="http://schemas.microsoft.com/office/drawing/2014/main" id="{D23DAF32-B54B-4DBD-9EE9-9FBEAB13FDC1}"/>
              </a:ext>
            </a:extLst>
          </p:cNvPr>
          <p:cNvSpPr>
            <a:spLocks/>
          </p:cNvSpPr>
          <p:nvPr/>
        </p:nvSpPr>
        <p:spPr bwMode="auto">
          <a:xfrm>
            <a:off x="7680325" y="671514"/>
            <a:ext cx="1068388" cy="452437"/>
          </a:xfrm>
          <a:custGeom>
            <a:avLst/>
            <a:gdLst>
              <a:gd name="T0" fmla="*/ 1068324 w 1068704"/>
              <a:gd name="T1" fmla="*/ 451866 h 452119"/>
              <a:gd name="T2" fmla="*/ 1068324 w 1068704"/>
              <a:gd name="T3" fmla="*/ 0 h 452119"/>
              <a:gd name="T4" fmla="*/ 0 w 1068704"/>
              <a:gd name="T5" fmla="*/ 0 h 452119"/>
              <a:gd name="T6" fmla="*/ 0 w 1068704"/>
              <a:gd name="T7" fmla="*/ 451866 h 452119"/>
              <a:gd name="T8" fmla="*/ 4559 w 1068704"/>
              <a:gd name="T9" fmla="*/ 451866 h 452119"/>
              <a:gd name="T10" fmla="*/ 4559 w 1068704"/>
              <a:gd name="T11" fmla="*/ 10668 h 452119"/>
              <a:gd name="T12" fmla="*/ 9906 w 1068704"/>
              <a:gd name="T13" fmla="*/ 5334 h 452119"/>
              <a:gd name="T14" fmla="*/ 9906 w 1068704"/>
              <a:gd name="T15" fmla="*/ 10668 h 452119"/>
              <a:gd name="T16" fmla="*/ 1057656 w 1068704"/>
              <a:gd name="T17" fmla="*/ 10668 h 452119"/>
              <a:gd name="T18" fmla="*/ 1057656 w 1068704"/>
              <a:gd name="T19" fmla="*/ 5334 h 452119"/>
              <a:gd name="T20" fmla="*/ 1062990 w 1068704"/>
              <a:gd name="T21" fmla="*/ 10668 h 452119"/>
              <a:gd name="T22" fmla="*/ 1062990 w 1068704"/>
              <a:gd name="T23" fmla="*/ 451866 h 452119"/>
              <a:gd name="T24" fmla="*/ 1068324 w 1068704"/>
              <a:gd name="T25" fmla="*/ 451866 h 452119"/>
              <a:gd name="T26" fmla="*/ 9906 w 1068704"/>
              <a:gd name="T27" fmla="*/ 10668 h 452119"/>
              <a:gd name="T28" fmla="*/ 9906 w 1068704"/>
              <a:gd name="T29" fmla="*/ 5334 h 452119"/>
              <a:gd name="T30" fmla="*/ 4559 w 1068704"/>
              <a:gd name="T31" fmla="*/ 10668 h 452119"/>
              <a:gd name="T32" fmla="*/ 9906 w 1068704"/>
              <a:gd name="T33" fmla="*/ 10668 h 452119"/>
              <a:gd name="T34" fmla="*/ 9906 w 1068704"/>
              <a:gd name="T35" fmla="*/ 441198 h 452119"/>
              <a:gd name="T36" fmla="*/ 9906 w 1068704"/>
              <a:gd name="T37" fmla="*/ 10668 h 452119"/>
              <a:gd name="T38" fmla="*/ 4559 w 1068704"/>
              <a:gd name="T39" fmla="*/ 10668 h 452119"/>
              <a:gd name="T40" fmla="*/ 4559 w 1068704"/>
              <a:gd name="T41" fmla="*/ 441198 h 452119"/>
              <a:gd name="T42" fmla="*/ 9906 w 1068704"/>
              <a:gd name="T43" fmla="*/ 441198 h 452119"/>
              <a:gd name="T44" fmla="*/ 1062990 w 1068704"/>
              <a:gd name="T45" fmla="*/ 441198 h 452119"/>
              <a:gd name="T46" fmla="*/ 4559 w 1068704"/>
              <a:gd name="T47" fmla="*/ 441198 h 452119"/>
              <a:gd name="T48" fmla="*/ 9906 w 1068704"/>
              <a:gd name="T49" fmla="*/ 446532 h 452119"/>
              <a:gd name="T50" fmla="*/ 9906 w 1068704"/>
              <a:gd name="T51" fmla="*/ 451866 h 452119"/>
              <a:gd name="T52" fmla="*/ 1057656 w 1068704"/>
              <a:gd name="T53" fmla="*/ 451866 h 452119"/>
              <a:gd name="T54" fmla="*/ 1057656 w 1068704"/>
              <a:gd name="T55" fmla="*/ 446532 h 452119"/>
              <a:gd name="T56" fmla="*/ 1062990 w 1068704"/>
              <a:gd name="T57" fmla="*/ 441198 h 452119"/>
              <a:gd name="T58" fmla="*/ 9906 w 1068704"/>
              <a:gd name="T59" fmla="*/ 451866 h 452119"/>
              <a:gd name="T60" fmla="*/ 9906 w 1068704"/>
              <a:gd name="T61" fmla="*/ 446532 h 452119"/>
              <a:gd name="T62" fmla="*/ 4559 w 1068704"/>
              <a:gd name="T63" fmla="*/ 441198 h 452119"/>
              <a:gd name="T64" fmla="*/ 4559 w 1068704"/>
              <a:gd name="T65" fmla="*/ 451866 h 452119"/>
              <a:gd name="T66" fmla="*/ 9906 w 1068704"/>
              <a:gd name="T67" fmla="*/ 451866 h 452119"/>
              <a:gd name="T68" fmla="*/ 1062990 w 1068704"/>
              <a:gd name="T69" fmla="*/ 10668 h 452119"/>
              <a:gd name="T70" fmla="*/ 1057656 w 1068704"/>
              <a:gd name="T71" fmla="*/ 5334 h 452119"/>
              <a:gd name="T72" fmla="*/ 1057656 w 1068704"/>
              <a:gd name="T73" fmla="*/ 10668 h 452119"/>
              <a:gd name="T74" fmla="*/ 1062990 w 1068704"/>
              <a:gd name="T75" fmla="*/ 10668 h 452119"/>
              <a:gd name="T76" fmla="*/ 1062990 w 1068704"/>
              <a:gd name="T77" fmla="*/ 441198 h 452119"/>
              <a:gd name="T78" fmla="*/ 1062990 w 1068704"/>
              <a:gd name="T79" fmla="*/ 10668 h 452119"/>
              <a:gd name="T80" fmla="*/ 1057656 w 1068704"/>
              <a:gd name="T81" fmla="*/ 10668 h 452119"/>
              <a:gd name="T82" fmla="*/ 1057656 w 1068704"/>
              <a:gd name="T83" fmla="*/ 441198 h 452119"/>
              <a:gd name="T84" fmla="*/ 1062990 w 1068704"/>
              <a:gd name="T85" fmla="*/ 441198 h 452119"/>
              <a:gd name="T86" fmla="*/ 1062990 w 1068704"/>
              <a:gd name="T87" fmla="*/ 451866 h 452119"/>
              <a:gd name="T88" fmla="*/ 1062990 w 1068704"/>
              <a:gd name="T89" fmla="*/ 441198 h 452119"/>
              <a:gd name="T90" fmla="*/ 1057656 w 1068704"/>
              <a:gd name="T91" fmla="*/ 446532 h 452119"/>
              <a:gd name="T92" fmla="*/ 1057656 w 1068704"/>
              <a:gd name="T93" fmla="*/ 451866 h 452119"/>
              <a:gd name="T94" fmla="*/ 1062990 w 1068704"/>
              <a:gd name="T95" fmla="*/ 451866 h 45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8704" h="452119">
                <a:moveTo>
                  <a:pt x="1068324" y="451866"/>
                </a:moveTo>
                <a:lnTo>
                  <a:pt x="1068324" y="0"/>
                </a:lnTo>
                <a:lnTo>
                  <a:pt x="0" y="0"/>
                </a:lnTo>
                <a:lnTo>
                  <a:pt x="0" y="451866"/>
                </a:lnTo>
                <a:lnTo>
                  <a:pt x="4559" y="451866"/>
                </a:lnTo>
                <a:lnTo>
                  <a:pt x="4559" y="10668"/>
                </a:lnTo>
                <a:lnTo>
                  <a:pt x="9906" y="5334"/>
                </a:lnTo>
                <a:lnTo>
                  <a:pt x="9906" y="10668"/>
                </a:lnTo>
                <a:lnTo>
                  <a:pt x="1057656" y="10668"/>
                </a:lnTo>
                <a:lnTo>
                  <a:pt x="1057656" y="5334"/>
                </a:lnTo>
                <a:lnTo>
                  <a:pt x="1062990" y="10668"/>
                </a:lnTo>
                <a:lnTo>
                  <a:pt x="1062990" y="451866"/>
                </a:lnTo>
                <a:lnTo>
                  <a:pt x="1068324" y="451866"/>
                </a:lnTo>
                <a:close/>
              </a:path>
              <a:path w="1068704" h="452119">
                <a:moveTo>
                  <a:pt x="9906" y="10668"/>
                </a:moveTo>
                <a:lnTo>
                  <a:pt x="9906" y="5334"/>
                </a:lnTo>
                <a:lnTo>
                  <a:pt x="4559" y="10668"/>
                </a:lnTo>
                <a:lnTo>
                  <a:pt x="9906" y="10668"/>
                </a:lnTo>
                <a:close/>
              </a:path>
              <a:path w="1068704" h="452119">
                <a:moveTo>
                  <a:pt x="9906" y="441198"/>
                </a:moveTo>
                <a:lnTo>
                  <a:pt x="9906" y="10668"/>
                </a:lnTo>
                <a:lnTo>
                  <a:pt x="4559" y="10668"/>
                </a:lnTo>
                <a:lnTo>
                  <a:pt x="4559" y="441198"/>
                </a:lnTo>
                <a:lnTo>
                  <a:pt x="9906" y="441198"/>
                </a:lnTo>
                <a:close/>
              </a:path>
              <a:path w="1068704" h="452119">
                <a:moveTo>
                  <a:pt x="1062990" y="441198"/>
                </a:moveTo>
                <a:lnTo>
                  <a:pt x="4559" y="441198"/>
                </a:lnTo>
                <a:lnTo>
                  <a:pt x="9906" y="446532"/>
                </a:lnTo>
                <a:lnTo>
                  <a:pt x="9906" y="451866"/>
                </a:lnTo>
                <a:lnTo>
                  <a:pt x="1057656" y="451866"/>
                </a:lnTo>
                <a:lnTo>
                  <a:pt x="1057656" y="446532"/>
                </a:lnTo>
                <a:lnTo>
                  <a:pt x="1062990" y="441198"/>
                </a:lnTo>
                <a:close/>
              </a:path>
              <a:path w="1068704" h="452119">
                <a:moveTo>
                  <a:pt x="9906" y="451866"/>
                </a:moveTo>
                <a:lnTo>
                  <a:pt x="9906" y="446532"/>
                </a:lnTo>
                <a:lnTo>
                  <a:pt x="4559" y="441198"/>
                </a:lnTo>
                <a:lnTo>
                  <a:pt x="4559" y="451866"/>
                </a:lnTo>
                <a:lnTo>
                  <a:pt x="9906" y="451866"/>
                </a:lnTo>
                <a:close/>
              </a:path>
              <a:path w="1068704" h="452119">
                <a:moveTo>
                  <a:pt x="1062990" y="10668"/>
                </a:moveTo>
                <a:lnTo>
                  <a:pt x="1057656" y="5334"/>
                </a:lnTo>
                <a:lnTo>
                  <a:pt x="1057656" y="10668"/>
                </a:lnTo>
                <a:lnTo>
                  <a:pt x="1062990" y="10668"/>
                </a:lnTo>
                <a:close/>
              </a:path>
              <a:path w="1068704" h="452119">
                <a:moveTo>
                  <a:pt x="1062990" y="441198"/>
                </a:moveTo>
                <a:lnTo>
                  <a:pt x="1062990" y="10668"/>
                </a:lnTo>
                <a:lnTo>
                  <a:pt x="1057656" y="10668"/>
                </a:lnTo>
                <a:lnTo>
                  <a:pt x="1057656" y="441198"/>
                </a:lnTo>
                <a:lnTo>
                  <a:pt x="1062990" y="441198"/>
                </a:lnTo>
                <a:close/>
              </a:path>
              <a:path w="1068704" h="452119">
                <a:moveTo>
                  <a:pt x="1062990" y="451866"/>
                </a:moveTo>
                <a:lnTo>
                  <a:pt x="1062990" y="441198"/>
                </a:lnTo>
                <a:lnTo>
                  <a:pt x="1057656" y="446532"/>
                </a:lnTo>
                <a:lnTo>
                  <a:pt x="1057656" y="451866"/>
                </a:lnTo>
                <a:lnTo>
                  <a:pt x="1062990" y="451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6" name="object 28">
            <a:extLst>
              <a:ext uri="{FF2B5EF4-FFF2-40B4-BE49-F238E27FC236}">
                <a16:creationId xmlns:a16="http://schemas.microsoft.com/office/drawing/2014/main" id="{8D3E826A-D88C-44FD-8F05-79813BC17F30}"/>
              </a:ext>
            </a:extLst>
          </p:cNvPr>
          <p:cNvSpPr txBox="1"/>
          <p:nvPr/>
        </p:nvSpPr>
        <p:spPr>
          <a:xfrm>
            <a:off x="7802563" y="192088"/>
            <a:ext cx="2368550" cy="461962"/>
          </a:xfrm>
          <a:prstGeom prst="rect">
            <a:avLst/>
          </a:prstGeom>
        </p:spPr>
        <p:txBody>
          <a:bodyPr lIns="0" tIns="53975" rIns="0" bIns="0">
            <a:spAutoFit/>
          </a:bodyPr>
          <a:lstStyle/>
          <a:p>
            <a:pPr marL="83185">
              <a:spcBef>
                <a:spcPts val="425"/>
              </a:spcBef>
              <a:tabLst>
                <a:tab pos="586740" algn="l"/>
                <a:tab pos="1348105" algn="l"/>
                <a:tab pos="1768475" algn="l"/>
                <a:tab pos="2188210" algn="l"/>
              </a:tabLst>
              <a:defRPr/>
            </a:pPr>
            <a:r>
              <a:rPr sz="2650" spc="-5" dirty="0">
                <a:latin typeface="Times New Roman"/>
                <a:cs typeface="Times New Roman"/>
              </a:rPr>
              <a:t>4	3	2	1	0</a:t>
            </a:r>
            <a:endParaRPr sz="2650" dirty="0">
              <a:latin typeface="Times New Roman"/>
              <a:cs typeface="Times New Roman"/>
            </a:endParaRPr>
          </a:p>
        </p:txBody>
      </p:sp>
      <p:sp>
        <p:nvSpPr>
          <p:cNvPr id="21604" name="object 29">
            <a:extLst>
              <a:ext uri="{FF2B5EF4-FFF2-40B4-BE49-F238E27FC236}">
                <a16:creationId xmlns:a16="http://schemas.microsoft.com/office/drawing/2014/main" id="{4099A9F4-F0BC-49D5-934E-3C155B9E13F2}"/>
              </a:ext>
            </a:extLst>
          </p:cNvPr>
          <p:cNvSpPr>
            <a:spLocks/>
          </p:cNvSpPr>
          <p:nvPr/>
        </p:nvSpPr>
        <p:spPr bwMode="auto">
          <a:xfrm>
            <a:off x="7685088" y="661989"/>
            <a:ext cx="0" cy="471487"/>
          </a:xfrm>
          <a:custGeom>
            <a:avLst/>
            <a:gdLst>
              <a:gd name="T0" fmla="*/ 0 h 471805"/>
              <a:gd name="T1" fmla="*/ 471677 h 471805"/>
            </a:gdLst>
            <a:ahLst/>
            <a:cxnLst>
              <a:cxn ang="0">
                <a:pos x="0" y="T0"/>
              </a:cxn>
              <a:cxn ang="0">
                <a:pos x="0" y="T1"/>
              </a:cxn>
            </a:cxnLst>
            <a:rect l="0" t="0" r="r" b="b"/>
            <a:pathLst>
              <a:path h="471805">
                <a:moveTo>
                  <a:pt x="0" y="0"/>
                </a:moveTo>
                <a:lnTo>
                  <a:pt x="0" y="471677"/>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1605" name="object 30">
            <a:extLst>
              <a:ext uri="{FF2B5EF4-FFF2-40B4-BE49-F238E27FC236}">
                <a16:creationId xmlns:a16="http://schemas.microsoft.com/office/drawing/2014/main" id="{BF21718F-4F6C-4DDE-9B47-0376FBAC1EE0}"/>
              </a:ext>
            </a:extLst>
          </p:cNvPr>
          <p:cNvSpPr>
            <a:spLocks/>
          </p:cNvSpPr>
          <p:nvPr/>
        </p:nvSpPr>
        <p:spPr bwMode="auto">
          <a:xfrm>
            <a:off x="8743950" y="676276"/>
            <a:ext cx="0" cy="441325"/>
          </a:xfrm>
          <a:custGeom>
            <a:avLst/>
            <a:gdLst>
              <a:gd name="T0" fmla="*/ 0 h 441325"/>
              <a:gd name="T1" fmla="*/ 441198 h 441325"/>
            </a:gdLst>
            <a:ahLst/>
            <a:cxnLst>
              <a:cxn ang="0">
                <a:pos x="0" y="T0"/>
              </a:cxn>
              <a:cxn ang="0">
                <a:pos x="0" y="T1"/>
              </a:cxn>
            </a:cxnLst>
            <a:rect l="0" t="0" r="r" b="b"/>
            <a:pathLst>
              <a:path h="441325">
                <a:moveTo>
                  <a:pt x="0" y="0"/>
                </a:moveTo>
                <a:lnTo>
                  <a:pt x="0" y="441198"/>
                </a:lnTo>
              </a:path>
            </a:pathLst>
          </a:custGeom>
          <a:noFill/>
          <a:ln w="1371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1606" name="object 31">
            <a:extLst>
              <a:ext uri="{FF2B5EF4-FFF2-40B4-BE49-F238E27FC236}">
                <a16:creationId xmlns:a16="http://schemas.microsoft.com/office/drawing/2014/main" id="{2A0D3ABE-6B01-4E56-817E-BB1551B55A69}"/>
              </a:ext>
            </a:extLst>
          </p:cNvPr>
          <p:cNvSpPr>
            <a:spLocks/>
          </p:cNvSpPr>
          <p:nvPr/>
        </p:nvSpPr>
        <p:spPr bwMode="auto">
          <a:xfrm>
            <a:off x="10260013" y="661989"/>
            <a:ext cx="0" cy="471487"/>
          </a:xfrm>
          <a:custGeom>
            <a:avLst/>
            <a:gdLst>
              <a:gd name="T0" fmla="*/ 0 h 471805"/>
              <a:gd name="T1" fmla="*/ 471677 h 471805"/>
            </a:gdLst>
            <a:ahLst/>
            <a:cxnLst>
              <a:cxn ang="0">
                <a:pos x="0" y="T0"/>
              </a:cxn>
              <a:cxn ang="0">
                <a:pos x="0" y="T1"/>
              </a:cxn>
            </a:cxnLst>
            <a:rect l="0" t="0" r="r" b="b"/>
            <a:pathLst>
              <a:path h="471805">
                <a:moveTo>
                  <a:pt x="0" y="0"/>
                </a:moveTo>
                <a:lnTo>
                  <a:pt x="0" y="471677"/>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0" name="object 32">
            <a:extLst>
              <a:ext uri="{FF2B5EF4-FFF2-40B4-BE49-F238E27FC236}">
                <a16:creationId xmlns:a16="http://schemas.microsoft.com/office/drawing/2014/main" id="{E2092F10-FAB8-4A4C-9227-D4069180FF55}"/>
              </a:ext>
            </a:extLst>
          </p:cNvPr>
          <p:cNvSpPr txBox="1"/>
          <p:nvPr/>
        </p:nvSpPr>
        <p:spPr>
          <a:xfrm>
            <a:off x="5813426" y="666751"/>
            <a:ext cx="1374775" cy="428625"/>
          </a:xfrm>
          <a:prstGeom prst="rect">
            <a:avLst/>
          </a:prstGeom>
        </p:spPr>
        <p:txBody>
          <a:bodyPr lIns="0" tIns="12065" rIns="0" bIns="0">
            <a:spAutoFit/>
          </a:bodyPr>
          <a:lstStyle>
            <a:defPPr>
              <a:defRPr lang="en-US"/>
            </a:defPPr>
            <a:lvl1pPr marL="12700">
              <a:lnSpc>
                <a:spcPct val="100000"/>
              </a:lnSpc>
              <a:spcBef>
                <a:spcPts val="95"/>
              </a:spcBef>
              <a:defRPr sz="2650" b="1" spc="5">
                <a:solidFill>
                  <a:srgbClr val="0000FF"/>
                </a:solidFill>
                <a:latin typeface="华文楷体" panose="02010600040101010101" pitchFamily="2" charset="-122"/>
                <a:ea typeface="华文楷体" panose="02010600040101010101" pitchFamily="2" charset="-122"/>
                <a:cs typeface="Noto Sans Mono CJK JP Regular"/>
              </a:defRPr>
            </a:lvl1pPr>
          </a:lstStyle>
          <a:p>
            <a:pPr>
              <a:defRPr/>
            </a:pPr>
            <a:r>
              <a:rPr dirty="0">
                <a:solidFill>
                  <a:srgbClr val="008000"/>
                </a:solidFill>
              </a:rPr>
              <a:t>内存地址</a:t>
            </a:r>
          </a:p>
        </p:txBody>
      </p:sp>
      <p:sp>
        <p:nvSpPr>
          <p:cNvPr id="31" name="object 33">
            <a:extLst>
              <a:ext uri="{FF2B5EF4-FFF2-40B4-BE49-F238E27FC236}">
                <a16:creationId xmlns:a16="http://schemas.microsoft.com/office/drawing/2014/main" id="{85039B32-2C44-4EB3-BD68-518318E3F00E}"/>
              </a:ext>
            </a:extLst>
          </p:cNvPr>
          <p:cNvSpPr txBox="1"/>
          <p:nvPr/>
        </p:nvSpPr>
        <p:spPr>
          <a:xfrm>
            <a:off x="7454901" y="6316664"/>
            <a:ext cx="1374775" cy="428625"/>
          </a:xfrm>
          <a:prstGeom prst="rect">
            <a:avLst/>
          </a:prstGeom>
        </p:spPr>
        <p:txBody>
          <a:bodyPr lIns="0" tIns="12065" rIns="0" bIns="0">
            <a:spAutoFit/>
          </a:bodyPr>
          <a:lstStyle/>
          <a:p>
            <a:pPr marL="12700">
              <a:spcBef>
                <a:spcPts val="95"/>
              </a:spcBef>
              <a:defRPr/>
            </a:pPr>
            <a:r>
              <a:rPr sz="2650" b="1" spc="5" dirty="0">
                <a:solidFill>
                  <a:srgbClr val="0000FF"/>
                </a:solidFill>
                <a:latin typeface="华文楷体" panose="02010600040101010101" pitchFamily="2" charset="-122"/>
                <a:ea typeface="华文楷体" panose="02010600040101010101" pitchFamily="2" charset="-122"/>
                <a:cs typeface="Noto Sans Mono CJK JP Regular"/>
              </a:rPr>
              <a:t>数据总线</a:t>
            </a:r>
            <a:endParaRPr sz="2650" b="1" dirty="0">
              <a:solidFill>
                <a:srgbClr val="0000FF"/>
              </a:solidFill>
              <a:latin typeface="华文楷体" panose="02010600040101010101" pitchFamily="2" charset="-122"/>
              <a:ea typeface="华文楷体" panose="02010600040101010101" pitchFamily="2" charset="-122"/>
              <a:cs typeface="Noto Sans Mono CJK JP Regular"/>
            </a:endParaRPr>
          </a:p>
        </p:txBody>
      </p:sp>
      <p:sp>
        <p:nvSpPr>
          <p:cNvPr id="2" name="矩形 1">
            <a:extLst>
              <a:ext uri="{FF2B5EF4-FFF2-40B4-BE49-F238E27FC236}">
                <a16:creationId xmlns:a16="http://schemas.microsoft.com/office/drawing/2014/main" id="{5FDC049B-B536-4A0C-A9E4-65ED8F6F6838}"/>
              </a:ext>
            </a:extLst>
          </p:cNvPr>
          <p:cNvSpPr/>
          <p:nvPr/>
        </p:nvSpPr>
        <p:spPr>
          <a:xfrm>
            <a:off x="7802563" y="704850"/>
            <a:ext cx="823912" cy="369888"/>
          </a:xfrm>
          <a:prstGeom prst="rect">
            <a:avLst/>
          </a:prstGeom>
        </p:spPr>
        <p:txBody>
          <a:bodyPr wrap="none">
            <a:spAutoFit/>
          </a:bodyPr>
          <a:lstStyle/>
          <a:p>
            <a:pPr marL="175895">
              <a:spcBef>
                <a:spcPts val="320"/>
              </a:spcBef>
              <a:defRPr/>
            </a:pPr>
            <a:r>
              <a:rPr lang="zh-CN" altLang="en-US" dirty="0">
                <a:solidFill>
                  <a:srgbClr val="C00000"/>
                </a:solidFill>
                <a:latin typeface="+mj-ea"/>
                <a:ea typeface="+mj-ea"/>
                <a:cs typeface="Noto Sans Mono CJK JP Regular"/>
              </a:rPr>
              <a:t>选片</a:t>
            </a:r>
          </a:p>
        </p:txBody>
      </p:sp>
    </p:spTree>
    <p:extLst>
      <p:ext uri="{BB962C8B-B14F-4D97-AF65-F5344CB8AC3E}">
        <p14:creationId xmlns:p14="http://schemas.microsoft.com/office/powerpoint/2010/main" val="347845239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E2AE5805-00DE-4B6A-92F0-C3636855BCEA}"/>
              </a:ext>
            </a:extLst>
          </p:cNvPr>
          <p:cNvSpPr txBox="1">
            <a:spLocks noChangeArrowheads="1"/>
          </p:cNvSpPr>
          <p:nvPr/>
        </p:nvSpPr>
        <p:spPr bwMode="auto">
          <a:xfrm>
            <a:off x="2351089" y="457200"/>
            <a:ext cx="379253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交叉方式</a:t>
            </a:r>
          </a:p>
        </p:txBody>
      </p:sp>
      <p:sp>
        <p:nvSpPr>
          <p:cNvPr id="5" name="object 8">
            <a:extLst>
              <a:ext uri="{FF2B5EF4-FFF2-40B4-BE49-F238E27FC236}">
                <a16:creationId xmlns:a16="http://schemas.microsoft.com/office/drawing/2014/main" id="{52126409-0821-48F0-BE27-6A1FDB7A93D5}"/>
              </a:ext>
            </a:extLst>
          </p:cNvPr>
          <p:cNvSpPr txBox="1"/>
          <p:nvPr/>
        </p:nvSpPr>
        <p:spPr>
          <a:xfrm>
            <a:off x="1487487" y="1341439"/>
            <a:ext cx="4281488" cy="5400675"/>
          </a:xfrm>
          <a:prstGeom prst="rect">
            <a:avLst/>
          </a:prstGeom>
        </p:spPr>
        <p:txBody>
          <a:bodyPr lIns="0" tIns="59055" rIns="0" bIns="0">
            <a:spAutoFit/>
          </a:bodyPr>
          <a:lstStyle>
            <a:lvl1pPr marL="309563" indent="-296863" eaLnBrk="0" hangingPunct="0">
              <a:tabLst>
                <a:tab pos="309563" algn="l"/>
              </a:tabLst>
              <a:defRPr>
                <a:solidFill>
                  <a:schemeClr val="tx1"/>
                </a:solidFill>
                <a:latin typeface="Franklin Gothic Book" panose="020B0503020102020204" pitchFamily="34" charset="0"/>
                <a:ea typeface="宋体" panose="02010600030101010101" pitchFamily="2" charset="-122"/>
              </a:defRPr>
            </a:lvl1pPr>
            <a:lvl2pPr marL="742950" indent="-285750" eaLnBrk="0" hangingPunct="0">
              <a:tabLst>
                <a:tab pos="309563" algn="l"/>
              </a:tabLst>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tabLst>
                <a:tab pos="309563" algn="l"/>
              </a:tabLst>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tabLst>
                <a:tab pos="309563" algn="l"/>
              </a:tabLst>
              <a:defRPr>
                <a:solidFill>
                  <a:schemeClr val="tx1"/>
                </a:solidFill>
                <a:latin typeface="Franklin Gothic Book" panose="020B0503020102020204" pitchFamily="34" charset="0"/>
                <a:ea typeface="宋体" panose="02010600030101010101" pitchFamily="2" charset="-122"/>
              </a:defRPr>
            </a:lvl9pPr>
          </a:lstStyle>
          <a:p>
            <a:pPr eaLnBrk="1" hangingPunct="1">
              <a:lnSpc>
                <a:spcPts val="2850"/>
              </a:lnSpc>
              <a:spcBef>
                <a:spcPts val="463"/>
              </a:spcBef>
              <a:buClr>
                <a:srgbClr val="CC3300"/>
              </a:buClr>
              <a:buFont typeface="Arial" panose="020B0604020202020204" pitchFamily="34" charset="0"/>
              <a:buChar char=""/>
            </a:pPr>
            <a:r>
              <a:rPr lang="zh-CN" altLang="zh-CN" sz="2600">
                <a:latin typeface="华文楷体" panose="02010600040101010101" pitchFamily="2" charset="-122"/>
                <a:ea typeface="华文楷体" panose="02010600040101010101" pitchFamily="2" charset="-122"/>
                <a:cs typeface="Noto Sans Mono CJK JP Regular"/>
              </a:rPr>
              <a:t>设存储器容量为32</a:t>
            </a:r>
            <a:r>
              <a:rPr lang="zh-CN" altLang="en-US" sz="2600">
                <a:latin typeface="华文楷体" panose="02010600040101010101" pitchFamily="2" charset="-122"/>
                <a:ea typeface="华文楷体" panose="02010600040101010101" pitchFamily="2" charset="-122"/>
                <a:cs typeface="Noto Sans Mono CJK JP Regular"/>
              </a:rPr>
              <a:t>字节</a:t>
            </a:r>
            <a:r>
              <a:rPr lang="zh-CN" altLang="zh-CN" sz="2600">
                <a:latin typeface="华文楷体" panose="02010600040101010101" pitchFamily="2" charset="-122"/>
                <a:ea typeface="华文楷体" panose="02010600040101010101" pitchFamily="2" charset="-122"/>
                <a:cs typeface="Noto Sans Mono CJK JP Regular"/>
              </a:rPr>
              <a:t>，</a:t>
            </a:r>
            <a:endParaRPr lang="zh-CN" altLang="en-US" sz="2600">
              <a:latin typeface="华文楷体" panose="02010600040101010101" pitchFamily="2" charset="-122"/>
              <a:ea typeface="华文楷体" panose="02010600040101010101" pitchFamily="2" charset="-122"/>
              <a:cs typeface="Noto Sans Mono CJK JP Regular"/>
            </a:endParaRPr>
          </a:p>
          <a:p>
            <a:pPr eaLnBrk="1" hangingPunct="1">
              <a:lnSpc>
                <a:spcPts val="2850"/>
              </a:lnSpc>
              <a:spcBef>
                <a:spcPts val="463"/>
              </a:spcBef>
              <a:buClr>
                <a:srgbClr val="CC3300"/>
              </a:buClr>
              <a:buFont typeface="Arial" panose="020B0604020202020204" pitchFamily="34" charset="0"/>
              <a:buChar char=""/>
            </a:pPr>
            <a:r>
              <a:rPr lang="zh-CN" altLang="zh-CN" sz="2600">
                <a:latin typeface="华文楷体" panose="02010600040101010101" pitchFamily="2" charset="-122"/>
                <a:ea typeface="华文楷体" panose="02010600040101010101" pitchFamily="2" charset="-122"/>
                <a:cs typeface="Noto Sans Mono CJK JP Regular"/>
              </a:rPr>
              <a:t>分四个模块</a:t>
            </a:r>
            <a:r>
              <a:rPr lang="zh-CN" altLang="en-US" sz="2600">
                <a:latin typeface="华文楷体" panose="02010600040101010101" pitchFamily="2" charset="-122"/>
                <a:ea typeface="华文楷体" panose="02010600040101010101" pitchFamily="2" charset="-122"/>
                <a:cs typeface="Noto Sans Mono CJK JP Regular"/>
              </a:rPr>
              <a:t>。内存</a:t>
            </a:r>
            <a:r>
              <a:rPr lang="zh-CN" altLang="zh-CN" sz="2600">
                <a:latin typeface="华文楷体" panose="02010600040101010101" pitchFamily="2" charset="-122"/>
                <a:ea typeface="华文楷体" panose="02010600040101010101" pitchFamily="2" charset="-122"/>
                <a:cs typeface="Noto Sans Mono CJK JP Regular"/>
              </a:rPr>
              <a:t>地址</a:t>
            </a:r>
            <a:endParaRPr lang="zh-CN" altLang="en-US" sz="2600">
              <a:latin typeface="华文楷体" panose="02010600040101010101" pitchFamily="2" charset="-122"/>
              <a:ea typeface="华文楷体" panose="02010600040101010101" pitchFamily="2" charset="-122"/>
              <a:cs typeface="Noto Sans Mono CJK JP Regular"/>
            </a:endParaRPr>
          </a:p>
          <a:p>
            <a:pPr eaLnBrk="1" hangingPunct="1">
              <a:lnSpc>
                <a:spcPts val="2850"/>
              </a:lnSpc>
              <a:spcBef>
                <a:spcPts val="463"/>
              </a:spcBef>
              <a:buClr>
                <a:srgbClr val="CC3300"/>
              </a:buClr>
              <a:buFont typeface="Arial" panose="020B0604020202020204" pitchFamily="34" charset="0"/>
              <a:buChar char=""/>
            </a:pPr>
            <a:r>
              <a:rPr lang="zh-CN" altLang="en-US" sz="2600">
                <a:latin typeface="华文楷体" panose="02010600040101010101" pitchFamily="2" charset="-122"/>
                <a:ea typeface="华文楷体" panose="02010600040101010101" pitchFamily="2" charset="-122"/>
                <a:cs typeface="Noto Sans Mono CJK JP Regular"/>
              </a:rPr>
              <a:t>依次分配给</a:t>
            </a:r>
            <a:r>
              <a:rPr lang="en-US" altLang="zh-CN" sz="2600">
                <a:latin typeface="华文楷体" panose="02010600040101010101" pitchFamily="2" charset="-122"/>
                <a:ea typeface="华文楷体" panose="02010600040101010101" pitchFamily="2" charset="-122"/>
                <a:cs typeface="Noto Sans Mono CJK JP Regular"/>
              </a:rPr>
              <a:t>M0 -</a:t>
            </a:r>
            <a:r>
              <a:rPr lang="zh-CN" altLang="en-US" sz="2600">
                <a:latin typeface="华文楷体" panose="02010600040101010101" pitchFamily="2" charset="-122"/>
                <a:ea typeface="华文楷体" panose="02010600040101010101" pitchFamily="2" charset="-122"/>
                <a:cs typeface="Noto Sans Mono CJK JP Regular"/>
              </a:rPr>
              <a:t> </a:t>
            </a:r>
            <a:r>
              <a:rPr lang="en-US" altLang="zh-CN" sz="2600">
                <a:latin typeface="华文楷体" panose="02010600040101010101" pitchFamily="2" charset="-122"/>
                <a:ea typeface="华文楷体" panose="02010600040101010101" pitchFamily="2" charset="-122"/>
                <a:cs typeface="Noto Sans Mono CJK JP Regular"/>
              </a:rPr>
              <a:t>M3 </a:t>
            </a:r>
            <a:r>
              <a:rPr lang="zh-CN" altLang="en-US" sz="2600">
                <a:latin typeface="华文楷体" panose="02010600040101010101" pitchFamily="2" charset="-122"/>
                <a:ea typeface="华文楷体" panose="02010600040101010101" pitchFamily="2" charset="-122"/>
                <a:cs typeface="Noto Sans Mono CJK JP Regular"/>
              </a:rPr>
              <a:t>。</a:t>
            </a:r>
            <a:endParaRPr lang="zh-CN" altLang="zh-CN" sz="2600">
              <a:latin typeface="华文楷体" panose="02010600040101010101" pitchFamily="2" charset="-122"/>
              <a:ea typeface="华文楷体" panose="02010600040101010101" pitchFamily="2" charset="-122"/>
              <a:cs typeface="Noto Sans Mono CJK JP Regular"/>
            </a:endParaRPr>
          </a:p>
          <a:p>
            <a:pPr eaLnBrk="1" hangingPunct="1">
              <a:lnSpc>
                <a:spcPts val="2850"/>
              </a:lnSpc>
              <a:spcBef>
                <a:spcPts val="463"/>
              </a:spcBef>
              <a:buClr>
                <a:srgbClr val="CC3300"/>
              </a:buClr>
              <a:buFont typeface="Arial" panose="020B0604020202020204" pitchFamily="34" charset="0"/>
              <a:buChar char=""/>
            </a:pPr>
            <a:r>
              <a:rPr lang="zh-CN" altLang="zh-CN" sz="2600">
                <a:latin typeface="华文楷体" panose="02010600040101010101" pitchFamily="2" charset="-122"/>
                <a:ea typeface="华文楷体" panose="02010600040101010101" pitchFamily="2" charset="-122"/>
                <a:cs typeface="Noto Sans Mono CJK JP Regular"/>
              </a:rPr>
              <a:t>地址5位，</a:t>
            </a:r>
            <a:r>
              <a:rPr lang="zh-CN" altLang="en-US" sz="2600">
                <a:latin typeface="华文楷体" panose="02010600040101010101" pitchFamily="2" charset="-122"/>
                <a:ea typeface="华文楷体" panose="02010600040101010101" pitchFamily="2" charset="-122"/>
                <a:cs typeface="Noto Sans Mono CJK JP Regular"/>
              </a:rPr>
              <a:t>低</a:t>
            </a:r>
            <a:r>
              <a:rPr lang="zh-CN" altLang="zh-CN" sz="2600">
                <a:latin typeface="华文楷体" panose="02010600040101010101" pitchFamily="2" charset="-122"/>
                <a:ea typeface="华文楷体" panose="02010600040101010101" pitchFamily="2" charset="-122"/>
                <a:cs typeface="Noto Sans Mono CJK JP Regular"/>
              </a:rPr>
              <a:t> 2位选</a:t>
            </a:r>
            <a:r>
              <a:rPr lang="zh-CN" altLang="en-US" sz="2600">
                <a:latin typeface="华文楷体" panose="02010600040101010101" pitchFamily="2" charset="-122"/>
                <a:ea typeface="华文楷体" panose="02010600040101010101" pitchFamily="2" charset="-122"/>
                <a:cs typeface="Noto Sans Mono CJK JP Regular"/>
              </a:rPr>
              <a:t>片</a:t>
            </a:r>
            <a:r>
              <a:rPr lang="zh-CN" altLang="zh-CN" sz="2600">
                <a:latin typeface="华文楷体" panose="02010600040101010101" pitchFamily="2" charset="-122"/>
                <a:ea typeface="华文楷体" panose="02010600040101010101" pitchFamily="2" charset="-122"/>
                <a:cs typeface="Noto Sans Mono CJK JP Regular"/>
              </a:rPr>
              <a:t>，</a:t>
            </a:r>
            <a:r>
              <a:rPr lang="zh-CN" altLang="en-US" sz="2600">
                <a:latin typeface="华文楷体" panose="02010600040101010101" pitchFamily="2" charset="-122"/>
                <a:ea typeface="华文楷体" panose="02010600040101010101" pitchFamily="2" charset="-122"/>
                <a:cs typeface="Noto Sans Mono CJK JP Regular"/>
              </a:rPr>
              <a:t>高</a:t>
            </a:r>
            <a:r>
              <a:rPr lang="zh-CN" altLang="zh-CN" sz="2600">
                <a:latin typeface="华文楷体" panose="02010600040101010101" pitchFamily="2" charset="-122"/>
                <a:ea typeface="华文楷体" panose="02010600040101010101" pitchFamily="2" charset="-122"/>
                <a:cs typeface="Noto Sans Mono CJK JP Regular"/>
              </a:rPr>
              <a:t>3位</a:t>
            </a:r>
            <a:r>
              <a:rPr lang="zh-CN" altLang="en-US" sz="2600">
                <a:latin typeface="华文楷体" panose="02010600040101010101" pitchFamily="2" charset="-122"/>
                <a:ea typeface="华文楷体" panose="02010600040101010101" pitchFamily="2" charset="-122"/>
                <a:cs typeface="Noto Sans Mono CJK JP Regular"/>
              </a:rPr>
              <a:t>选片内地址。</a:t>
            </a:r>
            <a:endParaRPr lang="zh-CN" altLang="zh-CN" sz="2600">
              <a:latin typeface="华文楷体" panose="02010600040101010101" pitchFamily="2" charset="-122"/>
              <a:ea typeface="华文楷体" panose="02010600040101010101" pitchFamily="2" charset="-122"/>
              <a:cs typeface="Noto Sans Mono CJK JP Regular"/>
            </a:endParaRPr>
          </a:p>
          <a:p>
            <a:pPr eaLnBrk="1" hangingPunct="1">
              <a:spcBef>
                <a:spcPts val="363"/>
              </a:spcBef>
            </a:pPr>
            <a:r>
              <a:rPr lang="zh-CN" altLang="en-US" sz="3000">
                <a:solidFill>
                  <a:srgbClr val="0070C0"/>
                </a:solidFill>
                <a:ea typeface="Noto Sans Mono CJK JP Regular"/>
                <a:cs typeface="Noto Sans Mono CJK JP Regular"/>
              </a:rPr>
              <a:t>  </a:t>
            </a:r>
            <a:r>
              <a:rPr lang="zh-CN" altLang="zh-CN" sz="3000">
                <a:solidFill>
                  <a:srgbClr val="0070C0"/>
                </a:solidFill>
                <a:latin typeface="华文楷体" panose="02010600040101010101" pitchFamily="2" charset="-122"/>
                <a:ea typeface="华文楷体" panose="02010600040101010101" pitchFamily="2" charset="-122"/>
              </a:rPr>
              <a:t>特点</a:t>
            </a:r>
            <a:r>
              <a:rPr lang="zh-CN" altLang="zh-CN" sz="3000">
                <a:solidFill>
                  <a:srgbClr val="0070C0"/>
                </a:solidFill>
                <a:ea typeface="Noto Sans Mono CJK JP Regular"/>
                <a:cs typeface="Noto Sans Mono CJK JP Regular"/>
              </a:rPr>
              <a:t>：</a:t>
            </a:r>
          </a:p>
          <a:p>
            <a:pPr algn="just" eaLnBrk="1" hangingPunct="1">
              <a:lnSpc>
                <a:spcPts val="2863"/>
              </a:lnSpc>
              <a:spcBef>
                <a:spcPts val="663"/>
              </a:spcBef>
              <a:buClr>
                <a:srgbClr val="CC3300"/>
              </a:buClr>
              <a:buFont typeface="Arial" panose="020B0604020202020204" pitchFamily="34" charset="0"/>
              <a:buChar char=""/>
            </a:pPr>
            <a:r>
              <a:rPr lang="zh-CN" altLang="en-US" sz="2600">
                <a:solidFill>
                  <a:srgbClr val="0070C0"/>
                </a:solidFill>
                <a:latin typeface="华文楷体" panose="02010600040101010101" pitchFamily="2" charset="-122"/>
                <a:ea typeface="华文楷体" panose="02010600040101010101" pitchFamily="2" charset="-122"/>
              </a:rPr>
              <a:t>连续地址分布在相邻的</a:t>
            </a:r>
            <a:endParaRPr lang="en-US" altLang="zh-CN" sz="2600">
              <a:solidFill>
                <a:srgbClr val="0070C0"/>
              </a:solidFill>
              <a:latin typeface="华文楷体" panose="02010600040101010101" pitchFamily="2" charset="-122"/>
              <a:ea typeface="华文楷体" panose="02010600040101010101" pitchFamily="2" charset="-122"/>
            </a:endParaRPr>
          </a:p>
          <a:p>
            <a:pPr algn="just" eaLnBrk="1" hangingPunct="1">
              <a:lnSpc>
                <a:spcPts val="2863"/>
              </a:lnSpc>
              <a:spcBef>
                <a:spcPts val="663"/>
              </a:spcBef>
              <a:buClr>
                <a:srgbClr val="CC3300"/>
              </a:buClr>
              <a:buFont typeface="Arial" panose="020B0604020202020204" pitchFamily="34" charset="0"/>
              <a:buChar char=""/>
            </a:pPr>
            <a:r>
              <a:rPr lang="zh-CN" altLang="en-US" sz="2600">
                <a:solidFill>
                  <a:srgbClr val="0070C0"/>
                </a:solidFill>
                <a:latin typeface="华文楷体" panose="02010600040101010101" pitchFamily="2" charset="-122"/>
                <a:ea typeface="华文楷体" panose="02010600040101010101" pitchFamily="2" charset="-122"/>
              </a:rPr>
              <a:t>不同模块内，同一模块</a:t>
            </a:r>
            <a:endParaRPr lang="en-US" altLang="zh-CN" sz="2600">
              <a:solidFill>
                <a:srgbClr val="0070C0"/>
              </a:solidFill>
              <a:latin typeface="华文楷体" panose="02010600040101010101" pitchFamily="2" charset="-122"/>
              <a:ea typeface="华文楷体" panose="02010600040101010101" pitchFamily="2" charset="-122"/>
            </a:endParaRPr>
          </a:p>
          <a:p>
            <a:pPr algn="just" eaLnBrk="1" hangingPunct="1">
              <a:lnSpc>
                <a:spcPts val="2863"/>
              </a:lnSpc>
              <a:spcBef>
                <a:spcPts val="663"/>
              </a:spcBef>
              <a:buClr>
                <a:srgbClr val="CC3300"/>
              </a:buClr>
              <a:buFont typeface="Arial" panose="020B0604020202020204" pitchFamily="34" charset="0"/>
              <a:buChar char=""/>
            </a:pPr>
            <a:r>
              <a:rPr lang="zh-CN" altLang="en-US" sz="2600">
                <a:solidFill>
                  <a:srgbClr val="0070C0"/>
                </a:solidFill>
                <a:latin typeface="华文楷体" panose="02010600040101010101" pitchFamily="2" charset="-122"/>
                <a:ea typeface="华文楷体" panose="02010600040101010101" pitchFamily="2" charset="-122"/>
              </a:rPr>
              <a:t>内的地址是不连续的。</a:t>
            </a:r>
            <a:endParaRPr lang="en-US" altLang="zh-CN" sz="2600">
              <a:solidFill>
                <a:srgbClr val="0070C0"/>
              </a:solidFill>
              <a:latin typeface="华文楷体" panose="02010600040101010101" pitchFamily="2" charset="-122"/>
              <a:ea typeface="华文楷体" panose="02010600040101010101" pitchFamily="2" charset="-122"/>
            </a:endParaRPr>
          </a:p>
          <a:p>
            <a:pPr algn="just" eaLnBrk="1" hangingPunct="1">
              <a:lnSpc>
                <a:spcPts val="2863"/>
              </a:lnSpc>
              <a:spcBef>
                <a:spcPts val="663"/>
              </a:spcBef>
              <a:buClr>
                <a:srgbClr val="CC3300"/>
              </a:buClr>
              <a:buFont typeface="Arial" panose="020B0604020202020204" pitchFamily="34" charset="0"/>
              <a:buChar char=""/>
            </a:pPr>
            <a:r>
              <a:rPr lang="zh-CN" altLang="en-US" sz="2600">
                <a:solidFill>
                  <a:srgbClr val="0070C0"/>
                </a:solidFill>
                <a:latin typeface="华文楷体" panose="02010600040101010101" pitchFamily="2" charset="-122"/>
                <a:ea typeface="华文楷体" panose="02010600040101010101" pitchFamily="2" charset="-122"/>
              </a:rPr>
              <a:t>对连续字可实现多模块</a:t>
            </a:r>
            <a:endParaRPr lang="en-US" altLang="zh-CN" sz="2600">
              <a:solidFill>
                <a:srgbClr val="0070C0"/>
              </a:solidFill>
              <a:latin typeface="华文楷体" panose="02010600040101010101" pitchFamily="2" charset="-122"/>
              <a:ea typeface="华文楷体" panose="02010600040101010101" pitchFamily="2" charset="-122"/>
            </a:endParaRPr>
          </a:p>
          <a:p>
            <a:pPr algn="just" eaLnBrk="1" hangingPunct="1">
              <a:lnSpc>
                <a:spcPts val="2863"/>
              </a:lnSpc>
              <a:spcBef>
                <a:spcPts val="663"/>
              </a:spcBef>
              <a:buClr>
                <a:srgbClr val="CC3300"/>
              </a:buClr>
              <a:buFont typeface="Arial" panose="020B0604020202020204" pitchFamily="34" charset="0"/>
              <a:buChar char=""/>
            </a:pPr>
            <a:r>
              <a:rPr lang="zh-CN" altLang="en-US" sz="2600">
                <a:solidFill>
                  <a:srgbClr val="0070C0"/>
                </a:solidFill>
                <a:latin typeface="华文楷体" panose="02010600040101010101" pitchFamily="2" charset="-122"/>
                <a:ea typeface="华文楷体" panose="02010600040101010101" pitchFamily="2" charset="-122"/>
              </a:rPr>
              <a:t>并行存取，提高</a:t>
            </a:r>
            <a:endParaRPr lang="en-US" altLang="zh-CN" sz="2600">
              <a:solidFill>
                <a:srgbClr val="0070C0"/>
              </a:solidFill>
              <a:latin typeface="华文楷体" panose="02010600040101010101" pitchFamily="2" charset="-122"/>
              <a:ea typeface="华文楷体" panose="02010600040101010101" pitchFamily="2" charset="-122"/>
            </a:endParaRPr>
          </a:p>
          <a:p>
            <a:pPr algn="just" eaLnBrk="1" hangingPunct="1">
              <a:lnSpc>
                <a:spcPts val="2863"/>
              </a:lnSpc>
              <a:spcBef>
                <a:spcPts val="663"/>
              </a:spcBef>
              <a:buClr>
                <a:srgbClr val="CC3300"/>
              </a:buClr>
              <a:buFont typeface="Arial" panose="020B0604020202020204" pitchFamily="34" charset="0"/>
              <a:buChar char=""/>
            </a:pPr>
            <a:r>
              <a:rPr lang="zh-CN" altLang="en-US" sz="2600">
                <a:solidFill>
                  <a:srgbClr val="0070C0"/>
                </a:solidFill>
                <a:latin typeface="华文楷体" panose="02010600040101010101" pitchFamily="2" charset="-122"/>
                <a:ea typeface="华文楷体" panose="02010600040101010101" pitchFamily="2" charset="-122"/>
              </a:rPr>
              <a:t>存储器带宽</a:t>
            </a:r>
            <a:endParaRPr lang="en-US" altLang="zh-CN" sz="2600">
              <a:solidFill>
                <a:srgbClr val="0070C0"/>
              </a:solidFill>
              <a:latin typeface="华文楷体" panose="02010600040101010101" pitchFamily="2" charset="-122"/>
              <a:ea typeface="华文楷体" panose="02010600040101010101" pitchFamily="2" charset="-122"/>
            </a:endParaRPr>
          </a:p>
        </p:txBody>
      </p:sp>
      <p:sp>
        <p:nvSpPr>
          <p:cNvPr id="7" name="object 11">
            <a:extLst>
              <a:ext uri="{FF2B5EF4-FFF2-40B4-BE49-F238E27FC236}">
                <a16:creationId xmlns:a16="http://schemas.microsoft.com/office/drawing/2014/main" id="{F1CFA06D-6F5F-4719-86EA-FB7079AE4B0F}"/>
              </a:ext>
            </a:extLst>
          </p:cNvPr>
          <p:cNvSpPr txBox="1"/>
          <p:nvPr/>
        </p:nvSpPr>
        <p:spPr>
          <a:xfrm>
            <a:off x="5857876" y="1341438"/>
            <a:ext cx="430213" cy="360362"/>
          </a:xfrm>
          <a:prstGeom prst="rect">
            <a:avLst/>
          </a:prstGeom>
        </p:spPr>
        <p:txBody>
          <a:bodyPr lIns="0" tIns="12700" rIns="0" bIns="0">
            <a:spAutoFit/>
          </a:bodyPr>
          <a:lstStyle/>
          <a:p>
            <a:pPr marL="12700">
              <a:spcBef>
                <a:spcPts val="100"/>
              </a:spcBef>
              <a:defRPr/>
            </a:pPr>
            <a:r>
              <a:rPr sz="2200" b="1" spc="-5" dirty="0">
                <a:latin typeface="Times New Roman"/>
                <a:cs typeface="Times New Roman"/>
              </a:rPr>
              <a:t>M0</a:t>
            </a:r>
            <a:endParaRPr sz="2200">
              <a:latin typeface="Times New Roman"/>
              <a:cs typeface="Times New Roman"/>
            </a:endParaRPr>
          </a:p>
        </p:txBody>
      </p:sp>
      <p:sp>
        <p:nvSpPr>
          <p:cNvPr id="22533" name="object 13">
            <a:extLst>
              <a:ext uri="{FF2B5EF4-FFF2-40B4-BE49-F238E27FC236}">
                <a16:creationId xmlns:a16="http://schemas.microsoft.com/office/drawing/2014/main" id="{C60C351E-221A-40D8-9606-D6E57AFD98B2}"/>
              </a:ext>
            </a:extLst>
          </p:cNvPr>
          <p:cNvSpPr>
            <a:spLocks/>
          </p:cNvSpPr>
          <p:nvPr/>
        </p:nvSpPr>
        <p:spPr bwMode="auto">
          <a:xfrm>
            <a:off x="6003925" y="5602289"/>
            <a:ext cx="139700" cy="415925"/>
          </a:xfrm>
          <a:custGeom>
            <a:avLst/>
            <a:gdLst>
              <a:gd name="T0" fmla="*/ 140207 w 140335"/>
              <a:gd name="T1" fmla="*/ 139446 h 416560"/>
              <a:gd name="T2" fmla="*/ 70103 w 140335"/>
              <a:gd name="T3" fmla="*/ 0 h 416560"/>
              <a:gd name="T4" fmla="*/ 0 w 140335"/>
              <a:gd name="T5" fmla="*/ 139446 h 416560"/>
              <a:gd name="T6" fmla="*/ 59436 w 140335"/>
              <a:gd name="T7" fmla="*/ 92284 h 416560"/>
              <a:gd name="T8" fmla="*/ 59436 w 140335"/>
              <a:gd name="T9" fmla="*/ 83820 h 416560"/>
              <a:gd name="T10" fmla="*/ 80772 w 140335"/>
              <a:gd name="T11" fmla="*/ 83820 h 416560"/>
              <a:gd name="T12" fmla="*/ 80772 w 140335"/>
              <a:gd name="T13" fmla="*/ 92284 h 416560"/>
              <a:gd name="T14" fmla="*/ 140207 w 140335"/>
              <a:gd name="T15" fmla="*/ 139446 h 416560"/>
              <a:gd name="T16" fmla="*/ 70103 w 140335"/>
              <a:gd name="T17" fmla="*/ 332232 h 416560"/>
              <a:gd name="T18" fmla="*/ 0 w 140335"/>
              <a:gd name="T19" fmla="*/ 275844 h 416560"/>
              <a:gd name="T20" fmla="*/ 59436 w 140335"/>
              <a:gd name="T21" fmla="*/ 394716 h 416560"/>
              <a:gd name="T22" fmla="*/ 59436 w 140335"/>
              <a:gd name="T23" fmla="*/ 332232 h 416560"/>
              <a:gd name="T24" fmla="*/ 70103 w 140335"/>
              <a:gd name="T25" fmla="*/ 332232 h 416560"/>
              <a:gd name="T26" fmla="*/ 70103 w 140335"/>
              <a:gd name="T27" fmla="*/ 83820 h 416560"/>
              <a:gd name="T28" fmla="*/ 59436 w 140335"/>
              <a:gd name="T29" fmla="*/ 83820 h 416560"/>
              <a:gd name="T30" fmla="*/ 59436 w 140335"/>
              <a:gd name="T31" fmla="*/ 92284 h 416560"/>
              <a:gd name="T32" fmla="*/ 70103 w 140335"/>
              <a:gd name="T33" fmla="*/ 83820 h 416560"/>
              <a:gd name="T34" fmla="*/ 80772 w 140335"/>
              <a:gd name="T35" fmla="*/ 323651 h 416560"/>
              <a:gd name="T36" fmla="*/ 80772 w 140335"/>
              <a:gd name="T37" fmla="*/ 92284 h 416560"/>
              <a:gd name="T38" fmla="*/ 70103 w 140335"/>
              <a:gd name="T39" fmla="*/ 83820 h 416560"/>
              <a:gd name="T40" fmla="*/ 59436 w 140335"/>
              <a:gd name="T41" fmla="*/ 92284 h 416560"/>
              <a:gd name="T42" fmla="*/ 59436 w 140335"/>
              <a:gd name="T43" fmla="*/ 323651 h 416560"/>
              <a:gd name="T44" fmla="*/ 70103 w 140335"/>
              <a:gd name="T45" fmla="*/ 332232 h 416560"/>
              <a:gd name="T46" fmla="*/ 80772 w 140335"/>
              <a:gd name="T47" fmla="*/ 323651 h 416560"/>
              <a:gd name="T48" fmla="*/ 80772 w 140335"/>
              <a:gd name="T49" fmla="*/ 394715 h 416560"/>
              <a:gd name="T50" fmla="*/ 80772 w 140335"/>
              <a:gd name="T51" fmla="*/ 332232 h 416560"/>
              <a:gd name="T52" fmla="*/ 59436 w 140335"/>
              <a:gd name="T53" fmla="*/ 332232 h 416560"/>
              <a:gd name="T54" fmla="*/ 59436 w 140335"/>
              <a:gd name="T55" fmla="*/ 394716 h 416560"/>
              <a:gd name="T56" fmla="*/ 70103 w 140335"/>
              <a:gd name="T57" fmla="*/ 416052 h 416560"/>
              <a:gd name="T58" fmla="*/ 80772 w 140335"/>
              <a:gd name="T59" fmla="*/ 394715 h 416560"/>
              <a:gd name="T60" fmla="*/ 80772 w 140335"/>
              <a:gd name="T61" fmla="*/ 92284 h 416560"/>
              <a:gd name="T62" fmla="*/ 80772 w 140335"/>
              <a:gd name="T63" fmla="*/ 83820 h 416560"/>
              <a:gd name="T64" fmla="*/ 70103 w 140335"/>
              <a:gd name="T65" fmla="*/ 83820 h 416560"/>
              <a:gd name="T66" fmla="*/ 80772 w 140335"/>
              <a:gd name="T67" fmla="*/ 92284 h 416560"/>
              <a:gd name="T68" fmla="*/ 140207 w 140335"/>
              <a:gd name="T69" fmla="*/ 275844 h 416560"/>
              <a:gd name="T70" fmla="*/ 70103 w 140335"/>
              <a:gd name="T71" fmla="*/ 332232 h 416560"/>
              <a:gd name="T72" fmla="*/ 80772 w 140335"/>
              <a:gd name="T73" fmla="*/ 332232 h 416560"/>
              <a:gd name="T74" fmla="*/ 80772 w 140335"/>
              <a:gd name="T75" fmla="*/ 394715 h 416560"/>
              <a:gd name="T76" fmla="*/ 140207 w 140335"/>
              <a:gd name="T77" fmla="*/ 275844 h 41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335" h="416560">
                <a:moveTo>
                  <a:pt x="140207" y="139446"/>
                </a:moveTo>
                <a:lnTo>
                  <a:pt x="70103" y="0"/>
                </a:lnTo>
                <a:lnTo>
                  <a:pt x="0" y="139446"/>
                </a:lnTo>
                <a:lnTo>
                  <a:pt x="59436" y="92284"/>
                </a:lnTo>
                <a:lnTo>
                  <a:pt x="59436" y="83820"/>
                </a:lnTo>
                <a:lnTo>
                  <a:pt x="80772" y="83820"/>
                </a:lnTo>
                <a:lnTo>
                  <a:pt x="80772" y="92284"/>
                </a:lnTo>
                <a:lnTo>
                  <a:pt x="140207" y="139446"/>
                </a:lnTo>
                <a:close/>
              </a:path>
              <a:path w="140335" h="416560">
                <a:moveTo>
                  <a:pt x="70103" y="332232"/>
                </a:moveTo>
                <a:lnTo>
                  <a:pt x="0" y="275844"/>
                </a:lnTo>
                <a:lnTo>
                  <a:pt x="59436" y="394716"/>
                </a:lnTo>
                <a:lnTo>
                  <a:pt x="59436" y="332232"/>
                </a:lnTo>
                <a:lnTo>
                  <a:pt x="70103" y="332232"/>
                </a:lnTo>
                <a:close/>
              </a:path>
              <a:path w="140335" h="416560">
                <a:moveTo>
                  <a:pt x="70103" y="83820"/>
                </a:moveTo>
                <a:lnTo>
                  <a:pt x="59436" y="83820"/>
                </a:lnTo>
                <a:lnTo>
                  <a:pt x="59436" y="92284"/>
                </a:lnTo>
                <a:lnTo>
                  <a:pt x="70103" y="83820"/>
                </a:lnTo>
                <a:close/>
              </a:path>
              <a:path w="140335" h="416560">
                <a:moveTo>
                  <a:pt x="80772" y="323651"/>
                </a:moveTo>
                <a:lnTo>
                  <a:pt x="80772" y="92284"/>
                </a:lnTo>
                <a:lnTo>
                  <a:pt x="70103" y="83820"/>
                </a:lnTo>
                <a:lnTo>
                  <a:pt x="59436" y="92284"/>
                </a:lnTo>
                <a:lnTo>
                  <a:pt x="59436" y="323651"/>
                </a:lnTo>
                <a:lnTo>
                  <a:pt x="70103" y="332232"/>
                </a:lnTo>
                <a:lnTo>
                  <a:pt x="80772" y="323651"/>
                </a:lnTo>
                <a:close/>
              </a:path>
              <a:path w="140335" h="416560">
                <a:moveTo>
                  <a:pt x="80772" y="394715"/>
                </a:moveTo>
                <a:lnTo>
                  <a:pt x="80772" y="332232"/>
                </a:lnTo>
                <a:lnTo>
                  <a:pt x="59436" y="332232"/>
                </a:lnTo>
                <a:lnTo>
                  <a:pt x="59436" y="394716"/>
                </a:lnTo>
                <a:lnTo>
                  <a:pt x="70103" y="416052"/>
                </a:lnTo>
                <a:lnTo>
                  <a:pt x="80772" y="394715"/>
                </a:lnTo>
                <a:close/>
              </a:path>
              <a:path w="140335" h="416560">
                <a:moveTo>
                  <a:pt x="80772" y="92284"/>
                </a:moveTo>
                <a:lnTo>
                  <a:pt x="80772" y="83820"/>
                </a:lnTo>
                <a:lnTo>
                  <a:pt x="70103" y="83820"/>
                </a:lnTo>
                <a:lnTo>
                  <a:pt x="80772" y="92284"/>
                </a:lnTo>
                <a:close/>
              </a:path>
              <a:path w="140335" h="416560">
                <a:moveTo>
                  <a:pt x="140207" y="275844"/>
                </a:moveTo>
                <a:lnTo>
                  <a:pt x="70103" y="332232"/>
                </a:lnTo>
                <a:lnTo>
                  <a:pt x="80772" y="332232"/>
                </a:lnTo>
                <a:lnTo>
                  <a:pt x="80772" y="394715"/>
                </a:lnTo>
                <a:lnTo>
                  <a:pt x="140207" y="2758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0" name="object 14">
            <a:extLst>
              <a:ext uri="{FF2B5EF4-FFF2-40B4-BE49-F238E27FC236}">
                <a16:creationId xmlns:a16="http://schemas.microsoft.com/office/drawing/2014/main" id="{718A654F-BB92-4D77-A145-DE158C3F0B69}"/>
              </a:ext>
            </a:extLst>
          </p:cNvPr>
          <p:cNvSpPr/>
          <p:nvPr/>
        </p:nvSpPr>
        <p:spPr>
          <a:xfrm>
            <a:off x="5096270" y="5945139"/>
            <a:ext cx="5569966" cy="351790"/>
          </a:xfrm>
          <a:custGeom>
            <a:avLst/>
            <a:gdLst/>
            <a:ahLst/>
            <a:cxnLst/>
            <a:rect l="l" t="t" r="r" b="b"/>
            <a:pathLst>
              <a:path w="5836920" h="351790">
                <a:moveTo>
                  <a:pt x="220979" y="351282"/>
                </a:moveTo>
                <a:lnTo>
                  <a:pt x="220979" y="0"/>
                </a:lnTo>
                <a:lnTo>
                  <a:pt x="0" y="175260"/>
                </a:lnTo>
                <a:lnTo>
                  <a:pt x="220979" y="351282"/>
                </a:lnTo>
                <a:close/>
              </a:path>
              <a:path w="5836920" h="351790">
                <a:moveTo>
                  <a:pt x="5615940" y="275843"/>
                </a:moveTo>
                <a:lnTo>
                  <a:pt x="5615940" y="74675"/>
                </a:lnTo>
                <a:lnTo>
                  <a:pt x="220979" y="74676"/>
                </a:lnTo>
                <a:lnTo>
                  <a:pt x="220979" y="275844"/>
                </a:lnTo>
                <a:lnTo>
                  <a:pt x="5615940" y="275843"/>
                </a:lnTo>
                <a:close/>
              </a:path>
              <a:path w="5836920" h="351790">
                <a:moveTo>
                  <a:pt x="5836920" y="175259"/>
                </a:moveTo>
                <a:lnTo>
                  <a:pt x="5615940" y="0"/>
                </a:lnTo>
                <a:lnTo>
                  <a:pt x="5615940" y="351281"/>
                </a:lnTo>
                <a:lnTo>
                  <a:pt x="5836920" y="175259"/>
                </a:lnTo>
                <a:close/>
              </a:path>
            </a:pathLst>
          </a:custGeom>
        </p:spPr>
        <p:style>
          <a:lnRef idx="1">
            <a:schemeClr val="accent3"/>
          </a:lnRef>
          <a:fillRef idx="3">
            <a:schemeClr val="accent3"/>
          </a:fillRef>
          <a:effectRef idx="2">
            <a:schemeClr val="accent3"/>
          </a:effectRef>
          <a:fontRef idx="minor">
            <a:schemeClr val="lt1"/>
          </a:fontRef>
        </p:style>
        <p:txBody>
          <a:bodyPr lIns="0" tIns="0" rIns="0" bIns="0"/>
          <a:lstStyle/>
          <a:p>
            <a:pPr>
              <a:defRPr/>
            </a:pPr>
            <a:endParaRPr/>
          </a:p>
        </p:txBody>
      </p:sp>
      <p:sp>
        <p:nvSpPr>
          <p:cNvPr id="22537" name="object 15">
            <a:extLst>
              <a:ext uri="{FF2B5EF4-FFF2-40B4-BE49-F238E27FC236}">
                <a16:creationId xmlns:a16="http://schemas.microsoft.com/office/drawing/2014/main" id="{0A4502AB-5E8E-469F-91F6-9C3962FDBD1B}"/>
              </a:ext>
            </a:extLst>
          </p:cNvPr>
          <p:cNvSpPr>
            <a:spLocks/>
          </p:cNvSpPr>
          <p:nvPr/>
        </p:nvSpPr>
        <p:spPr bwMode="auto">
          <a:xfrm>
            <a:off x="5087939" y="5934076"/>
            <a:ext cx="5578475" cy="373063"/>
          </a:xfrm>
          <a:custGeom>
            <a:avLst/>
            <a:gdLst>
              <a:gd name="T0" fmla="*/ 0 w 5854065"/>
              <a:gd name="T1" fmla="*/ 186690 h 373379"/>
              <a:gd name="T2" fmla="*/ 16709 w 5854065"/>
              <a:gd name="T3" fmla="*/ 187071 h 373379"/>
              <a:gd name="T4" fmla="*/ 233172 w 5854065"/>
              <a:gd name="T5" fmla="*/ 15240 h 373379"/>
              <a:gd name="T6" fmla="*/ 16709 w 5854065"/>
              <a:gd name="T7" fmla="*/ 187071 h 373379"/>
              <a:gd name="T8" fmla="*/ 16709 w 5854065"/>
              <a:gd name="T9" fmla="*/ 187071 h 373379"/>
              <a:gd name="T10" fmla="*/ 11430 w 5854065"/>
              <a:gd name="T11" fmla="*/ 191262 h 373379"/>
              <a:gd name="T12" fmla="*/ 224028 w 5854065"/>
              <a:gd name="T13" fmla="*/ 362712 h 373379"/>
              <a:gd name="T14" fmla="*/ 224028 w 5854065"/>
              <a:gd name="T15" fmla="*/ 11430 h 373379"/>
              <a:gd name="T16" fmla="*/ 233172 w 5854065"/>
              <a:gd name="T17" fmla="*/ 81534 h 373379"/>
              <a:gd name="T18" fmla="*/ 224027 w 5854065"/>
              <a:gd name="T19" fmla="*/ 91440 h 373379"/>
              <a:gd name="T20" fmla="*/ 233172 w 5854065"/>
              <a:gd name="T21" fmla="*/ 81534 h 373379"/>
              <a:gd name="T22" fmla="*/ 224028 w 5854065"/>
              <a:gd name="T23" fmla="*/ 281940 h 373379"/>
              <a:gd name="T24" fmla="*/ 229361 w 5854065"/>
              <a:gd name="T25" fmla="*/ 292608 h 373379"/>
              <a:gd name="T26" fmla="*/ 5618988 w 5854065"/>
              <a:gd name="T27" fmla="*/ 292608 h 373379"/>
              <a:gd name="T28" fmla="*/ 5624322 w 5854065"/>
              <a:gd name="T29" fmla="*/ 355877 h 373379"/>
              <a:gd name="T30" fmla="*/ 233172 w 5854065"/>
              <a:gd name="T31" fmla="*/ 358902 h 373379"/>
              <a:gd name="T32" fmla="*/ 233172 w 5854065"/>
              <a:gd name="T33" fmla="*/ 372167 h 373379"/>
              <a:gd name="T34" fmla="*/ 234696 w 5854065"/>
              <a:gd name="T35" fmla="*/ 86106 h 373379"/>
              <a:gd name="T36" fmla="*/ 5618988 w 5854065"/>
              <a:gd name="T37" fmla="*/ 86106 h 373379"/>
              <a:gd name="T38" fmla="*/ 234696 w 5854065"/>
              <a:gd name="T39" fmla="*/ 86106 h 373379"/>
              <a:gd name="T40" fmla="*/ 234695 w 5854065"/>
              <a:gd name="T41" fmla="*/ 91440 h 373379"/>
              <a:gd name="T42" fmla="*/ 229361 w 5854065"/>
              <a:gd name="T43" fmla="*/ 292608 h 373379"/>
              <a:gd name="T44" fmla="*/ 234696 w 5854065"/>
              <a:gd name="T45" fmla="*/ 292608 h 373379"/>
              <a:gd name="T46" fmla="*/ 233172 w 5854065"/>
              <a:gd name="T47" fmla="*/ 358902 h 373379"/>
              <a:gd name="T48" fmla="*/ 5853684 w 5854065"/>
              <a:gd name="T49" fmla="*/ 186690 h 373379"/>
              <a:gd name="T50" fmla="*/ 5620512 w 5854065"/>
              <a:gd name="T51" fmla="*/ 81534 h 373379"/>
              <a:gd name="T52" fmla="*/ 5628894 w 5854065"/>
              <a:gd name="T53" fmla="*/ 21893 h 373379"/>
              <a:gd name="T54" fmla="*/ 5842254 w 5854065"/>
              <a:gd name="T55" fmla="*/ 195782 h 373379"/>
              <a:gd name="T56" fmla="*/ 5624322 w 5854065"/>
              <a:gd name="T57" fmla="*/ 81534 h 373379"/>
              <a:gd name="T58" fmla="*/ 5624322 w 5854065"/>
              <a:gd name="T59" fmla="*/ 91440 h 373379"/>
              <a:gd name="T60" fmla="*/ 5618988 w 5854065"/>
              <a:gd name="T61" fmla="*/ 292608 h 373379"/>
              <a:gd name="T62" fmla="*/ 5624322 w 5854065"/>
              <a:gd name="T63" fmla="*/ 292608 h 373379"/>
              <a:gd name="T64" fmla="*/ 5620512 w 5854065"/>
              <a:gd name="T65" fmla="*/ 372167 h 373379"/>
              <a:gd name="T66" fmla="*/ 5628894 w 5854065"/>
              <a:gd name="T67" fmla="*/ 21893 h 373379"/>
              <a:gd name="T68" fmla="*/ 5628894 w 5854065"/>
              <a:gd name="T69" fmla="*/ 21893 h 373379"/>
              <a:gd name="T70" fmla="*/ 5620512 w 5854065"/>
              <a:gd name="T71" fmla="*/ 15240 h 373379"/>
              <a:gd name="T72" fmla="*/ 5624322 w 5854065"/>
              <a:gd name="T73" fmla="*/ 91440 h 373379"/>
              <a:gd name="T74" fmla="*/ 5842254 w 5854065"/>
              <a:gd name="T75" fmla="*/ 191262 h 373379"/>
              <a:gd name="T76" fmla="*/ 5628894 w 5854065"/>
              <a:gd name="T77" fmla="*/ 362712 h 373379"/>
              <a:gd name="T78" fmla="*/ 5628894 w 5854065"/>
              <a:gd name="T79" fmla="*/ 365500 h 373379"/>
              <a:gd name="T80" fmla="*/ 5620512 w 5854065"/>
              <a:gd name="T81" fmla="*/ 372167 h 373379"/>
              <a:gd name="T82" fmla="*/ 5842254 w 5854065"/>
              <a:gd name="T83" fmla="*/ 182880 h 37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54065" h="373379">
                <a:moveTo>
                  <a:pt x="234696" y="81534"/>
                </a:moveTo>
                <a:lnTo>
                  <a:pt x="234696" y="0"/>
                </a:lnTo>
                <a:lnTo>
                  <a:pt x="0" y="186690"/>
                </a:lnTo>
                <a:lnTo>
                  <a:pt x="11429" y="195782"/>
                </a:lnTo>
                <a:lnTo>
                  <a:pt x="11430" y="182880"/>
                </a:lnTo>
                <a:lnTo>
                  <a:pt x="16709" y="187071"/>
                </a:lnTo>
                <a:lnTo>
                  <a:pt x="224028" y="22498"/>
                </a:lnTo>
                <a:lnTo>
                  <a:pt x="224028" y="11430"/>
                </a:lnTo>
                <a:lnTo>
                  <a:pt x="233172" y="15240"/>
                </a:lnTo>
                <a:lnTo>
                  <a:pt x="233172" y="81534"/>
                </a:lnTo>
                <a:lnTo>
                  <a:pt x="234696" y="81534"/>
                </a:lnTo>
                <a:close/>
              </a:path>
              <a:path w="5854065" h="373379">
                <a:moveTo>
                  <a:pt x="16709" y="187071"/>
                </a:moveTo>
                <a:lnTo>
                  <a:pt x="11430" y="182880"/>
                </a:lnTo>
                <a:lnTo>
                  <a:pt x="11430" y="191262"/>
                </a:lnTo>
                <a:lnTo>
                  <a:pt x="16709" y="187071"/>
                </a:lnTo>
                <a:close/>
              </a:path>
              <a:path w="5854065" h="373379">
                <a:moveTo>
                  <a:pt x="233172" y="358902"/>
                </a:moveTo>
                <a:lnTo>
                  <a:pt x="16709" y="187071"/>
                </a:lnTo>
                <a:lnTo>
                  <a:pt x="11430" y="191262"/>
                </a:lnTo>
                <a:lnTo>
                  <a:pt x="11429" y="195782"/>
                </a:lnTo>
                <a:lnTo>
                  <a:pt x="224028" y="364894"/>
                </a:lnTo>
                <a:lnTo>
                  <a:pt x="224028" y="362712"/>
                </a:lnTo>
                <a:lnTo>
                  <a:pt x="233172" y="358902"/>
                </a:lnTo>
                <a:close/>
              </a:path>
              <a:path w="5854065" h="373379">
                <a:moveTo>
                  <a:pt x="233172" y="15240"/>
                </a:moveTo>
                <a:lnTo>
                  <a:pt x="224028" y="11430"/>
                </a:lnTo>
                <a:lnTo>
                  <a:pt x="224028" y="22498"/>
                </a:lnTo>
                <a:lnTo>
                  <a:pt x="233172" y="15240"/>
                </a:lnTo>
                <a:close/>
              </a:path>
              <a:path w="5854065" h="373379">
                <a:moveTo>
                  <a:pt x="233172" y="81534"/>
                </a:moveTo>
                <a:lnTo>
                  <a:pt x="233172" y="15240"/>
                </a:lnTo>
                <a:lnTo>
                  <a:pt x="224028" y="22498"/>
                </a:lnTo>
                <a:lnTo>
                  <a:pt x="224027" y="91440"/>
                </a:lnTo>
                <a:lnTo>
                  <a:pt x="229362" y="91440"/>
                </a:lnTo>
                <a:lnTo>
                  <a:pt x="229361" y="81534"/>
                </a:lnTo>
                <a:lnTo>
                  <a:pt x="233172" y="81534"/>
                </a:lnTo>
                <a:close/>
              </a:path>
              <a:path w="5854065" h="373379">
                <a:moveTo>
                  <a:pt x="5628894" y="352248"/>
                </a:moveTo>
                <a:lnTo>
                  <a:pt x="5628894" y="281940"/>
                </a:lnTo>
                <a:lnTo>
                  <a:pt x="224028" y="281940"/>
                </a:lnTo>
                <a:lnTo>
                  <a:pt x="224028" y="351643"/>
                </a:lnTo>
                <a:lnTo>
                  <a:pt x="229361" y="355877"/>
                </a:lnTo>
                <a:lnTo>
                  <a:pt x="229361" y="292608"/>
                </a:lnTo>
                <a:lnTo>
                  <a:pt x="234696" y="287274"/>
                </a:lnTo>
                <a:lnTo>
                  <a:pt x="234696" y="292608"/>
                </a:lnTo>
                <a:lnTo>
                  <a:pt x="5618988" y="292608"/>
                </a:lnTo>
                <a:lnTo>
                  <a:pt x="5618988" y="287274"/>
                </a:lnTo>
                <a:lnTo>
                  <a:pt x="5624322" y="292608"/>
                </a:lnTo>
                <a:lnTo>
                  <a:pt x="5624322" y="355877"/>
                </a:lnTo>
                <a:lnTo>
                  <a:pt x="5628894" y="352248"/>
                </a:lnTo>
                <a:close/>
              </a:path>
              <a:path w="5854065" h="373379">
                <a:moveTo>
                  <a:pt x="233172" y="372167"/>
                </a:moveTo>
                <a:lnTo>
                  <a:pt x="233172" y="358902"/>
                </a:lnTo>
                <a:lnTo>
                  <a:pt x="224028" y="362712"/>
                </a:lnTo>
                <a:lnTo>
                  <a:pt x="224028" y="364894"/>
                </a:lnTo>
                <a:lnTo>
                  <a:pt x="233172" y="372167"/>
                </a:lnTo>
                <a:close/>
              </a:path>
              <a:path w="5854065" h="373379">
                <a:moveTo>
                  <a:pt x="5624322" y="81534"/>
                </a:moveTo>
                <a:lnTo>
                  <a:pt x="229361" y="81534"/>
                </a:lnTo>
                <a:lnTo>
                  <a:pt x="234696" y="86106"/>
                </a:lnTo>
                <a:lnTo>
                  <a:pt x="234695" y="91440"/>
                </a:lnTo>
                <a:lnTo>
                  <a:pt x="5618988" y="91440"/>
                </a:lnTo>
                <a:lnTo>
                  <a:pt x="5618988" y="86106"/>
                </a:lnTo>
                <a:lnTo>
                  <a:pt x="5624322" y="81534"/>
                </a:lnTo>
                <a:close/>
              </a:path>
              <a:path w="5854065" h="373379">
                <a:moveTo>
                  <a:pt x="234695" y="91440"/>
                </a:moveTo>
                <a:lnTo>
                  <a:pt x="234696" y="86106"/>
                </a:lnTo>
                <a:lnTo>
                  <a:pt x="229361" y="81534"/>
                </a:lnTo>
                <a:lnTo>
                  <a:pt x="229362" y="91440"/>
                </a:lnTo>
                <a:lnTo>
                  <a:pt x="234695" y="91440"/>
                </a:lnTo>
                <a:close/>
              </a:path>
              <a:path w="5854065" h="373379">
                <a:moveTo>
                  <a:pt x="234696" y="292608"/>
                </a:moveTo>
                <a:lnTo>
                  <a:pt x="234696" y="287274"/>
                </a:lnTo>
                <a:lnTo>
                  <a:pt x="229361" y="292608"/>
                </a:lnTo>
                <a:lnTo>
                  <a:pt x="234696" y="292608"/>
                </a:lnTo>
                <a:close/>
              </a:path>
              <a:path w="5854065" h="373379">
                <a:moveTo>
                  <a:pt x="234696" y="373380"/>
                </a:moveTo>
                <a:lnTo>
                  <a:pt x="234696" y="292608"/>
                </a:lnTo>
                <a:lnTo>
                  <a:pt x="229361" y="292608"/>
                </a:lnTo>
                <a:lnTo>
                  <a:pt x="229361" y="355877"/>
                </a:lnTo>
                <a:lnTo>
                  <a:pt x="233172" y="358902"/>
                </a:lnTo>
                <a:lnTo>
                  <a:pt x="233172" y="372167"/>
                </a:lnTo>
                <a:lnTo>
                  <a:pt x="234696" y="373380"/>
                </a:lnTo>
                <a:close/>
              </a:path>
              <a:path w="5854065" h="373379">
                <a:moveTo>
                  <a:pt x="5853684" y="186690"/>
                </a:moveTo>
                <a:lnTo>
                  <a:pt x="5618988" y="0"/>
                </a:lnTo>
                <a:lnTo>
                  <a:pt x="5618988" y="81534"/>
                </a:lnTo>
                <a:lnTo>
                  <a:pt x="5620512" y="81534"/>
                </a:lnTo>
                <a:lnTo>
                  <a:pt x="5620512" y="15240"/>
                </a:lnTo>
                <a:lnTo>
                  <a:pt x="5628894" y="11430"/>
                </a:lnTo>
                <a:lnTo>
                  <a:pt x="5628894" y="21893"/>
                </a:lnTo>
                <a:lnTo>
                  <a:pt x="5836974" y="187071"/>
                </a:lnTo>
                <a:lnTo>
                  <a:pt x="5842254" y="182880"/>
                </a:lnTo>
                <a:lnTo>
                  <a:pt x="5842254" y="195782"/>
                </a:lnTo>
                <a:lnTo>
                  <a:pt x="5853684" y="186690"/>
                </a:lnTo>
                <a:close/>
              </a:path>
              <a:path w="5854065" h="373379">
                <a:moveTo>
                  <a:pt x="5624322" y="91440"/>
                </a:moveTo>
                <a:lnTo>
                  <a:pt x="5624322" y="81534"/>
                </a:lnTo>
                <a:lnTo>
                  <a:pt x="5618988" y="86106"/>
                </a:lnTo>
                <a:lnTo>
                  <a:pt x="5618988" y="91440"/>
                </a:lnTo>
                <a:lnTo>
                  <a:pt x="5624322" y="91440"/>
                </a:lnTo>
                <a:close/>
              </a:path>
              <a:path w="5854065" h="373379">
                <a:moveTo>
                  <a:pt x="5624322" y="292608"/>
                </a:moveTo>
                <a:lnTo>
                  <a:pt x="5618988" y="287274"/>
                </a:lnTo>
                <a:lnTo>
                  <a:pt x="5618988" y="292608"/>
                </a:lnTo>
                <a:lnTo>
                  <a:pt x="5624322" y="292608"/>
                </a:lnTo>
                <a:close/>
              </a:path>
              <a:path w="5854065" h="373379">
                <a:moveTo>
                  <a:pt x="5624322" y="355877"/>
                </a:moveTo>
                <a:lnTo>
                  <a:pt x="5624322" y="292608"/>
                </a:lnTo>
                <a:lnTo>
                  <a:pt x="5618988" y="292608"/>
                </a:lnTo>
                <a:lnTo>
                  <a:pt x="5618988" y="373380"/>
                </a:lnTo>
                <a:lnTo>
                  <a:pt x="5620512" y="372167"/>
                </a:lnTo>
                <a:lnTo>
                  <a:pt x="5620512" y="358902"/>
                </a:lnTo>
                <a:lnTo>
                  <a:pt x="5624322" y="355877"/>
                </a:lnTo>
                <a:close/>
              </a:path>
              <a:path w="5854065" h="373379">
                <a:moveTo>
                  <a:pt x="5628894" y="21893"/>
                </a:moveTo>
                <a:lnTo>
                  <a:pt x="5628894" y="11430"/>
                </a:lnTo>
                <a:lnTo>
                  <a:pt x="5620512" y="15240"/>
                </a:lnTo>
                <a:lnTo>
                  <a:pt x="5628894" y="21893"/>
                </a:lnTo>
                <a:close/>
              </a:path>
              <a:path w="5854065" h="373379">
                <a:moveTo>
                  <a:pt x="5628894" y="91440"/>
                </a:moveTo>
                <a:lnTo>
                  <a:pt x="5628894" y="21893"/>
                </a:lnTo>
                <a:lnTo>
                  <a:pt x="5620512" y="15240"/>
                </a:lnTo>
                <a:lnTo>
                  <a:pt x="5620512" y="81534"/>
                </a:lnTo>
                <a:lnTo>
                  <a:pt x="5624322" y="81534"/>
                </a:lnTo>
                <a:lnTo>
                  <a:pt x="5624322" y="91440"/>
                </a:lnTo>
                <a:lnTo>
                  <a:pt x="5628894" y="91440"/>
                </a:lnTo>
                <a:close/>
              </a:path>
              <a:path w="5854065" h="373379">
                <a:moveTo>
                  <a:pt x="5842254" y="195782"/>
                </a:moveTo>
                <a:lnTo>
                  <a:pt x="5842254" y="191262"/>
                </a:lnTo>
                <a:lnTo>
                  <a:pt x="5836974" y="187071"/>
                </a:lnTo>
                <a:lnTo>
                  <a:pt x="5620512" y="358902"/>
                </a:lnTo>
                <a:lnTo>
                  <a:pt x="5628894" y="362712"/>
                </a:lnTo>
                <a:lnTo>
                  <a:pt x="5628894" y="365500"/>
                </a:lnTo>
                <a:lnTo>
                  <a:pt x="5842254" y="195782"/>
                </a:lnTo>
                <a:close/>
              </a:path>
              <a:path w="5854065" h="373379">
                <a:moveTo>
                  <a:pt x="5628894" y="365500"/>
                </a:moveTo>
                <a:lnTo>
                  <a:pt x="5628894" y="362712"/>
                </a:lnTo>
                <a:lnTo>
                  <a:pt x="5620512" y="358902"/>
                </a:lnTo>
                <a:lnTo>
                  <a:pt x="5620512" y="372167"/>
                </a:lnTo>
                <a:lnTo>
                  <a:pt x="5628894" y="365500"/>
                </a:lnTo>
                <a:close/>
              </a:path>
              <a:path w="5854065" h="373379">
                <a:moveTo>
                  <a:pt x="5842254" y="191262"/>
                </a:moveTo>
                <a:lnTo>
                  <a:pt x="5842254" y="182880"/>
                </a:lnTo>
                <a:lnTo>
                  <a:pt x="5836974" y="187071"/>
                </a:lnTo>
                <a:lnTo>
                  <a:pt x="5842254" y="191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4" name="object 16">
            <a:extLst>
              <a:ext uri="{FF2B5EF4-FFF2-40B4-BE49-F238E27FC236}">
                <a16:creationId xmlns:a16="http://schemas.microsoft.com/office/drawing/2014/main" id="{66D0AE1F-9CFA-4295-803B-74F537C411D1}"/>
              </a:ext>
            </a:extLst>
          </p:cNvPr>
          <p:cNvSpPr txBox="1"/>
          <p:nvPr/>
        </p:nvSpPr>
        <p:spPr>
          <a:xfrm>
            <a:off x="7169151" y="1357313"/>
            <a:ext cx="428625" cy="361950"/>
          </a:xfrm>
          <a:prstGeom prst="rect">
            <a:avLst/>
          </a:prstGeom>
        </p:spPr>
        <p:txBody>
          <a:bodyPr lIns="0" tIns="12700" rIns="0" bIns="0">
            <a:spAutoFit/>
          </a:bodyPr>
          <a:lstStyle/>
          <a:p>
            <a:pPr marL="12700">
              <a:spcBef>
                <a:spcPts val="100"/>
              </a:spcBef>
              <a:defRPr/>
            </a:pPr>
            <a:r>
              <a:rPr sz="2200" b="1" spc="-5" dirty="0">
                <a:latin typeface="Times New Roman"/>
                <a:cs typeface="Times New Roman"/>
              </a:rPr>
              <a:t>M1</a:t>
            </a:r>
            <a:endParaRPr sz="2200">
              <a:latin typeface="Times New Roman"/>
              <a:cs typeface="Times New Roman"/>
            </a:endParaRPr>
          </a:p>
        </p:txBody>
      </p:sp>
      <p:sp>
        <p:nvSpPr>
          <p:cNvPr id="22539" name="object 18">
            <a:extLst>
              <a:ext uri="{FF2B5EF4-FFF2-40B4-BE49-F238E27FC236}">
                <a16:creationId xmlns:a16="http://schemas.microsoft.com/office/drawing/2014/main" id="{FDED62AA-B638-4A63-99DF-A996F6AEF551}"/>
              </a:ext>
            </a:extLst>
          </p:cNvPr>
          <p:cNvSpPr>
            <a:spLocks/>
          </p:cNvSpPr>
          <p:nvPr/>
        </p:nvSpPr>
        <p:spPr bwMode="auto">
          <a:xfrm>
            <a:off x="7315200" y="5602289"/>
            <a:ext cx="139700" cy="415925"/>
          </a:xfrm>
          <a:custGeom>
            <a:avLst/>
            <a:gdLst>
              <a:gd name="T0" fmla="*/ 139445 w 139700"/>
              <a:gd name="T1" fmla="*/ 139446 h 416560"/>
              <a:gd name="T2" fmla="*/ 69329 w 139700"/>
              <a:gd name="T3" fmla="*/ 0 h 416560"/>
              <a:gd name="T4" fmla="*/ 0 w 139700"/>
              <a:gd name="T5" fmla="*/ 139446 h 416560"/>
              <a:gd name="T6" fmla="*/ 59435 w 139700"/>
              <a:gd name="T7" fmla="*/ 91757 h 416560"/>
              <a:gd name="T8" fmla="*/ 59435 w 139700"/>
              <a:gd name="T9" fmla="*/ 83820 h 416560"/>
              <a:gd name="T10" fmla="*/ 80009 w 139700"/>
              <a:gd name="T11" fmla="*/ 83820 h 416560"/>
              <a:gd name="T12" fmla="*/ 80009 w 139700"/>
              <a:gd name="T13" fmla="*/ 92293 h 416560"/>
              <a:gd name="T14" fmla="*/ 139445 w 139700"/>
              <a:gd name="T15" fmla="*/ 139446 h 416560"/>
              <a:gd name="T16" fmla="*/ 69329 w 139700"/>
              <a:gd name="T17" fmla="*/ 332232 h 416560"/>
              <a:gd name="T18" fmla="*/ 0 w 139700"/>
              <a:gd name="T19" fmla="*/ 275844 h 416560"/>
              <a:gd name="T20" fmla="*/ 59435 w 139700"/>
              <a:gd name="T21" fmla="*/ 396044 h 416560"/>
              <a:gd name="T22" fmla="*/ 59435 w 139700"/>
              <a:gd name="T23" fmla="*/ 332232 h 416560"/>
              <a:gd name="T24" fmla="*/ 69329 w 139700"/>
              <a:gd name="T25" fmla="*/ 332232 h 416560"/>
              <a:gd name="T26" fmla="*/ 69329 w 139700"/>
              <a:gd name="T27" fmla="*/ 83820 h 416560"/>
              <a:gd name="T28" fmla="*/ 59435 w 139700"/>
              <a:gd name="T29" fmla="*/ 83820 h 416560"/>
              <a:gd name="T30" fmla="*/ 59435 w 139700"/>
              <a:gd name="T31" fmla="*/ 91757 h 416560"/>
              <a:gd name="T32" fmla="*/ 69329 w 139700"/>
              <a:gd name="T33" fmla="*/ 83820 h 416560"/>
              <a:gd name="T34" fmla="*/ 80009 w 139700"/>
              <a:gd name="T35" fmla="*/ 323642 h 416560"/>
              <a:gd name="T36" fmla="*/ 80009 w 139700"/>
              <a:gd name="T37" fmla="*/ 92293 h 416560"/>
              <a:gd name="T38" fmla="*/ 69329 w 139700"/>
              <a:gd name="T39" fmla="*/ 83820 h 416560"/>
              <a:gd name="T40" fmla="*/ 59435 w 139700"/>
              <a:gd name="T41" fmla="*/ 91757 h 416560"/>
              <a:gd name="T42" fmla="*/ 59435 w 139700"/>
              <a:gd name="T43" fmla="*/ 324185 h 416560"/>
              <a:gd name="T44" fmla="*/ 69329 w 139700"/>
              <a:gd name="T45" fmla="*/ 332232 h 416560"/>
              <a:gd name="T46" fmla="*/ 80009 w 139700"/>
              <a:gd name="T47" fmla="*/ 323642 h 416560"/>
              <a:gd name="T48" fmla="*/ 80009 w 139700"/>
              <a:gd name="T49" fmla="*/ 394694 h 416560"/>
              <a:gd name="T50" fmla="*/ 80009 w 139700"/>
              <a:gd name="T51" fmla="*/ 332232 h 416560"/>
              <a:gd name="T52" fmla="*/ 59435 w 139700"/>
              <a:gd name="T53" fmla="*/ 332232 h 416560"/>
              <a:gd name="T54" fmla="*/ 59435 w 139700"/>
              <a:gd name="T55" fmla="*/ 396044 h 416560"/>
              <a:gd name="T56" fmla="*/ 69329 w 139700"/>
              <a:gd name="T57" fmla="*/ 416052 h 416560"/>
              <a:gd name="T58" fmla="*/ 80009 w 139700"/>
              <a:gd name="T59" fmla="*/ 394694 h 416560"/>
              <a:gd name="T60" fmla="*/ 80009 w 139700"/>
              <a:gd name="T61" fmla="*/ 92293 h 416560"/>
              <a:gd name="T62" fmla="*/ 80009 w 139700"/>
              <a:gd name="T63" fmla="*/ 83820 h 416560"/>
              <a:gd name="T64" fmla="*/ 69329 w 139700"/>
              <a:gd name="T65" fmla="*/ 83820 h 416560"/>
              <a:gd name="T66" fmla="*/ 80009 w 139700"/>
              <a:gd name="T67" fmla="*/ 92293 h 416560"/>
              <a:gd name="T68" fmla="*/ 139445 w 139700"/>
              <a:gd name="T69" fmla="*/ 275844 h 416560"/>
              <a:gd name="T70" fmla="*/ 69329 w 139700"/>
              <a:gd name="T71" fmla="*/ 332232 h 416560"/>
              <a:gd name="T72" fmla="*/ 80009 w 139700"/>
              <a:gd name="T73" fmla="*/ 332232 h 416560"/>
              <a:gd name="T74" fmla="*/ 80009 w 139700"/>
              <a:gd name="T75" fmla="*/ 394694 h 416560"/>
              <a:gd name="T76" fmla="*/ 139445 w 139700"/>
              <a:gd name="T77" fmla="*/ 275844 h 41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9700" h="416560">
                <a:moveTo>
                  <a:pt x="139445" y="139446"/>
                </a:moveTo>
                <a:lnTo>
                  <a:pt x="69329" y="0"/>
                </a:lnTo>
                <a:lnTo>
                  <a:pt x="0" y="139446"/>
                </a:lnTo>
                <a:lnTo>
                  <a:pt x="59435" y="91757"/>
                </a:lnTo>
                <a:lnTo>
                  <a:pt x="59435" y="83820"/>
                </a:lnTo>
                <a:lnTo>
                  <a:pt x="80009" y="83820"/>
                </a:lnTo>
                <a:lnTo>
                  <a:pt x="80009" y="92293"/>
                </a:lnTo>
                <a:lnTo>
                  <a:pt x="139445" y="139446"/>
                </a:lnTo>
                <a:close/>
              </a:path>
              <a:path w="139700" h="416560">
                <a:moveTo>
                  <a:pt x="69329" y="332232"/>
                </a:moveTo>
                <a:lnTo>
                  <a:pt x="0" y="275844"/>
                </a:lnTo>
                <a:lnTo>
                  <a:pt x="59435" y="396044"/>
                </a:lnTo>
                <a:lnTo>
                  <a:pt x="59435" y="332232"/>
                </a:lnTo>
                <a:lnTo>
                  <a:pt x="69329" y="332232"/>
                </a:lnTo>
                <a:close/>
              </a:path>
              <a:path w="139700" h="416560">
                <a:moveTo>
                  <a:pt x="69329" y="83820"/>
                </a:moveTo>
                <a:lnTo>
                  <a:pt x="59435" y="83820"/>
                </a:lnTo>
                <a:lnTo>
                  <a:pt x="59435" y="91757"/>
                </a:lnTo>
                <a:lnTo>
                  <a:pt x="69329" y="83820"/>
                </a:lnTo>
                <a:close/>
              </a:path>
              <a:path w="139700" h="416560">
                <a:moveTo>
                  <a:pt x="80009" y="323642"/>
                </a:moveTo>
                <a:lnTo>
                  <a:pt x="80009" y="92293"/>
                </a:lnTo>
                <a:lnTo>
                  <a:pt x="69329" y="83820"/>
                </a:lnTo>
                <a:lnTo>
                  <a:pt x="59435" y="91757"/>
                </a:lnTo>
                <a:lnTo>
                  <a:pt x="59435" y="324185"/>
                </a:lnTo>
                <a:lnTo>
                  <a:pt x="69329" y="332232"/>
                </a:lnTo>
                <a:lnTo>
                  <a:pt x="80009" y="323642"/>
                </a:lnTo>
                <a:close/>
              </a:path>
              <a:path w="139700" h="416560">
                <a:moveTo>
                  <a:pt x="80009" y="394694"/>
                </a:moveTo>
                <a:lnTo>
                  <a:pt x="80009" y="332232"/>
                </a:lnTo>
                <a:lnTo>
                  <a:pt x="59435" y="332232"/>
                </a:lnTo>
                <a:lnTo>
                  <a:pt x="59435" y="396044"/>
                </a:lnTo>
                <a:lnTo>
                  <a:pt x="69329" y="416052"/>
                </a:lnTo>
                <a:lnTo>
                  <a:pt x="80009" y="394694"/>
                </a:lnTo>
                <a:close/>
              </a:path>
              <a:path w="139700" h="416560">
                <a:moveTo>
                  <a:pt x="80009" y="92293"/>
                </a:moveTo>
                <a:lnTo>
                  <a:pt x="80009" y="83820"/>
                </a:lnTo>
                <a:lnTo>
                  <a:pt x="69329" y="83820"/>
                </a:lnTo>
                <a:lnTo>
                  <a:pt x="80009" y="92293"/>
                </a:lnTo>
                <a:close/>
              </a:path>
              <a:path w="139700" h="416560">
                <a:moveTo>
                  <a:pt x="139445" y="275844"/>
                </a:moveTo>
                <a:lnTo>
                  <a:pt x="69329" y="332232"/>
                </a:lnTo>
                <a:lnTo>
                  <a:pt x="80009" y="332232"/>
                </a:lnTo>
                <a:lnTo>
                  <a:pt x="80009" y="394694"/>
                </a:lnTo>
                <a:lnTo>
                  <a:pt x="139445" y="2758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17" name="object 19">
            <a:extLst>
              <a:ext uri="{FF2B5EF4-FFF2-40B4-BE49-F238E27FC236}">
                <a16:creationId xmlns:a16="http://schemas.microsoft.com/office/drawing/2014/main" id="{D368AD47-1C9A-460A-9DBA-CF22D6C405E0}"/>
              </a:ext>
            </a:extLst>
          </p:cNvPr>
          <p:cNvSpPr txBox="1"/>
          <p:nvPr/>
        </p:nvSpPr>
        <p:spPr>
          <a:xfrm>
            <a:off x="8483601" y="1357313"/>
            <a:ext cx="430213" cy="361950"/>
          </a:xfrm>
          <a:prstGeom prst="rect">
            <a:avLst/>
          </a:prstGeom>
        </p:spPr>
        <p:txBody>
          <a:bodyPr lIns="0" tIns="12700" rIns="0" bIns="0">
            <a:spAutoFit/>
          </a:bodyPr>
          <a:lstStyle/>
          <a:p>
            <a:pPr marL="12700">
              <a:spcBef>
                <a:spcPts val="100"/>
              </a:spcBef>
              <a:defRPr/>
            </a:pPr>
            <a:r>
              <a:rPr sz="2200" b="1" spc="-5" dirty="0">
                <a:latin typeface="Times New Roman"/>
                <a:cs typeface="Times New Roman"/>
              </a:rPr>
              <a:t>M2</a:t>
            </a:r>
            <a:endParaRPr sz="2200">
              <a:latin typeface="Times New Roman"/>
              <a:cs typeface="Times New Roman"/>
            </a:endParaRPr>
          </a:p>
        </p:txBody>
      </p:sp>
      <p:sp>
        <p:nvSpPr>
          <p:cNvPr id="22541" name="object 21">
            <a:extLst>
              <a:ext uri="{FF2B5EF4-FFF2-40B4-BE49-F238E27FC236}">
                <a16:creationId xmlns:a16="http://schemas.microsoft.com/office/drawing/2014/main" id="{20FE7655-82F5-4F20-B23C-CE769E963329}"/>
              </a:ext>
            </a:extLst>
          </p:cNvPr>
          <p:cNvSpPr>
            <a:spLocks/>
          </p:cNvSpPr>
          <p:nvPr/>
        </p:nvSpPr>
        <p:spPr bwMode="auto">
          <a:xfrm>
            <a:off x="8626475" y="5599114"/>
            <a:ext cx="139700" cy="415925"/>
          </a:xfrm>
          <a:custGeom>
            <a:avLst/>
            <a:gdLst>
              <a:gd name="T0" fmla="*/ 140207 w 140334"/>
              <a:gd name="T1" fmla="*/ 140207 h 416560"/>
              <a:gd name="T2" fmla="*/ 70091 w 140334"/>
              <a:gd name="T3" fmla="*/ 0 h 416560"/>
              <a:gd name="T4" fmla="*/ 0 w 140334"/>
              <a:gd name="T5" fmla="*/ 140207 h 416560"/>
              <a:gd name="T6" fmla="*/ 59434 w 140334"/>
              <a:gd name="T7" fmla="*/ 92393 h 416560"/>
              <a:gd name="T8" fmla="*/ 59434 w 140334"/>
              <a:gd name="T9" fmla="*/ 83819 h 416560"/>
              <a:gd name="T10" fmla="*/ 80771 w 140334"/>
              <a:gd name="T11" fmla="*/ 83819 h 416560"/>
              <a:gd name="T12" fmla="*/ 80771 w 140334"/>
              <a:gd name="T13" fmla="*/ 92409 h 416560"/>
              <a:gd name="T14" fmla="*/ 140207 w 140334"/>
              <a:gd name="T15" fmla="*/ 140207 h 416560"/>
              <a:gd name="T16" fmla="*/ 70091 w 140334"/>
              <a:gd name="T17" fmla="*/ 332231 h 416560"/>
              <a:gd name="T18" fmla="*/ 0 w 140334"/>
              <a:gd name="T19" fmla="*/ 276605 h 416560"/>
              <a:gd name="T20" fmla="*/ 59434 w 140334"/>
              <a:gd name="T21" fmla="*/ 394850 h 416560"/>
              <a:gd name="T22" fmla="*/ 59434 w 140334"/>
              <a:gd name="T23" fmla="*/ 332231 h 416560"/>
              <a:gd name="T24" fmla="*/ 70091 w 140334"/>
              <a:gd name="T25" fmla="*/ 332231 h 416560"/>
              <a:gd name="T26" fmla="*/ 70091 w 140334"/>
              <a:gd name="T27" fmla="*/ 83819 h 416560"/>
              <a:gd name="T28" fmla="*/ 59434 w 140334"/>
              <a:gd name="T29" fmla="*/ 83819 h 416560"/>
              <a:gd name="T30" fmla="*/ 59434 w 140334"/>
              <a:gd name="T31" fmla="*/ 92393 h 416560"/>
              <a:gd name="T32" fmla="*/ 70091 w 140334"/>
              <a:gd name="T33" fmla="*/ 83819 h 416560"/>
              <a:gd name="T34" fmla="*/ 80771 w 140334"/>
              <a:gd name="T35" fmla="*/ 323758 h 416560"/>
              <a:gd name="T36" fmla="*/ 80771 w 140334"/>
              <a:gd name="T37" fmla="*/ 92409 h 416560"/>
              <a:gd name="T38" fmla="*/ 70091 w 140334"/>
              <a:gd name="T39" fmla="*/ 83819 h 416560"/>
              <a:gd name="T40" fmla="*/ 59434 w 140334"/>
              <a:gd name="T41" fmla="*/ 92393 h 416560"/>
              <a:gd name="T42" fmla="*/ 59434 w 140334"/>
              <a:gd name="T43" fmla="*/ 323774 h 416560"/>
              <a:gd name="T44" fmla="*/ 70091 w 140334"/>
              <a:gd name="T45" fmla="*/ 332231 h 416560"/>
              <a:gd name="T46" fmla="*/ 80771 w 140334"/>
              <a:gd name="T47" fmla="*/ 323758 h 416560"/>
              <a:gd name="T48" fmla="*/ 80771 w 140334"/>
              <a:gd name="T49" fmla="*/ 394810 h 416560"/>
              <a:gd name="T50" fmla="*/ 80771 w 140334"/>
              <a:gd name="T51" fmla="*/ 332231 h 416560"/>
              <a:gd name="T52" fmla="*/ 59434 w 140334"/>
              <a:gd name="T53" fmla="*/ 332231 h 416560"/>
              <a:gd name="T54" fmla="*/ 59434 w 140334"/>
              <a:gd name="T55" fmla="*/ 394850 h 416560"/>
              <a:gd name="T56" fmla="*/ 70091 w 140334"/>
              <a:gd name="T57" fmla="*/ 416051 h 416560"/>
              <a:gd name="T58" fmla="*/ 80771 w 140334"/>
              <a:gd name="T59" fmla="*/ 394810 h 416560"/>
              <a:gd name="T60" fmla="*/ 80771 w 140334"/>
              <a:gd name="T61" fmla="*/ 92409 h 416560"/>
              <a:gd name="T62" fmla="*/ 80771 w 140334"/>
              <a:gd name="T63" fmla="*/ 83819 h 416560"/>
              <a:gd name="T64" fmla="*/ 70091 w 140334"/>
              <a:gd name="T65" fmla="*/ 83819 h 416560"/>
              <a:gd name="T66" fmla="*/ 80771 w 140334"/>
              <a:gd name="T67" fmla="*/ 92409 h 416560"/>
              <a:gd name="T68" fmla="*/ 140207 w 140334"/>
              <a:gd name="T69" fmla="*/ 276605 h 416560"/>
              <a:gd name="T70" fmla="*/ 70091 w 140334"/>
              <a:gd name="T71" fmla="*/ 332231 h 416560"/>
              <a:gd name="T72" fmla="*/ 80771 w 140334"/>
              <a:gd name="T73" fmla="*/ 332231 h 416560"/>
              <a:gd name="T74" fmla="*/ 80771 w 140334"/>
              <a:gd name="T75" fmla="*/ 394810 h 416560"/>
              <a:gd name="T76" fmla="*/ 140207 w 140334"/>
              <a:gd name="T77" fmla="*/ 276605 h 41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334" h="416560">
                <a:moveTo>
                  <a:pt x="140207" y="140207"/>
                </a:moveTo>
                <a:lnTo>
                  <a:pt x="70091" y="0"/>
                </a:lnTo>
                <a:lnTo>
                  <a:pt x="0" y="140207"/>
                </a:lnTo>
                <a:lnTo>
                  <a:pt x="59434" y="92393"/>
                </a:lnTo>
                <a:lnTo>
                  <a:pt x="59434" y="83819"/>
                </a:lnTo>
                <a:lnTo>
                  <a:pt x="80771" y="83819"/>
                </a:lnTo>
                <a:lnTo>
                  <a:pt x="80771" y="92409"/>
                </a:lnTo>
                <a:lnTo>
                  <a:pt x="140207" y="140207"/>
                </a:lnTo>
                <a:close/>
              </a:path>
              <a:path w="140334" h="416560">
                <a:moveTo>
                  <a:pt x="70091" y="332231"/>
                </a:moveTo>
                <a:lnTo>
                  <a:pt x="0" y="276605"/>
                </a:lnTo>
                <a:lnTo>
                  <a:pt x="59434" y="394850"/>
                </a:lnTo>
                <a:lnTo>
                  <a:pt x="59434" y="332231"/>
                </a:lnTo>
                <a:lnTo>
                  <a:pt x="70091" y="332231"/>
                </a:lnTo>
                <a:close/>
              </a:path>
              <a:path w="140334" h="416560">
                <a:moveTo>
                  <a:pt x="70091" y="83819"/>
                </a:moveTo>
                <a:lnTo>
                  <a:pt x="59434" y="83819"/>
                </a:lnTo>
                <a:lnTo>
                  <a:pt x="59434" y="92393"/>
                </a:lnTo>
                <a:lnTo>
                  <a:pt x="70091" y="83819"/>
                </a:lnTo>
                <a:close/>
              </a:path>
              <a:path w="140334" h="416560">
                <a:moveTo>
                  <a:pt x="80771" y="323758"/>
                </a:moveTo>
                <a:lnTo>
                  <a:pt x="80771" y="92409"/>
                </a:lnTo>
                <a:lnTo>
                  <a:pt x="70091" y="83819"/>
                </a:lnTo>
                <a:lnTo>
                  <a:pt x="59434" y="92393"/>
                </a:lnTo>
                <a:lnTo>
                  <a:pt x="59434" y="323774"/>
                </a:lnTo>
                <a:lnTo>
                  <a:pt x="70091" y="332231"/>
                </a:lnTo>
                <a:lnTo>
                  <a:pt x="80771" y="323758"/>
                </a:lnTo>
                <a:close/>
              </a:path>
              <a:path w="140334" h="416560">
                <a:moveTo>
                  <a:pt x="80771" y="394810"/>
                </a:moveTo>
                <a:lnTo>
                  <a:pt x="80771" y="332231"/>
                </a:lnTo>
                <a:lnTo>
                  <a:pt x="59434" y="332231"/>
                </a:lnTo>
                <a:lnTo>
                  <a:pt x="59434" y="394850"/>
                </a:lnTo>
                <a:lnTo>
                  <a:pt x="70091" y="416051"/>
                </a:lnTo>
                <a:lnTo>
                  <a:pt x="80771" y="394810"/>
                </a:lnTo>
                <a:close/>
              </a:path>
              <a:path w="140334" h="416560">
                <a:moveTo>
                  <a:pt x="80771" y="92409"/>
                </a:moveTo>
                <a:lnTo>
                  <a:pt x="80771" y="83819"/>
                </a:lnTo>
                <a:lnTo>
                  <a:pt x="70091" y="83819"/>
                </a:lnTo>
                <a:lnTo>
                  <a:pt x="80771" y="92409"/>
                </a:lnTo>
                <a:close/>
              </a:path>
              <a:path w="140334" h="416560">
                <a:moveTo>
                  <a:pt x="140207" y="276605"/>
                </a:moveTo>
                <a:lnTo>
                  <a:pt x="70091" y="332231"/>
                </a:lnTo>
                <a:lnTo>
                  <a:pt x="80771" y="332231"/>
                </a:lnTo>
                <a:lnTo>
                  <a:pt x="80771" y="394810"/>
                </a:lnTo>
                <a:lnTo>
                  <a:pt x="140207" y="2766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0" name="object 22">
            <a:extLst>
              <a:ext uri="{FF2B5EF4-FFF2-40B4-BE49-F238E27FC236}">
                <a16:creationId xmlns:a16="http://schemas.microsoft.com/office/drawing/2014/main" id="{16CB05AB-5CDE-452B-951D-FCF97349A1AB}"/>
              </a:ext>
            </a:extLst>
          </p:cNvPr>
          <p:cNvSpPr txBox="1"/>
          <p:nvPr/>
        </p:nvSpPr>
        <p:spPr>
          <a:xfrm>
            <a:off x="9779001" y="1357313"/>
            <a:ext cx="428625" cy="361950"/>
          </a:xfrm>
          <a:prstGeom prst="rect">
            <a:avLst/>
          </a:prstGeom>
        </p:spPr>
        <p:txBody>
          <a:bodyPr lIns="0" tIns="12700" rIns="0" bIns="0">
            <a:spAutoFit/>
          </a:bodyPr>
          <a:lstStyle/>
          <a:p>
            <a:pPr marL="12700">
              <a:spcBef>
                <a:spcPts val="100"/>
              </a:spcBef>
              <a:defRPr/>
            </a:pPr>
            <a:r>
              <a:rPr sz="2200" b="1" spc="-5" dirty="0">
                <a:latin typeface="Times New Roman"/>
                <a:cs typeface="Times New Roman"/>
              </a:rPr>
              <a:t>M3</a:t>
            </a:r>
            <a:endParaRPr sz="2200">
              <a:latin typeface="Times New Roman"/>
              <a:cs typeface="Times New Roman"/>
            </a:endParaRPr>
          </a:p>
        </p:txBody>
      </p:sp>
      <p:sp>
        <p:nvSpPr>
          <p:cNvPr id="22543" name="object 24">
            <a:extLst>
              <a:ext uri="{FF2B5EF4-FFF2-40B4-BE49-F238E27FC236}">
                <a16:creationId xmlns:a16="http://schemas.microsoft.com/office/drawing/2014/main" id="{45C54BAE-4BF8-4892-8182-6AB8CD819A62}"/>
              </a:ext>
            </a:extLst>
          </p:cNvPr>
          <p:cNvSpPr>
            <a:spLocks/>
          </p:cNvSpPr>
          <p:nvPr/>
        </p:nvSpPr>
        <p:spPr bwMode="auto">
          <a:xfrm>
            <a:off x="9920289" y="5597526"/>
            <a:ext cx="141287" cy="415925"/>
          </a:xfrm>
          <a:custGeom>
            <a:avLst/>
            <a:gdLst>
              <a:gd name="T0" fmla="*/ 140220 w 140334"/>
              <a:gd name="T1" fmla="*/ 139445 h 416560"/>
              <a:gd name="T2" fmla="*/ 70103 w 140334"/>
              <a:gd name="T3" fmla="*/ 0 h 416560"/>
              <a:gd name="T4" fmla="*/ 0 w 140334"/>
              <a:gd name="T5" fmla="*/ 139445 h 416560"/>
              <a:gd name="T6" fmla="*/ 59448 w 140334"/>
              <a:gd name="T7" fmla="*/ 92274 h 416560"/>
              <a:gd name="T8" fmla="*/ 59448 w 140334"/>
              <a:gd name="T9" fmla="*/ 83819 h 416560"/>
              <a:gd name="T10" fmla="*/ 80022 w 140334"/>
              <a:gd name="T11" fmla="*/ 83819 h 416560"/>
              <a:gd name="T12" fmla="*/ 80022 w 140334"/>
              <a:gd name="T13" fmla="*/ 91688 h 416560"/>
              <a:gd name="T14" fmla="*/ 140220 w 140334"/>
              <a:gd name="T15" fmla="*/ 139445 h 416560"/>
              <a:gd name="T16" fmla="*/ 70103 w 140334"/>
              <a:gd name="T17" fmla="*/ 332231 h 416560"/>
              <a:gd name="T18" fmla="*/ 0 w 140334"/>
              <a:gd name="T19" fmla="*/ 275843 h 416560"/>
              <a:gd name="T20" fmla="*/ 59448 w 140334"/>
              <a:gd name="T21" fmla="*/ 394741 h 416560"/>
              <a:gd name="T22" fmla="*/ 59448 w 140334"/>
              <a:gd name="T23" fmla="*/ 332231 h 416560"/>
              <a:gd name="T24" fmla="*/ 70103 w 140334"/>
              <a:gd name="T25" fmla="*/ 332231 h 416560"/>
              <a:gd name="T26" fmla="*/ 70103 w 140334"/>
              <a:gd name="T27" fmla="*/ 83819 h 416560"/>
              <a:gd name="T28" fmla="*/ 59448 w 140334"/>
              <a:gd name="T29" fmla="*/ 83819 h 416560"/>
              <a:gd name="T30" fmla="*/ 59448 w 140334"/>
              <a:gd name="T31" fmla="*/ 92274 h 416560"/>
              <a:gd name="T32" fmla="*/ 70103 w 140334"/>
              <a:gd name="T33" fmla="*/ 83819 h 416560"/>
              <a:gd name="T34" fmla="*/ 80022 w 140334"/>
              <a:gd name="T35" fmla="*/ 324255 h 416560"/>
              <a:gd name="T36" fmla="*/ 80022 w 140334"/>
              <a:gd name="T37" fmla="*/ 91688 h 416560"/>
              <a:gd name="T38" fmla="*/ 70103 w 140334"/>
              <a:gd name="T39" fmla="*/ 83819 h 416560"/>
              <a:gd name="T40" fmla="*/ 59448 w 140334"/>
              <a:gd name="T41" fmla="*/ 92274 h 416560"/>
              <a:gd name="T42" fmla="*/ 59448 w 140334"/>
              <a:gd name="T43" fmla="*/ 323661 h 416560"/>
              <a:gd name="T44" fmla="*/ 70103 w 140334"/>
              <a:gd name="T45" fmla="*/ 332231 h 416560"/>
              <a:gd name="T46" fmla="*/ 80022 w 140334"/>
              <a:gd name="T47" fmla="*/ 324255 h 416560"/>
              <a:gd name="T48" fmla="*/ 80022 w 140334"/>
              <a:gd name="T49" fmla="*/ 396218 h 416560"/>
              <a:gd name="T50" fmla="*/ 80022 w 140334"/>
              <a:gd name="T51" fmla="*/ 332231 h 416560"/>
              <a:gd name="T52" fmla="*/ 59448 w 140334"/>
              <a:gd name="T53" fmla="*/ 332231 h 416560"/>
              <a:gd name="T54" fmla="*/ 59448 w 140334"/>
              <a:gd name="T55" fmla="*/ 394741 h 416560"/>
              <a:gd name="T56" fmla="*/ 70103 w 140334"/>
              <a:gd name="T57" fmla="*/ 416051 h 416560"/>
              <a:gd name="T58" fmla="*/ 80022 w 140334"/>
              <a:gd name="T59" fmla="*/ 396218 h 416560"/>
              <a:gd name="T60" fmla="*/ 80022 w 140334"/>
              <a:gd name="T61" fmla="*/ 91688 h 416560"/>
              <a:gd name="T62" fmla="*/ 80022 w 140334"/>
              <a:gd name="T63" fmla="*/ 83819 h 416560"/>
              <a:gd name="T64" fmla="*/ 70103 w 140334"/>
              <a:gd name="T65" fmla="*/ 83819 h 416560"/>
              <a:gd name="T66" fmla="*/ 80022 w 140334"/>
              <a:gd name="T67" fmla="*/ 91688 h 416560"/>
              <a:gd name="T68" fmla="*/ 140220 w 140334"/>
              <a:gd name="T69" fmla="*/ 275843 h 416560"/>
              <a:gd name="T70" fmla="*/ 70103 w 140334"/>
              <a:gd name="T71" fmla="*/ 332231 h 416560"/>
              <a:gd name="T72" fmla="*/ 80022 w 140334"/>
              <a:gd name="T73" fmla="*/ 332231 h 416560"/>
              <a:gd name="T74" fmla="*/ 80022 w 140334"/>
              <a:gd name="T75" fmla="*/ 396218 h 416560"/>
              <a:gd name="T76" fmla="*/ 140220 w 140334"/>
              <a:gd name="T77" fmla="*/ 275843 h 41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334" h="416560">
                <a:moveTo>
                  <a:pt x="140220" y="139445"/>
                </a:moveTo>
                <a:lnTo>
                  <a:pt x="70103" y="0"/>
                </a:lnTo>
                <a:lnTo>
                  <a:pt x="0" y="139445"/>
                </a:lnTo>
                <a:lnTo>
                  <a:pt x="59448" y="92274"/>
                </a:lnTo>
                <a:lnTo>
                  <a:pt x="59448" y="83819"/>
                </a:lnTo>
                <a:lnTo>
                  <a:pt x="80022" y="83819"/>
                </a:lnTo>
                <a:lnTo>
                  <a:pt x="80022" y="91688"/>
                </a:lnTo>
                <a:lnTo>
                  <a:pt x="140220" y="139445"/>
                </a:lnTo>
                <a:close/>
              </a:path>
              <a:path w="140334" h="416560">
                <a:moveTo>
                  <a:pt x="70103" y="332231"/>
                </a:moveTo>
                <a:lnTo>
                  <a:pt x="0" y="275843"/>
                </a:lnTo>
                <a:lnTo>
                  <a:pt x="59448" y="394741"/>
                </a:lnTo>
                <a:lnTo>
                  <a:pt x="59448" y="332231"/>
                </a:lnTo>
                <a:lnTo>
                  <a:pt x="70103" y="332231"/>
                </a:lnTo>
                <a:close/>
              </a:path>
              <a:path w="140334" h="416560">
                <a:moveTo>
                  <a:pt x="70103" y="83819"/>
                </a:moveTo>
                <a:lnTo>
                  <a:pt x="59448" y="83819"/>
                </a:lnTo>
                <a:lnTo>
                  <a:pt x="59448" y="92274"/>
                </a:lnTo>
                <a:lnTo>
                  <a:pt x="70103" y="83819"/>
                </a:lnTo>
                <a:close/>
              </a:path>
              <a:path w="140334" h="416560">
                <a:moveTo>
                  <a:pt x="80022" y="324255"/>
                </a:moveTo>
                <a:lnTo>
                  <a:pt x="80022" y="91688"/>
                </a:lnTo>
                <a:lnTo>
                  <a:pt x="70103" y="83819"/>
                </a:lnTo>
                <a:lnTo>
                  <a:pt x="59448" y="92274"/>
                </a:lnTo>
                <a:lnTo>
                  <a:pt x="59448" y="323661"/>
                </a:lnTo>
                <a:lnTo>
                  <a:pt x="70103" y="332231"/>
                </a:lnTo>
                <a:lnTo>
                  <a:pt x="80022" y="324255"/>
                </a:lnTo>
                <a:close/>
              </a:path>
              <a:path w="140334" h="416560">
                <a:moveTo>
                  <a:pt x="80022" y="396218"/>
                </a:moveTo>
                <a:lnTo>
                  <a:pt x="80022" y="332231"/>
                </a:lnTo>
                <a:lnTo>
                  <a:pt x="59448" y="332231"/>
                </a:lnTo>
                <a:lnTo>
                  <a:pt x="59448" y="394741"/>
                </a:lnTo>
                <a:lnTo>
                  <a:pt x="70103" y="416051"/>
                </a:lnTo>
                <a:lnTo>
                  <a:pt x="80022" y="396218"/>
                </a:lnTo>
                <a:close/>
              </a:path>
              <a:path w="140334" h="416560">
                <a:moveTo>
                  <a:pt x="80022" y="91688"/>
                </a:moveTo>
                <a:lnTo>
                  <a:pt x="80022" y="83819"/>
                </a:lnTo>
                <a:lnTo>
                  <a:pt x="70103" y="83819"/>
                </a:lnTo>
                <a:lnTo>
                  <a:pt x="80022" y="91688"/>
                </a:lnTo>
                <a:close/>
              </a:path>
              <a:path w="140334" h="416560">
                <a:moveTo>
                  <a:pt x="140220" y="275843"/>
                </a:moveTo>
                <a:lnTo>
                  <a:pt x="70103" y="332231"/>
                </a:lnTo>
                <a:lnTo>
                  <a:pt x="80022" y="332231"/>
                </a:lnTo>
                <a:lnTo>
                  <a:pt x="80022" y="396218"/>
                </a:lnTo>
                <a:lnTo>
                  <a:pt x="140220" y="2758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2544" name="object 25">
            <a:extLst>
              <a:ext uri="{FF2B5EF4-FFF2-40B4-BE49-F238E27FC236}">
                <a16:creationId xmlns:a16="http://schemas.microsoft.com/office/drawing/2014/main" id="{51838EDB-EE6C-4DB9-A95A-622329DE348A}"/>
              </a:ext>
            </a:extLst>
          </p:cNvPr>
          <p:cNvSpPr>
            <a:spLocks/>
          </p:cNvSpPr>
          <p:nvPr/>
        </p:nvSpPr>
        <p:spPr bwMode="auto">
          <a:xfrm>
            <a:off x="9264651" y="671514"/>
            <a:ext cx="1000125" cy="452437"/>
          </a:xfrm>
          <a:custGeom>
            <a:avLst/>
            <a:gdLst>
              <a:gd name="T0" fmla="*/ 1527048 w 1527175"/>
              <a:gd name="T1" fmla="*/ 451866 h 452119"/>
              <a:gd name="T2" fmla="*/ 1527048 w 1527175"/>
              <a:gd name="T3" fmla="*/ 0 h 452119"/>
              <a:gd name="T4" fmla="*/ 0 w 1527175"/>
              <a:gd name="T5" fmla="*/ 0 h 452119"/>
              <a:gd name="T6" fmla="*/ 0 w 1527175"/>
              <a:gd name="T7" fmla="*/ 451866 h 452119"/>
              <a:gd name="T8" fmla="*/ 5333 w 1527175"/>
              <a:gd name="T9" fmla="*/ 451866 h 452119"/>
              <a:gd name="T10" fmla="*/ 5333 w 1527175"/>
              <a:gd name="T11" fmla="*/ 10668 h 452119"/>
              <a:gd name="T12" fmla="*/ 10667 w 1527175"/>
              <a:gd name="T13" fmla="*/ 5334 h 452119"/>
              <a:gd name="T14" fmla="*/ 10667 w 1527175"/>
              <a:gd name="T15" fmla="*/ 10668 h 452119"/>
              <a:gd name="T16" fmla="*/ 1517129 w 1527175"/>
              <a:gd name="T17" fmla="*/ 10668 h 452119"/>
              <a:gd name="T18" fmla="*/ 1517129 w 1527175"/>
              <a:gd name="T19" fmla="*/ 5334 h 452119"/>
              <a:gd name="T20" fmla="*/ 1521701 w 1527175"/>
              <a:gd name="T21" fmla="*/ 10668 h 452119"/>
              <a:gd name="T22" fmla="*/ 1521701 w 1527175"/>
              <a:gd name="T23" fmla="*/ 451866 h 452119"/>
              <a:gd name="T24" fmla="*/ 1527048 w 1527175"/>
              <a:gd name="T25" fmla="*/ 451866 h 452119"/>
              <a:gd name="T26" fmla="*/ 10667 w 1527175"/>
              <a:gd name="T27" fmla="*/ 10668 h 452119"/>
              <a:gd name="T28" fmla="*/ 10667 w 1527175"/>
              <a:gd name="T29" fmla="*/ 5334 h 452119"/>
              <a:gd name="T30" fmla="*/ 5333 w 1527175"/>
              <a:gd name="T31" fmla="*/ 10668 h 452119"/>
              <a:gd name="T32" fmla="*/ 10667 w 1527175"/>
              <a:gd name="T33" fmla="*/ 10668 h 452119"/>
              <a:gd name="T34" fmla="*/ 10667 w 1527175"/>
              <a:gd name="T35" fmla="*/ 441198 h 452119"/>
              <a:gd name="T36" fmla="*/ 10667 w 1527175"/>
              <a:gd name="T37" fmla="*/ 10668 h 452119"/>
              <a:gd name="T38" fmla="*/ 5333 w 1527175"/>
              <a:gd name="T39" fmla="*/ 10668 h 452119"/>
              <a:gd name="T40" fmla="*/ 5333 w 1527175"/>
              <a:gd name="T41" fmla="*/ 441198 h 452119"/>
              <a:gd name="T42" fmla="*/ 10667 w 1527175"/>
              <a:gd name="T43" fmla="*/ 441198 h 452119"/>
              <a:gd name="T44" fmla="*/ 1521701 w 1527175"/>
              <a:gd name="T45" fmla="*/ 441198 h 452119"/>
              <a:gd name="T46" fmla="*/ 5333 w 1527175"/>
              <a:gd name="T47" fmla="*/ 441198 h 452119"/>
              <a:gd name="T48" fmla="*/ 10667 w 1527175"/>
              <a:gd name="T49" fmla="*/ 446532 h 452119"/>
              <a:gd name="T50" fmla="*/ 10667 w 1527175"/>
              <a:gd name="T51" fmla="*/ 451866 h 452119"/>
              <a:gd name="T52" fmla="*/ 1517129 w 1527175"/>
              <a:gd name="T53" fmla="*/ 451866 h 452119"/>
              <a:gd name="T54" fmla="*/ 1517129 w 1527175"/>
              <a:gd name="T55" fmla="*/ 446532 h 452119"/>
              <a:gd name="T56" fmla="*/ 1521701 w 1527175"/>
              <a:gd name="T57" fmla="*/ 441198 h 452119"/>
              <a:gd name="T58" fmla="*/ 10667 w 1527175"/>
              <a:gd name="T59" fmla="*/ 451866 h 452119"/>
              <a:gd name="T60" fmla="*/ 10667 w 1527175"/>
              <a:gd name="T61" fmla="*/ 446532 h 452119"/>
              <a:gd name="T62" fmla="*/ 5333 w 1527175"/>
              <a:gd name="T63" fmla="*/ 441198 h 452119"/>
              <a:gd name="T64" fmla="*/ 5333 w 1527175"/>
              <a:gd name="T65" fmla="*/ 451866 h 452119"/>
              <a:gd name="T66" fmla="*/ 10667 w 1527175"/>
              <a:gd name="T67" fmla="*/ 451866 h 452119"/>
              <a:gd name="T68" fmla="*/ 1521701 w 1527175"/>
              <a:gd name="T69" fmla="*/ 10668 h 452119"/>
              <a:gd name="T70" fmla="*/ 1517129 w 1527175"/>
              <a:gd name="T71" fmla="*/ 5334 h 452119"/>
              <a:gd name="T72" fmla="*/ 1517129 w 1527175"/>
              <a:gd name="T73" fmla="*/ 10668 h 452119"/>
              <a:gd name="T74" fmla="*/ 1521701 w 1527175"/>
              <a:gd name="T75" fmla="*/ 10668 h 452119"/>
              <a:gd name="T76" fmla="*/ 1521701 w 1527175"/>
              <a:gd name="T77" fmla="*/ 441198 h 452119"/>
              <a:gd name="T78" fmla="*/ 1521701 w 1527175"/>
              <a:gd name="T79" fmla="*/ 10668 h 452119"/>
              <a:gd name="T80" fmla="*/ 1517129 w 1527175"/>
              <a:gd name="T81" fmla="*/ 10668 h 452119"/>
              <a:gd name="T82" fmla="*/ 1517129 w 1527175"/>
              <a:gd name="T83" fmla="*/ 441198 h 452119"/>
              <a:gd name="T84" fmla="*/ 1521701 w 1527175"/>
              <a:gd name="T85" fmla="*/ 441198 h 452119"/>
              <a:gd name="T86" fmla="*/ 1521701 w 1527175"/>
              <a:gd name="T87" fmla="*/ 451866 h 452119"/>
              <a:gd name="T88" fmla="*/ 1521701 w 1527175"/>
              <a:gd name="T89" fmla="*/ 441198 h 452119"/>
              <a:gd name="T90" fmla="*/ 1517129 w 1527175"/>
              <a:gd name="T91" fmla="*/ 446532 h 452119"/>
              <a:gd name="T92" fmla="*/ 1517129 w 1527175"/>
              <a:gd name="T93" fmla="*/ 451866 h 452119"/>
              <a:gd name="T94" fmla="*/ 1521701 w 1527175"/>
              <a:gd name="T95" fmla="*/ 451866 h 45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7175" h="452119">
                <a:moveTo>
                  <a:pt x="1527048" y="451866"/>
                </a:moveTo>
                <a:lnTo>
                  <a:pt x="1527048" y="0"/>
                </a:lnTo>
                <a:lnTo>
                  <a:pt x="0" y="0"/>
                </a:lnTo>
                <a:lnTo>
                  <a:pt x="0" y="451866"/>
                </a:lnTo>
                <a:lnTo>
                  <a:pt x="5333" y="451866"/>
                </a:lnTo>
                <a:lnTo>
                  <a:pt x="5333" y="10668"/>
                </a:lnTo>
                <a:lnTo>
                  <a:pt x="10667" y="5334"/>
                </a:lnTo>
                <a:lnTo>
                  <a:pt x="10667" y="10668"/>
                </a:lnTo>
                <a:lnTo>
                  <a:pt x="1517129" y="10668"/>
                </a:lnTo>
                <a:lnTo>
                  <a:pt x="1517129" y="5334"/>
                </a:lnTo>
                <a:lnTo>
                  <a:pt x="1521701" y="10668"/>
                </a:lnTo>
                <a:lnTo>
                  <a:pt x="1521701" y="451866"/>
                </a:lnTo>
                <a:lnTo>
                  <a:pt x="1527048" y="451866"/>
                </a:lnTo>
                <a:close/>
              </a:path>
              <a:path w="1527175" h="452119">
                <a:moveTo>
                  <a:pt x="10667" y="10668"/>
                </a:moveTo>
                <a:lnTo>
                  <a:pt x="10667" y="5334"/>
                </a:lnTo>
                <a:lnTo>
                  <a:pt x="5333" y="10668"/>
                </a:lnTo>
                <a:lnTo>
                  <a:pt x="10667" y="10668"/>
                </a:lnTo>
                <a:close/>
              </a:path>
              <a:path w="1527175" h="452119">
                <a:moveTo>
                  <a:pt x="10667" y="441198"/>
                </a:moveTo>
                <a:lnTo>
                  <a:pt x="10667" y="10668"/>
                </a:lnTo>
                <a:lnTo>
                  <a:pt x="5333" y="10668"/>
                </a:lnTo>
                <a:lnTo>
                  <a:pt x="5333" y="441198"/>
                </a:lnTo>
                <a:lnTo>
                  <a:pt x="10667" y="441198"/>
                </a:lnTo>
                <a:close/>
              </a:path>
              <a:path w="1527175" h="452119">
                <a:moveTo>
                  <a:pt x="1521701" y="441198"/>
                </a:moveTo>
                <a:lnTo>
                  <a:pt x="5333" y="441198"/>
                </a:lnTo>
                <a:lnTo>
                  <a:pt x="10667" y="446532"/>
                </a:lnTo>
                <a:lnTo>
                  <a:pt x="10667" y="451866"/>
                </a:lnTo>
                <a:lnTo>
                  <a:pt x="1517129" y="451866"/>
                </a:lnTo>
                <a:lnTo>
                  <a:pt x="1517129" y="446532"/>
                </a:lnTo>
                <a:lnTo>
                  <a:pt x="1521701" y="441198"/>
                </a:lnTo>
                <a:close/>
              </a:path>
              <a:path w="1527175" h="452119">
                <a:moveTo>
                  <a:pt x="10667" y="451866"/>
                </a:moveTo>
                <a:lnTo>
                  <a:pt x="10667" y="446532"/>
                </a:lnTo>
                <a:lnTo>
                  <a:pt x="5333" y="441198"/>
                </a:lnTo>
                <a:lnTo>
                  <a:pt x="5333" y="451866"/>
                </a:lnTo>
                <a:lnTo>
                  <a:pt x="10667" y="451866"/>
                </a:lnTo>
                <a:close/>
              </a:path>
              <a:path w="1527175" h="452119">
                <a:moveTo>
                  <a:pt x="1521701" y="10668"/>
                </a:moveTo>
                <a:lnTo>
                  <a:pt x="1517129" y="5334"/>
                </a:lnTo>
                <a:lnTo>
                  <a:pt x="1517129" y="10668"/>
                </a:lnTo>
                <a:lnTo>
                  <a:pt x="1521701" y="10668"/>
                </a:lnTo>
                <a:close/>
              </a:path>
              <a:path w="1527175" h="452119">
                <a:moveTo>
                  <a:pt x="1521701" y="441198"/>
                </a:moveTo>
                <a:lnTo>
                  <a:pt x="1521701" y="10668"/>
                </a:lnTo>
                <a:lnTo>
                  <a:pt x="1517129" y="10668"/>
                </a:lnTo>
                <a:lnTo>
                  <a:pt x="1517129" y="441198"/>
                </a:lnTo>
                <a:lnTo>
                  <a:pt x="1521701" y="441198"/>
                </a:lnTo>
                <a:close/>
              </a:path>
              <a:path w="1527175" h="452119">
                <a:moveTo>
                  <a:pt x="1521701" y="451866"/>
                </a:moveTo>
                <a:lnTo>
                  <a:pt x="1521701" y="441198"/>
                </a:lnTo>
                <a:lnTo>
                  <a:pt x="1517129" y="446532"/>
                </a:lnTo>
                <a:lnTo>
                  <a:pt x="1517129" y="451866"/>
                </a:lnTo>
                <a:lnTo>
                  <a:pt x="1521701" y="451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4" name="object 26">
            <a:extLst>
              <a:ext uri="{FF2B5EF4-FFF2-40B4-BE49-F238E27FC236}">
                <a16:creationId xmlns:a16="http://schemas.microsoft.com/office/drawing/2014/main" id="{317EEA93-0644-4BD4-923B-895A3F5AE901}"/>
              </a:ext>
            </a:extLst>
          </p:cNvPr>
          <p:cNvSpPr txBox="1"/>
          <p:nvPr/>
        </p:nvSpPr>
        <p:spPr>
          <a:xfrm>
            <a:off x="7935913" y="730250"/>
            <a:ext cx="823912" cy="368300"/>
          </a:xfrm>
          <a:prstGeom prst="rect">
            <a:avLst/>
          </a:prstGeom>
        </p:spPr>
        <p:txBody>
          <a:bodyPr wrap="none">
            <a:spAutoFit/>
          </a:bodyPr>
          <a:lstStyle>
            <a:lvl1pPr marL="174625"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325"/>
              </a:spcBef>
            </a:pPr>
            <a:r>
              <a:rPr lang="zh-CN" altLang="en-US">
                <a:solidFill>
                  <a:srgbClr val="C00000"/>
                </a:solidFill>
                <a:latin typeface="微软雅黑" panose="020B0503020204020204" pitchFamily="34" charset="-122"/>
                <a:ea typeface="微软雅黑" panose="020B0503020204020204" pitchFamily="34" charset="-122"/>
                <a:cs typeface="Noto Sans Mono CJK JP Regular"/>
              </a:rPr>
              <a:t>选址</a:t>
            </a:r>
            <a:endParaRPr lang="zh-CN" altLang="zh-CN">
              <a:solidFill>
                <a:srgbClr val="C00000"/>
              </a:solidFill>
              <a:ea typeface="微软雅黑" panose="020B0503020204020204" pitchFamily="34" charset="-122"/>
              <a:cs typeface="Noto Sans Mono CJK JP Regular"/>
            </a:endParaRPr>
          </a:p>
        </p:txBody>
      </p:sp>
      <p:sp>
        <p:nvSpPr>
          <p:cNvPr id="22546" name="object 27">
            <a:extLst>
              <a:ext uri="{FF2B5EF4-FFF2-40B4-BE49-F238E27FC236}">
                <a16:creationId xmlns:a16="http://schemas.microsoft.com/office/drawing/2014/main" id="{F9B85DDC-A706-4213-ACBB-D47C07C6A7BF}"/>
              </a:ext>
            </a:extLst>
          </p:cNvPr>
          <p:cNvSpPr>
            <a:spLocks/>
          </p:cNvSpPr>
          <p:nvPr/>
        </p:nvSpPr>
        <p:spPr bwMode="auto">
          <a:xfrm>
            <a:off x="7680326" y="671514"/>
            <a:ext cx="1584325" cy="452437"/>
          </a:xfrm>
          <a:custGeom>
            <a:avLst/>
            <a:gdLst>
              <a:gd name="T0" fmla="*/ 1068324 w 1068704"/>
              <a:gd name="T1" fmla="*/ 451866 h 452119"/>
              <a:gd name="T2" fmla="*/ 1068324 w 1068704"/>
              <a:gd name="T3" fmla="*/ 0 h 452119"/>
              <a:gd name="T4" fmla="*/ 0 w 1068704"/>
              <a:gd name="T5" fmla="*/ 0 h 452119"/>
              <a:gd name="T6" fmla="*/ 0 w 1068704"/>
              <a:gd name="T7" fmla="*/ 451866 h 452119"/>
              <a:gd name="T8" fmla="*/ 4559 w 1068704"/>
              <a:gd name="T9" fmla="*/ 451866 h 452119"/>
              <a:gd name="T10" fmla="*/ 4559 w 1068704"/>
              <a:gd name="T11" fmla="*/ 10668 h 452119"/>
              <a:gd name="T12" fmla="*/ 9906 w 1068704"/>
              <a:gd name="T13" fmla="*/ 5334 h 452119"/>
              <a:gd name="T14" fmla="*/ 9906 w 1068704"/>
              <a:gd name="T15" fmla="*/ 10668 h 452119"/>
              <a:gd name="T16" fmla="*/ 1057656 w 1068704"/>
              <a:gd name="T17" fmla="*/ 10668 h 452119"/>
              <a:gd name="T18" fmla="*/ 1057656 w 1068704"/>
              <a:gd name="T19" fmla="*/ 5334 h 452119"/>
              <a:gd name="T20" fmla="*/ 1062990 w 1068704"/>
              <a:gd name="T21" fmla="*/ 10668 h 452119"/>
              <a:gd name="T22" fmla="*/ 1062990 w 1068704"/>
              <a:gd name="T23" fmla="*/ 451866 h 452119"/>
              <a:gd name="T24" fmla="*/ 1068324 w 1068704"/>
              <a:gd name="T25" fmla="*/ 451866 h 452119"/>
              <a:gd name="T26" fmla="*/ 9906 w 1068704"/>
              <a:gd name="T27" fmla="*/ 10668 h 452119"/>
              <a:gd name="T28" fmla="*/ 9906 w 1068704"/>
              <a:gd name="T29" fmla="*/ 5334 h 452119"/>
              <a:gd name="T30" fmla="*/ 4559 w 1068704"/>
              <a:gd name="T31" fmla="*/ 10668 h 452119"/>
              <a:gd name="T32" fmla="*/ 9906 w 1068704"/>
              <a:gd name="T33" fmla="*/ 10668 h 452119"/>
              <a:gd name="T34" fmla="*/ 9906 w 1068704"/>
              <a:gd name="T35" fmla="*/ 441198 h 452119"/>
              <a:gd name="T36" fmla="*/ 9906 w 1068704"/>
              <a:gd name="T37" fmla="*/ 10668 h 452119"/>
              <a:gd name="T38" fmla="*/ 4559 w 1068704"/>
              <a:gd name="T39" fmla="*/ 10668 h 452119"/>
              <a:gd name="T40" fmla="*/ 4559 w 1068704"/>
              <a:gd name="T41" fmla="*/ 441198 h 452119"/>
              <a:gd name="T42" fmla="*/ 9906 w 1068704"/>
              <a:gd name="T43" fmla="*/ 441198 h 452119"/>
              <a:gd name="T44" fmla="*/ 1062990 w 1068704"/>
              <a:gd name="T45" fmla="*/ 441198 h 452119"/>
              <a:gd name="T46" fmla="*/ 4559 w 1068704"/>
              <a:gd name="T47" fmla="*/ 441198 h 452119"/>
              <a:gd name="T48" fmla="*/ 9906 w 1068704"/>
              <a:gd name="T49" fmla="*/ 446532 h 452119"/>
              <a:gd name="T50" fmla="*/ 9906 w 1068704"/>
              <a:gd name="T51" fmla="*/ 451866 h 452119"/>
              <a:gd name="T52" fmla="*/ 1057656 w 1068704"/>
              <a:gd name="T53" fmla="*/ 451866 h 452119"/>
              <a:gd name="T54" fmla="*/ 1057656 w 1068704"/>
              <a:gd name="T55" fmla="*/ 446532 h 452119"/>
              <a:gd name="T56" fmla="*/ 1062990 w 1068704"/>
              <a:gd name="T57" fmla="*/ 441198 h 452119"/>
              <a:gd name="T58" fmla="*/ 9906 w 1068704"/>
              <a:gd name="T59" fmla="*/ 451866 h 452119"/>
              <a:gd name="T60" fmla="*/ 9906 w 1068704"/>
              <a:gd name="T61" fmla="*/ 446532 h 452119"/>
              <a:gd name="T62" fmla="*/ 4559 w 1068704"/>
              <a:gd name="T63" fmla="*/ 441198 h 452119"/>
              <a:gd name="T64" fmla="*/ 4559 w 1068704"/>
              <a:gd name="T65" fmla="*/ 451866 h 452119"/>
              <a:gd name="T66" fmla="*/ 9906 w 1068704"/>
              <a:gd name="T67" fmla="*/ 451866 h 452119"/>
              <a:gd name="T68" fmla="*/ 1062990 w 1068704"/>
              <a:gd name="T69" fmla="*/ 10668 h 452119"/>
              <a:gd name="T70" fmla="*/ 1057656 w 1068704"/>
              <a:gd name="T71" fmla="*/ 5334 h 452119"/>
              <a:gd name="T72" fmla="*/ 1057656 w 1068704"/>
              <a:gd name="T73" fmla="*/ 10668 h 452119"/>
              <a:gd name="T74" fmla="*/ 1062990 w 1068704"/>
              <a:gd name="T75" fmla="*/ 10668 h 452119"/>
              <a:gd name="T76" fmla="*/ 1062990 w 1068704"/>
              <a:gd name="T77" fmla="*/ 441198 h 452119"/>
              <a:gd name="T78" fmla="*/ 1062990 w 1068704"/>
              <a:gd name="T79" fmla="*/ 10668 h 452119"/>
              <a:gd name="T80" fmla="*/ 1057656 w 1068704"/>
              <a:gd name="T81" fmla="*/ 10668 h 452119"/>
              <a:gd name="T82" fmla="*/ 1057656 w 1068704"/>
              <a:gd name="T83" fmla="*/ 441198 h 452119"/>
              <a:gd name="T84" fmla="*/ 1062990 w 1068704"/>
              <a:gd name="T85" fmla="*/ 441198 h 452119"/>
              <a:gd name="T86" fmla="*/ 1062990 w 1068704"/>
              <a:gd name="T87" fmla="*/ 451866 h 452119"/>
              <a:gd name="T88" fmla="*/ 1062990 w 1068704"/>
              <a:gd name="T89" fmla="*/ 441198 h 452119"/>
              <a:gd name="T90" fmla="*/ 1057656 w 1068704"/>
              <a:gd name="T91" fmla="*/ 446532 h 452119"/>
              <a:gd name="T92" fmla="*/ 1057656 w 1068704"/>
              <a:gd name="T93" fmla="*/ 451866 h 452119"/>
              <a:gd name="T94" fmla="*/ 1062990 w 1068704"/>
              <a:gd name="T95" fmla="*/ 451866 h 45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8704" h="452119">
                <a:moveTo>
                  <a:pt x="1068324" y="451866"/>
                </a:moveTo>
                <a:lnTo>
                  <a:pt x="1068324" y="0"/>
                </a:lnTo>
                <a:lnTo>
                  <a:pt x="0" y="0"/>
                </a:lnTo>
                <a:lnTo>
                  <a:pt x="0" y="451866"/>
                </a:lnTo>
                <a:lnTo>
                  <a:pt x="4559" y="451866"/>
                </a:lnTo>
                <a:lnTo>
                  <a:pt x="4559" y="10668"/>
                </a:lnTo>
                <a:lnTo>
                  <a:pt x="9906" y="5334"/>
                </a:lnTo>
                <a:lnTo>
                  <a:pt x="9906" y="10668"/>
                </a:lnTo>
                <a:lnTo>
                  <a:pt x="1057656" y="10668"/>
                </a:lnTo>
                <a:lnTo>
                  <a:pt x="1057656" y="5334"/>
                </a:lnTo>
                <a:lnTo>
                  <a:pt x="1062990" y="10668"/>
                </a:lnTo>
                <a:lnTo>
                  <a:pt x="1062990" y="451866"/>
                </a:lnTo>
                <a:lnTo>
                  <a:pt x="1068324" y="451866"/>
                </a:lnTo>
                <a:close/>
              </a:path>
              <a:path w="1068704" h="452119">
                <a:moveTo>
                  <a:pt x="9906" y="10668"/>
                </a:moveTo>
                <a:lnTo>
                  <a:pt x="9906" y="5334"/>
                </a:lnTo>
                <a:lnTo>
                  <a:pt x="4559" y="10668"/>
                </a:lnTo>
                <a:lnTo>
                  <a:pt x="9906" y="10668"/>
                </a:lnTo>
                <a:close/>
              </a:path>
              <a:path w="1068704" h="452119">
                <a:moveTo>
                  <a:pt x="9906" y="441198"/>
                </a:moveTo>
                <a:lnTo>
                  <a:pt x="9906" y="10668"/>
                </a:lnTo>
                <a:lnTo>
                  <a:pt x="4559" y="10668"/>
                </a:lnTo>
                <a:lnTo>
                  <a:pt x="4559" y="441198"/>
                </a:lnTo>
                <a:lnTo>
                  <a:pt x="9906" y="441198"/>
                </a:lnTo>
                <a:close/>
              </a:path>
              <a:path w="1068704" h="452119">
                <a:moveTo>
                  <a:pt x="1062990" y="441198"/>
                </a:moveTo>
                <a:lnTo>
                  <a:pt x="4559" y="441198"/>
                </a:lnTo>
                <a:lnTo>
                  <a:pt x="9906" y="446532"/>
                </a:lnTo>
                <a:lnTo>
                  <a:pt x="9906" y="451866"/>
                </a:lnTo>
                <a:lnTo>
                  <a:pt x="1057656" y="451866"/>
                </a:lnTo>
                <a:lnTo>
                  <a:pt x="1057656" y="446532"/>
                </a:lnTo>
                <a:lnTo>
                  <a:pt x="1062990" y="441198"/>
                </a:lnTo>
                <a:close/>
              </a:path>
              <a:path w="1068704" h="452119">
                <a:moveTo>
                  <a:pt x="9906" y="451866"/>
                </a:moveTo>
                <a:lnTo>
                  <a:pt x="9906" y="446532"/>
                </a:lnTo>
                <a:lnTo>
                  <a:pt x="4559" y="441198"/>
                </a:lnTo>
                <a:lnTo>
                  <a:pt x="4559" y="451866"/>
                </a:lnTo>
                <a:lnTo>
                  <a:pt x="9906" y="451866"/>
                </a:lnTo>
                <a:close/>
              </a:path>
              <a:path w="1068704" h="452119">
                <a:moveTo>
                  <a:pt x="1062990" y="10668"/>
                </a:moveTo>
                <a:lnTo>
                  <a:pt x="1057656" y="5334"/>
                </a:lnTo>
                <a:lnTo>
                  <a:pt x="1057656" y="10668"/>
                </a:lnTo>
                <a:lnTo>
                  <a:pt x="1062990" y="10668"/>
                </a:lnTo>
                <a:close/>
              </a:path>
              <a:path w="1068704" h="452119">
                <a:moveTo>
                  <a:pt x="1062990" y="441198"/>
                </a:moveTo>
                <a:lnTo>
                  <a:pt x="1062990" y="10668"/>
                </a:lnTo>
                <a:lnTo>
                  <a:pt x="1057656" y="10668"/>
                </a:lnTo>
                <a:lnTo>
                  <a:pt x="1057656" y="441198"/>
                </a:lnTo>
                <a:lnTo>
                  <a:pt x="1062990" y="441198"/>
                </a:lnTo>
                <a:close/>
              </a:path>
              <a:path w="1068704" h="452119">
                <a:moveTo>
                  <a:pt x="1062990" y="451866"/>
                </a:moveTo>
                <a:lnTo>
                  <a:pt x="1062990" y="441198"/>
                </a:lnTo>
                <a:lnTo>
                  <a:pt x="1057656" y="446532"/>
                </a:lnTo>
                <a:lnTo>
                  <a:pt x="1057656" y="451866"/>
                </a:lnTo>
                <a:lnTo>
                  <a:pt x="1062990" y="4518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26" name="object 28">
            <a:extLst>
              <a:ext uri="{FF2B5EF4-FFF2-40B4-BE49-F238E27FC236}">
                <a16:creationId xmlns:a16="http://schemas.microsoft.com/office/drawing/2014/main" id="{D7B0B260-61C7-4BE7-A568-FF51DB9EFC85}"/>
              </a:ext>
            </a:extLst>
          </p:cNvPr>
          <p:cNvSpPr txBox="1"/>
          <p:nvPr/>
        </p:nvSpPr>
        <p:spPr>
          <a:xfrm>
            <a:off x="7802563" y="192088"/>
            <a:ext cx="2368550" cy="461962"/>
          </a:xfrm>
          <a:prstGeom prst="rect">
            <a:avLst/>
          </a:prstGeom>
        </p:spPr>
        <p:txBody>
          <a:bodyPr lIns="0" tIns="53975" rIns="0" bIns="0">
            <a:spAutoFit/>
          </a:bodyPr>
          <a:lstStyle/>
          <a:p>
            <a:pPr marL="83185">
              <a:spcBef>
                <a:spcPts val="425"/>
              </a:spcBef>
              <a:tabLst>
                <a:tab pos="586740" algn="l"/>
                <a:tab pos="1348105" algn="l"/>
                <a:tab pos="1768475" algn="l"/>
                <a:tab pos="2188210" algn="l"/>
              </a:tabLst>
              <a:defRPr/>
            </a:pPr>
            <a:r>
              <a:rPr sz="2650" spc="-5" dirty="0">
                <a:latin typeface="Times New Roman"/>
                <a:cs typeface="Times New Roman"/>
              </a:rPr>
              <a:t>4	3</a:t>
            </a:r>
            <a:r>
              <a:rPr lang="en-US" sz="2650" spc="-5" dirty="0">
                <a:latin typeface="Times New Roman"/>
                <a:cs typeface="Times New Roman"/>
              </a:rPr>
              <a:t>   </a:t>
            </a:r>
            <a:r>
              <a:rPr sz="2650" spc="-5" dirty="0">
                <a:latin typeface="Times New Roman"/>
                <a:cs typeface="Times New Roman"/>
              </a:rPr>
              <a:t>2	</a:t>
            </a:r>
            <a:r>
              <a:rPr lang="en-US" sz="2650" spc="-5" dirty="0">
                <a:latin typeface="Times New Roman"/>
                <a:cs typeface="Times New Roman"/>
              </a:rPr>
              <a:t>   </a:t>
            </a:r>
            <a:r>
              <a:rPr sz="2650" spc="-5" dirty="0">
                <a:latin typeface="Times New Roman"/>
                <a:cs typeface="Times New Roman"/>
              </a:rPr>
              <a:t>1	</a:t>
            </a:r>
            <a:r>
              <a:rPr lang="en-US" sz="2650" spc="-5" dirty="0">
                <a:latin typeface="Times New Roman"/>
                <a:cs typeface="Times New Roman"/>
              </a:rPr>
              <a:t>    </a:t>
            </a:r>
            <a:r>
              <a:rPr sz="2650" spc="-5" dirty="0">
                <a:latin typeface="Times New Roman"/>
                <a:cs typeface="Times New Roman"/>
              </a:rPr>
              <a:t>0</a:t>
            </a:r>
            <a:endParaRPr sz="2650" dirty="0">
              <a:latin typeface="Times New Roman"/>
              <a:cs typeface="Times New Roman"/>
            </a:endParaRPr>
          </a:p>
        </p:txBody>
      </p:sp>
      <p:sp>
        <p:nvSpPr>
          <p:cNvPr id="22548" name="object 29">
            <a:extLst>
              <a:ext uri="{FF2B5EF4-FFF2-40B4-BE49-F238E27FC236}">
                <a16:creationId xmlns:a16="http://schemas.microsoft.com/office/drawing/2014/main" id="{F1BB7AA3-3417-44DD-8E76-DC1748933173}"/>
              </a:ext>
            </a:extLst>
          </p:cNvPr>
          <p:cNvSpPr>
            <a:spLocks/>
          </p:cNvSpPr>
          <p:nvPr/>
        </p:nvSpPr>
        <p:spPr bwMode="auto">
          <a:xfrm>
            <a:off x="7685088" y="661989"/>
            <a:ext cx="0" cy="471487"/>
          </a:xfrm>
          <a:custGeom>
            <a:avLst/>
            <a:gdLst>
              <a:gd name="T0" fmla="*/ 0 h 471805"/>
              <a:gd name="T1" fmla="*/ 471677 h 471805"/>
            </a:gdLst>
            <a:ahLst/>
            <a:cxnLst>
              <a:cxn ang="0">
                <a:pos x="0" y="T0"/>
              </a:cxn>
              <a:cxn ang="0">
                <a:pos x="0" y="T1"/>
              </a:cxn>
            </a:cxnLst>
            <a:rect l="0" t="0" r="r" b="b"/>
            <a:pathLst>
              <a:path h="471805">
                <a:moveTo>
                  <a:pt x="0" y="0"/>
                </a:moveTo>
                <a:lnTo>
                  <a:pt x="0" y="471677"/>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2549" name="object 30">
            <a:extLst>
              <a:ext uri="{FF2B5EF4-FFF2-40B4-BE49-F238E27FC236}">
                <a16:creationId xmlns:a16="http://schemas.microsoft.com/office/drawing/2014/main" id="{47CEE6BE-57F1-4FCA-AB88-C9150C51C7A9}"/>
              </a:ext>
            </a:extLst>
          </p:cNvPr>
          <p:cNvSpPr>
            <a:spLocks/>
          </p:cNvSpPr>
          <p:nvPr/>
        </p:nvSpPr>
        <p:spPr bwMode="auto">
          <a:xfrm flipH="1">
            <a:off x="8743950" y="676276"/>
            <a:ext cx="520700" cy="441325"/>
          </a:xfrm>
          <a:custGeom>
            <a:avLst/>
            <a:gdLst>
              <a:gd name="T0" fmla="*/ 0 w 521187"/>
              <a:gd name="T1" fmla="*/ 0 h 441325"/>
              <a:gd name="T2" fmla="*/ 0 w 521187"/>
              <a:gd name="T3" fmla="*/ 441198 h 441325"/>
            </a:gdLst>
            <a:ahLst/>
            <a:cxnLst>
              <a:cxn ang="0">
                <a:pos x="T0" y="T1"/>
              </a:cxn>
              <a:cxn ang="0">
                <a:pos x="T2" y="T3"/>
              </a:cxn>
            </a:cxnLst>
            <a:rect l="0" t="0" r="r" b="b"/>
            <a:pathLst>
              <a:path w="521187" h="441325">
                <a:moveTo>
                  <a:pt x="0" y="0"/>
                </a:moveTo>
                <a:lnTo>
                  <a:pt x="0" y="441198"/>
                </a:lnTo>
              </a:path>
            </a:pathLst>
          </a:custGeom>
          <a:noFill/>
          <a:ln w="13716">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2550" name="object 31">
            <a:extLst>
              <a:ext uri="{FF2B5EF4-FFF2-40B4-BE49-F238E27FC236}">
                <a16:creationId xmlns:a16="http://schemas.microsoft.com/office/drawing/2014/main" id="{C8A01614-4DF7-40EB-B51E-722AF20A80A2}"/>
              </a:ext>
            </a:extLst>
          </p:cNvPr>
          <p:cNvSpPr>
            <a:spLocks/>
          </p:cNvSpPr>
          <p:nvPr/>
        </p:nvSpPr>
        <p:spPr bwMode="auto">
          <a:xfrm>
            <a:off x="10260013" y="661989"/>
            <a:ext cx="0" cy="471487"/>
          </a:xfrm>
          <a:custGeom>
            <a:avLst/>
            <a:gdLst>
              <a:gd name="T0" fmla="*/ 0 h 471805"/>
              <a:gd name="T1" fmla="*/ 471677 h 471805"/>
            </a:gdLst>
            <a:ahLst/>
            <a:cxnLst>
              <a:cxn ang="0">
                <a:pos x="0" y="T0"/>
              </a:cxn>
              <a:cxn ang="0">
                <a:pos x="0" y="T1"/>
              </a:cxn>
            </a:cxnLst>
            <a:rect l="0" t="0" r="r" b="b"/>
            <a:pathLst>
              <a:path h="471805">
                <a:moveTo>
                  <a:pt x="0" y="0"/>
                </a:moveTo>
                <a:lnTo>
                  <a:pt x="0" y="471677"/>
                </a:lnTo>
              </a:path>
            </a:pathLst>
          </a:custGeom>
          <a:noFill/>
          <a:ln w="3124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0" name="object 32">
            <a:extLst>
              <a:ext uri="{FF2B5EF4-FFF2-40B4-BE49-F238E27FC236}">
                <a16:creationId xmlns:a16="http://schemas.microsoft.com/office/drawing/2014/main" id="{AE466549-40E8-4980-A820-7689569FE945}"/>
              </a:ext>
            </a:extLst>
          </p:cNvPr>
          <p:cNvSpPr txBox="1"/>
          <p:nvPr/>
        </p:nvSpPr>
        <p:spPr>
          <a:xfrm>
            <a:off x="5813426" y="666751"/>
            <a:ext cx="1374775" cy="428625"/>
          </a:xfrm>
          <a:prstGeom prst="rect">
            <a:avLst/>
          </a:prstGeom>
        </p:spPr>
        <p:txBody>
          <a:bodyPr lIns="0" tIns="12065" rIns="0" bIns="0">
            <a:spAutoFit/>
          </a:bodyPr>
          <a:lstStyle>
            <a:defPPr>
              <a:defRPr lang="en-US"/>
            </a:defPPr>
            <a:lvl1pPr marL="12700">
              <a:lnSpc>
                <a:spcPct val="100000"/>
              </a:lnSpc>
              <a:spcBef>
                <a:spcPts val="95"/>
              </a:spcBef>
              <a:defRPr sz="2650" b="1" spc="5">
                <a:solidFill>
                  <a:srgbClr val="0000FF"/>
                </a:solidFill>
                <a:latin typeface="华文楷体" panose="02010600040101010101" pitchFamily="2" charset="-122"/>
                <a:ea typeface="华文楷体" panose="02010600040101010101" pitchFamily="2" charset="-122"/>
                <a:cs typeface="Noto Sans Mono CJK JP Regular"/>
              </a:defRPr>
            </a:lvl1pPr>
          </a:lstStyle>
          <a:p>
            <a:pPr>
              <a:defRPr/>
            </a:pPr>
            <a:r>
              <a:rPr dirty="0">
                <a:solidFill>
                  <a:srgbClr val="008000"/>
                </a:solidFill>
              </a:rPr>
              <a:t>内存地址</a:t>
            </a:r>
          </a:p>
        </p:txBody>
      </p:sp>
      <p:sp>
        <p:nvSpPr>
          <p:cNvPr id="31" name="object 33">
            <a:extLst>
              <a:ext uri="{FF2B5EF4-FFF2-40B4-BE49-F238E27FC236}">
                <a16:creationId xmlns:a16="http://schemas.microsoft.com/office/drawing/2014/main" id="{14A5368E-B1DF-4DEF-A742-1154EC1CC083}"/>
              </a:ext>
            </a:extLst>
          </p:cNvPr>
          <p:cNvSpPr txBox="1"/>
          <p:nvPr/>
        </p:nvSpPr>
        <p:spPr>
          <a:xfrm>
            <a:off x="7454901" y="6316664"/>
            <a:ext cx="1374775" cy="428625"/>
          </a:xfrm>
          <a:prstGeom prst="rect">
            <a:avLst/>
          </a:prstGeom>
        </p:spPr>
        <p:txBody>
          <a:bodyPr lIns="0" tIns="12065" rIns="0" bIns="0">
            <a:spAutoFit/>
          </a:bodyPr>
          <a:lstStyle/>
          <a:p>
            <a:pPr marL="12700">
              <a:spcBef>
                <a:spcPts val="95"/>
              </a:spcBef>
              <a:defRPr/>
            </a:pPr>
            <a:r>
              <a:rPr sz="2650" b="1" spc="5" dirty="0">
                <a:solidFill>
                  <a:srgbClr val="0000FF"/>
                </a:solidFill>
                <a:latin typeface="华文楷体" panose="02010600040101010101" pitchFamily="2" charset="-122"/>
                <a:ea typeface="华文楷体" panose="02010600040101010101" pitchFamily="2" charset="-122"/>
                <a:cs typeface="Noto Sans Mono CJK JP Regular"/>
              </a:rPr>
              <a:t>数据总线</a:t>
            </a:r>
            <a:endParaRPr sz="2650" b="1" dirty="0">
              <a:solidFill>
                <a:srgbClr val="0000FF"/>
              </a:solidFill>
              <a:latin typeface="华文楷体" panose="02010600040101010101" pitchFamily="2" charset="-122"/>
              <a:ea typeface="华文楷体" panose="02010600040101010101" pitchFamily="2" charset="-122"/>
              <a:cs typeface="Noto Sans Mono CJK JP Regular"/>
            </a:endParaRPr>
          </a:p>
        </p:txBody>
      </p:sp>
      <p:sp>
        <p:nvSpPr>
          <p:cNvPr id="2" name="矩形 1">
            <a:extLst>
              <a:ext uri="{FF2B5EF4-FFF2-40B4-BE49-F238E27FC236}">
                <a16:creationId xmlns:a16="http://schemas.microsoft.com/office/drawing/2014/main" id="{86752F5F-F24E-439A-A76C-704BBE72A9DF}"/>
              </a:ext>
            </a:extLst>
          </p:cNvPr>
          <p:cNvSpPr/>
          <p:nvPr/>
        </p:nvSpPr>
        <p:spPr>
          <a:xfrm>
            <a:off x="9232901" y="727075"/>
            <a:ext cx="823913" cy="368300"/>
          </a:xfrm>
          <a:prstGeom prst="rect">
            <a:avLst/>
          </a:prstGeom>
        </p:spPr>
        <p:txBody>
          <a:bodyPr wrap="none">
            <a:spAutoFit/>
          </a:bodyPr>
          <a:lstStyle/>
          <a:p>
            <a:pPr marL="175895">
              <a:spcBef>
                <a:spcPts val="320"/>
              </a:spcBef>
              <a:defRPr/>
            </a:pPr>
            <a:r>
              <a:rPr lang="zh-CN" altLang="en-US" dirty="0">
                <a:solidFill>
                  <a:srgbClr val="C00000"/>
                </a:solidFill>
                <a:latin typeface="+mj-ea"/>
                <a:ea typeface="+mj-ea"/>
                <a:cs typeface="Noto Sans Mono CJK JP Regular"/>
              </a:rPr>
              <a:t>选片</a:t>
            </a:r>
          </a:p>
        </p:txBody>
      </p:sp>
      <p:graphicFrame>
        <p:nvGraphicFramePr>
          <p:cNvPr id="33" name="object 10">
            <a:extLst>
              <a:ext uri="{FF2B5EF4-FFF2-40B4-BE49-F238E27FC236}">
                <a16:creationId xmlns:a16="http://schemas.microsoft.com/office/drawing/2014/main" id="{99E16C0D-67CD-4449-9BF2-4076B18E37FB}"/>
              </a:ext>
            </a:extLst>
          </p:cNvPr>
          <p:cNvGraphicFramePr>
            <a:graphicFrameLocks noGrp="1"/>
          </p:cNvGraphicFramePr>
          <p:nvPr/>
        </p:nvGraphicFramePr>
        <p:xfrm>
          <a:off x="5735638" y="1700213"/>
          <a:ext cx="792162" cy="3879850"/>
        </p:xfrm>
        <a:graphic>
          <a:graphicData uri="http://schemas.openxmlformats.org/drawingml/2006/table">
            <a:tbl>
              <a:tblPr firstRow="1" bandRow="1">
                <a:tableStyleId>{2D5ABB26-0587-4C30-8999-92F81FD0307C}</a:tableStyleId>
              </a:tblPr>
              <a:tblGrid>
                <a:gridCol w="792162">
                  <a:extLst>
                    <a:ext uri="{9D8B030D-6E8A-4147-A177-3AD203B41FA5}">
                      <a16:colId xmlns:a16="http://schemas.microsoft.com/office/drawing/2014/main" val="20000"/>
                    </a:ext>
                  </a:extLst>
                </a:gridCol>
              </a:tblGrid>
              <a:tr h="486409">
                <a:tc>
                  <a:txBody>
                    <a:bodyPr/>
                    <a:lstStyle/>
                    <a:p>
                      <a:pPr marL="31115" algn="ctr">
                        <a:lnSpc>
                          <a:spcPct val="100000"/>
                        </a:lnSpc>
                        <a:spcBef>
                          <a:spcPts val="525"/>
                        </a:spcBef>
                      </a:pPr>
                      <a:r>
                        <a:rPr sz="2200" b="1" dirty="0">
                          <a:latin typeface="Times New Roman"/>
                          <a:cs typeface="Times New Roman"/>
                        </a:rPr>
                        <a:t>0</a:t>
                      </a:r>
                      <a:endParaRPr sz="2200">
                        <a:latin typeface="Times New Roman"/>
                        <a:cs typeface="Times New Roman"/>
                      </a:endParaRPr>
                    </a:p>
                  </a:txBody>
                  <a:tcPr marL="0" marR="0" marT="66675"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83870">
                <a:tc>
                  <a:txBody>
                    <a:bodyPr/>
                    <a:lstStyle/>
                    <a:p>
                      <a:pPr marL="31115" algn="ctr">
                        <a:lnSpc>
                          <a:spcPct val="100000"/>
                        </a:lnSpc>
                        <a:spcBef>
                          <a:spcPts val="515"/>
                        </a:spcBef>
                      </a:pPr>
                      <a:r>
                        <a:rPr sz="2200" b="1" dirty="0">
                          <a:latin typeface="Times New Roman"/>
                          <a:cs typeface="Times New Roman"/>
                        </a:rPr>
                        <a:t>4</a:t>
                      </a:r>
                      <a:endParaRPr sz="2200">
                        <a:latin typeface="Times New Roman"/>
                        <a:cs typeface="Times New Roman"/>
                      </a:endParaRPr>
                    </a:p>
                  </a:txBody>
                  <a:tcPr marL="0" marR="0" marT="654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86409">
                <a:tc>
                  <a:txBody>
                    <a:bodyPr/>
                    <a:lstStyle/>
                    <a:p>
                      <a:pPr marL="31115" algn="ctr">
                        <a:lnSpc>
                          <a:spcPct val="100000"/>
                        </a:lnSpc>
                        <a:spcBef>
                          <a:spcPts val="525"/>
                        </a:spcBef>
                      </a:pPr>
                      <a:r>
                        <a:rPr sz="2200" b="1" dirty="0">
                          <a:latin typeface="Times New Roman"/>
                          <a:cs typeface="Times New Roman"/>
                        </a:rPr>
                        <a:t>8</a:t>
                      </a:r>
                      <a:endParaRPr sz="2200">
                        <a:latin typeface="Times New Roman"/>
                        <a:cs typeface="Times New Roman"/>
                      </a:endParaRPr>
                    </a:p>
                  </a:txBody>
                  <a:tcPr marL="0" marR="0" marT="6667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3870">
                <a:tc>
                  <a:txBody>
                    <a:bodyPr/>
                    <a:lstStyle/>
                    <a:p>
                      <a:pPr marL="31750" algn="ctr">
                        <a:lnSpc>
                          <a:spcPct val="100000"/>
                        </a:lnSpc>
                        <a:spcBef>
                          <a:spcPts val="515"/>
                        </a:spcBef>
                      </a:pPr>
                      <a:r>
                        <a:rPr sz="2200" b="1" dirty="0">
                          <a:latin typeface="Times New Roman"/>
                          <a:cs typeface="Times New Roman"/>
                        </a:rPr>
                        <a:t>12</a:t>
                      </a:r>
                      <a:endParaRPr sz="2200">
                        <a:latin typeface="Times New Roman"/>
                        <a:cs typeface="Times New Roman"/>
                      </a:endParaRPr>
                    </a:p>
                  </a:txBody>
                  <a:tcPr marL="0" marR="0" marT="654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84505">
                <a:tc>
                  <a:txBody>
                    <a:bodyPr/>
                    <a:lstStyle/>
                    <a:p>
                      <a:pPr marL="31750" algn="ctr">
                        <a:lnSpc>
                          <a:spcPct val="100000"/>
                        </a:lnSpc>
                        <a:spcBef>
                          <a:spcPts val="520"/>
                        </a:spcBef>
                      </a:pPr>
                      <a:r>
                        <a:rPr sz="2200" b="1" dirty="0">
                          <a:latin typeface="Times New Roman"/>
                          <a:cs typeface="Times New Roman"/>
                        </a:rPr>
                        <a:t>16</a:t>
                      </a:r>
                      <a:endParaRPr sz="2200">
                        <a:latin typeface="Times New Roman"/>
                        <a:cs typeface="Times New Roman"/>
                      </a:endParaRPr>
                    </a:p>
                  </a:txBody>
                  <a:tcPr marL="0" marR="0" marT="6604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86409">
                <a:tc>
                  <a:txBody>
                    <a:bodyPr/>
                    <a:lstStyle/>
                    <a:p>
                      <a:pPr marL="31750" algn="ctr">
                        <a:lnSpc>
                          <a:spcPct val="100000"/>
                        </a:lnSpc>
                        <a:spcBef>
                          <a:spcPts val="525"/>
                        </a:spcBef>
                      </a:pPr>
                      <a:r>
                        <a:rPr sz="2200" b="1" dirty="0">
                          <a:latin typeface="Times New Roman"/>
                          <a:cs typeface="Times New Roman"/>
                        </a:rPr>
                        <a:t>20</a:t>
                      </a:r>
                      <a:endParaRPr sz="2200">
                        <a:latin typeface="Times New Roman"/>
                        <a:cs typeface="Times New Roman"/>
                      </a:endParaRPr>
                    </a:p>
                  </a:txBody>
                  <a:tcPr marL="0" marR="0" marT="6667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3870">
                <a:tc>
                  <a:txBody>
                    <a:bodyPr/>
                    <a:lstStyle/>
                    <a:p>
                      <a:pPr marL="31750" algn="ctr">
                        <a:lnSpc>
                          <a:spcPct val="100000"/>
                        </a:lnSpc>
                        <a:spcBef>
                          <a:spcPts val="515"/>
                        </a:spcBef>
                      </a:pPr>
                      <a:r>
                        <a:rPr sz="2200" b="1" dirty="0">
                          <a:latin typeface="Times New Roman"/>
                          <a:cs typeface="Times New Roman"/>
                        </a:rPr>
                        <a:t>24</a:t>
                      </a:r>
                      <a:endParaRPr sz="2200">
                        <a:latin typeface="Times New Roman"/>
                        <a:cs typeface="Times New Roman"/>
                      </a:endParaRPr>
                    </a:p>
                  </a:txBody>
                  <a:tcPr marL="0" marR="0" marT="654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84505">
                <a:tc>
                  <a:txBody>
                    <a:bodyPr/>
                    <a:lstStyle/>
                    <a:p>
                      <a:pPr marL="31750" algn="ctr">
                        <a:lnSpc>
                          <a:spcPct val="100000"/>
                        </a:lnSpc>
                        <a:spcBef>
                          <a:spcPts val="520"/>
                        </a:spcBef>
                      </a:pPr>
                      <a:r>
                        <a:rPr sz="2200" b="1" dirty="0">
                          <a:latin typeface="Times New Roman"/>
                          <a:cs typeface="Times New Roman"/>
                        </a:rPr>
                        <a:t>28</a:t>
                      </a:r>
                      <a:endParaRPr sz="2200">
                        <a:latin typeface="Times New Roman"/>
                        <a:cs typeface="Times New Roman"/>
                      </a:endParaRPr>
                    </a:p>
                  </a:txBody>
                  <a:tcPr marL="0" marR="0" marT="6604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7"/>
                  </a:ext>
                </a:extLst>
              </a:tr>
            </a:tbl>
          </a:graphicData>
        </a:graphic>
      </p:graphicFrame>
      <p:graphicFrame>
        <p:nvGraphicFramePr>
          <p:cNvPr id="34" name="object 15">
            <a:extLst>
              <a:ext uri="{FF2B5EF4-FFF2-40B4-BE49-F238E27FC236}">
                <a16:creationId xmlns:a16="http://schemas.microsoft.com/office/drawing/2014/main" id="{4597E2AC-9C8A-40F5-96F9-E17FE918FB39}"/>
              </a:ext>
            </a:extLst>
          </p:cNvPr>
          <p:cNvGraphicFramePr>
            <a:graphicFrameLocks noGrp="1"/>
          </p:cNvGraphicFramePr>
          <p:nvPr/>
        </p:nvGraphicFramePr>
        <p:xfrm>
          <a:off x="7046913" y="1700213"/>
          <a:ext cx="792162" cy="3879850"/>
        </p:xfrm>
        <a:graphic>
          <a:graphicData uri="http://schemas.openxmlformats.org/drawingml/2006/table">
            <a:tbl>
              <a:tblPr firstRow="1" bandRow="1">
                <a:tableStyleId>{2D5ABB26-0587-4C30-8999-92F81FD0307C}</a:tableStyleId>
              </a:tblPr>
              <a:tblGrid>
                <a:gridCol w="792162">
                  <a:extLst>
                    <a:ext uri="{9D8B030D-6E8A-4147-A177-3AD203B41FA5}">
                      <a16:colId xmlns:a16="http://schemas.microsoft.com/office/drawing/2014/main" val="20000"/>
                    </a:ext>
                  </a:extLst>
                </a:gridCol>
              </a:tblGrid>
              <a:tr h="486409">
                <a:tc>
                  <a:txBody>
                    <a:bodyPr/>
                    <a:lstStyle/>
                    <a:p>
                      <a:pPr marL="31115" algn="ctr">
                        <a:lnSpc>
                          <a:spcPct val="100000"/>
                        </a:lnSpc>
                        <a:spcBef>
                          <a:spcPts val="525"/>
                        </a:spcBef>
                      </a:pPr>
                      <a:r>
                        <a:rPr sz="2200" b="1" dirty="0">
                          <a:latin typeface="Times New Roman"/>
                          <a:cs typeface="Times New Roman"/>
                        </a:rPr>
                        <a:t>1</a:t>
                      </a:r>
                      <a:endParaRPr sz="2200">
                        <a:latin typeface="Times New Roman"/>
                        <a:cs typeface="Times New Roman"/>
                      </a:endParaRPr>
                    </a:p>
                  </a:txBody>
                  <a:tcPr marL="0" marR="0" marT="66675"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83870">
                <a:tc>
                  <a:txBody>
                    <a:bodyPr/>
                    <a:lstStyle/>
                    <a:p>
                      <a:pPr marL="31115" algn="ctr">
                        <a:lnSpc>
                          <a:spcPct val="100000"/>
                        </a:lnSpc>
                        <a:spcBef>
                          <a:spcPts val="515"/>
                        </a:spcBef>
                      </a:pPr>
                      <a:r>
                        <a:rPr sz="2200" b="1" dirty="0">
                          <a:latin typeface="Times New Roman"/>
                          <a:cs typeface="Times New Roman"/>
                        </a:rPr>
                        <a:t>5</a:t>
                      </a:r>
                      <a:endParaRPr sz="2200">
                        <a:latin typeface="Times New Roman"/>
                        <a:cs typeface="Times New Roman"/>
                      </a:endParaRPr>
                    </a:p>
                  </a:txBody>
                  <a:tcPr marL="0" marR="0" marT="654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86409">
                <a:tc>
                  <a:txBody>
                    <a:bodyPr/>
                    <a:lstStyle/>
                    <a:p>
                      <a:pPr marL="31115" algn="ctr">
                        <a:lnSpc>
                          <a:spcPct val="100000"/>
                        </a:lnSpc>
                        <a:spcBef>
                          <a:spcPts val="525"/>
                        </a:spcBef>
                      </a:pPr>
                      <a:r>
                        <a:rPr sz="2200" b="1" dirty="0">
                          <a:latin typeface="Times New Roman"/>
                          <a:cs typeface="Times New Roman"/>
                        </a:rPr>
                        <a:t>9</a:t>
                      </a:r>
                      <a:endParaRPr sz="2200">
                        <a:latin typeface="Times New Roman"/>
                        <a:cs typeface="Times New Roman"/>
                      </a:endParaRPr>
                    </a:p>
                  </a:txBody>
                  <a:tcPr marL="0" marR="0" marT="6667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3870">
                <a:tc>
                  <a:txBody>
                    <a:bodyPr/>
                    <a:lstStyle/>
                    <a:p>
                      <a:pPr marL="31750" algn="ctr">
                        <a:lnSpc>
                          <a:spcPct val="100000"/>
                        </a:lnSpc>
                        <a:spcBef>
                          <a:spcPts val="515"/>
                        </a:spcBef>
                      </a:pPr>
                      <a:r>
                        <a:rPr sz="2200" b="1" dirty="0">
                          <a:latin typeface="Times New Roman"/>
                          <a:cs typeface="Times New Roman"/>
                        </a:rPr>
                        <a:t>13</a:t>
                      </a:r>
                      <a:endParaRPr sz="2200">
                        <a:latin typeface="Times New Roman"/>
                        <a:cs typeface="Times New Roman"/>
                      </a:endParaRPr>
                    </a:p>
                  </a:txBody>
                  <a:tcPr marL="0" marR="0" marT="654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84505">
                <a:tc>
                  <a:txBody>
                    <a:bodyPr/>
                    <a:lstStyle/>
                    <a:p>
                      <a:pPr marL="31750" algn="ctr">
                        <a:lnSpc>
                          <a:spcPct val="100000"/>
                        </a:lnSpc>
                        <a:spcBef>
                          <a:spcPts val="520"/>
                        </a:spcBef>
                      </a:pPr>
                      <a:r>
                        <a:rPr sz="2200" b="1" dirty="0">
                          <a:latin typeface="Times New Roman"/>
                          <a:cs typeface="Times New Roman"/>
                        </a:rPr>
                        <a:t>17</a:t>
                      </a:r>
                      <a:endParaRPr sz="2200">
                        <a:latin typeface="Times New Roman"/>
                        <a:cs typeface="Times New Roman"/>
                      </a:endParaRPr>
                    </a:p>
                  </a:txBody>
                  <a:tcPr marL="0" marR="0" marT="6604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86409">
                <a:tc>
                  <a:txBody>
                    <a:bodyPr/>
                    <a:lstStyle/>
                    <a:p>
                      <a:pPr marL="31750" algn="ctr">
                        <a:lnSpc>
                          <a:spcPct val="100000"/>
                        </a:lnSpc>
                        <a:spcBef>
                          <a:spcPts val="525"/>
                        </a:spcBef>
                      </a:pPr>
                      <a:r>
                        <a:rPr sz="2200" b="1" dirty="0">
                          <a:latin typeface="Times New Roman"/>
                          <a:cs typeface="Times New Roman"/>
                        </a:rPr>
                        <a:t>21</a:t>
                      </a:r>
                      <a:endParaRPr sz="2200">
                        <a:latin typeface="Times New Roman"/>
                        <a:cs typeface="Times New Roman"/>
                      </a:endParaRPr>
                    </a:p>
                  </a:txBody>
                  <a:tcPr marL="0" marR="0" marT="6667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3870">
                <a:tc>
                  <a:txBody>
                    <a:bodyPr/>
                    <a:lstStyle/>
                    <a:p>
                      <a:pPr marL="31750" algn="ctr">
                        <a:lnSpc>
                          <a:spcPct val="100000"/>
                        </a:lnSpc>
                        <a:spcBef>
                          <a:spcPts val="515"/>
                        </a:spcBef>
                      </a:pPr>
                      <a:r>
                        <a:rPr sz="2200" b="1" dirty="0">
                          <a:latin typeface="Times New Roman"/>
                          <a:cs typeface="Times New Roman"/>
                        </a:rPr>
                        <a:t>25</a:t>
                      </a:r>
                      <a:endParaRPr sz="2200">
                        <a:latin typeface="Times New Roman"/>
                        <a:cs typeface="Times New Roman"/>
                      </a:endParaRPr>
                    </a:p>
                  </a:txBody>
                  <a:tcPr marL="0" marR="0" marT="654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84505">
                <a:tc>
                  <a:txBody>
                    <a:bodyPr/>
                    <a:lstStyle/>
                    <a:p>
                      <a:pPr marL="31750" algn="ctr">
                        <a:lnSpc>
                          <a:spcPct val="100000"/>
                        </a:lnSpc>
                        <a:spcBef>
                          <a:spcPts val="520"/>
                        </a:spcBef>
                      </a:pPr>
                      <a:r>
                        <a:rPr sz="2200" b="1" dirty="0">
                          <a:latin typeface="Times New Roman"/>
                          <a:cs typeface="Times New Roman"/>
                        </a:rPr>
                        <a:t>29</a:t>
                      </a:r>
                      <a:endParaRPr sz="2200">
                        <a:latin typeface="Times New Roman"/>
                        <a:cs typeface="Times New Roman"/>
                      </a:endParaRPr>
                    </a:p>
                  </a:txBody>
                  <a:tcPr marL="0" marR="0" marT="6604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7"/>
                  </a:ext>
                </a:extLst>
              </a:tr>
            </a:tbl>
          </a:graphicData>
        </a:graphic>
      </p:graphicFrame>
      <p:graphicFrame>
        <p:nvGraphicFramePr>
          <p:cNvPr id="35" name="object 17">
            <a:extLst>
              <a:ext uri="{FF2B5EF4-FFF2-40B4-BE49-F238E27FC236}">
                <a16:creationId xmlns:a16="http://schemas.microsoft.com/office/drawing/2014/main" id="{BF96F7BC-84DA-4521-8BF1-9FBF3D3BAAB1}"/>
              </a:ext>
            </a:extLst>
          </p:cNvPr>
          <p:cNvGraphicFramePr>
            <a:graphicFrameLocks noGrp="1"/>
          </p:cNvGraphicFramePr>
          <p:nvPr/>
        </p:nvGraphicFramePr>
        <p:xfrm>
          <a:off x="8358188" y="1704976"/>
          <a:ext cx="792162" cy="3878263"/>
        </p:xfrm>
        <a:graphic>
          <a:graphicData uri="http://schemas.openxmlformats.org/drawingml/2006/table">
            <a:tbl>
              <a:tblPr firstRow="1" bandRow="1">
                <a:tableStyleId>{2D5ABB26-0587-4C30-8999-92F81FD0307C}</a:tableStyleId>
              </a:tblPr>
              <a:tblGrid>
                <a:gridCol w="792162">
                  <a:extLst>
                    <a:ext uri="{9D8B030D-6E8A-4147-A177-3AD203B41FA5}">
                      <a16:colId xmlns:a16="http://schemas.microsoft.com/office/drawing/2014/main" val="20000"/>
                    </a:ext>
                  </a:extLst>
                </a:gridCol>
              </a:tblGrid>
              <a:tr h="483751">
                <a:tc>
                  <a:txBody>
                    <a:bodyPr/>
                    <a:lstStyle/>
                    <a:p>
                      <a:pPr marL="31115" algn="ctr">
                        <a:lnSpc>
                          <a:spcPct val="100000"/>
                        </a:lnSpc>
                        <a:spcBef>
                          <a:spcPts val="515"/>
                        </a:spcBef>
                      </a:pPr>
                      <a:r>
                        <a:rPr sz="2200" b="1" dirty="0">
                          <a:latin typeface="Times New Roman"/>
                          <a:cs typeface="Times New Roman"/>
                        </a:rPr>
                        <a:t>2</a:t>
                      </a:r>
                      <a:endParaRPr sz="2200" dirty="0">
                        <a:latin typeface="Times New Roman"/>
                        <a:cs typeface="Times New Roman"/>
                      </a:endParaRPr>
                    </a:p>
                  </a:txBody>
                  <a:tcPr marL="0" marR="0" marT="65388"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84386">
                <a:tc>
                  <a:txBody>
                    <a:bodyPr/>
                    <a:lstStyle/>
                    <a:p>
                      <a:pPr marL="31115" algn="ctr">
                        <a:lnSpc>
                          <a:spcPct val="100000"/>
                        </a:lnSpc>
                        <a:spcBef>
                          <a:spcPts val="515"/>
                        </a:spcBef>
                      </a:pPr>
                      <a:r>
                        <a:rPr sz="2200" b="1" dirty="0">
                          <a:latin typeface="Times New Roman"/>
                          <a:cs typeface="Times New Roman"/>
                        </a:rPr>
                        <a:t>6</a:t>
                      </a:r>
                      <a:endParaRPr sz="2200">
                        <a:latin typeface="Times New Roman"/>
                        <a:cs typeface="Times New Roman"/>
                      </a:endParaRPr>
                    </a:p>
                  </a:txBody>
                  <a:tcPr marL="0" marR="0" marT="6538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85656">
                <a:tc>
                  <a:txBody>
                    <a:bodyPr/>
                    <a:lstStyle/>
                    <a:p>
                      <a:pPr marL="31750" algn="ctr">
                        <a:lnSpc>
                          <a:spcPct val="100000"/>
                        </a:lnSpc>
                        <a:spcBef>
                          <a:spcPts val="520"/>
                        </a:spcBef>
                      </a:pPr>
                      <a:r>
                        <a:rPr sz="2200" b="1" dirty="0">
                          <a:latin typeface="Times New Roman"/>
                          <a:cs typeface="Times New Roman"/>
                        </a:rPr>
                        <a:t>10</a:t>
                      </a:r>
                      <a:endParaRPr sz="2200" dirty="0">
                        <a:latin typeface="Times New Roman"/>
                        <a:cs typeface="Times New Roman"/>
                      </a:endParaRPr>
                    </a:p>
                  </a:txBody>
                  <a:tcPr marL="0" marR="0" marT="66024"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4386">
                <a:tc>
                  <a:txBody>
                    <a:bodyPr/>
                    <a:lstStyle/>
                    <a:p>
                      <a:pPr marL="31750" algn="ctr">
                        <a:lnSpc>
                          <a:spcPct val="100000"/>
                        </a:lnSpc>
                        <a:spcBef>
                          <a:spcPts val="515"/>
                        </a:spcBef>
                      </a:pPr>
                      <a:r>
                        <a:rPr sz="2200" b="1" dirty="0">
                          <a:latin typeface="Times New Roman"/>
                          <a:cs typeface="Times New Roman"/>
                        </a:rPr>
                        <a:t>14</a:t>
                      </a:r>
                      <a:endParaRPr sz="2200">
                        <a:latin typeface="Times New Roman"/>
                        <a:cs typeface="Times New Roman"/>
                      </a:endParaRPr>
                    </a:p>
                  </a:txBody>
                  <a:tcPr marL="0" marR="0" marT="6538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85656">
                <a:tc>
                  <a:txBody>
                    <a:bodyPr/>
                    <a:lstStyle/>
                    <a:p>
                      <a:pPr marL="31750" algn="ctr">
                        <a:lnSpc>
                          <a:spcPct val="100000"/>
                        </a:lnSpc>
                        <a:spcBef>
                          <a:spcPts val="520"/>
                        </a:spcBef>
                      </a:pPr>
                      <a:r>
                        <a:rPr sz="2200" b="1" dirty="0">
                          <a:latin typeface="Times New Roman"/>
                          <a:cs typeface="Times New Roman"/>
                        </a:rPr>
                        <a:t>18</a:t>
                      </a:r>
                      <a:endParaRPr sz="2200">
                        <a:latin typeface="Times New Roman"/>
                        <a:cs typeface="Times New Roman"/>
                      </a:endParaRPr>
                    </a:p>
                  </a:txBody>
                  <a:tcPr marL="0" marR="0" marT="66024"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84386">
                <a:tc>
                  <a:txBody>
                    <a:bodyPr/>
                    <a:lstStyle/>
                    <a:p>
                      <a:pPr marL="31750" algn="ctr">
                        <a:lnSpc>
                          <a:spcPct val="100000"/>
                        </a:lnSpc>
                        <a:spcBef>
                          <a:spcPts val="515"/>
                        </a:spcBef>
                      </a:pPr>
                      <a:r>
                        <a:rPr sz="2200" b="1" dirty="0">
                          <a:latin typeface="Times New Roman"/>
                          <a:cs typeface="Times New Roman"/>
                        </a:rPr>
                        <a:t>22</a:t>
                      </a:r>
                      <a:endParaRPr sz="2200">
                        <a:latin typeface="Times New Roman"/>
                        <a:cs typeface="Times New Roman"/>
                      </a:endParaRPr>
                    </a:p>
                  </a:txBody>
                  <a:tcPr marL="0" marR="0" marT="6538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4386">
                <a:tc>
                  <a:txBody>
                    <a:bodyPr/>
                    <a:lstStyle/>
                    <a:p>
                      <a:pPr marL="31750" algn="ctr">
                        <a:lnSpc>
                          <a:spcPct val="100000"/>
                        </a:lnSpc>
                        <a:spcBef>
                          <a:spcPts val="515"/>
                        </a:spcBef>
                      </a:pPr>
                      <a:r>
                        <a:rPr sz="2200" b="1" dirty="0">
                          <a:latin typeface="Times New Roman"/>
                          <a:cs typeface="Times New Roman"/>
                        </a:rPr>
                        <a:t>26</a:t>
                      </a:r>
                      <a:endParaRPr sz="2200">
                        <a:latin typeface="Times New Roman"/>
                        <a:cs typeface="Times New Roman"/>
                      </a:endParaRPr>
                    </a:p>
                  </a:txBody>
                  <a:tcPr marL="0" marR="0" marT="65389"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85656">
                <a:tc>
                  <a:txBody>
                    <a:bodyPr/>
                    <a:lstStyle/>
                    <a:p>
                      <a:pPr marL="31750" algn="ctr">
                        <a:lnSpc>
                          <a:spcPct val="100000"/>
                        </a:lnSpc>
                        <a:spcBef>
                          <a:spcPts val="525"/>
                        </a:spcBef>
                      </a:pPr>
                      <a:r>
                        <a:rPr sz="2200" b="1" dirty="0">
                          <a:latin typeface="Times New Roman"/>
                          <a:cs typeface="Times New Roman"/>
                        </a:rPr>
                        <a:t>30</a:t>
                      </a:r>
                      <a:endParaRPr sz="2200">
                        <a:latin typeface="Times New Roman"/>
                        <a:cs typeface="Times New Roman"/>
                      </a:endParaRPr>
                    </a:p>
                  </a:txBody>
                  <a:tcPr marL="0" marR="0" marT="66659"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7"/>
                  </a:ext>
                </a:extLst>
              </a:tr>
            </a:tbl>
          </a:graphicData>
        </a:graphic>
      </p:graphicFrame>
      <p:graphicFrame>
        <p:nvGraphicFramePr>
          <p:cNvPr id="36" name="object 19">
            <a:extLst>
              <a:ext uri="{FF2B5EF4-FFF2-40B4-BE49-F238E27FC236}">
                <a16:creationId xmlns:a16="http://schemas.microsoft.com/office/drawing/2014/main" id="{5751BD80-5FCC-4DD6-8244-A34C6D523422}"/>
              </a:ext>
            </a:extLst>
          </p:cNvPr>
          <p:cNvGraphicFramePr>
            <a:graphicFrameLocks noGrp="1"/>
          </p:cNvGraphicFramePr>
          <p:nvPr/>
        </p:nvGraphicFramePr>
        <p:xfrm>
          <a:off x="9652000" y="1700213"/>
          <a:ext cx="793750" cy="3879850"/>
        </p:xfrm>
        <a:graphic>
          <a:graphicData uri="http://schemas.openxmlformats.org/drawingml/2006/table">
            <a:tbl>
              <a:tblPr firstRow="1" bandRow="1">
                <a:tableStyleId>{2D5ABB26-0587-4C30-8999-92F81FD0307C}</a:tableStyleId>
              </a:tblPr>
              <a:tblGrid>
                <a:gridCol w="793750">
                  <a:extLst>
                    <a:ext uri="{9D8B030D-6E8A-4147-A177-3AD203B41FA5}">
                      <a16:colId xmlns:a16="http://schemas.microsoft.com/office/drawing/2014/main" val="20000"/>
                    </a:ext>
                  </a:extLst>
                </a:gridCol>
              </a:tblGrid>
              <a:tr h="486409">
                <a:tc>
                  <a:txBody>
                    <a:bodyPr/>
                    <a:lstStyle/>
                    <a:p>
                      <a:pPr marL="31115" algn="ctr">
                        <a:lnSpc>
                          <a:spcPct val="100000"/>
                        </a:lnSpc>
                        <a:spcBef>
                          <a:spcPts val="525"/>
                        </a:spcBef>
                      </a:pPr>
                      <a:r>
                        <a:rPr sz="2200" b="1" dirty="0">
                          <a:latin typeface="Times New Roman"/>
                          <a:cs typeface="Times New Roman"/>
                        </a:rPr>
                        <a:t>3</a:t>
                      </a:r>
                      <a:endParaRPr sz="2200">
                        <a:latin typeface="Times New Roman"/>
                        <a:cs typeface="Times New Roman"/>
                      </a:endParaRPr>
                    </a:p>
                  </a:txBody>
                  <a:tcPr marL="0" marR="0" marT="66675" marB="0">
                    <a:lnL w="3810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83870">
                <a:tc>
                  <a:txBody>
                    <a:bodyPr/>
                    <a:lstStyle/>
                    <a:p>
                      <a:pPr marL="31115" algn="ctr">
                        <a:lnSpc>
                          <a:spcPct val="100000"/>
                        </a:lnSpc>
                        <a:spcBef>
                          <a:spcPts val="515"/>
                        </a:spcBef>
                      </a:pPr>
                      <a:r>
                        <a:rPr sz="2200" b="1" dirty="0">
                          <a:latin typeface="Times New Roman"/>
                          <a:cs typeface="Times New Roman"/>
                        </a:rPr>
                        <a:t>7</a:t>
                      </a:r>
                      <a:endParaRPr sz="2200">
                        <a:latin typeface="Times New Roman"/>
                        <a:cs typeface="Times New Roman"/>
                      </a:endParaRPr>
                    </a:p>
                  </a:txBody>
                  <a:tcPr marL="0" marR="0" marT="654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86409">
                <a:tc>
                  <a:txBody>
                    <a:bodyPr/>
                    <a:lstStyle/>
                    <a:p>
                      <a:pPr marL="16510" algn="ctr">
                        <a:lnSpc>
                          <a:spcPct val="100000"/>
                        </a:lnSpc>
                        <a:spcBef>
                          <a:spcPts val="525"/>
                        </a:spcBef>
                      </a:pPr>
                      <a:r>
                        <a:rPr sz="2200" b="1" spc="-120" dirty="0">
                          <a:latin typeface="Times New Roman"/>
                          <a:cs typeface="Times New Roman"/>
                        </a:rPr>
                        <a:t>11</a:t>
                      </a:r>
                      <a:endParaRPr sz="2200">
                        <a:latin typeface="Times New Roman"/>
                        <a:cs typeface="Times New Roman"/>
                      </a:endParaRPr>
                    </a:p>
                  </a:txBody>
                  <a:tcPr marL="0" marR="0" marT="6667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483870">
                <a:tc>
                  <a:txBody>
                    <a:bodyPr/>
                    <a:lstStyle/>
                    <a:p>
                      <a:pPr marL="31750" algn="ctr">
                        <a:lnSpc>
                          <a:spcPct val="100000"/>
                        </a:lnSpc>
                        <a:spcBef>
                          <a:spcPts val="515"/>
                        </a:spcBef>
                      </a:pPr>
                      <a:r>
                        <a:rPr sz="2200" b="1" dirty="0">
                          <a:latin typeface="Times New Roman"/>
                          <a:cs typeface="Times New Roman"/>
                        </a:rPr>
                        <a:t>15</a:t>
                      </a:r>
                      <a:endParaRPr sz="2200">
                        <a:latin typeface="Times New Roman"/>
                        <a:cs typeface="Times New Roman"/>
                      </a:endParaRPr>
                    </a:p>
                  </a:txBody>
                  <a:tcPr marL="0" marR="0" marT="654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84505">
                <a:tc>
                  <a:txBody>
                    <a:bodyPr/>
                    <a:lstStyle/>
                    <a:p>
                      <a:pPr marL="31750" algn="ctr">
                        <a:lnSpc>
                          <a:spcPct val="100000"/>
                        </a:lnSpc>
                        <a:spcBef>
                          <a:spcPts val="520"/>
                        </a:spcBef>
                      </a:pPr>
                      <a:r>
                        <a:rPr sz="2200" b="1" dirty="0">
                          <a:latin typeface="Times New Roman"/>
                          <a:cs typeface="Times New Roman"/>
                        </a:rPr>
                        <a:t>19</a:t>
                      </a:r>
                      <a:endParaRPr sz="2200">
                        <a:latin typeface="Times New Roman"/>
                        <a:cs typeface="Times New Roman"/>
                      </a:endParaRPr>
                    </a:p>
                  </a:txBody>
                  <a:tcPr marL="0" marR="0" marT="66040"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86409">
                <a:tc>
                  <a:txBody>
                    <a:bodyPr/>
                    <a:lstStyle/>
                    <a:p>
                      <a:pPr marL="31750" algn="ctr">
                        <a:lnSpc>
                          <a:spcPct val="100000"/>
                        </a:lnSpc>
                        <a:spcBef>
                          <a:spcPts val="525"/>
                        </a:spcBef>
                      </a:pPr>
                      <a:r>
                        <a:rPr sz="2200" b="1" dirty="0">
                          <a:latin typeface="Times New Roman"/>
                          <a:cs typeface="Times New Roman"/>
                        </a:rPr>
                        <a:t>23</a:t>
                      </a:r>
                      <a:endParaRPr sz="2200">
                        <a:latin typeface="Times New Roman"/>
                        <a:cs typeface="Times New Roman"/>
                      </a:endParaRPr>
                    </a:p>
                  </a:txBody>
                  <a:tcPr marL="0" marR="0" marT="6667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83870">
                <a:tc>
                  <a:txBody>
                    <a:bodyPr/>
                    <a:lstStyle/>
                    <a:p>
                      <a:pPr marL="31750" algn="ctr">
                        <a:lnSpc>
                          <a:spcPct val="100000"/>
                        </a:lnSpc>
                        <a:spcBef>
                          <a:spcPts val="515"/>
                        </a:spcBef>
                      </a:pPr>
                      <a:r>
                        <a:rPr sz="2200" b="1" dirty="0">
                          <a:latin typeface="Times New Roman"/>
                          <a:cs typeface="Times New Roman"/>
                        </a:rPr>
                        <a:t>27</a:t>
                      </a:r>
                      <a:endParaRPr sz="2200">
                        <a:latin typeface="Times New Roman"/>
                        <a:cs typeface="Times New Roman"/>
                      </a:endParaRPr>
                    </a:p>
                  </a:txBody>
                  <a:tcPr marL="0" marR="0" marT="65405" marB="0">
                    <a:lnL w="3810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484505">
                <a:tc>
                  <a:txBody>
                    <a:bodyPr/>
                    <a:lstStyle/>
                    <a:p>
                      <a:pPr marL="31750" algn="ctr">
                        <a:lnSpc>
                          <a:spcPct val="100000"/>
                        </a:lnSpc>
                        <a:spcBef>
                          <a:spcPts val="520"/>
                        </a:spcBef>
                      </a:pPr>
                      <a:r>
                        <a:rPr sz="2200" b="1" dirty="0">
                          <a:latin typeface="Times New Roman"/>
                          <a:cs typeface="Times New Roman"/>
                        </a:rPr>
                        <a:t>31</a:t>
                      </a:r>
                      <a:endParaRPr sz="2200" dirty="0">
                        <a:latin typeface="Times New Roman"/>
                        <a:cs typeface="Times New Roman"/>
                      </a:endParaRPr>
                    </a:p>
                  </a:txBody>
                  <a:tcPr marL="0" marR="0" marT="66040" marB="0">
                    <a:lnL w="38100">
                      <a:solidFill>
                        <a:srgbClr val="000000"/>
                      </a:solidFill>
                      <a:prstDash val="solid"/>
                    </a:lnL>
                    <a:lnR w="38100">
                      <a:solidFill>
                        <a:srgbClr val="000000"/>
                      </a:solidFill>
                      <a:prstDash val="solid"/>
                    </a:lnR>
                    <a:lnT w="19050">
                      <a:solidFill>
                        <a:srgbClr val="000000"/>
                      </a:solidFill>
                      <a:prstDash val="solid"/>
                    </a:lnT>
                    <a:lnB w="38100">
                      <a:solidFill>
                        <a:srgbClr val="000000"/>
                      </a:solidFill>
                      <a:prstDash val="soli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3049490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8F2536A0-2660-4D14-A7B2-BEA9790CD7D6}"/>
              </a:ext>
            </a:extLst>
          </p:cNvPr>
          <p:cNvSpPr txBox="1">
            <a:spLocks noChangeArrowheads="1"/>
          </p:cNvSpPr>
          <p:nvPr/>
        </p:nvSpPr>
        <p:spPr bwMode="auto">
          <a:xfrm>
            <a:off x="2003426" y="549276"/>
            <a:ext cx="45243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存储器管理</a:t>
            </a:r>
          </a:p>
        </p:txBody>
      </p:sp>
      <p:sp>
        <p:nvSpPr>
          <p:cNvPr id="23555" name="Rectangle 11">
            <a:extLst>
              <a:ext uri="{FF2B5EF4-FFF2-40B4-BE49-F238E27FC236}">
                <a16:creationId xmlns:a16="http://schemas.microsoft.com/office/drawing/2014/main" id="{FD311F4C-7BFD-42FC-A8F1-BE9786762B9C}"/>
              </a:ext>
            </a:extLst>
          </p:cNvPr>
          <p:cNvSpPr>
            <a:spLocks noChangeArrowheads="1"/>
          </p:cNvSpPr>
          <p:nvPr/>
        </p:nvSpPr>
        <p:spPr bwMode="auto">
          <a:xfrm>
            <a:off x="1919289" y="1268413"/>
            <a:ext cx="79216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3200" b="1">
                <a:solidFill>
                  <a:srgbClr val="9900CC"/>
                </a:solidFill>
                <a:latin typeface="黑体" panose="02010609060101010101" pitchFamily="49" charset="-122"/>
                <a:ea typeface="黑体" panose="02010609060101010101" pitchFamily="49" charset="-122"/>
              </a:rPr>
              <a:t>存储器的三种地址：</a:t>
            </a:r>
          </a:p>
        </p:txBody>
      </p:sp>
      <p:sp>
        <p:nvSpPr>
          <p:cNvPr id="5" name="Text Box 4">
            <a:extLst>
              <a:ext uri="{FF2B5EF4-FFF2-40B4-BE49-F238E27FC236}">
                <a16:creationId xmlns:a16="http://schemas.microsoft.com/office/drawing/2014/main" id="{E8223138-89C0-44AF-869F-FD5D66FEF41D}"/>
              </a:ext>
            </a:extLst>
          </p:cNvPr>
          <p:cNvSpPr txBox="1">
            <a:spLocks noChangeArrowheads="1"/>
          </p:cNvSpPr>
          <p:nvPr/>
        </p:nvSpPr>
        <p:spPr bwMode="auto">
          <a:xfrm>
            <a:off x="1730375" y="3068639"/>
            <a:ext cx="8802688" cy="357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400" b="1" dirty="0">
                <a:solidFill>
                  <a:srgbClr val="060BCA"/>
                </a:solidFill>
                <a:latin typeface="+mn-ea"/>
              </a:rPr>
              <a:t>（</a:t>
            </a:r>
            <a:r>
              <a:rPr lang="en-US" altLang="zh-CN" sz="2400" b="1" dirty="0">
                <a:solidFill>
                  <a:srgbClr val="060BCA"/>
                </a:solidFill>
                <a:latin typeface="+mn-ea"/>
              </a:rPr>
              <a:t>1</a:t>
            </a:r>
            <a:r>
              <a:rPr lang="zh-CN" altLang="en-US" sz="2400" b="1" dirty="0">
                <a:solidFill>
                  <a:srgbClr val="060BCA"/>
                </a:solidFill>
                <a:latin typeface="+mn-ea"/>
              </a:rPr>
              <a:t>）逻辑地址</a:t>
            </a:r>
            <a:endParaRPr lang="en-US" altLang="zh-CN" sz="2400" b="1" dirty="0">
              <a:solidFill>
                <a:srgbClr val="060BCA"/>
              </a:solidFill>
              <a:latin typeface="+mn-ea"/>
            </a:endParaRPr>
          </a:p>
          <a:p>
            <a:pPr>
              <a:buClr>
                <a:schemeClr val="tx2"/>
              </a:buClr>
              <a:buSzPct val="50000"/>
              <a:defRPr/>
            </a:pPr>
            <a:r>
              <a:rPr lang="zh-CN" altLang="en-US" sz="2400" dirty="0">
                <a:ea typeface="黑体" pitchFamily="49" charset="-122"/>
              </a:rPr>
              <a:t>       程序中使用的地址，它由段地址和偏移地址两部分组成</a:t>
            </a:r>
            <a:r>
              <a:rPr lang="zh-CN" altLang="en-US" sz="2400" b="1" dirty="0"/>
              <a:t>。</a:t>
            </a:r>
            <a:r>
              <a:rPr lang="zh-CN" altLang="en-US" sz="2400" dirty="0">
                <a:ea typeface="黑体" pitchFamily="49" charset="-122"/>
              </a:rPr>
              <a:t>逻辑地址的表示形式为“段地址∶偏移地址”。</a:t>
            </a:r>
            <a:endParaRPr lang="en-US" altLang="zh-CN" sz="2400" dirty="0">
              <a:ea typeface="黑体" pitchFamily="49" charset="-122"/>
            </a:endParaRPr>
          </a:p>
          <a:p>
            <a:pPr>
              <a:spcBef>
                <a:spcPts val="600"/>
              </a:spcBef>
              <a:defRPr/>
            </a:pPr>
            <a:r>
              <a:rPr lang="zh-CN" altLang="en-US" sz="2400" b="1" dirty="0">
                <a:solidFill>
                  <a:srgbClr val="060BCA"/>
                </a:solidFill>
                <a:latin typeface="+mn-ea"/>
              </a:rPr>
              <a:t>（</a:t>
            </a:r>
            <a:r>
              <a:rPr lang="en-US" altLang="zh-CN" sz="2400" b="1" dirty="0">
                <a:solidFill>
                  <a:srgbClr val="060BCA"/>
                </a:solidFill>
                <a:latin typeface="+mn-ea"/>
              </a:rPr>
              <a:t>2</a:t>
            </a:r>
            <a:r>
              <a:rPr lang="zh-CN" altLang="en-US" sz="2400" b="1" dirty="0">
                <a:solidFill>
                  <a:srgbClr val="060BCA"/>
                </a:solidFill>
                <a:latin typeface="+mn-ea"/>
              </a:rPr>
              <a:t>）物理地址</a:t>
            </a:r>
          </a:p>
          <a:p>
            <a:pPr>
              <a:buClr>
                <a:schemeClr val="tx2"/>
              </a:buClr>
              <a:buSzPct val="50000"/>
              <a:defRPr/>
            </a:pPr>
            <a:r>
              <a:rPr lang="zh-CN" altLang="en-US" sz="2400" dirty="0">
                <a:ea typeface="黑体" pitchFamily="49" charset="-122"/>
              </a:rPr>
              <a:t>       存储器的实际地址，是</a:t>
            </a:r>
            <a:r>
              <a:rPr lang="en-US" altLang="zh-CN" sz="2400" dirty="0">
                <a:ea typeface="黑体" pitchFamily="49" charset="-122"/>
              </a:rPr>
              <a:t>CPU</a:t>
            </a:r>
            <a:r>
              <a:rPr lang="zh-CN" altLang="en-US" sz="2400" dirty="0">
                <a:ea typeface="黑体" pitchFamily="49" charset="-122"/>
              </a:rPr>
              <a:t>和存储器进行数据交换时所使用的地址。</a:t>
            </a:r>
            <a:endParaRPr lang="en-US" altLang="zh-CN" sz="2400" dirty="0">
              <a:ea typeface="黑体" pitchFamily="49" charset="-122"/>
            </a:endParaRPr>
          </a:p>
          <a:p>
            <a:pPr>
              <a:spcBef>
                <a:spcPts val="600"/>
              </a:spcBef>
              <a:buClr>
                <a:schemeClr val="tx2"/>
              </a:buClr>
              <a:buSzPct val="50000"/>
              <a:defRPr/>
            </a:pPr>
            <a:r>
              <a:rPr lang="zh-CN" altLang="en-US" sz="2400" b="1" dirty="0">
                <a:solidFill>
                  <a:srgbClr val="060BCA"/>
                </a:solidFill>
                <a:latin typeface="+mn-ea"/>
              </a:rPr>
              <a:t>（</a:t>
            </a:r>
            <a:r>
              <a:rPr lang="en-US" altLang="zh-CN" sz="2400" b="1" dirty="0">
                <a:solidFill>
                  <a:srgbClr val="060BCA"/>
                </a:solidFill>
                <a:latin typeface="+mn-ea"/>
              </a:rPr>
              <a:t>3</a:t>
            </a:r>
            <a:r>
              <a:rPr lang="zh-CN" altLang="en-US" sz="2400" b="1" dirty="0">
                <a:solidFill>
                  <a:srgbClr val="060BCA"/>
                </a:solidFill>
                <a:latin typeface="+mn-ea"/>
              </a:rPr>
              <a:t>）线性地址</a:t>
            </a:r>
            <a:endParaRPr lang="en-US" altLang="zh-CN" sz="2400" b="1" dirty="0">
              <a:solidFill>
                <a:srgbClr val="060BCA"/>
              </a:solidFill>
              <a:latin typeface="+mn-ea"/>
            </a:endParaRPr>
          </a:p>
          <a:p>
            <a:pPr>
              <a:buClr>
                <a:schemeClr val="tx2"/>
              </a:buClr>
              <a:buSzPct val="50000"/>
              <a:defRPr/>
            </a:pPr>
            <a:r>
              <a:rPr lang="zh-CN" altLang="en-US" sz="2400" dirty="0">
                <a:ea typeface="黑体" pitchFamily="49" charset="-122"/>
              </a:rPr>
              <a:t>线性地址是逻辑地址到物理地址变换之间的中间层。在分段部件中逻辑地址是段中的偏移地址，然后加上基地址就是线性地址。</a:t>
            </a:r>
            <a:endParaRPr lang="en-US" altLang="zh-CN" sz="2400" dirty="0">
              <a:ea typeface="黑体" pitchFamily="49" charset="-122"/>
            </a:endParaRPr>
          </a:p>
        </p:txBody>
      </p:sp>
      <p:sp>
        <p:nvSpPr>
          <p:cNvPr id="23557" name="矩形 1">
            <a:extLst>
              <a:ext uri="{FF2B5EF4-FFF2-40B4-BE49-F238E27FC236}">
                <a16:creationId xmlns:a16="http://schemas.microsoft.com/office/drawing/2014/main" id="{55DFDE71-2074-423F-9C89-5C25D581C3C6}"/>
              </a:ext>
            </a:extLst>
          </p:cNvPr>
          <p:cNvSpPr>
            <a:spLocks noChangeArrowheads="1"/>
          </p:cNvSpPr>
          <p:nvPr/>
        </p:nvSpPr>
        <p:spPr bwMode="auto">
          <a:xfrm>
            <a:off x="1774825" y="1852613"/>
            <a:ext cx="87137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a:latin typeface="华文楷体" panose="02010600040101010101" pitchFamily="2" charset="-122"/>
                <a:ea typeface="华文楷体" panose="02010600040101010101" pitchFamily="2" charset="-122"/>
              </a:rPr>
              <a:t>机器语言指令中出现的内存地址，都是</a:t>
            </a:r>
            <a:r>
              <a:rPr lang="zh-CN" altLang="en-US" sz="2400">
                <a:solidFill>
                  <a:srgbClr val="C00000"/>
                </a:solidFill>
                <a:latin typeface="华文楷体" panose="02010600040101010101" pitchFamily="2" charset="-122"/>
                <a:ea typeface="华文楷体" panose="02010600040101010101" pitchFamily="2" charset="-122"/>
              </a:rPr>
              <a:t>逻辑地址</a:t>
            </a:r>
            <a:r>
              <a:rPr lang="zh-CN" altLang="en-US" sz="2400">
                <a:latin typeface="华文楷体" panose="02010600040101010101" pitchFamily="2" charset="-122"/>
                <a:ea typeface="华文楷体" panose="02010600040101010101" pitchFamily="2" charset="-122"/>
              </a:rPr>
              <a:t>，需要转换成</a:t>
            </a:r>
            <a:r>
              <a:rPr lang="zh-CN" altLang="en-US" sz="2400">
                <a:solidFill>
                  <a:srgbClr val="C00000"/>
                </a:solidFill>
                <a:latin typeface="华文楷体" panose="02010600040101010101" pitchFamily="2" charset="-122"/>
                <a:ea typeface="华文楷体" panose="02010600040101010101" pitchFamily="2" charset="-122"/>
              </a:rPr>
              <a:t>线性地址</a:t>
            </a:r>
            <a:r>
              <a:rPr lang="zh-CN" altLang="en-US" sz="2400">
                <a:latin typeface="华文楷体" panose="02010600040101010101" pitchFamily="2" charset="-122"/>
                <a:ea typeface="华文楷体" panose="02010600040101010101" pitchFamily="2" charset="-122"/>
              </a:rPr>
              <a:t>，再经过</a:t>
            </a:r>
            <a:r>
              <a:rPr lang="en-US" altLang="zh-CN" sz="2400">
                <a:latin typeface="华文楷体" panose="02010600040101010101" pitchFamily="2" charset="-122"/>
                <a:ea typeface="华文楷体" panose="02010600040101010101" pitchFamily="2" charset="-122"/>
              </a:rPr>
              <a:t>MMU(CPU</a:t>
            </a:r>
            <a:r>
              <a:rPr lang="zh-CN" altLang="en-US" sz="2400">
                <a:latin typeface="华文楷体" panose="02010600040101010101" pitchFamily="2" charset="-122"/>
                <a:ea typeface="华文楷体" panose="02010600040101010101" pitchFamily="2" charset="-122"/>
              </a:rPr>
              <a:t>中的内存管理单元</a:t>
            </a:r>
            <a:r>
              <a:rPr lang="en-US" altLang="zh-CN" sz="2400">
                <a:latin typeface="华文楷体" panose="02010600040101010101" pitchFamily="2" charset="-122"/>
                <a:ea typeface="华文楷体" panose="02010600040101010101" pitchFamily="2" charset="-122"/>
              </a:rPr>
              <a:t>)</a:t>
            </a:r>
            <a:r>
              <a:rPr lang="zh-CN" altLang="en-US" sz="2400">
                <a:latin typeface="华文楷体" panose="02010600040101010101" pitchFamily="2" charset="-122"/>
                <a:ea typeface="华文楷体" panose="02010600040101010101" pitchFamily="2" charset="-122"/>
              </a:rPr>
              <a:t>转换成</a:t>
            </a:r>
            <a:r>
              <a:rPr lang="zh-CN" altLang="en-US" sz="2400">
                <a:solidFill>
                  <a:srgbClr val="C00000"/>
                </a:solidFill>
                <a:latin typeface="华文楷体" panose="02010600040101010101" pitchFamily="2" charset="-122"/>
                <a:ea typeface="华文楷体" panose="02010600040101010101" pitchFamily="2" charset="-122"/>
              </a:rPr>
              <a:t>物理地址</a:t>
            </a:r>
            <a:r>
              <a:rPr lang="zh-CN" altLang="en-US" sz="2400">
                <a:latin typeface="华文楷体" panose="02010600040101010101" pitchFamily="2" charset="-122"/>
                <a:ea typeface="华文楷体" panose="02010600040101010101" pitchFamily="2" charset="-122"/>
              </a:rPr>
              <a:t>才能够被访问到。</a:t>
            </a:r>
          </a:p>
        </p:txBody>
      </p:sp>
    </p:spTree>
    <p:extLst>
      <p:ext uri="{BB962C8B-B14F-4D97-AF65-F5344CB8AC3E}">
        <p14:creationId xmlns:p14="http://schemas.microsoft.com/office/powerpoint/2010/main" val="204180086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F1EA7194-8A78-471E-AA8B-718B96B0D844}"/>
              </a:ext>
            </a:extLst>
          </p:cNvPr>
          <p:cNvSpPr txBox="1">
            <a:spLocks noChangeArrowheads="1"/>
          </p:cNvSpPr>
          <p:nvPr/>
        </p:nvSpPr>
        <p:spPr bwMode="auto">
          <a:xfrm>
            <a:off x="2003426" y="549276"/>
            <a:ext cx="60372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Intel80386</a:t>
            </a:r>
            <a:r>
              <a:rPr kumimoji="1" lang="zh-CN" altLang="en-US" sz="3600" b="1">
                <a:latin typeface="Arial" panose="020B0604020202020204" pitchFamily="34" charset="0"/>
                <a:ea typeface="黑体" panose="02010609060101010101" pitchFamily="49" charset="-122"/>
              </a:rPr>
              <a:t>的存储器管理</a:t>
            </a:r>
          </a:p>
        </p:txBody>
      </p:sp>
      <p:sp>
        <p:nvSpPr>
          <p:cNvPr id="6" name="Rectangle 2">
            <a:extLst>
              <a:ext uri="{FF2B5EF4-FFF2-40B4-BE49-F238E27FC236}">
                <a16:creationId xmlns:a16="http://schemas.microsoft.com/office/drawing/2014/main" id="{ED77F25F-D07A-4304-97D4-878D3AE3F44A}"/>
              </a:ext>
            </a:extLst>
          </p:cNvPr>
          <p:cNvSpPr txBox="1">
            <a:spLocks noChangeArrowheads="1"/>
          </p:cNvSpPr>
          <p:nvPr/>
        </p:nvSpPr>
        <p:spPr bwMode="auto">
          <a:xfrm>
            <a:off x="1703389" y="1381125"/>
            <a:ext cx="8785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40000"/>
              </a:lnSpc>
              <a:spcBef>
                <a:spcPct val="20000"/>
              </a:spcBef>
              <a:buClr>
                <a:schemeClr val="tx2"/>
              </a:buClr>
              <a:buSzPct val="50000"/>
            </a:pPr>
            <a:r>
              <a:rPr lang="zh-CN" altLang="en-US" sz="2400" b="1">
                <a:solidFill>
                  <a:srgbClr val="9900CC"/>
                </a:solidFill>
                <a:latin typeface="黑体" panose="02010609060101010101" pitchFamily="49" charset="-122"/>
                <a:ea typeface="黑体" panose="02010609060101010101" pitchFamily="49" charset="-122"/>
              </a:rPr>
              <a:t>（</a:t>
            </a:r>
            <a:r>
              <a:rPr lang="en-US" altLang="zh-CN" sz="2400" b="1">
                <a:solidFill>
                  <a:srgbClr val="9900CC"/>
                </a:solidFill>
                <a:latin typeface="黑体" panose="02010609060101010101" pitchFamily="49" charset="-122"/>
                <a:ea typeface="黑体" panose="02010609060101010101" pitchFamily="49" charset="-122"/>
              </a:rPr>
              <a:t>A</a:t>
            </a:r>
            <a:r>
              <a:rPr lang="zh-CN" altLang="en-US" sz="2400" b="1">
                <a:solidFill>
                  <a:srgbClr val="9900CC"/>
                </a:solidFill>
                <a:latin typeface="黑体" panose="02010609060101010101" pitchFamily="49" charset="-122"/>
                <a:ea typeface="黑体" panose="02010609060101010101" pitchFamily="49" charset="-122"/>
              </a:rPr>
              <a:t>）分段管理部件</a:t>
            </a:r>
          </a:p>
          <a:p>
            <a:pPr eaLnBrk="1" hangingPunct="1">
              <a:lnSpc>
                <a:spcPct val="120000"/>
              </a:lnSpc>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为描述每个段的基地址、属性和边界，为每个段定义了一个由</a:t>
            </a:r>
            <a:r>
              <a:rPr lang="en-US" altLang="zh-CN" sz="2400" b="1">
                <a:solidFill>
                  <a:srgbClr val="000000"/>
                </a:solidFill>
                <a:latin typeface="黑体" panose="02010609060101010101" pitchFamily="49" charset="-122"/>
                <a:ea typeface="黑体" panose="02010609060101010101" pitchFamily="49" charset="-122"/>
              </a:rPr>
              <a:t>8</a:t>
            </a:r>
            <a:r>
              <a:rPr lang="zh-CN" altLang="en-US" sz="2400" b="1">
                <a:solidFill>
                  <a:srgbClr val="000000"/>
                </a:solidFill>
                <a:latin typeface="黑体" panose="02010609060101010101" pitchFamily="49" charset="-122"/>
                <a:ea typeface="黑体" panose="02010609060101010101" pitchFamily="49" charset="-122"/>
              </a:rPr>
              <a:t>个字节组成的段描述符。</a:t>
            </a:r>
            <a:endParaRPr lang="en-US" altLang="zh-CN" sz="2400" b="1">
              <a:solidFill>
                <a:srgbClr val="000000"/>
              </a:solidFill>
              <a:latin typeface="黑体" panose="02010609060101010101" pitchFamily="49" charset="-122"/>
              <a:ea typeface="黑体" panose="02010609060101010101" pitchFamily="49" charset="-122"/>
            </a:endParaRPr>
          </a:p>
          <a:p>
            <a:pPr eaLnBrk="1" hangingPunct="1">
              <a:lnSpc>
                <a:spcPct val="120000"/>
              </a:lnSpc>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 将操作系统使用的和各任务公用的段描述符放在一起，构成全局描述符表</a:t>
            </a:r>
            <a:r>
              <a:rPr lang="en-US" altLang="zh-CN" sz="2400" b="1">
                <a:solidFill>
                  <a:srgbClr val="000000"/>
                </a:solidFill>
                <a:latin typeface="黑体" panose="02010609060101010101" pitchFamily="49" charset="-122"/>
                <a:ea typeface="黑体" panose="02010609060101010101" pitchFamily="49" charset="-122"/>
              </a:rPr>
              <a:t>GDT</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Global Descriptor Table</a:t>
            </a:r>
            <a:r>
              <a:rPr lang="zh-CN" altLang="en-US" sz="2400" b="1">
                <a:solidFill>
                  <a:srgbClr val="000000"/>
                </a:solidFill>
                <a:latin typeface="黑体" panose="02010609060101010101" pitchFamily="49" charset="-122"/>
                <a:ea typeface="黑体" panose="02010609060101010101" pitchFamily="49" charset="-122"/>
              </a:rPr>
              <a:t>）。 </a:t>
            </a:r>
          </a:p>
          <a:p>
            <a:pPr eaLnBrk="1" hangingPunct="1">
              <a:lnSpc>
                <a:spcPct val="120000"/>
              </a:lnSpc>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将某个任务专用的段描述符放在一起，构成该任务的局部描述符表</a:t>
            </a:r>
            <a:r>
              <a:rPr lang="en-US" altLang="zh-CN" sz="2400" b="1">
                <a:solidFill>
                  <a:srgbClr val="000000"/>
                </a:solidFill>
                <a:latin typeface="黑体" panose="02010609060101010101" pitchFamily="49" charset="-122"/>
                <a:ea typeface="黑体" panose="02010609060101010101" pitchFamily="49" charset="-122"/>
              </a:rPr>
              <a:t>LDT(Local Descriptor Table)</a:t>
            </a:r>
            <a:r>
              <a:rPr lang="zh-CN" altLang="en-US" sz="2400" b="1">
                <a:solidFill>
                  <a:srgbClr val="000000"/>
                </a:solidFill>
                <a:latin typeface="黑体" panose="02010609060101010101" pitchFamily="49" charset="-122"/>
                <a:ea typeface="黑体" panose="02010609060101010101" pitchFamily="49" charset="-122"/>
              </a:rPr>
              <a:t>。</a:t>
            </a:r>
          </a:p>
          <a:p>
            <a:pPr eaLnBrk="1" hangingPunct="1">
              <a:lnSpc>
                <a:spcPct val="120000"/>
              </a:lnSpc>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系统只有一个</a:t>
            </a:r>
            <a:r>
              <a:rPr lang="en-US" altLang="zh-CN" sz="2400" b="1">
                <a:solidFill>
                  <a:srgbClr val="000000"/>
                </a:solidFill>
                <a:latin typeface="黑体" panose="02010609060101010101" pitchFamily="49" charset="-122"/>
                <a:ea typeface="黑体" panose="02010609060101010101" pitchFamily="49" charset="-122"/>
              </a:rPr>
              <a:t>GDT</a:t>
            </a:r>
            <a:r>
              <a:rPr lang="zh-CN" altLang="en-US" sz="2400" b="1">
                <a:solidFill>
                  <a:srgbClr val="000000"/>
                </a:solidFill>
                <a:latin typeface="黑体" panose="02010609060101010101" pitchFamily="49" charset="-122"/>
                <a:ea typeface="黑体" panose="02010609060101010101" pitchFamily="49" charset="-122"/>
              </a:rPr>
              <a:t>，但有多个</a:t>
            </a:r>
            <a:r>
              <a:rPr lang="en-US" altLang="zh-CN" sz="2400" b="1">
                <a:solidFill>
                  <a:srgbClr val="000000"/>
                </a:solidFill>
                <a:latin typeface="黑体" panose="02010609060101010101" pitchFamily="49" charset="-122"/>
                <a:ea typeface="黑体" panose="02010609060101010101" pitchFamily="49" charset="-122"/>
              </a:rPr>
              <a:t>LDT</a:t>
            </a:r>
            <a:r>
              <a:rPr lang="zh-CN" altLang="en-US" sz="2400" b="1">
                <a:solidFill>
                  <a:srgbClr val="000000"/>
                </a:solidFill>
                <a:latin typeface="黑体" panose="02010609060101010101" pitchFamily="49" charset="-122"/>
                <a:ea typeface="黑体" panose="02010609060101010101" pitchFamily="49" charset="-122"/>
              </a:rPr>
              <a:t>。</a:t>
            </a:r>
          </a:p>
          <a:p>
            <a:pPr eaLnBrk="1" hangingPunct="1">
              <a:lnSpc>
                <a:spcPct val="120000"/>
              </a:lnSpc>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为了说明一个段描述符在哪个表中（</a:t>
            </a:r>
            <a:r>
              <a:rPr lang="en-US" altLang="zh-CN" sz="2400" b="1">
                <a:solidFill>
                  <a:srgbClr val="000000"/>
                </a:solidFill>
                <a:latin typeface="黑体" panose="02010609060101010101" pitchFamily="49" charset="-122"/>
                <a:ea typeface="黑体" panose="02010609060101010101" pitchFamily="49" charset="-122"/>
              </a:rPr>
              <a:t>GDT</a:t>
            </a:r>
            <a:r>
              <a:rPr lang="zh-CN" altLang="en-US" sz="2400" b="1">
                <a:solidFill>
                  <a:srgbClr val="000000"/>
                </a:solidFill>
                <a:latin typeface="黑体" panose="02010609060101010101" pitchFamily="49" charset="-122"/>
                <a:ea typeface="黑体" panose="02010609060101010101" pitchFamily="49" charset="-122"/>
              </a:rPr>
              <a:t>或</a:t>
            </a:r>
            <a:r>
              <a:rPr lang="en-US" altLang="zh-CN" sz="2400" b="1">
                <a:solidFill>
                  <a:srgbClr val="000000"/>
                </a:solidFill>
                <a:latin typeface="黑体" panose="02010609060101010101" pitchFamily="49" charset="-122"/>
                <a:ea typeface="黑体" panose="02010609060101010101" pitchFamily="49" charset="-122"/>
              </a:rPr>
              <a:t>LDT</a:t>
            </a:r>
            <a:r>
              <a:rPr lang="zh-CN" altLang="en-US" sz="2400" b="1">
                <a:solidFill>
                  <a:srgbClr val="000000"/>
                </a:solidFill>
                <a:latin typeface="黑体" panose="02010609060101010101" pitchFamily="49" charset="-122"/>
                <a:ea typeface="黑体" panose="02010609060101010101" pitchFamily="49" charset="-122"/>
              </a:rPr>
              <a:t>）、序号是多少以及特权级别，为每个段定义了一个</a:t>
            </a:r>
            <a:r>
              <a:rPr lang="en-US" altLang="zh-CN" sz="2400" b="1">
                <a:solidFill>
                  <a:srgbClr val="000000"/>
                </a:solidFill>
                <a:latin typeface="黑体" panose="02010609060101010101" pitchFamily="49" charset="-122"/>
                <a:ea typeface="黑体" panose="02010609060101010101" pitchFamily="49" charset="-122"/>
              </a:rPr>
              <a:t>16</a:t>
            </a:r>
            <a:r>
              <a:rPr lang="zh-CN" altLang="en-US" sz="2400" b="1">
                <a:solidFill>
                  <a:srgbClr val="000000"/>
                </a:solidFill>
                <a:latin typeface="黑体" panose="02010609060101010101" pitchFamily="49" charset="-122"/>
                <a:ea typeface="黑体" panose="02010609060101010101" pitchFamily="49" charset="-122"/>
              </a:rPr>
              <a:t>位的段选择符。</a:t>
            </a:r>
          </a:p>
        </p:txBody>
      </p:sp>
    </p:spTree>
    <p:extLst>
      <p:ext uri="{BB962C8B-B14F-4D97-AF65-F5344CB8AC3E}">
        <p14:creationId xmlns:p14="http://schemas.microsoft.com/office/powerpoint/2010/main" val="2432111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blinds(horizontal)">
                                      <p:cBhvr>
                                        <p:cTn id="12" dur="500"/>
                                        <p:tgtEl>
                                          <p:spTgt spid="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blinds(horizontal)">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55014CD5-A881-4342-BA79-AE59AE98444B}"/>
              </a:ext>
            </a:extLst>
          </p:cNvPr>
          <p:cNvSpPr txBox="1">
            <a:spLocks noChangeArrowheads="1"/>
          </p:cNvSpPr>
          <p:nvPr/>
        </p:nvSpPr>
        <p:spPr bwMode="auto">
          <a:xfrm>
            <a:off x="2003426" y="549276"/>
            <a:ext cx="60372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Intel80386</a:t>
            </a:r>
            <a:r>
              <a:rPr kumimoji="1" lang="zh-CN" altLang="en-US" sz="3600" b="1">
                <a:latin typeface="Arial" panose="020B0604020202020204" pitchFamily="34" charset="0"/>
                <a:ea typeface="黑体" panose="02010609060101010101" pitchFamily="49" charset="-122"/>
              </a:rPr>
              <a:t>的存储器管理</a:t>
            </a:r>
          </a:p>
        </p:txBody>
      </p:sp>
      <p:grpSp>
        <p:nvGrpSpPr>
          <p:cNvPr id="25603" name="Group 14">
            <a:extLst>
              <a:ext uri="{FF2B5EF4-FFF2-40B4-BE49-F238E27FC236}">
                <a16:creationId xmlns:a16="http://schemas.microsoft.com/office/drawing/2014/main" id="{CEFBD884-1E11-4A69-8BC8-2B2C61757101}"/>
              </a:ext>
            </a:extLst>
          </p:cNvPr>
          <p:cNvGrpSpPr>
            <a:grpSpLocks/>
          </p:cNvGrpSpPr>
          <p:nvPr/>
        </p:nvGrpSpPr>
        <p:grpSpPr bwMode="auto">
          <a:xfrm>
            <a:off x="1746250" y="2124075"/>
            <a:ext cx="2592388" cy="965200"/>
            <a:chOff x="839" y="482"/>
            <a:chExt cx="1633" cy="608"/>
          </a:xfrm>
        </p:grpSpPr>
        <p:grpSp>
          <p:nvGrpSpPr>
            <p:cNvPr id="25624" name="Group 12">
              <a:extLst>
                <a:ext uri="{FF2B5EF4-FFF2-40B4-BE49-F238E27FC236}">
                  <a16:creationId xmlns:a16="http://schemas.microsoft.com/office/drawing/2014/main" id="{C56D1B72-E5E4-4FA8-8539-BA77D8452FF6}"/>
                </a:ext>
              </a:extLst>
            </p:cNvPr>
            <p:cNvGrpSpPr>
              <a:grpSpLocks/>
            </p:cNvGrpSpPr>
            <p:nvPr/>
          </p:nvGrpSpPr>
          <p:grpSpPr bwMode="auto">
            <a:xfrm>
              <a:off x="839" y="754"/>
              <a:ext cx="1633" cy="336"/>
              <a:chOff x="431" y="300"/>
              <a:chExt cx="1633" cy="336"/>
            </a:xfrm>
          </p:grpSpPr>
          <p:sp>
            <p:nvSpPr>
              <p:cNvPr id="25626" name="Rectangle 7">
                <a:extLst>
                  <a:ext uri="{FF2B5EF4-FFF2-40B4-BE49-F238E27FC236}">
                    <a16:creationId xmlns:a16="http://schemas.microsoft.com/office/drawing/2014/main" id="{FD60BC5A-64A8-4A97-8C14-AC3C14F77202}"/>
                  </a:ext>
                </a:extLst>
              </p:cNvPr>
              <p:cNvSpPr>
                <a:spLocks noChangeArrowheads="1"/>
              </p:cNvSpPr>
              <p:nvPr/>
            </p:nvSpPr>
            <p:spPr bwMode="auto">
              <a:xfrm>
                <a:off x="431" y="300"/>
                <a:ext cx="952" cy="336"/>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2800" b="1">
                    <a:ea typeface="黑体" panose="02010609060101010101" pitchFamily="49" charset="-122"/>
                  </a:rPr>
                  <a:t>索引号</a:t>
                </a:r>
              </a:p>
            </p:txBody>
          </p:sp>
          <p:sp>
            <p:nvSpPr>
              <p:cNvPr id="25627" name="Rectangle 10">
                <a:extLst>
                  <a:ext uri="{FF2B5EF4-FFF2-40B4-BE49-F238E27FC236}">
                    <a16:creationId xmlns:a16="http://schemas.microsoft.com/office/drawing/2014/main" id="{BEA74C97-D9BE-44DA-B277-F10C4165BBA1}"/>
                  </a:ext>
                </a:extLst>
              </p:cNvPr>
              <p:cNvSpPr>
                <a:spLocks noChangeArrowheads="1"/>
              </p:cNvSpPr>
              <p:nvPr/>
            </p:nvSpPr>
            <p:spPr bwMode="auto">
              <a:xfrm>
                <a:off x="1383" y="300"/>
                <a:ext cx="272" cy="336"/>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b="1"/>
                  <a:t>TI</a:t>
                </a:r>
              </a:p>
            </p:txBody>
          </p:sp>
          <p:sp>
            <p:nvSpPr>
              <p:cNvPr id="25628" name="Rectangle 11">
                <a:extLst>
                  <a:ext uri="{FF2B5EF4-FFF2-40B4-BE49-F238E27FC236}">
                    <a16:creationId xmlns:a16="http://schemas.microsoft.com/office/drawing/2014/main" id="{18DF874B-467B-4968-B33F-54D0A62DFA76}"/>
                  </a:ext>
                </a:extLst>
              </p:cNvPr>
              <p:cNvSpPr>
                <a:spLocks noChangeArrowheads="1"/>
              </p:cNvSpPr>
              <p:nvPr/>
            </p:nvSpPr>
            <p:spPr bwMode="auto">
              <a:xfrm>
                <a:off x="1655" y="300"/>
                <a:ext cx="409" cy="336"/>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b="1"/>
                  <a:t>RPL</a:t>
                </a:r>
              </a:p>
            </p:txBody>
          </p:sp>
        </p:grpSp>
        <p:sp>
          <p:nvSpPr>
            <p:cNvPr id="25625" name="Text Box 13">
              <a:extLst>
                <a:ext uri="{FF2B5EF4-FFF2-40B4-BE49-F238E27FC236}">
                  <a16:creationId xmlns:a16="http://schemas.microsoft.com/office/drawing/2014/main" id="{E539A482-C00B-4CB6-A04D-1ABC06A33D23}"/>
                </a:ext>
              </a:extLst>
            </p:cNvPr>
            <p:cNvSpPr txBox="1">
              <a:spLocks noChangeArrowheads="1"/>
            </p:cNvSpPr>
            <p:nvPr/>
          </p:nvSpPr>
          <p:spPr bwMode="auto">
            <a:xfrm>
              <a:off x="855" y="482"/>
              <a:ext cx="161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b="1">
                  <a:solidFill>
                    <a:srgbClr val="9900CC"/>
                  </a:solidFill>
                  <a:latin typeface="Arial" panose="020B0604020202020204" pitchFamily="34" charset="0"/>
                </a:rPr>
                <a:t>15    …     3    2    1   0</a:t>
              </a:r>
            </a:p>
          </p:txBody>
        </p:sp>
      </p:grpSp>
      <p:grpSp>
        <p:nvGrpSpPr>
          <p:cNvPr id="25604" name="Group 17">
            <a:extLst>
              <a:ext uri="{FF2B5EF4-FFF2-40B4-BE49-F238E27FC236}">
                <a16:creationId xmlns:a16="http://schemas.microsoft.com/office/drawing/2014/main" id="{A0FAACB5-6A94-455E-8C27-17323F216BFF}"/>
              </a:ext>
            </a:extLst>
          </p:cNvPr>
          <p:cNvGrpSpPr>
            <a:grpSpLocks/>
          </p:cNvGrpSpPr>
          <p:nvPr/>
        </p:nvGrpSpPr>
        <p:grpSpPr bwMode="auto">
          <a:xfrm>
            <a:off x="4986338" y="2197101"/>
            <a:ext cx="2305050" cy="892175"/>
            <a:chOff x="2154" y="346"/>
            <a:chExt cx="1452" cy="562"/>
          </a:xfrm>
        </p:grpSpPr>
        <p:sp>
          <p:nvSpPr>
            <p:cNvPr id="25622" name="Rectangle 15">
              <a:extLst>
                <a:ext uri="{FF2B5EF4-FFF2-40B4-BE49-F238E27FC236}">
                  <a16:creationId xmlns:a16="http://schemas.microsoft.com/office/drawing/2014/main" id="{AD68BB2F-5298-4088-8020-BEA37CAC3F48}"/>
                </a:ext>
              </a:extLst>
            </p:cNvPr>
            <p:cNvSpPr>
              <a:spLocks noChangeArrowheads="1"/>
            </p:cNvSpPr>
            <p:nvPr/>
          </p:nvSpPr>
          <p:spPr bwMode="auto">
            <a:xfrm>
              <a:off x="2154" y="572"/>
              <a:ext cx="1452" cy="336"/>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a:t>X X X X</a:t>
              </a:r>
            </a:p>
          </p:txBody>
        </p:sp>
        <p:sp>
          <p:nvSpPr>
            <p:cNvPr id="25623" name="Rectangle 16">
              <a:extLst>
                <a:ext uri="{FF2B5EF4-FFF2-40B4-BE49-F238E27FC236}">
                  <a16:creationId xmlns:a16="http://schemas.microsoft.com/office/drawing/2014/main" id="{605A4911-9EC4-47F4-A24A-DC50899EE370}"/>
                </a:ext>
              </a:extLst>
            </p:cNvPr>
            <p:cNvSpPr>
              <a:spLocks noChangeArrowheads="1"/>
            </p:cNvSpPr>
            <p:nvPr/>
          </p:nvSpPr>
          <p:spPr bwMode="auto">
            <a:xfrm>
              <a:off x="2200" y="346"/>
              <a:ext cx="1315"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b="1">
                  <a:solidFill>
                    <a:srgbClr val="9900CC"/>
                  </a:solidFill>
                </a:rPr>
                <a:t>31                          0</a:t>
              </a:r>
            </a:p>
          </p:txBody>
        </p:sp>
      </p:grpSp>
      <p:sp>
        <p:nvSpPr>
          <p:cNvPr id="25605" name="Rectangle 18">
            <a:extLst>
              <a:ext uri="{FF2B5EF4-FFF2-40B4-BE49-F238E27FC236}">
                <a16:creationId xmlns:a16="http://schemas.microsoft.com/office/drawing/2014/main" id="{8DDBA5D0-9423-4ED1-94DD-43F6544376B4}"/>
              </a:ext>
            </a:extLst>
          </p:cNvPr>
          <p:cNvSpPr>
            <a:spLocks noChangeArrowheads="1"/>
          </p:cNvSpPr>
          <p:nvPr/>
        </p:nvSpPr>
        <p:spPr bwMode="auto">
          <a:xfrm>
            <a:off x="2286000" y="1628776"/>
            <a:ext cx="7996238"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800" b="1">
                <a:solidFill>
                  <a:srgbClr val="9900CC"/>
                </a:solidFill>
                <a:ea typeface="黑体" panose="02010609060101010101" pitchFamily="49" charset="-122"/>
              </a:rPr>
              <a:t>段选择符          ：    偏移地址    （</a:t>
            </a:r>
            <a:r>
              <a:rPr lang="en-US" altLang="zh-CN" sz="2800" b="1">
                <a:solidFill>
                  <a:srgbClr val="9900CC"/>
                </a:solidFill>
                <a:ea typeface="黑体" panose="02010609060101010101" pitchFamily="49" charset="-122"/>
              </a:rPr>
              <a:t>46</a:t>
            </a:r>
            <a:r>
              <a:rPr lang="zh-CN" altLang="en-US" sz="2800" b="1">
                <a:solidFill>
                  <a:srgbClr val="9900CC"/>
                </a:solidFill>
                <a:ea typeface="黑体" panose="02010609060101010101" pitchFamily="49" charset="-122"/>
              </a:rPr>
              <a:t>位逻辑地址）</a:t>
            </a:r>
          </a:p>
        </p:txBody>
      </p:sp>
      <p:sp>
        <p:nvSpPr>
          <p:cNvPr id="17" name="Rectangle 20">
            <a:extLst>
              <a:ext uri="{FF2B5EF4-FFF2-40B4-BE49-F238E27FC236}">
                <a16:creationId xmlns:a16="http://schemas.microsoft.com/office/drawing/2014/main" id="{264ABFE0-8353-4A2C-B234-C06C5C9C0689}"/>
              </a:ext>
            </a:extLst>
          </p:cNvPr>
          <p:cNvSpPr>
            <a:spLocks noChangeArrowheads="1"/>
          </p:cNvSpPr>
          <p:nvPr/>
        </p:nvSpPr>
        <p:spPr bwMode="auto">
          <a:xfrm>
            <a:off x="2178050" y="4357688"/>
            <a:ext cx="1944688" cy="793750"/>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2800" b="1">
                <a:ea typeface="黑体" panose="02010609060101010101" pitchFamily="49" charset="-122"/>
              </a:rPr>
              <a:t>分段部件</a:t>
            </a:r>
          </a:p>
        </p:txBody>
      </p:sp>
      <p:sp>
        <p:nvSpPr>
          <p:cNvPr id="18" name="Line 21">
            <a:extLst>
              <a:ext uri="{FF2B5EF4-FFF2-40B4-BE49-F238E27FC236}">
                <a16:creationId xmlns:a16="http://schemas.microsoft.com/office/drawing/2014/main" id="{3AFB38EF-089F-4F42-ABB4-5288DDBF8259}"/>
              </a:ext>
            </a:extLst>
          </p:cNvPr>
          <p:cNvSpPr>
            <a:spLocks noChangeShapeType="1"/>
          </p:cNvSpPr>
          <p:nvPr/>
        </p:nvSpPr>
        <p:spPr bwMode="auto">
          <a:xfrm flipH="1">
            <a:off x="2855914" y="3062288"/>
            <a:ext cx="3175" cy="129381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19" name="Line 22">
            <a:extLst>
              <a:ext uri="{FF2B5EF4-FFF2-40B4-BE49-F238E27FC236}">
                <a16:creationId xmlns:a16="http://schemas.microsoft.com/office/drawing/2014/main" id="{AFBFC8EE-D831-45A7-B9B4-130ADA205E01}"/>
              </a:ext>
            </a:extLst>
          </p:cNvPr>
          <p:cNvSpPr>
            <a:spLocks noChangeShapeType="1"/>
          </p:cNvSpPr>
          <p:nvPr/>
        </p:nvSpPr>
        <p:spPr bwMode="auto">
          <a:xfrm flipH="1">
            <a:off x="3790950" y="3089276"/>
            <a:ext cx="1441450" cy="1268413"/>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20" name="Rectangle 23">
            <a:extLst>
              <a:ext uri="{FF2B5EF4-FFF2-40B4-BE49-F238E27FC236}">
                <a16:creationId xmlns:a16="http://schemas.microsoft.com/office/drawing/2014/main" id="{6369A5E2-141C-4E77-BA56-6BE59E60D3D2}"/>
              </a:ext>
            </a:extLst>
          </p:cNvPr>
          <p:cNvSpPr>
            <a:spLocks noChangeArrowheads="1"/>
          </p:cNvSpPr>
          <p:nvPr/>
        </p:nvSpPr>
        <p:spPr bwMode="auto">
          <a:xfrm>
            <a:off x="5634039" y="4357689"/>
            <a:ext cx="1944687" cy="865187"/>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2800" b="1">
                <a:ea typeface="黑体" panose="02010609060101010101" pitchFamily="49" charset="-122"/>
              </a:rPr>
              <a:t>分页部件</a:t>
            </a:r>
          </a:p>
          <a:p>
            <a:pPr algn="ctr" eaLnBrk="1" hangingPunct="1"/>
            <a:r>
              <a:rPr lang="zh-CN" altLang="en-US" sz="2800" b="1">
                <a:ea typeface="黑体" panose="02010609060101010101" pitchFamily="49" charset="-122"/>
              </a:rPr>
              <a:t>（选用）</a:t>
            </a:r>
          </a:p>
        </p:txBody>
      </p:sp>
      <p:sp>
        <p:nvSpPr>
          <p:cNvPr id="21" name="Rectangle 24">
            <a:extLst>
              <a:ext uri="{FF2B5EF4-FFF2-40B4-BE49-F238E27FC236}">
                <a16:creationId xmlns:a16="http://schemas.microsoft.com/office/drawing/2014/main" id="{5CF7A896-FFAB-4D88-ACEE-AA0CD90C7FB2}"/>
              </a:ext>
            </a:extLst>
          </p:cNvPr>
          <p:cNvSpPr>
            <a:spLocks noChangeArrowheads="1"/>
          </p:cNvSpPr>
          <p:nvPr/>
        </p:nvSpPr>
        <p:spPr bwMode="auto">
          <a:xfrm>
            <a:off x="9307513" y="3927475"/>
            <a:ext cx="863600" cy="1943100"/>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2800" b="1">
                <a:ea typeface="黑体" panose="02010609060101010101" pitchFamily="49" charset="-122"/>
              </a:rPr>
              <a:t>主</a:t>
            </a:r>
          </a:p>
          <a:p>
            <a:pPr algn="ctr" eaLnBrk="1" hangingPunct="1"/>
            <a:r>
              <a:rPr lang="zh-CN" altLang="en-US" sz="2800" b="1">
                <a:ea typeface="黑体" panose="02010609060101010101" pitchFamily="49" charset="-122"/>
              </a:rPr>
              <a:t>存</a:t>
            </a:r>
          </a:p>
          <a:p>
            <a:pPr algn="ctr" eaLnBrk="1" hangingPunct="1"/>
            <a:r>
              <a:rPr lang="zh-CN" altLang="en-US" sz="2800" b="1">
                <a:ea typeface="黑体" panose="02010609060101010101" pitchFamily="49" charset="-122"/>
              </a:rPr>
              <a:t>储</a:t>
            </a:r>
          </a:p>
          <a:p>
            <a:pPr algn="ctr" eaLnBrk="1" hangingPunct="1"/>
            <a:r>
              <a:rPr lang="zh-CN" altLang="en-US" sz="2800" b="1">
                <a:ea typeface="黑体" panose="02010609060101010101" pitchFamily="49" charset="-122"/>
              </a:rPr>
              <a:t>器</a:t>
            </a:r>
          </a:p>
        </p:txBody>
      </p:sp>
      <p:sp>
        <p:nvSpPr>
          <p:cNvPr id="22" name="Line 25">
            <a:extLst>
              <a:ext uri="{FF2B5EF4-FFF2-40B4-BE49-F238E27FC236}">
                <a16:creationId xmlns:a16="http://schemas.microsoft.com/office/drawing/2014/main" id="{6D5C632E-B3A4-4E2A-9C9C-0686682466BA}"/>
              </a:ext>
            </a:extLst>
          </p:cNvPr>
          <p:cNvSpPr>
            <a:spLocks noChangeShapeType="1"/>
          </p:cNvSpPr>
          <p:nvPr/>
        </p:nvSpPr>
        <p:spPr bwMode="auto">
          <a:xfrm>
            <a:off x="4122738" y="5005388"/>
            <a:ext cx="15113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23" name="Line 26">
            <a:extLst>
              <a:ext uri="{FF2B5EF4-FFF2-40B4-BE49-F238E27FC236}">
                <a16:creationId xmlns:a16="http://schemas.microsoft.com/office/drawing/2014/main" id="{2EC29539-7E7E-4DBD-AD08-60C2E9EFD802}"/>
              </a:ext>
            </a:extLst>
          </p:cNvPr>
          <p:cNvSpPr>
            <a:spLocks noChangeShapeType="1"/>
          </p:cNvSpPr>
          <p:nvPr/>
        </p:nvSpPr>
        <p:spPr bwMode="auto">
          <a:xfrm>
            <a:off x="7578725" y="5005388"/>
            <a:ext cx="1728788"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24" name="Line 27">
            <a:extLst>
              <a:ext uri="{FF2B5EF4-FFF2-40B4-BE49-F238E27FC236}">
                <a16:creationId xmlns:a16="http://schemas.microsoft.com/office/drawing/2014/main" id="{8587BB93-6F65-4761-9FAF-A437001849FB}"/>
              </a:ext>
            </a:extLst>
          </p:cNvPr>
          <p:cNvSpPr>
            <a:spLocks noChangeShapeType="1"/>
          </p:cNvSpPr>
          <p:nvPr/>
        </p:nvSpPr>
        <p:spPr bwMode="auto">
          <a:xfrm flipH="1">
            <a:off x="4727575" y="5032376"/>
            <a:ext cx="0" cy="766763"/>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25" name="Line 28">
            <a:extLst>
              <a:ext uri="{FF2B5EF4-FFF2-40B4-BE49-F238E27FC236}">
                <a16:creationId xmlns:a16="http://schemas.microsoft.com/office/drawing/2014/main" id="{EBBF7FC3-7341-4312-819D-EF38632BD304}"/>
              </a:ext>
            </a:extLst>
          </p:cNvPr>
          <p:cNvSpPr>
            <a:spLocks noChangeShapeType="1"/>
          </p:cNvSpPr>
          <p:nvPr/>
        </p:nvSpPr>
        <p:spPr bwMode="auto">
          <a:xfrm flipV="1">
            <a:off x="4699001" y="5792788"/>
            <a:ext cx="3844925" cy="635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26" name="Line 29">
            <a:extLst>
              <a:ext uri="{FF2B5EF4-FFF2-40B4-BE49-F238E27FC236}">
                <a16:creationId xmlns:a16="http://schemas.microsoft.com/office/drawing/2014/main" id="{60E96ECD-AAA2-4E74-9936-CEE9E68F1005}"/>
              </a:ext>
            </a:extLst>
          </p:cNvPr>
          <p:cNvSpPr>
            <a:spLocks noChangeShapeType="1"/>
          </p:cNvSpPr>
          <p:nvPr/>
        </p:nvSpPr>
        <p:spPr bwMode="auto">
          <a:xfrm flipH="1" flipV="1">
            <a:off x="8543925" y="5035550"/>
            <a:ext cx="0" cy="763588"/>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27" name="Rectangle 30">
            <a:extLst>
              <a:ext uri="{FF2B5EF4-FFF2-40B4-BE49-F238E27FC236}">
                <a16:creationId xmlns:a16="http://schemas.microsoft.com/office/drawing/2014/main" id="{7054D3F9-15BF-43EC-AB88-E2079ACE54ED}"/>
              </a:ext>
            </a:extLst>
          </p:cNvPr>
          <p:cNvSpPr>
            <a:spLocks noChangeArrowheads="1"/>
          </p:cNvSpPr>
          <p:nvPr/>
        </p:nvSpPr>
        <p:spPr bwMode="auto">
          <a:xfrm>
            <a:off x="1817689" y="3333750"/>
            <a:ext cx="6572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b="1">
                <a:solidFill>
                  <a:srgbClr val="9900CC"/>
                </a:solidFill>
                <a:latin typeface="黑体" panose="02010609060101010101" pitchFamily="49" charset="-122"/>
                <a:ea typeface="黑体" panose="02010609060101010101" pitchFamily="49" charset="-122"/>
              </a:rPr>
              <a:t>14</a:t>
            </a:r>
            <a:r>
              <a:rPr lang="zh-CN" altLang="en-US" sz="2400" b="1">
                <a:solidFill>
                  <a:srgbClr val="9900CC"/>
                </a:solidFill>
                <a:latin typeface="黑体" panose="02010609060101010101" pitchFamily="49" charset="-122"/>
                <a:ea typeface="黑体" panose="02010609060101010101" pitchFamily="49" charset="-122"/>
              </a:rPr>
              <a:t>位</a:t>
            </a:r>
          </a:p>
        </p:txBody>
      </p:sp>
      <p:sp>
        <p:nvSpPr>
          <p:cNvPr id="28" name="Rectangle 31">
            <a:extLst>
              <a:ext uri="{FF2B5EF4-FFF2-40B4-BE49-F238E27FC236}">
                <a16:creationId xmlns:a16="http://schemas.microsoft.com/office/drawing/2014/main" id="{A4E2AF80-3EF3-476D-9799-49A5BC8C2772}"/>
              </a:ext>
            </a:extLst>
          </p:cNvPr>
          <p:cNvSpPr>
            <a:spLocks noChangeArrowheads="1"/>
          </p:cNvSpPr>
          <p:nvPr/>
        </p:nvSpPr>
        <p:spPr bwMode="auto">
          <a:xfrm>
            <a:off x="3690939" y="3324225"/>
            <a:ext cx="6572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400" b="1">
                <a:solidFill>
                  <a:srgbClr val="9900CC"/>
                </a:solidFill>
                <a:latin typeface="黑体" panose="02010609060101010101" pitchFamily="49" charset="-122"/>
                <a:ea typeface="黑体" panose="02010609060101010101" pitchFamily="49" charset="-122"/>
              </a:rPr>
              <a:t>32</a:t>
            </a:r>
            <a:r>
              <a:rPr lang="zh-CN" altLang="en-US" sz="2400" b="1">
                <a:solidFill>
                  <a:srgbClr val="9900CC"/>
                </a:solidFill>
                <a:latin typeface="黑体" panose="02010609060101010101" pitchFamily="49" charset="-122"/>
                <a:ea typeface="黑体" panose="02010609060101010101" pitchFamily="49" charset="-122"/>
              </a:rPr>
              <a:t>位</a:t>
            </a:r>
          </a:p>
        </p:txBody>
      </p:sp>
      <p:sp>
        <p:nvSpPr>
          <p:cNvPr id="29" name="Rectangle 32">
            <a:extLst>
              <a:ext uri="{FF2B5EF4-FFF2-40B4-BE49-F238E27FC236}">
                <a16:creationId xmlns:a16="http://schemas.microsoft.com/office/drawing/2014/main" id="{2BB23D94-E03C-4ECE-BAE2-2DDB2B75A7B8}"/>
              </a:ext>
            </a:extLst>
          </p:cNvPr>
          <p:cNvSpPr>
            <a:spLocks noChangeArrowheads="1"/>
          </p:cNvSpPr>
          <p:nvPr/>
        </p:nvSpPr>
        <p:spPr bwMode="auto">
          <a:xfrm>
            <a:off x="4259263" y="4070350"/>
            <a:ext cx="1274762" cy="83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2400" b="1">
                <a:solidFill>
                  <a:srgbClr val="9900CC"/>
                </a:solidFill>
                <a:latin typeface="黑体" panose="02010609060101010101" pitchFamily="49" charset="-122"/>
                <a:ea typeface="黑体" panose="02010609060101010101" pitchFamily="49" charset="-122"/>
              </a:rPr>
              <a:t>32</a:t>
            </a:r>
            <a:r>
              <a:rPr lang="zh-CN" altLang="en-US" sz="2400" b="1">
                <a:solidFill>
                  <a:srgbClr val="9900CC"/>
                </a:solidFill>
                <a:latin typeface="黑体" panose="02010609060101010101" pitchFamily="49" charset="-122"/>
                <a:ea typeface="黑体" panose="02010609060101010101" pitchFamily="49" charset="-122"/>
              </a:rPr>
              <a:t>位</a:t>
            </a:r>
          </a:p>
          <a:p>
            <a:pPr algn="ctr" eaLnBrk="1" hangingPunct="1"/>
            <a:r>
              <a:rPr lang="zh-CN" altLang="en-US" sz="2400" b="1">
                <a:solidFill>
                  <a:srgbClr val="9900CC"/>
                </a:solidFill>
                <a:latin typeface="黑体" panose="02010609060101010101" pitchFamily="49" charset="-122"/>
                <a:ea typeface="黑体" panose="02010609060101010101" pitchFamily="49" charset="-122"/>
              </a:rPr>
              <a:t>线性地址</a:t>
            </a:r>
          </a:p>
        </p:txBody>
      </p:sp>
      <p:sp>
        <p:nvSpPr>
          <p:cNvPr id="30" name="Rectangle 33">
            <a:extLst>
              <a:ext uri="{FF2B5EF4-FFF2-40B4-BE49-F238E27FC236}">
                <a16:creationId xmlns:a16="http://schemas.microsoft.com/office/drawing/2014/main" id="{236492BC-1BCC-4FF1-9AED-5DD8CB26CD64}"/>
              </a:ext>
            </a:extLst>
          </p:cNvPr>
          <p:cNvSpPr>
            <a:spLocks noChangeArrowheads="1"/>
          </p:cNvSpPr>
          <p:nvPr/>
        </p:nvSpPr>
        <p:spPr bwMode="auto">
          <a:xfrm>
            <a:off x="7716838" y="4070350"/>
            <a:ext cx="1274762" cy="83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2400" b="1">
                <a:solidFill>
                  <a:srgbClr val="9900CC"/>
                </a:solidFill>
                <a:latin typeface="黑体" panose="02010609060101010101" pitchFamily="49" charset="-122"/>
                <a:ea typeface="黑体" panose="02010609060101010101" pitchFamily="49" charset="-122"/>
              </a:rPr>
              <a:t>32</a:t>
            </a:r>
            <a:r>
              <a:rPr lang="zh-CN" altLang="en-US" sz="2400" b="1">
                <a:solidFill>
                  <a:srgbClr val="9900CC"/>
                </a:solidFill>
                <a:latin typeface="黑体" panose="02010609060101010101" pitchFamily="49" charset="-122"/>
                <a:ea typeface="黑体" panose="02010609060101010101" pitchFamily="49" charset="-122"/>
              </a:rPr>
              <a:t>位</a:t>
            </a:r>
          </a:p>
          <a:p>
            <a:pPr algn="ctr" eaLnBrk="1" hangingPunct="1"/>
            <a:r>
              <a:rPr lang="zh-CN" altLang="en-US" sz="2400" b="1">
                <a:solidFill>
                  <a:srgbClr val="9900CC"/>
                </a:solidFill>
                <a:latin typeface="黑体" panose="02010609060101010101" pitchFamily="49" charset="-122"/>
                <a:ea typeface="黑体" panose="02010609060101010101" pitchFamily="49" charset="-122"/>
              </a:rPr>
              <a:t>物理地址</a:t>
            </a:r>
          </a:p>
        </p:txBody>
      </p:sp>
      <p:sp>
        <p:nvSpPr>
          <p:cNvPr id="31" name="Rectangle 34">
            <a:extLst>
              <a:ext uri="{FF2B5EF4-FFF2-40B4-BE49-F238E27FC236}">
                <a16:creationId xmlns:a16="http://schemas.microsoft.com/office/drawing/2014/main" id="{5534B96E-B6A7-4FF3-9320-9ECAE8B72EE3}"/>
              </a:ext>
            </a:extLst>
          </p:cNvPr>
          <p:cNvSpPr>
            <a:spLocks noChangeArrowheads="1"/>
          </p:cNvSpPr>
          <p:nvPr/>
        </p:nvSpPr>
        <p:spPr bwMode="auto">
          <a:xfrm>
            <a:off x="4841875" y="5294313"/>
            <a:ext cx="37020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2400" b="1">
                <a:solidFill>
                  <a:srgbClr val="9900CC"/>
                </a:solidFill>
                <a:latin typeface="黑体" panose="02010609060101010101" pitchFamily="49" charset="-122"/>
                <a:ea typeface="黑体" panose="02010609060101010101" pitchFamily="49" charset="-122"/>
              </a:rPr>
              <a:t>分页被禁用（</a:t>
            </a:r>
            <a:r>
              <a:rPr lang="en-US" altLang="zh-CN" sz="2400" b="1">
                <a:solidFill>
                  <a:srgbClr val="9900CC"/>
                </a:solidFill>
                <a:latin typeface="黑体" panose="02010609060101010101" pitchFamily="49" charset="-122"/>
                <a:ea typeface="黑体" panose="02010609060101010101" pitchFamily="49" charset="-122"/>
              </a:rPr>
              <a:t>CR</a:t>
            </a:r>
            <a:r>
              <a:rPr lang="en-US" altLang="zh-CN" sz="2400" b="1" baseline="-25000">
                <a:solidFill>
                  <a:srgbClr val="9900CC"/>
                </a:solidFill>
                <a:latin typeface="黑体" panose="02010609060101010101" pitchFamily="49" charset="-122"/>
                <a:ea typeface="黑体" panose="02010609060101010101" pitchFamily="49" charset="-122"/>
              </a:rPr>
              <a:t>0</a:t>
            </a:r>
            <a:r>
              <a:rPr lang="zh-CN" altLang="en-US" sz="2400" b="1">
                <a:solidFill>
                  <a:srgbClr val="9900CC"/>
                </a:solidFill>
                <a:latin typeface="黑体" panose="02010609060101010101" pitchFamily="49" charset="-122"/>
                <a:ea typeface="黑体" panose="02010609060101010101" pitchFamily="49" charset="-122"/>
              </a:rPr>
              <a:t>的</a:t>
            </a:r>
            <a:r>
              <a:rPr lang="en-US" altLang="zh-CN" sz="2400" b="1">
                <a:solidFill>
                  <a:srgbClr val="9900CC"/>
                </a:solidFill>
                <a:latin typeface="黑体" panose="02010609060101010101" pitchFamily="49" charset="-122"/>
                <a:ea typeface="黑体" panose="02010609060101010101" pitchFamily="49" charset="-122"/>
              </a:rPr>
              <a:t>PG</a:t>
            </a:r>
            <a:r>
              <a:rPr lang="zh-CN" altLang="en-US" sz="2400" b="1">
                <a:solidFill>
                  <a:srgbClr val="9900CC"/>
                </a:solidFill>
                <a:latin typeface="黑体" panose="02010609060101010101" pitchFamily="49" charset="-122"/>
                <a:ea typeface="黑体" panose="02010609060101010101" pitchFamily="49" charset="-122"/>
              </a:rPr>
              <a:t>＝</a:t>
            </a:r>
            <a:r>
              <a:rPr lang="en-US" altLang="zh-CN" sz="2400" b="1">
                <a:solidFill>
                  <a:srgbClr val="9900CC"/>
                </a:solidFill>
                <a:latin typeface="黑体" panose="02010609060101010101" pitchFamily="49" charset="-122"/>
                <a:ea typeface="黑体" panose="02010609060101010101" pitchFamily="49" charset="-122"/>
              </a:rPr>
              <a:t>0</a:t>
            </a:r>
            <a:r>
              <a:rPr lang="zh-CN" altLang="en-US" sz="2400" b="1">
                <a:solidFill>
                  <a:srgbClr val="9900CC"/>
                </a:solidFill>
                <a:latin typeface="黑体" panose="02010609060101010101" pitchFamily="49" charset="-122"/>
                <a:ea typeface="黑体" panose="02010609060101010101" pitchFamily="49" charset="-122"/>
              </a:rPr>
              <a:t>）</a:t>
            </a:r>
          </a:p>
        </p:txBody>
      </p:sp>
      <p:sp>
        <p:nvSpPr>
          <p:cNvPr id="25621" name="Rectangle 35">
            <a:extLst>
              <a:ext uri="{FF2B5EF4-FFF2-40B4-BE49-F238E27FC236}">
                <a16:creationId xmlns:a16="http://schemas.microsoft.com/office/drawing/2014/main" id="{FDC86C25-D2DD-4A93-9459-58B21F7E384C}"/>
              </a:ext>
            </a:extLst>
          </p:cNvPr>
          <p:cNvSpPr>
            <a:spLocks noChangeArrowheads="1"/>
          </p:cNvSpPr>
          <p:nvPr/>
        </p:nvSpPr>
        <p:spPr bwMode="auto">
          <a:xfrm>
            <a:off x="4975226" y="6021388"/>
            <a:ext cx="22018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2400" b="1">
                <a:solidFill>
                  <a:srgbClr val="000000"/>
                </a:solidFill>
                <a:latin typeface="黑体" panose="02010609060101010101" pitchFamily="49" charset="-122"/>
                <a:ea typeface="黑体" panose="02010609060101010101" pitchFamily="49" charset="-122"/>
              </a:rPr>
              <a:t>地址转换示意图</a:t>
            </a:r>
          </a:p>
        </p:txBody>
      </p:sp>
    </p:spTree>
    <p:extLst>
      <p:ext uri="{BB962C8B-B14F-4D97-AF65-F5344CB8AC3E}">
        <p14:creationId xmlns:p14="http://schemas.microsoft.com/office/powerpoint/2010/main" val="15943277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0-#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0-#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0-#ppt_w/2"/>
                                          </p:val>
                                        </p:tav>
                                        <p:tav tm="100000">
                                          <p:val>
                                            <p:strVal val="#ppt_x"/>
                                          </p:val>
                                        </p:tav>
                                      </p:tavLst>
                                    </p:anim>
                                    <p:anim calcmode="lin" valueType="num">
                                      <p:cBhvr additive="base">
                                        <p:cTn id="46" dur="500" fill="hold"/>
                                        <p:tgtEl>
                                          <p:spTgt spid="30"/>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0-#ppt_w/2"/>
                                          </p:val>
                                        </p:tav>
                                        <p:tav tm="100000">
                                          <p:val>
                                            <p:strVal val="#ppt_x"/>
                                          </p:val>
                                        </p:tav>
                                      </p:tavLst>
                                    </p:anim>
                                    <p:anim calcmode="lin" valueType="num">
                                      <p:cBhvr additive="base">
                                        <p:cTn id="5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27" grpId="0"/>
      <p:bldP spid="28" grpId="0"/>
      <p:bldP spid="29" grpId="0"/>
      <p:bldP spid="30" grpId="0"/>
      <p:bldP spid="3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695FF1EF-9883-40A8-A70D-AFDE0CE557BE}"/>
              </a:ext>
            </a:extLst>
          </p:cNvPr>
          <p:cNvSpPr txBox="1">
            <a:spLocks noChangeArrowheads="1"/>
          </p:cNvSpPr>
          <p:nvPr/>
        </p:nvSpPr>
        <p:spPr bwMode="auto">
          <a:xfrm>
            <a:off x="2003426" y="549276"/>
            <a:ext cx="60372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Intel80386</a:t>
            </a:r>
            <a:r>
              <a:rPr kumimoji="1" lang="zh-CN" altLang="en-US" sz="3600" b="1">
                <a:latin typeface="Arial" panose="020B0604020202020204" pitchFamily="34" charset="0"/>
                <a:ea typeface="黑体" panose="02010609060101010101" pitchFamily="49" charset="-122"/>
              </a:rPr>
              <a:t>的存储器管理</a:t>
            </a:r>
          </a:p>
        </p:txBody>
      </p:sp>
      <p:sp>
        <p:nvSpPr>
          <p:cNvPr id="26627" name="Rectangle 2">
            <a:extLst>
              <a:ext uri="{FF2B5EF4-FFF2-40B4-BE49-F238E27FC236}">
                <a16:creationId xmlns:a16="http://schemas.microsoft.com/office/drawing/2014/main" id="{4BA64F11-349D-475B-BF68-37D1082A90C1}"/>
              </a:ext>
            </a:extLst>
          </p:cNvPr>
          <p:cNvSpPr txBox="1">
            <a:spLocks noChangeArrowheads="1"/>
          </p:cNvSpPr>
          <p:nvPr/>
        </p:nvSpPr>
        <p:spPr bwMode="auto">
          <a:xfrm>
            <a:off x="1665289" y="1412875"/>
            <a:ext cx="8785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40000"/>
              </a:lnSpc>
              <a:spcBef>
                <a:spcPct val="20000"/>
              </a:spcBef>
              <a:buClr>
                <a:schemeClr val="tx2"/>
              </a:buClr>
              <a:buSzPct val="50000"/>
            </a:pPr>
            <a:r>
              <a:rPr lang="zh-CN" altLang="en-US" sz="2400" b="1">
                <a:solidFill>
                  <a:srgbClr val="9900CC"/>
                </a:solidFill>
                <a:latin typeface="黑体" panose="02010609060101010101" pitchFamily="49" charset="-122"/>
                <a:ea typeface="黑体" panose="02010609060101010101" pitchFamily="49" charset="-122"/>
              </a:rPr>
              <a:t>（</a:t>
            </a:r>
            <a:r>
              <a:rPr lang="en-US" altLang="zh-CN" sz="2400" b="1">
                <a:solidFill>
                  <a:srgbClr val="9900CC"/>
                </a:solidFill>
                <a:latin typeface="黑体" panose="02010609060101010101" pitchFamily="49" charset="-122"/>
                <a:ea typeface="黑体" panose="02010609060101010101" pitchFamily="49" charset="-122"/>
              </a:rPr>
              <a:t>B</a:t>
            </a:r>
            <a:r>
              <a:rPr lang="zh-CN" altLang="en-US" sz="2400" b="1">
                <a:solidFill>
                  <a:srgbClr val="9900CC"/>
                </a:solidFill>
                <a:latin typeface="黑体" panose="02010609060101010101" pitchFamily="49" charset="-122"/>
                <a:ea typeface="黑体" panose="02010609060101010101" pitchFamily="49" charset="-122"/>
              </a:rPr>
              <a:t>）分页管理部件</a:t>
            </a:r>
          </a:p>
          <a:p>
            <a:pPr eaLnBrk="1" hangingPunct="1">
              <a:lnSpc>
                <a:spcPct val="140000"/>
              </a:lnSpc>
              <a:spcBef>
                <a:spcPct val="20000"/>
              </a:spcBef>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把线性地址和物理地址都看成由页组成，线性地址中的任何一页都可映射到物理地址中的任何一页。</a:t>
            </a:r>
          </a:p>
          <a:p>
            <a:pPr eaLnBrk="1" hangingPunct="1">
              <a:lnSpc>
                <a:spcPct val="140000"/>
              </a:lnSpc>
              <a:spcBef>
                <a:spcPct val="20000"/>
              </a:spcBef>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分页部件</a:t>
            </a:r>
            <a:r>
              <a:rPr lang="en-US" altLang="zh-CN" sz="2400" b="1">
                <a:solidFill>
                  <a:srgbClr val="000000"/>
                </a:solidFill>
                <a:latin typeface="黑体" panose="02010609060101010101" pitchFamily="49" charset="-122"/>
                <a:ea typeface="黑体" panose="02010609060101010101" pitchFamily="49" charset="-122"/>
              </a:rPr>
              <a:t>4KB</a:t>
            </a:r>
            <a:r>
              <a:rPr lang="zh-CN" altLang="en-US" sz="2400" b="1">
                <a:solidFill>
                  <a:srgbClr val="000000"/>
                </a:solidFill>
                <a:latin typeface="黑体" panose="02010609060101010101" pitchFamily="49" charset="-122"/>
                <a:ea typeface="黑体" panose="02010609060101010101" pitchFamily="49" charset="-122"/>
              </a:rPr>
              <a:t>为一页，并在</a:t>
            </a:r>
            <a:r>
              <a:rPr lang="en-US" altLang="zh-CN" sz="2400" b="1">
                <a:solidFill>
                  <a:srgbClr val="000000"/>
                </a:solidFill>
                <a:latin typeface="黑体" panose="02010609060101010101" pitchFamily="49" charset="-122"/>
                <a:ea typeface="黑体" panose="02010609060101010101" pitchFamily="49" charset="-122"/>
              </a:rPr>
              <a:t>4KB</a:t>
            </a:r>
            <a:r>
              <a:rPr lang="zh-CN" altLang="en-US" sz="2400" b="1">
                <a:solidFill>
                  <a:srgbClr val="000000"/>
                </a:solidFill>
                <a:latin typeface="黑体" panose="02010609060101010101" pitchFamily="49" charset="-122"/>
                <a:ea typeface="黑体" panose="02010609060101010101" pitchFamily="49" charset="-122"/>
              </a:rPr>
              <a:t>的边界上对齐，因此线性地址空间划分成</a:t>
            </a:r>
            <a:r>
              <a:rPr lang="en-US" altLang="zh-CN" sz="2400" b="1">
                <a:solidFill>
                  <a:srgbClr val="000000"/>
                </a:solidFill>
                <a:latin typeface="黑体" panose="02010609060101010101" pitchFamily="49" charset="-122"/>
                <a:ea typeface="黑体" panose="02010609060101010101" pitchFamily="49" charset="-122"/>
              </a:rPr>
              <a:t>2</a:t>
            </a:r>
            <a:r>
              <a:rPr lang="en-US" altLang="zh-CN" sz="2400" b="1" baseline="30000">
                <a:solidFill>
                  <a:srgbClr val="000000"/>
                </a:solidFill>
                <a:latin typeface="黑体" panose="02010609060101010101" pitchFamily="49" charset="-122"/>
                <a:ea typeface="黑体" panose="02010609060101010101" pitchFamily="49" charset="-122"/>
              </a:rPr>
              <a:t>20</a:t>
            </a:r>
            <a:r>
              <a:rPr lang="zh-CN" altLang="en-US" sz="2400" b="1">
                <a:solidFill>
                  <a:srgbClr val="000000"/>
                </a:solidFill>
                <a:latin typeface="黑体" panose="02010609060101010101" pitchFamily="49" charset="-122"/>
                <a:ea typeface="黑体" panose="02010609060101010101" pitchFamily="49" charset="-122"/>
              </a:rPr>
              <a:t>个页，且线性地址低</a:t>
            </a:r>
            <a:r>
              <a:rPr lang="en-US" altLang="zh-CN" sz="2400" b="1">
                <a:solidFill>
                  <a:srgbClr val="000000"/>
                </a:solidFill>
                <a:latin typeface="黑体" panose="02010609060101010101" pitchFamily="49" charset="-122"/>
                <a:ea typeface="黑体" panose="02010609060101010101" pitchFamily="49" charset="-122"/>
              </a:rPr>
              <a:t>12</a:t>
            </a:r>
            <a:r>
              <a:rPr lang="zh-CN" altLang="en-US" sz="2400" b="1">
                <a:solidFill>
                  <a:srgbClr val="000000"/>
                </a:solidFill>
                <a:latin typeface="黑体" panose="02010609060101010101" pitchFamily="49" charset="-122"/>
                <a:ea typeface="黑体" panose="02010609060101010101" pitchFamily="49" charset="-122"/>
              </a:rPr>
              <a:t>位经分页部件直接转换为物理地址低</a:t>
            </a:r>
            <a:r>
              <a:rPr lang="en-US" altLang="zh-CN" sz="2400" b="1">
                <a:solidFill>
                  <a:srgbClr val="000000"/>
                </a:solidFill>
                <a:latin typeface="黑体" panose="02010609060101010101" pitchFamily="49" charset="-122"/>
                <a:ea typeface="黑体" panose="02010609060101010101" pitchFamily="49" charset="-122"/>
              </a:rPr>
              <a:t>12</a:t>
            </a:r>
            <a:r>
              <a:rPr lang="zh-CN" altLang="en-US" sz="2400" b="1">
                <a:solidFill>
                  <a:srgbClr val="000000"/>
                </a:solidFill>
                <a:latin typeface="黑体" panose="02010609060101010101" pitchFamily="49" charset="-122"/>
                <a:ea typeface="黑体" panose="02010609060101010101" pitchFamily="49" charset="-122"/>
              </a:rPr>
              <a:t>位。高</a:t>
            </a:r>
            <a:r>
              <a:rPr lang="en-US" altLang="zh-CN" sz="2400" b="1">
                <a:solidFill>
                  <a:srgbClr val="000000"/>
                </a:solidFill>
                <a:latin typeface="黑体" panose="02010609060101010101" pitchFamily="49" charset="-122"/>
                <a:ea typeface="黑体" panose="02010609060101010101" pitchFamily="49" charset="-122"/>
              </a:rPr>
              <a:t>20</a:t>
            </a:r>
            <a:r>
              <a:rPr lang="zh-CN" altLang="en-US" sz="2400" b="1">
                <a:solidFill>
                  <a:srgbClr val="000000"/>
                </a:solidFill>
                <a:latin typeface="黑体" panose="02010609060101010101" pitchFamily="49" charset="-122"/>
                <a:ea typeface="黑体" panose="02010609060101010101" pitchFamily="49" charset="-122"/>
              </a:rPr>
              <a:t>位称页号，低</a:t>
            </a:r>
            <a:r>
              <a:rPr lang="en-US" altLang="zh-CN" sz="2400" b="1">
                <a:solidFill>
                  <a:srgbClr val="000000"/>
                </a:solidFill>
                <a:latin typeface="黑体" panose="02010609060101010101" pitchFamily="49" charset="-122"/>
                <a:ea typeface="黑体" panose="02010609060101010101" pitchFamily="49" charset="-122"/>
              </a:rPr>
              <a:t>12</a:t>
            </a:r>
            <a:r>
              <a:rPr lang="zh-CN" altLang="en-US" sz="2400" b="1">
                <a:solidFill>
                  <a:srgbClr val="000000"/>
                </a:solidFill>
                <a:latin typeface="黑体" panose="02010609060101010101" pitchFamily="49" charset="-122"/>
                <a:ea typeface="黑体" panose="02010609060101010101" pitchFamily="49" charset="-122"/>
              </a:rPr>
              <a:t>位称页内偏移值。</a:t>
            </a:r>
            <a:endParaRPr lang="en-US" altLang="zh-CN" sz="2400" b="1">
              <a:solidFill>
                <a:srgbClr val="000000"/>
              </a:solidFill>
              <a:latin typeface="黑体" panose="02010609060101010101" pitchFamily="49" charset="-122"/>
              <a:ea typeface="黑体" panose="02010609060101010101" pitchFamily="49" charset="-122"/>
            </a:endParaRPr>
          </a:p>
          <a:p>
            <a:pPr eaLnBrk="1" hangingPunct="1">
              <a:lnSpc>
                <a:spcPct val="140000"/>
              </a:lnSpc>
              <a:spcBef>
                <a:spcPct val="20000"/>
              </a:spcBef>
              <a:buClr>
                <a:schemeClr val="tx2"/>
              </a:buClr>
              <a:buSzPct val="50000"/>
              <a:buFont typeface="Wingdings 2" panose="05020102010507070707" pitchFamily="18" charset="2"/>
              <a:buChar char="ß"/>
            </a:pPr>
            <a:r>
              <a:rPr lang="en-US" altLang="zh-CN" sz="2400" b="1">
                <a:solidFill>
                  <a:srgbClr val="000000"/>
                </a:solidFill>
                <a:latin typeface="黑体" panose="02010609060101010101" pitchFamily="49" charset="-122"/>
                <a:ea typeface="黑体" panose="02010609060101010101" pitchFamily="49" charset="-122"/>
              </a:rPr>
              <a:t>80386</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486</a:t>
            </a:r>
            <a:r>
              <a:rPr lang="zh-CN" altLang="en-US" sz="2400" b="1">
                <a:solidFill>
                  <a:srgbClr val="000000"/>
                </a:solidFill>
                <a:latin typeface="黑体" panose="02010609060101010101" pitchFamily="49" charset="-122"/>
                <a:ea typeface="黑体" panose="02010609060101010101" pitchFamily="49" charset="-122"/>
              </a:rPr>
              <a:t>采用两级页表结构。第一级用</a:t>
            </a:r>
            <a:r>
              <a:rPr lang="en-US" altLang="zh-CN" sz="2400" b="1">
                <a:solidFill>
                  <a:srgbClr val="000000"/>
                </a:solidFill>
                <a:latin typeface="黑体" panose="02010609060101010101" pitchFamily="49" charset="-122"/>
                <a:ea typeface="黑体" panose="02010609060101010101" pitchFamily="49" charset="-122"/>
              </a:rPr>
              <a:t>210</a:t>
            </a:r>
            <a:r>
              <a:rPr lang="zh-CN" altLang="en-US" sz="2400" b="1">
                <a:solidFill>
                  <a:srgbClr val="000000"/>
                </a:solidFill>
                <a:latin typeface="黑体" panose="02010609060101010101" pitchFamily="49" charset="-122"/>
                <a:ea typeface="黑体" panose="02010609060101010101" pitchFamily="49" charset="-122"/>
              </a:rPr>
              <a:t>个表项构成页目录表，每项</a:t>
            </a:r>
            <a:r>
              <a:rPr lang="en-US" altLang="zh-CN" sz="2400" b="1">
                <a:solidFill>
                  <a:srgbClr val="000000"/>
                </a:solidFill>
                <a:latin typeface="黑体" panose="02010609060101010101" pitchFamily="49" charset="-122"/>
                <a:ea typeface="黑体" panose="02010609060101010101" pitchFamily="49" charset="-122"/>
              </a:rPr>
              <a:t>4</a:t>
            </a:r>
            <a:r>
              <a:rPr lang="zh-CN" altLang="en-US" sz="2400" b="1">
                <a:solidFill>
                  <a:srgbClr val="000000"/>
                </a:solidFill>
                <a:latin typeface="黑体" panose="02010609060101010101" pitchFamily="49" charset="-122"/>
                <a:ea typeface="黑体" panose="02010609060101010101" pitchFamily="49" charset="-122"/>
              </a:rPr>
              <a:t>个字节，共占</a:t>
            </a:r>
            <a:r>
              <a:rPr lang="en-US" altLang="zh-CN" sz="2400" b="1">
                <a:solidFill>
                  <a:srgbClr val="000000"/>
                </a:solidFill>
                <a:latin typeface="黑体" panose="02010609060101010101" pitchFamily="49" charset="-122"/>
                <a:ea typeface="黑体" panose="02010609060101010101" pitchFamily="49" charset="-122"/>
              </a:rPr>
              <a:t>4KB</a:t>
            </a:r>
            <a:r>
              <a:rPr lang="zh-CN" altLang="en-US" sz="2400" b="1">
                <a:solidFill>
                  <a:srgbClr val="000000"/>
                </a:solidFill>
                <a:latin typeface="黑体" panose="02010609060101010101" pitchFamily="49" charset="-122"/>
                <a:ea typeface="黑体" panose="02010609060101010101" pitchFamily="49" charset="-122"/>
              </a:rPr>
              <a:t>内存；第二级再用</a:t>
            </a:r>
            <a:r>
              <a:rPr lang="en-US" altLang="zh-CN" sz="2400" b="1">
                <a:solidFill>
                  <a:srgbClr val="000000"/>
                </a:solidFill>
                <a:latin typeface="黑体" panose="02010609060101010101" pitchFamily="49" charset="-122"/>
                <a:ea typeface="黑体" panose="02010609060101010101" pitchFamily="49" charset="-122"/>
              </a:rPr>
              <a:t>210</a:t>
            </a:r>
            <a:r>
              <a:rPr lang="zh-CN" altLang="en-US" sz="2400" b="1">
                <a:solidFill>
                  <a:srgbClr val="000000"/>
                </a:solidFill>
                <a:latin typeface="黑体" panose="02010609060101010101" pitchFamily="49" charset="-122"/>
                <a:ea typeface="黑体" panose="02010609060101010101" pitchFamily="49" charset="-122"/>
              </a:rPr>
              <a:t>个表项构成页表，每项</a:t>
            </a:r>
            <a:r>
              <a:rPr lang="en-US" altLang="zh-CN" sz="2400" b="1">
                <a:solidFill>
                  <a:srgbClr val="000000"/>
                </a:solidFill>
                <a:latin typeface="黑体" panose="02010609060101010101" pitchFamily="49" charset="-122"/>
                <a:ea typeface="黑体" panose="02010609060101010101" pitchFamily="49" charset="-122"/>
              </a:rPr>
              <a:t>4</a:t>
            </a:r>
            <a:r>
              <a:rPr lang="zh-CN" altLang="en-US" sz="2400" b="1">
                <a:solidFill>
                  <a:srgbClr val="000000"/>
                </a:solidFill>
                <a:latin typeface="黑体" panose="02010609060101010101" pitchFamily="49" charset="-122"/>
                <a:ea typeface="黑体" panose="02010609060101010101" pitchFamily="49" charset="-122"/>
              </a:rPr>
              <a:t>字节，共占</a:t>
            </a:r>
            <a:r>
              <a:rPr lang="en-US" altLang="zh-CN" sz="2400" b="1">
                <a:solidFill>
                  <a:srgbClr val="000000"/>
                </a:solidFill>
                <a:latin typeface="黑体" panose="02010609060101010101" pitchFamily="49" charset="-122"/>
                <a:ea typeface="黑体" panose="02010609060101010101" pitchFamily="49" charset="-122"/>
              </a:rPr>
              <a:t>4KB</a:t>
            </a:r>
            <a:r>
              <a:rPr lang="zh-CN" altLang="en-US" sz="2400" b="1">
                <a:solidFill>
                  <a:srgbClr val="000000"/>
                </a:solidFill>
                <a:latin typeface="黑体" panose="02010609060101010101" pitchFamily="49" charset="-122"/>
                <a:ea typeface="黑体" panose="02010609060101010101" pitchFamily="49" charset="-122"/>
              </a:rPr>
              <a:t>内存。 </a:t>
            </a:r>
          </a:p>
          <a:p>
            <a:pPr eaLnBrk="1" hangingPunct="1">
              <a:lnSpc>
                <a:spcPct val="140000"/>
              </a:lnSpc>
              <a:spcBef>
                <a:spcPct val="20000"/>
              </a:spcBef>
              <a:buClr>
                <a:schemeClr val="tx2"/>
              </a:buClr>
              <a:buSzPct val="50000"/>
              <a:buFont typeface="Wingdings 2" panose="05020102010507070707" pitchFamily="18" charset="2"/>
              <a:buChar char="ß"/>
            </a:pPr>
            <a:endParaRPr lang="en-US" altLang="zh-CN" sz="2400">
              <a:solidFill>
                <a:schemeClr val="bg1"/>
              </a:solidFill>
              <a:ea typeface="黑体" panose="02010609060101010101" pitchFamily="49" charset="-122"/>
            </a:endParaRPr>
          </a:p>
        </p:txBody>
      </p:sp>
    </p:spTree>
    <p:extLst>
      <p:ext uri="{BB962C8B-B14F-4D97-AF65-F5344CB8AC3E}">
        <p14:creationId xmlns:p14="http://schemas.microsoft.com/office/powerpoint/2010/main" val="279605566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22C48E7C-BC2C-42E0-B996-656957C8DA41}"/>
              </a:ext>
            </a:extLst>
          </p:cNvPr>
          <p:cNvSpPr txBox="1">
            <a:spLocks noChangeArrowheads="1"/>
          </p:cNvSpPr>
          <p:nvPr/>
        </p:nvSpPr>
        <p:spPr bwMode="auto">
          <a:xfrm>
            <a:off x="2003426" y="549276"/>
            <a:ext cx="60372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Intel80386</a:t>
            </a:r>
            <a:r>
              <a:rPr kumimoji="1" lang="zh-CN" altLang="en-US" sz="3600" b="1">
                <a:latin typeface="Arial" panose="020B0604020202020204" pitchFamily="34" charset="0"/>
                <a:ea typeface="黑体" panose="02010609060101010101" pitchFamily="49" charset="-122"/>
              </a:rPr>
              <a:t>的存储器管理</a:t>
            </a:r>
          </a:p>
        </p:txBody>
      </p:sp>
      <p:sp>
        <p:nvSpPr>
          <p:cNvPr id="27651" name="Rectangle 2">
            <a:extLst>
              <a:ext uri="{FF2B5EF4-FFF2-40B4-BE49-F238E27FC236}">
                <a16:creationId xmlns:a16="http://schemas.microsoft.com/office/drawing/2014/main" id="{63C99B68-9E7B-42D7-84E7-791EFE40380B}"/>
              </a:ext>
            </a:extLst>
          </p:cNvPr>
          <p:cNvSpPr txBox="1">
            <a:spLocks noChangeArrowheads="1"/>
          </p:cNvSpPr>
          <p:nvPr/>
        </p:nvSpPr>
        <p:spPr bwMode="auto">
          <a:xfrm>
            <a:off x="1665289" y="1412875"/>
            <a:ext cx="8785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40000"/>
              </a:lnSpc>
              <a:spcBef>
                <a:spcPct val="20000"/>
              </a:spcBef>
              <a:buClr>
                <a:schemeClr val="tx2"/>
              </a:buClr>
              <a:buSzPct val="50000"/>
            </a:pPr>
            <a:r>
              <a:rPr lang="zh-CN" altLang="en-US" sz="2400" b="1">
                <a:solidFill>
                  <a:srgbClr val="9900CC"/>
                </a:solidFill>
                <a:latin typeface="黑体" panose="02010609060101010101" pitchFamily="49" charset="-122"/>
                <a:ea typeface="黑体" panose="02010609060101010101" pitchFamily="49" charset="-122"/>
              </a:rPr>
              <a:t>（</a:t>
            </a:r>
            <a:r>
              <a:rPr lang="en-US" altLang="zh-CN" sz="2400" b="1">
                <a:solidFill>
                  <a:srgbClr val="9900CC"/>
                </a:solidFill>
                <a:latin typeface="黑体" panose="02010609060101010101" pitchFamily="49" charset="-122"/>
                <a:ea typeface="黑体" panose="02010609060101010101" pitchFamily="49" charset="-122"/>
              </a:rPr>
              <a:t>B</a:t>
            </a:r>
            <a:r>
              <a:rPr lang="zh-CN" altLang="en-US" sz="2400" b="1">
                <a:solidFill>
                  <a:srgbClr val="9900CC"/>
                </a:solidFill>
                <a:latin typeface="黑体" panose="02010609060101010101" pitchFamily="49" charset="-122"/>
                <a:ea typeface="黑体" panose="02010609060101010101" pitchFamily="49" charset="-122"/>
              </a:rPr>
              <a:t>）分页管理部件</a:t>
            </a:r>
          </a:p>
          <a:p>
            <a:pPr eaLnBrk="1" hangingPunct="1">
              <a:lnSpc>
                <a:spcPct val="140000"/>
              </a:lnSpc>
              <a:spcBef>
                <a:spcPct val="20000"/>
              </a:spcBef>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把线性地址和物理地址都看成由页组成，线性地址中的任何一页都可映射到物理地址中的任何一页。</a:t>
            </a:r>
          </a:p>
          <a:p>
            <a:pPr eaLnBrk="1" hangingPunct="1">
              <a:lnSpc>
                <a:spcPct val="140000"/>
              </a:lnSpc>
              <a:spcBef>
                <a:spcPct val="20000"/>
              </a:spcBef>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分页部件</a:t>
            </a:r>
            <a:r>
              <a:rPr lang="en-US" altLang="zh-CN" sz="2400" b="1">
                <a:solidFill>
                  <a:srgbClr val="000000"/>
                </a:solidFill>
                <a:latin typeface="黑体" panose="02010609060101010101" pitchFamily="49" charset="-122"/>
                <a:ea typeface="黑体" panose="02010609060101010101" pitchFamily="49" charset="-122"/>
              </a:rPr>
              <a:t>4KB</a:t>
            </a:r>
            <a:r>
              <a:rPr lang="zh-CN" altLang="en-US" sz="2400" b="1">
                <a:solidFill>
                  <a:srgbClr val="000000"/>
                </a:solidFill>
                <a:latin typeface="黑体" panose="02010609060101010101" pitchFamily="49" charset="-122"/>
                <a:ea typeface="黑体" panose="02010609060101010101" pitchFamily="49" charset="-122"/>
              </a:rPr>
              <a:t>为一页，并在</a:t>
            </a:r>
            <a:r>
              <a:rPr lang="en-US" altLang="zh-CN" sz="2400" b="1">
                <a:solidFill>
                  <a:srgbClr val="000000"/>
                </a:solidFill>
                <a:latin typeface="黑体" panose="02010609060101010101" pitchFamily="49" charset="-122"/>
                <a:ea typeface="黑体" panose="02010609060101010101" pitchFamily="49" charset="-122"/>
              </a:rPr>
              <a:t>4KB</a:t>
            </a:r>
            <a:r>
              <a:rPr lang="zh-CN" altLang="en-US" sz="2400" b="1">
                <a:solidFill>
                  <a:srgbClr val="000000"/>
                </a:solidFill>
                <a:latin typeface="黑体" panose="02010609060101010101" pitchFamily="49" charset="-122"/>
                <a:ea typeface="黑体" panose="02010609060101010101" pitchFamily="49" charset="-122"/>
              </a:rPr>
              <a:t>的边界上对齐，因此线性地址空间划分成</a:t>
            </a:r>
            <a:r>
              <a:rPr lang="en-US" altLang="zh-CN" sz="2400" b="1">
                <a:solidFill>
                  <a:srgbClr val="000000"/>
                </a:solidFill>
                <a:latin typeface="黑体" panose="02010609060101010101" pitchFamily="49" charset="-122"/>
                <a:ea typeface="黑体" panose="02010609060101010101" pitchFamily="49" charset="-122"/>
              </a:rPr>
              <a:t>2</a:t>
            </a:r>
            <a:r>
              <a:rPr lang="en-US" altLang="zh-CN" sz="2400" b="1" baseline="30000">
                <a:solidFill>
                  <a:srgbClr val="000000"/>
                </a:solidFill>
                <a:latin typeface="黑体" panose="02010609060101010101" pitchFamily="49" charset="-122"/>
                <a:ea typeface="黑体" panose="02010609060101010101" pitchFamily="49" charset="-122"/>
              </a:rPr>
              <a:t>20</a:t>
            </a:r>
            <a:r>
              <a:rPr lang="zh-CN" altLang="en-US" sz="2400" b="1">
                <a:solidFill>
                  <a:srgbClr val="000000"/>
                </a:solidFill>
                <a:latin typeface="黑体" panose="02010609060101010101" pitchFamily="49" charset="-122"/>
                <a:ea typeface="黑体" panose="02010609060101010101" pitchFamily="49" charset="-122"/>
              </a:rPr>
              <a:t>个页，且线性地址低</a:t>
            </a:r>
            <a:r>
              <a:rPr lang="en-US" altLang="zh-CN" sz="2400" b="1">
                <a:solidFill>
                  <a:srgbClr val="000000"/>
                </a:solidFill>
                <a:latin typeface="黑体" panose="02010609060101010101" pitchFamily="49" charset="-122"/>
                <a:ea typeface="黑体" panose="02010609060101010101" pitchFamily="49" charset="-122"/>
              </a:rPr>
              <a:t>12</a:t>
            </a:r>
            <a:r>
              <a:rPr lang="zh-CN" altLang="en-US" sz="2400" b="1">
                <a:solidFill>
                  <a:srgbClr val="000000"/>
                </a:solidFill>
                <a:latin typeface="黑体" panose="02010609060101010101" pitchFamily="49" charset="-122"/>
                <a:ea typeface="黑体" panose="02010609060101010101" pitchFamily="49" charset="-122"/>
              </a:rPr>
              <a:t>位经分页部件直接转换为物理地址低</a:t>
            </a:r>
            <a:r>
              <a:rPr lang="en-US" altLang="zh-CN" sz="2400" b="1">
                <a:solidFill>
                  <a:srgbClr val="000000"/>
                </a:solidFill>
                <a:latin typeface="黑体" panose="02010609060101010101" pitchFamily="49" charset="-122"/>
                <a:ea typeface="黑体" panose="02010609060101010101" pitchFamily="49" charset="-122"/>
              </a:rPr>
              <a:t>12</a:t>
            </a:r>
            <a:r>
              <a:rPr lang="zh-CN" altLang="en-US" sz="2400" b="1">
                <a:solidFill>
                  <a:srgbClr val="000000"/>
                </a:solidFill>
                <a:latin typeface="黑体" panose="02010609060101010101" pitchFamily="49" charset="-122"/>
                <a:ea typeface="黑体" panose="02010609060101010101" pitchFamily="49" charset="-122"/>
              </a:rPr>
              <a:t>位。高</a:t>
            </a:r>
            <a:r>
              <a:rPr lang="en-US" altLang="zh-CN" sz="2400" b="1">
                <a:solidFill>
                  <a:srgbClr val="000000"/>
                </a:solidFill>
                <a:latin typeface="黑体" panose="02010609060101010101" pitchFamily="49" charset="-122"/>
                <a:ea typeface="黑体" panose="02010609060101010101" pitchFamily="49" charset="-122"/>
              </a:rPr>
              <a:t>20</a:t>
            </a:r>
            <a:r>
              <a:rPr lang="zh-CN" altLang="en-US" sz="2400" b="1">
                <a:solidFill>
                  <a:srgbClr val="000000"/>
                </a:solidFill>
                <a:latin typeface="黑体" panose="02010609060101010101" pitchFamily="49" charset="-122"/>
                <a:ea typeface="黑体" panose="02010609060101010101" pitchFamily="49" charset="-122"/>
              </a:rPr>
              <a:t>位称页号，低</a:t>
            </a:r>
            <a:r>
              <a:rPr lang="en-US" altLang="zh-CN" sz="2400" b="1">
                <a:solidFill>
                  <a:srgbClr val="000000"/>
                </a:solidFill>
                <a:latin typeface="黑体" panose="02010609060101010101" pitchFamily="49" charset="-122"/>
                <a:ea typeface="黑体" panose="02010609060101010101" pitchFamily="49" charset="-122"/>
              </a:rPr>
              <a:t>12</a:t>
            </a:r>
            <a:r>
              <a:rPr lang="zh-CN" altLang="en-US" sz="2400" b="1">
                <a:solidFill>
                  <a:srgbClr val="000000"/>
                </a:solidFill>
                <a:latin typeface="黑体" panose="02010609060101010101" pitchFamily="49" charset="-122"/>
                <a:ea typeface="黑体" panose="02010609060101010101" pitchFamily="49" charset="-122"/>
              </a:rPr>
              <a:t>位称页内偏移值。</a:t>
            </a:r>
            <a:endParaRPr lang="en-US" altLang="zh-CN" sz="2400" b="1">
              <a:solidFill>
                <a:srgbClr val="000000"/>
              </a:solidFill>
              <a:latin typeface="黑体" panose="02010609060101010101" pitchFamily="49" charset="-122"/>
              <a:ea typeface="黑体" panose="02010609060101010101" pitchFamily="49" charset="-122"/>
            </a:endParaRPr>
          </a:p>
          <a:p>
            <a:pPr eaLnBrk="1" hangingPunct="1">
              <a:lnSpc>
                <a:spcPct val="140000"/>
              </a:lnSpc>
              <a:spcBef>
                <a:spcPct val="20000"/>
              </a:spcBef>
              <a:buClr>
                <a:schemeClr val="tx2"/>
              </a:buClr>
              <a:buSzPct val="50000"/>
              <a:buFont typeface="Wingdings 2" panose="05020102010507070707" pitchFamily="18" charset="2"/>
              <a:buChar char="ß"/>
            </a:pPr>
            <a:r>
              <a:rPr lang="en-US" altLang="zh-CN" sz="2400" b="1">
                <a:solidFill>
                  <a:srgbClr val="000000"/>
                </a:solidFill>
                <a:latin typeface="黑体" panose="02010609060101010101" pitchFamily="49" charset="-122"/>
                <a:ea typeface="黑体" panose="02010609060101010101" pitchFamily="49" charset="-122"/>
              </a:rPr>
              <a:t>80386</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486</a:t>
            </a:r>
            <a:r>
              <a:rPr lang="zh-CN" altLang="en-US" sz="2400" b="1">
                <a:solidFill>
                  <a:srgbClr val="000000"/>
                </a:solidFill>
                <a:latin typeface="黑体" panose="02010609060101010101" pitchFamily="49" charset="-122"/>
                <a:ea typeface="黑体" panose="02010609060101010101" pitchFamily="49" charset="-122"/>
              </a:rPr>
              <a:t>采用两级页表结构。第一级用</a:t>
            </a:r>
            <a:r>
              <a:rPr lang="en-US" altLang="zh-CN" sz="2400" b="1">
                <a:solidFill>
                  <a:srgbClr val="000000"/>
                </a:solidFill>
                <a:latin typeface="黑体" panose="02010609060101010101" pitchFamily="49" charset="-122"/>
                <a:ea typeface="黑体" panose="02010609060101010101" pitchFamily="49" charset="-122"/>
              </a:rPr>
              <a:t>210</a:t>
            </a:r>
            <a:r>
              <a:rPr lang="zh-CN" altLang="en-US" sz="2400" b="1">
                <a:solidFill>
                  <a:srgbClr val="000000"/>
                </a:solidFill>
                <a:latin typeface="黑体" panose="02010609060101010101" pitchFamily="49" charset="-122"/>
                <a:ea typeface="黑体" panose="02010609060101010101" pitchFamily="49" charset="-122"/>
              </a:rPr>
              <a:t>个表项构成页目录表，每项</a:t>
            </a:r>
            <a:r>
              <a:rPr lang="en-US" altLang="zh-CN" sz="2400" b="1">
                <a:solidFill>
                  <a:srgbClr val="000000"/>
                </a:solidFill>
                <a:latin typeface="黑体" panose="02010609060101010101" pitchFamily="49" charset="-122"/>
                <a:ea typeface="黑体" panose="02010609060101010101" pitchFamily="49" charset="-122"/>
              </a:rPr>
              <a:t>4</a:t>
            </a:r>
            <a:r>
              <a:rPr lang="zh-CN" altLang="en-US" sz="2400" b="1">
                <a:solidFill>
                  <a:srgbClr val="000000"/>
                </a:solidFill>
                <a:latin typeface="黑体" panose="02010609060101010101" pitchFamily="49" charset="-122"/>
                <a:ea typeface="黑体" panose="02010609060101010101" pitchFamily="49" charset="-122"/>
              </a:rPr>
              <a:t>个字节，共占</a:t>
            </a:r>
            <a:r>
              <a:rPr lang="en-US" altLang="zh-CN" sz="2400" b="1">
                <a:solidFill>
                  <a:srgbClr val="000000"/>
                </a:solidFill>
                <a:latin typeface="黑体" panose="02010609060101010101" pitchFamily="49" charset="-122"/>
                <a:ea typeface="黑体" panose="02010609060101010101" pitchFamily="49" charset="-122"/>
              </a:rPr>
              <a:t>4KB</a:t>
            </a:r>
            <a:r>
              <a:rPr lang="zh-CN" altLang="en-US" sz="2400" b="1">
                <a:solidFill>
                  <a:srgbClr val="000000"/>
                </a:solidFill>
                <a:latin typeface="黑体" panose="02010609060101010101" pitchFamily="49" charset="-122"/>
                <a:ea typeface="黑体" panose="02010609060101010101" pitchFamily="49" charset="-122"/>
              </a:rPr>
              <a:t>内存；第二级再用</a:t>
            </a:r>
            <a:r>
              <a:rPr lang="en-US" altLang="zh-CN" sz="2400" b="1">
                <a:solidFill>
                  <a:srgbClr val="000000"/>
                </a:solidFill>
                <a:latin typeface="黑体" panose="02010609060101010101" pitchFamily="49" charset="-122"/>
                <a:ea typeface="黑体" panose="02010609060101010101" pitchFamily="49" charset="-122"/>
              </a:rPr>
              <a:t>210</a:t>
            </a:r>
            <a:r>
              <a:rPr lang="zh-CN" altLang="en-US" sz="2400" b="1">
                <a:solidFill>
                  <a:srgbClr val="000000"/>
                </a:solidFill>
                <a:latin typeface="黑体" panose="02010609060101010101" pitchFamily="49" charset="-122"/>
                <a:ea typeface="黑体" panose="02010609060101010101" pitchFamily="49" charset="-122"/>
              </a:rPr>
              <a:t>个表项构成页表，每项</a:t>
            </a:r>
            <a:r>
              <a:rPr lang="en-US" altLang="zh-CN" sz="2400" b="1">
                <a:solidFill>
                  <a:srgbClr val="000000"/>
                </a:solidFill>
                <a:latin typeface="黑体" panose="02010609060101010101" pitchFamily="49" charset="-122"/>
                <a:ea typeface="黑体" panose="02010609060101010101" pitchFamily="49" charset="-122"/>
              </a:rPr>
              <a:t>4</a:t>
            </a:r>
            <a:r>
              <a:rPr lang="zh-CN" altLang="en-US" sz="2400" b="1">
                <a:solidFill>
                  <a:srgbClr val="000000"/>
                </a:solidFill>
                <a:latin typeface="黑体" panose="02010609060101010101" pitchFamily="49" charset="-122"/>
                <a:ea typeface="黑体" panose="02010609060101010101" pitchFamily="49" charset="-122"/>
              </a:rPr>
              <a:t>字节，共占</a:t>
            </a:r>
            <a:r>
              <a:rPr lang="en-US" altLang="zh-CN" sz="2400" b="1">
                <a:solidFill>
                  <a:srgbClr val="000000"/>
                </a:solidFill>
                <a:latin typeface="黑体" panose="02010609060101010101" pitchFamily="49" charset="-122"/>
                <a:ea typeface="黑体" panose="02010609060101010101" pitchFamily="49" charset="-122"/>
              </a:rPr>
              <a:t>4KB</a:t>
            </a:r>
            <a:r>
              <a:rPr lang="zh-CN" altLang="en-US" sz="2400" b="1">
                <a:solidFill>
                  <a:srgbClr val="000000"/>
                </a:solidFill>
                <a:latin typeface="黑体" panose="02010609060101010101" pitchFamily="49" charset="-122"/>
                <a:ea typeface="黑体" panose="02010609060101010101" pitchFamily="49" charset="-122"/>
              </a:rPr>
              <a:t>内存。 </a:t>
            </a:r>
          </a:p>
          <a:p>
            <a:pPr eaLnBrk="1" hangingPunct="1">
              <a:lnSpc>
                <a:spcPct val="140000"/>
              </a:lnSpc>
              <a:spcBef>
                <a:spcPct val="20000"/>
              </a:spcBef>
              <a:buClr>
                <a:schemeClr val="tx2"/>
              </a:buClr>
              <a:buSzPct val="50000"/>
              <a:buFont typeface="Wingdings 2" panose="05020102010507070707" pitchFamily="18" charset="2"/>
              <a:buChar char="ß"/>
            </a:pPr>
            <a:endParaRPr lang="en-US" altLang="zh-CN" sz="2400">
              <a:solidFill>
                <a:schemeClr val="bg1"/>
              </a:solidFill>
              <a:ea typeface="黑体" panose="02010609060101010101" pitchFamily="49" charset="-122"/>
            </a:endParaRPr>
          </a:p>
        </p:txBody>
      </p:sp>
    </p:spTree>
    <p:extLst>
      <p:ext uri="{BB962C8B-B14F-4D97-AF65-F5344CB8AC3E}">
        <p14:creationId xmlns:p14="http://schemas.microsoft.com/office/powerpoint/2010/main" val="186117726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E8B8E94D-046D-4D80-A56D-E2B9A95F3534}"/>
              </a:ext>
            </a:extLst>
          </p:cNvPr>
          <p:cNvSpPr>
            <a:spLocks noChangeArrowheads="1"/>
          </p:cNvSpPr>
          <p:nvPr/>
        </p:nvSpPr>
        <p:spPr bwMode="auto">
          <a:xfrm>
            <a:off x="1631951" y="1462088"/>
            <a:ext cx="6119813"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zh-CN" sz="2800" b="1">
                <a:solidFill>
                  <a:srgbClr val="C00000"/>
                </a:solidFill>
                <a:ea typeface="宋体" panose="02010600030101010101" pitchFamily="2" charset="-122"/>
              </a:rPr>
              <a:t>第</a:t>
            </a:r>
            <a:r>
              <a:rPr lang="zh-CN" altLang="en-US" sz="2800" b="1">
                <a:solidFill>
                  <a:srgbClr val="C00000"/>
                </a:solidFill>
                <a:ea typeface="宋体" panose="02010600030101010101" pitchFamily="2" charset="-122"/>
              </a:rPr>
              <a:t>五</a:t>
            </a:r>
            <a:r>
              <a:rPr lang="zh-CN" altLang="zh-CN" sz="2800" b="1">
                <a:solidFill>
                  <a:srgbClr val="C00000"/>
                </a:solidFill>
                <a:ea typeface="宋体" panose="02010600030101010101" pitchFamily="2" charset="-122"/>
              </a:rPr>
              <a:t>代</a:t>
            </a:r>
            <a:r>
              <a:rPr lang="zh-CN" altLang="en-US" sz="2800" b="1">
                <a:solidFill>
                  <a:srgbClr val="C00000"/>
                </a:solidFill>
                <a:ea typeface="宋体" panose="02010600030101010101" pitchFamily="2" charset="-122"/>
              </a:rPr>
              <a:t>处理器</a:t>
            </a:r>
            <a:r>
              <a:rPr lang="en-US" altLang="zh-CN" sz="2800" b="1">
                <a:solidFill>
                  <a:srgbClr val="C00000"/>
                </a:solidFill>
                <a:ea typeface="宋体" panose="02010600030101010101" pitchFamily="2" charset="-122"/>
              </a:rPr>
              <a:t>(1993</a:t>
            </a:r>
            <a:r>
              <a:rPr lang="zh-CN" altLang="en-US" sz="2800" b="1">
                <a:solidFill>
                  <a:srgbClr val="C00000"/>
                </a:solidFill>
                <a:ea typeface="宋体" panose="02010600030101010101" pitchFamily="2" charset="-122"/>
              </a:rPr>
              <a:t>～</a:t>
            </a:r>
            <a:r>
              <a:rPr lang="en-US" altLang="zh-CN" sz="2800" b="1">
                <a:solidFill>
                  <a:srgbClr val="C00000"/>
                </a:solidFill>
                <a:ea typeface="宋体" panose="02010600030101010101" pitchFamily="2" charset="-122"/>
              </a:rPr>
              <a:t>1994</a:t>
            </a:r>
            <a:r>
              <a:rPr lang="zh-CN" altLang="en-US" sz="2800" b="1">
                <a:solidFill>
                  <a:srgbClr val="C00000"/>
                </a:solidFill>
                <a:ea typeface="宋体" panose="02010600030101010101" pitchFamily="2" charset="-122"/>
              </a:rPr>
              <a:t>年</a:t>
            </a:r>
            <a:r>
              <a:rPr lang="en-US" altLang="zh-CN" sz="2800" b="1">
                <a:solidFill>
                  <a:srgbClr val="C00000"/>
                </a:solidFill>
                <a:ea typeface="宋体" panose="02010600030101010101" pitchFamily="2" charset="-122"/>
              </a:rPr>
              <a:t>)</a:t>
            </a:r>
          </a:p>
          <a:p>
            <a:pPr fontAlgn="base">
              <a:spcBef>
                <a:spcPct val="0"/>
              </a:spcBef>
              <a:spcAft>
                <a:spcPct val="0"/>
              </a:spcAft>
              <a:buClrTx/>
              <a:buSzTx/>
              <a:buNone/>
            </a:pPr>
            <a:r>
              <a:rPr lang="zh-CN" altLang="zh-CN" sz="1800" b="1">
                <a:solidFill>
                  <a:prstClr val="black"/>
                </a:solidFill>
                <a:latin typeface="宋体" panose="02010600030101010101" pitchFamily="2" charset="-122"/>
                <a:ea typeface="宋体" panose="02010600030101010101" pitchFamily="2" charset="-122"/>
              </a:rPr>
              <a:t>第五代是微处理器从</a:t>
            </a:r>
            <a:r>
              <a:rPr lang="en-US" altLang="zh-CN" sz="1800" b="1">
                <a:solidFill>
                  <a:prstClr val="black"/>
                </a:solidFill>
                <a:latin typeface="宋体" panose="02010600030101010101" pitchFamily="2" charset="-122"/>
                <a:ea typeface="宋体" panose="02010600030101010101" pitchFamily="2" charset="-122"/>
              </a:rPr>
              <a:t>32</a:t>
            </a:r>
            <a:r>
              <a:rPr lang="zh-CN" altLang="zh-CN" sz="1800" b="1">
                <a:solidFill>
                  <a:prstClr val="black"/>
                </a:solidFill>
                <a:latin typeface="宋体" panose="02010600030101010101" pitchFamily="2" charset="-122"/>
                <a:ea typeface="宋体" panose="02010600030101010101" pitchFamily="2" charset="-122"/>
              </a:rPr>
              <a:t>位向</a:t>
            </a:r>
            <a:r>
              <a:rPr lang="en-US" altLang="zh-CN" sz="1800" b="1">
                <a:solidFill>
                  <a:prstClr val="black"/>
                </a:solidFill>
                <a:latin typeface="宋体" panose="02010600030101010101" pitchFamily="2" charset="-122"/>
                <a:ea typeface="宋体" panose="02010600030101010101" pitchFamily="2" charset="-122"/>
              </a:rPr>
              <a:t>64</a:t>
            </a:r>
            <a:r>
              <a:rPr lang="zh-CN" altLang="zh-CN" sz="1800" b="1">
                <a:solidFill>
                  <a:prstClr val="black"/>
                </a:solidFill>
                <a:latin typeface="宋体" panose="02010600030101010101" pitchFamily="2" charset="-122"/>
                <a:ea typeface="宋体" panose="02010600030101010101" pitchFamily="2" charset="-122"/>
              </a:rPr>
              <a:t>位过渡的时期</a:t>
            </a:r>
            <a:r>
              <a:rPr lang="zh-CN" altLang="en-US" sz="1800" b="1">
                <a:solidFill>
                  <a:prstClr val="black"/>
                </a:solidFill>
                <a:latin typeface="宋体" panose="02010600030101010101" pitchFamily="2" charset="-122"/>
                <a:ea typeface="宋体" panose="02010600030101010101" pitchFamily="2" charset="-122"/>
              </a:rPr>
              <a:t>，</a:t>
            </a:r>
            <a:r>
              <a:rPr lang="zh-CN" altLang="zh-CN" sz="1800" b="1">
                <a:solidFill>
                  <a:prstClr val="black"/>
                </a:solidFill>
                <a:latin typeface="宋体" panose="02010600030101010101" pitchFamily="2" charset="-122"/>
                <a:ea typeface="宋体" panose="02010600030101010101" pitchFamily="2" charset="-122"/>
              </a:rPr>
              <a:t>典型产品是</a:t>
            </a:r>
            <a:r>
              <a:rPr lang="en-US" altLang="zh-CN" sz="1800" b="1">
                <a:solidFill>
                  <a:prstClr val="black"/>
                </a:solidFill>
                <a:latin typeface="宋体" panose="02010600030101010101" pitchFamily="2" charset="-122"/>
                <a:ea typeface="宋体" panose="02010600030101010101" pitchFamily="2" charset="-122"/>
              </a:rPr>
              <a:t>1993</a:t>
            </a:r>
            <a:r>
              <a:rPr lang="zh-CN" altLang="zh-CN" sz="1800" b="1">
                <a:solidFill>
                  <a:prstClr val="black"/>
                </a:solidFill>
                <a:latin typeface="宋体" panose="02010600030101010101" pitchFamily="2" charset="-122"/>
                <a:ea typeface="宋体" panose="02010600030101010101" pitchFamily="2" charset="-122"/>
              </a:rPr>
              <a:t>年</a:t>
            </a:r>
            <a:r>
              <a:rPr lang="en-US" altLang="zh-CN" sz="1800" b="1">
                <a:solidFill>
                  <a:prstClr val="black"/>
                </a:solidFill>
                <a:latin typeface="宋体" panose="02010600030101010101" pitchFamily="2" charset="-122"/>
                <a:ea typeface="宋体" panose="02010600030101010101" pitchFamily="2" charset="-122"/>
              </a:rPr>
              <a:t>Intel</a:t>
            </a:r>
            <a:r>
              <a:rPr lang="zh-CN" altLang="zh-CN" sz="1800" b="1">
                <a:solidFill>
                  <a:prstClr val="black"/>
                </a:solidFill>
                <a:latin typeface="宋体" panose="02010600030101010101" pitchFamily="2" charset="-122"/>
                <a:ea typeface="宋体" panose="02010600030101010101" pitchFamily="2" charset="-122"/>
              </a:rPr>
              <a:t>的奔腾</a:t>
            </a:r>
            <a:r>
              <a:rPr lang="en-US" altLang="zh-CN" sz="1800" b="1">
                <a:solidFill>
                  <a:prstClr val="black"/>
                </a:solidFill>
                <a:latin typeface="宋体" panose="02010600030101010101" pitchFamily="2" charset="-122"/>
                <a:ea typeface="宋体" panose="02010600030101010101" pitchFamily="2" charset="-122"/>
              </a:rPr>
              <a:t>Pentium </a:t>
            </a:r>
            <a:r>
              <a:rPr lang="zh-CN" altLang="en-US" sz="1800" b="1">
                <a:solidFill>
                  <a:prstClr val="black"/>
                </a:solidFill>
                <a:latin typeface="宋体" panose="02010600030101010101" pitchFamily="2" charset="-122"/>
                <a:ea typeface="宋体" panose="02010600030101010101" pitchFamily="2" charset="-122"/>
              </a:rPr>
              <a:t>。</a:t>
            </a:r>
            <a:endParaRPr kumimoji="1" lang="zh-CN" altLang="en-US" sz="1800" b="1">
              <a:solidFill>
                <a:prstClr val="black"/>
              </a:solidFill>
              <a:latin typeface="宋体" panose="02010600030101010101" pitchFamily="2" charset="-122"/>
              <a:ea typeface="宋体" panose="02010600030101010101" pitchFamily="2" charset="-122"/>
            </a:endParaRPr>
          </a:p>
        </p:txBody>
      </p:sp>
      <p:sp>
        <p:nvSpPr>
          <p:cNvPr id="5" name="Rectangle 5">
            <a:extLst>
              <a:ext uri="{FF2B5EF4-FFF2-40B4-BE49-F238E27FC236}">
                <a16:creationId xmlns:a16="http://schemas.microsoft.com/office/drawing/2014/main" id="{5C2E6855-4A4D-42FB-806C-40E0FD2CF71C}"/>
              </a:ext>
            </a:extLst>
          </p:cNvPr>
          <p:cNvSpPr>
            <a:spLocks noChangeArrowheads="1"/>
          </p:cNvSpPr>
          <p:nvPr/>
        </p:nvSpPr>
        <p:spPr bwMode="auto">
          <a:xfrm>
            <a:off x="1671639" y="2679701"/>
            <a:ext cx="5648325"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zh-CN" sz="2800" b="1">
                <a:solidFill>
                  <a:srgbClr val="C00000"/>
                </a:solidFill>
                <a:ea typeface="宋体" panose="02010600030101010101" pitchFamily="2" charset="-122"/>
              </a:rPr>
              <a:t>第</a:t>
            </a:r>
            <a:r>
              <a:rPr lang="zh-CN" altLang="en-US" sz="2800" b="1">
                <a:solidFill>
                  <a:srgbClr val="C00000"/>
                </a:solidFill>
                <a:ea typeface="宋体" panose="02010600030101010101" pitchFamily="2" charset="-122"/>
              </a:rPr>
              <a:t>六</a:t>
            </a:r>
            <a:r>
              <a:rPr lang="zh-CN" altLang="zh-CN" sz="2800" b="1">
                <a:solidFill>
                  <a:srgbClr val="C00000"/>
                </a:solidFill>
                <a:ea typeface="宋体" panose="02010600030101010101" pitchFamily="2" charset="-122"/>
              </a:rPr>
              <a:t>代</a:t>
            </a:r>
            <a:r>
              <a:rPr lang="zh-CN" altLang="en-US" sz="2800" b="1">
                <a:solidFill>
                  <a:srgbClr val="C00000"/>
                </a:solidFill>
                <a:ea typeface="宋体" panose="02010600030101010101" pitchFamily="2" charset="-122"/>
              </a:rPr>
              <a:t>处理器</a:t>
            </a:r>
            <a:r>
              <a:rPr lang="en-US" altLang="zh-CN" sz="2800" b="1">
                <a:solidFill>
                  <a:srgbClr val="C00000"/>
                </a:solidFill>
                <a:ea typeface="宋体" panose="02010600030101010101" pitchFamily="2" charset="-122"/>
              </a:rPr>
              <a:t>(1995</a:t>
            </a:r>
            <a:r>
              <a:rPr lang="zh-CN" altLang="en-US" sz="2800" b="1">
                <a:solidFill>
                  <a:srgbClr val="C00000"/>
                </a:solidFill>
                <a:ea typeface="宋体" panose="02010600030101010101" pitchFamily="2" charset="-122"/>
              </a:rPr>
              <a:t>～</a:t>
            </a:r>
            <a:r>
              <a:rPr lang="en-US" altLang="zh-CN" sz="2800" b="1">
                <a:solidFill>
                  <a:srgbClr val="C00000"/>
                </a:solidFill>
                <a:ea typeface="宋体" panose="02010600030101010101" pitchFamily="2" charset="-122"/>
              </a:rPr>
              <a:t>2004</a:t>
            </a:r>
            <a:r>
              <a:rPr lang="zh-CN" altLang="en-US" sz="2800" b="1">
                <a:solidFill>
                  <a:srgbClr val="C00000"/>
                </a:solidFill>
                <a:ea typeface="宋体" panose="02010600030101010101" pitchFamily="2" charset="-122"/>
              </a:rPr>
              <a:t>年</a:t>
            </a:r>
            <a:r>
              <a:rPr lang="en-US" altLang="zh-CN" sz="2800" b="1">
                <a:solidFill>
                  <a:srgbClr val="C00000"/>
                </a:solidFill>
                <a:ea typeface="宋体" panose="02010600030101010101" pitchFamily="2" charset="-122"/>
              </a:rPr>
              <a:t>)</a:t>
            </a:r>
            <a:br>
              <a:rPr lang="en-US" altLang="zh-CN" sz="2800">
                <a:solidFill>
                  <a:srgbClr val="C00000"/>
                </a:solidFill>
                <a:ea typeface="宋体" panose="02010600030101010101" pitchFamily="2" charset="-122"/>
              </a:rPr>
            </a:br>
            <a:r>
              <a:rPr lang="zh-CN" altLang="zh-CN" sz="1800" b="1">
                <a:solidFill>
                  <a:prstClr val="black"/>
                </a:solidFill>
                <a:latin typeface="宋体" panose="02010600030101010101" pitchFamily="2" charset="-122"/>
                <a:ea typeface="宋体" panose="02010600030101010101" pitchFamily="2" charset="-122"/>
              </a:rPr>
              <a:t>第六代微处理器的典型产品是</a:t>
            </a:r>
            <a:r>
              <a:rPr lang="en-US" altLang="zh-CN" sz="1800" b="1">
                <a:solidFill>
                  <a:prstClr val="black"/>
                </a:solidFill>
                <a:latin typeface="宋体" panose="02010600030101010101" pitchFamily="2" charset="-122"/>
                <a:ea typeface="宋体" panose="02010600030101010101" pitchFamily="2" charset="-122"/>
              </a:rPr>
              <a:t>Intel</a:t>
            </a:r>
            <a:r>
              <a:rPr lang="zh-CN" altLang="zh-CN" sz="1800" b="1">
                <a:solidFill>
                  <a:prstClr val="black"/>
                </a:solidFill>
                <a:latin typeface="宋体" panose="02010600030101010101" pitchFamily="2" charset="-122"/>
                <a:ea typeface="宋体" panose="02010600030101010101" pitchFamily="2" charset="-122"/>
              </a:rPr>
              <a:t>公司的</a:t>
            </a:r>
            <a:r>
              <a:rPr lang="en-US" altLang="zh-CN" sz="1800" b="1">
                <a:solidFill>
                  <a:prstClr val="black"/>
                </a:solidFill>
                <a:latin typeface="宋体" panose="02010600030101010101" pitchFamily="2" charset="-122"/>
                <a:ea typeface="宋体" panose="02010600030101010101" pitchFamily="2" charset="-122"/>
              </a:rPr>
              <a:t>Pentium Pro</a:t>
            </a:r>
            <a:r>
              <a:rPr lang="zh-CN" altLang="zh-CN" sz="1800" b="1">
                <a:solidFill>
                  <a:prstClr val="black"/>
                </a:solidFill>
                <a:latin typeface="宋体" panose="02010600030101010101" pitchFamily="2" charset="-122"/>
                <a:ea typeface="宋体" panose="02010600030101010101" pitchFamily="2" charset="-122"/>
              </a:rPr>
              <a:t>（高性能奔腾）</a:t>
            </a:r>
            <a:r>
              <a:rPr lang="zh-CN" altLang="en-US" sz="1800" b="1">
                <a:solidFill>
                  <a:prstClr val="black"/>
                </a:solidFill>
                <a:latin typeface="宋体" panose="02010600030101010101" pitchFamily="2" charset="-122"/>
                <a:ea typeface="宋体" panose="02010600030101010101" pitchFamily="2" charset="-122"/>
              </a:rPr>
              <a:t>、</a:t>
            </a:r>
            <a:r>
              <a:rPr lang="en-US" altLang="zh-CN" sz="1800" b="1">
                <a:solidFill>
                  <a:prstClr val="black"/>
                </a:solidFill>
                <a:latin typeface="宋体" panose="02010600030101010101" pitchFamily="2" charset="-122"/>
                <a:ea typeface="宋体" panose="02010600030101010101" pitchFamily="2" charset="-122"/>
              </a:rPr>
              <a:t>Pentium II- Pentium IV</a:t>
            </a:r>
            <a:r>
              <a:rPr lang="zh-CN" altLang="en-US" sz="1800" b="1">
                <a:solidFill>
                  <a:prstClr val="black"/>
                </a:solidFill>
                <a:latin typeface="宋体" panose="02010600030101010101" pitchFamily="2" charset="-122"/>
                <a:ea typeface="宋体" panose="02010600030101010101" pitchFamily="2" charset="-122"/>
              </a:rPr>
              <a:t>。第六代</a:t>
            </a:r>
            <a:r>
              <a:rPr lang="en-US" altLang="zh-CN" sz="1800" b="1">
                <a:solidFill>
                  <a:prstClr val="black"/>
                </a:solidFill>
                <a:latin typeface="宋体" panose="02010600030101010101" pitchFamily="2" charset="-122"/>
                <a:ea typeface="宋体" panose="02010600030101010101" pitchFamily="2" charset="-122"/>
              </a:rPr>
              <a:t>CPU</a:t>
            </a:r>
            <a:r>
              <a:rPr lang="zh-CN" altLang="en-US" sz="1800" b="1">
                <a:solidFill>
                  <a:prstClr val="black"/>
                </a:solidFill>
                <a:latin typeface="宋体" panose="02010600030101010101" pitchFamily="2" charset="-122"/>
                <a:ea typeface="宋体" panose="02010600030101010101" pitchFamily="2" charset="-122"/>
              </a:rPr>
              <a:t>的特征是拥有超级流水线，主频高但发热量大。</a:t>
            </a:r>
          </a:p>
        </p:txBody>
      </p:sp>
      <p:sp>
        <p:nvSpPr>
          <p:cNvPr id="6" name="Rectangle 5">
            <a:extLst>
              <a:ext uri="{FF2B5EF4-FFF2-40B4-BE49-F238E27FC236}">
                <a16:creationId xmlns:a16="http://schemas.microsoft.com/office/drawing/2014/main" id="{35D18D3A-007F-4EFD-BCC8-275414E08B0B}"/>
              </a:ext>
            </a:extLst>
          </p:cNvPr>
          <p:cNvSpPr>
            <a:spLocks noChangeArrowheads="1"/>
          </p:cNvSpPr>
          <p:nvPr/>
        </p:nvSpPr>
        <p:spPr bwMode="auto">
          <a:xfrm>
            <a:off x="1689101" y="4149726"/>
            <a:ext cx="5991225"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zh-CN" altLang="zh-CN" sz="2800" b="1">
                <a:solidFill>
                  <a:srgbClr val="C00000"/>
                </a:solidFill>
                <a:ea typeface="宋体" panose="02010600030101010101" pitchFamily="2" charset="-122"/>
              </a:rPr>
              <a:t>第</a:t>
            </a:r>
            <a:r>
              <a:rPr lang="zh-CN" altLang="en-US" sz="2800" b="1">
                <a:solidFill>
                  <a:srgbClr val="C00000"/>
                </a:solidFill>
                <a:ea typeface="宋体" panose="02010600030101010101" pitchFamily="2" charset="-122"/>
              </a:rPr>
              <a:t>七</a:t>
            </a:r>
            <a:r>
              <a:rPr lang="zh-CN" altLang="zh-CN" sz="2800" b="1">
                <a:solidFill>
                  <a:srgbClr val="C00000"/>
                </a:solidFill>
                <a:ea typeface="宋体" panose="02010600030101010101" pitchFamily="2" charset="-122"/>
              </a:rPr>
              <a:t>代</a:t>
            </a:r>
            <a:r>
              <a:rPr lang="zh-CN" altLang="en-US" sz="2800" b="1">
                <a:solidFill>
                  <a:srgbClr val="C00000"/>
                </a:solidFill>
                <a:ea typeface="宋体" panose="02010600030101010101" pitchFamily="2" charset="-122"/>
              </a:rPr>
              <a:t>处理器</a:t>
            </a:r>
            <a:r>
              <a:rPr lang="en-US" altLang="zh-CN" sz="2800" b="1">
                <a:solidFill>
                  <a:srgbClr val="C00000"/>
                </a:solidFill>
                <a:ea typeface="宋体" panose="02010600030101010101" pitchFamily="2" charset="-122"/>
              </a:rPr>
              <a:t>(2005</a:t>
            </a:r>
            <a:r>
              <a:rPr lang="zh-CN" altLang="en-US" sz="2800" b="1">
                <a:solidFill>
                  <a:srgbClr val="C00000"/>
                </a:solidFill>
                <a:ea typeface="宋体" panose="02010600030101010101" pitchFamily="2" charset="-122"/>
              </a:rPr>
              <a:t>～</a:t>
            </a:r>
            <a:r>
              <a:rPr lang="en-US" altLang="zh-CN" sz="2800" b="1">
                <a:solidFill>
                  <a:srgbClr val="C00000"/>
                </a:solidFill>
                <a:ea typeface="宋体" panose="02010600030101010101" pitchFamily="2" charset="-122"/>
              </a:rPr>
              <a:t>)</a:t>
            </a:r>
            <a:br>
              <a:rPr lang="en-US" altLang="zh-CN" sz="2800">
                <a:solidFill>
                  <a:srgbClr val="C00000"/>
                </a:solidFill>
                <a:ea typeface="宋体" panose="02010600030101010101" pitchFamily="2" charset="-122"/>
              </a:rPr>
            </a:br>
            <a:r>
              <a:rPr lang="zh-CN" altLang="en-US" sz="1800" b="1">
                <a:solidFill>
                  <a:prstClr val="black"/>
                </a:solidFill>
                <a:latin typeface="宋体" panose="02010600030101010101" pitchFamily="2" charset="-122"/>
                <a:ea typeface="宋体" panose="02010600030101010101" pitchFamily="2" charset="-122"/>
              </a:rPr>
              <a:t>处理器进入多核时代，拥有多核心、多线程的处理器具有速度快、功耗低的特点。典型产品</a:t>
            </a:r>
            <a:r>
              <a:rPr lang="en-US" altLang="zh-CN" sz="1800" b="1">
                <a:solidFill>
                  <a:prstClr val="black"/>
                </a:solidFill>
                <a:latin typeface="宋体" panose="02010600030101010101" pitchFamily="2" charset="-122"/>
                <a:ea typeface="宋体" panose="02010600030101010101" pitchFamily="2" charset="-122"/>
              </a:rPr>
              <a:t>Intel</a:t>
            </a:r>
            <a:r>
              <a:rPr lang="zh-CN" altLang="en-US" sz="1800" b="1">
                <a:solidFill>
                  <a:prstClr val="black"/>
                </a:solidFill>
                <a:latin typeface="宋体" panose="02010600030101010101" pitchFamily="2" charset="-122"/>
                <a:ea typeface="宋体" panose="02010600030101010101" pitchFamily="2" charset="-122"/>
              </a:rPr>
              <a:t>酷睿</a:t>
            </a:r>
            <a:r>
              <a:rPr lang="en-US" altLang="zh-CN" sz="1800" b="1">
                <a:solidFill>
                  <a:prstClr val="black"/>
                </a:solidFill>
                <a:latin typeface="宋体" panose="02010600030101010101" pitchFamily="2" charset="-122"/>
                <a:ea typeface="宋体" panose="02010600030101010101" pitchFamily="2" charset="-122"/>
              </a:rPr>
              <a:t>Core 2 Duo</a:t>
            </a:r>
            <a:r>
              <a:rPr lang="zh-CN" altLang="en-US" sz="1800" b="1">
                <a:solidFill>
                  <a:prstClr val="black"/>
                </a:solidFill>
                <a:latin typeface="宋体" panose="02010600030101010101" pitchFamily="2" charset="-122"/>
                <a:ea typeface="宋体" panose="02010600030101010101" pitchFamily="2" charset="-122"/>
              </a:rPr>
              <a:t>、酷睿</a:t>
            </a:r>
            <a:r>
              <a:rPr lang="en-US" altLang="zh-CN" sz="1800" b="1">
                <a:solidFill>
                  <a:prstClr val="black"/>
                </a:solidFill>
                <a:latin typeface="宋体" panose="02010600030101010101" pitchFamily="2" charset="-122"/>
                <a:ea typeface="宋体" panose="02010600030101010101" pitchFamily="2" charset="-122"/>
              </a:rPr>
              <a:t>i3</a:t>
            </a:r>
            <a:r>
              <a:rPr lang="zh-CN" altLang="en-US" sz="1800" b="1">
                <a:solidFill>
                  <a:prstClr val="black"/>
                </a:solidFill>
                <a:latin typeface="宋体" panose="02010600030101010101" pitchFamily="2" charset="-122"/>
                <a:ea typeface="宋体" panose="02010600030101010101" pitchFamily="2" charset="-122"/>
              </a:rPr>
              <a:t>、</a:t>
            </a:r>
            <a:r>
              <a:rPr lang="en-US" altLang="zh-CN" sz="1800" b="1">
                <a:solidFill>
                  <a:prstClr val="black"/>
                </a:solidFill>
                <a:latin typeface="宋体" panose="02010600030101010101" pitchFamily="2" charset="-122"/>
                <a:ea typeface="宋体" panose="02010600030101010101" pitchFamily="2" charset="-122"/>
              </a:rPr>
              <a:t>i5</a:t>
            </a:r>
            <a:r>
              <a:rPr lang="zh-CN" altLang="en-US" sz="1800" b="1">
                <a:solidFill>
                  <a:prstClr val="black"/>
                </a:solidFill>
                <a:latin typeface="宋体" panose="02010600030101010101" pitchFamily="2" charset="-122"/>
                <a:ea typeface="宋体" panose="02010600030101010101" pitchFamily="2" charset="-122"/>
              </a:rPr>
              <a:t>、</a:t>
            </a:r>
            <a:r>
              <a:rPr lang="en-US" altLang="zh-CN" sz="1800" b="1">
                <a:solidFill>
                  <a:prstClr val="black"/>
                </a:solidFill>
                <a:latin typeface="宋体" panose="02010600030101010101" pitchFamily="2" charset="-122"/>
                <a:ea typeface="宋体" panose="02010600030101010101" pitchFamily="2" charset="-122"/>
              </a:rPr>
              <a:t>i7</a:t>
            </a:r>
            <a:r>
              <a:rPr lang="zh-CN" altLang="en-US" sz="1800" b="1">
                <a:solidFill>
                  <a:prstClr val="black"/>
                </a:solidFill>
                <a:latin typeface="宋体" panose="02010600030101010101" pitchFamily="2" charset="-122"/>
                <a:ea typeface="宋体" panose="02010600030101010101" pitchFamily="2" charset="-122"/>
              </a:rPr>
              <a:t>等。</a:t>
            </a:r>
            <a:endParaRPr kumimoji="1" lang="zh-CN" altLang="en-US" sz="1800">
              <a:solidFill>
                <a:prstClr val="black"/>
              </a:solidFill>
              <a:latin typeface="黑体" panose="02010609060101010101" pitchFamily="49" charset="-122"/>
              <a:ea typeface="黑体" panose="02010609060101010101" pitchFamily="49" charset="-122"/>
            </a:endParaRPr>
          </a:p>
        </p:txBody>
      </p:sp>
      <p:pic>
        <p:nvPicPr>
          <p:cNvPr id="38915" name="Picture 3">
            <a:extLst>
              <a:ext uri="{FF2B5EF4-FFF2-40B4-BE49-F238E27FC236}">
                <a16:creationId xmlns:a16="http://schemas.microsoft.com/office/drawing/2014/main" id="{7C9C6BA6-4DB1-4EE2-8538-D37D61CBA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25" y="44451"/>
            <a:ext cx="2592388"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6" name="Picture 4">
            <a:extLst>
              <a:ext uri="{FF2B5EF4-FFF2-40B4-BE49-F238E27FC236}">
                <a16:creationId xmlns:a16="http://schemas.microsoft.com/office/drawing/2014/main" id="{1DAF8A49-D413-47E3-B07A-CBD226055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0051" y="2262188"/>
            <a:ext cx="2468563"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7" name="Picture 5">
            <a:extLst>
              <a:ext uri="{FF2B5EF4-FFF2-40B4-BE49-F238E27FC236}">
                <a16:creationId xmlns:a16="http://schemas.microsoft.com/office/drawing/2014/main" id="{1DDC870D-A6CE-4610-8523-C8BDE8F8D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4726" y="4575175"/>
            <a:ext cx="2017713"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8" name="Picture 6">
            <a:extLst>
              <a:ext uri="{FF2B5EF4-FFF2-40B4-BE49-F238E27FC236}">
                <a16:creationId xmlns:a16="http://schemas.microsoft.com/office/drawing/2014/main" id="{3F59837B-3074-4F06-B9A9-6398DA2A8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7800" y="5181601"/>
            <a:ext cx="19812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9" name="Text Box 2">
            <a:extLst>
              <a:ext uri="{FF2B5EF4-FFF2-40B4-BE49-F238E27FC236}">
                <a16:creationId xmlns:a16="http://schemas.microsoft.com/office/drawing/2014/main" id="{112AB7D9-8E4C-41B3-B279-A969C7773958}"/>
              </a:ext>
            </a:extLst>
          </p:cNvPr>
          <p:cNvSpPr txBox="1">
            <a:spLocks noChangeArrowheads="1"/>
          </p:cNvSpPr>
          <p:nvPr/>
        </p:nvSpPr>
        <p:spPr bwMode="auto">
          <a:xfrm>
            <a:off x="1524000" y="658813"/>
            <a:ext cx="6300788"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b="1">
                <a:solidFill>
                  <a:prstClr val="black"/>
                </a:solidFill>
                <a:latin typeface="Arial" panose="020B0604020202020204" pitchFamily="34" charset="0"/>
                <a:ea typeface="黑体" panose="02010609060101010101" pitchFamily="49" charset="-122"/>
              </a:rPr>
              <a:t>通用微处理器的发展</a:t>
            </a:r>
            <a:r>
              <a:rPr kumimoji="1" lang="en-US" altLang="zh-CN" b="1">
                <a:solidFill>
                  <a:prstClr val="black"/>
                </a:solidFill>
                <a:latin typeface="Arial" panose="020B0604020202020204" pitchFamily="34" charset="0"/>
                <a:ea typeface="黑体" panose="02010609060101010101" pitchFamily="49" charset="-122"/>
              </a:rPr>
              <a:t>(Intel</a:t>
            </a:r>
            <a:r>
              <a:rPr kumimoji="1" lang="zh-CN" altLang="en-US" b="1">
                <a:solidFill>
                  <a:prstClr val="black"/>
                </a:solidFill>
                <a:latin typeface="Arial" panose="020B0604020202020204" pitchFamily="34" charset="0"/>
                <a:ea typeface="黑体" panose="02010609060101010101" pitchFamily="49" charset="-122"/>
              </a:rPr>
              <a:t>系列</a:t>
            </a:r>
            <a:r>
              <a:rPr kumimoji="1" lang="en-US" altLang="zh-CN" b="1">
                <a:solidFill>
                  <a:prstClr val="black"/>
                </a:solidFill>
                <a:latin typeface="Arial" panose="020B0604020202020204" pitchFamily="34" charset="0"/>
                <a:ea typeface="黑体" panose="02010609060101010101" pitchFamily="49" charset="-122"/>
              </a:rPr>
              <a:t>)</a:t>
            </a:r>
            <a:endParaRPr kumimoji="1" lang="zh-CN" altLang="en-US" b="1">
              <a:solidFill>
                <a:prstClr val="black"/>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7501853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8915"/>
                                        </p:tgtEl>
                                        <p:attrNameLst>
                                          <p:attrName>style.visibility</p:attrName>
                                        </p:attrNameLst>
                                      </p:cBhvr>
                                      <p:to>
                                        <p:strVal val="visible"/>
                                      </p:to>
                                    </p:set>
                                    <p:animEffect transition="in" filter="fade">
                                      <p:cBhvr>
                                        <p:cTn id="10" dur="500"/>
                                        <p:tgtEl>
                                          <p:spTgt spid="389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8916"/>
                                        </p:tgtEl>
                                        <p:attrNameLst>
                                          <p:attrName>style.visibility</p:attrName>
                                        </p:attrNameLst>
                                      </p:cBhvr>
                                      <p:to>
                                        <p:strVal val="visible"/>
                                      </p:to>
                                    </p:set>
                                    <p:animEffect transition="in" filter="fade">
                                      <p:cBhvr>
                                        <p:cTn id="18" dur="500"/>
                                        <p:tgtEl>
                                          <p:spTgt spid="389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8918"/>
                                        </p:tgtEl>
                                        <p:attrNameLst>
                                          <p:attrName>style.visibility</p:attrName>
                                        </p:attrNameLst>
                                      </p:cBhvr>
                                      <p:to>
                                        <p:strVal val="visible"/>
                                      </p:to>
                                    </p:set>
                                    <p:animEffect transition="in" filter="fade">
                                      <p:cBhvr>
                                        <p:cTn id="26" dur="500"/>
                                        <p:tgtEl>
                                          <p:spTgt spid="38918"/>
                                        </p:tgtEl>
                                      </p:cBhvr>
                                    </p:animEffect>
                                  </p:childTnLst>
                                </p:cTn>
                              </p:par>
                              <p:par>
                                <p:cTn id="27" presetID="10" presetClass="entr" presetSubtype="0" fill="hold" nodeType="withEffect">
                                  <p:stCondLst>
                                    <p:cond delay="0"/>
                                  </p:stCondLst>
                                  <p:childTnLst>
                                    <p:set>
                                      <p:cBhvr>
                                        <p:cTn id="28" dur="1" fill="hold">
                                          <p:stCondLst>
                                            <p:cond delay="0"/>
                                          </p:stCondLst>
                                        </p:cTn>
                                        <p:tgtEl>
                                          <p:spTgt spid="38917"/>
                                        </p:tgtEl>
                                        <p:attrNameLst>
                                          <p:attrName>style.visibility</p:attrName>
                                        </p:attrNameLst>
                                      </p:cBhvr>
                                      <p:to>
                                        <p:strVal val="visible"/>
                                      </p:to>
                                    </p:set>
                                    <p:animEffect transition="in" filter="fade">
                                      <p:cBhvr>
                                        <p:cTn id="29" dur="500"/>
                                        <p:tgtEl>
                                          <p:spTgt spid="38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8DD56E2-4D7D-4538-BAE4-5D49E85C07A1}"/>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28675" name="Rectangle 4">
            <a:extLst>
              <a:ext uri="{FF2B5EF4-FFF2-40B4-BE49-F238E27FC236}">
                <a16:creationId xmlns:a16="http://schemas.microsoft.com/office/drawing/2014/main" id="{AF9A3125-1DCA-4499-9B6C-4788622A6531}"/>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28676" name="Rectangle 2">
            <a:extLst>
              <a:ext uri="{FF2B5EF4-FFF2-40B4-BE49-F238E27FC236}">
                <a16:creationId xmlns:a16="http://schemas.microsoft.com/office/drawing/2014/main" id="{C690FB1B-47EA-4EBE-9632-DAF305DFC4AC}"/>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solidFill>
                <a:srgbClr val="000000"/>
              </a:solidFill>
            </a:endParaRPr>
          </a:p>
        </p:txBody>
      </p:sp>
      <p:grpSp>
        <p:nvGrpSpPr>
          <p:cNvPr id="28677" name="Group 15">
            <a:extLst>
              <a:ext uri="{FF2B5EF4-FFF2-40B4-BE49-F238E27FC236}">
                <a16:creationId xmlns:a16="http://schemas.microsoft.com/office/drawing/2014/main" id="{A03BBE26-0143-4AA0-B16C-727AEC09853D}"/>
              </a:ext>
            </a:extLst>
          </p:cNvPr>
          <p:cNvGrpSpPr>
            <a:grpSpLocks/>
          </p:cNvGrpSpPr>
          <p:nvPr/>
        </p:nvGrpSpPr>
        <p:grpSpPr bwMode="auto">
          <a:xfrm>
            <a:off x="3863975" y="1"/>
            <a:ext cx="4103688" cy="792163"/>
            <a:chOff x="476" y="482"/>
            <a:chExt cx="2585" cy="499"/>
          </a:xfrm>
        </p:grpSpPr>
        <p:sp>
          <p:nvSpPr>
            <p:cNvPr id="28745" name="Rectangle 7">
              <a:extLst>
                <a:ext uri="{FF2B5EF4-FFF2-40B4-BE49-F238E27FC236}">
                  <a16:creationId xmlns:a16="http://schemas.microsoft.com/office/drawing/2014/main" id="{D8782A53-15B9-4BCA-AEF6-67DE634A5DE5}"/>
                </a:ext>
              </a:extLst>
            </p:cNvPr>
            <p:cNvSpPr>
              <a:spLocks noChangeArrowheads="1"/>
            </p:cNvSpPr>
            <p:nvPr/>
          </p:nvSpPr>
          <p:spPr bwMode="auto">
            <a:xfrm>
              <a:off x="476" y="730"/>
              <a:ext cx="771" cy="251"/>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b="1">
                  <a:ea typeface="黑体" panose="02010609060101010101" pitchFamily="49" charset="-122"/>
                </a:rPr>
                <a:t>段选择符</a:t>
              </a:r>
            </a:p>
          </p:txBody>
        </p:sp>
        <p:sp>
          <p:nvSpPr>
            <p:cNvPr id="28746" name="Rectangle 8">
              <a:extLst>
                <a:ext uri="{FF2B5EF4-FFF2-40B4-BE49-F238E27FC236}">
                  <a16:creationId xmlns:a16="http://schemas.microsoft.com/office/drawing/2014/main" id="{92423389-10B0-41F2-A727-0EDEF34B5098}"/>
                </a:ext>
              </a:extLst>
            </p:cNvPr>
            <p:cNvSpPr>
              <a:spLocks noChangeArrowheads="1"/>
            </p:cNvSpPr>
            <p:nvPr/>
          </p:nvSpPr>
          <p:spPr bwMode="auto">
            <a:xfrm>
              <a:off x="1247" y="730"/>
              <a:ext cx="260" cy="251"/>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b="1"/>
                <a:t>TI</a:t>
              </a:r>
            </a:p>
          </p:txBody>
        </p:sp>
        <p:sp>
          <p:nvSpPr>
            <p:cNvPr id="28747" name="Rectangle 9">
              <a:extLst>
                <a:ext uri="{FF2B5EF4-FFF2-40B4-BE49-F238E27FC236}">
                  <a16:creationId xmlns:a16="http://schemas.microsoft.com/office/drawing/2014/main" id="{8D661603-A9CA-4E8F-91F5-8D7598E22793}"/>
                </a:ext>
              </a:extLst>
            </p:cNvPr>
            <p:cNvSpPr>
              <a:spLocks noChangeArrowheads="1"/>
            </p:cNvSpPr>
            <p:nvPr/>
          </p:nvSpPr>
          <p:spPr bwMode="auto">
            <a:xfrm>
              <a:off x="1520" y="730"/>
              <a:ext cx="362" cy="251"/>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b="1"/>
                <a:t>RPL</a:t>
              </a:r>
            </a:p>
          </p:txBody>
        </p:sp>
        <p:sp>
          <p:nvSpPr>
            <p:cNvPr id="28748" name="Text Box 10">
              <a:extLst>
                <a:ext uri="{FF2B5EF4-FFF2-40B4-BE49-F238E27FC236}">
                  <a16:creationId xmlns:a16="http://schemas.microsoft.com/office/drawing/2014/main" id="{B4A40BA7-0312-4FA0-9A01-AE5504EA2AFA}"/>
                </a:ext>
              </a:extLst>
            </p:cNvPr>
            <p:cNvSpPr txBox="1">
              <a:spLocks noChangeArrowheads="1"/>
            </p:cNvSpPr>
            <p:nvPr/>
          </p:nvSpPr>
          <p:spPr bwMode="auto">
            <a:xfrm>
              <a:off x="476" y="482"/>
              <a:ext cx="13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b="1">
                  <a:solidFill>
                    <a:srgbClr val="0000FF"/>
                  </a:solidFill>
                  <a:latin typeface="Arial" panose="020B0604020202020204" pitchFamily="34" charset="0"/>
                </a:rPr>
                <a:t>15  …   3    2   1   0</a:t>
              </a:r>
            </a:p>
          </p:txBody>
        </p:sp>
        <p:sp>
          <p:nvSpPr>
            <p:cNvPr id="28749" name="Rectangle 12">
              <a:extLst>
                <a:ext uri="{FF2B5EF4-FFF2-40B4-BE49-F238E27FC236}">
                  <a16:creationId xmlns:a16="http://schemas.microsoft.com/office/drawing/2014/main" id="{B2654B83-07F2-4EE0-9D75-BB396D14BA43}"/>
                </a:ext>
              </a:extLst>
            </p:cNvPr>
            <p:cNvSpPr>
              <a:spLocks noChangeArrowheads="1"/>
            </p:cNvSpPr>
            <p:nvPr/>
          </p:nvSpPr>
          <p:spPr bwMode="auto">
            <a:xfrm>
              <a:off x="2109" y="730"/>
              <a:ext cx="952" cy="251"/>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b="1">
                  <a:ea typeface="黑体" panose="02010609060101010101" pitchFamily="49" charset="-122"/>
                </a:rPr>
                <a:t>段内偏移地址</a:t>
              </a:r>
            </a:p>
          </p:txBody>
        </p:sp>
        <p:sp>
          <p:nvSpPr>
            <p:cNvPr id="28750" name="Rectangle 13">
              <a:extLst>
                <a:ext uri="{FF2B5EF4-FFF2-40B4-BE49-F238E27FC236}">
                  <a16:creationId xmlns:a16="http://schemas.microsoft.com/office/drawing/2014/main" id="{47863ACE-D16A-4A85-B29E-A35BEBFF2C03}"/>
                </a:ext>
              </a:extLst>
            </p:cNvPr>
            <p:cNvSpPr>
              <a:spLocks noChangeArrowheads="1"/>
            </p:cNvSpPr>
            <p:nvPr/>
          </p:nvSpPr>
          <p:spPr bwMode="auto">
            <a:xfrm>
              <a:off x="2109" y="495"/>
              <a:ext cx="952"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b="1">
                  <a:solidFill>
                    <a:srgbClr val="0000FF"/>
                  </a:solidFill>
                </a:rPr>
                <a:t>31      ...       0</a:t>
              </a:r>
            </a:p>
          </p:txBody>
        </p:sp>
        <p:sp>
          <p:nvSpPr>
            <p:cNvPr id="28751" name="Text Box 14">
              <a:extLst>
                <a:ext uri="{FF2B5EF4-FFF2-40B4-BE49-F238E27FC236}">
                  <a16:creationId xmlns:a16="http://schemas.microsoft.com/office/drawing/2014/main" id="{FFF6D393-441F-4FCA-802C-1AD09303F274}"/>
                </a:ext>
              </a:extLst>
            </p:cNvPr>
            <p:cNvSpPr txBox="1">
              <a:spLocks noChangeArrowheads="1"/>
            </p:cNvSpPr>
            <p:nvPr/>
          </p:nvSpPr>
          <p:spPr bwMode="auto">
            <a:xfrm>
              <a:off x="1942" y="685"/>
              <a:ext cx="7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b="1">
                  <a:solidFill>
                    <a:srgbClr val="FFFF66"/>
                  </a:solidFill>
                  <a:latin typeface="Arial" panose="020B0604020202020204" pitchFamily="34" charset="0"/>
                </a:rPr>
                <a:t>:</a:t>
              </a:r>
            </a:p>
          </p:txBody>
        </p:sp>
      </p:grpSp>
      <p:grpSp>
        <p:nvGrpSpPr>
          <p:cNvPr id="15" name="Group 31">
            <a:extLst>
              <a:ext uri="{FF2B5EF4-FFF2-40B4-BE49-F238E27FC236}">
                <a16:creationId xmlns:a16="http://schemas.microsoft.com/office/drawing/2014/main" id="{92795235-75D4-4727-92F6-610812FE9546}"/>
              </a:ext>
            </a:extLst>
          </p:cNvPr>
          <p:cNvGrpSpPr>
            <a:grpSpLocks/>
          </p:cNvGrpSpPr>
          <p:nvPr/>
        </p:nvGrpSpPr>
        <p:grpSpPr bwMode="auto">
          <a:xfrm>
            <a:off x="4583114" y="1412876"/>
            <a:ext cx="1512887" cy="1317625"/>
            <a:chOff x="1927" y="995"/>
            <a:chExt cx="953" cy="830"/>
          </a:xfrm>
        </p:grpSpPr>
        <p:sp>
          <p:nvSpPr>
            <p:cNvPr id="28740" name="Rectangle 16">
              <a:extLst>
                <a:ext uri="{FF2B5EF4-FFF2-40B4-BE49-F238E27FC236}">
                  <a16:creationId xmlns:a16="http://schemas.microsoft.com/office/drawing/2014/main" id="{8C95540D-5E75-4DD2-9A29-34B99A8B92CF}"/>
                </a:ext>
              </a:extLst>
            </p:cNvPr>
            <p:cNvSpPr>
              <a:spLocks noChangeArrowheads="1"/>
            </p:cNvSpPr>
            <p:nvPr/>
          </p:nvSpPr>
          <p:spPr bwMode="auto">
            <a:xfrm>
              <a:off x="1927" y="995"/>
              <a:ext cx="953" cy="830"/>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b="1">
                  <a:ea typeface="黑体" panose="02010609060101010101" pitchFamily="49" charset="-122"/>
                </a:rPr>
                <a:t>段描述符</a:t>
              </a:r>
            </a:p>
          </p:txBody>
        </p:sp>
        <p:sp>
          <p:nvSpPr>
            <p:cNvPr id="28741" name="Line 17">
              <a:extLst>
                <a:ext uri="{FF2B5EF4-FFF2-40B4-BE49-F238E27FC236}">
                  <a16:creationId xmlns:a16="http://schemas.microsoft.com/office/drawing/2014/main" id="{C09AF5A2-04B1-4723-B0A1-737A0BE06325}"/>
                </a:ext>
              </a:extLst>
            </p:cNvPr>
            <p:cNvSpPr>
              <a:spLocks noChangeShapeType="1"/>
            </p:cNvSpPr>
            <p:nvPr/>
          </p:nvSpPr>
          <p:spPr bwMode="auto">
            <a:xfrm>
              <a:off x="1927" y="1281"/>
              <a:ext cx="95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28742" name="Line 18">
              <a:extLst>
                <a:ext uri="{FF2B5EF4-FFF2-40B4-BE49-F238E27FC236}">
                  <a16:creationId xmlns:a16="http://schemas.microsoft.com/office/drawing/2014/main" id="{7FDFF846-9075-4C22-97D5-9D2DBB1742E6}"/>
                </a:ext>
              </a:extLst>
            </p:cNvPr>
            <p:cNvSpPr>
              <a:spLocks noChangeShapeType="1"/>
            </p:cNvSpPr>
            <p:nvPr/>
          </p:nvSpPr>
          <p:spPr bwMode="auto">
            <a:xfrm>
              <a:off x="1927" y="1553"/>
              <a:ext cx="95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28743" name="Rectangle 19">
              <a:extLst>
                <a:ext uri="{FF2B5EF4-FFF2-40B4-BE49-F238E27FC236}">
                  <a16:creationId xmlns:a16="http://schemas.microsoft.com/office/drawing/2014/main" id="{F1049C2F-D009-48FE-A4B5-A95EF110BE63}"/>
                </a:ext>
              </a:extLst>
            </p:cNvPr>
            <p:cNvSpPr>
              <a:spLocks noChangeArrowheads="1"/>
            </p:cNvSpPr>
            <p:nvPr/>
          </p:nvSpPr>
          <p:spPr bwMode="auto">
            <a:xfrm>
              <a:off x="2333" y="1011"/>
              <a:ext cx="97"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pPr>
              <a:r>
                <a:rPr lang="en-US" altLang="zh-CN" b="1">
                  <a:latin typeface="宋体" panose="02010600030101010101" pitchFamily="2" charset="-122"/>
                </a:rPr>
                <a:t>:</a:t>
              </a:r>
            </a:p>
          </p:txBody>
        </p:sp>
        <p:sp>
          <p:nvSpPr>
            <p:cNvPr id="28744" name="Rectangle 20">
              <a:extLst>
                <a:ext uri="{FF2B5EF4-FFF2-40B4-BE49-F238E27FC236}">
                  <a16:creationId xmlns:a16="http://schemas.microsoft.com/office/drawing/2014/main" id="{3AE2FC65-E3FB-4219-A37A-7ED5A9040F9D}"/>
                </a:ext>
              </a:extLst>
            </p:cNvPr>
            <p:cNvSpPr>
              <a:spLocks noChangeArrowheads="1"/>
            </p:cNvSpPr>
            <p:nvPr/>
          </p:nvSpPr>
          <p:spPr bwMode="auto">
            <a:xfrm>
              <a:off x="2333" y="1570"/>
              <a:ext cx="97"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pPr>
              <a:r>
                <a:rPr lang="en-US" altLang="zh-CN" b="1">
                  <a:latin typeface="宋体" panose="02010600030101010101" pitchFamily="2" charset="-122"/>
                </a:rPr>
                <a:t>:</a:t>
              </a:r>
            </a:p>
          </p:txBody>
        </p:sp>
      </p:grpSp>
      <p:sp>
        <p:nvSpPr>
          <p:cNvPr id="21" name="Rectangle 22">
            <a:extLst>
              <a:ext uri="{FF2B5EF4-FFF2-40B4-BE49-F238E27FC236}">
                <a16:creationId xmlns:a16="http://schemas.microsoft.com/office/drawing/2014/main" id="{2541E999-5613-4011-8A31-23CCFB4DA1C8}"/>
              </a:ext>
            </a:extLst>
          </p:cNvPr>
          <p:cNvSpPr>
            <a:spLocks noChangeArrowheads="1"/>
          </p:cNvSpPr>
          <p:nvPr/>
        </p:nvSpPr>
        <p:spPr bwMode="auto">
          <a:xfrm>
            <a:off x="1703388" y="2060576"/>
            <a:ext cx="1657350" cy="885825"/>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b="1">
                <a:ea typeface="黑体" panose="02010609060101010101" pitchFamily="49" charset="-122"/>
              </a:rPr>
              <a:t>全局或局部描</a:t>
            </a:r>
          </a:p>
          <a:p>
            <a:pPr algn="ctr" eaLnBrk="1" hangingPunct="1"/>
            <a:r>
              <a:rPr lang="zh-CN" altLang="en-US" b="1">
                <a:ea typeface="黑体" panose="02010609060101010101" pitchFamily="49" charset="-122"/>
              </a:rPr>
              <a:t>述符表寄存器</a:t>
            </a:r>
          </a:p>
        </p:txBody>
      </p:sp>
      <p:sp>
        <p:nvSpPr>
          <p:cNvPr id="22" name="Line 24">
            <a:extLst>
              <a:ext uri="{FF2B5EF4-FFF2-40B4-BE49-F238E27FC236}">
                <a16:creationId xmlns:a16="http://schemas.microsoft.com/office/drawing/2014/main" id="{2F17A05F-E820-4BEF-A138-03798C051EAE}"/>
              </a:ext>
            </a:extLst>
          </p:cNvPr>
          <p:cNvSpPr>
            <a:spLocks noChangeShapeType="1"/>
          </p:cNvSpPr>
          <p:nvPr/>
        </p:nvSpPr>
        <p:spPr bwMode="auto">
          <a:xfrm>
            <a:off x="5303838" y="836613"/>
            <a:ext cx="0" cy="576262"/>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23" name="Line 26">
            <a:extLst>
              <a:ext uri="{FF2B5EF4-FFF2-40B4-BE49-F238E27FC236}">
                <a16:creationId xmlns:a16="http://schemas.microsoft.com/office/drawing/2014/main" id="{7C391803-465F-4E6D-B37E-131148A673D7}"/>
              </a:ext>
            </a:extLst>
          </p:cNvPr>
          <p:cNvSpPr>
            <a:spLocks noChangeShapeType="1"/>
          </p:cNvSpPr>
          <p:nvPr/>
        </p:nvSpPr>
        <p:spPr bwMode="auto">
          <a:xfrm>
            <a:off x="4151313" y="836613"/>
            <a:ext cx="0" cy="122396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24" name="Line 27">
            <a:extLst>
              <a:ext uri="{FF2B5EF4-FFF2-40B4-BE49-F238E27FC236}">
                <a16:creationId xmlns:a16="http://schemas.microsoft.com/office/drawing/2014/main" id="{B7AA0B6B-68B6-41C2-96F6-B05C7F539AA2}"/>
              </a:ext>
            </a:extLst>
          </p:cNvPr>
          <p:cNvSpPr>
            <a:spLocks noChangeShapeType="1"/>
          </p:cNvSpPr>
          <p:nvPr/>
        </p:nvSpPr>
        <p:spPr bwMode="auto">
          <a:xfrm>
            <a:off x="4151313" y="2060575"/>
            <a:ext cx="4318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25" name="Line 28">
            <a:extLst>
              <a:ext uri="{FF2B5EF4-FFF2-40B4-BE49-F238E27FC236}">
                <a16:creationId xmlns:a16="http://schemas.microsoft.com/office/drawing/2014/main" id="{06F329C4-D19E-4D36-B397-40000C460533}"/>
              </a:ext>
            </a:extLst>
          </p:cNvPr>
          <p:cNvSpPr>
            <a:spLocks noChangeShapeType="1"/>
          </p:cNvSpPr>
          <p:nvPr/>
        </p:nvSpPr>
        <p:spPr bwMode="auto">
          <a:xfrm>
            <a:off x="3359151" y="2492375"/>
            <a:ext cx="1223963"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26" name="Rectangle 29">
            <a:extLst>
              <a:ext uri="{FF2B5EF4-FFF2-40B4-BE49-F238E27FC236}">
                <a16:creationId xmlns:a16="http://schemas.microsoft.com/office/drawing/2014/main" id="{B5841637-5B69-427C-9F71-7B016218A836}"/>
              </a:ext>
            </a:extLst>
          </p:cNvPr>
          <p:cNvSpPr>
            <a:spLocks noChangeArrowheads="1"/>
          </p:cNvSpPr>
          <p:nvPr/>
        </p:nvSpPr>
        <p:spPr bwMode="auto">
          <a:xfrm>
            <a:off x="3432175" y="1989139"/>
            <a:ext cx="55245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000" b="1">
                <a:solidFill>
                  <a:srgbClr val="0000FF"/>
                </a:solidFill>
                <a:ea typeface="黑体" panose="02010609060101010101" pitchFamily="49" charset="-122"/>
              </a:rPr>
              <a:t>基址</a:t>
            </a:r>
          </a:p>
        </p:txBody>
      </p:sp>
      <p:sp>
        <p:nvSpPr>
          <p:cNvPr id="27" name="Rectangle 30">
            <a:extLst>
              <a:ext uri="{FF2B5EF4-FFF2-40B4-BE49-F238E27FC236}">
                <a16:creationId xmlns:a16="http://schemas.microsoft.com/office/drawing/2014/main" id="{3EC227C9-708B-45F3-A7F2-9D699BCAB0E7}"/>
              </a:ext>
            </a:extLst>
          </p:cNvPr>
          <p:cNvSpPr>
            <a:spLocks noChangeArrowheads="1"/>
          </p:cNvSpPr>
          <p:nvPr/>
        </p:nvSpPr>
        <p:spPr bwMode="auto">
          <a:xfrm>
            <a:off x="5448301" y="908050"/>
            <a:ext cx="1154113"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b="1">
                <a:solidFill>
                  <a:srgbClr val="0000FF"/>
                </a:solidFill>
                <a:ea typeface="黑体" panose="02010609060101010101" pitchFamily="49" charset="-122"/>
              </a:rPr>
              <a:t>GDT</a:t>
            </a:r>
            <a:r>
              <a:rPr lang="zh-CN" altLang="en-US" sz="2000" b="1">
                <a:solidFill>
                  <a:srgbClr val="0000FF"/>
                </a:solidFill>
                <a:ea typeface="黑体" panose="02010609060101010101" pitchFamily="49" charset="-122"/>
              </a:rPr>
              <a:t>或</a:t>
            </a:r>
            <a:r>
              <a:rPr lang="en-US" altLang="zh-CN" sz="2000" b="1">
                <a:solidFill>
                  <a:srgbClr val="0000FF"/>
                </a:solidFill>
                <a:ea typeface="黑体" panose="02010609060101010101" pitchFamily="49" charset="-122"/>
              </a:rPr>
              <a:t>LDT</a:t>
            </a:r>
          </a:p>
        </p:txBody>
      </p:sp>
      <p:grpSp>
        <p:nvGrpSpPr>
          <p:cNvPr id="28" name="Group 36">
            <a:extLst>
              <a:ext uri="{FF2B5EF4-FFF2-40B4-BE49-F238E27FC236}">
                <a16:creationId xmlns:a16="http://schemas.microsoft.com/office/drawing/2014/main" id="{5E6D0EDC-89E9-4157-BE00-5842685E6637}"/>
              </a:ext>
            </a:extLst>
          </p:cNvPr>
          <p:cNvGrpSpPr>
            <a:grpSpLocks/>
          </p:cNvGrpSpPr>
          <p:nvPr/>
        </p:nvGrpSpPr>
        <p:grpSpPr bwMode="auto">
          <a:xfrm>
            <a:off x="7248525" y="1799472"/>
            <a:ext cx="431800" cy="522204"/>
            <a:chOff x="3923" y="988"/>
            <a:chExt cx="363" cy="439"/>
          </a:xfrm>
        </p:grpSpPr>
        <p:sp>
          <p:nvSpPr>
            <p:cNvPr id="28736" name="Rectangle 32">
              <a:extLst>
                <a:ext uri="{FF2B5EF4-FFF2-40B4-BE49-F238E27FC236}">
                  <a16:creationId xmlns:a16="http://schemas.microsoft.com/office/drawing/2014/main" id="{87108C88-1DCD-421F-B6A4-42ED9E0B15B3}"/>
                </a:ext>
              </a:extLst>
            </p:cNvPr>
            <p:cNvSpPr>
              <a:spLocks noChangeArrowheads="1"/>
            </p:cNvSpPr>
            <p:nvPr/>
          </p:nvSpPr>
          <p:spPr bwMode="auto">
            <a:xfrm>
              <a:off x="3923" y="1026"/>
              <a:ext cx="363" cy="363"/>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zh-CN" altLang="zh-CN" b="1">
                <a:ea typeface="黑体" panose="02010609060101010101" pitchFamily="49" charset="-122"/>
              </a:endParaRPr>
            </a:p>
          </p:txBody>
        </p:sp>
        <p:sp>
          <p:nvSpPr>
            <p:cNvPr id="28737" name="Oval 33">
              <a:extLst>
                <a:ext uri="{FF2B5EF4-FFF2-40B4-BE49-F238E27FC236}">
                  <a16:creationId xmlns:a16="http://schemas.microsoft.com/office/drawing/2014/main" id="{2AD6416E-4189-4FED-AE96-4E15BCE0DA02}"/>
                </a:ext>
              </a:extLst>
            </p:cNvPr>
            <p:cNvSpPr>
              <a:spLocks noChangeArrowheads="1"/>
            </p:cNvSpPr>
            <p:nvPr/>
          </p:nvSpPr>
          <p:spPr bwMode="auto">
            <a:xfrm>
              <a:off x="3969" y="988"/>
              <a:ext cx="272" cy="439"/>
            </a:xfrm>
            <a:prstGeom prst="ellipse">
              <a:avLst/>
            </a:prstGeom>
            <a:solidFill>
              <a:srgbClr val="FFFF66"/>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8738" name="Line 34">
              <a:extLst>
                <a:ext uri="{FF2B5EF4-FFF2-40B4-BE49-F238E27FC236}">
                  <a16:creationId xmlns:a16="http://schemas.microsoft.com/office/drawing/2014/main" id="{A7A7389B-5AE4-423D-AF9F-DBF9CFD8A0D3}"/>
                </a:ext>
              </a:extLst>
            </p:cNvPr>
            <p:cNvSpPr>
              <a:spLocks noChangeShapeType="1"/>
            </p:cNvSpPr>
            <p:nvPr/>
          </p:nvSpPr>
          <p:spPr bwMode="auto">
            <a:xfrm>
              <a:off x="3969" y="1207"/>
              <a:ext cx="2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28739" name="Line 35">
              <a:extLst>
                <a:ext uri="{FF2B5EF4-FFF2-40B4-BE49-F238E27FC236}">
                  <a16:creationId xmlns:a16="http://schemas.microsoft.com/office/drawing/2014/main" id="{22383D79-B3A7-4CF5-B924-20DE20421818}"/>
                </a:ext>
              </a:extLst>
            </p:cNvPr>
            <p:cNvSpPr>
              <a:spLocks noChangeShapeType="1"/>
            </p:cNvSpPr>
            <p:nvPr/>
          </p:nvSpPr>
          <p:spPr bwMode="auto">
            <a:xfrm>
              <a:off x="4105" y="1071"/>
              <a:ext cx="0" cy="27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grpSp>
      <p:sp>
        <p:nvSpPr>
          <p:cNvPr id="33" name="Line 37">
            <a:extLst>
              <a:ext uri="{FF2B5EF4-FFF2-40B4-BE49-F238E27FC236}">
                <a16:creationId xmlns:a16="http://schemas.microsoft.com/office/drawing/2014/main" id="{01F78749-BBEF-4730-A6A3-2015AAA642ED}"/>
              </a:ext>
            </a:extLst>
          </p:cNvPr>
          <p:cNvSpPr>
            <a:spLocks noChangeShapeType="1"/>
          </p:cNvSpPr>
          <p:nvPr/>
        </p:nvSpPr>
        <p:spPr bwMode="auto">
          <a:xfrm>
            <a:off x="7464425" y="692150"/>
            <a:ext cx="0" cy="115093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34" name="Line 38">
            <a:extLst>
              <a:ext uri="{FF2B5EF4-FFF2-40B4-BE49-F238E27FC236}">
                <a16:creationId xmlns:a16="http://schemas.microsoft.com/office/drawing/2014/main" id="{EB26ED66-7405-45A0-A9C6-550729F186E9}"/>
              </a:ext>
            </a:extLst>
          </p:cNvPr>
          <p:cNvSpPr>
            <a:spLocks noChangeShapeType="1"/>
          </p:cNvSpPr>
          <p:nvPr/>
        </p:nvSpPr>
        <p:spPr bwMode="auto">
          <a:xfrm>
            <a:off x="6096001" y="2060575"/>
            <a:ext cx="1152525"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35" name="Rectangle 39">
            <a:extLst>
              <a:ext uri="{FF2B5EF4-FFF2-40B4-BE49-F238E27FC236}">
                <a16:creationId xmlns:a16="http://schemas.microsoft.com/office/drawing/2014/main" id="{F914D457-BA0B-47EA-B0DF-C30198DA8E93}"/>
              </a:ext>
            </a:extLst>
          </p:cNvPr>
          <p:cNvSpPr>
            <a:spLocks noChangeArrowheads="1"/>
          </p:cNvSpPr>
          <p:nvPr/>
        </p:nvSpPr>
        <p:spPr bwMode="auto">
          <a:xfrm>
            <a:off x="6237289" y="1341438"/>
            <a:ext cx="809625"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2000" b="1">
                <a:solidFill>
                  <a:srgbClr val="0000FF"/>
                </a:solidFill>
                <a:ea typeface="黑体" panose="02010609060101010101" pitchFamily="49" charset="-122"/>
              </a:rPr>
              <a:t>32</a:t>
            </a:r>
            <a:r>
              <a:rPr lang="zh-CN" altLang="en-US" sz="2000" b="1">
                <a:solidFill>
                  <a:srgbClr val="0000FF"/>
                </a:solidFill>
                <a:ea typeface="黑体" panose="02010609060101010101" pitchFamily="49" charset="-122"/>
              </a:rPr>
              <a:t>位</a:t>
            </a:r>
          </a:p>
          <a:p>
            <a:pPr algn="ctr" eaLnBrk="1" hangingPunct="1"/>
            <a:r>
              <a:rPr lang="zh-CN" altLang="en-US" sz="2000" b="1">
                <a:solidFill>
                  <a:srgbClr val="0000FF"/>
                </a:solidFill>
                <a:ea typeface="黑体" panose="02010609060101010101" pitchFamily="49" charset="-122"/>
              </a:rPr>
              <a:t>段基址</a:t>
            </a:r>
          </a:p>
        </p:txBody>
      </p:sp>
      <p:sp>
        <p:nvSpPr>
          <p:cNvPr id="36" name="Rectangle 40">
            <a:extLst>
              <a:ext uri="{FF2B5EF4-FFF2-40B4-BE49-F238E27FC236}">
                <a16:creationId xmlns:a16="http://schemas.microsoft.com/office/drawing/2014/main" id="{9F7EA781-EEDA-48AA-8088-3AA7DBAACCF9}"/>
              </a:ext>
            </a:extLst>
          </p:cNvPr>
          <p:cNvSpPr>
            <a:spLocks noChangeArrowheads="1"/>
          </p:cNvSpPr>
          <p:nvPr/>
        </p:nvSpPr>
        <p:spPr bwMode="auto">
          <a:xfrm>
            <a:off x="7596188" y="1052513"/>
            <a:ext cx="1111250"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2000" b="1">
                <a:solidFill>
                  <a:srgbClr val="0000FF"/>
                </a:solidFill>
                <a:ea typeface="黑体" panose="02010609060101010101" pitchFamily="49" charset="-122"/>
              </a:rPr>
              <a:t>32</a:t>
            </a:r>
            <a:r>
              <a:rPr lang="zh-CN" altLang="en-US" sz="2000" b="1">
                <a:solidFill>
                  <a:srgbClr val="0000FF"/>
                </a:solidFill>
                <a:ea typeface="黑体" panose="02010609060101010101" pitchFamily="49" charset="-122"/>
              </a:rPr>
              <a:t>位段内</a:t>
            </a:r>
          </a:p>
          <a:p>
            <a:pPr algn="ctr" eaLnBrk="1" hangingPunct="1"/>
            <a:r>
              <a:rPr lang="zh-CN" altLang="en-US" sz="2000" b="1">
                <a:solidFill>
                  <a:srgbClr val="0000FF"/>
                </a:solidFill>
                <a:ea typeface="黑体" panose="02010609060101010101" pitchFamily="49" charset="-122"/>
              </a:rPr>
              <a:t>偏移地址</a:t>
            </a:r>
          </a:p>
        </p:txBody>
      </p:sp>
      <p:sp>
        <p:nvSpPr>
          <p:cNvPr id="37" name="Line 41">
            <a:extLst>
              <a:ext uri="{FF2B5EF4-FFF2-40B4-BE49-F238E27FC236}">
                <a16:creationId xmlns:a16="http://schemas.microsoft.com/office/drawing/2014/main" id="{67BE4D31-78BA-4970-8B0D-F912D47AB942}"/>
              </a:ext>
            </a:extLst>
          </p:cNvPr>
          <p:cNvSpPr>
            <a:spLocks noChangeShapeType="1"/>
          </p:cNvSpPr>
          <p:nvPr/>
        </p:nvSpPr>
        <p:spPr bwMode="auto">
          <a:xfrm>
            <a:off x="7464425" y="2276475"/>
            <a:ext cx="0" cy="86518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38" name="Rectangle 42">
            <a:extLst>
              <a:ext uri="{FF2B5EF4-FFF2-40B4-BE49-F238E27FC236}">
                <a16:creationId xmlns:a16="http://schemas.microsoft.com/office/drawing/2014/main" id="{41D1CA09-01A9-4E95-87DA-94ED6BD3B77D}"/>
              </a:ext>
            </a:extLst>
          </p:cNvPr>
          <p:cNvSpPr>
            <a:spLocks noChangeArrowheads="1"/>
          </p:cNvSpPr>
          <p:nvPr/>
        </p:nvSpPr>
        <p:spPr bwMode="auto">
          <a:xfrm>
            <a:off x="7747000" y="2205038"/>
            <a:ext cx="1068388"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2000" b="1">
                <a:solidFill>
                  <a:srgbClr val="0000FF"/>
                </a:solidFill>
                <a:ea typeface="黑体" panose="02010609060101010101" pitchFamily="49" charset="-122"/>
              </a:rPr>
              <a:t>32</a:t>
            </a:r>
            <a:r>
              <a:rPr lang="zh-CN" altLang="en-US" sz="2000" b="1">
                <a:solidFill>
                  <a:srgbClr val="0000FF"/>
                </a:solidFill>
                <a:ea typeface="黑体" panose="02010609060101010101" pitchFamily="49" charset="-122"/>
              </a:rPr>
              <a:t>位</a:t>
            </a:r>
          </a:p>
          <a:p>
            <a:pPr algn="ctr" eaLnBrk="1" hangingPunct="1"/>
            <a:r>
              <a:rPr lang="zh-CN" altLang="en-US" sz="2000" b="1">
                <a:solidFill>
                  <a:srgbClr val="0000FF"/>
                </a:solidFill>
                <a:ea typeface="黑体" panose="02010609060101010101" pitchFamily="49" charset="-122"/>
              </a:rPr>
              <a:t>线性地址</a:t>
            </a:r>
          </a:p>
        </p:txBody>
      </p:sp>
      <p:sp>
        <p:nvSpPr>
          <p:cNvPr id="28693" name="Rectangle 43">
            <a:extLst>
              <a:ext uri="{FF2B5EF4-FFF2-40B4-BE49-F238E27FC236}">
                <a16:creationId xmlns:a16="http://schemas.microsoft.com/office/drawing/2014/main" id="{31679769-3872-40AD-9BA9-61A4E9CF9405}"/>
              </a:ext>
            </a:extLst>
          </p:cNvPr>
          <p:cNvSpPr>
            <a:spLocks noChangeArrowheads="1"/>
          </p:cNvSpPr>
          <p:nvPr/>
        </p:nvSpPr>
        <p:spPr bwMode="auto">
          <a:xfrm>
            <a:off x="2101851" y="246063"/>
            <a:ext cx="1585913"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2000" b="1">
                <a:solidFill>
                  <a:srgbClr val="0000FF"/>
                </a:solidFill>
                <a:ea typeface="黑体" panose="02010609060101010101" pitchFamily="49" charset="-122"/>
              </a:rPr>
              <a:t>逻辑地址</a:t>
            </a:r>
          </a:p>
          <a:p>
            <a:pPr algn="ctr" eaLnBrk="1" hangingPunct="1"/>
            <a:r>
              <a:rPr lang="zh-CN" altLang="en-US" sz="2000" b="1">
                <a:solidFill>
                  <a:srgbClr val="0000FF"/>
                </a:solidFill>
                <a:ea typeface="黑体" panose="02010609060101010101" pitchFamily="49" charset="-122"/>
              </a:rPr>
              <a:t>（虚拟地址）</a:t>
            </a:r>
          </a:p>
        </p:txBody>
      </p:sp>
      <p:grpSp>
        <p:nvGrpSpPr>
          <p:cNvPr id="40" name="Group 54">
            <a:extLst>
              <a:ext uri="{FF2B5EF4-FFF2-40B4-BE49-F238E27FC236}">
                <a16:creationId xmlns:a16="http://schemas.microsoft.com/office/drawing/2014/main" id="{91657A47-E829-4E89-B441-4277B795C3D7}"/>
              </a:ext>
            </a:extLst>
          </p:cNvPr>
          <p:cNvGrpSpPr>
            <a:grpSpLocks/>
          </p:cNvGrpSpPr>
          <p:nvPr/>
        </p:nvGrpSpPr>
        <p:grpSpPr bwMode="auto">
          <a:xfrm>
            <a:off x="5303839" y="2997201"/>
            <a:ext cx="4105275" cy="792163"/>
            <a:chOff x="1474" y="2387"/>
            <a:chExt cx="2586" cy="499"/>
          </a:xfrm>
        </p:grpSpPr>
        <p:sp>
          <p:nvSpPr>
            <p:cNvPr id="28732" name="Rectangle 45">
              <a:extLst>
                <a:ext uri="{FF2B5EF4-FFF2-40B4-BE49-F238E27FC236}">
                  <a16:creationId xmlns:a16="http://schemas.microsoft.com/office/drawing/2014/main" id="{4E9D7BE6-0637-49FE-878E-43357ADAB599}"/>
                </a:ext>
              </a:extLst>
            </p:cNvPr>
            <p:cNvSpPr>
              <a:spLocks noChangeArrowheads="1"/>
            </p:cNvSpPr>
            <p:nvPr/>
          </p:nvSpPr>
          <p:spPr bwMode="auto">
            <a:xfrm>
              <a:off x="1474" y="2635"/>
              <a:ext cx="862" cy="251"/>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b="1">
                  <a:ea typeface="黑体" panose="02010609060101010101" pitchFamily="49" charset="-122"/>
                </a:rPr>
                <a:t>页目录索引</a:t>
              </a:r>
            </a:p>
          </p:txBody>
        </p:sp>
        <p:sp>
          <p:nvSpPr>
            <p:cNvPr id="28733" name="Text Box 48">
              <a:extLst>
                <a:ext uri="{FF2B5EF4-FFF2-40B4-BE49-F238E27FC236}">
                  <a16:creationId xmlns:a16="http://schemas.microsoft.com/office/drawing/2014/main" id="{59EAABAA-7FD0-4684-A9D3-D8BD9797D1B1}"/>
                </a:ext>
              </a:extLst>
            </p:cNvPr>
            <p:cNvSpPr txBox="1">
              <a:spLocks noChangeArrowheads="1"/>
            </p:cNvSpPr>
            <p:nvPr/>
          </p:nvSpPr>
          <p:spPr bwMode="auto">
            <a:xfrm>
              <a:off x="1519" y="2387"/>
              <a:ext cx="250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b="1">
                  <a:solidFill>
                    <a:srgbClr val="0000FF"/>
                  </a:solidFill>
                  <a:latin typeface="Arial" panose="020B0604020202020204" pitchFamily="34" charset="0"/>
                </a:rPr>
                <a:t>31  …   22  21   …   12  11   …     0</a:t>
              </a:r>
            </a:p>
          </p:txBody>
        </p:sp>
        <p:sp>
          <p:nvSpPr>
            <p:cNvPr id="28734" name="Rectangle 52">
              <a:extLst>
                <a:ext uri="{FF2B5EF4-FFF2-40B4-BE49-F238E27FC236}">
                  <a16:creationId xmlns:a16="http://schemas.microsoft.com/office/drawing/2014/main" id="{20BAC532-8BD8-456B-B805-06601247F803}"/>
                </a:ext>
              </a:extLst>
            </p:cNvPr>
            <p:cNvSpPr>
              <a:spLocks noChangeArrowheads="1"/>
            </p:cNvSpPr>
            <p:nvPr/>
          </p:nvSpPr>
          <p:spPr bwMode="auto">
            <a:xfrm>
              <a:off x="2336" y="2635"/>
              <a:ext cx="862" cy="251"/>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b="1">
                  <a:ea typeface="黑体" panose="02010609060101010101" pitchFamily="49" charset="-122"/>
                </a:rPr>
                <a:t>页表项索引</a:t>
              </a:r>
            </a:p>
          </p:txBody>
        </p:sp>
        <p:sp>
          <p:nvSpPr>
            <p:cNvPr id="28735" name="Rectangle 53">
              <a:extLst>
                <a:ext uri="{FF2B5EF4-FFF2-40B4-BE49-F238E27FC236}">
                  <a16:creationId xmlns:a16="http://schemas.microsoft.com/office/drawing/2014/main" id="{793C44BE-4294-4422-A361-15110A47E00F}"/>
                </a:ext>
              </a:extLst>
            </p:cNvPr>
            <p:cNvSpPr>
              <a:spLocks noChangeArrowheads="1"/>
            </p:cNvSpPr>
            <p:nvPr/>
          </p:nvSpPr>
          <p:spPr bwMode="auto">
            <a:xfrm>
              <a:off x="3198" y="2635"/>
              <a:ext cx="862" cy="251"/>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b="1">
                  <a:ea typeface="黑体" panose="02010609060101010101" pitchFamily="49" charset="-122"/>
                </a:rPr>
                <a:t>页内偏移量</a:t>
              </a:r>
            </a:p>
          </p:txBody>
        </p:sp>
      </p:grpSp>
      <p:grpSp>
        <p:nvGrpSpPr>
          <p:cNvPr id="45" name="Group 55">
            <a:extLst>
              <a:ext uri="{FF2B5EF4-FFF2-40B4-BE49-F238E27FC236}">
                <a16:creationId xmlns:a16="http://schemas.microsoft.com/office/drawing/2014/main" id="{44CFCD41-4988-43F6-B901-3BED539B6B24}"/>
              </a:ext>
            </a:extLst>
          </p:cNvPr>
          <p:cNvGrpSpPr>
            <a:grpSpLocks/>
          </p:cNvGrpSpPr>
          <p:nvPr/>
        </p:nvGrpSpPr>
        <p:grpSpPr bwMode="auto">
          <a:xfrm>
            <a:off x="4872038" y="4292601"/>
            <a:ext cx="1223962" cy="1317625"/>
            <a:chOff x="1927" y="995"/>
            <a:chExt cx="953" cy="830"/>
          </a:xfrm>
        </p:grpSpPr>
        <p:sp>
          <p:nvSpPr>
            <p:cNvPr id="28727" name="Rectangle 56">
              <a:extLst>
                <a:ext uri="{FF2B5EF4-FFF2-40B4-BE49-F238E27FC236}">
                  <a16:creationId xmlns:a16="http://schemas.microsoft.com/office/drawing/2014/main" id="{B11774FC-BCA1-4A57-A3C9-E5236D029BD0}"/>
                </a:ext>
              </a:extLst>
            </p:cNvPr>
            <p:cNvSpPr>
              <a:spLocks noChangeArrowheads="1"/>
            </p:cNvSpPr>
            <p:nvPr/>
          </p:nvSpPr>
          <p:spPr bwMode="auto">
            <a:xfrm>
              <a:off x="1927" y="995"/>
              <a:ext cx="953" cy="830"/>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b="1">
                  <a:ea typeface="黑体" panose="02010609060101010101" pitchFamily="49" charset="-122"/>
                </a:rPr>
                <a:t>页目录项</a:t>
              </a:r>
            </a:p>
          </p:txBody>
        </p:sp>
        <p:sp>
          <p:nvSpPr>
            <p:cNvPr id="28728" name="Line 57">
              <a:extLst>
                <a:ext uri="{FF2B5EF4-FFF2-40B4-BE49-F238E27FC236}">
                  <a16:creationId xmlns:a16="http://schemas.microsoft.com/office/drawing/2014/main" id="{4A851BCA-4943-454A-A7B1-B60FD0DC98B1}"/>
                </a:ext>
              </a:extLst>
            </p:cNvPr>
            <p:cNvSpPr>
              <a:spLocks noChangeShapeType="1"/>
            </p:cNvSpPr>
            <p:nvPr/>
          </p:nvSpPr>
          <p:spPr bwMode="auto">
            <a:xfrm>
              <a:off x="1927" y="1281"/>
              <a:ext cx="95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28729" name="Line 58">
              <a:extLst>
                <a:ext uri="{FF2B5EF4-FFF2-40B4-BE49-F238E27FC236}">
                  <a16:creationId xmlns:a16="http://schemas.microsoft.com/office/drawing/2014/main" id="{71CE2BF8-D55B-4766-A539-B71BC78CD777}"/>
                </a:ext>
              </a:extLst>
            </p:cNvPr>
            <p:cNvSpPr>
              <a:spLocks noChangeShapeType="1"/>
            </p:cNvSpPr>
            <p:nvPr/>
          </p:nvSpPr>
          <p:spPr bwMode="auto">
            <a:xfrm>
              <a:off x="1927" y="1553"/>
              <a:ext cx="95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28730" name="Rectangle 59">
              <a:extLst>
                <a:ext uri="{FF2B5EF4-FFF2-40B4-BE49-F238E27FC236}">
                  <a16:creationId xmlns:a16="http://schemas.microsoft.com/office/drawing/2014/main" id="{4524B20D-930F-49DA-AB52-649C20CBEA6F}"/>
                </a:ext>
              </a:extLst>
            </p:cNvPr>
            <p:cNvSpPr>
              <a:spLocks noChangeArrowheads="1"/>
            </p:cNvSpPr>
            <p:nvPr/>
          </p:nvSpPr>
          <p:spPr bwMode="auto">
            <a:xfrm>
              <a:off x="2321" y="1011"/>
              <a:ext cx="119"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pPr>
              <a:r>
                <a:rPr lang="en-US" altLang="zh-CN" b="1">
                  <a:latin typeface="宋体" panose="02010600030101010101" pitchFamily="2" charset="-122"/>
                </a:rPr>
                <a:t>:</a:t>
              </a:r>
            </a:p>
          </p:txBody>
        </p:sp>
        <p:sp>
          <p:nvSpPr>
            <p:cNvPr id="28731" name="Rectangle 60">
              <a:extLst>
                <a:ext uri="{FF2B5EF4-FFF2-40B4-BE49-F238E27FC236}">
                  <a16:creationId xmlns:a16="http://schemas.microsoft.com/office/drawing/2014/main" id="{0E329F94-92EE-497A-8F4A-5D27F12B8021}"/>
                </a:ext>
              </a:extLst>
            </p:cNvPr>
            <p:cNvSpPr>
              <a:spLocks noChangeArrowheads="1"/>
            </p:cNvSpPr>
            <p:nvPr/>
          </p:nvSpPr>
          <p:spPr bwMode="auto">
            <a:xfrm>
              <a:off x="2321" y="1570"/>
              <a:ext cx="119"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pPr>
              <a:r>
                <a:rPr lang="en-US" altLang="zh-CN" b="1">
                  <a:latin typeface="宋体" panose="02010600030101010101" pitchFamily="2" charset="-122"/>
                </a:rPr>
                <a:t>:</a:t>
              </a:r>
            </a:p>
          </p:txBody>
        </p:sp>
      </p:grpSp>
      <p:grpSp>
        <p:nvGrpSpPr>
          <p:cNvPr id="51" name="Group 61">
            <a:extLst>
              <a:ext uri="{FF2B5EF4-FFF2-40B4-BE49-F238E27FC236}">
                <a16:creationId xmlns:a16="http://schemas.microsoft.com/office/drawing/2014/main" id="{752E7EDE-566D-4114-BDDB-7EBE04F2EC76}"/>
              </a:ext>
            </a:extLst>
          </p:cNvPr>
          <p:cNvGrpSpPr>
            <a:grpSpLocks/>
          </p:cNvGrpSpPr>
          <p:nvPr/>
        </p:nvGrpSpPr>
        <p:grpSpPr bwMode="auto">
          <a:xfrm>
            <a:off x="7319963" y="4292601"/>
            <a:ext cx="1225550" cy="1317625"/>
            <a:chOff x="1927" y="995"/>
            <a:chExt cx="953" cy="830"/>
          </a:xfrm>
        </p:grpSpPr>
        <p:sp>
          <p:nvSpPr>
            <p:cNvPr id="28722" name="Rectangle 62">
              <a:extLst>
                <a:ext uri="{FF2B5EF4-FFF2-40B4-BE49-F238E27FC236}">
                  <a16:creationId xmlns:a16="http://schemas.microsoft.com/office/drawing/2014/main" id="{BBE139F3-2780-45F2-AAF1-9BC4CB15E57E}"/>
                </a:ext>
              </a:extLst>
            </p:cNvPr>
            <p:cNvSpPr>
              <a:spLocks noChangeArrowheads="1"/>
            </p:cNvSpPr>
            <p:nvPr/>
          </p:nvSpPr>
          <p:spPr bwMode="auto">
            <a:xfrm>
              <a:off x="1927" y="995"/>
              <a:ext cx="953" cy="830"/>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b="1">
                  <a:ea typeface="黑体" panose="02010609060101010101" pitchFamily="49" charset="-122"/>
                </a:rPr>
                <a:t>页表项</a:t>
              </a:r>
            </a:p>
          </p:txBody>
        </p:sp>
        <p:sp>
          <p:nvSpPr>
            <p:cNvPr id="28723" name="Line 63">
              <a:extLst>
                <a:ext uri="{FF2B5EF4-FFF2-40B4-BE49-F238E27FC236}">
                  <a16:creationId xmlns:a16="http://schemas.microsoft.com/office/drawing/2014/main" id="{D43697DB-1138-4DDD-8788-5B6552595852}"/>
                </a:ext>
              </a:extLst>
            </p:cNvPr>
            <p:cNvSpPr>
              <a:spLocks noChangeShapeType="1"/>
            </p:cNvSpPr>
            <p:nvPr/>
          </p:nvSpPr>
          <p:spPr bwMode="auto">
            <a:xfrm>
              <a:off x="1927" y="1281"/>
              <a:ext cx="95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28724" name="Line 64">
              <a:extLst>
                <a:ext uri="{FF2B5EF4-FFF2-40B4-BE49-F238E27FC236}">
                  <a16:creationId xmlns:a16="http://schemas.microsoft.com/office/drawing/2014/main" id="{4621BB2D-5953-4625-9DB7-0F3A7681A5BA}"/>
                </a:ext>
              </a:extLst>
            </p:cNvPr>
            <p:cNvSpPr>
              <a:spLocks noChangeShapeType="1"/>
            </p:cNvSpPr>
            <p:nvPr/>
          </p:nvSpPr>
          <p:spPr bwMode="auto">
            <a:xfrm>
              <a:off x="1927" y="1553"/>
              <a:ext cx="95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28725" name="Rectangle 65">
              <a:extLst>
                <a:ext uri="{FF2B5EF4-FFF2-40B4-BE49-F238E27FC236}">
                  <a16:creationId xmlns:a16="http://schemas.microsoft.com/office/drawing/2014/main" id="{B8287E30-060A-4A40-AC68-DABF44B12F55}"/>
                </a:ext>
              </a:extLst>
            </p:cNvPr>
            <p:cNvSpPr>
              <a:spLocks noChangeArrowheads="1"/>
            </p:cNvSpPr>
            <p:nvPr/>
          </p:nvSpPr>
          <p:spPr bwMode="auto">
            <a:xfrm>
              <a:off x="2322" y="1011"/>
              <a:ext cx="119"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pPr>
              <a:r>
                <a:rPr lang="en-US" altLang="zh-CN" b="1">
                  <a:latin typeface="宋体" panose="02010600030101010101" pitchFamily="2" charset="-122"/>
                </a:rPr>
                <a:t>:</a:t>
              </a:r>
            </a:p>
          </p:txBody>
        </p:sp>
        <p:sp>
          <p:nvSpPr>
            <p:cNvPr id="28726" name="Rectangle 66">
              <a:extLst>
                <a:ext uri="{FF2B5EF4-FFF2-40B4-BE49-F238E27FC236}">
                  <a16:creationId xmlns:a16="http://schemas.microsoft.com/office/drawing/2014/main" id="{E384ABC0-88B6-4DB7-90B4-EDF577B7DF88}"/>
                </a:ext>
              </a:extLst>
            </p:cNvPr>
            <p:cNvSpPr>
              <a:spLocks noChangeArrowheads="1"/>
            </p:cNvSpPr>
            <p:nvPr/>
          </p:nvSpPr>
          <p:spPr bwMode="auto">
            <a:xfrm>
              <a:off x="2322" y="1570"/>
              <a:ext cx="119" cy="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lnSpc>
                  <a:spcPct val="80000"/>
                </a:lnSpc>
              </a:pPr>
              <a:r>
                <a:rPr lang="en-US" altLang="zh-CN" b="1">
                  <a:latin typeface="宋体" panose="02010600030101010101" pitchFamily="2" charset="-122"/>
                </a:rPr>
                <a:t>:</a:t>
              </a:r>
            </a:p>
          </p:txBody>
        </p:sp>
      </p:grpSp>
      <p:sp>
        <p:nvSpPr>
          <p:cNvPr id="57" name="Line 68">
            <a:extLst>
              <a:ext uri="{FF2B5EF4-FFF2-40B4-BE49-F238E27FC236}">
                <a16:creationId xmlns:a16="http://schemas.microsoft.com/office/drawing/2014/main" id="{BE5561BC-7745-4D92-A50B-815AF6301F45}"/>
              </a:ext>
            </a:extLst>
          </p:cNvPr>
          <p:cNvSpPr>
            <a:spLocks noChangeShapeType="1"/>
          </p:cNvSpPr>
          <p:nvPr/>
        </p:nvSpPr>
        <p:spPr bwMode="auto">
          <a:xfrm flipH="1">
            <a:off x="4295776" y="3573463"/>
            <a:ext cx="1008063"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58" name="Line 69">
            <a:extLst>
              <a:ext uri="{FF2B5EF4-FFF2-40B4-BE49-F238E27FC236}">
                <a16:creationId xmlns:a16="http://schemas.microsoft.com/office/drawing/2014/main" id="{0E67888D-A869-499B-BCAC-8E682C971C54}"/>
              </a:ext>
            </a:extLst>
          </p:cNvPr>
          <p:cNvSpPr>
            <a:spLocks noChangeShapeType="1"/>
          </p:cNvSpPr>
          <p:nvPr/>
        </p:nvSpPr>
        <p:spPr bwMode="auto">
          <a:xfrm>
            <a:off x="4295775" y="3573464"/>
            <a:ext cx="0" cy="13684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59" name="Line 70">
            <a:extLst>
              <a:ext uri="{FF2B5EF4-FFF2-40B4-BE49-F238E27FC236}">
                <a16:creationId xmlns:a16="http://schemas.microsoft.com/office/drawing/2014/main" id="{510A4C35-12C3-4B88-9C87-6BE82EA26C08}"/>
              </a:ext>
            </a:extLst>
          </p:cNvPr>
          <p:cNvSpPr>
            <a:spLocks noChangeShapeType="1"/>
          </p:cNvSpPr>
          <p:nvPr/>
        </p:nvSpPr>
        <p:spPr bwMode="auto">
          <a:xfrm>
            <a:off x="4295776" y="4941888"/>
            <a:ext cx="576263"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60" name="Line 71">
            <a:extLst>
              <a:ext uri="{FF2B5EF4-FFF2-40B4-BE49-F238E27FC236}">
                <a16:creationId xmlns:a16="http://schemas.microsoft.com/office/drawing/2014/main" id="{5F933171-7B9F-42A1-A9EF-F944B00F22D9}"/>
              </a:ext>
            </a:extLst>
          </p:cNvPr>
          <p:cNvSpPr>
            <a:spLocks noChangeShapeType="1"/>
          </p:cNvSpPr>
          <p:nvPr/>
        </p:nvSpPr>
        <p:spPr bwMode="auto">
          <a:xfrm>
            <a:off x="6888163" y="3789364"/>
            <a:ext cx="0" cy="1152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61" name="Line 73">
            <a:extLst>
              <a:ext uri="{FF2B5EF4-FFF2-40B4-BE49-F238E27FC236}">
                <a16:creationId xmlns:a16="http://schemas.microsoft.com/office/drawing/2014/main" id="{C9A989A6-DFCA-4F73-8947-0C494C319789}"/>
              </a:ext>
            </a:extLst>
          </p:cNvPr>
          <p:cNvSpPr>
            <a:spLocks noChangeShapeType="1"/>
          </p:cNvSpPr>
          <p:nvPr/>
        </p:nvSpPr>
        <p:spPr bwMode="auto">
          <a:xfrm>
            <a:off x="6888163" y="4941888"/>
            <a:ext cx="4318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62" name="Rectangle 74">
            <a:extLst>
              <a:ext uri="{FF2B5EF4-FFF2-40B4-BE49-F238E27FC236}">
                <a16:creationId xmlns:a16="http://schemas.microsoft.com/office/drawing/2014/main" id="{57B47584-7A56-47DC-AFEA-2D7D9251F688}"/>
              </a:ext>
            </a:extLst>
          </p:cNvPr>
          <p:cNvSpPr>
            <a:spLocks noChangeArrowheads="1"/>
          </p:cNvSpPr>
          <p:nvPr/>
        </p:nvSpPr>
        <p:spPr bwMode="auto">
          <a:xfrm>
            <a:off x="7608888" y="3860800"/>
            <a:ext cx="5524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000" b="1">
                <a:solidFill>
                  <a:srgbClr val="0000FF"/>
                </a:solidFill>
                <a:ea typeface="黑体" panose="02010609060101010101" pitchFamily="49" charset="-122"/>
              </a:rPr>
              <a:t>页表</a:t>
            </a:r>
          </a:p>
        </p:txBody>
      </p:sp>
      <p:sp>
        <p:nvSpPr>
          <p:cNvPr id="63" name="Rectangle 75">
            <a:extLst>
              <a:ext uri="{FF2B5EF4-FFF2-40B4-BE49-F238E27FC236}">
                <a16:creationId xmlns:a16="http://schemas.microsoft.com/office/drawing/2014/main" id="{5244B308-D4E8-4B8A-A3DB-88D676A24FE4}"/>
              </a:ext>
            </a:extLst>
          </p:cNvPr>
          <p:cNvSpPr>
            <a:spLocks noChangeArrowheads="1"/>
          </p:cNvSpPr>
          <p:nvPr/>
        </p:nvSpPr>
        <p:spPr bwMode="auto">
          <a:xfrm>
            <a:off x="4943475" y="3860800"/>
            <a:ext cx="1068388"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000" b="1">
                <a:solidFill>
                  <a:srgbClr val="0000FF"/>
                </a:solidFill>
                <a:ea typeface="黑体" panose="02010609060101010101" pitchFamily="49" charset="-122"/>
              </a:rPr>
              <a:t>页目录表</a:t>
            </a:r>
          </a:p>
        </p:txBody>
      </p:sp>
      <p:sp>
        <p:nvSpPr>
          <p:cNvPr id="64" name="Rectangle 76">
            <a:extLst>
              <a:ext uri="{FF2B5EF4-FFF2-40B4-BE49-F238E27FC236}">
                <a16:creationId xmlns:a16="http://schemas.microsoft.com/office/drawing/2014/main" id="{E5BF60E8-100B-4321-90A7-85C7254AB168}"/>
              </a:ext>
            </a:extLst>
          </p:cNvPr>
          <p:cNvSpPr>
            <a:spLocks noChangeArrowheads="1"/>
          </p:cNvSpPr>
          <p:nvPr/>
        </p:nvSpPr>
        <p:spPr bwMode="auto">
          <a:xfrm>
            <a:off x="3503613" y="5351464"/>
            <a:ext cx="576262" cy="454025"/>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b="1">
                <a:ea typeface="黑体" panose="02010609060101010101" pitchFamily="49" charset="-122"/>
              </a:rPr>
              <a:t>CR</a:t>
            </a:r>
            <a:r>
              <a:rPr lang="en-US" altLang="zh-CN" b="1" baseline="-25000">
                <a:ea typeface="黑体" panose="02010609060101010101" pitchFamily="49" charset="-122"/>
              </a:rPr>
              <a:t>3</a:t>
            </a:r>
            <a:r>
              <a:rPr lang="en-US" altLang="zh-CN" b="1">
                <a:ea typeface="黑体" panose="02010609060101010101" pitchFamily="49" charset="-122"/>
              </a:rPr>
              <a:t> </a:t>
            </a:r>
          </a:p>
        </p:txBody>
      </p:sp>
      <p:sp>
        <p:nvSpPr>
          <p:cNvPr id="65" name="Line 77">
            <a:extLst>
              <a:ext uri="{FF2B5EF4-FFF2-40B4-BE49-F238E27FC236}">
                <a16:creationId xmlns:a16="http://schemas.microsoft.com/office/drawing/2014/main" id="{3396ED22-4D3C-4F51-9806-D8D6C417F612}"/>
              </a:ext>
            </a:extLst>
          </p:cNvPr>
          <p:cNvSpPr>
            <a:spLocks noChangeShapeType="1"/>
          </p:cNvSpPr>
          <p:nvPr/>
        </p:nvSpPr>
        <p:spPr bwMode="auto">
          <a:xfrm>
            <a:off x="4079876" y="5589588"/>
            <a:ext cx="792163"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66" name="Line 78">
            <a:extLst>
              <a:ext uri="{FF2B5EF4-FFF2-40B4-BE49-F238E27FC236}">
                <a16:creationId xmlns:a16="http://schemas.microsoft.com/office/drawing/2014/main" id="{D8C71DDD-7B1A-4207-AAB2-A4EA88E9B703}"/>
              </a:ext>
            </a:extLst>
          </p:cNvPr>
          <p:cNvSpPr>
            <a:spLocks noChangeShapeType="1"/>
          </p:cNvSpPr>
          <p:nvPr/>
        </p:nvSpPr>
        <p:spPr bwMode="auto">
          <a:xfrm>
            <a:off x="6096000" y="4941888"/>
            <a:ext cx="287338"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67" name="Line 79">
            <a:extLst>
              <a:ext uri="{FF2B5EF4-FFF2-40B4-BE49-F238E27FC236}">
                <a16:creationId xmlns:a16="http://schemas.microsoft.com/office/drawing/2014/main" id="{6B6CAF1C-410B-449A-8B56-86208570D8A0}"/>
              </a:ext>
            </a:extLst>
          </p:cNvPr>
          <p:cNvSpPr>
            <a:spLocks noChangeShapeType="1"/>
          </p:cNvSpPr>
          <p:nvPr/>
        </p:nvSpPr>
        <p:spPr bwMode="auto">
          <a:xfrm>
            <a:off x="6383338" y="4941888"/>
            <a:ext cx="0" cy="6477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68" name="Line 80">
            <a:extLst>
              <a:ext uri="{FF2B5EF4-FFF2-40B4-BE49-F238E27FC236}">
                <a16:creationId xmlns:a16="http://schemas.microsoft.com/office/drawing/2014/main" id="{DC6B8E9F-0C95-445F-BFC0-8EEDB005A069}"/>
              </a:ext>
            </a:extLst>
          </p:cNvPr>
          <p:cNvSpPr>
            <a:spLocks noChangeShapeType="1"/>
          </p:cNvSpPr>
          <p:nvPr/>
        </p:nvSpPr>
        <p:spPr bwMode="auto">
          <a:xfrm>
            <a:off x="6383339" y="5589588"/>
            <a:ext cx="936625"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grpSp>
        <p:nvGrpSpPr>
          <p:cNvPr id="69" name="Group 85">
            <a:extLst>
              <a:ext uri="{FF2B5EF4-FFF2-40B4-BE49-F238E27FC236}">
                <a16:creationId xmlns:a16="http://schemas.microsoft.com/office/drawing/2014/main" id="{761FDD50-45F1-49A5-AF18-4EFB30A2C46D}"/>
              </a:ext>
            </a:extLst>
          </p:cNvPr>
          <p:cNvGrpSpPr>
            <a:grpSpLocks/>
          </p:cNvGrpSpPr>
          <p:nvPr/>
        </p:nvGrpSpPr>
        <p:grpSpPr bwMode="auto">
          <a:xfrm>
            <a:off x="3416301" y="6130925"/>
            <a:ext cx="6221413" cy="731838"/>
            <a:chOff x="511" y="3834"/>
            <a:chExt cx="3919" cy="461"/>
          </a:xfrm>
        </p:grpSpPr>
        <p:sp>
          <p:nvSpPr>
            <p:cNvPr id="28718" name="Rectangle 81">
              <a:extLst>
                <a:ext uri="{FF2B5EF4-FFF2-40B4-BE49-F238E27FC236}">
                  <a16:creationId xmlns:a16="http://schemas.microsoft.com/office/drawing/2014/main" id="{A5AC7D35-05CD-4E85-8F56-420A9A82AF31}"/>
                </a:ext>
              </a:extLst>
            </p:cNvPr>
            <p:cNvSpPr>
              <a:spLocks noChangeArrowheads="1"/>
            </p:cNvSpPr>
            <p:nvPr/>
          </p:nvSpPr>
          <p:spPr bwMode="auto">
            <a:xfrm>
              <a:off x="1655" y="3834"/>
              <a:ext cx="23" cy="234"/>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8719" name="Rectangle 82">
              <a:extLst>
                <a:ext uri="{FF2B5EF4-FFF2-40B4-BE49-F238E27FC236}">
                  <a16:creationId xmlns:a16="http://schemas.microsoft.com/office/drawing/2014/main" id="{E1EF6141-E66A-4DDC-9413-A3662EF8D350}"/>
                </a:ext>
              </a:extLst>
            </p:cNvPr>
            <p:cNvSpPr>
              <a:spLocks noChangeArrowheads="1"/>
            </p:cNvSpPr>
            <p:nvPr/>
          </p:nvSpPr>
          <p:spPr bwMode="auto">
            <a:xfrm>
              <a:off x="3424" y="3834"/>
              <a:ext cx="998" cy="234"/>
            </a:xfrm>
            <a:prstGeom prst="rect">
              <a:avLst/>
            </a:prstGeom>
            <a:solidFill>
              <a:srgbClr val="FFFF66"/>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8720" name="Rectangle 83">
              <a:extLst>
                <a:ext uri="{FF2B5EF4-FFF2-40B4-BE49-F238E27FC236}">
                  <a16:creationId xmlns:a16="http://schemas.microsoft.com/office/drawing/2014/main" id="{4F5CA5BC-2CE9-4496-B16A-BBD2D4840CB0}"/>
                </a:ext>
              </a:extLst>
            </p:cNvPr>
            <p:cNvSpPr>
              <a:spLocks noChangeArrowheads="1"/>
            </p:cNvSpPr>
            <p:nvPr/>
          </p:nvSpPr>
          <p:spPr bwMode="auto">
            <a:xfrm>
              <a:off x="1655" y="4042"/>
              <a:ext cx="277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b="1">
                  <a:solidFill>
                    <a:srgbClr val="0000FF"/>
                  </a:solidFill>
                  <a:ea typeface="黑体" panose="02010609060101010101" pitchFamily="49" charset="-122"/>
                </a:rPr>
                <a:t>31              …                 12   11      …      0</a:t>
              </a:r>
            </a:p>
          </p:txBody>
        </p:sp>
        <p:sp>
          <p:nvSpPr>
            <p:cNvPr id="28721" name="Rectangle 84">
              <a:extLst>
                <a:ext uri="{FF2B5EF4-FFF2-40B4-BE49-F238E27FC236}">
                  <a16:creationId xmlns:a16="http://schemas.microsoft.com/office/drawing/2014/main" id="{B110A298-2230-4DC1-916E-5BAB1911C27E}"/>
                </a:ext>
              </a:extLst>
            </p:cNvPr>
            <p:cNvSpPr>
              <a:spLocks noChangeArrowheads="1"/>
            </p:cNvSpPr>
            <p:nvPr/>
          </p:nvSpPr>
          <p:spPr bwMode="auto">
            <a:xfrm>
              <a:off x="511" y="3838"/>
              <a:ext cx="102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en-US" altLang="zh-CN" sz="2000" b="1">
                  <a:solidFill>
                    <a:srgbClr val="0000FF"/>
                  </a:solidFill>
                  <a:ea typeface="黑体" panose="02010609060101010101" pitchFamily="49" charset="-122"/>
                </a:rPr>
                <a:t>32</a:t>
              </a:r>
              <a:r>
                <a:rPr lang="zh-CN" altLang="en-US" sz="2000" b="1">
                  <a:solidFill>
                    <a:srgbClr val="0000FF"/>
                  </a:solidFill>
                  <a:ea typeface="黑体" panose="02010609060101010101" pitchFamily="49" charset="-122"/>
                </a:rPr>
                <a:t>位物理地址</a:t>
              </a:r>
            </a:p>
          </p:txBody>
        </p:sp>
      </p:grpSp>
      <p:sp>
        <p:nvSpPr>
          <p:cNvPr id="74" name="Line 86">
            <a:extLst>
              <a:ext uri="{FF2B5EF4-FFF2-40B4-BE49-F238E27FC236}">
                <a16:creationId xmlns:a16="http://schemas.microsoft.com/office/drawing/2014/main" id="{51A0A1E4-873C-467C-B2B2-D7CE6DBFFA5F}"/>
              </a:ext>
            </a:extLst>
          </p:cNvPr>
          <p:cNvSpPr>
            <a:spLocks noChangeShapeType="1"/>
          </p:cNvSpPr>
          <p:nvPr/>
        </p:nvSpPr>
        <p:spPr bwMode="auto">
          <a:xfrm>
            <a:off x="9336088" y="3860801"/>
            <a:ext cx="0" cy="223202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75" name="Line 87">
            <a:extLst>
              <a:ext uri="{FF2B5EF4-FFF2-40B4-BE49-F238E27FC236}">
                <a16:creationId xmlns:a16="http://schemas.microsoft.com/office/drawing/2014/main" id="{22BFAEE5-6871-42D6-9D02-31F55B0590D6}"/>
              </a:ext>
            </a:extLst>
          </p:cNvPr>
          <p:cNvSpPr>
            <a:spLocks noChangeShapeType="1"/>
          </p:cNvSpPr>
          <p:nvPr/>
        </p:nvSpPr>
        <p:spPr bwMode="auto">
          <a:xfrm>
            <a:off x="8543926" y="4941888"/>
            <a:ext cx="288925"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76" name="Line 88">
            <a:extLst>
              <a:ext uri="{FF2B5EF4-FFF2-40B4-BE49-F238E27FC236}">
                <a16:creationId xmlns:a16="http://schemas.microsoft.com/office/drawing/2014/main" id="{B771B536-F3CF-4952-AC3F-39CDF98DEC74}"/>
              </a:ext>
            </a:extLst>
          </p:cNvPr>
          <p:cNvSpPr>
            <a:spLocks noChangeShapeType="1"/>
          </p:cNvSpPr>
          <p:nvPr/>
        </p:nvSpPr>
        <p:spPr bwMode="auto">
          <a:xfrm>
            <a:off x="8832850" y="4941888"/>
            <a:ext cx="0" cy="8636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77" name="Line 89">
            <a:extLst>
              <a:ext uri="{FF2B5EF4-FFF2-40B4-BE49-F238E27FC236}">
                <a16:creationId xmlns:a16="http://schemas.microsoft.com/office/drawing/2014/main" id="{15375D13-75A2-4FAE-8CDD-0358EF2FC89A}"/>
              </a:ext>
            </a:extLst>
          </p:cNvPr>
          <p:cNvSpPr>
            <a:spLocks noChangeShapeType="1"/>
          </p:cNvSpPr>
          <p:nvPr/>
        </p:nvSpPr>
        <p:spPr bwMode="auto">
          <a:xfrm flipH="1">
            <a:off x="6672264" y="5805488"/>
            <a:ext cx="2160587"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p>
            <a:endParaRPr lang="zh-CN" altLang="en-US"/>
          </a:p>
        </p:txBody>
      </p:sp>
      <p:sp>
        <p:nvSpPr>
          <p:cNvPr id="78" name="Line 90">
            <a:extLst>
              <a:ext uri="{FF2B5EF4-FFF2-40B4-BE49-F238E27FC236}">
                <a16:creationId xmlns:a16="http://schemas.microsoft.com/office/drawing/2014/main" id="{B6841BC1-5526-4CB5-99C2-9573832E89A3}"/>
              </a:ext>
            </a:extLst>
          </p:cNvPr>
          <p:cNvSpPr>
            <a:spLocks noChangeShapeType="1"/>
          </p:cNvSpPr>
          <p:nvPr/>
        </p:nvSpPr>
        <p:spPr bwMode="auto">
          <a:xfrm>
            <a:off x="6672263" y="5805489"/>
            <a:ext cx="0" cy="287337"/>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endParaRPr lang="zh-CN" altLang="en-US"/>
          </a:p>
        </p:txBody>
      </p:sp>
      <p:sp>
        <p:nvSpPr>
          <p:cNvPr id="79" name="Rectangle 91">
            <a:extLst>
              <a:ext uri="{FF2B5EF4-FFF2-40B4-BE49-F238E27FC236}">
                <a16:creationId xmlns:a16="http://schemas.microsoft.com/office/drawing/2014/main" id="{FDFBBA64-FF38-4A22-9D6F-E0F4C10271C6}"/>
              </a:ext>
            </a:extLst>
          </p:cNvPr>
          <p:cNvSpPr>
            <a:spLocks noChangeArrowheads="1"/>
          </p:cNvSpPr>
          <p:nvPr/>
        </p:nvSpPr>
        <p:spPr bwMode="auto">
          <a:xfrm>
            <a:off x="8872539" y="5084764"/>
            <a:ext cx="338137"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b="1">
                <a:solidFill>
                  <a:srgbClr val="0000FF"/>
                </a:solidFill>
                <a:ea typeface="黑体" panose="02010609060101010101" pitchFamily="49" charset="-122"/>
              </a:rPr>
              <a:t>20</a:t>
            </a:r>
          </a:p>
        </p:txBody>
      </p:sp>
      <p:sp>
        <p:nvSpPr>
          <p:cNvPr id="80" name="Rectangle 92">
            <a:extLst>
              <a:ext uri="{FF2B5EF4-FFF2-40B4-BE49-F238E27FC236}">
                <a16:creationId xmlns:a16="http://schemas.microsoft.com/office/drawing/2014/main" id="{C974D468-DAEE-4811-80C4-415981E852F5}"/>
              </a:ext>
            </a:extLst>
          </p:cNvPr>
          <p:cNvSpPr>
            <a:spLocks noChangeArrowheads="1"/>
          </p:cNvSpPr>
          <p:nvPr/>
        </p:nvSpPr>
        <p:spPr bwMode="auto">
          <a:xfrm>
            <a:off x="9480551" y="5084764"/>
            <a:ext cx="360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b="1">
                <a:solidFill>
                  <a:srgbClr val="0000FF"/>
                </a:solidFill>
                <a:ea typeface="黑体" panose="02010609060101010101" pitchFamily="49" charset="-122"/>
              </a:rPr>
              <a:t>12</a:t>
            </a:r>
          </a:p>
        </p:txBody>
      </p:sp>
      <p:sp>
        <p:nvSpPr>
          <p:cNvPr id="28717" name="Rectangle 93">
            <a:extLst>
              <a:ext uri="{FF2B5EF4-FFF2-40B4-BE49-F238E27FC236}">
                <a16:creationId xmlns:a16="http://schemas.microsoft.com/office/drawing/2014/main" id="{49C2D682-4F98-42C2-BED6-ED737F3BC888}"/>
              </a:ext>
            </a:extLst>
          </p:cNvPr>
          <p:cNvSpPr>
            <a:spLocks noChangeArrowheads="1"/>
          </p:cNvSpPr>
          <p:nvPr/>
        </p:nvSpPr>
        <p:spPr bwMode="auto">
          <a:xfrm>
            <a:off x="1841500" y="3789363"/>
            <a:ext cx="1327150" cy="132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lang="zh-CN" altLang="en-US" sz="2000" b="1">
                <a:solidFill>
                  <a:srgbClr val="9900CC"/>
                </a:solidFill>
                <a:ea typeface="黑体" panose="02010609060101010101" pitchFamily="49" charset="-122"/>
              </a:rPr>
              <a:t>段页式结构</a:t>
            </a:r>
          </a:p>
          <a:p>
            <a:pPr algn="ctr" eaLnBrk="1" hangingPunct="1"/>
            <a:r>
              <a:rPr lang="zh-CN" altLang="en-US" sz="2000" b="1">
                <a:solidFill>
                  <a:srgbClr val="9900CC"/>
                </a:solidFill>
                <a:ea typeface="黑体" panose="02010609060101010101" pitchFamily="49" charset="-122"/>
              </a:rPr>
              <a:t>虚拟地址</a:t>
            </a:r>
          </a:p>
          <a:p>
            <a:pPr algn="ctr" eaLnBrk="1" hangingPunct="1"/>
            <a:r>
              <a:rPr lang="zh-CN" altLang="en-US" sz="2000" b="1">
                <a:solidFill>
                  <a:srgbClr val="9900CC"/>
                </a:solidFill>
                <a:ea typeface="黑体" panose="02010609060101010101" pitchFamily="49" charset="-122"/>
              </a:rPr>
              <a:t>向物理地址</a:t>
            </a:r>
          </a:p>
          <a:p>
            <a:pPr algn="ctr" eaLnBrk="1" hangingPunct="1"/>
            <a:r>
              <a:rPr lang="zh-CN" altLang="en-US" sz="2000" b="1">
                <a:solidFill>
                  <a:srgbClr val="9900CC"/>
                </a:solidFill>
                <a:ea typeface="黑体" panose="02010609060101010101" pitchFamily="49" charset="-122"/>
              </a:rPr>
              <a:t>的转换过程</a:t>
            </a:r>
          </a:p>
        </p:txBody>
      </p:sp>
    </p:spTree>
    <p:extLst>
      <p:ext uri="{BB962C8B-B14F-4D97-AF65-F5344CB8AC3E}">
        <p14:creationId xmlns:p14="http://schemas.microsoft.com/office/powerpoint/2010/main" val="2593870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fill="hold"/>
                                        <p:tgtEl>
                                          <p:spTgt spid="36"/>
                                        </p:tgtEl>
                                        <p:attrNameLst>
                                          <p:attrName>ppt_x</p:attrName>
                                        </p:attrNameLst>
                                      </p:cBhvr>
                                      <p:tavLst>
                                        <p:tav tm="0">
                                          <p:val>
                                            <p:strVal val="#ppt_x"/>
                                          </p:val>
                                        </p:tav>
                                        <p:tav tm="100000">
                                          <p:val>
                                            <p:strVal val="#ppt_x"/>
                                          </p:val>
                                        </p:tav>
                                      </p:tavLst>
                                    </p:anim>
                                    <p:anim calcmode="lin" valueType="num">
                                      <p:cBhvr additive="base">
                                        <p:cTn id="54" dur="500" fill="hold"/>
                                        <p:tgtEl>
                                          <p:spTgt spid="36"/>
                                        </p:tgtEl>
                                        <p:attrNameLst>
                                          <p:attrName>ppt_y</p:attrName>
                                        </p:attrNameLst>
                                      </p:cBhvr>
                                      <p:tavLst>
                                        <p:tav tm="0">
                                          <p:val>
                                            <p:strVal val="0-#ppt_h/2"/>
                                          </p:val>
                                        </p:tav>
                                        <p:tav tm="100000">
                                          <p:val>
                                            <p:strVal val="#ppt_y"/>
                                          </p:val>
                                        </p:tav>
                                      </p:tavLst>
                                    </p:anim>
                                  </p:childTnLst>
                                </p:cTn>
                              </p:par>
                              <p:par>
                                <p:cTn id="55" presetID="2" presetClass="entr" presetSubtype="1"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1"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fill="hold"/>
                                        <p:tgtEl>
                                          <p:spTgt spid="40"/>
                                        </p:tgtEl>
                                        <p:attrNameLst>
                                          <p:attrName>ppt_x</p:attrName>
                                        </p:attrNameLst>
                                      </p:cBhvr>
                                      <p:tavLst>
                                        <p:tav tm="0">
                                          <p:val>
                                            <p:strVal val="#ppt_x"/>
                                          </p:val>
                                        </p:tav>
                                        <p:tav tm="100000">
                                          <p:val>
                                            <p:strVal val="#ppt_x"/>
                                          </p:val>
                                        </p:tav>
                                      </p:tavLst>
                                    </p:anim>
                                    <p:anim calcmode="lin" valueType="num">
                                      <p:cBhvr additive="base">
                                        <p:cTn id="72"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8"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500" fill="hold"/>
                                        <p:tgtEl>
                                          <p:spTgt spid="57"/>
                                        </p:tgtEl>
                                        <p:attrNameLst>
                                          <p:attrName>ppt_x</p:attrName>
                                        </p:attrNameLst>
                                      </p:cBhvr>
                                      <p:tavLst>
                                        <p:tav tm="0">
                                          <p:val>
                                            <p:strVal val="0-#ppt_w/2"/>
                                          </p:val>
                                        </p:tav>
                                        <p:tav tm="100000">
                                          <p:val>
                                            <p:strVal val="#ppt_x"/>
                                          </p:val>
                                        </p:tav>
                                      </p:tavLst>
                                    </p:anim>
                                    <p:anim calcmode="lin" valueType="num">
                                      <p:cBhvr additive="base">
                                        <p:cTn id="78" dur="500" fill="hold"/>
                                        <p:tgtEl>
                                          <p:spTgt spid="57"/>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500" fill="hold"/>
                                        <p:tgtEl>
                                          <p:spTgt spid="58"/>
                                        </p:tgtEl>
                                        <p:attrNameLst>
                                          <p:attrName>ppt_x</p:attrName>
                                        </p:attrNameLst>
                                      </p:cBhvr>
                                      <p:tavLst>
                                        <p:tav tm="0">
                                          <p:val>
                                            <p:strVal val="0-#ppt_w/2"/>
                                          </p:val>
                                        </p:tav>
                                        <p:tav tm="100000">
                                          <p:val>
                                            <p:strVal val="#ppt_x"/>
                                          </p:val>
                                        </p:tav>
                                      </p:tavLst>
                                    </p:anim>
                                    <p:anim calcmode="lin" valueType="num">
                                      <p:cBhvr additive="base">
                                        <p:cTn id="82" dur="500" fill="hold"/>
                                        <p:tgtEl>
                                          <p:spTgt spid="58"/>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59"/>
                                        </p:tgtEl>
                                        <p:attrNameLst>
                                          <p:attrName>style.visibility</p:attrName>
                                        </p:attrNameLst>
                                      </p:cBhvr>
                                      <p:to>
                                        <p:strVal val="visible"/>
                                      </p:to>
                                    </p:set>
                                    <p:anim calcmode="lin" valueType="num">
                                      <p:cBhvr additive="base">
                                        <p:cTn id="85" dur="500" fill="hold"/>
                                        <p:tgtEl>
                                          <p:spTgt spid="59"/>
                                        </p:tgtEl>
                                        <p:attrNameLst>
                                          <p:attrName>ppt_x</p:attrName>
                                        </p:attrNameLst>
                                      </p:cBhvr>
                                      <p:tavLst>
                                        <p:tav tm="0">
                                          <p:val>
                                            <p:strVal val="0-#ppt_w/2"/>
                                          </p:val>
                                        </p:tav>
                                        <p:tav tm="100000">
                                          <p:val>
                                            <p:strVal val="#ppt_x"/>
                                          </p:val>
                                        </p:tav>
                                      </p:tavLst>
                                    </p:anim>
                                    <p:anim calcmode="lin" valueType="num">
                                      <p:cBhvr additive="base">
                                        <p:cTn id="86" dur="500" fill="hold"/>
                                        <p:tgtEl>
                                          <p:spTgt spid="59"/>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64"/>
                                        </p:tgtEl>
                                        <p:attrNameLst>
                                          <p:attrName>style.visibility</p:attrName>
                                        </p:attrNameLst>
                                      </p:cBhvr>
                                      <p:to>
                                        <p:strVal val="visible"/>
                                      </p:to>
                                    </p:set>
                                    <p:anim calcmode="lin" valueType="num">
                                      <p:cBhvr additive="base">
                                        <p:cTn id="89" dur="500" fill="hold"/>
                                        <p:tgtEl>
                                          <p:spTgt spid="64"/>
                                        </p:tgtEl>
                                        <p:attrNameLst>
                                          <p:attrName>ppt_x</p:attrName>
                                        </p:attrNameLst>
                                      </p:cBhvr>
                                      <p:tavLst>
                                        <p:tav tm="0">
                                          <p:val>
                                            <p:strVal val="0-#ppt_w/2"/>
                                          </p:val>
                                        </p:tav>
                                        <p:tav tm="100000">
                                          <p:val>
                                            <p:strVal val="#ppt_x"/>
                                          </p:val>
                                        </p:tav>
                                      </p:tavLst>
                                    </p:anim>
                                    <p:anim calcmode="lin" valueType="num">
                                      <p:cBhvr additive="base">
                                        <p:cTn id="90" dur="500" fill="hold"/>
                                        <p:tgtEl>
                                          <p:spTgt spid="64"/>
                                        </p:tgtEl>
                                        <p:attrNameLst>
                                          <p:attrName>ppt_y</p:attrName>
                                        </p:attrNameLst>
                                      </p:cBhvr>
                                      <p:tavLst>
                                        <p:tav tm="0">
                                          <p:val>
                                            <p:strVal val="#ppt_y"/>
                                          </p:val>
                                        </p:tav>
                                        <p:tav tm="100000">
                                          <p:val>
                                            <p:strVal val="#ppt_y"/>
                                          </p:val>
                                        </p:tav>
                                      </p:tavLst>
                                    </p:anim>
                                  </p:childTnLst>
                                </p:cTn>
                              </p:par>
                              <p:par>
                                <p:cTn id="91" presetID="2" presetClass="entr" presetSubtype="8" fill="hold" nodeType="withEffect">
                                  <p:stCondLst>
                                    <p:cond delay="0"/>
                                  </p:stCondLst>
                                  <p:childTnLst>
                                    <p:set>
                                      <p:cBhvr>
                                        <p:cTn id="92" dur="1" fill="hold">
                                          <p:stCondLst>
                                            <p:cond delay="0"/>
                                          </p:stCondLst>
                                        </p:cTn>
                                        <p:tgtEl>
                                          <p:spTgt spid="65"/>
                                        </p:tgtEl>
                                        <p:attrNameLst>
                                          <p:attrName>style.visibility</p:attrName>
                                        </p:attrNameLst>
                                      </p:cBhvr>
                                      <p:to>
                                        <p:strVal val="visible"/>
                                      </p:to>
                                    </p:set>
                                    <p:anim calcmode="lin" valueType="num">
                                      <p:cBhvr additive="base">
                                        <p:cTn id="93" dur="500" fill="hold"/>
                                        <p:tgtEl>
                                          <p:spTgt spid="65"/>
                                        </p:tgtEl>
                                        <p:attrNameLst>
                                          <p:attrName>ppt_x</p:attrName>
                                        </p:attrNameLst>
                                      </p:cBhvr>
                                      <p:tavLst>
                                        <p:tav tm="0">
                                          <p:val>
                                            <p:strVal val="0-#ppt_w/2"/>
                                          </p:val>
                                        </p:tav>
                                        <p:tav tm="100000">
                                          <p:val>
                                            <p:strVal val="#ppt_x"/>
                                          </p:val>
                                        </p:tav>
                                      </p:tavLst>
                                    </p:anim>
                                    <p:anim calcmode="lin" valueType="num">
                                      <p:cBhvr additive="base">
                                        <p:cTn id="94" dur="500" fill="hold"/>
                                        <p:tgtEl>
                                          <p:spTgt spid="65"/>
                                        </p:tgtEl>
                                        <p:attrNameLst>
                                          <p:attrName>ppt_y</p:attrName>
                                        </p:attrNameLst>
                                      </p:cBhvr>
                                      <p:tavLst>
                                        <p:tav tm="0">
                                          <p:val>
                                            <p:strVal val="#ppt_y"/>
                                          </p:val>
                                        </p:tav>
                                        <p:tav tm="100000">
                                          <p:val>
                                            <p:strVal val="#ppt_y"/>
                                          </p:val>
                                        </p:tav>
                                      </p:tavLst>
                                    </p:anim>
                                  </p:childTnLst>
                                </p:cTn>
                              </p:par>
                              <p:par>
                                <p:cTn id="95" presetID="2" presetClass="entr" presetSubtype="8"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additive="base">
                                        <p:cTn id="97" dur="500" fill="hold"/>
                                        <p:tgtEl>
                                          <p:spTgt spid="45"/>
                                        </p:tgtEl>
                                        <p:attrNameLst>
                                          <p:attrName>ppt_x</p:attrName>
                                        </p:attrNameLst>
                                      </p:cBhvr>
                                      <p:tavLst>
                                        <p:tav tm="0">
                                          <p:val>
                                            <p:strVal val="0-#ppt_w/2"/>
                                          </p:val>
                                        </p:tav>
                                        <p:tav tm="100000">
                                          <p:val>
                                            <p:strVal val="#ppt_x"/>
                                          </p:val>
                                        </p:tav>
                                      </p:tavLst>
                                    </p:anim>
                                    <p:anim calcmode="lin" valueType="num">
                                      <p:cBhvr additive="base">
                                        <p:cTn id="98" dur="500" fill="hold"/>
                                        <p:tgtEl>
                                          <p:spTgt spid="45"/>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0-#ppt_w/2"/>
                                          </p:val>
                                        </p:tav>
                                        <p:tav tm="100000">
                                          <p:val>
                                            <p:strVal val="#ppt_x"/>
                                          </p:val>
                                        </p:tav>
                                      </p:tavLst>
                                    </p:anim>
                                    <p:anim calcmode="lin" valueType="num">
                                      <p:cBhvr additive="base">
                                        <p:cTn id="102" dur="500" fill="hold"/>
                                        <p:tgtEl>
                                          <p:spTgt spid="63"/>
                                        </p:tgtEl>
                                        <p:attrNameLst>
                                          <p:attrName>ppt_y</p:attrName>
                                        </p:attrNameLst>
                                      </p:cBhvr>
                                      <p:tavLst>
                                        <p:tav tm="0">
                                          <p:val>
                                            <p:strVal val="#ppt_y"/>
                                          </p:val>
                                        </p:tav>
                                        <p:tav tm="100000">
                                          <p:val>
                                            <p:strVal val="#ppt_y"/>
                                          </p:val>
                                        </p:tav>
                                      </p:tavLst>
                                    </p:anim>
                                  </p:childTnLst>
                                </p:cTn>
                              </p:par>
                              <p:par>
                                <p:cTn id="103" presetID="2" presetClass="entr" presetSubtype="8" fill="hold" nodeType="with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0-#ppt_w/2"/>
                                          </p:val>
                                        </p:tav>
                                        <p:tav tm="100000">
                                          <p:val>
                                            <p:strVal val="#ppt_x"/>
                                          </p:val>
                                        </p:tav>
                                      </p:tavLst>
                                    </p:anim>
                                    <p:anim calcmode="lin" valueType="num">
                                      <p:cBhvr additive="base">
                                        <p:cTn id="106" dur="500" fill="hold"/>
                                        <p:tgtEl>
                                          <p:spTgt spid="66"/>
                                        </p:tgtEl>
                                        <p:attrNameLst>
                                          <p:attrName>ppt_y</p:attrName>
                                        </p:attrNameLst>
                                      </p:cBhvr>
                                      <p:tavLst>
                                        <p:tav tm="0">
                                          <p:val>
                                            <p:strVal val="#ppt_y"/>
                                          </p:val>
                                        </p:tav>
                                        <p:tav tm="100000">
                                          <p:val>
                                            <p:strVal val="#ppt_y"/>
                                          </p:val>
                                        </p:tav>
                                      </p:tavLst>
                                    </p:anim>
                                  </p:childTnLst>
                                </p:cTn>
                              </p:par>
                              <p:par>
                                <p:cTn id="107" presetID="2" presetClass="entr" presetSubtype="8" fill="hold" nodeType="withEffect">
                                  <p:stCondLst>
                                    <p:cond delay="0"/>
                                  </p:stCondLst>
                                  <p:childTnLst>
                                    <p:set>
                                      <p:cBhvr>
                                        <p:cTn id="108" dur="1" fill="hold">
                                          <p:stCondLst>
                                            <p:cond delay="0"/>
                                          </p:stCondLst>
                                        </p:cTn>
                                        <p:tgtEl>
                                          <p:spTgt spid="67"/>
                                        </p:tgtEl>
                                        <p:attrNameLst>
                                          <p:attrName>style.visibility</p:attrName>
                                        </p:attrNameLst>
                                      </p:cBhvr>
                                      <p:to>
                                        <p:strVal val="visible"/>
                                      </p:to>
                                    </p:set>
                                    <p:anim calcmode="lin" valueType="num">
                                      <p:cBhvr additive="base">
                                        <p:cTn id="109" dur="500" fill="hold"/>
                                        <p:tgtEl>
                                          <p:spTgt spid="67"/>
                                        </p:tgtEl>
                                        <p:attrNameLst>
                                          <p:attrName>ppt_x</p:attrName>
                                        </p:attrNameLst>
                                      </p:cBhvr>
                                      <p:tavLst>
                                        <p:tav tm="0">
                                          <p:val>
                                            <p:strVal val="0-#ppt_w/2"/>
                                          </p:val>
                                        </p:tav>
                                        <p:tav tm="100000">
                                          <p:val>
                                            <p:strVal val="#ppt_x"/>
                                          </p:val>
                                        </p:tav>
                                      </p:tavLst>
                                    </p:anim>
                                    <p:anim calcmode="lin" valueType="num">
                                      <p:cBhvr additive="base">
                                        <p:cTn id="110" dur="500" fill="hold"/>
                                        <p:tgtEl>
                                          <p:spTgt spid="67"/>
                                        </p:tgtEl>
                                        <p:attrNameLst>
                                          <p:attrName>ppt_y</p:attrName>
                                        </p:attrNameLst>
                                      </p:cBhvr>
                                      <p:tavLst>
                                        <p:tav tm="0">
                                          <p:val>
                                            <p:strVal val="#ppt_y"/>
                                          </p:val>
                                        </p:tav>
                                        <p:tav tm="100000">
                                          <p:val>
                                            <p:strVal val="#ppt_y"/>
                                          </p:val>
                                        </p:tav>
                                      </p:tavLst>
                                    </p:anim>
                                  </p:childTnLst>
                                </p:cTn>
                              </p:par>
                              <p:par>
                                <p:cTn id="111" presetID="2" presetClass="entr" presetSubtype="8" fill="hold" nodeType="withEffect">
                                  <p:stCondLst>
                                    <p:cond delay="0"/>
                                  </p:stCondLst>
                                  <p:childTnLst>
                                    <p:set>
                                      <p:cBhvr>
                                        <p:cTn id="112" dur="1" fill="hold">
                                          <p:stCondLst>
                                            <p:cond delay="0"/>
                                          </p:stCondLst>
                                        </p:cTn>
                                        <p:tgtEl>
                                          <p:spTgt spid="68"/>
                                        </p:tgtEl>
                                        <p:attrNameLst>
                                          <p:attrName>style.visibility</p:attrName>
                                        </p:attrNameLst>
                                      </p:cBhvr>
                                      <p:to>
                                        <p:strVal val="visible"/>
                                      </p:to>
                                    </p:set>
                                    <p:anim calcmode="lin" valueType="num">
                                      <p:cBhvr additive="base">
                                        <p:cTn id="113" dur="500" fill="hold"/>
                                        <p:tgtEl>
                                          <p:spTgt spid="68"/>
                                        </p:tgtEl>
                                        <p:attrNameLst>
                                          <p:attrName>ppt_x</p:attrName>
                                        </p:attrNameLst>
                                      </p:cBhvr>
                                      <p:tavLst>
                                        <p:tav tm="0">
                                          <p:val>
                                            <p:strVal val="0-#ppt_w/2"/>
                                          </p:val>
                                        </p:tav>
                                        <p:tav tm="100000">
                                          <p:val>
                                            <p:strVal val="#ppt_x"/>
                                          </p:val>
                                        </p:tav>
                                      </p:tavLst>
                                    </p:anim>
                                    <p:anim calcmode="lin" valueType="num">
                                      <p:cBhvr additive="base">
                                        <p:cTn id="114"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2" fill="hold" nodeType="clickEffect">
                                  <p:stCondLst>
                                    <p:cond delay="0"/>
                                  </p:stCondLst>
                                  <p:childTnLst>
                                    <p:set>
                                      <p:cBhvr>
                                        <p:cTn id="118" dur="1" fill="hold">
                                          <p:stCondLst>
                                            <p:cond delay="0"/>
                                          </p:stCondLst>
                                        </p:cTn>
                                        <p:tgtEl>
                                          <p:spTgt spid="60"/>
                                        </p:tgtEl>
                                        <p:attrNameLst>
                                          <p:attrName>style.visibility</p:attrName>
                                        </p:attrNameLst>
                                      </p:cBhvr>
                                      <p:to>
                                        <p:strVal val="visible"/>
                                      </p:to>
                                    </p:set>
                                    <p:anim calcmode="lin" valueType="num">
                                      <p:cBhvr additive="base">
                                        <p:cTn id="119" dur="500" fill="hold"/>
                                        <p:tgtEl>
                                          <p:spTgt spid="60"/>
                                        </p:tgtEl>
                                        <p:attrNameLst>
                                          <p:attrName>ppt_x</p:attrName>
                                        </p:attrNameLst>
                                      </p:cBhvr>
                                      <p:tavLst>
                                        <p:tav tm="0">
                                          <p:val>
                                            <p:strVal val="1+#ppt_w/2"/>
                                          </p:val>
                                        </p:tav>
                                        <p:tav tm="100000">
                                          <p:val>
                                            <p:strVal val="#ppt_x"/>
                                          </p:val>
                                        </p:tav>
                                      </p:tavLst>
                                    </p:anim>
                                    <p:anim calcmode="lin" valueType="num">
                                      <p:cBhvr additive="base">
                                        <p:cTn id="120" dur="500" fill="hold"/>
                                        <p:tgtEl>
                                          <p:spTgt spid="60"/>
                                        </p:tgtEl>
                                        <p:attrNameLst>
                                          <p:attrName>ppt_y</p:attrName>
                                        </p:attrNameLst>
                                      </p:cBhvr>
                                      <p:tavLst>
                                        <p:tav tm="0">
                                          <p:val>
                                            <p:strVal val="#ppt_y"/>
                                          </p:val>
                                        </p:tav>
                                        <p:tav tm="100000">
                                          <p:val>
                                            <p:strVal val="#ppt_y"/>
                                          </p:val>
                                        </p:tav>
                                      </p:tavLst>
                                    </p:anim>
                                  </p:childTnLst>
                                </p:cTn>
                              </p:par>
                              <p:par>
                                <p:cTn id="121" presetID="2" presetClass="entr" presetSubtype="2" fill="hold"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500" fill="hold"/>
                                        <p:tgtEl>
                                          <p:spTgt spid="61"/>
                                        </p:tgtEl>
                                        <p:attrNameLst>
                                          <p:attrName>ppt_x</p:attrName>
                                        </p:attrNameLst>
                                      </p:cBhvr>
                                      <p:tavLst>
                                        <p:tav tm="0">
                                          <p:val>
                                            <p:strVal val="1+#ppt_w/2"/>
                                          </p:val>
                                        </p:tav>
                                        <p:tav tm="100000">
                                          <p:val>
                                            <p:strVal val="#ppt_x"/>
                                          </p:val>
                                        </p:tav>
                                      </p:tavLst>
                                    </p:anim>
                                    <p:anim calcmode="lin" valueType="num">
                                      <p:cBhvr additive="base">
                                        <p:cTn id="124" dur="500" fill="hold"/>
                                        <p:tgtEl>
                                          <p:spTgt spid="61"/>
                                        </p:tgtEl>
                                        <p:attrNameLst>
                                          <p:attrName>ppt_y</p:attrName>
                                        </p:attrNameLst>
                                      </p:cBhvr>
                                      <p:tavLst>
                                        <p:tav tm="0">
                                          <p:val>
                                            <p:strVal val="#ppt_y"/>
                                          </p:val>
                                        </p:tav>
                                        <p:tav tm="100000">
                                          <p:val>
                                            <p:strVal val="#ppt_y"/>
                                          </p:val>
                                        </p:tav>
                                      </p:tavLst>
                                    </p:anim>
                                  </p:childTnLst>
                                </p:cTn>
                              </p:par>
                              <p:par>
                                <p:cTn id="125" presetID="2" presetClass="entr" presetSubtype="2" fill="hold" nodeType="withEffect">
                                  <p:stCondLst>
                                    <p:cond delay="0"/>
                                  </p:stCondLst>
                                  <p:childTnLst>
                                    <p:set>
                                      <p:cBhvr>
                                        <p:cTn id="126" dur="1" fill="hold">
                                          <p:stCondLst>
                                            <p:cond delay="0"/>
                                          </p:stCondLst>
                                        </p:cTn>
                                        <p:tgtEl>
                                          <p:spTgt spid="51"/>
                                        </p:tgtEl>
                                        <p:attrNameLst>
                                          <p:attrName>style.visibility</p:attrName>
                                        </p:attrNameLst>
                                      </p:cBhvr>
                                      <p:to>
                                        <p:strVal val="visible"/>
                                      </p:to>
                                    </p:set>
                                    <p:anim calcmode="lin" valueType="num">
                                      <p:cBhvr additive="base">
                                        <p:cTn id="127" dur="500" fill="hold"/>
                                        <p:tgtEl>
                                          <p:spTgt spid="51"/>
                                        </p:tgtEl>
                                        <p:attrNameLst>
                                          <p:attrName>ppt_x</p:attrName>
                                        </p:attrNameLst>
                                      </p:cBhvr>
                                      <p:tavLst>
                                        <p:tav tm="0">
                                          <p:val>
                                            <p:strVal val="1+#ppt_w/2"/>
                                          </p:val>
                                        </p:tav>
                                        <p:tav tm="100000">
                                          <p:val>
                                            <p:strVal val="#ppt_x"/>
                                          </p:val>
                                        </p:tav>
                                      </p:tavLst>
                                    </p:anim>
                                    <p:anim calcmode="lin" valueType="num">
                                      <p:cBhvr additive="base">
                                        <p:cTn id="128" dur="500" fill="hold"/>
                                        <p:tgtEl>
                                          <p:spTgt spid="51"/>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62"/>
                                        </p:tgtEl>
                                        <p:attrNameLst>
                                          <p:attrName>style.visibility</p:attrName>
                                        </p:attrNameLst>
                                      </p:cBhvr>
                                      <p:to>
                                        <p:strVal val="visible"/>
                                      </p:to>
                                    </p:set>
                                    <p:anim calcmode="lin" valueType="num">
                                      <p:cBhvr additive="base">
                                        <p:cTn id="131" dur="500" fill="hold"/>
                                        <p:tgtEl>
                                          <p:spTgt spid="62"/>
                                        </p:tgtEl>
                                        <p:attrNameLst>
                                          <p:attrName>ppt_x</p:attrName>
                                        </p:attrNameLst>
                                      </p:cBhvr>
                                      <p:tavLst>
                                        <p:tav tm="0">
                                          <p:val>
                                            <p:strVal val="1+#ppt_w/2"/>
                                          </p:val>
                                        </p:tav>
                                        <p:tav tm="100000">
                                          <p:val>
                                            <p:strVal val="#ppt_x"/>
                                          </p:val>
                                        </p:tav>
                                      </p:tavLst>
                                    </p:anim>
                                    <p:anim calcmode="lin" valueType="num">
                                      <p:cBhvr additive="base">
                                        <p:cTn id="132" dur="500" fill="hold"/>
                                        <p:tgtEl>
                                          <p:spTgt spid="62"/>
                                        </p:tgtEl>
                                        <p:attrNameLst>
                                          <p:attrName>ppt_y</p:attrName>
                                        </p:attrNameLst>
                                      </p:cBhvr>
                                      <p:tavLst>
                                        <p:tav tm="0">
                                          <p:val>
                                            <p:strVal val="#ppt_y"/>
                                          </p:val>
                                        </p:tav>
                                        <p:tav tm="100000">
                                          <p:val>
                                            <p:strVal val="#ppt_y"/>
                                          </p:val>
                                        </p:tav>
                                      </p:tavLst>
                                    </p:anim>
                                  </p:childTnLst>
                                </p:cTn>
                              </p:par>
                              <p:par>
                                <p:cTn id="133" presetID="2" presetClass="entr" presetSubtype="2" fill="hold" nodeType="withEffect">
                                  <p:stCondLst>
                                    <p:cond delay="0"/>
                                  </p:stCondLst>
                                  <p:childTnLst>
                                    <p:set>
                                      <p:cBhvr>
                                        <p:cTn id="134" dur="1" fill="hold">
                                          <p:stCondLst>
                                            <p:cond delay="0"/>
                                          </p:stCondLst>
                                        </p:cTn>
                                        <p:tgtEl>
                                          <p:spTgt spid="75"/>
                                        </p:tgtEl>
                                        <p:attrNameLst>
                                          <p:attrName>style.visibility</p:attrName>
                                        </p:attrNameLst>
                                      </p:cBhvr>
                                      <p:to>
                                        <p:strVal val="visible"/>
                                      </p:to>
                                    </p:set>
                                    <p:anim calcmode="lin" valueType="num">
                                      <p:cBhvr additive="base">
                                        <p:cTn id="135" dur="500" fill="hold"/>
                                        <p:tgtEl>
                                          <p:spTgt spid="75"/>
                                        </p:tgtEl>
                                        <p:attrNameLst>
                                          <p:attrName>ppt_x</p:attrName>
                                        </p:attrNameLst>
                                      </p:cBhvr>
                                      <p:tavLst>
                                        <p:tav tm="0">
                                          <p:val>
                                            <p:strVal val="1+#ppt_w/2"/>
                                          </p:val>
                                        </p:tav>
                                        <p:tav tm="100000">
                                          <p:val>
                                            <p:strVal val="#ppt_x"/>
                                          </p:val>
                                        </p:tav>
                                      </p:tavLst>
                                    </p:anim>
                                    <p:anim calcmode="lin" valueType="num">
                                      <p:cBhvr additive="base">
                                        <p:cTn id="136" dur="500" fill="hold"/>
                                        <p:tgtEl>
                                          <p:spTgt spid="75"/>
                                        </p:tgtEl>
                                        <p:attrNameLst>
                                          <p:attrName>ppt_y</p:attrName>
                                        </p:attrNameLst>
                                      </p:cBhvr>
                                      <p:tavLst>
                                        <p:tav tm="0">
                                          <p:val>
                                            <p:strVal val="#ppt_y"/>
                                          </p:val>
                                        </p:tav>
                                        <p:tav tm="100000">
                                          <p:val>
                                            <p:strVal val="#ppt_y"/>
                                          </p:val>
                                        </p:tav>
                                      </p:tavLst>
                                    </p:anim>
                                  </p:childTnLst>
                                </p:cTn>
                              </p:par>
                              <p:par>
                                <p:cTn id="137" presetID="2" presetClass="entr" presetSubtype="2" fill="hold" nodeType="withEffect">
                                  <p:stCondLst>
                                    <p:cond delay="0"/>
                                  </p:stCondLst>
                                  <p:childTnLst>
                                    <p:set>
                                      <p:cBhvr>
                                        <p:cTn id="138" dur="1" fill="hold">
                                          <p:stCondLst>
                                            <p:cond delay="0"/>
                                          </p:stCondLst>
                                        </p:cTn>
                                        <p:tgtEl>
                                          <p:spTgt spid="76"/>
                                        </p:tgtEl>
                                        <p:attrNameLst>
                                          <p:attrName>style.visibility</p:attrName>
                                        </p:attrNameLst>
                                      </p:cBhvr>
                                      <p:to>
                                        <p:strVal val="visible"/>
                                      </p:to>
                                    </p:set>
                                    <p:anim calcmode="lin" valueType="num">
                                      <p:cBhvr additive="base">
                                        <p:cTn id="139" dur="500" fill="hold"/>
                                        <p:tgtEl>
                                          <p:spTgt spid="76"/>
                                        </p:tgtEl>
                                        <p:attrNameLst>
                                          <p:attrName>ppt_x</p:attrName>
                                        </p:attrNameLst>
                                      </p:cBhvr>
                                      <p:tavLst>
                                        <p:tav tm="0">
                                          <p:val>
                                            <p:strVal val="1+#ppt_w/2"/>
                                          </p:val>
                                        </p:tav>
                                        <p:tav tm="100000">
                                          <p:val>
                                            <p:strVal val="#ppt_x"/>
                                          </p:val>
                                        </p:tav>
                                      </p:tavLst>
                                    </p:anim>
                                    <p:anim calcmode="lin" valueType="num">
                                      <p:cBhvr additive="base">
                                        <p:cTn id="140" dur="500" fill="hold"/>
                                        <p:tgtEl>
                                          <p:spTgt spid="76"/>
                                        </p:tgtEl>
                                        <p:attrNameLst>
                                          <p:attrName>ppt_y</p:attrName>
                                        </p:attrNameLst>
                                      </p:cBhvr>
                                      <p:tavLst>
                                        <p:tav tm="0">
                                          <p:val>
                                            <p:strVal val="#ppt_y"/>
                                          </p:val>
                                        </p:tav>
                                        <p:tav tm="100000">
                                          <p:val>
                                            <p:strVal val="#ppt_y"/>
                                          </p:val>
                                        </p:tav>
                                      </p:tavLst>
                                    </p:anim>
                                  </p:childTnLst>
                                </p:cTn>
                              </p:par>
                              <p:par>
                                <p:cTn id="141" presetID="2" presetClass="entr" presetSubtype="2" fill="hold" nodeType="withEffect">
                                  <p:stCondLst>
                                    <p:cond delay="0"/>
                                  </p:stCondLst>
                                  <p:childTnLst>
                                    <p:set>
                                      <p:cBhvr>
                                        <p:cTn id="142" dur="1" fill="hold">
                                          <p:stCondLst>
                                            <p:cond delay="0"/>
                                          </p:stCondLst>
                                        </p:cTn>
                                        <p:tgtEl>
                                          <p:spTgt spid="77"/>
                                        </p:tgtEl>
                                        <p:attrNameLst>
                                          <p:attrName>style.visibility</p:attrName>
                                        </p:attrNameLst>
                                      </p:cBhvr>
                                      <p:to>
                                        <p:strVal val="visible"/>
                                      </p:to>
                                    </p:set>
                                    <p:anim calcmode="lin" valueType="num">
                                      <p:cBhvr additive="base">
                                        <p:cTn id="143" dur="500" fill="hold"/>
                                        <p:tgtEl>
                                          <p:spTgt spid="77"/>
                                        </p:tgtEl>
                                        <p:attrNameLst>
                                          <p:attrName>ppt_x</p:attrName>
                                        </p:attrNameLst>
                                      </p:cBhvr>
                                      <p:tavLst>
                                        <p:tav tm="0">
                                          <p:val>
                                            <p:strVal val="1+#ppt_w/2"/>
                                          </p:val>
                                        </p:tav>
                                        <p:tav tm="100000">
                                          <p:val>
                                            <p:strVal val="#ppt_x"/>
                                          </p:val>
                                        </p:tav>
                                      </p:tavLst>
                                    </p:anim>
                                    <p:anim calcmode="lin" valueType="num">
                                      <p:cBhvr additive="base">
                                        <p:cTn id="144" dur="500" fill="hold"/>
                                        <p:tgtEl>
                                          <p:spTgt spid="77"/>
                                        </p:tgtEl>
                                        <p:attrNameLst>
                                          <p:attrName>ppt_y</p:attrName>
                                        </p:attrNameLst>
                                      </p:cBhvr>
                                      <p:tavLst>
                                        <p:tav tm="0">
                                          <p:val>
                                            <p:strVal val="#ppt_y"/>
                                          </p:val>
                                        </p:tav>
                                        <p:tav tm="100000">
                                          <p:val>
                                            <p:strVal val="#ppt_y"/>
                                          </p:val>
                                        </p:tav>
                                      </p:tavLst>
                                    </p:anim>
                                  </p:childTnLst>
                                </p:cTn>
                              </p:par>
                              <p:par>
                                <p:cTn id="145" presetID="2" presetClass="entr" presetSubtype="2" fill="hold" nodeType="withEffect">
                                  <p:stCondLst>
                                    <p:cond delay="0"/>
                                  </p:stCondLst>
                                  <p:childTnLst>
                                    <p:set>
                                      <p:cBhvr>
                                        <p:cTn id="146" dur="1" fill="hold">
                                          <p:stCondLst>
                                            <p:cond delay="0"/>
                                          </p:stCondLst>
                                        </p:cTn>
                                        <p:tgtEl>
                                          <p:spTgt spid="78"/>
                                        </p:tgtEl>
                                        <p:attrNameLst>
                                          <p:attrName>style.visibility</p:attrName>
                                        </p:attrNameLst>
                                      </p:cBhvr>
                                      <p:to>
                                        <p:strVal val="visible"/>
                                      </p:to>
                                    </p:set>
                                    <p:anim calcmode="lin" valueType="num">
                                      <p:cBhvr additive="base">
                                        <p:cTn id="147" dur="500" fill="hold"/>
                                        <p:tgtEl>
                                          <p:spTgt spid="78"/>
                                        </p:tgtEl>
                                        <p:attrNameLst>
                                          <p:attrName>ppt_x</p:attrName>
                                        </p:attrNameLst>
                                      </p:cBhvr>
                                      <p:tavLst>
                                        <p:tav tm="0">
                                          <p:val>
                                            <p:strVal val="1+#ppt_w/2"/>
                                          </p:val>
                                        </p:tav>
                                        <p:tav tm="100000">
                                          <p:val>
                                            <p:strVal val="#ppt_x"/>
                                          </p:val>
                                        </p:tav>
                                      </p:tavLst>
                                    </p:anim>
                                    <p:anim calcmode="lin" valueType="num">
                                      <p:cBhvr additive="base">
                                        <p:cTn id="148" dur="500" fill="hold"/>
                                        <p:tgtEl>
                                          <p:spTgt spid="78"/>
                                        </p:tgtEl>
                                        <p:attrNameLst>
                                          <p:attrName>ppt_y</p:attrName>
                                        </p:attrNameLst>
                                      </p:cBhvr>
                                      <p:tavLst>
                                        <p:tav tm="0">
                                          <p:val>
                                            <p:strVal val="#ppt_y"/>
                                          </p:val>
                                        </p:tav>
                                        <p:tav tm="100000">
                                          <p:val>
                                            <p:strVal val="#ppt_y"/>
                                          </p:val>
                                        </p:tav>
                                      </p:tavLst>
                                    </p:anim>
                                  </p:childTnLst>
                                </p:cTn>
                              </p:par>
                              <p:par>
                                <p:cTn id="149" presetID="2" presetClass="entr" presetSubtype="2" fill="hold" grpId="0" nodeType="withEffect">
                                  <p:stCondLst>
                                    <p:cond delay="0"/>
                                  </p:stCondLst>
                                  <p:childTnLst>
                                    <p:set>
                                      <p:cBhvr>
                                        <p:cTn id="150" dur="1" fill="hold">
                                          <p:stCondLst>
                                            <p:cond delay="0"/>
                                          </p:stCondLst>
                                        </p:cTn>
                                        <p:tgtEl>
                                          <p:spTgt spid="79"/>
                                        </p:tgtEl>
                                        <p:attrNameLst>
                                          <p:attrName>style.visibility</p:attrName>
                                        </p:attrNameLst>
                                      </p:cBhvr>
                                      <p:to>
                                        <p:strVal val="visible"/>
                                      </p:to>
                                    </p:set>
                                    <p:anim calcmode="lin" valueType="num">
                                      <p:cBhvr additive="base">
                                        <p:cTn id="151" dur="500" fill="hold"/>
                                        <p:tgtEl>
                                          <p:spTgt spid="79"/>
                                        </p:tgtEl>
                                        <p:attrNameLst>
                                          <p:attrName>ppt_x</p:attrName>
                                        </p:attrNameLst>
                                      </p:cBhvr>
                                      <p:tavLst>
                                        <p:tav tm="0">
                                          <p:val>
                                            <p:strVal val="1+#ppt_w/2"/>
                                          </p:val>
                                        </p:tav>
                                        <p:tav tm="100000">
                                          <p:val>
                                            <p:strVal val="#ppt_x"/>
                                          </p:val>
                                        </p:tav>
                                      </p:tavLst>
                                    </p:anim>
                                    <p:anim calcmode="lin" valueType="num">
                                      <p:cBhvr additive="base">
                                        <p:cTn id="152" dur="5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4" fill="hold" nodeType="clickEffect">
                                  <p:stCondLst>
                                    <p:cond delay="0"/>
                                  </p:stCondLst>
                                  <p:childTnLst>
                                    <p:set>
                                      <p:cBhvr>
                                        <p:cTn id="156" dur="1" fill="hold">
                                          <p:stCondLst>
                                            <p:cond delay="0"/>
                                          </p:stCondLst>
                                        </p:cTn>
                                        <p:tgtEl>
                                          <p:spTgt spid="74"/>
                                        </p:tgtEl>
                                        <p:attrNameLst>
                                          <p:attrName>style.visibility</p:attrName>
                                        </p:attrNameLst>
                                      </p:cBhvr>
                                      <p:to>
                                        <p:strVal val="visible"/>
                                      </p:to>
                                    </p:set>
                                    <p:anim calcmode="lin" valueType="num">
                                      <p:cBhvr additive="base">
                                        <p:cTn id="157" dur="500" fill="hold"/>
                                        <p:tgtEl>
                                          <p:spTgt spid="74"/>
                                        </p:tgtEl>
                                        <p:attrNameLst>
                                          <p:attrName>ppt_x</p:attrName>
                                        </p:attrNameLst>
                                      </p:cBhvr>
                                      <p:tavLst>
                                        <p:tav tm="0">
                                          <p:val>
                                            <p:strVal val="#ppt_x"/>
                                          </p:val>
                                        </p:tav>
                                        <p:tav tm="100000">
                                          <p:val>
                                            <p:strVal val="#ppt_x"/>
                                          </p:val>
                                        </p:tav>
                                      </p:tavLst>
                                    </p:anim>
                                    <p:anim calcmode="lin" valueType="num">
                                      <p:cBhvr additive="base">
                                        <p:cTn id="158" dur="500" fill="hold"/>
                                        <p:tgtEl>
                                          <p:spTgt spid="74"/>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80"/>
                                        </p:tgtEl>
                                        <p:attrNameLst>
                                          <p:attrName>style.visibility</p:attrName>
                                        </p:attrNameLst>
                                      </p:cBhvr>
                                      <p:to>
                                        <p:strVal val="visible"/>
                                      </p:to>
                                    </p:set>
                                    <p:anim calcmode="lin" valueType="num">
                                      <p:cBhvr additive="base">
                                        <p:cTn id="161" dur="500" fill="hold"/>
                                        <p:tgtEl>
                                          <p:spTgt spid="80"/>
                                        </p:tgtEl>
                                        <p:attrNameLst>
                                          <p:attrName>ppt_x</p:attrName>
                                        </p:attrNameLst>
                                      </p:cBhvr>
                                      <p:tavLst>
                                        <p:tav tm="0">
                                          <p:val>
                                            <p:strVal val="#ppt_x"/>
                                          </p:val>
                                        </p:tav>
                                        <p:tav tm="100000">
                                          <p:val>
                                            <p:strVal val="#ppt_x"/>
                                          </p:val>
                                        </p:tav>
                                      </p:tavLst>
                                    </p:anim>
                                    <p:anim calcmode="lin" valueType="num">
                                      <p:cBhvr additive="base">
                                        <p:cTn id="162" dur="500" fill="hold"/>
                                        <p:tgtEl>
                                          <p:spTgt spid="80"/>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69"/>
                                        </p:tgtEl>
                                        <p:attrNameLst>
                                          <p:attrName>style.visibility</p:attrName>
                                        </p:attrNameLst>
                                      </p:cBhvr>
                                      <p:to>
                                        <p:strVal val="visible"/>
                                      </p:to>
                                    </p:set>
                                    <p:anim calcmode="lin" valueType="num">
                                      <p:cBhvr additive="base">
                                        <p:cTn id="165" dur="500" fill="hold"/>
                                        <p:tgtEl>
                                          <p:spTgt spid="69"/>
                                        </p:tgtEl>
                                        <p:attrNameLst>
                                          <p:attrName>ppt_x</p:attrName>
                                        </p:attrNameLst>
                                      </p:cBhvr>
                                      <p:tavLst>
                                        <p:tav tm="0">
                                          <p:val>
                                            <p:strVal val="#ppt_x"/>
                                          </p:val>
                                        </p:tav>
                                        <p:tav tm="100000">
                                          <p:val>
                                            <p:strVal val="#ppt_x"/>
                                          </p:val>
                                        </p:tav>
                                      </p:tavLst>
                                    </p:anim>
                                    <p:anim calcmode="lin" valueType="num">
                                      <p:cBhvr additive="base">
                                        <p:cTn id="166"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p:bldP spid="27" grpId="0"/>
      <p:bldP spid="35" grpId="0"/>
      <p:bldP spid="36" grpId="0"/>
      <p:bldP spid="38" grpId="0"/>
      <p:bldP spid="62" grpId="0"/>
      <p:bldP spid="63" grpId="0"/>
      <p:bldP spid="64" grpId="0" animBg="1"/>
      <p:bldP spid="79" grpId="0"/>
      <p:bldP spid="8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A5C5615E-8D1E-47E9-A2E2-CA3F766EA3F2}"/>
              </a:ext>
            </a:extLst>
          </p:cNvPr>
          <p:cNvSpPr txBox="1">
            <a:spLocks noChangeArrowheads="1"/>
          </p:cNvSpPr>
          <p:nvPr/>
        </p:nvSpPr>
        <p:spPr bwMode="auto">
          <a:xfrm>
            <a:off x="2003426" y="549276"/>
            <a:ext cx="60372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Intel80386</a:t>
            </a:r>
            <a:r>
              <a:rPr kumimoji="1" lang="zh-CN" altLang="en-US" sz="3600" b="1">
                <a:latin typeface="Arial" panose="020B0604020202020204" pitchFamily="34" charset="0"/>
                <a:ea typeface="黑体" panose="02010609060101010101" pitchFamily="49" charset="-122"/>
              </a:rPr>
              <a:t>的存储器管理</a:t>
            </a:r>
          </a:p>
        </p:txBody>
      </p:sp>
      <p:sp>
        <p:nvSpPr>
          <p:cNvPr id="29699" name="Rectangle 2">
            <a:extLst>
              <a:ext uri="{FF2B5EF4-FFF2-40B4-BE49-F238E27FC236}">
                <a16:creationId xmlns:a16="http://schemas.microsoft.com/office/drawing/2014/main" id="{1A40BBD2-1B6B-47E8-B085-4F02A3D281F4}"/>
              </a:ext>
            </a:extLst>
          </p:cNvPr>
          <p:cNvSpPr txBox="1">
            <a:spLocks noChangeArrowheads="1"/>
          </p:cNvSpPr>
          <p:nvPr/>
        </p:nvSpPr>
        <p:spPr bwMode="auto">
          <a:xfrm>
            <a:off x="1665289" y="1412875"/>
            <a:ext cx="8785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40000"/>
              </a:lnSpc>
              <a:spcBef>
                <a:spcPct val="20000"/>
              </a:spcBef>
              <a:buClr>
                <a:schemeClr val="tx2"/>
              </a:buClr>
              <a:buSzPct val="50000"/>
              <a:buFont typeface="Wingdings 2" panose="05020102010507070707" pitchFamily="18" charset="2"/>
              <a:buChar char="ß"/>
            </a:pPr>
            <a:r>
              <a:rPr lang="en-US" altLang="zh-CN" sz="2400" b="1">
                <a:solidFill>
                  <a:srgbClr val="000000"/>
                </a:solidFill>
                <a:latin typeface="黑体" panose="02010609060101010101" pitchFamily="49" charset="-122"/>
                <a:ea typeface="黑体" panose="02010609060101010101" pitchFamily="49" charset="-122"/>
              </a:rPr>
              <a:t>32</a:t>
            </a:r>
            <a:r>
              <a:rPr lang="zh-CN" altLang="en-US" sz="2400" b="1">
                <a:solidFill>
                  <a:srgbClr val="000000"/>
                </a:solidFill>
                <a:latin typeface="黑体" panose="02010609060101010101" pitchFamily="49" charset="-122"/>
                <a:ea typeface="黑体" panose="02010609060101010101" pitchFamily="49" charset="-122"/>
              </a:rPr>
              <a:t>位线性地址分成页目录索引（</a:t>
            </a:r>
            <a:r>
              <a:rPr lang="en-US" altLang="zh-CN" sz="2400" b="1">
                <a:solidFill>
                  <a:srgbClr val="000000"/>
                </a:solidFill>
                <a:latin typeface="黑体" panose="02010609060101010101" pitchFamily="49" charset="-122"/>
                <a:ea typeface="黑体" panose="02010609060101010101" pitchFamily="49" charset="-122"/>
              </a:rPr>
              <a:t>10</a:t>
            </a:r>
            <a:r>
              <a:rPr lang="zh-CN" altLang="en-US" sz="2400" b="1">
                <a:solidFill>
                  <a:srgbClr val="000000"/>
                </a:solidFill>
                <a:latin typeface="黑体" panose="02010609060101010101" pitchFamily="49" charset="-122"/>
                <a:ea typeface="黑体" panose="02010609060101010101" pitchFamily="49" charset="-122"/>
              </a:rPr>
              <a:t>位）、页表项索引（</a:t>
            </a:r>
            <a:r>
              <a:rPr lang="en-US" altLang="zh-CN" sz="2400" b="1">
                <a:solidFill>
                  <a:srgbClr val="000000"/>
                </a:solidFill>
                <a:latin typeface="黑体" panose="02010609060101010101" pitchFamily="49" charset="-122"/>
                <a:ea typeface="黑体" panose="02010609060101010101" pitchFamily="49" charset="-122"/>
              </a:rPr>
              <a:t>10</a:t>
            </a:r>
            <a:r>
              <a:rPr lang="zh-CN" altLang="en-US" sz="2400" b="1">
                <a:solidFill>
                  <a:srgbClr val="000000"/>
                </a:solidFill>
                <a:latin typeface="黑体" panose="02010609060101010101" pitchFamily="49" charset="-122"/>
                <a:ea typeface="黑体" panose="02010609060101010101" pitchFamily="49" charset="-122"/>
              </a:rPr>
              <a:t>位）和页内偏移量（</a:t>
            </a:r>
            <a:r>
              <a:rPr lang="en-US" altLang="zh-CN" sz="2400" b="1">
                <a:solidFill>
                  <a:srgbClr val="000000"/>
                </a:solidFill>
                <a:latin typeface="黑体" panose="02010609060101010101" pitchFamily="49" charset="-122"/>
                <a:ea typeface="黑体" panose="02010609060101010101" pitchFamily="49" charset="-122"/>
              </a:rPr>
              <a:t>12</a:t>
            </a:r>
            <a:r>
              <a:rPr lang="zh-CN" altLang="en-US" sz="2400" b="1">
                <a:solidFill>
                  <a:srgbClr val="000000"/>
                </a:solidFill>
                <a:latin typeface="黑体" panose="02010609060101010101" pitchFamily="49" charset="-122"/>
                <a:ea typeface="黑体" panose="02010609060101010101" pitchFamily="49" charset="-122"/>
              </a:rPr>
              <a:t>位）。通过依次访问页目录表和页表，即可找到与线性地址相对应的物理地址所在的页号（即物理地址的</a:t>
            </a:r>
            <a:r>
              <a:rPr lang="en-US" altLang="zh-CN" sz="2400" b="1">
                <a:solidFill>
                  <a:srgbClr val="000000"/>
                </a:solidFill>
                <a:latin typeface="黑体" panose="02010609060101010101" pitchFamily="49" charset="-122"/>
                <a:ea typeface="黑体" panose="02010609060101010101" pitchFamily="49" charset="-122"/>
              </a:rPr>
              <a:t>31</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12</a:t>
            </a:r>
            <a:r>
              <a:rPr lang="zh-CN" altLang="en-US" sz="2400" b="1">
                <a:solidFill>
                  <a:srgbClr val="000000"/>
                </a:solidFill>
                <a:latin typeface="黑体" panose="02010609060101010101" pitchFamily="49" charset="-122"/>
                <a:ea typeface="黑体" panose="02010609060101010101" pitchFamily="49" charset="-122"/>
              </a:rPr>
              <a:t>位），再根据页内偏移量，即可知道物理地址。 </a:t>
            </a:r>
          </a:p>
          <a:p>
            <a:pPr eaLnBrk="1" hangingPunct="1">
              <a:lnSpc>
                <a:spcPct val="140000"/>
              </a:lnSpc>
              <a:spcBef>
                <a:spcPct val="20000"/>
              </a:spcBef>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页目录项对应一个页表，包含页表的物理起始地址、访问权限和存储器管理信息。</a:t>
            </a:r>
          </a:p>
          <a:p>
            <a:pPr eaLnBrk="1" hangingPunct="1">
              <a:lnSpc>
                <a:spcPct val="140000"/>
              </a:lnSpc>
              <a:spcBef>
                <a:spcPct val="20000"/>
              </a:spcBef>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页表项对应物理存储器中的一页，包含着某一页的物理起始地址、访问权限和存储器管理信息。</a:t>
            </a:r>
          </a:p>
          <a:p>
            <a:pPr eaLnBrk="1" hangingPunct="1">
              <a:lnSpc>
                <a:spcPct val="140000"/>
              </a:lnSpc>
              <a:spcBef>
                <a:spcPct val="20000"/>
              </a:spcBef>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一个页目录表可映射</a:t>
            </a:r>
            <a:r>
              <a:rPr lang="en-US" altLang="zh-CN" sz="2400" b="1">
                <a:solidFill>
                  <a:srgbClr val="000000"/>
                </a:solidFill>
                <a:latin typeface="黑体" panose="02010609060101010101" pitchFamily="49" charset="-122"/>
                <a:ea typeface="黑体" panose="02010609060101010101" pitchFamily="49" charset="-122"/>
              </a:rPr>
              <a:t>2</a:t>
            </a:r>
            <a:r>
              <a:rPr lang="en-US" altLang="zh-CN" sz="2400" b="1" baseline="30000">
                <a:solidFill>
                  <a:srgbClr val="000000"/>
                </a:solidFill>
                <a:latin typeface="黑体" panose="02010609060101010101" pitchFamily="49" charset="-122"/>
                <a:ea typeface="黑体" panose="02010609060101010101" pitchFamily="49" charset="-122"/>
              </a:rPr>
              <a:t>10</a:t>
            </a:r>
            <a:r>
              <a:rPr lang="en-US" altLang="zh-CN" sz="2400" b="1">
                <a:solidFill>
                  <a:srgbClr val="000000"/>
                </a:solidFill>
                <a:latin typeface="黑体" panose="02010609060101010101" pitchFamily="49" charset="-122"/>
                <a:ea typeface="黑体" panose="02010609060101010101" pitchFamily="49" charset="-122"/>
              </a:rPr>
              <a:t> * 2</a:t>
            </a:r>
            <a:r>
              <a:rPr lang="en-US" altLang="zh-CN" sz="2400" b="1" baseline="30000">
                <a:solidFill>
                  <a:srgbClr val="000000"/>
                </a:solidFill>
                <a:latin typeface="黑体" panose="02010609060101010101" pitchFamily="49" charset="-122"/>
                <a:ea typeface="黑体" panose="02010609060101010101" pitchFamily="49" charset="-122"/>
              </a:rPr>
              <a:t>10</a:t>
            </a:r>
            <a:r>
              <a:rPr lang="en-US" altLang="zh-CN" sz="2400" b="1">
                <a:solidFill>
                  <a:srgbClr val="000000"/>
                </a:solidFill>
                <a:latin typeface="黑体" panose="02010609060101010101" pitchFamily="49" charset="-122"/>
                <a:ea typeface="黑体" panose="02010609060101010101" pitchFamily="49" charset="-122"/>
              </a:rPr>
              <a:t> * 4KB=4GB</a:t>
            </a:r>
            <a:r>
              <a:rPr lang="zh-CN" altLang="en-US" sz="2400" b="1">
                <a:solidFill>
                  <a:srgbClr val="000000"/>
                </a:solidFill>
                <a:latin typeface="黑体" panose="02010609060101010101" pitchFamily="49" charset="-122"/>
                <a:ea typeface="黑体" panose="02010609060101010101" pitchFamily="49" charset="-122"/>
              </a:rPr>
              <a:t>的物理地址空间。</a:t>
            </a:r>
            <a:endParaRPr lang="en-US" altLang="zh-CN" sz="2400">
              <a:solidFill>
                <a:schemeClr val="bg1"/>
              </a:solidFill>
              <a:ea typeface="黑体" panose="02010609060101010101" pitchFamily="49" charset="-122"/>
            </a:endParaRPr>
          </a:p>
        </p:txBody>
      </p:sp>
    </p:spTree>
    <p:extLst>
      <p:ext uri="{BB962C8B-B14F-4D97-AF65-F5344CB8AC3E}">
        <p14:creationId xmlns:p14="http://schemas.microsoft.com/office/powerpoint/2010/main" val="384339293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0185A5CB-FCDB-42B4-9A40-92576123C88A}"/>
              </a:ext>
            </a:extLst>
          </p:cNvPr>
          <p:cNvSpPr txBox="1">
            <a:spLocks noChangeArrowheads="1"/>
          </p:cNvSpPr>
          <p:nvPr/>
        </p:nvSpPr>
        <p:spPr bwMode="auto">
          <a:xfrm>
            <a:off x="2003426" y="549276"/>
            <a:ext cx="60372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的存储器管理</a:t>
            </a:r>
          </a:p>
        </p:txBody>
      </p:sp>
      <p:sp>
        <p:nvSpPr>
          <p:cNvPr id="30723" name="Rectangle 2">
            <a:extLst>
              <a:ext uri="{FF2B5EF4-FFF2-40B4-BE49-F238E27FC236}">
                <a16:creationId xmlns:a16="http://schemas.microsoft.com/office/drawing/2014/main" id="{76B73970-CECC-46D0-BB07-B5719C47677A}"/>
              </a:ext>
            </a:extLst>
          </p:cNvPr>
          <p:cNvSpPr txBox="1">
            <a:spLocks noChangeArrowheads="1"/>
          </p:cNvSpPr>
          <p:nvPr/>
        </p:nvSpPr>
        <p:spPr bwMode="auto">
          <a:xfrm>
            <a:off x="1665289" y="1341439"/>
            <a:ext cx="8785225"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40000"/>
              </a:lnSpc>
              <a:spcBef>
                <a:spcPct val="20000"/>
              </a:spcBef>
              <a:buClr>
                <a:schemeClr val="tx2"/>
              </a:buClr>
              <a:buSzPct val="50000"/>
            </a:pPr>
            <a:r>
              <a:rPr lang="zh-CN" altLang="en-US" sz="2400" b="1">
                <a:solidFill>
                  <a:srgbClr val="9900CC"/>
                </a:solidFill>
                <a:latin typeface="黑体" panose="02010609060101010101" pitchFamily="49" charset="-122"/>
                <a:ea typeface="黑体" panose="02010609060101010101" pitchFamily="49" charset="-122"/>
              </a:rPr>
              <a:t>      为了实现不同层次的管理，</a:t>
            </a:r>
            <a:r>
              <a:rPr lang="en-US" altLang="zh-CN" sz="2400" b="1">
                <a:solidFill>
                  <a:srgbClr val="9900CC"/>
                </a:solidFill>
                <a:latin typeface="黑体" panose="02010609060101010101" pitchFamily="49" charset="-122"/>
                <a:ea typeface="黑体" panose="02010609060101010101" pitchFamily="49" charset="-122"/>
              </a:rPr>
              <a:t>ARM</a:t>
            </a:r>
            <a:r>
              <a:rPr lang="zh-CN" altLang="en-US" sz="2400" b="1">
                <a:solidFill>
                  <a:srgbClr val="9900CC"/>
                </a:solidFill>
                <a:latin typeface="黑体" panose="02010609060101010101" pitchFamily="49" charset="-122"/>
                <a:ea typeface="黑体" panose="02010609060101010101" pitchFamily="49" charset="-122"/>
              </a:rPr>
              <a:t>系统提供了基于段或页的存储器访问方式：</a:t>
            </a:r>
            <a:endParaRPr lang="en-US" altLang="zh-CN" sz="2400" b="1">
              <a:solidFill>
                <a:srgbClr val="9900CC"/>
              </a:solidFill>
              <a:latin typeface="黑体" panose="02010609060101010101" pitchFamily="49" charset="-122"/>
              <a:ea typeface="黑体" panose="02010609060101010101" pitchFamily="49" charset="-122"/>
            </a:endParaRPr>
          </a:p>
          <a:p>
            <a:pPr eaLnBrk="1" hangingPunct="1">
              <a:lnSpc>
                <a:spcPct val="140000"/>
              </a:lnSpc>
              <a:spcBef>
                <a:spcPct val="20000"/>
              </a:spcBef>
              <a:buClr>
                <a:schemeClr val="tx2"/>
              </a:buClr>
              <a:buSzPct val="50000"/>
              <a:buFont typeface="Wingdings" panose="05000000000000000000" pitchFamily="2" charset="2"/>
              <a:buChar char="Ø"/>
            </a:pPr>
            <a:r>
              <a:rPr lang="zh-CN" altLang="en-US" sz="2400" b="1">
                <a:solidFill>
                  <a:srgbClr val="C00000"/>
                </a:solidFill>
                <a:latin typeface="华文楷体" panose="02010600040101010101" pitchFamily="2" charset="-122"/>
                <a:ea typeface="华文楷体" panose="02010600040101010101" pitchFamily="2" charset="-122"/>
              </a:rPr>
              <a:t>段</a:t>
            </a:r>
            <a:r>
              <a:rPr lang="zh-CN" altLang="en-US" sz="2400" b="1">
                <a:solidFill>
                  <a:srgbClr val="000000"/>
                </a:solidFill>
                <a:latin typeface="华文楷体" panose="02010600040101010101" pitchFamily="2" charset="-122"/>
                <a:ea typeface="华文楷体" panose="02010600040101010101" pitchFamily="2" charset="-122"/>
              </a:rPr>
              <a:t>（</a:t>
            </a:r>
            <a:r>
              <a:rPr lang="en-US" altLang="zh-CN" sz="2400" b="1">
                <a:solidFill>
                  <a:srgbClr val="000000"/>
                </a:solidFill>
                <a:latin typeface="华文楷体" panose="02010600040101010101" pitchFamily="2" charset="-122"/>
                <a:ea typeface="华文楷体" panose="02010600040101010101" pitchFamily="2" charset="-122"/>
              </a:rPr>
              <a:t>section</a:t>
            </a:r>
            <a:r>
              <a:rPr lang="zh-CN" altLang="en-US" sz="2400" b="1">
                <a:solidFill>
                  <a:srgbClr val="000000"/>
                </a:solidFill>
                <a:latin typeface="华文楷体" panose="02010600040101010101" pitchFamily="2" charset="-122"/>
                <a:ea typeface="华文楷体" panose="02010600040101010101" pitchFamily="2" charset="-122"/>
              </a:rPr>
              <a:t>）</a:t>
            </a: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000000"/>
                </a:solidFill>
                <a:latin typeface="华文楷体" panose="02010600040101010101" pitchFamily="2" charset="-122"/>
                <a:ea typeface="华文楷体" panose="02010600040101010101" pitchFamily="2" charset="-122"/>
              </a:rPr>
              <a:t>由</a:t>
            </a:r>
            <a:r>
              <a:rPr lang="en-US" altLang="zh-CN" sz="2400" b="1">
                <a:solidFill>
                  <a:srgbClr val="000000"/>
                </a:solidFill>
                <a:latin typeface="华文楷体" panose="02010600040101010101" pitchFamily="2" charset="-122"/>
                <a:ea typeface="华文楷体" panose="02010600040101010101" pitchFamily="2" charset="-122"/>
              </a:rPr>
              <a:t>1MB</a:t>
            </a:r>
            <a:r>
              <a:rPr lang="zh-CN" altLang="en-US" sz="2400" b="1">
                <a:solidFill>
                  <a:srgbClr val="000000"/>
                </a:solidFill>
                <a:latin typeface="华文楷体" panose="02010600040101010101" pitchFamily="2" charset="-122"/>
                <a:ea typeface="华文楷体" panose="02010600040101010101" pitchFamily="2" charset="-122"/>
              </a:rPr>
              <a:t>的存储器块构成。</a:t>
            </a:r>
            <a:endParaRPr lang="en-US" altLang="zh-CN" sz="2400" b="1">
              <a:solidFill>
                <a:srgbClr val="000000"/>
              </a:solidFill>
              <a:latin typeface="华文楷体" panose="02010600040101010101" pitchFamily="2" charset="-122"/>
              <a:ea typeface="华文楷体" panose="02010600040101010101" pitchFamily="2" charset="-122"/>
            </a:endParaRPr>
          </a:p>
          <a:p>
            <a:pPr eaLnBrk="1" hangingPunct="1">
              <a:lnSpc>
                <a:spcPct val="140000"/>
              </a:lnSpc>
              <a:spcBef>
                <a:spcPct val="20000"/>
              </a:spcBef>
              <a:buClr>
                <a:schemeClr val="tx2"/>
              </a:buClr>
              <a:buSzPct val="50000"/>
              <a:buFont typeface="Wingdings" panose="05000000000000000000" pitchFamily="2" charset="2"/>
              <a:buChar char="Ø"/>
            </a:pPr>
            <a:r>
              <a:rPr lang="zh-CN" altLang="en-US" sz="2400" b="1">
                <a:solidFill>
                  <a:srgbClr val="C00000"/>
                </a:solidFill>
                <a:latin typeface="华文楷体" panose="02010600040101010101" pitchFamily="2" charset="-122"/>
                <a:ea typeface="华文楷体" panose="02010600040101010101" pitchFamily="2" charset="-122"/>
              </a:rPr>
              <a:t>大页</a:t>
            </a:r>
            <a:r>
              <a:rPr lang="zh-CN" altLang="en-US" sz="2400" b="1">
                <a:solidFill>
                  <a:srgbClr val="000000"/>
                </a:solidFill>
                <a:latin typeface="华文楷体" panose="02010600040101010101" pitchFamily="2" charset="-122"/>
                <a:ea typeface="华文楷体" panose="02010600040101010101" pitchFamily="2" charset="-122"/>
              </a:rPr>
              <a:t>（</a:t>
            </a:r>
            <a:r>
              <a:rPr lang="en-US" altLang="zh-CN" sz="2400" b="1">
                <a:solidFill>
                  <a:srgbClr val="000000"/>
                </a:solidFill>
                <a:latin typeface="华文楷体" panose="02010600040101010101" pitchFamily="2" charset="-122"/>
                <a:ea typeface="华文楷体" panose="02010600040101010101" pitchFamily="2" charset="-122"/>
              </a:rPr>
              <a:t>large page</a:t>
            </a:r>
            <a:r>
              <a:rPr lang="zh-CN" altLang="en-US" sz="2400" b="1">
                <a:solidFill>
                  <a:srgbClr val="000000"/>
                </a:solidFill>
                <a:latin typeface="华文楷体" panose="02010600040101010101" pitchFamily="2" charset="-122"/>
                <a:ea typeface="华文楷体" panose="02010600040101010101" pitchFamily="2" charset="-122"/>
              </a:rPr>
              <a:t>）</a:t>
            </a:r>
            <a:r>
              <a:rPr lang="en-US" altLang="zh-CN" sz="2400" b="1">
                <a:solidFill>
                  <a:srgbClr val="000000"/>
                </a:solidFill>
                <a:latin typeface="华文楷体" panose="02010600040101010101" pitchFamily="2" charset="-122"/>
                <a:ea typeface="华文楷体" panose="02010600040101010101" pitchFamily="2" charset="-122"/>
              </a:rPr>
              <a:t>:</a:t>
            </a:r>
            <a:r>
              <a:rPr lang="zh-CN" altLang="en-US" sz="2400" b="1">
                <a:solidFill>
                  <a:srgbClr val="000000"/>
                </a:solidFill>
                <a:latin typeface="华文楷体" panose="02010600040101010101" pitchFamily="2" charset="-122"/>
                <a:ea typeface="华文楷体" panose="02010600040101010101" pitchFamily="2" charset="-122"/>
              </a:rPr>
              <a:t>由</a:t>
            </a:r>
            <a:r>
              <a:rPr lang="en-US" altLang="zh-CN" sz="2400" b="1">
                <a:solidFill>
                  <a:srgbClr val="000000"/>
                </a:solidFill>
                <a:latin typeface="华文楷体" panose="02010600040101010101" pitchFamily="2" charset="-122"/>
                <a:ea typeface="华文楷体" panose="02010600040101010101" pitchFamily="2" charset="-122"/>
              </a:rPr>
              <a:t>64KB</a:t>
            </a:r>
            <a:r>
              <a:rPr lang="zh-CN" altLang="en-US" sz="2400" b="1">
                <a:solidFill>
                  <a:srgbClr val="000000"/>
                </a:solidFill>
                <a:latin typeface="华文楷体" panose="02010600040101010101" pitchFamily="2" charset="-122"/>
                <a:ea typeface="华文楷体" panose="02010600040101010101" pitchFamily="2" charset="-122"/>
              </a:rPr>
              <a:t>的存储器块构成。</a:t>
            </a:r>
            <a:endParaRPr lang="en-US" altLang="zh-CN" sz="2400" b="1">
              <a:solidFill>
                <a:srgbClr val="000000"/>
              </a:solidFill>
              <a:latin typeface="华文楷体" panose="02010600040101010101" pitchFamily="2" charset="-122"/>
              <a:ea typeface="华文楷体" panose="02010600040101010101" pitchFamily="2" charset="-122"/>
            </a:endParaRPr>
          </a:p>
          <a:p>
            <a:pPr eaLnBrk="1" hangingPunct="1">
              <a:lnSpc>
                <a:spcPct val="140000"/>
              </a:lnSpc>
              <a:spcBef>
                <a:spcPct val="20000"/>
              </a:spcBef>
              <a:buClr>
                <a:schemeClr val="tx2"/>
              </a:buClr>
              <a:buSzPct val="50000"/>
              <a:buFont typeface="Wingdings" panose="05000000000000000000" pitchFamily="2" charset="2"/>
              <a:buChar char="Ø"/>
            </a:pPr>
            <a:r>
              <a:rPr lang="zh-CN" altLang="en-US" sz="2400" b="1">
                <a:solidFill>
                  <a:srgbClr val="C00000"/>
                </a:solidFill>
                <a:latin typeface="华文楷体" panose="02010600040101010101" pitchFamily="2" charset="-122"/>
                <a:ea typeface="华文楷体" panose="02010600040101010101" pitchFamily="2" charset="-122"/>
              </a:rPr>
              <a:t>小页（</a:t>
            </a:r>
            <a:r>
              <a:rPr lang="en-US" altLang="zh-CN" sz="2400" b="1">
                <a:solidFill>
                  <a:srgbClr val="C00000"/>
                </a:solidFill>
                <a:latin typeface="华文楷体" panose="02010600040101010101" pitchFamily="2" charset="-122"/>
                <a:ea typeface="华文楷体" panose="02010600040101010101" pitchFamily="2" charset="-122"/>
              </a:rPr>
              <a:t>small page</a:t>
            </a:r>
            <a:r>
              <a:rPr lang="zh-CN" altLang="en-US" sz="2400" b="1">
                <a:solidFill>
                  <a:srgbClr val="C00000"/>
                </a:solidFill>
                <a:latin typeface="华文楷体" panose="02010600040101010101" pitchFamily="2" charset="-122"/>
                <a:ea typeface="华文楷体" panose="02010600040101010101" pitchFamily="2" charset="-122"/>
              </a:rPr>
              <a:t>）</a:t>
            </a:r>
            <a:r>
              <a:rPr lang="en-US" altLang="zh-CN" sz="2400" b="1">
                <a:solidFill>
                  <a:srgbClr val="C00000"/>
                </a:solidFill>
                <a:latin typeface="华文楷体" panose="02010600040101010101" pitchFamily="2" charset="-122"/>
                <a:ea typeface="华文楷体" panose="02010600040101010101" pitchFamily="2" charset="-122"/>
              </a:rPr>
              <a:t>:</a:t>
            </a:r>
            <a:r>
              <a:rPr lang="zh-CN" altLang="en-US" sz="2400" b="1">
                <a:solidFill>
                  <a:srgbClr val="C00000"/>
                </a:solidFill>
                <a:latin typeface="华文楷体" panose="02010600040101010101" pitchFamily="2" charset="-122"/>
                <a:ea typeface="华文楷体" panose="02010600040101010101" pitchFamily="2" charset="-122"/>
              </a:rPr>
              <a:t>由</a:t>
            </a:r>
            <a:r>
              <a:rPr lang="en-US" altLang="zh-CN" sz="2400" b="1">
                <a:solidFill>
                  <a:srgbClr val="C00000"/>
                </a:solidFill>
                <a:latin typeface="华文楷体" panose="02010600040101010101" pitchFamily="2" charset="-122"/>
                <a:ea typeface="华文楷体" panose="02010600040101010101" pitchFamily="2" charset="-122"/>
              </a:rPr>
              <a:t>4KB</a:t>
            </a:r>
            <a:r>
              <a:rPr lang="zh-CN" altLang="en-US" sz="2400" b="1">
                <a:solidFill>
                  <a:srgbClr val="C00000"/>
                </a:solidFill>
                <a:latin typeface="华文楷体" panose="02010600040101010101" pitchFamily="2" charset="-122"/>
                <a:ea typeface="华文楷体" panose="02010600040101010101" pitchFamily="2" charset="-122"/>
              </a:rPr>
              <a:t>的存储器块构成。</a:t>
            </a:r>
            <a:endParaRPr lang="en-US" altLang="zh-CN" sz="2400" b="1">
              <a:solidFill>
                <a:srgbClr val="C00000"/>
              </a:solidFill>
              <a:latin typeface="华文楷体" panose="02010600040101010101" pitchFamily="2" charset="-122"/>
              <a:ea typeface="华文楷体" panose="02010600040101010101" pitchFamily="2" charset="-122"/>
            </a:endParaRPr>
          </a:p>
          <a:p>
            <a:pPr eaLnBrk="1" hangingPunct="1">
              <a:lnSpc>
                <a:spcPct val="140000"/>
              </a:lnSpc>
              <a:spcBef>
                <a:spcPct val="20000"/>
              </a:spcBef>
              <a:buClr>
                <a:schemeClr val="tx2"/>
              </a:buClr>
              <a:buSzPct val="50000"/>
              <a:buFont typeface="Wingdings" panose="05000000000000000000" pitchFamily="2" charset="2"/>
              <a:buChar char="Ø"/>
            </a:pPr>
            <a:r>
              <a:rPr lang="zh-CN" altLang="en-US" sz="2400" b="1">
                <a:solidFill>
                  <a:srgbClr val="C00000"/>
                </a:solidFill>
                <a:latin typeface="华文楷体" panose="02010600040101010101" pitchFamily="2" charset="-122"/>
                <a:ea typeface="华文楷体" panose="02010600040101010101" pitchFamily="2" charset="-122"/>
              </a:rPr>
              <a:t>微页</a:t>
            </a:r>
            <a:r>
              <a:rPr lang="zh-CN" altLang="en-US" sz="2400" b="1">
                <a:solidFill>
                  <a:srgbClr val="000000"/>
                </a:solidFill>
                <a:latin typeface="华文楷体" panose="02010600040101010101" pitchFamily="2" charset="-122"/>
                <a:ea typeface="华文楷体" panose="02010600040101010101" pitchFamily="2" charset="-122"/>
              </a:rPr>
              <a:t>（</a:t>
            </a:r>
            <a:r>
              <a:rPr lang="en-US" altLang="zh-CN" sz="2400" b="1">
                <a:solidFill>
                  <a:srgbClr val="000000"/>
                </a:solidFill>
                <a:latin typeface="华文楷体" panose="02010600040101010101" pitchFamily="2" charset="-122"/>
                <a:ea typeface="华文楷体" panose="02010600040101010101" pitchFamily="2" charset="-122"/>
              </a:rPr>
              <a:t>tiny page</a:t>
            </a:r>
            <a:r>
              <a:rPr lang="zh-CN" altLang="en-US" sz="2400" b="1">
                <a:solidFill>
                  <a:srgbClr val="000000"/>
                </a:solidFill>
                <a:latin typeface="华文楷体" panose="02010600040101010101" pitchFamily="2" charset="-122"/>
                <a:ea typeface="华文楷体" panose="02010600040101010101" pitchFamily="2" charset="-122"/>
              </a:rPr>
              <a:t>）</a:t>
            </a:r>
            <a:r>
              <a:rPr lang="en-US" altLang="zh-CN" sz="2400" b="1">
                <a:solidFill>
                  <a:srgbClr val="000000"/>
                </a:solidFill>
                <a:latin typeface="华文楷体" panose="02010600040101010101" pitchFamily="2" charset="-122"/>
                <a:ea typeface="华文楷体" panose="02010600040101010101" pitchFamily="2" charset="-122"/>
              </a:rPr>
              <a:t>:</a:t>
            </a:r>
            <a:r>
              <a:rPr lang="zh-CN" altLang="en-US" sz="2400" b="1">
                <a:solidFill>
                  <a:srgbClr val="000000"/>
                </a:solidFill>
                <a:latin typeface="华文楷体" panose="02010600040101010101" pitchFamily="2" charset="-122"/>
                <a:ea typeface="华文楷体" panose="02010600040101010101" pitchFamily="2" charset="-122"/>
              </a:rPr>
              <a:t>由</a:t>
            </a:r>
            <a:r>
              <a:rPr lang="en-US" altLang="zh-CN" sz="2400" b="1">
                <a:solidFill>
                  <a:srgbClr val="000000"/>
                </a:solidFill>
                <a:latin typeface="华文楷体" panose="02010600040101010101" pitchFamily="2" charset="-122"/>
                <a:ea typeface="华文楷体" panose="02010600040101010101" pitchFamily="2" charset="-122"/>
              </a:rPr>
              <a:t>1KB</a:t>
            </a:r>
            <a:r>
              <a:rPr lang="zh-CN" altLang="en-US" sz="2400" b="1">
                <a:solidFill>
                  <a:srgbClr val="000000"/>
                </a:solidFill>
                <a:latin typeface="华文楷体" panose="02010600040101010101" pitchFamily="2" charset="-122"/>
                <a:ea typeface="华文楷体" panose="02010600040101010101" pitchFamily="2" charset="-122"/>
              </a:rPr>
              <a:t>的存储器块构成。</a:t>
            </a:r>
            <a:endParaRPr lang="en-US" altLang="zh-CN" sz="2400" b="1">
              <a:solidFill>
                <a:srgbClr val="000000"/>
              </a:solidFill>
              <a:latin typeface="华文楷体" panose="02010600040101010101" pitchFamily="2" charset="-122"/>
              <a:ea typeface="华文楷体" panose="02010600040101010101" pitchFamily="2" charset="-122"/>
            </a:endParaRPr>
          </a:p>
        </p:txBody>
      </p:sp>
      <p:sp>
        <p:nvSpPr>
          <p:cNvPr id="2" name="矩形 1">
            <a:extLst>
              <a:ext uri="{FF2B5EF4-FFF2-40B4-BE49-F238E27FC236}">
                <a16:creationId xmlns:a16="http://schemas.microsoft.com/office/drawing/2014/main" id="{8134E358-35FD-4DC2-A9F8-3EDF4EDFFE9B}"/>
              </a:ext>
            </a:extLst>
          </p:cNvPr>
          <p:cNvSpPr/>
          <p:nvPr/>
        </p:nvSpPr>
        <p:spPr>
          <a:xfrm>
            <a:off x="1841501" y="4941888"/>
            <a:ext cx="8424863" cy="1568450"/>
          </a:xfrm>
          <a:prstGeom prst="rect">
            <a:avLst/>
          </a:prstGeom>
        </p:spPr>
        <p:txBody>
          <a:bodyPr>
            <a:spAutoFit/>
          </a:bodyPr>
          <a:lstStyle/>
          <a:p>
            <a:pPr>
              <a:defRPr/>
            </a:pPr>
            <a:r>
              <a:rPr lang="en-US" altLang="zh-CN" sz="2400" dirty="0">
                <a:solidFill>
                  <a:srgbClr val="008000"/>
                </a:solidFill>
                <a:latin typeface="+mj-ea"/>
                <a:ea typeface="+mj-ea"/>
              </a:rPr>
              <a:t>Linux</a:t>
            </a:r>
            <a:r>
              <a:rPr lang="zh-CN" altLang="en-US" sz="2400" dirty="0">
                <a:solidFill>
                  <a:srgbClr val="008000"/>
                </a:solidFill>
                <a:latin typeface="+mj-ea"/>
                <a:ea typeface="+mj-ea"/>
              </a:rPr>
              <a:t>中逻辑地址等于线性地址。因为</a:t>
            </a:r>
            <a:r>
              <a:rPr lang="en-US" altLang="zh-CN" sz="2400" dirty="0">
                <a:solidFill>
                  <a:srgbClr val="008000"/>
                </a:solidFill>
                <a:latin typeface="+mj-ea"/>
                <a:ea typeface="+mj-ea"/>
              </a:rPr>
              <a:t>Linux</a:t>
            </a:r>
            <a:r>
              <a:rPr lang="zh-CN" altLang="en-US" sz="2400" dirty="0">
                <a:solidFill>
                  <a:srgbClr val="008000"/>
                </a:solidFill>
                <a:latin typeface="+mj-ea"/>
                <a:ea typeface="+mj-ea"/>
              </a:rPr>
              <a:t>所有的段（用户代码段、用户数据段、内核代码段、内核数据段）的线性地址都是从 </a:t>
            </a:r>
            <a:r>
              <a:rPr lang="en-US" altLang="zh-CN" sz="2400" dirty="0">
                <a:solidFill>
                  <a:srgbClr val="008000"/>
                </a:solidFill>
                <a:latin typeface="+mj-ea"/>
                <a:ea typeface="+mj-ea"/>
              </a:rPr>
              <a:t>0x00000000 </a:t>
            </a:r>
            <a:r>
              <a:rPr lang="zh-CN" altLang="en-US" sz="2400" dirty="0">
                <a:solidFill>
                  <a:srgbClr val="008000"/>
                </a:solidFill>
                <a:latin typeface="+mj-ea"/>
                <a:ea typeface="+mj-ea"/>
              </a:rPr>
              <a:t>开始，长度</a:t>
            </a:r>
            <a:r>
              <a:rPr lang="en-US" altLang="zh-CN" sz="2400" dirty="0">
                <a:solidFill>
                  <a:srgbClr val="008000"/>
                </a:solidFill>
                <a:latin typeface="+mj-ea"/>
                <a:ea typeface="+mj-ea"/>
              </a:rPr>
              <a:t>4G</a:t>
            </a:r>
            <a:r>
              <a:rPr lang="zh-CN" altLang="en-US" sz="2400" dirty="0">
                <a:solidFill>
                  <a:srgbClr val="008000"/>
                </a:solidFill>
                <a:latin typeface="+mj-ea"/>
                <a:ea typeface="+mj-ea"/>
              </a:rPr>
              <a:t>，这样线性地址</a:t>
            </a:r>
            <a:r>
              <a:rPr lang="en-US" altLang="zh-CN" sz="2400" dirty="0">
                <a:solidFill>
                  <a:srgbClr val="008000"/>
                </a:solidFill>
                <a:latin typeface="+mj-ea"/>
                <a:ea typeface="+mj-ea"/>
              </a:rPr>
              <a:t>=</a:t>
            </a:r>
            <a:r>
              <a:rPr lang="zh-CN" altLang="en-US" sz="2400" dirty="0">
                <a:solidFill>
                  <a:srgbClr val="008000"/>
                </a:solidFill>
                <a:latin typeface="+mj-ea"/>
                <a:ea typeface="+mj-ea"/>
              </a:rPr>
              <a:t>逻辑地址</a:t>
            </a:r>
            <a:r>
              <a:rPr lang="en-US" altLang="zh-CN" sz="2400" dirty="0">
                <a:solidFill>
                  <a:srgbClr val="008000"/>
                </a:solidFill>
                <a:latin typeface="+mj-ea"/>
                <a:ea typeface="+mj-ea"/>
              </a:rPr>
              <a:t>+ 0x00000000</a:t>
            </a:r>
            <a:r>
              <a:rPr lang="zh-CN" altLang="en-US" sz="2400" dirty="0">
                <a:solidFill>
                  <a:srgbClr val="008000"/>
                </a:solidFill>
                <a:latin typeface="+mj-ea"/>
                <a:ea typeface="+mj-ea"/>
              </a:rPr>
              <a:t>，也就是说逻辑地址等于线性地址了。</a:t>
            </a:r>
          </a:p>
        </p:txBody>
      </p:sp>
    </p:spTree>
    <p:extLst>
      <p:ext uri="{BB962C8B-B14F-4D97-AF65-F5344CB8AC3E}">
        <p14:creationId xmlns:p14="http://schemas.microsoft.com/office/powerpoint/2010/main" val="190386844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A68F8672-3454-42D3-8445-D9BC497841A6}"/>
              </a:ext>
            </a:extLst>
          </p:cNvPr>
          <p:cNvSpPr txBox="1">
            <a:spLocks noChangeArrowheads="1"/>
          </p:cNvSpPr>
          <p:nvPr/>
        </p:nvSpPr>
        <p:spPr bwMode="auto">
          <a:xfrm>
            <a:off x="2003426" y="549276"/>
            <a:ext cx="6037263"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的存储器管理</a:t>
            </a:r>
          </a:p>
        </p:txBody>
      </p:sp>
      <p:sp>
        <p:nvSpPr>
          <p:cNvPr id="31747" name="Rectangle 2">
            <a:extLst>
              <a:ext uri="{FF2B5EF4-FFF2-40B4-BE49-F238E27FC236}">
                <a16:creationId xmlns:a16="http://schemas.microsoft.com/office/drawing/2014/main" id="{7A382066-EBA2-4157-B311-F9140B11EE57}"/>
              </a:ext>
            </a:extLst>
          </p:cNvPr>
          <p:cNvSpPr txBox="1">
            <a:spLocks noChangeArrowheads="1"/>
          </p:cNvSpPr>
          <p:nvPr/>
        </p:nvSpPr>
        <p:spPr bwMode="auto">
          <a:xfrm>
            <a:off x="1524001" y="1412875"/>
            <a:ext cx="9002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40000"/>
              </a:lnSpc>
              <a:spcBef>
                <a:spcPct val="20000"/>
              </a:spcBef>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虚拟存储空间到物理存储空间的映射是以内存块为单位进行的。</a:t>
            </a:r>
            <a:endParaRPr lang="en-US" altLang="zh-CN" sz="2400" b="1">
              <a:solidFill>
                <a:srgbClr val="000000"/>
              </a:solidFill>
              <a:latin typeface="黑体" panose="02010609060101010101" pitchFamily="49" charset="-122"/>
              <a:ea typeface="黑体" panose="02010609060101010101" pitchFamily="49" charset="-122"/>
            </a:endParaRPr>
          </a:p>
          <a:p>
            <a:pPr eaLnBrk="1" hangingPunct="1">
              <a:lnSpc>
                <a:spcPct val="140000"/>
              </a:lnSpc>
              <a:spcBef>
                <a:spcPct val="20000"/>
              </a:spcBef>
              <a:buClr>
                <a:schemeClr val="tx2"/>
              </a:buClr>
              <a:buSzPct val="50000"/>
              <a:buFont typeface="Wingdings 2" panose="05020102010507070707" pitchFamily="18" charset="2"/>
              <a:buChar char="ß"/>
            </a:pPr>
            <a:r>
              <a:rPr lang="zh-CN" altLang="en-US" sz="2400" b="1">
                <a:solidFill>
                  <a:srgbClr val="000000"/>
                </a:solidFill>
                <a:latin typeface="黑体" panose="02010609060101010101" pitchFamily="49" charset="-122"/>
                <a:ea typeface="黑体" panose="02010609060101010101" pitchFamily="49" charset="-122"/>
              </a:rPr>
              <a:t>在</a:t>
            </a:r>
            <a:r>
              <a:rPr lang="en-US" altLang="zh-CN" sz="2400" b="1">
                <a:solidFill>
                  <a:srgbClr val="000000"/>
                </a:solidFill>
                <a:latin typeface="黑体" panose="02010609060101010101" pitchFamily="49" charset="-122"/>
                <a:ea typeface="黑体" panose="02010609060101010101" pitchFamily="49" charset="-122"/>
              </a:rPr>
              <a:t>MMU</a:t>
            </a:r>
            <a:r>
              <a:rPr lang="zh-CN" altLang="en-US" sz="2400" b="1">
                <a:solidFill>
                  <a:srgbClr val="000000"/>
                </a:solidFill>
                <a:latin typeface="黑体" panose="02010609060101010101" pitchFamily="49" charset="-122"/>
                <a:ea typeface="黑体" panose="02010609060101010101" pitchFamily="49" charset="-122"/>
              </a:rPr>
              <a:t>中采用两级页表实现上述地址映射：</a:t>
            </a:r>
            <a:endParaRPr lang="en-US" altLang="zh-CN" sz="2400">
              <a:solidFill>
                <a:schemeClr val="bg1"/>
              </a:solidFill>
              <a:ea typeface="黑体" panose="02010609060101010101" pitchFamily="49" charset="-122"/>
            </a:endParaRPr>
          </a:p>
        </p:txBody>
      </p:sp>
      <p:sp>
        <p:nvSpPr>
          <p:cNvPr id="31748" name="矩形 1">
            <a:extLst>
              <a:ext uri="{FF2B5EF4-FFF2-40B4-BE49-F238E27FC236}">
                <a16:creationId xmlns:a16="http://schemas.microsoft.com/office/drawing/2014/main" id="{406949AF-74AF-412C-8D0B-035D9DD3B966}"/>
              </a:ext>
            </a:extLst>
          </p:cNvPr>
          <p:cNvSpPr>
            <a:spLocks noChangeArrowheads="1"/>
          </p:cNvSpPr>
          <p:nvPr/>
        </p:nvSpPr>
        <p:spPr bwMode="auto">
          <a:xfrm>
            <a:off x="1847851" y="2781301"/>
            <a:ext cx="8569325"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40000"/>
              </a:lnSpc>
              <a:spcBef>
                <a:spcPct val="20000"/>
              </a:spcBef>
              <a:buClr>
                <a:schemeClr val="tx2"/>
              </a:buClr>
              <a:buSzPct val="50000"/>
              <a:buFont typeface="Wingdings" panose="05000000000000000000" pitchFamily="2" charset="2"/>
              <a:buChar char="Ø"/>
            </a:pPr>
            <a:r>
              <a:rPr lang="zh-CN" altLang="en-US" sz="2400" b="1">
                <a:solidFill>
                  <a:srgbClr val="002060"/>
                </a:solidFill>
                <a:latin typeface="华文楷体" panose="02010600040101010101" pitchFamily="2" charset="-122"/>
                <a:ea typeface="华文楷体" panose="02010600040101010101" pitchFamily="2" charset="-122"/>
              </a:rPr>
              <a:t>一级页表中包含有以段为单位的地址变换条目，以及指向二级页表的指针。</a:t>
            </a:r>
          </a:p>
          <a:p>
            <a:pPr eaLnBrk="1" hangingPunct="1">
              <a:lnSpc>
                <a:spcPct val="140000"/>
              </a:lnSpc>
              <a:spcBef>
                <a:spcPct val="20000"/>
              </a:spcBef>
              <a:buClr>
                <a:schemeClr val="tx2"/>
              </a:buClr>
              <a:buSzPct val="50000"/>
              <a:buFont typeface="Wingdings" panose="05000000000000000000" pitchFamily="2" charset="2"/>
              <a:buChar char="Ø"/>
            </a:pPr>
            <a:r>
              <a:rPr lang="zh-CN" altLang="en-US" sz="2400" b="1">
                <a:solidFill>
                  <a:srgbClr val="002060"/>
                </a:solidFill>
                <a:latin typeface="华文楷体" panose="02010600040101010101" pitchFamily="2" charset="-122"/>
                <a:ea typeface="华文楷体" panose="02010600040101010101" pitchFamily="2" charset="-122"/>
              </a:rPr>
              <a:t>二级页表中包含以大页和小页为单位的地址变换条目。其中一种类型的二级表还包含有以微页为单位的地址变换条目。</a:t>
            </a:r>
            <a:endParaRPr lang="en-US" altLang="zh-CN" sz="2400" b="1">
              <a:solidFill>
                <a:srgbClr val="00206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7023207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61EEDB25-125D-4912-B236-D7C70B256382}"/>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D7E44A23-08F0-4ADA-92ED-EC680D716817}"/>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4</a:t>
            </a:r>
            <a:r>
              <a:rPr lang="zh-CN" altLang="en-US" sz="3200" b="1">
                <a:solidFill>
                  <a:schemeClr val="tx2"/>
                </a:solidFill>
                <a:latin typeface="黑体" panose="02010609060101010101" pitchFamily="49" charset="-122"/>
                <a:ea typeface="黑体" panose="02010609060101010101" pitchFamily="49" charset="-122"/>
              </a:rPr>
              <a:t>章 指令格式和寻址方式</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483BCB71-4FDF-4BB8-A9DD-467FFBB883BD}"/>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12916194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54F4D1EC-4B02-47DE-B1B4-366EF2D9DFA5}"/>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指令系统</a:t>
            </a:r>
          </a:p>
        </p:txBody>
      </p:sp>
      <p:sp>
        <p:nvSpPr>
          <p:cNvPr id="5" name="Rectangle 3">
            <a:extLst>
              <a:ext uri="{FF2B5EF4-FFF2-40B4-BE49-F238E27FC236}">
                <a16:creationId xmlns:a16="http://schemas.microsoft.com/office/drawing/2014/main" id="{54F6F2E3-5132-41D6-9A76-80FD3CA9B6F1}"/>
              </a:ext>
            </a:extLst>
          </p:cNvPr>
          <p:cNvSpPr>
            <a:spLocks noChangeArrowheads="1"/>
          </p:cNvSpPr>
          <p:nvPr/>
        </p:nvSpPr>
        <p:spPr bwMode="auto">
          <a:xfrm>
            <a:off x="1524001" y="1628776"/>
            <a:ext cx="8721725"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指令</a:t>
            </a:r>
            <a:r>
              <a:rPr lang="zh-CN" altLang="en-US" sz="2800" b="1" spc="30" dirty="0">
                <a:latin typeface="华文楷体" panose="02010600040101010101" pitchFamily="2" charset="-122"/>
                <a:ea typeface="华文楷体" panose="02010600040101010101" pitchFamily="2" charset="-122"/>
                <a:cs typeface="Noto Sans CJK JP Regular"/>
              </a:rPr>
              <a:t>是能被计算机识别并执行的代码，它规定了计算机能完成的某一操作。</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指令系统</a:t>
            </a:r>
            <a:r>
              <a:rPr lang="zh-CN" altLang="en-US" sz="2800" b="1" spc="30" dirty="0">
                <a:latin typeface="华文楷体" panose="02010600040101010101" pitchFamily="2" charset="-122"/>
                <a:ea typeface="华文楷体" panose="02010600040101010101" pitchFamily="2" charset="-122"/>
                <a:cs typeface="Noto Sans CJK JP Regular"/>
              </a:rPr>
              <a:t>是计算机所具有的各种指令的集合。指令系统表明了一台计算机所具有的功能，是</a:t>
            </a:r>
            <a:r>
              <a:rPr lang="en-US" altLang="zh-CN" sz="2800" b="1" spc="30" dirty="0">
                <a:latin typeface="华文楷体" panose="02010600040101010101" pitchFamily="2" charset="-122"/>
                <a:ea typeface="华文楷体" panose="02010600040101010101" pitchFamily="2" charset="-122"/>
                <a:cs typeface="Noto Sans CJK JP Regular"/>
              </a:rPr>
              <a:t>CPU</a:t>
            </a:r>
            <a:r>
              <a:rPr lang="zh-CN" altLang="en-US" sz="2800" b="1" spc="30" dirty="0">
                <a:latin typeface="华文楷体" panose="02010600040101010101" pitchFamily="2" charset="-122"/>
                <a:ea typeface="华文楷体" panose="02010600040101010101" pitchFamily="2" charset="-122"/>
                <a:cs typeface="Noto Sans CJK JP Regular"/>
              </a:rPr>
              <a:t>硬件逻辑设计的基础。</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当</a:t>
            </a:r>
            <a:r>
              <a:rPr lang="en-US" altLang="zh-CN" sz="2800" b="1" spc="30" dirty="0">
                <a:latin typeface="华文楷体" panose="02010600040101010101" pitchFamily="2" charset="-122"/>
                <a:ea typeface="华文楷体" panose="02010600040101010101" pitchFamily="2" charset="-122"/>
                <a:cs typeface="Noto Sans CJK JP Regular"/>
              </a:rPr>
              <a:t>CPU</a:t>
            </a:r>
            <a:r>
              <a:rPr lang="zh-CN" altLang="en-US" sz="2800" b="1" spc="30" dirty="0">
                <a:latin typeface="华文楷体" panose="02010600040101010101" pitchFamily="2" charset="-122"/>
                <a:ea typeface="华文楷体" panose="02010600040101010101" pitchFamily="2" charset="-122"/>
                <a:cs typeface="Noto Sans CJK JP Regular"/>
              </a:rPr>
              <a:t>执行一条指令时，它要对数据完成某种特定操作，这些数据称为</a:t>
            </a:r>
            <a:r>
              <a:rPr lang="zh-CN" altLang="en-US" sz="2800" b="1" spc="30" dirty="0">
                <a:solidFill>
                  <a:srgbClr val="C00000"/>
                </a:solidFill>
                <a:latin typeface="华文楷体" panose="02010600040101010101" pitchFamily="2" charset="-122"/>
                <a:ea typeface="华文楷体" panose="02010600040101010101" pitchFamily="2" charset="-122"/>
                <a:cs typeface="Noto Sans CJK JP Regular"/>
              </a:rPr>
              <a:t>操作数</a:t>
            </a:r>
            <a:r>
              <a:rPr lang="zh-CN" altLang="en-US" sz="2800" b="1" spc="30" dirty="0">
                <a:latin typeface="华文楷体" panose="02010600040101010101" pitchFamily="2" charset="-122"/>
                <a:ea typeface="华文楷体" panose="02010600040101010101" pitchFamily="2" charset="-122"/>
                <a:cs typeface="Noto Sans CJK JP Regular"/>
              </a:rPr>
              <a:t>。它可能是指令的一部分，也可能是</a:t>
            </a:r>
            <a:r>
              <a:rPr lang="en-US" altLang="zh-CN" sz="2800" b="1" spc="30" dirty="0">
                <a:latin typeface="华文楷体" panose="02010600040101010101" pitchFamily="2" charset="-122"/>
                <a:ea typeface="华文楷体" panose="02010600040101010101" pitchFamily="2" charset="-122"/>
                <a:cs typeface="Noto Sans CJK JP Regular"/>
              </a:rPr>
              <a:t>CPU</a:t>
            </a:r>
            <a:r>
              <a:rPr lang="zh-CN" altLang="en-US" sz="2800" b="1" spc="30" dirty="0">
                <a:latin typeface="华文楷体" panose="02010600040101010101" pitchFamily="2" charset="-122"/>
                <a:ea typeface="华文楷体" panose="02010600040101010101" pitchFamily="2" charset="-122"/>
                <a:cs typeface="Noto Sans CJK JP Regular"/>
              </a:rPr>
              <a:t>内部寄存器中的内容；这些操作数可能存于存储器某单元中，也可能存在于某</a:t>
            </a:r>
            <a:r>
              <a:rPr lang="en-US" altLang="zh-CN" sz="2800" b="1" spc="30" dirty="0">
                <a:latin typeface="华文楷体" panose="02010600040101010101" pitchFamily="2" charset="-122"/>
                <a:ea typeface="华文楷体" panose="02010600040101010101" pitchFamily="2" charset="-122"/>
                <a:cs typeface="Noto Sans CJK JP Regular"/>
              </a:rPr>
              <a:t>I/O</a:t>
            </a:r>
            <a:r>
              <a:rPr lang="zh-CN" altLang="en-US" sz="2800" b="1" spc="30" dirty="0">
                <a:latin typeface="华文楷体" panose="02010600040101010101" pitchFamily="2" charset="-122"/>
                <a:ea typeface="华文楷体" panose="02010600040101010101" pitchFamily="2" charset="-122"/>
                <a:cs typeface="Noto Sans CJK JP Regular"/>
              </a:rPr>
              <a:t>端口内。</a:t>
            </a:r>
          </a:p>
        </p:txBody>
      </p:sp>
    </p:spTree>
    <p:extLst>
      <p:ext uri="{BB962C8B-B14F-4D97-AF65-F5344CB8AC3E}">
        <p14:creationId xmlns:p14="http://schemas.microsoft.com/office/powerpoint/2010/main" val="344881110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5BACA786-8476-4A9A-A096-E6D6F440126A}"/>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指令的格式和编码</a:t>
            </a:r>
          </a:p>
        </p:txBody>
      </p:sp>
      <p:sp>
        <p:nvSpPr>
          <p:cNvPr id="4" name="矩形 3">
            <a:extLst>
              <a:ext uri="{FF2B5EF4-FFF2-40B4-BE49-F238E27FC236}">
                <a16:creationId xmlns:a16="http://schemas.microsoft.com/office/drawing/2014/main" id="{2DEF44F6-EA5C-40FC-83CB-1A7883E7CAA1}"/>
              </a:ext>
            </a:extLst>
          </p:cNvPr>
          <p:cNvSpPr/>
          <p:nvPr/>
        </p:nvSpPr>
        <p:spPr>
          <a:xfrm>
            <a:off x="1920875" y="1484314"/>
            <a:ext cx="8119530" cy="525721"/>
          </a:xfrm>
          <a:prstGeom prst="rect">
            <a:avLst/>
          </a:prstGeom>
        </p:spPr>
        <p:txBody>
          <a:bodyPr wrap="none">
            <a:spAutoFit/>
          </a:bodyPr>
          <a:lstStyle/>
          <a:p>
            <a:pPr>
              <a:lnSpc>
                <a:spcPct val="110000"/>
              </a:lnSpc>
              <a:defRPr/>
            </a:pPr>
            <a:r>
              <a:rPr lang="zh-CN" altLang="en-US" sz="2800" b="1" dirty="0">
                <a:latin typeface="+mn-ea"/>
              </a:rPr>
              <a:t>一条指令通常由两个部分组成：</a:t>
            </a:r>
            <a:r>
              <a:rPr lang="zh-CN" altLang="en-US" sz="2800" b="1" dirty="0">
                <a:solidFill>
                  <a:srgbClr val="C00000"/>
                </a:solidFill>
                <a:latin typeface="+mn-ea"/>
              </a:rPr>
              <a:t>操作码</a:t>
            </a:r>
            <a:r>
              <a:rPr lang="zh-CN" altLang="en-US" sz="2800" b="1" dirty="0">
                <a:latin typeface="+mn-ea"/>
              </a:rPr>
              <a:t>和</a:t>
            </a:r>
            <a:r>
              <a:rPr lang="zh-CN" altLang="en-US" sz="2800" b="1" dirty="0">
                <a:solidFill>
                  <a:srgbClr val="C00000"/>
                </a:solidFill>
                <a:latin typeface="+mn-ea"/>
              </a:rPr>
              <a:t>地址码</a:t>
            </a:r>
            <a:r>
              <a:rPr lang="zh-CN" altLang="en-US" sz="2800" b="1" dirty="0">
                <a:latin typeface="+mn-ea"/>
              </a:rPr>
              <a:t>。</a:t>
            </a:r>
            <a:endParaRPr lang="en-US" altLang="en-US" sz="2800" b="1" dirty="0">
              <a:latin typeface="+mn-ea"/>
            </a:endParaRPr>
          </a:p>
        </p:txBody>
      </p:sp>
      <p:sp>
        <p:nvSpPr>
          <p:cNvPr id="14340" name="矩形 1">
            <a:extLst>
              <a:ext uri="{FF2B5EF4-FFF2-40B4-BE49-F238E27FC236}">
                <a16:creationId xmlns:a16="http://schemas.microsoft.com/office/drawing/2014/main" id="{F48B41D4-3CDE-4BFF-B8F3-655B2BAA069D}"/>
              </a:ext>
            </a:extLst>
          </p:cNvPr>
          <p:cNvSpPr>
            <a:spLocks noChangeArrowheads="1"/>
          </p:cNvSpPr>
          <p:nvPr/>
        </p:nvSpPr>
        <p:spPr bwMode="auto">
          <a:xfrm>
            <a:off x="1827213" y="2060575"/>
            <a:ext cx="8305800"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914400" indent="-45720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ct val="20000"/>
              </a:spcBef>
            </a:pPr>
            <a:r>
              <a:rPr kumimoji="1" lang="zh-CN" altLang="en-US" sz="2800" b="1">
                <a:solidFill>
                  <a:srgbClr val="0000FF"/>
                </a:solidFill>
                <a:latin typeface="黑体" panose="02010609060101010101" pitchFamily="49" charset="-122"/>
                <a:ea typeface="黑体" panose="02010609060101010101" pitchFamily="49" charset="-122"/>
              </a:rPr>
              <a:t> 操作码</a:t>
            </a:r>
            <a:r>
              <a:rPr kumimoji="1" lang="en-US" altLang="zh-CN" sz="2800" b="1">
                <a:solidFill>
                  <a:srgbClr val="0000FF"/>
                </a:solidFill>
                <a:latin typeface="黑体" panose="02010609060101010101" pitchFamily="49" charset="-122"/>
                <a:ea typeface="黑体" panose="02010609060101010101" pitchFamily="49" charset="-122"/>
              </a:rPr>
              <a:t>Op-Code</a:t>
            </a:r>
            <a:r>
              <a:rPr kumimoji="1" lang="zh-CN" altLang="en-US" sz="2800" b="1">
                <a:solidFill>
                  <a:srgbClr val="0000FF"/>
                </a:solidFill>
                <a:latin typeface="黑体" panose="02010609060101010101" pitchFamily="49" charset="-122"/>
                <a:ea typeface="黑体" panose="02010609060101010101" pitchFamily="49" charset="-122"/>
              </a:rPr>
              <a:t>（</a:t>
            </a:r>
            <a:r>
              <a:rPr kumimoji="1" lang="en-US" altLang="zh-CN" sz="2800" b="1">
                <a:solidFill>
                  <a:srgbClr val="0000FF"/>
                </a:solidFill>
                <a:latin typeface="黑体" panose="02010609060101010101" pitchFamily="49" charset="-122"/>
                <a:ea typeface="黑体" panose="02010609060101010101" pitchFamily="49" charset="-122"/>
              </a:rPr>
              <a:t>Operation Code</a:t>
            </a:r>
            <a:r>
              <a:rPr kumimoji="1" lang="zh-CN" altLang="en-US" sz="2800" b="1">
                <a:solidFill>
                  <a:srgbClr val="0000FF"/>
                </a:solidFill>
                <a:latin typeface="黑体" panose="02010609060101010101" pitchFamily="49" charset="-122"/>
                <a:ea typeface="黑体" panose="02010609060101010101" pitchFamily="49" charset="-122"/>
              </a:rPr>
              <a:t>）：</a:t>
            </a:r>
            <a:endParaRPr lang="en-US" altLang="zh-CN" sz="2800" b="1">
              <a:ea typeface="幼圆" panose="02010509060101010101" pitchFamily="49" charset="-122"/>
            </a:endParaRPr>
          </a:p>
          <a:p>
            <a:pPr eaLnBrk="1" hangingPunct="1">
              <a:spcBef>
                <a:spcPct val="20000"/>
              </a:spcBef>
              <a:buClr>
                <a:schemeClr val="tx2"/>
              </a:buClr>
              <a:buSzPct val="160000"/>
              <a:buFont typeface="Wingdings" panose="05000000000000000000" pitchFamily="2" charset="2"/>
              <a:buNone/>
            </a:pPr>
            <a:r>
              <a:rPr kumimoji="1" lang="zh-CN" altLang="en-US" sz="2400" b="1">
                <a:latin typeface="黑体" panose="02010609060101010101" pitchFamily="49" charset="-122"/>
                <a:ea typeface="黑体" panose="02010609060101010101" pitchFamily="49" charset="-122"/>
              </a:rPr>
              <a:t>    指明该指令要完成的操作的类型或性质，如取数、做加法运算或输出数据等。</a:t>
            </a:r>
            <a:endParaRPr kumimoji="1" lang="en-US"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en-US" altLang="zh-CN" sz="2400" b="1">
                <a:latin typeface="黑体" panose="02010609060101010101" pitchFamily="49" charset="-122"/>
                <a:ea typeface="黑体" panose="02010609060101010101" pitchFamily="49" charset="-122"/>
              </a:rPr>
              <a:t>    </a:t>
            </a:r>
            <a:r>
              <a:rPr kumimoji="1" lang="zh-CN" altLang="zh-CN" sz="2400" b="1">
                <a:latin typeface="黑体" panose="02010609060101010101" pitchFamily="49" charset="-122"/>
                <a:ea typeface="黑体" panose="02010609060101010101" pitchFamily="49" charset="-122"/>
              </a:rPr>
              <a:t>每条指令都有一个唯一的操作码。操作码的长度取决于指令系统的规模。长度为</a:t>
            </a:r>
            <a:r>
              <a:rPr kumimoji="1" lang="en-US" altLang="zh-CN" sz="2400" b="1">
                <a:latin typeface="黑体" panose="02010609060101010101" pitchFamily="49" charset="-122"/>
                <a:ea typeface="黑体" panose="02010609060101010101" pitchFamily="49" charset="-122"/>
              </a:rPr>
              <a:t>n</a:t>
            </a:r>
            <a:r>
              <a:rPr kumimoji="1" lang="zh-CN" altLang="zh-CN" sz="2400" b="1">
                <a:latin typeface="黑体" panose="02010609060101010101" pitchFamily="49" charset="-122"/>
                <a:ea typeface="黑体" panose="02010609060101010101" pitchFamily="49" charset="-122"/>
              </a:rPr>
              <a:t>的操作码最多可表示</a:t>
            </a:r>
            <a:r>
              <a:rPr kumimoji="1" lang="en-US" altLang="zh-CN" sz="2400" b="1">
                <a:latin typeface="黑体" panose="02010609060101010101" pitchFamily="49" charset="-122"/>
                <a:ea typeface="黑体" panose="02010609060101010101" pitchFamily="49" charset="-122"/>
              </a:rPr>
              <a:t>2</a:t>
            </a:r>
            <a:r>
              <a:rPr kumimoji="1" lang="en-US" altLang="zh-CN" sz="2400" b="1" baseline="30000">
                <a:latin typeface="黑体" panose="02010609060101010101" pitchFamily="49" charset="-122"/>
                <a:ea typeface="黑体" panose="02010609060101010101" pitchFamily="49" charset="-122"/>
              </a:rPr>
              <a:t>n</a:t>
            </a:r>
            <a:r>
              <a:rPr kumimoji="1" lang="zh-CN" altLang="zh-CN" sz="2400" b="1">
                <a:latin typeface="黑体" panose="02010609060101010101" pitchFamily="49" charset="-122"/>
                <a:ea typeface="黑体" panose="02010609060101010101" pitchFamily="49" charset="-122"/>
              </a:rPr>
              <a:t>条指令。</a:t>
            </a:r>
            <a:endParaRPr kumimoji="1" lang="en-US" altLang="zh-CN" sz="2400" b="1">
              <a:latin typeface="黑体" panose="02010609060101010101" pitchFamily="49" charset="-122"/>
              <a:ea typeface="黑体" panose="02010609060101010101" pitchFamily="49" charset="-122"/>
            </a:endParaRPr>
          </a:p>
        </p:txBody>
      </p:sp>
      <p:sp>
        <p:nvSpPr>
          <p:cNvPr id="14341" name="矩形 2">
            <a:extLst>
              <a:ext uri="{FF2B5EF4-FFF2-40B4-BE49-F238E27FC236}">
                <a16:creationId xmlns:a16="http://schemas.microsoft.com/office/drawing/2014/main" id="{E7D9D53C-DB23-4EFE-B7B9-235609526B9F}"/>
              </a:ext>
            </a:extLst>
          </p:cNvPr>
          <p:cNvSpPr>
            <a:spLocks noChangeArrowheads="1"/>
          </p:cNvSpPr>
          <p:nvPr/>
        </p:nvSpPr>
        <p:spPr bwMode="auto">
          <a:xfrm>
            <a:off x="1703388" y="4292601"/>
            <a:ext cx="8805862"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buFont typeface="Wingdings" panose="05000000000000000000" pitchFamily="2" charset="2"/>
              <a:buNone/>
            </a:pPr>
            <a:r>
              <a:rPr lang="zh-CN" altLang="zh-CN" sz="2800" b="1">
                <a:solidFill>
                  <a:srgbClr val="9900CC"/>
                </a:solidFill>
                <a:latin typeface="华文楷体" panose="02010600040101010101" pitchFamily="2" charset="-122"/>
                <a:ea typeface="华文楷体" panose="02010600040101010101" pitchFamily="2" charset="-122"/>
              </a:rPr>
              <a:t>指令操作码有两种编码格式：</a:t>
            </a:r>
            <a:endParaRPr lang="en-US" altLang="zh-CN" sz="2800" b="1">
              <a:solidFill>
                <a:srgbClr val="9900CC"/>
              </a:solidFill>
              <a:latin typeface="华文楷体" panose="02010600040101010101" pitchFamily="2" charset="-122"/>
              <a:ea typeface="华文楷体" panose="02010600040101010101" pitchFamily="2" charset="-122"/>
            </a:endParaRPr>
          </a:p>
          <a:p>
            <a:pPr eaLnBrk="1" hangingPunct="1">
              <a:spcBef>
                <a:spcPct val="20000"/>
              </a:spcBef>
              <a:buClr>
                <a:schemeClr val="tx2"/>
              </a:buClr>
              <a:buSzPct val="160000"/>
              <a:buFont typeface="Wingdings" panose="05000000000000000000" pitchFamily="2" charset="2"/>
              <a:buNone/>
            </a:pPr>
            <a:r>
              <a:rPr lang="zh-CN" altLang="zh-CN" sz="2600" b="1">
                <a:solidFill>
                  <a:srgbClr val="C00000"/>
                </a:solidFill>
                <a:latin typeface="华文楷体" panose="02010600040101010101" pitchFamily="2" charset="-122"/>
                <a:ea typeface="华文楷体" panose="02010600040101010101" pitchFamily="2" charset="-122"/>
              </a:rPr>
              <a:t>精简指令集计算机</a:t>
            </a:r>
            <a:r>
              <a:rPr lang="en-US" altLang="zh-CN" sz="2600" b="1">
                <a:solidFill>
                  <a:srgbClr val="C00000"/>
                </a:solidFill>
                <a:latin typeface="华文楷体" panose="02010600040101010101" pitchFamily="2" charset="-122"/>
                <a:ea typeface="华文楷体" panose="02010600040101010101" pitchFamily="2" charset="-122"/>
              </a:rPr>
              <a:t>(Reduced Instruction Set Computer</a:t>
            </a:r>
            <a:r>
              <a:rPr lang="zh-CN" altLang="en-US" sz="2600" b="1">
                <a:solidFill>
                  <a:srgbClr val="C00000"/>
                </a:solidFill>
                <a:latin typeface="华文楷体" panose="02010600040101010101" pitchFamily="2" charset="-122"/>
                <a:ea typeface="华文楷体" panose="02010600040101010101" pitchFamily="2" charset="-122"/>
              </a:rPr>
              <a:t>，</a:t>
            </a:r>
            <a:r>
              <a:rPr lang="en-US" altLang="zh-CN" sz="2600" b="1">
                <a:solidFill>
                  <a:srgbClr val="C00000"/>
                </a:solidFill>
                <a:latin typeface="华文楷体" panose="02010600040101010101" pitchFamily="2" charset="-122"/>
                <a:ea typeface="华文楷体" panose="02010600040101010101" pitchFamily="2" charset="-122"/>
              </a:rPr>
              <a:t>RISC) </a:t>
            </a:r>
          </a:p>
          <a:p>
            <a:pPr eaLnBrk="1" hangingPunct="1">
              <a:spcBef>
                <a:spcPct val="20000"/>
              </a:spcBef>
              <a:buClr>
                <a:schemeClr val="tx2"/>
              </a:buClr>
              <a:buSzPct val="160000"/>
              <a:buFont typeface="Wingdings" panose="05000000000000000000" pitchFamily="2" charset="2"/>
              <a:buNone/>
            </a:pPr>
            <a:r>
              <a:rPr lang="zh-CN" altLang="en-US" sz="2600" b="1">
                <a:latin typeface="华文楷体" panose="02010600040101010101" pitchFamily="2" charset="-122"/>
                <a:ea typeface="华文楷体" panose="02010600040101010101" pitchFamily="2" charset="-122"/>
              </a:rPr>
              <a:t>如</a:t>
            </a:r>
            <a:r>
              <a:rPr lang="en-US" altLang="zh-CN" sz="2600" b="1">
                <a:latin typeface="华文楷体" panose="02010600040101010101" pitchFamily="2" charset="-122"/>
                <a:ea typeface="华文楷体" panose="02010600040101010101" pitchFamily="2" charset="-122"/>
              </a:rPr>
              <a:t>Intel</a:t>
            </a:r>
            <a:r>
              <a:rPr lang="zh-CN" altLang="en-US" sz="2600" b="1">
                <a:latin typeface="华文楷体" panose="02010600040101010101" pitchFamily="2" charset="-122"/>
                <a:ea typeface="华文楷体" panose="02010600040101010101" pitchFamily="2" charset="-122"/>
              </a:rPr>
              <a:t>、</a:t>
            </a:r>
            <a:r>
              <a:rPr lang="en-US" altLang="zh-CN" sz="2600" b="1">
                <a:latin typeface="华文楷体" panose="02010600040101010101" pitchFamily="2" charset="-122"/>
                <a:ea typeface="华文楷体" panose="02010600040101010101" pitchFamily="2" charset="-122"/>
              </a:rPr>
              <a:t>AMD</a:t>
            </a:r>
            <a:r>
              <a:rPr lang="zh-CN" altLang="en-US" sz="2600" b="1">
                <a:latin typeface="华文楷体" panose="02010600040101010101" pitchFamily="2" charset="-122"/>
                <a:ea typeface="华文楷体" panose="02010600040101010101" pitchFamily="2" charset="-122"/>
              </a:rPr>
              <a:t>系列</a:t>
            </a:r>
            <a:r>
              <a:rPr lang="en-US" altLang="zh-CN" sz="2600" b="1">
                <a:latin typeface="华文楷体" panose="02010600040101010101" pitchFamily="2" charset="-122"/>
                <a:ea typeface="华文楷体" panose="02010600040101010101" pitchFamily="2" charset="-122"/>
              </a:rPr>
              <a:t>CPU</a:t>
            </a:r>
            <a:r>
              <a:rPr lang="zh-CN" altLang="en-US" sz="2600" b="1">
                <a:latin typeface="华文楷体" panose="02010600040101010101" pitchFamily="2" charset="-122"/>
                <a:ea typeface="华文楷体" panose="02010600040101010101" pitchFamily="2" charset="-122"/>
              </a:rPr>
              <a:t>。</a:t>
            </a:r>
            <a:endParaRPr lang="en-US" altLang="zh-CN" sz="2600" b="1">
              <a:latin typeface="华文楷体" panose="02010600040101010101" pitchFamily="2" charset="-122"/>
              <a:ea typeface="华文楷体" panose="02010600040101010101" pitchFamily="2" charset="-122"/>
            </a:endParaRPr>
          </a:p>
          <a:p>
            <a:pPr eaLnBrk="1" hangingPunct="1">
              <a:spcBef>
                <a:spcPct val="20000"/>
              </a:spcBef>
              <a:buClr>
                <a:schemeClr val="tx2"/>
              </a:buClr>
              <a:buSzPct val="160000"/>
              <a:buFont typeface="Wingdings" panose="05000000000000000000" pitchFamily="2" charset="2"/>
              <a:buNone/>
            </a:pPr>
            <a:r>
              <a:rPr lang="zh-CN" altLang="zh-CN" sz="2600" b="1">
                <a:solidFill>
                  <a:srgbClr val="C00000"/>
                </a:solidFill>
                <a:latin typeface="华文楷体" panose="02010600040101010101" pitchFamily="2" charset="-122"/>
                <a:ea typeface="华文楷体" panose="02010600040101010101" pitchFamily="2" charset="-122"/>
              </a:rPr>
              <a:t>复杂指令集计算机</a:t>
            </a:r>
            <a:r>
              <a:rPr lang="en-US" altLang="zh-CN" sz="2600" b="1">
                <a:solidFill>
                  <a:srgbClr val="C00000"/>
                </a:solidFill>
                <a:latin typeface="华文楷体" panose="02010600040101010101" pitchFamily="2" charset="-122"/>
                <a:ea typeface="华文楷体" panose="02010600040101010101" pitchFamily="2" charset="-122"/>
              </a:rPr>
              <a:t> (Complex Instruction Set Computer</a:t>
            </a:r>
            <a:r>
              <a:rPr lang="zh-CN" altLang="en-US" sz="2600" b="1">
                <a:solidFill>
                  <a:srgbClr val="C00000"/>
                </a:solidFill>
                <a:latin typeface="华文楷体" panose="02010600040101010101" pitchFamily="2" charset="-122"/>
                <a:ea typeface="华文楷体" panose="02010600040101010101" pitchFamily="2" charset="-122"/>
              </a:rPr>
              <a:t>，</a:t>
            </a:r>
            <a:r>
              <a:rPr lang="en-US" altLang="zh-CN" sz="2600" b="1">
                <a:solidFill>
                  <a:srgbClr val="C00000"/>
                </a:solidFill>
                <a:latin typeface="华文楷体" panose="02010600040101010101" pitchFamily="2" charset="-122"/>
                <a:ea typeface="华文楷体" panose="02010600040101010101" pitchFamily="2" charset="-122"/>
              </a:rPr>
              <a:t>CISC )</a:t>
            </a:r>
          </a:p>
          <a:p>
            <a:pPr eaLnBrk="1" hangingPunct="1">
              <a:spcBef>
                <a:spcPct val="20000"/>
              </a:spcBef>
              <a:buClr>
                <a:schemeClr val="tx2"/>
              </a:buClr>
              <a:buSzPct val="160000"/>
            </a:pPr>
            <a:r>
              <a:rPr lang="zh-CN" altLang="en-US" sz="2600" b="1">
                <a:latin typeface="华文楷体" panose="02010600040101010101" pitchFamily="2" charset="-122"/>
                <a:ea typeface="华文楷体" panose="02010600040101010101" pitchFamily="2" charset="-122"/>
              </a:rPr>
              <a:t>如</a:t>
            </a:r>
            <a:r>
              <a:rPr lang="en-US" altLang="zh-CN" sz="2600" b="1">
                <a:latin typeface="华文楷体" panose="02010600040101010101" pitchFamily="2" charset="-122"/>
                <a:ea typeface="华文楷体" panose="02010600040101010101" pitchFamily="2" charset="-122"/>
              </a:rPr>
              <a:t>ARM</a:t>
            </a:r>
            <a:r>
              <a:rPr lang="zh-CN" altLang="en-US" sz="2600" b="1">
                <a:latin typeface="华文楷体" panose="02010600040101010101" pitchFamily="2" charset="-122"/>
                <a:ea typeface="华文楷体" panose="02010600040101010101" pitchFamily="2" charset="-122"/>
              </a:rPr>
              <a:t>系列</a:t>
            </a:r>
            <a:r>
              <a:rPr lang="en-US" altLang="zh-CN" sz="2600" b="1">
                <a:latin typeface="华文楷体" panose="02010600040101010101" pitchFamily="2" charset="-122"/>
                <a:ea typeface="华文楷体" panose="02010600040101010101" pitchFamily="2" charset="-122"/>
              </a:rPr>
              <a:t>CPU</a:t>
            </a:r>
            <a:r>
              <a:rPr lang="zh-CN" altLang="en-US" sz="2600" b="1">
                <a:latin typeface="华文楷体" panose="02010600040101010101" pitchFamily="2" charset="-122"/>
                <a:ea typeface="华文楷体" panose="02010600040101010101" pitchFamily="2" charset="-122"/>
              </a:rPr>
              <a:t>。</a:t>
            </a:r>
            <a:endParaRPr lang="en-US" altLang="zh-CN" sz="2600" b="1">
              <a:latin typeface="华文楷体" panose="02010600040101010101" pitchFamily="2" charset="-122"/>
              <a:ea typeface="华文楷体" panose="02010600040101010101" pitchFamily="2" charset="-122"/>
            </a:endParaRPr>
          </a:p>
          <a:p>
            <a:pPr eaLnBrk="1" hangingPunct="1">
              <a:spcBef>
                <a:spcPct val="20000"/>
              </a:spcBef>
              <a:buClr>
                <a:schemeClr val="tx2"/>
              </a:buClr>
              <a:buSzPct val="160000"/>
              <a:buFont typeface="Wingdings" panose="05000000000000000000" pitchFamily="2" charset="2"/>
              <a:buNone/>
            </a:pPr>
            <a:endParaRPr lang="zh-CN" altLang="en-US" sz="26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09938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02996627-FE10-4976-A3D1-E7BB4F2375C5}"/>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复杂指令集计算机</a:t>
            </a:r>
            <a:r>
              <a:rPr kumimoji="1" lang="en-US" altLang="zh-CN" sz="3600" b="1">
                <a:latin typeface="Arial" panose="020B0604020202020204" pitchFamily="34" charset="0"/>
                <a:ea typeface="黑体" panose="02010609060101010101" pitchFamily="49" charset="-122"/>
              </a:rPr>
              <a:t>CISC</a:t>
            </a:r>
            <a:endParaRPr kumimoji="1" lang="zh-CN" altLang="en-US" sz="3600" b="1">
              <a:latin typeface="Arial" panose="020B0604020202020204" pitchFamily="34" charset="0"/>
              <a:ea typeface="黑体" panose="02010609060101010101" pitchFamily="49" charset="-122"/>
            </a:endParaRPr>
          </a:p>
        </p:txBody>
      </p:sp>
      <p:sp>
        <p:nvSpPr>
          <p:cNvPr id="5" name="Rectangle 3">
            <a:extLst>
              <a:ext uri="{FF2B5EF4-FFF2-40B4-BE49-F238E27FC236}">
                <a16:creationId xmlns:a16="http://schemas.microsoft.com/office/drawing/2014/main" id="{B7070163-C188-41DC-BBB8-A36C9DE4BCAB}"/>
              </a:ext>
            </a:extLst>
          </p:cNvPr>
          <p:cNvSpPr>
            <a:spLocks noChangeArrowheads="1"/>
          </p:cNvSpPr>
          <p:nvPr/>
        </p:nvSpPr>
        <p:spPr bwMode="auto">
          <a:xfrm>
            <a:off x="1271587" y="1341439"/>
            <a:ext cx="9217026" cy="538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早期计算机不断升级，为扩充功能和兼容性，将越来越多的指令加入到指令系统中，逐步形成复杂指令集计算机。</a:t>
            </a:r>
          </a:p>
          <a:p>
            <a:pPr marL="963930" indent="-457200">
              <a:spcBef>
                <a:spcPts val="280"/>
              </a:spcBef>
              <a:buClr>
                <a:srgbClr val="339A33"/>
              </a:buClr>
              <a:buSzPct val="77049"/>
              <a:buFont typeface="Wingdings" panose="05000000000000000000" pitchFamily="2" charset="2"/>
              <a:buChar char="Ø"/>
              <a:tabLst>
                <a:tab pos="817244" algn="l"/>
              </a:tabLst>
              <a:defRPr/>
            </a:pPr>
            <a:r>
              <a:rPr lang="en-US" altLang="zh-CN" sz="2800" b="1" spc="30" dirty="0">
                <a:latin typeface="华文楷体" panose="02010600040101010101" pitchFamily="2" charset="-122"/>
                <a:ea typeface="华文楷体" panose="02010600040101010101" pitchFamily="2" charset="-122"/>
                <a:cs typeface="Noto Sans CJK JP Regular"/>
              </a:rPr>
              <a:t>CISC</a:t>
            </a:r>
            <a:r>
              <a:rPr lang="zh-CN" altLang="en-US" sz="2800" b="1" spc="30" dirty="0">
                <a:latin typeface="华文楷体" panose="02010600040101010101" pitchFamily="2" charset="-122"/>
                <a:ea typeface="华文楷体" panose="02010600040101010101" pitchFamily="2" charset="-122"/>
                <a:cs typeface="Noto Sans CJK JP Regular"/>
              </a:rPr>
              <a:t>操作码长度可变，能短则短，需长则长。这种方式能缩短操作码的平均长度，并便于扩充新增指令，但译码复杂。通常对使用频率高的指令采用短操作码，不常用的指令采用长操作码。</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en-US" altLang="zh-CN" sz="2800" b="1" spc="30" dirty="0">
                <a:latin typeface="华文楷体" panose="02010600040101010101" pitchFamily="2" charset="-122"/>
                <a:ea typeface="华文楷体" panose="02010600040101010101" pitchFamily="2" charset="-122"/>
                <a:cs typeface="Noto Sans CJK JP Regular"/>
              </a:rPr>
              <a:t>CISC</a:t>
            </a:r>
            <a:r>
              <a:rPr lang="zh-CN" altLang="en-US" sz="2800" b="1" spc="30" dirty="0">
                <a:latin typeface="华文楷体" panose="02010600040101010101" pitchFamily="2" charset="-122"/>
                <a:ea typeface="华文楷体" panose="02010600040101010101" pitchFamily="2" charset="-122"/>
                <a:cs typeface="Noto Sans CJK JP Regular"/>
              </a:rPr>
              <a:t>存在的问题 ：指令系统庞大，指令功能复杂，指令格式、寻址方式多；执行速度慢；难以优化编译，编译程序复杂； </a:t>
            </a:r>
            <a:r>
              <a:rPr lang="en-US" altLang="zh-CN" sz="2800" b="1" spc="30" dirty="0">
                <a:latin typeface="华文楷体" panose="02010600040101010101" pitchFamily="2" charset="-122"/>
                <a:ea typeface="华文楷体" panose="02010600040101010101" pitchFamily="2" charset="-122"/>
                <a:cs typeface="Noto Sans CJK JP Regular"/>
              </a:rPr>
              <a:t>80%</a:t>
            </a:r>
            <a:r>
              <a:rPr lang="zh-CN" altLang="en-US" sz="2800" b="1" spc="30" dirty="0">
                <a:latin typeface="华文楷体" panose="02010600040101010101" pitchFamily="2" charset="-122"/>
                <a:ea typeface="华文楷体" panose="02010600040101010101" pitchFamily="2" charset="-122"/>
                <a:cs typeface="Noto Sans CJK JP Regular"/>
              </a:rPr>
              <a:t>的指令占用</a:t>
            </a:r>
            <a:r>
              <a:rPr lang="en-US" altLang="zh-CN" sz="2800" b="1" spc="30" dirty="0">
                <a:latin typeface="华文楷体" panose="02010600040101010101" pitchFamily="2" charset="-122"/>
                <a:ea typeface="华文楷体" panose="02010600040101010101" pitchFamily="2" charset="-122"/>
                <a:cs typeface="Noto Sans CJK JP Regular"/>
              </a:rPr>
              <a:t>20%</a:t>
            </a:r>
            <a:r>
              <a:rPr lang="zh-CN" altLang="en-US" sz="2800" b="1" spc="30" dirty="0">
                <a:latin typeface="华文楷体" panose="02010600040101010101" pitchFamily="2" charset="-122"/>
                <a:ea typeface="华文楷体" panose="02010600040101010101" pitchFamily="2" charset="-122"/>
                <a:cs typeface="Noto Sans CJK JP Regular"/>
              </a:rPr>
              <a:t>的运行时间；难以并行执行。</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en-US" altLang="zh-CN" sz="2800" b="1" spc="30" dirty="0">
                <a:latin typeface="华文楷体" panose="02010600040101010101" pitchFamily="2" charset="-122"/>
                <a:ea typeface="华文楷体" panose="02010600040101010101" pitchFamily="2" charset="-122"/>
                <a:cs typeface="Noto Sans CJK JP Regular"/>
              </a:rPr>
              <a:t>CPU</a:t>
            </a:r>
            <a:r>
              <a:rPr lang="zh-CN" altLang="en-US" sz="2800" b="1" spc="30" dirty="0">
                <a:latin typeface="华文楷体" panose="02010600040101010101" pitchFamily="2" charset="-122"/>
                <a:ea typeface="华文楷体" panose="02010600040101010101" pitchFamily="2" charset="-122"/>
                <a:cs typeface="Noto Sans CJK JP Regular"/>
              </a:rPr>
              <a:t>电路单元多，功能强、面积大、功耗大。</a:t>
            </a:r>
          </a:p>
        </p:txBody>
      </p:sp>
    </p:spTree>
    <p:extLst>
      <p:ext uri="{BB962C8B-B14F-4D97-AF65-F5344CB8AC3E}">
        <p14:creationId xmlns:p14="http://schemas.microsoft.com/office/powerpoint/2010/main" val="329334260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92875A14-4223-4903-B15A-EAD45254A519}"/>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精简指令集计算机</a:t>
            </a:r>
            <a:r>
              <a:rPr kumimoji="1" lang="en-US" altLang="zh-CN" sz="3600" b="1">
                <a:latin typeface="Arial" panose="020B0604020202020204" pitchFamily="34" charset="0"/>
                <a:ea typeface="黑体" panose="02010609060101010101" pitchFamily="49" charset="-122"/>
              </a:rPr>
              <a:t>RISC</a:t>
            </a:r>
            <a:endParaRPr kumimoji="1" lang="zh-CN" altLang="en-US" sz="3600" b="1">
              <a:latin typeface="Arial" panose="020B0604020202020204" pitchFamily="34" charset="0"/>
              <a:ea typeface="黑体" panose="02010609060101010101" pitchFamily="49" charset="-122"/>
            </a:endParaRPr>
          </a:p>
        </p:txBody>
      </p:sp>
      <p:sp>
        <p:nvSpPr>
          <p:cNvPr id="5" name="Rectangle 3">
            <a:extLst>
              <a:ext uri="{FF2B5EF4-FFF2-40B4-BE49-F238E27FC236}">
                <a16:creationId xmlns:a16="http://schemas.microsoft.com/office/drawing/2014/main" id="{B65DAFAE-4610-44A0-8EA8-8B7EF677991E}"/>
              </a:ext>
            </a:extLst>
          </p:cNvPr>
          <p:cNvSpPr>
            <a:spLocks noChangeArrowheads="1"/>
          </p:cNvSpPr>
          <p:nvPr/>
        </p:nvSpPr>
        <p:spPr bwMode="auto">
          <a:xfrm>
            <a:off x="1271587" y="1355726"/>
            <a:ext cx="9217026"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精简指令集计算机的特点是所有指令的格式都是一致的，所有指令的指令周期也是相同的，并且采用流水线技术。</a:t>
            </a: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对指令数目和寻址方式都做了精简，使其实现更容易，指令并行执行程度更好，编译器的效率更高。</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各指令操作码长度固定不变，且集中放在指令字的某一段中。可简化硬件设计，译码快。</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en-US" altLang="zh-CN" sz="2800" b="1" spc="30" dirty="0">
                <a:latin typeface="华文楷体" panose="02010600040101010101" pitchFamily="2" charset="-122"/>
                <a:ea typeface="华文楷体" panose="02010600040101010101" pitchFamily="2" charset="-122"/>
                <a:cs typeface="Noto Sans CJK JP Regular"/>
              </a:rPr>
              <a:t>RISC</a:t>
            </a:r>
            <a:r>
              <a:rPr lang="zh-CN" altLang="en-US" sz="2800" b="1" spc="30" dirty="0">
                <a:latin typeface="华文楷体" panose="02010600040101010101" pitchFamily="2" charset="-122"/>
                <a:ea typeface="华文楷体" panose="02010600040101010101" pitchFamily="2" charset="-122"/>
                <a:cs typeface="Noto Sans CJK JP Regular"/>
              </a:rPr>
              <a:t>把主要精力放在经常使用的指令上，尽量使其简单高效。对不常用的指令，通过组合指令来完成。</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特殊功能的实现效率较低，可利用流水线和超标量（一个周期取多条指令并行执行）技术加以弥补。</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en-US" altLang="zh-CN" sz="2800" b="1" spc="30" dirty="0">
                <a:latin typeface="华文楷体" panose="02010600040101010101" pitchFamily="2" charset="-122"/>
                <a:ea typeface="华文楷体" panose="02010600040101010101" pitchFamily="2" charset="-122"/>
                <a:cs typeface="Noto Sans CJK JP Regular"/>
              </a:rPr>
              <a:t>CPU</a:t>
            </a:r>
            <a:r>
              <a:rPr lang="zh-CN" altLang="en-US" sz="2800" b="1" spc="30" dirty="0">
                <a:latin typeface="华文楷体" panose="02010600040101010101" pitchFamily="2" charset="-122"/>
                <a:ea typeface="华文楷体" panose="02010600040101010101" pitchFamily="2" charset="-122"/>
                <a:cs typeface="Noto Sans CJK JP Regular"/>
              </a:rPr>
              <a:t>电路单元少，面积小、功耗低。</a:t>
            </a:r>
          </a:p>
        </p:txBody>
      </p:sp>
    </p:spTree>
    <p:extLst>
      <p:ext uri="{BB962C8B-B14F-4D97-AF65-F5344CB8AC3E}">
        <p14:creationId xmlns:p14="http://schemas.microsoft.com/office/powerpoint/2010/main" val="16278149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97E3BA7D-4162-4F31-A106-DB8B589F9B4F}"/>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Intel</a:t>
            </a:r>
            <a:r>
              <a:rPr kumimoji="1" lang="zh-CN" altLang="en-US" sz="3600" b="1">
                <a:latin typeface="Arial" panose="020B0604020202020204" pitchFamily="34" charset="0"/>
                <a:ea typeface="黑体" panose="02010609060101010101" pitchFamily="49" charset="-122"/>
              </a:rPr>
              <a:t>公司对</a:t>
            </a:r>
            <a:r>
              <a:rPr kumimoji="1" lang="en-US" altLang="zh-CN" sz="3600" b="1">
                <a:latin typeface="Arial" panose="020B0604020202020204" pitchFamily="34" charset="0"/>
                <a:ea typeface="黑体" panose="02010609060101010101" pitchFamily="49" charset="-122"/>
              </a:rPr>
              <a:t>CISC</a:t>
            </a:r>
            <a:r>
              <a:rPr kumimoji="1" lang="zh-CN" altLang="en-US" sz="3600" b="1">
                <a:latin typeface="Arial" panose="020B0604020202020204" pitchFamily="34" charset="0"/>
                <a:ea typeface="黑体" panose="02010609060101010101" pitchFamily="49" charset="-122"/>
              </a:rPr>
              <a:t>的改进</a:t>
            </a:r>
          </a:p>
        </p:txBody>
      </p:sp>
      <p:sp>
        <p:nvSpPr>
          <p:cNvPr id="5" name="Rectangle 3">
            <a:extLst>
              <a:ext uri="{FF2B5EF4-FFF2-40B4-BE49-F238E27FC236}">
                <a16:creationId xmlns:a16="http://schemas.microsoft.com/office/drawing/2014/main" id="{AFB8C9CA-830E-4AB8-AAC8-1C6C4D01D0F4}"/>
              </a:ext>
            </a:extLst>
          </p:cNvPr>
          <p:cNvSpPr>
            <a:spLocks noChangeArrowheads="1"/>
          </p:cNvSpPr>
          <p:nvPr/>
        </p:nvSpPr>
        <p:spPr bwMode="auto">
          <a:xfrm>
            <a:off x="1271587" y="1341439"/>
            <a:ext cx="9217026" cy="451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将</a:t>
            </a:r>
            <a:r>
              <a:rPr lang="en-US" altLang="zh-CN" sz="2800" b="1" spc="30" dirty="0">
                <a:latin typeface="华文楷体" panose="02010600040101010101" pitchFamily="2" charset="-122"/>
                <a:ea typeface="华文楷体" panose="02010600040101010101" pitchFamily="2" charset="-122"/>
                <a:cs typeface="Noto Sans CJK JP Regular"/>
              </a:rPr>
              <a:t>x86</a:t>
            </a:r>
            <a:r>
              <a:rPr lang="zh-CN" altLang="en-US" sz="2800" b="1" spc="30" dirty="0">
                <a:latin typeface="华文楷体" panose="02010600040101010101" pitchFamily="2" charset="-122"/>
                <a:ea typeface="华文楷体" panose="02010600040101010101" pitchFamily="2" charset="-122"/>
                <a:cs typeface="Noto Sans CJK JP Regular"/>
              </a:rPr>
              <a:t>指令解码成</a:t>
            </a:r>
            <a:r>
              <a:rPr lang="en-US" altLang="zh-CN" sz="2800" b="1" spc="30" dirty="0">
                <a:latin typeface="华文楷体" panose="02010600040101010101" pitchFamily="2" charset="-122"/>
                <a:ea typeface="华文楷体" panose="02010600040101010101" pitchFamily="2" charset="-122"/>
                <a:cs typeface="Noto Sans CJK JP Regular"/>
              </a:rPr>
              <a:t>1</a:t>
            </a:r>
            <a:r>
              <a:rPr lang="zh-CN" altLang="en-US" sz="2800" b="1" spc="30" dirty="0">
                <a:latin typeface="华文楷体" panose="02010600040101010101" pitchFamily="2" charset="-122"/>
                <a:ea typeface="华文楷体" panose="02010600040101010101" pitchFamily="2" charset="-122"/>
                <a:cs typeface="Noto Sans CJK JP Regular"/>
              </a:rPr>
              <a:t>个或多个长度相同、格式固定的微指令，执行部件真正执行的是解码后的微指令。处理器每周期能执行的指令数是指微指令的数目。</a:t>
            </a: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将一条指令分成若干条微指令，按次序执行这些微指令，就可实现指令的功能。 </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r>
              <a:rPr lang="zh-CN" altLang="en-US" sz="2800" b="1" spc="30" dirty="0">
                <a:latin typeface="华文楷体" panose="02010600040101010101" pitchFamily="2" charset="-122"/>
                <a:ea typeface="华文楷体" panose="02010600040101010101" pitchFamily="2" charset="-122"/>
                <a:cs typeface="Noto Sans CJK JP Regular"/>
              </a:rPr>
              <a:t>执行一条指令所对应的多条微指令构成一段微程序。所有指令对应的微程序存放在控制部件内部的控制</a:t>
            </a:r>
            <a:r>
              <a:rPr lang="en-US" altLang="zh-CN" sz="2800" b="1" spc="30" dirty="0">
                <a:latin typeface="华文楷体" panose="02010600040101010101" pitchFamily="2" charset="-122"/>
                <a:ea typeface="华文楷体" panose="02010600040101010101" pitchFamily="2" charset="-122"/>
                <a:cs typeface="Noto Sans CJK JP Regular"/>
              </a:rPr>
              <a:t>ROM</a:t>
            </a:r>
            <a:r>
              <a:rPr lang="zh-CN" altLang="en-US" sz="2800" b="1" spc="30" dirty="0">
                <a:latin typeface="华文楷体" panose="02010600040101010101" pitchFamily="2" charset="-122"/>
                <a:ea typeface="华文楷体" panose="02010600040101010101" pitchFamily="2" charset="-122"/>
                <a:cs typeface="Noto Sans CJK JP Regular"/>
              </a:rPr>
              <a:t>中，已译码指令队列中存放的是与指令相对应的控制</a:t>
            </a:r>
            <a:r>
              <a:rPr lang="en-US" altLang="zh-CN" sz="2800" b="1" spc="30" dirty="0">
                <a:latin typeface="华文楷体" panose="02010600040101010101" pitchFamily="2" charset="-122"/>
                <a:ea typeface="华文楷体" panose="02010600040101010101" pitchFamily="2" charset="-122"/>
                <a:cs typeface="Noto Sans CJK JP Regular"/>
              </a:rPr>
              <a:t>ROM</a:t>
            </a:r>
            <a:r>
              <a:rPr lang="zh-CN" altLang="en-US" sz="2800" b="1" spc="30" dirty="0">
                <a:latin typeface="华文楷体" panose="02010600040101010101" pitchFamily="2" charset="-122"/>
                <a:ea typeface="华文楷体" panose="02010600040101010101" pitchFamily="2" charset="-122"/>
                <a:cs typeface="Noto Sans CJK JP Regular"/>
              </a:rPr>
              <a:t>的入口地址。</a:t>
            </a:r>
            <a:endParaRPr lang="en-US" altLang="zh-CN" sz="2800" b="1" spc="30" dirty="0">
              <a:latin typeface="华文楷体" panose="02010600040101010101" pitchFamily="2" charset="-122"/>
              <a:ea typeface="华文楷体" panose="02010600040101010101" pitchFamily="2" charset="-122"/>
              <a:cs typeface="Noto Sans CJK JP Regular"/>
            </a:endParaRPr>
          </a:p>
          <a:p>
            <a:pPr marL="963930" indent="-457200">
              <a:spcBef>
                <a:spcPts val="280"/>
              </a:spcBef>
              <a:buClr>
                <a:srgbClr val="339A33"/>
              </a:buClr>
              <a:buSzPct val="77049"/>
              <a:buFont typeface="Wingdings" panose="05000000000000000000" pitchFamily="2" charset="2"/>
              <a:buChar char="Ø"/>
              <a:tabLst>
                <a:tab pos="817244" algn="l"/>
              </a:tabLst>
              <a:defRPr/>
            </a:pPr>
            <a:endParaRPr lang="zh-CN" altLang="en-US" sz="2800" b="1" spc="30" dirty="0">
              <a:latin typeface="华文楷体" panose="02010600040101010101" pitchFamily="2" charset="-122"/>
              <a:ea typeface="华文楷体" panose="02010600040101010101" pitchFamily="2" charset="-122"/>
              <a:cs typeface="Noto Sans CJK JP Regular"/>
            </a:endParaRPr>
          </a:p>
        </p:txBody>
      </p:sp>
    </p:spTree>
    <p:extLst>
      <p:ext uri="{BB962C8B-B14F-4D97-AF65-F5344CB8AC3E}">
        <p14:creationId xmlns:p14="http://schemas.microsoft.com/office/powerpoint/2010/main" val="165789076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2D5D6C5F-18C0-4C6B-8984-0E0078044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764" y="2060575"/>
            <a:ext cx="9151937"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1" name="矩形 3">
            <a:extLst>
              <a:ext uri="{FF2B5EF4-FFF2-40B4-BE49-F238E27FC236}">
                <a16:creationId xmlns:a16="http://schemas.microsoft.com/office/drawing/2014/main" id="{B2DD46CB-294D-4216-9A2B-58BEB50CFEFC}"/>
              </a:ext>
            </a:extLst>
          </p:cNvPr>
          <p:cNvSpPr>
            <a:spLocks noChangeArrowheads="1"/>
          </p:cNvSpPr>
          <p:nvPr/>
        </p:nvSpPr>
        <p:spPr bwMode="auto">
          <a:xfrm>
            <a:off x="1909764" y="1474789"/>
            <a:ext cx="7570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en-US" altLang="zh-CN" sz="2800" b="1">
                <a:solidFill>
                  <a:prstClr val="black"/>
                </a:solidFill>
                <a:ea typeface="宋体" panose="02010600030101010101" pitchFamily="2" charset="-122"/>
              </a:rPr>
              <a:t>Intel </a:t>
            </a:r>
            <a:r>
              <a:rPr lang="zh-CN" altLang="en-US" sz="2800" b="1">
                <a:solidFill>
                  <a:prstClr val="black"/>
                </a:solidFill>
                <a:ea typeface="宋体" panose="02010600030101010101" pitchFamily="2" charset="-122"/>
              </a:rPr>
              <a:t>四核处理器</a:t>
            </a:r>
            <a:r>
              <a:rPr lang="en-US" altLang="zh-CN" sz="2800" b="1">
                <a:solidFill>
                  <a:prstClr val="black"/>
                </a:solidFill>
                <a:ea typeface="宋体" panose="02010600030101010101" pitchFamily="2" charset="-122"/>
              </a:rPr>
              <a:t>i5</a:t>
            </a:r>
            <a:r>
              <a:rPr lang="zh-CN" altLang="en-US" sz="2800" b="1">
                <a:solidFill>
                  <a:prstClr val="black"/>
                </a:solidFill>
                <a:ea typeface="宋体" panose="02010600030101010101" pitchFamily="2" charset="-122"/>
              </a:rPr>
              <a:t>的典型晶体管布局</a:t>
            </a:r>
          </a:p>
        </p:txBody>
      </p:sp>
      <p:sp>
        <p:nvSpPr>
          <p:cNvPr id="22532" name="Text Box 2">
            <a:extLst>
              <a:ext uri="{FF2B5EF4-FFF2-40B4-BE49-F238E27FC236}">
                <a16:creationId xmlns:a16="http://schemas.microsoft.com/office/drawing/2014/main" id="{B28E2EC7-9359-4681-B4AD-3DBAA4E505DA}"/>
              </a:ext>
            </a:extLst>
          </p:cNvPr>
          <p:cNvSpPr txBox="1">
            <a:spLocks noChangeArrowheads="1"/>
          </p:cNvSpPr>
          <p:nvPr/>
        </p:nvSpPr>
        <p:spPr bwMode="auto">
          <a:xfrm>
            <a:off x="1524000" y="658813"/>
            <a:ext cx="6300788"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b="1">
                <a:solidFill>
                  <a:prstClr val="black"/>
                </a:solidFill>
                <a:latin typeface="Arial" panose="020B0604020202020204" pitchFamily="34" charset="0"/>
                <a:ea typeface="黑体" panose="02010609060101010101" pitchFamily="49" charset="-122"/>
              </a:rPr>
              <a:t>通用微处理器的发展</a:t>
            </a:r>
            <a:r>
              <a:rPr kumimoji="1" lang="en-US" altLang="zh-CN" b="1">
                <a:solidFill>
                  <a:prstClr val="black"/>
                </a:solidFill>
                <a:latin typeface="Arial" panose="020B0604020202020204" pitchFamily="34" charset="0"/>
                <a:ea typeface="黑体" panose="02010609060101010101" pitchFamily="49" charset="-122"/>
              </a:rPr>
              <a:t>(Intel</a:t>
            </a:r>
            <a:r>
              <a:rPr kumimoji="1" lang="zh-CN" altLang="en-US" b="1">
                <a:solidFill>
                  <a:prstClr val="black"/>
                </a:solidFill>
                <a:latin typeface="Arial" panose="020B0604020202020204" pitchFamily="34" charset="0"/>
                <a:ea typeface="黑体" panose="02010609060101010101" pitchFamily="49" charset="-122"/>
              </a:rPr>
              <a:t>系列</a:t>
            </a:r>
            <a:r>
              <a:rPr kumimoji="1" lang="en-US" altLang="zh-CN" b="1">
                <a:solidFill>
                  <a:prstClr val="black"/>
                </a:solidFill>
                <a:latin typeface="Arial" panose="020B0604020202020204" pitchFamily="34" charset="0"/>
                <a:ea typeface="黑体" panose="02010609060101010101" pitchFamily="49" charset="-122"/>
              </a:rPr>
              <a:t>)</a:t>
            </a:r>
            <a:endParaRPr kumimoji="1" lang="zh-CN" altLang="en-US" b="1">
              <a:solidFill>
                <a:prstClr val="black"/>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887694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C2EC02D6-5F09-49AA-9927-F6BD61150074}"/>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指令的格式和编码</a:t>
            </a:r>
          </a:p>
        </p:txBody>
      </p:sp>
      <p:sp>
        <p:nvSpPr>
          <p:cNvPr id="4" name="矩形 3">
            <a:extLst>
              <a:ext uri="{FF2B5EF4-FFF2-40B4-BE49-F238E27FC236}">
                <a16:creationId xmlns:a16="http://schemas.microsoft.com/office/drawing/2014/main" id="{71F0AEC8-927B-4E96-A40C-54B5C16B9867}"/>
              </a:ext>
            </a:extLst>
          </p:cNvPr>
          <p:cNvSpPr/>
          <p:nvPr/>
        </p:nvSpPr>
        <p:spPr>
          <a:xfrm>
            <a:off x="1920875" y="1484314"/>
            <a:ext cx="8119530" cy="525721"/>
          </a:xfrm>
          <a:prstGeom prst="rect">
            <a:avLst/>
          </a:prstGeom>
        </p:spPr>
        <p:txBody>
          <a:bodyPr wrap="none">
            <a:spAutoFit/>
          </a:bodyPr>
          <a:lstStyle/>
          <a:p>
            <a:pPr>
              <a:lnSpc>
                <a:spcPct val="110000"/>
              </a:lnSpc>
              <a:defRPr/>
            </a:pPr>
            <a:r>
              <a:rPr lang="zh-CN" altLang="en-US" sz="2800" b="1" dirty="0">
                <a:latin typeface="+mn-ea"/>
              </a:rPr>
              <a:t>一条指令通常由两个部分组成：</a:t>
            </a:r>
            <a:r>
              <a:rPr lang="zh-CN" altLang="en-US" sz="2800" b="1" dirty="0">
                <a:solidFill>
                  <a:srgbClr val="C00000"/>
                </a:solidFill>
                <a:latin typeface="+mn-ea"/>
              </a:rPr>
              <a:t>操作码</a:t>
            </a:r>
            <a:r>
              <a:rPr lang="zh-CN" altLang="en-US" sz="2800" b="1" dirty="0">
                <a:latin typeface="+mn-ea"/>
              </a:rPr>
              <a:t>和</a:t>
            </a:r>
            <a:r>
              <a:rPr lang="zh-CN" altLang="en-US" sz="2800" b="1" dirty="0">
                <a:solidFill>
                  <a:srgbClr val="C00000"/>
                </a:solidFill>
                <a:latin typeface="+mn-ea"/>
              </a:rPr>
              <a:t>地址码</a:t>
            </a:r>
            <a:r>
              <a:rPr lang="zh-CN" altLang="en-US" sz="2800" b="1" dirty="0">
                <a:latin typeface="+mn-ea"/>
              </a:rPr>
              <a:t>。</a:t>
            </a:r>
            <a:endParaRPr lang="en-US" altLang="en-US" sz="2800" b="1" dirty="0">
              <a:latin typeface="+mn-ea"/>
            </a:endParaRPr>
          </a:p>
        </p:txBody>
      </p:sp>
      <p:sp>
        <p:nvSpPr>
          <p:cNvPr id="18436" name="矩形 4">
            <a:extLst>
              <a:ext uri="{FF2B5EF4-FFF2-40B4-BE49-F238E27FC236}">
                <a16:creationId xmlns:a16="http://schemas.microsoft.com/office/drawing/2014/main" id="{8D922870-3B83-45CE-AEEE-9650930B7E0E}"/>
              </a:ext>
            </a:extLst>
          </p:cNvPr>
          <p:cNvSpPr>
            <a:spLocks noChangeArrowheads="1"/>
          </p:cNvSpPr>
          <p:nvPr/>
        </p:nvSpPr>
        <p:spPr bwMode="auto">
          <a:xfrm>
            <a:off x="1768475" y="2420938"/>
            <a:ext cx="8712200"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914400" indent="-45720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spcBef>
                <a:spcPct val="20000"/>
              </a:spcBef>
            </a:pPr>
            <a:r>
              <a:rPr kumimoji="1" lang="zh-CN" altLang="en-US" sz="2800" b="1">
                <a:solidFill>
                  <a:srgbClr val="0000FF"/>
                </a:solidFill>
                <a:latin typeface="黑体" panose="02010609060101010101" pitchFamily="49" charset="-122"/>
                <a:ea typeface="黑体" panose="02010609060101010101" pitchFamily="49" charset="-122"/>
              </a:rPr>
              <a:t>地址码</a:t>
            </a:r>
            <a:r>
              <a:rPr kumimoji="1" lang="en-US" altLang="zh-CN" sz="2800" b="1">
                <a:solidFill>
                  <a:srgbClr val="0000FF"/>
                </a:solidFill>
                <a:latin typeface="黑体" panose="02010609060101010101" pitchFamily="49" charset="-122"/>
                <a:ea typeface="黑体" panose="02010609060101010101" pitchFamily="49" charset="-122"/>
              </a:rPr>
              <a:t>Ad-Code</a:t>
            </a:r>
            <a:r>
              <a:rPr kumimoji="1" lang="zh-CN" altLang="en-US" sz="2800" b="1">
                <a:solidFill>
                  <a:srgbClr val="0000FF"/>
                </a:solidFill>
                <a:latin typeface="黑体" panose="02010609060101010101" pitchFamily="49" charset="-122"/>
                <a:ea typeface="黑体" panose="02010609060101010101" pitchFamily="49" charset="-122"/>
              </a:rPr>
              <a:t>（</a:t>
            </a:r>
            <a:r>
              <a:rPr kumimoji="1" lang="en-US" altLang="zh-CN" sz="2800" b="1">
                <a:solidFill>
                  <a:srgbClr val="0000FF"/>
                </a:solidFill>
                <a:latin typeface="黑体" panose="02010609060101010101" pitchFamily="49" charset="-122"/>
                <a:ea typeface="黑体" panose="02010609060101010101" pitchFamily="49" charset="-122"/>
              </a:rPr>
              <a:t>Address Code</a:t>
            </a:r>
            <a:r>
              <a:rPr kumimoji="1" lang="zh-CN" altLang="en-US" sz="2800" b="1">
                <a:solidFill>
                  <a:srgbClr val="0000FF"/>
                </a:solidFill>
                <a:latin typeface="黑体" panose="02010609060101010101" pitchFamily="49" charset="-122"/>
                <a:ea typeface="黑体" panose="02010609060101010101" pitchFamily="49" charset="-122"/>
              </a:rPr>
              <a:t>）：</a:t>
            </a:r>
            <a:endParaRPr lang="en-US" altLang="zh-CN" sz="2800" b="1">
              <a:ea typeface="幼圆" panose="02010509060101010101" pitchFamily="49" charset="-122"/>
            </a:endParaRPr>
          </a:p>
          <a:p>
            <a:pPr eaLnBrk="1" hangingPunct="1">
              <a:spcBef>
                <a:spcPct val="20000"/>
              </a:spcBef>
              <a:buClr>
                <a:schemeClr val="tx2"/>
              </a:buClr>
              <a:buSzPct val="160000"/>
              <a:buFont typeface="Wingdings" panose="05000000000000000000" pitchFamily="2" charset="2"/>
              <a:buNone/>
            </a:pPr>
            <a:r>
              <a:rPr kumimoji="1" lang="zh-CN" altLang="en-US" sz="2400" b="1">
                <a:latin typeface="黑体" panose="02010609060101010101" pitchFamily="49" charset="-122"/>
                <a:ea typeface="黑体" panose="02010609060101010101" pitchFamily="49" charset="-122"/>
              </a:rPr>
              <a:t>   用于说明参与运算的操作数或操作数的存储地址，运算结果存放何处。由于大多数情况下操作数来源于地址（存储器或寄存器），因此称这部分为地址码。一条指令可以有多个地址码，也可以没有。</a:t>
            </a:r>
            <a:endParaRPr lang="zh-CN" altLang="en-US"/>
          </a:p>
        </p:txBody>
      </p:sp>
    </p:spTree>
    <p:extLst>
      <p:ext uri="{BB962C8B-B14F-4D97-AF65-F5344CB8AC3E}">
        <p14:creationId xmlns:p14="http://schemas.microsoft.com/office/powerpoint/2010/main" val="210684500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2BC0D2F6-0317-4978-AC8B-27E3229EBA4E}"/>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8086</a:t>
            </a:r>
            <a:r>
              <a:rPr kumimoji="1" lang="zh-CN" altLang="en-US" sz="3600" b="1">
                <a:latin typeface="Arial" panose="020B0604020202020204" pitchFamily="34" charset="0"/>
                <a:ea typeface="黑体" panose="02010609060101010101" pitchFamily="49" charset="-122"/>
              </a:rPr>
              <a:t>指令的格式和编码</a:t>
            </a:r>
          </a:p>
        </p:txBody>
      </p:sp>
      <p:sp>
        <p:nvSpPr>
          <p:cNvPr id="19459" name="Rectangle 100">
            <a:extLst>
              <a:ext uri="{FF2B5EF4-FFF2-40B4-BE49-F238E27FC236}">
                <a16:creationId xmlns:a16="http://schemas.microsoft.com/office/drawing/2014/main" id="{53DEF647-CC99-40F3-B3E3-25CE7A137CD7}"/>
              </a:ext>
            </a:extLst>
          </p:cNvPr>
          <p:cNvSpPr>
            <a:spLocks noChangeArrowheads="1"/>
          </p:cNvSpPr>
          <p:nvPr/>
        </p:nvSpPr>
        <p:spPr bwMode="auto">
          <a:xfrm>
            <a:off x="1774825" y="1552575"/>
            <a:ext cx="8642350" cy="511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buFont typeface="Wingdings" panose="05000000000000000000" pitchFamily="2" charset="2"/>
              <a:buNone/>
            </a:pPr>
            <a:r>
              <a:rPr kumimoji="1" lang="zh-CN" altLang="en-US" sz="2400" b="1">
                <a:solidFill>
                  <a:srgbClr val="C00000"/>
                </a:solidFill>
                <a:latin typeface="黑体" panose="02010609060101010101" pitchFamily="49" charset="-122"/>
                <a:ea typeface="黑体" panose="02010609060101010101" pitchFamily="49" charset="-122"/>
              </a:rPr>
              <a:t>指令的编码</a:t>
            </a:r>
            <a:endParaRPr kumimoji="1" lang="en-US" altLang="zh-CN" sz="2400" b="1">
              <a:solidFill>
                <a:srgbClr val="C00000"/>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en-US" altLang="zh-CN" sz="2400" b="1">
                <a:latin typeface="黑体" panose="02010609060101010101" pitchFamily="49" charset="-122"/>
                <a:ea typeface="黑体" panose="02010609060101010101" pitchFamily="49" charset="-122"/>
              </a:rPr>
              <a:t>8086/8088</a:t>
            </a:r>
            <a:r>
              <a:rPr kumimoji="1" lang="zh-CN" altLang="en-US" sz="2400" b="1">
                <a:latin typeface="黑体" panose="02010609060101010101" pitchFamily="49" charset="-122"/>
                <a:ea typeface="黑体" panose="02010609060101010101" pitchFamily="49" charset="-122"/>
              </a:rPr>
              <a:t>指令长度可变，为</a:t>
            </a:r>
            <a:r>
              <a:rPr kumimoji="1" lang="en-US" altLang="zh-CN" sz="2400" b="1">
                <a:latin typeface="黑体" panose="02010609060101010101" pitchFamily="49" charset="-122"/>
                <a:ea typeface="黑体" panose="02010609060101010101" pitchFamily="49" charset="-122"/>
              </a:rPr>
              <a:t>1~6</a:t>
            </a:r>
            <a:r>
              <a:rPr kumimoji="1" lang="zh-CN" altLang="en-US" sz="2400" b="1">
                <a:latin typeface="黑体" panose="02010609060101010101" pitchFamily="49" charset="-122"/>
                <a:ea typeface="黑体" panose="02010609060101010101" pitchFamily="49" charset="-122"/>
              </a:rPr>
              <a:t>个字节。编码格式如下：</a:t>
            </a:r>
            <a:endParaRPr kumimoji="1" lang="en-US"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endParaRPr kumimoji="1" lang="en-US"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endParaRPr kumimoji="1" lang="en-US"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endParaRPr kumimoji="1" lang="en-US"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endParaRPr kumimoji="1" lang="en-US"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endParaRPr kumimoji="1" lang="en-US"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zh-CN" altLang="en-US" sz="2400" b="1">
                <a:solidFill>
                  <a:srgbClr val="7030A0"/>
                </a:solidFill>
                <a:latin typeface="黑体" panose="02010609060101010101" pitchFamily="49" charset="-122"/>
                <a:ea typeface="黑体" panose="02010609060101010101" pitchFamily="49" charset="-122"/>
              </a:rPr>
              <a:t>字节</a:t>
            </a:r>
            <a:r>
              <a:rPr kumimoji="1" lang="en-US" altLang="zh-CN" sz="2400" b="1">
                <a:solidFill>
                  <a:srgbClr val="7030A0"/>
                </a:solidFill>
                <a:latin typeface="黑体" panose="02010609060101010101" pitchFamily="49" charset="-122"/>
                <a:ea typeface="黑体" panose="02010609060101010101" pitchFamily="49" charset="-122"/>
              </a:rPr>
              <a:t>1:</a:t>
            </a:r>
            <a:r>
              <a:rPr kumimoji="1" lang="zh-CN" altLang="en-US" sz="2400" b="1">
                <a:solidFill>
                  <a:srgbClr val="7030A0"/>
                </a:solidFill>
                <a:latin typeface="黑体" panose="02010609060101010101" pitchFamily="49" charset="-122"/>
                <a:ea typeface="黑体" panose="02010609060101010101" pitchFamily="49" charset="-122"/>
              </a:rPr>
              <a:t>操作码字节</a:t>
            </a:r>
          </a:p>
          <a:p>
            <a:pPr eaLnBrk="1" hangingPunct="1">
              <a:spcBef>
                <a:spcPct val="20000"/>
              </a:spcBef>
              <a:buClr>
                <a:schemeClr val="tx2"/>
              </a:buClr>
              <a:buSzPct val="160000"/>
            </a:pPr>
            <a:r>
              <a:rPr kumimoji="1" lang="en-US" altLang="zh-CN" sz="2400" b="1">
                <a:latin typeface="黑体" panose="02010609060101010101" pitchFamily="49" charset="-122"/>
                <a:ea typeface="黑体" panose="02010609060101010101" pitchFamily="49" charset="-122"/>
              </a:rPr>
              <a:t>  Op-Code</a:t>
            </a:r>
            <a:r>
              <a:rPr kumimoji="1" lang="zh-CN" altLang="en-US" sz="2400" b="1">
                <a:latin typeface="黑体" panose="02010609060101010101" pitchFamily="49" charset="-122"/>
                <a:ea typeface="黑体" panose="02010609060101010101" pitchFamily="49" charset="-122"/>
              </a:rPr>
              <a:t>：指令操作码。</a:t>
            </a:r>
          </a:p>
          <a:p>
            <a:pPr eaLnBrk="1" hangingPunct="1">
              <a:spcBef>
                <a:spcPct val="20000"/>
              </a:spcBef>
              <a:buClr>
                <a:schemeClr val="tx2"/>
              </a:buClr>
              <a:buSzPct val="160000"/>
            </a:pPr>
            <a:r>
              <a:rPr kumimoji="1" lang="en-US" altLang="zh-CN" sz="2400" b="1">
                <a:latin typeface="黑体" panose="02010609060101010101" pitchFamily="49" charset="-122"/>
                <a:ea typeface="黑体" panose="02010609060101010101" pitchFamily="49" charset="-122"/>
              </a:rPr>
              <a:t>  D</a:t>
            </a:r>
            <a:r>
              <a:rPr kumimoji="1" lang="zh-CN" altLang="en-US" sz="2400" b="1">
                <a:latin typeface="黑体" panose="02010609060101010101" pitchFamily="49" charset="-122"/>
                <a:ea typeface="黑体" panose="02010609060101010101" pitchFamily="49" charset="-122"/>
              </a:rPr>
              <a:t>：</a:t>
            </a:r>
            <a:r>
              <a:rPr kumimoji="1" lang="en-US" altLang="zh-CN" sz="2400" b="1">
                <a:latin typeface="黑体" panose="02010609060101010101" pitchFamily="49" charset="-122"/>
                <a:ea typeface="黑体" panose="02010609060101010101" pitchFamily="49" charset="-122"/>
              </a:rPr>
              <a:t>D=1</a:t>
            </a:r>
            <a:r>
              <a:rPr kumimoji="1" lang="zh-CN" altLang="en-US" sz="2400" b="1">
                <a:latin typeface="黑体" panose="02010609060101010101" pitchFamily="49" charset="-122"/>
                <a:ea typeface="黑体" panose="02010609060101010101" pitchFamily="49" charset="-122"/>
              </a:rPr>
              <a:t>寄存器为目的操作数，</a:t>
            </a:r>
            <a:r>
              <a:rPr kumimoji="1" lang="en-US" altLang="zh-CN" sz="2400" b="1">
                <a:latin typeface="黑体" panose="02010609060101010101" pitchFamily="49" charset="-122"/>
                <a:ea typeface="黑体" panose="02010609060101010101" pitchFamily="49" charset="-122"/>
              </a:rPr>
              <a:t>D=0</a:t>
            </a:r>
            <a:r>
              <a:rPr kumimoji="1" lang="zh-CN" altLang="en-US" sz="2400" b="1">
                <a:latin typeface="黑体" panose="02010609060101010101" pitchFamily="49" charset="-122"/>
                <a:ea typeface="黑体" panose="02010609060101010101" pitchFamily="49" charset="-122"/>
              </a:rPr>
              <a:t>寄存器为源操作数。</a:t>
            </a:r>
          </a:p>
          <a:p>
            <a:pPr eaLnBrk="1" hangingPunct="1">
              <a:spcBef>
                <a:spcPct val="20000"/>
              </a:spcBef>
              <a:buClr>
                <a:schemeClr val="tx2"/>
              </a:buClr>
              <a:buSzPct val="160000"/>
            </a:pPr>
            <a:r>
              <a:rPr kumimoji="1" lang="en-US" altLang="zh-CN" sz="2400" b="1">
                <a:latin typeface="黑体" panose="02010609060101010101" pitchFamily="49" charset="-122"/>
                <a:ea typeface="黑体" panose="02010609060101010101" pitchFamily="49" charset="-122"/>
              </a:rPr>
              <a:t>  W</a:t>
            </a:r>
            <a:r>
              <a:rPr kumimoji="1" lang="zh-CN" altLang="en-US" sz="2400" b="1">
                <a:latin typeface="黑体" panose="02010609060101010101" pitchFamily="49" charset="-122"/>
                <a:ea typeface="黑体" panose="02010609060101010101" pitchFamily="49" charset="-122"/>
              </a:rPr>
              <a:t>：</a:t>
            </a:r>
            <a:r>
              <a:rPr kumimoji="1" lang="en-US" altLang="zh-CN" sz="2400" b="1">
                <a:latin typeface="黑体" panose="02010609060101010101" pitchFamily="49" charset="-122"/>
                <a:ea typeface="黑体" panose="02010609060101010101" pitchFamily="49" charset="-122"/>
              </a:rPr>
              <a:t>W=0</a:t>
            </a:r>
            <a:r>
              <a:rPr kumimoji="1" lang="zh-CN" altLang="en-US" sz="2400" b="1">
                <a:latin typeface="黑体" panose="02010609060101010101" pitchFamily="49" charset="-122"/>
                <a:ea typeface="黑体" panose="02010609060101010101" pitchFamily="49" charset="-122"/>
              </a:rPr>
              <a:t>字节操作，</a:t>
            </a:r>
            <a:r>
              <a:rPr kumimoji="1" lang="en-US" altLang="zh-CN" sz="2400" b="1">
                <a:latin typeface="黑体" panose="02010609060101010101" pitchFamily="49" charset="-122"/>
                <a:ea typeface="黑体" panose="02010609060101010101" pitchFamily="49" charset="-122"/>
              </a:rPr>
              <a:t>W=1</a:t>
            </a:r>
            <a:r>
              <a:rPr kumimoji="1" lang="zh-CN" altLang="en-US" sz="2400" b="1">
                <a:latin typeface="黑体" panose="02010609060101010101" pitchFamily="49" charset="-122"/>
                <a:ea typeface="黑体" panose="02010609060101010101" pitchFamily="49" charset="-122"/>
              </a:rPr>
              <a:t>字操作。</a:t>
            </a:r>
            <a:endParaRPr kumimoji="1" lang="zh-CN"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buFont typeface="Wingdings" panose="05000000000000000000" pitchFamily="2" charset="2"/>
              <a:buNone/>
            </a:pPr>
            <a:endParaRPr kumimoji="1" lang="en-US" altLang="zh-CN" sz="2400" b="1">
              <a:latin typeface="黑体" panose="02010609060101010101" pitchFamily="49" charset="-122"/>
              <a:ea typeface="黑体" panose="02010609060101010101" pitchFamily="49" charset="-122"/>
            </a:endParaRPr>
          </a:p>
        </p:txBody>
      </p:sp>
      <p:graphicFrame>
        <p:nvGraphicFramePr>
          <p:cNvPr id="7" name="表格 6">
            <a:extLst>
              <a:ext uri="{FF2B5EF4-FFF2-40B4-BE49-F238E27FC236}">
                <a16:creationId xmlns:a16="http://schemas.microsoft.com/office/drawing/2014/main" id="{BC557BC2-7474-4A11-B999-C2560FF89059}"/>
              </a:ext>
            </a:extLst>
          </p:cNvPr>
          <p:cNvGraphicFramePr>
            <a:graphicFrameLocks noGrp="1"/>
          </p:cNvGraphicFramePr>
          <p:nvPr/>
        </p:nvGraphicFramePr>
        <p:xfrm>
          <a:off x="1558925" y="2708275"/>
          <a:ext cx="9037638" cy="1620838"/>
        </p:xfrm>
        <a:graphic>
          <a:graphicData uri="http://schemas.openxmlformats.org/drawingml/2006/table">
            <a:tbl>
              <a:tblPr firstRow="1" firstCol="1" lastRow="1" lastCol="1" bandRow="1" bandCol="1"/>
              <a:tblGrid>
                <a:gridCol w="829977">
                  <a:extLst>
                    <a:ext uri="{9D8B030D-6E8A-4147-A177-3AD203B41FA5}">
                      <a16:colId xmlns:a16="http://schemas.microsoft.com/office/drawing/2014/main" val="20000"/>
                    </a:ext>
                  </a:extLst>
                </a:gridCol>
                <a:gridCol w="360085">
                  <a:extLst>
                    <a:ext uri="{9D8B030D-6E8A-4147-A177-3AD203B41FA5}">
                      <a16:colId xmlns:a16="http://schemas.microsoft.com/office/drawing/2014/main" val="20001"/>
                    </a:ext>
                  </a:extLst>
                </a:gridCol>
                <a:gridCol w="432103">
                  <a:extLst>
                    <a:ext uri="{9D8B030D-6E8A-4147-A177-3AD203B41FA5}">
                      <a16:colId xmlns:a16="http://schemas.microsoft.com/office/drawing/2014/main" val="20002"/>
                    </a:ext>
                  </a:extLst>
                </a:gridCol>
                <a:gridCol w="936222">
                  <a:extLst>
                    <a:ext uri="{9D8B030D-6E8A-4147-A177-3AD203B41FA5}">
                      <a16:colId xmlns:a16="http://schemas.microsoft.com/office/drawing/2014/main" val="20003"/>
                    </a:ext>
                  </a:extLst>
                </a:gridCol>
                <a:gridCol w="936222">
                  <a:extLst>
                    <a:ext uri="{9D8B030D-6E8A-4147-A177-3AD203B41FA5}">
                      <a16:colId xmlns:a16="http://schemas.microsoft.com/office/drawing/2014/main" val="20004"/>
                    </a:ext>
                  </a:extLst>
                </a:gridCol>
                <a:gridCol w="789900">
                  <a:extLst>
                    <a:ext uri="{9D8B030D-6E8A-4147-A177-3AD203B41FA5}">
                      <a16:colId xmlns:a16="http://schemas.microsoft.com/office/drawing/2014/main" val="20005"/>
                    </a:ext>
                  </a:extLst>
                </a:gridCol>
                <a:gridCol w="1224291">
                  <a:extLst>
                    <a:ext uri="{9D8B030D-6E8A-4147-A177-3AD203B41FA5}">
                      <a16:colId xmlns:a16="http://schemas.microsoft.com/office/drawing/2014/main" val="20006"/>
                    </a:ext>
                  </a:extLst>
                </a:gridCol>
                <a:gridCol w="1224291">
                  <a:extLst>
                    <a:ext uri="{9D8B030D-6E8A-4147-A177-3AD203B41FA5}">
                      <a16:colId xmlns:a16="http://schemas.microsoft.com/office/drawing/2014/main" val="20007"/>
                    </a:ext>
                  </a:extLst>
                </a:gridCol>
                <a:gridCol w="1152273">
                  <a:extLst>
                    <a:ext uri="{9D8B030D-6E8A-4147-A177-3AD203B41FA5}">
                      <a16:colId xmlns:a16="http://schemas.microsoft.com/office/drawing/2014/main" val="20008"/>
                    </a:ext>
                  </a:extLst>
                </a:gridCol>
                <a:gridCol w="1152273">
                  <a:extLst>
                    <a:ext uri="{9D8B030D-6E8A-4147-A177-3AD203B41FA5}">
                      <a16:colId xmlns:a16="http://schemas.microsoft.com/office/drawing/2014/main" val="20009"/>
                    </a:ext>
                  </a:extLst>
                </a:gridCol>
              </a:tblGrid>
              <a:tr h="548922">
                <a:tc gridSpan="3">
                  <a:txBody>
                    <a:bodyPr/>
                    <a:lstStyle/>
                    <a:p>
                      <a:pPr algn="ctr">
                        <a:lnSpc>
                          <a:spcPct val="100000"/>
                        </a:lnSpc>
                        <a:spcAft>
                          <a:spcPts val="0"/>
                        </a:spcAft>
                      </a:pPr>
                      <a:r>
                        <a:rPr lang="en-US" sz="1800" b="1" kern="100" dirty="0">
                          <a:solidFill>
                            <a:srgbClr val="060BCA"/>
                          </a:solidFill>
                          <a:effectLst/>
                          <a:latin typeface="Times New Roman"/>
                          <a:ea typeface="宋体"/>
                        </a:rPr>
                        <a:t>1. </a:t>
                      </a:r>
                      <a:r>
                        <a:rPr lang="zh-CN" sz="1800" b="1" kern="100" dirty="0">
                          <a:solidFill>
                            <a:srgbClr val="060BCA"/>
                          </a:solidFill>
                          <a:effectLst/>
                          <a:latin typeface="Times New Roman"/>
                          <a:ea typeface="宋体"/>
                        </a:rPr>
                        <a:t>操作码字节</a:t>
                      </a:r>
                    </a:p>
                  </a:txBody>
                  <a:tcPr marL="117628" marR="11762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lnSpc>
                          <a:spcPct val="100000"/>
                        </a:lnSpc>
                        <a:spcAft>
                          <a:spcPts val="0"/>
                        </a:spcAft>
                      </a:pPr>
                      <a:r>
                        <a:rPr lang="en-US" sz="1800" b="1" kern="100" dirty="0">
                          <a:solidFill>
                            <a:srgbClr val="060BCA"/>
                          </a:solidFill>
                          <a:effectLst/>
                          <a:latin typeface="Times New Roman"/>
                          <a:ea typeface="宋体"/>
                        </a:rPr>
                        <a:t>2. </a:t>
                      </a:r>
                      <a:r>
                        <a:rPr lang="zh-CN" sz="1800" b="1" kern="100" dirty="0">
                          <a:solidFill>
                            <a:srgbClr val="060BCA"/>
                          </a:solidFill>
                          <a:effectLst/>
                          <a:latin typeface="Times New Roman"/>
                          <a:ea typeface="宋体"/>
                        </a:rPr>
                        <a:t>寻址方式字节</a:t>
                      </a: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just">
                        <a:lnSpc>
                          <a:spcPct val="100000"/>
                        </a:lnSpc>
                        <a:spcAft>
                          <a:spcPts val="0"/>
                        </a:spcAft>
                      </a:pPr>
                      <a:r>
                        <a:rPr lang="en-US" sz="1800" b="1" kern="100" dirty="0">
                          <a:solidFill>
                            <a:srgbClr val="060BCA"/>
                          </a:solidFill>
                          <a:effectLst/>
                          <a:latin typeface="Times New Roman"/>
                          <a:ea typeface="宋体"/>
                        </a:rPr>
                        <a:t>3. </a:t>
                      </a:r>
                      <a:r>
                        <a:rPr lang="zh-CN" sz="1800" b="1" kern="100" dirty="0">
                          <a:solidFill>
                            <a:srgbClr val="060BCA"/>
                          </a:solidFill>
                          <a:effectLst/>
                          <a:latin typeface="Times New Roman"/>
                          <a:ea typeface="宋体"/>
                        </a:rPr>
                        <a:t>位移量</a:t>
                      </a:r>
                      <a:endParaRPr lang="en-US" altLang="zh-CN" sz="1800" b="1" kern="100" dirty="0">
                        <a:solidFill>
                          <a:srgbClr val="060BCA"/>
                        </a:solidFill>
                        <a:effectLst/>
                        <a:latin typeface="Times New Roman"/>
                        <a:ea typeface="宋体"/>
                      </a:endParaRPr>
                    </a:p>
                    <a:p>
                      <a:pPr algn="just">
                        <a:lnSpc>
                          <a:spcPct val="100000"/>
                        </a:lnSpc>
                        <a:spcAft>
                          <a:spcPts val="0"/>
                        </a:spcAft>
                      </a:pPr>
                      <a:r>
                        <a:rPr lang="en-US" altLang="zh-CN" sz="1800" b="1" kern="100" dirty="0">
                          <a:solidFill>
                            <a:srgbClr val="060BCA"/>
                          </a:solidFill>
                          <a:effectLst/>
                          <a:latin typeface="Times New Roman"/>
                          <a:ea typeface="宋体"/>
                        </a:rPr>
                        <a:t>    </a:t>
                      </a:r>
                      <a:r>
                        <a:rPr lang="zh-CN" sz="1800" b="1" kern="100" dirty="0">
                          <a:solidFill>
                            <a:srgbClr val="060BCA"/>
                          </a:solidFill>
                          <a:effectLst/>
                          <a:latin typeface="Times New Roman"/>
                          <a:ea typeface="宋体"/>
                        </a:rPr>
                        <a:t>低字节</a:t>
                      </a: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b="1" kern="100" dirty="0">
                          <a:solidFill>
                            <a:srgbClr val="060BCA"/>
                          </a:solidFill>
                          <a:effectLst/>
                          <a:latin typeface="Times New Roman"/>
                          <a:ea typeface="宋体"/>
                        </a:rPr>
                        <a:t>4. </a:t>
                      </a:r>
                      <a:r>
                        <a:rPr lang="zh-CN" sz="1800" b="1" kern="100" dirty="0">
                          <a:solidFill>
                            <a:srgbClr val="060BCA"/>
                          </a:solidFill>
                          <a:effectLst/>
                          <a:latin typeface="Times New Roman"/>
                          <a:ea typeface="宋体"/>
                        </a:rPr>
                        <a:t>位移量</a:t>
                      </a:r>
                      <a:endParaRPr lang="en-US" altLang="zh-CN" sz="1800" b="1" kern="100" dirty="0">
                        <a:solidFill>
                          <a:srgbClr val="060BCA"/>
                        </a:solidFill>
                        <a:effectLst/>
                        <a:latin typeface="Times New Roman"/>
                        <a:ea typeface="宋体"/>
                      </a:endParaRPr>
                    </a:p>
                    <a:p>
                      <a:pPr marL="0" indent="0" algn="just">
                        <a:lnSpc>
                          <a:spcPct val="100000"/>
                        </a:lnSpc>
                        <a:spcAft>
                          <a:spcPts val="0"/>
                        </a:spcAft>
                      </a:pPr>
                      <a:r>
                        <a:rPr lang="en-US" altLang="zh-CN" sz="1800" b="1" kern="100" dirty="0">
                          <a:solidFill>
                            <a:srgbClr val="060BCA"/>
                          </a:solidFill>
                          <a:effectLst/>
                          <a:latin typeface="Times New Roman"/>
                          <a:ea typeface="宋体"/>
                        </a:rPr>
                        <a:t> </a:t>
                      </a:r>
                      <a:r>
                        <a:rPr lang="zh-CN" sz="1800" b="1" kern="100" dirty="0">
                          <a:solidFill>
                            <a:srgbClr val="060BCA"/>
                          </a:solidFill>
                          <a:effectLst/>
                          <a:latin typeface="Times New Roman"/>
                          <a:ea typeface="宋体"/>
                        </a:rPr>
                        <a:t>高字节</a:t>
                      </a: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b="1" kern="100" dirty="0">
                          <a:solidFill>
                            <a:srgbClr val="060BCA"/>
                          </a:solidFill>
                          <a:effectLst/>
                          <a:latin typeface="Times New Roman"/>
                          <a:ea typeface="宋体"/>
                        </a:rPr>
                        <a:t>5.</a:t>
                      </a:r>
                      <a:r>
                        <a:rPr lang="zh-CN" sz="1800" b="1" kern="100" dirty="0">
                          <a:solidFill>
                            <a:srgbClr val="060BCA"/>
                          </a:solidFill>
                          <a:effectLst/>
                          <a:latin typeface="Times New Roman"/>
                          <a:ea typeface="宋体"/>
                        </a:rPr>
                        <a:t>立即数</a:t>
                      </a:r>
                      <a:endParaRPr lang="en-US" altLang="zh-CN" sz="1800" b="1" kern="100" dirty="0">
                        <a:solidFill>
                          <a:srgbClr val="060BCA"/>
                        </a:solidFill>
                        <a:effectLst/>
                        <a:latin typeface="Times New Roman"/>
                        <a:ea typeface="宋体"/>
                      </a:endParaRPr>
                    </a:p>
                    <a:p>
                      <a:pPr algn="just">
                        <a:lnSpc>
                          <a:spcPct val="100000"/>
                        </a:lnSpc>
                        <a:spcAft>
                          <a:spcPts val="0"/>
                        </a:spcAft>
                      </a:pPr>
                      <a:r>
                        <a:rPr lang="en-US" altLang="zh-CN" sz="1800" b="1" kern="100" dirty="0">
                          <a:solidFill>
                            <a:srgbClr val="060BCA"/>
                          </a:solidFill>
                          <a:effectLst/>
                          <a:latin typeface="Times New Roman"/>
                          <a:ea typeface="宋体"/>
                        </a:rPr>
                        <a:t>   </a:t>
                      </a:r>
                      <a:r>
                        <a:rPr lang="zh-CN" sz="1800" b="1" kern="100" dirty="0">
                          <a:solidFill>
                            <a:srgbClr val="060BCA"/>
                          </a:solidFill>
                          <a:effectLst/>
                          <a:latin typeface="Times New Roman"/>
                          <a:ea typeface="宋体"/>
                        </a:rPr>
                        <a:t>低字节</a:t>
                      </a: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en-US" sz="1800" b="1" kern="100" dirty="0">
                          <a:solidFill>
                            <a:srgbClr val="060BCA"/>
                          </a:solidFill>
                          <a:effectLst/>
                          <a:latin typeface="Times New Roman"/>
                          <a:ea typeface="宋体"/>
                        </a:rPr>
                        <a:t>6.</a:t>
                      </a:r>
                      <a:r>
                        <a:rPr lang="zh-CN" sz="1800" b="1" kern="100" dirty="0">
                          <a:solidFill>
                            <a:srgbClr val="060BCA"/>
                          </a:solidFill>
                          <a:effectLst/>
                          <a:latin typeface="Times New Roman"/>
                          <a:ea typeface="宋体"/>
                        </a:rPr>
                        <a:t>立即数</a:t>
                      </a:r>
                      <a:endParaRPr lang="en-US" altLang="zh-CN" sz="1800" b="1" kern="100" dirty="0">
                        <a:solidFill>
                          <a:srgbClr val="060BCA"/>
                        </a:solidFill>
                        <a:effectLst/>
                        <a:latin typeface="Times New Roman"/>
                        <a:ea typeface="宋体"/>
                      </a:endParaRPr>
                    </a:p>
                    <a:p>
                      <a:pPr algn="just">
                        <a:lnSpc>
                          <a:spcPct val="100000"/>
                        </a:lnSpc>
                        <a:spcAft>
                          <a:spcPts val="0"/>
                        </a:spcAft>
                      </a:pPr>
                      <a:r>
                        <a:rPr lang="en-US" altLang="zh-CN" sz="1800" b="1" kern="100" dirty="0">
                          <a:solidFill>
                            <a:srgbClr val="060BCA"/>
                          </a:solidFill>
                          <a:effectLst/>
                          <a:latin typeface="Times New Roman"/>
                          <a:ea typeface="宋体"/>
                        </a:rPr>
                        <a:t>   </a:t>
                      </a:r>
                      <a:r>
                        <a:rPr lang="zh-CN" sz="1800" b="1" kern="100" dirty="0">
                          <a:solidFill>
                            <a:srgbClr val="060BCA"/>
                          </a:solidFill>
                          <a:effectLst/>
                          <a:latin typeface="Times New Roman"/>
                          <a:ea typeface="宋体"/>
                        </a:rPr>
                        <a:t>高字节</a:t>
                      </a:r>
                    </a:p>
                  </a:txBody>
                  <a:tcPr marL="117628" marR="11762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2993">
                <a:tc>
                  <a:txBody>
                    <a:bodyPr/>
                    <a:lstStyle/>
                    <a:p>
                      <a:pPr marL="0" indent="0" algn="ctr">
                        <a:lnSpc>
                          <a:spcPct val="100000"/>
                        </a:lnSpc>
                        <a:spcAft>
                          <a:spcPts val="0"/>
                        </a:spcAft>
                      </a:pPr>
                      <a:r>
                        <a:rPr lang="en-US" sz="1800" b="1" kern="100" dirty="0">
                          <a:solidFill>
                            <a:srgbClr val="060BCA"/>
                          </a:solidFill>
                          <a:effectLst/>
                          <a:latin typeface="Times New Roman"/>
                          <a:ea typeface="宋体"/>
                        </a:rPr>
                        <a:t>7  2</a:t>
                      </a:r>
                      <a:endParaRPr lang="zh-CN" sz="1800" b="1" kern="100" dirty="0">
                        <a:solidFill>
                          <a:srgbClr val="060BCA"/>
                        </a:solidFill>
                        <a:effectLst/>
                        <a:latin typeface="Times New Roman"/>
                        <a:ea typeface="宋体"/>
                      </a:endParaRPr>
                    </a:p>
                  </a:txBody>
                  <a:tcPr marL="117628" marR="11762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70" indent="-20955" algn="ctr">
                        <a:lnSpc>
                          <a:spcPct val="100000"/>
                        </a:lnSpc>
                        <a:spcAft>
                          <a:spcPts val="0"/>
                        </a:spcAft>
                      </a:pPr>
                      <a:r>
                        <a:rPr lang="en-US" sz="1800" b="1" kern="100" dirty="0">
                          <a:solidFill>
                            <a:srgbClr val="060BCA"/>
                          </a:solidFill>
                          <a:effectLst/>
                          <a:latin typeface="Times New Roman"/>
                          <a:ea typeface="宋体"/>
                        </a:rPr>
                        <a:t>1</a:t>
                      </a:r>
                      <a:endParaRPr lang="zh-CN" sz="1800" b="1" kern="100" dirty="0">
                        <a:solidFill>
                          <a:srgbClr val="060BCA"/>
                        </a:solidFill>
                        <a:effectLst/>
                        <a:latin typeface="Times New Roman"/>
                        <a:ea typeface="宋体"/>
                      </a:endParaRP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70" indent="-20955" algn="ctr">
                        <a:lnSpc>
                          <a:spcPct val="100000"/>
                        </a:lnSpc>
                        <a:spcAft>
                          <a:spcPts val="0"/>
                        </a:spcAft>
                      </a:pPr>
                      <a:r>
                        <a:rPr lang="en-US" sz="1800" b="1" kern="100" dirty="0">
                          <a:solidFill>
                            <a:srgbClr val="060BCA"/>
                          </a:solidFill>
                          <a:effectLst/>
                          <a:latin typeface="Times New Roman"/>
                          <a:ea typeface="宋体"/>
                        </a:rPr>
                        <a:t>0</a:t>
                      </a:r>
                      <a:endParaRPr lang="zh-CN" sz="1800" b="1" kern="100" dirty="0">
                        <a:solidFill>
                          <a:srgbClr val="060BCA"/>
                        </a:solidFill>
                        <a:effectLst/>
                        <a:latin typeface="Times New Roman"/>
                        <a:ea typeface="宋体"/>
                      </a:endParaRP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70" indent="-20955" algn="just">
                        <a:lnSpc>
                          <a:spcPct val="100000"/>
                        </a:lnSpc>
                        <a:spcAft>
                          <a:spcPts val="0"/>
                        </a:spcAft>
                      </a:pPr>
                      <a:r>
                        <a:rPr lang="en-US" sz="1800" b="1" kern="100" dirty="0">
                          <a:solidFill>
                            <a:srgbClr val="060BCA"/>
                          </a:solidFill>
                          <a:effectLst/>
                          <a:latin typeface="Times New Roman"/>
                          <a:ea typeface="宋体"/>
                        </a:rPr>
                        <a:t> 7   6</a:t>
                      </a:r>
                      <a:endParaRPr lang="zh-CN" sz="1800" b="1" kern="100" dirty="0">
                        <a:solidFill>
                          <a:srgbClr val="060BCA"/>
                        </a:solidFill>
                        <a:effectLst/>
                        <a:latin typeface="Times New Roman"/>
                        <a:ea typeface="宋体"/>
                      </a:endParaRP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 indent="-68580" algn="just">
                        <a:lnSpc>
                          <a:spcPct val="100000"/>
                        </a:lnSpc>
                        <a:spcAft>
                          <a:spcPts val="0"/>
                        </a:spcAft>
                      </a:pPr>
                      <a:r>
                        <a:rPr lang="en-US" sz="1800" b="1" kern="100" dirty="0">
                          <a:solidFill>
                            <a:srgbClr val="060BCA"/>
                          </a:solidFill>
                          <a:effectLst/>
                          <a:latin typeface="Times New Roman"/>
                          <a:ea typeface="宋体"/>
                        </a:rPr>
                        <a:t>5  4  3</a:t>
                      </a:r>
                      <a:endParaRPr lang="zh-CN" sz="1800" b="1" kern="100" dirty="0">
                        <a:solidFill>
                          <a:srgbClr val="060BCA"/>
                        </a:solidFill>
                        <a:effectLst/>
                        <a:latin typeface="Times New Roman"/>
                        <a:ea typeface="宋体"/>
                      </a:endParaRP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 indent="-68580" algn="l">
                        <a:lnSpc>
                          <a:spcPct val="100000"/>
                        </a:lnSpc>
                        <a:spcAft>
                          <a:spcPts val="0"/>
                        </a:spcAft>
                      </a:pPr>
                      <a:r>
                        <a:rPr lang="en-US" sz="1800" b="1" kern="100" dirty="0">
                          <a:solidFill>
                            <a:srgbClr val="060BCA"/>
                          </a:solidFill>
                          <a:effectLst/>
                          <a:latin typeface="Times New Roman"/>
                          <a:ea typeface="宋体"/>
                        </a:rPr>
                        <a:t>2  1 0</a:t>
                      </a:r>
                      <a:endParaRPr lang="zh-CN" sz="1800" b="1" kern="100" dirty="0">
                        <a:solidFill>
                          <a:srgbClr val="060BCA"/>
                        </a:solidFill>
                        <a:effectLst/>
                        <a:latin typeface="Times New Roman"/>
                        <a:ea typeface="宋体"/>
                      </a:endParaRP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00000"/>
                        </a:lnSpc>
                        <a:spcAft>
                          <a:spcPts val="0"/>
                        </a:spcAft>
                      </a:pPr>
                      <a:r>
                        <a:rPr lang="en-US" sz="1800" b="1" kern="100" dirty="0" err="1">
                          <a:solidFill>
                            <a:srgbClr val="060BCA"/>
                          </a:solidFill>
                          <a:effectLst/>
                          <a:latin typeface="Times New Roman"/>
                          <a:ea typeface="宋体"/>
                        </a:rPr>
                        <a:t>Disp</a:t>
                      </a:r>
                      <a:r>
                        <a:rPr lang="en-US" sz="1800" b="1" kern="100" dirty="0">
                          <a:solidFill>
                            <a:srgbClr val="060BCA"/>
                          </a:solidFill>
                          <a:effectLst/>
                          <a:latin typeface="Times New Roman"/>
                          <a:ea typeface="宋体"/>
                        </a:rPr>
                        <a:t>-L</a:t>
                      </a:r>
                      <a:endParaRPr lang="zh-CN" sz="1800" b="1" kern="100" dirty="0">
                        <a:solidFill>
                          <a:srgbClr val="060BCA"/>
                        </a:solidFill>
                        <a:effectLst/>
                        <a:latin typeface="Times New Roman"/>
                        <a:ea typeface="宋体"/>
                      </a:endParaRPr>
                    </a:p>
                    <a:p>
                      <a:pPr algn="ctr">
                        <a:lnSpc>
                          <a:spcPct val="100000"/>
                        </a:lnSpc>
                        <a:spcAft>
                          <a:spcPts val="0"/>
                        </a:spcAft>
                      </a:pPr>
                      <a:r>
                        <a:rPr lang="zh-CN" sz="1800" b="1" kern="100" dirty="0">
                          <a:solidFill>
                            <a:srgbClr val="060BCA"/>
                          </a:solidFill>
                          <a:effectLst/>
                          <a:latin typeface="Times New Roman"/>
                          <a:ea typeface="宋体"/>
                        </a:rPr>
                        <a:t>（</a:t>
                      </a:r>
                      <a:r>
                        <a:rPr lang="en-US" sz="1800" b="1" kern="100" dirty="0" err="1">
                          <a:solidFill>
                            <a:srgbClr val="060BCA"/>
                          </a:solidFill>
                          <a:effectLst/>
                          <a:latin typeface="Times New Roman"/>
                          <a:ea typeface="宋体"/>
                        </a:rPr>
                        <a:t>Imm</a:t>
                      </a:r>
                      <a:r>
                        <a:rPr lang="en-US" sz="1800" b="1" kern="100" dirty="0">
                          <a:solidFill>
                            <a:srgbClr val="060BCA"/>
                          </a:solidFill>
                          <a:effectLst/>
                          <a:latin typeface="Times New Roman"/>
                          <a:ea typeface="宋体"/>
                        </a:rPr>
                        <a:t>-L</a:t>
                      </a:r>
                      <a:r>
                        <a:rPr lang="zh-CN" sz="1800" b="1" kern="100" dirty="0">
                          <a:solidFill>
                            <a:srgbClr val="060BCA"/>
                          </a:solidFill>
                          <a:effectLst/>
                          <a:latin typeface="Times New Roman"/>
                          <a:ea typeface="宋体"/>
                        </a:rPr>
                        <a:t>）</a:t>
                      </a:r>
                    </a:p>
                  </a:txBody>
                  <a:tcPr marL="117628" marR="1176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635" indent="-68580" algn="ctr">
                        <a:lnSpc>
                          <a:spcPct val="100000"/>
                        </a:lnSpc>
                        <a:spcAft>
                          <a:spcPts val="0"/>
                        </a:spcAft>
                      </a:pPr>
                      <a:r>
                        <a:rPr lang="en-US" sz="1800" b="1" kern="100" dirty="0" err="1">
                          <a:solidFill>
                            <a:srgbClr val="060BCA"/>
                          </a:solidFill>
                          <a:effectLst/>
                          <a:latin typeface="Times New Roman"/>
                          <a:ea typeface="宋体"/>
                        </a:rPr>
                        <a:t>Disp</a:t>
                      </a:r>
                      <a:r>
                        <a:rPr lang="en-US" sz="1800" b="1" kern="100" dirty="0">
                          <a:solidFill>
                            <a:srgbClr val="060BCA"/>
                          </a:solidFill>
                          <a:effectLst/>
                          <a:latin typeface="Times New Roman"/>
                          <a:ea typeface="宋体"/>
                        </a:rPr>
                        <a:t>-H</a:t>
                      </a:r>
                      <a:endParaRPr lang="zh-CN" sz="1800" b="1" kern="100" dirty="0">
                        <a:solidFill>
                          <a:srgbClr val="060BCA"/>
                        </a:solidFill>
                        <a:effectLst/>
                        <a:latin typeface="Times New Roman"/>
                        <a:ea typeface="宋体"/>
                      </a:endParaRPr>
                    </a:p>
                    <a:p>
                      <a:pPr marL="635" indent="-68580" algn="ctr">
                        <a:lnSpc>
                          <a:spcPct val="100000"/>
                        </a:lnSpc>
                        <a:spcAft>
                          <a:spcPts val="0"/>
                        </a:spcAft>
                      </a:pPr>
                      <a:r>
                        <a:rPr lang="zh-CN" sz="1800" b="1" kern="100" dirty="0">
                          <a:solidFill>
                            <a:srgbClr val="060BCA"/>
                          </a:solidFill>
                          <a:effectLst/>
                          <a:latin typeface="Times New Roman"/>
                          <a:ea typeface="宋体"/>
                        </a:rPr>
                        <a:t>（</a:t>
                      </a:r>
                      <a:r>
                        <a:rPr lang="en-US" sz="1800" b="1" kern="100" dirty="0" err="1">
                          <a:solidFill>
                            <a:srgbClr val="060BCA"/>
                          </a:solidFill>
                          <a:effectLst/>
                          <a:latin typeface="Times New Roman"/>
                          <a:ea typeface="宋体"/>
                        </a:rPr>
                        <a:t>Imm</a:t>
                      </a:r>
                      <a:r>
                        <a:rPr lang="en-US" sz="1800" b="1" kern="100" dirty="0">
                          <a:solidFill>
                            <a:srgbClr val="060BCA"/>
                          </a:solidFill>
                          <a:effectLst/>
                          <a:latin typeface="Times New Roman"/>
                          <a:ea typeface="宋体"/>
                        </a:rPr>
                        <a:t>-H</a:t>
                      </a:r>
                      <a:r>
                        <a:rPr lang="zh-CN" sz="1800" b="1" kern="100" dirty="0">
                          <a:solidFill>
                            <a:srgbClr val="060BCA"/>
                          </a:solidFill>
                          <a:effectLst/>
                          <a:latin typeface="Times New Roman"/>
                          <a:ea typeface="宋体"/>
                        </a:rPr>
                        <a:t>）</a:t>
                      </a:r>
                    </a:p>
                  </a:txBody>
                  <a:tcPr marL="117628" marR="1176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635" indent="-68580" algn="ctr">
                        <a:lnSpc>
                          <a:spcPct val="100000"/>
                        </a:lnSpc>
                        <a:spcAft>
                          <a:spcPts val="0"/>
                        </a:spcAft>
                      </a:pPr>
                      <a:r>
                        <a:rPr lang="en-US" sz="1800" b="1" kern="100" dirty="0" err="1">
                          <a:solidFill>
                            <a:srgbClr val="060BCA"/>
                          </a:solidFill>
                          <a:effectLst/>
                          <a:latin typeface="Times New Roman"/>
                          <a:ea typeface="宋体"/>
                        </a:rPr>
                        <a:t>Imm</a:t>
                      </a:r>
                      <a:r>
                        <a:rPr lang="en-US" sz="1800" b="1" kern="100" dirty="0">
                          <a:solidFill>
                            <a:srgbClr val="060BCA"/>
                          </a:solidFill>
                          <a:effectLst/>
                          <a:latin typeface="Times New Roman"/>
                          <a:ea typeface="宋体"/>
                        </a:rPr>
                        <a:t>-L</a:t>
                      </a:r>
                      <a:endParaRPr lang="zh-CN" sz="1800" b="1" kern="100" dirty="0">
                        <a:solidFill>
                          <a:srgbClr val="060BCA"/>
                        </a:solidFill>
                        <a:effectLst/>
                        <a:latin typeface="Times New Roman"/>
                        <a:ea typeface="宋体"/>
                      </a:endParaRPr>
                    </a:p>
                  </a:txBody>
                  <a:tcPr marL="117628" marR="11762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635" indent="-68580" algn="ctr">
                        <a:lnSpc>
                          <a:spcPct val="100000"/>
                        </a:lnSpc>
                        <a:spcAft>
                          <a:spcPts val="0"/>
                        </a:spcAft>
                      </a:pPr>
                      <a:r>
                        <a:rPr lang="en-US" sz="1800" b="1" kern="100" dirty="0" err="1">
                          <a:solidFill>
                            <a:srgbClr val="060BCA"/>
                          </a:solidFill>
                          <a:effectLst/>
                          <a:latin typeface="Times New Roman"/>
                          <a:ea typeface="宋体"/>
                        </a:rPr>
                        <a:t>Imm</a:t>
                      </a:r>
                      <a:r>
                        <a:rPr lang="en-US" sz="1800" b="1" kern="100" dirty="0">
                          <a:solidFill>
                            <a:srgbClr val="060BCA"/>
                          </a:solidFill>
                          <a:effectLst/>
                          <a:latin typeface="Times New Roman"/>
                          <a:ea typeface="宋体"/>
                        </a:rPr>
                        <a:t>-H</a:t>
                      </a:r>
                      <a:endParaRPr lang="zh-CN" sz="1800" b="1" kern="100" dirty="0">
                        <a:solidFill>
                          <a:srgbClr val="060BCA"/>
                        </a:solidFill>
                        <a:effectLst/>
                        <a:latin typeface="Times New Roman"/>
                        <a:ea typeface="宋体"/>
                      </a:endParaRPr>
                    </a:p>
                  </a:txBody>
                  <a:tcPr marL="117628" marR="11762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8922">
                <a:tc>
                  <a:txBody>
                    <a:bodyPr/>
                    <a:lstStyle/>
                    <a:p>
                      <a:pPr marL="0" indent="0" algn="ctr">
                        <a:lnSpc>
                          <a:spcPct val="100000"/>
                        </a:lnSpc>
                        <a:spcAft>
                          <a:spcPts val="0"/>
                        </a:spcAft>
                      </a:pPr>
                      <a:r>
                        <a:rPr lang="en-US" sz="1800" b="1" kern="100" dirty="0">
                          <a:solidFill>
                            <a:srgbClr val="060BCA"/>
                          </a:solidFill>
                          <a:effectLst/>
                          <a:latin typeface="Times New Roman"/>
                          <a:ea typeface="宋体"/>
                        </a:rPr>
                        <a:t>Op-Code</a:t>
                      </a:r>
                      <a:endParaRPr lang="zh-CN" sz="1800" b="1" kern="100" dirty="0">
                        <a:solidFill>
                          <a:srgbClr val="060BCA"/>
                        </a:solidFill>
                        <a:effectLst/>
                        <a:latin typeface="Times New Roman"/>
                        <a:ea typeface="宋体"/>
                      </a:endParaRPr>
                    </a:p>
                  </a:txBody>
                  <a:tcPr marL="117628" marR="11762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70" indent="-20955" algn="ctr">
                        <a:lnSpc>
                          <a:spcPct val="100000"/>
                        </a:lnSpc>
                        <a:spcAft>
                          <a:spcPts val="0"/>
                        </a:spcAft>
                      </a:pPr>
                      <a:r>
                        <a:rPr lang="en-US" sz="1800" b="1" kern="100" dirty="0">
                          <a:solidFill>
                            <a:srgbClr val="060BCA"/>
                          </a:solidFill>
                          <a:effectLst/>
                          <a:latin typeface="Times New Roman"/>
                          <a:ea typeface="宋体"/>
                        </a:rPr>
                        <a:t>D</a:t>
                      </a:r>
                      <a:endParaRPr lang="zh-CN" sz="1800" b="1" kern="100" dirty="0">
                        <a:solidFill>
                          <a:srgbClr val="060BCA"/>
                        </a:solidFill>
                        <a:effectLst/>
                        <a:latin typeface="Times New Roman"/>
                        <a:ea typeface="宋体"/>
                      </a:endParaRP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70" indent="-20955" algn="ctr">
                        <a:lnSpc>
                          <a:spcPct val="100000"/>
                        </a:lnSpc>
                        <a:spcAft>
                          <a:spcPts val="0"/>
                        </a:spcAft>
                      </a:pPr>
                      <a:r>
                        <a:rPr lang="en-US" sz="1800" b="1" kern="100" dirty="0">
                          <a:solidFill>
                            <a:srgbClr val="060BCA"/>
                          </a:solidFill>
                          <a:effectLst/>
                          <a:latin typeface="Times New Roman"/>
                          <a:ea typeface="宋体"/>
                        </a:rPr>
                        <a:t>W</a:t>
                      </a:r>
                      <a:endParaRPr lang="zh-CN" sz="1800" b="1" kern="100" dirty="0">
                        <a:solidFill>
                          <a:srgbClr val="060BCA"/>
                        </a:solidFill>
                        <a:effectLst/>
                        <a:latin typeface="Times New Roman"/>
                        <a:ea typeface="宋体"/>
                      </a:endParaRP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00000"/>
                        </a:lnSpc>
                        <a:spcAft>
                          <a:spcPts val="0"/>
                        </a:spcAft>
                      </a:pPr>
                      <a:r>
                        <a:rPr lang="en-US" sz="1800" b="1" kern="100" dirty="0">
                          <a:solidFill>
                            <a:srgbClr val="060BCA"/>
                          </a:solidFill>
                          <a:effectLst/>
                          <a:latin typeface="Times New Roman"/>
                          <a:ea typeface="宋体"/>
                        </a:rPr>
                        <a:t>MOD</a:t>
                      </a:r>
                      <a:endParaRPr lang="zh-CN" sz="1800" b="1" kern="100" dirty="0">
                        <a:solidFill>
                          <a:srgbClr val="060BCA"/>
                        </a:solidFill>
                        <a:effectLst/>
                        <a:latin typeface="Times New Roman"/>
                        <a:ea typeface="宋体"/>
                      </a:endParaRP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 indent="-68580" algn="ctr">
                        <a:lnSpc>
                          <a:spcPct val="100000"/>
                        </a:lnSpc>
                        <a:spcAft>
                          <a:spcPts val="0"/>
                        </a:spcAft>
                      </a:pPr>
                      <a:r>
                        <a:rPr lang="en-US" sz="1800" b="1" kern="100" dirty="0">
                          <a:solidFill>
                            <a:srgbClr val="060BCA"/>
                          </a:solidFill>
                          <a:effectLst/>
                          <a:latin typeface="Times New Roman"/>
                          <a:ea typeface="宋体"/>
                        </a:rPr>
                        <a:t>REG</a:t>
                      </a:r>
                      <a:endParaRPr lang="zh-CN" sz="1800" b="1" kern="100" dirty="0">
                        <a:solidFill>
                          <a:srgbClr val="060BCA"/>
                        </a:solidFill>
                        <a:effectLst/>
                        <a:latin typeface="Times New Roman"/>
                        <a:ea typeface="宋体"/>
                      </a:endParaRP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70" indent="-20955" algn="ctr">
                        <a:lnSpc>
                          <a:spcPct val="100000"/>
                        </a:lnSpc>
                        <a:spcAft>
                          <a:spcPts val="0"/>
                        </a:spcAft>
                      </a:pPr>
                      <a:r>
                        <a:rPr lang="en-US" sz="1800" b="1" kern="100" dirty="0">
                          <a:solidFill>
                            <a:srgbClr val="060BCA"/>
                          </a:solidFill>
                          <a:effectLst/>
                          <a:latin typeface="Times New Roman"/>
                          <a:ea typeface="宋体"/>
                        </a:rPr>
                        <a:t>R/M</a:t>
                      </a:r>
                      <a:endParaRPr lang="zh-CN" sz="1800" b="1" kern="100" dirty="0">
                        <a:solidFill>
                          <a:srgbClr val="060BCA"/>
                        </a:solidFill>
                        <a:effectLst/>
                        <a:latin typeface="Times New Roman"/>
                        <a:ea typeface="宋体"/>
                      </a:endParaRPr>
                    </a:p>
                  </a:txBody>
                  <a:tcPr marL="117628" marR="1176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4287975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58A8EFCD-27CF-4B75-A9A7-FCBC859D9413}"/>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8086</a:t>
            </a:r>
            <a:r>
              <a:rPr kumimoji="1" lang="zh-CN" altLang="en-US" sz="3600" b="1">
                <a:latin typeface="Arial" panose="020B0604020202020204" pitchFamily="34" charset="0"/>
                <a:ea typeface="黑体" panose="02010609060101010101" pitchFamily="49" charset="-122"/>
              </a:rPr>
              <a:t>指令的格式和编码</a:t>
            </a:r>
          </a:p>
        </p:txBody>
      </p:sp>
      <p:sp>
        <p:nvSpPr>
          <p:cNvPr id="20483" name="Rectangle 100">
            <a:extLst>
              <a:ext uri="{FF2B5EF4-FFF2-40B4-BE49-F238E27FC236}">
                <a16:creationId xmlns:a16="http://schemas.microsoft.com/office/drawing/2014/main" id="{3AC71D05-D304-4DE6-A0D7-799C422D752D}"/>
              </a:ext>
            </a:extLst>
          </p:cNvPr>
          <p:cNvSpPr>
            <a:spLocks noChangeArrowheads="1"/>
          </p:cNvSpPr>
          <p:nvPr/>
        </p:nvSpPr>
        <p:spPr bwMode="auto">
          <a:xfrm>
            <a:off x="1639888" y="1412876"/>
            <a:ext cx="8640762"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7030A0"/>
                </a:solidFill>
                <a:latin typeface="黑体" panose="02010609060101010101" pitchFamily="49" charset="-122"/>
                <a:ea typeface="黑体" panose="02010609060101010101" pitchFamily="49" charset="-122"/>
              </a:rPr>
              <a:t>字节</a:t>
            </a:r>
            <a:r>
              <a:rPr kumimoji="1" lang="en-US" altLang="zh-CN" sz="2400" b="1">
                <a:solidFill>
                  <a:srgbClr val="7030A0"/>
                </a:solidFill>
                <a:latin typeface="黑体" panose="02010609060101010101" pitchFamily="49" charset="-122"/>
                <a:ea typeface="黑体" panose="02010609060101010101" pitchFamily="49" charset="-122"/>
              </a:rPr>
              <a:t>2:</a:t>
            </a:r>
            <a:r>
              <a:rPr kumimoji="1" lang="zh-CN" altLang="en-US" sz="2400" b="1">
                <a:solidFill>
                  <a:srgbClr val="7030A0"/>
                </a:solidFill>
                <a:latin typeface="黑体" panose="02010609060101010101" pitchFamily="49" charset="-122"/>
                <a:ea typeface="黑体" panose="02010609060101010101" pitchFamily="49" charset="-122"/>
              </a:rPr>
              <a:t>寻址方式字节</a:t>
            </a:r>
          </a:p>
          <a:p>
            <a:pPr eaLnBrk="1" hangingPunct="1">
              <a:spcBef>
                <a:spcPct val="20000"/>
              </a:spcBef>
              <a:buClr>
                <a:schemeClr val="tx2"/>
              </a:buClr>
              <a:buSzPct val="160000"/>
            </a:pPr>
            <a:r>
              <a:rPr kumimoji="1" lang="en-US" altLang="zh-CN" sz="2400" b="1">
                <a:latin typeface="黑体" panose="02010609060101010101" pitchFamily="49" charset="-122"/>
                <a:ea typeface="黑体" panose="02010609060101010101" pitchFamily="49" charset="-122"/>
              </a:rPr>
              <a:t>MOD</a:t>
            </a:r>
            <a:r>
              <a:rPr kumimoji="1" lang="zh-CN" altLang="en-US" sz="2400" b="1">
                <a:latin typeface="黑体" panose="02010609060101010101" pitchFamily="49" charset="-122"/>
                <a:ea typeface="黑体" panose="02010609060101010101" pitchFamily="49" charset="-122"/>
              </a:rPr>
              <a:t>：规定一个操作数是寄存器还是存储器。</a:t>
            </a:r>
            <a:endParaRPr kumimoji="1" lang="en-US"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en-US" altLang="zh-CN" sz="2400" b="1">
                <a:latin typeface="黑体" panose="02010609060101010101" pitchFamily="49" charset="-122"/>
                <a:ea typeface="黑体" panose="02010609060101010101" pitchFamily="49" charset="-122"/>
              </a:rPr>
              <a:t>REG</a:t>
            </a:r>
            <a:r>
              <a:rPr kumimoji="1" lang="zh-CN" altLang="en-US" sz="2400" b="1">
                <a:latin typeface="黑体" panose="02010609060101010101" pitchFamily="49" charset="-122"/>
                <a:ea typeface="黑体" panose="02010609060101010101" pitchFamily="49" charset="-122"/>
              </a:rPr>
              <a:t>：规定另一个操作数是寄存器操作数的类型，由字节</a:t>
            </a:r>
            <a:r>
              <a:rPr kumimoji="1" lang="en-US" altLang="zh-CN" sz="2400" b="1">
                <a:latin typeface="黑体" panose="02010609060101010101" pitchFamily="49" charset="-122"/>
                <a:ea typeface="黑体" panose="02010609060101010101" pitchFamily="49" charset="-122"/>
              </a:rPr>
              <a:t>1</a:t>
            </a:r>
            <a:r>
              <a:rPr kumimoji="1" lang="zh-CN" altLang="en-US" sz="2400" b="1">
                <a:latin typeface="黑体" panose="02010609060101010101" pitchFamily="49" charset="-122"/>
                <a:ea typeface="黑体" panose="02010609060101010101" pitchFamily="49" charset="-122"/>
              </a:rPr>
              <a:t>中的</a:t>
            </a:r>
            <a:r>
              <a:rPr kumimoji="1" lang="en-US" altLang="zh-CN" sz="2400" b="1">
                <a:latin typeface="黑体" panose="02010609060101010101" pitchFamily="49" charset="-122"/>
                <a:ea typeface="黑体" panose="02010609060101010101" pitchFamily="49" charset="-122"/>
              </a:rPr>
              <a:t>D</a:t>
            </a:r>
            <a:r>
              <a:rPr kumimoji="1" lang="zh-CN" altLang="en-US" sz="2400" b="1">
                <a:latin typeface="黑体" panose="02010609060101010101" pitchFamily="49" charset="-122"/>
                <a:ea typeface="黑体" panose="02010609060101010101" pitchFamily="49" charset="-122"/>
              </a:rPr>
              <a:t>来确定是源或者目的操作数，它不受</a:t>
            </a:r>
            <a:r>
              <a:rPr kumimoji="1" lang="en-US" altLang="zh-CN" sz="2400" b="1">
                <a:latin typeface="黑体" panose="02010609060101010101" pitchFamily="49" charset="-122"/>
                <a:ea typeface="黑体" panose="02010609060101010101" pitchFamily="49" charset="-122"/>
              </a:rPr>
              <a:t>MOD</a:t>
            </a:r>
            <a:r>
              <a:rPr kumimoji="1" lang="zh-CN" altLang="en-US" sz="2400" b="1">
                <a:latin typeface="黑体" panose="02010609060101010101" pitchFamily="49" charset="-122"/>
                <a:ea typeface="黑体" panose="02010609060101010101" pitchFamily="49" charset="-122"/>
              </a:rPr>
              <a:t>制约。</a:t>
            </a:r>
            <a:endParaRPr kumimoji="1" lang="en-US" altLang="zh-CN" sz="2400" b="1">
              <a:latin typeface="黑体" panose="02010609060101010101" pitchFamily="49" charset="-122"/>
              <a:ea typeface="黑体" panose="02010609060101010101" pitchFamily="49" charset="-122"/>
            </a:endParaRPr>
          </a:p>
        </p:txBody>
      </p:sp>
      <p:sp>
        <p:nvSpPr>
          <p:cNvPr id="20484" name="Rectangle 100">
            <a:extLst>
              <a:ext uri="{FF2B5EF4-FFF2-40B4-BE49-F238E27FC236}">
                <a16:creationId xmlns:a16="http://schemas.microsoft.com/office/drawing/2014/main" id="{5B142DA0-DD26-488D-A382-DBB09B4EA356}"/>
              </a:ext>
            </a:extLst>
          </p:cNvPr>
          <p:cNvSpPr>
            <a:spLocks noChangeArrowheads="1"/>
          </p:cNvSpPr>
          <p:nvPr/>
        </p:nvSpPr>
        <p:spPr bwMode="auto">
          <a:xfrm>
            <a:off x="1638300" y="3284539"/>
            <a:ext cx="8642350"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7030A0"/>
                </a:solidFill>
                <a:latin typeface="黑体" panose="02010609060101010101" pitchFamily="49" charset="-122"/>
                <a:ea typeface="黑体" panose="02010609060101010101" pitchFamily="49" charset="-122"/>
              </a:rPr>
              <a:t>字节</a:t>
            </a:r>
            <a:r>
              <a:rPr kumimoji="1" lang="en-US" altLang="zh-CN" sz="2400" b="1">
                <a:solidFill>
                  <a:srgbClr val="7030A0"/>
                </a:solidFill>
                <a:latin typeface="黑体" panose="02010609060101010101" pitchFamily="49" charset="-122"/>
                <a:ea typeface="黑体" panose="02010609060101010101" pitchFamily="49" charset="-122"/>
              </a:rPr>
              <a:t>3~4:</a:t>
            </a:r>
            <a:r>
              <a:rPr kumimoji="1" lang="zh-CN" altLang="en-US" sz="2400" b="1">
                <a:solidFill>
                  <a:srgbClr val="7030A0"/>
                </a:solidFill>
                <a:latin typeface="黑体" panose="02010609060101010101" pitchFamily="49" charset="-122"/>
                <a:ea typeface="黑体" panose="02010609060101010101" pitchFamily="49" charset="-122"/>
              </a:rPr>
              <a:t>位移量字节</a:t>
            </a:r>
            <a:endParaRPr kumimoji="1" lang="en-US" altLang="zh-CN" sz="2400" b="1">
              <a:solidFill>
                <a:srgbClr val="7030A0"/>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en-US" altLang="zh-CN" sz="2400" b="1">
                <a:latin typeface="黑体" panose="02010609060101010101" pitchFamily="49" charset="-122"/>
                <a:ea typeface="黑体" panose="02010609060101010101" pitchFamily="49" charset="-122"/>
              </a:rPr>
              <a:t>   </a:t>
            </a:r>
            <a:r>
              <a:rPr kumimoji="1" lang="zh-CN" altLang="zh-CN" sz="2400" b="1">
                <a:latin typeface="黑体" panose="02010609060101010101" pitchFamily="49" charset="-122"/>
                <a:ea typeface="黑体" panose="02010609060101010101" pitchFamily="49" charset="-122"/>
              </a:rPr>
              <a:t>位移量用于计算有效地址。</a:t>
            </a:r>
            <a:endParaRPr kumimoji="1" lang="en-US"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en-US" altLang="zh-CN" sz="2400" b="1">
                <a:latin typeface="黑体" panose="02010609060101010101" pitchFamily="49" charset="-122"/>
                <a:ea typeface="黑体" panose="02010609060101010101" pitchFamily="49" charset="-122"/>
              </a:rPr>
              <a:t>   </a:t>
            </a:r>
            <a:r>
              <a:rPr kumimoji="1" lang="zh-CN" altLang="zh-CN" sz="2400" b="1">
                <a:latin typeface="黑体" panose="02010609060101010101" pitchFamily="49" charset="-122"/>
                <a:ea typeface="黑体" panose="02010609060101010101" pitchFamily="49" charset="-122"/>
              </a:rPr>
              <a:t>如果是</a:t>
            </a:r>
            <a:r>
              <a:rPr kumimoji="1" lang="en-US" altLang="zh-CN" sz="2400" b="1">
                <a:latin typeface="黑体" panose="02010609060101010101" pitchFamily="49" charset="-122"/>
                <a:ea typeface="黑体" panose="02010609060101010101" pitchFamily="49" charset="-122"/>
              </a:rPr>
              <a:t>8</a:t>
            </a:r>
            <a:r>
              <a:rPr kumimoji="1" lang="zh-CN" altLang="zh-CN" sz="2400" b="1">
                <a:latin typeface="黑体" panose="02010609060101010101" pitchFamily="49" charset="-122"/>
                <a:ea typeface="黑体" panose="02010609060101010101" pitchFamily="49" charset="-122"/>
              </a:rPr>
              <a:t>位位移量，则位移量只占用第</a:t>
            </a:r>
            <a:r>
              <a:rPr kumimoji="1" lang="en-US" altLang="zh-CN" sz="2400" b="1">
                <a:latin typeface="黑体" panose="02010609060101010101" pitchFamily="49" charset="-122"/>
                <a:ea typeface="黑体" panose="02010609060101010101" pitchFamily="49" charset="-122"/>
              </a:rPr>
              <a:t>3</a:t>
            </a:r>
            <a:r>
              <a:rPr kumimoji="1" lang="zh-CN" altLang="zh-CN" sz="2400" b="1">
                <a:latin typeface="黑体" panose="02010609060101010101" pitchFamily="49" charset="-122"/>
                <a:ea typeface="黑体" panose="02010609060101010101" pitchFamily="49" charset="-122"/>
              </a:rPr>
              <a:t>字节。</a:t>
            </a:r>
            <a:endParaRPr kumimoji="1" lang="en-US" altLang="zh-CN" sz="2400" b="1">
              <a:latin typeface="黑体" panose="02010609060101010101" pitchFamily="49" charset="-122"/>
              <a:ea typeface="黑体" panose="02010609060101010101" pitchFamily="49" charset="-122"/>
            </a:endParaRPr>
          </a:p>
        </p:txBody>
      </p:sp>
      <p:sp>
        <p:nvSpPr>
          <p:cNvPr id="20485" name="矩形 1">
            <a:extLst>
              <a:ext uri="{FF2B5EF4-FFF2-40B4-BE49-F238E27FC236}">
                <a16:creationId xmlns:a16="http://schemas.microsoft.com/office/drawing/2014/main" id="{9024E822-523F-4F3E-BDEA-EC9FC296BFCB}"/>
              </a:ext>
            </a:extLst>
          </p:cNvPr>
          <p:cNvSpPr>
            <a:spLocks noChangeArrowheads="1"/>
          </p:cNvSpPr>
          <p:nvPr/>
        </p:nvSpPr>
        <p:spPr bwMode="auto">
          <a:xfrm>
            <a:off x="1639888" y="4868864"/>
            <a:ext cx="8280400"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zh-CN" sz="2400" b="1">
                <a:solidFill>
                  <a:srgbClr val="7030A0"/>
                </a:solidFill>
                <a:latin typeface="黑体" panose="02010609060101010101" pitchFamily="49" charset="-122"/>
                <a:ea typeface="黑体" panose="02010609060101010101" pitchFamily="49" charset="-122"/>
              </a:rPr>
              <a:t>字节</a:t>
            </a:r>
            <a:r>
              <a:rPr kumimoji="1" lang="en-US" altLang="zh-CN" sz="2400" b="1">
                <a:solidFill>
                  <a:srgbClr val="7030A0"/>
                </a:solidFill>
                <a:latin typeface="黑体" panose="02010609060101010101" pitchFamily="49" charset="-122"/>
                <a:ea typeface="黑体" panose="02010609060101010101" pitchFamily="49" charset="-122"/>
              </a:rPr>
              <a:t>5~6:</a:t>
            </a:r>
            <a:r>
              <a:rPr kumimoji="1" lang="zh-CN" altLang="zh-CN" sz="2400" b="1">
                <a:solidFill>
                  <a:srgbClr val="7030A0"/>
                </a:solidFill>
                <a:latin typeface="黑体" panose="02010609060101010101" pitchFamily="49" charset="-122"/>
                <a:ea typeface="黑体" panose="02010609060101010101" pitchFamily="49" charset="-122"/>
              </a:rPr>
              <a:t>位移量字节</a:t>
            </a:r>
            <a:endParaRPr kumimoji="1" lang="en-US" altLang="zh-CN" sz="2400" b="1">
              <a:solidFill>
                <a:srgbClr val="7030A0"/>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zh-CN" altLang="en-US" sz="2400" b="1">
                <a:latin typeface="黑体" panose="02010609060101010101" pitchFamily="49" charset="-122"/>
                <a:ea typeface="黑体" panose="02010609060101010101" pitchFamily="49" charset="-122"/>
              </a:rPr>
              <a:t>   立即数位于位移量的后面。</a:t>
            </a:r>
            <a:endParaRPr kumimoji="1" lang="en-US"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en-US" altLang="zh-CN" sz="2400" b="1">
                <a:latin typeface="黑体" panose="02010609060101010101" pitchFamily="49" charset="-122"/>
                <a:ea typeface="黑体" panose="02010609060101010101" pitchFamily="49" charset="-122"/>
              </a:rPr>
              <a:t>   </a:t>
            </a:r>
            <a:r>
              <a:rPr kumimoji="1" lang="zh-CN" altLang="en-US" sz="2400" b="1">
                <a:latin typeface="黑体" panose="02010609060101010101" pitchFamily="49" charset="-122"/>
                <a:ea typeface="黑体" panose="02010609060101010101" pitchFamily="49" charset="-122"/>
              </a:rPr>
              <a:t>如果没有位移量，则立即数就位于第</a:t>
            </a:r>
            <a:r>
              <a:rPr kumimoji="1" lang="en-US" altLang="zh-CN" sz="2400" b="1">
                <a:latin typeface="黑体" panose="02010609060101010101" pitchFamily="49" charset="-122"/>
                <a:ea typeface="黑体" panose="02010609060101010101" pitchFamily="49" charset="-122"/>
              </a:rPr>
              <a:t>3</a:t>
            </a:r>
            <a:r>
              <a:rPr kumimoji="1" lang="zh-CN" altLang="en-US" sz="2400" b="1">
                <a:latin typeface="黑体" panose="02010609060101010101" pitchFamily="49" charset="-122"/>
                <a:ea typeface="黑体" panose="02010609060101010101" pitchFamily="49" charset="-122"/>
              </a:rPr>
              <a:t>、</a:t>
            </a:r>
            <a:r>
              <a:rPr kumimoji="1" lang="en-US" altLang="zh-CN" sz="2400" b="1">
                <a:latin typeface="黑体" panose="02010609060101010101" pitchFamily="49" charset="-122"/>
                <a:ea typeface="黑体" panose="02010609060101010101" pitchFamily="49" charset="-122"/>
              </a:rPr>
              <a:t>4</a:t>
            </a:r>
            <a:r>
              <a:rPr kumimoji="1" lang="zh-CN" altLang="en-US" sz="2400" b="1">
                <a:latin typeface="黑体" panose="02010609060101010101" pitchFamily="49" charset="-122"/>
                <a:ea typeface="黑体" panose="02010609060101010101" pitchFamily="49" charset="-122"/>
              </a:rPr>
              <a:t>字节。</a:t>
            </a:r>
          </a:p>
        </p:txBody>
      </p:sp>
    </p:spTree>
    <p:extLst>
      <p:ext uri="{BB962C8B-B14F-4D97-AF65-F5344CB8AC3E}">
        <p14:creationId xmlns:p14="http://schemas.microsoft.com/office/powerpoint/2010/main" val="125114701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6613A8D8-57FE-498C-8622-1F42AD655662}"/>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指令的格式和编码</a:t>
            </a:r>
          </a:p>
        </p:txBody>
      </p:sp>
      <p:sp>
        <p:nvSpPr>
          <p:cNvPr id="21507" name="object 2">
            <a:extLst>
              <a:ext uri="{FF2B5EF4-FFF2-40B4-BE49-F238E27FC236}">
                <a16:creationId xmlns:a16="http://schemas.microsoft.com/office/drawing/2014/main" id="{5FB32803-3027-466D-A402-916D9523F070}"/>
              </a:ext>
            </a:extLst>
          </p:cNvPr>
          <p:cNvSpPr txBox="1">
            <a:spLocks noChangeArrowheads="1"/>
          </p:cNvSpPr>
          <p:nvPr/>
        </p:nvSpPr>
        <p:spPr bwMode="auto">
          <a:xfrm>
            <a:off x="2043114" y="1157288"/>
            <a:ext cx="36210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00"/>
              </a:spcBef>
            </a:pPr>
            <a:r>
              <a:rPr lang="zh-CN" altLang="zh-CN" sz="2800" b="1">
                <a:solidFill>
                  <a:srgbClr val="C00000"/>
                </a:solidFill>
                <a:latin typeface="华文楷体" panose="02010600040101010101" pitchFamily="2" charset="-122"/>
                <a:ea typeface="华文楷体" panose="02010600040101010101" pitchFamily="2" charset="-122"/>
                <a:cs typeface="Noto Sans CJK JP Regular"/>
              </a:rPr>
              <a:t>ARM指令的基本格式</a:t>
            </a:r>
            <a:r>
              <a:rPr lang="zh-CN" altLang="zh-CN" sz="2800" b="1">
                <a:solidFill>
                  <a:srgbClr val="C00000"/>
                </a:solidFill>
                <a:ea typeface="华文楷体" panose="02010600040101010101" pitchFamily="2" charset="-122"/>
                <a:cs typeface="Noto Sans CJK JP Regular"/>
              </a:rPr>
              <a:t>：</a:t>
            </a:r>
          </a:p>
        </p:txBody>
      </p:sp>
      <p:sp>
        <p:nvSpPr>
          <p:cNvPr id="21508" name="object 4">
            <a:extLst>
              <a:ext uri="{FF2B5EF4-FFF2-40B4-BE49-F238E27FC236}">
                <a16:creationId xmlns:a16="http://schemas.microsoft.com/office/drawing/2014/main" id="{FE46C68D-66AB-4B21-BDA8-FAD5F71839AC}"/>
              </a:ext>
            </a:extLst>
          </p:cNvPr>
          <p:cNvSpPr>
            <a:spLocks noChangeArrowheads="1"/>
          </p:cNvSpPr>
          <p:nvPr/>
        </p:nvSpPr>
        <p:spPr bwMode="auto">
          <a:xfrm>
            <a:off x="1749425" y="1690689"/>
            <a:ext cx="8496300" cy="500538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spTree>
    <p:extLst>
      <p:ext uri="{BB962C8B-B14F-4D97-AF65-F5344CB8AC3E}">
        <p14:creationId xmlns:p14="http://schemas.microsoft.com/office/powerpoint/2010/main" val="64750963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a:extLst>
              <a:ext uri="{FF2B5EF4-FFF2-40B4-BE49-F238E27FC236}">
                <a16:creationId xmlns:a16="http://schemas.microsoft.com/office/drawing/2014/main" id="{C0248B10-D579-4015-BCF2-A789DB6243A4}"/>
              </a:ext>
            </a:extLst>
          </p:cNvPr>
          <p:cNvSpPr txBox="1">
            <a:spLocks noChangeArrowheads="1"/>
          </p:cNvSpPr>
          <p:nvPr/>
        </p:nvSpPr>
        <p:spPr bwMode="auto">
          <a:xfrm>
            <a:off x="2198689" y="565150"/>
            <a:ext cx="18319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寻址方式</a:t>
            </a:r>
          </a:p>
        </p:txBody>
      </p:sp>
      <p:sp>
        <p:nvSpPr>
          <p:cNvPr id="13315" name="Rectangle 100">
            <a:extLst>
              <a:ext uri="{FF2B5EF4-FFF2-40B4-BE49-F238E27FC236}">
                <a16:creationId xmlns:a16="http://schemas.microsoft.com/office/drawing/2014/main" id="{69ADED2B-FE6C-4D92-8F68-ED13D5CC2AB5}"/>
              </a:ext>
            </a:extLst>
          </p:cNvPr>
          <p:cNvSpPr>
            <a:spLocks noChangeArrowheads="1"/>
          </p:cNvSpPr>
          <p:nvPr/>
        </p:nvSpPr>
        <p:spPr bwMode="auto">
          <a:xfrm>
            <a:off x="1628776" y="2420938"/>
            <a:ext cx="9039225" cy="511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endParaRPr kumimoji="1" lang="en-US" altLang="zh-CN" sz="2400" b="1">
              <a:solidFill>
                <a:srgbClr val="9900CC"/>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zh-CN" altLang="en-US" sz="2400" b="1">
                <a:solidFill>
                  <a:srgbClr val="9900CC"/>
                </a:solidFill>
                <a:latin typeface="黑体" panose="02010609060101010101" pitchFamily="49" charset="-122"/>
                <a:ea typeface="黑体" panose="02010609060101010101" pitchFamily="49" charset="-122"/>
              </a:rPr>
              <a:t>（</a:t>
            </a:r>
            <a:r>
              <a:rPr kumimoji="1" lang="en-US" altLang="zh-CN" sz="2400" b="1">
                <a:solidFill>
                  <a:srgbClr val="9900CC"/>
                </a:solidFill>
                <a:latin typeface="黑体" panose="02010609060101010101" pitchFamily="49" charset="-122"/>
                <a:ea typeface="黑体" panose="02010609060101010101" pitchFamily="49" charset="-122"/>
              </a:rPr>
              <a:t>1</a:t>
            </a:r>
            <a:r>
              <a:rPr kumimoji="1" lang="zh-CN" altLang="en-US" sz="2400" b="1">
                <a:solidFill>
                  <a:srgbClr val="9900CC"/>
                </a:solidFill>
                <a:latin typeface="黑体" panose="02010609060101010101" pitchFamily="49" charset="-122"/>
                <a:ea typeface="黑体" panose="02010609060101010101" pitchFamily="49" charset="-122"/>
              </a:rPr>
              <a:t>）立即寻址（立即数寻址）</a:t>
            </a:r>
            <a:endParaRPr kumimoji="1" lang="en-US" altLang="zh-CN" sz="2400" b="1">
              <a:solidFill>
                <a:srgbClr val="9900CC"/>
              </a:solidFill>
              <a:latin typeface="黑体" panose="02010609060101010101" pitchFamily="49" charset="-122"/>
              <a:ea typeface="黑体" panose="02010609060101010101" pitchFamily="49" charset="-122"/>
            </a:endParaRPr>
          </a:p>
          <a:p>
            <a:pPr eaLnBrk="1" hangingPunct="1">
              <a:lnSpc>
                <a:spcPct val="150000"/>
              </a:lnSpc>
              <a:spcBef>
                <a:spcPct val="20000"/>
              </a:spcBef>
              <a:buClr>
                <a:schemeClr val="tx2"/>
              </a:buClr>
              <a:buSzPct val="160000"/>
              <a:buFont typeface="Wingdings" panose="05000000000000000000" pitchFamily="2" charset="2"/>
              <a:buNone/>
            </a:pPr>
            <a:r>
              <a:rPr kumimoji="1" lang="zh-CN" altLang="en-US" sz="2400" b="1">
                <a:latin typeface="黑体" panose="02010609060101010101" pitchFamily="49" charset="-122"/>
                <a:ea typeface="黑体" panose="02010609060101010101" pitchFamily="49" charset="-122"/>
              </a:rPr>
              <a:t>    地址码部分即是操作数本身，操作数直接存放在指令中。</a:t>
            </a:r>
            <a:endParaRPr kumimoji="1" lang="en-US" altLang="zh-CN" sz="2400" b="1">
              <a:latin typeface="黑体" panose="02010609060101010101" pitchFamily="49" charset="-122"/>
              <a:ea typeface="黑体" panose="02010609060101010101" pitchFamily="49" charset="-122"/>
            </a:endParaRPr>
          </a:p>
          <a:p>
            <a:pPr eaLnBrk="1" hangingPunct="1">
              <a:lnSpc>
                <a:spcPct val="150000"/>
              </a:lnSpc>
              <a:spcBef>
                <a:spcPct val="20000"/>
              </a:spcBef>
              <a:buClr>
                <a:schemeClr val="tx2"/>
              </a:buClr>
              <a:buSzPct val="160000"/>
              <a:buFont typeface="Wingdings" panose="05000000000000000000" pitchFamily="2" charset="2"/>
              <a:buNone/>
            </a:pPr>
            <a:r>
              <a:rPr kumimoji="1" lang="zh-CN" altLang="en-US" sz="2400" b="1">
                <a:latin typeface="黑体" panose="02010609060101010101" pitchFamily="49" charset="-122"/>
                <a:ea typeface="黑体" panose="02010609060101010101" pitchFamily="49" charset="-122"/>
              </a:rPr>
              <a:t>取出指令也就取出了可以立即使用的操作数</a:t>
            </a:r>
            <a:r>
              <a:rPr kumimoji="1" lang="en-US" altLang="zh-CN" sz="2400" b="1">
                <a:latin typeface="黑体" panose="02010609060101010101" pitchFamily="49" charset="-122"/>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称为立即数</a:t>
            </a:r>
            <a:r>
              <a:rPr kumimoji="1" lang="en-US" altLang="zh-CN" sz="2400" b="1">
                <a:latin typeface="黑体" panose="02010609060101010101" pitchFamily="49" charset="-122"/>
                <a:ea typeface="黑体" panose="02010609060101010101" pitchFamily="49" charset="-122"/>
              </a:rPr>
              <a:t>)</a:t>
            </a:r>
            <a:r>
              <a:rPr kumimoji="1" lang="zh-CN" altLang="en-US" sz="2400" b="1">
                <a:latin typeface="黑体" panose="02010609060101010101" pitchFamily="49" charset="-122"/>
                <a:ea typeface="黑体" panose="02010609060101010101" pitchFamily="49" charset="-122"/>
              </a:rPr>
              <a:t>。</a:t>
            </a:r>
            <a:endParaRPr kumimoji="1" lang="en-US" altLang="zh-CN" sz="2400" b="1">
              <a:latin typeface="黑体" panose="02010609060101010101" pitchFamily="49" charset="-122"/>
              <a:ea typeface="黑体" panose="02010609060101010101" pitchFamily="49" charset="-122"/>
            </a:endParaRPr>
          </a:p>
          <a:p>
            <a:pPr lvl="1" eaLnBrk="1" hangingPunct="1">
              <a:lnSpc>
                <a:spcPct val="150000"/>
              </a:lnSpc>
            </a:pPr>
            <a:r>
              <a:rPr lang="zh-CN" altLang="en-US" sz="2800">
                <a:latin typeface="华文楷体" panose="02010600040101010101" pitchFamily="2" charset="-122"/>
                <a:ea typeface="华文楷体" panose="02010600040101010101" pitchFamily="2" charset="-122"/>
              </a:rPr>
              <a:t>例如：</a:t>
            </a:r>
            <a:endParaRPr lang="en-US" altLang="zh-CN" sz="2800">
              <a:latin typeface="华文楷体" panose="02010600040101010101" pitchFamily="2" charset="-122"/>
              <a:ea typeface="华文楷体" panose="02010600040101010101" pitchFamily="2" charset="-122"/>
            </a:endParaRPr>
          </a:p>
          <a:p>
            <a:pPr lvl="1" eaLnBrk="1" hangingPunct="1">
              <a:lnSpc>
                <a:spcPct val="150000"/>
              </a:lnSpc>
            </a:pPr>
            <a:r>
              <a:rPr lang="zh-CN" altLang="en-US" sz="2800">
                <a:solidFill>
                  <a:srgbClr val="008000"/>
                </a:solidFill>
                <a:latin typeface="华文楷体" panose="02010600040101010101" pitchFamily="2" charset="-122"/>
                <a:ea typeface="华文楷体" panose="02010600040101010101" pitchFamily="2" charset="-122"/>
              </a:rPr>
              <a:t>在</a:t>
            </a:r>
            <a:r>
              <a:rPr lang="en-US" altLang="zh-CN" sz="2800">
                <a:solidFill>
                  <a:srgbClr val="008000"/>
                </a:solidFill>
                <a:latin typeface="华文楷体" panose="02010600040101010101" pitchFamily="2" charset="-122"/>
                <a:ea typeface="华文楷体" panose="02010600040101010101" pitchFamily="2" charset="-122"/>
              </a:rPr>
              <a:t>8086</a:t>
            </a:r>
            <a:r>
              <a:rPr lang="zh-CN" altLang="en-US" sz="2800">
                <a:solidFill>
                  <a:srgbClr val="008000"/>
                </a:solidFill>
                <a:latin typeface="华文楷体" panose="02010600040101010101" pitchFamily="2" charset="-122"/>
                <a:ea typeface="华文楷体" panose="02010600040101010101" pitchFamily="2" charset="-122"/>
              </a:rPr>
              <a:t>中，</a:t>
            </a:r>
            <a:r>
              <a:rPr lang="en-US" altLang="en-US" sz="2800">
                <a:solidFill>
                  <a:srgbClr val="008000"/>
                </a:solidFill>
                <a:latin typeface="华文楷体" panose="02010600040101010101" pitchFamily="2" charset="-122"/>
                <a:ea typeface="华文楷体" panose="02010600040101010101" pitchFamily="2" charset="-122"/>
              </a:rPr>
              <a:t>MOV  AL,5;  </a:t>
            </a:r>
            <a:r>
              <a:rPr lang="en-US" altLang="en-US" sz="2800">
                <a:latin typeface="华文楷体" panose="02010600040101010101" pitchFamily="2" charset="-122"/>
                <a:ea typeface="华文楷体" panose="02010600040101010101" pitchFamily="2" charset="-122"/>
              </a:rPr>
              <a:t>(AL)←5</a:t>
            </a:r>
          </a:p>
          <a:p>
            <a:pPr lvl="1" eaLnBrk="1" hangingPunct="1">
              <a:lnSpc>
                <a:spcPct val="150000"/>
              </a:lnSpc>
            </a:pPr>
            <a:r>
              <a:rPr lang="zh-CN" altLang="en-US" sz="2800">
                <a:solidFill>
                  <a:srgbClr val="0000FF"/>
                </a:solidFill>
                <a:latin typeface="华文楷体" panose="02010600040101010101" pitchFamily="2" charset="-122"/>
                <a:ea typeface="华文楷体" panose="02010600040101010101" pitchFamily="2" charset="-122"/>
              </a:rPr>
              <a:t>在</a:t>
            </a:r>
            <a:r>
              <a:rPr lang="en-US" altLang="zh-CN" sz="2800">
                <a:solidFill>
                  <a:srgbClr val="0000FF"/>
                </a:solidFill>
                <a:latin typeface="华文楷体" panose="02010600040101010101" pitchFamily="2" charset="-122"/>
                <a:ea typeface="华文楷体" panose="02010600040101010101" pitchFamily="2" charset="-122"/>
              </a:rPr>
              <a:t>ARM</a:t>
            </a:r>
            <a:r>
              <a:rPr lang="zh-CN" altLang="en-US" sz="2800">
                <a:solidFill>
                  <a:srgbClr val="0000FF"/>
                </a:solidFill>
                <a:latin typeface="华文楷体" panose="02010600040101010101" pitchFamily="2" charset="-122"/>
                <a:ea typeface="华文楷体" panose="02010600040101010101" pitchFamily="2" charset="-122"/>
              </a:rPr>
              <a:t>中，</a:t>
            </a:r>
            <a:r>
              <a:rPr lang="en-US" altLang="zh-CN" sz="2800">
                <a:solidFill>
                  <a:srgbClr val="0000FF"/>
                </a:solidFill>
                <a:latin typeface="华文楷体" panose="02010600040101010101" pitchFamily="2" charset="-122"/>
                <a:ea typeface="华文楷体" panose="02010600040101010101" pitchFamily="2" charset="-122"/>
              </a:rPr>
              <a:t>MOV R0, #0xFF00</a:t>
            </a:r>
            <a:r>
              <a:rPr lang="zh-CN" altLang="en-US" sz="2800">
                <a:solidFill>
                  <a:srgbClr val="0000FF"/>
                </a:solidFill>
                <a:latin typeface="华文楷体" panose="02010600040101010101" pitchFamily="2" charset="-122"/>
                <a:ea typeface="华文楷体" panose="02010600040101010101" pitchFamily="2" charset="-122"/>
              </a:rPr>
              <a:t>；</a:t>
            </a:r>
            <a:r>
              <a:rPr lang="en-US" altLang="en-US" sz="2800">
                <a:latin typeface="华文楷体" panose="02010600040101010101" pitchFamily="2" charset="-122"/>
                <a:ea typeface="华文楷体" panose="02010600040101010101" pitchFamily="2" charset="-122"/>
              </a:rPr>
              <a:t>(</a:t>
            </a:r>
            <a:r>
              <a:rPr lang="en-US" altLang="zh-CN" sz="2800">
                <a:latin typeface="华文楷体" panose="02010600040101010101" pitchFamily="2" charset="-122"/>
                <a:ea typeface="华文楷体" panose="02010600040101010101" pitchFamily="2" charset="-122"/>
              </a:rPr>
              <a:t>R0</a:t>
            </a:r>
            <a:r>
              <a:rPr lang="en-US" altLang="en-US" sz="2800">
                <a:latin typeface="华文楷体" panose="02010600040101010101" pitchFamily="2" charset="-122"/>
                <a:ea typeface="华文楷体" panose="02010600040101010101" pitchFamily="2" charset="-122"/>
              </a:rPr>
              <a:t>)←</a:t>
            </a:r>
            <a:r>
              <a:rPr lang="en-US" altLang="zh-CN" sz="2800">
                <a:latin typeface="华文楷体" panose="02010600040101010101" pitchFamily="2" charset="-122"/>
                <a:ea typeface="华文楷体" panose="02010600040101010101" pitchFamily="2" charset="-122"/>
              </a:rPr>
              <a:t> 0xFF00</a:t>
            </a:r>
          </a:p>
          <a:p>
            <a:pPr lvl="1" eaLnBrk="1" hangingPunct="1"/>
            <a:endParaRPr lang="en-US" altLang="en-US" sz="2800">
              <a:solidFill>
                <a:srgbClr val="0000FF"/>
              </a:solidFill>
              <a:latin typeface="华文楷体" panose="02010600040101010101" pitchFamily="2" charset="-122"/>
              <a:ea typeface="华文楷体" panose="02010600040101010101" pitchFamily="2" charset="-122"/>
            </a:endParaRPr>
          </a:p>
          <a:p>
            <a:pPr eaLnBrk="1" hangingPunct="1">
              <a:spcBef>
                <a:spcPct val="20000"/>
              </a:spcBef>
              <a:buClr>
                <a:schemeClr val="tx2"/>
              </a:buClr>
              <a:buSzPct val="160000"/>
              <a:buFont typeface="Wingdings" panose="05000000000000000000" pitchFamily="2" charset="2"/>
              <a:buNone/>
            </a:pPr>
            <a:endParaRPr kumimoji="1" lang="zh-CN" altLang="en-US" sz="2400" b="1">
              <a:latin typeface="黑体" panose="02010609060101010101" pitchFamily="49" charset="-122"/>
              <a:ea typeface="黑体" panose="02010609060101010101" pitchFamily="49" charset="-122"/>
            </a:endParaRPr>
          </a:p>
        </p:txBody>
      </p:sp>
      <p:sp>
        <p:nvSpPr>
          <p:cNvPr id="39" name="矩形 38">
            <a:extLst>
              <a:ext uri="{FF2B5EF4-FFF2-40B4-BE49-F238E27FC236}">
                <a16:creationId xmlns:a16="http://schemas.microsoft.com/office/drawing/2014/main" id="{43D529B6-61D3-4458-9AA0-85D842BB6001}"/>
              </a:ext>
            </a:extLst>
          </p:cNvPr>
          <p:cNvSpPr/>
          <p:nvPr/>
        </p:nvSpPr>
        <p:spPr>
          <a:xfrm>
            <a:off x="1774825" y="1628776"/>
            <a:ext cx="8758238" cy="999697"/>
          </a:xfrm>
          <a:prstGeom prst="rect">
            <a:avLst/>
          </a:prstGeom>
        </p:spPr>
        <p:txBody>
          <a:bodyPr>
            <a:spAutoFit/>
          </a:bodyPr>
          <a:lstStyle/>
          <a:p>
            <a:pPr>
              <a:lnSpc>
                <a:spcPct val="110000"/>
              </a:lnSpc>
              <a:defRPr/>
            </a:pPr>
            <a:r>
              <a:rPr lang="zh-CN" altLang="en-US" sz="2800" b="1" dirty="0">
                <a:solidFill>
                  <a:srgbClr val="C00000"/>
                </a:solidFill>
                <a:latin typeface="+mn-ea"/>
              </a:rPr>
              <a:t>寻址方式</a:t>
            </a:r>
            <a:r>
              <a:rPr lang="zh-CN" altLang="en-US" sz="2800" b="1" dirty="0">
                <a:latin typeface="+mn-ea"/>
              </a:rPr>
              <a:t>是指如何根据当前指令中所包含的信息，寻找出指令所需要的操作数（即操作数寻址方式）</a:t>
            </a:r>
            <a:endParaRPr lang="en-US" altLang="en-US" sz="2800" b="1" dirty="0">
              <a:latin typeface="+mn-ea"/>
            </a:endParaRPr>
          </a:p>
        </p:txBody>
      </p:sp>
    </p:spTree>
    <p:extLst>
      <p:ext uri="{BB962C8B-B14F-4D97-AF65-F5344CB8AC3E}">
        <p14:creationId xmlns:p14="http://schemas.microsoft.com/office/powerpoint/2010/main" val="2544563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 calcmode="lin" valueType="num">
                                      <p:cBhvr additive="base">
                                        <p:cTn id="7" dur="5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315">
                                            <p:txEl>
                                              <p:pRg st="5" end="5"/>
                                            </p:txEl>
                                          </p:spTgt>
                                        </p:tgtEl>
                                        <p:attrNameLst>
                                          <p:attrName>style.visibility</p:attrName>
                                        </p:attrNameLst>
                                      </p:cBhvr>
                                      <p:to>
                                        <p:strVal val="visible"/>
                                      </p:to>
                                    </p:set>
                                    <p:anim calcmode="lin" valueType="num">
                                      <p:cBhvr additive="base">
                                        <p:cTn id="11" dur="500" fill="hold"/>
                                        <p:tgtEl>
                                          <p:spTgt spid="13315">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3315">
                                            <p:txEl>
                                              <p:pRg st="6" end="6"/>
                                            </p:txEl>
                                          </p:spTgt>
                                        </p:tgtEl>
                                        <p:attrNameLst>
                                          <p:attrName>style.visibility</p:attrName>
                                        </p:attrNameLst>
                                      </p:cBhvr>
                                      <p:to>
                                        <p:strVal val="visible"/>
                                      </p:to>
                                    </p:set>
                                    <p:anim calcmode="lin" valueType="num">
                                      <p:cBhvr additive="base">
                                        <p:cTn id="17" dur="500" fill="hold"/>
                                        <p:tgtEl>
                                          <p:spTgt spid="13315">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3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3">
            <a:extLst>
              <a:ext uri="{FF2B5EF4-FFF2-40B4-BE49-F238E27FC236}">
                <a16:creationId xmlns:a16="http://schemas.microsoft.com/office/drawing/2014/main" id="{ED8B792F-1190-4C92-9A10-16A62538134C}"/>
              </a:ext>
            </a:extLst>
          </p:cNvPr>
          <p:cNvSpPr txBox="1">
            <a:spLocks noChangeArrowheads="1"/>
          </p:cNvSpPr>
          <p:nvPr/>
        </p:nvSpPr>
        <p:spPr bwMode="auto">
          <a:xfrm>
            <a:off x="2141539" y="565150"/>
            <a:ext cx="19462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 寻址方式</a:t>
            </a:r>
          </a:p>
        </p:txBody>
      </p:sp>
      <p:sp>
        <p:nvSpPr>
          <p:cNvPr id="23555" name="Rectangle 100">
            <a:extLst>
              <a:ext uri="{FF2B5EF4-FFF2-40B4-BE49-F238E27FC236}">
                <a16:creationId xmlns:a16="http://schemas.microsoft.com/office/drawing/2014/main" id="{95CDCE6E-03E2-4653-B4C4-28F0B549EB2A}"/>
              </a:ext>
            </a:extLst>
          </p:cNvPr>
          <p:cNvSpPr>
            <a:spLocks noChangeArrowheads="1"/>
          </p:cNvSpPr>
          <p:nvPr/>
        </p:nvSpPr>
        <p:spPr bwMode="auto">
          <a:xfrm>
            <a:off x="1770063" y="1395413"/>
            <a:ext cx="8424862" cy="511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9900CC"/>
                </a:solidFill>
                <a:latin typeface="黑体" panose="02010609060101010101" pitchFamily="49" charset="-122"/>
                <a:ea typeface="黑体" panose="02010609060101010101" pitchFamily="49" charset="-122"/>
              </a:rPr>
              <a:t>（</a:t>
            </a:r>
            <a:r>
              <a:rPr kumimoji="1" lang="en-US" altLang="zh-CN" sz="2400" b="1">
                <a:solidFill>
                  <a:srgbClr val="9900CC"/>
                </a:solidFill>
                <a:latin typeface="黑体" panose="02010609060101010101" pitchFamily="49" charset="-122"/>
                <a:ea typeface="黑体" panose="02010609060101010101" pitchFamily="49" charset="-122"/>
              </a:rPr>
              <a:t>2</a:t>
            </a:r>
            <a:r>
              <a:rPr kumimoji="1" lang="zh-CN" altLang="en-US" sz="2400" b="1">
                <a:solidFill>
                  <a:srgbClr val="9900CC"/>
                </a:solidFill>
                <a:latin typeface="黑体" panose="02010609060101010101" pitchFamily="49" charset="-122"/>
                <a:ea typeface="黑体" panose="02010609060101010101" pitchFamily="49" charset="-122"/>
              </a:rPr>
              <a:t>）寄存器寻址</a:t>
            </a:r>
            <a:endParaRPr kumimoji="1" lang="en-US" altLang="zh-CN" sz="2400" b="1">
              <a:solidFill>
                <a:srgbClr val="9900CC"/>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buFont typeface="Wingdings" panose="05000000000000000000" pitchFamily="2" charset="2"/>
              <a:buNone/>
            </a:pPr>
            <a:r>
              <a:rPr kumimoji="1" lang="zh-CN" altLang="en-US" sz="2400" b="1">
                <a:latin typeface="黑体" panose="02010609060101010101" pitchFamily="49" charset="-122"/>
                <a:ea typeface="黑体" panose="02010609060101010101" pitchFamily="49" charset="-122"/>
              </a:rPr>
              <a:t>  操作数存放在指令规定的寄存器中。指令执行时直接取出寄存器值来操作。</a:t>
            </a:r>
            <a:endParaRPr kumimoji="1" lang="en-US" altLang="zh-CN" sz="2400" b="1">
              <a:latin typeface="黑体" panose="02010609060101010101" pitchFamily="49" charset="-122"/>
              <a:ea typeface="黑体" panose="02010609060101010101" pitchFamily="49" charset="-122"/>
            </a:endParaRPr>
          </a:p>
        </p:txBody>
      </p:sp>
      <p:grpSp>
        <p:nvGrpSpPr>
          <p:cNvPr id="39" name="Group 4">
            <a:extLst>
              <a:ext uri="{FF2B5EF4-FFF2-40B4-BE49-F238E27FC236}">
                <a16:creationId xmlns:a16="http://schemas.microsoft.com/office/drawing/2014/main" id="{9EC0C676-A17E-46FF-AD8C-5748C4F01796}"/>
              </a:ext>
            </a:extLst>
          </p:cNvPr>
          <p:cNvGrpSpPr>
            <a:grpSpLocks/>
          </p:cNvGrpSpPr>
          <p:nvPr/>
        </p:nvGrpSpPr>
        <p:grpSpPr bwMode="auto">
          <a:xfrm>
            <a:off x="1343025" y="2705101"/>
            <a:ext cx="4064000" cy="3654425"/>
            <a:chOff x="3070" y="589"/>
            <a:chExt cx="2560" cy="2424"/>
          </a:xfrm>
        </p:grpSpPr>
        <p:sp>
          <p:nvSpPr>
            <p:cNvPr id="23561" name="Text Box 5">
              <a:extLst>
                <a:ext uri="{FF2B5EF4-FFF2-40B4-BE49-F238E27FC236}">
                  <a16:creationId xmlns:a16="http://schemas.microsoft.com/office/drawing/2014/main" id="{DC8C53E0-A100-4877-ABAA-78D004E45B7E}"/>
                </a:ext>
              </a:extLst>
            </p:cNvPr>
            <p:cNvSpPr txBox="1">
              <a:spLocks noChangeArrowheads="1"/>
            </p:cNvSpPr>
            <p:nvPr/>
          </p:nvSpPr>
          <p:spPr bwMode="auto">
            <a:xfrm>
              <a:off x="3871" y="589"/>
              <a:ext cx="116"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kumimoji="1" lang="zh-CN" altLang="zh-CN" sz="2000" b="1">
                <a:solidFill>
                  <a:srgbClr val="008000"/>
                </a:solidFill>
                <a:latin typeface="Times New Roman" panose="02020603050405020304" pitchFamily="18" charset="0"/>
              </a:endParaRPr>
            </a:p>
          </p:txBody>
        </p:sp>
        <p:sp>
          <p:nvSpPr>
            <p:cNvPr id="23562" name="Text Box 6">
              <a:extLst>
                <a:ext uri="{FF2B5EF4-FFF2-40B4-BE49-F238E27FC236}">
                  <a16:creationId xmlns:a16="http://schemas.microsoft.com/office/drawing/2014/main" id="{F9F3B9A9-CE04-4A7B-8FBA-8C1FA9F96674}"/>
                </a:ext>
              </a:extLst>
            </p:cNvPr>
            <p:cNvSpPr txBox="1">
              <a:spLocks noChangeArrowheads="1"/>
            </p:cNvSpPr>
            <p:nvPr/>
          </p:nvSpPr>
          <p:spPr bwMode="auto">
            <a:xfrm>
              <a:off x="3339" y="1078"/>
              <a:ext cx="1242"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2000" b="1">
                  <a:solidFill>
                    <a:srgbClr val="008000"/>
                  </a:solidFill>
                  <a:latin typeface="Times New Roman" panose="02020603050405020304" pitchFamily="18" charset="0"/>
                </a:rPr>
                <a:t>MOV  AX </a:t>
              </a:r>
              <a:r>
                <a:rPr kumimoji="1" lang="zh-CN" altLang="en-US" sz="2000" b="1">
                  <a:solidFill>
                    <a:srgbClr val="008000"/>
                  </a:solidFill>
                  <a:latin typeface="Times New Roman" panose="02020603050405020304" pitchFamily="18" charset="0"/>
                </a:rPr>
                <a:t>，</a:t>
              </a:r>
              <a:r>
                <a:rPr kumimoji="1" lang="en-US" altLang="zh-CN" sz="2000" b="1">
                  <a:solidFill>
                    <a:srgbClr val="008000"/>
                  </a:solidFill>
                  <a:latin typeface="Times New Roman" panose="02020603050405020304" pitchFamily="18" charset="0"/>
                </a:rPr>
                <a:t>BX</a:t>
              </a:r>
            </a:p>
          </p:txBody>
        </p:sp>
        <p:sp>
          <p:nvSpPr>
            <p:cNvPr id="23563" name="Text Box 7">
              <a:extLst>
                <a:ext uri="{FF2B5EF4-FFF2-40B4-BE49-F238E27FC236}">
                  <a16:creationId xmlns:a16="http://schemas.microsoft.com/office/drawing/2014/main" id="{88311A69-4D16-435D-A7AC-AAD496534EE6}"/>
                </a:ext>
              </a:extLst>
            </p:cNvPr>
            <p:cNvSpPr txBox="1">
              <a:spLocks noChangeArrowheads="1"/>
            </p:cNvSpPr>
            <p:nvPr/>
          </p:nvSpPr>
          <p:spPr bwMode="auto">
            <a:xfrm>
              <a:off x="3070" y="1343"/>
              <a:ext cx="2417"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2000" b="1">
                  <a:solidFill>
                    <a:srgbClr val="008000"/>
                  </a:solidFill>
                  <a:latin typeface="Times New Roman" panose="02020603050405020304" pitchFamily="18" charset="0"/>
                </a:rPr>
                <a:t>     </a:t>
              </a:r>
              <a:r>
                <a:rPr kumimoji="1" lang="zh-CN" altLang="en-US" sz="2000" b="1">
                  <a:solidFill>
                    <a:srgbClr val="008000"/>
                  </a:solidFill>
                  <a:latin typeface="Times New Roman" panose="02020603050405020304" pitchFamily="18" charset="0"/>
                </a:rPr>
                <a:t>若 </a:t>
              </a:r>
              <a:r>
                <a:rPr kumimoji="1" lang="en-US" altLang="zh-CN" sz="2000" b="1">
                  <a:solidFill>
                    <a:srgbClr val="008000"/>
                  </a:solidFill>
                  <a:latin typeface="Times New Roman" panose="02020603050405020304" pitchFamily="18" charset="0"/>
                </a:rPr>
                <a:t>AX = 1234H</a:t>
              </a:r>
              <a:r>
                <a:rPr kumimoji="1" lang="zh-CN" altLang="en-US" sz="2000" b="1">
                  <a:solidFill>
                    <a:srgbClr val="008000"/>
                  </a:solidFill>
                  <a:latin typeface="Times New Roman" panose="02020603050405020304" pitchFamily="18" charset="0"/>
                </a:rPr>
                <a:t>，</a:t>
              </a:r>
              <a:r>
                <a:rPr kumimoji="1" lang="en-US" altLang="zh-CN" sz="2000" b="1">
                  <a:solidFill>
                    <a:srgbClr val="008000"/>
                  </a:solidFill>
                  <a:latin typeface="Times New Roman" panose="02020603050405020304" pitchFamily="18" charset="0"/>
                </a:rPr>
                <a:t>BX =  4567H</a:t>
              </a:r>
            </a:p>
          </p:txBody>
        </p:sp>
        <p:grpSp>
          <p:nvGrpSpPr>
            <p:cNvPr id="23564" name="Group 8">
              <a:extLst>
                <a:ext uri="{FF2B5EF4-FFF2-40B4-BE49-F238E27FC236}">
                  <a16:creationId xmlns:a16="http://schemas.microsoft.com/office/drawing/2014/main" id="{E659AB95-06CA-4234-ADC5-289C1ACFA2DA}"/>
                </a:ext>
              </a:extLst>
            </p:cNvPr>
            <p:cNvGrpSpPr>
              <a:grpSpLocks/>
            </p:cNvGrpSpPr>
            <p:nvPr/>
          </p:nvGrpSpPr>
          <p:grpSpPr bwMode="auto">
            <a:xfrm>
              <a:off x="3425" y="1725"/>
              <a:ext cx="2205" cy="1288"/>
              <a:chOff x="3258" y="1521"/>
              <a:chExt cx="2205" cy="1288"/>
            </a:xfrm>
          </p:grpSpPr>
          <p:sp>
            <p:nvSpPr>
              <p:cNvPr id="23565" name="Rectangle 9">
                <a:extLst>
                  <a:ext uri="{FF2B5EF4-FFF2-40B4-BE49-F238E27FC236}">
                    <a16:creationId xmlns:a16="http://schemas.microsoft.com/office/drawing/2014/main" id="{C4D05884-916C-4847-BFB0-7794873EE168}"/>
                  </a:ext>
                </a:extLst>
              </p:cNvPr>
              <p:cNvSpPr>
                <a:spLocks noChangeArrowheads="1"/>
              </p:cNvSpPr>
              <p:nvPr/>
            </p:nvSpPr>
            <p:spPr bwMode="auto">
              <a:xfrm>
                <a:off x="3264" y="1776"/>
                <a:ext cx="768" cy="28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1600" b="1">
                    <a:solidFill>
                      <a:srgbClr val="008000"/>
                    </a:solidFill>
                    <a:latin typeface="Times New Roman" panose="02020603050405020304" pitchFamily="18" charset="0"/>
                  </a:rPr>
                  <a:t>4567H</a:t>
                </a:r>
              </a:p>
            </p:txBody>
          </p:sp>
          <p:sp>
            <p:nvSpPr>
              <p:cNvPr id="23566" name="Rectangle 10">
                <a:extLst>
                  <a:ext uri="{FF2B5EF4-FFF2-40B4-BE49-F238E27FC236}">
                    <a16:creationId xmlns:a16="http://schemas.microsoft.com/office/drawing/2014/main" id="{8F7B1AEC-2B52-4B75-BA9F-BBF2C9CDE45A}"/>
                  </a:ext>
                </a:extLst>
              </p:cNvPr>
              <p:cNvSpPr>
                <a:spLocks noChangeArrowheads="1"/>
              </p:cNvSpPr>
              <p:nvPr/>
            </p:nvSpPr>
            <p:spPr bwMode="auto">
              <a:xfrm>
                <a:off x="4320" y="1776"/>
                <a:ext cx="720" cy="28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1600" b="1">
                    <a:solidFill>
                      <a:srgbClr val="008000"/>
                    </a:solidFill>
                    <a:latin typeface="Times New Roman" panose="02020603050405020304" pitchFamily="18" charset="0"/>
                  </a:rPr>
                  <a:t>4567H</a:t>
                </a:r>
              </a:p>
            </p:txBody>
          </p:sp>
          <p:sp>
            <p:nvSpPr>
              <p:cNvPr id="23567" name="Line 11">
                <a:extLst>
                  <a:ext uri="{FF2B5EF4-FFF2-40B4-BE49-F238E27FC236}">
                    <a16:creationId xmlns:a16="http://schemas.microsoft.com/office/drawing/2014/main" id="{4AE12ABF-3A80-4348-BC8F-342160AA9B26}"/>
                  </a:ext>
                </a:extLst>
              </p:cNvPr>
              <p:cNvSpPr>
                <a:spLocks noChangeShapeType="1"/>
              </p:cNvSpPr>
              <p:nvPr/>
            </p:nvSpPr>
            <p:spPr bwMode="auto">
              <a:xfrm>
                <a:off x="4704" y="2064"/>
                <a:ext cx="0" cy="384"/>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3568" name="Line 12">
                <a:extLst>
                  <a:ext uri="{FF2B5EF4-FFF2-40B4-BE49-F238E27FC236}">
                    <a16:creationId xmlns:a16="http://schemas.microsoft.com/office/drawing/2014/main" id="{D15E3CBE-E13E-47BD-9C6B-5F144A511AE4}"/>
                  </a:ext>
                </a:extLst>
              </p:cNvPr>
              <p:cNvSpPr>
                <a:spLocks noChangeShapeType="1"/>
              </p:cNvSpPr>
              <p:nvPr/>
            </p:nvSpPr>
            <p:spPr bwMode="auto">
              <a:xfrm flipH="1">
                <a:off x="3696" y="2448"/>
                <a:ext cx="1008"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3569" name="Line 13">
                <a:extLst>
                  <a:ext uri="{FF2B5EF4-FFF2-40B4-BE49-F238E27FC236}">
                    <a16:creationId xmlns:a16="http://schemas.microsoft.com/office/drawing/2014/main" id="{8D6F94D5-18A9-4F9D-BCD1-9C3CDDD03A1D}"/>
                  </a:ext>
                </a:extLst>
              </p:cNvPr>
              <p:cNvSpPr>
                <a:spLocks noChangeShapeType="1"/>
              </p:cNvSpPr>
              <p:nvPr/>
            </p:nvSpPr>
            <p:spPr bwMode="auto">
              <a:xfrm flipV="1">
                <a:off x="3696" y="2064"/>
                <a:ext cx="0" cy="384"/>
              </a:xfrm>
              <a:prstGeom prst="line">
                <a:avLst/>
              </a:prstGeom>
              <a:noFill/>
              <a:ln w="381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3570" name="Text Box 14">
                <a:extLst>
                  <a:ext uri="{FF2B5EF4-FFF2-40B4-BE49-F238E27FC236}">
                    <a16:creationId xmlns:a16="http://schemas.microsoft.com/office/drawing/2014/main" id="{66FDF589-DC42-415D-B655-FDAECF9E3CB6}"/>
                  </a:ext>
                </a:extLst>
              </p:cNvPr>
              <p:cNvSpPr txBox="1">
                <a:spLocks noChangeArrowheads="1"/>
              </p:cNvSpPr>
              <p:nvPr/>
            </p:nvSpPr>
            <p:spPr bwMode="auto">
              <a:xfrm>
                <a:off x="3258" y="1568"/>
                <a:ext cx="49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1600" b="1">
                    <a:solidFill>
                      <a:srgbClr val="008000"/>
                    </a:solidFill>
                    <a:latin typeface="Times New Roman" panose="02020603050405020304" pitchFamily="18" charset="0"/>
                  </a:rPr>
                  <a:t>      AX</a:t>
                </a:r>
              </a:p>
            </p:txBody>
          </p:sp>
          <p:sp>
            <p:nvSpPr>
              <p:cNvPr id="23571" name="Text Box 15">
                <a:extLst>
                  <a:ext uri="{FF2B5EF4-FFF2-40B4-BE49-F238E27FC236}">
                    <a16:creationId xmlns:a16="http://schemas.microsoft.com/office/drawing/2014/main" id="{F0883F8E-27AC-4F94-A51A-54D76252B2C8}"/>
                  </a:ext>
                </a:extLst>
              </p:cNvPr>
              <p:cNvSpPr txBox="1">
                <a:spLocks noChangeArrowheads="1"/>
              </p:cNvSpPr>
              <p:nvPr/>
            </p:nvSpPr>
            <p:spPr bwMode="auto">
              <a:xfrm>
                <a:off x="4414" y="1521"/>
                <a:ext cx="29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1600" b="1">
                    <a:solidFill>
                      <a:srgbClr val="008000"/>
                    </a:solidFill>
                    <a:latin typeface="Times New Roman" panose="02020603050405020304" pitchFamily="18" charset="0"/>
                  </a:rPr>
                  <a:t>BX</a:t>
                </a:r>
              </a:p>
            </p:txBody>
          </p:sp>
          <p:sp>
            <p:nvSpPr>
              <p:cNvPr id="23572" name="Text Box 16">
                <a:extLst>
                  <a:ext uri="{FF2B5EF4-FFF2-40B4-BE49-F238E27FC236}">
                    <a16:creationId xmlns:a16="http://schemas.microsoft.com/office/drawing/2014/main" id="{8D43F20E-D9D2-4497-8E6F-A50DC2DBA060}"/>
                  </a:ext>
                </a:extLst>
              </p:cNvPr>
              <p:cNvSpPr txBox="1">
                <a:spLocks noChangeArrowheads="1"/>
              </p:cNvSpPr>
              <p:nvPr/>
            </p:nvSpPr>
            <p:spPr bwMode="auto">
              <a:xfrm>
                <a:off x="3258" y="2584"/>
                <a:ext cx="2205"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1600" b="1">
                    <a:solidFill>
                      <a:srgbClr val="008000"/>
                    </a:solidFill>
                    <a:latin typeface="Times New Roman" panose="02020603050405020304" pitchFamily="18" charset="0"/>
                  </a:rPr>
                  <a:t>操作数包含在</a:t>
                </a:r>
                <a:r>
                  <a:rPr kumimoji="1" lang="en-US" altLang="zh-CN" sz="1600" b="1">
                    <a:solidFill>
                      <a:srgbClr val="008000"/>
                    </a:solidFill>
                    <a:latin typeface="Times New Roman" panose="02020603050405020304" pitchFamily="18" charset="0"/>
                  </a:rPr>
                  <a:t>CPU</a:t>
                </a:r>
                <a:r>
                  <a:rPr kumimoji="1" lang="zh-CN" altLang="en-US" sz="1600" b="1">
                    <a:solidFill>
                      <a:srgbClr val="008000"/>
                    </a:solidFill>
                    <a:latin typeface="Times New Roman" panose="02020603050405020304" pitchFamily="18" charset="0"/>
                  </a:rPr>
                  <a:t>的内部寄存器中。</a:t>
                </a:r>
              </a:p>
            </p:txBody>
          </p:sp>
        </p:grpSp>
      </p:grpSp>
      <p:sp>
        <p:nvSpPr>
          <p:cNvPr id="2" name="矩形 1">
            <a:extLst>
              <a:ext uri="{FF2B5EF4-FFF2-40B4-BE49-F238E27FC236}">
                <a16:creationId xmlns:a16="http://schemas.microsoft.com/office/drawing/2014/main" id="{E87CE74E-6685-4A65-BA96-84EC268CFC22}"/>
              </a:ext>
            </a:extLst>
          </p:cNvPr>
          <p:cNvSpPr>
            <a:spLocks noChangeArrowheads="1"/>
          </p:cNvSpPr>
          <p:nvPr/>
        </p:nvSpPr>
        <p:spPr bwMode="auto">
          <a:xfrm>
            <a:off x="2208213" y="2840039"/>
            <a:ext cx="3103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r>
              <a:rPr lang="en-US" altLang="zh-CN" sz="2800">
                <a:solidFill>
                  <a:srgbClr val="008000"/>
                </a:solidFill>
                <a:latin typeface="华文楷体" panose="02010600040101010101" pitchFamily="2" charset="-122"/>
                <a:ea typeface="华文楷体" panose="02010600040101010101" pitchFamily="2" charset="-122"/>
              </a:rPr>
              <a:t>8086</a:t>
            </a:r>
            <a:r>
              <a:rPr lang="zh-CN" altLang="en-US" sz="2800">
                <a:solidFill>
                  <a:srgbClr val="008000"/>
                </a:solidFill>
                <a:latin typeface="华文楷体" panose="02010600040101010101" pitchFamily="2" charset="-122"/>
                <a:ea typeface="华文楷体" panose="02010600040101010101" pitchFamily="2" charset="-122"/>
              </a:rPr>
              <a:t>举例</a:t>
            </a:r>
            <a:endParaRPr lang="zh-CN" altLang="en-US"/>
          </a:p>
        </p:txBody>
      </p:sp>
      <p:sp>
        <p:nvSpPr>
          <p:cNvPr id="18" name="object 2">
            <a:extLst>
              <a:ext uri="{FF2B5EF4-FFF2-40B4-BE49-F238E27FC236}">
                <a16:creationId xmlns:a16="http://schemas.microsoft.com/office/drawing/2014/main" id="{84EC3585-4D89-43CC-A251-61DA40F3F4CF}"/>
              </a:ext>
            </a:extLst>
          </p:cNvPr>
          <p:cNvSpPr txBox="1">
            <a:spLocks noChangeArrowheads="1"/>
          </p:cNvSpPr>
          <p:nvPr/>
        </p:nvSpPr>
        <p:spPr bwMode="auto">
          <a:xfrm>
            <a:off x="5880100" y="3841751"/>
            <a:ext cx="2216150" cy="105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47000"/>
              </a:lnSpc>
              <a:spcBef>
                <a:spcPts val="100"/>
              </a:spcBef>
            </a:pPr>
            <a:r>
              <a:rPr lang="zh-CN" altLang="zh-CN" sz="2400" b="1">
                <a:solidFill>
                  <a:srgbClr val="0000FF"/>
                </a:solidFill>
                <a:latin typeface="Courier New" panose="02070309020205020404" pitchFamily="49" charset="0"/>
                <a:cs typeface="Courier New" panose="02070309020205020404" pitchFamily="49" charset="0"/>
              </a:rPr>
              <a:t>MOV R1,R2  SUB R0,R1,R2</a:t>
            </a:r>
            <a:endParaRPr lang="zh-CN" altLang="zh-CN" sz="2400">
              <a:latin typeface="Courier New" panose="02070309020205020404" pitchFamily="49" charset="0"/>
              <a:cs typeface="Courier New" panose="02070309020205020404" pitchFamily="49" charset="0"/>
            </a:endParaRPr>
          </a:p>
        </p:txBody>
      </p:sp>
      <p:sp>
        <p:nvSpPr>
          <p:cNvPr id="19" name="object 3">
            <a:extLst>
              <a:ext uri="{FF2B5EF4-FFF2-40B4-BE49-F238E27FC236}">
                <a16:creationId xmlns:a16="http://schemas.microsoft.com/office/drawing/2014/main" id="{EACB2980-BBE0-4B3A-AEE2-5B9F6C9A99F6}"/>
              </a:ext>
            </a:extLst>
          </p:cNvPr>
          <p:cNvSpPr txBox="1">
            <a:spLocks noChangeArrowheads="1"/>
          </p:cNvSpPr>
          <p:nvPr/>
        </p:nvSpPr>
        <p:spPr bwMode="auto">
          <a:xfrm>
            <a:off x="8112126" y="3767139"/>
            <a:ext cx="2468563"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84785"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450"/>
              </a:spcBef>
            </a:pPr>
            <a:r>
              <a:rPr lang="zh-CN" altLang="zh-CN" sz="2400" b="1">
                <a:latin typeface="Courier New" panose="02070309020205020404" pitchFamily="49" charset="0"/>
                <a:cs typeface="Courier New" panose="02070309020205020404" pitchFamily="49" charset="0"/>
              </a:rPr>
              <a:t>;</a:t>
            </a:r>
            <a:r>
              <a:rPr lang="zh-CN" altLang="zh-CN" sz="2400">
                <a:latin typeface="Noto Sans CJK JP Regular"/>
                <a:ea typeface="Noto Sans CJK JP Regular"/>
                <a:cs typeface="Noto Sans CJK JP Regular"/>
              </a:rPr>
              <a:t>将</a:t>
            </a:r>
            <a:r>
              <a:rPr lang="zh-CN" altLang="zh-CN" sz="2400" b="1">
                <a:latin typeface="Courier New" panose="02070309020205020404" pitchFamily="49" charset="0"/>
                <a:cs typeface="Courier New" panose="02070309020205020404" pitchFamily="49" charset="0"/>
              </a:rPr>
              <a:t>R2</a:t>
            </a:r>
            <a:r>
              <a:rPr lang="zh-CN" altLang="zh-CN" sz="2400">
                <a:latin typeface="Noto Sans CJK JP Regular"/>
                <a:ea typeface="Noto Sans CJK JP Regular"/>
                <a:cs typeface="Noto Sans CJK JP Regular"/>
              </a:rPr>
              <a:t>的值存入</a:t>
            </a:r>
            <a:r>
              <a:rPr lang="zh-CN" altLang="zh-CN" sz="2400" b="1">
                <a:latin typeface="Courier New" panose="02070309020205020404" pitchFamily="49" charset="0"/>
                <a:cs typeface="Courier New" panose="02070309020205020404" pitchFamily="49" charset="0"/>
              </a:rPr>
              <a:t>R1</a:t>
            </a:r>
            <a:endParaRPr lang="zh-CN" altLang="zh-CN" sz="2400">
              <a:latin typeface="Courier New" panose="02070309020205020404" pitchFamily="49" charset="0"/>
              <a:cs typeface="Courier New" panose="02070309020205020404" pitchFamily="49" charset="0"/>
            </a:endParaRPr>
          </a:p>
          <a:p>
            <a:pPr eaLnBrk="1" hangingPunct="1">
              <a:spcBef>
                <a:spcPts val="1350"/>
              </a:spcBef>
            </a:pPr>
            <a:r>
              <a:rPr lang="zh-CN" altLang="zh-CN" sz="2400" b="1">
                <a:latin typeface="Courier New" panose="02070309020205020404" pitchFamily="49" charset="0"/>
                <a:cs typeface="Courier New" panose="02070309020205020404" pitchFamily="49" charset="0"/>
              </a:rPr>
              <a:t>;R1-R2→R0</a:t>
            </a:r>
            <a:endParaRPr lang="zh-CN" altLang="zh-CN" sz="2400">
              <a:latin typeface="Courier New" panose="02070309020205020404" pitchFamily="49" charset="0"/>
              <a:cs typeface="Courier New" panose="02070309020205020404" pitchFamily="49" charset="0"/>
            </a:endParaRPr>
          </a:p>
        </p:txBody>
      </p:sp>
      <p:sp>
        <p:nvSpPr>
          <p:cNvPr id="20" name="矩形 19">
            <a:extLst>
              <a:ext uri="{FF2B5EF4-FFF2-40B4-BE49-F238E27FC236}">
                <a16:creationId xmlns:a16="http://schemas.microsoft.com/office/drawing/2014/main" id="{54AD8CE3-F959-4C8E-BF71-EAA2014D767F}"/>
              </a:ext>
            </a:extLst>
          </p:cNvPr>
          <p:cNvSpPr>
            <a:spLocks noChangeArrowheads="1"/>
          </p:cNvSpPr>
          <p:nvPr/>
        </p:nvSpPr>
        <p:spPr bwMode="auto">
          <a:xfrm>
            <a:off x="5983288" y="2949575"/>
            <a:ext cx="31035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r>
              <a:rPr lang="en-US" altLang="zh-CN" sz="2800">
                <a:solidFill>
                  <a:srgbClr val="0000FF"/>
                </a:solidFill>
                <a:latin typeface="华文楷体" panose="02010600040101010101" pitchFamily="2" charset="-122"/>
                <a:ea typeface="华文楷体" panose="02010600040101010101" pitchFamily="2" charset="-122"/>
              </a:rPr>
              <a:t>ARM</a:t>
            </a:r>
            <a:r>
              <a:rPr lang="zh-CN" altLang="en-US" sz="2800">
                <a:solidFill>
                  <a:srgbClr val="0000FF"/>
                </a:solidFill>
                <a:latin typeface="华文楷体" panose="02010600040101010101" pitchFamily="2" charset="-122"/>
                <a:ea typeface="华文楷体" panose="02010600040101010101" pitchFamily="2" charset="-122"/>
              </a:rPr>
              <a:t>举例</a:t>
            </a:r>
            <a:endParaRPr lang="zh-CN" altLang="en-US">
              <a:solidFill>
                <a:srgbClr val="0000FF"/>
              </a:solidFill>
            </a:endParaRPr>
          </a:p>
        </p:txBody>
      </p:sp>
    </p:spTree>
    <p:extLst>
      <p:ext uri="{BB962C8B-B14F-4D97-AF65-F5344CB8AC3E}">
        <p14:creationId xmlns:p14="http://schemas.microsoft.com/office/powerpoint/2010/main" val="247432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P spid="2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a:extLst>
              <a:ext uri="{FF2B5EF4-FFF2-40B4-BE49-F238E27FC236}">
                <a16:creationId xmlns:a16="http://schemas.microsoft.com/office/drawing/2014/main" id="{D673B1B7-34DE-483D-BCE1-3D48B41C9EA6}"/>
              </a:ext>
            </a:extLst>
          </p:cNvPr>
          <p:cNvSpPr txBox="1">
            <a:spLocks noChangeArrowheads="1"/>
          </p:cNvSpPr>
          <p:nvPr/>
        </p:nvSpPr>
        <p:spPr bwMode="auto">
          <a:xfrm>
            <a:off x="2198689" y="565150"/>
            <a:ext cx="18319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寻址方式</a:t>
            </a:r>
          </a:p>
        </p:txBody>
      </p:sp>
      <p:sp>
        <p:nvSpPr>
          <p:cNvPr id="24579" name="Rectangle 100">
            <a:extLst>
              <a:ext uri="{FF2B5EF4-FFF2-40B4-BE49-F238E27FC236}">
                <a16:creationId xmlns:a16="http://schemas.microsoft.com/office/drawing/2014/main" id="{1E7AF1FC-0060-44AA-97E0-1694AE0658A4}"/>
              </a:ext>
            </a:extLst>
          </p:cNvPr>
          <p:cNvSpPr>
            <a:spLocks noChangeArrowheads="1"/>
          </p:cNvSpPr>
          <p:nvPr/>
        </p:nvSpPr>
        <p:spPr bwMode="auto">
          <a:xfrm>
            <a:off x="1774825" y="1557338"/>
            <a:ext cx="84264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9900CC"/>
                </a:solidFill>
                <a:latin typeface="黑体" panose="02010609060101010101" pitchFamily="49" charset="-122"/>
                <a:ea typeface="黑体" panose="02010609060101010101" pitchFamily="49" charset="-122"/>
              </a:rPr>
              <a:t>（</a:t>
            </a:r>
            <a:r>
              <a:rPr kumimoji="1" lang="en-US" altLang="zh-CN" sz="2400" b="1">
                <a:solidFill>
                  <a:srgbClr val="9900CC"/>
                </a:solidFill>
                <a:latin typeface="黑体" panose="02010609060101010101" pitchFamily="49" charset="-122"/>
                <a:ea typeface="黑体" panose="02010609060101010101" pitchFamily="49" charset="-122"/>
              </a:rPr>
              <a:t>3</a:t>
            </a:r>
            <a:r>
              <a:rPr kumimoji="1" lang="zh-CN" altLang="en-US" sz="2400" b="1">
                <a:solidFill>
                  <a:srgbClr val="9900CC"/>
                </a:solidFill>
                <a:latin typeface="黑体" panose="02010609060101010101" pitchFamily="49" charset="-122"/>
                <a:ea typeface="黑体" panose="02010609060101010101" pitchFamily="49" charset="-122"/>
              </a:rPr>
              <a:t>）寄存器间接寻址</a:t>
            </a:r>
            <a:endParaRPr kumimoji="1" lang="en-US" altLang="zh-CN" sz="2400" b="1">
              <a:solidFill>
                <a:srgbClr val="9900CC"/>
              </a:solidFill>
              <a:latin typeface="黑体" panose="02010609060101010101" pitchFamily="49" charset="-122"/>
              <a:ea typeface="黑体" panose="02010609060101010101" pitchFamily="49" charset="-122"/>
            </a:endParaRPr>
          </a:p>
          <a:p>
            <a:pPr eaLnBrk="1" hangingPunct="1">
              <a:lnSpc>
                <a:spcPct val="150000"/>
              </a:lnSpc>
              <a:spcBef>
                <a:spcPct val="20000"/>
              </a:spcBef>
              <a:buClr>
                <a:schemeClr val="tx2"/>
              </a:buClr>
              <a:buSzPct val="160000"/>
              <a:buFont typeface="Wingdings" panose="05000000000000000000" pitchFamily="2" charset="2"/>
              <a:buNone/>
            </a:pPr>
            <a:r>
              <a:rPr kumimoji="1" lang="zh-CN" altLang="en-US" sz="2400" b="1">
                <a:latin typeface="黑体" panose="02010609060101010101" pitchFamily="49" charset="-122"/>
                <a:ea typeface="黑体" panose="02010609060101010101" pitchFamily="49" charset="-122"/>
              </a:rPr>
              <a:t>    所需的操作数保存在寄存器指定地址的存储单元中，即寄存器为操作数的地址指针。 </a:t>
            </a:r>
            <a:endParaRPr kumimoji="1" lang="en-US" altLang="zh-CN" sz="2400" b="1">
              <a:latin typeface="黑体" panose="02010609060101010101" pitchFamily="49" charset="-122"/>
              <a:ea typeface="黑体" panose="02010609060101010101" pitchFamily="49" charset="-122"/>
            </a:endParaRPr>
          </a:p>
          <a:p>
            <a:pPr eaLnBrk="1" hangingPunct="1">
              <a:spcBef>
                <a:spcPct val="20000"/>
              </a:spcBef>
              <a:buClr>
                <a:schemeClr val="tx2"/>
              </a:buClr>
              <a:buSzPct val="160000"/>
              <a:buFont typeface="Wingdings" panose="05000000000000000000" pitchFamily="2" charset="2"/>
              <a:buNone/>
            </a:pPr>
            <a:r>
              <a:rPr kumimoji="1" lang="en-US" altLang="zh-CN" sz="2400" b="1">
                <a:solidFill>
                  <a:srgbClr val="008000"/>
                </a:solidFill>
                <a:latin typeface="黑体" panose="02010609060101010101" pitchFamily="49" charset="-122"/>
                <a:ea typeface="黑体" panose="02010609060101010101" pitchFamily="49" charset="-122"/>
              </a:rPr>
              <a:t>  </a:t>
            </a:r>
            <a:endParaRPr kumimoji="1" lang="en-US" altLang="zh-CN" sz="2400" b="1">
              <a:latin typeface="黑体" panose="02010609060101010101" pitchFamily="49" charset="-122"/>
              <a:ea typeface="黑体" panose="02010609060101010101" pitchFamily="49" charset="-122"/>
            </a:endParaRPr>
          </a:p>
        </p:txBody>
      </p:sp>
      <p:sp>
        <p:nvSpPr>
          <p:cNvPr id="24580" name="矩形 3">
            <a:extLst>
              <a:ext uri="{FF2B5EF4-FFF2-40B4-BE49-F238E27FC236}">
                <a16:creationId xmlns:a16="http://schemas.microsoft.com/office/drawing/2014/main" id="{C99ACF86-C130-4AA6-9884-D5BD4E4B1C67}"/>
              </a:ext>
            </a:extLst>
          </p:cNvPr>
          <p:cNvSpPr>
            <a:spLocks noChangeArrowheads="1"/>
          </p:cNvSpPr>
          <p:nvPr/>
        </p:nvSpPr>
        <p:spPr bwMode="auto">
          <a:xfrm>
            <a:off x="1754188" y="3054351"/>
            <a:ext cx="820896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Franklin Gothic Book" panose="020B0503020102020204" pitchFamily="34" charset="0"/>
                <a:ea typeface="宋体" panose="02010600030101010101" pitchFamily="2" charset="-122"/>
              </a:defRPr>
            </a:lvl1pPr>
            <a:lvl2pPr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lvl="1" eaLnBrk="1" hangingPunct="1">
              <a:lnSpc>
                <a:spcPct val="150000"/>
              </a:lnSpc>
            </a:pPr>
            <a:r>
              <a:rPr lang="zh-CN" altLang="en-US" sz="2800">
                <a:latin typeface="华文楷体" panose="02010600040101010101" pitchFamily="2" charset="-122"/>
                <a:ea typeface="华文楷体" panose="02010600040101010101" pitchFamily="2" charset="-122"/>
              </a:rPr>
              <a:t>例如：</a:t>
            </a:r>
            <a:endParaRPr lang="en-US" altLang="zh-CN" sz="2800">
              <a:latin typeface="华文楷体" panose="02010600040101010101" pitchFamily="2" charset="-122"/>
              <a:ea typeface="华文楷体" panose="02010600040101010101" pitchFamily="2" charset="-122"/>
            </a:endParaRPr>
          </a:p>
          <a:p>
            <a:pPr lvl="1" eaLnBrk="1" hangingPunct="1">
              <a:lnSpc>
                <a:spcPct val="150000"/>
              </a:lnSpc>
            </a:pPr>
            <a:r>
              <a:rPr lang="zh-CN" altLang="en-US" sz="2800">
                <a:solidFill>
                  <a:srgbClr val="008000"/>
                </a:solidFill>
                <a:latin typeface="华文楷体" panose="02010600040101010101" pitchFamily="2" charset="-122"/>
                <a:ea typeface="华文楷体" panose="02010600040101010101" pitchFamily="2" charset="-122"/>
              </a:rPr>
              <a:t>在</a:t>
            </a:r>
            <a:r>
              <a:rPr lang="en-US" altLang="zh-CN" sz="2800">
                <a:solidFill>
                  <a:srgbClr val="008000"/>
                </a:solidFill>
                <a:latin typeface="华文楷体" panose="02010600040101010101" pitchFamily="2" charset="-122"/>
                <a:ea typeface="华文楷体" panose="02010600040101010101" pitchFamily="2" charset="-122"/>
              </a:rPr>
              <a:t>8086</a:t>
            </a:r>
            <a:r>
              <a:rPr lang="zh-CN" altLang="en-US" sz="2800">
                <a:solidFill>
                  <a:srgbClr val="008000"/>
                </a:solidFill>
                <a:latin typeface="华文楷体" panose="02010600040101010101" pitchFamily="2" charset="-122"/>
                <a:ea typeface="华文楷体" panose="02010600040101010101" pitchFamily="2" charset="-122"/>
              </a:rPr>
              <a:t>中，</a:t>
            </a:r>
            <a:r>
              <a:rPr lang="en-US" altLang="en-US" sz="2800">
                <a:solidFill>
                  <a:srgbClr val="008000"/>
                </a:solidFill>
                <a:latin typeface="华文楷体" panose="02010600040101010101" pitchFamily="2" charset="-122"/>
                <a:ea typeface="华文楷体" panose="02010600040101010101" pitchFamily="2" charset="-122"/>
              </a:rPr>
              <a:t>MOV  AL，[BX] ;  </a:t>
            </a:r>
            <a:endParaRPr lang="en-US" altLang="en-US" sz="2800">
              <a:latin typeface="华文楷体" panose="02010600040101010101" pitchFamily="2" charset="-122"/>
              <a:ea typeface="华文楷体" panose="02010600040101010101" pitchFamily="2" charset="-122"/>
            </a:endParaRPr>
          </a:p>
          <a:p>
            <a:pPr lvl="1" eaLnBrk="1" hangingPunct="1">
              <a:lnSpc>
                <a:spcPct val="150000"/>
              </a:lnSpc>
            </a:pPr>
            <a:r>
              <a:rPr lang="zh-CN" altLang="en-US" sz="2800">
                <a:solidFill>
                  <a:srgbClr val="0000FF"/>
                </a:solidFill>
                <a:latin typeface="华文楷体" panose="02010600040101010101" pitchFamily="2" charset="-122"/>
                <a:ea typeface="华文楷体" panose="02010600040101010101" pitchFamily="2" charset="-122"/>
              </a:rPr>
              <a:t>在</a:t>
            </a:r>
            <a:r>
              <a:rPr lang="en-US" altLang="zh-CN" sz="2800">
                <a:solidFill>
                  <a:srgbClr val="0000FF"/>
                </a:solidFill>
                <a:latin typeface="华文楷体" panose="02010600040101010101" pitchFamily="2" charset="-122"/>
                <a:ea typeface="华文楷体" panose="02010600040101010101" pitchFamily="2" charset="-122"/>
              </a:rPr>
              <a:t>ARM</a:t>
            </a:r>
            <a:r>
              <a:rPr lang="zh-CN" altLang="en-US" sz="2800">
                <a:solidFill>
                  <a:srgbClr val="0000FF"/>
                </a:solidFill>
                <a:latin typeface="华文楷体" panose="02010600040101010101" pitchFamily="2" charset="-122"/>
                <a:ea typeface="华文楷体" panose="02010600040101010101" pitchFamily="2" charset="-122"/>
              </a:rPr>
              <a:t>中，</a:t>
            </a:r>
            <a:r>
              <a:rPr lang="en-US" altLang="zh-CN" sz="2800">
                <a:solidFill>
                  <a:srgbClr val="0000FF"/>
                </a:solidFill>
                <a:latin typeface="华文楷体" panose="02010600040101010101" pitchFamily="2" charset="-122"/>
                <a:ea typeface="华文楷体" panose="02010600040101010101" pitchFamily="2" charset="-122"/>
              </a:rPr>
              <a:t> LDR R1,[R2] </a:t>
            </a:r>
            <a:r>
              <a:rPr lang="zh-CN" altLang="en-US" sz="2800">
                <a:solidFill>
                  <a:srgbClr val="0000FF"/>
                </a:solidFill>
                <a:latin typeface="华文楷体" panose="02010600040101010101" pitchFamily="2" charset="-122"/>
                <a:ea typeface="华文楷体" panose="02010600040101010101" pitchFamily="2" charset="-122"/>
              </a:rPr>
              <a:t>；</a:t>
            </a:r>
            <a:r>
              <a:rPr lang="en-US" altLang="en-US" sz="2800">
                <a:latin typeface="华文楷体" panose="02010600040101010101" pitchFamily="2" charset="-122"/>
                <a:ea typeface="华文楷体" panose="02010600040101010101" pitchFamily="2" charset="-122"/>
              </a:rPr>
              <a:t> [R2]→R1</a:t>
            </a:r>
            <a:endParaRPr lang="en-US" altLang="zh-CN" sz="28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986724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3">
            <a:extLst>
              <a:ext uri="{FF2B5EF4-FFF2-40B4-BE49-F238E27FC236}">
                <a16:creationId xmlns:a16="http://schemas.microsoft.com/office/drawing/2014/main" id="{A102D6EE-C2BE-4EE0-8EA5-664015D5FC90}"/>
              </a:ext>
            </a:extLst>
          </p:cNvPr>
          <p:cNvSpPr txBox="1">
            <a:spLocks noChangeArrowheads="1"/>
          </p:cNvSpPr>
          <p:nvPr/>
        </p:nvSpPr>
        <p:spPr bwMode="auto">
          <a:xfrm>
            <a:off x="2198689" y="565150"/>
            <a:ext cx="18319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寻址方式</a:t>
            </a:r>
          </a:p>
        </p:txBody>
      </p:sp>
      <p:sp>
        <p:nvSpPr>
          <p:cNvPr id="25603" name="Rectangle 100">
            <a:extLst>
              <a:ext uri="{FF2B5EF4-FFF2-40B4-BE49-F238E27FC236}">
                <a16:creationId xmlns:a16="http://schemas.microsoft.com/office/drawing/2014/main" id="{85B4E7E3-1A0F-4784-B077-BAE73ECFF1BB}"/>
              </a:ext>
            </a:extLst>
          </p:cNvPr>
          <p:cNvSpPr>
            <a:spLocks noChangeArrowheads="1"/>
          </p:cNvSpPr>
          <p:nvPr/>
        </p:nvSpPr>
        <p:spPr bwMode="auto">
          <a:xfrm>
            <a:off x="1774825" y="1412875"/>
            <a:ext cx="84264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9900CC"/>
                </a:solidFill>
                <a:latin typeface="黑体" panose="02010609060101010101" pitchFamily="49" charset="-122"/>
                <a:ea typeface="黑体" panose="02010609060101010101" pitchFamily="49" charset="-122"/>
              </a:rPr>
              <a:t>（</a:t>
            </a:r>
            <a:r>
              <a:rPr kumimoji="1" lang="en-US" altLang="zh-CN" sz="2400" b="1">
                <a:solidFill>
                  <a:srgbClr val="9900CC"/>
                </a:solidFill>
                <a:latin typeface="黑体" panose="02010609060101010101" pitchFamily="49" charset="-122"/>
                <a:ea typeface="黑体" panose="02010609060101010101" pitchFamily="49" charset="-122"/>
              </a:rPr>
              <a:t>4</a:t>
            </a:r>
            <a:r>
              <a:rPr kumimoji="1" lang="zh-CN" altLang="en-US" sz="2400" b="1">
                <a:solidFill>
                  <a:srgbClr val="9900CC"/>
                </a:solidFill>
                <a:latin typeface="黑体" panose="02010609060101010101" pitchFamily="49" charset="-122"/>
                <a:ea typeface="黑体" panose="02010609060101010101" pitchFamily="49" charset="-122"/>
              </a:rPr>
              <a:t>）堆栈寻址</a:t>
            </a:r>
            <a:endParaRPr kumimoji="1" lang="en-US" altLang="zh-CN" sz="2400" b="1">
              <a:solidFill>
                <a:srgbClr val="9900CC"/>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buFont typeface="Wingdings" panose="05000000000000000000" pitchFamily="2" charset="2"/>
              <a:buNone/>
            </a:pPr>
            <a:r>
              <a:rPr kumimoji="1" lang="en-US" altLang="zh-CN" sz="2400" b="1">
                <a:solidFill>
                  <a:srgbClr val="008000"/>
                </a:solidFill>
                <a:latin typeface="黑体" panose="02010609060101010101" pitchFamily="49" charset="-122"/>
                <a:ea typeface="黑体" panose="02010609060101010101" pitchFamily="49" charset="-122"/>
              </a:rPr>
              <a:t>  </a:t>
            </a:r>
            <a:endParaRPr kumimoji="1" lang="en-US" altLang="zh-CN" sz="2400" b="1">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1CDC1C4B-183D-42B1-925F-0EA986784C83}"/>
              </a:ext>
            </a:extLst>
          </p:cNvPr>
          <p:cNvSpPr/>
          <p:nvPr/>
        </p:nvSpPr>
        <p:spPr>
          <a:xfrm>
            <a:off x="1847851" y="1844675"/>
            <a:ext cx="8569325" cy="4248150"/>
          </a:xfrm>
          <a:prstGeom prst="rect">
            <a:avLst/>
          </a:prstGeom>
        </p:spPr>
        <p:txBody>
          <a:bodyPr>
            <a:spAutoFit/>
          </a:bodyPr>
          <a:lstStyle/>
          <a:p>
            <a:pPr>
              <a:lnSpc>
                <a:spcPct val="150000"/>
              </a:lnSpc>
              <a:defRPr/>
            </a:pPr>
            <a:r>
              <a:rPr lang="zh-CN" altLang="en-US" sz="2000" dirty="0">
                <a:latin typeface="+mj-ea"/>
                <a:ea typeface="+mj-ea"/>
              </a:rPr>
              <a:t>堆栈是一个按“后进先出”顺序进行存取的存储区。堆栈采用</a:t>
            </a:r>
            <a:r>
              <a:rPr lang="zh-CN" altLang="en-US" sz="2000" dirty="0">
                <a:solidFill>
                  <a:srgbClr val="FF0000"/>
                </a:solidFill>
                <a:latin typeface="+mj-ea"/>
                <a:ea typeface="+mj-ea"/>
              </a:rPr>
              <a:t>后进先出</a:t>
            </a:r>
            <a:r>
              <a:rPr lang="en-US" altLang="zh-CN" sz="2000" dirty="0">
                <a:latin typeface="+mj-ea"/>
                <a:ea typeface="+mj-ea"/>
              </a:rPr>
              <a:t>(LIFO)</a:t>
            </a:r>
            <a:r>
              <a:rPr lang="zh-CN" altLang="en-US" sz="2000" dirty="0">
                <a:latin typeface="+mj-ea"/>
                <a:ea typeface="+mj-ea"/>
              </a:rPr>
              <a:t>规则，即最后存入堆栈的数，最先从堆栈中取出。</a:t>
            </a:r>
            <a:endParaRPr lang="en-US" altLang="zh-CN" sz="2000" dirty="0">
              <a:latin typeface="+mj-ea"/>
              <a:ea typeface="+mj-ea"/>
            </a:endParaRPr>
          </a:p>
          <a:p>
            <a:pPr>
              <a:lnSpc>
                <a:spcPct val="150000"/>
              </a:lnSpc>
              <a:defRPr/>
            </a:pPr>
            <a:r>
              <a:rPr lang="zh-CN" altLang="en-US" sz="2000" dirty="0">
                <a:solidFill>
                  <a:srgbClr val="008000"/>
                </a:solidFill>
                <a:latin typeface="+mj-ea"/>
                <a:ea typeface="+mj-ea"/>
              </a:rPr>
              <a:t>堆栈操作指令分为两类：</a:t>
            </a:r>
            <a:endParaRPr lang="en-US" altLang="zh-CN" sz="2000" dirty="0">
              <a:solidFill>
                <a:srgbClr val="008000"/>
              </a:solidFill>
              <a:latin typeface="+mj-ea"/>
              <a:ea typeface="+mj-ea"/>
            </a:endParaRPr>
          </a:p>
          <a:p>
            <a:pPr>
              <a:lnSpc>
                <a:spcPct val="150000"/>
              </a:lnSpc>
              <a:defRPr/>
            </a:pPr>
            <a:r>
              <a:rPr lang="zh-CN" altLang="en-US" sz="2000" dirty="0">
                <a:solidFill>
                  <a:srgbClr val="008000"/>
                </a:solidFill>
                <a:latin typeface="+mj-ea"/>
                <a:ea typeface="+mj-ea"/>
              </a:rPr>
              <a:t>一类是把数据压入堆栈的指令，另一类为数据从堆栈中弹出的指令。</a:t>
            </a:r>
          </a:p>
          <a:p>
            <a:pPr>
              <a:lnSpc>
                <a:spcPct val="150000"/>
              </a:lnSpc>
              <a:defRPr/>
            </a:pPr>
            <a:r>
              <a:rPr lang="zh-CN" altLang="en-US" sz="2000" dirty="0">
                <a:solidFill>
                  <a:srgbClr val="0000FF"/>
                </a:solidFill>
                <a:latin typeface="+mj-ea"/>
                <a:ea typeface="+mj-ea"/>
              </a:rPr>
              <a:t>堆栈寻址是隐含的，它使用一个专门的寄存器</a:t>
            </a:r>
            <a:r>
              <a:rPr lang="en-US" altLang="zh-CN" sz="2000" dirty="0">
                <a:solidFill>
                  <a:srgbClr val="0000FF"/>
                </a:solidFill>
                <a:latin typeface="+mj-ea"/>
                <a:ea typeface="+mj-ea"/>
              </a:rPr>
              <a:t>(</a:t>
            </a:r>
            <a:r>
              <a:rPr lang="zh-CN" altLang="en-US" sz="2000" dirty="0">
                <a:solidFill>
                  <a:srgbClr val="0000FF"/>
                </a:solidFill>
                <a:latin typeface="+mj-ea"/>
                <a:ea typeface="+mj-ea"/>
              </a:rPr>
              <a:t>堆栈指针</a:t>
            </a:r>
            <a:r>
              <a:rPr lang="en-US" altLang="zh-CN" sz="2000" dirty="0">
                <a:solidFill>
                  <a:srgbClr val="0000FF"/>
                </a:solidFill>
                <a:latin typeface="+mj-ea"/>
                <a:ea typeface="+mj-ea"/>
              </a:rPr>
              <a:t>)</a:t>
            </a:r>
            <a:r>
              <a:rPr lang="zh-CN" altLang="en-US" sz="2000" dirty="0">
                <a:solidFill>
                  <a:srgbClr val="0000FF"/>
                </a:solidFill>
                <a:latin typeface="+mj-ea"/>
                <a:ea typeface="+mj-ea"/>
              </a:rPr>
              <a:t>指向一块存储区域</a:t>
            </a:r>
            <a:r>
              <a:rPr lang="en-US" altLang="zh-CN" sz="2000" dirty="0">
                <a:solidFill>
                  <a:srgbClr val="0000FF"/>
                </a:solidFill>
                <a:latin typeface="+mj-ea"/>
                <a:ea typeface="+mj-ea"/>
              </a:rPr>
              <a:t>(</a:t>
            </a:r>
            <a:r>
              <a:rPr lang="zh-CN" altLang="en-US" sz="2000" dirty="0">
                <a:solidFill>
                  <a:srgbClr val="0000FF"/>
                </a:solidFill>
                <a:latin typeface="+mj-ea"/>
                <a:ea typeface="+mj-ea"/>
              </a:rPr>
              <a:t>堆栈</a:t>
            </a:r>
            <a:r>
              <a:rPr lang="en-US" altLang="zh-CN" sz="2000" dirty="0">
                <a:solidFill>
                  <a:srgbClr val="0000FF"/>
                </a:solidFill>
                <a:latin typeface="+mj-ea"/>
                <a:ea typeface="+mj-ea"/>
              </a:rPr>
              <a:t>)</a:t>
            </a:r>
            <a:r>
              <a:rPr lang="zh-CN" altLang="en-US" sz="2000" dirty="0">
                <a:solidFill>
                  <a:srgbClr val="0000FF"/>
                </a:solidFill>
                <a:latin typeface="+mj-ea"/>
                <a:ea typeface="+mj-ea"/>
              </a:rPr>
              <a:t>，指针所指向的存储单元即是堆栈的栈顶。</a:t>
            </a:r>
            <a:endParaRPr lang="en-US" altLang="zh-CN" sz="2000" dirty="0">
              <a:solidFill>
                <a:srgbClr val="0000FF"/>
              </a:solidFill>
              <a:latin typeface="+mj-ea"/>
              <a:ea typeface="+mj-ea"/>
            </a:endParaRPr>
          </a:p>
          <a:p>
            <a:pPr>
              <a:lnSpc>
                <a:spcPct val="150000"/>
              </a:lnSpc>
              <a:defRPr/>
            </a:pPr>
            <a:r>
              <a:rPr lang="zh-CN" altLang="en-US" sz="2000" dirty="0">
                <a:solidFill>
                  <a:srgbClr val="C00000"/>
                </a:solidFill>
                <a:latin typeface="+mj-ea"/>
                <a:ea typeface="+mj-ea"/>
              </a:rPr>
              <a:t>存储器堆栈可分为两种：</a:t>
            </a:r>
          </a:p>
          <a:p>
            <a:pPr>
              <a:lnSpc>
                <a:spcPct val="150000"/>
              </a:lnSpc>
              <a:defRPr/>
            </a:pPr>
            <a:r>
              <a:rPr lang="zh-CN" altLang="en-US" sz="2000" dirty="0">
                <a:solidFill>
                  <a:srgbClr val="C00000"/>
                </a:solidFill>
                <a:latin typeface="+mj-ea"/>
                <a:ea typeface="+mj-ea"/>
              </a:rPr>
              <a:t>向上生长：向高地址方向生长，称为递增堆栈</a:t>
            </a:r>
            <a:endParaRPr lang="en-US" altLang="zh-CN" sz="2000" dirty="0">
              <a:solidFill>
                <a:srgbClr val="C00000"/>
              </a:solidFill>
              <a:latin typeface="+mj-ea"/>
              <a:ea typeface="+mj-ea"/>
            </a:endParaRPr>
          </a:p>
          <a:p>
            <a:pPr>
              <a:lnSpc>
                <a:spcPct val="150000"/>
              </a:lnSpc>
              <a:defRPr/>
            </a:pPr>
            <a:r>
              <a:rPr lang="zh-CN" altLang="en-US" sz="2000" dirty="0">
                <a:solidFill>
                  <a:srgbClr val="C00000"/>
                </a:solidFill>
                <a:latin typeface="+mj-ea"/>
                <a:ea typeface="+mj-ea"/>
              </a:rPr>
              <a:t>向下生长：向低地址方向生长，称为递减堆栈</a:t>
            </a:r>
          </a:p>
        </p:txBody>
      </p:sp>
    </p:spTree>
    <p:extLst>
      <p:ext uri="{BB962C8B-B14F-4D97-AF65-F5344CB8AC3E}">
        <p14:creationId xmlns:p14="http://schemas.microsoft.com/office/powerpoint/2010/main" val="3530677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a:extLst>
              <a:ext uri="{FF2B5EF4-FFF2-40B4-BE49-F238E27FC236}">
                <a16:creationId xmlns:a16="http://schemas.microsoft.com/office/drawing/2014/main" id="{9A62ECE8-6D88-4471-8566-4D33F1235D64}"/>
              </a:ext>
            </a:extLst>
          </p:cNvPr>
          <p:cNvSpPr txBox="1">
            <a:spLocks noChangeArrowheads="1"/>
          </p:cNvSpPr>
          <p:nvPr/>
        </p:nvSpPr>
        <p:spPr bwMode="auto">
          <a:xfrm>
            <a:off x="2198689" y="565150"/>
            <a:ext cx="18319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寻址方式</a:t>
            </a:r>
          </a:p>
        </p:txBody>
      </p:sp>
      <p:sp>
        <p:nvSpPr>
          <p:cNvPr id="26627" name="Rectangle 100">
            <a:extLst>
              <a:ext uri="{FF2B5EF4-FFF2-40B4-BE49-F238E27FC236}">
                <a16:creationId xmlns:a16="http://schemas.microsoft.com/office/drawing/2014/main" id="{165E0731-F6AC-4D0E-A91B-8009161AC9D0}"/>
              </a:ext>
            </a:extLst>
          </p:cNvPr>
          <p:cNvSpPr>
            <a:spLocks noChangeArrowheads="1"/>
          </p:cNvSpPr>
          <p:nvPr/>
        </p:nvSpPr>
        <p:spPr bwMode="auto">
          <a:xfrm>
            <a:off x="1774825" y="1412875"/>
            <a:ext cx="84264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9900CC"/>
                </a:solidFill>
                <a:latin typeface="黑体" panose="02010609060101010101" pitchFamily="49" charset="-122"/>
                <a:ea typeface="黑体" panose="02010609060101010101" pitchFamily="49" charset="-122"/>
              </a:rPr>
              <a:t>（</a:t>
            </a:r>
            <a:r>
              <a:rPr kumimoji="1" lang="en-US" altLang="zh-CN" sz="2400" b="1">
                <a:solidFill>
                  <a:srgbClr val="9900CC"/>
                </a:solidFill>
                <a:latin typeface="黑体" panose="02010609060101010101" pitchFamily="49" charset="-122"/>
                <a:ea typeface="黑体" panose="02010609060101010101" pitchFamily="49" charset="-122"/>
              </a:rPr>
              <a:t>4</a:t>
            </a:r>
            <a:r>
              <a:rPr kumimoji="1" lang="zh-CN" altLang="en-US" sz="2400" b="1">
                <a:solidFill>
                  <a:srgbClr val="9900CC"/>
                </a:solidFill>
                <a:latin typeface="黑体" panose="02010609060101010101" pitchFamily="49" charset="-122"/>
                <a:ea typeface="黑体" panose="02010609060101010101" pitchFamily="49" charset="-122"/>
              </a:rPr>
              <a:t>）堆栈寻址</a:t>
            </a:r>
            <a:endParaRPr kumimoji="1" lang="en-US" altLang="zh-CN" sz="2400" b="1">
              <a:solidFill>
                <a:srgbClr val="9900CC"/>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buFont typeface="Wingdings" panose="05000000000000000000" pitchFamily="2" charset="2"/>
              <a:buNone/>
            </a:pPr>
            <a:r>
              <a:rPr kumimoji="1" lang="en-US" altLang="zh-CN" sz="2400" b="1">
                <a:solidFill>
                  <a:srgbClr val="008000"/>
                </a:solidFill>
                <a:latin typeface="黑体" panose="02010609060101010101" pitchFamily="49" charset="-122"/>
                <a:ea typeface="黑体" panose="02010609060101010101" pitchFamily="49" charset="-122"/>
              </a:rPr>
              <a:t>  </a:t>
            </a:r>
            <a:endParaRPr kumimoji="1" lang="en-US" altLang="zh-CN" sz="2400" b="1">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74ABDA2C-540A-4999-AF53-2ABC65F2F50F}"/>
              </a:ext>
            </a:extLst>
          </p:cNvPr>
          <p:cNvSpPr/>
          <p:nvPr/>
        </p:nvSpPr>
        <p:spPr>
          <a:xfrm>
            <a:off x="1852613" y="5754688"/>
            <a:ext cx="3746500" cy="831850"/>
          </a:xfrm>
          <a:prstGeom prst="rect">
            <a:avLst/>
          </a:prstGeom>
        </p:spPr>
        <p:txBody>
          <a:bodyPr wrap="none">
            <a:spAutoFit/>
          </a:bodyPr>
          <a:lstStyle/>
          <a:p>
            <a:pPr>
              <a:defRPr/>
            </a:pPr>
            <a:r>
              <a:rPr lang="en-US" altLang="zh-CN" sz="2400" b="1" dirty="0">
                <a:solidFill>
                  <a:srgbClr val="008000"/>
                </a:solidFill>
                <a:latin typeface="+mn-ea"/>
              </a:rPr>
              <a:t>80x86</a:t>
            </a:r>
            <a:r>
              <a:rPr lang="zh-CN" altLang="en-US" sz="2400" b="1" dirty="0">
                <a:solidFill>
                  <a:srgbClr val="008000"/>
                </a:solidFill>
                <a:latin typeface="+mn-ea"/>
              </a:rPr>
              <a:t>的堆栈是向下增长的</a:t>
            </a:r>
            <a:endParaRPr lang="en-US" altLang="zh-CN" sz="2400" b="1" dirty="0">
              <a:solidFill>
                <a:srgbClr val="008000"/>
              </a:solidFill>
              <a:latin typeface="+mn-ea"/>
            </a:endParaRPr>
          </a:p>
          <a:p>
            <a:pPr>
              <a:defRPr/>
            </a:pPr>
            <a:r>
              <a:rPr lang="zh-CN" altLang="en-US" sz="2400" b="1" dirty="0">
                <a:solidFill>
                  <a:srgbClr val="008000"/>
                </a:solidFill>
                <a:latin typeface="+mn-ea"/>
              </a:rPr>
              <a:t>例如：</a:t>
            </a:r>
            <a:r>
              <a:rPr lang="en-US" altLang="zh-CN" sz="2400" b="1" dirty="0">
                <a:solidFill>
                  <a:srgbClr val="008000"/>
                </a:solidFill>
                <a:latin typeface="+mn-ea"/>
              </a:rPr>
              <a:t>PUSH AX</a:t>
            </a:r>
            <a:r>
              <a:rPr lang="zh-CN" altLang="en-US" sz="2400" b="1" dirty="0">
                <a:solidFill>
                  <a:srgbClr val="008000"/>
                </a:solidFill>
                <a:latin typeface="+mn-ea"/>
              </a:rPr>
              <a:t>、</a:t>
            </a:r>
            <a:r>
              <a:rPr lang="en-US" altLang="zh-CN" sz="2400" b="1" dirty="0">
                <a:solidFill>
                  <a:srgbClr val="008000"/>
                </a:solidFill>
                <a:latin typeface="+mn-ea"/>
              </a:rPr>
              <a:t>POP BX</a:t>
            </a:r>
            <a:endParaRPr lang="zh-CN" altLang="en-US" sz="2400" dirty="0">
              <a:solidFill>
                <a:srgbClr val="008000"/>
              </a:solidFill>
            </a:endParaRPr>
          </a:p>
        </p:txBody>
      </p:sp>
      <p:grpSp>
        <p:nvGrpSpPr>
          <p:cNvPr id="109" name="Group 4">
            <a:extLst>
              <a:ext uri="{FF2B5EF4-FFF2-40B4-BE49-F238E27FC236}">
                <a16:creationId xmlns:a16="http://schemas.microsoft.com/office/drawing/2014/main" id="{1BBA84F6-B303-4914-B84D-F4B41C5849FB}"/>
              </a:ext>
            </a:extLst>
          </p:cNvPr>
          <p:cNvGrpSpPr>
            <a:grpSpLocks/>
          </p:cNvGrpSpPr>
          <p:nvPr/>
        </p:nvGrpSpPr>
        <p:grpSpPr bwMode="auto">
          <a:xfrm>
            <a:off x="2944813" y="2386014"/>
            <a:ext cx="1371600" cy="2759075"/>
            <a:chOff x="672" y="2064"/>
            <a:chExt cx="864" cy="1738"/>
          </a:xfrm>
        </p:grpSpPr>
        <p:sp>
          <p:nvSpPr>
            <p:cNvPr id="26669" name="Text Box 5">
              <a:extLst>
                <a:ext uri="{FF2B5EF4-FFF2-40B4-BE49-F238E27FC236}">
                  <a16:creationId xmlns:a16="http://schemas.microsoft.com/office/drawing/2014/main" id="{FE0D35DA-EC6E-4BA7-BC5F-E4DC89AE92C2}"/>
                </a:ext>
              </a:extLst>
            </p:cNvPr>
            <p:cNvSpPr txBox="1">
              <a:spLocks noChangeArrowheads="1"/>
            </p:cNvSpPr>
            <p:nvPr/>
          </p:nvSpPr>
          <p:spPr bwMode="auto">
            <a:xfrm>
              <a:off x="1008" y="3552"/>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栈底</a:t>
              </a:r>
            </a:p>
          </p:txBody>
        </p:sp>
        <p:sp>
          <p:nvSpPr>
            <p:cNvPr id="26670" name="Text Box 6">
              <a:extLst>
                <a:ext uri="{FF2B5EF4-FFF2-40B4-BE49-F238E27FC236}">
                  <a16:creationId xmlns:a16="http://schemas.microsoft.com/office/drawing/2014/main" id="{67BF6180-B87E-4511-9EE9-70299143DFCF}"/>
                </a:ext>
              </a:extLst>
            </p:cNvPr>
            <p:cNvSpPr txBox="1">
              <a:spLocks noChangeArrowheads="1"/>
            </p:cNvSpPr>
            <p:nvPr/>
          </p:nvSpPr>
          <p:spPr bwMode="auto">
            <a:xfrm>
              <a:off x="1008" y="2064"/>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栈顶</a:t>
              </a:r>
            </a:p>
          </p:txBody>
        </p:sp>
        <p:sp>
          <p:nvSpPr>
            <p:cNvPr id="26671" name="Text Box 7">
              <a:extLst>
                <a:ext uri="{FF2B5EF4-FFF2-40B4-BE49-F238E27FC236}">
                  <a16:creationId xmlns:a16="http://schemas.microsoft.com/office/drawing/2014/main" id="{631876F4-7A4A-437E-B671-51B09E45E0B7}"/>
                </a:ext>
              </a:extLst>
            </p:cNvPr>
            <p:cNvSpPr txBox="1">
              <a:spLocks noChangeArrowheads="1"/>
            </p:cNvSpPr>
            <p:nvPr/>
          </p:nvSpPr>
          <p:spPr bwMode="auto">
            <a:xfrm>
              <a:off x="1008" y="2832"/>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栈区</a:t>
              </a:r>
            </a:p>
          </p:txBody>
        </p:sp>
        <p:sp>
          <p:nvSpPr>
            <p:cNvPr id="26672" name="Text Box 8">
              <a:extLst>
                <a:ext uri="{FF2B5EF4-FFF2-40B4-BE49-F238E27FC236}">
                  <a16:creationId xmlns:a16="http://schemas.microsoft.com/office/drawing/2014/main" id="{0C1A845D-99CF-4FDB-A8F7-F3D5DBE812D4}"/>
                </a:ext>
              </a:extLst>
            </p:cNvPr>
            <p:cNvSpPr txBox="1">
              <a:spLocks noChangeArrowheads="1"/>
            </p:cNvSpPr>
            <p:nvPr/>
          </p:nvSpPr>
          <p:spPr bwMode="auto">
            <a:xfrm>
              <a:off x="672" y="2064"/>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en-US" altLang="zh-CN" sz="2000" b="1">
                  <a:solidFill>
                    <a:srgbClr val="FF0000"/>
                  </a:solidFill>
                  <a:latin typeface="Times New Roman" panose="02020603050405020304" pitchFamily="18" charset="0"/>
                  <a:ea typeface="华文新魏" panose="02010800040101010101" pitchFamily="2" charset="-122"/>
                </a:rPr>
                <a:t>SP</a:t>
              </a:r>
              <a:r>
                <a:rPr kumimoji="1" lang="en-US" altLang="zh-CN" sz="2000">
                  <a:latin typeface="Times New Roman" panose="02020603050405020304" pitchFamily="18" charset="0"/>
                  <a:ea typeface="华文新魏" panose="02010800040101010101" pitchFamily="2" charset="-122"/>
                  <a:sym typeface="Wingdings" panose="05000000000000000000" pitchFamily="2" charset="2"/>
                </a:rPr>
                <a:t></a:t>
              </a:r>
              <a:endParaRPr kumimoji="1" lang="en-US" altLang="zh-CN" sz="2000">
                <a:latin typeface="Times New Roman" panose="02020603050405020304" pitchFamily="18" charset="0"/>
                <a:ea typeface="华文新魏" panose="02010800040101010101" pitchFamily="2" charset="-122"/>
              </a:endParaRPr>
            </a:p>
          </p:txBody>
        </p:sp>
      </p:grpSp>
      <p:grpSp>
        <p:nvGrpSpPr>
          <p:cNvPr id="114" name="Group 9">
            <a:extLst>
              <a:ext uri="{FF2B5EF4-FFF2-40B4-BE49-F238E27FC236}">
                <a16:creationId xmlns:a16="http://schemas.microsoft.com/office/drawing/2014/main" id="{D641BEC5-8816-417A-8161-56950EF644CC}"/>
              </a:ext>
            </a:extLst>
          </p:cNvPr>
          <p:cNvGrpSpPr>
            <a:grpSpLocks/>
          </p:cNvGrpSpPr>
          <p:nvPr/>
        </p:nvGrpSpPr>
        <p:grpSpPr bwMode="auto">
          <a:xfrm>
            <a:off x="5840413" y="2386013"/>
            <a:ext cx="1752600" cy="2743200"/>
            <a:chOff x="2496" y="2064"/>
            <a:chExt cx="1104" cy="1728"/>
          </a:xfrm>
        </p:grpSpPr>
        <p:sp>
          <p:nvSpPr>
            <p:cNvPr id="26666" name="Text Box 10">
              <a:extLst>
                <a:ext uri="{FF2B5EF4-FFF2-40B4-BE49-F238E27FC236}">
                  <a16:creationId xmlns:a16="http://schemas.microsoft.com/office/drawing/2014/main" id="{5D66E95D-AFA8-4D44-86DD-75733E7ACB20}"/>
                </a:ext>
              </a:extLst>
            </p:cNvPr>
            <p:cNvSpPr txBox="1">
              <a:spLocks noChangeArrowheads="1"/>
            </p:cNvSpPr>
            <p:nvPr/>
          </p:nvSpPr>
          <p:spPr bwMode="auto">
            <a:xfrm>
              <a:off x="2736" y="2736"/>
              <a:ext cx="672" cy="44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堆栈存储区</a:t>
              </a:r>
            </a:p>
          </p:txBody>
        </p:sp>
        <p:sp>
          <p:nvSpPr>
            <p:cNvPr id="26667" name="AutoShape 11">
              <a:extLst>
                <a:ext uri="{FF2B5EF4-FFF2-40B4-BE49-F238E27FC236}">
                  <a16:creationId xmlns:a16="http://schemas.microsoft.com/office/drawing/2014/main" id="{81931199-7897-4A2A-9345-131489C85C31}"/>
                </a:ext>
              </a:extLst>
            </p:cNvPr>
            <p:cNvSpPr>
              <a:spLocks/>
            </p:cNvSpPr>
            <p:nvPr/>
          </p:nvSpPr>
          <p:spPr bwMode="auto">
            <a:xfrm flipH="1">
              <a:off x="2496" y="2064"/>
              <a:ext cx="240" cy="1728"/>
            </a:xfrm>
            <a:prstGeom prst="leftBrace">
              <a:avLst>
                <a:gd name="adj1" fmla="val 60000"/>
                <a:gd name="adj2" fmla="val 50000"/>
              </a:avLst>
            </a:prstGeom>
            <a:noFill/>
            <a:ln w="25400">
              <a:solidFill>
                <a:srgbClr val="FF0000"/>
              </a:solidFill>
              <a:round/>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68" name="AutoShape 12">
              <a:extLst>
                <a:ext uri="{FF2B5EF4-FFF2-40B4-BE49-F238E27FC236}">
                  <a16:creationId xmlns:a16="http://schemas.microsoft.com/office/drawing/2014/main" id="{252982C3-E866-4077-A0D1-E101590869B9}"/>
                </a:ext>
              </a:extLst>
            </p:cNvPr>
            <p:cNvSpPr>
              <a:spLocks/>
            </p:cNvSpPr>
            <p:nvPr/>
          </p:nvSpPr>
          <p:spPr bwMode="auto">
            <a:xfrm>
              <a:off x="3360" y="2064"/>
              <a:ext cx="240" cy="1728"/>
            </a:xfrm>
            <a:prstGeom prst="leftBrace">
              <a:avLst>
                <a:gd name="adj1" fmla="val 60000"/>
                <a:gd name="adj2" fmla="val 50000"/>
              </a:avLst>
            </a:prstGeom>
            <a:noFill/>
            <a:ln w="25400">
              <a:solidFill>
                <a:srgbClr val="FF0000"/>
              </a:solidFill>
              <a:round/>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grpSp>
      <p:grpSp>
        <p:nvGrpSpPr>
          <p:cNvPr id="118" name="Group 13">
            <a:extLst>
              <a:ext uri="{FF2B5EF4-FFF2-40B4-BE49-F238E27FC236}">
                <a16:creationId xmlns:a16="http://schemas.microsoft.com/office/drawing/2014/main" id="{FB215E46-70AB-4EED-B7CB-703F8A5A00B2}"/>
              </a:ext>
            </a:extLst>
          </p:cNvPr>
          <p:cNvGrpSpPr>
            <a:grpSpLocks/>
          </p:cNvGrpSpPr>
          <p:nvPr/>
        </p:nvGrpSpPr>
        <p:grpSpPr bwMode="auto">
          <a:xfrm>
            <a:off x="9117013" y="2386014"/>
            <a:ext cx="1371600" cy="2759075"/>
            <a:chOff x="4560" y="2064"/>
            <a:chExt cx="864" cy="1738"/>
          </a:xfrm>
        </p:grpSpPr>
        <p:sp>
          <p:nvSpPr>
            <p:cNvPr id="26662" name="Text Box 14">
              <a:extLst>
                <a:ext uri="{FF2B5EF4-FFF2-40B4-BE49-F238E27FC236}">
                  <a16:creationId xmlns:a16="http://schemas.microsoft.com/office/drawing/2014/main" id="{91455C87-C534-4A49-9552-604465FBCD59}"/>
                </a:ext>
              </a:extLst>
            </p:cNvPr>
            <p:cNvSpPr txBox="1">
              <a:spLocks noChangeArrowheads="1"/>
            </p:cNvSpPr>
            <p:nvPr/>
          </p:nvSpPr>
          <p:spPr bwMode="auto">
            <a:xfrm>
              <a:off x="4560" y="3552"/>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栈顶</a:t>
              </a:r>
            </a:p>
          </p:txBody>
        </p:sp>
        <p:sp>
          <p:nvSpPr>
            <p:cNvPr id="26663" name="Text Box 15">
              <a:extLst>
                <a:ext uri="{FF2B5EF4-FFF2-40B4-BE49-F238E27FC236}">
                  <a16:creationId xmlns:a16="http://schemas.microsoft.com/office/drawing/2014/main" id="{0B263FCE-F841-401B-BF83-C7DCAF289BB9}"/>
                </a:ext>
              </a:extLst>
            </p:cNvPr>
            <p:cNvSpPr txBox="1">
              <a:spLocks noChangeArrowheads="1"/>
            </p:cNvSpPr>
            <p:nvPr/>
          </p:nvSpPr>
          <p:spPr bwMode="auto">
            <a:xfrm>
              <a:off x="4560" y="2064"/>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栈底</a:t>
              </a:r>
            </a:p>
          </p:txBody>
        </p:sp>
        <p:sp>
          <p:nvSpPr>
            <p:cNvPr id="26664" name="Text Box 16">
              <a:extLst>
                <a:ext uri="{FF2B5EF4-FFF2-40B4-BE49-F238E27FC236}">
                  <a16:creationId xmlns:a16="http://schemas.microsoft.com/office/drawing/2014/main" id="{7C749964-C249-470A-ADD7-D58C937DF448}"/>
                </a:ext>
              </a:extLst>
            </p:cNvPr>
            <p:cNvSpPr txBox="1">
              <a:spLocks noChangeArrowheads="1"/>
            </p:cNvSpPr>
            <p:nvPr/>
          </p:nvSpPr>
          <p:spPr bwMode="auto">
            <a:xfrm>
              <a:off x="4560" y="2832"/>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栈区</a:t>
              </a:r>
            </a:p>
          </p:txBody>
        </p:sp>
        <p:sp>
          <p:nvSpPr>
            <p:cNvPr id="26665" name="Text Box 17">
              <a:extLst>
                <a:ext uri="{FF2B5EF4-FFF2-40B4-BE49-F238E27FC236}">
                  <a16:creationId xmlns:a16="http://schemas.microsoft.com/office/drawing/2014/main" id="{18925038-E24D-417D-980D-E594BBDAED45}"/>
                </a:ext>
              </a:extLst>
            </p:cNvPr>
            <p:cNvSpPr txBox="1">
              <a:spLocks noChangeArrowheads="1"/>
            </p:cNvSpPr>
            <p:nvPr/>
          </p:nvSpPr>
          <p:spPr bwMode="auto">
            <a:xfrm>
              <a:off x="4896" y="3552"/>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en-US" altLang="zh-CN" sz="2000">
                  <a:latin typeface="Times New Roman" panose="02020603050405020304" pitchFamily="18" charset="0"/>
                  <a:ea typeface="华文新魏" panose="02010800040101010101" pitchFamily="2" charset="-122"/>
                  <a:sym typeface="Wingdings" panose="05000000000000000000" pitchFamily="2" charset="2"/>
                </a:rPr>
                <a:t></a:t>
              </a:r>
              <a:r>
                <a:rPr kumimoji="1" lang="en-US" altLang="zh-CN" sz="2000" b="1">
                  <a:solidFill>
                    <a:srgbClr val="FF0000"/>
                  </a:solidFill>
                  <a:latin typeface="Times New Roman" panose="02020603050405020304" pitchFamily="18" charset="0"/>
                  <a:ea typeface="华文新魏" panose="02010800040101010101" pitchFamily="2" charset="-122"/>
                </a:rPr>
                <a:t>SP</a:t>
              </a:r>
              <a:endParaRPr kumimoji="1" lang="en-US" altLang="zh-CN" sz="2000" b="1">
                <a:latin typeface="Times New Roman" panose="02020603050405020304" pitchFamily="18" charset="0"/>
                <a:ea typeface="华文新魏" panose="02010800040101010101" pitchFamily="2" charset="-122"/>
              </a:endParaRPr>
            </a:p>
          </p:txBody>
        </p:sp>
      </p:grpSp>
      <p:grpSp>
        <p:nvGrpSpPr>
          <p:cNvPr id="123" name="Group 18">
            <a:extLst>
              <a:ext uri="{FF2B5EF4-FFF2-40B4-BE49-F238E27FC236}">
                <a16:creationId xmlns:a16="http://schemas.microsoft.com/office/drawing/2014/main" id="{42FA3030-F145-4D1C-9F34-FE717EE8FAB7}"/>
              </a:ext>
            </a:extLst>
          </p:cNvPr>
          <p:cNvGrpSpPr>
            <a:grpSpLocks/>
          </p:cNvGrpSpPr>
          <p:nvPr/>
        </p:nvGrpSpPr>
        <p:grpSpPr bwMode="auto">
          <a:xfrm>
            <a:off x="4316413" y="2081213"/>
            <a:ext cx="4800600" cy="3352800"/>
            <a:chOff x="1536" y="1872"/>
            <a:chExt cx="3024" cy="2112"/>
          </a:xfrm>
        </p:grpSpPr>
        <p:grpSp>
          <p:nvGrpSpPr>
            <p:cNvPr id="26641" name="Group 19">
              <a:extLst>
                <a:ext uri="{FF2B5EF4-FFF2-40B4-BE49-F238E27FC236}">
                  <a16:creationId xmlns:a16="http://schemas.microsoft.com/office/drawing/2014/main" id="{1F2228E1-6BEC-4F3D-9C6A-9955BBF57F18}"/>
                </a:ext>
              </a:extLst>
            </p:cNvPr>
            <p:cNvGrpSpPr>
              <a:grpSpLocks/>
            </p:cNvGrpSpPr>
            <p:nvPr/>
          </p:nvGrpSpPr>
          <p:grpSpPr bwMode="auto">
            <a:xfrm>
              <a:off x="3600" y="1872"/>
              <a:ext cx="960" cy="2112"/>
              <a:chOff x="3600" y="1872"/>
              <a:chExt cx="960" cy="2112"/>
            </a:xfrm>
          </p:grpSpPr>
          <p:sp>
            <p:nvSpPr>
              <p:cNvPr id="26653" name="Rectangle 20">
                <a:extLst>
                  <a:ext uri="{FF2B5EF4-FFF2-40B4-BE49-F238E27FC236}">
                    <a16:creationId xmlns:a16="http://schemas.microsoft.com/office/drawing/2014/main" id="{BFB1B2AE-4D00-4CC9-99A4-0FE8FC5F98FC}"/>
                  </a:ext>
                </a:extLst>
              </p:cNvPr>
              <p:cNvSpPr>
                <a:spLocks noChangeArrowheads="1"/>
              </p:cNvSpPr>
              <p:nvPr/>
            </p:nvSpPr>
            <p:spPr bwMode="auto">
              <a:xfrm>
                <a:off x="3600" y="2064"/>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54" name="Line 21">
                <a:extLst>
                  <a:ext uri="{FF2B5EF4-FFF2-40B4-BE49-F238E27FC236}">
                    <a16:creationId xmlns:a16="http://schemas.microsoft.com/office/drawing/2014/main" id="{E65E404D-1695-41A6-928D-3F2CA347CCDF}"/>
                  </a:ext>
                </a:extLst>
              </p:cNvPr>
              <p:cNvSpPr>
                <a:spLocks noChangeShapeType="1"/>
              </p:cNvSpPr>
              <p:nvPr/>
            </p:nvSpPr>
            <p:spPr bwMode="auto">
              <a:xfrm flipV="1">
                <a:off x="3600" y="1872"/>
                <a:ext cx="0" cy="2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5" name="Line 22">
                <a:extLst>
                  <a:ext uri="{FF2B5EF4-FFF2-40B4-BE49-F238E27FC236}">
                    <a16:creationId xmlns:a16="http://schemas.microsoft.com/office/drawing/2014/main" id="{7EC78437-FBB7-4B2E-83EC-B5B30A075B81}"/>
                  </a:ext>
                </a:extLst>
              </p:cNvPr>
              <p:cNvSpPr>
                <a:spLocks noChangeShapeType="1"/>
              </p:cNvSpPr>
              <p:nvPr/>
            </p:nvSpPr>
            <p:spPr bwMode="auto">
              <a:xfrm flipV="1">
                <a:off x="4560" y="1872"/>
                <a:ext cx="0" cy="2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56" name="Rectangle 23">
                <a:extLst>
                  <a:ext uri="{FF2B5EF4-FFF2-40B4-BE49-F238E27FC236}">
                    <a16:creationId xmlns:a16="http://schemas.microsoft.com/office/drawing/2014/main" id="{CC2D255E-7A3D-418A-B86A-A220A5960953}"/>
                  </a:ext>
                </a:extLst>
              </p:cNvPr>
              <p:cNvSpPr>
                <a:spLocks noChangeArrowheads="1"/>
              </p:cNvSpPr>
              <p:nvPr/>
            </p:nvSpPr>
            <p:spPr bwMode="auto">
              <a:xfrm>
                <a:off x="3600" y="2304"/>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57" name="Rectangle 24">
                <a:extLst>
                  <a:ext uri="{FF2B5EF4-FFF2-40B4-BE49-F238E27FC236}">
                    <a16:creationId xmlns:a16="http://schemas.microsoft.com/office/drawing/2014/main" id="{5C410503-F1BA-431F-9EB1-FD0BAA440AAB}"/>
                  </a:ext>
                </a:extLst>
              </p:cNvPr>
              <p:cNvSpPr>
                <a:spLocks noChangeArrowheads="1"/>
              </p:cNvSpPr>
              <p:nvPr/>
            </p:nvSpPr>
            <p:spPr bwMode="auto">
              <a:xfrm>
                <a:off x="3600" y="2544"/>
                <a:ext cx="960" cy="76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58" name="Rectangle 25">
                <a:extLst>
                  <a:ext uri="{FF2B5EF4-FFF2-40B4-BE49-F238E27FC236}">
                    <a16:creationId xmlns:a16="http://schemas.microsoft.com/office/drawing/2014/main" id="{B5CD307F-4048-42B0-90D5-D67C6AB2D14A}"/>
                  </a:ext>
                </a:extLst>
              </p:cNvPr>
              <p:cNvSpPr>
                <a:spLocks noChangeArrowheads="1"/>
              </p:cNvSpPr>
              <p:nvPr/>
            </p:nvSpPr>
            <p:spPr bwMode="auto">
              <a:xfrm>
                <a:off x="3600" y="3312"/>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59" name="Rectangle 26">
                <a:extLst>
                  <a:ext uri="{FF2B5EF4-FFF2-40B4-BE49-F238E27FC236}">
                    <a16:creationId xmlns:a16="http://schemas.microsoft.com/office/drawing/2014/main" id="{EF9DB4E3-08B3-4B91-8D8E-4A4E1A30F02B}"/>
                  </a:ext>
                </a:extLst>
              </p:cNvPr>
              <p:cNvSpPr>
                <a:spLocks noChangeArrowheads="1"/>
              </p:cNvSpPr>
              <p:nvPr/>
            </p:nvSpPr>
            <p:spPr bwMode="auto">
              <a:xfrm>
                <a:off x="3600" y="3552"/>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60" name="Text Box 27">
                <a:extLst>
                  <a:ext uri="{FF2B5EF4-FFF2-40B4-BE49-F238E27FC236}">
                    <a16:creationId xmlns:a16="http://schemas.microsoft.com/office/drawing/2014/main" id="{E7F029F1-B2D0-4A33-A4EF-3A655B3A0261}"/>
                  </a:ext>
                </a:extLst>
              </p:cNvPr>
              <p:cNvSpPr txBox="1">
                <a:spLocks noChangeArrowheads="1"/>
              </p:cNvSpPr>
              <p:nvPr/>
            </p:nvSpPr>
            <p:spPr bwMode="auto">
              <a:xfrm>
                <a:off x="3936" y="2688"/>
                <a:ext cx="528" cy="44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向下增长</a:t>
                </a:r>
              </a:p>
            </p:txBody>
          </p:sp>
          <p:sp>
            <p:nvSpPr>
              <p:cNvPr id="26661" name="AutoShape 28">
                <a:extLst>
                  <a:ext uri="{FF2B5EF4-FFF2-40B4-BE49-F238E27FC236}">
                    <a16:creationId xmlns:a16="http://schemas.microsoft.com/office/drawing/2014/main" id="{1A9FE7EB-1E3B-46FA-B5F2-685FAFE5EC9C}"/>
                  </a:ext>
                </a:extLst>
              </p:cNvPr>
              <p:cNvSpPr>
                <a:spLocks noChangeArrowheads="1"/>
              </p:cNvSpPr>
              <p:nvPr/>
            </p:nvSpPr>
            <p:spPr bwMode="auto">
              <a:xfrm>
                <a:off x="3792" y="2640"/>
                <a:ext cx="144" cy="624"/>
              </a:xfrm>
              <a:prstGeom prst="downArrow">
                <a:avLst>
                  <a:gd name="adj1" fmla="val 50000"/>
                  <a:gd name="adj2" fmla="val 10833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grpSp>
        <p:grpSp>
          <p:nvGrpSpPr>
            <p:cNvPr id="26642" name="Group 29">
              <a:extLst>
                <a:ext uri="{FF2B5EF4-FFF2-40B4-BE49-F238E27FC236}">
                  <a16:creationId xmlns:a16="http://schemas.microsoft.com/office/drawing/2014/main" id="{99F6BB04-92E1-4069-B63C-E8E875D6CAA7}"/>
                </a:ext>
              </a:extLst>
            </p:cNvPr>
            <p:cNvGrpSpPr>
              <a:grpSpLocks/>
            </p:cNvGrpSpPr>
            <p:nvPr/>
          </p:nvGrpSpPr>
          <p:grpSpPr bwMode="auto">
            <a:xfrm>
              <a:off x="1536" y="1872"/>
              <a:ext cx="960" cy="2112"/>
              <a:chOff x="1536" y="1872"/>
              <a:chExt cx="960" cy="2112"/>
            </a:xfrm>
          </p:grpSpPr>
          <p:sp>
            <p:nvSpPr>
              <p:cNvPr id="26643" name="Rectangle 30">
                <a:extLst>
                  <a:ext uri="{FF2B5EF4-FFF2-40B4-BE49-F238E27FC236}">
                    <a16:creationId xmlns:a16="http://schemas.microsoft.com/office/drawing/2014/main" id="{78593D7A-362F-4867-A9B7-23F3BE804F40}"/>
                  </a:ext>
                </a:extLst>
              </p:cNvPr>
              <p:cNvSpPr>
                <a:spLocks noChangeArrowheads="1"/>
              </p:cNvSpPr>
              <p:nvPr/>
            </p:nvSpPr>
            <p:spPr bwMode="auto">
              <a:xfrm>
                <a:off x="1536" y="2544"/>
                <a:ext cx="960" cy="768"/>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grpSp>
            <p:nvGrpSpPr>
              <p:cNvPr id="26644" name="Group 31">
                <a:extLst>
                  <a:ext uri="{FF2B5EF4-FFF2-40B4-BE49-F238E27FC236}">
                    <a16:creationId xmlns:a16="http://schemas.microsoft.com/office/drawing/2014/main" id="{5B1D8275-D08A-4048-B6D5-057C3C416FE7}"/>
                  </a:ext>
                </a:extLst>
              </p:cNvPr>
              <p:cNvGrpSpPr>
                <a:grpSpLocks/>
              </p:cNvGrpSpPr>
              <p:nvPr/>
            </p:nvGrpSpPr>
            <p:grpSpPr bwMode="auto">
              <a:xfrm>
                <a:off x="1536" y="1872"/>
                <a:ext cx="960" cy="2112"/>
                <a:chOff x="1536" y="1872"/>
                <a:chExt cx="960" cy="2112"/>
              </a:xfrm>
            </p:grpSpPr>
            <p:sp>
              <p:nvSpPr>
                <p:cNvPr id="26645" name="Rectangle 32">
                  <a:extLst>
                    <a:ext uri="{FF2B5EF4-FFF2-40B4-BE49-F238E27FC236}">
                      <a16:creationId xmlns:a16="http://schemas.microsoft.com/office/drawing/2014/main" id="{EE7A2920-5162-4850-8B42-CF26A472ECF3}"/>
                    </a:ext>
                  </a:extLst>
                </p:cNvPr>
                <p:cNvSpPr>
                  <a:spLocks noChangeArrowheads="1"/>
                </p:cNvSpPr>
                <p:nvPr/>
              </p:nvSpPr>
              <p:spPr bwMode="auto">
                <a:xfrm>
                  <a:off x="1536" y="2064"/>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46" name="Line 33">
                  <a:extLst>
                    <a:ext uri="{FF2B5EF4-FFF2-40B4-BE49-F238E27FC236}">
                      <a16:creationId xmlns:a16="http://schemas.microsoft.com/office/drawing/2014/main" id="{6A4C7C56-4D75-456B-9395-614FF0883001}"/>
                    </a:ext>
                  </a:extLst>
                </p:cNvPr>
                <p:cNvSpPr>
                  <a:spLocks noChangeShapeType="1"/>
                </p:cNvSpPr>
                <p:nvPr/>
              </p:nvSpPr>
              <p:spPr bwMode="auto">
                <a:xfrm flipV="1">
                  <a:off x="1536" y="1872"/>
                  <a:ext cx="0" cy="2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7" name="Line 34">
                  <a:extLst>
                    <a:ext uri="{FF2B5EF4-FFF2-40B4-BE49-F238E27FC236}">
                      <a16:creationId xmlns:a16="http://schemas.microsoft.com/office/drawing/2014/main" id="{BAAE3269-5804-4BD8-AF06-DAA90EBB2EEE}"/>
                    </a:ext>
                  </a:extLst>
                </p:cNvPr>
                <p:cNvSpPr>
                  <a:spLocks noChangeShapeType="1"/>
                </p:cNvSpPr>
                <p:nvPr/>
              </p:nvSpPr>
              <p:spPr bwMode="auto">
                <a:xfrm flipV="1">
                  <a:off x="2496" y="1872"/>
                  <a:ext cx="0" cy="2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8" name="Rectangle 35">
                  <a:extLst>
                    <a:ext uri="{FF2B5EF4-FFF2-40B4-BE49-F238E27FC236}">
                      <a16:creationId xmlns:a16="http://schemas.microsoft.com/office/drawing/2014/main" id="{946A4C07-955C-4856-883B-9BC1CFC7DB76}"/>
                    </a:ext>
                  </a:extLst>
                </p:cNvPr>
                <p:cNvSpPr>
                  <a:spLocks noChangeArrowheads="1"/>
                </p:cNvSpPr>
                <p:nvPr/>
              </p:nvSpPr>
              <p:spPr bwMode="auto">
                <a:xfrm>
                  <a:off x="1536" y="2304"/>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49" name="Rectangle 36">
                  <a:extLst>
                    <a:ext uri="{FF2B5EF4-FFF2-40B4-BE49-F238E27FC236}">
                      <a16:creationId xmlns:a16="http://schemas.microsoft.com/office/drawing/2014/main" id="{EA12D130-B66E-408F-BB4B-559F852162B1}"/>
                    </a:ext>
                  </a:extLst>
                </p:cNvPr>
                <p:cNvSpPr>
                  <a:spLocks noChangeArrowheads="1"/>
                </p:cNvSpPr>
                <p:nvPr/>
              </p:nvSpPr>
              <p:spPr bwMode="auto">
                <a:xfrm>
                  <a:off x="1536" y="3312"/>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50" name="Rectangle 37">
                  <a:extLst>
                    <a:ext uri="{FF2B5EF4-FFF2-40B4-BE49-F238E27FC236}">
                      <a16:creationId xmlns:a16="http://schemas.microsoft.com/office/drawing/2014/main" id="{A0E0AA2B-9EA3-4E5F-85CC-4471D2678190}"/>
                    </a:ext>
                  </a:extLst>
                </p:cNvPr>
                <p:cNvSpPr>
                  <a:spLocks noChangeArrowheads="1"/>
                </p:cNvSpPr>
                <p:nvPr/>
              </p:nvSpPr>
              <p:spPr bwMode="auto">
                <a:xfrm>
                  <a:off x="1536" y="3552"/>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51" name="AutoShape 38">
                  <a:extLst>
                    <a:ext uri="{FF2B5EF4-FFF2-40B4-BE49-F238E27FC236}">
                      <a16:creationId xmlns:a16="http://schemas.microsoft.com/office/drawing/2014/main" id="{1FB6FB67-46DA-4ACB-AF24-023FAB684942}"/>
                    </a:ext>
                  </a:extLst>
                </p:cNvPr>
                <p:cNvSpPr>
                  <a:spLocks noChangeArrowheads="1"/>
                </p:cNvSpPr>
                <p:nvPr/>
              </p:nvSpPr>
              <p:spPr bwMode="auto">
                <a:xfrm>
                  <a:off x="2160" y="2640"/>
                  <a:ext cx="144" cy="624"/>
                </a:xfrm>
                <a:prstGeom prst="upArrow">
                  <a:avLst>
                    <a:gd name="adj1" fmla="val 50000"/>
                    <a:gd name="adj2" fmla="val 10833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6652" name="Text Box 39">
                  <a:extLst>
                    <a:ext uri="{FF2B5EF4-FFF2-40B4-BE49-F238E27FC236}">
                      <a16:creationId xmlns:a16="http://schemas.microsoft.com/office/drawing/2014/main" id="{A51E6225-C9A9-4456-BA38-AB173E128E31}"/>
                    </a:ext>
                  </a:extLst>
                </p:cNvPr>
                <p:cNvSpPr txBox="1">
                  <a:spLocks noChangeArrowheads="1"/>
                </p:cNvSpPr>
                <p:nvPr/>
              </p:nvSpPr>
              <p:spPr bwMode="auto">
                <a:xfrm>
                  <a:off x="1584" y="2688"/>
                  <a:ext cx="528" cy="44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向上增长</a:t>
                  </a:r>
                </a:p>
              </p:txBody>
            </p:sp>
          </p:grpSp>
        </p:grpSp>
      </p:grpSp>
      <p:sp>
        <p:nvSpPr>
          <p:cNvPr id="145" name="Rectangle 40">
            <a:extLst>
              <a:ext uri="{FF2B5EF4-FFF2-40B4-BE49-F238E27FC236}">
                <a16:creationId xmlns:a16="http://schemas.microsoft.com/office/drawing/2014/main" id="{0BF841FA-FA1F-4A22-96AE-F6F7F6DC38CF}"/>
              </a:ext>
            </a:extLst>
          </p:cNvPr>
          <p:cNvSpPr>
            <a:spLocks noChangeArrowheads="1"/>
          </p:cNvSpPr>
          <p:nvPr/>
        </p:nvSpPr>
        <p:spPr bwMode="auto">
          <a:xfrm>
            <a:off x="5992813" y="5434013"/>
            <a:ext cx="1524000" cy="381000"/>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a:latin typeface="Times New Roman" panose="02020603050405020304" pitchFamily="18" charset="0"/>
              </a:rPr>
              <a:t>0x12345678</a:t>
            </a:r>
          </a:p>
        </p:txBody>
      </p:sp>
      <p:sp>
        <p:nvSpPr>
          <p:cNvPr id="146" name="Rectangle 41">
            <a:extLst>
              <a:ext uri="{FF2B5EF4-FFF2-40B4-BE49-F238E27FC236}">
                <a16:creationId xmlns:a16="http://schemas.microsoft.com/office/drawing/2014/main" id="{4094AED3-5FF8-4C3C-9327-16D29DD3EDBF}"/>
              </a:ext>
            </a:extLst>
          </p:cNvPr>
          <p:cNvSpPr>
            <a:spLocks noChangeArrowheads="1"/>
          </p:cNvSpPr>
          <p:nvPr/>
        </p:nvSpPr>
        <p:spPr bwMode="auto">
          <a:xfrm>
            <a:off x="5916613" y="1700213"/>
            <a:ext cx="1524000" cy="381000"/>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a:latin typeface="Times New Roman" panose="02020603050405020304" pitchFamily="18" charset="0"/>
              </a:rPr>
              <a:t>0x12345678</a:t>
            </a:r>
          </a:p>
        </p:txBody>
      </p:sp>
      <p:grpSp>
        <p:nvGrpSpPr>
          <p:cNvPr id="147" name="Group 42">
            <a:extLst>
              <a:ext uri="{FF2B5EF4-FFF2-40B4-BE49-F238E27FC236}">
                <a16:creationId xmlns:a16="http://schemas.microsoft.com/office/drawing/2014/main" id="{3DB7E49A-5DD3-4716-865F-A0197A8D540B}"/>
              </a:ext>
            </a:extLst>
          </p:cNvPr>
          <p:cNvGrpSpPr>
            <a:grpSpLocks/>
          </p:cNvGrpSpPr>
          <p:nvPr/>
        </p:nvGrpSpPr>
        <p:grpSpPr bwMode="auto">
          <a:xfrm>
            <a:off x="4468813" y="1776413"/>
            <a:ext cx="1447800" cy="609600"/>
            <a:chOff x="1632" y="1680"/>
            <a:chExt cx="912" cy="384"/>
          </a:xfrm>
        </p:grpSpPr>
        <p:sp>
          <p:nvSpPr>
            <p:cNvPr id="26639" name="Freeform 43">
              <a:extLst>
                <a:ext uri="{FF2B5EF4-FFF2-40B4-BE49-F238E27FC236}">
                  <a16:creationId xmlns:a16="http://schemas.microsoft.com/office/drawing/2014/main" id="{8436DA55-DB5B-4040-BA6B-68FA2C662845}"/>
                </a:ext>
              </a:extLst>
            </p:cNvPr>
            <p:cNvSpPr>
              <a:spLocks/>
            </p:cNvSpPr>
            <p:nvPr/>
          </p:nvSpPr>
          <p:spPr bwMode="auto">
            <a:xfrm>
              <a:off x="2016" y="1728"/>
              <a:ext cx="528" cy="336"/>
            </a:xfrm>
            <a:custGeom>
              <a:avLst/>
              <a:gdLst>
                <a:gd name="T0" fmla="*/ 0 w 480"/>
                <a:gd name="T1" fmla="*/ 533 h 288"/>
                <a:gd name="T2" fmla="*/ 142 w 480"/>
                <a:gd name="T3" fmla="*/ 89 h 288"/>
                <a:gd name="T4" fmla="*/ 703 w 480"/>
                <a:gd name="T5" fmla="*/ 0 h 288"/>
                <a:gd name="T6" fmla="*/ 0 60000 65536"/>
                <a:gd name="T7" fmla="*/ 0 60000 65536"/>
                <a:gd name="T8" fmla="*/ 0 60000 65536"/>
              </a:gdLst>
              <a:ahLst/>
              <a:cxnLst>
                <a:cxn ang="T6">
                  <a:pos x="T0" y="T1"/>
                </a:cxn>
                <a:cxn ang="T7">
                  <a:pos x="T2" y="T3"/>
                </a:cxn>
                <a:cxn ang="T8">
                  <a:pos x="T4" y="T5"/>
                </a:cxn>
              </a:cxnLst>
              <a:rect l="0" t="0" r="r" b="b"/>
              <a:pathLst>
                <a:path w="480" h="288">
                  <a:moveTo>
                    <a:pt x="0" y="288"/>
                  </a:moveTo>
                  <a:cubicBezTo>
                    <a:pt x="8" y="192"/>
                    <a:pt x="16" y="96"/>
                    <a:pt x="96" y="48"/>
                  </a:cubicBezTo>
                  <a:cubicBezTo>
                    <a:pt x="176" y="0"/>
                    <a:pt x="328" y="0"/>
                    <a:pt x="480" y="0"/>
                  </a:cubicBezTo>
                </a:path>
              </a:pathLst>
            </a:custGeom>
            <a:noFill/>
            <a:ln w="19050" cap="flat" cmpd="sng">
              <a:solidFill>
                <a:srgbClr val="0000FF"/>
              </a:solidFill>
              <a:prstDash val="dash"/>
              <a:round/>
              <a:headEnd type="triangl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40" name="Text Box 44">
              <a:extLst>
                <a:ext uri="{FF2B5EF4-FFF2-40B4-BE49-F238E27FC236}">
                  <a16:creationId xmlns:a16="http://schemas.microsoft.com/office/drawing/2014/main" id="{892E588F-B8AF-489C-853B-DC8F758BBCFE}"/>
                </a:ext>
              </a:extLst>
            </p:cNvPr>
            <p:cNvSpPr txBox="1">
              <a:spLocks noChangeArrowheads="1"/>
            </p:cNvSpPr>
            <p:nvPr/>
          </p:nvSpPr>
          <p:spPr bwMode="auto">
            <a:xfrm>
              <a:off x="1632" y="1680"/>
              <a:ext cx="816" cy="250"/>
            </a:xfrm>
            <a:prstGeom prst="rect">
              <a:avLst/>
            </a:prstGeom>
            <a:solidFill>
              <a:srgbClr val="FFFFCC">
                <a:alpha val="50195"/>
              </a:srgbClr>
            </a:solidFill>
            <a:ln>
              <a:noFill/>
            </a:ln>
            <a:effectLst/>
            <a:extLst>
              <a:ext uri="{91240B29-F687-4F45-9708-019B960494DF}">
                <a14:hiddenLine xmlns:a14="http://schemas.microsoft.com/office/drawing/2010/main" w="19050">
                  <a:solidFill>
                    <a:srgbClr val="0000FF"/>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堆栈压栈</a:t>
              </a:r>
            </a:p>
          </p:txBody>
        </p:sp>
      </p:grpSp>
      <p:grpSp>
        <p:nvGrpSpPr>
          <p:cNvPr id="150" name="Group 45">
            <a:extLst>
              <a:ext uri="{FF2B5EF4-FFF2-40B4-BE49-F238E27FC236}">
                <a16:creationId xmlns:a16="http://schemas.microsoft.com/office/drawing/2014/main" id="{F75B390A-A1C9-4E75-9631-714981FA2A0F}"/>
              </a:ext>
            </a:extLst>
          </p:cNvPr>
          <p:cNvGrpSpPr>
            <a:grpSpLocks/>
          </p:cNvGrpSpPr>
          <p:nvPr/>
        </p:nvGrpSpPr>
        <p:grpSpPr bwMode="auto">
          <a:xfrm>
            <a:off x="7516813" y="5129214"/>
            <a:ext cx="1524000" cy="625475"/>
            <a:chOff x="3552" y="3792"/>
            <a:chExt cx="960" cy="394"/>
          </a:xfrm>
        </p:grpSpPr>
        <p:sp>
          <p:nvSpPr>
            <p:cNvPr id="26637" name="Freeform 46">
              <a:extLst>
                <a:ext uri="{FF2B5EF4-FFF2-40B4-BE49-F238E27FC236}">
                  <a16:creationId xmlns:a16="http://schemas.microsoft.com/office/drawing/2014/main" id="{39E1E01E-3C9A-41B3-B32F-7741F49CE143}"/>
                </a:ext>
              </a:extLst>
            </p:cNvPr>
            <p:cNvSpPr>
              <a:spLocks/>
            </p:cNvSpPr>
            <p:nvPr/>
          </p:nvSpPr>
          <p:spPr bwMode="auto">
            <a:xfrm flipH="1" flipV="1">
              <a:off x="3552" y="3792"/>
              <a:ext cx="528" cy="336"/>
            </a:xfrm>
            <a:custGeom>
              <a:avLst/>
              <a:gdLst>
                <a:gd name="T0" fmla="*/ 0 w 480"/>
                <a:gd name="T1" fmla="*/ 533 h 288"/>
                <a:gd name="T2" fmla="*/ 142 w 480"/>
                <a:gd name="T3" fmla="*/ 89 h 288"/>
                <a:gd name="T4" fmla="*/ 703 w 480"/>
                <a:gd name="T5" fmla="*/ 0 h 288"/>
                <a:gd name="T6" fmla="*/ 0 60000 65536"/>
                <a:gd name="T7" fmla="*/ 0 60000 65536"/>
                <a:gd name="T8" fmla="*/ 0 60000 65536"/>
              </a:gdLst>
              <a:ahLst/>
              <a:cxnLst>
                <a:cxn ang="T6">
                  <a:pos x="T0" y="T1"/>
                </a:cxn>
                <a:cxn ang="T7">
                  <a:pos x="T2" y="T3"/>
                </a:cxn>
                <a:cxn ang="T8">
                  <a:pos x="T4" y="T5"/>
                </a:cxn>
              </a:cxnLst>
              <a:rect l="0" t="0" r="r" b="b"/>
              <a:pathLst>
                <a:path w="480" h="288">
                  <a:moveTo>
                    <a:pt x="0" y="288"/>
                  </a:moveTo>
                  <a:cubicBezTo>
                    <a:pt x="8" y="192"/>
                    <a:pt x="16" y="96"/>
                    <a:pt x="96" y="48"/>
                  </a:cubicBezTo>
                  <a:cubicBezTo>
                    <a:pt x="176" y="0"/>
                    <a:pt x="328" y="0"/>
                    <a:pt x="480" y="0"/>
                  </a:cubicBezTo>
                </a:path>
              </a:pathLst>
            </a:custGeom>
            <a:noFill/>
            <a:ln w="19050" cap="flat" cmpd="sng">
              <a:solidFill>
                <a:srgbClr val="0000FF"/>
              </a:solidFill>
              <a:prstDash val="dash"/>
              <a:round/>
              <a:headEnd type="triangl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8" name="Text Box 47">
              <a:extLst>
                <a:ext uri="{FF2B5EF4-FFF2-40B4-BE49-F238E27FC236}">
                  <a16:creationId xmlns:a16="http://schemas.microsoft.com/office/drawing/2014/main" id="{1BF1F67D-8AE8-4C04-A45C-669B3D2706F2}"/>
                </a:ext>
              </a:extLst>
            </p:cNvPr>
            <p:cNvSpPr txBox="1">
              <a:spLocks noChangeArrowheads="1"/>
            </p:cNvSpPr>
            <p:nvPr/>
          </p:nvSpPr>
          <p:spPr bwMode="auto">
            <a:xfrm>
              <a:off x="3696" y="3936"/>
              <a:ext cx="816" cy="250"/>
            </a:xfrm>
            <a:prstGeom prst="rect">
              <a:avLst/>
            </a:prstGeom>
            <a:solidFill>
              <a:srgbClr val="FFFFCC">
                <a:alpha val="50195"/>
              </a:srgbClr>
            </a:solidFill>
            <a:ln>
              <a:noFill/>
            </a:ln>
            <a:effectLst/>
            <a:extLst>
              <a:ext uri="{91240B29-F687-4F45-9708-019B960494DF}">
                <a14:hiddenLine xmlns:a14="http://schemas.microsoft.com/office/drawing/2010/main" w="19050">
                  <a:solidFill>
                    <a:srgbClr val="0000FF"/>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堆栈压栈</a:t>
              </a:r>
            </a:p>
          </p:txBody>
        </p:sp>
      </p:grpSp>
    </p:spTree>
    <p:extLst>
      <p:ext uri="{BB962C8B-B14F-4D97-AF65-F5344CB8AC3E}">
        <p14:creationId xmlns:p14="http://schemas.microsoft.com/office/powerpoint/2010/main" val="1067038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slide(fromBottom)">
                                      <p:cBhvr>
                                        <p:cTn id="7" dur="500"/>
                                        <p:tgtEl>
                                          <p:spTgt spid="123"/>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slide(fromLeft)">
                                      <p:cBhvr>
                                        <p:cTn id="11" dur="500"/>
                                        <p:tgtEl>
                                          <p:spTgt spid="109"/>
                                        </p:tgtEl>
                                      </p:cBhvr>
                                    </p:animEffect>
                                  </p:childTnLst>
                                </p:cTn>
                              </p:par>
                            </p:childTnLst>
                          </p:cTn>
                        </p:par>
                        <p:par>
                          <p:cTn id="12" fill="hold" nodeType="afterGroup">
                            <p:stCondLst>
                              <p:cond delay="1000"/>
                            </p:stCondLst>
                            <p:childTnLst>
                              <p:par>
                                <p:cTn id="13" presetID="12" presetClass="entr" presetSubtype="2" fill="hold" nodeType="after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slide(fromRight)">
                                      <p:cBhvr>
                                        <p:cTn id="15" dur="500"/>
                                        <p:tgtEl>
                                          <p:spTgt spid="118"/>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wipe(up)">
                                      <p:cBhvr>
                                        <p:cTn id="19" dur="500"/>
                                        <p:tgtEl>
                                          <p:spTgt spid="114"/>
                                        </p:tgtEl>
                                      </p:cBhvr>
                                    </p:animEffect>
                                  </p:childTnLst>
                                </p:cTn>
                              </p:par>
                            </p:childTnLst>
                          </p:cTn>
                        </p:par>
                        <p:par>
                          <p:cTn id="20" fill="hold" nodeType="afterGroup">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slide(fromBottom)">
                                      <p:cBhvr>
                                        <p:cTn id="23" dur="500"/>
                                        <p:tgtEl>
                                          <p:spTgt spid="146"/>
                                        </p:tgtEl>
                                      </p:cBhvr>
                                    </p:animEffect>
                                  </p:childTnLst>
                                </p:cTn>
                              </p:par>
                            </p:childTnLst>
                          </p:cTn>
                        </p:par>
                        <p:par>
                          <p:cTn id="24" fill="hold" nodeType="afterGroup">
                            <p:stCondLst>
                              <p:cond delay="2500"/>
                            </p:stCondLst>
                            <p:childTnLst>
                              <p:par>
                                <p:cTn id="25" presetID="22" presetClass="entr" presetSubtype="1" fill="hold" nodeType="afterEffect">
                                  <p:stCondLst>
                                    <p:cond delay="0"/>
                                  </p:stCondLst>
                                  <p:childTnLst>
                                    <p:set>
                                      <p:cBhvr>
                                        <p:cTn id="26" dur="1" fill="hold">
                                          <p:stCondLst>
                                            <p:cond delay="0"/>
                                          </p:stCondLst>
                                        </p:cTn>
                                        <p:tgtEl>
                                          <p:spTgt spid="147"/>
                                        </p:tgtEl>
                                        <p:attrNameLst>
                                          <p:attrName>style.visibility</p:attrName>
                                        </p:attrNameLst>
                                      </p:cBhvr>
                                      <p:to>
                                        <p:strVal val="visible"/>
                                      </p:to>
                                    </p:set>
                                    <p:animEffect transition="in" filter="wipe(up)">
                                      <p:cBhvr>
                                        <p:cTn id="27" dur="500"/>
                                        <p:tgtEl>
                                          <p:spTgt spid="147"/>
                                        </p:tgtEl>
                                      </p:cBhvr>
                                    </p:animEffect>
                                  </p:childTnLst>
                                </p:cTn>
                              </p:par>
                            </p:childTnLst>
                          </p:cTn>
                        </p:par>
                        <p:par>
                          <p:cTn id="28" fill="hold" nodeType="afterGroup">
                            <p:stCondLst>
                              <p:cond delay="3000"/>
                            </p:stCondLst>
                            <p:childTnLst>
                              <p:par>
                                <p:cTn id="29" presetID="12" presetClass="entr" presetSubtype="4" fill="hold" grpId="0" nodeType="after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slide(fromBottom)">
                                      <p:cBhvr>
                                        <p:cTn id="31" dur="500"/>
                                        <p:tgtEl>
                                          <p:spTgt spid="145"/>
                                        </p:tgtEl>
                                      </p:cBhvr>
                                    </p:animEffect>
                                  </p:childTnLst>
                                </p:cTn>
                              </p:par>
                            </p:childTnLst>
                          </p:cTn>
                        </p:par>
                        <p:par>
                          <p:cTn id="32" fill="hold" nodeType="afterGroup">
                            <p:stCondLst>
                              <p:cond delay="3500"/>
                            </p:stCondLst>
                            <p:childTnLst>
                              <p:par>
                                <p:cTn id="33" presetID="22" presetClass="entr" presetSubtype="4" fill="hold" nodeType="afterEffect">
                                  <p:stCondLst>
                                    <p:cond delay="0"/>
                                  </p:stCondLst>
                                  <p:childTnLst>
                                    <p:set>
                                      <p:cBhvr>
                                        <p:cTn id="34" dur="1" fill="hold">
                                          <p:stCondLst>
                                            <p:cond delay="0"/>
                                          </p:stCondLst>
                                        </p:cTn>
                                        <p:tgtEl>
                                          <p:spTgt spid="150"/>
                                        </p:tgtEl>
                                        <p:attrNameLst>
                                          <p:attrName>style.visibility</p:attrName>
                                        </p:attrNameLst>
                                      </p:cBhvr>
                                      <p:to>
                                        <p:strVal val="visible"/>
                                      </p:to>
                                    </p:set>
                                    <p:animEffect transition="in" filter="wipe(down)">
                                      <p:cBhvr>
                                        <p:cTn id="35"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autoUpdateAnimBg="0"/>
      <p:bldP spid="146"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
            <a:extLst>
              <a:ext uri="{FF2B5EF4-FFF2-40B4-BE49-F238E27FC236}">
                <a16:creationId xmlns:a16="http://schemas.microsoft.com/office/drawing/2014/main" id="{C86235DD-5066-4FF7-AF74-B85D5C8995CA}"/>
              </a:ext>
            </a:extLst>
          </p:cNvPr>
          <p:cNvSpPr txBox="1">
            <a:spLocks noChangeArrowheads="1"/>
          </p:cNvSpPr>
          <p:nvPr/>
        </p:nvSpPr>
        <p:spPr bwMode="auto">
          <a:xfrm>
            <a:off x="2198689" y="565150"/>
            <a:ext cx="18319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寻址方式</a:t>
            </a:r>
          </a:p>
        </p:txBody>
      </p:sp>
      <p:sp>
        <p:nvSpPr>
          <p:cNvPr id="27651" name="Rectangle 100">
            <a:extLst>
              <a:ext uri="{FF2B5EF4-FFF2-40B4-BE49-F238E27FC236}">
                <a16:creationId xmlns:a16="http://schemas.microsoft.com/office/drawing/2014/main" id="{4EFC4F1B-2655-4D91-ADDD-1AE9AFDDC947}"/>
              </a:ext>
            </a:extLst>
          </p:cNvPr>
          <p:cNvSpPr>
            <a:spLocks noChangeArrowheads="1"/>
          </p:cNvSpPr>
          <p:nvPr/>
        </p:nvSpPr>
        <p:spPr bwMode="auto">
          <a:xfrm>
            <a:off x="1774825" y="1412875"/>
            <a:ext cx="84264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9900CC"/>
                </a:solidFill>
                <a:latin typeface="黑体" panose="02010609060101010101" pitchFamily="49" charset="-122"/>
                <a:ea typeface="黑体" panose="02010609060101010101" pitchFamily="49" charset="-122"/>
              </a:rPr>
              <a:t>（</a:t>
            </a:r>
            <a:r>
              <a:rPr kumimoji="1" lang="en-US" altLang="zh-CN" sz="2400" b="1">
                <a:solidFill>
                  <a:srgbClr val="9900CC"/>
                </a:solidFill>
                <a:latin typeface="黑体" panose="02010609060101010101" pitchFamily="49" charset="-122"/>
                <a:ea typeface="黑体" panose="02010609060101010101" pitchFamily="49" charset="-122"/>
              </a:rPr>
              <a:t>4</a:t>
            </a:r>
            <a:r>
              <a:rPr kumimoji="1" lang="zh-CN" altLang="en-US" sz="2400" b="1">
                <a:solidFill>
                  <a:srgbClr val="9900CC"/>
                </a:solidFill>
                <a:latin typeface="黑体" panose="02010609060101010101" pitchFamily="49" charset="-122"/>
                <a:ea typeface="黑体" panose="02010609060101010101" pitchFamily="49" charset="-122"/>
              </a:rPr>
              <a:t>）堆栈寻址</a:t>
            </a:r>
            <a:endParaRPr kumimoji="1" lang="en-US" altLang="zh-CN" sz="2400" b="1">
              <a:solidFill>
                <a:srgbClr val="9900CC"/>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buFont typeface="Wingdings" panose="05000000000000000000" pitchFamily="2" charset="2"/>
              <a:buNone/>
            </a:pPr>
            <a:r>
              <a:rPr kumimoji="1" lang="en-US" altLang="zh-CN" sz="2400" b="1">
                <a:solidFill>
                  <a:srgbClr val="008000"/>
                </a:solidFill>
                <a:latin typeface="黑体" panose="02010609060101010101" pitchFamily="49" charset="-122"/>
                <a:ea typeface="黑体" panose="02010609060101010101" pitchFamily="49" charset="-122"/>
              </a:rPr>
              <a:t>  </a:t>
            </a:r>
            <a:endParaRPr kumimoji="1" lang="en-US" altLang="zh-CN" sz="2400" b="1">
              <a:latin typeface="黑体" panose="02010609060101010101" pitchFamily="49" charset="-122"/>
              <a:ea typeface="黑体" panose="02010609060101010101" pitchFamily="49" charset="-122"/>
            </a:endParaRPr>
          </a:p>
        </p:txBody>
      </p:sp>
      <p:grpSp>
        <p:nvGrpSpPr>
          <p:cNvPr id="186" name="Group 2">
            <a:extLst>
              <a:ext uri="{FF2B5EF4-FFF2-40B4-BE49-F238E27FC236}">
                <a16:creationId xmlns:a16="http://schemas.microsoft.com/office/drawing/2014/main" id="{A9D1A70B-D17A-4B7D-9E72-8FF789AE9EB3}"/>
              </a:ext>
            </a:extLst>
          </p:cNvPr>
          <p:cNvGrpSpPr>
            <a:grpSpLocks/>
          </p:cNvGrpSpPr>
          <p:nvPr/>
        </p:nvGrpSpPr>
        <p:grpSpPr bwMode="auto">
          <a:xfrm>
            <a:off x="2514600" y="3486150"/>
            <a:ext cx="7543800" cy="2895600"/>
            <a:chOff x="624" y="2448"/>
            <a:chExt cx="4752" cy="1824"/>
          </a:xfrm>
        </p:grpSpPr>
        <p:sp>
          <p:nvSpPr>
            <p:cNvPr id="27674" name="Rectangle 3">
              <a:extLst>
                <a:ext uri="{FF2B5EF4-FFF2-40B4-BE49-F238E27FC236}">
                  <a16:creationId xmlns:a16="http://schemas.microsoft.com/office/drawing/2014/main" id="{C2B89A1B-52EA-45D4-BA6D-E45D5A7FDCBC}"/>
                </a:ext>
              </a:extLst>
            </p:cNvPr>
            <p:cNvSpPr>
              <a:spLocks noChangeArrowheads="1"/>
            </p:cNvSpPr>
            <p:nvPr/>
          </p:nvSpPr>
          <p:spPr bwMode="auto">
            <a:xfrm>
              <a:off x="624" y="2448"/>
              <a:ext cx="4752" cy="182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grpSp>
          <p:nvGrpSpPr>
            <p:cNvPr id="27675" name="Group 4">
              <a:extLst>
                <a:ext uri="{FF2B5EF4-FFF2-40B4-BE49-F238E27FC236}">
                  <a16:creationId xmlns:a16="http://schemas.microsoft.com/office/drawing/2014/main" id="{364354BA-A508-4C74-8B71-358ADEC3EE50}"/>
                </a:ext>
              </a:extLst>
            </p:cNvPr>
            <p:cNvGrpSpPr>
              <a:grpSpLocks/>
            </p:cNvGrpSpPr>
            <p:nvPr/>
          </p:nvGrpSpPr>
          <p:grpSpPr bwMode="auto">
            <a:xfrm>
              <a:off x="720" y="2832"/>
              <a:ext cx="4128" cy="1392"/>
              <a:chOff x="720" y="2832"/>
              <a:chExt cx="4128" cy="1392"/>
            </a:xfrm>
          </p:grpSpPr>
          <p:grpSp>
            <p:nvGrpSpPr>
              <p:cNvPr id="27676" name="Group 5">
                <a:extLst>
                  <a:ext uri="{FF2B5EF4-FFF2-40B4-BE49-F238E27FC236}">
                    <a16:creationId xmlns:a16="http://schemas.microsoft.com/office/drawing/2014/main" id="{079A7F3A-1555-40CD-A81A-9AE16A4CC7A1}"/>
                  </a:ext>
                </a:extLst>
              </p:cNvPr>
              <p:cNvGrpSpPr>
                <a:grpSpLocks/>
              </p:cNvGrpSpPr>
              <p:nvPr/>
            </p:nvGrpSpPr>
            <p:grpSpPr bwMode="auto">
              <a:xfrm>
                <a:off x="3024" y="3024"/>
                <a:ext cx="864" cy="250"/>
                <a:chOff x="3024" y="3024"/>
                <a:chExt cx="864" cy="250"/>
              </a:xfrm>
            </p:grpSpPr>
            <p:sp>
              <p:nvSpPr>
                <p:cNvPr id="27700" name="Text Box 6">
                  <a:extLst>
                    <a:ext uri="{FF2B5EF4-FFF2-40B4-BE49-F238E27FC236}">
                      <a16:creationId xmlns:a16="http://schemas.microsoft.com/office/drawing/2014/main" id="{E5F247BF-28B1-418A-9E14-A80E04EED56B}"/>
                    </a:ext>
                  </a:extLst>
                </p:cNvPr>
                <p:cNvSpPr txBox="1">
                  <a:spLocks noChangeArrowheads="1"/>
                </p:cNvSpPr>
                <p:nvPr/>
              </p:nvSpPr>
              <p:spPr bwMode="auto">
                <a:xfrm>
                  <a:off x="3360" y="3024"/>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栈顶</a:t>
                  </a:r>
                </a:p>
              </p:txBody>
            </p:sp>
            <p:sp>
              <p:nvSpPr>
                <p:cNvPr id="27701" name="Text Box 7">
                  <a:extLst>
                    <a:ext uri="{FF2B5EF4-FFF2-40B4-BE49-F238E27FC236}">
                      <a16:creationId xmlns:a16="http://schemas.microsoft.com/office/drawing/2014/main" id="{05E83DF7-9CEB-4609-90BA-4DAFB0319BD5}"/>
                    </a:ext>
                  </a:extLst>
                </p:cNvPr>
                <p:cNvSpPr txBox="1">
                  <a:spLocks noChangeArrowheads="1"/>
                </p:cNvSpPr>
                <p:nvPr/>
              </p:nvSpPr>
              <p:spPr bwMode="auto">
                <a:xfrm>
                  <a:off x="3024" y="3024"/>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en-US" altLang="zh-CN" sz="2000" b="1">
                      <a:solidFill>
                        <a:srgbClr val="FF0000"/>
                      </a:solidFill>
                      <a:latin typeface="Times New Roman" panose="02020603050405020304" pitchFamily="18" charset="0"/>
                      <a:ea typeface="华文新魏" panose="02010800040101010101" pitchFamily="2" charset="-122"/>
                    </a:rPr>
                    <a:t>SP</a:t>
                  </a:r>
                  <a:r>
                    <a:rPr kumimoji="1" lang="en-US" altLang="zh-CN" sz="2000">
                      <a:latin typeface="Times New Roman" panose="02020603050405020304" pitchFamily="18" charset="0"/>
                      <a:ea typeface="华文新魏" panose="02010800040101010101" pitchFamily="2" charset="-122"/>
                      <a:sym typeface="Wingdings" panose="05000000000000000000" pitchFamily="2" charset="2"/>
                    </a:rPr>
                    <a:t></a:t>
                  </a:r>
                  <a:endParaRPr kumimoji="1" lang="en-US" altLang="zh-CN" sz="2000">
                    <a:latin typeface="Times New Roman" panose="02020603050405020304" pitchFamily="18" charset="0"/>
                    <a:ea typeface="华文新魏" panose="02010800040101010101" pitchFamily="2" charset="-122"/>
                  </a:endParaRPr>
                </a:p>
              </p:txBody>
            </p:sp>
          </p:grpSp>
          <p:grpSp>
            <p:nvGrpSpPr>
              <p:cNvPr id="27677" name="Group 8">
                <a:extLst>
                  <a:ext uri="{FF2B5EF4-FFF2-40B4-BE49-F238E27FC236}">
                    <a16:creationId xmlns:a16="http://schemas.microsoft.com/office/drawing/2014/main" id="{4525875E-D7C9-4038-9001-8A9110B6A549}"/>
                  </a:ext>
                </a:extLst>
              </p:cNvPr>
              <p:cNvGrpSpPr>
                <a:grpSpLocks/>
              </p:cNvGrpSpPr>
              <p:nvPr/>
            </p:nvGrpSpPr>
            <p:grpSpPr bwMode="auto">
              <a:xfrm>
                <a:off x="720" y="2832"/>
                <a:ext cx="4128" cy="1392"/>
                <a:chOff x="720" y="2832"/>
                <a:chExt cx="4128" cy="1392"/>
              </a:xfrm>
            </p:grpSpPr>
            <p:grpSp>
              <p:nvGrpSpPr>
                <p:cNvPr id="27678" name="Group 9">
                  <a:extLst>
                    <a:ext uri="{FF2B5EF4-FFF2-40B4-BE49-F238E27FC236}">
                      <a16:creationId xmlns:a16="http://schemas.microsoft.com/office/drawing/2014/main" id="{8C10BA45-05DB-4D1E-862B-01212788CE67}"/>
                    </a:ext>
                  </a:extLst>
                </p:cNvPr>
                <p:cNvGrpSpPr>
                  <a:grpSpLocks/>
                </p:cNvGrpSpPr>
                <p:nvPr/>
              </p:nvGrpSpPr>
              <p:grpSpPr bwMode="auto">
                <a:xfrm>
                  <a:off x="720" y="3264"/>
                  <a:ext cx="864" cy="250"/>
                  <a:chOff x="720" y="3264"/>
                  <a:chExt cx="864" cy="250"/>
                </a:xfrm>
              </p:grpSpPr>
              <p:sp>
                <p:nvSpPr>
                  <p:cNvPr id="27698" name="Text Box 10">
                    <a:extLst>
                      <a:ext uri="{FF2B5EF4-FFF2-40B4-BE49-F238E27FC236}">
                        <a16:creationId xmlns:a16="http://schemas.microsoft.com/office/drawing/2014/main" id="{0878EFA4-227C-4FA1-B0B9-DABF4F3CA776}"/>
                      </a:ext>
                    </a:extLst>
                  </p:cNvPr>
                  <p:cNvSpPr txBox="1">
                    <a:spLocks noChangeArrowheads="1"/>
                  </p:cNvSpPr>
                  <p:nvPr/>
                </p:nvSpPr>
                <p:spPr bwMode="auto">
                  <a:xfrm>
                    <a:off x="1056" y="3264"/>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栈顶</a:t>
                    </a:r>
                  </a:p>
                </p:txBody>
              </p:sp>
              <p:sp>
                <p:nvSpPr>
                  <p:cNvPr id="27699" name="Text Box 11">
                    <a:extLst>
                      <a:ext uri="{FF2B5EF4-FFF2-40B4-BE49-F238E27FC236}">
                        <a16:creationId xmlns:a16="http://schemas.microsoft.com/office/drawing/2014/main" id="{26C1816C-8F0D-4A1E-8CBF-2B37BA0F6CF3}"/>
                      </a:ext>
                    </a:extLst>
                  </p:cNvPr>
                  <p:cNvSpPr txBox="1">
                    <a:spLocks noChangeArrowheads="1"/>
                  </p:cNvSpPr>
                  <p:nvPr/>
                </p:nvSpPr>
                <p:spPr bwMode="auto">
                  <a:xfrm>
                    <a:off x="720" y="3264"/>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en-US" altLang="zh-CN" sz="2000" b="1">
                        <a:solidFill>
                          <a:srgbClr val="FF0000"/>
                        </a:solidFill>
                        <a:latin typeface="Times New Roman" panose="02020603050405020304" pitchFamily="18" charset="0"/>
                        <a:ea typeface="华文新魏" panose="02010800040101010101" pitchFamily="2" charset="-122"/>
                      </a:rPr>
                      <a:t>SP</a:t>
                    </a:r>
                    <a:r>
                      <a:rPr kumimoji="1" lang="en-US" altLang="zh-CN" sz="2000">
                        <a:latin typeface="Times New Roman" panose="02020603050405020304" pitchFamily="18" charset="0"/>
                        <a:ea typeface="华文新魏" panose="02010800040101010101" pitchFamily="2" charset="-122"/>
                        <a:sym typeface="Wingdings" panose="05000000000000000000" pitchFamily="2" charset="2"/>
                      </a:rPr>
                      <a:t></a:t>
                    </a:r>
                    <a:endParaRPr kumimoji="1" lang="en-US" altLang="zh-CN" sz="2000">
                      <a:latin typeface="Times New Roman" panose="02020603050405020304" pitchFamily="18" charset="0"/>
                      <a:ea typeface="华文新魏" panose="02010800040101010101" pitchFamily="2" charset="-122"/>
                    </a:endParaRPr>
                  </a:p>
                </p:txBody>
              </p:sp>
            </p:grpSp>
            <p:grpSp>
              <p:nvGrpSpPr>
                <p:cNvPr id="27679" name="Group 12">
                  <a:extLst>
                    <a:ext uri="{FF2B5EF4-FFF2-40B4-BE49-F238E27FC236}">
                      <a16:creationId xmlns:a16="http://schemas.microsoft.com/office/drawing/2014/main" id="{660B12EF-0C1F-4CF0-A26D-5D9B59D5C62C}"/>
                    </a:ext>
                  </a:extLst>
                </p:cNvPr>
                <p:cNvGrpSpPr>
                  <a:grpSpLocks/>
                </p:cNvGrpSpPr>
                <p:nvPr/>
              </p:nvGrpSpPr>
              <p:grpSpPr bwMode="auto">
                <a:xfrm>
                  <a:off x="1056" y="2832"/>
                  <a:ext cx="3792" cy="1392"/>
                  <a:chOff x="1056" y="2832"/>
                  <a:chExt cx="3792" cy="1392"/>
                </a:xfrm>
              </p:grpSpPr>
              <p:grpSp>
                <p:nvGrpSpPr>
                  <p:cNvPr id="27680" name="Group 13">
                    <a:extLst>
                      <a:ext uri="{FF2B5EF4-FFF2-40B4-BE49-F238E27FC236}">
                        <a16:creationId xmlns:a16="http://schemas.microsoft.com/office/drawing/2014/main" id="{56A57A5E-C70F-4674-AEFE-3D5CCCCFE82B}"/>
                      </a:ext>
                    </a:extLst>
                  </p:cNvPr>
                  <p:cNvGrpSpPr>
                    <a:grpSpLocks/>
                  </p:cNvGrpSpPr>
                  <p:nvPr/>
                </p:nvGrpSpPr>
                <p:grpSpPr bwMode="auto">
                  <a:xfrm>
                    <a:off x="3360" y="2832"/>
                    <a:ext cx="1488" cy="1392"/>
                    <a:chOff x="3504" y="2832"/>
                    <a:chExt cx="1488" cy="1392"/>
                  </a:xfrm>
                </p:grpSpPr>
                <p:grpSp>
                  <p:nvGrpSpPr>
                    <p:cNvPr id="27690" name="Group 14">
                      <a:extLst>
                        <a:ext uri="{FF2B5EF4-FFF2-40B4-BE49-F238E27FC236}">
                          <a16:creationId xmlns:a16="http://schemas.microsoft.com/office/drawing/2014/main" id="{E54D578B-6847-480B-AE69-43D4A3C68235}"/>
                        </a:ext>
                      </a:extLst>
                    </p:cNvPr>
                    <p:cNvGrpSpPr>
                      <a:grpSpLocks/>
                    </p:cNvGrpSpPr>
                    <p:nvPr/>
                  </p:nvGrpSpPr>
                  <p:grpSpPr bwMode="auto">
                    <a:xfrm>
                      <a:off x="3504" y="2832"/>
                      <a:ext cx="1488" cy="1392"/>
                      <a:chOff x="3504" y="2832"/>
                      <a:chExt cx="1488" cy="1392"/>
                    </a:xfrm>
                  </p:grpSpPr>
                  <p:sp>
                    <p:nvSpPr>
                      <p:cNvPr id="27692" name="Rectangle 15">
                        <a:extLst>
                          <a:ext uri="{FF2B5EF4-FFF2-40B4-BE49-F238E27FC236}">
                            <a16:creationId xmlns:a16="http://schemas.microsoft.com/office/drawing/2014/main" id="{04CB03FC-6ADD-4CB5-B280-06CD0E53A554}"/>
                          </a:ext>
                        </a:extLst>
                      </p:cNvPr>
                      <p:cNvSpPr>
                        <a:spLocks noChangeArrowheads="1"/>
                      </p:cNvSpPr>
                      <p:nvPr/>
                    </p:nvSpPr>
                    <p:spPr bwMode="auto">
                      <a:xfrm>
                        <a:off x="4032" y="3264"/>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7693" name="Line 16">
                        <a:extLst>
                          <a:ext uri="{FF2B5EF4-FFF2-40B4-BE49-F238E27FC236}">
                            <a16:creationId xmlns:a16="http://schemas.microsoft.com/office/drawing/2014/main" id="{4AE1087C-F3DF-47E7-897C-72E3A658DEC8}"/>
                          </a:ext>
                        </a:extLst>
                      </p:cNvPr>
                      <p:cNvSpPr>
                        <a:spLocks noChangeShapeType="1"/>
                      </p:cNvSpPr>
                      <p:nvPr/>
                    </p:nvSpPr>
                    <p:spPr bwMode="auto">
                      <a:xfrm flipV="1">
                        <a:off x="4992" y="2832"/>
                        <a:ext cx="0" cy="13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4" name="Rectangle 17">
                        <a:extLst>
                          <a:ext uri="{FF2B5EF4-FFF2-40B4-BE49-F238E27FC236}">
                            <a16:creationId xmlns:a16="http://schemas.microsoft.com/office/drawing/2014/main" id="{9D7AE413-30F5-4D49-BBC5-7187C3C7E2BF}"/>
                          </a:ext>
                        </a:extLst>
                      </p:cNvPr>
                      <p:cNvSpPr>
                        <a:spLocks noChangeArrowheads="1"/>
                      </p:cNvSpPr>
                      <p:nvPr/>
                    </p:nvSpPr>
                    <p:spPr bwMode="auto">
                      <a:xfrm>
                        <a:off x="4032" y="3504"/>
                        <a:ext cx="960" cy="432"/>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7695" name="Text Box 18">
                        <a:extLst>
                          <a:ext uri="{FF2B5EF4-FFF2-40B4-BE49-F238E27FC236}">
                            <a16:creationId xmlns:a16="http://schemas.microsoft.com/office/drawing/2014/main" id="{2743F126-0101-4EE5-8B1E-5D3F4B3EA567}"/>
                          </a:ext>
                        </a:extLst>
                      </p:cNvPr>
                      <p:cNvSpPr txBox="1">
                        <a:spLocks noChangeArrowheads="1"/>
                      </p:cNvSpPr>
                      <p:nvPr/>
                    </p:nvSpPr>
                    <p:spPr bwMode="auto">
                      <a:xfrm>
                        <a:off x="3504" y="3936"/>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栈底</a:t>
                        </a:r>
                      </a:p>
                    </p:txBody>
                  </p:sp>
                  <p:sp>
                    <p:nvSpPr>
                      <p:cNvPr id="27696" name="Line 19">
                        <a:extLst>
                          <a:ext uri="{FF2B5EF4-FFF2-40B4-BE49-F238E27FC236}">
                            <a16:creationId xmlns:a16="http://schemas.microsoft.com/office/drawing/2014/main" id="{77725F1F-021A-4C50-96AD-3023054F40C3}"/>
                          </a:ext>
                        </a:extLst>
                      </p:cNvPr>
                      <p:cNvSpPr>
                        <a:spLocks noChangeShapeType="1"/>
                      </p:cNvSpPr>
                      <p:nvPr/>
                    </p:nvSpPr>
                    <p:spPr bwMode="auto">
                      <a:xfrm flipV="1">
                        <a:off x="4032" y="2832"/>
                        <a:ext cx="0" cy="13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97" name="Rectangle 20">
                        <a:extLst>
                          <a:ext uri="{FF2B5EF4-FFF2-40B4-BE49-F238E27FC236}">
                            <a16:creationId xmlns:a16="http://schemas.microsoft.com/office/drawing/2014/main" id="{D7FD8113-78D5-4C02-8C59-921E2F6FCC32}"/>
                          </a:ext>
                        </a:extLst>
                      </p:cNvPr>
                      <p:cNvSpPr>
                        <a:spLocks noChangeArrowheads="1"/>
                      </p:cNvSpPr>
                      <p:nvPr/>
                    </p:nvSpPr>
                    <p:spPr bwMode="auto">
                      <a:xfrm>
                        <a:off x="4032" y="3936"/>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grpSp>
                <p:sp>
                  <p:nvSpPr>
                    <p:cNvPr id="27691" name="Text Box 21">
                      <a:extLst>
                        <a:ext uri="{FF2B5EF4-FFF2-40B4-BE49-F238E27FC236}">
                          <a16:creationId xmlns:a16="http://schemas.microsoft.com/office/drawing/2014/main" id="{942BA00C-F90F-49D5-9BC8-72B974C3DA1E}"/>
                        </a:ext>
                      </a:extLst>
                    </p:cNvPr>
                    <p:cNvSpPr txBox="1">
                      <a:spLocks noChangeArrowheads="1"/>
                    </p:cNvSpPr>
                    <p:nvPr/>
                  </p:nvSpPr>
                  <p:spPr bwMode="auto">
                    <a:xfrm>
                      <a:off x="4224" y="3600"/>
                      <a:ext cx="624"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空堆栈</a:t>
                      </a:r>
                    </a:p>
                  </p:txBody>
                </p:sp>
              </p:grpSp>
              <p:grpSp>
                <p:nvGrpSpPr>
                  <p:cNvPr id="27681" name="Group 22">
                    <a:extLst>
                      <a:ext uri="{FF2B5EF4-FFF2-40B4-BE49-F238E27FC236}">
                        <a16:creationId xmlns:a16="http://schemas.microsoft.com/office/drawing/2014/main" id="{251CFA80-B67B-4CF8-888B-44D2C78FCA2F}"/>
                      </a:ext>
                    </a:extLst>
                  </p:cNvPr>
                  <p:cNvGrpSpPr>
                    <a:grpSpLocks/>
                  </p:cNvGrpSpPr>
                  <p:nvPr/>
                </p:nvGrpSpPr>
                <p:grpSpPr bwMode="auto">
                  <a:xfrm>
                    <a:off x="1056" y="2832"/>
                    <a:ext cx="1488" cy="1392"/>
                    <a:chOff x="1200" y="2832"/>
                    <a:chExt cx="1488" cy="1392"/>
                  </a:xfrm>
                </p:grpSpPr>
                <p:grpSp>
                  <p:nvGrpSpPr>
                    <p:cNvPr id="27682" name="Group 23">
                      <a:extLst>
                        <a:ext uri="{FF2B5EF4-FFF2-40B4-BE49-F238E27FC236}">
                          <a16:creationId xmlns:a16="http://schemas.microsoft.com/office/drawing/2014/main" id="{B0E163EC-1E57-40CF-8F2A-91D8C2A5DA2B}"/>
                        </a:ext>
                      </a:extLst>
                    </p:cNvPr>
                    <p:cNvGrpSpPr>
                      <a:grpSpLocks/>
                    </p:cNvGrpSpPr>
                    <p:nvPr/>
                  </p:nvGrpSpPr>
                  <p:grpSpPr bwMode="auto">
                    <a:xfrm>
                      <a:off x="1200" y="2832"/>
                      <a:ext cx="1488" cy="1392"/>
                      <a:chOff x="1200" y="2832"/>
                      <a:chExt cx="1488" cy="1392"/>
                    </a:xfrm>
                  </p:grpSpPr>
                  <p:sp>
                    <p:nvSpPr>
                      <p:cNvPr id="27684" name="Rectangle 24">
                        <a:extLst>
                          <a:ext uri="{FF2B5EF4-FFF2-40B4-BE49-F238E27FC236}">
                            <a16:creationId xmlns:a16="http://schemas.microsoft.com/office/drawing/2014/main" id="{920FED28-E6CB-4ED7-9290-F7C41EA5B2A6}"/>
                          </a:ext>
                        </a:extLst>
                      </p:cNvPr>
                      <p:cNvSpPr>
                        <a:spLocks noChangeArrowheads="1"/>
                      </p:cNvSpPr>
                      <p:nvPr/>
                    </p:nvSpPr>
                    <p:spPr bwMode="auto">
                      <a:xfrm>
                        <a:off x="1728" y="3264"/>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7685" name="Line 25">
                        <a:extLst>
                          <a:ext uri="{FF2B5EF4-FFF2-40B4-BE49-F238E27FC236}">
                            <a16:creationId xmlns:a16="http://schemas.microsoft.com/office/drawing/2014/main" id="{82F582FA-FFA7-4CEC-9727-28D512D2AF6F}"/>
                          </a:ext>
                        </a:extLst>
                      </p:cNvPr>
                      <p:cNvSpPr>
                        <a:spLocks noChangeShapeType="1"/>
                      </p:cNvSpPr>
                      <p:nvPr/>
                    </p:nvSpPr>
                    <p:spPr bwMode="auto">
                      <a:xfrm flipV="1">
                        <a:off x="2688" y="2832"/>
                        <a:ext cx="0" cy="13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6" name="Rectangle 26">
                        <a:extLst>
                          <a:ext uri="{FF2B5EF4-FFF2-40B4-BE49-F238E27FC236}">
                            <a16:creationId xmlns:a16="http://schemas.microsoft.com/office/drawing/2014/main" id="{53AB0E6E-E8EB-4D55-8C9D-E84CF1C1B49E}"/>
                          </a:ext>
                        </a:extLst>
                      </p:cNvPr>
                      <p:cNvSpPr>
                        <a:spLocks noChangeArrowheads="1"/>
                      </p:cNvSpPr>
                      <p:nvPr/>
                    </p:nvSpPr>
                    <p:spPr bwMode="auto">
                      <a:xfrm>
                        <a:off x="1728" y="3504"/>
                        <a:ext cx="960" cy="432"/>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7687" name="Text Box 27">
                        <a:extLst>
                          <a:ext uri="{FF2B5EF4-FFF2-40B4-BE49-F238E27FC236}">
                            <a16:creationId xmlns:a16="http://schemas.microsoft.com/office/drawing/2014/main" id="{A5238F76-8518-4AF7-A69E-FF21EE0C2484}"/>
                          </a:ext>
                        </a:extLst>
                      </p:cNvPr>
                      <p:cNvSpPr txBox="1">
                        <a:spLocks noChangeArrowheads="1"/>
                      </p:cNvSpPr>
                      <p:nvPr/>
                    </p:nvSpPr>
                    <p:spPr bwMode="auto">
                      <a:xfrm>
                        <a:off x="1200" y="3936"/>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栈底</a:t>
                        </a:r>
                      </a:p>
                    </p:txBody>
                  </p:sp>
                  <p:sp>
                    <p:nvSpPr>
                      <p:cNvPr id="27688" name="Line 28">
                        <a:extLst>
                          <a:ext uri="{FF2B5EF4-FFF2-40B4-BE49-F238E27FC236}">
                            <a16:creationId xmlns:a16="http://schemas.microsoft.com/office/drawing/2014/main" id="{A9447D40-B27D-439B-9678-6D55EE735D12}"/>
                          </a:ext>
                        </a:extLst>
                      </p:cNvPr>
                      <p:cNvSpPr>
                        <a:spLocks noChangeShapeType="1"/>
                      </p:cNvSpPr>
                      <p:nvPr/>
                    </p:nvSpPr>
                    <p:spPr bwMode="auto">
                      <a:xfrm flipV="1">
                        <a:off x="1728" y="2832"/>
                        <a:ext cx="0" cy="13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9" name="Rectangle 29">
                        <a:extLst>
                          <a:ext uri="{FF2B5EF4-FFF2-40B4-BE49-F238E27FC236}">
                            <a16:creationId xmlns:a16="http://schemas.microsoft.com/office/drawing/2014/main" id="{371AE89C-B4C0-4376-AB15-0241E062C42B}"/>
                          </a:ext>
                        </a:extLst>
                      </p:cNvPr>
                      <p:cNvSpPr>
                        <a:spLocks noChangeArrowheads="1"/>
                      </p:cNvSpPr>
                      <p:nvPr/>
                    </p:nvSpPr>
                    <p:spPr bwMode="auto">
                      <a:xfrm>
                        <a:off x="1728" y="3936"/>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grpSp>
                <p:sp>
                  <p:nvSpPr>
                    <p:cNvPr id="27683" name="Text Box 30">
                      <a:extLst>
                        <a:ext uri="{FF2B5EF4-FFF2-40B4-BE49-F238E27FC236}">
                          <a16:creationId xmlns:a16="http://schemas.microsoft.com/office/drawing/2014/main" id="{969178D8-7D28-49B9-955B-C24A658220E3}"/>
                        </a:ext>
                      </a:extLst>
                    </p:cNvPr>
                    <p:cNvSpPr txBox="1">
                      <a:spLocks noChangeArrowheads="1"/>
                    </p:cNvSpPr>
                    <p:nvPr/>
                  </p:nvSpPr>
                  <p:spPr bwMode="auto">
                    <a:xfrm>
                      <a:off x="1920" y="3600"/>
                      <a:ext cx="624"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满堆栈</a:t>
                      </a:r>
                    </a:p>
                  </p:txBody>
                </p:sp>
              </p:grpSp>
            </p:grpSp>
          </p:grpSp>
        </p:grpSp>
      </p:grpSp>
      <p:sp>
        <p:nvSpPr>
          <p:cNvPr id="215" name="Rectangle 34">
            <a:extLst>
              <a:ext uri="{FF2B5EF4-FFF2-40B4-BE49-F238E27FC236}">
                <a16:creationId xmlns:a16="http://schemas.microsoft.com/office/drawing/2014/main" id="{D2F80110-3D3A-4A94-8F89-DBA9E2B6DED7}"/>
              </a:ext>
            </a:extLst>
          </p:cNvPr>
          <p:cNvSpPr>
            <a:spLocks noChangeArrowheads="1"/>
          </p:cNvSpPr>
          <p:nvPr/>
        </p:nvSpPr>
        <p:spPr bwMode="auto">
          <a:xfrm>
            <a:off x="5791200" y="3562350"/>
            <a:ext cx="1524000" cy="381000"/>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a:latin typeface="Times New Roman" panose="02020603050405020304" pitchFamily="18" charset="0"/>
              </a:rPr>
              <a:t>0x12345678</a:t>
            </a:r>
          </a:p>
        </p:txBody>
      </p:sp>
      <p:grpSp>
        <p:nvGrpSpPr>
          <p:cNvPr id="216" name="Group 35">
            <a:extLst>
              <a:ext uri="{FF2B5EF4-FFF2-40B4-BE49-F238E27FC236}">
                <a16:creationId xmlns:a16="http://schemas.microsoft.com/office/drawing/2014/main" id="{9A05C5ED-1AE4-4F1D-9D20-00C1BF7CE048}"/>
              </a:ext>
            </a:extLst>
          </p:cNvPr>
          <p:cNvGrpSpPr>
            <a:grpSpLocks/>
          </p:cNvGrpSpPr>
          <p:nvPr/>
        </p:nvGrpSpPr>
        <p:grpSpPr bwMode="auto">
          <a:xfrm>
            <a:off x="2667000" y="4400551"/>
            <a:ext cx="2895600" cy="396875"/>
            <a:chOff x="720" y="3024"/>
            <a:chExt cx="1824" cy="250"/>
          </a:xfrm>
        </p:grpSpPr>
        <p:sp>
          <p:nvSpPr>
            <p:cNvPr id="27670" name="Rectangle 36">
              <a:extLst>
                <a:ext uri="{FF2B5EF4-FFF2-40B4-BE49-F238E27FC236}">
                  <a16:creationId xmlns:a16="http://schemas.microsoft.com/office/drawing/2014/main" id="{6380384C-2FB3-47F5-8B08-DC159BF97DCD}"/>
                </a:ext>
              </a:extLst>
            </p:cNvPr>
            <p:cNvSpPr>
              <a:spLocks noChangeArrowheads="1"/>
            </p:cNvSpPr>
            <p:nvPr/>
          </p:nvSpPr>
          <p:spPr bwMode="auto">
            <a:xfrm>
              <a:off x="1584" y="3024"/>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a:solidFill>
                    <a:srgbClr val="FF0000"/>
                  </a:solidFill>
                  <a:latin typeface="Times New Roman" panose="02020603050405020304" pitchFamily="18" charset="0"/>
                </a:rPr>
                <a:t>0x12345678</a:t>
              </a:r>
            </a:p>
          </p:txBody>
        </p:sp>
        <p:grpSp>
          <p:nvGrpSpPr>
            <p:cNvPr id="27671" name="Group 37">
              <a:extLst>
                <a:ext uri="{FF2B5EF4-FFF2-40B4-BE49-F238E27FC236}">
                  <a16:creationId xmlns:a16="http://schemas.microsoft.com/office/drawing/2014/main" id="{9C385375-FD2F-4160-B5F0-EF4DB3B3BFEC}"/>
                </a:ext>
              </a:extLst>
            </p:cNvPr>
            <p:cNvGrpSpPr>
              <a:grpSpLocks/>
            </p:cNvGrpSpPr>
            <p:nvPr/>
          </p:nvGrpSpPr>
          <p:grpSpPr bwMode="auto">
            <a:xfrm>
              <a:off x="720" y="3024"/>
              <a:ext cx="864" cy="250"/>
              <a:chOff x="720" y="3024"/>
              <a:chExt cx="864" cy="250"/>
            </a:xfrm>
          </p:grpSpPr>
          <p:sp>
            <p:nvSpPr>
              <p:cNvPr id="27672" name="Text Box 38">
                <a:extLst>
                  <a:ext uri="{FF2B5EF4-FFF2-40B4-BE49-F238E27FC236}">
                    <a16:creationId xmlns:a16="http://schemas.microsoft.com/office/drawing/2014/main" id="{B2C77871-953E-487C-BF96-A5AE704F09F3}"/>
                  </a:ext>
                </a:extLst>
              </p:cNvPr>
              <p:cNvSpPr txBox="1">
                <a:spLocks noChangeArrowheads="1"/>
              </p:cNvSpPr>
              <p:nvPr/>
            </p:nvSpPr>
            <p:spPr bwMode="auto">
              <a:xfrm>
                <a:off x="1056" y="3024"/>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栈顶</a:t>
                </a:r>
              </a:p>
            </p:txBody>
          </p:sp>
          <p:sp>
            <p:nvSpPr>
              <p:cNvPr id="27673" name="Text Box 39">
                <a:extLst>
                  <a:ext uri="{FF2B5EF4-FFF2-40B4-BE49-F238E27FC236}">
                    <a16:creationId xmlns:a16="http://schemas.microsoft.com/office/drawing/2014/main" id="{8CD66109-2F7F-49FC-B8DB-06CF01FE92F4}"/>
                  </a:ext>
                </a:extLst>
              </p:cNvPr>
              <p:cNvSpPr txBox="1">
                <a:spLocks noChangeArrowheads="1"/>
              </p:cNvSpPr>
              <p:nvPr/>
            </p:nvSpPr>
            <p:spPr bwMode="auto">
              <a:xfrm>
                <a:off x="720" y="3024"/>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en-US" altLang="zh-CN" sz="2000" b="1">
                    <a:solidFill>
                      <a:srgbClr val="FF0000"/>
                    </a:solidFill>
                    <a:latin typeface="Times New Roman" panose="02020603050405020304" pitchFamily="18" charset="0"/>
                    <a:ea typeface="华文新魏" panose="02010800040101010101" pitchFamily="2" charset="-122"/>
                  </a:rPr>
                  <a:t>SP</a:t>
                </a:r>
                <a:r>
                  <a:rPr kumimoji="1" lang="en-US" altLang="zh-CN" sz="2000">
                    <a:latin typeface="Times New Roman" panose="02020603050405020304" pitchFamily="18" charset="0"/>
                    <a:ea typeface="华文新魏" panose="02010800040101010101" pitchFamily="2" charset="-122"/>
                    <a:sym typeface="Wingdings" panose="05000000000000000000" pitchFamily="2" charset="2"/>
                  </a:rPr>
                  <a:t></a:t>
                </a:r>
                <a:endParaRPr kumimoji="1" lang="en-US" altLang="zh-CN" sz="2000">
                  <a:latin typeface="Times New Roman" panose="02020603050405020304" pitchFamily="18" charset="0"/>
                  <a:ea typeface="华文新魏" panose="02010800040101010101" pitchFamily="2" charset="-122"/>
                </a:endParaRPr>
              </a:p>
            </p:txBody>
          </p:sp>
        </p:grpSp>
      </p:grpSp>
      <p:grpSp>
        <p:nvGrpSpPr>
          <p:cNvPr id="221" name="Group 40">
            <a:extLst>
              <a:ext uri="{FF2B5EF4-FFF2-40B4-BE49-F238E27FC236}">
                <a16:creationId xmlns:a16="http://schemas.microsoft.com/office/drawing/2014/main" id="{FE789D96-B7F2-4CFD-A37D-1F4711AB08C8}"/>
              </a:ext>
            </a:extLst>
          </p:cNvPr>
          <p:cNvGrpSpPr>
            <a:grpSpLocks/>
          </p:cNvGrpSpPr>
          <p:nvPr/>
        </p:nvGrpSpPr>
        <p:grpSpPr bwMode="auto">
          <a:xfrm>
            <a:off x="6324600" y="4019550"/>
            <a:ext cx="2895600" cy="762000"/>
            <a:chOff x="3024" y="2784"/>
            <a:chExt cx="1824" cy="480"/>
          </a:xfrm>
        </p:grpSpPr>
        <p:sp>
          <p:nvSpPr>
            <p:cNvPr id="27666" name="Rectangle 41">
              <a:extLst>
                <a:ext uri="{FF2B5EF4-FFF2-40B4-BE49-F238E27FC236}">
                  <a16:creationId xmlns:a16="http://schemas.microsoft.com/office/drawing/2014/main" id="{65AD9F30-CFA0-4878-95A1-0009FECF3F7D}"/>
                </a:ext>
              </a:extLst>
            </p:cNvPr>
            <p:cNvSpPr>
              <a:spLocks noChangeArrowheads="1"/>
            </p:cNvSpPr>
            <p:nvPr/>
          </p:nvSpPr>
          <p:spPr bwMode="auto">
            <a:xfrm>
              <a:off x="3888" y="3024"/>
              <a:ext cx="960" cy="240"/>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sz="2000">
                  <a:solidFill>
                    <a:srgbClr val="FF0000"/>
                  </a:solidFill>
                  <a:latin typeface="Times New Roman" panose="02020603050405020304" pitchFamily="18" charset="0"/>
                </a:rPr>
                <a:t>0x12345678</a:t>
              </a:r>
            </a:p>
          </p:txBody>
        </p:sp>
        <p:grpSp>
          <p:nvGrpSpPr>
            <p:cNvPr id="27667" name="Group 42">
              <a:extLst>
                <a:ext uri="{FF2B5EF4-FFF2-40B4-BE49-F238E27FC236}">
                  <a16:creationId xmlns:a16="http://schemas.microsoft.com/office/drawing/2014/main" id="{09AEC050-1ECD-41D9-842A-E58CC8556039}"/>
                </a:ext>
              </a:extLst>
            </p:cNvPr>
            <p:cNvGrpSpPr>
              <a:grpSpLocks/>
            </p:cNvGrpSpPr>
            <p:nvPr/>
          </p:nvGrpSpPr>
          <p:grpSpPr bwMode="auto">
            <a:xfrm>
              <a:off x="3024" y="2784"/>
              <a:ext cx="864" cy="250"/>
              <a:chOff x="3024" y="2784"/>
              <a:chExt cx="864" cy="250"/>
            </a:xfrm>
          </p:grpSpPr>
          <p:sp>
            <p:nvSpPr>
              <p:cNvPr id="27668" name="Text Box 43">
                <a:extLst>
                  <a:ext uri="{FF2B5EF4-FFF2-40B4-BE49-F238E27FC236}">
                    <a16:creationId xmlns:a16="http://schemas.microsoft.com/office/drawing/2014/main" id="{C176A1E8-8FD6-455D-B5E4-8CD76BC4B46C}"/>
                  </a:ext>
                </a:extLst>
              </p:cNvPr>
              <p:cNvSpPr txBox="1">
                <a:spLocks noChangeArrowheads="1"/>
              </p:cNvSpPr>
              <p:nvPr/>
            </p:nvSpPr>
            <p:spPr bwMode="auto">
              <a:xfrm>
                <a:off x="3360" y="2784"/>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栈顶</a:t>
                </a:r>
              </a:p>
            </p:txBody>
          </p:sp>
          <p:sp>
            <p:nvSpPr>
              <p:cNvPr id="27669" name="Text Box 44">
                <a:extLst>
                  <a:ext uri="{FF2B5EF4-FFF2-40B4-BE49-F238E27FC236}">
                    <a16:creationId xmlns:a16="http://schemas.microsoft.com/office/drawing/2014/main" id="{1DA10491-7BC1-464F-BA2C-0A3F74368594}"/>
                  </a:ext>
                </a:extLst>
              </p:cNvPr>
              <p:cNvSpPr txBox="1">
                <a:spLocks noChangeArrowheads="1"/>
              </p:cNvSpPr>
              <p:nvPr/>
            </p:nvSpPr>
            <p:spPr bwMode="auto">
              <a:xfrm>
                <a:off x="3024" y="2784"/>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en-US" altLang="zh-CN" sz="2000" b="1">
                    <a:solidFill>
                      <a:srgbClr val="FF0000"/>
                    </a:solidFill>
                    <a:latin typeface="Times New Roman" panose="02020603050405020304" pitchFamily="18" charset="0"/>
                    <a:ea typeface="华文新魏" panose="02010800040101010101" pitchFamily="2" charset="-122"/>
                  </a:rPr>
                  <a:t>SP</a:t>
                </a:r>
                <a:r>
                  <a:rPr kumimoji="1" lang="en-US" altLang="zh-CN" sz="2000">
                    <a:latin typeface="Times New Roman" panose="02020603050405020304" pitchFamily="18" charset="0"/>
                    <a:ea typeface="华文新魏" panose="02010800040101010101" pitchFamily="2" charset="-122"/>
                    <a:sym typeface="Wingdings" panose="05000000000000000000" pitchFamily="2" charset="2"/>
                  </a:rPr>
                  <a:t></a:t>
                </a:r>
                <a:endParaRPr kumimoji="1" lang="en-US" altLang="zh-CN" sz="2000">
                  <a:latin typeface="Times New Roman" panose="02020603050405020304" pitchFamily="18" charset="0"/>
                  <a:ea typeface="华文新魏" panose="02010800040101010101" pitchFamily="2" charset="-122"/>
                </a:endParaRPr>
              </a:p>
            </p:txBody>
          </p:sp>
        </p:grpSp>
      </p:grpSp>
      <p:sp>
        <p:nvSpPr>
          <p:cNvPr id="226" name="Rectangle 45">
            <a:extLst>
              <a:ext uri="{FF2B5EF4-FFF2-40B4-BE49-F238E27FC236}">
                <a16:creationId xmlns:a16="http://schemas.microsoft.com/office/drawing/2014/main" id="{E3C216ED-6287-4219-9620-C70F24424E09}"/>
              </a:ext>
            </a:extLst>
          </p:cNvPr>
          <p:cNvSpPr>
            <a:spLocks noChangeArrowheads="1"/>
          </p:cNvSpPr>
          <p:nvPr/>
        </p:nvSpPr>
        <p:spPr bwMode="auto">
          <a:xfrm>
            <a:off x="2743200" y="4781550"/>
            <a:ext cx="1143000" cy="3810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227" name="Rectangle 46">
            <a:extLst>
              <a:ext uri="{FF2B5EF4-FFF2-40B4-BE49-F238E27FC236}">
                <a16:creationId xmlns:a16="http://schemas.microsoft.com/office/drawing/2014/main" id="{D98646E1-6E15-4434-A10B-5D9095F6ED59}"/>
              </a:ext>
            </a:extLst>
          </p:cNvPr>
          <p:cNvSpPr>
            <a:spLocks noChangeArrowheads="1"/>
          </p:cNvSpPr>
          <p:nvPr/>
        </p:nvSpPr>
        <p:spPr bwMode="auto">
          <a:xfrm>
            <a:off x="6400800" y="4400550"/>
            <a:ext cx="1143000" cy="3810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grpSp>
        <p:nvGrpSpPr>
          <p:cNvPr id="228" name="Group 47">
            <a:extLst>
              <a:ext uri="{FF2B5EF4-FFF2-40B4-BE49-F238E27FC236}">
                <a16:creationId xmlns:a16="http://schemas.microsoft.com/office/drawing/2014/main" id="{9ADB3401-F5EB-44CE-8701-78B5BF24A2E7}"/>
              </a:ext>
            </a:extLst>
          </p:cNvPr>
          <p:cNvGrpSpPr>
            <a:grpSpLocks/>
          </p:cNvGrpSpPr>
          <p:nvPr/>
        </p:nvGrpSpPr>
        <p:grpSpPr bwMode="auto">
          <a:xfrm>
            <a:off x="4648201" y="3562350"/>
            <a:ext cx="1128713" cy="914400"/>
            <a:chOff x="1968" y="2496"/>
            <a:chExt cx="711" cy="576"/>
          </a:xfrm>
        </p:grpSpPr>
        <p:sp>
          <p:nvSpPr>
            <p:cNvPr id="27664" name="Freeform 48">
              <a:extLst>
                <a:ext uri="{FF2B5EF4-FFF2-40B4-BE49-F238E27FC236}">
                  <a16:creationId xmlns:a16="http://schemas.microsoft.com/office/drawing/2014/main" id="{44EE70B2-6E50-44AA-A623-4DD2636C2947}"/>
                </a:ext>
              </a:extLst>
            </p:cNvPr>
            <p:cNvSpPr>
              <a:spLocks/>
            </p:cNvSpPr>
            <p:nvPr/>
          </p:nvSpPr>
          <p:spPr bwMode="auto">
            <a:xfrm>
              <a:off x="2064" y="2606"/>
              <a:ext cx="615" cy="466"/>
            </a:xfrm>
            <a:custGeom>
              <a:avLst/>
              <a:gdLst>
                <a:gd name="T0" fmla="*/ 615 w 615"/>
                <a:gd name="T1" fmla="*/ 0 h 466"/>
                <a:gd name="T2" fmla="*/ 295 w 615"/>
                <a:gd name="T3" fmla="*/ 100 h 466"/>
                <a:gd name="T4" fmla="*/ 0 w 615"/>
                <a:gd name="T5" fmla="*/ 466 h 466"/>
                <a:gd name="T6" fmla="*/ 0 60000 65536"/>
                <a:gd name="T7" fmla="*/ 0 60000 65536"/>
                <a:gd name="T8" fmla="*/ 0 60000 65536"/>
              </a:gdLst>
              <a:ahLst/>
              <a:cxnLst>
                <a:cxn ang="T6">
                  <a:pos x="T0" y="T1"/>
                </a:cxn>
                <a:cxn ang="T7">
                  <a:pos x="T2" y="T3"/>
                </a:cxn>
                <a:cxn ang="T8">
                  <a:pos x="T4" y="T5"/>
                </a:cxn>
              </a:cxnLst>
              <a:rect l="0" t="0" r="r" b="b"/>
              <a:pathLst>
                <a:path w="615" h="466">
                  <a:moveTo>
                    <a:pt x="615" y="0"/>
                  </a:moveTo>
                  <a:cubicBezTo>
                    <a:pt x="563" y="17"/>
                    <a:pt x="397" y="22"/>
                    <a:pt x="295" y="100"/>
                  </a:cubicBezTo>
                  <a:cubicBezTo>
                    <a:pt x="193" y="178"/>
                    <a:pt x="61" y="390"/>
                    <a:pt x="0" y="466"/>
                  </a:cubicBezTo>
                </a:path>
              </a:pathLst>
            </a:custGeom>
            <a:noFill/>
            <a:ln w="25400" cap="flat" cmpd="sng">
              <a:solidFill>
                <a:srgbClr val="0000FF"/>
              </a:solidFill>
              <a:prstDash val="dash"/>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5" name="Text Box 49">
              <a:extLst>
                <a:ext uri="{FF2B5EF4-FFF2-40B4-BE49-F238E27FC236}">
                  <a16:creationId xmlns:a16="http://schemas.microsoft.com/office/drawing/2014/main" id="{4722D41A-3807-4ABC-9C69-129C67141D37}"/>
                </a:ext>
              </a:extLst>
            </p:cNvPr>
            <p:cNvSpPr txBox="1">
              <a:spLocks noChangeArrowheads="1"/>
            </p:cNvSpPr>
            <p:nvPr/>
          </p:nvSpPr>
          <p:spPr bwMode="auto">
            <a:xfrm>
              <a:off x="1968" y="2496"/>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压栈</a:t>
              </a:r>
            </a:p>
          </p:txBody>
        </p:sp>
      </p:grpSp>
      <p:grpSp>
        <p:nvGrpSpPr>
          <p:cNvPr id="231" name="Group 50">
            <a:extLst>
              <a:ext uri="{FF2B5EF4-FFF2-40B4-BE49-F238E27FC236}">
                <a16:creationId xmlns:a16="http://schemas.microsoft.com/office/drawing/2014/main" id="{87236B1A-68A5-4F28-8760-A6F3D7B46826}"/>
              </a:ext>
            </a:extLst>
          </p:cNvPr>
          <p:cNvGrpSpPr>
            <a:grpSpLocks/>
          </p:cNvGrpSpPr>
          <p:nvPr/>
        </p:nvGrpSpPr>
        <p:grpSpPr bwMode="auto">
          <a:xfrm>
            <a:off x="7300914" y="3562350"/>
            <a:ext cx="1233487" cy="914400"/>
            <a:chOff x="3639" y="2496"/>
            <a:chExt cx="777" cy="576"/>
          </a:xfrm>
        </p:grpSpPr>
        <p:sp>
          <p:nvSpPr>
            <p:cNvPr id="27662" name="Freeform 51">
              <a:extLst>
                <a:ext uri="{FF2B5EF4-FFF2-40B4-BE49-F238E27FC236}">
                  <a16:creationId xmlns:a16="http://schemas.microsoft.com/office/drawing/2014/main" id="{0B6B823B-AE8F-4ACB-AA91-F72A309232E5}"/>
                </a:ext>
              </a:extLst>
            </p:cNvPr>
            <p:cNvSpPr>
              <a:spLocks/>
            </p:cNvSpPr>
            <p:nvPr/>
          </p:nvSpPr>
          <p:spPr bwMode="auto">
            <a:xfrm flipH="1">
              <a:off x="3639" y="2606"/>
              <a:ext cx="777" cy="466"/>
            </a:xfrm>
            <a:custGeom>
              <a:avLst/>
              <a:gdLst>
                <a:gd name="T0" fmla="*/ 1568 w 615"/>
                <a:gd name="T1" fmla="*/ 0 h 466"/>
                <a:gd name="T2" fmla="*/ 752 w 615"/>
                <a:gd name="T3" fmla="*/ 100 h 466"/>
                <a:gd name="T4" fmla="*/ 0 w 615"/>
                <a:gd name="T5" fmla="*/ 466 h 466"/>
                <a:gd name="T6" fmla="*/ 0 60000 65536"/>
                <a:gd name="T7" fmla="*/ 0 60000 65536"/>
                <a:gd name="T8" fmla="*/ 0 60000 65536"/>
              </a:gdLst>
              <a:ahLst/>
              <a:cxnLst>
                <a:cxn ang="T6">
                  <a:pos x="T0" y="T1"/>
                </a:cxn>
                <a:cxn ang="T7">
                  <a:pos x="T2" y="T3"/>
                </a:cxn>
                <a:cxn ang="T8">
                  <a:pos x="T4" y="T5"/>
                </a:cxn>
              </a:cxnLst>
              <a:rect l="0" t="0" r="r" b="b"/>
              <a:pathLst>
                <a:path w="615" h="466">
                  <a:moveTo>
                    <a:pt x="615" y="0"/>
                  </a:moveTo>
                  <a:cubicBezTo>
                    <a:pt x="563" y="17"/>
                    <a:pt x="397" y="22"/>
                    <a:pt x="295" y="100"/>
                  </a:cubicBezTo>
                  <a:cubicBezTo>
                    <a:pt x="193" y="178"/>
                    <a:pt x="61" y="390"/>
                    <a:pt x="0" y="466"/>
                  </a:cubicBezTo>
                </a:path>
              </a:pathLst>
            </a:custGeom>
            <a:noFill/>
            <a:ln w="25400" cap="flat" cmpd="sng">
              <a:solidFill>
                <a:srgbClr val="0000FF"/>
              </a:solidFill>
              <a:prstDash val="dash"/>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3" name="Text Box 52">
              <a:extLst>
                <a:ext uri="{FF2B5EF4-FFF2-40B4-BE49-F238E27FC236}">
                  <a16:creationId xmlns:a16="http://schemas.microsoft.com/office/drawing/2014/main" id="{630A682B-ABD5-4610-ACB7-B174D2E324D1}"/>
                </a:ext>
              </a:extLst>
            </p:cNvPr>
            <p:cNvSpPr txBox="1">
              <a:spLocks noChangeArrowheads="1"/>
            </p:cNvSpPr>
            <p:nvPr/>
          </p:nvSpPr>
          <p:spPr bwMode="auto">
            <a:xfrm>
              <a:off x="3840" y="2496"/>
              <a:ext cx="528" cy="2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latin typeface="Times New Roman" panose="02020603050405020304" pitchFamily="18" charset="0"/>
                  <a:ea typeface="华文新魏" panose="02010800040101010101" pitchFamily="2" charset="-122"/>
                </a:rPr>
                <a:t>压栈</a:t>
              </a:r>
            </a:p>
          </p:txBody>
        </p:sp>
      </p:grpSp>
      <p:sp>
        <p:nvSpPr>
          <p:cNvPr id="234" name="Text Box 31">
            <a:extLst>
              <a:ext uri="{FF2B5EF4-FFF2-40B4-BE49-F238E27FC236}">
                <a16:creationId xmlns:a16="http://schemas.microsoft.com/office/drawing/2014/main" id="{9DD50DED-A5B2-426C-9597-9920C36DC831}"/>
              </a:ext>
            </a:extLst>
          </p:cNvPr>
          <p:cNvSpPr txBox="1">
            <a:spLocks noChangeArrowheads="1"/>
          </p:cNvSpPr>
          <p:nvPr/>
        </p:nvSpPr>
        <p:spPr bwMode="auto">
          <a:xfrm>
            <a:off x="2271713" y="2478089"/>
            <a:ext cx="81661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pPr>
            <a:r>
              <a:rPr kumimoji="1" lang="zh-CN" altLang="en-US" sz="2400">
                <a:latin typeface="华文新魏" panose="02010800040101010101" pitchFamily="2" charset="-122"/>
                <a:ea typeface="华文新魏" panose="02010800040101010101" pitchFamily="2" charset="-122"/>
              </a:rPr>
              <a:t>堆栈指针指向最后压入的堆栈的有效数据项，称为</a:t>
            </a:r>
            <a:r>
              <a:rPr kumimoji="1" lang="zh-CN" altLang="en-US" sz="2400">
                <a:solidFill>
                  <a:srgbClr val="0000FF"/>
                </a:solidFill>
                <a:latin typeface="华文新魏" panose="02010800040101010101" pitchFamily="2" charset="-122"/>
                <a:ea typeface="华文新魏" panose="02010800040101010101" pitchFamily="2" charset="-122"/>
              </a:rPr>
              <a:t>满堆栈</a:t>
            </a:r>
            <a:r>
              <a:rPr kumimoji="1" lang="zh-CN" altLang="en-US" sz="2400">
                <a:latin typeface="华文新魏" panose="02010800040101010101" pitchFamily="2" charset="-122"/>
                <a:ea typeface="华文新魏" panose="02010800040101010101" pitchFamily="2" charset="-122"/>
              </a:rPr>
              <a:t>；堆栈指针指向下一个待压入数据的空位置，称为</a:t>
            </a:r>
            <a:r>
              <a:rPr kumimoji="1" lang="zh-CN" altLang="en-US" sz="2400">
                <a:solidFill>
                  <a:srgbClr val="0000FF"/>
                </a:solidFill>
                <a:latin typeface="华文新魏" panose="02010800040101010101" pitchFamily="2" charset="-122"/>
                <a:ea typeface="华文新魏" panose="02010800040101010101" pitchFamily="2" charset="-122"/>
              </a:rPr>
              <a:t>空堆栈</a:t>
            </a:r>
            <a:r>
              <a:rPr kumimoji="1" lang="zh-CN" altLang="en-US" sz="2400">
                <a:latin typeface="华文新魏" panose="02010800040101010101" pitchFamily="2" charset="-122"/>
                <a:ea typeface="华文新魏" panose="02010800040101010101" pitchFamily="2" charset="-122"/>
              </a:rPr>
              <a:t>。 </a:t>
            </a:r>
          </a:p>
        </p:txBody>
      </p:sp>
      <p:sp>
        <p:nvSpPr>
          <p:cNvPr id="2" name="矩形 1">
            <a:extLst>
              <a:ext uri="{FF2B5EF4-FFF2-40B4-BE49-F238E27FC236}">
                <a16:creationId xmlns:a16="http://schemas.microsoft.com/office/drawing/2014/main" id="{D372474E-CE2C-452B-B475-55AA0C8C9F08}"/>
              </a:ext>
            </a:extLst>
          </p:cNvPr>
          <p:cNvSpPr/>
          <p:nvPr/>
        </p:nvSpPr>
        <p:spPr>
          <a:xfrm>
            <a:off x="2378076" y="1949450"/>
            <a:ext cx="3413125" cy="400050"/>
          </a:xfrm>
          <a:prstGeom prst="rect">
            <a:avLst/>
          </a:prstGeom>
        </p:spPr>
        <p:txBody>
          <a:bodyPr wrap="none">
            <a:spAutoFit/>
          </a:bodyPr>
          <a:lstStyle/>
          <a:p>
            <a:pPr>
              <a:defRPr/>
            </a:pPr>
            <a:r>
              <a:rPr lang="en-US" altLang="zh-CN" sz="2000" b="1" dirty="0">
                <a:solidFill>
                  <a:srgbClr val="0000FF"/>
                </a:solidFill>
                <a:latin typeface="+mn-ea"/>
              </a:rPr>
              <a:t>ARM</a:t>
            </a:r>
            <a:r>
              <a:rPr lang="zh-CN" altLang="en-US" sz="2000" b="1" dirty="0">
                <a:solidFill>
                  <a:srgbClr val="0000FF"/>
                </a:solidFill>
                <a:latin typeface="+mn-ea"/>
              </a:rPr>
              <a:t>的堆栈有多种工作方式：</a:t>
            </a:r>
            <a:endParaRPr lang="en-US" altLang="zh-CN" sz="2000" b="1" dirty="0">
              <a:solidFill>
                <a:srgbClr val="0000FF"/>
              </a:solidFill>
              <a:latin typeface="+mn-ea"/>
            </a:endParaRPr>
          </a:p>
        </p:txBody>
      </p:sp>
    </p:spTree>
    <p:extLst>
      <p:ext uri="{BB962C8B-B14F-4D97-AF65-F5344CB8AC3E}">
        <p14:creationId xmlns:p14="http://schemas.microsoft.com/office/powerpoint/2010/main" val="3536072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slide(fromBottom)">
                                      <p:cBhvr>
                                        <p:cTn id="7" dur="500"/>
                                        <p:tgtEl>
                                          <p:spTgt spid="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slide(fromTop)">
                                      <p:cBhvr>
                                        <p:cTn id="12" dur="500"/>
                                        <p:tgtEl>
                                          <p:spTgt spid="215"/>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228"/>
                                        </p:tgtEl>
                                        <p:attrNameLst>
                                          <p:attrName>style.visibility</p:attrName>
                                        </p:attrNameLst>
                                      </p:cBhvr>
                                      <p:to>
                                        <p:strVal val="visible"/>
                                      </p:to>
                                    </p:set>
                                    <p:animEffect transition="in" filter="wipe(up)">
                                      <p:cBhvr>
                                        <p:cTn id="16" dur="500"/>
                                        <p:tgtEl>
                                          <p:spTgt spid="228"/>
                                        </p:tgtEl>
                                      </p:cBhvr>
                                    </p:animEffect>
                                  </p:childTnLst>
                                </p:cTn>
                              </p:par>
                            </p:childTnLst>
                          </p:cTn>
                        </p:par>
                        <p:par>
                          <p:cTn id="17" fill="hold" nodeType="afterGroup">
                            <p:stCondLst>
                              <p:cond delay="1000"/>
                            </p:stCondLst>
                            <p:childTnLst>
                              <p:par>
                                <p:cTn id="18" presetID="1" presetClass="entr" presetSubtype="0" fill="hold" grpId="0" nodeType="afterEffect">
                                  <p:stCondLst>
                                    <p:cond delay="0"/>
                                  </p:stCondLst>
                                  <p:childTnLst>
                                    <p:set>
                                      <p:cBhvr>
                                        <p:cTn id="19" dur="1" fill="hold">
                                          <p:stCondLst>
                                            <p:cond delay="499"/>
                                          </p:stCondLst>
                                        </p:cTn>
                                        <p:tgtEl>
                                          <p:spTgt spid="226"/>
                                        </p:tgtEl>
                                        <p:attrNameLst>
                                          <p:attrName>style.visibility</p:attrName>
                                        </p:attrNameLst>
                                      </p:cBhvr>
                                      <p:to>
                                        <p:strVal val="visible"/>
                                      </p:to>
                                    </p:set>
                                  </p:childTnLst>
                                </p:cTn>
                              </p:par>
                            </p:childTnLst>
                          </p:cTn>
                        </p:par>
                        <p:par>
                          <p:cTn id="20" fill="hold" nodeType="afterGroup">
                            <p:stCondLst>
                              <p:cond delay="1500"/>
                            </p:stCondLst>
                            <p:childTnLst>
                              <p:par>
                                <p:cTn id="21" presetID="1" presetClass="entr" presetSubtype="0" fill="hold" nodeType="afterEffect">
                                  <p:stCondLst>
                                    <p:cond delay="0"/>
                                  </p:stCondLst>
                                  <p:childTnLst>
                                    <p:set>
                                      <p:cBhvr>
                                        <p:cTn id="22" dur="1" fill="hold">
                                          <p:stCondLst>
                                            <p:cond delay="499"/>
                                          </p:stCondLst>
                                        </p:cTn>
                                        <p:tgtEl>
                                          <p:spTgt spid="2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31"/>
                                        </p:tgtEl>
                                        <p:attrNameLst>
                                          <p:attrName>style.visibility</p:attrName>
                                        </p:attrNameLst>
                                      </p:cBhvr>
                                      <p:to>
                                        <p:strVal val="visible"/>
                                      </p:to>
                                    </p:set>
                                    <p:animEffect transition="in" filter="wipe(up)">
                                      <p:cBhvr>
                                        <p:cTn id="27" dur="500"/>
                                        <p:tgtEl>
                                          <p:spTgt spid="231"/>
                                        </p:tgtEl>
                                      </p:cBhvr>
                                    </p:animEffect>
                                  </p:childTnLst>
                                </p:cTn>
                              </p:par>
                            </p:childTnLst>
                          </p:cTn>
                        </p:par>
                        <p:par>
                          <p:cTn id="28" fill="hold" nodeType="afterGroup">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227"/>
                                        </p:tgtEl>
                                        <p:attrNameLst>
                                          <p:attrName>style.visibility</p:attrName>
                                        </p:attrNameLst>
                                      </p:cBhvr>
                                      <p:to>
                                        <p:strVal val="visible"/>
                                      </p:to>
                                    </p:set>
                                  </p:childTnLst>
                                </p:cTn>
                              </p:par>
                            </p:childTnLst>
                          </p:cTn>
                        </p:par>
                        <p:par>
                          <p:cTn id="31" fill="hold" nodeType="afterGroup">
                            <p:stCondLst>
                              <p:cond delay="1000"/>
                            </p:stCondLst>
                            <p:childTnLst>
                              <p:par>
                                <p:cTn id="32" presetID="1" presetClass="entr" presetSubtype="0" fill="hold" nodeType="afterEffect">
                                  <p:stCondLst>
                                    <p:cond delay="0"/>
                                  </p:stCondLst>
                                  <p:childTnLst>
                                    <p:set>
                                      <p:cBhvr>
                                        <p:cTn id="33" dur="1" fill="hold">
                                          <p:stCondLst>
                                            <p:cond delay="499"/>
                                          </p:stCondLst>
                                        </p:cTn>
                                        <p:tgtEl>
                                          <p:spTgt spid="221"/>
                                        </p:tgtEl>
                                        <p:attrNameLst>
                                          <p:attrName>style.visibility</p:attrName>
                                        </p:attrNameLst>
                                      </p:cBhvr>
                                      <p:to>
                                        <p:strVal val="visible"/>
                                      </p:to>
                                    </p:set>
                                  </p:childTnLst>
                                </p:cTn>
                              </p:par>
                            </p:childTnLst>
                          </p:cTn>
                        </p:par>
                        <p:par>
                          <p:cTn id="34" fill="hold" nodeType="afterGroup">
                            <p:stCondLst>
                              <p:cond delay="1500"/>
                            </p:stCondLst>
                            <p:childTnLst>
                              <p:par>
                                <p:cTn id="35" presetID="4" presetClass="entr" presetSubtype="16" fill="hold" grpId="0" nodeType="afterEffect">
                                  <p:stCondLst>
                                    <p:cond delay="0"/>
                                  </p:stCondLst>
                                  <p:childTnLst>
                                    <p:set>
                                      <p:cBhvr>
                                        <p:cTn id="36" dur="1" fill="hold">
                                          <p:stCondLst>
                                            <p:cond delay="0"/>
                                          </p:stCondLst>
                                        </p:cTn>
                                        <p:tgtEl>
                                          <p:spTgt spid="234"/>
                                        </p:tgtEl>
                                        <p:attrNameLst>
                                          <p:attrName>style.visibility</p:attrName>
                                        </p:attrNameLst>
                                      </p:cBhvr>
                                      <p:to>
                                        <p:strVal val="visible"/>
                                      </p:to>
                                    </p:set>
                                    <p:animEffect transition="in" filter="box(in)">
                                      <p:cBhvr>
                                        <p:cTn id="3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autoUpdateAnimBg="0"/>
      <p:bldP spid="226" grpId="0" animBg="1"/>
      <p:bldP spid="227" grpId="0" animBg="1"/>
      <p:bldP spid="23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80E35C3E-B930-4819-A90C-F2DE0F38E830}"/>
              </a:ext>
            </a:extLst>
          </p:cNvPr>
          <p:cNvSpPr txBox="1">
            <a:spLocks noChangeArrowheads="1"/>
          </p:cNvSpPr>
          <p:nvPr/>
        </p:nvSpPr>
        <p:spPr bwMode="auto">
          <a:xfrm>
            <a:off x="1992314" y="549276"/>
            <a:ext cx="237648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en-US" sz="3600" b="1">
                <a:solidFill>
                  <a:prstClr val="black"/>
                </a:solidFill>
                <a:latin typeface="Arial" panose="020B0604020202020204" pitchFamily="34" charset="0"/>
                <a:ea typeface="黑体" panose="02010609060101010101" pitchFamily="49" charset="-122"/>
              </a:rPr>
              <a:t>摩尔定律</a:t>
            </a:r>
          </a:p>
        </p:txBody>
      </p:sp>
      <p:sp>
        <p:nvSpPr>
          <p:cNvPr id="23555" name="Rectangle 3">
            <a:extLst>
              <a:ext uri="{FF2B5EF4-FFF2-40B4-BE49-F238E27FC236}">
                <a16:creationId xmlns:a16="http://schemas.microsoft.com/office/drawing/2014/main" id="{CC4BA03B-6C63-4E00-83F2-7637B0626C5B}"/>
              </a:ext>
            </a:extLst>
          </p:cNvPr>
          <p:cNvSpPr>
            <a:spLocks noChangeArrowheads="1"/>
          </p:cNvSpPr>
          <p:nvPr/>
        </p:nvSpPr>
        <p:spPr bwMode="auto">
          <a:xfrm>
            <a:off x="1871664" y="1338264"/>
            <a:ext cx="8688387" cy="504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50000"/>
              </a:spcBef>
              <a:spcAft>
                <a:spcPct val="0"/>
              </a:spcAft>
              <a:buClrTx/>
              <a:buSzTx/>
              <a:buNone/>
            </a:pPr>
            <a:r>
              <a:rPr lang="zh-CN" altLang="en-US" sz="2800">
                <a:solidFill>
                  <a:prstClr val="black"/>
                </a:solidFill>
                <a:ea typeface="黑体" panose="02010609060101010101" pitchFamily="49" charset="-122"/>
              </a:rPr>
              <a:t>　摩尔定律是由英特尔（</a:t>
            </a:r>
            <a:r>
              <a:rPr lang="en-US" altLang="zh-CN" sz="2800">
                <a:solidFill>
                  <a:prstClr val="black"/>
                </a:solidFill>
                <a:ea typeface="黑体" panose="02010609060101010101" pitchFamily="49" charset="-122"/>
              </a:rPr>
              <a:t>Intel</a:t>
            </a:r>
            <a:r>
              <a:rPr lang="zh-CN" altLang="en-US" sz="2800">
                <a:solidFill>
                  <a:prstClr val="black"/>
                </a:solidFill>
                <a:ea typeface="黑体" panose="02010609060101010101" pitchFamily="49" charset="-122"/>
              </a:rPr>
              <a:t>）创始人之一戈登</a:t>
            </a:r>
            <a:r>
              <a:rPr lang="en-US" altLang="zh-CN" sz="2800">
                <a:solidFill>
                  <a:prstClr val="black"/>
                </a:solidFill>
                <a:ea typeface="黑体" panose="02010609060101010101" pitchFamily="49" charset="-122"/>
              </a:rPr>
              <a:t>·</a:t>
            </a:r>
            <a:r>
              <a:rPr lang="zh-CN" altLang="en-US" sz="2800">
                <a:solidFill>
                  <a:prstClr val="black"/>
                </a:solidFill>
                <a:ea typeface="黑体" panose="02010609060101010101" pitchFamily="49" charset="-122"/>
              </a:rPr>
              <a:t>摩尔（</a:t>
            </a:r>
            <a:r>
              <a:rPr lang="en-US" altLang="zh-CN" sz="2800">
                <a:solidFill>
                  <a:prstClr val="black"/>
                </a:solidFill>
                <a:ea typeface="黑体" panose="02010609060101010101" pitchFamily="49" charset="-122"/>
              </a:rPr>
              <a:t>Gordon Moore</a:t>
            </a:r>
            <a:r>
              <a:rPr lang="zh-CN" altLang="en-US" sz="2800">
                <a:solidFill>
                  <a:prstClr val="black"/>
                </a:solidFill>
                <a:ea typeface="黑体" panose="02010609060101010101" pitchFamily="49" charset="-122"/>
              </a:rPr>
              <a:t>）提出来的：</a:t>
            </a:r>
            <a:endParaRPr lang="en-US" altLang="zh-CN" sz="2800">
              <a:solidFill>
                <a:prstClr val="black"/>
              </a:solidFill>
              <a:ea typeface="黑体" panose="02010609060101010101" pitchFamily="49" charset="-122"/>
            </a:endParaRPr>
          </a:p>
          <a:p>
            <a:pPr fontAlgn="base">
              <a:spcBef>
                <a:spcPct val="50000"/>
              </a:spcBef>
              <a:spcAft>
                <a:spcPct val="0"/>
              </a:spcAft>
              <a:buClrTx/>
              <a:buSzTx/>
              <a:buNone/>
            </a:pPr>
            <a:r>
              <a:rPr lang="zh-CN" altLang="en-US" sz="2800">
                <a:solidFill>
                  <a:srgbClr val="C00000"/>
                </a:solidFill>
                <a:ea typeface="黑体" panose="02010609060101010101" pitchFamily="49" charset="-122"/>
              </a:rPr>
              <a:t>    当价格不变时，集成电路上可容纳的晶体管数目，约每隔</a:t>
            </a:r>
            <a:r>
              <a:rPr lang="en-US" altLang="zh-CN" sz="2800">
                <a:solidFill>
                  <a:srgbClr val="C00000"/>
                </a:solidFill>
                <a:ea typeface="黑体" panose="02010609060101010101" pitchFamily="49" charset="-122"/>
              </a:rPr>
              <a:t>24</a:t>
            </a:r>
            <a:r>
              <a:rPr lang="zh-CN" altLang="en-US" sz="2800">
                <a:solidFill>
                  <a:srgbClr val="C00000"/>
                </a:solidFill>
                <a:ea typeface="黑体" panose="02010609060101010101" pitchFamily="49" charset="-122"/>
              </a:rPr>
              <a:t>个月便会增加一倍，性能也将提升一倍。换言之，每一美元所能买到的电脑性能，将每隔</a:t>
            </a:r>
            <a:r>
              <a:rPr lang="en-US" altLang="zh-CN" sz="2800">
                <a:solidFill>
                  <a:srgbClr val="C00000"/>
                </a:solidFill>
                <a:ea typeface="黑体" panose="02010609060101010101" pitchFamily="49" charset="-122"/>
              </a:rPr>
              <a:t>24</a:t>
            </a:r>
            <a:r>
              <a:rPr lang="zh-CN" altLang="en-US" sz="2800">
                <a:solidFill>
                  <a:srgbClr val="C00000"/>
                </a:solidFill>
                <a:ea typeface="黑体" panose="02010609060101010101" pitchFamily="49" charset="-122"/>
              </a:rPr>
              <a:t>个月翻两倍以上。这一定律揭示了信息技术进步的速度。</a:t>
            </a:r>
            <a:endParaRPr lang="en-US" altLang="zh-CN" sz="2800">
              <a:solidFill>
                <a:srgbClr val="C00000"/>
              </a:solidFill>
              <a:ea typeface="黑体" panose="02010609060101010101" pitchFamily="49" charset="-122"/>
            </a:endParaRPr>
          </a:p>
          <a:p>
            <a:pPr fontAlgn="base">
              <a:spcBef>
                <a:spcPct val="50000"/>
              </a:spcBef>
              <a:spcAft>
                <a:spcPct val="0"/>
              </a:spcAft>
              <a:buClrTx/>
              <a:buSzTx/>
              <a:buNone/>
            </a:pPr>
            <a:r>
              <a:rPr lang="zh-CN" altLang="en-US" sz="2000">
                <a:solidFill>
                  <a:prstClr val="black"/>
                </a:solidFill>
                <a:ea typeface="宋体" panose="02010600030101010101" pitchFamily="2" charset="-122"/>
              </a:rPr>
              <a:t>据</a:t>
            </a:r>
            <a:r>
              <a:rPr lang="en-US" altLang="zh-CN" sz="2000">
                <a:solidFill>
                  <a:prstClr val="black"/>
                </a:solidFill>
                <a:ea typeface="宋体" panose="02010600030101010101" pitchFamily="2" charset="-122"/>
              </a:rPr>
              <a:t>Intel</a:t>
            </a:r>
            <a:r>
              <a:rPr lang="zh-CN" altLang="en-US" sz="2000">
                <a:solidFill>
                  <a:prstClr val="black"/>
                </a:solidFill>
                <a:ea typeface="宋体" panose="02010600030101010101" pitchFamily="2" charset="-122"/>
              </a:rPr>
              <a:t>公司公布的统计结果，单个芯片上的晶体管数目，从</a:t>
            </a:r>
            <a:r>
              <a:rPr lang="en-US" altLang="zh-CN" sz="2000">
                <a:solidFill>
                  <a:prstClr val="black"/>
                </a:solidFill>
                <a:ea typeface="宋体" panose="02010600030101010101" pitchFamily="2" charset="-122"/>
              </a:rPr>
              <a:t>1971</a:t>
            </a:r>
            <a:r>
              <a:rPr lang="zh-CN" altLang="en-US" sz="2000">
                <a:solidFill>
                  <a:prstClr val="black"/>
                </a:solidFill>
                <a:ea typeface="宋体" panose="02010600030101010101" pitchFamily="2" charset="-122"/>
              </a:rPr>
              <a:t>年</a:t>
            </a:r>
            <a:r>
              <a:rPr lang="en-US" altLang="zh-CN" sz="2000">
                <a:solidFill>
                  <a:prstClr val="black"/>
                </a:solidFill>
                <a:ea typeface="宋体" panose="02010600030101010101" pitchFamily="2" charset="-122"/>
              </a:rPr>
              <a:t>4004</a:t>
            </a:r>
            <a:r>
              <a:rPr lang="zh-CN" altLang="en-US" sz="2000">
                <a:solidFill>
                  <a:prstClr val="black"/>
                </a:solidFill>
                <a:ea typeface="宋体" panose="02010600030101010101" pitchFamily="2" charset="-122"/>
              </a:rPr>
              <a:t>处理器上的</a:t>
            </a:r>
            <a:r>
              <a:rPr lang="en-US" altLang="zh-CN" sz="2000">
                <a:solidFill>
                  <a:prstClr val="black"/>
                </a:solidFill>
                <a:ea typeface="宋体" panose="02010600030101010101" pitchFamily="2" charset="-122"/>
              </a:rPr>
              <a:t>2300</a:t>
            </a:r>
            <a:r>
              <a:rPr lang="zh-CN" altLang="en-US" sz="2000">
                <a:solidFill>
                  <a:prstClr val="black"/>
                </a:solidFill>
                <a:ea typeface="宋体" panose="02010600030101010101" pitchFamily="2" charset="-122"/>
              </a:rPr>
              <a:t>个，增长到</a:t>
            </a:r>
            <a:r>
              <a:rPr lang="en-US" altLang="zh-CN" sz="2000">
                <a:solidFill>
                  <a:prstClr val="black"/>
                </a:solidFill>
                <a:ea typeface="宋体" panose="02010600030101010101" pitchFamily="2" charset="-122"/>
              </a:rPr>
              <a:t>1997</a:t>
            </a:r>
            <a:r>
              <a:rPr lang="zh-CN" altLang="en-US" sz="2000">
                <a:solidFill>
                  <a:prstClr val="black"/>
                </a:solidFill>
                <a:ea typeface="宋体" panose="02010600030101010101" pitchFamily="2" charset="-122"/>
              </a:rPr>
              <a:t>年</a:t>
            </a:r>
            <a:r>
              <a:rPr lang="en-US" altLang="zh-CN" sz="2000">
                <a:solidFill>
                  <a:prstClr val="black"/>
                </a:solidFill>
                <a:ea typeface="宋体" panose="02010600030101010101" pitchFamily="2" charset="-122"/>
              </a:rPr>
              <a:t>Pentium II</a:t>
            </a:r>
            <a:r>
              <a:rPr lang="zh-CN" altLang="en-US" sz="2000">
                <a:solidFill>
                  <a:prstClr val="black"/>
                </a:solidFill>
                <a:ea typeface="宋体" panose="02010600030101010101" pitchFamily="2" charset="-122"/>
              </a:rPr>
              <a:t>处理器上的</a:t>
            </a:r>
            <a:r>
              <a:rPr lang="en-US" altLang="zh-CN" sz="2000">
                <a:solidFill>
                  <a:prstClr val="black"/>
                </a:solidFill>
                <a:ea typeface="宋体" panose="02010600030101010101" pitchFamily="2" charset="-122"/>
              </a:rPr>
              <a:t>7.5</a:t>
            </a:r>
            <a:r>
              <a:rPr lang="zh-CN" altLang="en-US" sz="2000">
                <a:solidFill>
                  <a:prstClr val="black"/>
                </a:solidFill>
                <a:ea typeface="宋体" panose="02010600030101010101" pitchFamily="2" charset="-122"/>
              </a:rPr>
              <a:t>百万个，</a:t>
            </a:r>
            <a:r>
              <a:rPr lang="en-US" altLang="zh-CN" sz="2000">
                <a:solidFill>
                  <a:prstClr val="black"/>
                </a:solidFill>
                <a:ea typeface="宋体" panose="02010600030101010101" pitchFamily="2" charset="-122"/>
              </a:rPr>
              <a:t>26</a:t>
            </a:r>
            <a:r>
              <a:rPr lang="zh-CN" altLang="en-US" sz="2000">
                <a:solidFill>
                  <a:prstClr val="black"/>
                </a:solidFill>
                <a:ea typeface="宋体" panose="02010600030101010101" pitchFamily="2" charset="-122"/>
              </a:rPr>
              <a:t>年内增加了</a:t>
            </a:r>
            <a:r>
              <a:rPr lang="en-US" altLang="zh-CN" sz="2000">
                <a:solidFill>
                  <a:prstClr val="black"/>
                </a:solidFill>
                <a:ea typeface="宋体" panose="02010600030101010101" pitchFamily="2" charset="-122"/>
              </a:rPr>
              <a:t>3200</a:t>
            </a:r>
            <a:r>
              <a:rPr lang="zh-CN" altLang="en-US" sz="2000">
                <a:solidFill>
                  <a:prstClr val="black"/>
                </a:solidFill>
                <a:ea typeface="宋体" panose="02010600030101010101" pitchFamily="2" charset="-122"/>
              </a:rPr>
              <a:t>倍。如果按摩尔定律</a:t>
            </a:r>
            <a:r>
              <a:rPr lang="en-US" altLang="zh-CN" sz="2000">
                <a:solidFill>
                  <a:prstClr val="black"/>
                </a:solidFill>
                <a:ea typeface="宋体" panose="02010600030101010101" pitchFamily="2" charset="-122"/>
              </a:rPr>
              <a:t>“</a:t>
            </a:r>
            <a:r>
              <a:rPr lang="zh-CN" altLang="en-US" sz="2000">
                <a:solidFill>
                  <a:prstClr val="black"/>
                </a:solidFill>
                <a:ea typeface="宋体" panose="02010600030101010101" pitchFamily="2" charset="-122"/>
              </a:rPr>
              <a:t>每两年翻一番</a:t>
            </a:r>
            <a:r>
              <a:rPr lang="en-US" altLang="zh-CN" sz="2000">
                <a:solidFill>
                  <a:prstClr val="black"/>
                </a:solidFill>
                <a:ea typeface="宋体" panose="02010600030101010101" pitchFamily="2" charset="-122"/>
              </a:rPr>
              <a:t>”</a:t>
            </a:r>
            <a:r>
              <a:rPr lang="zh-CN" altLang="en-US" sz="2000">
                <a:solidFill>
                  <a:prstClr val="black"/>
                </a:solidFill>
                <a:ea typeface="宋体" panose="02010600030101010101" pitchFamily="2" charset="-122"/>
              </a:rPr>
              <a:t>的预测，</a:t>
            </a:r>
            <a:r>
              <a:rPr lang="en-US" altLang="zh-CN" sz="2000">
                <a:solidFill>
                  <a:prstClr val="black"/>
                </a:solidFill>
                <a:ea typeface="宋体" panose="02010600030101010101" pitchFamily="2" charset="-122"/>
              </a:rPr>
              <a:t>26</a:t>
            </a:r>
            <a:r>
              <a:rPr lang="zh-CN" altLang="en-US" sz="2000">
                <a:solidFill>
                  <a:prstClr val="black"/>
                </a:solidFill>
                <a:ea typeface="宋体" panose="02010600030101010101" pitchFamily="2" charset="-122"/>
              </a:rPr>
              <a:t>年中应包括</a:t>
            </a:r>
            <a:r>
              <a:rPr lang="en-US" altLang="zh-CN" sz="2000">
                <a:solidFill>
                  <a:prstClr val="black"/>
                </a:solidFill>
                <a:ea typeface="宋体" panose="02010600030101010101" pitchFamily="2" charset="-122"/>
              </a:rPr>
              <a:t>13</a:t>
            </a:r>
            <a:r>
              <a:rPr lang="zh-CN" altLang="en-US" sz="2000">
                <a:solidFill>
                  <a:prstClr val="black"/>
                </a:solidFill>
                <a:ea typeface="宋体" panose="02010600030101010101" pitchFamily="2" charset="-122"/>
              </a:rPr>
              <a:t>个翻番周期，每经过一个周期，芯片上集成的元件数应提高</a:t>
            </a:r>
            <a:r>
              <a:rPr lang="en-US" altLang="zh-CN" sz="2000">
                <a:solidFill>
                  <a:prstClr val="black"/>
                </a:solidFill>
                <a:ea typeface="宋体" panose="02010600030101010101" pitchFamily="2" charset="-122"/>
              </a:rPr>
              <a:t>2</a:t>
            </a:r>
            <a:r>
              <a:rPr lang="en-US" altLang="zh-CN" sz="2000" baseline="30000">
                <a:solidFill>
                  <a:prstClr val="black"/>
                </a:solidFill>
                <a:ea typeface="宋体" panose="02010600030101010101" pitchFamily="2" charset="-122"/>
              </a:rPr>
              <a:t>n</a:t>
            </a:r>
            <a:r>
              <a:rPr lang="zh-CN" altLang="en-US" sz="2000">
                <a:solidFill>
                  <a:prstClr val="black"/>
                </a:solidFill>
                <a:ea typeface="宋体" panose="02010600030101010101" pitchFamily="2" charset="-122"/>
              </a:rPr>
              <a:t>倍（</a:t>
            </a:r>
            <a:r>
              <a:rPr lang="en-US" altLang="zh-CN" sz="2000">
                <a:solidFill>
                  <a:prstClr val="black"/>
                </a:solidFill>
                <a:ea typeface="宋体" panose="02010600030101010101" pitchFamily="2" charset="-122"/>
              </a:rPr>
              <a:t>0≤n≤12</a:t>
            </a:r>
            <a:r>
              <a:rPr lang="zh-CN" altLang="en-US" sz="2000">
                <a:solidFill>
                  <a:prstClr val="black"/>
                </a:solidFill>
                <a:ea typeface="宋体" panose="02010600030101010101" pitchFamily="2" charset="-122"/>
              </a:rPr>
              <a:t>），因此到第</a:t>
            </a:r>
            <a:r>
              <a:rPr lang="en-US" altLang="zh-CN" sz="2000">
                <a:solidFill>
                  <a:prstClr val="black"/>
                </a:solidFill>
                <a:ea typeface="宋体" panose="02010600030101010101" pitchFamily="2" charset="-122"/>
              </a:rPr>
              <a:t>13</a:t>
            </a:r>
            <a:r>
              <a:rPr lang="zh-CN" altLang="en-US" sz="2000">
                <a:solidFill>
                  <a:prstClr val="black"/>
                </a:solidFill>
                <a:ea typeface="宋体" panose="02010600030101010101" pitchFamily="2" charset="-122"/>
              </a:rPr>
              <a:t>个周期即</a:t>
            </a:r>
            <a:r>
              <a:rPr lang="en-US" altLang="zh-CN" sz="2000">
                <a:solidFill>
                  <a:prstClr val="black"/>
                </a:solidFill>
                <a:ea typeface="宋体" panose="02010600030101010101" pitchFamily="2" charset="-122"/>
              </a:rPr>
              <a:t>26</a:t>
            </a:r>
            <a:r>
              <a:rPr lang="zh-CN" altLang="en-US" sz="2000">
                <a:solidFill>
                  <a:prstClr val="black"/>
                </a:solidFill>
                <a:ea typeface="宋体" panose="02010600030101010101" pitchFamily="2" charset="-122"/>
              </a:rPr>
              <a:t>年后元件数应提高了</a:t>
            </a:r>
            <a:r>
              <a:rPr lang="en-US" altLang="zh-CN" sz="2000">
                <a:solidFill>
                  <a:prstClr val="black"/>
                </a:solidFill>
                <a:ea typeface="宋体" panose="02010600030101010101" pitchFamily="2" charset="-122"/>
              </a:rPr>
              <a:t>2</a:t>
            </a:r>
            <a:r>
              <a:rPr lang="en-US" altLang="zh-CN" sz="2000" baseline="30000">
                <a:solidFill>
                  <a:prstClr val="black"/>
                </a:solidFill>
                <a:ea typeface="宋体" panose="02010600030101010101" pitchFamily="2" charset="-122"/>
              </a:rPr>
              <a:t>12</a:t>
            </a:r>
            <a:r>
              <a:rPr lang="en-US" altLang="zh-CN" sz="2000">
                <a:solidFill>
                  <a:prstClr val="black"/>
                </a:solidFill>
                <a:ea typeface="宋体" panose="02010600030101010101" pitchFamily="2" charset="-122"/>
              </a:rPr>
              <a:t>=4096</a:t>
            </a:r>
            <a:r>
              <a:rPr lang="zh-CN" altLang="en-US" sz="2000">
                <a:solidFill>
                  <a:prstClr val="black"/>
                </a:solidFill>
                <a:ea typeface="宋体" panose="02010600030101010101" pitchFamily="2" charset="-122"/>
              </a:rPr>
              <a:t>倍。</a:t>
            </a:r>
            <a:endParaRPr lang="en-US" altLang="zh-CN" sz="2000">
              <a:solidFill>
                <a:prstClr val="black"/>
              </a:solidFill>
              <a:ea typeface="宋体" panose="02010600030101010101" pitchFamily="2" charset="-122"/>
            </a:endParaRPr>
          </a:p>
          <a:p>
            <a:pPr fontAlgn="base">
              <a:spcBef>
                <a:spcPct val="50000"/>
              </a:spcBef>
              <a:spcAft>
                <a:spcPct val="0"/>
              </a:spcAft>
              <a:buClrTx/>
              <a:buSzTx/>
              <a:buNone/>
            </a:pPr>
            <a:endParaRPr lang="en-US" altLang="zh-CN" sz="2000">
              <a:solidFill>
                <a:prstClr val="black"/>
              </a:solidFill>
              <a:ea typeface="宋体" panose="02010600030101010101" pitchFamily="2" charset="-122"/>
            </a:endParaRPr>
          </a:p>
        </p:txBody>
      </p:sp>
    </p:spTree>
    <p:extLst>
      <p:ext uri="{BB962C8B-B14F-4D97-AF65-F5344CB8AC3E}">
        <p14:creationId xmlns:p14="http://schemas.microsoft.com/office/powerpoint/2010/main" val="76605181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a:extLst>
              <a:ext uri="{FF2B5EF4-FFF2-40B4-BE49-F238E27FC236}">
                <a16:creationId xmlns:a16="http://schemas.microsoft.com/office/drawing/2014/main" id="{945B62C7-7DC1-4E13-ABF2-15DB8011F3FE}"/>
              </a:ext>
            </a:extLst>
          </p:cNvPr>
          <p:cNvSpPr txBox="1">
            <a:spLocks noChangeArrowheads="1"/>
          </p:cNvSpPr>
          <p:nvPr/>
        </p:nvSpPr>
        <p:spPr bwMode="auto">
          <a:xfrm>
            <a:off x="2198689" y="565150"/>
            <a:ext cx="18319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寻址方式</a:t>
            </a:r>
          </a:p>
        </p:txBody>
      </p:sp>
      <p:sp>
        <p:nvSpPr>
          <p:cNvPr id="28675" name="Rectangle 100">
            <a:extLst>
              <a:ext uri="{FF2B5EF4-FFF2-40B4-BE49-F238E27FC236}">
                <a16:creationId xmlns:a16="http://schemas.microsoft.com/office/drawing/2014/main" id="{9F162825-DC16-4EEB-8BFA-9AE49EDC603B}"/>
              </a:ext>
            </a:extLst>
          </p:cNvPr>
          <p:cNvSpPr>
            <a:spLocks noChangeArrowheads="1"/>
          </p:cNvSpPr>
          <p:nvPr/>
        </p:nvSpPr>
        <p:spPr bwMode="auto">
          <a:xfrm>
            <a:off x="1774825" y="1412875"/>
            <a:ext cx="84264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9900CC"/>
                </a:solidFill>
                <a:latin typeface="黑体" panose="02010609060101010101" pitchFamily="49" charset="-122"/>
                <a:ea typeface="黑体" panose="02010609060101010101" pitchFamily="49" charset="-122"/>
              </a:rPr>
              <a:t>（</a:t>
            </a:r>
            <a:r>
              <a:rPr kumimoji="1" lang="en-US" altLang="zh-CN" sz="2400" b="1">
                <a:solidFill>
                  <a:srgbClr val="9900CC"/>
                </a:solidFill>
                <a:latin typeface="黑体" panose="02010609060101010101" pitchFamily="49" charset="-122"/>
                <a:ea typeface="黑体" panose="02010609060101010101" pitchFamily="49" charset="-122"/>
              </a:rPr>
              <a:t>4</a:t>
            </a:r>
            <a:r>
              <a:rPr kumimoji="1" lang="zh-CN" altLang="en-US" sz="2400" b="1">
                <a:solidFill>
                  <a:srgbClr val="9900CC"/>
                </a:solidFill>
                <a:latin typeface="黑体" panose="02010609060101010101" pitchFamily="49" charset="-122"/>
                <a:ea typeface="黑体" panose="02010609060101010101" pitchFamily="49" charset="-122"/>
              </a:rPr>
              <a:t>）堆栈寻址</a:t>
            </a:r>
            <a:endParaRPr kumimoji="1" lang="en-US" altLang="zh-CN" sz="2400" b="1">
              <a:solidFill>
                <a:srgbClr val="9900CC"/>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buFont typeface="Wingdings" panose="05000000000000000000" pitchFamily="2" charset="2"/>
              <a:buNone/>
            </a:pPr>
            <a:r>
              <a:rPr kumimoji="1" lang="en-US" altLang="zh-CN" sz="2400" b="1">
                <a:solidFill>
                  <a:srgbClr val="008000"/>
                </a:solidFill>
                <a:latin typeface="黑体" panose="02010609060101010101" pitchFamily="49" charset="-122"/>
                <a:ea typeface="黑体" panose="02010609060101010101" pitchFamily="49" charset="-122"/>
              </a:rPr>
              <a:t>  </a:t>
            </a:r>
            <a:endParaRPr kumimoji="1" lang="en-US" altLang="zh-CN" sz="2400" b="1">
              <a:latin typeface="黑体" panose="02010609060101010101" pitchFamily="49" charset="-122"/>
              <a:ea typeface="黑体" panose="02010609060101010101" pitchFamily="49" charset="-122"/>
            </a:endParaRPr>
          </a:p>
        </p:txBody>
      </p:sp>
      <p:sp>
        <p:nvSpPr>
          <p:cNvPr id="28676" name="Text Box 2">
            <a:extLst>
              <a:ext uri="{FF2B5EF4-FFF2-40B4-BE49-F238E27FC236}">
                <a16:creationId xmlns:a16="http://schemas.microsoft.com/office/drawing/2014/main" id="{C7EECFB7-59C3-444C-A311-9F1F6178EEEC}"/>
              </a:ext>
            </a:extLst>
          </p:cNvPr>
          <p:cNvSpPr txBox="1">
            <a:spLocks noChangeArrowheads="1"/>
          </p:cNvSpPr>
          <p:nvPr/>
        </p:nvSpPr>
        <p:spPr bwMode="auto">
          <a:xfrm>
            <a:off x="1809750" y="2217738"/>
            <a:ext cx="8675688" cy="382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lnSpc>
                <a:spcPct val="90000"/>
              </a:lnSpc>
              <a:spcBef>
                <a:spcPct val="50000"/>
              </a:spcBef>
            </a:pPr>
            <a:r>
              <a:rPr kumimoji="1" lang="zh-CN" altLang="en-US" sz="2400">
                <a:latin typeface="华文楷体" panose="02010600040101010101" pitchFamily="2" charset="-122"/>
                <a:ea typeface="华文楷体" panose="02010600040101010101" pitchFamily="2" charset="-122"/>
              </a:rPr>
              <a:t>所以</a:t>
            </a:r>
            <a:r>
              <a:rPr kumimoji="1" lang="en-US" altLang="zh-CN" sz="2400">
                <a:latin typeface="华文楷体" panose="02010600040101010101" pitchFamily="2" charset="-122"/>
                <a:ea typeface="华文楷体" panose="02010600040101010101" pitchFamily="2" charset="-122"/>
              </a:rPr>
              <a:t>ARM</a:t>
            </a:r>
            <a:r>
              <a:rPr kumimoji="1" lang="zh-CN" altLang="en-US" sz="2400">
                <a:latin typeface="华文楷体" panose="02010600040101010101" pitchFamily="2" charset="-122"/>
                <a:ea typeface="华文楷体" panose="02010600040101010101" pitchFamily="2" charset="-122"/>
              </a:rPr>
              <a:t>可以组合出四种类型的堆栈寻址方式：</a:t>
            </a:r>
          </a:p>
          <a:p>
            <a:pPr algn="just" eaLnBrk="1" hangingPunct="1">
              <a:lnSpc>
                <a:spcPct val="90000"/>
              </a:lnSpc>
              <a:spcBef>
                <a:spcPct val="50000"/>
              </a:spcBef>
              <a:buClr>
                <a:srgbClr val="0000FF"/>
              </a:buClr>
              <a:buFont typeface="Wingdings" panose="05000000000000000000" pitchFamily="2" charset="2"/>
              <a:buChar char="§"/>
            </a:pPr>
            <a:r>
              <a:rPr kumimoji="1" lang="zh-CN" altLang="en-US" sz="2400">
                <a:solidFill>
                  <a:srgbClr val="0000FF"/>
                </a:solidFill>
                <a:latin typeface="华文楷体" panose="02010600040101010101" pitchFamily="2" charset="-122"/>
                <a:ea typeface="华文楷体" panose="02010600040101010101" pitchFamily="2" charset="-122"/>
              </a:rPr>
              <a:t>满递增</a:t>
            </a:r>
            <a:r>
              <a:rPr kumimoji="1" lang="zh-CN" altLang="en-US" sz="2400">
                <a:latin typeface="华文楷体" panose="02010600040101010101" pitchFamily="2" charset="-122"/>
                <a:ea typeface="华文楷体" panose="02010600040101010101" pitchFamily="2" charset="-122"/>
              </a:rPr>
              <a:t>：堆栈向上增长，堆栈指针指向内含有效数据项的最高地址。指令如</a:t>
            </a:r>
            <a:r>
              <a:rPr kumimoji="1" lang="en-US" altLang="zh-CN" sz="2400">
                <a:latin typeface="华文楷体" panose="02010600040101010101" pitchFamily="2" charset="-122"/>
                <a:ea typeface="华文楷体" panose="02010600040101010101" pitchFamily="2" charset="-122"/>
              </a:rPr>
              <a:t>LDMFA</a:t>
            </a:r>
            <a:r>
              <a:rPr kumimoji="1" lang="zh-CN" altLang="en-US" sz="2400">
                <a:latin typeface="华文楷体" panose="02010600040101010101" pitchFamily="2" charset="-122"/>
                <a:ea typeface="华文楷体" panose="02010600040101010101" pitchFamily="2" charset="-122"/>
              </a:rPr>
              <a:t>、</a:t>
            </a:r>
            <a:r>
              <a:rPr kumimoji="1" lang="en-US" altLang="zh-CN" sz="2400">
                <a:latin typeface="华文楷体" panose="02010600040101010101" pitchFamily="2" charset="-122"/>
                <a:ea typeface="华文楷体" panose="02010600040101010101" pitchFamily="2" charset="-122"/>
              </a:rPr>
              <a:t>STMFA</a:t>
            </a:r>
            <a:r>
              <a:rPr kumimoji="1" lang="zh-CN" altLang="en-US" sz="2400">
                <a:latin typeface="华文楷体" panose="02010600040101010101" pitchFamily="2" charset="-122"/>
                <a:ea typeface="华文楷体" panose="02010600040101010101" pitchFamily="2" charset="-122"/>
              </a:rPr>
              <a:t>等； </a:t>
            </a:r>
          </a:p>
          <a:p>
            <a:pPr algn="just" eaLnBrk="1" hangingPunct="1">
              <a:lnSpc>
                <a:spcPct val="90000"/>
              </a:lnSpc>
              <a:spcBef>
                <a:spcPct val="50000"/>
              </a:spcBef>
              <a:buClr>
                <a:srgbClr val="0000FF"/>
              </a:buClr>
              <a:buFont typeface="Wingdings" panose="05000000000000000000" pitchFamily="2" charset="2"/>
              <a:buChar char="§"/>
            </a:pPr>
            <a:r>
              <a:rPr kumimoji="1" lang="zh-CN" altLang="en-US" sz="2400">
                <a:solidFill>
                  <a:srgbClr val="0000FF"/>
                </a:solidFill>
                <a:latin typeface="华文楷体" panose="02010600040101010101" pitchFamily="2" charset="-122"/>
                <a:ea typeface="华文楷体" panose="02010600040101010101" pitchFamily="2" charset="-122"/>
              </a:rPr>
              <a:t>空递增</a:t>
            </a:r>
            <a:r>
              <a:rPr kumimoji="1" lang="zh-CN" altLang="en-US" sz="2400">
                <a:latin typeface="华文楷体" panose="02010600040101010101" pitchFamily="2" charset="-122"/>
                <a:ea typeface="华文楷体" panose="02010600040101010101" pitchFamily="2" charset="-122"/>
              </a:rPr>
              <a:t>：堆栈向上增长，堆栈指针指向堆栈上的第一个空位置。指令如</a:t>
            </a:r>
            <a:r>
              <a:rPr kumimoji="1" lang="en-US" altLang="zh-CN" sz="2400">
                <a:latin typeface="华文楷体" panose="02010600040101010101" pitchFamily="2" charset="-122"/>
                <a:ea typeface="华文楷体" panose="02010600040101010101" pitchFamily="2" charset="-122"/>
              </a:rPr>
              <a:t>LDMEA</a:t>
            </a:r>
            <a:r>
              <a:rPr kumimoji="1" lang="zh-CN" altLang="en-US" sz="2400">
                <a:latin typeface="华文楷体" panose="02010600040101010101" pitchFamily="2" charset="-122"/>
                <a:ea typeface="华文楷体" panose="02010600040101010101" pitchFamily="2" charset="-122"/>
              </a:rPr>
              <a:t>、</a:t>
            </a:r>
            <a:r>
              <a:rPr kumimoji="1" lang="en-US" altLang="zh-CN" sz="2400">
                <a:latin typeface="华文楷体" panose="02010600040101010101" pitchFamily="2" charset="-122"/>
                <a:ea typeface="华文楷体" panose="02010600040101010101" pitchFamily="2" charset="-122"/>
              </a:rPr>
              <a:t>STMEA</a:t>
            </a:r>
            <a:r>
              <a:rPr kumimoji="1" lang="zh-CN" altLang="en-US" sz="2400">
                <a:latin typeface="华文楷体" panose="02010600040101010101" pitchFamily="2" charset="-122"/>
                <a:ea typeface="华文楷体" panose="02010600040101010101" pitchFamily="2" charset="-122"/>
              </a:rPr>
              <a:t>等； </a:t>
            </a:r>
          </a:p>
          <a:p>
            <a:pPr algn="just" eaLnBrk="1" hangingPunct="1">
              <a:lnSpc>
                <a:spcPct val="90000"/>
              </a:lnSpc>
              <a:spcBef>
                <a:spcPct val="50000"/>
              </a:spcBef>
              <a:buClr>
                <a:srgbClr val="0000FF"/>
              </a:buClr>
              <a:buFont typeface="Wingdings" panose="05000000000000000000" pitchFamily="2" charset="2"/>
              <a:buChar char="§"/>
            </a:pPr>
            <a:r>
              <a:rPr kumimoji="1" lang="zh-CN" altLang="en-US" sz="2400">
                <a:solidFill>
                  <a:srgbClr val="0000FF"/>
                </a:solidFill>
                <a:latin typeface="华文楷体" panose="02010600040101010101" pitchFamily="2" charset="-122"/>
                <a:ea typeface="华文楷体" panose="02010600040101010101" pitchFamily="2" charset="-122"/>
              </a:rPr>
              <a:t>满递减</a:t>
            </a:r>
            <a:r>
              <a:rPr kumimoji="1" lang="zh-CN" altLang="en-US" sz="2400">
                <a:latin typeface="华文楷体" panose="02010600040101010101" pitchFamily="2" charset="-122"/>
                <a:ea typeface="华文楷体" panose="02010600040101010101" pitchFamily="2" charset="-122"/>
              </a:rPr>
              <a:t>：堆栈向下增长，堆栈指针指向内含有效数据项的最低地址。指令如</a:t>
            </a:r>
            <a:r>
              <a:rPr kumimoji="1" lang="en-US" altLang="zh-CN" sz="2400">
                <a:latin typeface="华文楷体" panose="02010600040101010101" pitchFamily="2" charset="-122"/>
                <a:ea typeface="华文楷体" panose="02010600040101010101" pitchFamily="2" charset="-122"/>
              </a:rPr>
              <a:t>LDMFD</a:t>
            </a:r>
            <a:r>
              <a:rPr kumimoji="1" lang="zh-CN" altLang="en-US" sz="2400">
                <a:latin typeface="华文楷体" panose="02010600040101010101" pitchFamily="2" charset="-122"/>
                <a:ea typeface="华文楷体" panose="02010600040101010101" pitchFamily="2" charset="-122"/>
              </a:rPr>
              <a:t>、</a:t>
            </a:r>
            <a:r>
              <a:rPr kumimoji="1" lang="en-US" altLang="zh-CN" sz="2400">
                <a:latin typeface="华文楷体" panose="02010600040101010101" pitchFamily="2" charset="-122"/>
                <a:ea typeface="华文楷体" panose="02010600040101010101" pitchFamily="2" charset="-122"/>
              </a:rPr>
              <a:t>STMFD</a:t>
            </a:r>
            <a:r>
              <a:rPr kumimoji="1" lang="zh-CN" altLang="en-US" sz="2400">
                <a:latin typeface="华文楷体" panose="02010600040101010101" pitchFamily="2" charset="-122"/>
                <a:ea typeface="华文楷体" panose="02010600040101010101" pitchFamily="2" charset="-122"/>
              </a:rPr>
              <a:t>等；</a:t>
            </a:r>
          </a:p>
          <a:p>
            <a:pPr algn="just" eaLnBrk="1" hangingPunct="1">
              <a:lnSpc>
                <a:spcPct val="90000"/>
              </a:lnSpc>
              <a:spcBef>
                <a:spcPct val="50000"/>
              </a:spcBef>
              <a:buClr>
                <a:srgbClr val="0000FF"/>
              </a:buClr>
              <a:buFont typeface="Wingdings" panose="05000000000000000000" pitchFamily="2" charset="2"/>
              <a:buChar char="§"/>
            </a:pPr>
            <a:r>
              <a:rPr kumimoji="1" lang="zh-CN" altLang="en-US" sz="2400">
                <a:solidFill>
                  <a:srgbClr val="0000FF"/>
                </a:solidFill>
                <a:latin typeface="华文楷体" panose="02010600040101010101" pitchFamily="2" charset="-122"/>
                <a:ea typeface="华文楷体" panose="02010600040101010101" pitchFamily="2" charset="-122"/>
              </a:rPr>
              <a:t>空递减</a:t>
            </a:r>
            <a:r>
              <a:rPr kumimoji="1" lang="zh-CN" altLang="en-US" sz="2400">
                <a:latin typeface="华文楷体" panose="02010600040101010101" pitchFamily="2" charset="-122"/>
                <a:ea typeface="华文楷体" panose="02010600040101010101" pitchFamily="2" charset="-122"/>
              </a:rPr>
              <a:t>：堆栈向下增长，堆栈指针向堆栈下的第一个空位置。指令如</a:t>
            </a:r>
            <a:r>
              <a:rPr kumimoji="1" lang="en-US" altLang="zh-CN" sz="2400">
                <a:latin typeface="华文楷体" panose="02010600040101010101" pitchFamily="2" charset="-122"/>
                <a:ea typeface="华文楷体" panose="02010600040101010101" pitchFamily="2" charset="-122"/>
              </a:rPr>
              <a:t>LDMED</a:t>
            </a:r>
            <a:r>
              <a:rPr kumimoji="1" lang="zh-CN" altLang="en-US" sz="2400">
                <a:latin typeface="华文楷体" panose="02010600040101010101" pitchFamily="2" charset="-122"/>
                <a:ea typeface="华文楷体" panose="02010600040101010101" pitchFamily="2" charset="-122"/>
              </a:rPr>
              <a:t>、</a:t>
            </a:r>
            <a:r>
              <a:rPr kumimoji="1" lang="en-US" altLang="zh-CN" sz="2400">
                <a:latin typeface="华文楷体" panose="02010600040101010101" pitchFamily="2" charset="-122"/>
                <a:ea typeface="华文楷体" panose="02010600040101010101" pitchFamily="2" charset="-122"/>
              </a:rPr>
              <a:t>STMED</a:t>
            </a:r>
            <a:r>
              <a:rPr kumimoji="1" lang="zh-CN" altLang="en-US" sz="2400">
                <a:latin typeface="华文楷体" panose="02010600040101010101" pitchFamily="2" charset="-122"/>
                <a:ea typeface="华文楷体" panose="02010600040101010101" pitchFamily="2" charset="-122"/>
              </a:rPr>
              <a:t>等。 </a:t>
            </a:r>
          </a:p>
        </p:txBody>
      </p:sp>
      <p:sp>
        <p:nvSpPr>
          <p:cNvPr id="3" name="矩形 2">
            <a:extLst>
              <a:ext uri="{FF2B5EF4-FFF2-40B4-BE49-F238E27FC236}">
                <a16:creationId xmlns:a16="http://schemas.microsoft.com/office/drawing/2014/main" id="{C1A05577-69F5-46FD-9A97-2DC9F453D69D}"/>
              </a:ext>
            </a:extLst>
          </p:cNvPr>
          <p:cNvSpPr>
            <a:spLocks noChangeArrowheads="1"/>
          </p:cNvSpPr>
          <p:nvPr/>
        </p:nvSpPr>
        <p:spPr bwMode="auto">
          <a:xfrm>
            <a:off x="7019926" y="157163"/>
            <a:ext cx="34575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en-US" altLang="zh-CN">
                <a:solidFill>
                  <a:srgbClr val="C00000"/>
                </a:solidFill>
              </a:rPr>
              <a:t>LD : load </a:t>
            </a:r>
            <a:r>
              <a:rPr lang="zh-CN" altLang="en-US">
                <a:solidFill>
                  <a:srgbClr val="C00000"/>
                </a:solidFill>
              </a:rPr>
              <a:t>加载，出栈操作</a:t>
            </a:r>
          </a:p>
          <a:p>
            <a:pPr eaLnBrk="1" hangingPunct="1"/>
            <a:r>
              <a:rPr lang="en-US" altLang="zh-CN">
                <a:solidFill>
                  <a:srgbClr val="C00000"/>
                </a:solidFill>
              </a:rPr>
              <a:t>ST : store </a:t>
            </a:r>
            <a:r>
              <a:rPr lang="zh-CN" altLang="en-US">
                <a:solidFill>
                  <a:srgbClr val="C00000"/>
                </a:solidFill>
              </a:rPr>
              <a:t>存储，入栈操作</a:t>
            </a:r>
          </a:p>
          <a:p>
            <a:pPr eaLnBrk="1" hangingPunct="1"/>
            <a:r>
              <a:rPr lang="en-US" altLang="zh-CN">
                <a:solidFill>
                  <a:srgbClr val="C00000"/>
                </a:solidFill>
              </a:rPr>
              <a:t>M : multi </a:t>
            </a:r>
            <a:r>
              <a:rPr lang="zh-CN" altLang="en-US">
                <a:solidFill>
                  <a:srgbClr val="C00000"/>
                </a:solidFill>
              </a:rPr>
              <a:t>多次</a:t>
            </a:r>
          </a:p>
          <a:p>
            <a:pPr eaLnBrk="1" hangingPunct="1"/>
            <a:r>
              <a:rPr lang="en-US" altLang="zh-CN">
                <a:solidFill>
                  <a:srgbClr val="C00000"/>
                </a:solidFill>
              </a:rPr>
              <a:t>F: full </a:t>
            </a:r>
            <a:r>
              <a:rPr lang="zh-CN" altLang="en-US">
                <a:solidFill>
                  <a:srgbClr val="C00000"/>
                </a:solidFill>
              </a:rPr>
              <a:t>满栈</a:t>
            </a:r>
            <a:endParaRPr lang="en-US" altLang="zh-CN">
              <a:solidFill>
                <a:srgbClr val="C00000"/>
              </a:solidFill>
            </a:endParaRPr>
          </a:p>
          <a:p>
            <a:pPr eaLnBrk="1" hangingPunct="1"/>
            <a:r>
              <a:rPr lang="en-US" altLang="zh-CN">
                <a:solidFill>
                  <a:srgbClr val="C00000"/>
                </a:solidFill>
              </a:rPr>
              <a:t>E: empty </a:t>
            </a:r>
            <a:r>
              <a:rPr lang="zh-CN" altLang="en-US">
                <a:solidFill>
                  <a:srgbClr val="C00000"/>
                </a:solidFill>
              </a:rPr>
              <a:t>空栈</a:t>
            </a:r>
            <a:endParaRPr lang="en-US" altLang="zh-CN">
              <a:solidFill>
                <a:srgbClr val="C00000"/>
              </a:solidFill>
            </a:endParaRPr>
          </a:p>
          <a:p>
            <a:pPr eaLnBrk="1" hangingPunct="1"/>
            <a:r>
              <a:rPr lang="en-US" altLang="zh-CN">
                <a:solidFill>
                  <a:srgbClr val="C00000"/>
                </a:solidFill>
              </a:rPr>
              <a:t>D: descending </a:t>
            </a:r>
            <a:r>
              <a:rPr lang="zh-CN" altLang="en-US">
                <a:solidFill>
                  <a:srgbClr val="C00000"/>
                </a:solidFill>
              </a:rPr>
              <a:t>递减</a:t>
            </a:r>
            <a:endParaRPr lang="en-US" altLang="zh-CN">
              <a:solidFill>
                <a:srgbClr val="C00000"/>
              </a:solidFill>
            </a:endParaRPr>
          </a:p>
          <a:p>
            <a:pPr eaLnBrk="1" hangingPunct="1"/>
            <a:r>
              <a:rPr lang="en-US" altLang="zh-CN">
                <a:solidFill>
                  <a:srgbClr val="C00000"/>
                </a:solidFill>
              </a:rPr>
              <a:t>A: ascending </a:t>
            </a:r>
            <a:r>
              <a:rPr lang="zh-CN" altLang="en-US">
                <a:solidFill>
                  <a:srgbClr val="C00000"/>
                </a:solidFill>
              </a:rPr>
              <a:t>递增</a:t>
            </a:r>
          </a:p>
        </p:txBody>
      </p:sp>
      <p:sp>
        <p:nvSpPr>
          <p:cNvPr id="4" name="矩形 3">
            <a:extLst>
              <a:ext uri="{FF2B5EF4-FFF2-40B4-BE49-F238E27FC236}">
                <a16:creationId xmlns:a16="http://schemas.microsoft.com/office/drawing/2014/main" id="{5246E121-2B1E-484B-8124-0CF254B75D3F}"/>
              </a:ext>
            </a:extLst>
          </p:cNvPr>
          <p:cNvSpPr/>
          <p:nvPr/>
        </p:nvSpPr>
        <p:spPr>
          <a:xfrm>
            <a:off x="2028825" y="6040438"/>
            <a:ext cx="7970838" cy="400050"/>
          </a:xfrm>
          <a:prstGeom prst="rect">
            <a:avLst/>
          </a:prstGeom>
        </p:spPr>
        <p:txBody>
          <a:bodyPr wrap="none">
            <a:spAutoFit/>
          </a:bodyPr>
          <a:lstStyle/>
          <a:p>
            <a:pPr>
              <a:defRPr/>
            </a:pPr>
            <a:r>
              <a:rPr lang="zh-CN" altLang="en-US" sz="2000" dirty="0">
                <a:solidFill>
                  <a:srgbClr val="0000FF"/>
                </a:solidFill>
                <a:latin typeface="+mj-ea"/>
                <a:ea typeface="+mj-ea"/>
              </a:rPr>
              <a:t>例如：</a:t>
            </a:r>
            <a:r>
              <a:rPr lang="en-US" altLang="zh-CN" sz="2000" dirty="0" err="1">
                <a:solidFill>
                  <a:srgbClr val="0000FF"/>
                </a:solidFill>
                <a:latin typeface="+mj-ea"/>
                <a:ea typeface="+mj-ea"/>
              </a:rPr>
              <a:t>stmfd</a:t>
            </a:r>
            <a:r>
              <a:rPr lang="en-US" altLang="zh-CN" sz="2000" dirty="0">
                <a:solidFill>
                  <a:srgbClr val="0000FF"/>
                </a:solidFill>
                <a:latin typeface="+mj-ea"/>
                <a:ea typeface="+mj-ea"/>
              </a:rPr>
              <a:t> r13!,{r0,r1,r2}</a:t>
            </a:r>
            <a:r>
              <a:rPr lang="zh-CN" altLang="en-US" sz="2000" dirty="0">
                <a:solidFill>
                  <a:srgbClr val="0000FF"/>
                </a:solidFill>
                <a:latin typeface="+mj-ea"/>
                <a:ea typeface="+mj-ea"/>
              </a:rPr>
              <a:t>、</a:t>
            </a:r>
            <a:r>
              <a:rPr lang="en-US" altLang="zh-CN" sz="2000" dirty="0">
                <a:solidFill>
                  <a:srgbClr val="0000FF"/>
                </a:solidFill>
                <a:latin typeface="+mj-ea"/>
                <a:ea typeface="+mj-ea"/>
              </a:rPr>
              <a:t> </a:t>
            </a:r>
            <a:r>
              <a:rPr lang="en-US" altLang="zh-CN" sz="2000" dirty="0" err="1">
                <a:solidFill>
                  <a:srgbClr val="0000FF"/>
                </a:solidFill>
                <a:latin typeface="+mj-ea"/>
                <a:ea typeface="+mj-ea"/>
              </a:rPr>
              <a:t>ldmfd</a:t>
            </a:r>
            <a:r>
              <a:rPr lang="en-US" altLang="zh-CN" sz="2000" dirty="0">
                <a:solidFill>
                  <a:srgbClr val="0000FF"/>
                </a:solidFill>
                <a:latin typeface="+mj-ea"/>
                <a:ea typeface="+mj-ea"/>
              </a:rPr>
              <a:t> r13!,{r4,r5,r6}</a:t>
            </a:r>
            <a:r>
              <a:rPr lang="zh-CN" altLang="en-US" sz="2000" dirty="0">
                <a:latin typeface="+mj-ea"/>
                <a:ea typeface="+mj-ea"/>
              </a:rPr>
              <a:t>；</a:t>
            </a:r>
            <a:r>
              <a:rPr lang="en-US" altLang="zh-CN" sz="2000" dirty="0">
                <a:latin typeface="+mj-ea"/>
                <a:ea typeface="+mj-ea"/>
              </a:rPr>
              <a:t>r13</a:t>
            </a:r>
            <a:r>
              <a:rPr lang="zh-CN" altLang="en-US" sz="2000" dirty="0">
                <a:latin typeface="+mj-ea"/>
                <a:ea typeface="+mj-ea"/>
              </a:rPr>
              <a:t>为堆栈指针</a:t>
            </a:r>
          </a:p>
        </p:txBody>
      </p:sp>
    </p:spTree>
    <p:extLst>
      <p:ext uri="{BB962C8B-B14F-4D97-AF65-F5344CB8AC3E}">
        <p14:creationId xmlns:p14="http://schemas.microsoft.com/office/powerpoint/2010/main" val="1699307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
            <a:extLst>
              <a:ext uri="{FF2B5EF4-FFF2-40B4-BE49-F238E27FC236}">
                <a16:creationId xmlns:a16="http://schemas.microsoft.com/office/drawing/2014/main" id="{84752F7F-5E82-4261-8414-93935379909F}"/>
              </a:ext>
            </a:extLst>
          </p:cNvPr>
          <p:cNvSpPr txBox="1">
            <a:spLocks noChangeArrowheads="1"/>
          </p:cNvSpPr>
          <p:nvPr/>
        </p:nvSpPr>
        <p:spPr bwMode="auto">
          <a:xfrm>
            <a:off x="2198689" y="565150"/>
            <a:ext cx="18319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寻址方式</a:t>
            </a:r>
          </a:p>
        </p:txBody>
      </p:sp>
      <p:sp>
        <p:nvSpPr>
          <p:cNvPr id="29699" name="Rectangle 100">
            <a:extLst>
              <a:ext uri="{FF2B5EF4-FFF2-40B4-BE49-F238E27FC236}">
                <a16:creationId xmlns:a16="http://schemas.microsoft.com/office/drawing/2014/main" id="{BA807769-8549-45C1-896C-F027BDF80621}"/>
              </a:ext>
            </a:extLst>
          </p:cNvPr>
          <p:cNvSpPr>
            <a:spLocks noChangeArrowheads="1"/>
          </p:cNvSpPr>
          <p:nvPr/>
        </p:nvSpPr>
        <p:spPr bwMode="auto">
          <a:xfrm>
            <a:off x="1558925" y="1341438"/>
            <a:ext cx="88582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en-US" altLang="zh-CN" sz="2400" b="1">
                <a:solidFill>
                  <a:srgbClr val="008000"/>
                </a:solidFill>
                <a:latin typeface="黑体" panose="02010609060101010101" pitchFamily="49" charset="-122"/>
                <a:ea typeface="黑体" panose="02010609060101010101" pitchFamily="49" charset="-122"/>
              </a:rPr>
              <a:t>8086</a:t>
            </a:r>
            <a:r>
              <a:rPr kumimoji="1" lang="zh-CN" altLang="en-US" sz="2400" b="1">
                <a:solidFill>
                  <a:srgbClr val="008000"/>
                </a:solidFill>
                <a:latin typeface="黑体" panose="02010609060101010101" pitchFamily="49" charset="-122"/>
                <a:ea typeface="黑体" panose="02010609060101010101" pitchFamily="49" charset="-122"/>
              </a:rPr>
              <a:t>特有的寻址方式</a:t>
            </a:r>
            <a:endParaRPr kumimoji="1" lang="en-US" altLang="zh-CN" sz="2400" b="1">
              <a:solidFill>
                <a:srgbClr val="008000"/>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zh-CN" altLang="en-US" sz="2400" b="1">
                <a:solidFill>
                  <a:srgbClr val="008000"/>
                </a:solidFill>
                <a:latin typeface="黑体" panose="02010609060101010101" pitchFamily="49" charset="-122"/>
                <a:ea typeface="黑体" panose="02010609060101010101" pitchFamily="49" charset="-122"/>
              </a:rPr>
              <a:t>①直接寻址</a:t>
            </a:r>
            <a:endParaRPr kumimoji="1" lang="en-US" altLang="zh-CN" sz="2400" b="1">
              <a:solidFill>
                <a:srgbClr val="008000"/>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en-US" altLang="zh-CN" sz="2400" b="1">
                <a:latin typeface="华文楷体" panose="02010600040101010101" pitchFamily="2" charset="-122"/>
                <a:ea typeface="华文楷体" panose="02010600040101010101" pitchFamily="2" charset="-122"/>
              </a:rPr>
              <a:t>        </a:t>
            </a:r>
            <a:r>
              <a:rPr kumimoji="1" lang="zh-CN" altLang="zh-CN" sz="2400" b="1">
                <a:latin typeface="华文楷体" panose="02010600040101010101" pitchFamily="2" charset="-122"/>
                <a:ea typeface="华文楷体" panose="02010600040101010101" pitchFamily="2" charset="-122"/>
              </a:rPr>
              <a:t>操作数的有效地址作为指令的组成部分，直接存放在操作码之后的指令字节中。</a:t>
            </a:r>
            <a:r>
              <a:rPr kumimoji="1" lang="zh-CN" altLang="en-US" sz="2400" b="1">
                <a:latin typeface="华文楷体" panose="02010600040101010101" pitchFamily="2" charset="-122"/>
                <a:ea typeface="华文楷体" panose="02010600040101010101" pitchFamily="2" charset="-122"/>
              </a:rPr>
              <a:t>一般</a:t>
            </a:r>
            <a:r>
              <a:rPr kumimoji="1" lang="zh-CN" altLang="zh-CN" sz="2400" b="1">
                <a:latin typeface="华文楷体" panose="02010600040101010101" pitchFamily="2" charset="-122"/>
                <a:ea typeface="华文楷体" panose="02010600040101010101" pitchFamily="2" charset="-122"/>
              </a:rPr>
              <a:t>用“</a:t>
            </a:r>
            <a:r>
              <a:rPr kumimoji="1" lang="en-US" altLang="zh-CN" sz="2400" b="1">
                <a:latin typeface="华文楷体" panose="02010600040101010101" pitchFamily="2" charset="-122"/>
                <a:ea typeface="华文楷体" panose="02010600040101010101" pitchFamily="2" charset="-122"/>
              </a:rPr>
              <a:t>[ ]</a:t>
            </a:r>
            <a:r>
              <a:rPr kumimoji="1" lang="zh-CN" altLang="zh-CN" sz="2400" b="1">
                <a:latin typeface="华文楷体" panose="02010600040101010101" pitchFamily="2" charset="-122"/>
                <a:ea typeface="华文楷体" panose="02010600040101010101" pitchFamily="2" charset="-122"/>
              </a:rPr>
              <a:t>”表示存储器操作数地址，如果存储器地址用符号地址表示，也可以省略“</a:t>
            </a:r>
            <a:r>
              <a:rPr kumimoji="1" lang="en-US" altLang="zh-CN" sz="2400" b="1">
                <a:latin typeface="华文楷体" panose="02010600040101010101" pitchFamily="2" charset="-122"/>
                <a:ea typeface="华文楷体" panose="02010600040101010101" pitchFamily="2" charset="-122"/>
              </a:rPr>
              <a:t>[ ]</a:t>
            </a:r>
            <a:r>
              <a:rPr kumimoji="1" lang="zh-CN" altLang="zh-CN" sz="2400" b="1">
                <a:latin typeface="华文楷体" panose="02010600040101010101" pitchFamily="2" charset="-122"/>
                <a:ea typeface="华文楷体" panose="02010600040101010101" pitchFamily="2" charset="-122"/>
              </a:rPr>
              <a:t>”。</a:t>
            </a:r>
            <a:endParaRPr kumimoji="1" lang="en-US" altLang="zh-CN" sz="2400" b="1">
              <a:latin typeface="华文楷体" panose="02010600040101010101" pitchFamily="2" charset="-122"/>
              <a:ea typeface="华文楷体" panose="02010600040101010101" pitchFamily="2" charset="-122"/>
            </a:endParaRPr>
          </a:p>
          <a:p>
            <a:pPr eaLnBrk="1" hangingPunct="1">
              <a:spcBef>
                <a:spcPct val="20000"/>
              </a:spcBef>
              <a:buClr>
                <a:schemeClr val="tx2"/>
              </a:buClr>
              <a:buSzPct val="160000"/>
            </a:pPr>
            <a:r>
              <a:rPr kumimoji="1" lang="zh-CN" altLang="en-US" sz="2400" b="1">
                <a:latin typeface="黑体" panose="02010609060101010101" pitchFamily="49" charset="-122"/>
                <a:ea typeface="黑体" panose="02010609060101010101" pitchFamily="49" charset="-122"/>
              </a:rPr>
              <a:t>    </a:t>
            </a:r>
            <a:endParaRPr kumimoji="1" lang="en-US" altLang="zh-CN" sz="2400" b="1">
              <a:latin typeface="黑体" panose="02010609060101010101" pitchFamily="49" charset="-122"/>
              <a:ea typeface="黑体" panose="02010609060101010101" pitchFamily="49" charset="-122"/>
            </a:endParaRPr>
          </a:p>
        </p:txBody>
      </p:sp>
      <p:sp>
        <p:nvSpPr>
          <p:cNvPr id="29700" name="矩形 1">
            <a:extLst>
              <a:ext uri="{FF2B5EF4-FFF2-40B4-BE49-F238E27FC236}">
                <a16:creationId xmlns:a16="http://schemas.microsoft.com/office/drawing/2014/main" id="{D7B6A40D-D8B2-4A77-BC86-B762B9AFDB09}"/>
              </a:ext>
            </a:extLst>
          </p:cNvPr>
          <p:cNvSpPr>
            <a:spLocks noChangeArrowheads="1"/>
          </p:cNvSpPr>
          <p:nvPr/>
        </p:nvSpPr>
        <p:spPr bwMode="auto">
          <a:xfrm>
            <a:off x="2566988" y="3436938"/>
            <a:ext cx="6985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b="1">
                <a:solidFill>
                  <a:srgbClr val="008000"/>
                </a:solidFill>
                <a:latin typeface="Times New Roman" panose="02020603050405020304" pitchFamily="18" charset="0"/>
                <a:cs typeface="Times New Roman" panose="02020603050405020304" pitchFamily="18" charset="0"/>
              </a:rPr>
              <a:t>例：</a:t>
            </a:r>
            <a:r>
              <a:rPr lang="en-US" altLang="zh-CN" sz="2400" b="1">
                <a:solidFill>
                  <a:srgbClr val="008000"/>
                </a:solidFill>
                <a:latin typeface="Times New Roman" panose="02020603050405020304" pitchFamily="18" charset="0"/>
                <a:cs typeface="Times New Roman" panose="02020603050405020304" pitchFamily="18" charset="0"/>
              </a:rPr>
              <a:t>mov  SI, [2000H]; </a:t>
            </a:r>
          </a:p>
          <a:p>
            <a:pPr eaLnBrk="1" hangingPunct="1"/>
            <a:r>
              <a:rPr lang="zh-CN" altLang="en-US" sz="2400" b="1">
                <a:solidFill>
                  <a:srgbClr val="008000"/>
                </a:solidFill>
                <a:latin typeface="Times New Roman" panose="02020603050405020304" pitchFamily="18" charset="0"/>
                <a:cs typeface="Times New Roman" panose="02020603050405020304" pitchFamily="18" charset="0"/>
              </a:rPr>
              <a:t>例：</a:t>
            </a:r>
            <a:r>
              <a:rPr lang="en-US" altLang="zh-CN" sz="2400" b="1">
                <a:solidFill>
                  <a:srgbClr val="008000"/>
                </a:solidFill>
                <a:latin typeface="Times New Roman" panose="02020603050405020304" pitchFamily="18" charset="0"/>
                <a:cs typeface="Times New Roman" panose="02020603050405020304" pitchFamily="18" charset="0"/>
              </a:rPr>
              <a:t>mov  SI, var; </a:t>
            </a:r>
            <a:r>
              <a:rPr lang="zh-CN" altLang="en-US" sz="2400" b="1">
                <a:solidFill>
                  <a:srgbClr val="008000"/>
                </a:solidFill>
                <a:latin typeface="Times New Roman" panose="02020603050405020304" pitchFamily="18" charset="0"/>
                <a:cs typeface="Times New Roman" panose="02020603050405020304" pitchFamily="18" charset="0"/>
              </a:rPr>
              <a:t>（等同于</a:t>
            </a:r>
            <a:r>
              <a:rPr lang="en-US" altLang="zh-CN" sz="2400" b="1">
                <a:solidFill>
                  <a:srgbClr val="008000"/>
                </a:solidFill>
                <a:latin typeface="Times New Roman" panose="02020603050405020304" pitchFamily="18" charset="0"/>
                <a:cs typeface="Times New Roman" panose="02020603050405020304" pitchFamily="18" charset="0"/>
              </a:rPr>
              <a:t>mov  SI, [var] </a:t>
            </a:r>
            <a:r>
              <a:rPr lang="zh-CN" altLang="en-US" sz="2400" b="1">
                <a:solidFill>
                  <a:srgbClr val="008000"/>
                </a:solidFill>
                <a:latin typeface="Times New Roman" panose="02020603050405020304" pitchFamily="18" charset="0"/>
                <a:cs typeface="Times New Roman" panose="02020603050405020304" pitchFamily="18" charset="0"/>
              </a:rPr>
              <a:t>）</a:t>
            </a:r>
            <a:endParaRPr lang="en-US" altLang="zh-CN" sz="2400" b="1">
              <a:solidFill>
                <a:srgbClr val="008000"/>
              </a:solidFill>
              <a:latin typeface="Times New Roman" panose="02020603050405020304" pitchFamily="18" charset="0"/>
              <a:cs typeface="Times New Roman" panose="02020603050405020304" pitchFamily="18" charset="0"/>
            </a:endParaRPr>
          </a:p>
        </p:txBody>
      </p:sp>
      <p:sp>
        <p:nvSpPr>
          <p:cNvPr id="29701" name="矩形 2">
            <a:extLst>
              <a:ext uri="{FF2B5EF4-FFF2-40B4-BE49-F238E27FC236}">
                <a16:creationId xmlns:a16="http://schemas.microsoft.com/office/drawing/2014/main" id="{E47CAFF6-59A9-4ABF-BAE2-0288C7EB53B0}"/>
              </a:ext>
            </a:extLst>
          </p:cNvPr>
          <p:cNvSpPr>
            <a:spLocks noChangeArrowheads="1"/>
          </p:cNvSpPr>
          <p:nvPr/>
        </p:nvSpPr>
        <p:spPr bwMode="auto">
          <a:xfrm>
            <a:off x="1703389" y="4386263"/>
            <a:ext cx="8383587"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008000"/>
                </a:solidFill>
                <a:latin typeface="黑体" panose="02010609060101010101" pitchFamily="49" charset="-122"/>
                <a:ea typeface="黑体" panose="02010609060101010101" pitchFamily="49" charset="-122"/>
              </a:rPr>
              <a:t>②寄存器相对寻址</a:t>
            </a:r>
            <a:endParaRPr kumimoji="1" lang="en-US" altLang="zh-CN" sz="2400" b="1">
              <a:solidFill>
                <a:srgbClr val="008000"/>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zh-CN" altLang="en-US" sz="2400" b="1">
                <a:latin typeface="华文楷体" panose="02010600040101010101" pitchFamily="2" charset="-122"/>
                <a:ea typeface="华文楷体" panose="02010600040101010101" pitchFamily="2" charset="-122"/>
              </a:rPr>
              <a:t>        操作数的有效地址由寄存器的值加上一个位移量形成。可用的寄存器为</a:t>
            </a:r>
            <a:r>
              <a:rPr kumimoji="1" lang="en-US" altLang="zh-CN" sz="2400" b="1">
                <a:latin typeface="华文楷体" panose="02010600040101010101" pitchFamily="2" charset="-122"/>
                <a:ea typeface="华文楷体" panose="02010600040101010101" pitchFamily="2" charset="-122"/>
              </a:rPr>
              <a:t>BX</a:t>
            </a:r>
            <a:r>
              <a:rPr kumimoji="1" lang="zh-CN" altLang="en-US" sz="2400" b="1">
                <a:latin typeface="华文楷体" panose="02010600040101010101" pitchFamily="2" charset="-122"/>
                <a:ea typeface="华文楷体" panose="02010600040101010101" pitchFamily="2" charset="-122"/>
              </a:rPr>
              <a:t>、</a:t>
            </a:r>
            <a:r>
              <a:rPr kumimoji="1" lang="en-US" altLang="zh-CN" sz="2400" b="1">
                <a:latin typeface="华文楷体" panose="02010600040101010101" pitchFamily="2" charset="-122"/>
                <a:ea typeface="华文楷体" panose="02010600040101010101" pitchFamily="2" charset="-122"/>
              </a:rPr>
              <a:t>BP</a:t>
            </a:r>
            <a:r>
              <a:rPr kumimoji="1" lang="zh-CN" altLang="en-US" sz="2400" b="1">
                <a:latin typeface="华文楷体" panose="02010600040101010101" pitchFamily="2" charset="-122"/>
                <a:ea typeface="华文楷体" panose="02010600040101010101" pitchFamily="2" charset="-122"/>
              </a:rPr>
              <a:t>、</a:t>
            </a:r>
            <a:r>
              <a:rPr kumimoji="1" lang="en-US" altLang="zh-CN" sz="2400" b="1">
                <a:latin typeface="华文楷体" panose="02010600040101010101" pitchFamily="2" charset="-122"/>
                <a:ea typeface="华文楷体" panose="02010600040101010101" pitchFamily="2" charset="-122"/>
              </a:rPr>
              <a:t>SI</a:t>
            </a:r>
            <a:r>
              <a:rPr kumimoji="1" lang="zh-CN" altLang="en-US" sz="2400" b="1">
                <a:latin typeface="华文楷体" panose="02010600040101010101" pitchFamily="2" charset="-122"/>
                <a:ea typeface="华文楷体" panose="02010600040101010101" pitchFamily="2" charset="-122"/>
              </a:rPr>
              <a:t>、</a:t>
            </a:r>
            <a:r>
              <a:rPr kumimoji="1" lang="en-US" altLang="zh-CN" sz="2400" b="1">
                <a:latin typeface="华文楷体" panose="02010600040101010101" pitchFamily="2" charset="-122"/>
                <a:ea typeface="华文楷体" panose="02010600040101010101" pitchFamily="2" charset="-122"/>
              </a:rPr>
              <a:t>DI</a:t>
            </a:r>
            <a:endParaRPr lang="zh-CN" altLang="en-US" sz="2400"/>
          </a:p>
        </p:txBody>
      </p:sp>
      <p:sp>
        <p:nvSpPr>
          <p:cNvPr id="29702" name="矩形 3">
            <a:extLst>
              <a:ext uri="{FF2B5EF4-FFF2-40B4-BE49-F238E27FC236}">
                <a16:creationId xmlns:a16="http://schemas.microsoft.com/office/drawing/2014/main" id="{B3D82213-76DC-425E-A6B5-750FA67D2E8D}"/>
              </a:ext>
            </a:extLst>
          </p:cNvPr>
          <p:cNvSpPr>
            <a:spLocks noChangeArrowheads="1"/>
          </p:cNvSpPr>
          <p:nvPr/>
        </p:nvSpPr>
        <p:spPr bwMode="auto">
          <a:xfrm>
            <a:off x="2566989" y="5775326"/>
            <a:ext cx="2981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b="1">
                <a:solidFill>
                  <a:srgbClr val="008000"/>
                </a:solidFill>
                <a:latin typeface="宋体" panose="02010600030101010101" pitchFamily="2" charset="-122"/>
              </a:rPr>
              <a:t>例：</a:t>
            </a:r>
            <a:r>
              <a:rPr lang="en-US" altLang="en-US" sz="2400" b="1">
                <a:solidFill>
                  <a:srgbClr val="008000"/>
                </a:solidFill>
                <a:latin typeface="Times New Roman" panose="02020603050405020304" pitchFamily="18" charset="0"/>
                <a:cs typeface="Times New Roman" panose="02020603050405020304" pitchFamily="18" charset="0"/>
              </a:rPr>
              <a:t>mov  AX,[BX+6]</a:t>
            </a:r>
            <a:endParaRPr lang="zh-CN" altLang="en-US" sz="2400" b="1">
              <a:solidFill>
                <a:srgbClr val="008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106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a:extLst>
              <a:ext uri="{FF2B5EF4-FFF2-40B4-BE49-F238E27FC236}">
                <a16:creationId xmlns:a16="http://schemas.microsoft.com/office/drawing/2014/main" id="{BC41B870-FB5C-4E87-95A2-72E6131EAADC}"/>
              </a:ext>
            </a:extLst>
          </p:cNvPr>
          <p:cNvSpPr txBox="1">
            <a:spLocks noChangeArrowheads="1"/>
          </p:cNvSpPr>
          <p:nvPr/>
        </p:nvSpPr>
        <p:spPr bwMode="auto">
          <a:xfrm>
            <a:off x="1785939" y="565150"/>
            <a:ext cx="26574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二、寻址方式</a:t>
            </a:r>
          </a:p>
        </p:txBody>
      </p:sp>
      <p:sp>
        <p:nvSpPr>
          <p:cNvPr id="26627" name="Rectangle 100">
            <a:extLst>
              <a:ext uri="{FF2B5EF4-FFF2-40B4-BE49-F238E27FC236}">
                <a16:creationId xmlns:a16="http://schemas.microsoft.com/office/drawing/2014/main" id="{AA1C84AE-0D30-4DA4-8E35-F6106C324AA3}"/>
              </a:ext>
            </a:extLst>
          </p:cNvPr>
          <p:cNvSpPr>
            <a:spLocks noChangeArrowheads="1"/>
          </p:cNvSpPr>
          <p:nvPr/>
        </p:nvSpPr>
        <p:spPr bwMode="auto">
          <a:xfrm>
            <a:off x="1631951" y="1557338"/>
            <a:ext cx="8785225" cy="511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spcBef>
                <a:spcPct val="20000"/>
              </a:spcBef>
              <a:buClr>
                <a:schemeClr val="tx2"/>
              </a:buClr>
              <a:buSzPct val="160000"/>
              <a:buFont typeface="Wingdings" pitchFamily="2" charset="2"/>
              <a:buNone/>
              <a:defRPr/>
            </a:pPr>
            <a:r>
              <a:rPr kumimoji="1" lang="zh-CN" altLang="en-US" sz="2400" b="1" dirty="0">
                <a:solidFill>
                  <a:srgbClr val="008000"/>
                </a:solidFill>
                <a:latin typeface="黑体" pitchFamily="49" charset="-122"/>
                <a:ea typeface="黑体" pitchFamily="49" charset="-122"/>
              </a:rPr>
              <a:t>③基址变址寻址</a:t>
            </a:r>
            <a:endParaRPr kumimoji="1" lang="en-US" altLang="zh-CN" sz="2400" b="1" dirty="0">
              <a:solidFill>
                <a:srgbClr val="008000"/>
              </a:solidFill>
              <a:latin typeface="黑体" pitchFamily="49" charset="-122"/>
              <a:ea typeface="黑体" pitchFamily="49" charset="-122"/>
            </a:endParaRPr>
          </a:p>
          <a:p>
            <a:pPr>
              <a:spcBef>
                <a:spcPct val="20000"/>
              </a:spcBef>
              <a:buClr>
                <a:schemeClr val="tx2"/>
              </a:buClr>
              <a:buSzPct val="160000"/>
              <a:buFont typeface="Wingdings" pitchFamily="2" charset="2"/>
              <a:buNone/>
              <a:defRPr/>
            </a:pPr>
            <a:r>
              <a:rPr lang="en-US" altLang="zh-CN" sz="2400" b="1" dirty="0"/>
              <a:t>        </a:t>
            </a:r>
            <a:r>
              <a:rPr lang="en-US" altLang="zh-CN" sz="2400" b="1" dirty="0">
                <a:latin typeface="+mn-ea"/>
              </a:rPr>
              <a:t> </a:t>
            </a:r>
            <a:r>
              <a:rPr lang="zh-CN" altLang="en-US" sz="2400" b="1" dirty="0">
                <a:latin typeface="华文楷体" panose="02010600040101010101" pitchFamily="2" charset="-122"/>
                <a:ea typeface="华文楷体" panose="02010600040101010101" pitchFamily="2" charset="-122"/>
              </a:rPr>
              <a:t>操作数的有效地址由基址寄存器（</a:t>
            </a:r>
            <a:r>
              <a:rPr lang="en-US" altLang="zh-CN" sz="2400" b="1" dirty="0">
                <a:latin typeface="华文楷体" panose="02010600040101010101" pitchFamily="2" charset="-122"/>
                <a:ea typeface="华文楷体" panose="02010600040101010101" pitchFamily="2" charset="-122"/>
              </a:rPr>
              <a:t>BX</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BP</a:t>
            </a:r>
            <a:r>
              <a:rPr lang="zh-CN" altLang="en-US" sz="2400" b="1" dirty="0">
                <a:latin typeface="华文楷体" panose="02010600040101010101" pitchFamily="2" charset="-122"/>
                <a:ea typeface="华文楷体" panose="02010600040101010101" pitchFamily="2" charset="-122"/>
              </a:rPr>
              <a:t>）加上变址寄存器（</a:t>
            </a:r>
            <a:r>
              <a:rPr lang="en-US" altLang="zh-CN" sz="2400" b="1" dirty="0">
                <a:latin typeface="华文楷体" panose="02010600040101010101" pitchFamily="2" charset="-122"/>
                <a:ea typeface="华文楷体" panose="02010600040101010101" pitchFamily="2" charset="-122"/>
              </a:rPr>
              <a:t>SI</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DI</a:t>
            </a:r>
            <a:r>
              <a:rPr lang="zh-CN" altLang="en-US" sz="2400" b="1" dirty="0">
                <a:latin typeface="华文楷体" panose="02010600040101010101" pitchFamily="2" charset="-122"/>
                <a:ea typeface="华文楷体" panose="02010600040101010101" pitchFamily="2" charset="-122"/>
              </a:rPr>
              <a:t>）形成。</a:t>
            </a:r>
            <a:endParaRPr lang="en-US" altLang="zh-CN" sz="2400" b="1" dirty="0">
              <a:latin typeface="华文楷体" panose="02010600040101010101" pitchFamily="2" charset="-122"/>
              <a:ea typeface="华文楷体" panose="02010600040101010101" pitchFamily="2" charset="-122"/>
            </a:endParaRPr>
          </a:p>
          <a:p>
            <a:pPr>
              <a:spcBef>
                <a:spcPct val="20000"/>
              </a:spcBef>
              <a:buClr>
                <a:schemeClr val="tx2"/>
              </a:buClr>
              <a:buSzPct val="160000"/>
              <a:buFont typeface="Wingdings" pitchFamily="2" charset="2"/>
              <a:buNone/>
              <a:defRPr/>
            </a:pPr>
            <a:r>
              <a:rPr lang="en-US" altLang="zh-CN" sz="2400" b="1" dirty="0">
                <a:solidFill>
                  <a:srgbClr val="060BCA"/>
                </a:solidFill>
              </a:rPr>
              <a:t>    </a:t>
            </a:r>
            <a:r>
              <a:rPr lang="zh-CN" altLang="zh-CN" sz="2400" b="1" dirty="0">
                <a:solidFill>
                  <a:srgbClr val="060BCA"/>
                </a:solidFill>
              </a:rPr>
              <a:t>例如：</a:t>
            </a:r>
            <a:r>
              <a:rPr lang="en-US" altLang="zh-CN" sz="2400" b="1" dirty="0">
                <a:solidFill>
                  <a:srgbClr val="060BCA"/>
                </a:solidFill>
              </a:rPr>
              <a:t>MOV  AX</a:t>
            </a:r>
            <a:r>
              <a:rPr lang="zh-CN" altLang="zh-CN" sz="2400" b="1" dirty="0">
                <a:solidFill>
                  <a:srgbClr val="060BCA"/>
                </a:solidFill>
              </a:rPr>
              <a:t>，</a:t>
            </a:r>
            <a:r>
              <a:rPr lang="en-US" altLang="zh-CN" sz="2400" b="1" dirty="0">
                <a:solidFill>
                  <a:srgbClr val="060BCA"/>
                </a:solidFill>
              </a:rPr>
              <a:t>[BX][SI]</a:t>
            </a:r>
            <a:endParaRPr lang="en-US" altLang="zh-CN" sz="2400" b="1" dirty="0">
              <a:solidFill>
                <a:srgbClr val="060BCA"/>
              </a:solidFill>
              <a:latin typeface="+mn-ea"/>
            </a:endParaRPr>
          </a:p>
          <a:p>
            <a:pPr>
              <a:spcBef>
                <a:spcPct val="20000"/>
              </a:spcBef>
              <a:buClr>
                <a:schemeClr val="tx2"/>
              </a:buClr>
              <a:buSzPct val="160000"/>
              <a:buFont typeface="Wingdings" pitchFamily="2" charset="2"/>
              <a:buNone/>
              <a:defRPr/>
            </a:pPr>
            <a:r>
              <a:rPr kumimoji="1" lang="zh-CN" altLang="en-US" sz="2400" b="1" dirty="0">
                <a:solidFill>
                  <a:srgbClr val="008000"/>
                </a:solidFill>
                <a:latin typeface="黑体" pitchFamily="49" charset="-122"/>
                <a:ea typeface="黑体" pitchFamily="49" charset="-122"/>
              </a:rPr>
              <a:t>④基址变址相对寻址</a:t>
            </a:r>
            <a:endParaRPr kumimoji="1" lang="en-US" altLang="zh-CN" sz="2400" b="1" dirty="0">
              <a:solidFill>
                <a:srgbClr val="008000"/>
              </a:solidFill>
              <a:latin typeface="黑体" pitchFamily="49" charset="-122"/>
              <a:ea typeface="黑体" pitchFamily="49" charset="-122"/>
            </a:endParaRPr>
          </a:p>
          <a:p>
            <a:pPr>
              <a:spcBef>
                <a:spcPct val="20000"/>
              </a:spcBef>
              <a:buClr>
                <a:schemeClr val="tx2"/>
              </a:buClr>
              <a:buSzPct val="160000"/>
              <a:defRPr/>
            </a:pPr>
            <a:r>
              <a:rPr lang="zh-CN" altLang="en-US" sz="2400" b="1" dirty="0">
                <a:latin typeface="华文楷体" panose="02010600040101010101" pitchFamily="2" charset="-122"/>
                <a:ea typeface="华文楷体" panose="02010600040101010101" pitchFamily="2" charset="-122"/>
              </a:rPr>
              <a:t>        操作数的有效地址</a:t>
            </a:r>
            <a:r>
              <a:rPr lang="en-US" altLang="zh-CN" sz="2400" b="1" dirty="0">
                <a:latin typeface="华文楷体" panose="02010600040101010101" pitchFamily="2" charset="-122"/>
                <a:ea typeface="华文楷体" panose="02010600040101010101" pitchFamily="2" charset="-122"/>
              </a:rPr>
              <a:t> </a:t>
            </a:r>
            <a:r>
              <a:rPr lang="zh-CN" altLang="en-US" sz="2400" b="1" dirty="0">
                <a:latin typeface="华文楷体" panose="02010600040101010101" pitchFamily="2" charset="-122"/>
                <a:ea typeface="华文楷体" panose="02010600040101010101" pitchFamily="2" charset="-122"/>
              </a:rPr>
              <a:t>由基址寄存器（</a:t>
            </a:r>
            <a:r>
              <a:rPr lang="en-US" altLang="zh-CN" sz="2400" b="1" dirty="0">
                <a:latin typeface="华文楷体" panose="02010600040101010101" pitchFamily="2" charset="-122"/>
                <a:ea typeface="华文楷体" panose="02010600040101010101" pitchFamily="2" charset="-122"/>
              </a:rPr>
              <a:t>BX</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BP</a:t>
            </a:r>
            <a:r>
              <a:rPr lang="zh-CN" altLang="en-US" sz="2400" b="1" dirty="0">
                <a:latin typeface="华文楷体" panose="02010600040101010101" pitchFamily="2" charset="-122"/>
                <a:ea typeface="华文楷体" panose="02010600040101010101" pitchFamily="2" charset="-122"/>
              </a:rPr>
              <a:t>）加上变址寄存器（</a:t>
            </a:r>
            <a:r>
              <a:rPr lang="en-US" altLang="zh-CN" sz="2400" b="1" dirty="0">
                <a:latin typeface="华文楷体" panose="02010600040101010101" pitchFamily="2" charset="-122"/>
                <a:ea typeface="华文楷体" panose="02010600040101010101" pitchFamily="2" charset="-122"/>
              </a:rPr>
              <a:t>SI</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DI</a:t>
            </a:r>
            <a:r>
              <a:rPr lang="zh-CN" altLang="en-US" sz="2400" b="1" dirty="0">
                <a:latin typeface="华文楷体" panose="02010600040101010101" pitchFamily="2" charset="-122"/>
                <a:ea typeface="华文楷体" panose="02010600040101010101" pitchFamily="2" charset="-122"/>
              </a:rPr>
              <a:t>）再加一个位移量形成。</a:t>
            </a:r>
            <a:endParaRPr lang="en-US" altLang="zh-CN" sz="2400" b="1" dirty="0">
              <a:latin typeface="华文楷体" panose="02010600040101010101" pitchFamily="2" charset="-122"/>
              <a:ea typeface="华文楷体" panose="02010600040101010101" pitchFamily="2" charset="-122"/>
            </a:endParaRPr>
          </a:p>
          <a:p>
            <a:pPr>
              <a:spcBef>
                <a:spcPct val="20000"/>
              </a:spcBef>
              <a:buClr>
                <a:schemeClr val="tx2"/>
              </a:buClr>
              <a:buSzPct val="160000"/>
              <a:defRPr/>
            </a:pPr>
            <a:r>
              <a:rPr lang="zh-CN" altLang="en-US" sz="2400" b="1" dirty="0">
                <a:solidFill>
                  <a:srgbClr val="060BCA"/>
                </a:solidFill>
              </a:rPr>
              <a:t>    例：</a:t>
            </a:r>
            <a:r>
              <a:rPr lang="en-US" altLang="zh-CN" sz="2400" b="1" dirty="0">
                <a:solidFill>
                  <a:srgbClr val="060BCA"/>
                </a:solidFill>
              </a:rPr>
              <a:t>MOV</a:t>
            </a:r>
            <a:r>
              <a:rPr lang="en-US" altLang="en-US" sz="2400" b="1" dirty="0">
                <a:solidFill>
                  <a:srgbClr val="060BCA"/>
                </a:solidFill>
              </a:rPr>
              <a:t>  AX,6[BP][SI]</a:t>
            </a:r>
          </a:p>
          <a:p>
            <a:pPr>
              <a:spcBef>
                <a:spcPts val="600"/>
              </a:spcBef>
              <a:buClr>
                <a:schemeClr val="tx2"/>
              </a:buClr>
              <a:buSzPct val="160000"/>
              <a:defRPr/>
            </a:pPr>
            <a:r>
              <a:rPr lang="en-US" altLang="zh-CN" sz="2400" dirty="0"/>
              <a:t>            </a:t>
            </a:r>
            <a:r>
              <a:rPr lang="en-US" altLang="zh-CN" sz="2400" b="1" dirty="0">
                <a:solidFill>
                  <a:srgbClr val="060BCA"/>
                </a:solidFill>
              </a:rPr>
              <a:t>MOV  AH</a:t>
            </a:r>
            <a:r>
              <a:rPr lang="zh-CN" altLang="zh-CN" sz="2400" b="1" dirty="0">
                <a:solidFill>
                  <a:srgbClr val="060BCA"/>
                </a:solidFill>
              </a:rPr>
              <a:t>，</a:t>
            </a:r>
            <a:r>
              <a:rPr lang="en-US" altLang="zh-CN" sz="2400" b="1" dirty="0">
                <a:solidFill>
                  <a:srgbClr val="060BCA"/>
                </a:solidFill>
              </a:rPr>
              <a:t>[BX][SI]+1234H</a:t>
            </a:r>
          </a:p>
        </p:txBody>
      </p:sp>
    </p:spTree>
    <p:extLst>
      <p:ext uri="{BB962C8B-B14F-4D97-AF65-F5344CB8AC3E}">
        <p14:creationId xmlns:p14="http://schemas.microsoft.com/office/powerpoint/2010/main" val="3189673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a:extLst>
              <a:ext uri="{FF2B5EF4-FFF2-40B4-BE49-F238E27FC236}">
                <a16:creationId xmlns:a16="http://schemas.microsoft.com/office/drawing/2014/main" id="{FB931F6A-05D2-44EF-A473-9D8E0C50D118}"/>
              </a:ext>
            </a:extLst>
          </p:cNvPr>
          <p:cNvSpPr txBox="1">
            <a:spLocks noChangeArrowheads="1"/>
          </p:cNvSpPr>
          <p:nvPr/>
        </p:nvSpPr>
        <p:spPr bwMode="auto">
          <a:xfrm>
            <a:off x="2198689" y="565150"/>
            <a:ext cx="18319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寻址方式</a:t>
            </a:r>
          </a:p>
        </p:txBody>
      </p:sp>
      <p:sp>
        <p:nvSpPr>
          <p:cNvPr id="31747" name="Rectangle 100">
            <a:extLst>
              <a:ext uri="{FF2B5EF4-FFF2-40B4-BE49-F238E27FC236}">
                <a16:creationId xmlns:a16="http://schemas.microsoft.com/office/drawing/2014/main" id="{CC7D4FD7-FD53-4F28-BAB1-948CB215CA83}"/>
              </a:ext>
            </a:extLst>
          </p:cNvPr>
          <p:cNvSpPr>
            <a:spLocks noChangeArrowheads="1"/>
          </p:cNvSpPr>
          <p:nvPr/>
        </p:nvSpPr>
        <p:spPr bwMode="auto">
          <a:xfrm>
            <a:off x="1558925" y="1341438"/>
            <a:ext cx="88582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en-US" altLang="zh-CN" sz="2400" b="1">
                <a:solidFill>
                  <a:srgbClr val="0000FF"/>
                </a:solidFill>
                <a:latin typeface="黑体" panose="02010609060101010101" pitchFamily="49" charset="-122"/>
                <a:ea typeface="黑体" panose="02010609060101010101" pitchFamily="49" charset="-122"/>
              </a:rPr>
              <a:t>ARM</a:t>
            </a:r>
            <a:r>
              <a:rPr kumimoji="1" lang="zh-CN" altLang="en-US" sz="2400" b="1">
                <a:solidFill>
                  <a:srgbClr val="0000FF"/>
                </a:solidFill>
                <a:latin typeface="黑体" panose="02010609060101010101" pitchFamily="49" charset="-122"/>
                <a:ea typeface="黑体" panose="02010609060101010101" pitchFamily="49" charset="-122"/>
              </a:rPr>
              <a:t>特有的寻址方式</a:t>
            </a:r>
            <a:endParaRPr kumimoji="1" lang="en-US" altLang="zh-CN" sz="2400" b="1">
              <a:solidFill>
                <a:srgbClr val="0000FF"/>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zh-CN" altLang="en-US" sz="2400" b="1">
                <a:solidFill>
                  <a:srgbClr val="0000FF"/>
                </a:solidFill>
                <a:latin typeface="黑体" panose="02010609060101010101" pitchFamily="49" charset="-122"/>
                <a:ea typeface="黑体" panose="02010609060101010101" pitchFamily="49" charset="-122"/>
              </a:rPr>
              <a:t>①基址寻址</a:t>
            </a:r>
            <a:endParaRPr kumimoji="1" lang="en-US" altLang="zh-CN" sz="2400" b="1">
              <a:solidFill>
                <a:srgbClr val="0000FF"/>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zh-CN" altLang="en-US" sz="2400" b="1">
                <a:latin typeface="华文楷体" panose="02010600040101010101" pitchFamily="2" charset="-122"/>
                <a:ea typeface="华文楷体" panose="02010600040101010101" pitchFamily="2" charset="-122"/>
              </a:rPr>
              <a:t>        基址寻址就是将基址寄存器的内容与指令中给出的偏移量相加，形成操作数的有效地址。基址寻址用于访问基址附近的存储单元，常用于查表、数组操作、功能部件寄存器访问等</a:t>
            </a:r>
            <a:r>
              <a:rPr kumimoji="1" lang="zh-CN" altLang="zh-CN" sz="2400" b="1">
                <a:latin typeface="华文楷体" panose="02010600040101010101" pitchFamily="2" charset="-122"/>
                <a:ea typeface="华文楷体" panose="02010600040101010101" pitchFamily="2" charset="-122"/>
              </a:rPr>
              <a:t>。</a:t>
            </a:r>
            <a:endParaRPr kumimoji="1" lang="en-US" altLang="zh-CN" sz="2400" b="1">
              <a:latin typeface="华文楷体" panose="02010600040101010101" pitchFamily="2" charset="-122"/>
              <a:ea typeface="华文楷体" panose="02010600040101010101" pitchFamily="2" charset="-122"/>
            </a:endParaRPr>
          </a:p>
          <a:p>
            <a:pPr eaLnBrk="1" hangingPunct="1">
              <a:spcBef>
                <a:spcPct val="20000"/>
              </a:spcBef>
              <a:buClr>
                <a:schemeClr val="tx2"/>
              </a:buClr>
              <a:buSzPct val="160000"/>
            </a:pPr>
            <a:r>
              <a:rPr kumimoji="1" lang="zh-CN" altLang="en-US" sz="2400" b="1">
                <a:latin typeface="黑体" panose="02010609060101010101" pitchFamily="49" charset="-122"/>
                <a:ea typeface="黑体" panose="02010609060101010101" pitchFamily="49" charset="-122"/>
              </a:rPr>
              <a:t>    </a:t>
            </a:r>
            <a:endParaRPr kumimoji="1" lang="en-US" altLang="zh-CN" sz="2400" b="1">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732D2CEB-AA62-440F-BFB5-B37400899BC8}"/>
              </a:ext>
            </a:extLst>
          </p:cNvPr>
          <p:cNvSpPr>
            <a:spLocks noChangeArrowheads="1"/>
          </p:cNvSpPr>
          <p:nvPr/>
        </p:nvSpPr>
        <p:spPr bwMode="auto">
          <a:xfrm>
            <a:off x="1911351" y="3716338"/>
            <a:ext cx="81375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b="1">
                <a:solidFill>
                  <a:srgbClr val="0000FF"/>
                </a:solidFill>
                <a:latin typeface="Times New Roman" panose="02020603050405020304" pitchFamily="18" charset="0"/>
                <a:cs typeface="Times New Roman" panose="02020603050405020304" pitchFamily="18" charset="0"/>
              </a:rPr>
              <a:t>例：</a:t>
            </a:r>
            <a:r>
              <a:rPr lang="en-US" altLang="zh-CN" sz="2400" b="1">
                <a:solidFill>
                  <a:srgbClr val="0000FF"/>
                </a:solidFill>
                <a:latin typeface="Times New Roman" panose="02020603050405020304" pitchFamily="18" charset="0"/>
                <a:cs typeface="Times New Roman" panose="02020603050405020304" pitchFamily="18" charset="0"/>
              </a:rPr>
              <a:t>LDR  R2,[R3,#0x0C] ; </a:t>
            </a:r>
            <a:r>
              <a:rPr lang="zh-CN" altLang="en-US" sz="2400" b="1">
                <a:solidFill>
                  <a:srgbClr val="0000FF"/>
                </a:solidFill>
                <a:latin typeface="Times New Roman" panose="02020603050405020304" pitchFamily="18" charset="0"/>
                <a:cs typeface="Times New Roman" panose="02020603050405020304" pitchFamily="18" charset="0"/>
              </a:rPr>
              <a:t>将</a:t>
            </a:r>
            <a:r>
              <a:rPr lang="en-US" altLang="zh-CN" sz="2400" b="1">
                <a:solidFill>
                  <a:srgbClr val="0000FF"/>
                </a:solidFill>
                <a:latin typeface="Times New Roman" panose="02020603050405020304" pitchFamily="18" charset="0"/>
                <a:cs typeface="Times New Roman" panose="02020603050405020304" pitchFamily="18" charset="0"/>
              </a:rPr>
              <a:t>R3+0x0C</a:t>
            </a:r>
            <a:r>
              <a:rPr lang="zh-CN" altLang="en-US" sz="2400" b="1">
                <a:solidFill>
                  <a:srgbClr val="0000FF"/>
                </a:solidFill>
                <a:latin typeface="Times New Roman" panose="02020603050405020304" pitchFamily="18" charset="0"/>
                <a:cs typeface="Times New Roman" panose="02020603050405020304" pitchFamily="18" charset="0"/>
              </a:rPr>
              <a:t>地址的存储单元</a:t>
            </a:r>
            <a:endParaRPr lang="en-US" altLang="zh-CN" sz="2400" b="1">
              <a:solidFill>
                <a:srgbClr val="0000FF"/>
              </a:solidFill>
              <a:latin typeface="Times New Roman" panose="02020603050405020304" pitchFamily="18" charset="0"/>
              <a:cs typeface="Times New Roman" panose="02020603050405020304" pitchFamily="18" charset="0"/>
            </a:endParaRPr>
          </a:p>
          <a:p>
            <a:pPr eaLnBrk="1" hangingPunct="1"/>
            <a:r>
              <a:rPr lang="en-US" altLang="zh-CN" sz="2400" b="1">
                <a:solidFill>
                  <a:srgbClr val="0000FF"/>
                </a:solidFill>
                <a:latin typeface="Times New Roman" panose="02020603050405020304" pitchFamily="18" charset="0"/>
                <a:cs typeface="Times New Roman" panose="02020603050405020304" pitchFamily="18" charset="0"/>
              </a:rPr>
              <a:t>                                                </a:t>
            </a:r>
            <a:r>
              <a:rPr lang="zh-CN" altLang="en-US" sz="2400" b="1">
                <a:solidFill>
                  <a:srgbClr val="0000FF"/>
                </a:solidFill>
                <a:latin typeface="Times New Roman" panose="02020603050405020304" pitchFamily="18" charset="0"/>
                <a:cs typeface="Times New Roman" panose="02020603050405020304" pitchFamily="18" charset="0"/>
              </a:rPr>
              <a:t>的值放入</a:t>
            </a:r>
            <a:r>
              <a:rPr lang="en-US" altLang="zh-CN" sz="2400" b="1">
                <a:solidFill>
                  <a:srgbClr val="0000FF"/>
                </a:solidFill>
                <a:latin typeface="Times New Roman" panose="02020603050405020304" pitchFamily="18" charset="0"/>
                <a:cs typeface="Times New Roman" panose="02020603050405020304" pitchFamily="18" charset="0"/>
              </a:rPr>
              <a:t>R2 ; </a:t>
            </a:r>
          </a:p>
          <a:p>
            <a:pPr eaLnBrk="1" hangingPunct="1"/>
            <a:r>
              <a:rPr lang="en-US" altLang="zh-CN" sz="2400" b="1">
                <a:solidFill>
                  <a:srgbClr val="0000FF"/>
                </a:solidFill>
                <a:latin typeface="Times New Roman" panose="02020603050405020304" pitchFamily="18" charset="0"/>
                <a:cs typeface="Times New Roman" panose="02020603050405020304" pitchFamily="18" charset="0"/>
              </a:rPr>
              <a:t>        STR R0</a:t>
            </a:r>
            <a:r>
              <a:rPr lang="zh-CN" altLang="en-US" sz="2400" b="1">
                <a:solidFill>
                  <a:srgbClr val="0000FF"/>
                </a:solidFill>
                <a:latin typeface="Times New Roman" panose="02020603050405020304" pitchFamily="18" charset="0"/>
                <a:cs typeface="Times New Roman" panose="02020603050405020304" pitchFamily="18" charset="0"/>
              </a:rPr>
              <a:t>，</a:t>
            </a:r>
            <a:r>
              <a:rPr lang="en-US" altLang="zh-CN" sz="2400" b="1">
                <a:solidFill>
                  <a:srgbClr val="0000FF"/>
                </a:solidFill>
                <a:latin typeface="Times New Roman" panose="02020603050405020304" pitchFamily="18" charset="0"/>
                <a:cs typeface="Times New Roman" panose="02020603050405020304" pitchFamily="18" charset="0"/>
              </a:rPr>
              <a:t>[R1]</a:t>
            </a:r>
            <a:r>
              <a:rPr lang="zh-CN" altLang="en-US" sz="2400" b="1">
                <a:solidFill>
                  <a:srgbClr val="0000FF"/>
                </a:solidFill>
                <a:latin typeface="Times New Roman" panose="02020603050405020304" pitchFamily="18" charset="0"/>
                <a:cs typeface="Times New Roman" panose="02020603050405020304" pitchFamily="18" charset="0"/>
              </a:rPr>
              <a:t>，＃</a:t>
            </a:r>
            <a:r>
              <a:rPr lang="en-US" altLang="zh-CN" sz="2400" b="1">
                <a:solidFill>
                  <a:srgbClr val="0000FF"/>
                </a:solidFill>
                <a:latin typeface="Times New Roman" panose="02020603050405020304" pitchFamily="18" charset="0"/>
                <a:cs typeface="Times New Roman" panose="02020603050405020304" pitchFamily="18" charset="0"/>
              </a:rPr>
              <a:t>8 </a:t>
            </a:r>
            <a:r>
              <a:rPr lang="zh-CN" altLang="en-US" sz="2400" b="1">
                <a:solidFill>
                  <a:srgbClr val="0000FF"/>
                </a:solidFill>
                <a:latin typeface="Times New Roman" panose="02020603050405020304" pitchFamily="18" charset="0"/>
                <a:cs typeface="Times New Roman" panose="02020603050405020304" pitchFamily="18" charset="0"/>
              </a:rPr>
              <a:t>；将</a:t>
            </a:r>
            <a:r>
              <a:rPr lang="en-US" altLang="zh-CN" sz="2400" b="1">
                <a:solidFill>
                  <a:srgbClr val="0000FF"/>
                </a:solidFill>
                <a:latin typeface="Times New Roman" panose="02020603050405020304" pitchFamily="18" charset="0"/>
                <a:cs typeface="Times New Roman" panose="02020603050405020304" pitchFamily="18" charset="0"/>
              </a:rPr>
              <a:t>R0</a:t>
            </a:r>
            <a:r>
              <a:rPr lang="zh-CN" altLang="en-US" sz="2400" b="1">
                <a:solidFill>
                  <a:srgbClr val="0000FF"/>
                </a:solidFill>
                <a:latin typeface="Times New Roman" panose="02020603050405020304" pitchFamily="18" charset="0"/>
                <a:cs typeface="Times New Roman" panose="02020603050405020304" pitchFamily="18" charset="0"/>
              </a:rPr>
              <a:t>中的字数据写入以</a:t>
            </a:r>
            <a:r>
              <a:rPr lang="en-US" altLang="zh-CN" sz="2400" b="1">
                <a:solidFill>
                  <a:srgbClr val="0000FF"/>
                </a:solidFill>
                <a:latin typeface="Times New Roman" panose="02020603050405020304" pitchFamily="18" charset="0"/>
                <a:cs typeface="Times New Roman" panose="02020603050405020304" pitchFamily="18" charset="0"/>
              </a:rPr>
              <a:t>R1</a:t>
            </a:r>
            <a:r>
              <a:rPr lang="zh-CN" altLang="en-US" sz="2400" b="1">
                <a:solidFill>
                  <a:srgbClr val="0000FF"/>
                </a:solidFill>
                <a:latin typeface="Times New Roman" panose="02020603050405020304" pitchFamily="18" charset="0"/>
                <a:cs typeface="Times New Roman" panose="02020603050405020304" pitchFamily="18" charset="0"/>
              </a:rPr>
              <a:t>为</a:t>
            </a:r>
            <a:endParaRPr lang="en-US" altLang="zh-CN" sz="2400" b="1">
              <a:solidFill>
                <a:srgbClr val="0000FF"/>
              </a:solidFill>
              <a:latin typeface="Times New Roman" panose="02020603050405020304" pitchFamily="18" charset="0"/>
              <a:cs typeface="Times New Roman" panose="02020603050405020304" pitchFamily="18" charset="0"/>
            </a:endParaRPr>
          </a:p>
          <a:p>
            <a:pPr eaLnBrk="1" hangingPunct="1"/>
            <a:r>
              <a:rPr lang="en-US" altLang="zh-CN" sz="2400" b="1">
                <a:solidFill>
                  <a:srgbClr val="0000FF"/>
                </a:solidFill>
                <a:latin typeface="Times New Roman" panose="02020603050405020304" pitchFamily="18" charset="0"/>
                <a:cs typeface="Times New Roman" panose="02020603050405020304" pitchFamily="18" charset="0"/>
              </a:rPr>
              <a:t>                                                 </a:t>
            </a:r>
            <a:r>
              <a:rPr lang="zh-CN" altLang="en-US" sz="2400" b="1">
                <a:solidFill>
                  <a:srgbClr val="0000FF"/>
                </a:solidFill>
                <a:latin typeface="Times New Roman" panose="02020603050405020304" pitchFamily="18" charset="0"/>
                <a:cs typeface="Times New Roman" panose="02020603050405020304" pitchFamily="18" charset="0"/>
              </a:rPr>
              <a:t>地址的存储器中，并将新地址</a:t>
            </a:r>
            <a:endParaRPr lang="en-US" altLang="zh-CN" sz="2400" b="1">
              <a:solidFill>
                <a:srgbClr val="0000FF"/>
              </a:solidFill>
              <a:latin typeface="Times New Roman" panose="02020603050405020304" pitchFamily="18" charset="0"/>
              <a:cs typeface="Times New Roman" panose="02020603050405020304" pitchFamily="18" charset="0"/>
            </a:endParaRPr>
          </a:p>
          <a:p>
            <a:pPr eaLnBrk="1" hangingPunct="1"/>
            <a:r>
              <a:rPr lang="en-US" altLang="zh-CN" sz="2400" b="1">
                <a:solidFill>
                  <a:srgbClr val="0000FF"/>
                </a:solidFill>
                <a:latin typeface="Times New Roman" panose="02020603050405020304" pitchFamily="18" charset="0"/>
                <a:cs typeface="Times New Roman" panose="02020603050405020304" pitchFamily="18" charset="0"/>
              </a:rPr>
              <a:t>                                                 R1</a:t>
            </a:r>
            <a:r>
              <a:rPr lang="zh-CN" altLang="en-US" sz="2400" b="1">
                <a:solidFill>
                  <a:srgbClr val="0000FF"/>
                </a:solidFill>
                <a:latin typeface="Times New Roman" panose="02020603050405020304" pitchFamily="18" charset="0"/>
                <a:cs typeface="Times New Roman" panose="02020603050405020304" pitchFamily="18" charset="0"/>
              </a:rPr>
              <a:t>＋</a:t>
            </a:r>
            <a:r>
              <a:rPr lang="en-US" altLang="zh-CN" sz="2400" b="1">
                <a:solidFill>
                  <a:srgbClr val="0000FF"/>
                </a:solidFill>
                <a:latin typeface="Times New Roman" panose="02020603050405020304" pitchFamily="18" charset="0"/>
                <a:cs typeface="Times New Roman" panose="02020603050405020304" pitchFamily="18" charset="0"/>
              </a:rPr>
              <a:t>8</a:t>
            </a:r>
            <a:r>
              <a:rPr lang="zh-CN" altLang="en-US" sz="2400" b="1">
                <a:solidFill>
                  <a:srgbClr val="0000FF"/>
                </a:solidFill>
                <a:latin typeface="Times New Roman" panose="02020603050405020304" pitchFamily="18" charset="0"/>
                <a:cs typeface="Times New Roman" panose="02020603050405020304" pitchFamily="18" charset="0"/>
              </a:rPr>
              <a:t>写入</a:t>
            </a:r>
            <a:r>
              <a:rPr lang="en-US" altLang="zh-CN" sz="2400" b="1">
                <a:solidFill>
                  <a:srgbClr val="0000FF"/>
                </a:solidFill>
                <a:latin typeface="Times New Roman" panose="02020603050405020304" pitchFamily="18" charset="0"/>
                <a:cs typeface="Times New Roman" panose="02020603050405020304" pitchFamily="18" charset="0"/>
              </a:rPr>
              <a:t>R1</a:t>
            </a:r>
            <a:r>
              <a:rPr lang="zh-CN" altLang="en-US" sz="2400" b="1">
                <a:solidFill>
                  <a:srgbClr val="0000FF"/>
                </a:solidFill>
                <a:latin typeface="Times New Roman" panose="02020603050405020304" pitchFamily="18" charset="0"/>
                <a:cs typeface="Times New Roman" panose="02020603050405020304" pitchFamily="18" charset="0"/>
              </a:rPr>
              <a:t>。</a:t>
            </a:r>
          </a:p>
          <a:p>
            <a:pPr eaLnBrk="1" hangingPunct="1"/>
            <a:r>
              <a:rPr lang="en-US" altLang="zh-CN" sz="2400" b="1">
                <a:solidFill>
                  <a:srgbClr val="0000FF"/>
                </a:solidFill>
                <a:latin typeface="Times New Roman" panose="02020603050405020304" pitchFamily="18" charset="0"/>
                <a:cs typeface="Times New Roman" panose="02020603050405020304" pitchFamily="18" charset="0"/>
              </a:rPr>
              <a:t>        STR R0</a:t>
            </a:r>
            <a:r>
              <a:rPr lang="zh-CN" altLang="en-US" sz="2400" b="1">
                <a:solidFill>
                  <a:srgbClr val="0000FF"/>
                </a:solidFill>
                <a:latin typeface="Times New Roman" panose="02020603050405020304" pitchFamily="18" charset="0"/>
                <a:cs typeface="Times New Roman" panose="02020603050405020304" pitchFamily="18" charset="0"/>
              </a:rPr>
              <a:t>，</a:t>
            </a:r>
            <a:r>
              <a:rPr lang="en-US" altLang="zh-CN" sz="2400" b="1">
                <a:solidFill>
                  <a:srgbClr val="0000FF"/>
                </a:solidFill>
                <a:latin typeface="Times New Roman" panose="02020603050405020304" pitchFamily="18" charset="0"/>
                <a:cs typeface="Times New Roman" panose="02020603050405020304" pitchFamily="18" charset="0"/>
              </a:rPr>
              <a:t>[R1</a:t>
            </a:r>
            <a:r>
              <a:rPr lang="zh-CN" altLang="en-US" sz="2400" b="1">
                <a:solidFill>
                  <a:srgbClr val="0000FF"/>
                </a:solidFill>
                <a:latin typeface="Times New Roman" panose="02020603050405020304" pitchFamily="18" charset="0"/>
                <a:cs typeface="Times New Roman" panose="02020603050405020304" pitchFamily="18" charset="0"/>
              </a:rPr>
              <a:t>，＃</a:t>
            </a:r>
            <a:r>
              <a:rPr lang="en-US" altLang="zh-CN" sz="2400" b="1">
                <a:solidFill>
                  <a:srgbClr val="0000FF"/>
                </a:solidFill>
                <a:latin typeface="Times New Roman" panose="02020603050405020304" pitchFamily="18" charset="0"/>
                <a:cs typeface="Times New Roman" panose="02020603050405020304" pitchFamily="18" charset="0"/>
              </a:rPr>
              <a:t>8] </a:t>
            </a:r>
            <a:r>
              <a:rPr lang="zh-CN" altLang="en-US" sz="2400" b="1">
                <a:solidFill>
                  <a:srgbClr val="0000FF"/>
                </a:solidFill>
                <a:latin typeface="Times New Roman" panose="02020603050405020304" pitchFamily="18" charset="0"/>
                <a:cs typeface="Times New Roman" panose="02020603050405020304" pitchFamily="18" charset="0"/>
              </a:rPr>
              <a:t>；将</a:t>
            </a:r>
            <a:r>
              <a:rPr lang="en-US" altLang="zh-CN" sz="2400" b="1">
                <a:solidFill>
                  <a:srgbClr val="0000FF"/>
                </a:solidFill>
                <a:latin typeface="Times New Roman" panose="02020603050405020304" pitchFamily="18" charset="0"/>
                <a:cs typeface="Times New Roman" panose="02020603050405020304" pitchFamily="18" charset="0"/>
              </a:rPr>
              <a:t>R0</a:t>
            </a:r>
            <a:r>
              <a:rPr lang="zh-CN" altLang="en-US" sz="2400" b="1">
                <a:solidFill>
                  <a:srgbClr val="0000FF"/>
                </a:solidFill>
                <a:latin typeface="Times New Roman" panose="02020603050405020304" pitchFamily="18" charset="0"/>
                <a:cs typeface="Times New Roman" panose="02020603050405020304" pitchFamily="18" charset="0"/>
              </a:rPr>
              <a:t>中的字数据写入以</a:t>
            </a:r>
            <a:r>
              <a:rPr lang="en-US" altLang="zh-CN" sz="2400" b="1">
                <a:solidFill>
                  <a:srgbClr val="0000FF"/>
                </a:solidFill>
                <a:latin typeface="Times New Roman" panose="02020603050405020304" pitchFamily="18" charset="0"/>
                <a:cs typeface="Times New Roman" panose="02020603050405020304" pitchFamily="18" charset="0"/>
              </a:rPr>
              <a:t>R1</a:t>
            </a:r>
            <a:r>
              <a:rPr lang="zh-CN" altLang="en-US" sz="2400" b="1">
                <a:solidFill>
                  <a:srgbClr val="0000FF"/>
                </a:solidFill>
                <a:latin typeface="Times New Roman" panose="02020603050405020304" pitchFamily="18" charset="0"/>
                <a:cs typeface="Times New Roman" panose="02020603050405020304" pitchFamily="18" charset="0"/>
              </a:rPr>
              <a:t>＋</a:t>
            </a:r>
            <a:r>
              <a:rPr lang="en-US" altLang="zh-CN" sz="2400" b="1">
                <a:solidFill>
                  <a:srgbClr val="0000FF"/>
                </a:solidFill>
                <a:latin typeface="Times New Roman" panose="02020603050405020304" pitchFamily="18" charset="0"/>
                <a:cs typeface="Times New Roman" panose="02020603050405020304" pitchFamily="18" charset="0"/>
              </a:rPr>
              <a:t>8</a:t>
            </a:r>
          </a:p>
          <a:p>
            <a:pPr eaLnBrk="1" hangingPunct="1"/>
            <a:r>
              <a:rPr lang="en-US" altLang="zh-CN" sz="2400" b="1">
                <a:solidFill>
                  <a:srgbClr val="0000FF"/>
                </a:solidFill>
                <a:latin typeface="Times New Roman" panose="02020603050405020304" pitchFamily="18" charset="0"/>
                <a:cs typeface="Times New Roman" panose="02020603050405020304" pitchFamily="18" charset="0"/>
              </a:rPr>
              <a:t>                                                 </a:t>
            </a:r>
            <a:r>
              <a:rPr lang="zh-CN" altLang="en-US" sz="2400" b="1">
                <a:solidFill>
                  <a:srgbClr val="0000FF"/>
                </a:solidFill>
                <a:latin typeface="Times New Roman" panose="02020603050405020304" pitchFamily="18" charset="0"/>
                <a:cs typeface="Times New Roman" panose="02020603050405020304" pitchFamily="18" charset="0"/>
              </a:rPr>
              <a:t>为地址的存储器中。</a:t>
            </a:r>
            <a:endParaRPr lang="en-US" altLang="zh-CN" sz="2400" b="1">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4859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a:extLst>
              <a:ext uri="{FF2B5EF4-FFF2-40B4-BE49-F238E27FC236}">
                <a16:creationId xmlns:a16="http://schemas.microsoft.com/office/drawing/2014/main" id="{DE01D242-A51A-4B83-90E5-1AAAD90D106A}"/>
              </a:ext>
            </a:extLst>
          </p:cNvPr>
          <p:cNvSpPr txBox="1">
            <a:spLocks noChangeArrowheads="1"/>
          </p:cNvSpPr>
          <p:nvPr/>
        </p:nvSpPr>
        <p:spPr bwMode="auto">
          <a:xfrm>
            <a:off x="2198689" y="565150"/>
            <a:ext cx="18319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寻址方式</a:t>
            </a:r>
          </a:p>
        </p:txBody>
      </p:sp>
      <p:sp>
        <p:nvSpPr>
          <p:cNvPr id="32771" name="Rectangle 100">
            <a:extLst>
              <a:ext uri="{FF2B5EF4-FFF2-40B4-BE49-F238E27FC236}">
                <a16:creationId xmlns:a16="http://schemas.microsoft.com/office/drawing/2014/main" id="{40F8F516-7EEA-444D-A892-D103250594B0}"/>
              </a:ext>
            </a:extLst>
          </p:cNvPr>
          <p:cNvSpPr>
            <a:spLocks noChangeArrowheads="1"/>
          </p:cNvSpPr>
          <p:nvPr/>
        </p:nvSpPr>
        <p:spPr bwMode="auto">
          <a:xfrm>
            <a:off x="1558925" y="1341438"/>
            <a:ext cx="88582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0000FF"/>
                </a:solidFill>
                <a:latin typeface="黑体" panose="02010609060101010101" pitchFamily="49" charset="-122"/>
                <a:ea typeface="黑体" panose="02010609060101010101" pitchFamily="49" charset="-122"/>
              </a:rPr>
              <a:t>②寄存器移位寻址</a:t>
            </a:r>
            <a:endParaRPr kumimoji="1" lang="en-US" altLang="zh-CN" sz="2400" b="1">
              <a:solidFill>
                <a:srgbClr val="0000FF"/>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zh-CN" altLang="en-US" sz="2400" b="1">
                <a:latin typeface="华文楷体" panose="02010600040101010101" pitchFamily="2" charset="-122"/>
                <a:ea typeface="华文楷体" panose="02010600040101010101" pitchFamily="2" charset="-122"/>
              </a:rPr>
              <a:t>        寄存器移位寻址是</a:t>
            </a:r>
            <a:r>
              <a:rPr kumimoji="1" lang="en-US" altLang="zh-CN" sz="2400" b="1">
                <a:latin typeface="华文楷体" panose="02010600040101010101" pitchFamily="2" charset="-122"/>
                <a:ea typeface="华文楷体" panose="02010600040101010101" pitchFamily="2" charset="-122"/>
              </a:rPr>
              <a:t>ARM</a:t>
            </a:r>
            <a:r>
              <a:rPr kumimoji="1" lang="zh-CN" altLang="en-US" sz="2400" b="1">
                <a:latin typeface="华文楷体" panose="02010600040101010101" pitchFamily="2" charset="-122"/>
                <a:ea typeface="华文楷体" panose="02010600040101010101" pitchFamily="2" charset="-122"/>
              </a:rPr>
              <a:t>指令集特有的寻址方式。当第</a:t>
            </a:r>
            <a:r>
              <a:rPr kumimoji="1" lang="en-US" altLang="zh-CN" sz="2400" b="1">
                <a:latin typeface="华文楷体" panose="02010600040101010101" pitchFamily="2" charset="-122"/>
                <a:ea typeface="华文楷体" panose="02010600040101010101" pitchFamily="2" charset="-122"/>
              </a:rPr>
              <a:t>2</a:t>
            </a:r>
            <a:r>
              <a:rPr kumimoji="1" lang="zh-CN" altLang="en-US" sz="2400" b="1">
                <a:latin typeface="华文楷体" panose="02010600040101010101" pitchFamily="2" charset="-122"/>
                <a:ea typeface="华文楷体" panose="02010600040101010101" pitchFamily="2" charset="-122"/>
              </a:rPr>
              <a:t>个操作数是寄存器移位方式时，第</a:t>
            </a:r>
            <a:r>
              <a:rPr kumimoji="1" lang="en-US" altLang="zh-CN" sz="2400" b="1">
                <a:latin typeface="华文楷体" panose="02010600040101010101" pitchFamily="2" charset="-122"/>
                <a:ea typeface="华文楷体" panose="02010600040101010101" pitchFamily="2" charset="-122"/>
              </a:rPr>
              <a:t>2</a:t>
            </a:r>
            <a:r>
              <a:rPr kumimoji="1" lang="zh-CN" altLang="en-US" sz="2400" b="1">
                <a:latin typeface="华文楷体" panose="02010600040101010101" pitchFamily="2" charset="-122"/>
                <a:ea typeface="华文楷体" panose="02010600040101010101" pitchFamily="2" charset="-122"/>
              </a:rPr>
              <a:t>个寄存器操作数在与第</a:t>
            </a:r>
            <a:r>
              <a:rPr kumimoji="1" lang="en-US" altLang="zh-CN" sz="2400" b="1">
                <a:latin typeface="华文楷体" panose="02010600040101010101" pitchFamily="2" charset="-122"/>
                <a:ea typeface="华文楷体" panose="02010600040101010101" pitchFamily="2" charset="-122"/>
              </a:rPr>
              <a:t>1</a:t>
            </a:r>
            <a:r>
              <a:rPr kumimoji="1" lang="zh-CN" altLang="en-US" sz="2400" b="1">
                <a:latin typeface="华文楷体" panose="02010600040101010101" pitchFamily="2" charset="-122"/>
                <a:ea typeface="华文楷体" panose="02010600040101010101" pitchFamily="2" charset="-122"/>
              </a:rPr>
              <a:t>个操作数结合之前，选择进行移位操作。</a:t>
            </a:r>
            <a:endParaRPr kumimoji="1" lang="en-US" altLang="zh-CN" sz="2400" b="1">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BC3E5E70-7586-4079-BF2F-661232BE199B}"/>
              </a:ext>
            </a:extLst>
          </p:cNvPr>
          <p:cNvSpPr>
            <a:spLocks noChangeArrowheads="1"/>
          </p:cNvSpPr>
          <p:nvPr/>
        </p:nvSpPr>
        <p:spPr bwMode="auto">
          <a:xfrm>
            <a:off x="1878013" y="3275014"/>
            <a:ext cx="84312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400" b="1">
                <a:solidFill>
                  <a:srgbClr val="0000FF"/>
                </a:solidFill>
                <a:latin typeface="Times New Roman" panose="02020603050405020304" pitchFamily="18" charset="0"/>
                <a:cs typeface="Times New Roman" panose="02020603050405020304" pitchFamily="18" charset="0"/>
              </a:rPr>
              <a:t>例：</a:t>
            </a:r>
            <a:r>
              <a:rPr lang="en-US" altLang="zh-CN" sz="2400" b="1">
                <a:solidFill>
                  <a:srgbClr val="0000FF"/>
                </a:solidFill>
                <a:latin typeface="Times New Roman" panose="02020603050405020304" pitchFamily="18" charset="0"/>
                <a:cs typeface="Times New Roman" panose="02020603050405020304" pitchFamily="18" charset="0"/>
              </a:rPr>
              <a:t>MOV   R0,R2,LSL #3 ;R2</a:t>
            </a:r>
            <a:r>
              <a:rPr lang="zh-CN" altLang="en-US" sz="2400" b="1">
                <a:solidFill>
                  <a:srgbClr val="0000FF"/>
                </a:solidFill>
                <a:latin typeface="Times New Roman" panose="02020603050405020304" pitchFamily="18" charset="0"/>
                <a:cs typeface="Times New Roman" panose="02020603050405020304" pitchFamily="18" charset="0"/>
              </a:rPr>
              <a:t>的值左移</a:t>
            </a:r>
            <a:r>
              <a:rPr lang="en-US" altLang="zh-CN" sz="2400" b="1">
                <a:solidFill>
                  <a:srgbClr val="0000FF"/>
                </a:solidFill>
                <a:latin typeface="Times New Roman" panose="02020603050405020304" pitchFamily="18" charset="0"/>
                <a:cs typeface="Times New Roman" panose="02020603050405020304" pitchFamily="18" charset="0"/>
              </a:rPr>
              <a:t>3</a:t>
            </a:r>
            <a:r>
              <a:rPr lang="zh-CN" altLang="en-US" sz="2400" b="1">
                <a:solidFill>
                  <a:srgbClr val="0000FF"/>
                </a:solidFill>
                <a:latin typeface="Times New Roman" panose="02020603050405020304" pitchFamily="18" charset="0"/>
                <a:cs typeface="Times New Roman" panose="02020603050405020304" pitchFamily="18" charset="0"/>
              </a:rPr>
              <a:t>位，结果放入</a:t>
            </a:r>
            <a:r>
              <a:rPr lang="en-US" altLang="zh-CN" sz="2400" b="1">
                <a:solidFill>
                  <a:srgbClr val="0000FF"/>
                </a:solidFill>
                <a:latin typeface="Times New Roman" panose="02020603050405020304" pitchFamily="18" charset="0"/>
                <a:cs typeface="Times New Roman" panose="02020603050405020304" pitchFamily="18" charset="0"/>
              </a:rPr>
              <a:t>R0</a:t>
            </a:r>
            <a:r>
              <a:rPr lang="zh-CN" altLang="en-US" sz="2400" b="1">
                <a:solidFill>
                  <a:srgbClr val="0000FF"/>
                </a:solidFill>
                <a:latin typeface="Times New Roman" panose="02020603050405020304" pitchFamily="18" charset="0"/>
                <a:cs typeface="Times New Roman" panose="02020603050405020304" pitchFamily="18" charset="0"/>
              </a:rPr>
              <a:t>，</a:t>
            </a:r>
            <a:endParaRPr lang="en-US" altLang="zh-CN" sz="2400" b="1">
              <a:solidFill>
                <a:srgbClr val="0000FF"/>
              </a:solidFill>
              <a:latin typeface="Times New Roman" panose="02020603050405020304" pitchFamily="18" charset="0"/>
              <a:cs typeface="Times New Roman" panose="02020603050405020304" pitchFamily="18" charset="0"/>
            </a:endParaRPr>
          </a:p>
          <a:p>
            <a:pPr eaLnBrk="1" hangingPunct="1"/>
            <a:r>
              <a:rPr lang="en-US" altLang="zh-CN" sz="2400" b="1">
                <a:solidFill>
                  <a:srgbClr val="0000FF"/>
                </a:solidFill>
                <a:latin typeface="Times New Roman" panose="02020603050405020304" pitchFamily="18" charset="0"/>
                <a:cs typeface="Times New Roman" panose="02020603050405020304" pitchFamily="18" charset="0"/>
              </a:rPr>
              <a:t>                                                 </a:t>
            </a:r>
            <a:r>
              <a:rPr lang="zh-CN" altLang="en-US" sz="2400" b="1">
                <a:solidFill>
                  <a:srgbClr val="0000FF"/>
                </a:solidFill>
                <a:latin typeface="Times New Roman" panose="02020603050405020304" pitchFamily="18" charset="0"/>
                <a:cs typeface="Times New Roman" panose="02020603050405020304" pitchFamily="18" charset="0"/>
              </a:rPr>
              <a:t>即是</a:t>
            </a:r>
            <a:r>
              <a:rPr lang="en-US" altLang="zh-CN" sz="2400" b="1">
                <a:solidFill>
                  <a:srgbClr val="0000FF"/>
                </a:solidFill>
                <a:latin typeface="Times New Roman" panose="02020603050405020304" pitchFamily="18" charset="0"/>
                <a:cs typeface="Times New Roman" panose="02020603050405020304" pitchFamily="18" charset="0"/>
              </a:rPr>
              <a:t>R0=R2×8 </a:t>
            </a:r>
          </a:p>
          <a:p>
            <a:pPr eaLnBrk="1" hangingPunct="1"/>
            <a:r>
              <a:rPr lang="en-US" altLang="zh-CN" sz="2400" b="1">
                <a:solidFill>
                  <a:srgbClr val="0000FF"/>
                </a:solidFill>
                <a:latin typeface="Times New Roman" panose="02020603050405020304" pitchFamily="18" charset="0"/>
                <a:cs typeface="Times New Roman" panose="02020603050405020304" pitchFamily="18" charset="0"/>
              </a:rPr>
              <a:t>         ANDS  R1,R1,R2,LSL R3  ;R2</a:t>
            </a:r>
            <a:r>
              <a:rPr lang="zh-CN" altLang="en-US" sz="2400" b="1">
                <a:solidFill>
                  <a:srgbClr val="0000FF"/>
                </a:solidFill>
                <a:latin typeface="Times New Roman" panose="02020603050405020304" pitchFamily="18" charset="0"/>
                <a:cs typeface="Times New Roman" panose="02020603050405020304" pitchFamily="18" charset="0"/>
              </a:rPr>
              <a:t>的值左移</a:t>
            </a:r>
            <a:r>
              <a:rPr lang="en-US" altLang="zh-CN" sz="2400" b="1">
                <a:solidFill>
                  <a:srgbClr val="0000FF"/>
                </a:solidFill>
                <a:latin typeface="Times New Roman" panose="02020603050405020304" pitchFamily="18" charset="0"/>
                <a:cs typeface="Times New Roman" panose="02020603050405020304" pitchFamily="18" charset="0"/>
              </a:rPr>
              <a:t>R3</a:t>
            </a:r>
            <a:r>
              <a:rPr lang="zh-CN" altLang="en-US" sz="2400" b="1">
                <a:solidFill>
                  <a:srgbClr val="0000FF"/>
                </a:solidFill>
                <a:latin typeface="Times New Roman" panose="02020603050405020304" pitchFamily="18" charset="0"/>
                <a:cs typeface="Times New Roman" panose="02020603050405020304" pitchFamily="18" charset="0"/>
              </a:rPr>
              <a:t>位，然后和</a:t>
            </a:r>
            <a:endParaRPr lang="en-US" altLang="zh-CN" sz="2400" b="1">
              <a:solidFill>
                <a:srgbClr val="0000FF"/>
              </a:solidFill>
              <a:latin typeface="Times New Roman" panose="02020603050405020304" pitchFamily="18" charset="0"/>
              <a:cs typeface="Times New Roman" panose="02020603050405020304" pitchFamily="18" charset="0"/>
            </a:endParaRPr>
          </a:p>
          <a:p>
            <a:pPr eaLnBrk="1" hangingPunct="1"/>
            <a:r>
              <a:rPr lang="en-US" altLang="zh-CN" sz="2400" b="1">
                <a:solidFill>
                  <a:srgbClr val="0000FF"/>
                </a:solidFill>
                <a:latin typeface="Times New Roman" panose="02020603050405020304" pitchFamily="18" charset="0"/>
                <a:cs typeface="Times New Roman" panose="02020603050405020304" pitchFamily="18" charset="0"/>
              </a:rPr>
              <a:t>                                                        R1</a:t>
            </a:r>
            <a:r>
              <a:rPr lang="zh-CN" altLang="en-US" sz="2400" b="1">
                <a:solidFill>
                  <a:srgbClr val="0000FF"/>
                </a:solidFill>
                <a:latin typeface="Times New Roman" panose="02020603050405020304" pitchFamily="18" charset="0"/>
                <a:cs typeface="Times New Roman" panose="02020603050405020304" pitchFamily="18" charset="0"/>
              </a:rPr>
              <a:t>“与”操作，结果放入</a:t>
            </a:r>
            <a:r>
              <a:rPr lang="en-US" altLang="zh-CN" sz="2400" b="1">
                <a:solidFill>
                  <a:srgbClr val="0000FF"/>
                </a:solidFill>
                <a:latin typeface="Times New Roman" panose="02020603050405020304" pitchFamily="18" charset="0"/>
                <a:cs typeface="Times New Roman" panose="02020603050405020304" pitchFamily="18" charset="0"/>
              </a:rPr>
              <a:t>R1</a:t>
            </a:r>
          </a:p>
        </p:txBody>
      </p:sp>
      <p:sp>
        <p:nvSpPr>
          <p:cNvPr id="3" name="矩形 2">
            <a:extLst>
              <a:ext uri="{FF2B5EF4-FFF2-40B4-BE49-F238E27FC236}">
                <a16:creationId xmlns:a16="http://schemas.microsoft.com/office/drawing/2014/main" id="{9D64F13E-5C04-44E1-ADFD-65C099B268CC}"/>
              </a:ext>
            </a:extLst>
          </p:cNvPr>
          <p:cNvSpPr/>
          <p:nvPr/>
        </p:nvSpPr>
        <p:spPr>
          <a:xfrm>
            <a:off x="1878014" y="5445126"/>
            <a:ext cx="8466137" cy="646113"/>
          </a:xfrm>
          <a:prstGeom prst="rect">
            <a:avLst/>
          </a:prstGeom>
        </p:spPr>
        <p:txBody>
          <a:bodyPr>
            <a:spAutoFit/>
          </a:bodyPr>
          <a:lstStyle/>
          <a:p>
            <a:pPr>
              <a:defRPr/>
            </a:pPr>
            <a:r>
              <a:rPr lang="zh-CN" altLang="en-US" dirty="0">
                <a:latin typeface="+mj-ea"/>
                <a:ea typeface="+mj-ea"/>
              </a:rPr>
              <a:t>* </a:t>
            </a:r>
            <a:r>
              <a:rPr lang="en-US" altLang="zh-CN" dirty="0">
                <a:latin typeface="+mj-ea"/>
                <a:ea typeface="+mj-ea"/>
              </a:rPr>
              <a:t>LSL—-</a:t>
            </a:r>
            <a:r>
              <a:rPr lang="zh-CN" altLang="en-US" dirty="0">
                <a:latin typeface="+mj-ea"/>
                <a:ea typeface="+mj-ea"/>
              </a:rPr>
              <a:t>逻辑左移（</a:t>
            </a:r>
            <a:r>
              <a:rPr lang="en-US" altLang="zh-CN" dirty="0" err="1">
                <a:latin typeface="+mj-ea"/>
                <a:ea typeface="+mj-ea"/>
              </a:rPr>
              <a:t>LogicalShiftLeft</a:t>
            </a:r>
            <a:r>
              <a:rPr lang="zh-CN" altLang="en-US" dirty="0">
                <a:latin typeface="+mj-ea"/>
                <a:ea typeface="+mj-ea"/>
              </a:rPr>
              <a:t>）将操作数向左移位，低位补零，移除的高位丢弃。在</a:t>
            </a:r>
            <a:r>
              <a:rPr lang="en-US" altLang="zh-CN" dirty="0">
                <a:latin typeface="+mj-ea"/>
                <a:ea typeface="+mj-ea"/>
              </a:rPr>
              <a:t>ARM</a:t>
            </a:r>
            <a:r>
              <a:rPr lang="zh-CN" altLang="en-US" dirty="0">
                <a:latin typeface="+mj-ea"/>
                <a:ea typeface="+mj-ea"/>
              </a:rPr>
              <a:t>指令集中不作为单独的命令使用，它在指令格式中是一个字段。</a:t>
            </a:r>
          </a:p>
        </p:txBody>
      </p:sp>
    </p:spTree>
    <p:extLst>
      <p:ext uri="{BB962C8B-B14F-4D97-AF65-F5344CB8AC3E}">
        <p14:creationId xmlns:p14="http://schemas.microsoft.com/office/powerpoint/2010/main" val="497097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a:extLst>
              <a:ext uri="{FF2B5EF4-FFF2-40B4-BE49-F238E27FC236}">
                <a16:creationId xmlns:a16="http://schemas.microsoft.com/office/drawing/2014/main" id="{B1990217-C303-4A40-9F84-AE7BFF4283AC}"/>
              </a:ext>
            </a:extLst>
          </p:cNvPr>
          <p:cNvSpPr txBox="1">
            <a:spLocks noChangeArrowheads="1"/>
          </p:cNvSpPr>
          <p:nvPr/>
        </p:nvSpPr>
        <p:spPr bwMode="auto">
          <a:xfrm>
            <a:off x="2198689" y="565150"/>
            <a:ext cx="18319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寻址方式</a:t>
            </a:r>
          </a:p>
        </p:txBody>
      </p:sp>
      <p:sp>
        <p:nvSpPr>
          <p:cNvPr id="33795" name="Rectangle 100">
            <a:extLst>
              <a:ext uri="{FF2B5EF4-FFF2-40B4-BE49-F238E27FC236}">
                <a16:creationId xmlns:a16="http://schemas.microsoft.com/office/drawing/2014/main" id="{FE9E9291-5134-4A58-871F-954AEB099F5B}"/>
              </a:ext>
            </a:extLst>
          </p:cNvPr>
          <p:cNvSpPr>
            <a:spLocks noChangeArrowheads="1"/>
          </p:cNvSpPr>
          <p:nvPr/>
        </p:nvSpPr>
        <p:spPr bwMode="auto">
          <a:xfrm>
            <a:off x="1558925" y="1341438"/>
            <a:ext cx="88582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0000FF"/>
                </a:solidFill>
                <a:latin typeface="黑体" panose="02010609060101010101" pitchFamily="49" charset="-122"/>
                <a:ea typeface="黑体" panose="02010609060101010101" pitchFamily="49" charset="-122"/>
              </a:rPr>
              <a:t>③多寄存器寻址</a:t>
            </a:r>
            <a:endParaRPr kumimoji="1" lang="en-US" altLang="zh-CN" sz="2400" b="1">
              <a:solidFill>
                <a:srgbClr val="0000FF"/>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zh-CN" altLang="en-US" sz="2400" b="1">
                <a:latin typeface="华文楷体" panose="02010600040101010101" pitchFamily="2" charset="-122"/>
                <a:ea typeface="华文楷体" panose="02010600040101010101" pitchFamily="2" charset="-122"/>
              </a:rPr>
              <a:t>        多寄存器寻址一次可传送几个寄存器值，允许一条指令传送</a:t>
            </a:r>
            <a:r>
              <a:rPr kumimoji="1" lang="en-US" altLang="zh-CN" sz="2400" b="1">
                <a:latin typeface="华文楷体" panose="02010600040101010101" pitchFamily="2" charset="-122"/>
                <a:ea typeface="华文楷体" panose="02010600040101010101" pitchFamily="2" charset="-122"/>
              </a:rPr>
              <a:t>16</a:t>
            </a:r>
            <a:r>
              <a:rPr kumimoji="1" lang="zh-CN" altLang="en-US" sz="2400" b="1">
                <a:latin typeface="华文楷体" panose="02010600040101010101" pitchFamily="2" charset="-122"/>
                <a:ea typeface="华文楷体" panose="02010600040101010101" pitchFamily="2" charset="-122"/>
              </a:rPr>
              <a:t>个寄存器的任何子集或所有寄存器。</a:t>
            </a:r>
            <a:r>
              <a:rPr kumimoji="1" lang="zh-CN" altLang="en-US" sz="2400" b="1">
                <a:latin typeface="黑体" panose="02010609060101010101" pitchFamily="49" charset="-122"/>
                <a:ea typeface="黑体" panose="02010609060101010101" pitchFamily="49" charset="-122"/>
              </a:rPr>
              <a:t>    </a:t>
            </a:r>
            <a:endParaRPr kumimoji="1" lang="en-US" altLang="zh-CN" sz="2400" b="1">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941A6C37-44F0-47ED-A591-7B3C48DFFBBD}"/>
              </a:ext>
            </a:extLst>
          </p:cNvPr>
          <p:cNvSpPr>
            <a:spLocks noChangeArrowheads="1"/>
          </p:cNvSpPr>
          <p:nvPr/>
        </p:nvSpPr>
        <p:spPr bwMode="auto">
          <a:xfrm>
            <a:off x="1774825" y="2636839"/>
            <a:ext cx="8642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lang="zh-CN" altLang="en-US" sz="2200" b="1">
                <a:solidFill>
                  <a:srgbClr val="0000FF"/>
                </a:solidFill>
                <a:latin typeface="Times New Roman" panose="02020603050405020304" pitchFamily="18" charset="0"/>
                <a:cs typeface="Times New Roman" panose="02020603050405020304" pitchFamily="18" charset="0"/>
              </a:rPr>
              <a:t>例：</a:t>
            </a:r>
            <a:r>
              <a:rPr lang="en-US" altLang="zh-CN" sz="2200" b="1">
                <a:solidFill>
                  <a:srgbClr val="0000FF"/>
                </a:solidFill>
                <a:latin typeface="Times New Roman" panose="02020603050405020304" pitchFamily="18" charset="0"/>
                <a:cs typeface="Times New Roman" panose="02020603050405020304" pitchFamily="18" charset="0"/>
              </a:rPr>
              <a:t>LDMIA	R1!,{R2-R7,R12}  ;</a:t>
            </a:r>
            <a:r>
              <a:rPr lang="zh-CN" altLang="en-US" sz="2200" b="1">
                <a:solidFill>
                  <a:srgbClr val="0000FF"/>
                </a:solidFill>
                <a:latin typeface="Times New Roman" panose="02020603050405020304" pitchFamily="18" charset="0"/>
                <a:cs typeface="Times New Roman" panose="02020603050405020304" pitchFamily="18" charset="0"/>
              </a:rPr>
              <a:t>将</a:t>
            </a:r>
            <a:r>
              <a:rPr lang="en-US" altLang="zh-CN" sz="2200" b="1">
                <a:solidFill>
                  <a:srgbClr val="0000FF"/>
                </a:solidFill>
                <a:latin typeface="Times New Roman" panose="02020603050405020304" pitchFamily="18" charset="0"/>
                <a:cs typeface="Times New Roman" panose="02020603050405020304" pitchFamily="18" charset="0"/>
              </a:rPr>
              <a:t>R1</a:t>
            </a:r>
            <a:r>
              <a:rPr lang="zh-CN" altLang="en-US" sz="2200" b="1">
                <a:solidFill>
                  <a:srgbClr val="0000FF"/>
                </a:solidFill>
                <a:latin typeface="Times New Roman" panose="02020603050405020304" pitchFamily="18" charset="0"/>
                <a:cs typeface="Times New Roman" panose="02020603050405020304" pitchFamily="18" charset="0"/>
              </a:rPr>
              <a:t>指向的单元中的数据读出到</a:t>
            </a:r>
            <a:endParaRPr lang="en-US" altLang="zh-CN" sz="2200" b="1">
              <a:solidFill>
                <a:srgbClr val="0000FF"/>
              </a:solidFill>
              <a:latin typeface="Times New Roman" panose="02020603050405020304" pitchFamily="18" charset="0"/>
              <a:cs typeface="Times New Roman" panose="02020603050405020304" pitchFamily="18" charset="0"/>
            </a:endParaRPr>
          </a:p>
          <a:p>
            <a:pPr eaLnBrk="1" hangingPunct="1"/>
            <a:r>
              <a:rPr lang="en-US" altLang="zh-CN" sz="2200" b="1">
                <a:solidFill>
                  <a:srgbClr val="0000FF"/>
                </a:solidFill>
                <a:latin typeface="Times New Roman" panose="02020603050405020304" pitchFamily="18" charset="0"/>
                <a:cs typeface="Times New Roman" panose="02020603050405020304" pitchFamily="18" charset="0"/>
              </a:rPr>
              <a:t>                                                         R2</a:t>
            </a:r>
            <a:r>
              <a:rPr lang="zh-CN" altLang="en-US" sz="2200" b="1">
                <a:solidFill>
                  <a:srgbClr val="0000FF"/>
                </a:solidFill>
                <a:latin typeface="Times New Roman" panose="02020603050405020304" pitchFamily="18" charset="0"/>
                <a:cs typeface="Times New Roman" panose="02020603050405020304" pitchFamily="18" charset="0"/>
              </a:rPr>
              <a:t>～</a:t>
            </a:r>
            <a:r>
              <a:rPr lang="en-US" altLang="zh-CN" sz="2200" b="1">
                <a:solidFill>
                  <a:srgbClr val="0000FF"/>
                </a:solidFill>
                <a:latin typeface="Times New Roman" panose="02020603050405020304" pitchFamily="18" charset="0"/>
                <a:cs typeface="Times New Roman" panose="02020603050405020304" pitchFamily="18" charset="0"/>
              </a:rPr>
              <a:t>R7</a:t>
            </a:r>
            <a:r>
              <a:rPr lang="zh-CN" altLang="en-US" sz="2200" b="1">
                <a:solidFill>
                  <a:srgbClr val="0000FF"/>
                </a:solidFill>
                <a:latin typeface="Times New Roman" panose="02020603050405020304" pitchFamily="18" charset="0"/>
                <a:cs typeface="Times New Roman" panose="02020603050405020304" pitchFamily="18" charset="0"/>
              </a:rPr>
              <a:t>、</a:t>
            </a:r>
            <a:r>
              <a:rPr lang="en-US" altLang="zh-CN" sz="2200" b="1">
                <a:solidFill>
                  <a:srgbClr val="0000FF"/>
                </a:solidFill>
                <a:latin typeface="Times New Roman" panose="02020603050405020304" pitchFamily="18" charset="0"/>
                <a:cs typeface="Times New Roman" panose="02020603050405020304" pitchFamily="18" charset="0"/>
              </a:rPr>
              <a:t>R12</a:t>
            </a:r>
            <a:r>
              <a:rPr lang="zh-CN" altLang="en-US" sz="2200" b="1">
                <a:solidFill>
                  <a:srgbClr val="0000FF"/>
                </a:solidFill>
                <a:latin typeface="Times New Roman" panose="02020603050405020304" pitchFamily="18" charset="0"/>
                <a:cs typeface="Times New Roman" panose="02020603050405020304" pitchFamily="18" charset="0"/>
              </a:rPr>
              <a:t>中 ，</a:t>
            </a:r>
            <a:r>
              <a:rPr lang="en-US" altLang="zh-CN" sz="2200" b="1">
                <a:solidFill>
                  <a:srgbClr val="0000FF"/>
                </a:solidFill>
                <a:latin typeface="Times New Roman" panose="02020603050405020304" pitchFamily="18" charset="0"/>
                <a:cs typeface="Times New Roman" panose="02020603050405020304" pitchFamily="18" charset="0"/>
              </a:rPr>
              <a:t>(R1</a:t>
            </a:r>
            <a:r>
              <a:rPr lang="zh-CN" altLang="en-US" sz="2200" b="1">
                <a:solidFill>
                  <a:srgbClr val="0000FF"/>
                </a:solidFill>
                <a:latin typeface="Times New Roman" panose="02020603050405020304" pitchFamily="18" charset="0"/>
                <a:cs typeface="Times New Roman" panose="02020603050405020304" pitchFamily="18" charset="0"/>
              </a:rPr>
              <a:t>自动加</a:t>
            </a:r>
            <a:r>
              <a:rPr lang="en-US" altLang="zh-CN" sz="2200" b="1">
                <a:solidFill>
                  <a:srgbClr val="0000FF"/>
                </a:solidFill>
                <a:latin typeface="Times New Roman" panose="02020603050405020304" pitchFamily="18" charset="0"/>
                <a:cs typeface="Times New Roman" panose="02020603050405020304" pitchFamily="18" charset="0"/>
              </a:rPr>
              <a:t>1) </a:t>
            </a:r>
          </a:p>
          <a:p>
            <a:pPr eaLnBrk="1" hangingPunct="1"/>
            <a:r>
              <a:rPr lang="en-US" altLang="zh-CN" sz="2200" b="1">
                <a:solidFill>
                  <a:srgbClr val="0000FF"/>
                </a:solidFill>
                <a:latin typeface="Times New Roman" panose="02020603050405020304" pitchFamily="18" charset="0"/>
                <a:cs typeface="Times New Roman" panose="02020603050405020304" pitchFamily="18" charset="0"/>
              </a:rPr>
              <a:t>       STMIA  R0!,{R2-R7,R12}  ;</a:t>
            </a:r>
            <a:r>
              <a:rPr lang="zh-CN" altLang="en-US" sz="2200" b="1">
                <a:solidFill>
                  <a:srgbClr val="0000FF"/>
                </a:solidFill>
                <a:latin typeface="Times New Roman" panose="02020603050405020304" pitchFamily="18" charset="0"/>
                <a:cs typeface="Times New Roman" panose="02020603050405020304" pitchFamily="18" charset="0"/>
              </a:rPr>
              <a:t>将寄存器</a:t>
            </a:r>
            <a:r>
              <a:rPr lang="en-US" altLang="zh-CN" sz="2200" b="1">
                <a:solidFill>
                  <a:srgbClr val="0000FF"/>
                </a:solidFill>
                <a:latin typeface="Times New Roman" panose="02020603050405020304" pitchFamily="18" charset="0"/>
                <a:cs typeface="Times New Roman" panose="02020603050405020304" pitchFamily="18" charset="0"/>
              </a:rPr>
              <a:t>R2</a:t>
            </a:r>
            <a:r>
              <a:rPr lang="zh-CN" altLang="en-US" sz="2200" b="1">
                <a:solidFill>
                  <a:srgbClr val="0000FF"/>
                </a:solidFill>
                <a:latin typeface="Times New Roman" panose="02020603050405020304" pitchFamily="18" charset="0"/>
                <a:cs typeface="Times New Roman" panose="02020603050405020304" pitchFamily="18" charset="0"/>
              </a:rPr>
              <a:t>～</a:t>
            </a:r>
            <a:r>
              <a:rPr lang="en-US" altLang="zh-CN" sz="2200" b="1">
                <a:solidFill>
                  <a:srgbClr val="0000FF"/>
                </a:solidFill>
                <a:latin typeface="Times New Roman" panose="02020603050405020304" pitchFamily="18" charset="0"/>
                <a:cs typeface="Times New Roman" panose="02020603050405020304" pitchFamily="18" charset="0"/>
              </a:rPr>
              <a:t>R7</a:t>
            </a:r>
            <a:r>
              <a:rPr lang="zh-CN" altLang="en-US" sz="2200" b="1">
                <a:solidFill>
                  <a:srgbClr val="0000FF"/>
                </a:solidFill>
                <a:latin typeface="Times New Roman" panose="02020603050405020304" pitchFamily="18" charset="0"/>
                <a:cs typeface="Times New Roman" panose="02020603050405020304" pitchFamily="18" charset="0"/>
              </a:rPr>
              <a:t>、</a:t>
            </a:r>
            <a:r>
              <a:rPr lang="en-US" altLang="zh-CN" sz="2200" b="1">
                <a:solidFill>
                  <a:srgbClr val="0000FF"/>
                </a:solidFill>
                <a:latin typeface="Times New Roman" panose="02020603050405020304" pitchFamily="18" charset="0"/>
                <a:cs typeface="Times New Roman" panose="02020603050405020304" pitchFamily="18" charset="0"/>
              </a:rPr>
              <a:t>R12</a:t>
            </a:r>
            <a:r>
              <a:rPr lang="zh-CN" altLang="en-US" sz="2200" b="1">
                <a:solidFill>
                  <a:srgbClr val="0000FF"/>
                </a:solidFill>
                <a:latin typeface="Times New Roman" panose="02020603050405020304" pitchFamily="18" charset="0"/>
                <a:cs typeface="Times New Roman" panose="02020603050405020304" pitchFamily="18" charset="0"/>
              </a:rPr>
              <a:t>的值保存到</a:t>
            </a:r>
            <a:endParaRPr lang="en-US" altLang="zh-CN" sz="2200" b="1">
              <a:solidFill>
                <a:srgbClr val="0000FF"/>
              </a:solidFill>
              <a:latin typeface="Times New Roman" panose="02020603050405020304" pitchFamily="18" charset="0"/>
              <a:cs typeface="Times New Roman" panose="02020603050405020304" pitchFamily="18" charset="0"/>
            </a:endParaRPr>
          </a:p>
          <a:p>
            <a:pPr eaLnBrk="1" hangingPunct="1"/>
            <a:r>
              <a:rPr lang="en-US" altLang="zh-CN" sz="2200" b="1">
                <a:solidFill>
                  <a:srgbClr val="0000FF"/>
                </a:solidFill>
                <a:latin typeface="Times New Roman" panose="02020603050405020304" pitchFamily="18" charset="0"/>
                <a:cs typeface="Times New Roman" panose="02020603050405020304" pitchFamily="18" charset="0"/>
              </a:rPr>
              <a:t>                                                      R0</a:t>
            </a:r>
            <a:r>
              <a:rPr lang="zh-CN" altLang="en-US" sz="2200" b="1">
                <a:solidFill>
                  <a:srgbClr val="0000FF"/>
                </a:solidFill>
                <a:latin typeface="Times New Roman" panose="02020603050405020304" pitchFamily="18" charset="0"/>
                <a:cs typeface="Times New Roman" panose="02020603050405020304" pitchFamily="18" charset="0"/>
              </a:rPr>
              <a:t>指向的存储单元中，</a:t>
            </a:r>
            <a:r>
              <a:rPr lang="en-US" altLang="zh-CN" sz="2200" b="1">
                <a:solidFill>
                  <a:srgbClr val="0000FF"/>
                </a:solidFill>
                <a:latin typeface="Times New Roman" panose="02020603050405020304" pitchFamily="18" charset="0"/>
                <a:cs typeface="Times New Roman" panose="02020603050405020304" pitchFamily="18" charset="0"/>
              </a:rPr>
              <a:t>(R0</a:t>
            </a:r>
            <a:r>
              <a:rPr lang="zh-CN" altLang="en-US" sz="2200" b="1">
                <a:solidFill>
                  <a:srgbClr val="0000FF"/>
                </a:solidFill>
                <a:latin typeface="Times New Roman" panose="02020603050405020304" pitchFamily="18" charset="0"/>
                <a:cs typeface="Times New Roman" panose="02020603050405020304" pitchFamily="18" charset="0"/>
              </a:rPr>
              <a:t>自动加</a:t>
            </a:r>
            <a:r>
              <a:rPr lang="en-US" altLang="zh-CN" sz="2200" b="1">
                <a:solidFill>
                  <a:srgbClr val="0000FF"/>
                </a:solidFill>
                <a:latin typeface="Times New Roman" panose="02020603050405020304" pitchFamily="18" charset="0"/>
                <a:cs typeface="Times New Roman" panose="02020603050405020304" pitchFamily="18" charset="0"/>
              </a:rPr>
              <a:t>1)</a:t>
            </a:r>
          </a:p>
          <a:p>
            <a:pPr eaLnBrk="1" hangingPunct="1"/>
            <a:endParaRPr lang="en-US" altLang="zh-CN" sz="2200" b="1">
              <a:solidFill>
                <a:srgbClr val="0000FF"/>
              </a:solidFill>
              <a:latin typeface="Times New Roman" panose="02020603050405020304" pitchFamily="18" charset="0"/>
              <a:cs typeface="Times New Roman" panose="02020603050405020304" pitchFamily="18" charset="0"/>
            </a:endParaRPr>
          </a:p>
          <a:p>
            <a:pPr eaLnBrk="1" hangingPunct="1"/>
            <a:r>
              <a:rPr lang="en-US" altLang="zh-CN" sz="2200" b="1">
                <a:solidFill>
                  <a:srgbClr val="0000FF"/>
                </a:solidFill>
                <a:latin typeface="Times New Roman" panose="02020603050405020304" pitchFamily="18" charset="0"/>
                <a:cs typeface="Times New Roman" panose="02020603050405020304" pitchFamily="18" charset="0"/>
              </a:rPr>
              <a:t>                                                         </a:t>
            </a:r>
          </a:p>
        </p:txBody>
      </p:sp>
      <p:grpSp>
        <p:nvGrpSpPr>
          <p:cNvPr id="3" name="组合 2">
            <a:extLst>
              <a:ext uri="{FF2B5EF4-FFF2-40B4-BE49-F238E27FC236}">
                <a16:creationId xmlns:a16="http://schemas.microsoft.com/office/drawing/2014/main" id="{B07A60B7-42BB-404A-BE2E-74FD30A3BD0C}"/>
              </a:ext>
            </a:extLst>
          </p:cNvPr>
          <p:cNvGrpSpPr>
            <a:grpSpLocks/>
          </p:cNvGrpSpPr>
          <p:nvPr/>
        </p:nvGrpSpPr>
        <p:grpSpPr bwMode="auto">
          <a:xfrm>
            <a:off x="2208214" y="3976688"/>
            <a:ext cx="6689725" cy="2908300"/>
            <a:chOff x="827584" y="4065270"/>
            <a:chExt cx="6690729" cy="2909061"/>
          </a:xfrm>
        </p:grpSpPr>
        <p:sp>
          <p:nvSpPr>
            <p:cNvPr id="5" name="object 2">
              <a:extLst>
                <a:ext uri="{FF2B5EF4-FFF2-40B4-BE49-F238E27FC236}">
                  <a16:creationId xmlns:a16="http://schemas.microsoft.com/office/drawing/2014/main" id="{66DC61B0-7A52-4B11-AC9D-B11320348A77}"/>
                </a:ext>
              </a:extLst>
            </p:cNvPr>
            <p:cNvSpPr txBox="1"/>
            <p:nvPr/>
          </p:nvSpPr>
          <p:spPr>
            <a:xfrm>
              <a:off x="1753235" y="6093037"/>
              <a:ext cx="1824312" cy="344578"/>
            </a:xfrm>
            <a:prstGeom prst="rect">
              <a:avLst/>
            </a:prstGeom>
          </p:spPr>
          <p:txBody>
            <a:bodyPr lIns="0" tIns="0" rIns="0" bIns="0">
              <a:spAutoFit/>
            </a:bodyPr>
            <a:lstStyle/>
            <a:p>
              <a:pPr>
                <a:lnSpc>
                  <a:spcPts val="2480"/>
                </a:lnSpc>
                <a:defRPr/>
              </a:pPr>
              <a:r>
                <a:rPr sz="2400" b="1" spc="-5" dirty="0">
                  <a:solidFill>
                    <a:srgbClr val="002A54"/>
                  </a:solidFill>
                  <a:latin typeface="Courier New"/>
                  <a:cs typeface="Courier New"/>
                </a:rPr>
                <a:t>0x40000000</a:t>
              </a:r>
              <a:endParaRPr sz="2400">
                <a:latin typeface="Courier New"/>
                <a:cs typeface="Courier New"/>
              </a:endParaRPr>
            </a:p>
          </p:txBody>
        </p:sp>
        <p:sp>
          <p:nvSpPr>
            <p:cNvPr id="6" name="object 3">
              <a:extLst>
                <a:ext uri="{FF2B5EF4-FFF2-40B4-BE49-F238E27FC236}">
                  <a16:creationId xmlns:a16="http://schemas.microsoft.com/office/drawing/2014/main" id="{BCA82D22-A5FA-4146-AAC1-F66E9AC184A9}"/>
                </a:ext>
              </a:extLst>
            </p:cNvPr>
            <p:cNvSpPr txBox="1"/>
            <p:nvPr/>
          </p:nvSpPr>
          <p:spPr>
            <a:xfrm>
              <a:off x="2482007" y="5637306"/>
              <a:ext cx="366767" cy="332870"/>
            </a:xfrm>
            <a:prstGeom prst="rect">
              <a:avLst/>
            </a:prstGeom>
          </p:spPr>
          <p:txBody>
            <a:bodyPr lIns="0" tIns="0" rIns="0" bIns="0">
              <a:spAutoFit/>
            </a:bodyPr>
            <a:lstStyle/>
            <a:p>
              <a:pPr>
                <a:lnSpc>
                  <a:spcPts val="2480"/>
                </a:lnSpc>
                <a:defRPr/>
              </a:pPr>
              <a:r>
                <a:rPr sz="2400" b="1" spc="-5" dirty="0">
                  <a:solidFill>
                    <a:srgbClr val="002A54"/>
                  </a:solidFill>
                  <a:latin typeface="Courier New"/>
                  <a:cs typeface="Courier New"/>
                </a:rPr>
                <a:t>??</a:t>
              </a:r>
              <a:endParaRPr sz="2400">
                <a:latin typeface="Courier New"/>
                <a:cs typeface="Courier New"/>
              </a:endParaRPr>
            </a:p>
          </p:txBody>
        </p:sp>
        <p:sp>
          <p:nvSpPr>
            <p:cNvPr id="7" name="object 4">
              <a:extLst>
                <a:ext uri="{FF2B5EF4-FFF2-40B4-BE49-F238E27FC236}">
                  <a16:creationId xmlns:a16="http://schemas.microsoft.com/office/drawing/2014/main" id="{AEC1FE48-1CAD-4691-8367-D3D24B6F544D}"/>
                </a:ext>
              </a:extLst>
            </p:cNvPr>
            <p:cNvSpPr txBox="1"/>
            <p:nvPr/>
          </p:nvSpPr>
          <p:spPr>
            <a:xfrm>
              <a:off x="2482007" y="5181574"/>
              <a:ext cx="366767" cy="332870"/>
            </a:xfrm>
            <a:prstGeom prst="rect">
              <a:avLst/>
            </a:prstGeom>
          </p:spPr>
          <p:txBody>
            <a:bodyPr lIns="0" tIns="0" rIns="0" bIns="0">
              <a:spAutoFit/>
            </a:bodyPr>
            <a:lstStyle/>
            <a:p>
              <a:pPr>
                <a:lnSpc>
                  <a:spcPts val="2480"/>
                </a:lnSpc>
                <a:defRPr/>
              </a:pPr>
              <a:r>
                <a:rPr sz="2400" b="1" spc="-5" dirty="0">
                  <a:solidFill>
                    <a:srgbClr val="002A54"/>
                  </a:solidFill>
                  <a:latin typeface="Courier New"/>
                  <a:cs typeface="Courier New"/>
                </a:rPr>
                <a:t>??</a:t>
              </a:r>
              <a:endParaRPr sz="2400">
                <a:latin typeface="Courier New"/>
                <a:cs typeface="Courier New"/>
              </a:endParaRPr>
            </a:p>
          </p:txBody>
        </p:sp>
        <p:sp>
          <p:nvSpPr>
            <p:cNvPr id="8" name="object 5">
              <a:extLst>
                <a:ext uri="{FF2B5EF4-FFF2-40B4-BE49-F238E27FC236}">
                  <a16:creationId xmlns:a16="http://schemas.microsoft.com/office/drawing/2014/main" id="{07B50399-3AA2-43A4-94BB-3CB6EE6B79DC}"/>
                </a:ext>
              </a:extLst>
            </p:cNvPr>
            <p:cNvSpPr txBox="1"/>
            <p:nvPr/>
          </p:nvSpPr>
          <p:spPr>
            <a:xfrm>
              <a:off x="2482007" y="4727430"/>
              <a:ext cx="366767" cy="344578"/>
            </a:xfrm>
            <a:prstGeom prst="rect">
              <a:avLst/>
            </a:prstGeom>
          </p:spPr>
          <p:txBody>
            <a:bodyPr lIns="0" tIns="0" rIns="0" bIns="0">
              <a:spAutoFit/>
            </a:bodyPr>
            <a:lstStyle/>
            <a:p>
              <a:pPr>
                <a:lnSpc>
                  <a:spcPts val="2480"/>
                </a:lnSpc>
                <a:defRPr/>
              </a:pPr>
              <a:r>
                <a:rPr sz="2400" b="1" spc="-5" dirty="0">
                  <a:solidFill>
                    <a:srgbClr val="002A54"/>
                  </a:solidFill>
                  <a:latin typeface="Courier New"/>
                  <a:cs typeface="Courier New"/>
                </a:rPr>
                <a:t>??</a:t>
              </a:r>
              <a:endParaRPr sz="2400">
                <a:latin typeface="Courier New"/>
                <a:cs typeface="Courier New"/>
              </a:endParaRPr>
            </a:p>
          </p:txBody>
        </p:sp>
        <p:sp>
          <p:nvSpPr>
            <p:cNvPr id="9" name="object 6">
              <a:extLst>
                <a:ext uri="{FF2B5EF4-FFF2-40B4-BE49-F238E27FC236}">
                  <a16:creationId xmlns:a16="http://schemas.microsoft.com/office/drawing/2014/main" id="{4AD48508-7231-4C56-8B0C-963F3F780DA9}"/>
                </a:ext>
              </a:extLst>
            </p:cNvPr>
            <p:cNvSpPr txBox="1"/>
            <p:nvPr/>
          </p:nvSpPr>
          <p:spPr>
            <a:xfrm>
              <a:off x="2482007" y="4271699"/>
              <a:ext cx="366767" cy="344577"/>
            </a:xfrm>
            <a:prstGeom prst="rect">
              <a:avLst/>
            </a:prstGeom>
          </p:spPr>
          <p:txBody>
            <a:bodyPr lIns="0" tIns="0" rIns="0" bIns="0">
              <a:spAutoFit/>
            </a:bodyPr>
            <a:lstStyle/>
            <a:p>
              <a:pPr>
                <a:lnSpc>
                  <a:spcPts val="2480"/>
                </a:lnSpc>
                <a:defRPr/>
              </a:pPr>
              <a:r>
                <a:rPr sz="2400" b="1" spc="-5" dirty="0">
                  <a:solidFill>
                    <a:srgbClr val="002A54"/>
                  </a:solidFill>
                  <a:latin typeface="Courier New"/>
                  <a:cs typeface="Courier New"/>
                </a:rPr>
                <a:t>??</a:t>
              </a:r>
              <a:endParaRPr sz="2400">
                <a:latin typeface="Courier New"/>
                <a:cs typeface="Courier New"/>
              </a:endParaRPr>
            </a:p>
          </p:txBody>
        </p:sp>
        <p:sp>
          <p:nvSpPr>
            <p:cNvPr id="33803" name="object 7">
              <a:extLst>
                <a:ext uri="{FF2B5EF4-FFF2-40B4-BE49-F238E27FC236}">
                  <a16:creationId xmlns:a16="http://schemas.microsoft.com/office/drawing/2014/main" id="{D8C0CE52-5B3B-4966-ADFA-84089F4E0A9E}"/>
                </a:ext>
              </a:extLst>
            </p:cNvPr>
            <p:cNvSpPr>
              <a:spLocks/>
            </p:cNvSpPr>
            <p:nvPr/>
          </p:nvSpPr>
          <p:spPr bwMode="auto">
            <a:xfrm>
              <a:off x="827584" y="4210050"/>
              <a:ext cx="2963545" cy="0"/>
            </a:xfrm>
            <a:custGeom>
              <a:avLst/>
              <a:gdLst>
                <a:gd name="T0" fmla="*/ 0 w 2963545"/>
                <a:gd name="T1" fmla="*/ 2963417 w 2963545"/>
                <a:gd name="T2" fmla="*/ 0 60000 65536"/>
                <a:gd name="T3" fmla="*/ 0 60000 65536"/>
              </a:gdLst>
              <a:ahLst/>
              <a:cxnLst>
                <a:cxn ang="T2">
                  <a:pos x="T0" y="0"/>
                </a:cxn>
                <a:cxn ang="T3">
                  <a:pos x="T1" y="0"/>
                </a:cxn>
              </a:cxnLst>
              <a:rect l="0" t="0" r="r" b="b"/>
              <a:pathLst>
                <a:path w="2963545">
                  <a:moveTo>
                    <a:pt x="0" y="0"/>
                  </a:moveTo>
                  <a:lnTo>
                    <a:pt x="2963417" y="0"/>
                  </a:lnTo>
                </a:path>
              </a:pathLst>
            </a:custGeom>
            <a:noFill/>
            <a:ln w="1219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04" name="object 8">
              <a:extLst>
                <a:ext uri="{FF2B5EF4-FFF2-40B4-BE49-F238E27FC236}">
                  <a16:creationId xmlns:a16="http://schemas.microsoft.com/office/drawing/2014/main" id="{CF2AC6F7-4606-4563-8E99-4B126D278621}"/>
                </a:ext>
              </a:extLst>
            </p:cNvPr>
            <p:cNvSpPr>
              <a:spLocks/>
            </p:cNvSpPr>
            <p:nvPr/>
          </p:nvSpPr>
          <p:spPr bwMode="auto">
            <a:xfrm>
              <a:off x="833680" y="4665726"/>
              <a:ext cx="2951480" cy="0"/>
            </a:xfrm>
            <a:custGeom>
              <a:avLst/>
              <a:gdLst>
                <a:gd name="T0" fmla="*/ 0 w 2951479"/>
                <a:gd name="T1" fmla="*/ 2951226 w 2951479"/>
                <a:gd name="T2" fmla="*/ 0 60000 65536"/>
                <a:gd name="T3" fmla="*/ 0 60000 65536"/>
              </a:gdLst>
              <a:ahLst/>
              <a:cxnLst>
                <a:cxn ang="T2">
                  <a:pos x="T0" y="0"/>
                </a:cxn>
                <a:cxn ang="T3">
                  <a:pos x="T1" y="0"/>
                </a:cxn>
              </a:cxnLst>
              <a:rect l="0" t="0" r="r" b="b"/>
              <a:pathLst>
                <a:path w="2951479">
                  <a:moveTo>
                    <a:pt x="0" y="0"/>
                  </a:moveTo>
                  <a:lnTo>
                    <a:pt x="2951225"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05" name="object 9">
              <a:extLst>
                <a:ext uri="{FF2B5EF4-FFF2-40B4-BE49-F238E27FC236}">
                  <a16:creationId xmlns:a16="http://schemas.microsoft.com/office/drawing/2014/main" id="{4C8741B5-61C1-4115-B22F-E9BC4C01D193}"/>
                </a:ext>
              </a:extLst>
            </p:cNvPr>
            <p:cNvSpPr>
              <a:spLocks/>
            </p:cNvSpPr>
            <p:nvPr/>
          </p:nvSpPr>
          <p:spPr bwMode="auto">
            <a:xfrm>
              <a:off x="833680" y="5121402"/>
              <a:ext cx="2951480" cy="0"/>
            </a:xfrm>
            <a:custGeom>
              <a:avLst/>
              <a:gdLst>
                <a:gd name="T0" fmla="*/ 0 w 2951479"/>
                <a:gd name="T1" fmla="*/ 2951226 w 2951479"/>
                <a:gd name="T2" fmla="*/ 0 60000 65536"/>
                <a:gd name="T3" fmla="*/ 0 60000 65536"/>
              </a:gdLst>
              <a:ahLst/>
              <a:cxnLst>
                <a:cxn ang="T2">
                  <a:pos x="T0" y="0"/>
                </a:cxn>
                <a:cxn ang="T3">
                  <a:pos x="T1" y="0"/>
                </a:cxn>
              </a:cxnLst>
              <a:rect l="0" t="0" r="r" b="b"/>
              <a:pathLst>
                <a:path w="2951479">
                  <a:moveTo>
                    <a:pt x="0" y="0"/>
                  </a:moveTo>
                  <a:lnTo>
                    <a:pt x="2951225"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06" name="object 10">
              <a:extLst>
                <a:ext uri="{FF2B5EF4-FFF2-40B4-BE49-F238E27FC236}">
                  <a16:creationId xmlns:a16="http://schemas.microsoft.com/office/drawing/2014/main" id="{CC9734B0-704C-4C5A-837D-3AF3B8A044C9}"/>
                </a:ext>
              </a:extLst>
            </p:cNvPr>
            <p:cNvSpPr>
              <a:spLocks/>
            </p:cNvSpPr>
            <p:nvPr/>
          </p:nvSpPr>
          <p:spPr bwMode="auto">
            <a:xfrm>
              <a:off x="833680" y="5577078"/>
              <a:ext cx="2951480" cy="0"/>
            </a:xfrm>
            <a:custGeom>
              <a:avLst/>
              <a:gdLst>
                <a:gd name="T0" fmla="*/ 0 w 2951479"/>
                <a:gd name="T1" fmla="*/ 2951226 w 2951479"/>
                <a:gd name="T2" fmla="*/ 0 60000 65536"/>
                <a:gd name="T3" fmla="*/ 0 60000 65536"/>
              </a:gdLst>
              <a:ahLst/>
              <a:cxnLst>
                <a:cxn ang="T2">
                  <a:pos x="T0" y="0"/>
                </a:cxn>
                <a:cxn ang="T3">
                  <a:pos x="T1" y="0"/>
                </a:cxn>
              </a:cxnLst>
              <a:rect l="0" t="0" r="r" b="b"/>
              <a:pathLst>
                <a:path w="2951479">
                  <a:moveTo>
                    <a:pt x="0" y="0"/>
                  </a:moveTo>
                  <a:lnTo>
                    <a:pt x="2951225"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07" name="object 11">
              <a:extLst>
                <a:ext uri="{FF2B5EF4-FFF2-40B4-BE49-F238E27FC236}">
                  <a16:creationId xmlns:a16="http://schemas.microsoft.com/office/drawing/2014/main" id="{782B172A-E2DA-40E4-A7C4-1DA2AC206D2E}"/>
                </a:ext>
              </a:extLst>
            </p:cNvPr>
            <p:cNvSpPr>
              <a:spLocks/>
            </p:cNvSpPr>
            <p:nvPr/>
          </p:nvSpPr>
          <p:spPr bwMode="auto">
            <a:xfrm>
              <a:off x="833680" y="6032372"/>
              <a:ext cx="2951480" cy="0"/>
            </a:xfrm>
            <a:custGeom>
              <a:avLst/>
              <a:gdLst>
                <a:gd name="T0" fmla="*/ 0 w 2951479"/>
                <a:gd name="T1" fmla="*/ 2951227 w 2951479"/>
                <a:gd name="T2" fmla="*/ 0 60000 65536"/>
                <a:gd name="T3" fmla="*/ 0 60000 65536"/>
              </a:gdLst>
              <a:ahLst/>
              <a:cxnLst>
                <a:cxn ang="T2">
                  <a:pos x="T0" y="0"/>
                </a:cxn>
                <a:cxn ang="T3">
                  <a:pos x="T1" y="0"/>
                </a:cxn>
              </a:cxnLst>
              <a:rect l="0" t="0" r="r" b="b"/>
              <a:pathLst>
                <a:path w="2951479">
                  <a:moveTo>
                    <a:pt x="0" y="0"/>
                  </a:moveTo>
                  <a:lnTo>
                    <a:pt x="2951226" y="0"/>
                  </a:lnTo>
                </a:path>
              </a:pathLst>
            </a:custGeom>
            <a:noFill/>
            <a:ln w="1295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08" name="object 12">
              <a:extLst>
                <a:ext uri="{FF2B5EF4-FFF2-40B4-BE49-F238E27FC236}">
                  <a16:creationId xmlns:a16="http://schemas.microsoft.com/office/drawing/2014/main" id="{CD109EC6-B53E-4C2D-8CBD-E51E4F017A46}"/>
                </a:ext>
              </a:extLst>
            </p:cNvPr>
            <p:cNvSpPr>
              <a:spLocks/>
            </p:cNvSpPr>
            <p:nvPr/>
          </p:nvSpPr>
          <p:spPr bwMode="auto">
            <a:xfrm>
              <a:off x="827584" y="6488048"/>
              <a:ext cx="2963545" cy="0"/>
            </a:xfrm>
            <a:custGeom>
              <a:avLst/>
              <a:gdLst>
                <a:gd name="T0" fmla="*/ 0 w 2963545"/>
                <a:gd name="T1" fmla="*/ 2963418 w 2963545"/>
                <a:gd name="T2" fmla="*/ 0 60000 65536"/>
                <a:gd name="T3" fmla="*/ 0 60000 65536"/>
              </a:gdLst>
              <a:ahLst/>
              <a:cxnLst>
                <a:cxn ang="T2">
                  <a:pos x="T0" y="0"/>
                </a:cxn>
                <a:cxn ang="T3">
                  <a:pos x="T1" y="0"/>
                </a:cxn>
              </a:cxnLst>
              <a:rect l="0" t="0" r="r" b="b"/>
              <a:pathLst>
                <a:path w="2963545">
                  <a:moveTo>
                    <a:pt x="0" y="0"/>
                  </a:moveTo>
                  <a:lnTo>
                    <a:pt x="2963418" y="0"/>
                  </a:lnTo>
                </a:path>
              </a:pathLst>
            </a:custGeom>
            <a:noFill/>
            <a:ln w="1295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09" name="object 13">
              <a:extLst>
                <a:ext uri="{FF2B5EF4-FFF2-40B4-BE49-F238E27FC236}">
                  <a16:creationId xmlns:a16="http://schemas.microsoft.com/office/drawing/2014/main" id="{98591913-19A9-4674-AF89-6F98851B9FE2}"/>
                </a:ext>
              </a:extLst>
            </p:cNvPr>
            <p:cNvSpPr>
              <a:spLocks/>
            </p:cNvSpPr>
            <p:nvPr/>
          </p:nvSpPr>
          <p:spPr bwMode="auto">
            <a:xfrm>
              <a:off x="833680" y="4203953"/>
              <a:ext cx="0" cy="2291080"/>
            </a:xfrm>
            <a:custGeom>
              <a:avLst/>
              <a:gdLst>
                <a:gd name="T0" fmla="*/ 0 h 2291079"/>
                <a:gd name="T1" fmla="*/ 2290573 h 2291079"/>
                <a:gd name="T2" fmla="*/ 0 60000 65536"/>
                <a:gd name="T3" fmla="*/ 0 60000 65536"/>
              </a:gdLst>
              <a:ahLst/>
              <a:cxnLst>
                <a:cxn ang="T2">
                  <a:pos x="0" y="T0"/>
                </a:cxn>
                <a:cxn ang="T3">
                  <a:pos x="0" y="T1"/>
                </a:cxn>
              </a:cxnLst>
              <a:rect l="0" t="0" r="r" b="b"/>
              <a:pathLst>
                <a:path h="2291079">
                  <a:moveTo>
                    <a:pt x="0" y="0"/>
                  </a:moveTo>
                  <a:lnTo>
                    <a:pt x="0" y="2290572"/>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10" name="object 14">
              <a:extLst>
                <a:ext uri="{FF2B5EF4-FFF2-40B4-BE49-F238E27FC236}">
                  <a16:creationId xmlns:a16="http://schemas.microsoft.com/office/drawing/2014/main" id="{FD0E27FF-A18A-499B-A775-213229CB6BA0}"/>
                </a:ext>
              </a:extLst>
            </p:cNvPr>
            <p:cNvSpPr>
              <a:spLocks/>
            </p:cNvSpPr>
            <p:nvPr/>
          </p:nvSpPr>
          <p:spPr bwMode="auto">
            <a:xfrm>
              <a:off x="1546531" y="4210050"/>
              <a:ext cx="0" cy="2278380"/>
            </a:xfrm>
            <a:custGeom>
              <a:avLst/>
              <a:gdLst>
                <a:gd name="T0" fmla="*/ 0 h 2278379"/>
                <a:gd name="T1" fmla="*/ 2278380 h 2278379"/>
                <a:gd name="T2" fmla="*/ 0 60000 65536"/>
                <a:gd name="T3" fmla="*/ 0 60000 65536"/>
              </a:gdLst>
              <a:ahLst/>
              <a:cxnLst>
                <a:cxn ang="T2">
                  <a:pos x="0" y="T0"/>
                </a:cxn>
                <a:cxn ang="T3">
                  <a:pos x="0" y="T1"/>
                </a:cxn>
              </a:cxnLst>
              <a:rect l="0" t="0" r="r" b="b"/>
              <a:pathLst>
                <a:path h="2278379">
                  <a:moveTo>
                    <a:pt x="0" y="0"/>
                  </a:moveTo>
                  <a:lnTo>
                    <a:pt x="0" y="2278379"/>
                  </a:lnTo>
                </a:path>
              </a:pathLst>
            </a:custGeom>
            <a:noFill/>
            <a:ln w="1295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11" name="object 15">
              <a:extLst>
                <a:ext uri="{FF2B5EF4-FFF2-40B4-BE49-F238E27FC236}">
                  <a16:creationId xmlns:a16="http://schemas.microsoft.com/office/drawing/2014/main" id="{352AC99A-9EB2-4F05-9FC8-27C308413D11}"/>
                </a:ext>
              </a:extLst>
            </p:cNvPr>
            <p:cNvSpPr>
              <a:spLocks/>
            </p:cNvSpPr>
            <p:nvPr/>
          </p:nvSpPr>
          <p:spPr bwMode="auto">
            <a:xfrm>
              <a:off x="3784906" y="4203953"/>
              <a:ext cx="0" cy="2291080"/>
            </a:xfrm>
            <a:custGeom>
              <a:avLst/>
              <a:gdLst>
                <a:gd name="T0" fmla="*/ 0 h 2291079"/>
                <a:gd name="T1" fmla="*/ 2290573 h 2291079"/>
                <a:gd name="T2" fmla="*/ 0 60000 65536"/>
                <a:gd name="T3" fmla="*/ 0 60000 65536"/>
              </a:gdLst>
              <a:ahLst/>
              <a:cxnLst>
                <a:cxn ang="T2">
                  <a:pos x="0" y="T0"/>
                </a:cxn>
                <a:cxn ang="T3">
                  <a:pos x="0" y="T1"/>
                </a:cxn>
              </a:cxnLst>
              <a:rect l="0" t="0" r="r" b="b"/>
              <a:pathLst>
                <a:path h="2291079">
                  <a:moveTo>
                    <a:pt x="0" y="0"/>
                  </a:moveTo>
                  <a:lnTo>
                    <a:pt x="0" y="2290572"/>
                  </a:lnTo>
                </a:path>
              </a:pathLst>
            </a:custGeom>
            <a:noFill/>
            <a:ln w="1219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 name="object 16">
              <a:extLst>
                <a:ext uri="{FF2B5EF4-FFF2-40B4-BE49-F238E27FC236}">
                  <a16:creationId xmlns:a16="http://schemas.microsoft.com/office/drawing/2014/main" id="{AFB24134-F2E7-4820-970E-C645E76C56AF}"/>
                </a:ext>
              </a:extLst>
            </p:cNvPr>
            <p:cNvSpPr txBox="1"/>
            <p:nvPr/>
          </p:nvSpPr>
          <p:spPr>
            <a:xfrm>
              <a:off x="5667010" y="4133550"/>
              <a:ext cx="1851303" cy="1781641"/>
            </a:xfrm>
            <a:prstGeom prst="rect">
              <a:avLst/>
            </a:prstGeom>
          </p:spPr>
          <p:txBody>
            <a:bodyPr lIns="0" tIns="85725" rIns="0" bIns="0">
              <a:spAutoFit/>
            </a:bodyPr>
            <a:lstStyle/>
            <a:p>
              <a:pPr marL="12700">
                <a:spcBef>
                  <a:spcPts val="675"/>
                </a:spcBef>
                <a:defRPr/>
              </a:pPr>
              <a:r>
                <a:rPr sz="2400" b="1" spc="-5" dirty="0">
                  <a:solidFill>
                    <a:srgbClr val="002A54"/>
                  </a:solidFill>
                  <a:latin typeface="Courier New"/>
                  <a:cs typeface="Courier New"/>
                </a:rPr>
                <a:t>0x4000000C</a:t>
              </a:r>
              <a:endParaRPr sz="2400">
                <a:latin typeface="Courier New"/>
                <a:cs typeface="Courier New"/>
              </a:endParaRPr>
            </a:p>
            <a:p>
              <a:pPr marL="12700">
                <a:spcBef>
                  <a:spcPts val="575"/>
                </a:spcBef>
                <a:defRPr/>
              </a:pPr>
              <a:r>
                <a:rPr sz="2400" b="1" spc="-5" dirty="0">
                  <a:solidFill>
                    <a:srgbClr val="002A54"/>
                  </a:solidFill>
                  <a:latin typeface="Courier New"/>
                  <a:cs typeface="Courier New"/>
                </a:rPr>
                <a:t>0x40000008</a:t>
              </a:r>
              <a:endParaRPr sz="2400">
                <a:latin typeface="Courier New"/>
                <a:cs typeface="Courier New"/>
              </a:endParaRPr>
            </a:p>
            <a:p>
              <a:pPr marL="12700">
                <a:spcBef>
                  <a:spcPts val="575"/>
                </a:spcBef>
                <a:defRPr/>
              </a:pPr>
              <a:r>
                <a:rPr sz="2400" b="1" spc="-5" dirty="0">
                  <a:solidFill>
                    <a:srgbClr val="002A54"/>
                  </a:solidFill>
                  <a:latin typeface="Courier New"/>
                  <a:cs typeface="Courier New"/>
                </a:rPr>
                <a:t>0x40000004</a:t>
              </a:r>
              <a:endParaRPr sz="2400">
                <a:latin typeface="Courier New"/>
                <a:cs typeface="Courier New"/>
              </a:endParaRPr>
            </a:p>
            <a:p>
              <a:pPr marL="12700">
                <a:spcBef>
                  <a:spcPts val="580"/>
                </a:spcBef>
                <a:defRPr/>
              </a:pPr>
              <a:r>
                <a:rPr sz="2400" b="1" spc="-5" dirty="0">
                  <a:solidFill>
                    <a:srgbClr val="002A54"/>
                  </a:solidFill>
                  <a:latin typeface="Courier New"/>
                  <a:cs typeface="Courier New"/>
                </a:rPr>
                <a:t>0x40000000</a:t>
              </a:r>
              <a:endParaRPr sz="2400">
                <a:latin typeface="Courier New"/>
                <a:cs typeface="Courier New"/>
              </a:endParaRPr>
            </a:p>
          </p:txBody>
        </p:sp>
        <p:sp>
          <p:nvSpPr>
            <p:cNvPr id="33813" name="object 17">
              <a:extLst>
                <a:ext uri="{FF2B5EF4-FFF2-40B4-BE49-F238E27FC236}">
                  <a16:creationId xmlns:a16="http://schemas.microsoft.com/office/drawing/2014/main" id="{593200A6-3A49-4750-8B3F-C0B1500987AC}"/>
                </a:ext>
              </a:extLst>
            </p:cNvPr>
            <p:cNvSpPr>
              <a:spLocks/>
            </p:cNvSpPr>
            <p:nvPr/>
          </p:nvSpPr>
          <p:spPr bwMode="auto">
            <a:xfrm>
              <a:off x="4360978" y="4210050"/>
              <a:ext cx="1153160" cy="0"/>
            </a:xfrm>
            <a:custGeom>
              <a:avLst/>
              <a:gdLst>
                <a:gd name="T0" fmla="*/ 0 w 1153159"/>
                <a:gd name="T1" fmla="*/ 1152907 w 1153159"/>
                <a:gd name="T2" fmla="*/ 0 60000 65536"/>
                <a:gd name="T3" fmla="*/ 0 60000 65536"/>
              </a:gdLst>
              <a:ahLst/>
              <a:cxnLst>
                <a:cxn ang="T2">
                  <a:pos x="T0" y="0"/>
                </a:cxn>
                <a:cxn ang="T3">
                  <a:pos x="T1" y="0"/>
                </a:cxn>
              </a:cxnLst>
              <a:rect l="0" t="0" r="r" b="b"/>
              <a:pathLst>
                <a:path w="1153159">
                  <a:moveTo>
                    <a:pt x="0" y="0"/>
                  </a:moveTo>
                  <a:lnTo>
                    <a:pt x="1152906" y="0"/>
                  </a:lnTo>
                </a:path>
              </a:pathLst>
            </a:custGeom>
            <a:noFill/>
            <a:ln w="1219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14" name="object 18">
              <a:extLst>
                <a:ext uri="{FF2B5EF4-FFF2-40B4-BE49-F238E27FC236}">
                  <a16:creationId xmlns:a16="http://schemas.microsoft.com/office/drawing/2014/main" id="{A739E882-8316-4278-A293-64C23DAFA5BD}"/>
                </a:ext>
              </a:extLst>
            </p:cNvPr>
            <p:cNvSpPr>
              <a:spLocks/>
            </p:cNvSpPr>
            <p:nvPr/>
          </p:nvSpPr>
          <p:spPr bwMode="auto">
            <a:xfrm>
              <a:off x="4360978" y="6032372"/>
              <a:ext cx="1153160" cy="0"/>
            </a:xfrm>
            <a:custGeom>
              <a:avLst/>
              <a:gdLst>
                <a:gd name="T0" fmla="*/ 0 w 1153159"/>
                <a:gd name="T1" fmla="*/ 1152906 w 1153159"/>
                <a:gd name="T2" fmla="*/ 0 60000 65536"/>
                <a:gd name="T3" fmla="*/ 0 60000 65536"/>
              </a:gdLst>
              <a:ahLst/>
              <a:cxnLst>
                <a:cxn ang="T2">
                  <a:pos x="T0" y="0"/>
                </a:cxn>
                <a:cxn ang="T3">
                  <a:pos x="T1" y="0"/>
                </a:cxn>
              </a:cxnLst>
              <a:rect l="0" t="0" r="r" b="b"/>
              <a:pathLst>
                <a:path w="1153159">
                  <a:moveTo>
                    <a:pt x="0" y="0"/>
                  </a:moveTo>
                  <a:lnTo>
                    <a:pt x="1152905" y="0"/>
                  </a:lnTo>
                </a:path>
              </a:pathLst>
            </a:custGeom>
            <a:noFill/>
            <a:ln w="1295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15" name="object 19">
              <a:extLst>
                <a:ext uri="{FF2B5EF4-FFF2-40B4-BE49-F238E27FC236}">
                  <a16:creationId xmlns:a16="http://schemas.microsoft.com/office/drawing/2014/main" id="{C771A3A9-7942-4325-B7D9-41924E549BA1}"/>
                </a:ext>
              </a:extLst>
            </p:cNvPr>
            <p:cNvSpPr>
              <a:spLocks/>
            </p:cNvSpPr>
            <p:nvPr/>
          </p:nvSpPr>
          <p:spPr bwMode="auto">
            <a:xfrm>
              <a:off x="4360978" y="4210050"/>
              <a:ext cx="0" cy="1823085"/>
            </a:xfrm>
            <a:custGeom>
              <a:avLst/>
              <a:gdLst>
                <a:gd name="T0" fmla="*/ 0 h 1823085"/>
                <a:gd name="T1" fmla="*/ 1822703 h 1823085"/>
                <a:gd name="T2" fmla="*/ 0 60000 65536"/>
                <a:gd name="T3" fmla="*/ 0 60000 65536"/>
              </a:gdLst>
              <a:ahLst/>
              <a:cxnLst>
                <a:cxn ang="T2">
                  <a:pos x="0" y="T0"/>
                </a:cxn>
                <a:cxn ang="T3">
                  <a:pos x="0" y="T1"/>
                </a:cxn>
              </a:cxnLst>
              <a:rect l="0" t="0" r="r" b="b"/>
              <a:pathLst>
                <a:path h="1823085">
                  <a:moveTo>
                    <a:pt x="0" y="0"/>
                  </a:moveTo>
                  <a:lnTo>
                    <a:pt x="0" y="1822703"/>
                  </a:lnTo>
                </a:path>
              </a:pathLst>
            </a:custGeom>
            <a:noFill/>
            <a:ln w="1219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16" name="object 20">
              <a:extLst>
                <a:ext uri="{FF2B5EF4-FFF2-40B4-BE49-F238E27FC236}">
                  <a16:creationId xmlns:a16="http://schemas.microsoft.com/office/drawing/2014/main" id="{E069961B-E4E5-4A13-B85E-2CD350C2796D}"/>
                </a:ext>
              </a:extLst>
            </p:cNvPr>
            <p:cNvSpPr>
              <a:spLocks/>
            </p:cNvSpPr>
            <p:nvPr/>
          </p:nvSpPr>
          <p:spPr bwMode="auto">
            <a:xfrm>
              <a:off x="5513503" y="4210050"/>
              <a:ext cx="0" cy="1823085"/>
            </a:xfrm>
            <a:custGeom>
              <a:avLst/>
              <a:gdLst>
                <a:gd name="T0" fmla="*/ 0 h 1823085"/>
                <a:gd name="T1" fmla="*/ 1822703 h 1823085"/>
                <a:gd name="T2" fmla="*/ 0 60000 65536"/>
                <a:gd name="T3" fmla="*/ 0 60000 65536"/>
              </a:gdLst>
              <a:ahLst/>
              <a:cxnLst>
                <a:cxn ang="T2">
                  <a:pos x="0" y="T0"/>
                </a:cxn>
                <a:cxn ang="T3">
                  <a:pos x="0" y="T1"/>
                </a:cxn>
              </a:cxnLst>
              <a:rect l="0" t="0" r="r" b="b"/>
              <a:pathLst>
                <a:path h="1823085">
                  <a:moveTo>
                    <a:pt x="0" y="0"/>
                  </a:moveTo>
                  <a:lnTo>
                    <a:pt x="0" y="1822703"/>
                  </a:lnTo>
                </a:path>
              </a:pathLst>
            </a:custGeom>
            <a:noFill/>
            <a:ln w="12953">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17" name="object 21">
              <a:extLst>
                <a:ext uri="{FF2B5EF4-FFF2-40B4-BE49-F238E27FC236}">
                  <a16:creationId xmlns:a16="http://schemas.microsoft.com/office/drawing/2014/main" id="{E084328D-045B-48BA-AA7A-2D106B5A97AA}"/>
                </a:ext>
              </a:extLst>
            </p:cNvPr>
            <p:cNvSpPr>
              <a:spLocks/>
            </p:cNvSpPr>
            <p:nvPr/>
          </p:nvSpPr>
          <p:spPr bwMode="auto">
            <a:xfrm>
              <a:off x="4360978" y="4665726"/>
              <a:ext cx="1153160" cy="0"/>
            </a:xfrm>
            <a:custGeom>
              <a:avLst/>
              <a:gdLst>
                <a:gd name="T0" fmla="*/ 0 w 1153159"/>
                <a:gd name="T1" fmla="*/ 1152907 w 1153159"/>
                <a:gd name="T2" fmla="*/ 0 60000 65536"/>
                <a:gd name="T3" fmla="*/ 0 60000 65536"/>
              </a:gdLst>
              <a:ahLst/>
              <a:cxnLst>
                <a:cxn ang="T2">
                  <a:pos x="T0" y="0"/>
                </a:cxn>
                <a:cxn ang="T3">
                  <a:pos x="T1" y="0"/>
                </a:cxn>
              </a:cxnLst>
              <a:rect l="0" t="0" r="r" b="b"/>
              <a:pathLst>
                <a:path w="1153159">
                  <a:moveTo>
                    <a:pt x="0" y="0"/>
                  </a:moveTo>
                  <a:lnTo>
                    <a:pt x="1152906"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18" name="object 22">
              <a:extLst>
                <a:ext uri="{FF2B5EF4-FFF2-40B4-BE49-F238E27FC236}">
                  <a16:creationId xmlns:a16="http://schemas.microsoft.com/office/drawing/2014/main" id="{A912753C-C1AD-477B-A0FF-F5007B8C8CFD}"/>
                </a:ext>
              </a:extLst>
            </p:cNvPr>
            <p:cNvSpPr>
              <a:spLocks/>
            </p:cNvSpPr>
            <p:nvPr/>
          </p:nvSpPr>
          <p:spPr bwMode="auto">
            <a:xfrm>
              <a:off x="4360978" y="5121402"/>
              <a:ext cx="1153160" cy="0"/>
            </a:xfrm>
            <a:custGeom>
              <a:avLst/>
              <a:gdLst>
                <a:gd name="T0" fmla="*/ 0 w 1153159"/>
                <a:gd name="T1" fmla="*/ 1152907 w 1153159"/>
                <a:gd name="T2" fmla="*/ 0 60000 65536"/>
                <a:gd name="T3" fmla="*/ 0 60000 65536"/>
              </a:gdLst>
              <a:ahLst/>
              <a:cxnLst>
                <a:cxn ang="T2">
                  <a:pos x="T0" y="0"/>
                </a:cxn>
                <a:cxn ang="T3">
                  <a:pos x="T1" y="0"/>
                </a:cxn>
              </a:cxnLst>
              <a:rect l="0" t="0" r="r" b="b"/>
              <a:pathLst>
                <a:path w="1153159">
                  <a:moveTo>
                    <a:pt x="0" y="0"/>
                  </a:moveTo>
                  <a:lnTo>
                    <a:pt x="1152906"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19" name="object 23">
              <a:extLst>
                <a:ext uri="{FF2B5EF4-FFF2-40B4-BE49-F238E27FC236}">
                  <a16:creationId xmlns:a16="http://schemas.microsoft.com/office/drawing/2014/main" id="{71EBEE65-D14F-4A07-8BFF-9CD51377FF2C}"/>
                </a:ext>
              </a:extLst>
            </p:cNvPr>
            <p:cNvSpPr>
              <a:spLocks/>
            </p:cNvSpPr>
            <p:nvPr/>
          </p:nvSpPr>
          <p:spPr bwMode="auto">
            <a:xfrm>
              <a:off x="4360978" y="5577078"/>
              <a:ext cx="1153160" cy="0"/>
            </a:xfrm>
            <a:custGeom>
              <a:avLst/>
              <a:gdLst>
                <a:gd name="T0" fmla="*/ 0 w 1153159"/>
                <a:gd name="T1" fmla="*/ 1152907 w 1153159"/>
                <a:gd name="T2" fmla="*/ 0 60000 65536"/>
                <a:gd name="T3" fmla="*/ 0 60000 65536"/>
              </a:gdLst>
              <a:ahLst/>
              <a:cxnLst>
                <a:cxn ang="T2">
                  <a:pos x="T0" y="0"/>
                </a:cxn>
                <a:cxn ang="T3">
                  <a:pos x="T1" y="0"/>
                </a:cxn>
              </a:cxnLst>
              <a:rect l="0" t="0" r="r" b="b"/>
              <a:pathLst>
                <a:path w="1153159">
                  <a:moveTo>
                    <a:pt x="0" y="0"/>
                  </a:moveTo>
                  <a:lnTo>
                    <a:pt x="1152906" y="0"/>
                  </a:lnTo>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7" name="object 24">
              <a:extLst>
                <a:ext uri="{FF2B5EF4-FFF2-40B4-BE49-F238E27FC236}">
                  <a16:creationId xmlns:a16="http://schemas.microsoft.com/office/drawing/2014/main" id="{F8E4F7A4-0E75-4684-8C7C-5DA4AB80F975}"/>
                </a:ext>
              </a:extLst>
            </p:cNvPr>
            <p:cNvSpPr txBox="1"/>
            <p:nvPr/>
          </p:nvSpPr>
          <p:spPr>
            <a:xfrm>
              <a:off x="2053318" y="6583704"/>
              <a:ext cx="3675614" cy="390627"/>
            </a:xfrm>
            <a:prstGeom prst="rect">
              <a:avLst/>
            </a:prstGeom>
          </p:spPr>
          <p:txBody>
            <a:bodyPr lIns="0" tIns="12700" rIns="0" bIns="0">
              <a:spAutoFit/>
            </a:bodyPr>
            <a:lstStyle/>
            <a:p>
              <a:pPr marL="12700">
                <a:spcBef>
                  <a:spcPts val="100"/>
                </a:spcBef>
                <a:tabLst>
                  <a:tab pos="1289685" algn="l"/>
                </a:tabLst>
                <a:defRPr/>
              </a:pPr>
              <a:r>
                <a:rPr sz="2400" b="1" spc="-5" dirty="0">
                  <a:solidFill>
                    <a:srgbClr val="0000FF"/>
                  </a:solidFill>
                  <a:latin typeface="Courier New"/>
                  <a:cs typeface="Courier New"/>
                </a:rPr>
                <a:t>LDMI</a:t>
              </a:r>
              <a:r>
                <a:rPr sz="2400" b="1" dirty="0">
                  <a:solidFill>
                    <a:srgbClr val="0000FF"/>
                  </a:solidFill>
                  <a:latin typeface="Courier New"/>
                  <a:cs typeface="Courier New"/>
                </a:rPr>
                <a:t>A	</a:t>
              </a:r>
              <a:r>
                <a:rPr sz="2400" b="1" spc="-5" dirty="0">
                  <a:solidFill>
                    <a:srgbClr val="0000FF"/>
                  </a:solidFill>
                  <a:latin typeface="Courier New"/>
                  <a:cs typeface="Courier New"/>
                </a:rPr>
                <a:t>R1,{R2-R4,R6}</a:t>
              </a:r>
              <a:endParaRPr sz="2400">
                <a:latin typeface="Courier New"/>
                <a:cs typeface="Courier New"/>
              </a:endParaRPr>
            </a:p>
          </p:txBody>
        </p:sp>
        <p:sp>
          <p:nvSpPr>
            <p:cNvPr id="33821" name="object 25">
              <a:extLst>
                <a:ext uri="{FF2B5EF4-FFF2-40B4-BE49-F238E27FC236}">
                  <a16:creationId xmlns:a16="http://schemas.microsoft.com/office/drawing/2014/main" id="{E8E20B39-90E4-40D1-AAEF-DD59F9B8A886}"/>
                </a:ext>
              </a:extLst>
            </p:cNvPr>
            <p:cNvSpPr>
              <a:spLocks/>
            </p:cNvSpPr>
            <p:nvPr/>
          </p:nvSpPr>
          <p:spPr bwMode="auto">
            <a:xfrm>
              <a:off x="1553008" y="5577078"/>
              <a:ext cx="2232025" cy="455930"/>
            </a:xfrm>
            <a:custGeom>
              <a:avLst/>
              <a:gdLst>
                <a:gd name="T0" fmla="*/ 0 w 2232025"/>
                <a:gd name="T1" fmla="*/ 0 h 455929"/>
                <a:gd name="T2" fmla="*/ 0 w 2232025"/>
                <a:gd name="T3" fmla="*/ 455676 h 455929"/>
                <a:gd name="T4" fmla="*/ 2231898 w 2232025"/>
                <a:gd name="T5" fmla="*/ 455676 h 455929"/>
                <a:gd name="T6" fmla="*/ 2231898 w 2232025"/>
                <a:gd name="T7" fmla="*/ 0 h 455929"/>
                <a:gd name="T8" fmla="*/ 0 w 2232025"/>
                <a:gd name="T9" fmla="*/ 0 h 4559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2025" h="455929">
                  <a:moveTo>
                    <a:pt x="0" y="0"/>
                  </a:moveTo>
                  <a:lnTo>
                    <a:pt x="0" y="455675"/>
                  </a:lnTo>
                  <a:lnTo>
                    <a:pt x="2231898" y="455675"/>
                  </a:lnTo>
                  <a:lnTo>
                    <a:pt x="22318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22" name="object 26">
              <a:extLst>
                <a:ext uri="{FF2B5EF4-FFF2-40B4-BE49-F238E27FC236}">
                  <a16:creationId xmlns:a16="http://schemas.microsoft.com/office/drawing/2014/main" id="{EBB1FB70-1CC1-4FD8-A8D3-CD16A481E515}"/>
                </a:ext>
              </a:extLst>
            </p:cNvPr>
            <p:cNvSpPr>
              <a:spLocks/>
            </p:cNvSpPr>
            <p:nvPr/>
          </p:nvSpPr>
          <p:spPr bwMode="auto">
            <a:xfrm>
              <a:off x="1553008" y="5121402"/>
              <a:ext cx="2232025" cy="455930"/>
            </a:xfrm>
            <a:custGeom>
              <a:avLst/>
              <a:gdLst>
                <a:gd name="T0" fmla="*/ 0 w 2232025"/>
                <a:gd name="T1" fmla="*/ 0 h 455929"/>
                <a:gd name="T2" fmla="*/ 0 w 2232025"/>
                <a:gd name="T3" fmla="*/ 455676 h 455929"/>
                <a:gd name="T4" fmla="*/ 2231898 w 2232025"/>
                <a:gd name="T5" fmla="*/ 455676 h 455929"/>
                <a:gd name="T6" fmla="*/ 2231898 w 2232025"/>
                <a:gd name="T7" fmla="*/ 0 h 455929"/>
                <a:gd name="T8" fmla="*/ 0 w 2232025"/>
                <a:gd name="T9" fmla="*/ 0 h 4559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2025" h="455929">
                  <a:moveTo>
                    <a:pt x="0" y="0"/>
                  </a:moveTo>
                  <a:lnTo>
                    <a:pt x="0" y="455675"/>
                  </a:lnTo>
                  <a:lnTo>
                    <a:pt x="2231898" y="455675"/>
                  </a:lnTo>
                  <a:lnTo>
                    <a:pt x="22318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0" name="object 27">
              <a:extLst>
                <a:ext uri="{FF2B5EF4-FFF2-40B4-BE49-F238E27FC236}">
                  <a16:creationId xmlns:a16="http://schemas.microsoft.com/office/drawing/2014/main" id="{23497133-8982-415D-A47A-BAAF4A8844C9}"/>
                </a:ext>
              </a:extLst>
            </p:cNvPr>
            <p:cNvSpPr txBox="1"/>
            <p:nvPr/>
          </p:nvSpPr>
          <p:spPr>
            <a:xfrm>
              <a:off x="840286" y="5118057"/>
              <a:ext cx="4674301" cy="392216"/>
            </a:xfrm>
            <a:prstGeom prst="rect">
              <a:avLst/>
            </a:prstGeom>
          </p:spPr>
          <p:txBody>
            <a:bodyPr lIns="0" tIns="12700" rIns="0" bIns="0">
              <a:spAutoFit/>
            </a:bodyPr>
            <a:lstStyle/>
            <a:p>
              <a:pPr marL="166370">
                <a:spcBef>
                  <a:spcPts val="100"/>
                </a:spcBef>
                <a:tabLst>
                  <a:tab pos="1463675" algn="l"/>
                  <a:tab pos="3731895" algn="l"/>
                </a:tabLst>
                <a:defRPr/>
              </a:pPr>
              <a:r>
                <a:rPr sz="2400" b="1" spc="-5" dirty="0">
                  <a:solidFill>
                    <a:srgbClr val="002A54"/>
                  </a:solidFill>
                  <a:latin typeface="Courier New"/>
                  <a:cs typeface="Courier New"/>
                </a:rPr>
                <a:t>R3	</a:t>
              </a:r>
              <a:r>
                <a:rPr sz="2400" b="1" spc="-5" dirty="0">
                  <a:solidFill>
                    <a:srgbClr val="FF0000"/>
                  </a:solidFill>
                  <a:latin typeface="Courier New"/>
                  <a:cs typeface="Courier New"/>
                </a:rPr>
                <a:t>0x02	</a:t>
              </a:r>
              <a:r>
                <a:rPr sz="2400" b="1" spc="-5" dirty="0">
                  <a:solidFill>
                    <a:srgbClr val="002A54"/>
                  </a:solidFill>
                  <a:latin typeface="Courier New"/>
                  <a:cs typeface="Courier New"/>
                </a:rPr>
                <a:t>0x02</a:t>
              </a:r>
              <a:endParaRPr sz="2400" dirty="0">
                <a:latin typeface="Courier New"/>
                <a:cs typeface="Courier New"/>
              </a:endParaRPr>
            </a:p>
          </p:txBody>
        </p:sp>
        <p:sp>
          <p:nvSpPr>
            <p:cNvPr id="33824" name="object 28">
              <a:extLst>
                <a:ext uri="{FF2B5EF4-FFF2-40B4-BE49-F238E27FC236}">
                  <a16:creationId xmlns:a16="http://schemas.microsoft.com/office/drawing/2014/main" id="{728E391A-C04C-4B4E-AEC8-F15476AE0E4F}"/>
                </a:ext>
              </a:extLst>
            </p:cNvPr>
            <p:cNvSpPr>
              <a:spLocks/>
            </p:cNvSpPr>
            <p:nvPr/>
          </p:nvSpPr>
          <p:spPr bwMode="auto">
            <a:xfrm>
              <a:off x="1553008" y="4665726"/>
              <a:ext cx="2232025" cy="455930"/>
            </a:xfrm>
            <a:custGeom>
              <a:avLst/>
              <a:gdLst>
                <a:gd name="T0" fmla="*/ 0 w 2232025"/>
                <a:gd name="T1" fmla="*/ 0 h 455929"/>
                <a:gd name="T2" fmla="*/ 0 w 2232025"/>
                <a:gd name="T3" fmla="*/ 455676 h 455929"/>
                <a:gd name="T4" fmla="*/ 2231898 w 2232025"/>
                <a:gd name="T5" fmla="*/ 455676 h 455929"/>
                <a:gd name="T6" fmla="*/ 2231898 w 2232025"/>
                <a:gd name="T7" fmla="*/ 0 h 455929"/>
                <a:gd name="T8" fmla="*/ 0 w 2232025"/>
                <a:gd name="T9" fmla="*/ 0 h 4559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2025" h="455929">
                  <a:moveTo>
                    <a:pt x="0" y="0"/>
                  </a:moveTo>
                  <a:lnTo>
                    <a:pt x="0" y="455675"/>
                  </a:lnTo>
                  <a:lnTo>
                    <a:pt x="2231898" y="455675"/>
                  </a:lnTo>
                  <a:lnTo>
                    <a:pt x="22318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2" name="object 29">
              <a:extLst>
                <a:ext uri="{FF2B5EF4-FFF2-40B4-BE49-F238E27FC236}">
                  <a16:creationId xmlns:a16="http://schemas.microsoft.com/office/drawing/2014/main" id="{99A84ABF-43F1-4C5E-9825-F1E0C687C17D}"/>
                </a:ext>
              </a:extLst>
            </p:cNvPr>
            <p:cNvSpPr txBox="1"/>
            <p:nvPr/>
          </p:nvSpPr>
          <p:spPr>
            <a:xfrm>
              <a:off x="840286" y="4662326"/>
              <a:ext cx="4674301" cy="392215"/>
            </a:xfrm>
            <a:prstGeom prst="rect">
              <a:avLst/>
            </a:prstGeom>
          </p:spPr>
          <p:txBody>
            <a:bodyPr lIns="0" tIns="12700" rIns="0" bIns="0">
              <a:spAutoFit/>
            </a:bodyPr>
            <a:lstStyle/>
            <a:p>
              <a:pPr marL="166370">
                <a:spcBef>
                  <a:spcPts val="100"/>
                </a:spcBef>
                <a:tabLst>
                  <a:tab pos="1463675" algn="l"/>
                  <a:tab pos="3731895" algn="l"/>
                </a:tabLst>
                <a:defRPr/>
              </a:pPr>
              <a:r>
                <a:rPr sz="2400" b="1" spc="-5" dirty="0">
                  <a:solidFill>
                    <a:srgbClr val="002A54"/>
                  </a:solidFill>
                  <a:latin typeface="Courier New"/>
                  <a:cs typeface="Courier New"/>
                </a:rPr>
                <a:t>R4	</a:t>
              </a:r>
              <a:r>
                <a:rPr sz="2400" b="1" spc="-5" dirty="0">
                  <a:solidFill>
                    <a:srgbClr val="FF0000"/>
                  </a:solidFill>
                  <a:latin typeface="Courier New"/>
                  <a:cs typeface="Courier New"/>
                </a:rPr>
                <a:t>0x03	</a:t>
              </a:r>
              <a:r>
                <a:rPr sz="2400" b="1" spc="-5" dirty="0">
                  <a:solidFill>
                    <a:srgbClr val="002A54"/>
                  </a:solidFill>
                  <a:latin typeface="Courier New"/>
                  <a:cs typeface="Courier New"/>
                </a:rPr>
                <a:t>0x03</a:t>
              </a:r>
              <a:endParaRPr sz="2400">
                <a:latin typeface="Courier New"/>
                <a:cs typeface="Courier New"/>
              </a:endParaRPr>
            </a:p>
          </p:txBody>
        </p:sp>
        <p:sp>
          <p:nvSpPr>
            <p:cNvPr id="33826" name="object 30">
              <a:extLst>
                <a:ext uri="{FF2B5EF4-FFF2-40B4-BE49-F238E27FC236}">
                  <a16:creationId xmlns:a16="http://schemas.microsoft.com/office/drawing/2014/main" id="{A8FBD355-F1F6-41EF-A2FB-E30A473DA7B2}"/>
                </a:ext>
              </a:extLst>
            </p:cNvPr>
            <p:cNvSpPr>
              <a:spLocks/>
            </p:cNvSpPr>
            <p:nvPr/>
          </p:nvSpPr>
          <p:spPr bwMode="auto">
            <a:xfrm>
              <a:off x="1553008" y="4210050"/>
              <a:ext cx="2232025" cy="455930"/>
            </a:xfrm>
            <a:custGeom>
              <a:avLst/>
              <a:gdLst>
                <a:gd name="T0" fmla="*/ 0 w 2232025"/>
                <a:gd name="T1" fmla="*/ 0 h 455929"/>
                <a:gd name="T2" fmla="*/ 0 w 2232025"/>
                <a:gd name="T3" fmla="*/ 455676 h 455929"/>
                <a:gd name="T4" fmla="*/ 2231898 w 2232025"/>
                <a:gd name="T5" fmla="*/ 455676 h 455929"/>
                <a:gd name="T6" fmla="*/ 2231898 w 2232025"/>
                <a:gd name="T7" fmla="*/ 0 h 455929"/>
                <a:gd name="T8" fmla="*/ 0 w 2232025"/>
                <a:gd name="T9" fmla="*/ 0 h 4559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2025" h="455929">
                  <a:moveTo>
                    <a:pt x="0" y="0"/>
                  </a:moveTo>
                  <a:lnTo>
                    <a:pt x="0" y="455675"/>
                  </a:lnTo>
                  <a:lnTo>
                    <a:pt x="2231898" y="455675"/>
                  </a:lnTo>
                  <a:lnTo>
                    <a:pt x="22318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4" name="object 31">
              <a:extLst>
                <a:ext uri="{FF2B5EF4-FFF2-40B4-BE49-F238E27FC236}">
                  <a16:creationId xmlns:a16="http://schemas.microsoft.com/office/drawing/2014/main" id="{3342765D-D49E-41E1-8BB2-C751489BA1CB}"/>
                </a:ext>
              </a:extLst>
            </p:cNvPr>
            <p:cNvSpPr txBox="1"/>
            <p:nvPr/>
          </p:nvSpPr>
          <p:spPr>
            <a:xfrm>
              <a:off x="840286" y="4206594"/>
              <a:ext cx="4674301" cy="392216"/>
            </a:xfrm>
            <a:prstGeom prst="rect">
              <a:avLst/>
            </a:prstGeom>
          </p:spPr>
          <p:txBody>
            <a:bodyPr lIns="0" tIns="12700" rIns="0" bIns="0">
              <a:spAutoFit/>
            </a:bodyPr>
            <a:lstStyle/>
            <a:p>
              <a:pPr marL="166370">
                <a:spcBef>
                  <a:spcPts val="100"/>
                </a:spcBef>
                <a:tabLst>
                  <a:tab pos="1463675" algn="l"/>
                  <a:tab pos="3731895" algn="l"/>
                </a:tabLst>
                <a:defRPr/>
              </a:pPr>
              <a:r>
                <a:rPr sz="2400" b="1" spc="-5" dirty="0">
                  <a:solidFill>
                    <a:srgbClr val="002A54"/>
                  </a:solidFill>
                  <a:latin typeface="Courier New"/>
                  <a:cs typeface="Courier New"/>
                </a:rPr>
                <a:t>R6	</a:t>
              </a:r>
              <a:r>
                <a:rPr sz="2400" b="1" spc="-5" dirty="0">
                  <a:solidFill>
                    <a:srgbClr val="FF0000"/>
                  </a:solidFill>
                  <a:latin typeface="Courier New"/>
                  <a:cs typeface="Courier New"/>
                </a:rPr>
                <a:t>0x04	</a:t>
              </a:r>
              <a:r>
                <a:rPr sz="2400" b="1" spc="-5" dirty="0">
                  <a:solidFill>
                    <a:srgbClr val="002A54"/>
                  </a:solidFill>
                  <a:latin typeface="Courier New"/>
                  <a:cs typeface="Courier New"/>
                </a:rPr>
                <a:t>0x04</a:t>
              </a:r>
              <a:endParaRPr sz="2400" dirty="0">
                <a:latin typeface="Courier New"/>
                <a:cs typeface="Courier New"/>
              </a:endParaRPr>
            </a:p>
          </p:txBody>
        </p:sp>
        <p:sp>
          <p:nvSpPr>
            <p:cNvPr id="33828" name="object 32">
              <a:extLst>
                <a:ext uri="{FF2B5EF4-FFF2-40B4-BE49-F238E27FC236}">
                  <a16:creationId xmlns:a16="http://schemas.microsoft.com/office/drawing/2014/main" id="{2AB7D4EB-6513-43AC-8F34-0E562959F94C}"/>
                </a:ext>
              </a:extLst>
            </p:cNvPr>
            <p:cNvSpPr>
              <a:spLocks/>
            </p:cNvSpPr>
            <p:nvPr/>
          </p:nvSpPr>
          <p:spPr bwMode="auto">
            <a:xfrm>
              <a:off x="1546150" y="4203953"/>
              <a:ext cx="2245360" cy="12700"/>
            </a:xfrm>
            <a:custGeom>
              <a:avLst/>
              <a:gdLst>
                <a:gd name="T0" fmla="*/ 0 w 2245360"/>
                <a:gd name="T1" fmla="*/ 12191 h 12700"/>
                <a:gd name="T2" fmla="*/ 2244851 w 2245360"/>
                <a:gd name="T3" fmla="*/ 12191 h 12700"/>
                <a:gd name="T4" fmla="*/ 2244851 w 2245360"/>
                <a:gd name="T5" fmla="*/ 0 h 12700"/>
                <a:gd name="T6" fmla="*/ 0 w 2245360"/>
                <a:gd name="T7" fmla="*/ 0 h 12700"/>
                <a:gd name="T8" fmla="*/ 0 w 2245360"/>
                <a:gd name="T9" fmla="*/ 12191 h 12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5360" h="12700">
                  <a:moveTo>
                    <a:pt x="0" y="12191"/>
                  </a:moveTo>
                  <a:lnTo>
                    <a:pt x="2244851" y="12191"/>
                  </a:lnTo>
                  <a:lnTo>
                    <a:pt x="2244851" y="0"/>
                  </a:lnTo>
                  <a:lnTo>
                    <a:pt x="0" y="0"/>
                  </a:lnTo>
                  <a:lnTo>
                    <a:pt x="0" y="12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29" name="object 33">
              <a:extLst>
                <a:ext uri="{FF2B5EF4-FFF2-40B4-BE49-F238E27FC236}">
                  <a16:creationId xmlns:a16="http://schemas.microsoft.com/office/drawing/2014/main" id="{C5A3E6D6-E5AC-4697-BE56-1EE8965CB4B5}"/>
                </a:ext>
              </a:extLst>
            </p:cNvPr>
            <p:cNvSpPr>
              <a:spLocks/>
            </p:cNvSpPr>
            <p:nvPr/>
          </p:nvSpPr>
          <p:spPr bwMode="auto">
            <a:xfrm>
              <a:off x="1553008" y="4659629"/>
              <a:ext cx="2232025" cy="12700"/>
            </a:xfrm>
            <a:custGeom>
              <a:avLst/>
              <a:gdLst>
                <a:gd name="T0" fmla="*/ 0 w 2232025"/>
                <a:gd name="T1" fmla="*/ 12192 h 12700"/>
                <a:gd name="T2" fmla="*/ 2231898 w 2232025"/>
                <a:gd name="T3" fmla="*/ 12192 h 12700"/>
                <a:gd name="T4" fmla="*/ 2231898 w 2232025"/>
                <a:gd name="T5" fmla="*/ 0 h 12700"/>
                <a:gd name="T6" fmla="*/ 0 w 2232025"/>
                <a:gd name="T7" fmla="*/ 0 h 12700"/>
                <a:gd name="T8" fmla="*/ 0 w 2232025"/>
                <a:gd name="T9" fmla="*/ 12192 h 12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2025" h="12700">
                  <a:moveTo>
                    <a:pt x="0" y="12192"/>
                  </a:moveTo>
                  <a:lnTo>
                    <a:pt x="2231898" y="12192"/>
                  </a:lnTo>
                  <a:lnTo>
                    <a:pt x="2231898" y="0"/>
                  </a:lnTo>
                  <a:lnTo>
                    <a:pt x="0" y="0"/>
                  </a:lnTo>
                  <a:lnTo>
                    <a:pt x="0" y="12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30" name="object 34">
              <a:extLst>
                <a:ext uri="{FF2B5EF4-FFF2-40B4-BE49-F238E27FC236}">
                  <a16:creationId xmlns:a16="http://schemas.microsoft.com/office/drawing/2014/main" id="{7706C546-E675-4E06-85CD-3E3BD79340C7}"/>
                </a:ext>
              </a:extLst>
            </p:cNvPr>
            <p:cNvSpPr>
              <a:spLocks/>
            </p:cNvSpPr>
            <p:nvPr/>
          </p:nvSpPr>
          <p:spPr bwMode="auto">
            <a:xfrm>
              <a:off x="1553008" y="5115305"/>
              <a:ext cx="2232025" cy="12700"/>
            </a:xfrm>
            <a:custGeom>
              <a:avLst/>
              <a:gdLst>
                <a:gd name="T0" fmla="*/ 0 w 2232025"/>
                <a:gd name="T1" fmla="*/ 12192 h 12700"/>
                <a:gd name="T2" fmla="*/ 2231898 w 2232025"/>
                <a:gd name="T3" fmla="*/ 12192 h 12700"/>
                <a:gd name="T4" fmla="*/ 2231898 w 2232025"/>
                <a:gd name="T5" fmla="*/ 0 h 12700"/>
                <a:gd name="T6" fmla="*/ 0 w 2232025"/>
                <a:gd name="T7" fmla="*/ 0 h 12700"/>
                <a:gd name="T8" fmla="*/ 0 w 2232025"/>
                <a:gd name="T9" fmla="*/ 12192 h 12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2025" h="12700">
                  <a:moveTo>
                    <a:pt x="0" y="12192"/>
                  </a:moveTo>
                  <a:lnTo>
                    <a:pt x="2231898" y="12192"/>
                  </a:lnTo>
                  <a:lnTo>
                    <a:pt x="2231898" y="0"/>
                  </a:lnTo>
                  <a:lnTo>
                    <a:pt x="0" y="0"/>
                  </a:lnTo>
                  <a:lnTo>
                    <a:pt x="0" y="12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31" name="object 35">
              <a:extLst>
                <a:ext uri="{FF2B5EF4-FFF2-40B4-BE49-F238E27FC236}">
                  <a16:creationId xmlns:a16="http://schemas.microsoft.com/office/drawing/2014/main" id="{88859F84-11B0-4922-AFF2-2E175842C6C4}"/>
                </a:ext>
              </a:extLst>
            </p:cNvPr>
            <p:cNvSpPr>
              <a:spLocks/>
            </p:cNvSpPr>
            <p:nvPr/>
          </p:nvSpPr>
          <p:spPr bwMode="auto">
            <a:xfrm>
              <a:off x="1553008" y="5570982"/>
              <a:ext cx="2232025" cy="12700"/>
            </a:xfrm>
            <a:custGeom>
              <a:avLst/>
              <a:gdLst>
                <a:gd name="T0" fmla="*/ 0 w 2232025"/>
                <a:gd name="T1" fmla="*/ 12192 h 12700"/>
                <a:gd name="T2" fmla="*/ 2231898 w 2232025"/>
                <a:gd name="T3" fmla="*/ 12192 h 12700"/>
                <a:gd name="T4" fmla="*/ 2231898 w 2232025"/>
                <a:gd name="T5" fmla="*/ 0 h 12700"/>
                <a:gd name="T6" fmla="*/ 0 w 2232025"/>
                <a:gd name="T7" fmla="*/ 0 h 12700"/>
                <a:gd name="T8" fmla="*/ 0 w 2232025"/>
                <a:gd name="T9" fmla="*/ 12192 h 12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2025" h="12700">
                  <a:moveTo>
                    <a:pt x="0" y="12192"/>
                  </a:moveTo>
                  <a:lnTo>
                    <a:pt x="2231898" y="12192"/>
                  </a:lnTo>
                  <a:lnTo>
                    <a:pt x="2231898" y="0"/>
                  </a:lnTo>
                  <a:lnTo>
                    <a:pt x="0" y="0"/>
                  </a:lnTo>
                  <a:lnTo>
                    <a:pt x="0" y="121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32" name="object 36">
              <a:extLst>
                <a:ext uri="{FF2B5EF4-FFF2-40B4-BE49-F238E27FC236}">
                  <a16:creationId xmlns:a16="http://schemas.microsoft.com/office/drawing/2014/main" id="{A4617B86-A026-4362-83A7-4EC960DE400F}"/>
                </a:ext>
              </a:extLst>
            </p:cNvPr>
            <p:cNvSpPr>
              <a:spLocks/>
            </p:cNvSpPr>
            <p:nvPr/>
          </p:nvSpPr>
          <p:spPr bwMode="auto">
            <a:xfrm>
              <a:off x="1546150" y="6030848"/>
              <a:ext cx="2245360" cy="0"/>
            </a:xfrm>
            <a:custGeom>
              <a:avLst/>
              <a:gdLst>
                <a:gd name="T0" fmla="*/ 0 w 2245360"/>
                <a:gd name="T1" fmla="*/ 2244852 w 2245360"/>
                <a:gd name="T2" fmla="*/ 0 60000 65536"/>
                <a:gd name="T3" fmla="*/ 0 60000 65536"/>
              </a:gdLst>
              <a:ahLst/>
              <a:cxnLst>
                <a:cxn ang="T2">
                  <a:pos x="T0" y="0"/>
                </a:cxn>
                <a:cxn ang="T3">
                  <a:pos x="T1" y="0"/>
                </a:cxn>
              </a:cxnLst>
              <a:rect l="0" t="0" r="r" b="b"/>
              <a:pathLst>
                <a:path w="2245360">
                  <a:moveTo>
                    <a:pt x="0" y="0"/>
                  </a:moveTo>
                  <a:lnTo>
                    <a:pt x="2244852" y="0"/>
                  </a:lnTo>
                </a:path>
              </a:pathLst>
            </a:custGeom>
            <a:noFill/>
            <a:ln w="990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33" name="object 37">
              <a:extLst>
                <a:ext uri="{FF2B5EF4-FFF2-40B4-BE49-F238E27FC236}">
                  <a16:creationId xmlns:a16="http://schemas.microsoft.com/office/drawing/2014/main" id="{3E1D1957-3387-4664-BEDD-532CA9785C69}"/>
                </a:ext>
              </a:extLst>
            </p:cNvPr>
            <p:cNvSpPr>
              <a:spLocks/>
            </p:cNvSpPr>
            <p:nvPr/>
          </p:nvSpPr>
          <p:spPr bwMode="auto">
            <a:xfrm>
              <a:off x="1552627" y="4203953"/>
              <a:ext cx="0" cy="1835150"/>
            </a:xfrm>
            <a:custGeom>
              <a:avLst/>
              <a:gdLst>
                <a:gd name="T0" fmla="*/ 0 h 1835150"/>
                <a:gd name="T1" fmla="*/ 1834896 h 1835150"/>
                <a:gd name="T2" fmla="*/ 0 60000 65536"/>
                <a:gd name="T3" fmla="*/ 0 60000 65536"/>
              </a:gdLst>
              <a:ahLst/>
              <a:cxnLst>
                <a:cxn ang="T2">
                  <a:pos x="0" y="T0"/>
                </a:cxn>
                <a:cxn ang="T3">
                  <a:pos x="0" y="T1"/>
                </a:cxn>
              </a:cxnLst>
              <a:rect l="0" t="0" r="r" b="b"/>
              <a:pathLst>
                <a:path h="1835150">
                  <a:moveTo>
                    <a:pt x="0" y="0"/>
                  </a:moveTo>
                  <a:lnTo>
                    <a:pt x="0" y="1834896"/>
                  </a:lnTo>
                </a:path>
              </a:pathLst>
            </a:custGeom>
            <a:noFill/>
            <a:ln w="1295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34" name="object 38">
              <a:extLst>
                <a:ext uri="{FF2B5EF4-FFF2-40B4-BE49-F238E27FC236}">
                  <a16:creationId xmlns:a16="http://schemas.microsoft.com/office/drawing/2014/main" id="{2621A8D5-C32D-49ED-B1E2-521D19B22EE5}"/>
                </a:ext>
              </a:extLst>
            </p:cNvPr>
            <p:cNvSpPr>
              <a:spLocks/>
            </p:cNvSpPr>
            <p:nvPr/>
          </p:nvSpPr>
          <p:spPr bwMode="auto">
            <a:xfrm>
              <a:off x="3784906" y="4203953"/>
              <a:ext cx="0" cy="1835150"/>
            </a:xfrm>
            <a:custGeom>
              <a:avLst/>
              <a:gdLst>
                <a:gd name="T0" fmla="*/ 0 h 1835150"/>
                <a:gd name="T1" fmla="*/ 1834896 h 1835150"/>
                <a:gd name="T2" fmla="*/ 0 60000 65536"/>
                <a:gd name="T3" fmla="*/ 0 60000 65536"/>
              </a:gdLst>
              <a:ahLst/>
              <a:cxnLst>
                <a:cxn ang="T2">
                  <a:pos x="0" y="T0"/>
                </a:cxn>
                <a:cxn ang="T3">
                  <a:pos x="0" y="T1"/>
                </a:cxn>
              </a:cxnLst>
              <a:rect l="0" t="0" r="r" b="b"/>
              <a:pathLst>
                <a:path h="1835150">
                  <a:moveTo>
                    <a:pt x="0" y="0"/>
                  </a:moveTo>
                  <a:lnTo>
                    <a:pt x="0" y="1834896"/>
                  </a:lnTo>
                </a:path>
              </a:pathLst>
            </a:custGeom>
            <a:noFill/>
            <a:ln w="12191">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35" name="object 39">
              <a:extLst>
                <a:ext uri="{FF2B5EF4-FFF2-40B4-BE49-F238E27FC236}">
                  <a16:creationId xmlns:a16="http://schemas.microsoft.com/office/drawing/2014/main" id="{9872A01B-1A2D-44E0-B894-1133C2A1469A}"/>
                </a:ext>
              </a:extLst>
            </p:cNvPr>
            <p:cNvSpPr>
              <a:spLocks/>
            </p:cNvSpPr>
            <p:nvPr/>
          </p:nvSpPr>
          <p:spPr bwMode="auto">
            <a:xfrm>
              <a:off x="3566974" y="4394453"/>
              <a:ext cx="866140" cy="76200"/>
            </a:xfrm>
            <a:custGeom>
              <a:avLst/>
              <a:gdLst>
                <a:gd name="T0" fmla="*/ 76200 w 866139"/>
                <a:gd name="T1" fmla="*/ 31242 h 76200"/>
                <a:gd name="T2" fmla="*/ 76200 w 866139"/>
                <a:gd name="T3" fmla="*/ 0 h 76200"/>
                <a:gd name="T4" fmla="*/ 0 w 866139"/>
                <a:gd name="T5" fmla="*/ 38100 h 76200"/>
                <a:gd name="T6" fmla="*/ 64007 w 866139"/>
                <a:gd name="T7" fmla="*/ 70103 h 76200"/>
                <a:gd name="T8" fmla="*/ 64007 w 866139"/>
                <a:gd name="T9" fmla="*/ 31242 h 76200"/>
                <a:gd name="T10" fmla="*/ 76200 w 866139"/>
                <a:gd name="T11" fmla="*/ 31242 h 76200"/>
                <a:gd name="T12" fmla="*/ 865632 w 866139"/>
                <a:gd name="T13" fmla="*/ 44196 h 76200"/>
                <a:gd name="T14" fmla="*/ 865632 w 866139"/>
                <a:gd name="T15" fmla="*/ 31242 h 76200"/>
                <a:gd name="T16" fmla="*/ 64007 w 866139"/>
                <a:gd name="T17" fmla="*/ 31242 h 76200"/>
                <a:gd name="T18" fmla="*/ 64007 w 866139"/>
                <a:gd name="T19" fmla="*/ 44196 h 76200"/>
                <a:gd name="T20" fmla="*/ 865632 w 866139"/>
                <a:gd name="T21" fmla="*/ 44196 h 76200"/>
                <a:gd name="T22" fmla="*/ 76200 w 866139"/>
                <a:gd name="T23" fmla="*/ 76200 h 76200"/>
                <a:gd name="T24" fmla="*/ 76200 w 866139"/>
                <a:gd name="T25" fmla="*/ 44196 h 76200"/>
                <a:gd name="T26" fmla="*/ 64007 w 866139"/>
                <a:gd name="T27" fmla="*/ 44196 h 76200"/>
                <a:gd name="T28" fmla="*/ 64007 w 866139"/>
                <a:gd name="T29" fmla="*/ 70103 h 76200"/>
                <a:gd name="T30" fmla="*/ 76200 w 866139"/>
                <a:gd name="T31" fmla="*/ 76200 h 762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66139" h="76200">
                  <a:moveTo>
                    <a:pt x="76200" y="31242"/>
                  </a:moveTo>
                  <a:lnTo>
                    <a:pt x="76200" y="0"/>
                  </a:lnTo>
                  <a:lnTo>
                    <a:pt x="0" y="38100"/>
                  </a:lnTo>
                  <a:lnTo>
                    <a:pt x="64007" y="70103"/>
                  </a:lnTo>
                  <a:lnTo>
                    <a:pt x="64007" y="31242"/>
                  </a:lnTo>
                  <a:lnTo>
                    <a:pt x="76200" y="31242"/>
                  </a:lnTo>
                  <a:close/>
                </a:path>
                <a:path w="866139" h="76200">
                  <a:moveTo>
                    <a:pt x="865631" y="44196"/>
                  </a:moveTo>
                  <a:lnTo>
                    <a:pt x="865631" y="31242"/>
                  </a:lnTo>
                  <a:lnTo>
                    <a:pt x="64007" y="31242"/>
                  </a:lnTo>
                  <a:lnTo>
                    <a:pt x="64007" y="44196"/>
                  </a:lnTo>
                  <a:lnTo>
                    <a:pt x="865631" y="44196"/>
                  </a:lnTo>
                  <a:close/>
                </a:path>
                <a:path w="866139" h="76200">
                  <a:moveTo>
                    <a:pt x="76200" y="76200"/>
                  </a:moveTo>
                  <a:lnTo>
                    <a:pt x="76200" y="44196"/>
                  </a:lnTo>
                  <a:lnTo>
                    <a:pt x="64007" y="44196"/>
                  </a:lnTo>
                  <a:lnTo>
                    <a:pt x="64007" y="70103"/>
                  </a:lnTo>
                  <a:lnTo>
                    <a:pt x="76200" y="76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36" name="object 40">
              <a:extLst>
                <a:ext uri="{FF2B5EF4-FFF2-40B4-BE49-F238E27FC236}">
                  <a16:creationId xmlns:a16="http://schemas.microsoft.com/office/drawing/2014/main" id="{984D1850-7172-4B18-BAFB-6E1D86BA138B}"/>
                </a:ext>
              </a:extLst>
            </p:cNvPr>
            <p:cNvSpPr>
              <a:spLocks/>
            </p:cNvSpPr>
            <p:nvPr/>
          </p:nvSpPr>
          <p:spPr bwMode="auto">
            <a:xfrm>
              <a:off x="3569260" y="4854702"/>
              <a:ext cx="864869" cy="76200"/>
            </a:xfrm>
            <a:custGeom>
              <a:avLst/>
              <a:gdLst>
                <a:gd name="T0" fmla="*/ 76200 w 864870"/>
                <a:gd name="T1" fmla="*/ 32003 h 76200"/>
                <a:gd name="T2" fmla="*/ 76200 w 864870"/>
                <a:gd name="T3" fmla="*/ 0 h 76200"/>
                <a:gd name="T4" fmla="*/ 0 w 864870"/>
                <a:gd name="T5" fmla="*/ 38100 h 76200"/>
                <a:gd name="T6" fmla="*/ 63246 w 864870"/>
                <a:gd name="T7" fmla="*/ 69723 h 76200"/>
                <a:gd name="T8" fmla="*/ 63246 w 864870"/>
                <a:gd name="T9" fmla="*/ 32003 h 76200"/>
                <a:gd name="T10" fmla="*/ 76200 w 864870"/>
                <a:gd name="T11" fmla="*/ 32003 h 76200"/>
                <a:gd name="T12" fmla="*/ 864869 w 864870"/>
                <a:gd name="T13" fmla="*/ 44196 h 76200"/>
                <a:gd name="T14" fmla="*/ 864869 w 864870"/>
                <a:gd name="T15" fmla="*/ 32003 h 76200"/>
                <a:gd name="T16" fmla="*/ 63246 w 864870"/>
                <a:gd name="T17" fmla="*/ 32003 h 76200"/>
                <a:gd name="T18" fmla="*/ 63246 w 864870"/>
                <a:gd name="T19" fmla="*/ 44196 h 76200"/>
                <a:gd name="T20" fmla="*/ 864869 w 864870"/>
                <a:gd name="T21" fmla="*/ 44196 h 76200"/>
                <a:gd name="T22" fmla="*/ 76200 w 864870"/>
                <a:gd name="T23" fmla="*/ 76200 h 76200"/>
                <a:gd name="T24" fmla="*/ 76200 w 864870"/>
                <a:gd name="T25" fmla="*/ 44196 h 76200"/>
                <a:gd name="T26" fmla="*/ 63246 w 864870"/>
                <a:gd name="T27" fmla="*/ 44196 h 76200"/>
                <a:gd name="T28" fmla="*/ 63246 w 864870"/>
                <a:gd name="T29" fmla="*/ 69723 h 76200"/>
                <a:gd name="T30" fmla="*/ 76200 w 864870"/>
                <a:gd name="T31" fmla="*/ 76200 h 762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64870" h="76200">
                  <a:moveTo>
                    <a:pt x="76200" y="32003"/>
                  </a:moveTo>
                  <a:lnTo>
                    <a:pt x="76200" y="0"/>
                  </a:lnTo>
                  <a:lnTo>
                    <a:pt x="0" y="38100"/>
                  </a:lnTo>
                  <a:lnTo>
                    <a:pt x="63246" y="69723"/>
                  </a:lnTo>
                  <a:lnTo>
                    <a:pt x="63246" y="32003"/>
                  </a:lnTo>
                  <a:lnTo>
                    <a:pt x="76200" y="32003"/>
                  </a:lnTo>
                  <a:close/>
                </a:path>
                <a:path w="864870" h="76200">
                  <a:moveTo>
                    <a:pt x="864870" y="44196"/>
                  </a:moveTo>
                  <a:lnTo>
                    <a:pt x="864870" y="32003"/>
                  </a:lnTo>
                  <a:lnTo>
                    <a:pt x="63246" y="32003"/>
                  </a:lnTo>
                  <a:lnTo>
                    <a:pt x="63246" y="44196"/>
                  </a:lnTo>
                  <a:lnTo>
                    <a:pt x="864870" y="44196"/>
                  </a:lnTo>
                  <a:close/>
                </a:path>
                <a:path w="864870" h="76200">
                  <a:moveTo>
                    <a:pt x="76200" y="76200"/>
                  </a:moveTo>
                  <a:lnTo>
                    <a:pt x="76200" y="44196"/>
                  </a:lnTo>
                  <a:lnTo>
                    <a:pt x="63246" y="44196"/>
                  </a:lnTo>
                  <a:lnTo>
                    <a:pt x="63246" y="69723"/>
                  </a:lnTo>
                  <a:lnTo>
                    <a:pt x="76200" y="76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37" name="object 41">
              <a:extLst>
                <a:ext uri="{FF2B5EF4-FFF2-40B4-BE49-F238E27FC236}">
                  <a16:creationId xmlns:a16="http://schemas.microsoft.com/office/drawing/2014/main" id="{D1F19570-BA27-42F9-9463-54430BF358AC}"/>
                </a:ext>
              </a:extLst>
            </p:cNvPr>
            <p:cNvSpPr>
              <a:spLocks/>
            </p:cNvSpPr>
            <p:nvPr/>
          </p:nvSpPr>
          <p:spPr bwMode="auto">
            <a:xfrm>
              <a:off x="3579928" y="5291328"/>
              <a:ext cx="866140" cy="76200"/>
            </a:xfrm>
            <a:custGeom>
              <a:avLst/>
              <a:gdLst>
                <a:gd name="T0" fmla="*/ 76200 w 866139"/>
                <a:gd name="T1" fmla="*/ 32003 h 76200"/>
                <a:gd name="T2" fmla="*/ 76200 w 866139"/>
                <a:gd name="T3" fmla="*/ 0 h 76200"/>
                <a:gd name="T4" fmla="*/ 0 w 866139"/>
                <a:gd name="T5" fmla="*/ 38100 h 76200"/>
                <a:gd name="T6" fmla="*/ 63245 w 866139"/>
                <a:gd name="T7" fmla="*/ 69723 h 76200"/>
                <a:gd name="T8" fmla="*/ 63245 w 866139"/>
                <a:gd name="T9" fmla="*/ 32003 h 76200"/>
                <a:gd name="T10" fmla="*/ 76200 w 866139"/>
                <a:gd name="T11" fmla="*/ 32003 h 76200"/>
                <a:gd name="T12" fmla="*/ 865632 w 866139"/>
                <a:gd name="T13" fmla="*/ 44196 h 76200"/>
                <a:gd name="T14" fmla="*/ 865632 w 866139"/>
                <a:gd name="T15" fmla="*/ 32003 h 76200"/>
                <a:gd name="T16" fmla="*/ 63245 w 866139"/>
                <a:gd name="T17" fmla="*/ 32003 h 76200"/>
                <a:gd name="T18" fmla="*/ 63245 w 866139"/>
                <a:gd name="T19" fmla="*/ 44196 h 76200"/>
                <a:gd name="T20" fmla="*/ 865632 w 866139"/>
                <a:gd name="T21" fmla="*/ 44196 h 76200"/>
                <a:gd name="T22" fmla="*/ 76200 w 866139"/>
                <a:gd name="T23" fmla="*/ 76200 h 76200"/>
                <a:gd name="T24" fmla="*/ 76200 w 866139"/>
                <a:gd name="T25" fmla="*/ 44196 h 76200"/>
                <a:gd name="T26" fmla="*/ 63245 w 866139"/>
                <a:gd name="T27" fmla="*/ 44196 h 76200"/>
                <a:gd name="T28" fmla="*/ 63245 w 866139"/>
                <a:gd name="T29" fmla="*/ 69723 h 76200"/>
                <a:gd name="T30" fmla="*/ 76200 w 866139"/>
                <a:gd name="T31" fmla="*/ 76200 h 762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66139" h="76200">
                  <a:moveTo>
                    <a:pt x="76200" y="32003"/>
                  </a:moveTo>
                  <a:lnTo>
                    <a:pt x="76200" y="0"/>
                  </a:lnTo>
                  <a:lnTo>
                    <a:pt x="0" y="38100"/>
                  </a:lnTo>
                  <a:lnTo>
                    <a:pt x="63245" y="69723"/>
                  </a:lnTo>
                  <a:lnTo>
                    <a:pt x="63245" y="32003"/>
                  </a:lnTo>
                  <a:lnTo>
                    <a:pt x="76200" y="32003"/>
                  </a:lnTo>
                  <a:close/>
                </a:path>
                <a:path w="866139" h="76200">
                  <a:moveTo>
                    <a:pt x="865631" y="44196"/>
                  </a:moveTo>
                  <a:lnTo>
                    <a:pt x="865631" y="32003"/>
                  </a:lnTo>
                  <a:lnTo>
                    <a:pt x="63245" y="32003"/>
                  </a:lnTo>
                  <a:lnTo>
                    <a:pt x="63245" y="44196"/>
                  </a:lnTo>
                  <a:lnTo>
                    <a:pt x="865631" y="44196"/>
                  </a:lnTo>
                  <a:close/>
                </a:path>
                <a:path w="866139" h="76200">
                  <a:moveTo>
                    <a:pt x="76200" y="76200"/>
                  </a:moveTo>
                  <a:lnTo>
                    <a:pt x="76200" y="44196"/>
                  </a:lnTo>
                  <a:lnTo>
                    <a:pt x="63245" y="44196"/>
                  </a:lnTo>
                  <a:lnTo>
                    <a:pt x="63245" y="69723"/>
                  </a:lnTo>
                  <a:lnTo>
                    <a:pt x="76200" y="76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38" name="object 42">
              <a:extLst>
                <a:ext uri="{FF2B5EF4-FFF2-40B4-BE49-F238E27FC236}">
                  <a16:creationId xmlns:a16="http://schemas.microsoft.com/office/drawing/2014/main" id="{FA33D73B-BD59-485F-B093-D51750D274E0}"/>
                </a:ext>
              </a:extLst>
            </p:cNvPr>
            <p:cNvSpPr>
              <a:spLocks/>
            </p:cNvSpPr>
            <p:nvPr/>
          </p:nvSpPr>
          <p:spPr bwMode="auto">
            <a:xfrm>
              <a:off x="3569260" y="5756147"/>
              <a:ext cx="864869" cy="76200"/>
            </a:xfrm>
            <a:custGeom>
              <a:avLst/>
              <a:gdLst>
                <a:gd name="T0" fmla="*/ 76200 w 864870"/>
                <a:gd name="T1" fmla="*/ 32003 h 76200"/>
                <a:gd name="T2" fmla="*/ 76200 w 864870"/>
                <a:gd name="T3" fmla="*/ 0 h 76200"/>
                <a:gd name="T4" fmla="*/ 0 w 864870"/>
                <a:gd name="T5" fmla="*/ 38100 h 76200"/>
                <a:gd name="T6" fmla="*/ 63246 w 864870"/>
                <a:gd name="T7" fmla="*/ 69723 h 76200"/>
                <a:gd name="T8" fmla="*/ 63246 w 864870"/>
                <a:gd name="T9" fmla="*/ 32003 h 76200"/>
                <a:gd name="T10" fmla="*/ 76200 w 864870"/>
                <a:gd name="T11" fmla="*/ 32003 h 76200"/>
                <a:gd name="T12" fmla="*/ 864869 w 864870"/>
                <a:gd name="T13" fmla="*/ 44957 h 76200"/>
                <a:gd name="T14" fmla="*/ 864869 w 864870"/>
                <a:gd name="T15" fmla="*/ 32003 h 76200"/>
                <a:gd name="T16" fmla="*/ 63246 w 864870"/>
                <a:gd name="T17" fmla="*/ 32003 h 76200"/>
                <a:gd name="T18" fmla="*/ 63246 w 864870"/>
                <a:gd name="T19" fmla="*/ 44957 h 76200"/>
                <a:gd name="T20" fmla="*/ 864869 w 864870"/>
                <a:gd name="T21" fmla="*/ 44957 h 76200"/>
                <a:gd name="T22" fmla="*/ 76200 w 864870"/>
                <a:gd name="T23" fmla="*/ 76200 h 76200"/>
                <a:gd name="T24" fmla="*/ 76200 w 864870"/>
                <a:gd name="T25" fmla="*/ 44957 h 76200"/>
                <a:gd name="T26" fmla="*/ 63246 w 864870"/>
                <a:gd name="T27" fmla="*/ 44957 h 76200"/>
                <a:gd name="T28" fmla="*/ 63246 w 864870"/>
                <a:gd name="T29" fmla="*/ 69723 h 76200"/>
                <a:gd name="T30" fmla="*/ 76200 w 864870"/>
                <a:gd name="T31" fmla="*/ 76200 h 762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64870" h="76200">
                  <a:moveTo>
                    <a:pt x="76200" y="32003"/>
                  </a:moveTo>
                  <a:lnTo>
                    <a:pt x="76200" y="0"/>
                  </a:lnTo>
                  <a:lnTo>
                    <a:pt x="0" y="38100"/>
                  </a:lnTo>
                  <a:lnTo>
                    <a:pt x="63246" y="69723"/>
                  </a:lnTo>
                  <a:lnTo>
                    <a:pt x="63246" y="32003"/>
                  </a:lnTo>
                  <a:lnTo>
                    <a:pt x="76200" y="32003"/>
                  </a:lnTo>
                  <a:close/>
                </a:path>
                <a:path w="864870" h="76200">
                  <a:moveTo>
                    <a:pt x="864870" y="44957"/>
                  </a:moveTo>
                  <a:lnTo>
                    <a:pt x="864870" y="32003"/>
                  </a:lnTo>
                  <a:lnTo>
                    <a:pt x="63246" y="32003"/>
                  </a:lnTo>
                  <a:lnTo>
                    <a:pt x="63246" y="44957"/>
                  </a:lnTo>
                  <a:lnTo>
                    <a:pt x="864870" y="44957"/>
                  </a:lnTo>
                  <a:close/>
                </a:path>
                <a:path w="864870" h="76200">
                  <a:moveTo>
                    <a:pt x="76200" y="76200"/>
                  </a:moveTo>
                  <a:lnTo>
                    <a:pt x="76200" y="44957"/>
                  </a:lnTo>
                  <a:lnTo>
                    <a:pt x="63246" y="44957"/>
                  </a:lnTo>
                  <a:lnTo>
                    <a:pt x="63246" y="69723"/>
                  </a:lnTo>
                  <a:lnTo>
                    <a:pt x="76200" y="76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39" name="object 43">
              <a:extLst>
                <a:ext uri="{FF2B5EF4-FFF2-40B4-BE49-F238E27FC236}">
                  <a16:creationId xmlns:a16="http://schemas.microsoft.com/office/drawing/2014/main" id="{CCC5DFF5-26A2-419A-B1D2-68C39C4F1FDC}"/>
                </a:ext>
              </a:extLst>
            </p:cNvPr>
            <p:cNvSpPr>
              <a:spLocks/>
            </p:cNvSpPr>
            <p:nvPr/>
          </p:nvSpPr>
          <p:spPr bwMode="auto">
            <a:xfrm>
              <a:off x="3640888" y="5939028"/>
              <a:ext cx="2160270" cy="407670"/>
            </a:xfrm>
            <a:custGeom>
              <a:avLst/>
              <a:gdLst>
                <a:gd name="T0" fmla="*/ 0 w 2160270"/>
                <a:gd name="T1" fmla="*/ 372618 h 407670"/>
                <a:gd name="T2" fmla="*/ 280416 w 2160270"/>
                <a:gd name="T3" fmla="*/ 363474 h 407670"/>
                <a:gd name="T4" fmla="*/ 177546 w 2160270"/>
                <a:gd name="T5" fmla="*/ 383286 h 407670"/>
                <a:gd name="T6" fmla="*/ 280416 w 2160270"/>
                <a:gd name="T7" fmla="*/ 363474 h 407670"/>
                <a:gd name="T8" fmla="*/ 356616 w 2160270"/>
                <a:gd name="T9" fmla="*/ 368046 h 407670"/>
                <a:gd name="T10" fmla="*/ 457200 w 2160270"/>
                <a:gd name="T11" fmla="*/ 397764 h 407670"/>
                <a:gd name="T12" fmla="*/ 560832 w 2160270"/>
                <a:gd name="T13" fmla="*/ 376428 h 407670"/>
                <a:gd name="T14" fmla="*/ 559308 w 2160270"/>
                <a:gd name="T15" fmla="*/ 402336 h 407670"/>
                <a:gd name="T16" fmla="*/ 813054 w 2160270"/>
                <a:gd name="T17" fmla="*/ 407670 h 407670"/>
                <a:gd name="T18" fmla="*/ 711708 w 2160270"/>
                <a:gd name="T19" fmla="*/ 381000 h 407670"/>
                <a:gd name="T20" fmla="*/ 813054 w 2160270"/>
                <a:gd name="T21" fmla="*/ 407670 h 407670"/>
                <a:gd name="T22" fmla="*/ 910590 w 2160270"/>
                <a:gd name="T23" fmla="*/ 381762 h 407670"/>
                <a:gd name="T24" fmla="*/ 910590 w 2160270"/>
                <a:gd name="T25" fmla="*/ 407670 h 407670"/>
                <a:gd name="T26" fmla="*/ 1167384 w 2160270"/>
                <a:gd name="T27" fmla="*/ 371094 h 407670"/>
                <a:gd name="T28" fmla="*/ 1066800 w 2160270"/>
                <a:gd name="T29" fmla="*/ 377952 h 407670"/>
                <a:gd name="T30" fmla="*/ 1152144 w 2160270"/>
                <a:gd name="T31" fmla="*/ 397764 h 407670"/>
                <a:gd name="T32" fmla="*/ 1342644 w 2160270"/>
                <a:gd name="T33" fmla="*/ 351282 h 407670"/>
                <a:gd name="T34" fmla="*/ 1261872 w 2160270"/>
                <a:gd name="T35" fmla="*/ 362712 h 407670"/>
                <a:gd name="T36" fmla="*/ 1264920 w 2160270"/>
                <a:gd name="T37" fmla="*/ 387858 h 407670"/>
                <a:gd name="T38" fmla="*/ 1347216 w 2160270"/>
                <a:gd name="T39" fmla="*/ 376428 h 407670"/>
                <a:gd name="T40" fmla="*/ 1492758 w 2160270"/>
                <a:gd name="T41" fmla="*/ 321564 h 407670"/>
                <a:gd name="T42" fmla="*/ 1417320 w 2160270"/>
                <a:gd name="T43" fmla="*/ 338328 h 407670"/>
                <a:gd name="T44" fmla="*/ 1467612 w 2160270"/>
                <a:gd name="T45" fmla="*/ 353568 h 407670"/>
                <a:gd name="T46" fmla="*/ 1692402 w 2160270"/>
                <a:gd name="T47" fmla="*/ 283464 h 407670"/>
                <a:gd name="T48" fmla="*/ 1608582 w 2160270"/>
                <a:gd name="T49" fmla="*/ 287274 h 407670"/>
                <a:gd name="T50" fmla="*/ 1616202 w 2160270"/>
                <a:gd name="T51" fmla="*/ 311658 h 407670"/>
                <a:gd name="T52" fmla="*/ 1854708 w 2160270"/>
                <a:gd name="T53" fmla="*/ 208026 h 407670"/>
                <a:gd name="T54" fmla="*/ 1764030 w 2160270"/>
                <a:gd name="T55" fmla="*/ 225552 h 407670"/>
                <a:gd name="T56" fmla="*/ 1773936 w 2160270"/>
                <a:gd name="T57" fmla="*/ 248412 h 407670"/>
                <a:gd name="T58" fmla="*/ 2008632 w 2160270"/>
                <a:gd name="T59" fmla="*/ 117348 h 407670"/>
                <a:gd name="T60" fmla="*/ 1945386 w 2160270"/>
                <a:gd name="T61" fmla="*/ 126492 h 407670"/>
                <a:gd name="T62" fmla="*/ 1959102 w 2160270"/>
                <a:gd name="T63" fmla="*/ 148590 h 407670"/>
                <a:gd name="T64" fmla="*/ 2160270 w 2160270"/>
                <a:gd name="T65" fmla="*/ 0 h 407670"/>
                <a:gd name="T66" fmla="*/ 2038350 w 2160270"/>
                <a:gd name="T67" fmla="*/ 14478 h 407670"/>
                <a:gd name="T68" fmla="*/ 2045208 w 2160270"/>
                <a:gd name="T69" fmla="*/ 33528 h 407670"/>
                <a:gd name="T70" fmla="*/ 2132076 w 2160270"/>
                <a:gd name="T71" fmla="*/ 3810 h 407670"/>
                <a:gd name="T72" fmla="*/ 2160270 w 2160270"/>
                <a:gd name="T73" fmla="*/ 0 h 407670"/>
                <a:gd name="T74" fmla="*/ 2071116 w 2160270"/>
                <a:gd name="T75" fmla="*/ 44958 h 407670"/>
                <a:gd name="T76" fmla="*/ 2085594 w 2160270"/>
                <a:gd name="T77" fmla="*/ 66294 h 407670"/>
                <a:gd name="T78" fmla="*/ 2146554 w 2160270"/>
                <a:gd name="T79" fmla="*/ 28759 h 407670"/>
                <a:gd name="T80" fmla="*/ 2090166 w 2160270"/>
                <a:gd name="T81" fmla="*/ 88392 h 407670"/>
                <a:gd name="T82" fmla="*/ 2096262 w 2160270"/>
                <a:gd name="T83" fmla="*/ 105156 h 407670"/>
                <a:gd name="T84" fmla="*/ 2113026 w 2160270"/>
                <a:gd name="T85" fmla="*/ 99060 h 407670"/>
                <a:gd name="T86" fmla="*/ 2132076 w 2160270"/>
                <a:gd name="T87" fmla="*/ 3810 h 407670"/>
                <a:gd name="T88" fmla="*/ 2127504 w 2160270"/>
                <a:gd name="T89" fmla="*/ 8382 h 407670"/>
                <a:gd name="T90" fmla="*/ 2146554 w 2160270"/>
                <a:gd name="T91" fmla="*/ 24384 h 407670"/>
                <a:gd name="T92" fmla="*/ 2118255 w 2160270"/>
                <a:gd name="T93" fmla="*/ 28201 h 407670"/>
                <a:gd name="T94" fmla="*/ 2140458 w 2160270"/>
                <a:gd name="T95" fmla="*/ 26670 h 407670"/>
                <a:gd name="T96" fmla="*/ 2140458 w 2160270"/>
                <a:gd name="T97" fmla="*/ 26670 h 4076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0270" h="407670">
                  <a:moveTo>
                    <a:pt x="102870" y="353568"/>
                  </a:moveTo>
                  <a:lnTo>
                    <a:pt x="1524" y="347472"/>
                  </a:lnTo>
                  <a:lnTo>
                    <a:pt x="0" y="372618"/>
                  </a:lnTo>
                  <a:lnTo>
                    <a:pt x="102108" y="378714"/>
                  </a:lnTo>
                  <a:lnTo>
                    <a:pt x="102870" y="353568"/>
                  </a:lnTo>
                  <a:close/>
                </a:path>
                <a:path w="2160270" h="407670">
                  <a:moveTo>
                    <a:pt x="280416" y="363474"/>
                  </a:moveTo>
                  <a:lnTo>
                    <a:pt x="190500" y="358902"/>
                  </a:lnTo>
                  <a:lnTo>
                    <a:pt x="179070" y="358140"/>
                  </a:lnTo>
                  <a:lnTo>
                    <a:pt x="177546" y="383286"/>
                  </a:lnTo>
                  <a:lnTo>
                    <a:pt x="190500" y="384137"/>
                  </a:lnTo>
                  <a:lnTo>
                    <a:pt x="279654" y="389382"/>
                  </a:lnTo>
                  <a:lnTo>
                    <a:pt x="280416" y="363474"/>
                  </a:lnTo>
                  <a:close/>
                </a:path>
                <a:path w="2160270" h="407670">
                  <a:moveTo>
                    <a:pt x="457962" y="372618"/>
                  </a:moveTo>
                  <a:lnTo>
                    <a:pt x="377190" y="368808"/>
                  </a:lnTo>
                  <a:lnTo>
                    <a:pt x="356616" y="368046"/>
                  </a:lnTo>
                  <a:lnTo>
                    <a:pt x="355092" y="393192"/>
                  </a:lnTo>
                  <a:lnTo>
                    <a:pt x="375666" y="393954"/>
                  </a:lnTo>
                  <a:lnTo>
                    <a:pt x="457200" y="397764"/>
                  </a:lnTo>
                  <a:lnTo>
                    <a:pt x="457962" y="372618"/>
                  </a:lnTo>
                  <a:close/>
                </a:path>
                <a:path w="2160270" h="407670">
                  <a:moveTo>
                    <a:pt x="635508" y="379476"/>
                  </a:moveTo>
                  <a:lnTo>
                    <a:pt x="560832" y="376428"/>
                  </a:lnTo>
                  <a:lnTo>
                    <a:pt x="534162" y="375666"/>
                  </a:lnTo>
                  <a:lnTo>
                    <a:pt x="533400" y="400812"/>
                  </a:lnTo>
                  <a:lnTo>
                    <a:pt x="559308" y="402336"/>
                  </a:lnTo>
                  <a:lnTo>
                    <a:pt x="634746" y="404622"/>
                  </a:lnTo>
                  <a:lnTo>
                    <a:pt x="635508" y="379476"/>
                  </a:lnTo>
                  <a:close/>
                </a:path>
                <a:path w="2160270" h="407670">
                  <a:moveTo>
                    <a:pt x="813054" y="407670"/>
                  </a:moveTo>
                  <a:lnTo>
                    <a:pt x="813054" y="382524"/>
                  </a:lnTo>
                  <a:lnTo>
                    <a:pt x="739140" y="381762"/>
                  </a:lnTo>
                  <a:lnTo>
                    <a:pt x="711708" y="381000"/>
                  </a:lnTo>
                  <a:lnTo>
                    <a:pt x="710946" y="406146"/>
                  </a:lnTo>
                  <a:lnTo>
                    <a:pt x="738378" y="406908"/>
                  </a:lnTo>
                  <a:lnTo>
                    <a:pt x="813054" y="407670"/>
                  </a:lnTo>
                  <a:close/>
                </a:path>
                <a:path w="2160270" h="407670">
                  <a:moveTo>
                    <a:pt x="991362" y="406146"/>
                  </a:moveTo>
                  <a:lnTo>
                    <a:pt x="990600" y="380238"/>
                  </a:lnTo>
                  <a:lnTo>
                    <a:pt x="910590" y="381762"/>
                  </a:lnTo>
                  <a:lnTo>
                    <a:pt x="889254" y="382524"/>
                  </a:lnTo>
                  <a:lnTo>
                    <a:pt x="889254" y="407670"/>
                  </a:lnTo>
                  <a:lnTo>
                    <a:pt x="910590" y="407670"/>
                  </a:lnTo>
                  <a:lnTo>
                    <a:pt x="991362" y="406146"/>
                  </a:lnTo>
                  <a:close/>
                </a:path>
                <a:path w="2160270" h="407670">
                  <a:moveTo>
                    <a:pt x="1169670" y="396240"/>
                  </a:moveTo>
                  <a:lnTo>
                    <a:pt x="1167384" y="371094"/>
                  </a:lnTo>
                  <a:lnTo>
                    <a:pt x="1150620" y="372618"/>
                  </a:lnTo>
                  <a:lnTo>
                    <a:pt x="1072896" y="377190"/>
                  </a:lnTo>
                  <a:lnTo>
                    <a:pt x="1066800" y="377952"/>
                  </a:lnTo>
                  <a:lnTo>
                    <a:pt x="1067562" y="403098"/>
                  </a:lnTo>
                  <a:lnTo>
                    <a:pt x="1074420" y="402336"/>
                  </a:lnTo>
                  <a:lnTo>
                    <a:pt x="1152144" y="397764"/>
                  </a:lnTo>
                  <a:lnTo>
                    <a:pt x="1169670" y="396240"/>
                  </a:lnTo>
                  <a:close/>
                </a:path>
                <a:path w="2160270" h="407670">
                  <a:moveTo>
                    <a:pt x="1347216" y="376428"/>
                  </a:moveTo>
                  <a:lnTo>
                    <a:pt x="1342644" y="351282"/>
                  </a:lnTo>
                  <a:lnTo>
                    <a:pt x="1331976" y="352806"/>
                  </a:lnTo>
                  <a:lnTo>
                    <a:pt x="1297686" y="358140"/>
                  </a:lnTo>
                  <a:lnTo>
                    <a:pt x="1261872" y="362712"/>
                  </a:lnTo>
                  <a:lnTo>
                    <a:pt x="1242822" y="364236"/>
                  </a:lnTo>
                  <a:lnTo>
                    <a:pt x="1245870" y="389382"/>
                  </a:lnTo>
                  <a:lnTo>
                    <a:pt x="1264920" y="387858"/>
                  </a:lnTo>
                  <a:lnTo>
                    <a:pt x="1300734" y="383286"/>
                  </a:lnTo>
                  <a:lnTo>
                    <a:pt x="1335786" y="377952"/>
                  </a:lnTo>
                  <a:lnTo>
                    <a:pt x="1347216" y="376428"/>
                  </a:lnTo>
                  <a:close/>
                </a:path>
                <a:path w="2160270" h="407670">
                  <a:moveTo>
                    <a:pt x="1522476" y="339852"/>
                  </a:moveTo>
                  <a:lnTo>
                    <a:pt x="1515618" y="315468"/>
                  </a:lnTo>
                  <a:lnTo>
                    <a:pt x="1492758" y="321564"/>
                  </a:lnTo>
                  <a:lnTo>
                    <a:pt x="1462278" y="328422"/>
                  </a:lnTo>
                  <a:lnTo>
                    <a:pt x="1431036" y="335280"/>
                  </a:lnTo>
                  <a:lnTo>
                    <a:pt x="1417320" y="338328"/>
                  </a:lnTo>
                  <a:lnTo>
                    <a:pt x="1422654" y="363474"/>
                  </a:lnTo>
                  <a:lnTo>
                    <a:pt x="1436370" y="360426"/>
                  </a:lnTo>
                  <a:lnTo>
                    <a:pt x="1467612" y="353568"/>
                  </a:lnTo>
                  <a:lnTo>
                    <a:pt x="1498854" y="345948"/>
                  </a:lnTo>
                  <a:lnTo>
                    <a:pt x="1522476" y="339852"/>
                  </a:lnTo>
                  <a:close/>
                </a:path>
                <a:path w="2160270" h="407670">
                  <a:moveTo>
                    <a:pt x="1692402" y="283464"/>
                  </a:moveTo>
                  <a:lnTo>
                    <a:pt x="1682496" y="259842"/>
                  </a:lnTo>
                  <a:lnTo>
                    <a:pt x="1662684" y="268224"/>
                  </a:lnTo>
                  <a:lnTo>
                    <a:pt x="1608582" y="287274"/>
                  </a:lnTo>
                  <a:lnTo>
                    <a:pt x="1588008" y="294132"/>
                  </a:lnTo>
                  <a:lnTo>
                    <a:pt x="1595628" y="317754"/>
                  </a:lnTo>
                  <a:lnTo>
                    <a:pt x="1616202" y="311658"/>
                  </a:lnTo>
                  <a:lnTo>
                    <a:pt x="1671066" y="291846"/>
                  </a:lnTo>
                  <a:lnTo>
                    <a:pt x="1692402" y="283464"/>
                  </a:lnTo>
                  <a:close/>
                </a:path>
                <a:path w="2160270" h="407670">
                  <a:moveTo>
                    <a:pt x="1854708" y="208026"/>
                  </a:moveTo>
                  <a:lnTo>
                    <a:pt x="1842516" y="185166"/>
                  </a:lnTo>
                  <a:lnTo>
                    <a:pt x="1811274" y="201930"/>
                  </a:lnTo>
                  <a:lnTo>
                    <a:pt x="1764030" y="225552"/>
                  </a:lnTo>
                  <a:lnTo>
                    <a:pt x="1752600" y="230124"/>
                  </a:lnTo>
                  <a:lnTo>
                    <a:pt x="1762506" y="253746"/>
                  </a:lnTo>
                  <a:lnTo>
                    <a:pt x="1773936" y="248412"/>
                  </a:lnTo>
                  <a:lnTo>
                    <a:pt x="1822704" y="224790"/>
                  </a:lnTo>
                  <a:lnTo>
                    <a:pt x="1854708" y="208026"/>
                  </a:lnTo>
                  <a:close/>
                </a:path>
                <a:path w="2160270" h="407670">
                  <a:moveTo>
                    <a:pt x="2008632" y="117348"/>
                  </a:moveTo>
                  <a:lnTo>
                    <a:pt x="1994916" y="96012"/>
                  </a:lnTo>
                  <a:lnTo>
                    <a:pt x="1988058" y="99822"/>
                  </a:lnTo>
                  <a:lnTo>
                    <a:pt x="1945386" y="126492"/>
                  </a:lnTo>
                  <a:lnTo>
                    <a:pt x="1908810" y="148590"/>
                  </a:lnTo>
                  <a:lnTo>
                    <a:pt x="1921764" y="170688"/>
                  </a:lnTo>
                  <a:lnTo>
                    <a:pt x="1959102" y="148590"/>
                  </a:lnTo>
                  <a:lnTo>
                    <a:pt x="2001774" y="121158"/>
                  </a:lnTo>
                  <a:lnTo>
                    <a:pt x="2008632" y="117348"/>
                  </a:lnTo>
                  <a:close/>
                </a:path>
                <a:path w="2160270" h="407670">
                  <a:moveTo>
                    <a:pt x="2160270" y="0"/>
                  </a:moveTo>
                  <a:lnTo>
                    <a:pt x="2050542" y="7620"/>
                  </a:lnTo>
                  <a:lnTo>
                    <a:pt x="2043684" y="8382"/>
                  </a:lnTo>
                  <a:lnTo>
                    <a:pt x="2038350" y="14478"/>
                  </a:lnTo>
                  <a:lnTo>
                    <a:pt x="2038350" y="21336"/>
                  </a:lnTo>
                  <a:lnTo>
                    <a:pt x="2039112" y="28194"/>
                  </a:lnTo>
                  <a:lnTo>
                    <a:pt x="2045208" y="33528"/>
                  </a:lnTo>
                  <a:lnTo>
                    <a:pt x="2052066" y="32766"/>
                  </a:lnTo>
                  <a:lnTo>
                    <a:pt x="2093401" y="29915"/>
                  </a:lnTo>
                  <a:lnTo>
                    <a:pt x="2132076" y="3810"/>
                  </a:lnTo>
                  <a:lnTo>
                    <a:pt x="2146554" y="24384"/>
                  </a:lnTo>
                  <a:lnTo>
                    <a:pt x="2146554" y="28759"/>
                  </a:lnTo>
                  <a:lnTo>
                    <a:pt x="2160270" y="0"/>
                  </a:lnTo>
                  <a:close/>
                </a:path>
                <a:path w="2160270" h="407670">
                  <a:moveTo>
                    <a:pt x="2118255" y="28201"/>
                  </a:moveTo>
                  <a:lnTo>
                    <a:pt x="2093401" y="29915"/>
                  </a:lnTo>
                  <a:lnTo>
                    <a:pt x="2071116" y="44958"/>
                  </a:lnTo>
                  <a:lnTo>
                    <a:pt x="2058162" y="54102"/>
                  </a:lnTo>
                  <a:lnTo>
                    <a:pt x="2072640" y="74676"/>
                  </a:lnTo>
                  <a:lnTo>
                    <a:pt x="2085594" y="66294"/>
                  </a:lnTo>
                  <a:lnTo>
                    <a:pt x="2107509" y="51226"/>
                  </a:lnTo>
                  <a:lnTo>
                    <a:pt x="2118255" y="28201"/>
                  </a:lnTo>
                  <a:close/>
                </a:path>
                <a:path w="2160270" h="407670">
                  <a:moveTo>
                    <a:pt x="2146554" y="28759"/>
                  </a:moveTo>
                  <a:lnTo>
                    <a:pt x="2146554" y="24384"/>
                  </a:lnTo>
                  <a:lnTo>
                    <a:pt x="2107509" y="51226"/>
                  </a:lnTo>
                  <a:lnTo>
                    <a:pt x="2090166" y="88392"/>
                  </a:lnTo>
                  <a:lnTo>
                    <a:pt x="2087118" y="94488"/>
                  </a:lnTo>
                  <a:lnTo>
                    <a:pt x="2089404" y="102108"/>
                  </a:lnTo>
                  <a:lnTo>
                    <a:pt x="2096262" y="105156"/>
                  </a:lnTo>
                  <a:lnTo>
                    <a:pt x="2102358" y="108204"/>
                  </a:lnTo>
                  <a:lnTo>
                    <a:pt x="2109978" y="105918"/>
                  </a:lnTo>
                  <a:lnTo>
                    <a:pt x="2113026" y="99060"/>
                  </a:lnTo>
                  <a:lnTo>
                    <a:pt x="2146554" y="28759"/>
                  </a:lnTo>
                  <a:close/>
                </a:path>
                <a:path w="2160270" h="407670">
                  <a:moveTo>
                    <a:pt x="2146554" y="24384"/>
                  </a:moveTo>
                  <a:lnTo>
                    <a:pt x="2132076" y="3810"/>
                  </a:lnTo>
                  <a:lnTo>
                    <a:pt x="2093401" y="29915"/>
                  </a:lnTo>
                  <a:lnTo>
                    <a:pt x="2118255" y="28201"/>
                  </a:lnTo>
                  <a:lnTo>
                    <a:pt x="2127504" y="8382"/>
                  </a:lnTo>
                  <a:lnTo>
                    <a:pt x="2140458" y="26670"/>
                  </a:lnTo>
                  <a:lnTo>
                    <a:pt x="2140458" y="28575"/>
                  </a:lnTo>
                  <a:lnTo>
                    <a:pt x="2146554" y="24384"/>
                  </a:lnTo>
                  <a:close/>
                </a:path>
                <a:path w="2160270" h="407670">
                  <a:moveTo>
                    <a:pt x="2140458" y="28575"/>
                  </a:moveTo>
                  <a:lnTo>
                    <a:pt x="2140458" y="26670"/>
                  </a:lnTo>
                  <a:lnTo>
                    <a:pt x="2118255" y="28201"/>
                  </a:lnTo>
                  <a:lnTo>
                    <a:pt x="2107509" y="51226"/>
                  </a:lnTo>
                  <a:lnTo>
                    <a:pt x="2140458" y="28575"/>
                  </a:lnTo>
                  <a:close/>
                </a:path>
                <a:path w="2160270" h="407670">
                  <a:moveTo>
                    <a:pt x="2140458" y="26670"/>
                  </a:moveTo>
                  <a:lnTo>
                    <a:pt x="2127504" y="8382"/>
                  </a:lnTo>
                  <a:lnTo>
                    <a:pt x="2118255" y="28201"/>
                  </a:lnTo>
                  <a:lnTo>
                    <a:pt x="2140458" y="2667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40" name="object 44">
              <a:extLst>
                <a:ext uri="{FF2B5EF4-FFF2-40B4-BE49-F238E27FC236}">
                  <a16:creationId xmlns:a16="http://schemas.microsoft.com/office/drawing/2014/main" id="{05C58716-B364-4F87-802E-44D912E826D5}"/>
                </a:ext>
              </a:extLst>
            </p:cNvPr>
            <p:cNvSpPr>
              <a:spLocks/>
            </p:cNvSpPr>
            <p:nvPr/>
          </p:nvSpPr>
          <p:spPr bwMode="auto">
            <a:xfrm>
              <a:off x="1551484" y="6035802"/>
              <a:ext cx="2232025" cy="457200"/>
            </a:xfrm>
            <a:custGeom>
              <a:avLst/>
              <a:gdLst>
                <a:gd name="T0" fmla="*/ 0 w 2232025"/>
                <a:gd name="T1" fmla="*/ 0 h 457200"/>
                <a:gd name="T2" fmla="*/ 0 w 2232025"/>
                <a:gd name="T3" fmla="*/ 457200 h 457200"/>
                <a:gd name="T4" fmla="*/ 2231898 w 2232025"/>
                <a:gd name="T5" fmla="*/ 457200 h 457200"/>
                <a:gd name="T6" fmla="*/ 2231898 w 2232025"/>
                <a:gd name="T7" fmla="*/ 0 h 457200"/>
                <a:gd name="T8" fmla="*/ 0 w 2232025"/>
                <a:gd name="T9" fmla="*/ 0 h 457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2025" h="457200">
                  <a:moveTo>
                    <a:pt x="0" y="0"/>
                  </a:moveTo>
                  <a:lnTo>
                    <a:pt x="0" y="457200"/>
                  </a:lnTo>
                  <a:lnTo>
                    <a:pt x="2231898" y="457200"/>
                  </a:lnTo>
                  <a:lnTo>
                    <a:pt x="22318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41" name="object 45">
              <a:extLst>
                <a:ext uri="{FF2B5EF4-FFF2-40B4-BE49-F238E27FC236}">
                  <a16:creationId xmlns:a16="http://schemas.microsoft.com/office/drawing/2014/main" id="{99892B11-0A10-4791-86AD-E7AB315CD8D3}"/>
                </a:ext>
              </a:extLst>
            </p:cNvPr>
            <p:cNvSpPr>
              <a:spLocks/>
            </p:cNvSpPr>
            <p:nvPr/>
          </p:nvSpPr>
          <p:spPr bwMode="auto">
            <a:xfrm>
              <a:off x="1551484" y="6029705"/>
              <a:ext cx="0" cy="469900"/>
            </a:xfrm>
            <a:custGeom>
              <a:avLst/>
              <a:gdLst>
                <a:gd name="T0" fmla="*/ 0 h 469900"/>
                <a:gd name="T1" fmla="*/ 469392 h 469900"/>
                <a:gd name="T2" fmla="*/ 0 60000 65536"/>
                <a:gd name="T3" fmla="*/ 0 60000 65536"/>
              </a:gdLst>
              <a:ahLst/>
              <a:cxnLst>
                <a:cxn ang="T2">
                  <a:pos x="0" y="T0"/>
                </a:cxn>
                <a:cxn ang="T3">
                  <a:pos x="0" y="T1"/>
                </a:cxn>
              </a:cxnLst>
              <a:rect l="0" t="0" r="r" b="b"/>
              <a:pathLst>
                <a:path h="469900">
                  <a:moveTo>
                    <a:pt x="0" y="0"/>
                  </a:moveTo>
                  <a:lnTo>
                    <a:pt x="0" y="469392"/>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42" name="object 46">
              <a:extLst>
                <a:ext uri="{FF2B5EF4-FFF2-40B4-BE49-F238E27FC236}">
                  <a16:creationId xmlns:a16="http://schemas.microsoft.com/office/drawing/2014/main" id="{445A4833-F920-4C84-BB3F-E5F644D3AFE0}"/>
                </a:ext>
              </a:extLst>
            </p:cNvPr>
            <p:cNvSpPr>
              <a:spLocks/>
            </p:cNvSpPr>
            <p:nvPr/>
          </p:nvSpPr>
          <p:spPr bwMode="auto">
            <a:xfrm>
              <a:off x="3783382" y="6029705"/>
              <a:ext cx="0" cy="469900"/>
            </a:xfrm>
            <a:custGeom>
              <a:avLst/>
              <a:gdLst>
                <a:gd name="T0" fmla="*/ 0 h 469900"/>
                <a:gd name="T1" fmla="*/ 469391 h 469900"/>
                <a:gd name="T2" fmla="*/ 0 60000 65536"/>
                <a:gd name="T3" fmla="*/ 0 60000 65536"/>
              </a:gdLst>
              <a:ahLst/>
              <a:cxnLst>
                <a:cxn ang="T2">
                  <a:pos x="0" y="T0"/>
                </a:cxn>
                <a:cxn ang="T3">
                  <a:pos x="0" y="T1"/>
                </a:cxn>
              </a:cxnLst>
              <a:rect l="0" t="0" r="r" b="b"/>
              <a:pathLst>
                <a:path h="469900">
                  <a:moveTo>
                    <a:pt x="0" y="0"/>
                  </a:moveTo>
                  <a:lnTo>
                    <a:pt x="0" y="469391"/>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43" name="object 47">
              <a:extLst>
                <a:ext uri="{FF2B5EF4-FFF2-40B4-BE49-F238E27FC236}">
                  <a16:creationId xmlns:a16="http://schemas.microsoft.com/office/drawing/2014/main" id="{DDCA2F5C-B51C-43BD-BAA2-EBC6B18553B4}"/>
                </a:ext>
              </a:extLst>
            </p:cNvPr>
            <p:cNvSpPr>
              <a:spLocks/>
            </p:cNvSpPr>
            <p:nvPr/>
          </p:nvSpPr>
          <p:spPr bwMode="auto">
            <a:xfrm>
              <a:off x="1544626" y="6029452"/>
              <a:ext cx="2245360" cy="12700"/>
            </a:xfrm>
            <a:custGeom>
              <a:avLst/>
              <a:gdLst>
                <a:gd name="T0" fmla="*/ 0 w 2245360"/>
                <a:gd name="T1" fmla="*/ 0 h 12700"/>
                <a:gd name="T2" fmla="*/ 0 w 2245360"/>
                <a:gd name="T3" fmla="*/ 12700 h 12700"/>
                <a:gd name="T4" fmla="*/ 2244852 w 2245360"/>
                <a:gd name="T5" fmla="*/ 12700 h 12700"/>
                <a:gd name="T6" fmla="*/ 2244852 w 2245360"/>
                <a:gd name="T7" fmla="*/ 0 h 12700"/>
                <a:gd name="T8" fmla="*/ 0 w 2245360"/>
                <a:gd name="T9" fmla="*/ 0 h 12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45360" h="12700">
                  <a:moveTo>
                    <a:pt x="0" y="0"/>
                  </a:moveTo>
                  <a:lnTo>
                    <a:pt x="0" y="12700"/>
                  </a:lnTo>
                  <a:lnTo>
                    <a:pt x="2244852" y="12700"/>
                  </a:lnTo>
                  <a:lnTo>
                    <a:pt x="224485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3844" name="object 48">
              <a:extLst>
                <a:ext uri="{FF2B5EF4-FFF2-40B4-BE49-F238E27FC236}">
                  <a16:creationId xmlns:a16="http://schemas.microsoft.com/office/drawing/2014/main" id="{62993942-35B6-415A-9AB3-43AC24E18307}"/>
                </a:ext>
              </a:extLst>
            </p:cNvPr>
            <p:cNvSpPr>
              <a:spLocks/>
            </p:cNvSpPr>
            <p:nvPr/>
          </p:nvSpPr>
          <p:spPr bwMode="auto">
            <a:xfrm>
              <a:off x="1544626" y="6493002"/>
              <a:ext cx="2245360" cy="0"/>
            </a:xfrm>
            <a:custGeom>
              <a:avLst/>
              <a:gdLst>
                <a:gd name="T0" fmla="*/ 0 w 2245360"/>
                <a:gd name="T1" fmla="*/ 2244852 w 2245360"/>
                <a:gd name="T2" fmla="*/ 0 60000 65536"/>
                <a:gd name="T3" fmla="*/ 0 60000 65536"/>
              </a:gdLst>
              <a:ahLst/>
              <a:cxnLst>
                <a:cxn ang="T2">
                  <a:pos x="T0" y="0"/>
                </a:cxn>
                <a:cxn ang="T3">
                  <a:pos x="T1" y="0"/>
                </a:cxn>
              </a:cxnLst>
              <a:rect l="0" t="0" r="r" b="b"/>
              <a:pathLst>
                <a:path w="2245360">
                  <a:moveTo>
                    <a:pt x="0" y="0"/>
                  </a:moveTo>
                  <a:lnTo>
                    <a:pt x="224485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33845" name="object 49">
              <a:extLst>
                <a:ext uri="{FF2B5EF4-FFF2-40B4-BE49-F238E27FC236}">
                  <a16:creationId xmlns:a16="http://schemas.microsoft.com/office/drawing/2014/main" id="{A75FA700-56B4-4148-99BD-2B65C75A6B39}"/>
                </a:ext>
              </a:extLst>
            </p:cNvPr>
            <p:cNvSpPr txBox="1">
              <a:spLocks noChangeArrowheads="1"/>
            </p:cNvSpPr>
            <p:nvPr/>
          </p:nvSpPr>
          <p:spPr bwMode="auto">
            <a:xfrm>
              <a:off x="840286" y="5480102"/>
              <a:ext cx="4674301" cy="94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65100" eaLnBrk="0" hangingPunct="0">
                <a:tabLst>
                  <a:tab pos="912813" algn="l"/>
                  <a:tab pos="1463675" algn="l"/>
                  <a:tab pos="3730625" algn="l"/>
                </a:tabLst>
                <a:defRPr>
                  <a:solidFill>
                    <a:schemeClr val="tx1"/>
                  </a:solidFill>
                  <a:latin typeface="Franklin Gothic Book" panose="020B0503020102020204" pitchFamily="34" charset="0"/>
                  <a:ea typeface="宋体" panose="02010600030101010101" pitchFamily="2" charset="-122"/>
                </a:defRPr>
              </a:lvl1pPr>
              <a:lvl2pPr marL="742950" indent="-285750" eaLnBrk="0" hangingPunct="0">
                <a:tabLst>
                  <a:tab pos="912813" algn="l"/>
                  <a:tab pos="1463675" algn="l"/>
                  <a:tab pos="3730625" algn="l"/>
                </a:tabLst>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tabLst>
                  <a:tab pos="912813" algn="l"/>
                  <a:tab pos="1463675" algn="l"/>
                  <a:tab pos="3730625" algn="l"/>
                </a:tabLst>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tabLst>
                  <a:tab pos="912813" algn="l"/>
                  <a:tab pos="1463675" algn="l"/>
                  <a:tab pos="3730625" algn="l"/>
                </a:tabLst>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tabLst>
                  <a:tab pos="912813" algn="l"/>
                  <a:tab pos="1463675" algn="l"/>
                  <a:tab pos="3730625" algn="l"/>
                </a:tabLst>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tabLst>
                  <a:tab pos="912813" algn="l"/>
                  <a:tab pos="1463675" algn="l"/>
                  <a:tab pos="3730625" algn="l"/>
                </a:tabLs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tabLst>
                  <a:tab pos="912813" algn="l"/>
                  <a:tab pos="1463675" algn="l"/>
                  <a:tab pos="3730625" algn="l"/>
                </a:tabLs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tabLst>
                  <a:tab pos="912813" algn="l"/>
                  <a:tab pos="1463675" algn="l"/>
                  <a:tab pos="3730625" algn="l"/>
                </a:tabLs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tabLst>
                  <a:tab pos="912813" algn="l"/>
                  <a:tab pos="1463675" algn="l"/>
                  <a:tab pos="3730625" algn="l"/>
                </a:tabLst>
                <a:defRPr>
                  <a:solidFill>
                    <a:schemeClr val="tx1"/>
                  </a:solidFill>
                  <a:latin typeface="Franklin Gothic Book" panose="020B0503020102020204" pitchFamily="34" charset="0"/>
                  <a:ea typeface="宋体" panose="02010600030101010101" pitchFamily="2" charset="-122"/>
                </a:defRPr>
              </a:lvl9pPr>
            </a:lstStyle>
            <a:p>
              <a:pPr eaLnBrk="1" hangingPunct="1">
                <a:lnSpc>
                  <a:spcPct val="126000"/>
                </a:lnSpc>
                <a:spcBef>
                  <a:spcPts val="100"/>
                </a:spcBef>
              </a:pPr>
              <a:r>
                <a:rPr lang="zh-CN" altLang="zh-CN" sz="2400" b="1">
                  <a:solidFill>
                    <a:srgbClr val="002A54"/>
                  </a:solidFill>
                  <a:latin typeface="Courier New" panose="02070309020205020404" pitchFamily="49" charset="0"/>
                  <a:cs typeface="Courier New" panose="02070309020205020404" pitchFamily="49" charset="0"/>
                </a:rPr>
                <a:t>R2		</a:t>
              </a:r>
              <a:r>
                <a:rPr lang="zh-CN" altLang="zh-CN" sz="2400" b="1">
                  <a:solidFill>
                    <a:srgbClr val="FF0000"/>
                  </a:solidFill>
                  <a:latin typeface="Courier New" panose="02070309020205020404" pitchFamily="49" charset="0"/>
                  <a:cs typeface="Courier New" panose="02070309020205020404" pitchFamily="49" charset="0"/>
                </a:rPr>
                <a:t>0x01	</a:t>
              </a:r>
              <a:r>
                <a:rPr lang="zh-CN" altLang="zh-CN" sz="2400" b="1">
                  <a:solidFill>
                    <a:srgbClr val="002A54"/>
                  </a:solidFill>
                  <a:latin typeface="Courier New" panose="02070309020205020404" pitchFamily="49" charset="0"/>
                  <a:cs typeface="Courier New" panose="02070309020205020404" pitchFamily="49" charset="0"/>
                </a:rPr>
                <a:t>0x01  </a:t>
              </a:r>
              <a:r>
                <a:rPr lang="zh-CN" altLang="zh-CN" sz="3600" b="1" baseline="1000">
                  <a:solidFill>
                    <a:srgbClr val="002A54"/>
                  </a:solidFill>
                  <a:latin typeface="Courier New" panose="02070309020205020404" pitchFamily="49" charset="0"/>
                  <a:cs typeface="Courier New" panose="02070309020205020404" pitchFamily="49" charset="0"/>
                </a:rPr>
                <a:t>R1	</a:t>
              </a:r>
              <a:r>
                <a:rPr lang="zh-CN" altLang="zh-CN" sz="2400" b="1">
                  <a:solidFill>
                    <a:srgbClr val="0000FF"/>
                  </a:solidFill>
                  <a:latin typeface="Courier New" panose="02070309020205020404" pitchFamily="49" charset="0"/>
                  <a:cs typeface="Courier New" panose="02070309020205020404" pitchFamily="49" charset="0"/>
                </a:rPr>
                <a:t>0x40000010</a:t>
              </a:r>
              <a:endParaRPr lang="zh-CN" altLang="zh-CN" sz="2400">
                <a:latin typeface="Courier New" panose="02070309020205020404" pitchFamily="49" charset="0"/>
                <a:cs typeface="Courier New" panose="02070309020205020404" pitchFamily="49" charset="0"/>
              </a:endParaRPr>
            </a:p>
          </p:txBody>
        </p:sp>
        <p:sp>
          <p:nvSpPr>
            <p:cNvPr id="33846" name="object 52">
              <a:extLst>
                <a:ext uri="{FF2B5EF4-FFF2-40B4-BE49-F238E27FC236}">
                  <a16:creationId xmlns:a16="http://schemas.microsoft.com/office/drawing/2014/main" id="{4FAEC0E6-48A7-46DD-A0AE-F473113DC6F9}"/>
                </a:ext>
              </a:extLst>
            </p:cNvPr>
            <p:cNvSpPr>
              <a:spLocks/>
            </p:cNvSpPr>
            <p:nvPr/>
          </p:nvSpPr>
          <p:spPr bwMode="auto">
            <a:xfrm>
              <a:off x="3853486" y="4065270"/>
              <a:ext cx="1911985" cy="2303780"/>
            </a:xfrm>
            <a:custGeom>
              <a:avLst/>
              <a:gdLst>
                <a:gd name="T0" fmla="*/ 0 w 1911984"/>
                <a:gd name="T1" fmla="*/ 2100835 h 2303779"/>
                <a:gd name="T2" fmla="*/ 268986 w 1911984"/>
                <a:gd name="T3" fmla="*/ 2177797 h 2303779"/>
                <a:gd name="T4" fmla="*/ 244602 w 1911984"/>
                <a:gd name="T5" fmla="*/ 2196085 h 2303779"/>
                <a:gd name="T6" fmla="*/ 413766 w 1911984"/>
                <a:gd name="T7" fmla="*/ 2225041 h 2303779"/>
                <a:gd name="T8" fmla="*/ 365760 w 1911984"/>
                <a:gd name="T9" fmla="*/ 2237233 h 2303779"/>
                <a:gd name="T10" fmla="*/ 609600 w 1911984"/>
                <a:gd name="T11" fmla="*/ 2268475 h 2303779"/>
                <a:gd name="T12" fmla="*/ 511302 w 1911984"/>
                <a:gd name="T13" fmla="*/ 2250187 h 2303779"/>
                <a:gd name="T14" fmla="*/ 603504 w 1911984"/>
                <a:gd name="T15" fmla="*/ 2293621 h 2303779"/>
                <a:gd name="T16" fmla="*/ 784860 w 1911984"/>
                <a:gd name="T17" fmla="*/ 2276857 h 2303779"/>
                <a:gd name="T18" fmla="*/ 683514 w 1911984"/>
                <a:gd name="T19" fmla="*/ 2302003 h 2303779"/>
                <a:gd name="T20" fmla="*/ 963169 w 1911984"/>
                <a:gd name="T21" fmla="*/ 2264665 h 2303779"/>
                <a:gd name="T22" fmla="*/ 862584 w 1911984"/>
                <a:gd name="T23" fmla="*/ 2266951 h 2303779"/>
                <a:gd name="T24" fmla="*/ 902208 w 1911984"/>
                <a:gd name="T25" fmla="*/ 2283715 h 2303779"/>
                <a:gd name="T26" fmla="*/ 1103377 w 1911984"/>
                <a:gd name="T27" fmla="*/ 2153413 h 2303779"/>
                <a:gd name="T28" fmla="*/ 1021843 w 1911984"/>
                <a:gd name="T29" fmla="*/ 2209039 h 2303779"/>
                <a:gd name="T30" fmla="*/ 1105663 w 1911984"/>
                <a:gd name="T31" fmla="*/ 2184655 h 2303779"/>
                <a:gd name="T32" fmla="*/ 1208533 w 1911984"/>
                <a:gd name="T33" fmla="*/ 2046733 h 2303779"/>
                <a:gd name="T34" fmla="*/ 1159003 w 1911984"/>
                <a:gd name="T35" fmla="*/ 2103121 h 2303779"/>
                <a:gd name="T36" fmla="*/ 1213105 w 1911984"/>
                <a:gd name="T37" fmla="*/ 2081022 h 2303779"/>
                <a:gd name="T38" fmla="*/ 1317499 w 1911984"/>
                <a:gd name="T39" fmla="*/ 1879093 h 2303779"/>
                <a:gd name="T40" fmla="*/ 1287781 w 1911984"/>
                <a:gd name="T41" fmla="*/ 1978915 h 2303779"/>
                <a:gd name="T42" fmla="*/ 1418083 w 1911984"/>
                <a:gd name="T43" fmla="*/ 1729740 h 2303779"/>
                <a:gd name="T44" fmla="*/ 1352551 w 1911984"/>
                <a:gd name="T45" fmla="*/ 1811275 h 2303779"/>
                <a:gd name="T46" fmla="*/ 1418083 w 1911984"/>
                <a:gd name="T47" fmla="*/ 1729740 h 2303779"/>
                <a:gd name="T48" fmla="*/ 1436371 w 1911984"/>
                <a:gd name="T49" fmla="*/ 1619251 h 2303779"/>
                <a:gd name="T50" fmla="*/ 1485139 w 1911984"/>
                <a:gd name="T51" fmla="*/ 1564387 h 2303779"/>
                <a:gd name="T52" fmla="*/ 1486663 w 1911984"/>
                <a:gd name="T53" fmla="*/ 1484377 h 2303779"/>
                <a:gd name="T54" fmla="*/ 1595629 w 1911984"/>
                <a:gd name="T55" fmla="*/ 1225296 h 2303779"/>
                <a:gd name="T56" fmla="*/ 1541527 w 1911984"/>
                <a:gd name="T57" fmla="*/ 1315975 h 2303779"/>
                <a:gd name="T58" fmla="*/ 1643635 w 1911984"/>
                <a:gd name="T59" fmla="*/ 1053845 h 2303779"/>
                <a:gd name="T60" fmla="*/ 1616203 w 1911984"/>
                <a:gd name="T61" fmla="*/ 1152144 h 2303779"/>
                <a:gd name="T62" fmla="*/ 1663447 w 1911984"/>
                <a:gd name="T63" fmla="*/ 875537 h 2303779"/>
                <a:gd name="T64" fmla="*/ 1670305 w 1911984"/>
                <a:gd name="T65" fmla="*/ 952499 h 2303779"/>
                <a:gd name="T66" fmla="*/ 1702309 w 1911984"/>
                <a:gd name="T67" fmla="*/ 717803 h 2303779"/>
                <a:gd name="T68" fmla="*/ 1708405 w 1911984"/>
                <a:gd name="T69" fmla="*/ 800861 h 2303779"/>
                <a:gd name="T70" fmla="*/ 1745743 w 1911984"/>
                <a:gd name="T71" fmla="*/ 530351 h 2303779"/>
                <a:gd name="T72" fmla="*/ 1809751 w 1911984"/>
                <a:gd name="T73" fmla="*/ 361950 h 2303779"/>
                <a:gd name="T74" fmla="*/ 1809751 w 1911984"/>
                <a:gd name="T75" fmla="*/ 361950 h 2303779"/>
                <a:gd name="T76" fmla="*/ 1826515 w 1911984"/>
                <a:gd name="T77" fmla="*/ 288036 h 2303779"/>
                <a:gd name="T78" fmla="*/ 1876045 w 1911984"/>
                <a:gd name="T79" fmla="*/ 0 h 2303779"/>
                <a:gd name="T80" fmla="*/ 1807465 w 1911984"/>
                <a:gd name="T81" fmla="*/ 104393 h 2303779"/>
                <a:gd name="T82" fmla="*/ 1858519 w 1911984"/>
                <a:gd name="T83" fmla="*/ 22098 h 2303779"/>
                <a:gd name="T84" fmla="*/ 1895095 w 1911984"/>
                <a:gd name="T85" fmla="*/ 123443 h 2303779"/>
                <a:gd name="T86" fmla="*/ 1865230 w 1911984"/>
                <a:gd name="T87" fmla="*/ 49464 h 2303779"/>
                <a:gd name="T88" fmla="*/ 1873162 w 1911984"/>
                <a:gd name="T89" fmla="*/ 73699 h 2303779"/>
                <a:gd name="T90" fmla="*/ 1858519 w 1911984"/>
                <a:gd name="T91" fmla="*/ 56778 h 2303779"/>
                <a:gd name="T92" fmla="*/ 1882903 w 1911984"/>
                <a:gd name="T93" fmla="*/ 27431 h 2303779"/>
                <a:gd name="T94" fmla="*/ 1879855 w 1911984"/>
                <a:gd name="T95" fmla="*/ 33528 h 2303779"/>
                <a:gd name="T96" fmla="*/ 1865230 w 1911984"/>
                <a:gd name="T97" fmla="*/ 49464 h 2303779"/>
                <a:gd name="T98" fmla="*/ 1873162 w 1911984"/>
                <a:gd name="T99" fmla="*/ 73699 h 2303779"/>
                <a:gd name="T100" fmla="*/ 1873162 w 1911984"/>
                <a:gd name="T101" fmla="*/ 73699 h 23037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911984" h="2303779">
                  <a:moveTo>
                    <a:pt x="103632" y="2115312"/>
                  </a:moveTo>
                  <a:lnTo>
                    <a:pt x="90678" y="2109978"/>
                  </a:lnTo>
                  <a:lnTo>
                    <a:pt x="9144" y="2077212"/>
                  </a:lnTo>
                  <a:lnTo>
                    <a:pt x="0" y="2100834"/>
                  </a:lnTo>
                  <a:lnTo>
                    <a:pt x="81534" y="2133600"/>
                  </a:lnTo>
                  <a:lnTo>
                    <a:pt x="94488" y="2138934"/>
                  </a:lnTo>
                  <a:lnTo>
                    <a:pt x="103632" y="2115312"/>
                  </a:lnTo>
                  <a:close/>
                </a:path>
                <a:path w="1911984" h="2303779">
                  <a:moveTo>
                    <a:pt x="268986" y="2177796"/>
                  </a:moveTo>
                  <a:lnTo>
                    <a:pt x="253746" y="2172462"/>
                  </a:lnTo>
                  <a:lnTo>
                    <a:pt x="174498" y="2142744"/>
                  </a:lnTo>
                  <a:lnTo>
                    <a:pt x="165354" y="2166366"/>
                  </a:lnTo>
                  <a:lnTo>
                    <a:pt x="244602" y="2196084"/>
                  </a:lnTo>
                  <a:lnTo>
                    <a:pt x="260604" y="2201418"/>
                  </a:lnTo>
                  <a:lnTo>
                    <a:pt x="268986" y="2177796"/>
                  </a:lnTo>
                  <a:close/>
                </a:path>
                <a:path w="1911984" h="2303779">
                  <a:moveTo>
                    <a:pt x="437388" y="2231898"/>
                  </a:moveTo>
                  <a:lnTo>
                    <a:pt x="413766" y="2225040"/>
                  </a:lnTo>
                  <a:lnTo>
                    <a:pt x="374142" y="2212848"/>
                  </a:lnTo>
                  <a:lnTo>
                    <a:pt x="340614" y="2202180"/>
                  </a:lnTo>
                  <a:lnTo>
                    <a:pt x="332994" y="2226564"/>
                  </a:lnTo>
                  <a:lnTo>
                    <a:pt x="365760" y="2237232"/>
                  </a:lnTo>
                  <a:lnTo>
                    <a:pt x="406146" y="2249424"/>
                  </a:lnTo>
                  <a:lnTo>
                    <a:pt x="430530" y="2256282"/>
                  </a:lnTo>
                  <a:lnTo>
                    <a:pt x="437388" y="2231898"/>
                  </a:lnTo>
                  <a:close/>
                </a:path>
                <a:path w="1911984" h="2303779">
                  <a:moveTo>
                    <a:pt x="609600" y="2268474"/>
                  </a:moveTo>
                  <a:lnTo>
                    <a:pt x="606552" y="2268352"/>
                  </a:lnTo>
                  <a:lnTo>
                    <a:pt x="569214" y="2262378"/>
                  </a:lnTo>
                  <a:lnTo>
                    <a:pt x="531114" y="2254758"/>
                  </a:lnTo>
                  <a:lnTo>
                    <a:pt x="511302" y="2250186"/>
                  </a:lnTo>
                  <a:lnTo>
                    <a:pt x="505206" y="2275332"/>
                  </a:lnTo>
                  <a:lnTo>
                    <a:pt x="525018" y="2279142"/>
                  </a:lnTo>
                  <a:lnTo>
                    <a:pt x="564642" y="2287524"/>
                  </a:lnTo>
                  <a:lnTo>
                    <a:pt x="603504" y="2293620"/>
                  </a:lnTo>
                  <a:lnTo>
                    <a:pt x="606552" y="2293620"/>
                  </a:lnTo>
                  <a:lnTo>
                    <a:pt x="609600" y="2268474"/>
                  </a:lnTo>
                  <a:close/>
                </a:path>
                <a:path w="1911984" h="2303779">
                  <a:moveTo>
                    <a:pt x="785622" y="2302002"/>
                  </a:moveTo>
                  <a:lnTo>
                    <a:pt x="784860" y="2276856"/>
                  </a:lnTo>
                  <a:lnTo>
                    <a:pt x="755904" y="2278380"/>
                  </a:lnTo>
                  <a:lnTo>
                    <a:pt x="718566" y="2278346"/>
                  </a:lnTo>
                  <a:lnTo>
                    <a:pt x="684276" y="2276856"/>
                  </a:lnTo>
                  <a:lnTo>
                    <a:pt x="683514" y="2302002"/>
                  </a:lnTo>
                  <a:lnTo>
                    <a:pt x="718566" y="2303526"/>
                  </a:lnTo>
                  <a:lnTo>
                    <a:pt x="755904" y="2303526"/>
                  </a:lnTo>
                  <a:lnTo>
                    <a:pt x="785622" y="2302002"/>
                  </a:lnTo>
                  <a:close/>
                </a:path>
                <a:path w="1911984" h="2303779">
                  <a:moveTo>
                    <a:pt x="963168" y="2264664"/>
                  </a:moveTo>
                  <a:lnTo>
                    <a:pt x="954024" y="2240280"/>
                  </a:lnTo>
                  <a:lnTo>
                    <a:pt x="930402" y="2249424"/>
                  </a:lnTo>
                  <a:lnTo>
                    <a:pt x="896874" y="2259330"/>
                  </a:lnTo>
                  <a:lnTo>
                    <a:pt x="862584" y="2266950"/>
                  </a:lnTo>
                  <a:lnTo>
                    <a:pt x="858774" y="2267712"/>
                  </a:lnTo>
                  <a:lnTo>
                    <a:pt x="862584" y="2292096"/>
                  </a:lnTo>
                  <a:lnTo>
                    <a:pt x="866394" y="2292096"/>
                  </a:lnTo>
                  <a:lnTo>
                    <a:pt x="902208" y="2283714"/>
                  </a:lnTo>
                  <a:lnTo>
                    <a:pt x="938022" y="2273808"/>
                  </a:lnTo>
                  <a:lnTo>
                    <a:pt x="963168" y="2264664"/>
                  </a:lnTo>
                  <a:close/>
                </a:path>
                <a:path w="1911984" h="2303779">
                  <a:moveTo>
                    <a:pt x="1119378" y="2173224"/>
                  </a:moveTo>
                  <a:lnTo>
                    <a:pt x="1103376" y="2153412"/>
                  </a:lnTo>
                  <a:lnTo>
                    <a:pt x="1091184" y="2164080"/>
                  </a:lnTo>
                  <a:lnTo>
                    <a:pt x="1060704" y="2186178"/>
                  </a:lnTo>
                  <a:lnTo>
                    <a:pt x="1028700" y="2205228"/>
                  </a:lnTo>
                  <a:lnTo>
                    <a:pt x="1021842" y="2209038"/>
                  </a:lnTo>
                  <a:lnTo>
                    <a:pt x="1033272" y="2231898"/>
                  </a:lnTo>
                  <a:lnTo>
                    <a:pt x="1040892" y="2228088"/>
                  </a:lnTo>
                  <a:lnTo>
                    <a:pt x="1073658" y="2207514"/>
                  </a:lnTo>
                  <a:lnTo>
                    <a:pt x="1105662" y="2184654"/>
                  </a:lnTo>
                  <a:lnTo>
                    <a:pt x="1119378" y="2173224"/>
                  </a:lnTo>
                  <a:close/>
                </a:path>
                <a:path w="1911984" h="2303779">
                  <a:moveTo>
                    <a:pt x="1243584" y="2042159"/>
                  </a:moveTo>
                  <a:lnTo>
                    <a:pt x="1223010" y="2026920"/>
                  </a:lnTo>
                  <a:lnTo>
                    <a:pt x="1208532" y="2046732"/>
                  </a:lnTo>
                  <a:lnTo>
                    <a:pt x="1194054" y="2064258"/>
                  </a:lnTo>
                  <a:lnTo>
                    <a:pt x="1179576" y="2080259"/>
                  </a:lnTo>
                  <a:lnTo>
                    <a:pt x="1165860" y="2096262"/>
                  </a:lnTo>
                  <a:lnTo>
                    <a:pt x="1159002" y="2103120"/>
                  </a:lnTo>
                  <a:lnTo>
                    <a:pt x="1177290" y="2121408"/>
                  </a:lnTo>
                  <a:lnTo>
                    <a:pt x="1183386" y="2113788"/>
                  </a:lnTo>
                  <a:lnTo>
                    <a:pt x="1198626" y="2097786"/>
                  </a:lnTo>
                  <a:lnTo>
                    <a:pt x="1213104" y="2081021"/>
                  </a:lnTo>
                  <a:lnTo>
                    <a:pt x="1227582" y="2062733"/>
                  </a:lnTo>
                  <a:lnTo>
                    <a:pt x="1243584" y="2042159"/>
                  </a:lnTo>
                  <a:close/>
                </a:path>
                <a:path w="1911984" h="2303779">
                  <a:moveTo>
                    <a:pt x="1339596" y="1890521"/>
                  </a:moveTo>
                  <a:lnTo>
                    <a:pt x="1317498" y="1879092"/>
                  </a:lnTo>
                  <a:lnTo>
                    <a:pt x="1315212" y="1882902"/>
                  </a:lnTo>
                  <a:lnTo>
                    <a:pt x="1289304" y="1927860"/>
                  </a:lnTo>
                  <a:lnTo>
                    <a:pt x="1266444" y="1965198"/>
                  </a:lnTo>
                  <a:lnTo>
                    <a:pt x="1287780" y="1978914"/>
                  </a:lnTo>
                  <a:lnTo>
                    <a:pt x="1311402" y="1941576"/>
                  </a:lnTo>
                  <a:lnTo>
                    <a:pt x="1337310" y="1895094"/>
                  </a:lnTo>
                  <a:lnTo>
                    <a:pt x="1339596" y="1890521"/>
                  </a:lnTo>
                  <a:close/>
                </a:path>
                <a:path w="1911984" h="2303779">
                  <a:moveTo>
                    <a:pt x="1418082" y="1729739"/>
                  </a:moveTo>
                  <a:lnTo>
                    <a:pt x="1394460" y="1719833"/>
                  </a:lnTo>
                  <a:lnTo>
                    <a:pt x="1389888" y="1732026"/>
                  </a:lnTo>
                  <a:lnTo>
                    <a:pt x="1365504" y="1784603"/>
                  </a:lnTo>
                  <a:lnTo>
                    <a:pt x="1352550" y="1811274"/>
                  </a:lnTo>
                  <a:lnTo>
                    <a:pt x="1375410" y="1822703"/>
                  </a:lnTo>
                  <a:lnTo>
                    <a:pt x="1388364" y="1795271"/>
                  </a:lnTo>
                  <a:lnTo>
                    <a:pt x="1412748" y="1741932"/>
                  </a:lnTo>
                  <a:lnTo>
                    <a:pt x="1418082" y="1729739"/>
                  </a:lnTo>
                  <a:close/>
                </a:path>
                <a:path w="1911984" h="2303779">
                  <a:moveTo>
                    <a:pt x="1485138" y="1564386"/>
                  </a:moveTo>
                  <a:lnTo>
                    <a:pt x="1460754" y="1556004"/>
                  </a:lnTo>
                  <a:lnTo>
                    <a:pt x="1459230" y="1559814"/>
                  </a:lnTo>
                  <a:lnTo>
                    <a:pt x="1436370" y="1619250"/>
                  </a:lnTo>
                  <a:lnTo>
                    <a:pt x="1424178" y="1649730"/>
                  </a:lnTo>
                  <a:lnTo>
                    <a:pt x="1447800" y="1659636"/>
                  </a:lnTo>
                  <a:lnTo>
                    <a:pt x="1482852" y="1568958"/>
                  </a:lnTo>
                  <a:lnTo>
                    <a:pt x="1485138" y="1564386"/>
                  </a:lnTo>
                  <a:close/>
                </a:path>
                <a:path w="1911984" h="2303779">
                  <a:moveTo>
                    <a:pt x="1543050" y="1395983"/>
                  </a:moveTo>
                  <a:lnTo>
                    <a:pt x="1518666" y="1388364"/>
                  </a:lnTo>
                  <a:lnTo>
                    <a:pt x="1503426" y="1434845"/>
                  </a:lnTo>
                  <a:lnTo>
                    <a:pt x="1486662" y="1484376"/>
                  </a:lnTo>
                  <a:lnTo>
                    <a:pt x="1510284" y="1492758"/>
                  </a:lnTo>
                  <a:lnTo>
                    <a:pt x="1527810" y="1443227"/>
                  </a:lnTo>
                  <a:lnTo>
                    <a:pt x="1543050" y="1395983"/>
                  </a:lnTo>
                  <a:close/>
                </a:path>
                <a:path w="1911984" h="2303779">
                  <a:moveTo>
                    <a:pt x="1595628" y="1225295"/>
                  </a:moveTo>
                  <a:lnTo>
                    <a:pt x="1571244" y="1218437"/>
                  </a:lnTo>
                  <a:lnTo>
                    <a:pt x="1566672" y="1234439"/>
                  </a:lnTo>
                  <a:lnTo>
                    <a:pt x="1546098" y="1303020"/>
                  </a:lnTo>
                  <a:lnTo>
                    <a:pt x="1541526" y="1315974"/>
                  </a:lnTo>
                  <a:lnTo>
                    <a:pt x="1565910" y="1322832"/>
                  </a:lnTo>
                  <a:lnTo>
                    <a:pt x="1591056" y="1242059"/>
                  </a:lnTo>
                  <a:lnTo>
                    <a:pt x="1595628" y="1225295"/>
                  </a:lnTo>
                  <a:close/>
                </a:path>
                <a:path w="1911984" h="2303779">
                  <a:moveTo>
                    <a:pt x="1643634" y="1053845"/>
                  </a:moveTo>
                  <a:lnTo>
                    <a:pt x="1619250" y="1047749"/>
                  </a:lnTo>
                  <a:lnTo>
                    <a:pt x="1606296" y="1092708"/>
                  </a:lnTo>
                  <a:lnTo>
                    <a:pt x="1591818" y="1145286"/>
                  </a:lnTo>
                  <a:lnTo>
                    <a:pt x="1616202" y="1152143"/>
                  </a:lnTo>
                  <a:lnTo>
                    <a:pt x="1631442" y="1099565"/>
                  </a:lnTo>
                  <a:lnTo>
                    <a:pt x="1643634" y="1053845"/>
                  </a:lnTo>
                  <a:close/>
                </a:path>
                <a:path w="1911984" h="2303779">
                  <a:moveTo>
                    <a:pt x="1687830" y="881633"/>
                  </a:moveTo>
                  <a:lnTo>
                    <a:pt x="1663446" y="875537"/>
                  </a:lnTo>
                  <a:lnTo>
                    <a:pt x="1645920" y="946403"/>
                  </a:lnTo>
                  <a:lnTo>
                    <a:pt x="1638300" y="973835"/>
                  </a:lnTo>
                  <a:lnTo>
                    <a:pt x="1662684" y="980693"/>
                  </a:lnTo>
                  <a:lnTo>
                    <a:pt x="1670304" y="952499"/>
                  </a:lnTo>
                  <a:lnTo>
                    <a:pt x="1687830" y="881633"/>
                  </a:lnTo>
                  <a:close/>
                </a:path>
                <a:path w="1911984" h="2303779">
                  <a:moveTo>
                    <a:pt x="1730502" y="708659"/>
                  </a:moveTo>
                  <a:lnTo>
                    <a:pt x="1705356" y="703325"/>
                  </a:lnTo>
                  <a:lnTo>
                    <a:pt x="1702308" y="717803"/>
                  </a:lnTo>
                  <a:lnTo>
                    <a:pt x="1683258" y="794765"/>
                  </a:lnTo>
                  <a:lnTo>
                    <a:pt x="1681734" y="801623"/>
                  </a:lnTo>
                  <a:lnTo>
                    <a:pt x="1706118" y="807719"/>
                  </a:lnTo>
                  <a:lnTo>
                    <a:pt x="1708404" y="800861"/>
                  </a:lnTo>
                  <a:lnTo>
                    <a:pt x="1726692" y="723899"/>
                  </a:lnTo>
                  <a:lnTo>
                    <a:pt x="1730502" y="708659"/>
                  </a:lnTo>
                  <a:close/>
                </a:path>
                <a:path w="1911984" h="2303779">
                  <a:moveTo>
                    <a:pt x="1770888" y="535685"/>
                  </a:moveTo>
                  <a:lnTo>
                    <a:pt x="1745742" y="530351"/>
                  </a:lnTo>
                  <a:lnTo>
                    <a:pt x="1722882" y="629411"/>
                  </a:lnTo>
                  <a:lnTo>
                    <a:pt x="1748028" y="634745"/>
                  </a:lnTo>
                  <a:lnTo>
                    <a:pt x="1770888" y="535685"/>
                  </a:lnTo>
                  <a:close/>
                </a:path>
                <a:path w="1911984" h="2303779">
                  <a:moveTo>
                    <a:pt x="1809750" y="361950"/>
                  </a:moveTo>
                  <a:lnTo>
                    <a:pt x="1784604" y="356616"/>
                  </a:lnTo>
                  <a:lnTo>
                    <a:pt x="1762506" y="455675"/>
                  </a:lnTo>
                  <a:lnTo>
                    <a:pt x="1787652" y="461009"/>
                  </a:lnTo>
                  <a:lnTo>
                    <a:pt x="1809750" y="361950"/>
                  </a:lnTo>
                  <a:close/>
                </a:path>
                <a:path w="1911984" h="2303779">
                  <a:moveTo>
                    <a:pt x="1847850" y="188213"/>
                  </a:moveTo>
                  <a:lnTo>
                    <a:pt x="1823466" y="182880"/>
                  </a:lnTo>
                  <a:lnTo>
                    <a:pt x="1801368" y="281939"/>
                  </a:lnTo>
                  <a:lnTo>
                    <a:pt x="1826514" y="288036"/>
                  </a:lnTo>
                  <a:lnTo>
                    <a:pt x="1847850" y="188213"/>
                  </a:lnTo>
                  <a:close/>
                </a:path>
                <a:path w="1911984" h="2303779">
                  <a:moveTo>
                    <a:pt x="1911858" y="112013"/>
                  </a:moveTo>
                  <a:lnTo>
                    <a:pt x="1910334" y="105156"/>
                  </a:lnTo>
                  <a:lnTo>
                    <a:pt x="1876044" y="0"/>
                  </a:lnTo>
                  <a:lnTo>
                    <a:pt x="1801368" y="81534"/>
                  </a:lnTo>
                  <a:lnTo>
                    <a:pt x="1796796" y="86868"/>
                  </a:lnTo>
                  <a:lnTo>
                    <a:pt x="1797558" y="94487"/>
                  </a:lnTo>
                  <a:lnTo>
                    <a:pt x="1807464" y="104393"/>
                  </a:lnTo>
                  <a:lnTo>
                    <a:pt x="1815846" y="103631"/>
                  </a:lnTo>
                  <a:lnTo>
                    <a:pt x="1820418" y="98298"/>
                  </a:lnTo>
                  <a:lnTo>
                    <a:pt x="1848524" y="67669"/>
                  </a:lnTo>
                  <a:lnTo>
                    <a:pt x="1858518" y="22098"/>
                  </a:lnTo>
                  <a:lnTo>
                    <a:pt x="1882902" y="27431"/>
                  </a:lnTo>
                  <a:lnTo>
                    <a:pt x="1882902" y="103462"/>
                  </a:lnTo>
                  <a:lnTo>
                    <a:pt x="1888236" y="119634"/>
                  </a:lnTo>
                  <a:lnTo>
                    <a:pt x="1895094" y="123443"/>
                  </a:lnTo>
                  <a:lnTo>
                    <a:pt x="1908810" y="118872"/>
                  </a:lnTo>
                  <a:lnTo>
                    <a:pt x="1911858" y="112013"/>
                  </a:lnTo>
                  <a:close/>
                </a:path>
                <a:path w="1911984" h="2303779">
                  <a:moveTo>
                    <a:pt x="1873161" y="73699"/>
                  </a:moveTo>
                  <a:lnTo>
                    <a:pt x="1865229" y="49464"/>
                  </a:lnTo>
                  <a:lnTo>
                    <a:pt x="1848524" y="67669"/>
                  </a:lnTo>
                  <a:lnTo>
                    <a:pt x="1839468" y="108966"/>
                  </a:lnTo>
                  <a:lnTo>
                    <a:pt x="1864614" y="114300"/>
                  </a:lnTo>
                  <a:lnTo>
                    <a:pt x="1873161" y="73699"/>
                  </a:lnTo>
                  <a:close/>
                </a:path>
                <a:path w="1911984" h="2303779">
                  <a:moveTo>
                    <a:pt x="1882902" y="27431"/>
                  </a:moveTo>
                  <a:lnTo>
                    <a:pt x="1858518" y="22098"/>
                  </a:lnTo>
                  <a:lnTo>
                    <a:pt x="1848524" y="67669"/>
                  </a:lnTo>
                  <a:lnTo>
                    <a:pt x="1858518" y="56778"/>
                  </a:lnTo>
                  <a:lnTo>
                    <a:pt x="1858518" y="28956"/>
                  </a:lnTo>
                  <a:lnTo>
                    <a:pt x="1879854" y="33528"/>
                  </a:lnTo>
                  <a:lnTo>
                    <a:pt x="1879854" y="41909"/>
                  </a:lnTo>
                  <a:lnTo>
                    <a:pt x="1882902" y="27431"/>
                  </a:lnTo>
                  <a:close/>
                </a:path>
                <a:path w="1911984" h="2303779">
                  <a:moveTo>
                    <a:pt x="1879854" y="33528"/>
                  </a:moveTo>
                  <a:lnTo>
                    <a:pt x="1858518" y="28956"/>
                  </a:lnTo>
                  <a:lnTo>
                    <a:pt x="1865229" y="49464"/>
                  </a:lnTo>
                  <a:lnTo>
                    <a:pt x="1879854" y="33528"/>
                  </a:lnTo>
                  <a:close/>
                </a:path>
                <a:path w="1911984" h="2303779">
                  <a:moveTo>
                    <a:pt x="1865229" y="49464"/>
                  </a:moveTo>
                  <a:lnTo>
                    <a:pt x="1858518" y="28956"/>
                  </a:lnTo>
                  <a:lnTo>
                    <a:pt x="1858518" y="56778"/>
                  </a:lnTo>
                  <a:lnTo>
                    <a:pt x="1865229" y="49464"/>
                  </a:lnTo>
                  <a:close/>
                </a:path>
                <a:path w="1911984" h="2303779">
                  <a:moveTo>
                    <a:pt x="1879854" y="41909"/>
                  </a:moveTo>
                  <a:lnTo>
                    <a:pt x="1879854" y="33528"/>
                  </a:lnTo>
                  <a:lnTo>
                    <a:pt x="1865229" y="49464"/>
                  </a:lnTo>
                  <a:lnTo>
                    <a:pt x="1873161" y="73699"/>
                  </a:lnTo>
                  <a:lnTo>
                    <a:pt x="1879854" y="41909"/>
                  </a:lnTo>
                  <a:close/>
                </a:path>
                <a:path w="1911984" h="2303779">
                  <a:moveTo>
                    <a:pt x="1882902" y="103462"/>
                  </a:moveTo>
                  <a:lnTo>
                    <a:pt x="1882902" y="27431"/>
                  </a:lnTo>
                  <a:lnTo>
                    <a:pt x="1873161" y="73699"/>
                  </a:lnTo>
                  <a:lnTo>
                    <a:pt x="1882902" y="10346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pSp>
    </p:spTree>
    <p:extLst>
      <p:ext uri="{BB962C8B-B14F-4D97-AF65-F5344CB8AC3E}">
        <p14:creationId xmlns:p14="http://schemas.microsoft.com/office/powerpoint/2010/main" val="131940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a:extLst>
              <a:ext uri="{FF2B5EF4-FFF2-40B4-BE49-F238E27FC236}">
                <a16:creationId xmlns:a16="http://schemas.microsoft.com/office/drawing/2014/main" id="{78306847-AAFB-407B-BF63-45FE1610453D}"/>
              </a:ext>
            </a:extLst>
          </p:cNvPr>
          <p:cNvSpPr txBox="1">
            <a:spLocks noChangeArrowheads="1"/>
          </p:cNvSpPr>
          <p:nvPr/>
        </p:nvSpPr>
        <p:spPr bwMode="auto">
          <a:xfrm>
            <a:off x="2198689" y="565150"/>
            <a:ext cx="1831975"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zh-CN" altLang="en-US" sz="3200" b="1">
                <a:latin typeface="Arial" panose="020B0604020202020204" pitchFamily="34" charset="0"/>
                <a:ea typeface="黑体" panose="02010609060101010101" pitchFamily="49" charset="-122"/>
              </a:rPr>
              <a:t>寻址方式</a:t>
            </a:r>
          </a:p>
        </p:txBody>
      </p:sp>
      <p:sp>
        <p:nvSpPr>
          <p:cNvPr id="34819" name="Rectangle 100">
            <a:extLst>
              <a:ext uri="{FF2B5EF4-FFF2-40B4-BE49-F238E27FC236}">
                <a16:creationId xmlns:a16="http://schemas.microsoft.com/office/drawing/2014/main" id="{E7E3854A-B07E-406F-A039-F9DF1E0213F1}"/>
              </a:ext>
            </a:extLst>
          </p:cNvPr>
          <p:cNvSpPr>
            <a:spLocks noChangeArrowheads="1"/>
          </p:cNvSpPr>
          <p:nvPr/>
        </p:nvSpPr>
        <p:spPr bwMode="auto">
          <a:xfrm>
            <a:off x="1558925" y="1341438"/>
            <a:ext cx="88582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20000"/>
              </a:spcBef>
              <a:buClr>
                <a:schemeClr val="tx2"/>
              </a:buClr>
              <a:buSzPct val="160000"/>
            </a:pPr>
            <a:r>
              <a:rPr kumimoji="1" lang="zh-CN" altLang="en-US" sz="2400" b="1">
                <a:solidFill>
                  <a:srgbClr val="0000FF"/>
                </a:solidFill>
                <a:latin typeface="黑体" panose="02010609060101010101" pitchFamily="49" charset="-122"/>
                <a:ea typeface="黑体" panose="02010609060101010101" pitchFamily="49" charset="-122"/>
              </a:rPr>
              <a:t>④相对寻址</a:t>
            </a:r>
            <a:endParaRPr kumimoji="1" lang="en-US" altLang="zh-CN" sz="2400" b="1">
              <a:solidFill>
                <a:srgbClr val="0000FF"/>
              </a:solidFill>
              <a:latin typeface="黑体" panose="02010609060101010101" pitchFamily="49" charset="-122"/>
              <a:ea typeface="黑体" panose="02010609060101010101" pitchFamily="49" charset="-122"/>
            </a:endParaRPr>
          </a:p>
          <a:p>
            <a:pPr eaLnBrk="1" hangingPunct="1">
              <a:spcBef>
                <a:spcPct val="20000"/>
              </a:spcBef>
              <a:buClr>
                <a:schemeClr val="tx2"/>
              </a:buClr>
              <a:buSzPct val="160000"/>
            </a:pPr>
            <a:r>
              <a:rPr kumimoji="1" lang="zh-CN" altLang="en-US" sz="2400" b="1">
                <a:latin typeface="华文楷体" panose="02010600040101010101" pitchFamily="2" charset="-122"/>
                <a:ea typeface="华文楷体" panose="02010600040101010101" pitchFamily="2" charset="-122"/>
              </a:rPr>
              <a:t>        相对寻址是基址寻址的一种变通。由程序计数器</a:t>
            </a:r>
            <a:r>
              <a:rPr kumimoji="1" lang="en-US" altLang="zh-CN" sz="2400" b="1">
                <a:latin typeface="华文楷体" panose="02010600040101010101" pitchFamily="2" charset="-122"/>
                <a:ea typeface="华文楷体" panose="02010600040101010101" pitchFamily="2" charset="-122"/>
              </a:rPr>
              <a:t>PC</a:t>
            </a:r>
            <a:r>
              <a:rPr kumimoji="1" lang="zh-CN" altLang="en-US" sz="2400" b="1">
                <a:latin typeface="华文楷体" panose="02010600040101010101" pitchFamily="2" charset="-122"/>
                <a:ea typeface="华文楷体" panose="02010600040101010101" pitchFamily="2" charset="-122"/>
              </a:rPr>
              <a:t>提供基准地址，指令中的地址码字段作为偏移量，两者相加后得到的地址即为操作数的有效地址。</a:t>
            </a:r>
            <a:r>
              <a:rPr kumimoji="1" lang="zh-CN" altLang="en-US" sz="2400" b="1">
                <a:latin typeface="黑体" panose="02010609060101010101" pitchFamily="49" charset="-122"/>
                <a:ea typeface="黑体" panose="02010609060101010101" pitchFamily="49" charset="-122"/>
              </a:rPr>
              <a:t>    </a:t>
            </a:r>
            <a:endParaRPr kumimoji="1" lang="en-US" altLang="zh-CN" sz="2400" b="1">
              <a:latin typeface="黑体" panose="02010609060101010101" pitchFamily="49" charset="-122"/>
              <a:ea typeface="黑体" panose="02010609060101010101" pitchFamily="49" charset="-122"/>
            </a:endParaRPr>
          </a:p>
        </p:txBody>
      </p:sp>
      <p:sp>
        <p:nvSpPr>
          <p:cNvPr id="6" name="Rectangle 2">
            <a:extLst>
              <a:ext uri="{FF2B5EF4-FFF2-40B4-BE49-F238E27FC236}">
                <a16:creationId xmlns:a16="http://schemas.microsoft.com/office/drawing/2014/main" id="{EC2D6195-C7A1-4E04-ABE7-AEE00690D452}"/>
              </a:ext>
            </a:extLst>
          </p:cNvPr>
          <p:cNvSpPr txBox="1">
            <a:spLocks noChangeArrowheads="1"/>
          </p:cNvSpPr>
          <p:nvPr/>
        </p:nvSpPr>
        <p:spPr bwMode="auto">
          <a:xfrm>
            <a:off x="2495551" y="2144714"/>
            <a:ext cx="7427913" cy="466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tx2"/>
              </a:buClr>
              <a:buSzPct val="50000"/>
              <a:buFont typeface="Wingdings 2" pitchFamily="18" charset="2"/>
              <a:buChar char="ß"/>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2" pitchFamily="18" charset="2"/>
              <a:buChar char="Þ"/>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SzPct val="50000"/>
              <a:buFont typeface="Wingdings 2"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SzPct val="50000"/>
              <a:buFont typeface="Wingdings 2"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pPr eaLnBrk="1" hangingPunct="1">
              <a:lnSpc>
                <a:spcPct val="90000"/>
              </a:lnSpc>
              <a:defRPr/>
            </a:pPr>
            <a:endParaRPr lang="en-US" altLang="zh-CN" sz="2400" dirty="0"/>
          </a:p>
          <a:p>
            <a:pPr eaLnBrk="1" hangingPunct="1">
              <a:lnSpc>
                <a:spcPct val="90000"/>
              </a:lnSpc>
              <a:defRPr/>
            </a:pPr>
            <a:endParaRPr lang="en-US" altLang="zh-CN" sz="2400" dirty="0"/>
          </a:p>
          <a:p>
            <a:pPr marL="0" indent="0" eaLnBrk="1" hangingPunct="1">
              <a:lnSpc>
                <a:spcPct val="90000"/>
              </a:lnSpc>
              <a:buNone/>
              <a:defRPr/>
            </a:pPr>
            <a:r>
              <a:rPr lang="zh-CN" altLang="en-US" sz="2400" dirty="0"/>
              <a:t>相对寻址指令举例如下：</a:t>
            </a:r>
          </a:p>
          <a:p>
            <a:pPr lvl="1" eaLnBrk="1" hangingPunct="1">
              <a:lnSpc>
                <a:spcPct val="90000"/>
              </a:lnSpc>
              <a:defRPr/>
            </a:pPr>
            <a:r>
              <a:rPr lang="en-US" altLang="zh-CN" sz="2400" dirty="0">
                <a:latin typeface="Times New Roman" pitchFamily="18" charset="0"/>
              </a:rPr>
              <a:t>BL  	SUBR1   ;</a:t>
            </a:r>
            <a:r>
              <a:rPr lang="zh-CN" altLang="en-US" sz="2400" dirty="0">
                <a:latin typeface="Times New Roman" pitchFamily="18" charset="0"/>
              </a:rPr>
              <a:t>保存子程序返回地址</a:t>
            </a:r>
          </a:p>
          <a:p>
            <a:pPr lvl="1" eaLnBrk="1" hangingPunct="1">
              <a:lnSpc>
                <a:spcPct val="90000"/>
              </a:lnSpc>
              <a:defRPr/>
            </a:pPr>
            <a:r>
              <a:rPr lang="zh-CN" altLang="en-US" sz="2400" dirty="0">
                <a:latin typeface="Times New Roman" pitchFamily="18" charset="0"/>
              </a:rPr>
              <a:t>；调用到</a:t>
            </a:r>
            <a:r>
              <a:rPr lang="en-US" altLang="zh-CN" sz="2400" dirty="0">
                <a:latin typeface="Times New Roman" pitchFamily="18" charset="0"/>
              </a:rPr>
              <a:t>SUBR1</a:t>
            </a:r>
            <a:r>
              <a:rPr lang="zh-CN" altLang="en-US" sz="2400" dirty="0">
                <a:latin typeface="Times New Roman" pitchFamily="18" charset="0"/>
              </a:rPr>
              <a:t>子程序 </a:t>
            </a:r>
          </a:p>
          <a:p>
            <a:pPr lvl="1" eaLnBrk="1" hangingPunct="1">
              <a:lnSpc>
                <a:spcPct val="90000"/>
              </a:lnSpc>
              <a:defRPr/>
            </a:pPr>
            <a:r>
              <a:rPr lang="en-US" altLang="zh-CN" sz="2400" dirty="0">
                <a:latin typeface="Times New Roman" pitchFamily="18" charset="0"/>
              </a:rPr>
              <a:t>BEQ  	LOOP</a:t>
            </a:r>
          </a:p>
          <a:p>
            <a:pPr lvl="1" eaLnBrk="1" hangingPunct="1">
              <a:lnSpc>
                <a:spcPct val="90000"/>
              </a:lnSpc>
              <a:defRPr/>
            </a:pPr>
            <a:r>
              <a:rPr lang="zh-CN" altLang="en-US" sz="2400" dirty="0">
                <a:latin typeface="Times New Roman" pitchFamily="18" charset="0"/>
              </a:rPr>
              <a:t>；条件跳转到</a:t>
            </a:r>
            <a:r>
              <a:rPr lang="en-US" altLang="zh-CN" sz="2400" dirty="0">
                <a:latin typeface="Times New Roman" pitchFamily="18" charset="0"/>
              </a:rPr>
              <a:t>LOOP</a:t>
            </a:r>
            <a:r>
              <a:rPr lang="zh-CN" altLang="en-US" sz="2400" dirty="0">
                <a:latin typeface="Times New Roman" pitchFamily="18" charset="0"/>
              </a:rPr>
              <a:t>标号处 </a:t>
            </a:r>
          </a:p>
          <a:p>
            <a:pPr lvl="1" eaLnBrk="1" hangingPunct="1">
              <a:lnSpc>
                <a:spcPct val="90000"/>
              </a:lnSpc>
              <a:defRPr/>
            </a:pPr>
            <a:r>
              <a:rPr lang="zh-CN" altLang="en-US" sz="2400" dirty="0">
                <a:latin typeface="Times New Roman" pitchFamily="18" charset="0"/>
              </a:rPr>
              <a:t>       	</a:t>
            </a:r>
            <a:r>
              <a:rPr lang="en-US" altLang="zh-CN" sz="2400" dirty="0">
                <a:latin typeface="Times New Roman" pitchFamily="18" charset="0"/>
              </a:rPr>
              <a:t>…</a:t>
            </a:r>
          </a:p>
          <a:p>
            <a:pPr lvl="1" eaLnBrk="1" hangingPunct="1">
              <a:lnSpc>
                <a:spcPct val="90000"/>
              </a:lnSpc>
              <a:defRPr/>
            </a:pPr>
            <a:r>
              <a:rPr lang="en-US" altLang="zh-CN" sz="2400" dirty="0">
                <a:latin typeface="Times New Roman" pitchFamily="18" charset="0"/>
              </a:rPr>
              <a:t>LOOP  	MOV  	R6</a:t>
            </a:r>
            <a:r>
              <a:rPr lang="zh-CN" altLang="en-US" sz="2400" dirty="0">
                <a:latin typeface="Times New Roman" pitchFamily="18" charset="0"/>
              </a:rPr>
              <a:t>，</a:t>
            </a:r>
            <a:r>
              <a:rPr lang="en-US" altLang="zh-CN" sz="2400" dirty="0">
                <a:latin typeface="Times New Roman" pitchFamily="18" charset="0"/>
              </a:rPr>
              <a:t>#1</a:t>
            </a:r>
          </a:p>
          <a:p>
            <a:pPr lvl="1" eaLnBrk="1" hangingPunct="1">
              <a:lnSpc>
                <a:spcPct val="90000"/>
              </a:lnSpc>
              <a:defRPr/>
            </a:pPr>
            <a:r>
              <a:rPr lang="en-US" altLang="zh-CN" sz="2400" dirty="0">
                <a:latin typeface="Times New Roman" pitchFamily="18" charset="0"/>
              </a:rPr>
              <a:t>		…</a:t>
            </a:r>
          </a:p>
          <a:p>
            <a:pPr lvl="1" eaLnBrk="1" hangingPunct="1">
              <a:lnSpc>
                <a:spcPct val="90000"/>
              </a:lnSpc>
              <a:defRPr/>
            </a:pPr>
            <a:r>
              <a:rPr lang="en-US" altLang="zh-CN" sz="2400" dirty="0">
                <a:latin typeface="Times New Roman" pitchFamily="18" charset="0"/>
              </a:rPr>
              <a:t>SUBR1</a:t>
            </a:r>
          </a:p>
          <a:p>
            <a:pPr marL="457200" lvl="1" indent="0" eaLnBrk="1" hangingPunct="1">
              <a:lnSpc>
                <a:spcPct val="90000"/>
              </a:lnSpc>
              <a:buNone/>
              <a:defRPr/>
            </a:pPr>
            <a:r>
              <a:rPr lang="en-US" altLang="zh-CN" sz="2400" dirty="0">
                <a:latin typeface="Times New Roman" pitchFamily="18" charset="0"/>
              </a:rPr>
              <a:t>		…</a:t>
            </a:r>
          </a:p>
        </p:txBody>
      </p:sp>
      <p:sp>
        <p:nvSpPr>
          <p:cNvPr id="7" name="AutoShape 4">
            <a:extLst>
              <a:ext uri="{FF2B5EF4-FFF2-40B4-BE49-F238E27FC236}">
                <a16:creationId xmlns:a16="http://schemas.microsoft.com/office/drawing/2014/main" id="{BB4E4E15-0F44-4DFE-95C1-5CE3385F7309}"/>
              </a:ext>
            </a:extLst>
          </p:cNvPr>
          <p:cNvSpPr>
            <a:spLocks noChangeArrowheads="1"/>
          </p:cNvSpPr>
          <p:nvPr/>
        </p:nvSpPr>
        <p:spPr bwMode="auto">
          <a:xfrm>
            <a:off x="2495550" y="3873500"/>
            <a:ext cx="554038" cy="1728788"/>
          </a:xfrm>
          <a:prstGeom prst="curvedRightArrow">
            <a:avLst>
              <a:gd name="adj1" fmla="val 12062"/>
              <a:gd name="adj2" fmla="val 74469"/>
              <a:gd name="adj3" fmla="val 33333"/>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8" name="AutoShape 5">
            <a:extLst>
              <a:ext uri="{FF2B5EF4-FFF2-40B4-BE49-F238E27FC236}">
                <a16:creationId xmlns:a16="http://schemas.microsoft.com/office/drawing/2014/main" id="{7BE2B8ED-4D37-4164-BE4F-16C5B1372086}"/>
              </a:ext>
            </a:extLst>
          </p:cNvPr>
          <p:cNvSpPr>
            <a:spLocks noChangeArrowheads="1"/>
          </p:cNvSpPr>
          <p:nvPr/>
        </p:nvSpPr>
        <p:spPr bwMode="auto">
          <a:xfrm>
            <a:off x="6959600" y="4652963"/>
            <a:ext cx="431800" cy="1008062"/>
          </a:xfrm>
          <a:prstGeom prst="curvedLeftArrow">
            <a:avLst>
              <a:gd name="adj1" fmla="val 46691"/>
              <a:gd name="adj2" fmla="val 93382"/>
              <a:gd name="adj3" fmla="val 33333"/>
            </a:avLst>
          </a:prstGeom>
          <a:solidFill>
            <a:srgbClr val="CCECFF"/>
          </a:solidFill>
          <a:ln w="9525">
            <a:solidFill>
              <a:schemeClr val="tx1"/>
            </a:solidFill>
            <a:miter lim="800000"/>
            <a:headEnd/>
            <a:tailEnd/>
          </a:ln>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938827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3">
            <a:extLst>
              <a:ext uri="{FF2B5EF4-FFF2-40B4-BE49-F238E27FC236}">
                <a16:creationId xmlns:a16="http://schemas.microsoft.com/office/drawing/2014/main" id="{A18FC767-CB9D-481C-84F2-C6DB7E5649F2}"/>
              </a:ext>
            </a:extLst>
          </p:cNvPr>
          <p:cNvSpPr txBox="1">
            <a:spLocks noChangeArrowheads="1"/>
          </p:cNvSpPr>
          <p:nvPr/>
        </p:nvSpPr>
        <p:spPr bwMode="auto">
          <a:xfrm>
            <a:off x="1774826" y="565150"/>
            <a:ext cx="35925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3200" b="1">
                <a:latin typeface="Arial" panose="020B0604020202020204" pitchFamily="34" charset="0"/>
                <a:ea typeface="黑体" panose="02010609060101010101" pitchFamily="49" charset="-122"/>
              </a:rPr>
              <a:t>ARM</a:t>
            </a:r>
            <a:r>
              <a:rPr kumimoji="1" lang="zh-CN" altLang="en-US" sz="3200" b="1">
                <a:latin typeface="Arial" panose="020B0604020202020204" pitchFamily="34" charset="0"/>
                <a:ea typeface="黑体" panose="02010609060101010101" pitchFamily="49" charset="-122"/>
              </a:rPr>
              <a:t>的寄存器结构</a:t>
            </a:r>
          </a:p>
        </p:txBody>
      </p:sp>
      <p:sp>
        <p:nvSpPr>
          <p:cNvPr id="25603" name="Rectangle 100">
            <a:extLst>
              <a:ext uri="{FF2B5EF4-FFF2-40B4-BE49-F238E27FC236}">
                <a16:creationId xmlns:a16="http://schemas.microsoft.com/office/drawing/2014/main" id="{BCD9599E-53BD-4925-8C26-0091F6490DA2}"/>
              </a:ext>
            </a:extLst>
          </p:cNvPr>
          <p:cNvSpPr>
            <a:spLocks noChangeArrowheads="1"/>
          </p:cNvSpPr>
          <p:nvPr/>
        </p:nvSpPr>
        <p:spPr bwMode="auto">
          <a:xfrm>
            <a:off x="1919288" y="1758950"/>
            <a:ext cx="7993062"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spcBef>
                <a:spcPct val="20000"/>
              </a:spcBef>
              <a:buClr>
                <a:schemeClr val="tx2"/>
              </a:buClr>
              <a:buSzPct val="160000"/>
              <a:defRPr/>
            </a:pPr>
            <a:r>
              <a:rPr kumimoji="1" lang="en-US" altLang="zh-CN" sz="2400" b="1" dirty="0">
                <a:latin typeface="华文楷体" panose="02010600040101010101" pitchFamily="2" charset="-122"/>
                <a:ea typeface="华文楷体" panose="02010600040101010101" pitchFamily="2" charset="-122"/>
              </a:rPr>
              <a:t>Arm</a:t>
            </a:r>
            <a:r>
              <a:rPr kumimoji="1" lang="zh-CN" altLang="en-US" sz="2400" b="1" dirty="0">
                <a:latin typeface="华文楷体" panose="02010600040101010101" pitchFamily="2" charset="-122"/>
                <a:ea typeface="华文楷体" panose="02010600040101010101" pitchFamily="2" charset="-122"/>
              </a:rPr>
              <a:t>处理器总共有</a:t>
            </a:r>
            <a:r>
              <a:rPr kumimoji="1" lang="en-US" altLang="zh-CN" sz="2400" b="1" dirty="0">
                <a:latin typeface="华文楷体" panose="02010600040101010101" pitchFamily="2" charset="-122"/>
                <a:ea typeface="华文楷体" panose="02010600040101010101" pitchFamily="2" charset="-122"/>
              </a:rPr>
              <a:t>37</a:t>
            </a:r>
            <a:r>
              <a:rPr kumimoji="1" lang="zh-CN" altLang="en-US" sz="2400" b="1" dirty="0">
                <a:latin typeface="华文楷体" panose="02010600040101010101" pitchFamily="2" charset="-122"/>
                <a:ea typeface="华文楷体" panose="02010600040101010101" pitchFamily="2" charset="-122"/>
              </a:rPr>
              <a:t>个寄存器其可以分为以下两类：</a:t>
            </a:r>
          </a:p>
          <a:p>
            <a:pPr marL="342900" indent="-342900">
              <a:spcBef>
                <a:spcPct val="20000"/>
              </a:spcBef>
              <a:buClr>
                <a:schemeClr val="tx2"/>
              </a:buClr>
              <a:buSzPct val="160000"/>
              <a:buFont typeface="Wingdings" panose="05000000000000000000" pitchFamily="2" charset="2"/>
              <a:buChar char="Ø"/>
              <a:defRPr/>
            </a:pPr>
            <a:r>
              <a:rPr kumimoji="1" lang="zh-CN" altLang="en-US" sz="2400" b="1" dirty="0">
                <a:solidFill>
                  <a:srgbClr val="0000FF"/>
                </a:solidFill>
                <a:latin typeface="华文楷体" panose="02010600040101010101" pitchFamily="2" charset="-122"/>
                <a:ea typeface="华文楷体" panose="02010600040101010101" pitchFamily="2" charset="-122"/>
              </a:rPr>
              <a:t>通用寄存器（</a:t>
            </a:r>
            <a:r>
              <a:rPr kumimoji="1" lang="en-US" altLang="zh-CN" sz="2400" b="1" dirty="0">
                <a:solidFill>
                  <a:srgbClr val="0000FF"/>
                </a:solidFill>
                <a:latin typeface="华文楷体" panose="02010600040101010101" pitchFamily="2" charset="-122"/>
                <a:ea typeface="华文楷体" panose="02010600040101010101" pitchFamily="2" charset="-122"/>
              </a:rPr>
              <a:t>31</a:t>
            </a:r>
            <a:r>
              <a:rPr kumimoji="1" lang="zh-CN" altLang="en-US" sz="2400" b="1" dirty="0">
                <a:solidFill>
                  <a:srgbClr val="0000FF"/>
                </a:solidFill>
                <a:latin typeface="华文楷体" panose="02010600040101010101" pitchFamily="2" charset="-122"/>
                <a:ea typeface="华文楷体" panose="02010600040101010101" pitchFamily="2" charset="-122"/>
              </a:rPr>
              <a:t>个）</a:t>
            </a:r>
          </a:p>
          <a:p>
            <a:pPr marL="360000" indent="342900">
              <a:spcBef>
                <a:spcPct val="20000"/>
              </a:spcBef>
              <a:buClr>
                <a:schemeClr val="tx2"/>
              </a:buClr>
              <a:buSzPct val="160000"/>
              <a:buFont typeface="Arial" panose="020B0604020202020204" pitchFamily="34" charset="0"/>
              <a:buChar char="•"/>
              <a:defRPr/>
            </a:pPr>
            <a:r>
              <a:rPr kumimoji="1" lang="zh-CN" altLang="en-US" sz="2400" b="1" dirty="0">
                <a:latin typeface="华文楷体" panose="02010600040101010101" pitchFamily="2" charset="-122"/>
                <a:ea typeface="华文楷体" panose="02010600040101010101" pitchFamily="2" charset="-122"/>
              </a:rPr>
              <a:t>不分组寄存器（</a:t>
            </a:r>
            <a:r>
              <a:rPr kumimoji="1" lang="en-US" altLang="zh-CN" sz="2400" b="1" dirty="0">
                <a:latin typeface="华文楷体" panose="02010600040101010101" pitchFamily="2" charset="-122"/>
                <a:ea typeface="华文楷体" panose="02010600040101010101" pitchFamily="2" charset="-122"/>
              </a:rPr>
              <a:t>R0—R7</a:t>
            </a:r>
            <a:r>
              <a:rPr kumimoji="1" lang="zh-CN" altLang="en-US" sz="2400" b="1" dirty="0">
                <a:latin typeface="华文楷体" panose="02010600040101010101" pitchFamily="2" charset="-122"/>
                <a:ea typeface="华文楷体" panose="02010600040101010101" pitchFamily="2" charset="-122"/>
              </a:rPr>
              <a:t>）</a:t>
            </a:r>
          </a:p>
          <a:p>
            <a:pPr marL="360000" indent="342900">
              <a:spcBef>
                <a:spcPct val="20000"/>
              </a:spcBef>
              <a:buClr>
                <a:schemeClr val="tx2"/>
              </a:buClr>
              <a:buSzPct val="160000"/>
              <a:buFont typeface="Arial" panose="020B0604020202020204" pitchFamily="34" charset="0"/>
              <a:buChar char="•"/>
              <a:defRPr/>
            </a:pPr>
            <a:r>
              <a:rPr kumimoji="1" lang="zh-CN" altLang="en-US" sz="2400" b="1" dirty="0">
                <a:latin typeface="华文楷体" panose="02010600040101010101" pitchFamily="2" charset="-122"/>
                <a:ea typeface="华文楷体" panose="02010600040101010101" pitchFamily="2" charset="-122"/>
              </a:rPr>
              <a:t>分组寄存器（</a:t>
            </a:r>
            <a:r>
              <a:rPr kumimoji="1" lang="en-US" altLang="zh-CN" sz="2400" b="1" dirty="0">
                <a:latin typeface="华文楷体" panose="02010600040101010101" pitchFamily="2" charset="-122"/>
                <a:ea typeface="华文楷体" panose="02010600040101010101" pitchFamily="2" charset="-122"/>
              </a:rPr>
              <a:t>R8—R14</a:t>
            </a:r>
            <a:r>
              <a:rPr kumimoji="1" lang="zh-CN" altLang="en-US" sz="2400" b="1" dirty="0">
                <a:latin typeface="华文楷体" panose="02010600040101010101" pitchFamily="2" charset="-122"/>
                <a:ea typeface="华文楷体" panose="02010600040101010101" pitchFamily="2" charset="-122"/>
              </a:rPr>
              <a:t>）</a:t>
            </a:r>
          </a:p>
          <a:p>
            <a:pPr marL="360000" indent="342900">
              <a:spcBef>
                <a:spcPct val="20000"/>
              </a:spcBef>
              <a:buClr>
                <a:schemeClr val="tx2"/>
              </a:buClr>
              <a:buSzPct val="160000"/>
              <a:buFont typeface="Arial" panose="020B0604020202020204" pitchFamily="34" charset="0"/>
              <a:buChar char="•"/>
              <a:defRPr/>
            </a:pPr>
            <a:r>
              <a:rPr kumimoji="1" lang="en-US" altLang="zh-CN" sz="2400" b="1" dirty="0">
                <a:latin typeface="华文楷体" panose="02010600040101010101" pitchFamily="2" charset="-122"/>
                <a:ea typeface="华文楷体" panose="02010600040101010101" pitchFamily="2" charset="-122"/>
              </a:rPr>
              <a:t>PC</a:t>
            </a:r>
            <a:r>
              <a:rPr kumimoji="1" lang="zh-CN" altLang="en-US" sz="2400" b="1" dirty="0">
                <a:latin typeface="华文楷体" panose="02010600040101010101" pitchFamily="2" charset="-122"/>
                <a:ea typeface="华文楷体" panose="02010600040101010101" pitchFamily="2" charset="-122"/>
              </a:rPr>
              <a:t>指针（</a:t>
            </a:r>
            <a:r>
              <a:rPr kumimoji="1" lang="en-US" altLang="zh-CN" sz="2400" b="1" dirty="0">
                <a:latin typeface="华文楷体" panose="02010600040101010101" pitchFamily="2" charset="-122"/>
                <a:ea typeface="华文楷体" panose="02010600040101010101" pitchFamily="2" charset="-122"/>
              </a:rPr>
              <a:t>R15</a:t>
            </a:r>
            <a:r>
              <a:rPr kumimoji="1" lang="zh-CN" altLang="en-US" sz="2400" b="1" dirty="0">
                <a:latin typeface="华文楷体" panose="02010600040101010101" pitchFamily="2" charset="-122"/>
                <a:ea typeface="华文楷体" panose="02010600040101010101" pitchFamily="2" charset="-122"/>
              </a:rPr>
              <a:t>）</a:t>
            </a:r>
          </a:p>
          <a:p>
            <a:pPr marL="342900" indent="-342900">
              <a:spcBef>
                <a:spcPct val="20000"/>
              </a:spcBef>
              <a:buClr>
                <a:schemeClr val="tx2"/>
              </a:buClr>
              <a:buSzPct val="160000"/>
              <a:buFont typeface="Wingdings" panose="05000000000000000000" pitchFamily="2" charset="2"/>
              <a:buChar char="Ø"/>
              <a:defRPr/>
            </a:pPr>
            <a:r>
              <a:rPr kumimoji="1" lang="zh-CN" altLang="en-US" sz="2400" b="1" dirty="0">
                <a:solidFill>
                  <a:srgbClr val="0000FF"/>
                </a:solidFill>
                <a:latin typeface="华文楷体" panose="02010600040101010101" pitchFamily="2" charset="-122"/>
                <a:ea typeface="华文楷体" panose="02010600040101010101" pitchFamily="2" charset="-122"/>
              </a:rPr>
              <a:t>状态寄存器（</a:t>
            </a:r>
            <a:r>
              <a:rPr kumimoji="1" lang="en-US" altLang="zh-CN" sz="2400" b="1" dirty="0">
                <a:solidFill>
                  <a:srgbClr val="0000FF"/>
                </a:solidFill>
                <a:latin typeface="华文楷体" panose="02010600040101010101" pitchFamily="2" charset="-122"/>
                <a:ea typeface="华文楷体" panose="02010600040101010101" pitchFamily="2" charset="-122"/>
              </a:rPr>
              <a:t>6</a:t>
            </a:r>
            <a:r>
              <a:rPr kumimoji="1" lang="zh-CN" altLang="en-US" sz="2400" b="1" dirty="0">
                <a:solidFill>
                  <a:srgbClr val="0000FF"/>
                </a:solidFill>
                <a:latin typeface="华文楷体" panose="02010600040101010101" pitchFamily="2" charset="-122"/>
                <a:ea typeface="华文楷体" panose="02010600040101010101" pitchFamily="2" charset="-122"/>
              </a:rPr>
              <a:t>个）</a:t>
            </a:r>
          </a:p>
          <a:p>
            <a:pPr marL="360000" indent="342900">
              <a:spcBef>
                <a:spcPct val="20000"/>
              </a:spcBef>
              <a:buClr>
                <a:schemeClr val="tx2"/>
              </a:buClr>
              <a:buSzPct val="160000"/>
              <a:buFont typeface="Arial" panose="020B0604020202020204" pitchFamily="34" charset="0"/>
              <a:buChar char="•"/>
              <a:defRPr/>
            </a:pPr>
            <a:r>
              <a:rPr kumimoji="1" lang="en-US" altLang="zh-CN" sz="2400" b="1" dirty="0">
                <a:latin typeface="华文楷体" panose="02010600040101010101" pitchFamily="2" charset="-122"/>
                <a:ea typeface="华文楷体" panose="02010600040101010101" pitchFamily="2" charset="-122"/>
              </a:rPr>
              <a:t>CPSR</a:t>
            </a:r>
            <a:r>
              <a:rPr kumimoji="1" lang="zh-CN" altLang="en-US" sz="2400" b="1" dirty="0">
                <a:latin typeface="华文楷体" panose="02010600040101010101" pitchFamily="2" charset="-122"/>
                <a:ea typeface="华文楷体" panose="02010600040101010101" pitchFamily="2" charset="-122"/>
              </a:rPr>
              <a:t>（</a:t>
            </a:r>
            <a:r>
              <a:rPr kumimoji="1" lang="en-US" altLang="zh-CN" sz="2400" b="1" dirty="0">
                <a:latin typeface="华文楷体" panose="02010600040101010101" pitchFamily="2" charset="-122"/>
                <a:ea typeface="华文楷体" panose="02010600040101010101" pitchFamily="2" charset="-122"/>
              </a:rPr>
              <a:t>1</a:t>
            </a:r>
            <a:r>
              <a:rPr kumimoji="1" lang="zh-CN" altLang="en-US" sz="2400" b="1" dirty="0">
                <a:latin typeface="华文楷体" panose="02010600040101010101" pitchFamily="2" charset="-122"/>
                <a:ea typeface="华文楷体" panose="02010600040101010101" pitchFamily="2" charset="-122"/>
              </a:rPr>
              <a:t>个）</a:t>
            </a:r>
          </a:p>
          <a:p>
            <a:pPr marL="360000" indent="342900">
              <a:spcBef>
                <a:spcPct val="20000"/>
              </a:spcBef>
              <a:buClr>
                <a:schemeClr val="tx2"/>
              </a:buClr>
              <a:buSzPct val="160000"/>
              <a:buFont typeface="Arial" panose="020B0604020202020204" pitchFamily="34" charset="0"/>
              <a:buChar char="•"/>
              <a:defRPr/>
            </a:pPr>
            <a:r>
              <a:rPr kumimoji="1" lang="en-US" altLang="zh-CN" sz="2400" b="1" dirty="0">
                <a:latin typeface="华文楷体" panose="02010600040101010101" pitchFamily="2" charset="-122"/>
                <a:ea typeface="华文楷体" panose="02010600040101010101" pitchFamily="2" charset="-122"/>
              </a:rPr>
              <a:t>SPSR</a:t>
            </a:r>
            <a:r>
              <a:rPr kumimoji="1" lang="zh-CN" altLang="en-US" sz="2400" b="1" dirty="0">
                <a:latin typeface="华文楷体" panose="02010600040101010101" pitchFamily="2" charset="-122"/>
                <a:ea typeface="华文楷体" panose="02010600040101010101" pitchFamily="2" charset="-122"/>
              </a:rPr>
              <a:t>（</a:t>
            </a:r>
            <a:r>
              <a:rPr kumimoji="1" lang="en-US" altLang="zh-CN" sz="2400" b="1" dirty="0">
                <a:latin typeface="华文楷体" panose="02010600040101010101" pitchFamily="2" charset="-122"/>
                <a:ea typeface="华文楷体" panose="02010600040101010101" pitchFamily="2" charset="-122"/>
              </a:rPr>
              <a:t>5</a:t>
            </a:r>
            <a:r>
              <a:rPr kumimoji="1" lang="zh-CN" altLang="en-US" sz="2400" b="1" dirty="0">
                <a:latin typeface="华文楷体" panose="02010600040101010101" pitchFamily="2" charset="-122"/>
                <a:ea typeface="华文楷体" panose="02010600040101010101" pitchFamily="2" charset="-122"/>
              </a:rPr>
              <a:t>个）</a:t>
            </a:r>
            <a:endParaRPr kumimoji="1" lang="en-US" altLang="zh-CN" sz="24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99881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a:extLst>
              <a:ext uri="{FF2B5EF4-FFF2-40B4-BE49-F238E27FC236}">
                <a16:creationId xmlns:a16="http://schemas.microsoft.com/office/drawing/2014/main" id="{41B4A1DA-150D-480B-906E-CC7912F3F7C4}"/>
              </a:ext>
            </a:extLst>
          </p:cNvPr>
          <p:cNvSpPr txBox="1">
            <a:spLocks noChangeArrowheads="1"/>
          </p:cNvSpPr>
          <p:nvPr/>
        </p:nvSpPr>
        <p:spPr bwMode="auto">
          <a:xfrm>
            <a:off x="1774826" y="565150"/>
            <a:ext cx="35925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3200" b="1">
                <a:latin typeface="Arial" panose="020B0604020202020204" pitchFamily="34" charset="0"/>
                <a:ea typeface="黑体" panose="02010609060101010101" pitchFamily="49" charset="-122"/>
              </a:rPr>
              <a:t>ARM</a:t>
            </a:r>
            <a:r>
              <a:rPr kumimoji="1" lang="zh-CN" altLang="en-US" sz="3200" b="1">
                <a:latin typeface="Arial" panose="020B0604020202020204" pitchFamily="34" charset="0"/>
                <a:ea typeface="黑体" panose="02010609060101010101" pitchFamily="49" charset="-122"/>
              </a:rPr>
              <a:t>的寄存器结构</a:t>
            </a:r>
          </a:p>
        </p:txBody>
      </p:sp>
      <p:sp>
        <p:nvSpPr>
          <p:cNvPr id="25603" name="Rectangle 100">
            <a:extLst>
              <a:ext uri="{FF2B5EF4-FFF2-40B4-BE49-F238E27FC236}">
                <a16:creationId xmlns:a16="http://schemas.microsoft.com/office/drawing/2014/main" id="{8EE5AD1D-3940-404B-9FA5-ABE3423DABC3}"/>
              </a:ext>
            </a:extLst>
          </p:cNvPr>
          <p:cNvSpPr>
            <a:spLocks noChangeArrowheads="1"/>
          </p:cNvSpPr>
          <p:nvPr/>
        </p:nvSpPr>
        <p:spPr bwMode="auto">
          <a:xfrm>
            <a:off x="1524001" y="1758950"/>
            <a:ext cx="8964613"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60000" indent="342900">
              <a:spcBef>
                <a:spcPct val="20000"/>
              </a:spcBef>
              <a:buClr>
                <a:schemeClr val="tx2"/>
              </a:buClr>
              <a:buSzPct val="160000"/>
              <a:buFont typeface="Arial" panose="020B0604020202020204" pitchFamily="34" charset="0"/>
              <a:buChar char="•"/>
              <a:defRPr/>
            </a:pPr>
            <a:r>
              <a:rPr kumimoji="1" lang="zh-CN" altLang="en-US" sz="2400" b="1" dirty="0">
                <a:latin typeface="华文楷体" panose="02010600040101010101" pitchFamily="2" charset="-122"/>
                <a:ea typeface="华文楷体" panose="02010600040101010101" pitchFamily="2" charset="-122"/>
              </a:rPr>
              <a:t>不分组寄存器（</a:t>
            </a:r>
            <a:r>
              <a:rPr kumimoji="1" lang="en-US" altLang="zh-CN" sz="2400" b="1" dirty="0">
                <a:latin typeface="华文楷体" panose="02010600040101010101" pitchFamily="2" charset="-122"/>
                <a:ea typeface="华文楷体" panose="02010600040101010101" pitchFamily="2" charset="-122"/>
              </a:rPr>
              <a:t>R0—R7</a:t>
            </a:r>
            <a:r>
              <a:rPr kumimoji="1" lang="zh-CN" altLang="en-US" sz="2400" b="1" dirty="0">
                <a:latin typeface="华文楷体" panose="02010600040101010101" pitchFamily="2" charset="-122"/>
                <a:ea typeface="华文楷体" panose="02010600040101010101" pitchFamily="2" charset="-122"/>
              </a:rPr>
              <a:t>）</a:t>
            </a:r>
            <a:endParaRPr kumimoji="1" lang="en-US" altLang="zh-CN" sz="2400" b="1" dirty="0">
              <a:latin typeface="华文楷体" panose="02010600040101010101" pitchFamily="2" charset="-122"/>
              <a:ea typeface="华文楷体" panose="02010600040101010101" pitchFamily="2" charset="-122"/>
            </a:endParaRPr>
          </a:p>
          <a:p>
            <a:pPr marL="360000">
              <a:spcBef>
                <a:spcPct val="20000"/>
              </a:spcBef>
              <a:buClr>
                <a:schemeClr val="tx2"/>
              </a:buClr>
              <a:buSzPct val="160000"/>
              <a:defRPr/>
            </a:pPr>
            <a:r>
              <a:rPr lang="zh-CN" altLang="en-US" sz="2400" dirty="0"/>
              <a:t>        在所有的运行模式下都使用同一个物理寄存器，它们未被系统用作特殊的用途</a:t>
            </a:r>
            <a:endParaRPr kumimoji="1" lang="zh-CN" altLang="en-US" sz="2400" b="1" dirty="0">
              <a:latin typeface="华文楷体" panose="02010600040101010101" pitchFamily="2" charset="-122"/>
              <a:ea typeface="华文楷体" panose="02010600040101010101" pitchFamily="2" charset="-122"/>
            </a:endParaRPr>
          </a:p>
          <a:p>
            <a:pPr marL="360000" indent="342900">
              <a:spcBef>
                <a:spcPct val="20000"/>
              </a:spcBef>
              <a:buClr>
                <a:schemeClr val="tx2"/>
              </a:buClr>
              <a:buSzPct val="160000"/>
              <a:buFont typeface="Arial" panose="020B0604020202020204" pitchFamily="34" charset="0"/>
              <a:buChar char="•"/>
              <a:defRPr/>
            </a:pPr>
            <a:r>
              <a:rPr kumimoji="1" lang="zh-CN" altLang="en-US" sz="2400" b="1" dirty="0">
                <a:latin typeface="华文楷体" panose="02010600040101010101" pitchFamily="2" charset="-122"/>
                <a:ea typeface="华文楷体" panose="02010600040101010101" pitchFamily="2" charset="-122"/>
              </a:rPr>
              <a:t>分组寄存器（</a:t>
            </a:r>
            <a:r>
              <a:rPr kumimoji="1" lang="en-US" altLang="zh-CN" sz="2400" b="1" dirty="0">
                <a:latin typeface="华文楷体" panose="02010600040101010101" pitchFamily="2" charset="-122"/>
                <a:ea typeface="华文楷体" panose="02010600040101010101" pitchFamily="2" charset="-122"/>
              </a:rPr>
              <a:t>R8—R14</a:t>
            </a:r>
            <a:r>
              <a:rPr kumimoji="1" lang="zh-CN" altLang="en-US" sz="2400" b="1" dirty="0">
                <a:latin typeface="华文楷体" panose="02010600040101010101" pitchFamily="2" charset="-122"/>
                <a:ea typeface="华文楷体" panose="02010600040101010101" pitchFamily="2" charset="-122"/>
              </a:rPr>
              <a:t>）</a:t>
            </a:r>
            <a:endParaRPr kumimoji="1" lang="en-US" altLang="zh-CN" sz="2400" b="1" dirty="0">
              <a:latin typeface="华文楷体" panose="02010600040101010101" pitchFamily="2" charset="-122"/>
              <a:ea typeface="华文楷体" panose="02010600040101010101" pitchFamily="2" charset="-122"/>
            </a:endParaRPr>
          </a:p>
          <a:p>
            <a:pPr marL="360000">
              <a:spcBef>
                <a:spcPct val="20000"/>
              </a:spcBef>
              <a:buClr>
                <a:schemeClr val="tx2"/>
              </a:buClr>
              <a:buSzPct val="160000"/>
              <a:defRPr/>
            </a:pPr>
            <a:r>
              <a:rPr lang="zh-CN" altLang="en-US" sz="2400" dirty="0"/>
              <a:t>        对于</a:t>
            </a:r>
            <a:r>
              <a:rPr lang="en-US" altLang="zh-CN" sz="2400" dirty="0"/>
              <a:t>R8~R12</a:t>
            </a:r>
            <a:r>
              <a:rPr lang="zh-CN" altLang="en-US" sz="2400" dirty="0"/>
              <a:t>，当使用</a:t>
            </a:r>
            <a:r>
              <a:rPr lang="en-US" altLang="zh-CN" sz="2400" dirty="0"/>
              <a:t>FIQ(</a:t>
            </a:r>
            <a:r>
              <a:rPr lang="zh-CN" altLang="en-US" sz="2400" dirty="0"/>
              <a:t>快速中断模式</a:t>
            </a:r>
            <a:r>
              <a:rPr lang="en-US" altLang="zh-CN" sz="2400" dirty="0"/>
              <a:t>)</a:t>
            </a:r>
            <a:r>
              <a:rPr lang="zh-CN" altLang="en-US" sz="2400" dirty="0"/>
              <a:t>时访问寄存器</a:t>
            </a:r>
            <a:r>
              <a:rPr lang="en-US" altLang="zh-CN" sz="2400" dirty="0"/>
              <a:t>R8_fiq ~ R12_fiq</a:t>
            </a:r>
            <a:r>
              <a:rPr lang="zh-CN" altLang="en-US" sz="2400" dirty="0"/>
              <a:t>，当使用除</a:t>
            </a:r>
            <a:r>
              <a:rPr lang="en-US" altLang="zh-CN" sz="2400" dirty="0"/>
              <a:t>FIQ</a:t>
            </a:r>
            <a:r>
              <a:rPr lang="zh-CN" altLang="en-US" sz="2400" dirty="0"/>
              <a:t>模式以外的其他模式时</a:t>
            </a:r>
            <a:r>
              <a:rPr lang="en-US" altLang="zh-CN" sz="2400" dirty="0"/>
              <a:t>,</a:t>
            </a:r>
            <a:r>
              <a:rPr lang="zh-CN" altLang="en-US" sz="2400" dirty="0"/>
              <a:t>访问寄存器</a:t>
            </a:r>
            <a:r>
              <a:rPr lang="en-US" altLang="zh-CN" sz="2400" dirty="0"/>
              <a:t>R8 ~ R12</a:t>
            </a:r>
          </a:p>
          <a:p>
            <a:pPr marL="360000">
              <a:spcBef>
                <a:spcPct val="20000"/>
              </a:spcBef>
              <a:buClr>
                <a:schemeClr val="tx2"/>
              </a:buClr>
              <a:buSzPct val="160000"/>
              <a:defRPr/>
            </a:pPr>
            <a:r>
              <a:rPr lang="zh-CN" altLang="en-US" sz="2400" dirty="0"/>
              <a:t>        对于</a:t>
            </a:r>
            <a:r>
              <a:rPr lang="en-US" altLang="zh-CN" sz="2400" dirty="0"/>
              <a:t>R13,R14</a:t>
            </a:r>
            <a:r>
              <a:rPr lang="zh-CN" altLang="en-US" sz="2400" dirty="0"/>
              <a:t>来说</a:t>
            </a:r>
            <a:r>
              <a:rPr lang="en-US" altLang="zh-CN" sz="2400" dirty="0"/>
              <a:t>,</a:t>
            </a:r>
            <a:r>
              <a:rPr lang="zh-CN" altLang="en-US" sz="2400" dirty="0"/>
              <a:t>每个寄存器对应</a:t>
            </a:r>
            <a:r>
              <a:rPr lang="en-US" altLang="zh-CN" sz="2400" dirty="0"/>
              <a:t>6</a:t>
            </a:r>
            <a:r>
              <a:rPr lang="zh-CN" altLang="en-US" sz="2400" dirty="0"/>
              <a:t>个不同的物理寄存器，其中一个是用户模式与系统模式共用，另外</a:t>
            </a:r>
            <a:r>
              <a:rPr lang="en-US" altLang="zh-CN" sz="2400" dirty="0"/>
              <a:t>5</a:t>
            </a:r>
            <a:r>
              <a:rPr lang="zh-CN" altLang="en-US" sz="2400" dirty="0"/>
              <a:t>个物理寄存器对应其他</a:t>
            </a:r>
            <a:r>
              <a:rPr lang="en-US" altLang="zh-CN" sz="2400" dirty="0"/>
              <a:t>5</a:t>
            </a:r>
            <a:r>
              <a:rPr lang="zh-CN" altLang="en-US" sz="2400" dirty="0"/>
              <a:t>种不同的运行模式，并采用以下记号来区分不同的物理寄存器分别为</a:t>
            </a:r>
            <a:r>
              <a:rPr lang="en-US" altLang="zh-CN" sz="2400" dirty="0" err="1"/>
              <a:t>fiq,irq,svc,abt,und</a:t>
            </a:r>
            <a:r>
              <a:rPr lang="en-US" altLang="zh-CN" sz="2400" dirty="0"/>
              <a:t>.</a:t>
            </a:r>
            <a:endParaRPr lang="zh-CN" altLang="en-US" sz="2400" dirty="0"/>
          </a:p>
        </p:txBody>
      </p:sp>
    </p:spTree>
    <p:extLst>
      <p:ext uri="{BB962C8B-B14F-4D97-AF65-F5344CB8AC3E}">
        <p14:creationId xmlns:p14="http://schemas.microsoft.com/office/powerpoint/2010/main" val="2644028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3">
            <a:extLst>
              <a:ext uri="{FF2B5EF4-FFF2-40B4-BE49-F238E27FC236}">
                <a16:creationId xmlns:a16="http://schemas.microsoft.com/office/drawing/2014/main" id="{C2172EB3-AFEA-466F-92D7-90E268F0F21D}"/>
              </a:ext>
            </a:extLst>
          </p:cNvPr>
          <p:cNvSpPr txBox="1">
            <a:spLocks noChangeArrowheads="1"/>
          </p:cNvSpPr>
          <p:nvPr/>
        </p:nvSpPr>
        <p:spPr bwMode="auto">
          <a:xfrm>
            <a:off x="1774826" y="565150"/>
            <a:ext cx="35925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3200" b="1">
                <a:latin typeface="Arial" panose="020B0604020202020204" pitchFamily="34" charset="0"/>
                <a:ea typeface="黑体" panose="02010609060101010101" pitchFamily="49" charset="-122"/>
              </a:rPr>
              <a:t>ARM</a:t>
            </a:r>
            <a:r>
              <a:rPr kumimoji="1" lang="zh-CN" altLang="en-US" sz="3200" b="1">
                <a:latin typeface="Arial" panose="020B0604020202020204" pitchFamily="34" charset="0"/>
                <a:ea typeface="黑体" panose="02010609060101010101" pitchFamily="49" charset="-122"/>
              </a:rPr>
              <a:t>的寄存器结构</a:t>
            </a:r>
          </a:p>
        </p:txBody>
      </p:sp>
      <p:sp>
        <p:nvSpPr>
          <p:cNvPr id="25603" name="Rectangle 100">
            <a:extLst>
              <a:ext uri="{FF2B5EF4-FFF2-40B4-BE49-F238E27FC236}">
                <a16:creationId xmlns:a16="http://schemas.microsoft.com/office/drawing/2014/main" id="{048D8A5D-D70C-4EDA-BC7A-10712A43E1CE}"/>
              </a:ext>
            </a:extLst>
          </p:cNvPr>
          <p:cNvSpPr>
            <a:spLocks noChangeArrowheads="1"/>
          </p:cNvSpPr>
          <p:nvPr/>
        </p:nvSpPr>
        <p:spPr bwMode="auto">
          <a:xfrm>
            <a:off x="1531939" y="1484313"/>
            <a:ext cx="8963025"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702900" indent="-342900">
              <a:spcBef>
                <a:spcPct val="20000"/>
              </a:spcBef>
              <a:buClr>
                <a:schemeClr val="tx2"/>
              </a:buClr>
              <a:buSzPct val="160000"/>
              <a:buFont typeface="Wingdings" panose="05000000000000000000" pitchFamily="2" charset="2"/>
              <a:buChar char="ü"/>
              <a:defRPr/>
            </a:pPr>
            <a:r>
              <a:rPr lang="en-US" altLang="zh-CN" sz="2400" dirty="0"/>
              <a:t>R13</a:t>
            </a:r>
            <a:r>
              <a:rPr lang="zh-CN" altLang="en-US" sz="2400" dirty="0"/>
              <a:t>在</a:t>
            </a:r>
            <a:r>
              <a:rPr lang="en-US" altLang="zh-CN" sz="2400" dirty="0"/>
              <a:t>ARM</a:t>
            </a:r>
            <a:r>
              <a:rPr lang="zh-CN" altLang="en-US" sz="2400" dirty="0"/>
              <a:t>指令中常用作堆栈指针</a:t>
            </a:r>
            <a:r>
              <a:rPr lang="en-US" altLang="zh-CN" sz="2400" dirty="0"/>
              <a:t>SP</a:t>
            </a:r>
          </a:p>
          <a:p>
            <a:pPr marL="360000">
              <a:spcBef>
                <a:spcPct val="20000"/>
              </a:spcBef>
              <a:buClr>
                <a:schemeClr val="tx2"/>
              </a:buClr>
              <a:buSzPct val="160000"/>
              <a:defRPr/>
            </a:pPr>
            <a:r>
              <a:rPr lang="zh-CN" altLang="en-US" sz="2400" dirty="0"/>
              <a:t>特别注意：由于每一种模式都有自己的</a:t>
            </a:r>
            <a:r>
              <a:rPr lang="en-US" altLang="zh-CN" sz="2400" dirty="0"/>
              <a:t>R13</a:t>
            </a:r>
            <a:r>
              <a:rPr lang="zh-CN" altLang="en-US" sz="2400" dirty="0"/>
              <a:t>，所以我们在自己初始化的时候一般都要初始化每种模式下的</a:t>
            </a:r>
            <a:r>
              <a:rPr lang="en-US" altLang="zh-CN" sz="2400" dirty="0"/>
              <a:t>R13</a:t>
            </a:r>
            <a:r>
              <a:rPr lang="zh-CN" altLang="en-US" sz="2400" dirty="0"/>
              <a:t>，使其指向该运行模式的栈空间。</a:t>
            </a:r>
          </a:p>
          <a:p>
            <a:pPr marL="702900" indent="-342900">
              <a:spcBef>
                <a:spcPct val="20000"/>
              </a:spcBef>
              <a:buClr>
                <a:schemeClr val="tx2"/>
              </a:buClr>
              <a:buSzPct val="160000"/>
              <a:buFont typeface="Wingdings" panose="05000000000000000000" pitchFamily="2" charset="2"/>
              <a:buChar char="ü"/>
              <a:defRPr/>
            </a:pPr>
            <a:r>
              <a:rPr lang="en-US" altLang="zh-CN" sz="2400" dirty="0"/>
              <a:t>R14</a:t>
            </a:r>
            <a:r>
              <a:rPr lang="zh-CN" altLang="en-US" sz="2400" dirty="0"/>
              <a:t>称为子程序链接寄存器</a:t>
            </a:r>
            <a:r>
              <a:rPr lang="en-US" altLang="zh-CN" sz="2400" dirty="0"/>
              <a:t>LR(Link Register)</a:t>
            </a:r>
          </a:p>
          <a:p>
            <a:pPr marL="360000">
              <a:spcBef>
                <a:spcPct val="20000"/>
              </a:spcBef>
              <a:buClr>
                <a:schemeClr val="tx2"/>
              </a:buClr>
              <a:buSzPct val="160000"/>
              <a:defRPr/>
            </a:pPr>
            <a:r>
              <a:rPr lang="zh-CN" altLang="en-US" sz="2400" dirty="0"/>
              <a:t>有两个特殊功能，一种是每一种模式下都可以用于保存函数的返回地址，另外就是异常处理后的返回地址，如中断</a:t>
            </a:r>
          </a:p>
          <a:p>
            <a:pPr marL="360000" indent="342900">
              <a:spcBef>
                <a:spcPct val="20000"/>
              </a:spcBef>
              <a:buClr>
                <a:schemeClr val="tx2"/>
              </a:buClr>
              <a:buSzPct val="160000"/>
              <a:buFont typeface="Arial" panose="020B0604020202020204" pitchFamily="34" charset="0"/>
              <a:buChar char="•"/>
              <a:defRPr/>
            </a:pPr>
            <a:r>
              <a:rPr kumimoji="1" lang="en-US" altLang="zh-CN" sz="2400" b="1" dirty="0">
                <a:latin typeface="华文楷体" panose="02010600040101010101" pitchFamily="2" charset="-122"/>
                <a:ea typeface="华文楷体" panose="02010600040101010101" pitchFamily="2" charset="-122"/>
              </a:rPr>
              <a:t>PC</a:t>
            </a:r>
            <a:r>
              <a:rPr kumimoji="1" lang="zh-CN" altLang="en-US" sz="2400" b="1" dirty="0">
                <a:latin typeface="华文楷体" panose="02010600040101010101" pitchFamily="2" charset="-122"/>
                <a:ea typeface="华文楷体" panose="02010600040101010101" pitchFamily="2" charset="-122"/>
              </a:rPr>
              <a:t>指针（</a:t>
            </a:r>
            <a:r>
              <a:rPr kumimoji="1" lang="en-US" altLang="zh-CN" sz="2400" b="1" dirty="0">
                <a:latin typeface="华文楷体" panose="02010600040101010101" pitchFamily="2" charset="-122"/>
                <a:ea typeface="华文楷体" panose="02010600040101010101" pitchFamily="2" charset="-122"/>
              </a:rPr>
              <a:t>R15</a:t>
            </a:r>
            <a:r>
              <a:rPr kumimoji="1" lang="zh-CN" altLang="en-US" sz="2400" b="1" dirty="0">
                <a:latin typeface="华文楷体" panose="02010600040101010101" pitchFamily="2" charset="-122"/>
                <a:ea typeface="华文楷体" panose="02010600040101010101" pitchFamily="2" charset="-122"/>
              </a:rPr>
              <a:t>）</a:t>
            </a:r>
            <a:endParaRPr kumimoji="1" lang="en-US" altLang="zh-CN" sz="2400" b="1" dirty="0">
              <a:latin typeface="华文楷体" panose="02010600040101010101" pitchFamily="2" charset="-122"/>
              <a:ea typeface="华文楷体" panose="02010600040101010101" pitchFamily="2" charset="-122"/>
            </a:endParaRPr>
          </a:p>
          <a:p>
            <a:pPr marL="360000">
              <a:spcBef>
                <a:spcPct val="20000"/>
              </a:spcBef>
              <a:buClr>
                <a:schemeClr val="tx2"/>
              </a:buClr>
              <a:buSzPct val="160000"/>
              <a:defRPr/>
            </a:pPr>
            <a:r>
              <a:rPr lang="zh-CN" altLang="en-US" sz="2400" dirty="0"/>
              <a:t>寄存器</a:t>
            </a:r>
            <a:r>
              <a:rPr lang="en-US" altLang="zh-CN" sz="2400" dirty="0"/>
              <a:t>R15</a:t>
            </a:r>
            <a:r>
              <a:rPr lang="zh-CN" altLang="en-US" sz="2400" dirty="0"/>
              <a:t>用作程序计数器</a:t>
            </a:r>
            <a:r>
              <a:rPr lang="en-US" altLang="zh-CN" sz="2400" dirty="0"/>
              <a:t>(PC)</a:t>
            </a:r>
            <a:r>
              <a:rPr lang="zh-CN" altLang="en-US" sz="2400" dirty="0"/>
              <a:t>。在</a:t>
            </a:r>
            <a:r>
              <a:rPr lang="en-US" altLang="zh-CN" sz="2400" dirty="0"/>
              <a:t>ARM</a:t>
            </a:r>
            <a:r>
              <a:rPr lang="zh-CN" altLang="en-US" sz="2400" dirty="0"/>
              <a:t>状态，位</a:t>
            </a:r>
            <a:r>
              <a:rPr lang="en-US" altLang="zh-CN" sz="2400" dirty="0"/>
              <a:t>[1:0]</a:t>
            </a:r>
            <a:r>
              <a:rPr lang="zh-CN" altLang="en-US" sz="2400" dirty="0"/>
              <a:t>为</a:t>
            </a:r>
            <a:r>
              <a:rPr lang="en-US" altLang="zh-CN" sz="2400" dirty="0"/>
              <a:t>0</a:t>
            </a:r>
            <a:r>
              <a:rPr lang="zh-CN" altLang="en-US" sz="2400" dirty="0"/>
              <a:t>，位</a:t>
            </a:r>
            <a:r>
              <a:rPr lang="en-US" altLang="zh-CN" sz="2400" dirty="0"/>
              <a:t>[31:2]</a:t>
            </a:r>
            <a:r>
              <a:rPr lang="zh-CN" altLang="en-US" sz="2400" dirty="0"/>
              <a:t>保存</a:t>
            </a:r>
            <a:r>
              <a:rPr lang="en-US" altLang="zh-CN" sz="2400" dirty="0"/>
              <a:t>PC</a:t>
            </a:r>
            <a:r>
              <a:rPr lang="zh-CN" altLang="en-US" sz="2400" dirty="0"/>
              <a:t>。在</a:t>
            </a:r>
            <a:r>
              <a:rPr lang="en-US" altLang="zh-CN" sz="2400" dirty="0"/>
              <a:t>Thumb</a:t>
            </a:r>
            <a:r>
              <a:rPr lang="zh-CN" altLang="en-US" sz="2400" dirty="0"/>
              <a:t>状态，位</a:t>
            </a:r>
            <a:r>
              <a:rPr lang="en-US" altLang="zh-CN" sz="2400" dirty="0"/>
              <a:t>[0]</a:t>
            </a:r>
            <a:r>
              <a:rPr lang="zh-CN" altLang="en-US" sz="2400" dirty="0"/>
              <a:t>为</a:t>
            </a:r>
            <a:r>
              <a:rPr lang="en-US" altLang="zh-CN" sz="2400" dirty="0"/>
              <a:t>0</a:t>
            </a:r>
            <a:r>
              <a:rPr lang="zh-CN" altLang="en-US" sz="2400" dirty="0"/>
              <a:t>，位</a:t>
            </a:r>
            <a:r>
              <a:rPr lang="en-US" altLang="zh-CN" sz="2400" dirty="0"/>
              <a:t>[31:1]</a:t>
            </a:r>
            <a:r>
              <a:rPr lang="zh-CN" altLang="en-US" sz="2400" dirty="0"/>
              <a:t>保存</a:t>
            </a:r>
            <a:r>
              <a:rPr lang="en-US" altLang="zh-CN" sz="2400" dirty="0"/>
              <a:t>PC</a:t>
            </a:r>
            <a:r>
              <a:rPr lang="zh-CN" altLang="en-US" sz="2400" dirty="0"/>
              <a:t>。</a:t>
            </a:r>
            <a:r>
              <a:rPr lang="en-US" altLang="zh-CN" sz="2400" dirty="0"/>
              <a:t>R15</a:t>
            </a:r>
            <a:r>
              <a:rPr lang="zh-CN" altLang="en-US" sz="2400" dirty="0"/>
              <a:t>虽然也可用作通用寄存器，但一般不这么使用，因为对</a:t>
            </a:r>
            <a:r>
              <a:rPr lang="en-US" altLang="zh-CN" sz="2400" dirty="0"/>
              <a:t>R15</a:t>
            </a:r>
            <a:r>
              <a:rPr lang="zh-CN" altLang="en-US" sz="2400" dirty="0"/>
              <a:t>的使用有一些特殊的限制，当违反了这些限制时，程序的执行结果是未知的。</a:t>
            </a:r>
            <a:endParaRPr lang="en-US" altLang="zh-CN" sz="2400" dirty="0"/>
          </a:p>
        </p:txBody>
      </p:sp>
    </p:spTree>
    <p:extLst>
      <p:ext uri="{BB962C8B-B14F-4D97-AF65-F5344CB8AC3E}">
        <p14:creationId xmlns:p14="http://schemas.microsoft.com/office/powerpoint/2010/main" val="1333418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23339842-59C2-440F-9C79-AE1E0951A3E2}"/>
              </a:ext>
            </a:extLst>
          </p:cNvPr>
          <p:cNvSpPr txBox="1">
            <a:spLocks noChangeArrowheads="1"/>
          </p:cNvSpPr>
          <p:nvPr/>
        </p:nvSpPr>
        <p:spPr bwMode="auto">
          <a:xfrm>
            <a:off x="1992314" y="333376"/>
            <a:ext cx="5399087"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algn="ctr" fontAlgn="base">
              <a:spcBef>
                <a:spcPct val="0"/>
              </a:spcBef>
              <a:spcAft>
                <a:spcPct val="0"/>
              </a:spcAft>
              <a:buClrTx/>
              <a:buSzTx/>
              <a:buNone/>
            </a:pPr>
            <a:r>
              <a:rPr kumimoji="1" lang="zh-CN" altLang="zh-CN" sz="3600" b="1">
                <a:solidFill>
                  <a:prstClr val="black"/>
                </a:solidFill>
                <a:latin typeface="Arial" panose="020B0604020202020204" pitchFamily="34" charset="0"/>
                <a:ea typeface="黑体" panose="02010609060101010101" pitchFamily="49" charset="-122"/>
              </a:rPr>
              <a:t>个人电脑发展年代表</a:t>
            </a:r>
            <a:r>
              <a:rPr kumimoji="1" lang="zh-CN" altLang="en-US" sz="2000" b="1">
                <a:solidFill>
                  <a:prstClr val="black"/>
                </a:solidFill>
                <a:latin typeface="Arial" panose="020B0604020202020204" pitchFamily="34" charset="0"/>
                <a:ea typeface="黑体" panose="02010609060101010101" pitchFamily="49" charset="-122"/>
              </a:rPr>
              <a:t>（部分）</a:t>
            </a:r>
          </a:p>
        </p:txBody>
      </p:sp>
      <p:sp>
        <p:nvSpPr>
          <p:cNvPr id="25603" name="Rectangle 3">
            <a:extLst>
              <a:ext uri="{FF2B5EF4-FFF2-40B4-BE49-F238E27FC236}">
                <a16:creationId xmlns:a16="http://schemas.microsoft.com/office/drawing/2014/main" id="{CCA1CC49-F85C-444B-BF42-1724D8F6EF80}"/>
              </a:ext>
            </a:extLst>
          </p:cNvPr>
          <p:cNvSpPr>
            <a:spLocks noChangeArrowheads="1"/>
          </p:cNvSpPr>
          <p:nvPr/>
        </p:nvSpPr>
        <p:spPr bwMode="auto">
          <a:xfrm>
            <a:off x="1631951" y="908050"/>
            <a:ext cx="8964613" cy="591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a:spcBef>
                <a:spcPct val="20000"/>
              </a:spcBef>
              <a:buClr>
                <a:schemeClr val="tx2"/>
              </a:buClr>
              <a:buSzPct val="50000"/>
              <a:buFont typeface="Wingdings 2" panose="05020102010507070707" pitchFamily="18" charset="2"/>
              <a:buChar char="ß"/>
              <a:defRPr sz="3200">
                <a:solidFill>
                  <a:schemeClr val="tx1"/>
                </a:solidFill>
                <a:latin typeface="Franklin Gothic Book" panose="020B0503020102020204" pitchFamily="34" charset="0"/>
              </a:defRPr>
            </a:lvl1pPr>
            <a:lvl2pPr marL="742950" indent="-285750">
              <a:spcBef>
                <a:spcPct val="20000"/>
              </a:spcBef>
              <a:buClr>
                <a:schemeClr val="tx2"/>
              </a:buClr>
              <a:buSzPct val="50000"/>
              <a:buFont typeface="Wingdings 2" panose="05020102010507070707" pitchFamily="18" charset="2"/>
              <a:buChar char="Þ"/>
              <a:defRPr sz="2800">
                <a:solidFill>
                  <a:schemeClr val="tx1"/>
                </a:solidFill>
                <a:latin typeface="Franklin Gothic Book" panose="020B0503020102020204" pitchFamily="34" charset="0"/>
              </a:defRPr>
            </a:lvl2pPr>
            <a:lvl3pPr marL="1143000" indent="-228600">
              <a:spcBef>
                <a:spcPct val="20000"/>
              </a:spcBef>
              <a:buClr>
                <a:schemeClr val="tx2"/>
              </a:buClr>
              <a:buSzPct val="50000"/>
              <a:buFont typeface="Wingdings 2" panose="05020102010507070707" pitchFamily="18" charset="2"/>
              <a:buChar char=""/>
              <a:defRPr sz="2400">
                <a:solidFill>
                  <a:schemeClr val="tx1"/>
                </a:solidFill>
                <a:latin typeface="Franklin Gothic Book" panose="020B0503020102020204" pitchFamily="34" charset="0"/>
              </a:defRPr>
            </a:lvl3pPr>
            <a:lvl4pPr marL="16002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4pPr>
            <a:lvl5pPr marL="2057400" indent="-228600">
              <a:spcBef>
                <a:spcPct val="20000"/>
              </a:spcBef>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5pPr>
            <a:lvl6pPr marL="25146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6pPr>
            <a:lvl7pPr marL="29718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7pPr>
            <a:lvl8pPr marL="34290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8pPr>
            <a:lvl9pPr marL="3886200" indent="-228600" eaLnBrk="0" fontAlgn="base" hangingPunct="0">
              <a:spcBef>
                <a:spcPct val="20000"/>
              </a:spcBef>
              <a:spcAft>
                <a:spcPct val="0"/>
              </a:spcAft>
              <a:buClr>
                <a:schemeClr val="tx2"/>
              </a:buClr>
              <a:buSzPct val="50000"/>
              <a:buFont typeface="Wingdings 2" panose="05020102010507070707" pitchFamily="18" charset="2"/>
              <a:buChar char=""/>
              <a:defRPr sz="2000">
                <a:solidFill>
                  <a:schemeClr val="tx1"/>
                </a:solidFill>
                <a:latin typeface="Franklin Gothic Book" panose="020B0503020102020204" pitchFamily="34" charset="0"/>
              </a:defRPr>
            </a:lvl9pPr>
          </a:lstStyle>
          <a:p>
            <a:pPr fontAlgn="base">
              <a:spcBef>
                <a:spcPct val="0"/>
              </a:spcBef>
              <a:spcAft>
                <a:spcPct val="0"/>
              </a:spcAft>
              <a:buClrTx/>
              <a:buSzTx/>
              <a:buNone/>
            </a:pPr>
            <a:r>
              <a:rPr lang="en-US" altLang="zh-CN" sz="1800">
                <a:solidFill>
                  <a:prstClr val="black"/>
                </a:solidFill>
                <a:ea typeface="宋体" panose="02010600030101010101" pitchFamily="2" charset="-122"/>
              </a:rPr>
              <a:t>1971</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--Intel</a:t>
            </a:r>
            <a:r>
              <a:rPr lang="zh-CN" altLang="zh-CN" sz="1800">
                <a:solidFill>
                  <a:prstClr val="black"/>
                </a:solidFill>
                <a:ea typeface="宋体" panose="02010600030101010101" pitchFamily="2" charset="-122"/>
              </a:rPr>
              <a:t>生产出它的第一个微处理器</a:t>
            </a:r>
            <a:r>
              <a:rPr lang="en-US" altLang="zh-CN" sz="1800">
                <a:solidFill>
                  <a:prstClr val="black"/>
                </a:solidFill>
                <a:ea typeface="宋体" panose="02010600030101010101" pitchFamily="2" charset="-122"/>
              </a:rPr>
              <a:t>--4004</a:t>
            </a:r>
            <a:r>
              <a:rPr lang="zh-CN" altLang="zh-CN" sz="1800">
                <a:solidFill>
                  <a:prstClr val="black"/>
                </a:solidFill>
                <a:ea typeface="宋体" panose="02010600030101010101" pitchFamily="2" charset="-122"/>
              </a:rPr>
              <a:t>。</a:t>
            </a:r>
          </a:p>
          <a:p>
            <a:pPr fontAlgn="base">
              <a:spcBef>
                <a:spcPct val="0"/>
              </a:spcBef>
              <a:spcAft>
                <a:spcPct val="0"/>
              </a:spcAft>
              <a:buClrTx/>
              <a:buSzTx/>
              <a:buNone/>
            </a:pPr>
            <a:r>
              <a:rPr lang="en-US" altLang="zh-CN" sz="1800">
                <a:solidFill>
                  <a:prstClr val="black"/>
                </a:solidFill>
                <a:ea typeface="宋体" panose="02010600030101010101" pitchFamily="2" charset="-122"/>
              </a:rPr>
              <a:t>1974</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--Intel</a:t>
            </a:r>
            <a:r>
              <a:rPr lang="zh-CN" altLang="zh-CN" sz="1800">
                <a:solidFill>
                  <a:prstClr val="black"/>
                </a:solidFill>
                <a:ea typeface="宋体" panose="02010600030101010101" pitchFamily="2" charset="-122"/>
              </a:rPr>
              <a:t>生产出</a:t>
            </a:r>
            <a:r>
              <a:rPr lang="en-US" altLang="zh-CN" sz="1800">
                <a:solidFill>
                  <a:prstClr val="black"/>
                </a:solidFill>
                <a:ea typeface="宋体" panose="02010600030101010101" pitchFamily="2" charset="-122"/>
              </a:rPr>
              <a:t>8080</a:t>
            </a:r>
            <a:r>
              <a:rPr lang="zh-CN" altLang="zh-CN" sz="1800">
                <a:solidFill>
                  <a:prstClr val="black"/>
                </a:solidFill>
                <a:ea typeface="宋体" panose="02010600030101010101" pitchFamily="2" charset="-122"/>
              </a:rPr>
              <a:t>型微型集成电路芯片，随之出现了以该芯片为</a:t>
            </a:r>
            <a:r>
              <a:rPr lang="en-US" altLang="zh-CN" sz="1800">
                <a:solidFill>
                  <a:prstClr val="black"/>
                </a:solidFill>
                <a:ea typeface="宋体" panose="02010600030101010101" pitchFamily="2" charset="-122"/>
              </a:rPr>
              <a:t>CPU</a:t>
            </a:r>
            <a:r>
              <a:rPr lang="zh-CN" altLang="zh-CN" sz="1800">
                <a:solidFill>
                  <a:prstClr val="black"/>
                </a:solidFill>
                <a:ea typeface="宋体" panose="02010600030101010101" pitchFamily="2" charset="-122"/>
              </a:rPr>
              <a:t>的电脑</a:t>
            </a:r>
            <a:r>
              <a:rPr lang="en-US" altLang="zh-CN" sz="1800">
                <a:solidFill>
                  <a:prstClr val="black"/>
                </a:solidFill>
                <a:ea typeface="宋体" panose="02010600030101010101" pitchFamily="2" charset="-122"/>
              </a:rPr>
              <a:t>Altair </a:t>
            </a:r>
            <a:r>
              <a:rPr lang="zh-CN" altLang="en-US" sz="1800">
                <a:solidFill>
                  <a:prstClr val="black"/>
                </a:solidFill>
                <a:ea typeface="宋体" panose="02010600030101010101" pitchFamily="2" charset="-122"/>
              </a:rPr>
              <a:t>。</a:t>
            </a:r>
            <a:endParaRPr lang="zh-CN"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1975</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t>
            </a:r>
            <a:r>
              <a:rPr lang="zh-CN" altLang="zh-CN" sz="1800">
                <a:solidFill>
                  <a:prstClr val="black"/>
                </a:solidFill>
                <a:ea typeface="宋体" panose="02010600030101010101" pitchFamily="2" charset="-122"/>
              </a:rPr>
              <a:t>比尔·盖茨和保罗·艾伦建立微软公司，并开发出</a:t>
            </a:r>
            <a:r>
              <a:rPr lang="en-US" altLang="zh-CN" sz="1800">
                <a:solidFill>
                  <a:prstClr val="black"/>
                </a:solidFill>
                <a:ea typeface="宋体" panose="02010600030101010101" pitchFamily="2" charset="-122"/>
              </a:rPr>
              <a:t>Altair</a:t>
            </a:r>
            <a:r>
              <a:rPr lang="zh-CN" altLang="zh-CN" sz="1800">
                <a:solidFill>
                  <a:prstClr val="black"/>
                </a:solidFill>
                <a:ea typeface="宋体" panose="02010600030101010101" pitchFamily="2" charset="-122"/>
              </a:rPr>
              <a:t>计算机使用的</a:t>
            </a:r>
            <a:r>
              <a:rPr lang="en-US" altLang="zh-CN" sz="1800">
                <a:solidFill>
                  <a:prstClr val="black"/>
                </a:solidFill>
                <a:ea typeface="宋体" panose="02010600030101010101" pitchFamily="2" charset="-122"/>
              </a:rPr>
              <a:t>BASIC</a:t>
            </a:r>
            <a:r>
              <a:rPr lang="zh-CN" altLang="zh-CN" sz="1800">
                <a:solidFill>
                  <a:prstClr val="black"/>
                </a:solidFill>
                <a:ea typeface="宋体" panose="02010600030101010101" pitchFamily="2" charset="-122"/>
              </a:rPr>
              <a:t>语言。</a:t>
            </a:r>
            <a:br>
              <a:rPr lang="en-US" altLang="zh-CN" sz="1800">
                <a:solidFill>
                  <a:prstClr val="black"/>
                </a:solidFill>
                <a:ea typeface="宋体" panose="02010600030101010101" pitchFamily="2" charset="-122"/>
              </a:rPr>
            </a:br>
            <a:r>
              <a:rPr lang="en-US" altLang="zh-CN" sz="1800">
                <a:solidFill>
                  <a:prstClr val="black"/>
                </a:solidFill>
                <a:ea typeface="宋体" panose="02010600030101010101" pitchFamily="2" charset="-122"/>
              </a:rPr>
              <a:t>1975</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--IBM</a:t>
            </a:r>
            <a:r>
              <a:rPr lang="zh-CN" altLang="zh-CN" sz="1800">
                <a:solidFill>
                  <a:prstClr val="black"/>
                </a:solidFill>
                <a:ea typeface="宋体" panose="02010600030101010101" pitchFamily="2" charset="-122"/>
              </a:rPr>
              <a:t>公司宣布以</a:t>
            </a:r>
            <a:r>
              <a:rPr lang="en-US" altLang="zh-CN" sz="1800">
                <a:solidFill>
                  <a:prstClr val="black"/>
                </a:solidFill>
                <a:ea typeface="宋体" panose="02010600030101010101" pitchFamily="2" charset="-122"/>
              </a:rPr>
              <a:t>8975</a:t>
            </a:r>
            <a:r>
              <a:rPr lang="zh-CN" altLang="zh-CN" sz="1800">
                <a:solidFill>
                  <a:prstClr val="black"/>
                </a:solidFill>
                <a:ea typeface="宋体" panose="02010600030101010101" pitchFamily="2" charset="-122"/>
              </a:rPr>
              <a:t>美元的价格启动</a:t>
            </a:r>
            <a:r>
              <a:rPr lang="en-US" altLang="zh-CN" sz="1800">
                <a:solidFill>
                  <a:prstClr val="black"/>
                </a:solidFill>
                <a:ea typeface="宋体" panose="02010600030101010101" pitchFamily="2" charset="-122"/>
              </a:rPr>
              <a:t>50</a:t>
            </a:r>
            <a:r>
              <a:rPr lang="zh-CN" altLang="zh-CN" sz="1800">
                <a:solidFill>
                  <a:prstClr val="black"/>
                </a:solidFill>
                <a:ea typeface="宋体" panose="02010600030101010101" pitchFamily="2" charset="-122"/>
              </a:rPr>
              <a:t>磅</a:t>
            </a:r>
            <a:r>
              <a:rPr lang="en-US" altLang="zh-CN" sz="1800">
                <a:solidFill>
                  <a:prstClr val="black"/>
                </a:solidFill>
                <a:ea typeface="宋体" panose="02010600030101010101" pitchFamily="2" charset="-122"/>
              </a:rPr>
              <a:t>5100</a:t>
            </a:r>
            <a:r>
              <a:rPr lang="zh-CN" altLang="zh-CN" sz="1800">
                <a:solidFill>
                  <a:prstClr val="black"/>
                </a:solidFill>
                <a:ea typeface="宋体" panose="02010600030101010101" pitchFamily="2" charset="-122"/>
              </a:rPr>
              <a:t>型便携计算机市场。</a:t>
            </a:r>
          </a:p>
          <a:p>
            <a:pPr fontAlgn="base">
              <a:spcBef>
                <a:spcPct val="0"/>
              </a:spcBef>
              <a:spcAft>
                <a:spcPct val="0"/>
              </a:spcAft>
              <a:buClrTx/>
              <a:buSzTx/>
              <a:buNone/>
            </a:pPr>
            <a:r>
              <a:rPr lang="en-US" altLang="zh-CN" sz="1800">
                <a:solidFill>
                  <a:prstClr val="black"/>
                </a:solidFill>
                <a:ea typeface="宋体" panose="02010600030101010101" pitchFamily="2" charset="-122"/>
              </a:rPr>
              <a:t>1976</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t>
            </a:r>
            <a:r>
              <a:rPr lang="zh-CN" altLang="zh-CN" sz="1800">
                <a:solidFill>
                  <a:prstClr val="black"/>
                </a:solidFill>
                <a:ea typeface="宋体" panose="02010600030101010101" pitchFamily="2" charset="-122"/>
              </a:rPr>
              <a:t>史蒂夫·沃兹尼亚克和史蒂夫·乔布斯工作室推出苹果</a:t>
            </a:r>
            <a:r>
              <a:rPr lang="en-US" altLang="zh-CN" sz="1800">
                <a:solidFill>
                  <a:prstClr val="black"/>
                </a:solidFill>
                <a:ea typeface="宋体" panose="02010600030101010101" pitchFamily="2" charset="-122"/>
              </a:rPr>
              <a:t>I</a:t>
            </a:r>
            <a:r>
              <a:rPr lang="zh-CN" altLang="zh-CN" sz="1800">
                <a:solidFill>
                  <a:prstClr val="black"/>
                </a:solidFill>
                <a:ea typeface="宋体" panose="02010600030101010101" pitchFamily="2" charset="-122"/>
              </a:rPr>
              <a:t>型电脑。</a:t>
            </a:r>
          </a:p>
          <a:p>
            <a:pPr fontAlgn="base">
              <a:spcBef>
                <a:spcPct val="0"/>
              </a:spcBef>
              <a:spcAft>
                <a:spcPct val="0"/>
              </a:spcAft>
              <a:buClrTx/>
              <a:buSzTx/>
              <a:buNone/>
            </a:pPr>
            <a:r>
              <a:rPr lang="en-US" altLang="zh-CN" sz="1800">
                <a:solidFill>
                  <a:prstClr val="black"/>
                </a:solidFill>
                <a:ea typeface="宋体" panose="02010600030101010101" pitchFamily="2" charset="-122"/>
              </a:rPr>
              <a:t>1977</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t>
            </a:r>
            <a:r>
              <a:rPr lang="zh-CN" altLang="zh-CN" sz="1800">
                <a:solidFill>
                  <a:prstClr val="black"/>
                </a:solidFill>
                <a:ea typeface="宋体" panose="02010600030101010101" pitchFamily="2" charset="-122"/>
              </a:rPr>
              <a:t>苹果公司推出苹果</a:t>
            </a:r>
            <a:r>
              <a:rPr lang="en-US" altLang="zh-CN" sz="1800">
                <a:solidFill>
                  <a:prstClr val="black"/>
                </a:solidFill>
                <a:ea typeface="宋体" panose="02010600030101010101" pitchFamily="2" charset="-122"/>
              </a:rPr>
              <a:t>II</a:t>
            </a:r>
            <a:r>
              <a:rPr lang="zh-CN" altLang="zh-CN" sz="1800">
                <a:solidFill>
                  <a:prstClr val="black"/>
                </a:solidFill>
                <a:ea typeface="宋体" panose="02010600030101010101" pitchFamily="2" charset="-122"/>
              </a:rPr>
              <a:t>型计算机，它以彩色图形为特色并用盒式录音磁带存储信息。</a:t>
            </a:r>
            <a:br>
              <a:rPr lang="en-US" altLang="zh-CN" sz="1800">
                <a:solidFill>
                  <a:prstClr val="black"/>
                </a:solidFill>
                <a:ea typeface="宋体" panose="02010600030101010101" pitchFamily="2" charset="-122"/>
              </a:rPr>
            </a:br>
            <a:r>
              <a:rPr lang="en-US" altLang="zh-CN" sz="1800">
                <a:solidFill>
                  <a:prstClr val="black"/>
                </a:solidFill>
                <a:ea typeface="宋体" panose="02010600030101010101" pitchFamily="2" charset="-122"/>
              </a:rPr>
              <a:t>1981</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8</a:t>
            </a:r>
            <a:r>
              <a:rPr lang="zh-CN" altLang="zh-CN" sz="1800">
                <a:solidFill>
                  <a:prstClr val="black"/>
                </a:solidFill>
                <a:ea typeface="宋体" panose="02010600030101010101" pitchFamily="2" charset="-122"/>
              </a:rPr>
              <a:t>月</a:t>
            </a:r>
            <a:r>
              <a:rPr lang="en-US" altLang="zh-CN" sz="1800">
                <a:solidFill>
                  <a:prstClr val="black"/>
                </a:solidFill>
                <a:ea typeface="宋体" panose="02010600030101010101" pitchFamily="2" charset="-122"/>
              </a:rPr>
              <a:t>12</a:t>
            </a:r>
            <a:r>
              <a:rPr lang="zh-CN" altLang="zh-CN" sz="1800">
                <a:solidFill>
                  <a:prstClr val="black"/>
                </a:solidFill>
                <a:ea typeface="宋体" panose="02010600030101010101" pitchFamily="2" charset="-122"/>
              </a:rPr>
              <a:t>日</a:t>
            </a:r>
            <a:r>
              <a:rPr lang="en-US" altLang="zh-CN" sz="1800">
                <a:solidFill>
                  <a:prstClr val="black"/>
                </a:solidFill>
                <a:ea typeface="宋体" panose="02010600030101010101" pitchFamily="2" charset="-122"/>
              </a:rPr>
              <a:t>--IBM</a:t>
            </a:r>
            <a:r>
              <a:rPr lang="zh-CN" altLang="zh-CN" sz="1800">
                <a:solidFill>
                  <a:prstClr val="black"/>
                </a:solidFill>
                <a:ea typeface="宋体" panose="02010600030101010101" pitchFamily="2" charset="-122"/>
              </a:rPr>
              <a:t>推出在</a:t>
            </a:r>
            <a:r>
              <a:rPr lang="en-US" altLang="zh-CN" sz="1800">
                <a:solidFill>
                  <a:prstClr val="black"/>
                </a:solidFill>
                <a:ea typeface="宋体" panose="02010600030101010101" pitchFamily="2" charset="-122"/>
              </a:rPr>
              <a:t>Intel 8088 </a:t>
            </a:r>
            <a:r>
              <a:rPr lang="zh-CN" altLang="zh-CN" sz="1800">
                <a:solidFill>
                  <a:prstClr val="black"/>
                </a:solidFill>
                <a:ea typeface="宋体" panose="02010600030101010101" pitchFamily="2" charset="-122"/>
              </a:rPr>
              <a:t>信息处理器上运行的个人电脑。</a:t>
            </a:r>
          </a:p>
          <a:p>
            <a:pPr fontAlgn="base">
              <a:spcBef>
                <a:spcPct val="0"/>
              </a:spcBef>
              <a:spcAft>
                <a:spcPct val="0"/>
              </a:spcAft>
              <a:buClrTx/>
              <a:buSzTx/>
              <a:buNone/>
            </a:pPr>
            <a:r>
              <a:rPr lang="en-US" altLang="zh-CN" sz="1800">
                <a:solidFill>
                  <a:prstClr val="black"/>
                </a:solidFill>
                <a:ea typeface="宋体" panose="02010600030101010101" pitchFamily="2" charset="-122"/>
              </a:rPr>
              <a:t>1983</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11</a:t>
            </a:r>
            <a:r>
              <a:rPr lang="zh-CN" altLang="zh-CN" sz="1800">
                <a:solidFill>
                  <a:prstClr val="black"/>
                </a:solidFill>
                <a:ea typeface="宋体" panose="02010600030101010101" pitchFamily="2" charset="-122"/>
              </a:rPr>
              <a:t>月</a:t>
            </a:r>
            <a:r>
              <a:rPr lang="en-US" altLang="zh-CN" sz="1800">
                <a:solidFill>
                  <a:prstClr val="black"/>
                </a:solidFill>
                <a:ea typeface="宋体" panose="02010600030101010101" pitchFamily="2" charset="-122"/>
              </a:rPr>
              <a:t>--</a:t>
            </a:r>
            <a:r>
              <a:rPr lang="zh-CN" altLang="zh-CN" sz="1800">
                <a:solidFill>
                  <a:prstClr val="black"/>
                </a:solidFill>
                <a:ea typeface="宋体" panose="02010600030101010101" pitchFamily="2" charset="-122"/>
              </a:rPr>
              <a:t>苹果公司的乔布斯在</a:t>
            </a:r>
            <a:r>
              <a:rPr lang="en-US" altLang="zh-CN" sz="1800">
                <a:solidFill>
                  <a:prstClr val="black"/>
                </a:solidFill>
                <a:ea typeface="宋体" panose="02010600030101010101" pitchFamily="2" charset="-122"/>
              </a:rPr>
              <a:t>Comdex</a:t>
            </a:r>
            <a:r>
              <a:rPr lang="zh-CN" altLang="zh-CN" sz="1800">
                <a:solidFill>
                  <a:prstClr val="black"/>
                </a:solidFill>
                <a:ea typeface="宋体" panose="02010600030101010101" pitchFamily="2" charset="-122"/>
              </a:rPr>
              <a:t>大展上首次展示了</a:t>
            </a:r>
            <a:r>
              <a:rPr lang="en-US" altLang="zh-CN" sz="1800">
                <a:solidFill>
                  <a:prstClr val="black"/>
                </a:solidFill>
                <a:ea typeface="宋体" panose="02010600030101010101" pitchFamily="2" charset="-122"/>
              </a:rPr>
              <a:t>Macintosh</a:t>
            </a:r>
            <a:r>
              <a:rPr lang="zh-CN" altLang="zh-CN" sz="1800">
                <a:solidFill>
                  <a:prstClr val="black"/>
                </a:solidFill>
                <a:ea typeface="宋体" panose="02010600030101010101" pitchFamily="2" charset="-122"/>
              </a:rPr>
              <a:t>计算机。</a:t>
            </a:r>
            <a:r>
              <a:rPr lang="en-US" altLang="zh-CN" sz="1800">
                <a:solidFill>
                  <a:prstClr val="black"/>
                </a:solidFill>
                <a:ea typeface="宋体" panose="02010600030101010101" pitchFamily="2" charset="-122"/>
              </a:rPr>
              <a:t> </a:t>
            </a:r>
            <a:br>
              <a:rPr lang="en-US" altLang="zh-CN" sz="1800">
                <a:solidFill>
                  <a:prstClr val="black"/>
                </a:solidFill>
                <a:ea typeface="宋体" panose="02010600030101010101" pitchFamily="2" charset="-122"/>
              </a:rPr>
            </a:br>
            <a:r>
              <a:rPr lang="en-US" altLang="zh-CN" sz="1800">
                <a:solidFill>
                  <a:prstClr val="black"/>
                </a:solidFill>
                <a:ea typeface="宋体" panose="02010600030101010101" pitchFamily="2" charset="-122"/>
              </a:rPr>
              <a:t>1985</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--Intel386</a:t>
            </a:r>
            <a:r>
              <a:rPr lang="zh-CN" altLang="zh-CN" sz="1800">
                <a:solidFill>
                  <a:prstClr val="black"/>
                </a:solidFill>
                <a:ea typeface="宋体" panose="02010600030101010101" pitchFamily="2" charset="-122"/>
              </a:rPr>
              <a:t>型芯片可进行多任务处理。微软首次发布</a:t>
            </a:r>
            <a:r>
              <a:rPr lang="en-US" altLang="zh-CN" sz="1800">
                <a:solidFill>
                  <a:prstClr val="black"/>
                </a:solidFill>
                <a:ea typeface="宋体" panose="02010600030101010101" pitchFamily="2" charset="-122"/>
              </a:rPr>
              <a:t>Windows</a:t>
            </a:r>
            <a:r>
              <a:rPr lang="zh-CN" altLang="zh-CN" sz="1800">
                <a:solidFill>
                  <a:prstClr val="black"/>
                </a:solidFill>
                <a:ea typeface="宋体" panose="02010600030101010101" pitchFamily="2" charset="-122"/>
              </a:rPr>
              <a:t>操作系统。</a:t>
            </a:r>
            <a:br>
              <a:rPr lang="en-US" altLang="zh-CN" sz="1800">
                <a:solidFill>
                  <a:prstClr val="black"/>
                </a:solidFill>
                <a:ea typeface="宋体" panose="02010600030101010101" pitchFamily="2" charset="-122"/>
              </a:rPr>
            </a:br>
            <a:r>
              <a:rPr lang="en-US" altLang="zh-CN" sz="1800">
                <a:solidFill>
                  <a:prstClr val="black"/>
                </a:solidFill>
                <a:ea typeface="宋体" panose="02010600030101010101" pitchFamily="2" charset="-122"/>
              </a:rPr>
              <a:t>1993</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--Intel</a:t>
            </a:r>
            <a:r>
              <a:rPr lang="zh-CN" altLang="zh-CN" sz="1800">
                <a:solidFill>
                  <a:prstClr val="black"/>
                </a:solidFill>
                <a:ea typeface="宋体" panose="02010600030101010101" pitchFamily="2" charset="-122"/>
              </a:rPr>
              <a:t>推出奔腾处理器。</a:t>
            </a:r>
            <a:br>
              <a:rPr lang="en-US" altLang="zh-CN" sz="1800">
                <a:solidFill>
                  <a:prstClr val="black"/>
                </a:solidFill>
                <a:ea typeface="宋体" panose="02010600030101010101" pitchFamily="2" charset="-122"/>
              </a:rPr>
            </a:br>
            <a:r>
              <a:rPr lang="en-US" altLang="zh-CN" sz="1800">
                <a:solidFill>
                  <a:prstClr val="black"/>
                </a:solidFill>
                <a:ea typeface="宋体" panose="02010600030101010101" pitchFamily="2" charset="-122"/>
              </a:rPr>
              <a:t>1995</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--Windows 95</a:t>
            </a:r>
            <a:r>
              <a:rPr lang="zh-CN" altLang="zh-CN" sz="1800">
                <a:solidFill>
                  <a:prstClr val="black"/>
                </a:solidFill>
                <a:ea typeface="宋体" panose="02010600030101010101" pitchFamily="2" charset="-122"/>
              </a:rPr>
              <a:t>面市，并在</a:t>
            </a:r>
            <a:r>
              <a:rPr lang="en-US" altLang="zh-CN" sz="1800">
                <a:solidFill>
                  <a:prstClr val="black"/>
                </a:solidFill>
                <a:ea typeface="宋体" panose="02010600030101010101" pitchFamily="2" charset="-122"/>
              </a:rPr>
              <a:t>4</a:t>
            </a:r>
            <a:r>
              <a:rPr lang="zh-CN" altLang="zh-CN" sz="1800">
                <a:solidFill>
                  <a:prstClr val="black"/>
                </a:solidFill>
                <a:ea typeface="宋体" panose="02010600030101010101" pitchFamily="2" charset="-122"/>
              </a:rPr>
              <a:t>天内售出</a:t>
            </a:r>
            <a:r>
              <a:rPr lang="en-US" altLang="zh-CN" sz="1800">
                <a:solidFill>
                  <a:prstClr val="black"/>
                </a:solidFill>
                <a:ea typeface="宋体" panose="02010600030101010101" pitchFamily="2" charset="-122"/>
              </a:rPr>
              <a:t>100</a:t>
            </a:r>
            <a:r>
              <a:rPr lang="zh-CN" altLang="zh-CN" sz="1800">
                <a:solidFill>
                  <a:prstClr val="black"/>
                </a:solidFill>
                <a:ea typeface="宋体" panose="02010600030101010101" pitchFamily="2" charset="-122"/>
              </a:rPr>
              <a:t>多万个拷贝。</a:t>
            </a:r>
          </a:p>
          <a:p>
            <a:pPr fontAlgn="base">
              <a:spcBef>
                <a:spcPct val="0"/>
              </a:spcBef>
              <a:spcAft>
                <a:spcPct val="0"/>
              </a:spcAft>
              <a:buClrTx/>
              <a:buSzTx/>
              <a:buNone/>
            </a:pPr>
            <a:r>
              <a:rPr lang="en-US" altLang="zh-CN" sz="1800">
                <a:solidFill>
                  <a:prstClr val="black"/>
                </a:solidFill>
                <a:ea typeface="宋体" panose="02010600030101010101" pitchFamily="2" charset="-122"/>
              </a:rPr>
              <a:t>1997</a:t>
            </a:r>
            <a:r>
              <a:rPr lang="zh-CN" altLang="zh-CN"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t>
            </a:r>
            <a:r>
              <a:rPr lang="zh-CN" altLang="zh-CN" sz="1800">
                <a:solidFill>
                  <a:prstClr val="black"/>
                </a:solidFill>
                <a:ea typeface="宋体" panose="02010600030101010101" pitchFamily="2" charset="-122"/>
              </a:rPr>
              <a:t>世界国际象棋冠军加里·卡斯帕罗夫被</a:t>
            </a:r>
            <a:r>
              <a:rPr lang="en-US" altLang="zh-CN" sz="1800">
                <a:solidFill>
                  <a:prstClr val="black"/>
                </a:solidFill>
                <a:ea typeface="宋体" panose="02010600030101010101" pitchFamily="2" charset="-122"/>
              </a:rPr>
              <a:t>IBM</a:t>
            </a:r>
            <a:r>
              <a:rPr lang="zh-CN" altLang="zh-CN" sz="1800">
                <a:solidFill>
                  <a:prstClr val="black"/>
                </a:solidFill>
                <a:ea typeface="宋体" panose="02010600030101010101" pitchFamily="2" charset="-122"/>
              </a:rPr>
              <a:t>公司的“深蓝”超级计算机击败。</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1998</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--Google</a:t>
            </a:r>
            <a:r>
              <a:rPr lang="zh-CN" altLang="en-US" sz="1800">
                <a:solidFill>
                  <a:prstClr val="black"/>
                </a:solidFill>
                <a:ea typeface="宋体" panose="02010600030101010101" pitchFamily="2" charset="-122"/>
              </a:rPr>
              <a:t>正式成立。</a:t>
            </a:r>
            <a:br>
              <a:rPr lang="en-US" altLang="zh-CN" sz="1800">
                <a:solidFill>
                  <a:prstClr val="black"/>
                </a:solidFill>
                <a:ea typeface="宋体" panose="02010600030101010101" pitchFamily="2" charset="-122"/>
              </a:rPr>
            </a:br>
            <a:r>
              <a:rPr lang="en-US" altLang="zh-CN" sz="1800">
                <a:solidFill>
                  <a:prstClr val="black"/>
                </a:solidFill>
                <a:ea typeface="宋体" panose="02010600030101010101" pitchFamily="2" charset="-122"/>
              </a:rPr>
              <a:t>2006</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--Hinton</a:t>
            </a:r>
            <a:r>
              <a:rPr lang="zh-CN" altLang="en-US" sz="1800">
                <a:solidFill>
                  <a:prstClr val="black"/>
                </a:solidFill>
                <a:ea typeface="宋体" panose="02010600030101010101" pitchFamily="2" charset="-122"/>
              </a:rPr>
              <a:t>提出深层网络中梯度消失的解决方案，由于缺乏实验验证，没有引起重视。</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2007</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--Google</a:t>
            </a:r>
            <a:r>
              <a:rPr lang="zh-CN" altLang="en-US" sz="1800">
                <a:solidFill>
                  <a:prstClr val="black"/>
                </a:solidFill>
                <a:ea typeface="宋体" panose="02010600030101010101" pitchFamily="2" charset="-122"/>
              </a:rPr>
              <a:t>宣布基于</a:t>
            </a:r>
            <a:r>
              <a:rPr lang="en-US" altLang="zh-CN" sz="1800">
                <a:solidFill>
                  <a:prstClr val="black"/>
                </a:solidFill>
                <a:ea typeface="宋体" panose="02010600030101010101" pitchFamily="2" charset="-122"/>
              </a:rPr>
              <a:t>Linux</a:t>
            </a:r>
            <a:r>
              <a:rPr lang="zh-CN" altLang="en-US" sz="1800">
                <a:solidFill>
                  <a:prstClr val="black"/>
                </a:solidFill>
                <a:ea typeface="宋体" panose="02010600030101010101" pitchFamily="2" charset="-122"/>
              </a:rPr>
              <a:t>平台的开源操作系统的名称为</a:t>
            </a:r>
            <a:r>
              <a:rPr lang="en-US" altLang="zh-CN" sz="1800">
                <a:solidFill>
                  <a:prstClr val="black"/>
                </a:solidFill>
                <a:ea typeface="宋体" panose="02010600030101010101" pitchFamily="2" charset="-122"/>
              </a:rPr>
              <a:t>android</a:t>
            </a:r>
            <a:r>
              <a:rPr lang="zh-CN" altLang="en-US" sz="1800">
                <a:solidFill>
                  <a:prstClr val="black"/>
                </a:solidFill>
                <a:ea typeface="宋体" panose="02010600030101010101" pitchFamily="2" charset="-122"/>
              </a:rPr>
              <a:t>，苹果手机发布。</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2009</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 Google</a:t>
            </a:r>
            <a:r>
              <a:rPr lang="zh-CN" altLang="en-US" sz="1800">
                <a:solidFill>
                  <a:prstClr val="black"/>
                </a:solidFill>
                <a:ea typeface="宋体" panose="02010600030101010101" pitchFamily="2" charset="-122"/>
              </a:rPr>
              <a:t>开始秘密开发无人驾驶汽车项目，该项目现在被称为</a:t>
            </a:r>
            <a:r>
              <a:rPr lang="en-US" altLang="zh-CN" sz="1800">
                <a:solidFill>
                  <a:prstClr val="black"/>
                </a:solidFill>
                <a:ea typeface="宋体" panose="02010600030101010101" pitchFamily="2" charset="-122"/>
              </a:rPr>
              <a:t>Waymo</a:t>
            </a:r>
            <a:r>
              <a:rPr lang="zh-CN" altLang="en-US" sz="1800">
                <a:solidFill>
                  <a:prstClr val="black"/>
                </a:solidFill>
                <a:ea typeface="宋体" panose="02010600030101010101" pitchFamily="2" charset="-122"/>
              </a:rPr>
              <a:t>。</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2010</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a:t>
            </a:r>
            <a:r>
              <a:rPr lang="zh-CN" altLang="en-US" sz="1800">
                <a:solidFill>
                  <a:prstClr val="black"/>
                </a:solidFill>
                <a:ea typeface="宋体" panose="02010600030101010101" pitchFamily="2" charset="-122"/>
              </a:rPr>
              <a:t>苹果公司推出</a:t>
            </a:r>
            <a:r>
              <a:rPr lang="en-US" altLang="zh-CN" sz="1800">
                <a:solidFill>
                  <a:prstClr val="black"/>
                </a:solidFill>
                <a:ea typeface="宋体" panose="02010600030101010101" pitchFamily="2" charset="-122"/>
              </a:rPr>
              <a:t>iPad</a:t>
            </a:r>
            <a:r>
              <a:rPr lang="zh-CN" altLang="en-US" sz="1800">
                <a:solidFill>
                  <a:prstClr val="black"/>
                </a:solidFill>
                <a:ea typeface="宋体" panose="02010600030101010101" pitchFamily="2" charset="-122"/>
              </a:rPr>
              <a:t>系列产品，特斯拉在纳斯达克上市。</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2012</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 Hinton</a:t>
            </a:r>
            <a:r>
              <a:rPr lang="zh-CN" altLang="en-US" sz="1800">
                <a:solidFill>
                  <a:prstClr val="black"/>
                </a:solidFill>
                <a:ea typeface="宋体" panose="02010600030101010101" pitchFamily="2" charset="-122"/>
              </a:rPr>
              <a:t>参加</a:t>
            </a:r>
            <a:r>
              <a:rPr lang="en-US" altLang="zh-CN" sz="1800">
                <a:solidFill>
                  <a:prstClr val="black"/>
                </a:solidFill>
                <a:ea typeface="宋体" panose="02010600030101010101" pitchFamily="2" charset="-122"/>
              </a:rPr>
              <a:t>ImageNet</a:t>
            </a:r>
            <a:r>
              <a:rPr lang="zh-CN" altLang="en-US" sz="1800">
                <a:solidFill>
                  <a:prstClr val="black"/>
                </a:solidFill>
                <a:ea typeface="宋体" panose="02010600030101010101" pitchFamily="2" charset="-122"/>
              </a:rPr>
              <a:t>图像比赛，通过</a:t>
            </a:r>
            <a:r>
              <a:rPr lang="en-US" altLang="zh-CN" sz="1800">
                <a:solidFill>
                  <a:prstClr val="black"/>
                </a:solidFill>
                <a:ea typeface="宋体" panose="02010600030101010101" pitchFamily="2" charset="-122"/>
              </a:rPr>
              <a:t>CNN</a:t>
            </a:r>
            <a:r>
              <a:rPr lang="zh-CN" altLang="en-US" sz="1800">
                <a:solidFill>
                  <a:prstClr val="black"/>
                </a:solidFill>
                <a:ea typeface="宋体" panose="02010600030101010101" pitchFamily="2" charset="-122"/>
              </a:rPr>
              <a:t>网络</a:t>
            </a:r>
            <a:r>
              <a:rPr lang="en-US" altLang="zh-CN" sz="1800">
                <a:solidFill>
                  <a:prstClr val="black"/>
                </a:solidFill>
                <a:ea typeface="宋体" panose="02010600030101010101" pitchFamily="2" charset="-122"/>
              </a:rPr>
              <a:t>AlexNet</a:t>
            </a:r>
            <a:r>
              <a:rPr lang="zh-CN" altLang="en-US" sz="1800">
                <a:solidFill>
                  <a:prstClr val="black"/>
                </a:solidFill>
                <a:ea typeface="宋体" panose="02010600030101010101" pitchFamily="2" charset="-122"/>
              </a:rPr>
              <a:t>夺冠，碾压</a:t>
            </a:r>
            <a:r>
              <a:rPr lang="en-US" altLang="zh-CN" sz="1800">
                <a:solidFill>
                  <a:prstClr val="black"/>
                </a:solidFill>
                <a:ea typeface="宋体" panose="02010600030101010101" pitchFamily="2" charset="-122"/>
              </a:rPr>
              <a:t>SVM</a:t>
            </a:r>
            <a:r>
              <a:rPr lang="zh-CN" altLang="en-US" sz="1800">
                <a:solidFill>
                  <a:prstClr val="black"/>
                </a:solidFill>
                <a:ea typeface="宋体" panose="02010600030101010101" pitchFamily="2" charset="-122"/>
              </a:rPr>
              <a:t>方法。</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2016</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 Google</a:t>
            </a:r>
            <a:r>
              <a:rPr lang="zh-CN" altLang="en-US" sz="1800">
                <a:solidFill>
                  <a:prstClr val="black"/>
                </a:solidFill>
                <a:ea typeface="宋体" panose="02010600030101010101" pitchFamily="2" charset="-122"/>
              </a:rPr>
              <a:t>的</a:t>
            </a:r>
            <a:r>
              <a:rPr lang="en-US" altLang="zh-CN" sz="1800">
                <a:solidFill>
                  <a:prstClr val="black"/>
                </a:solidFill>
                <a:ea typeface="宋体" panose="02010600030101010101" pitchFamily="2" charset="-122"/>
              </a:rPr>
              <a:t>AlphaGo</a:t>
            </a:r>
            <a:r>
              <a:rPr lang="zh-CN" altLang="en-US" sz="1800">
                <a:solidFill>
                  <a:prstClr val="black"/>
                </a:solidFill>
                <a:ea typeface="宋体" panose="02010600030101010101" pitchFamily="2" charset="-122"/>
              </a:rPr>
              <a:t>围棋与李世石进行人机大战，</a:t>
            </a:r>
            <a:r>
              <a:rPr lang="en-US" altLang="zh-CN" sz="1800">
                <a:solidFill>
                  <a:prstClr val="black"/>
                </a:solidFill>
                <a:ea typeface="宋体" panose="02010600030101010101" pitchFamily="2" charset="-122"/>
              </a:rPr>
              <a:t>4</a:t>
            </a:r>
            <a:r>
              <a:rPr lang="zh-CN" altLang="en-US" sz="1800">
                <a:solidFill>
                  <a:prstClr val="black"/>
                </a:solidFill>
                <a:ea typeface="宋体" panose="02010600030101010101" pitchFamily="2" charset="-122"/>
              </a:rPr>
              <a:t>比</a:t>
            </a:r>
            <a:r>
              <a:rPr lang="en-US" altLang="zh-CN" sz="1800">
                <a:solidFill>
                  <a:prstClr val="black"/>
                </a:solidFill>
                <a:ea typeface="宋体" panose="02010600030101010101" pitchFamily="2" charset="-122"/>
              </a:rPr>
              <a:t>1</a:t>
            </a:r>
            <a:r>
              <a:rPr lang="zh-CN" altLang="en-US" sz="1800">
                <a:solidFill>
                  <a:prstClr val="black"/>
                </a:solidFill>
                <a:ea typeface="宋体" panose="02010600030101010101" pitchFamily="2" charset="-122"/>
              </a:rPr>
              <a:t>获胜。</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2017</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 AlphaGo Zero</a:t>
            </a:r>
            <a:r>
              <a:rPr lang="zh-CN" altLang="en-US" sz="1800">
                <a:solidFill>
                  <a:prstClr val="black"/>
                </a:solidFill>
                <a:ea typeface="宋体" panose="02010600030101010101" pitchFamily="2" charset="-122"/>
              </a:rPr>
              <a:t>发布。</a:t>
            </a:r>
            <a:endParaRPr lang="en-US" altLang="zh-CN" sz="1800">
              <a:solidFill>
                <a:prstClr val="black"/>
              </a:solidFill>
              <a:ea typeface="宋体" panose="02010600030101010101" pitchFamily="2" charset="-122"/>
            </a:endParaRPr>
          </a:p>
          <a:p>
            <a:pPr fontAlgn="base">
              <a:spcBef>
                <a:spcPct val="0"/>
              </a:spcBef>
              <a:spcAft>
                <a:spcPct val="0"/>
              </a:spcAft>
              <a:buClrTx/>
              <a:buSzTx/>
              <a:buNone/>
            </a:pPr>
            <a:r>
              <a:rPr lang="en-US" altLang="zh-CN" sz="1800">
                <a:solidFill>
                  <a:prstClr val="black"/>
                </a:solidFill>
                <a:ea typeface="宋体" panose="02010600030101010101" pitchFamily="2" charset="-122"/>
              </a:rPr>
              <a:t>2019</a:t>
            </a:r>
            <a:r>
              <a:rPr lang="zh-CN" altLang="en-US" sz="1800">
                <a:solidFill>
                  <a:prstClr val="black"/>
                </a:solidFill>
                <a:ea typeface="宋体" panose="02010600030101010101" pitchFamily="2" charset="-122"/>
              </a:rPr>
              <a:t>年</a:t>
            </a:r>
            <a:r>
              <a:rPr lang="en-US" altLang="zh-CN" sz="1800">
                <a:solidFill>
                  <a:prstClr val="black"/>
                </a:solidFill>
                <a:ea typeface="宋体" panose="02010600030101010101" pitchFamily="2" charset="-122"/>
              </a:rPr>
              <a:t>-- DOTA2</a:t>
            </a:r>
            <a:r>
              <a:rPr lang="zh-CN" altLang="en-US" sz="1800">
                <a:solidFill>
                  <a:prstClr val="black"/>
                </a:solidFill>
                <a:ea typeface="宋体" panose="02010600030101010101" pitchFamily="2" charset="-122"/>
              </a:rPr>
              <a:t>对决：</a:t>
            </a:r>
            <a:r>
              <a:rPr lang="en-US" altLang="zh-CN" sz="1800">
                <a:solidFill>
                  <a:prstClr val="black"/>
                </a:solidFill>
                <a:ea typeface="宋体" panose="02010600030101010101" pitchFamily="2" charset="-122"/>
              </a:rPr>
              <a:t>OpenAI</a:t>
            </a:r>
            <a:r>
              <a:rPr lang="zh-CN" altLang="en-US" sz="1800">
                <a:solidFill>
                  <a:prstClr val="black"/>
                </a:solidFill>
                <a:ea typeface="宋体" panose="02010600030101010101" pitchFamily="2" charset="-122"/>
              </a:rPr>
              <a:t>以</a:t>
            </a:r>
            <a:r>
              <a:rPr lang="en-US" altLang="zh-CN" sz="1800">
                <a:solidFill>
                  <a:prstClr val="black"/>
                </a:solidFill>
                <a:ea typeface="宋体" panose="02010600030101010101" pitchFamily="2" charset="-122"/>
              </a:rPr>
              <a:t>2:0</a:t>
            </a:r>
            <a:r>
              <a:rPr lang="zh-CN" altLang="en-US" sz="1800">
                <a:solidFill>
                  <a:prstClr val="black"/>
                </a:solidFill>
                <a:ea typeface="宋体" panose="02010600030101010101" pitchFamily="2" charset="-122"/>
              </a:rPr>
              <a:t>的比分战胜</a:t>
            </a:r>
            <a:r>
              <a:rPr lang="en-US" altLang="zh-CN" sz="1800">
                <a:solidFill>
                  <a:prstClr val="black"/>
                </a:solidFill>
                <a:ea typeface="宋体" panose="02010600030101010101" pitchFamily="2" charset="-122"/>
              </a:rPr>
              <a:t>TI8</a:t>
            </a:r>
            <a:r>
              <a:rPr lang="zh-CN" altLang="en-US" sz="1800">
                <a:solidFill>
                  <a:prstClr val="black"/>
                </a:solidFill>
                <a:ea typeface="宋体" panose="02010600030101010101" pitchFamily="2" charset="-122"/>
              </a:rPr>
              <a:t>冠军</a:t>
            </a:r>
            <a:r>
              <a:rPr lang="en-US" altLang="zh-CN" sz="1800">
                <a:solidFill>
                  <a:prstClr val="black"/>
                </a:solidFill>
                <a:ea typeface="宋体" panose="02010600030101010101" pitchFamily="2" charset="-122"/>
              </a:rPr>
              <a:t>OG</a:t>
            </a:r>
            <a:endParaRPr lang="zh-CN" altLang="zh-CN" sz="1800">
              <a:solidFill>
                <a:prstClr val="black"/>
              </a:solidFill>
              <a:ea typeface="宋体" panose="02010600030101010101" pitchFamily="2" charset="-122"/>
            </a:endParaRPr>
          </a:p>
        </p:txBody>
      </p:sp>
    </p:spTree>
    <p:extLst>
      <p:ext uri="{BB962C8B-B14F-4D97-AF65-F5344CB8AC3E}">
        <p14:creationId xmlns:p14="http://schemas.microsoft.com/office/powerpoint/2010/main" val="66543786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3">
            <a:extLst>
              <a:ext uri="{FF2B5EF4-FFF2-40B4-BE49-F238E27FC236}">
                <a16:creationId xmlns:a16="http://schemas.microsoft.com/office/drawing/2014/main" id="{F2D9822A-2802-45E0-A512-E3FA1C8A16B5}"/>
              </a:ext>
            </a:extLst>
          </p:cNvPr>
          <p:cNvSpPr txBox="1">
            <a:spLocks noChangeArrowheads="1"/>
          </p:cNvSpPr>
          <p:nvPr/>
        </p:nvSpPr>
        <p:spPr bwMode="auto">
          <a:xfrm>
            <a:off x="1774826" y="565150"/>
            <a:ext cx="35925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3200" b="1">
                <a:latin typeface="Arial" panose="020B0604020202020204" pitchFamily="34" charset="0"/>
                <a:ea typeface="黑体" panose="02010609060101010101" pitchFamily="49" charset="-122"/>
              </a:rPr>
              <a:t>ARM</a:t>
            </a:r>
            <a:r>
              <a:rPr kumimoji="1" lang="zh-CN" altLang="en-US" sz="3200" b="1">
                <a:latin typeface="Arial" panose="020B0604020202020204" pitchFamily="34" charset="0"/>
                <a:ea typeface="黑体" panose="02010609060101010101" pitchFamily="49" charset="-122"/>
              </a:rPr>
              <a:t>的寄存器结构</a:t>
            </a:r>
          </a:p>
        </p:txBody>
      </p:sp>
      <p:sp>
        <p:nvSpPr>
          <p:cNvPr id="25603" name="Rectangle 100">
            <a:extLst>
              <a:ext uri="{FF2B5EF4-FFF2-40B4-BE49-F238E27FC236}">
                <a16:creationId xmlns:a16="http://schemas.microsoft.com/office/drawing/2014/main" id="{D9C86FBB-543F-48CC-81FC-809E3542CF4E}"/>
              </a:ext>
            </a:extLst>
          </p:cNvPr>
          <p:cNvSpPr>
            <a:spLocks noChangeArrowheads="1"/>
          </p:cNvSpPr>
          <p:nvPr/>
        </p:nvSpPr>
        <p:spPr bwMode="auto">
          <a:xfrm>
            <a:off x="1522413" y="1557338"/>
            <a:ext cx="8964613"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60000" indent="342900">
              <a:spcBef>
                <a:spcPct val="20000"/>
              </a:spcBef>
              <a:buClr>
                <a:schemeClr val="tx2"/>
              </a:buClr>
              <a:buSzPct val="160000"/>
              <a:buFont typeface="Arial" panose="020B0604020202020204" pitchFamily="34" charset="0"/>
              <a:buChar char="•"/>
              <a:defRPr/>
            </a:pPr>
            <a:r>
              <a:rPr kumimoji="1" lang="en-US" altLang="zh-CN" sz="2400" b="1" dirty="0">
                <a:latin typeface="华文楷体" panose="02010600040101010101" pitchFamily="2" charset="-122"/>
                <a:ea typeface="华文楷体" panose="02010600040101010101" pitchFamily="2" charset="-122"/>
              </a:rPr>
              <a:t>CPSR</a:t>
            </a:r>
            <a:r>
              <a:rPr kumimoji="1" lang="zh-CN" altLang="en-US" sz="2400" b="1" dirty="0">
                <a:latin typeface="华文楷体" panose="02010600040101010101" pitchFamily="2" charset="-122"/>
                <a:ea typeface="华文楷体" panose="02010600040101010101" pitchFamily="2" charset="-122"/>
              </a:rPr>
              <a:t>（</a:t>
            </a:r>
            <a:r>
              <a:rPr kumimoji="1" lang="en-US" altLang="zh-CN" sz="2400" b="1" dirty="0">
                <a:latin typeface="华文楷体" panose="02010600040101010101" pitchFamily="2" charset="-122"/>
                <a:ea typeface="华文楷体" panose="02010600040101010101" pitchFamily="2" charset="-122"/>
              </a:rPr>
              <a:t>1</a:t>
            </a:r>
            <a:r>
              <a:rPr kumimoji="1" lang="zh-CN" altLang="en-US" sz="2400" b="1" dirty="0">
                <a:latin typeface="华文楷体" panose="02010600040101010101" pitchFamily="2" charset="-122"/>
                <a:ea typeface="华文楷体" panose="02010600040101010101" pitchFamily="2" charset="-122"/>
              </a:rPr>
              <a:t>个）</a:t>
            </a:r>
            <a:endParaRPr kumimoji="1" lang="en-US" altLang="zh-CN" sz="2400" b="1" dirty="0">
              <a:latin typeface="华文楷体" panose="02010600040101010101" pitchFamily="2" charset="-122"/>
              <a:ea typeface="华文楷体" panose="02010600040101010101" pitchFamily="2" charset="-122"/>
            </a:endParaRPr>
          </a:p>
          <a:p>
            <a:pPr marL="360000">
              <a:spcBef>
                <a:spcPct val="20000"/>
              </a:spcBef>
              <a:buClr>
                <a:schemeClr val="tx2"/>
              </a:buClr>
              <a:buSzPct val="160000"/>
              <a:defRPr/>
            </a:pPr>
            <a:r>
              <a:rPr lang="zh-CN" altLang="en-US" sz="2400" dirty="0"/>
              <a:t>寄存器</a:t>
            </a:r>
            <a:r>
              <a:rPr lang="en-US" altLang="zh-CN" sz="2400" dirty="0"/>
              <a:t>R16</a:t>
            </a:r>
            <a:r>
              <a:rPr lang="zh-CN" altLang="en-US" sz="2400" dirty="0"/>
              <a:t>用作程序状态寄存器</a:t>
            </a:r>
            <a:r>
              <a:rPr lang="en-US" altLang="zh-CN" sz="2400" dirty="0"/>
              <a:t>CPSR(Current Program Status Register</a:t>
            </a:r>
            <a:r>
              <a:rPr lang="zh-CN" altLang="en-US" sz="2400" dirty="0"/>
              <a:t>，当前程序状态寄存器</a:t>
            </a:r>
            <a:r>
              <a:rPr lang="en-US" altLang="zh-CN" sz="2400" dirty="0"/>
              <a:t>)</a:t>
            </a:r>
            <a:r>
              <a:rPr lang="zh-CN" altLang="en-US" sz="2400" dirty="0"/>
              <a:t>。在所有处理器模式下都可以访问</a:t>
            </a:r>
            <a:r>
              <a:rPr lang="en-US" altLang="zh-CN" sz="2400" dirty="0"/>
              <a:t>CPSR</a:t>
            </a:r>
            <a:r>
              <a:rPr lang="zh-CN" altLang="en-US" sz="2400" dirty="0"/>
              <a:t>。</a:t>
            </a:r>
            <a:r>
              <a:rPr lang="en-US" altLang="zh-CN" sz="2400" dirty="0"/>
              <a:t>CPSR</a:t>
            </a:r>
            <a:r>
              <a:rPr lang="zh-CN" altLang="en-US" sz="2400" dirty="0"/>
              <a:t>包含条件码标志、中断禁止位、当前处理器模式以及其他状态和控制信息。</a:t>
            </a:r>
            <a:endParaRPr kumimoji="1" lang="zh-CN" altLang="en-US" sz="2400" b="1" dirty="0">
              <a:latin typeface="华文楷体" panose="02010600040101010101" pitchFamily="2" charset="-122"/>
              <a:ea typeface="华文楷体" panose="02010600040101010101" pitchFamily="2" charset="-122"/>
            </a:endParaRPr>
          </a:p>
          <a:p>
            <a:pPr marL="360000" indent="342900">
              <a:spcBef>
                <a:spcPct val="20000"/>
              </a:spcBef>
              <a:buClr>
                <a:schemeClr val="tx2"/>
              </a:buClr>
              <a:buSzPct val="160000"/>
              <a:buFont typeface="Arial" panose="020B0604020202020204" pitchFamily="34" charset="0"/>
              <a:buChar char="•"/>
              <a:defRPr/>
            </a:pPr>
            <a:r>
              <a:rPr kumimoji="1" lang="en-US" altLang="zh-CN" sz="2400" b="1" dirty="0">
                <a:latin typeface="华文楷体" panose="02010600040101010101" pitchFamily="2" charset="-122"/>
                <a:ea typeface="华文楷体" panose="02010600040101010101" pitchFamily="2" charset="-122"/>
              </a:rPr>
              <a:t>SPSR</a:t>
            </a:r>
            <a:r>
              <a:rPr kumimoji="1" lang="zh-CN" altLang="en-US" sz="2400" b="1" dirty="0">
                <a:latin typeface="华文楷体" panose="02010600040101010101" pitchFamily="2" charset="-122"/>
                <a:ea typeface="华文楷体" panose="02010600040101010101" pitchFamily="2" charset="-122"/>
              </a:rPr>
              <a:t>（</a:t>
            </a:r>
            <a:r>
              <a:rPr kumimoji="1" lang="en-US" altLang="zh-CN" sz="2400" b="1" dirty="0">
                <a:latin typeface="华文楷体" panose="02010600040101010101" pitchFamily="2" charset="-122"/>
                <a:ea typeface="华文楷体" panose="02010600040101010101" pitchFamily="2" charset="-122"/>
              </a:rPr>
              <a:t>5</a:t>
            </a:r>
            <a:r>
              <a:rPr kumimoji="1" lang="zh-CN" altLang="en-US" sz="2400" b="1" dirty="0">
                <a:latin typeface="华文楷体" panose="02010600040101010101" pitchFamily="2" charset="-122"/>
                <a:ea typeface="华文楷体" panose="02010600040101010101" pitchFamily="2" charset="-122"/>
              </a:rPr>
              <a:t>个）</a:t>
            </a:r>
            <a:endParaRPr kumimoji="1" lang="en-US" altLang="zh-CN" sz="2400" b="1" dirty="0">
              <a:latin typeface="华文楷体" panose="02010600040101010101" pitchFamily="2" charset="-122"/>
              <a:ea typeface="华文楷体" panose="02010600040101010101" pitchFamily="2" charset="-122"/>
            </a:endParaRPr>
          </a:p>
          <a:p>
            <a:pPr marL="360000">
              <a:spcBef>
                <a:spcPct val="20000"/>
              </a:spcBef>
              <a:buClr>
                <a:schemeClr val="tx2"/>
              </a:buClr>
              <a:buSzPct val="160000"/>
              <a:defRPr/>
            </a:pPr>
            <a:r>
              <a:rPr lang="zh-CN" altLang="en-US" sz="2400" dirty="0"/>
              <a:t>每种异常模式都有一个程序状态保存寄存器</a:t>
            </a:r>
            <a:r>
              <a:rPr lang="en-US" altLang="zh-CN" sz="2400" dirty="0"/>
              <a:t>SPSR(Saved Program Status Register)</a:t>
            </a:r>
            <a:r>
              <a:rPr lang="zh-CN" altLang="en-US" sz="2400" dirty="0"/>
              <a:t>。当异常出现</a:t>
            </a:r>
            <a:r>
              <a:rPr lang="en-US" altLang="zh-CN" sz="2400" dirty="0"/>
              <a:t>SPSR</a:t>
            </a:r>
            <a:r>
              <a:rPr lang="zh-CN" altLang="en-US" sz="2400" dirty="0"/>
              <a:t>用于保留</a:t>
            </a:r>
            <a:r>
              <a:rPr lang="en-US" altLang="zh-CN" sz="2400" dirty="0"/>
              <a:t>CPSR</a:t>
            </a:r>
            <a:r>
              <a:rPr lang="zh-CN" altLang="en-US" sz="2400" dirty="0"/>
              <a:t>的状态。</a:t>
            </a:r>
            <a:endParaRPr lang="en-US" altLang="zh-CN" sz="2400" dirty="0"/>
          </a:p>
        </p:txBody>
      </p:sp>
    </p:spTree>
    <p:extLst>
      <p:ext uri="{BB962C8B-B14F-4D97-AF65-F5344CB8AC3E}">
        <p14:creationId xmlns:p14="http://schemas.microsoft.com/office/powerpoint/2010/main" val="14409333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3">
            <a:extLst>
              <a:ext uri="{FF2B5EF4-FFF2-40B4-BE49-F238E27FC236}">
                <a16:creationId xmlns:a16="http://schemas.microsoft.com/office/drawing/2014/main" id="{551CC26A-A4ED-40CE-99AE-2319AFC4C72D}"/>
              </a:ext>
            </a:extLst>
          </p:cNvPr>
          <p:cNvSpPr txBox="1">
            <a:spLocks noChangeArrowheads="1"/>
          </p:cNvSpPr>
          <p:nvPr/>
        </p:nvSpPr>
        <p:spPr bwMode="auto">
          <a:xfrm>
            <a:off x="1774826" y="565150"/>
            <a:ext cx="35925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r>
              <a:rPr kumimoji="1" lang="en-US" altLang="zh-CN" sz="3200" b="1">
                <a:latin typeface="Arial" panose="020B0604020202020204" pitchFamily="34" charset="0"/>
                <a:ea typeface="黑体" panose="02010609060101010101" pitchFamily="49" charset="-122"/>
              </a:rPr>
              <a:t>ARM</a:t>
            </a:r>
            <a:r>
              <a:rPr kumimoji="1" lang="zh-CN" altLang="en-US" sz="3200" b="1">
                <a:latin typeface="Arial" panose="020B0604020202020204" pitchFamily="34" charset="0"/>
                <a:ea typeface="黑体" panose="02010609060101010101" pitchFamily="49" charset="-122"/>
              </a:rPr>
              <a:t>的寄存器结构</a:t>
            </a:r>
          </a:p>
        </p:txBody>
      </p:sp>
      <p:sp>
        <p:nvSpPr>
          <p:cNvPr id="39939" name="object 2">
            <a:extLst>
              <a:ext uri="{FF2B5EF4-FFF2-40B4-BE49-F238E27FC236}">
                <a16:creationId xmlns:a16="http://schemas.microsoft.com/office/drawing/2014/main" id="{EDFFE703-B046-4BE0-AA63-42A4486AE4B9}"/>
              </a:ext>
            </a:extLst>
          </p:cNvPr>
          <p:cNvSpPr>
            <a:spLocks noChangeArrowheads="1"/>
          </p:cNvSpPr>
          <p:nvPr/>
        </p:nvSpPr>
        <p:spPr bwMode="auto">
          <a:xfrm>
            <a:off x="1992314" y="1897064"/>
            <a:ext cx="7775575" cy="47720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zh-CN"/>
          </a:p>
        </p:txBody>
      </p:sp>
      <p:sp>
        <p:nvSpPr>
          <p:cNvPr id="39940" name="object 4">
            <a:extLst>
              <a:ext uri="{FF2B5EF4-FFF2-40B4-BE49-F238E27FC236}">
                <a16:creationId xmlns:a16="http://schemas.microsoft.com/office/drawing/2014/main" id="{C47731B8-6A4B-4CEE-8907-6D83BE3633F3}"/>
              </a:ext>
            </a:extLst>
          </p:cNvPr>
          <p:cNvSpPr txBox="1">
            <a:spLocks noChangeArrowheads="1"/>
          </p:cNvSpPr>
          <p:nvPr/>
        </p:nvSpPr>
        <p:spPr bwMode="auto">
          <a:xfrm>
            <a:off x="5770563" y="857250"/>
            <a:ext cx="3962400" cy="7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eaLnBrk="0" hangingPunct="0">
              <a:tabLst>
                <a:tab pos="1244600" algn="l"/>
              </a:tabLst>
              <a:defRPr>
                <a:solidFill>
                  <a:schemeClr val="tx1"/>
                </a:solidFill>
                <a:latin typeface="Franklin Gothic Book" panose="020B0503020102020204" pitchFamily="34" charset="0"/>
                <a:ea typeface="宋体" panose="02010600030101010101" pitchFamily="2" charset="-122"/>
              </a:defRPr>
            </a:lvl1pPr>
            <a:lvl2pPr marL="742950" indent="-285750" eaLnBrk="0" hangingPunct="0">
              <a:tabLst>
                <a:tab pos="1244600" algn="l"/>
              </a:tabLst>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tabLst>
                <a:tab pos="1244600" algn="l"/>
              </a:tabLst>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tabLst>
                <a:tab pos="1244600" algn="l"/>
              </a:tabLst>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tabLst>
                <a:tab pos="1244600" algn="l"/>
              </a:tabLst>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tabLst>
                <a:tab pos="1244600" algn="l"/>
              </a:tabLs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tabLst>
                <a:tab pos="1244600" algn="l"/>
              </a:tabLs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tabLst>
                <a:tab pos="1244600" algn="l"/>
              </a:tabLs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tabLst>
                <a:tab pos="1244600" algn="l"/>
              </a:tabLs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00"/>
              </a:spcBef>
            </a:pPr>
            <a:r>
              <a:rPr lang="zh-CN" altLang="zh-CN" sz="2400">
                <a:latin typeface="Noto Sans CJK JP Regular"/>
                <a:ea typeface="Noto Sans CJK JP Regular"/>
                <a:cs typeface="Noto Sans CJK JP Regular"/>
              </a:rPr>
              <a:t>ARM处理器的寄存器(ARM状态)</a:t>
            </a:r>
          </a:p>
        </p:txBody>
      </p:sp>
      <p:sp>
        <p:nvSpPr>
          <p:cNvPr id="39941" name="object 5">
            <a:extLst>
              <a:ext uri="{FF2B5EF4-FFF2-40B4-BE49-F238E27FC236}">
                <a16:creationId xmlns:a16="http://schemas.microsoft.com/office/drawing/2014/main" id="{98B27201-CAA5-45C3-A015-69E61810F10D}"/>
              </a:ext>
            </a:extLst>
          </p:cNvPr>
          <p:cNvSpPr txBox="1">
            <a:spLocks noChangeArrowheads="1"/>
          </p:cNvSpPr>
          <p:nvPr/>
        </p:nvSpPr>
        <p:spPr bwMode="auto">
          <a:xfrm>
            <a:off x="2146301" y="1360488"/>
            <a:ext cx="842963"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indent="101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00"/>
              </a:spcBef>
            </a:pPr>
            <a:r>
              <a:rPr lang="zh-CN" altLang="zh-CN" sz="1600">
                <a:solidFill>
                  <a:srgbClr val="800000"/>
                </a:solidFill>
                <a:latin typeface="Noto Sans CJK JP Regular"/>
                <a:ea typeface="Noto Sans CJK JP Regular"/>
                <a:cs typeface="Noto Sans CJK JP Regular"/>
              </a:rPr>
              <a:t>用户和 系统模式</a:t>
            </a:r>
            <a:endParaRPr lang="zh-CN" altLang="zh-CN" sz="1600">
              <a:latin typeface="Noto Sans CJK JP Regular"/>
              <a:ea typeface="Noto Sans CJK JP Regular"/>
              <a:cs typeface="Noto Sans CJK JP Regular"/>
            </a:endParaRPr>
          </a:p>
        </p:txBody>
      </p:sp>
      <p:sp>
        <p:nvSpPr>
          <p:cNvPr id="39942" name="object 6">
            <a:extLst>
              <a:ext uri="{FF2B5EF4-FFF2-40B4-BE49-F238E27FC236}">
                <a16:creationId xmlns:a16="http://schemas.microsoft.com/office/drawing/2014/main" id="{2C0EDDDC-B35B-4A40-A6F0-D1E9042B93C7}"/>
              </a:ext>
            </a:extLst>
          </p:cNvPr>
          <p:cNvSpPr txBox="1">
            <a:spLocks noChangeArrowheads="1"/>
          </p:cNvSpPr>
          <p:nvPr/>
        </p:nvSpPr>
        <p:spPr bwMode="auto">
          <a:xfrm>
            <a:off x="8872539" y="1360488"/>
            <a:ext cx="6381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14300" indent="-101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00"/>
              </a:spcBef>
            </a:pPr>
            <a:r>
              <a:rPr lang="zh-CN" altLang="zh-CN" sz="1600">
                <a:solidFill>
                  <a:srgbClr val="800000"/>
                </a:solidFill>
                <a:latin typeface="Noto Sans CJK JP Regular"/>
                <a:ea typeface="Noto Sans CJK JP Regular"/>
                <a:cs typeface="Noto Sans CJK JP Regular"/>
              </a:rPr>
              <a:t>快中断 模式</a:t>
            </a:r>
            <a:endParaRPr lang="zh-CN" altLang="zh-CN" sz="1600">
              <a:latin typeface="Noto Sans CJK JP Regular"/>
              <a:ea typeface="Noto Sans CJK JP Regular"/>
              <a:cs typeface="Noto Sans CJK JP Regular"/>
            </a:endParaRPr>
          </a:p>
        </p:txBody>
      </p:sp>
      <p:sp>
        <p:nvSpPr>
          <p:cNvPr id="39943" name="object 7">
            <a:extLst>
              <a:ext uri="{FF2B5EF4-FFF2-40B4-BE49-F238E27FC236}">
                <a16:creationId xmlns:a16="http://schemas.microsoft.com/office/drawing/2014/main" id="{F304BC73-0FB2-42F4-9DE0-57F04A3E3363}"/>
              </a:ext>
            </a:extLst>
          </p:cNvPr>
          <p:cNvSpPr txBox="1">
            <a:spLocks noChangeArrowheads="1"/>
          </p:cNvSpPr>
          <p:nvPr/>
        </p:nvSpPr>
        <p:spPr bwMode="auto">
          <a:xfrm>
            <a:off x="3717925" y="1360488"/>
            <a:ext cx="4333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00"/>
              </a:spcBef>
            </a:pPr>
            <a:r>
              <a:rPr lang="zh-CN" altLang="zh-CN" sz="1600">
                <a:solidFill>
                  <a:srgbClr val="800000"/>
                </a:solidFill>
                <a:latin typeface="Noto Sans CJK JP Regular"/>
                <a:ea typeface="Noto Sans CJK JP Regular"/>
                <a:cs typeface="Noto Sans CJK JP Regular"/>
              </a:rPr>
              <a:t>管理 模式</a:t>
            </a:r>
            <a:endParaRPr lang="zh-CN" altLang="zh-CN" sz="1600">
              <a:latin typeface="Noto Sans CJK JP Regular"/>
              <a:ea typeface="Noto Sans CJK JP Regular"/>
              <a:cs typeface="Noto Sans CJK JP Regular"/>
            </a:endParaRPr>
          </a:p>
        </p:txBody>
      </p:sp>
      <p:sp>
        <p:nvSpPr>
          <p:cNvPr id="39944" name="object 8">
            <a:extLst>
              <a:ext uri="{FF2B5EF4-FFF2-40B4-BE49-F238E27FC236}">
                <a16:creationId xmlns:a16="http://schemas.microsoft.com/office/drawing/2014/main" id="{99395ECC-608F-4A77-9117-D156342D621F}"/>
              </a:ext>
            </a:extLst>
          </p:cNvPr>
          <p:cNvSpPr txBox="1">
            <a:spLocks noChangeArrowheads="1"/>
          </p:cNvSpPr>
          <p:nvPr/>
        </p:nvSpPr>
        <p:spPr bwMode="auto">
          <a:xfrm>
            <a:off x="5013325" y="1360488"/>
            <a:ext cx="4333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00"/>
              </a:spcBef>
            </a:pPr>
            <a:r>
              <a:rPr lang="zh-CN" altLang="zh-CN" sz="1600">
                <a:solidFill>
                  <a:srgbClr val="800000"/>
                </a:solidFill>
                <a:latin typeface="Noto Sans CJK JP Regular"/>
                <a:ea typeface="Noto Sans CJK JP Regular"/>
                <a:cs typeface="Noto Sans CJK JP Regular"/>
              </a:rPr>
              <a:t>中止 模式</a:t>
            </a:r>
            <a:endParaRPr lang="zh-CN" altLang="zh-CN" sz="1600">
              <a:latin typeface="Noto Sans CJK JP Regular"/>
              <a:ea typeface="Noto Sans CJK JP Regular"/>
              <a:cs typeface="Noto Sans CJK JP Regular"/>
            </a:endParaRPr>
          </a:p>
        </p:txBody>
      </p:sp>
      <p:sp>
        <p:nvSpPr>
          <p:cNvPr id="39945" name="object 9">
            <a:extLst>
              <a:ext uri="{FF2B5EF4-FFF2-40B4-BE49-F238E27FC236}">
                <a16:creationId xmlns:a16="http://schemas.microsoft.com/office/drawing/2014/main" id="{EC54F73C-5E2A-44EB-B63C-DD163588D5C5}"/>
              </a:ext>
            </a:extLst>
          </p:cNvPr>
          <p:cNvSpPr txBox="1">
            <a:spLocks noChangeArrowheads="1"/>
          </p:cNvSpPr>
          <p:nvPr/>
        </p:nvSpPr>
        <p:spPr bwMode="auto">
          <a:xfrm>
            <a:off x="6310314" y="1360488"/>
            <a:ext cx="433387"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00"/>
              </a:spcBef>
            </a:pPr>
            <a:r>
              <a:rPr lang="zh-CN" altLang="zh-CN" sz="1600">
                <a:solidFill>
                  <a:srgbClr val="800000"/>
                </a:solidFill>
                <a:latin typeface="Noto Sans CJK JP Regular"/>
                <a:ea typeface="Noto Sans CJK JP Regular"/>
                <a:cs typeface="Noto Sans CJK JP Regular"/>
              </a:rPr>
              <a:t>中断 模式</a:t>
            </a:r>
            <a:endParaRPr lang="zh-CN" altLang="zh-CN" sz="1600">
              <a:latin typeface="Noto Sans CJK JP Regular"/>
              <a:ea typeface="Noto Sans CJK JP Regular"/>
              <a:cs typeface="Noto Sans CJK JP Regular"/>
            </a:endParaRPr>
          </a:p>
        </p:txBody>
      </p:sp>
      <p:sp>
        <p:nvSpPr>
          <p:cNvPr id="39946" name="object 10">
            <a:extLst>
              <a:ext uri="{FF2B5EF4-FFF2-40B4-BE49-F238E27FC236}">
                <a16:creationId xmlns:a16="http://schemas.microsoft.com/office/drawing/2014/main" id="{2879BB19-2F11-4C33-A36F-A537FA94FECE}"/>
              </a:ext>
            </a:extLst>
          </p:cNvPr>
          <p:cNvSpPr txBox="1">
            <a:spLocks noChangeArrowheads="1"/>
          </p:cNvSpPr>
          <p:nvPr/>
        </p:nvSpPr>
        <p:spPr bwMode="auto">
          <a:xfrm>
            <a:off x="7502526" y="1360488"/>
            <a:ext cx="6381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14300" indent="-101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100"/>
              </a:spcBef>
            </a:pPr>
            <a:r>
              <a:rPr lang="zh-CN" altLang="zh-CN" sz="1600">
                <a:solidFill>
                  <a:srgbClr val="800000"/>
                </a:solidFill>
                <a:latin typeface="Noto Sans CJK JP Regular"/>
                <a:ea typeface="Noto Sans CJK JP Regular"/>
                <a:cs typeface="Noto Sans CJK JP Regular"/>
              </a:rPr>
              <a:t>未定义 模式</a:t>
            </a:r>
            <a:endParaRPr lang="zh-CN" altLang="zh-CN" sz="1600">
              <a:latin typeface="Noto Sans CJK JP Regular"/>
              <a:ea typeface="Noto Sans CJK JP Regular"/>
              <a:cs typeface="Noto Sans CJK JP Regular"/>
            </a:endParaRPr>
          </a:p>
        </p:txBody>
      </p:sp>
      <p:sp>
        <p:nvSpPr>
          <p:cNvPr id="39947" name="object 11">
            <a:extLst>
              <a:ext uri="{FF2B5EF4-FFF2-40B4-BE49-F238E27FC236}">
                <a16:creationId xmlns:a16="http://schemas.microsoft.com/office/drawing/2014/main" id="{C27F6D43-D582-448B-876F-CE26A879C170}"/>
              </a:ext>
            </a:extLst>
          </p:cNvPr>
          <p:cNvSpPr>
            <a:spLocks/>
          </p:cNvSpPr>
          <p:nvPr/>
        </p:nvSpPr>
        <p:spPr bwMode="auto">
          <a:xfrm>
            <a:off x="2038351" y="5722939"/>
            <a:ext cx="7694613" cy="249237"/>
          </a:xfrm>
          <a:custGeom>
            <a:avLst/>
            <a:gdLst>
              <a:gd name="T0" fmla="*/ 0 w 7693659"/>
              <a:gd name="T1" fmla="*/ 0 h 249554"/>
              <a:gd name="T2" fmla="*/ 0 w 7693659"/>
              <a:gd name="T3" fmla="*/ 248857 h 249554"/>
              <a:gd name="T4" fmla="*/ 7694106 w 7693659"/>
              <a:gd name="T5" fmla="*/ 248857 h 249554"/>
              <a:gd name="T6" fmla="*/ 7694106 w 7693659"/>
              <a:gd name="T7" fmla="*/ 0 h 249554"/>
              <a:gd name="T8" fmla="*/ 0 w 7693659"/>
              <a:gd name="T9" fmla="*/ 0 h 2495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93659" h="249554">
                <a:moveTo>
                  <a:pt x="0" y="0"/>
                </a:moveTo>
                <a:lnTo>
                  <a:pt x="0" y="249174"/>
                </a:lnTo>
                <a:lnTo>
                  <a:pt x="7693152" y="249174"/>
                </a:lnTo>
                <a:lnTo>
                  <a:pt x="7693152" y="0"/>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9948" name="object 12">
            <a:extLst>
              <a:ext uri="{FF2B5EF4-FFF2-40B4-BE49-F238E27FC236}">
                <a16:creationId xmlns:a16="http://schemas.microsoft.com/office/drawing/2014/main" id="{BD9B183B-D7E8-466C-83B5-59549439EB45}"/>
              </a:ext>
            </a:extLst>
          </p:cNvPr>
          <p:cNvSpPr>
            <a:spLocks/>
          </p:cNvSpPr>
          <p:nvPr/>
        </p:nvSpPr>
        <p:spPr bwMode="auto">
          <a:xfrm>
            <a:off x="2030413" y="5715001"/>
            <a:ext cx="7708900" cy="265113"/>
          </a:xfrm>
          <a:custGeom>
            <a:avLst/>
            <a:gdLst>
              <a:gd name="T0" fmla="*/ 7708520 w 7709534"/>
              <a:gd name="T1" fmla="*/ 264859 h 265429"/>
              <a:gd name="T2" fmla="*/ 7708520 w 7709534"/>
              <a:gd name="T3" fmla="*/ 0 h 265429"/>
              <a:gd name="T4" fmla="*/ 0 w 7709534"/>
              <a:gd name="T5" fmla="*/ 0 h 265429"/>
              <a:gd name="T6" fmla="*/ 0 w 7709534"/>
              <a:gd name="T7" fmla="*/ 264860 h 265429"/>
              <a:gd name="T8" fmla="*/ 8381 w 7709534"/>
              <a:gd name="T9" fmla="*/ 264860 h 265429"/>
              <a:gd name="T10" fmla="*/ 8381 w 7709534"/>
              <a:gd name="T11" fmla="*/ 15983 h 265429"/>
              <a:gd name="T12" fmla="*/ 16001 w 7709534"/>
              <a:gd name="T13" fmla="*/ 7611 h 265429"/>
              <a:gd name="T14" fmla="*/ 16000 w 7709534"/>
              <a:gd name="T15" fmla="*/ 15983 h 265429"/>
              <a:gd name="T16" fmla="*/ 7692519 w 7709534"/>
              <a:gd name="T17" fmla="*/ 15983 h 265429"/>
              <a:gd name="T18" fmla="*/ 7692519 w 7709534"/>
              <a:gd name="T19" fmla="*/ 7611 h 265429"/>
              <a:gd name="T20" fmla="*/ 7700901 w 7709534"/>
              <a:gd name="T21" fmla="*/ 15983 h 265429"/>
              <a:gd name="T22" fmla="*/ 7700901 w 7709534"/>
              <a:gd name="T23" fmla="*/ 264859 h 265429"/>
              <a:gd name="T24" fmla="*/ 7708520 w 7709534"/>
              <a:gd name="T25" fmla="*/ 264859 h 265429"/>
              <a:gd name="T26" fmla="*/ 16001 w 7709534"/>
              <a:gd name="T27" fmla="*/ 15983 h 265429"/>
              <a:gd name="T28" fmla="*/ 16001 w 7709534"/>
              <a:gd name="T29" fmla="*/ 7611 h 265429"/>
              <a:gd name="T30" fmla="*/ 8381 w 7709534"/>
              <a:gd name="T31" fmla="*/ 15983 h 265429"/>
              <a:gd name="T32" fmla="*/ 16001 w 7709534"/>
              <a:gd name="T33" fmla="*/ 15983 h 265429"/>
              <a:gd name="T34" fmla="*/ 16001 w 7709534"/>
              <a:gd name="T35" fmla="*/ 248877 h 265429"/>
              <a:gd name="T36" fmla="*/ 16001 w 7709534"/>
              <a:gd name="T37" fmla="*/ 15983 h 265429"/>
              <a:gd name="T38" fmla="*/ 8381 w 7709534"/>
              <a:gd name="T39" fmla="*/ 15983 h 265429"/>
              <a:gd name="T40" fmla="*/ 8381 w 7709534"/>
              <a:gd name="T41" fmla="*/ 248877 h 265429"/>
              <a:gd name="T42" fmla="*/ 16001 w 7709534"/>
              <a:gd name="T43" fmla="*/ 248877 h 265429"/>
              <a:gd name="T44" fmla="*/ 7700901 w 7709534"/>
              <a:gd name="T45" fmla="*/ 248877 h 265429"/>
              <a:gd name="T46" fmla="*/ 8381 w 7709534"/>
              <a:gd name="T47" fmla="*/ 248877 h 265429"/>
              <a:gd name="T48" fmla="*/ 16001 w 7709534"/>
              <a:gd name="T49" fmla="*/ 256488 h 265429"/>
              <a:gd name="T50" fmla="*/ 16000 w 7709534"/>
              <a:gd name="T51" fmla="*/ 264860 h 265429"/>
              <a:gd name="T52" fmla="*/ 7692519 w 7709534"/>
              <a:gd name="T53" fmla="*/ 264859 h 265429"/>
              <a:gd name="T54" fmla="*/ 7692519 w 7709534"/>
              <a:gd name="T55" fmla="*/ 256488 h 265429"/>
              <a:gd name="T56" fmla="*/ 7700901 w 7709534"/>
              <a:gd name="T57" fmla="*/ 248877 h 265429"/>
              <a:gd name="T58" fmla="*/ 16000 w 7709534"/>
              <a:gd name="T59" fmla="*/ 264860 h 265429"/>
              <a:gd name="T60" fmla="*/ 16001 w 7709534"/>
              <a:gd name="T61" fmla="*/ 256488 h 265429"/>
              <a:gd name="T62" fmla="*/ 8381 w 7709534"/>
              <a:gd name="T63" fmla="*/ 248877 h 265429"/>
              <a:gd name="T64" fmla="*/ 8381 w 7709534"/>
              <a:gd name="T65" fmla="*/ 264860 h 265429"/>
              <a:gd name="T66" fmla="*/ 16000 w 7709534"/>
              <a:gd name="T67" fmla="*/ 264860 h 265429"/>
              <a:gd name="T68" fmla="*/ 7700901 w 7709534"/>
              <a:gd name="T69" fmla="*/ 15983 h 265429"/>
              <a:gd name="T70" fmla="*/ 7692519 w 7709534"/>
              <a:gd name="T71" fmla="*/ 7611 h 265429"/>
              <a:gd name="T72" fmla="*/ 7692519 w 7709534"/>
              <a:gd name="T73" fmla="*/ 15983 h 265429"/>
              <a:gd name="T74" fmla="*/ 7700901 w 7709534"/>
              <a:gd name="T75" fmla="*/ 15983 h 265429"/>
              <a:gd name="T76" fmla="*/ 7700901 w 7709534"/>
              <a:gd name="T77" fmla="*/ 248877 h 265429"/>
              <a:gd name="T78" fmla="*/ 7700901 w 7709534"/>
              <a:gd name="T79" fmla="*/ 15983 h 265429"/>
              <a:gd name="T80" fmla="*/ 7692519 w 7709534"/>
              <a:gd name="T81" fmla="*/ 15983 h 265429"/>
              <a:gd name="T82" fmla="*/ 7692519 w 7709534"/>
              <a:gd name="T83" fmla="*/ 248877 h 265429"/>
              <a:gd name="T84" fmla="*/ 7700901 w 7709534"/>
              <a:gd name="T85" fmla="*/ 248877 h 265429"/>
              <a:gd name="T86" fmla="*/ 7700901 w 7709534"/>
              <a:gd name="T87" fmla="*/ 264859 h 265429"/>
              <a:gd name="T88" fmla="*/ 7700901 w 7709534"/>
              <a:gd name="T89" fmla="*/ 248877 h 265429"/>
              <a:gd name="T90" fmla="*/ 7692519 w 7709534"/>
              <a:gd name="T91" fmla="*/ 256488 h 265429"/>
              <a:gd name="T92" fmla="*/ 7692519 w 7709534"/>
              <a:gd name="T93" fmla="*/ 264859 h 265429"/>
              <a:gd name="T94" fmla="*/ 7700901 w 7709534"/>
              <a:gd name="T95" fmla="*/ 264859 h 26542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709534" h="265429">
                <a:moveTo>
                  <a:pt x="7709154" y="265175"/>
                </a:moveTo>
                <a:lnTo>
                  <a:pt x="7709154" y="0"/>
                </a:lnTo>
                <a:lnTo>
                  <a:pt x="0" y="0"/>
                </a:lnTo>
                <a:lnTo>
                  <a:pt x="0" y="265176"/>
                </a:lnTo>
                <a:lnTo>
                  <a:pt x="8382" y="265176"/>
                </a:lnTo>
                <a:lnTo>
                  <a:pt x="8382" y="16002"/>
                </a:lnTo>
                <a:lnTo>
                  <a:pt x="16002" y="7620"/>
                </a:lnTo>
                <a:lnTo>
                  <a:pt x="16001" y="16002"/>
                </a:lnTo>
                <a:lnTo>
                  <a:pt x="7693152" y="16002"/>
                </a:lnTo>
                <a:lnTo>
                  <a:pt x="7693152" y="7620"/>
                </a:lnTo>
                <a:lnTo>
                  <a:pt x="7701534" y="16002"/>
                </a:lnTo>
                <a:lnTo>
                  <a:pt x="7701534" y="265175"/>
                </a:lnTo>
                <a:lnTo>
                  <a:pt x="7709154" y="265175"/>
                </a:lnTo>
                <a:close/>
              </a:path>
              <a:path w="7709534" h="265429">
                <a:moveTo>
                  <a:pt x="16002" y="16002"/>
                </a:moveTo>
                <a:lnTo>
                  <a:pt x="16002" y="7620"/>
                </a:lnTo>
                <a:lnTo>
                  <a:pt x="8382" y="16002"/>
                </a:lnTo>
                <a:lnTo>
                  <a:pt x="16002" y="16002"/>
                </a:lnTo>
                <a:close/>
              </a:path>
              <a:path w="7709534" h="265429">
                <a:moveTo>
                  <a:pt x="16002" y="249174"/>
                </a:moveTo>
                <a:lnTo>
                  <a:pt x="16002" y="16002"/>
                </a:lnTo>
                <a:lnTo>
                  <a:pt x="8382" y="16002"/>
                </a:lnTo>
                <a:lnTo>
                  <a:pt x="8382" y="249174"/>
                </a:lnTo>
                <a:lnTo>
                  <a:pt x="16002" y="249174"/>
                </a:lnTo>
                <a:close/>
              </a:path>
              <a:path w="7709534" h="265429">
                <a:moveTo>
                  <a:pt x="7701534" y="249174"/>
                </a:moveTo>
                <a:lnTo>
                  <a:pt x="8382" y="249174"/>
                </a:lnTo>
                <a:lnTo>
                  <a:pt x="16002" y="256794"/>
                </a:lnTo>
                <a:lnTo>
                  <a:pt x="16001" y="265176"/>
                </a:lnTo>
                <a:lnTo>
                  <a:pt x="7693152" y="265175"/>
                </a:lnTo>
                <a:lnTo>
                  <a:pt x="7693152" y="256794"/>
                </a:lnTo>
                <a:lnTo>
                  <a:pt x="7701534" y="249174"/>
                </a:lnTo>
                <a:close/>
              </a:path>
              <a:path w="7709534" h="265429">
                <a:moveTo>
                  <a:pt x="16001" y="265176"/>
                </a:moveTo>
                <a:lnTo>
                  <a:pt x="16002" y="256794"/>
                </a:lnTo>
                <a:lnTo>
                  <a:pt x="8382" y="249174"/>
                </a:lnTo>
                <a:lnTo>
                  <a:pt x="8382" y="265176"/>
                </a:lnTo>
                <a:lnTo>
                  <a:pt x="16001" y="265176"/>
                </a:lnTo>
                <a:close/>
              </a:path>
              <a:path w="7709534" h="265429">
                <a:moveTo>
                  <a:pt x="7701534" y="16002"/>
                </a:moveTo>
                <a:lnTo>
                  <a:pt x="7693152" y="7620"/>
                </a:lnTo>
                <a:lnTo>
                  <a:pt x="7693152" y="16002"/>
                </a:lnTo>
                <a:lnTo>
                  <a:pt x="7701534" y="16002"/>
                </a:lnTo>
                <a:close/>
              </a:path>
              <a:path w="7709534" h="265429">
                <a:moveTo>
                  <a:pt x="7701534" y="249174"/>
                </a:moveTo>
                <a:lnTo>
                  <a:pt x="7701534" y="16002"/>
                </a:lnTo>
                <a:lnTo>
                  <a:pt x="7693152" y="16002"/>
                </a:lnTo>
                <a:lnTo>
                  <a:pt x="7693152" y="249174"/>
                </a:lnTo>
                <a:lnTo>
                  <a:pt x="7701534" y="249174"/>
                </a:lnTo>
                <a:close/>
              </a:path>
              <a:path w="7709534" h="265429">
                <a:moveTo>
                  <a:pt x="7701534" y="265175"/>
                </a:moveTo>
                <a:lnTo>
                  <a:pt x="7701534" y="249174"/>
                </a:lnTo>
                <a:lnTo>
                  <a:pt x="7693152" y="256794"/>
                </a:lnTo>
                <a:lnTo>
                  <a:pt x="7693152" y="265175"/>
                </a:lnTo>
                <a:lnTo>
                  <a:pt x="7701534" y="265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graphicFrame>
        <p:nvGraphicFramePr>
          <p:cNvPr id="14" name="object 13">
            <a:extLst>
              <a:ext uri="{FF2B5EF4-FFF2-40B4-BE49-F238E27FC236}">
                <a16:creationId xmlns:a16="http://schemas.microsoft.com/office/drawing/2014/main" id="{119D154F-527B-46A7-B0B9-72972F38F4C1}"/>
              </a:ext>
            </a:extLst>
          </p:cNvPr>
          <p:cNvGraphicFramePr>
            <a:graphicFrameLocks noGrp="1"/>
          </p:cNvGraphicFramePr>
          <p:nvPr/>
        </p:nvGraphicFramePr>
        <p:xfrm>
          <a:off x="2036764" y="1928813"/>
          <a:ext cx="7685087" cy="3308350"/>
        </p:xfrm>
        <a:graphic>
          <a:graphicData uri="http://schemas.openxmlformats.org/drawingml/2006/table">
            <a:tbl>
              <a:tblPr firstRow="1" bandRow="1">
                <a:tableStyleId>{2D5ABB26-0587-4C30-8999-92F81FD0307C}</a:tableStyleId>
              </a:tblPr>
              <a:tblGrid>
                <a:gridCol w="6366138">
                  <a:extLst>
                    <a:ext uri="{9D8B030D-6E8A-4147-A177-3AD203B41FA5}">
                      <a16:colId xmlns:a16="http://schemas.microsoft.com/office/drawing/2014/main" val="20000"/>
                    </a:ext>
                  </a:extLst>
                </a:gridCol>
                <a:gridCol w="1318949">
                  <a:extLst>
                    <a:ext uri="{9D8B030D-6E8A-4147-A177-3AD203B41FA5}">
                      <a16:colId xmlns:a16="http://schemas.microsoft.com/office/drawing/2014/main" val="20001"/>
                    </a:ext>
                  </a:extLst>
                </a:gridCol>
              </a:tblGrid>
              <a:tr h="252681">
                <a:tc gridSpan="2">
                  <a:txBody>
                    <a:bodyPr/>
                    <a:lstStyle/>
                    <a:p>
                      <a:pPr marL="307975">
                        <a:lnSpc>
                          <a:spcPts val="1664"/>
                        </a:lnSpc>
                      </a:pPr>
                      <a:r>
                        <a:rPr sz="1400" b="1" spc="-10" dirty="0">
                          <a:solidFill>
                            <a:srgbClr val="002A54"/>
                          </a:solidFill>
                          <a:latin typeface="Courier New"/>
                          <a:cs typeface="Courier New"/>
                        </a:rPr>
                        <a:t>R0</a:t>
                      </a:r>
                      <a:endParaRPr sz="1400">
                        <a:latin typeface="Courier New"/>
                        <a:cs typeface="Courier New"/>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99"/>
                    </a:solidFill>
                  </a:tcPr>
                </a:tc>
                <a:tc hMerge="1">
                  <a:txBody>
                    <a:bodyPr/>
                    <a:lstStyle/>
                    <a:p>
                      <a:endParaRPr/>
                    </a:p>
                  </a:txBody>
                  <a:tcPr marL="0" marR="0" marT="0" marB="0"/>
                </a:tc>
                <a:extLst>
                  <a:ext uri="{0D108BD9-81ED-4DB2-BD59-A6C34878D82A}">
                    <a16:rowId xmlns:a16="http://schemas.microsoft.com/office/drawing/2014/main" val="10000"/>
                  </a:ext>
                </a:extLst>
              </a:tr>
              <a:tr h="250142">
                <a:tc gridSpan="2">
                  <a:txBody>
                    <a:bodyPr/>
                    <a:lstStyle/>
                    <a:p>
                      <a:pPr marL="307975">
                        <a:lnSpc>
                          <a:spcPts val="1660"/>
                        </a:lnSpc>
                      </a:pPr>
                      <a:r>
                        <a:rPr sz="1400" b="1" spc="-10" dirty="0">
                          <a:solidFill>
                            <a:srgbClr val="002A54"/>
                          </a:solidFill>
                          <a:latin typeface="Courier New"/>
                          <a:cs typeface="Courier New"/>
                        </a:rPr>
                        <a:t>R1</a:t>
                      </a:r>
                      <a:endParaRPr sz="1400">
                        <a:latin typeface="Courier New"/>
                        <a:cs typeface="Courier New"/>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99"/>
                    </a:solidFill>
                  </a:tcPr>
                </a:tc>
                <a:tc hMerge="1">
                  <a:txBody>
                    <a:bodyPr/>
                    <a:lstStyle/>
                    <a:p>
                      <a:endParaRPr/>
                    </a:p>
                  </a:txBody>
                  <a:tcPr marL="0" marR="0" marT="0" marB="0"/>
                </a:tc>
                <a:extLst>
                  <a:ext uri="{0D108BD9-81ED-4DB2-BD59-A6C34878D82A}">
                    <a16:rowId xmlns:a16="http://schemas.microsoft.com/office/drawing/2014/main" val="10001"/>
                  </a:ext>
                </a:extLst>
              </a:tr>
              <a:tr h="252047">
                <a:tc gridSpan="2">
                  <a:txBody>
                    <a:bodyPr/>
                    <a:lstStyle/>
                    <a:p>
                      <a:pPr marL="307975">
                        <a:lnSpc>
                          <a:spcPts val="1664"/>
                        </a:lnSpc>
                      </a:pPr>
                      <a:r>
                        <a:rPr sz="1400" b="1" spc="-10" dirty="0">
                          <a:solidFill>
                            <a:srgbClr val="002A54"/>
                          </a:solidFill>
                          <a:latin typeface="Courier New"/>
                          <a:cs typeface="Courier New"/>
                        </a:rPr>
                        <a:t>R2</a:t>
                      </a:r>
                      <a:endParaRPr sz="1400">
                        <a:latin typeface="Courier New"/>
                        <a:cs typeface="Courier New"/>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99"/>
                    </a:solidFill>
                  </a:tcPr>
                </a:tc>
                <a:tc hMerge="1">
                  <a:txBody>
                    <a:bodyPr/>
                    <a:lstStyle/>
                    <a:p>
                      <a:endParaRPr/>
                    </a:p>
                  </a:txBody>
                  <a:tcPr marL="0" marR="0" marT="0" marB="0"/>
                </a:tc>
                <a:extLst>
                  <a:ext uri="{0D108BD9-81ED-4DB2-BD59-A6C34878D82A}">
                    <a16:rowId xmlns:a16="http://schemas.microsoft.com/office/drawing/2014/main" val="10002"/>
                  </a:ext>
                </a:extLst>
              </a:tr>
              <a:tr h="252047">
                <a:tc gridSpan="2">
                  <a:txBody>
                    <a:bodyPr/>
                    <a:lstStyle/>
                    <a:p>
                      <a:pPr marL="307975">
                        <a:lnSpc>
                          <a:spcPts val="1664"/>
                        </a:lnSpc>
                      </a:pPr>
                      <a:r>
                        <a:rPr sz="1400" b="1" spc="-10" dirty="0">
                          <a:solidFill>
                            <a:srgbClr val="002A54"/>
                          </a:solidFill>
                          <a:latin typeface="Courier New"/>
                          <a:cs typeface="Courier New"/>
                        </a:rPr>
                        <a:t>R3</a:t>
                      </a:r>
                      <a:endParaRPr sz="1400">
                        <a:latin typeface="Courier New"/>
                        <a:cs typeface="Courier New"/>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99"/>
                    </a:solidFill>
                  </a:tcPr>
                </a:tc>
                <a:tc hMerge="1">
                  <a:txBody>
                    <a:bodyPr/>
                    <a:lstStyle/>
                    <a:p>
                      <a:endParaRPr/>
                    </a:p>
                  </a:txBody>
                  <a:tcPr marL="0" marR="0" marT="0" marB="0"/>
                </a:tc>
                <a:extLst>
                  <a:ext uri="{0D108BD9-81ED-4DB2-BD59-A6C34878D82A}">
                    <a16:rowId xmlns:a16="http://schemas.microsoft.com/office/drawing/2014/main" val="10003"/>
                  </a:ext>
                </a:extLst>
              </a:tr>
              <a:tr h="252047">
                <a:tc gridSpan="2">
                  <a:txBody>
                    <a:bodyPr/>
                    <a:lstStyle/>
                    <a:p>
                      <a:pPr marL="307975">
                        <a:lnSpc>
                          <a:spcPts val="1664"/>
                        </a:lnSpc>
                      </a:pPr>
                      <a:r>
                        <a:rPr sz="1400" b="1" spc="-10" dirty="0">
                          <a:solidFill>
                            <a:srgbClr val="002A54"/>
                          </a:solidFill>
                          <a:latin typeface="Courier New"/>
                          <a:cs typeface="Courier New"/>
                        </a:rPr>
                        <a:t>R4</a:t>
                      </a:r>
                      <a:endParaRPr sz="1400">
                        <a:latin typeface="Courier New"/>
                        <a:cs typeface="Courier New"/>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99"/>
                    </a:solidFill>
                  </a:tcPr>
                </a:tc>
                <a:tc hMerge="1">
                  <a:txBody>
                    <a:bodyPr/>
                    <a:lstStyle/>
                    <a:p>
                      <a:endParaRPr/>
                    </a:p>
                  </a:txBody>
                  <a:tcPr marL="0" marR="0" marT="0" marB="0"/>
                </a:tc>
                <a:extLst>
                  <a:ext uri="{0D108BD9-81ED-4DB2-BD59-A6C34878D82A}">
                    <a16:rowId xmlns:a16="http://schemas.microsoft.com/office/drawing/2014/main" val="10004"/>
                  </a:ext>
                </a:extLst>
              </a:tr>
              <a:tr h="250777">
                <a:tc gridSpan="2">
                  <a:txBody>
                    <a:bodyPr/>
                    <a:lstStyle/>
                    <a:p>
                      <a:pPr marL="307975">
                        <a:lnSpc>
                          <a:spcPts val="1664"/>
                        </a:lnSpc>
                      </a:pPr>
                      <a:r>
                        <a:rPr sz="1400" b="1" spc="-10" dirty="0">
                          <a:solidFill>
                            <a:srgbClr val="002A54"/>
                          </a:solidFill>
                          <a:latin typeface="Courier New"/>
                          <a:cs typeface="Courier New"/>
                        </a:rPr>
                        <a:t>R5</a:t>
                      </a:r>
                      <a:endParaRPr sz="1400">
                        <a:latin typeface="Courier New"/>
                        <a:cs typeface="Courier New"/>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99"/>
                    </a:solidFill>
                  </a:tcPr>
                </a:tc>
                <a:tc hMerge="1">
                  <a:txBody>
                    <a:bodyPr/>
                    <a:lstStyle/>
                    <a:p>
                      <a:endParaRPr/>
                    </a:p>
                  </a:txBody>
                  <a:tcPr marL="0" marR="0" marT="0" marB="0"/>
                </a:tc>
                <a:extLst>
                  <a:ext uri="{0D108BD9-81ED-4DB2-BD59-A6C34878D82A}">
                    <a16:rowId xmlns:a16="http://schemas.microsoft.com/office/drawing/2014/main" val="10005"/>
                  </a:ext>
                </a:extLst>
              </a:tr>
              <a:tr h="252047">
                <a:tc gridSpan="2">
                  <a:txBody>
                    <a:bodyPr/>
                    <a:lstStyle/>
                    <a:p>
                      <a:pPr marL="307975">
                        <a:lnSpc>
                          <a:spcPts val="1664"/>
                        </a:lnSpc>
                      </a:pPr>
                      <a:r>
                        <a:rPr sz="1400" b="1" spc="-10" dirty="0">
                          <a:solidFill>
                            <a:srgbClr val="002A54"/>
                          </a:solidFill>
                          <a:latin typeface="Courier New"/>
                          <a:cs typeface="Courier New"/>
                        </a:rPr>
                        <a:t>R6</a:t>
                      </a:r>
                      <a:endParaRPr sz="1400">
                        <a:latin typeface="Courier New"/>
                        <a:cs typeface="Courier New"/>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99"/>
                    </a:solidFill>
                  </a:tcPr>
                </a:tc>
                <a:tc hMerge="1">
                  <a:txBody>
                    <a:bodyPr/>
                    <a:lstStyle/>
                    <a:p>
                      <a:endParaRPr/>
                    </a:p>
                  </a:txBody>
                  <a:tcPr marL="0" marR="0" marT="0" marB="0"/>
                </a:tc>
                <a:extLst>
                  <a:ext uri="{0D108BD9-81ED-4DB2-BD59-A6C34878D82A}">
                    <a16:rowId xmlns:a16="http://schemas.microsoft.com/office/drawing/2014/main" val="10006"/>
                  </a:ext>
                </a:extLst>
              </a:tr>
              <a:tr h="252047">
                <a:tc gridSpan="2">
                  <a:txBody>
                    <a:bodyPr/>
                    <a:lstStyle/>
                    <a:p>
                      <a:pPr marL="307975">
                        <a:lnSpc>
                          <a:spcPts val="1660"/>
                        </a:lnSpc>
                      </a:pPr>
                      <a:r>
                        <a:rPr sz="1400" b="1" spc="-10" dirty="0">
                          <a:solidFill>
                            <a:srgbClr val="002A54"/>
                          </a:solidFill>
                          <a:latin typeface="Courier New"/>
                          <a:cs typeface="Courier New"/>
                        </a:rPr>
                        <a:t>R7</a:t>
                      </a:r>
                      <a:endParaRPr sz="1400">
                        <a:latin typeface="Courier New"/>
                        <a:cs typeface="Courier New"/>
                      </a:endParaRPr>
                    </a:p>
                  </a:txBody>
                  <a:tcPr marL="0" marR="0" marT="0" marB="0">
                    <a:lnL w="1905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99"/>
                    </a:solidFill>
                  </a:tcPr>
                </a:tc>
                <a:tc hMerge="1">
                  <a:txBody>
                    <a:bodyPr/>
                    <a:lstStyle/>
                    <a:p>
                      <a:endParaRPr/>
                    </a:p>
                  </a:txBody>
                  <a:tcPr marL="0" marR="0" marT="0" marB="0"/>
                </a:tc>
                <a:extLst>
                  <a:ext uri="{0D108BD9-81ED-4DB2-BD59-A6C34878D82A}">
                    <a16:rowId xmlns:a16="http://schemas.microsoft.com/office/drawing/2014/main" val="10007"/>
                  </a:ext>
                </a:extLst>
              </a:tr>
              <a:tr h="253316">
                <a:tc>
                  <a:txBody>
                    <a:bodyPr/>
                    <a:lstStyle/>
                    <a:p>
                      <a:pPr marL="310515">
                        <a:lnSpc>
                          <a:spcPts val="1680"/>
                        </a:lnSpc>
                      </a:pPr>
                      <a:r>
                        <a:rPr sz="1400" b="1" spc="-10" dirty="0">
                          <a:solidFill>
                            <a:srgbClr val="002A54"/>
                          </a:solidFill>
                          <a:latin typeface="Courier New"/>
                          <a:cs typeface="Courier New"/>
                        </a:rPr>
                        <a:t>R8</a:t>
                      </a:r>
                      <a:endParaRPr sz="1400">
                        <a:latin typeface="Courier New"/>
                        <a:cs typeface="Courier New"/>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FF"/>
                    </a:solidFill>
                  </a:tcPr>
                </a:tc>
                <a:tc rowSpan="5">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T w="19050">
                      <a:solidFill>
                        <a:srgbClr val="000000"/>
                      </a:solidFill>
                      <a:prstDash val="solid"/>
                    </a:lnT>
                  </a:tcPr>
                </a:tc>
                <a:extLst>
                  <a:ext uri="{0D108BD9-81ED-4DB2-BD59-A6C34878D82A}">
                    <a16:rowId xmlns:a16="http://schemas.microsoft.com/office/drawing/2014/main" val="10008"/>
                  </a:ext>
                </a:extLst>
              </a:tr>
              <a:tr h="251412">
                <a:tc>
                  <a:txBody>
                    <a:bodyPr/>
                    <a:lstStyle/>
                    <a:p>
                      <a:pPr marL="310515">
                        <a:lnSpc>
                          <a:spcPts val="1664"/>
                        </a:lnSpc>
                      </a:pPr>
                      <a:r>
                        <a:rPr sz="1400" b="1" spc="-10" dirty="0">
                          <a:solidFill>
                            <a:srgbClr val="002A54"/>
                          </a:solidFill>
                          <a:latin typeface="Courier New"/>
                          <a:cs typeface="Courier New"/>
                        </a:rPr>
                        <a:t>R9</a:t>
                      </a:r>
                      <a:endParaRPr sz="1400">
                        <a:latin typeface="Courier New"/>
                        <a:cs typeface="Courier New"/>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FF"/>
                    </a:solidFill>
                  </a:tcPr>
                </a:tc>
                <a:tc vMerge="1">
                  <a:txBody>
                    <a:bodyPr/>
                    <a:lstStyle/>
                    <a:p>
                      <a:endParaRPr/>
                    </a:p>
                  </a:txBody>
                  <a:tcPr marL="0" marR="0" marT="0" marB="0">
                    <a:lnL w="12700">
                      <a:solidFill>
                        <a:srgbClr val="000000"/>
                      </a:solidFill>
                      <a:prstDash val="solid"/>
                    </a:lnL>
                    <a:lnT w="19050">
                      <a:solidFill>
                        <a:srgbClr val="000000"/>
                      </a:solidFill>
                      <a:prstDash val="solid"/>
                    </a:lnT>
                  </a:tcPr>
                </a:tc>
                <a:extLst>
                  <a:ext uri="{0D108BD9-81ED-4DB2-BD59-A6C34878D82A}">
                    <a16:rowId xmlns:a16="http://schemas.microsoft.com/office/drawing/2014/main" val="10009"/>
                  </a:ext>
                </a:extLst>
              </a:tr>
              <a:tr h="252047">
                <a:tc>
                  <a:txBody>
                    <a:bodyPr/>
                    <a:lstStyle/>
                    <a:p>
                      <a:pPr marL="310515">
                        <a:lnSpc>
                          <a:spcPts val="1664"/>
                        </a:lnSpc>
                      </a:pPr>
                      <a:r>
                        <a:rPr sz="1400" b="1" spc="-10" dirty="0">
                          <a:solidFill>
                            <a:srgbClr val="002A54"/>
                          </a:solidFill>
                          <a:latin typeface="Courier New"/>
                          <a:cs typeface="Courier New"/>
                        </a:rPr>
                        <a:t>R10</a:t>
                      </a:r>
                      <a:endParaRPr sz="1400">
                        <a:latin typeface="Courier New"/>
                        <a:cs typeface="Courier New"/>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FF"/>
                    </a:solidFill>
                  </a:tcPr>
                </a:tc>
                <a:tc vMerge="1">
                  <a:txBody>
                    <a:bodyPr/>
                    <a:lstStyle/>
                    <a:p>
                      <a:endParaRPr/>
                    </a:p>
                  </a:txBody>
                  <a:tcPr marL="0" marR="0" marT="0" marB="0">
                    <a:lnL w="12700">
                      <a:solidFill>
                        <a:srgbClr val="000000"/>
                      </a:solidFill>
                      <a:prstDash val="solid"/>
                    </a:lnL>
                    <a:lnT w="19050">
                      <a:solidFill>
                        <a:srgbClr val="000000"/>
                      </a:solidFill>
                      <a:prstDash val="solid"/>
                    </a:lnT>
                  </a:tcPr>
                </a:tc>
                <a:extLst>
                  <a:ext uri="{0D108BD9-81ED-4DB2-BD59-A6C34878D82A}">
                    <a16:rowId xmlns:a16="http://schemas.microsoft.com/office/drawing/2014/main" val="10010"/>
                  </a:ext>
                </a:extLst>
              </a:tr>
              <a:tr h="285695">
                <a:tc>
                  <a:txBody>
                    <a:bodyPr/>
                    <a:lstStyle/>
                    <a:p>
                      <a:pPr marL="310515">
                        <a:lnSpc>
                          <a:spcPct val="100000"/>
                        </a:lnSpc>
                        <a:spcBef>
                          <a:spcPts val="114"/>
                        </a:spcBef>
                      </a:pPr>
                      <a:r>
                        <a:rPr sz="1400" b="1" spc="-10" dirty="0">
                          <a:solidFill>
                            <a:srgbClr val="002A54"/>
                          </a:solidFill>
                          <a:latin typeface="Courier New"/>
                          <a:cs typeface="Courier New"/>
                        </a:rPr>
                        <a:t>R11</a:t>
                      </a:r>
                      <a:endParaRPr sz="1400">
                        <a:latin typeface="Courier New"/>
                        <a:cs typeface="Courier New"/>
                      </a:endParaRPr>
                    </a:p>
                  </a:txBody>
                  <a:tcPr marL="0" marR="0" marT="14601" marB="0">
                    <a:lnL w="127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FF"/>
                    </a:solidFill>
                  </a:tcPr>
                </a:tc>
                <a:tc vMerge="1">
                  <a:txBody>
                    <a:bodyPr/>
                    <a:lstStyle/>
                    <a:p>
                      <a:endParaRPr/>
                    </a:p>
                  </a:txBody>
                  <a:tcPr marL="0" marR="0" marT="0" marB="0">
                    <a:lnL w="12700">
                      <a:solidFill>
                        <a:srgbClr val="000000"/>
                      </a:solidFill>
                      <a:prstDash val="solid"/>
                    </a:lnL>
                    <a:lnT w="19050">
                      <a:solidFill>
                        <a:srgbClr val="000000"/>
                      </a:solidFill>
                      <a:prstDash val="solid"/>
                    </a:lnT>
                  </a:tcPr>
                </a:tc>
                <a:extLst>
                  <a:ext uri="{0D108BD9-81ED-4DB2-BD59-A6C34878D82A}">
                    <a16:rowId xmlns:a16="http://schemas.microsoft.com/office/drawing/2014/main" val="10011"/>
                  </a:ext>
                </a:extLst>
              </a:tr>
              <a:tr h="252047">
                <a:tc>
                  <a:txBody>
                    <a:bodyPr/>
                    <a:lstStyle/>
                    <a:p>
                      <a:pPr marL="310515">
                        <a:lnSpc>
                          <a:spcPts val="1664"/>
                        </a:lnSpc>
                      </a:pPr>
                      <a:r>
                        <a:rPr sz="1400" b="1" spc="-10" dirty="0">
                          <a:solidFill>
                            <a:srgbClr val="002A54"/>
                          </a:solidFill>
                          <a:latin typeface="Courier New"/>
                          <a:cs typeface="Courier New"/>
                        </a:rPr>
                        <a:t>R12</a:t>
                      </a:r>
                      <a:endParaRPr sz="1400" dirty="0">
                        <a:latin typeface="Courier New"/>
                        <a:cs typeface="Courier New"/>
                      </a:endParaRPr>
                    </a:p>
                  </a:txBody>
                  <a:tcPr marL="0" marR="0" marT="0" marB="0">
                    <a:lnL w="12700">
                      <a:solidFill>
                        <a:srgbClr val="000000"/>
                      </a:solidFill>
                      <a:prstDash val="solid"/>
                    </a:lnL>
                    <a:lnR w="12700">
                      <a:solidFill>
                        <a:srgbClr val="000000"/>
                      </a:solidFill>
                      <a:prstDash val="solid"/>
                    </a:lnR>
                    <a:lnT w="19050">
                      <a:solidFill>
                        <a:srgbClr val="000000"/>
                      </a:solidFill>
                      <a:prstDash val="solid"/>
                    </a:lnT>
                    <a:lnB w="19050">
                      <a:solidFill>
                        <a:srgbClr val="000000"/>
                      </a:solidFill>
                      <a:prstDash val="solid"/>
                    </a:lnB>
                    <a:solidFill>
                      <a:srgbClr val="66FFFF"/>
                    </a:solidFill>
                  </a:tcPr>
                </a:tc>
                <a:tc vMerge="1">
                  <a:txBody>
                    <a:bodyPr/>
                    <a:lstStyle/>
                    <a:p>
                      <a:endParaRPr/>
                    </a:p>
                  </a:txBody>
                  <a:tcPr marL="0" marR="0" marT="0" marB="0">
                    <a:lnL w="12700">
                      <a:solidFill>
                        <a:srgbClr val="000000"/>
                      </a:solidFill>
                      <a:prstDash val="solid"/>
                    </a:lnL>
                    <a:lnT w="19050">
                      <a:solidFill>
                        <a:srgbClr val="000000"/>
                      </a:solidFill>
                      <a:prstDash val="solid"/>
                    </a:lnT>
                  </a:tcPr>
                </a:tc>
                <a:extLst>
                  <a:ext uri="{0D108BD9-81ED-4DB2-BD59-A6C34878D82A}">
                    <a16:rowId xmlns:a16="http://schemas.microsoft.com/office/drawing/2014/main" val="10012"/>
                  </a:ext>
                </a:extLst>
              </a:tr>
            </a:tbl>
          </a:graphicData>
        </a:graphic>
      </p:graphicFrame>
      <p:sp>
        <p:nvSpPr>
          <p:cNvPr id="39982" name="object 14">
            <a:extLst>
              <a:ext uri="{FF2B5EF4-FFF2-40B4-BE49-F238E27FC236}">
                <a16:creationId xmlns:a16="http://schemas.microsoft.com/office/drawing/2014/main" id="{37806AFE-1745-46D3-8EBA-7FCF834FAB56}"/>
              </a:ext>
            </a:extLst>
          </p:cNvPr>
          <p:cNvSpPr>
            <a:spLocks/>
          </p:cNvSpPr>
          <p:nvPr/>
        </p:nvSpPr>
        <p:spPr bwMode="auto">
          <a:xfrm>
            <a:off x="2039938" y="6126164"/>
            <a:ext cx="7694612" cy="249237"/>
          </a:xfrm>
          <a:custGeom>
            <a:avLst/>
            <a:gdLst>
              <a:gd name="T0" fmla="*/ 0 w 7693659"/>
              <a:gd name="T1" fmla="*/ 0 h 249554"/>
              <a:gd name="T2" fmla="*/ 0 w 7693659"/>
              <a:gd name="T3" fmla="*/ 248857 h 249554"/>
              <a:gd name="T4" fmla="*/ 7694105 w 7693659"/>
              <a:gd name="T5" fmla="*/ 248857 h 249554"/>
              <a:gd name="T6" fmla="*/ 7694105 w 7693659"/>
              <a:gd name="T7" fmla="*/ 0 h 249554"/>
              <a:gd name="T8" fmla="*/ 0 w 7693659"/>
              <a:gd name="T9" fmla="*/ 0 h 2495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93659" h="249554">
                <a:moveTo>
                  <a:pt x="0" y="0"/>
                </a:moveTo>
                <a:lnTo>
                  <a:pt x="0" y="249174"/>
                </a:lnTo>
                <a:lnTo>
                  <a:pt x="7693152" y="249174"/>
                </a:lnTo>
                <a:lnTo>
                  <a:pt x="7693152" y="0"/>
                </a:lnTo>
                <a:lnTo>
                  <a:pt x="0" y="0"/>
                </a:lnTo>
                <a:close/>
              </a:path>
            </a:pathLst>
          </a:custGeom>
          <a:solidFill>
            <a:srgbClr val="FF99C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9983" name="object 15">
            <a:extLst>
              <a:ext uri="{FF2B5EF4-FFF2-40B4-BE49-F238E27FC236}">
                <a16:creationId xmlns:a16="http://schemas.microsoft.com/office/drawing/2014/main" id="{C1DAA337-554F-4626-9AC2-7DE924A3F9A9}"/>
              </a:ext>
            </a:extLst>
          </p:cNvPr>
          <p:cNvSpPr>
            <a:spLocks/>
          </p:cNvSpPr>
          <p:nvPr/>
        </p:nvSpPr>
        <p:spPr bwMode="auto">
          <a:xfrm>
            <a:off x="2032000" y="6118226"/>
            <a:ext cx="7708900" cy="265113"/>
          </a:xfrm>
          <a:custGeom>
            <a:avLst/>
            <a:gdLst>
              <a:gd name="T0" fmla="*/ 7708520 w 7709534"/>
              <a:gd name="T1" fmla="*/ 264860 h 265429"/>
              <a:gd name="T2" fmla="*/ 7708520 w 7709534"/>
              <a:gd name="T3" fmla="*/ 0 h 265429"/>
              <a:gd name="T4" fmla="*/ 0 w 7709534"/>
              <a:gd name="T5" fmla="*/ 0 h 265429"/>
              <a:gd name="T6" fmla="*/ 0 w 7709534"/>
              <a:gd name="T7" fmla="*/ 264860 h 265429"/>
              <a:gd name="T8" fmla="*/ 8381 w 7709534"/>
              <a:gd name="T9" fmla="*/ 264860 h 265429"/>
              <a:gd name="T10" fmla="*/ 8381 w 7709534"/>
              <a:gd name="T11" fmla="*/ 15983 h 265429"/>
              <a:gd name="T12" fmla="*/ 16001 w 7709534"/>
              <a:gd name="T13" fmla="*/ 7611 h 265429"/>
              <a:gd name="T14" fmla="*/ 16000 w 7709534"/>
              <a:gd name="T15" fmla="*/ 15983 h 265429"/>
              <a:gd name="T16" fmla="*/ 7692519 w 7709534"/>
              <a:gd name="T17" fmla="*/ 15982 h 265429"/>
              <a:gd name="T18" fmla="*/ 7692519 w 7709534"/>
              <a:gd name="T19" fmla="*/ 7611 h 265429"/>
              <a:gd name="T20" fmla="*/ 7700901 w 7709534"/>
              <a:gd name="T21" fmla="*/ 15982 h 265429"/>
              <a:gd name="T22" fmla="*/ 7700901 w 7709534"/>
              <a:gd name="T23" fmla="*/ 264860 h 265429"/>
              <a:gd name="T24" fmla="*/ 7708520 w 7709534"/>
              <a:gd name="T25" fmla="*/ 264860 h 265429"/>
              <a:gd name="T26" fmla="*/ 16001 w 7709534"/>
              <a:gd name="T27" fmla="*/ 15983 h 265429"/>
              <a:gd name="T28" fmla="*/ 16001 w 7709534"/>
              <a:gd name="T29" fmla="*/ 7611 h 265429"/>
              <a:gd name="T30" fmla="*/ 8381 w 7709534"/>
              <a:gd name="T31" fmla="*/ 15983 h 265429"/>
              <a:gd name="T32" fmla="*/ 16001 w 7709534"/>
              <a:gd name="T33" fmla="*/ 15983 h 265429"/>
              <a:gd name="T34" fmla="*/ 16001 w 7709534"/>
              <a:gd name="T35" fmla="*/ 248877 h 265429"/>
              <a:gd name="T36" fmla="*/ 16001 w 7709534"/>
              <a:gd name="T37" fmla="*/ 15983 h 265429"/>
              <a:gd name="T38" fmla="*/ 8381 w 7709534"/>
              <a:gd name="T39" fmla="*/ 15983 h 265429"/>
              <a:gd name="T40" fmla="*/ 8381 w 7709534"/>
              <a:gd name="T41" fmla="*/ 248877 h 265429"/>
              <a:gd name="T42" fmla="*/ 16001 w 7709534"/>
              <a:gd name="T43" fmla="*/ 248877 h 265429"/>
              <a:gd name="T44" fmla="*/ 7700901 w 7709534"/>
              <a:gd name="T45" fmla="*/ 248877 h 265429"/>
              <a:gd name="T46" fmla="*/ 8381 w 7709534"/>
              <a:gd name="T47" fmla="*/ 248877 h 265429"/>
              <a:gd name="T48" fmla="*/ 16001 w 7709534"/>
              <a:gd name="T49" fmla="*/ 256488 h 265429"/>
              <a:gd name="T50" fmla="*/ 16000 w 7709534"/>
              <a:gd name="T51" fmla="*/ 264860 h 265429"/>
              <a:gd name="T52" fmla="*/ 7692519 w 7709534"/>
              <a:gd name="T53" fmla="*/ 264860 h 265429"/>
              <a:gd name="T54" fmla="*/ 7692519 w 7709534"/>
              <a:gd name="T55" fmla="*/ 256488 h 265429"/>
              <a:gd name="T56" fmla="*/ 7700901 w 7709534"/>
              <a:gd name="T57" fmla="*/ 248877 h 265429"/>
              <a:gd name="T58" fmla="*/ 16000 w 7709534"/>
              <a:gd name="T59" fmla="*/ 264860 h 265429"/>
              <a:gd name="T60" fmla="*/ 16001 w 7709534"/>
              <a:gd name="T61" fmla="*/ 256488 h 265429"/>
              <a:gd name="T62" fmla="*/ 8381 w 7709534"/>
              <a:gd name="T63" fmla="*/ 248877 h 265429"/>
              <a:gd name="T64" fmla="*/ 8381 w 7709534"/>
              <a:gd name="T65" fmla="*/ 264860 h 265429"/>
              <a:gd name="T66" fmla="*/ 16000 w 7709534"/>
              <a:gd name="T67" fmla="*/ 264860 h 265429"/>
              <a:gd name="T68" fmla="*/ 7700901 w 7709534"/>
              <a:gd name="T69" fmla="*/ 15982 h 265429"/>
              <a:gd name="T70" fmla="*/ 7692519 w 7709534"/>
              <a:gd name="T71" fmla="*/ 7611 h 265429"/>
              <a:gd name="T72" fmla="*/ 7692519 w 7709534"/>
              <a:gd name="T73" fmla="*/ 15982 h 265429"/>
              <a:gd name="T74" fmla="*/ 7700901 w 7709534"/>
              <a:gd name="T75" fmla="*/ 15982 h 265429"/>
              <a:gd name="T76" fmla="*/ 7700901 w 7709534"/>
              <a:gd name="T77" fmla="*/ 248877 h 265429"/>
              <a:gd name="T78" fmla="*/ 7700901 w 7709534"/>
              <a:gd name="T79" fmla="*/ 15982 h 265429"/>
              <a:gd name="T80" fmla="*/ 7692519 w 7709534"/>
              <a:gd name="T81" fmla="*/ 15982 h 265429"/>
              <a:gd name="T82" fmla="*/ 7692519 w 7709534"/>
              <a:gd name="T83" fmla="*/ 248877 h 265429"/>
              <a:gd name="T84" fmla="*/ 7700901 w 7709534"/>
              <a:gd name="T85" fmla="*/ 248877 h 265429"/>
              <a:gd name="T86" fmla="*/ 7700901 w 7709534"/>
              <a:gd name="T87" fmla="*/ 264860 h 265429"/>
              <a:gd name="T88" fmla="*/ 7700901 w 7709534"/>
              <a:gd name="T89" fmla="*/ 248877 h 265429"/>
              <a:gd name="T90" fmla="*/ 7692519 w 7709534"/>
              <a:gd name="T91" fmla="*/ 256488 h 265429"/>
              <a:gd name="T92" fmla="*/ 7692519 w 7709534"/>
              <a:gd name="T93" fmla="*/ 264860 h 265429"/>
              <a:gd name="T94" fmla="*/ 7700901 w 7709534"/>
              <a:gd name="T95" fmla="*/ 264860 h 26542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709534" h="265429">
                <a:moveTo>
                  <a:pt x="7709154" y="265176"/>
                </a:moveTo>
                <a:lnTo>
                  <a:pt x="7709154" y="0"/>
                </a:lnTo>
                <a:lnTo>
                  <a:pt x="0" y="0"/>
                </a:lnTo>
                <a:lnTo>
                  <a:pt x="0" y="265176"/>
                </a:lnTo>
                <a:lnTo>
                  <a:pt x="8382" y="265176"/>
                </a:lnTo>
                <a:lnTo>
                  <a:pt x="8382" y="16002"/>
                </a:lnTo>
                <a:lnTo>
                  <a:pt x="16002" y="7620"/>
                </a:lnTo>
                <a:lnTo>
                  <a:pt x="16001" y="16002"/>
                </a:lnTo>
                <a:lnTo>
                  <a:pt x="7693152" y="16001"/>
                </a:lnTo>
                <a:lnTo>
                  <a:pt x="7693152" y="7620"/>
                </a:lnTo>
                <a:lnTo>
                  <a:pt x="7701534" y="16001"/>
                </a:lnTo>
                <a:lnTo>
                  <a:pt x="7701534" y="265176"/>
                </a:lnTo>
                <a:lnTo>
                  <a:pt x="7709154" y="265176"/>
                </a:lnTo>
                <a:close/>
              </a:path>
              <a:path w="7709534" h="265429">
                <a:moveTo>
                  <a:pt x="16002" y="16002"/>
                </a:moveTo>
                <a:lnTo>
                  <a:pt x="16002" y="7620"/>
                </a:lnTo>
                <a:lnTo>
                  <a:pt x="8382" y="16002"/>
                </a:lnTo>
                <a:lnTo>
                  <a:pt x="16002" y="16002"/>
                </a:lnTo>
                <a:close/>
              </a:path>
              <a:path w="7709534" h="265429">
                <a:moveTo>
                  <a:pt x="16002" y="249174"/>
                </a:moveTo>
                <a:lnTo>
                  <a:pt x="16002" y="16002"/>
                </a:lnTo>
                <a:lnTo>
                  <a:pt x="8382" y="16002"/>
                </a:lnTo>
                <a:lnTo>
                  <a:pt x="8382" y="249174"/>
                </a:lnTo>
                <a:lnTo>
                  <a:pt x="16002" y="249174"/>
                </a:lnTo>
                <a:close/>
              </a:path>
              <a:path w="7709534" h="265429">
                <a:moveTo>
                  <a:pt x="7701534" y="249174"/>
                </a:moveTo>
                <a:lnTo>
                  <a:pt x="8382" y="249174"/>
                </a:lnTo>
                <a:lnTo>
                  <a:pt x="16002" y="256794"/>
                </a:lnTo>
                <a:lnTo>
                  <a:pt x="16001" y="265176"/>
                </a:lnTo>
                <a:lnTo>
                  <a:pt x="7693152" y="265176"/>
                </a:lnTo>
                <a:lnTo>
                  <a:pt x="7693152" y="256794"/>
                </a:lnTo>
                <a:lnTo>
                  <a:pt x="7701534" y="249174"/>
                </a:lnTo>
                <a:close/>
              </a:path>
              <a:path w="7709534" h="265429">
                <a:moveTo>
                  <a:pt x="16001" y="265176"/>
                </a:moveTo>
                <a:lnTo>
                  <a:pt x="16002" y="256794"/>
                </a:lnTo>
                <a:lnTo>
                  <a:pt x="8382" y="249174"/>
                </a:lnTo>
                <a:lnTo>
                  <a:pt x="8382" y="265176"/>
                </a:lnTo>
                <a:lnTo>
                  <a:pt x="16001" y="265176"/>
                </a:lnTo>
                <a:close/>
              </a:path>
              <a:path w="7709534" h="265429">
                <a:moveTo>
                  <a:pt x="7701534" y="16001"/>
                </a:moveTo>
                <a:lnTo>
                  <a:pt x="7693152" y="7620"/>
                </a:lnTo>
                <a:lnTo>
                  <a:pt x="7693152" y="16001"/>
                </a:lnTo>
                <a:lnTo>
                  <a:pt x="7701534" y="16001"/>
                </a:lnTo>
                <a:close/>
              </a:path>
              <a:path w="7709534" h="265429">
                <a:moveTo>
                  <a:pt x="7701534" y="249174"/>
                </a:moveTo>
                <a:lnTo>
                  <a:pt x="7701534" y="16001"/>
                </a:lnTo>
                <a:lnTo>
                  <a:pt x="7693152" y="16001"/>
                </a:lnTo>
                <a:lnTo>
                  <a:pt x="7693152" y="249174"/>
                </a:lnTo>
                <a:lnTo>
                  <a:pt x="7701534" y="249174"/>
                </a:lnTo>
                <a:close/>
              </a:path>
              <a:path w="7709534" h="265429">
                <a:moveTo>
                  <a:pt x="7701534" y="265176"/>
                </a:moveTo>
                <a:lnTo>
                  <a:pt x="7701534" y="249174"/>
                </a:lnTo>
                <a:lnTo>
                  <a:pt x="7693152" y="256794"/>
                </a:lnTo>
                <a:lnTo>
                  <a:pt x="7693152" y="265176"/>
                </a:lnTo>
                <a:lnTo>
                  <a:pt x="7701534" y="265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CN" altLang="en-US"/>
          </a:p>
        </p:txBody>
      </p:sp>
      <p:sp>
        <p:nvSpPr>
          <p:cNvPr id="39984" name="object 16">
            <a:extLst>
              <a:ext uri="{FF2B5EF4-FFF2-40B4-BE49-F238E27FC236}">
                <a16:creationId xmlns:a16="http://schemas.microsoft.com/office/drawing/2014/main" id="{82E71C63-91DE-4B33-A442-521C3CD607A5}"/>
              </a:ext>
            </a:extLst>
          </p:cNvPr>
          <p:cNvSpPr txBox="1">
            <a:spLocks noChangeArrowheads="1"/>
          </p:cNvSpPr>
          <p:nvPr/>
        </p:nvSpPr>
        <p:spPr bwMode="auto">
          <a:xfrm>
            <a:off x="2038351" y="5183188"/>
            <a:ext cx="76946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8260" rIns="0" bIns="0">
            <a:spAutoFit/>
          </a:bodyPr>
          <a:lstStyle>
            <a:lvl1pPr marL="62865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ts val="375"/>
              </a:spcBef>
            </a:pPr>
            <a:r>
              <a:rPr lang="zh-CN" altLang="zh-CN" sz="1400" b="1">
                <a:solidFill>
                  <a:srgbClr val="FF0000"/>
                </a:solidFill>
                <a:latin typeface="Courier New" panose="02070309020205020404" pitchFamily="49" charset="0"/>
                <a:cs typeface="Courier New" panose="02070309020205020404" pitchFamily="49" charset="0"/>
              </a:rPr>
              <a:t>(SP)</a:t>
            </a:r>
            <a:endParaRPr lang="zh-CN" altLang="zh-CN" sz="1400">
              <a:latin typeface="Courier New" panose="02070309020205020404" pitchFamily="49" charset="0"/>
              <a:cs typeface="Courier New" panose="02070309020205020404" pitchFamily="49" charset="0"/>
            </a:endParaRPr>
          </a:p>
          <a:p>
            <a:pPr eaLnBrk="1" hangingPunct="1">
              <a:lnSpc>
                <a:spcPct val="112000"/>
              </a:lnSpc>
              <a:spcBef>
                <a:spcPts val="88"/>
              </a:spcBef>
            </a:pPr>
            <a:r>
              <a:rPr lang="zh-CN" altLang="zh-CN" sz="1400" b="1">
                <a:solidFill>
                  <a:srgbClr val="FF0000"/>
                </a:solidFill>
                <a:latin typeface="Courier New" panose="02070309020205020404" pitchFamily="49" charset="0"/>
                <a:cs typeface="Courier New" panose="02070309020205020404" pitchFamily="49" charset="0"/>
              </a:rPr>
              <a:t>(LR)  </a:t>
            </a:r>
            <a:endParaRPr lang="en-US" altLang="zh-CN" sz="1400" b="1">
              <a:solidFill>
                <a:srgbClr val="FF0000"/>
              </a:solidFill>
              <a:latin typeface="Courier New" panose="02070309020205020404" pitchFamily="49" charset="0"/>
              <a:cs typeface="Courier New" panose="02070309020205020404" pitchFamily="49" charset="0"/>
            </a:endParaRPr>
          </a:p>
          <a:p>
            <a:pPr eaLnBrk="1" hangingPunct="1">
              <a:lnSpc>
                <a:spcPct val="112000"/>
              </a:lnSpc>
              <a:spcBef>
                <a:spcPts val="88"/>
              </a:spcBef>
            </a:pPr>
            <a:r>
              <a:rPr lang="zh-CN" altLang="zh-CN" sz="1400" b="1">
                <a:latin typeface="Courier New" panose="02070309020205020404" pitchFamily="49" charset="0"/>
                <a:cs typeface="Courier New" panose="02070309020205020404" pitchFamily="49" charset="0"/>
              </a:rPr>
              <a:t>R15(PC)</a:t>
            </a:r>
            <a:endParaRPr lang="zh-CN" altLang="zh-CN" sz="1400">
              <a:latin typeface="Courier New" panose="02070309020205020404" pitchFamily="49" charset="0"/>
              <a:cs typeface="Courier New" panose="02070309020205020404" pitchFamily="49" charset="0"/>
            </a:endParaRPr>
          </a:p>
          <a:p>
            <a:pPr eaLnBrk="1" hangingPunct="1"/>
            <a:endParaRPr lang="zh-CN" altLang="zh-CN" sz="1300">
              <a:latin typeface="Times New Roman" panose="02020603050405020304" pitchFamily="18" charset="0"/>
              <a:cs typeface="Times New Roman" panose="02020603050405020304" pitchFamily="18" charset="0"/>
            </a:endParaRPr>
          </a:p>
          <a:p>
            <a:pPr eaLnBrk="1" hangingPunct="1"/>
            <a:r>
              <a:rPr lang="zh-CN" altLang="zh-CN" sz="1400" b="1">
                <a:latin typeface="Courier New" panose="02070309020205020404" pitchFamily="49" charset="0"/>
                <a:cs typeface="Courier New" panose="02070309020205020404" pitchFamily="49" charset="0"/>
              </a:rPr>
              <a:t>CPSR</a:t>
            </a:r>
            <a:endParaRPr lang="zh-CN" altLang="zh-CN" sz="14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460627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97F47935-1A69-4D32-B612-7A77AB0E0FCC}"/>
              </a:ext>
            </a:extLst>
          </p:cNvPr>
          <p:cNvSpPr>
            <a:spLocks noGrp="1"/>
          </p:cNvSpPr>
          <p:nvPr>
            <p:ph type="title"/>
          </p:nvPr>
        </p:nvSpPr>
        <p:spPr/>
        <p:txBody>
          <a:bodyPr/>
          <a:lstStyle/>
          <a:p>
            <a:pPr eaLnBrk="1" hangingPunct="1"/>
            <a:r>
              <a:rPr lang="zh-CN" altLang="en-US" b="1">
                <a:latin typeface="黑体" panose="02010609060101010101" pitchFamily="49" charset="-122"/>
                <a:ea typeface="黑体" panose="02010609060101010101" pitchFamily="49" charset="-122"/>
              </a:rPr>
              <a:t>微处理器基础</a:t>
            </a:r>
            <a:endParaRPr lang="zh-CN" altLang="en-US"/>
          </a:p>
        </p:txBody>
      </p:sp>
      <p:sp>
        <p:nvSpPr>
          <p:cNvPr id="12291" name="Rectangle 2">
            <a:extLst>
              <a:ext uri="{FF2B5EF4-FFF2-40B4-BE49-F238E27FC236}">
                <a16:creationId xmlns:a16="http://schemas.microsoft.com/office/drawing/2014/main" id="{DE2BC947-86AE-4C7C-9CD0-E65D1EFEF7B1}"/>
              </a:ext>
            </a:extLst>
          </p:cNvPr>
          <p:cNvSpPr txBox="1">
            <a:spLocks noChangeArrowheads="1"/>
          </p:cNvSpPr>
          <p:nvPr/>
        </p:nvSpPr>
        <p:spPr bwMode="auto">
          <a:xfrm>
            <a:off x="2006600"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ctr" eaLnBrk="1" hangingPunct="1"/>
            <a:endParaRPr lang="en-US" altLang="zh-CN" sz="3200" b="1">
              <a:solidFill>
                <a:schemeClr val="tx2"/>
              </a:solidFill>
              <a:latin typeface="黑体" panose="02010609060101010101" pitchFamily="49" charset="-122"/>
              <a:ea typeface="黑体" panose="02010609060101010101" pitchFamily="49" charset="-122"/>
            </a:endParaRPr>
          </a:p>
          <a:p>
            <a:pPr algn="ctr" eaLnBrk="1" hangingPunct="1"/>
            <a:r>
              <a:rPr lang="zh-CN" altLang="en-US" sz="3200" b="1">
                <a:solidFill>
                  <a:schemeClr val="tx2"/>
                </a:solidFill>
                <a:latin typeface="黑体" panose="02010609060101010101" pitchFamily="49" charset="-122"/>
                <a:ea typeface="黑体" panose="02010609060101010101" pitchFamily="49" charset="-122"/>
              </a:rPr>
              <a:t>第</a:t>
            </a:r>
            <a:r>
              <a:rPr lang="en-US" altLang="zh-CN" sz="3200" b="1">
                <a:solidFill>
                  <a:schemeClr val="tx2"/>
                </a:solidFill>
                <a:latin typeface="黑体" panose="02010609060101010101" pitchFamily="49" charset="-122"/>
                <a:ea typeface="黑体" panose="02010609060101010101" pitchFamily="49" charset="-122"/>
              </a:rPr>
              <a:t>5</a:t>
            </a:r>
            <a:r>
              <a:rPr lang="zh-CN" altLang="en-US" sz="3200" b="1">
                <a:solidFill>
                  <a:schemeClr val="tx2"/>
                </a:solidFill>
                <a:latin typeface="黑体" panose="02010609060101010101" pitchFamily="49" charset="-122"/>
                <a:ea typeface="黑体" panose="02010609060101010101" pitchFamily="49" charset="-122"/>
              </a:rPr>
              <a:t>章 </a:t>
            </a:r>
            <a:r>
              <a:rPr lang="en-US" altLang="zh-CN" sz="3200" b="1">
                <a:solidFill>
                  <a:schemeClr val="tx2"/>
                </a:solidFill>
                <a:latin typeface="黑体" panose="02010609060101010101" pitchFamily="49" charset="-122"/>
                <a:ea typeface="黑体" panose="02010609060101010101" pitchFamily="49" charset="-122"/>
              </a:rPr>
              <a:t>ARM</a:t>
            </a:r>
            <a:r>
              <a:rPr lang="zh-CN" altLang="en-US" sz="3200" b="1">
                <a:solidFill>
                  <a:schemeClr val="tx2"/>
                </a:solidFill>
                <a:latin typeface="黑体" panose="02010609060101010101" pitchFamily="49" charset="-122"/>
                <a:ea typeface="黑体" panose="02010609060101010101" pitchFamily="49" charset="-122"/>
              </a:rPr>
              <a:t>指令系统</a:t>
            </a:r>
            <a:br>
              <a:rPr lang="zh-CN" altLang="en-US" sz="3200">
                <a:solidFill>
                  <a:schemeClr val="tx2"/>
                </a:solidFill>
                <a:latin typeface="黑体" panose="02010609060101010101" pitchFamily="49" charset="-122"/>
                <a:ea typeface="黑体" panose="02010609060101010101" pitchFamily="49" charset="-122"/>
              </a:rPr>
            </a:br>
            <a:endParaRPr lang="zh-CN" altLang="en-US" sz="3200">
              <a:solidFill>
                <a:schemeClr val="tx2"/>
              </a:solidFill>
              <a:latin typeface="黑体" panose="02010609060101010101" pitchFamily="49" charset="-122"/>
              <a:ea typeface="黑体" panose="02010609060101010101" pitchFamily="49" charset="-122"/>
            </a:endParaRPr>
          </a:p>
        </p:txBody>
      </p:sp>
      <p:sp>
        <p:nvSpPr>
          <p:cNvPr id="12292" name="Text Box 5">
            <a:extLst>
              <a:ext uri="{FF2B5EF4-FFF2-40B4-BE49-F238E27FC236}">
                <a16:creationId xmlns:a16="http://schemas.microsoft.com/office/drawing/2014/main" id="{98F6E588-6991-4707-8EFE-36D8273B6EBC}"/>
              </a:ext>
            </a:extLst>
          </p:cNvPr>
          <p:cNvSpPr txBox="1">
            <a:spLocks noChangeArrowheads="1"/>
          </p:cNvSpPr>
          <p:nvPr/>
        </p:nvSpPr>
        <p:spPr bwMode="auto">
          <a:xfrm>
            <a:off x="3216275" y="4005264"/>
            <a:ext cx="65532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46800" rIns="0" bIns="46800">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400" b="1">
                <a:latin typeface="楷体_GB2312" pitchFamily="49" charset="-122"/>
                <a:ea typeface="楷体_GB2312" pitchFamily="49" charset="-122"/>
              </a:rPr>
              <a:t>胡飞虎  电气工程学院工业自动化系</a:t>
            </a:r>
            <a:r>
              <a:rPr lang="en-US" altLang="zh-CN" sz="2400" b="1">
                <a:latin typeface="楷体_GB2312" pitchFamily="49" charset="-122"/>
                <a:ea typeface="楷体_GB2312" pitchFamily="49" charset="-122"/>
              </a:rPr>
              <a:t>117</a:t>
            </a:r>
            <a:r>
              <a:rPr lang="zh-CN" altLang="en-US" sz="2400" b="1">
                <a:latin typeface="楷体_GB2312" pitchFamily="49" charset="-122"/>
                <a:ea typeface="楷体_GB2312" pitchFamily="49" charset="-122"/>
              </a:rPr>
              <a:t>室</a:t>
            </a:r>
          </a:p>
          <a:p>
            <a:pPr eaLnBrk="1" hangingPunct="1">
              <a:spcBef>
                <a:spcPct val="50000"/>
              </a:spcBef>
            </a:pPr>
            <a:r>
              <a:rPr lang="en-US" altLang="zh-CN" sz="2400" b="1">
                <a:latin typeface="Arial" panose="020B0604020202020204" pitchFamily="34" charset="0"/>
                <a:ea typeface="黑体" panose="02010609060101010101" pitchFamily="49" charset="-122"/>
              </a:rPr>
              <a:t>Email</a:t>
            </a:r>
            <a:r>
              <a:rPr lang="zh-CN" altLang="en-US" sz="2400" b="1">
                <a:latin typeface="Arial" panose="020B0604020202020204" pitchFamily="34" charset="0"/>
                <a:ea typeface="黑体" panose="02010609060101010101" pitchFamily="49" charset="-122"/>
              </a:rPr>
              <a:t>：   </a:t>
            </a:r>
            <a:r>
              <a:rPr lang="en-US" altLang="zh-CN" sz="2400" b="1">
                <a:latin typeface="Arial" panose="020B0604020202020204" pitchFamily="34" charset="0"/>
                <a:ea typeface="黑体" panose="02010609060101010101" pitchFamily="49" charset="-122"/>
              </a:rPr>
              <a:t>hufeihu@mail.xjtu.edu.cn</a:t>
            </a:r>
          </a:p>
          <a:p>
            <a:pPr eaLnBrk="1" hangingPunct="1">
              <a:spcBef>
                <a:spcPct val="50000"/>
              </a:spcBef>
            </a:pPr>
            <a:r>
              <a:rPr lang="zh-CN" altLang="en-US" sz="2400" b="1">
                <a:latin typeface="楷体_GB2312" pitchFamily="49" charset="-122"/>
                <a:ea typeface="楷体_GB2312" pitchFamily="49" charset="-122"/>
              </a:rPr>
              <a:t>课程网站地址：</a:t>
            </a:r>
            <a:r>
              <a:rPr lang="en-US" altLang="zh-CN" sz="2400" b="1">
                <a:latin typeface="楷体_GB2312" pitchFamily="49" charset="-122"/>
                <a:ea typeface="楷体_GB2312" pitchFamily="49" charset="-122"/>
              </a:rPr>
              <a:t>http://mcp.xjtu.edu.cn</a:t>
            </a:r>
          </a:p>
        </p:txBody>
      </p:sp>
    </p:spTree>
    <p:extLst>
      <p:ext uri="{BB962C8B-B14F-4D97-AF65-F5344CB8AC3E}">
        <p14:creationId xmlns:p14="http://schemas.microsoft.com/office/powerpoint/2010/main" val="28377701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928F6D64-D182-4796-8761-AAA9F9416CB0}"/>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的指令格式</a:t>
            </a:r>
          </a:p>
        </p:txBody>
      </p:sp>
      <p:sp>
        <p:nvSpPr>
          <p:cNvPr id="6" name="Text Box 2">
            <a:extLst>
              <a:ext uri="{FF2B5EF4-FFF2-40B4-BE49-F238E27FC236}">
                <a16:creationId xmlns:a16="http://schemas.microsoft.com/office/drawing/2014/main" id="{3EBEAE1D-E80F-4BE1-B283-F7129FB2A9B3}"/>
              </a:ext>
            </a:extLst>
          </p:cNvPr>
          <p:cNvSpPr txBox="1">
            <a:spLocks noChangeArrowheads="1"/>
          </p:cNvSpPr>
          <p:nvPr/>
        </p:nvSpPr>
        <p:spPr bwMode="auto">
          <a:xfrm>
            <a:off x="1847850" y="1412876"/>
            <a:ext cx="701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b="1">
                <a:solidFill>
                  <a:schemeClr val="tx1"/>
                </a:solidFill>
                <a:latin typeface="Times New Roman" pitchFamily="18" charset="0"/>
                <a:ea typeface="华文新魏" pitchFamily="2" charset="-122"/>
              </a:defRPr>
            </a:lvl1pPr>
            <a:lvl2pPr marL="742950" indent="-285750" eaLnBrk="0" hangingPunct="0">
              <a:defRPr kumimoji="1" sz="2000" b="1">
                <a:solidFill>
                  <a:schemeClr val="tx1"/>
                </a:solidFill>
                <a:latin typeface="Times New Roman" pitchFamily="18" charset="0"/>
                <a:ea typeface="华文新魏" pitchFamily="2" charset="-122"/>
              </a:defRPr>
            </a:lvl2pPr>
            <a:lvl3pPr marL="1143000" indent="-228600" eaLnBrk="0" hangingPunct="0">
              <a:defRPr kumimoji="1" sz="2000" b="1">
                <a:solidFill>
                  <a:schemeClr val="tx1"/>
                </a:solidFill>
                <a:latin typeface="Times New Roman" pitchFamily="18" charset="0"/>
                <a:ea typeface="华文新魏" pitchFamily="2" charset="-122"/>
              </a:defRPr>
            </a:lvl3pPr>
            <a:lvl4pPr marL="1600200" indent="-228600" eaLnBrk="0" hangingPunct="0">
              <a:defRPr kumimoji="1" sz="2000" b="1">
                <a:solidFill>
                  <a:schemeClr val="tx1"/>
                </a:solidFill>
                <a:latin typeface="Times New Roman" pitchFamily="18" charset="0"/>
                <a:ea typeface="华文新魏" pitchFamily="2" charset="-122"/>
              </a:defRPr>
            </a:lvl4pPr>
            <a:lvl5pPr marL="2057400" indent="-228600" eaLnBrk="0" hangingPunct="0">
              <a:defRPr kumimoji="1" sz="2000" b="1">
                <a:solidFill>
                  <a:schemeClr val="tx1"/>
                </a:solidFill>
                <a:latin typeface="Times New Roman" pitchFamily="18" charset="0"/>
                <a:ea typeface="华文新魏" pitchFamily="2" charset="-122"/>
              </a:defRPr>
            </a:lvl5pPr>
            <a:lvl6pPr marL="25146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6pPr>
            <a:lvl7pPr marL="29718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7pPr>
            <a:lvl8pPr marL="34290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8pPr>
            <a:lvl9pPr marL="38862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9pPr>
          </a:lstStyle>
          <a:p>
            <a:pPr algn="just" eaLnBrk="1" hangingPunct="1">
              <a:defRPr/>
            </a:pPr>
            <a:r>
              <a:rPr lang="en-US" altLang="zh-CN" sz="2400" b="0" dirty="0">
                <a:latin typeface="华文新魏" pitchFamily="2" charset="-122"/>
              </a:rPr>
              <a:t>        </a:t>
            </a:r>
            <a:r>
              <a:rPr lang="en-US" altLang="zh-CN" sz="2800" spc="30" dirty="0">
                <a:latin typeface="华文楷体" panose="02010600040101010101" pitchFamily="2" charset="-122"/>
                <a:ea typeface="华文楷体" panose="02010600040101010101" pitchFamily="2" charset="-122"/>
                <a:cs typeface="Noto Sans CJK JP Regular"/>
              </a:rPr>
              <a:t>ARM</a:t>
            </a:r>
            <a:r>
              <a:rPr lang="zh-CN" altLang="en-US" sz="2800" spc="30" dirty="0">
                <a:latin typeface="华文楷体" panose="02010600040101010101" pitchFamily="2" charset="-122"/>
                <a:ea typeface="华文楷体" panose="02010600040101010101" pitchFamily="2" charset="-122"/>
                <a:cs typeface="Noto Sans CJK JP Regular"/>
              </a:rPr>
              <a:t>指令的基本格式如下：</a:t>
            </a:r>
          </a:p>
        </p:txBody>
      </p:sp>
      <p:sp>
        <p:nvSpPr>
          <p:cNvPr id="7" name="Text Box 5">
            <a:extLst>
              <a:ext uri="{FF2B5EF4-FFF2-40B4-BE49-F238E27FC236}">
                <a16:creationId xmlns:a16="http://schemas.microsoft.com/office/drawing/2014/main" id="{4C2ADF50-78B0-4D79-85B9-4355B194D263}"/>
              </a:ext>
            </a:extLst>
          </p:cNvPr>
          <p:cNvSpPr txBox="1">
            <a:spLocks noChangeArrowheads="1"/>
          </p:cNvSpPr>
          <p:nvPr/>
        </p:nvSpPr>
        <p:spPr bwMode="auto">
          <a:xfrm>
            <a:off x="1847850" y="2133601"/>
            <a:ext cx="8567738" cy="466725"/>
          </a:xfrm>
          <a:prstGeom prst="rect">
            <a:avLst/>
          </a:prstGeom>
          <a:solidFill>
            <a:srgbClr val="FFFFCC">
              <a:alpha val="50195"/>
            </a:srgbClr>
          </a:solidFill>
          <a:ln w="9525">
            <a:solidFill>
              <a:srgbClr val="000000"/>
            </a:solidFill>
            <a:miter lim="800000"/>
            <a:headEnd/>
            <a:tailEnd/>
          </a:ln>
        </p:spPr>
        <p:txBody>
          <a:bodyPr lIns="0" rIns="0">
            <a:spAutoFit/>
          </a:bodyPr>
          <a:lstStyle>
            <a:lvl1pPr eaLnBrk="0" hangingPunct="0">
              <a:defRPr kumimoji="1" sz="2000" b="1">
                <a:solidFill>
                  <a:schemeClr val="tx1"/>
                </a:solidFill>
                <a:latin typeface="Times New Roman" pitchFamily="18" charset="0"/>
                <a:ea typeface="华文新魏" pitchFamily="2" charset="-122"/>
              </a:defRPr>
            </a:lvl1pPr>
            <a:lvl2pPr marL="742950" indent="-285750" eaLnBrk="0" hangingPunct="0">
              <a:defRPr kumimoji="1" sz="2000" b="1">
                <a:solidFill>
                  <a:schemeClr val="tx1"/>
                </a:solidFill>
                <a:latin typeface="Times New Roman" pitchFamily="18" charset="0"/>
                <a:ea typeface="华文新魏" pitchFamily="2" charset="-122"/>
              </a:defRPr>
            </a:lvl2pPr>
            <a:lvl3pPr marL="1143000" indent="-228600" eaLnBrk="0" hangingPunct="0">
              <a:defRPr kumimoji="1" sz="2000" b="1">
                <a:solidFill>
                  <a:schemeClr val="tx1"/>
                </a:solidFill>
                <a:latin typeface="Times New Roman" pitchFamily="18" charset="0"/>
                <a:ea typeface="华文新魏" pitchFamily="2" charset="-122"/>
              </a:defRPr>
            </a:lvl3pPr>
            <a:lvl4pPr marL="1600200" indent="-228600" eaLnBrk="0" hangingPunct="0">
              <a:defRPr kumimoji="1" sz="2000" b="1">
                <a:solidFill>
                  <a:schemeClr val="tx1"/>
                </a:solidFill>
                <a:latin typeface="Times New Roman" pitchFamily="18" charset="0"/>
                <a:ea typeface="华文新魏" pitchFamily="2" charset="-122"/>
              </a:defRPr>
            </a:lvl4pPr>
            <a:lvl5pPr marL="2057400" indent="-228600" eaLnBrk="0" hangingPunct="0">
              <a:defRPr kumimoji="1" sz="2000" b="1">
                <a:solidFill>
                  <a:schemeClr val="tx1"/>
                </a:solidFill>
                <a:latin typeface="Times New Roman" pitchFamily="18" charset="0"/>
                <a:ea typeface="华文新魏" pitchFamily="2" charset="-122"/>
              </a:defRPr>
            </a:lvl5pPr>
            <a:lvl6pPr marL="25146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6pPr>
            <a:lvl7pPr marL="29718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7pPr>
            <a:lvl8pPr marL="34290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8pPr>
            <a:lvl9pPr marL="38862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9pPr>
          </a:lstStyle>
          <a:p>
            <a:pPr eaLnBrk="1" hangingPunct="1">
              <a:defRPr/>
            </a:pPr>
            <a:r>
              <a:rPr lang="en-US" altLang="zh-CN" sz="2400" kern="0" dirty="0">
                <a:solidFill>
                  <a:srgbClr val="0000FF"/>
                </a:solidFill>
                <a:ea typeface="宋体" pitchFamily="2" charset="-122"/>
                <a:cs typeface="Times New Roman" panose="02020603050405020304" pitchFamily="18" charset="0"/>
              </a:rPr>
              <a:t>&lt;</a:t>
            </a:r>
            <a:r>
              <a:rPr lang="en-US" altLang="zh-CN" sz="2400" kern="0" dirty="0" err="1">
                <a:solidFill>
                  <a:srgbClr val="0000FF"/>
                </a:solidFill>
                <a:ea typeface="宋体" pitchFamily="2" charset="-122"/>
                <a:cs typeface="Times New Roman" panose="02020603050405020304" pitchFamily="18" charset="0"/>
              </a:rPr>
              <a:t>opcode</a:t>
            </a:r>
            <a:r>
              <a:rPr lang="en-US" altLang="zh-CN" sz="2400" kern="0" dirty="0">
                <a:solidFill>
                  <a:srgbClr val="0000FF"/>
                </a:solidFill>
                <a:ea typeface="宋体" pitchFamily="2" charset="-122"/>
                <a:cs typeface="Times New Roman" panose="02020603050405020304" pitchFamily="18" charset="0"/>
              </a:rPr>
              <a:t>&gt;   {&lt;</a:t>
            </a:r>
            <a:r>
              <a:rPr lang="en-US" altLang="zh-CN" sz="2400" kern="0" dirty="0" err="1">
                <a:solidFill>
                  <a:srgbClr val="0000FF"/>
                </a:solidFill>
                <a:ea typeface="宋体" pitchFamily="2" charset="-122"/>
                <a:cs typeface="Times New Roman" panose="02020603050405020304" pitchFamily="18" charset="0"/>
              </a:rPr>
              <a:t>cond</a:t>
            </a:r>
            <a:r>
              <a:rPr lang="en-US" altLang="zh-CN" sz="2400" kern="0" dirty="0">
                <a:solidFill>
                  <a:srgbClr val="0000FF"/>
                </a:solidFill>
                <a:ea typeface="宋体" pitchFamily="2" charset="-122"/>
                <a:cs typeface="Times New Roman" panose="02020603050405020304" pitchFamily="18" charset="0"/>
              </a:rPr>
              <a:t>&gt;}   {S}   &lt;Rd&gt; , &lt;Rn&gt; {,&lt;operand2&gt;} </a:t>
            </a:r>
          </a:p>
        </p:txBody>
      </p:sp>
      <p:sp>
        <p:nvSpPr>
          <p:cNvPr id="8" name="Text Box 6">
            <a:extLst>
              <a:ext uri="{FF2B5EF4-FFF2-40B4-BE49-F238E27FC236}">
                <a16:creationId xmlns:a16="http://schemas.microsoft.com/office/drawing/2014/main" id="{761D1FED-54F1-4880-9386-CF23610AF9F3}"/>
              </a:ext>
            </a:extLst>
          </p:cNvPr>
          <p:cNvSpPr txBox="1">
            <a:spLocks noChangeArrowheads="1"/>
          </p:cNvSpPr>
          <p:nvPr/>
        </p:nvSpPr>
        <p:spPr bwMode="auto">
          <a:xfrm>
            <a:off x="2208214" y="2997201"/>
            <a:ext cx="77422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r>
              <a:rPr kumimoji="1" lang="en-US" altLang="zh-CN" sz="2400">
                <a:latin typeface="楷体" panose="02010609060101010101" pitchFamily="49" charset="-122"/>
                <a:ea typeface="楷体" panose="02010609060101010101" pitchFamily="49" charset="-122"/>
              </a:rPr>
              <a:t>    </a:t>
            </a:r>
            <a:r>
              <a:rPr kumimoji="1" lang="zh-CN" altLang="en-US" sz="2400">
                <a:latin typeface="楷体" panose="02010609060101010101" pitchFamily="49" charset="-122"/>
                <a:ea typeface="楷体" panose="02010609060101010101" pitchFamily="49" charset="-122"/>
              </a:rPr>
              <a:t>其中</a:t>
            </a:r>
            <a:r>
              <a:rPr kumimoji="1" lang="en-US" altLang="zh-CN" sz="2400">
                <a:solidFill>
                  <a:srgbClr val="0000FF"/>
                </a:solidFill>
                <a:latin typeface="楷体" panose="02010609060101010101" pitchFamily="49" charset="-122"/>
                <a:ea typeface="楷体" panose="02010609060101010101" pitchFamily="49" charset="-122"/>
              </a:rPr>
              <a:t>&lt;&gt;</a:t>
            </a:r>
            <a:r>
              <a:rPr kumimoji="1" lang="zh-CN" altLang="en-US" sz="2400">
                <a:latin typeface="楷体" panose="02010609060101010101" pitchFamily="49" charset="-122"/>
                <a:ea typeface="楷体" panose="02010609060101010101" pitchFamily="49" charset="-122"/>
              </a:rPr>
              <a:t>号内的项是必须的，</a:t>
            </a:r>
            <a:r>
              <a:rPr kumimoji="1" lang="en-US" altLang="zh-CN" sz="2400">
                <a:solidFill>
                  <a:srgbClr val="0000FF"/>
                </a:solidFill>
                <a:latin typeface="楷体" panose="02010609060101010101" pitchFamily="49" charset="-122"/>
                <a:ea typeface="楷体" panose="02010609060101010101" pitchFamily="49" charset="-122"/>
              </a:rPr>
              <a:t>{ }</a:t>
            </a:r>
            <a:r>
              <a:rPr kumimoji="1" lang="zh-CN" altLang="en-US" sz="2400">
                <a:latin typeface="楷体" panose="02010609060101010101" pitchFamily="49" charset="-122"/>
                <a:ea typeface="楷体" panose="02010609060101010101" pitchFamily="49" charset="-122"/>
              </a:rPr>
              <a:t>号是可选的。、各项的说明如下：</a:t>
            </a:r>
          </a:p>
        </p:txBody>
      </p:sp>
      <p:sp>
        <p:nvSpPr>
          <p:cNvPr id="9" name="Text Box 7">
            <a:extLst>
              <a:ext uri="{FF2B5EF4-FFF2-40B4-BE49-F238E27FC236}">
                <a16:creationId xmlns:a16="http://schemas.microsoft.com/office/drawing/2014/main" id="{8B2157D5-3291-4769-AB14-5901EEDBFE86}"/>
              </a:ext>
            </a:extLst>
          </p:cNvPr>
          <p:cNvSpPr txBox="1">
            <a:spLocks noChangeArrowheads="1"/>
          </p:cNvSpPr>
          <p:nvPr/>
        </p:nvSpPr>
        <p:spPr bwMode="auto">
          <a:xfrm>
            <a:off x="3071664" y="4077072"/>
            <a:ext cx="4824536" cy="230832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kumimoji="1" sz="2000" b="1">
                <a:solidFill>
                  <a:schemeClr val="tx1"/>
                </a:solidFill>
                <a:latin typeface="Times New Roman" pitchFamily="18" charset="0"/>
                <a:ea typeface="华文新魏" pitchFamily="2" charset="-122"/>
              </a:defRPr>
            </a:lvl1pPr>
            <a:lvl2pPr marL="742950" indent="-285750" eaLnBrk="0" hangingPunct="0">
              <a:defRPr kumimoji="1" sz="2000" b="1">
                <a:solidFill>
                  <a:schemeClr val="tx1"/>
                </a:solidFill>
                <a:latin typeface="Times New Roman" pitchFamily="18" charset="0"/>
                <a:ea typeface="华文新魏" pitchFamily="2" charset="-122"/>
              </a:defRPr>
            </a:lvl2pPr>
            <a:lvl3pPr marL="1143000" indent="-228600" eaLnBrk="0" hangingPunct="0">
              <a:defRPr kumimoji="1" sz="2000" b="1">
                <a:solidFill>
                  <a:schemeClr val="tx1"/>
                </a:solidFill>
                <a:latin typeface="Times New Roman" pitchFamily="18" charset="0"/>
                <a:ea typeface="华文新魏" pitchFamily="2" charset="-122"/>
              </a:defRPr>
            </a:lvl3pPr>
            <a:lvl4pPr marL="1600200" indent="-228600" eaLnBrk="0" hangingPunct="0">
              <a:defRPr kumimoji="1" sz="2000" b="1">
                <a:solidFill>
                  <a:schemeClr val="tx1"/>
                </a:solidFill>
                <a:latin typeface="Times New Roman" pitchFamily="18" charset="0"/>
                <a:ea typeface="华文新魏" pitchFamily="2" charset="-122"/>
              </a:defRPr>
            </a:lvl4pPr>
            <a:lvl5pPr marL="2057400" indent="-228600" eaLnBrk="0" hangingPunct="0">
              <a:defRPr kumimoji="1" sz="2000" b="1">
                <a:solidFill>
                  <a:schemeClr val="tx1"/>
                </a:solidFill>
                <a:latin typeface="Times New Roman" pitchFamily="18" charset="0"/>
                <a:ea typeface="华文新魏" pitchFamily="2" charset="-122"/>
              </a:defRPr>
            </a:lvl5pPr>
            <a:lvl6pPr marL="25146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6pPr>
            <a:lvl7pPr marL="29718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7pPr>
            <a:lvl8pPr marL="34290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8pPr>
            <a:lvl9pPr marL="3886200" indent="-228600" algn="ctr" eaLnBrk="0" fontAlgn="base" hangingPunct="0">
              <a:spcBef>
                <a:spcPct val="50000"/>
              </a:spcBef>
              <a:spcAft>
                <a:spcPct val="0"/>
              </a:spcAft>
              <a:defRPr kumimoji="1" sz="2000" b="1">
                <a:solidFill>
                  <a:schemeClr val="tx1"/>
                </a:solidFill>
                <a:latin typeface="Times New Roman" pitchFamily="18" charset="0"/>
                <a:ea typeface="华文新魏" pitchFamily="2" charset="-122"/>
              </a:defRPr>
            </a:lvl9pPr>
          </a:lstStyle>
          <a:p>
            <a:pPr algn="just" eaLnBrk="1" hangingPunct="1">
              <a:defRPr/>
            </a:pPr>
            <a:r>
              <a:rPr lang="en-US" altLang="zh-CN" sz="2400" kern="0" dirty="0" err="1">
                <a:solidFill>
                  <a:srgbClr val="0000FF"/>
                </a:solidFill>
                <a:ea typeface="宋体" pitchFamily="2" charset="-122"/>
                <a:cs typeface="Times New Roman" panose="02020603050405020304" pitchFamily="18" charset="0"/>
              </a:rPr>
              <a:t>opcode</a:t>
            </a:r>
            <a:r>
              <a:rPr lang="zh-CN" altLang="en-US" sz="2400" b="0" kern="0" dirty="0">
                <a:solidFill>
                  <a:srgbClr val="000000"/>
                </a:solidFill>
                <a:latin typeface="楷体" panose="02010609060101010101" pitchFamily="49" charset="-122"/>
                <a:ea typeface="楷体" panose="02010609060101010101" pitchFamily="49" charset="-122"/>
              </a:rPr>
              <a:t>：指令助记符；</a:t>
            </a:r>
            <a:endParaRPr lang="en-US" altLang="zh-CN" sz="2400" b="0" kern="0" dirty="0">
              <a:solidFill>
                <a:srgbClr val="000000"/>
              </a:solidFill>
              <a:latin typeface="楷体" panose="02010609060101010101" pitchFamily="49" charset="-122"/>
              <a:ea typeface="楷体" panose="02010609060101010101" pitchFamily="49" charset="-122"/>
            </a:endParaRPr>
          </a:p>
          <a:p>
            <a:pPr algn="just" eaLnBrk="1" hangingPunct="1">
              <a:defRPr/>
            </a:pPr>
            <a:r>
              <a:rPr lang="en-US" altLang="zh-CN" sz="2400" kern="0" dirty="0" err="1">
                <a:solidFill>
                  <a:srgbClr val="0000FF"/>
                </a:solidFill>
                <a:ea typeface="宋体" pitchFamily="2" charset="-122"/>
                <a:cs typeface="Times New Roman" panose="02020603050405020304" pitchFamily="18" charset="0"/>
              </a:rPr>
              <a:t>cond</a:t>
            </a:r>
            <a:r>
              <a:rPr lang="zh-CN" altLang="en-US" sz="2400" b="0" kern="0" dirty="0">
                <a:solidFill>
                  <a:srgbClr val="000000"/>
                </a:solidFill>
                <a:latin typeface="楷体" panose="02010609060101010101" pitchFamily="49" charset="-122"/>
                <a:ea typeface="楷体" panose="02010609060101010101" pitchFamily="49" charset="-122"/>
              </a:rPr>
              <a:t>：执行条件；</a:t>
            </a:r>
          </a:p>
          <a:p>
            <a:pPr algn="just" eaLnBrk="1" hangingPunct="1">
              <a:defRPr/>
            </a:pPr>
            <a:r>
              <a:rPr lang="en-US" altLang="zh-CN" sz="2400" kern="0" dirty="0">
                <a:solidFill>
                  <a:srgbClr val="0000FF"/>
                </a:solidFill>
                <a:ea typeface="宋体" pitchFamily="2" charset="-122"/>
                <a:cs typeface="Times New Roman" panose="02020603050405020304" pitchFamily="18" charset="0"/>
              </a:rPr>
              <a:t>S</a:t>
            </a:r>
            <a:r>
              <a:rPr lang="zh-CN" altLang="en-US" sz="2400" b="0" kern="0" dirty="0">
                <a:solidFill>
                  <a:srgbClr val="000000"/>
                </a:solidFill>
                <a:latin typeface="楷体" panose="02010609060101010101" pitchFamily="49" charset="-122"/>
                <a:ea typeface="楷体" panose="02010609060101010101" pitchFamily="49" charset="-122"/>
              </a:rPr>
              <a:t>：是否影响</a:t>
            </a:r>
            <a:r>
              <a:rPr lang="en-US" altLang="zh-CN" sz="2400" b="0" kern="0" dirty="0">
                <a:solidFill>
                  <a:srgbClr val="000000"/>
                </a:solidFill>
                <a:latin typeface="楷体" panose="02010609060101010101" pitchFamily="49" charset="-122"/>
                <a:ea typeface="楷体" panose="02010609060101010101" pitchFamily="49" charset="-122"/>
              </a:rPr>
              <a:t>CPSR</a:t>
            </a:r>
            <a:r>
              <a:rPr lang="zh-CN" altLang="en-US" sz="2400" b="0" kern="0" dirty="0">
                <a:solidFill>
                  <a:srgbClr val="000000"/>
                </a:solidFill>
                <a:latin typeface="楷体" panose="02010609060101010101" pitchFamily="49" charset="-122"/>
                <a:ea typeface="楷体" panose="02010609060101010101" pitchFamily="49" charset="-122"/>
              </a:rPr>
              <a:t>寄存器的值；</a:t>
            </a:r>
          </a:p>
          <a:p>
            <a:pPr algn="just" eaLnBrk="1" hangingPunct="1">
              <a:defRPr/>
            </a:pPr>
            <a:r>
              <a:rPr lang="en-US" altLang="zh-CN" sz="2400" kern="0" dirty="0">
                <a:solidFill>
                  <a:srgbClr val="0000FF"/>
                </a:solidFill>
                <a:ea typeface="宋体" pitchFamily="2" charset="-122"/>
                <a:cs typeface="Times New Roman" panose="02020603050405020304" pitchFamily="18" charset="0"/>
              </a:rPr>
              <a:t>Rd</a:t>
            </a:r>
            <a:r>
              <a:rPr lang="zh-CN" altLang="en-US" sz="2400" b="0" kern="0" dirty="0">
                <a:solidFill>
                  <a:srgbClr val="000000"/>
                </a:solidFill>
                <a:latin typeface="楷体" panose="02010609060101010101" pitchFamily="49" charset="-122"/>
                <a:ea typeface="楷体" panose="02010609060101010101" pitchFamily="49" charset="-122"/>
              </a:rPr>
              <a:t>：目标寄存器；</a:t>
            </a:r>
            <a:endParaRPr lang="en-US" altLang="zh-CN" sz="2400" b="0" kern="0" dirty="0">
              <a:solidFill>
                <a:srgbClr val="000000"/>
              </a:solidFill>
              <a:latin typeface="楷体" panose="02010609060101010101" pitchFamily="49" charset="-122"/>
              <a:ea typeface="楷体" panose="02010609060101010101" pitchFamily="49" charset="-122"/>
            </a:endParaRPr>
          </a:p>
          <a:p>
            <a:pPr algn="just" eaLnBrk="1" hangingPunct="1">
              <a:defRPr/>
            </a:pPr>
            <a:r>
              <a:rPr lang="en-US" altLang="zh-CN" sz="2400" kern="0" dirty="0">
                <a:solidFill>
                  <a:srgbClr val="0000FF"/>
                </a:solidFill>
                <a:ea typeface="宋体" pitchFamily="2" charset="-122"/>
                <a:cs typeface="Times New Roman" panose="02020603050405020304" pitchFamily="18" charset="0"/>
              </a:rPr>
              <a:t>Rn</a:t>
            </a:r>
            <a:r>
              <a:rPr lang="zh-CN" altLang="en-US" sz="2400" b="0" kern="0" dirty="0">
                <a:solidFill>
                  <a:srgbClr val="000000"/>
                </a:solidFill>
                <a:latin typeface="楷体" panose="02010609060101010101" pitchFamily="49" charset="-122"/>
                <a:ea typeface="楷体" panose="02010609060101010101" pitchFamily="49" charset="-122"/>
              </a:rPr>
              <a:t>：第</a:t>
            </a:r>
            <a:r>
              <a:rPr lang="en-US" altLang="zh-CN" sz="2400" b="0" kern="0" dirty="0">
                <a:solidFill>
                  <a:srgbClr val="000000"/>
                </a:solidFill>
                <a:latin typeface="楷体" panose="02010609060101010101" pitchFamily="49" charset="-122"/>
                <a:ea typeface="楷体" panose="02010609060101010101" pitchFamily="49" charset="-122"/>
              </a:rPr>
              <a:t>1</a:t>
            </a:r>
            <a:r>
              <a:rPr lang="zh-CN" altLang="en-US" sz="2400" b="0" kern="0" dirty="0">
                <a:solidFill>
                  <a:srgbClr val="000000"/>
                </a:solidFill>
                <a:latin typeface="楷体" panose="02010609060101010101" pitchFamily="49" charset="-122"/>
                <a:ea typeface="楷体" panose="02010609060101010101" pitchFamily="49" charset="-122"/>
              </a:rPr>
              <a:t>个操作数的寄存器；</a:t>
            </a:r>
          </a:p>
          <a:p>
            <a:pPr algn="just" eaLnBrk="1" hangingPunct="1">
              <a:defRPr/>
            </a:pPr>
            <a:r>
              <a:rPr lang="en-US" altLang="zh-CN" sz="2400" kern="0" dirty="0">
                <a:solidFill>
                  <a:srgbClr val="0000FF"/>
                </a:solidFill>
                <a:ea typeface="宋体" pitchFamily="2" charset="-122"/>
                <a:cs typeface="Times New Roman" panose="02020603050405020304" pitchFamily="18" charset="0"/>
              </a:rPr>
              <a:t>operand2</a:t>
            </a:r>
            <a:r>
              <a:rPr lang="zh-CN" altLang="en-US" sz="2400" b="0" kern="0" dirty="0">
                <a:solidFill>
                  <a:srgbClr val="000000"/>
                </a:solidFill>
                <a:latin typeface="楷体" panose="02010609060101010101" pitchFamily="49" charset="-122"/>
                <a:ea typeface="楷体" panose="02010609060101010101" pitchFamily="49" charset="-122"/>
              </a:rPr>
              <a:t>：第</a:t>
            </a:r>
            <a:r>
              <a:rPr lang="en-US" altLang="zh-CN" sz="2400" b="0" kern="0" dirty="0">
                <a:solidFill>
                  <a:srgbClr val="000000"/>
                </a:solidFill>
                <a:latin typeface="楷体" panose="02010609060101010101" pitchFamily="49" charset="-122"/>
                <a:ea typeface="楷体" panose="02010609060101010101" pitchFamily="49" charset="-122"/>
              </a:rPr>
              <a:t>2</a:t>
            </a:r>
            <a:r>
              <a:rPr lang="zh-CN" altLang="en-US" sz="2400" b="0" kern="0" dirty="0">
                <a:solidFill>
                  <a:srgbClr val="000000"/>
                </a:solidFill>
                <a:latin typeface="楷体" panose="02010609060101010101" pitchFamily="49" charset="-122"/>
                <a:ea typeface="楷体" panose="02010609060101010101" pitchFamily="49" charset="-122"/>
              </a:rPr>
              <a:t>个操作数；</a:t>
            </a:r>
          </a:p>
        </p:txBody>
      </p:sp>
    </p:spTree>
    <p:extLst>
      <p:ext uri="{BB962C8B-B14F-4D97-AF65-F5344CB8AC3E}">
        <p14:creationId xmlns:p14="http://schemas.microsoft.com/office/powerpoint/2010/main" val="1940746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par>
                          <p:cTn id="8" fill="hold" nodeType="afterGroup">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Top)">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lide(fromBottom)">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P spid="8"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6AB157EF-D2A8-4C09-B727-0C7CFB5E7DE7}"/>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的指令格式</a:t>
            </a:r>
          </a:p>
        </p:txBody>
      </p:sp>
      <p:sp>
        <p:nvSpPr>
          <p:cNvPr id="14339" name="矩形 1">
            <a:extLst>
              <a:ext uri="{FF2B5EF4-FFF2-40B4-BE49-F238E27FC236}">
                <a16:creationId xmlns:a16="http://schemas.microsoft.com/office/drawing/2014/main" id="{B1231497-624C-4ACE-BE3B-1D165E21CD51}"/>
              </a:ext>
            </a:extLst>
          </p:cNvPr>
          <p:cNvSpPr>
            <a:spLocks noChangeArrowheads="1"/>
          </p:cNvSpPr>
          <p:nvPr/>
        </p:nvSpPr>
        <p:spPr bwMode="auto">
          <a:xfrm>
            <a:off x="1760538" y="1341439"/>
            <a:ext cx="8496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287338"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pPr>
            <a:r>
              <a:rPr kumimoji="1" lang="zh-CN" altLang="en-US" sz="2400">
                <a:solidFill>
                  <a:srgbClr val="000000"/>
                </a:solidFill>
                <a:latin typeface="华文新魏" panose="02010800040101010101" pitchFamily="2" charset="-122"/>
                <a:ea typeface="华文新魏" panose="02010800040101010101" pitchFamily="2" charset="-122"/>
              </a:rPr>
              <a:t>第</a:t>
            </a:r>
            <a:r>
              <a:rPr kumimoji="1" lang="en-US" altLang="zh-CN" sz="2400">
                <a:solidFill>
                  <a:srgbClr val="000000"/>
                </a:solidFill>
                <a:latin typeface="华文新魏" panose="02010800040101010101" pitchFamily="2" charset="-122"/>
                <a:ea typeface="华文新魏" panose="02010800040101010101" pitchFamily="2" charset="-122"/>
              </a:rPr>
              <a:t>2</a:t>
            </a:r>
            <a:r>
              <a:rPr kumimoji="1" lang="zh-CN" altLang="en-US" sz="2400">
                <a:solidFill>
                  <a:srgbClr val="000000"/>
                </a:solidFill>
                <a:latin typeface="华文新魏" panose="02010800040101010101" pitchFamily="2" charset="-122"/>
                <a:ea typeface="华文新魏" panose="02010800040101010101" pitchFamily="2" charset="-122"/>
              </a:rPr>
              <a:t>个操作数</a:t>
            </a:r>
            <a:r>
              <a:rPr kumimoji="1" lang="zh-CN" altLang="en-US" sz="2400">
                <a:solidFill>
                  <a:srgbClr val="000000"/>
                </a:solidFill>
                <a:latin typeface="Times New Roman" panose="02020603050405020304" pitchFamily="18" charset="0"/>
                <a:ea typeface="华文新魏" panose="02010800040101010101" pitchFamily="2" charset="-122"/>
              </a:rPr>
              <a:t>“</a:t>
            </a:r>
            <a:r>
              <a:rPr kumimoji="1" lang="en-US" altLang="zh-CN" sz="2400" b="1">
                <a:solidFill>
                  <a:srgbClr val="C00000"/>
                </a:solidFill>
                <a:latin typeface="Courier New" panose="02070309020205020404" pitchFamily="49" charset="0"/>
                <a:cs typeface="Times New Roman" panose="02020603050405020304" pitchFamily="18" charset="0"/>
              </a:rPr>
              <a:t>operand2</a:t>
            </a:r>
            <a:r>
              <a:rPr kumimoji="1" lang="en-US" altLang="zh-CN" sz="2400">
                <a:solidFill>
                  <a:srgbClr val="000000"/>
                </a:solidFill>
                <a:latin typeface="Times New Roman" panose="02020603050405020304" pitchFamily="18" charset="0"/>
                <a:ea typeface="华文新魏" panose="02010800040101010101" pitchFamily="2" charset="-122"/>
              </a:rPr>
              <a:t>”</a:t>
            </a:r>
            <a:r>
              <a:rPr kumimoji="1" lang="zh-CN" altLang="en-US" sz="2400">
                <a:solidFill>
                  <a:srgbClr val="000000"/>
                </a:solidFill>
                <a:latin typeface="华文新魏" panose="02010800040101010101" pitchFamily="2" charset="-122"/>
                <a:ea typeface="华文新魏" panose="02010800040101010101" pitchFamily="2" charset="-122"/>
              </a:rPr>
              <a:t> 有如下的形式：</a:t>
            </a:r>
          </a:p>
          <a:p>
            <a:pPr lvl="1" algn="just" eaLnBrk="1" hangingPunct="1">
              <a:spcBef>
                <a:spcPts val="600"/>
              </a:spcBef>
              <a:buClr>
                <a:srgbClr val="0000FF"/>
              </a:buClr>
              <a:buFont typeface="Wingdings" panose="05000000000000000000" pitchFamily="2" charset="2"/>
              <a:buChar char="§"/>
            </a:pPr>
            <a:r>
              <a:rPr kumimoji="1" lang="en-US" altLang="zh-CN" sz="2400">
                <a:solidFill>
                  <a:srgbClr val="000000"/>
                </a:solidFill>
                <a:latin typeface="华文新魏" panose="02010800040101010101" pitchFamily="2" charset="-122"/>
                <a:ea typeface="华文新魏" panose="02010800040101010101" pitchFamily="2" charset="-122"/>
              </a:rPr>
              <a:t>#immed_8r</a:t>
            </a:r>
            <a:r>
              <a:rPr kumimoji="1" lang="en-US" altLang="zh-CN" sz="2400">
                <a:solidFill>
                  <a:srgbClr val="000000"/>
                </a:solidFill>
                <a:latin typeface="Times New Roman" panose="02020603050405020304" pitchFamily="18" charset="0"/>
                <a:ea typeface="华文新魏" panose="02010800040101010101" pitchFamily="2" charset="-122"/>
              </a:rPr>
              <a:t>——</a:t>
            </a:r>
            <a:r>
              <a:rPr kumimoji="1" lang="zh-CN" altLang="en-US" sz="2400">
                <a:solidFill>
                  <a:srgbClr val="000000"/>
                </a:solidFill>
                <a:latin typeface="华文新魏" panose="02010800040101010101" pitchFamily="2" charset="-122"/>
                <a:ea typeface="华文新魏" panose="02010800040101010101" pitchFamily="2" charset="-122"/>
              </a:rPr>
              <a:t>常数表达式；</a:t>
            </a:r>
          </a:p>
          <a:p>
            <a:pPr lvl="1" algn="just" eaLnBrk="1" hangingPunct="1">
              <a:spcBef>
                <a:spcPts val="600"/>
              </a:spcBef>
              <a:buClr>
                <a:srgbClr val="0000FF"/>
              </a:buClr>
              <a:buFont typeface="Wingdings" panose="05000000000000000000" pitchFamily="2" charset="2"/>
              <a:buChar char="§"/>
            </a:pPr>
            <a:r>
              <a:rPr kumimoji="1" lang="en-US" altLang="zh-CN" sz="2400">
                <a:solidFill>
                  <a:srgbClr val="000000"/>
                </a:solidFill>
                <a:latin typeface="华文新魏" panose="02010800040101010101" pitchFamily="2" charset="-122"/>
                <a:ea typeface="华文新魏" panose="02010800040101010101" pitchFamily="2" charset="-122"/>
              </a:rPr>
              <a:t>Rm</a:t>
            </a:r>
            <a:r>
              <a:rPr kumimoji="1" lang="en-US" altLang="zh-CN" sz="2400">
                <a:solidFill>
                  <a:srgbClr val="000000"/>
                </a:solidFill>
                <a:latin typeface="Times New Roman" panose="02020603050405020304" pitchFamily="18" charset="0"/>
                <a:ea typeface="华文新魏" panose="02010800040101010101" pitchFamily="2" charset="-122"/>
              </a:rPr>
              <a:t>——</a:t>
            </a:r>
            <a:r>
              <a:rPr kumimoji="1" lang="zh-CN" altLang="en-US" sz="2400">
                <a:solidFill>
                  <a:srgbClr val="000000"/>
                </a:solidFill>
                <a:latin typeface="华文新魏" panose="02010800040101010101" pitchFamily="2" charset="-122"/>
                <a:ea typeface="华文新魏" panose="02010800040101010101" pitchFamily="2" charset="-122"/>
              </a:rPr>
              <a:t>寄存器方式；</a:t>
            </a:r>
          </a:p>
          <a:p>
            <a:pPr lvl="1" algn="just" eaLnBrk="1" hangingPunct="1">
              <a:spcBef>
                <a:spcPts val="600"/>
              </a:spcBef>
              <a:buClr>
                <a:srgbClr val="0000FF"/>
              </a:buClr>
              <a:buFont typeface="Wingdings" panose="05000000000000000000" pitchFamily="2" charset="2"/>
              <a:buChar char="§"/>
            </a:pPr>
            <a:r>
              <a:rPr kumimoji="1" lang="en-US" altLang="zh-CN" sz="2400">
                <a:solidFill>
                  <a:srgbClr val="000000"/>
                </a:solidFill>
                <a:latin typeface="华文新魏" panose="02010800040101010101" pitchFamily="2" charset="-122"/>
                <a:ea typeface="华文新魏" panose="02010800040101010101" pitchFamily="2" charset="-122"/>
              </a:rPr>
              <a:t>Rm,shift</a:t>
            </a:r>
            <a:r>
              <a:rPr kumimoji="1" lang="en-US" altLang="zh-CN" sz="2400">
                <a:solidFill>
                  <a:srgbClr val="000000"/>
                </a:solidFill>
                <a:latin typeface="Times New Roman" panose="02020603050405020304" pitchFamily="18" charset="0"/>
                <a:ea typeface="华文新魏" panose="02010800040101010101" pitchFamily="2" charset="-122"/>
              </a:rPr>
              <a:t>——</a:t>
            </a:r>
            <a:r>
              <a:rPr kumimoji="1" lang="zh-CN" altLang="en-US" sz="2400">
                <a:solidFill>
                  <a:srgbClr val="000000"/>
                </a:solidFill>
                <a:latin typeface="华文新魏" panose="02010800040101010101" pitchFamily="2" charset="-122"/>
                <a:ea typeface="华文新魏" panose="02010800040101010101" pitchFamily="2" charset="-122"/>
              </a:rPr>
              <a:t>寄存器移位方式。</a:t>
            </a:r>
          </a:p>
        </p:txBody>
      </p:sp>
      <p:sp>
        <p:nvSpPr>
          <p:cNvPr id="10" name="Text Box 4">
            <a:extLst>
              <a:ext uri="{FF2B5EF4-FFF2-40B4-BE49-F238E27FC236}">
                <a16:creationId xmlns:a16="http://schemas.microsoft.com/office/drawing/2014/main" id="{1A9B73F6-B574-4317-8405-3FE2EAF72152}"/>
              </a:ext>
            </a:extLst>
          </p:cNvPr>
          <p:cNvSpPr txBox="1">
            <a:spLocks noChangeArrowheads="1"/>
          </p:cNvSpPr>
          <p:nvPr/>
        </p:nvSpPr>
        <p:spPr bwMode="auto">
          <a:xfrm>
            <a:off x="2209800" y="3357564"/>
            <a:ext cx="8047038"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lnSpc>
                <a:spcPct val="90000"/>
              </a:lnSpc>
              <a:spcBef>
                <a:spcPct val="50000"/>
              </a:spcBef>
            </a:pPr>
            <a:r>
              <a:rPr kumimoji="1" lang="zh-CN" altLang="en-US" sz="2400" b="1">
                <a:latin typeface="楷体" panose="02010609060101010101" pitchFamily="49" charset="-122"/>
                <a:ea typeface="楷体" panose="02010609060101010101" pitchFamily="49" charset="-122"/>
              </a:rPr>
              <a:t>其中，常数表达式必须对应</a:t>
            </a:r>
            <a:r>
              <a:rPr kumimoji="1" lang="en-US" altLang="zh-CN" sz="2400" b="1">
                <a:solidFill>
                  <a:srgbClr val="C00000"/>
                </a:solidFill>
                <a:latin typeface="楷体" panose="02010609060101010101" pitchFamily="49" charset="-122"/>
                <a:ea typeface="楷体" panose="02010609060101010101" pitchFamily="49" charset="-122"/>
              </a:rPr>
              <a:t>8</a:t>
            </a:r>
            <a:r>
              <a:rPr kumimoji="1" lang="zh-CN" altLang="en-US" sz="2400" b="1">
                <a:solidFill>
                  <a:srgbClr val="C00000"/>
                </a:solidFill>
                <a:latin typeface="楷体" panose="02010609060101010101" pitchFamily="49" charset="-122"/>
                <a:ea typeface="楷体" panose="02010609060101010101" pitchFamily="49" charset="-122"/>
              </a:rPr>
              <a:t>位位图</a:t>
            </a:r>
            <a:r>
              <a:rPr kumimoji="1" lang="zh-CN" altLang="en-US" sz="2400" b="1">
                <a:latin typeface="楷体" panose="02010609060101010101" pitchFamily="49" charset="-122"/>
                <a:ea typeface="楷体" panose="02010609060101010101" pitchFamily="49" charset="-122"/>
              </a:rPr>
              <a:t>，即必须是一个</a:t>
            </a:r>
            <a:r>
              <a:rPr kumimoji="1" lang="en-US" altLang="zh-CN" sz="2400" b="1">
                <a:solidFill>
                  <a:srgbClr val="0000FF"/>
                </a:solidFill>
                <a:latin typeface="楷体" panose="02010609060101010101" pitchFamily="49" charset="-122"/>
                <a:ea typeface="楷体" panose="02010609060101010101" pitchFamily="49" charset="-122"/>
              </a:rPr>
              <a:t>8</a:t>
            </a:r>
            <a:r>
              <a:rPr kumimoji="1" lang="zh-CN" altLang="en-US" sz="2400" b="1">
                <a:solidFill>
                  <a:srgbClr val="0000FF"/>
                </a:solidFill>
                <a:latin typeface="楷体" panose="02010609060101010101" pitchFamily="49" charset="-122"/>
                <a:ea typeface="楷体" panose="02010609060101010101" pitchFamily="49" charset="-122"/>
              </a:rPr>
              <a:t>位的常数</a:t>
            </a:r>
            <a:r>
              <a:rPr kumimoji="1" lang="zh-CN" altLang="en-US" sz="2400" b="1">
                <a:latin typeface="楷体" panose="02010609060101010101" pitchFamily="49" charset="-122"/>
                <a:ea typeface="楷体" panose="02010609060101010101" pitchFamily="49" charset="-122"/>
              </a:rPr>
              <a:t>通过</a:t>
            </a:r>
            <a:r>
              <a:rPr kumimoji="1" lang="zh-CN" altLang="en-US" sz="2400" b="1">
                <a:solidFill>
                  <a:srgbClr val="C00000"/>
                </a:solidFill>
                <a:latin typeface="楷体" panose="02010609060101010101" pitchFamily="49" charset="-122"/>
                <a:ea typeface="楷体" panose="02010609060101010101" pitchFamily="49" charset="-122"/>
              </a:rPr>
              <a:t>循环右移</a:t>
            </a:r>
            <a:r>
              <a:rPr kumimoji="1" lang="zh-CN" altLang="en-US" sz="2400" b="1">
                <a:solidFill>
                  <a:srgbClr val="0000FF"/>
                </a:solidFill>
                <a:latin typeface="楷体" panose="02010609060101010101" pitchFamily="49" charset="-122"/>
                <a:ea typeface="楷体" panose="02010609060101010101" pitchFamily="49" charset="-122"/>
              </a:rPr>
              <a:t>偶数位</a:t>
            </a:r>
            <a:r>
              <a:rPr kumimoji="1" lang="zh-CN" altLang="en-US" sz="2400" b="1">
                <a:latin typeface="楷体" panose="02010609060101010101" pitchFamily="49" charset="-122"/>
                <a:ea typeface="楷体" panose="02010609060101010101" pitchFamily="49" charset="-122"/>
              </a:rPr>
              <a:t>可以得到的数。</a:t>
            </a:r>
          </a:p>
        </p:txBody>
      </p:sp>
      <p:sp>
        <p:nvSpPr>
          <p:cNvPr id="11" name="Rectangle 5">
            <a:extLst>
              <a:ext uri="{FF2B5EF4-FFF2-40B4-BE49-F238E27FC236}">
                <a16:creationId xmlns:a16="http://schemas.microsoft.com/office/drawing/2014/main" id="{C9D20D21-AA24-4C1E-AD19-1CF633CF99D1}"/>
              </a:ext>
            </a:extLst>
          </p:cNvPr>
          <p:cNvSpPr>
            <a:spLocks noChangeArrowheads="1"/>
          </p:cNvSpPr>
          <p:nvPr/>
        </p:nvSpPr>
        <p:spPr bwMode="auto">
          <a:xfrm>
            <a:off x="5257800" y="4149725"/>
            <a:ext cx="1905000" cy="381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循环右移</a:t>
            </a:r>
            <a:r>
              <a:rPr lang="en-US" altLang="zh-CN" sz="2000">
                <a:latin typeface="Times New Roman" panose="02020603050405020304" pitchFamily="18" charset="0"/>
                <a:ea typeface="华文新魏" panose="02010800040101010101" pitchFamily="2" charset="-122"/>
              </a:rPr>
              <a:t>10</a:t>
            </a:r>
            <a:r>
              <a:rPr lang="zh-CN" altLang="en-US" sz="2000">
                <a:latin typeface="Times New Roman" panose="02020603050405020304" pitchFamily="18" charset="0"/>
                <a:ea typeface="华文新魏" panose="02010800040101010101" pitchFamily="2" charset="-122"/>
              </a:rPr>
              <a:t>位</a:t>
            </a:r>
          </a:p>
        </p:txBody>
      </p:sp>
      <p:grpSp>
        <p:nvGrpSpPr>
          <p:cNvPr id="12" name="Group 6">
            <a:extLst>
              <a:ext uri="{FF2B5EF4-FFF2-40B4-BE49-F238E27FC236}">
                <a16:creationId xmlns:a16="http://schemas.microsoft.com/office/drawing/2014/main" id="{244F193B-1589-4D05-B693-B6D5A91B6BFB}"/>
              </a:ext>
            </a:extLst>
          </p:cNvPr>
          <p:cNvGrpSpPr>
            <a:grpSpLocks/>
          </p:cNvGrpSpPr>
          <p:nvPr/>
        </p:nvGrpSpPr>
        <p:grpSpPr bwMode="auto">
          <a:xfrm>
            <a:off x="8001000" y="4683125"/>
            <a:ext cx="1828800" cy="533400"/>
            <a:chOff x="4080" y="3072"/>
            <a:chExt cx="1152" cy="336"/>
          </a:xfrm>
        </p:grpSpPr>
        <p:sp>
          <p:nvSpPr>
            <p:cNvPr id="14418" name="Rectangle 7">
              <a:extLst>
                <a:ext uri="{FF2B5EF4-FFF2-40B4-BE49-F238E27FC236}">
                  <a16:creationId xmlns:a16="http://schemas.microsoft.com/office/drawing/2014/main" id="{BED9542A-76FC-4A94-B3F3-1DED6EFBC7BA}"/>
                </a:ext>
              </a:extLst>
            </p:cNvPr>
            <p:cNvSpPr>
              <a:spLocks noChangeArrowheads="1"/>
            </p:cNvSpPr>
            <p:nvPr/>
          </p:nvSpPr>
          <p:spPr bwMode="auto">
            <a:xfrm>
              <a:off x="4080" y="3264"/>
              <a:ext cx="1152" cy="14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0x12</a:t>
              </a:r>
            </a:p>
          </p:txBody>
        </p:sp>
        <p:sp>
          <p:nvSpPr>
            <p:cNvPr id="14419" name="Rectangle 8">
              <a:extLst>
                <a:ext uri="{FF2B5EF4-FFF2-40B4-BE49-F238E27FC236}">
                  <a16:creationId xmlns:a16="http://schemas.microsoft.com/office/drawing/2014/main" id="{D3CB2B88-14CE-4AE2-975C-1D5DE805D7EF}"/>
                </a:ext>
              </a:extLst>
            </p:cNvPr>
            <p:cNvSpPr>
              <a:spLocks noChangeArrowheads="1"/>
            </p:cNvSpPr>
            <p:nvPr/>
          </p:nvSpPr>
          <p:spPr bwMode="auto">
            <a:xfrm>
              <a:off x="4080" y="3072"/>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20" name="Rectangle 9">
              <a:extLst>
                <a:ext uri="{FF2B5EF4-FFF2-40B4-BE49-F238E27FC236}">
                  <a16:creationId xmlns:a16="http://schemas.microsoft.com/office/drawing/2014/main" id="{A4DB272C-1699-4C8F-A67B-53EDADA5C56B}"/>
                </a:ext>
              </a:extLst>
            </p:cNvPr>
            <p:cNvSpPr>
              <a:spLocks noChangeArrowheads="1"/>
            </p:cNvSpPr>
            <p:nvPr/>
          </p:nvSpPr>
          <p:spPr bwMode="auto">
            <a:xfrm>
              <a:off x="4224" y="3072"/>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21" name="Rectangle 10">
              <a:extLst>
                <a:ext uri="{FF2B5EF4-FFF2-40B4-BE49-F238E27FC236}">
                  <a16:creationId xmlns:a16="http://schemas.microsoft.com/office/drawing/2014/main" id="{C15D514C-AFCF-46A6-90AF-1F106B45EC0F}"/>
                </a:ext>
              </a:extLst>
            </p:cNvPr>
            <p:cNvSpPr>
              <a:spLocks noChangeArrowheads="1"/>
            </p:cNvSpPr>
            <p:nvPr/>
          </p:nvSpPr>
          <p:spPr bwMode="auto">
            <a:xfrm>
              <a:off x="4368" y="3072"/>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22" name="Rectangle 11">
              <a:extLst>
                <a:ext uri="{FF2B5EF4-FFF2-40B4-BE49-F238E27FC236}">
                  <a16:creationId xmlns:a16="http://schemas.microsoft.com/office/drawing/2014/main" id="{6055AFAA-A924-465F-99FE-14D34098E163}"/>
                </a:ext>
              </a:extLst>
            </p:cNvPr>
            <p:cNvSpPr>
              <a:spLocks noChangeArrowheads="1"/>
            </p:cNvSpPr>
            <p:nvPr/>
          </p:nvSpPr>
          <p:spPr bwMode="auto">
            <a:xfrm>
              <a:off x="4512" y="3072"/>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1</a:t>
              </a:r>
            </a:p>
          </p:txBody>
        </p:sp>
        <p:sp>
          <p:nvSpPr>
            <p:cNvPr id="14423" name="Rectangle 12">
              <a:extLst>
                <a:ext uri="{FF2B5EF4-FFF2-40B4-BE49-F238E27FC236}">
                  <a16:creationId xmlns:a16="http://schemas.microsoft.com/office/drawing/2014/main" id="{A78C29F4-46C1-4928-9A79-7547620E0C24}"/>
                </a:ext>
              </a:extLst>
            </p:cNvPr>
            <p:cNvSpPr>
              <a:spLocks noChangeArrowheads="1"/>
            </p:cNvSpPr>
            <p:nvPr/>
          </p:nvSpPr>
          <p:spPr bwMode="auto">
            <a:xfrm>
              <a:off x="4656" y="3072"/>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24" name="Rectangle 13">
              <a:extLst>
                <a:ext uri="{FF2B5EF4-FFF2-40B4-BE49-F238E27FC236}">
                  <a16:creationId xmlns:a16="http://schemas.microsoft.com/office/drawing/2014/main" id="{CAE10E3D-D837-445D-BA44-EA187C818E59}"/>
                </a:ext>
              </a:extLst>
            </p:cNvPr>
            <p:cNvSpPr>
              <a:spLocks noChangeArrowheads="1"/>
            </p:cNvSpPr>
            <p:nvPr/>
          </p:nvSpPr>
          <p:spPr bwMode="auto">
            <a:xfrm>
              <a:off x="4800" y="3072"/>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25" name="Rectangle 14">
              <a:extLst>
                <a:ext uri="{FF2B5EF4-FFF2-40B4-BE49-F238E27FC236}">
                  <a16:creationId xmlns:a16="http://schemas.microsoft.com/office/drawing/2014/main" id="{755A7F3C-30E9-4AFE-8646-241881F632EA}"/>
                </a:ext>
              </a:extLst>
            </p:cNvPr>
            <p:cNvSpPr>
              <a:spLocks noChangeArrowheads="1"/>
            </p:cNvSpPr>
            <p:nvPr/>
          </p:nvSpPr>
          <p:spPr bwMode="auto">
            <a:xfrm>
              <a:off x="4944" y="3072"/>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1</a:t>
              </a:r>
            </a:p>
          </p:txBody>
        </p:sp>
        <p:sp>
          <p:nvSpPr>
            <p:cNvPr id="14426" name="Rectangle 15">
              <a:extLst>
                <a:ext uri="{FF2B5EF4-FFF2-40B4-BE49-F238E27FC236}">
                  <a16:creationId xmlns:a16="http://schemas.microsoft.com/office/drawing/2014/main" id="{EEBBBB4C-3C1B-49C9-9CE0-1C64D41B0A4C}"/>
                </a:ext>
              </a:extLst>
            </p:cNvPr>
            <p:cNvSpPr>
              <a:spLocks noChangeArrowheads="1"/>
            </p:cNvSpPr>
            <p:nvPr/>
          </p:nvSpPr>
          <p:spPr bwMode="auto">
            <a:xfrm>
              <a:off x="5088" y="3072"/>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grpSp>
      <p:grpSp>
        <p:nvGrpSpPr>
          <p:cNvPr id="22" name="Group 16">
            <a:extLst>
              <a:ext uri="{FF2B5EF4-FFF2-40B4-BE49-F238E27FC236}">
                <a16:creationId xmlns:a16="http://schemas.microsoft.com/office/drawing/2014/main" id="{112B0DF4-B7F2-49EA-B262-03BF03E1EF24}"/>
              </a:ext>
            </a:extLst>
          </p:cNvPr>
          <p:cNvGrpSpPr>
            <a:grpSpLocks/>
          </p:cNvGrpSpPr>
          <p:nvPr/>
        </p:nvGrpSpPr>
        <p:grpSpPr bwMode="auto">
          <a:xfrm>
            <a:off x="2514600" y="4683125"/>
            <a:ext cx="5486400" cy="533400"/>
            <a:chOff x="624" y="3072"/>
            <a:chExt cx="3456" cy="336"/>
          </a:xfrm>
        </p:grpSpPr>
        <p:sp>
          <p:nvSpPr>
            <p:cNvPr id="14391" name="Rectangle 17">
              <a:extLst>
                <a:ext uri="{FF2B5EF4-FFF2-40B4-BE49-F238E27FC236}">
                  <a16:creationId xmlns:a16="http://schemas.microsoft.com/office/drawing/2014/main" id="{66A84977-B66C-46EA-8286-B9ADB0A52824}"/>
                </a:ext>
              </a:extLst>
            </p:cNvPr>
            <p:cNvSpPr>
              <a:spLocks noChangeArrowheads="1"/>
            </p:cNvSpPr>
            <p:nvPr/>
          </p:nvSpPr>
          <p:spPr bwMode="auto">
            <a:xfrm>
              <a:off x="2928" y="3264"/>
              <a:ext cx="1152" cy="144"/>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0x00</a:t>
              </a:r>
            </a:p>
          </p:txBody>
        </p:sp>
        <p:sp>
          <p:nvSpPr>
            <p:cNvPr id="14392" name="Rectangle 18">
              <a:extLst>
                <a:ext uri="{FF2B5EF4-FFF2-40B4-BE49-F238E27FC236}">
                  <a16:creationId xmlns:a16="http://schemas.microsoft.com/office/drawing/2014/main" id="{1C9B2E37-180F-4F27-B880-ADF78976DBC7}"/>
                </a:ext>
              </a:extLst>
            </p:cNvPr>
            <p:cNvSpPr>
              <a:spLocks noChangeArrowheads="1"/>
            </p:cNvSpPr>
            <p:nvPr/>
          </p:nvSpPr>
          <p:spPr bwMode="auto">
            <a:xfrm>
              <a:off x="2928"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93" name="Rectangle 19">
              <a:extLst>
                <a:ext uri="{FF2B5EF4-FFF2-40B4-BE49-F238E27FC236}">
                  <a16:creationId xmlns:a16="http://schemas.microsoft.com/office/drawing/2014/main" id="{30B7D1D6-B036-4C4C-AE77-974FB2FF2743}"/>
                </a:ext>
              </a:extLst>
            </p:cNvPr>
            <p:cNvSpPr>
              <a:spLocks noChangeArrowheads="1"/>
            </p:cNvSpPr>
            <p:nvPr/>
          </p:nvSpPr>
          <p:spPr bwMode="auto">
            <a:xfrm>
              <a:off x="3072"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94" name="Rectangle 20">
              <a:extLst>
                <a:ext uri="{FF2B5EF4-FFF2-40B4-BE49-F238E27FC236}">
                  <a16:creationId xmlns:a16="http://schemas.microsoft.com/office/drawing/2014/main" id="{EFCFECBC-9DA6-4BB1-B5EA-7652F9F222E9}"/>
                </a:ext>
              </a:extLst>
            </p:cNvPr>
            <p:cNvSpPr>
              <a:spLocks noChangeArrowheads="1"/>
            </p:cNvSpPr>
            <p:nvPr/>
          </p:nvSpPr>
          <p:spPr bwMode="auto">
            <a:xfrm>
              <a:off x="3216"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95" name="Rectangle 21">
              <a:extLst>
                <a:ext uri="{FF2B5EF4-FFF2-40B4-BE49-F238E27FC236}">
                  <a16:creationId xmlns:a16="http://schemas.microsoft.com/office/drawing/2014/main" id="{D486AC56-462D-446C-8E78-FB55EB03BD85}"/>
                </a:ext>
              </a:extLst>
            </p:cNvPr>
            <p:cNvSpPr>
              <a:spLocks noChangeArrowheads="1"/>
            </p:cNvSpPr>
            <p:nvPr/>
          </p:nvSpPr>
          <p:spPr bwMode="auto">
            <a:xfrm>
              <a:off x="3360"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96" name="Rectangle 22">
              <a:extLst>
                <a:ext uri="{FF2B5EF4-FFF2-40B4-BE49-F238E27FC236}">
                  <a16:creationId xmlns:a16="http://schemas.microsoft.com/office/drawing/2014/main" id="{135E362E-47CF-4E8D-A7EF-88FF777775F2}"/>
                </a:ext>
              </a:extLst>
            </p:cNvPr>
            <p:cNvSpPr>
              <a:spLocks noChangeArrowheads="1"/>
            </p:cNvSpPr>
            <p:nvPr/>
          </p:nvSpPr>
          <p:spPr bwMode="auto">
            <a:xfrm>
              <a:off x="3504"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97" name="Rectangle 23">
              <a:extLst>
                <a:ext uri="{FF2B5EF4-FFF2-40B4-BE49-F238E27FC236}">
                  <a16:creationId xmlns:a16="http://schemas.microsoft.com/office/drawing/2014/main" id="{EBF9054C-AE98-48AA-87A1-64E1E4E02575}"/>
                </a:ext>
              </a:extLst>
            </p:cNvPr>
            <p:cNvSpPr>
              <a:spLocks noChangeArrowheads="1"/>
            </p:cNvSpPr>
            <p:nvPr/>
          </p:nvSpPr>
          <p:spPr bwMode="auto">
            <a:xfrm>
              <a:off x="3648"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98" name="Rectangle 24">
              <a:extLst>
                <a:ext uri="{FF2B5EF4-FFF2-40B4-BE49-F238E27FC236}">
                  <a16:creationId xmlns:a16="http://schemas.microsoft.com/office/drawing/2014/main" id="{6D8C348A-DC3A-4829-B3A5-30350806E66E}"/>
                </a:ext>
              </a:extLst>
            </p:cNvPr>
            <p:cNvSpPr>
              <a:spLocks noChangeArrowheads="1"/>
            </p:cNvSpPr>
            <p:nvPr/>
          </p:nvSpPr>
          <p:spPr bwMode="auto">
            <a:xfrm>
              <a:off x="3792"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99" name="Rectangle 25">
              <a:extLst>
                <a:ext uri="{FF2B5EF4-FFF2-40B4-BE49-F238E27FC236}">
                  <a16:creationId xmlns:a16="http://schemas.microsoft.com/office/drawing/2014/main" id="{506F43E7-4D15-4DC8-A1EF-9B67F2E5AE55}"/>
                </a:ext>
              </a:extLst>
            </p:cNvPr>
            <p:cNvSpPr>
              <a:spLocks noChangeArrowheads="1"/>
            </p:cNvSpPr>
            <p:nvPr/>
          </p:nvSpPr>
          <p:spPr bwMode="auto">
            <a:xfrm>
              <a:off x="3936"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00" name="Rectangle 26">
              <a:extLst>
                <a:ext uri="{FF2B5EF4-FFF2-40B4-BE49-F238E27FC236}">
                  <a16:creationId xmlns:a16="http://schemas.microsoft.com/office/drawing/2014/main" id="{40C9B1BF-1B83-4288-AAEE-91416109FAB0}"/>
                </a:ext>
              </a:extLst>
            </p:cNvPr>
            <p:cNvSpPr>
              <a:spLocks noChangeArrowheads="1"/>
            </p:cNvSpPr>
            <p:nvPr/>
          </p:nvSpPr>
          <p:spPr bwMode="auto">
            <a:xfrm>
              <a:off x="1776" y="3264"/>
              <a:ext cx="1152" cy="144"/>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0x00</a:t>
              </a:r>
            </a:p>
          </p:txBody>
        </p:sp>
        <p:sp>
          <p:nvSpPr>
            <p:cNvPr id="14401" name="Rectangle 27">
              <a:extLst>
                <a:ext uri="{FF2B5EF4-FFF2-40B4-BE49-F238E27FC236}">
                  <a16:creationId xmlns:a16="http://schemas.microsoft.com/office/drawing/2014/main" id="{D4A0C5F0-18D4-41C5-AADC-8A6FF62B1910}"/>
                </a:ext>
              </a:extLst>
            </p:cNvPr>
            <p:cNvSpPr>
              <a:spLocks noChangeArrowheads="1"/>
            </p:cNvSpPr>
            <p:nvPr/>
          </p:nvSpPr>
          <p:spPr bwMode="auto">
            <a:xfrm>
              <a:off x="1776"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02" name="Rectangle 28">
              <a:extLst>
                <a:ext uri="{FF2B5EF4-FFF2-40B4-BE49-F238E27FC236}">
                  <a16:creationId xmlns:a16="http://schemas.microsoft.com/office/drawing/2014/main" id="{B92B8B87-1F26-48E0-81F9-488D2AAE1B00}"/>
                </a:ext>
              </a:extLst>
            </p:cNvPr>
            <p:cNvSpPr>
              <a:spLocks noChangeArrowheads="1"/>
            </p:cNvSpPr>
            <p:nvPr/>
          </p:nvSpPr>
          <p:spPr bwMode="auto">
            <a:xfrm>
              <a:off x="1920"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03" name="Rectangle 29">
              <a:extLst>
                <a:ext uri="{FF2B5EF4-FFF2-40B4-BE49-F238E27FC236}">
                  <a16:creationId xmlns:a16="http://schemas.microsoft.com/office/drawing/2014/main" id="{5A6EDF08-8DB7-4DF9-9CCB-104F67A6A6F8}"/>
                </a:ext>
              </a:extLst>
            </p:cNvPr>
            <p:cNvSpPr>
              <a:spLocks noChangeArrowheads="1"/>
            </p:cNvSpPr>
            <p:nvPr/>
          </p:nvSpPr>
          <p:spPr bwMode="auto">
            <a:xfrm>
              <a:off x="2064"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04" name="Rectangle 30">
              <a:extLst>
                <a:ext uri="{FF2B5EF4-FFF2-40B4-BE49-F238E27FC236}">
                  <a16:creationId xmlns:a16="http://schemas.microsoft.com/office/drawing/2014/main" id="{CE4E1F69-850E-44FA-8CF2-89CBB67B8698}"/>
                </a:ext>
              </a:extLst>
            </p:cNvPr>
            <p:cNvSpPr>
              <a:spLocks noChangeArrowheads="1"/>
            </p:cNvSpPr>
            <p:nvPr/>
          </p:nvSpPr>
          <p:spPr bwMode="auto">
            <a:xfrm>
              <a:off x="2208"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05" name="Rectangle 31">
              <a:extLst>
                <a:ext uri="{FF2B5EF4-FFF2-40B4-BE49-F238E27FC236}">
                  <a16:creationId xmlns:a16="http://schemas.microsoft.com/office/drawing/2014/main" id="{7A6EB0AD-97D1-49F1-94DC-24924F74B810}"/>
                </a:ext>
              </a:extLst>
            </p:cNvPr>
            <p:cNvSpPr>
              <a:spLocks noChangeArrowheads="1"/>
            </p:cNvSpPr>
            <p:nvPr/>
          </p:nvSpPr>
          <p:spPr bwMode="auto">
            <a:xfrm>
              <a:off x="2352"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06" name="Rectangle 32">
              <a:extLst>
                <a:ext uri="{FF2B5EF4-FFF2-40B4-BE49-F238E27FC236}">
                  <a16:creationId xmlns:a16="http://schemas.microsoft.com/office/drawing/2014/main" id="{7EFE37A0-C25A-4AB8-B36E-53C072356D51}"/>
                </a:ext>
              </a:extLst>
            </p:cNvPr>
            <p:cNvSpPr>
              <a:spLocks noChangeArrowheads="1"/>
            </p:cNvSpPr>
            <p:nvPr/>
          </p:nvSpPr>
          <p:spPr bwMode="auto">
            <a:xfrm>
              <a:off x="2496"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07" name="Rectangle 33">
              <a:extLst>
                <a:ext uri="{FF2B5EF4-FFF2-40B4-BE49-F238E27FC236}">
                  <a16:creationId xmlns:a16="http://schemas.microsoft.com/office/drawing/2014/main" id="{A0D516C9-4622-4F5C-8A6F-1A11160C6AF5}"/>
                </a:ext>
              </a:extLst>
            </p:cNvPr>
            <p:cNvSpPr>
              <a:spLocks noChangeArrowheads="1"/>
            </p:cNvSpPr>
            <p:nvPr/>
          </p:nvSpPr>
          <p:spPr bwMode="auto">
            <a:xfrm>
              <a:off x="2640"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08" name="Rectangle 34">
              <a:extLst>
                <a:ext uri="{FF2B5EF4-FFF2-40B4-BE49-F238E27FC236}">
                  <a16:creationId xmlns:a16="http://schemas.microsoft.com/office/drawing/2014/main" id="{349C5AD9-1B69-4EDC-AC92-9BBF7AEDF9C0}"/>
                </a:ext>
              </a:extLst>
            </p:cNvPr>
            <p:cNvSpPr>
              <a:spLocks noChangeArrowheads="1"/>
            </p:cNvSpPr>
            <p:nvPr/>
          </p:nvSpPr>
          <p:spPr bwMode="auto">
            <a:xfrm>
              <a:off x="2784"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09" name="Rectangle 35">
              <a:extLst>
                <a:ext uri="{FF2B5EF4-FFF2-40B4-BE49-F238E27FC236}">
                  <a16:creationId xmlns:a16="http://schemas.microsoft.com/office/drawing/2014/main" id="{5F3D138D-1D90-48DD-99C9-71C3B24AFA51}"/>
                </a:ext>
              </a:extLst>
            </p:cNvPr>
            <p:cNvSpPr>
              <a:spLocks noChangeArrowheads="1"/>
            </p:cNvSpPr>
            <p:nvPr/>
          </p:nvSpPr>
          <p:spPr bwMode="auto">
            <a:xfrm>
              <a:off x="624" y="3264"/>
              <a:ext cx="1152" cy="144"/>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0x00</a:t>
              </a:r>
            </a:p>
          </p:txBody>
        </p:sp>
        <p:sp>
          <p:nvSpPr>
            <p:cNvPr id="14410" name="Rectangle 36">
              <a:extLst>
                <a:ext uri="{FF2B5EF4-FFF2-40B4-BE49-F238E27FC236}">
                  <a16:creationId xmlns:a16="http://schemas.microsoft.com/office/drawing/2014/main" id="{1AA13C33-341A-4A36-8536-6A9EB534A6F4}"/>
                </a:ext>
              </a:extLst>
            </p:cNvPr>
            <p:cNvSpPr>
              <a:spLocks noChangeArrowheads="1"/>
            </p:cNvSpPr>
            <p:nvPr/>
          </p:nvSpPr>
          <p:spPr bwMode="auto">
            <a:xfrm>
              <a:off x="624"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11" name="Rectangle 37">
              <a:extLst>
                <a:ext uri="{FF2B5EF4-FFF2-40B4-BE49-F238E27FC236}">
                  <a16:creationId xmlns:a16="http://schemas.microsoft.com/office/drawing/2014/main" id="{5C5363B4-5083-4EB3-87F8-350C42E04778}"/>
                </a:ext>
              </a:extLst>
            </p:cNvPr>
            <p:cNvSpPr>
              <a:spLocks noChangeArrowheads="1"/>
            </p:cNvSpPr>
            <p:nvPr/>
          </p:nvSpPr>
          <p:spPr bwMode="auto">
            <a:xfrm>
              <a:off x="768"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12" name="Rectangle 38">
              <a:extLst>
                <a:ext uri="{FF2B5EF4-FFF2-40B4-BE49-F238E27FC236}">
                  <a16:creationId xmlns:a16="http://schemas.microsoft.com/office/drawing/2014/main" id="{32AB19DD-D03E-416A-A72C-CE6EA3A41AA0}"/>
                </a:ext>
              </a:extLst>
            </p:cNvPr>
            <p:cNvSpPr>
              <a:spLocks noChangeArrowheads="1"/>
            </p:cNvSpPr>
            <p:nvPr/>
          </p:nvSpPr>
          <p:spPr bwMode="auto">
            <a:xfrm>
              <a:off x="912"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13" name="Rectangle 39">
              <a:extLst>
                <a:ext uri="{FF2B5EF4-FFF2-40B4-BE49-F238E27FC236}">
                  <a16:creationId xmlns:a16="http://schemas.microsoft.com/office/drawing/2014/main" id="{BD4AF567-65CB-4D1F-98D6-2CE49513CDF7}"/>
                </a:ext>
              </a:extLst>
            </p:cNvPr>
            <p:cNvSpPr>
              <a:spLocks noChangeArrowheads="1"/>
            </p:cNvSpPr>
            <p:nvPr/>
          </p:nvSpPr>
          <p:spPr bwMode="auto">
            <a:xfrm>
              <a:off x="1056"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14" name="Rectangle 40">
              <a:extLst>
                <a:ext uri="{FF2B5EF4-FFF2-40B4-BE49-F238E27FC236}">
                  <a16:creationId xmlns:a16="http://schemas.microsoft.com/office/drawing/2014/main" id="{F749FC53-B51B-425A-92E3-14696709A419}"/>
                </a:ext>
              </a:extLst>
            </p:cNvPr>
            <p:cNvSpPr>
              <a:spLocks noChangeArrowheads="1"/>
            </p:cNvSpPr>
            <p:nvPr/>
          </p:nvSpPr>
          <p:spPr bwMode="auto">
            <a:xfrm>
              <a:off x="1200"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15" name="Rectangle 41">
              <a:extLst>
                <a:ext uri="{FF2B5EF4-FFF2-40B4-BE49-F238E27FC236}">
                  <a16:creationId xmlns:a16="http://schemas.microsoft.com/office/drawing/2014/main" id="{0A9A2406-BCF1-4A43-860D-E1D660D2DFC1}"/>
                </a:ext>
              </a:extLst>
            </p:cNvPr>
            <p:cNvSpPr>
              <a:spLocks noChangeArrowheads="1"/>
            </p:cNvSpPr>
            <p:nvPr/>
          </p:nvSpPr>
          <p:spPr bwMode="auto">
            <a:xfrm>
              <a:off x="1344"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16" name="Rectangle 42">
              <a:extLst>
                <a:ext uri="{FF2B5EF4-FFF2-40B4-BE49-F238E27FC236}">
                  <a16:creationId xmlns:a16="http://schemas.microsoft.com/office/drawing/2014/main" id="{9E869F48-792D-44FF-86B2-FC176F520756}"/>
                </a:ext>
              </a:extLst>
            </p:cNvPr>
            <p:cNvSpPr>
              <a:spLocks noChangeArrowheads="1"/>
            </p:cNvSpPr>
            <p:nvPr/>
          </p:nvSpPr>
          <p:spPr bwMode="auto">
            <a:xfrm>
              <a:off x="1488"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417" name="Rectangle 43">
              <a:extLst>
                <a:ext uri="{FF2B5EF4-FFF2-40B4-BE49-F238E27FC236}">
                  <a16:creationId xmlns:a16="http://schemas.microsoft.com/office/drawing/2014/main" id="{764145F9-A00F-4905-8AF6-CAB9D07EC6B9}"/>
                </a:ext>
              </a:extLst>
            </p:cNvPr>
            <p:cNvSpPr>
              <a:spLocks noChangeArrowheads="1"/>
            </p:cNvSpPr>
            <p:nvPr/>
          </p:nvSpPr>
          <p:spPr bwMode="auto">
            <a:xfrm>
              <a:off x="1632" y="3072"/>
              <a:ext cx="144" cy="192"/>
            </a:xfrm>
            <a:prstGeom prst="rect">
              <a:avLst/>
            </a:prstGeom>
            <a:solidFill>
              <a:srgbClr val="FFFF99">
                <a:alpha val="50195"/>
              </a:srgbClr>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grpSp>
      <p:grpSp>
        <p:nvGrpSpPr>
          <p:cNvPr id="50" name="Group 44">
            <a:extLst>
              <a:ext uri="{FF2B5EF4-FFF2-40B4-BE49-F238E27FC236}">
                <a16:creationId xmlns:a16="http://schemas.microsoft.com/office/drawing/2014/main" id="{D7535CD8-8DD7-4E88-AEBD-043D853DEC3E}"/>
              </a:ext>
            </a:extLst>
          </p:cNvPr>
          <p:cNvGrpSpPr>
            <a:grpSpLocks/>
          </p:cNvGrpSpPr>
          <p:nvPr/>
        </p:nvGrpSpPr>
        <p:grpSpPr bwMode="auto">
          <a:xfrm>
            <a:off x="2514600" y="5749925"/>
            <a:ext cx="7315200" cy="533400"/>
            <a:chOff x="624" y="3648"/>
            <a:chExt cx="4608" cy="336"/>
          </a:xfrm>
        </p:grpSpPr>
        <p:sp>
          <p:nvSpPr>
            <p:cNvPr id="14355" name="Rectangle 45">
              <a:extLst>
                <a:ext uri="{FF2B5EF4-FFF2-40B4-BE49-F238E27FC236}">
                  <a16:creationId xmlns:a16="http://schemas.microsoft.com/office/drawing/2014/main" id="{5C28A7A4-13E4-4BF8-9740-1C897550EA17}"/>
                </a:ext>
              </a:extLst>
            </p:cNvPr>
            <p:cNvSpPr>
              <a:spLocks noChangeArrowheads="1"/>
            </p:cNvSpPr>
            <p:nvPr/>
          </p:nvSpPr>
          <p:spPr bwMode="auto">
            <a:xfrm>
              <a:off x="4080" y="3840"/>
              <a:ext cx="1152" cy="14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0x00</a:t>
              </a:r>
            </a:p>
          </p:txBody>
        </p:sp>
        <p:sp>
          <p:nvSpPr>
            <p:cNvPr id="14356" name="Rectangle 46">
              <a:extLst>
                <a:ext uri="{FF2B5EF4-FFF2-40B4-BE49-F238E27FC236}">
                  <a16:creationId xmlns:a16="http://schemas.microsoft.com/office/drawing/2014/main" id="{CD1B48A6-B754-400D-94FC-DD9A4AE773D1}"/>
                </a:ext>
              </a:extLst>
            </p:cNvPr>
            <p:cNvSpPr>
              <a:spLocks noChangeArrowheads="1"/>
            </p:cNvSpPr>
            <p:nvPr/>
          </p:nvSpPr>
          <p:spPr bwMode="auto">
            <a:xfrm>
              <a:off x="4080"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57" name="Rectangle 47">
              <a:extLst>
                <a:ext uri="{FF2B5EF4-FFF2-40B4-BE49-F238E27FC236}">
                  <a16:creationId xmlns:a16="http://schemas.microsoft.com/office/drawing/2014/main" id="{B038221C-8386-4C87-BF92-B0098E911FB8}"/>
                </a:ext>
              </a:extLst>
            </p:cNvPr>
            <p:cNvSpPr>
              <a:spLocks noChangeArrowheads="1"/>
            </p:cNvSpPr>
            <p:nvPr/>
          </p:nvSpPr>
          <p:spPr bwMode="auto">
            <a:xfrm>
              <a:off x="4224"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58" name="Rectangle 48">
              <a:extLst>
                <a:ext uri="{FF2B5EF4-FFF2-40B4-BE49-F238E27FC236}">
                  <a16:creationId xmlns:a16="http://schemas.microsoft.com/office/drawing/2014/main" id="{E34026CD-4CCA-4D2D-B2FE-CD7A33C25DDB}"/>
                </a:ext>
              </a:extLst>
            </p:cNvPr>
            <p:cNvSpPr>
              <a:spLocks noChangeArrowheads="1"/>
            </p:cNvSpPr>
            <p:nvPr/>
          </p:nvSpPr>
          <p:spPr bwMode="auto">
            <a:xfrm>
              <a:off x="4368"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59" name="Rectangle 49">
              <a:extLst>
                <a:ext uri="{FF2B5EF4-FFF2-40B4-BE49-F238E27FC236}">
                  <a16:creationId xmlns:a16="http://schemas.microsoft.com/office/drawing/2014/main" id="{CF78495D-1EF8-474B-BF80-785505074C40}"/>
                </a:ext>
              </a:extLst>
            </p:cNvPr>
            <p:cNvSpPr>
              <a:spLocks noChangeArrowheads="1"/>
            </p:cNvSpPr>
            <p:nvPr/>
          </p:nvSpPr>
          <p:spPr bwMode="auto">
            <a:xfrm>
              <a:off x="4512"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60" name="Rectangle 50">
              <a:extLst>
                <a:ext uri="{FF2B5EF4-FFF2-40B4-BE49-F238E27FC236}">
                  <a16:creationId xmlns:a16="http://schemas.microsoft.com/office/drawing/2014/main" id="{6BBAC01A-1E7D-4623-A841-298164F3EA87}"/>
                </a:ext>
              </a:extLst>
            </p:cNvPr>
            <p:cNvSpPr>
              <a:spLocks noChangeArrowheads="1"/>
            </p:cNvSpPr>
            <p:nvPr/>
          </p:nvSpPr>
          <p:spPr bwMode="auto">
            <a:xfrm>
              <a:off x="4656"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61" name="Rectangle 51">
              <a:extLst>
                <a:ext uri="{FF2B5EF4-FFF2-40B4-BE49-F238E27FC236}">
                  <a16:creationId xmlns:a16="http://schemas.microsoft.com/office/drawing/2014/main" id="{96BC44AD-0002-4FDC-92F0-119BF138D649}"/>
                </a:ext>
              </a:extLst>
            </p:cNvPr>
            <p:cNvSpPr>
              <a:spLocks noChangeArrowheads="1"/>
            </p:cNvSpPr>
            <p:nvPr/>
          </p:nvSpPr>
          <p:spPr bwMode="auto">
            <a:xfrm>
              <a:off x="4800"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62" name="Rectangle 52">
              <a:extLst>
                <a:ext uri="{FF2B5EF4-FFF2-40B4-BE49-F238E27FC236}">
                  <a16:creationId xmlns:a16="http://schemas.microsoft.com/office/drawing/2014/main" id="{5CFF8186-9D11-457D-A903-188953815596}"/>
                </a:ext>
              </a:extLst>
            </p:cNvPr>
            <p:cNvSpPr>
              <a:spLocks noChangeArrowheads="1"/>
            </p:cNvSpPr>
            <p:nvPr/>
          </p:nvSpPr>
          <p:spPr bwMode="auto">
            <a:xfrm>
              <a:off x="4944"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63" name="Rectangle 53">
              <a:extLst>
                <a:ext uri="{FF2B5EF4-FFF2-40B4-BE49-F238E27FC236}">
                  <a16:creationId xmlns:a16="http://schemas.microsoft.com/office/drawing/2014/main" id="{033987F0-73DC-4573-A791-C82321F18BB0}"/>
                </a:ext>
              </a:extLst>
            </p:cNvPr>
            <p:cNvSpPr>
              <a:spLocks noChangeArrowheads="1"/>
            </p:cNvSpPr>
            <p:nvPr/>
          </p:nvSpPr>
          <p:spPr bwMode="auto">
            <a:xfrm>
              <a:off x="5088"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64" name="Rectangle 54">
              <a:extLst>
                <a:ext uri="{FF2B5EF4-FFF2-40B4-BE49-F238E27FC236}">
                  <a16:creationId xmlns:a16="http://schemas.microsoft.com/office/drawing/2014/main" id="{F9AB4B2B-3AB0-46F0-9275-CCD8923E8082}"/>
                </a:ext>
              </a:extLst>
            </p:cNvPr>
            <p:cNvSpPr>
              <a:spLocks noChangeArrowheads="1"/>
            </p:cNvSpPr>
            <p:nvPr/>
          </p:nvSpPr>
          <p:spPr bwMode="auto">
            <a:xfrm>
              <a:off x="2928" y="3840"/>
              <a:ext cx="1152" cy="14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0x00</a:t>
              </a:r>
            </a:p>
          </p:txBody>
        </p:sp>
        <p:sp>
          <p:nvSpPr>
            <p:cNvPr id="14365" name="Rectangle 55">
              <a:extLst>
                <a:ext uri="{FF2B5EF4-FFF2-40B4-BE49-F238E27FC236}">
                  <a16:creationId xmlns:a16="http://schemas.microsoft.com/office/drawing/2014/main" id="{50EC8BA6-BC77-4047-8907-363776C28E2B}"/>
                </a:ext>
              </a:extLst>
            </p:cNvPr>
            <p:cNvSpPr>
              <a:spLocks noChangeArrowheads="1"/>
            </p:cNvSpPr>
            <p:nvPr/>
          </p:nvSpPr>
          <p:spPr bwMode="auto">
            <a:xfrm>
              <a:off x="2928"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66" name="Rectangle 56">
              <a:extLst>
                <a:ext uri="{FF2B5EF4-FFF2-40B4-BE49-F238E27FC236}">
                  <a16:creationId xmlns:a16="http://schemas.microsoft.com/office/drawing/2014/main" id="{78D6C701-B3DA-494C-B0FE-AF56CD21CABF}"/>
                </a:ext>
              </a:extLst>
            </p:cNvPr>
            <p:cNvSpPr>
              <a:spLocks noChangeArrowheads="1"/>
            </p:cNvSpPr>
            <p:nvPr/>
          </p:nvSpPr>
          <p:spPr bwMode="auto">
            <a:xfrm>
              <a:off x="3072"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67" name="Rectangle 57">
              <a:extLst>
                <a:ext uri="{FF2B5EF4-FFF2-40B4-BE49-F238E27FC236}">
                  <a16:creationId xmlns:a16="http://schemas.microsoft.com/office/drawing/2014/main" id="{B9A6ECB7-44C0-4E58-9981-64342483D851}"/>
                </a:ext>
              </a:extLst>
            </p:cNvPr>
            <p:cNvSpPr>
              <a:spLocks noChangeArrowheads="1"/>
            </p:cNvSpPr>
            <p:nvPr/>
          </p:nvSpPr>
          <p:spPr bwMode="auto">
            <a:xfrm>
              <a:off x="3216"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68" name="Rectangle 58">
              <a:extLst>
                <a:ext uri="{FF2B5EF4-FFF2-40B4-BE49-F238E27FC236}">
                  <a16:creationId xmlns:a16="http://schemas.microsoft.com/office/drawing/2014/main" id="{14EC7D69-8EDC-4386-A311-C9E1B16EDCF2}"/>
                </a:ext>
              </a:extLst>
            </p:cNvPr>
            <p:cNvSpPr>
              <a:spLocks noChangeArrowheads="1"/>
            </p:cNvSpPr>
            <p:nvPr/>
          </p:nvSpPr>
          <p:spPr bwMode="auto">
            <a:xfrm>
              <a:off x="3360"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69" name="Rectangle 59">
              <a:extLst>
                <a:ext uri="{FF2B5EF4-FFF2-40B4-BE49-F238E27FC236}">
                  <a16:creationId xmlns:a16="http://schemas.microsoft.com/office/drawing/2014/main" id="{C69EA370-ACB9-4FBB-AA3F-C8B346A4410B}"/>
                </a:ext>
              </a:extLst>
            </p:cNvPr>
            <p:cNvSpPr>
              <a:spLocks noChangeArrowheads="1"/>
            </p:cNvSpPr>
            <p:nvPr/>
          </p:nvSpPr>
          <p:spPr bwMode="auto">
            <a:xfrm>
              <a:off x="3504"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70" name="Rectangle 60">
              <a:extLst>
                <a:ext uri="{FF2B5EF4-FFF2-40B4-BE49-F238E27FC236}">
                  <a16:creationId xmlns:a16="http://schemas.microsoft.com/office/drawing/2014/main" id="{7F52B682-CCFD-47BA-AB15-266BE7E9A14E}"/>
                </a:ext>
              </a:extLst>
            </p:cNvPr>
            <p:cNvSpPr>
              <a:spLocks noChangeArrowheads="1"/>
            </p:cNvSpPr>
            <p:nvPr/>
          </p:nvSpPr>
          <p:spPr bwMode="auto">
            <a:xfrm>
              <a:off x="3648"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71" name="Rectangle 61">
              <a:extLst>
                <a:ext uri="{FF2B5EF4-FFF2-40B4-BE49-F238E27FC236}">
                  <a16:creationId xmlns:a16="http://schemas.microsoft.com/office/drawing/2014/main" id="{252A2890-CEAA-47E0-9453-DC06B0EFA39D}"/>
                </a:ext>
              </a:extLst>
            </p:cNvPr>
            <p:cNvSpPr>
              <a:spLocks noChangeArrowheads="1"/>
            </p:cNvSpPr>
            <p:nvPr/>
          </p:nvSpPr>
          <p:spPr bwMode="auto">
            <a:xfrm>
              <a:off x="3792"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72" name="Rectangle 62">
              <a:extLst>
                <a:ext uri="{FF2B5EF4-FFF2-40B4-BE49-F238E27FC236}">
                  <a16:creationId xmlns:a16="http://schemas.microsoft.com/office/drawing/2014/main" id="{C16BFBE4-F1F2-4B52-92AA-BAD42B7F0727}"/>
                </a:ext>
              </a:extLst>
            </p:cNvPr>
            <p:cNvSpPr>
              <a:spLocks noChangeArrowheads="1"/>
            </p:cNvSpPr>
            <p:nvPr/>
          </p:nvSpPr>
          <p:spPr bwMode="auto">
            <a:xfrm>
              <a:off x="3936"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73" name="Rectangle 63">
              <a:extLst>
                <a:ext uri="{FF2B5EF4-FFF2-40B4-BE49-F238E27FC236}">
                  <a16:creationId xmlns:a16="http://schemas.microsoft.com/office/drawing/2014/main" id="{5C27CD33-CABF-462C-89CC-20748EDB3B8B}"/>
                </a:ext>
              </a:extLst>
            </p:cNvPr>
            <p:cNvSpPr>
              <a:spLocks noChangeArrowheads="1"/>
            </p:cNvSpPr>
            <p:nvPr/>
          </p:nvSpPr>
          <p:spPr bwMode="auto">
            <a:xfrm>
              <a:off x="1776" y="3840"/>
              <a:ext cx="1152" cy="144"/>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0x80</a:t>
              </a:r>
            </a:p>
          </p:txBody>
        </p:sp>
        <p:sp>
          <p:nvSpPr>
            <p:cNvPr id="14374" name="Rectangle 64">
              <a:extLst>
                <a:ext uri="{FF2B5EF4-FFF2-40B4-BE49-F238E27FC236}">
                  <a16:creationId xmlns:a16="http://schemas.microsoft.com/office/drawing/2014/main" id="{C7380FB8-6DC4-4193-9D25-E4230E5A1074}"/>
                </a:ext>
              </a:extLst>
            </p:cNvPr>
            <p:cNvSpPr>
              <a:spLocks noChangeArrowheads="1"/>
            </p:cNvSpPr>
            <p:nvPr/>
          </p:nvSpPr>
          <p:spPr bwMode="auto">
            <a:xfrm>
              <a:off x="1776" y="3648"/>
              <a:ext cx="144" cy="192"/>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1</a:t>
              </a:r>
            </a:p>
          </p:txBody>
        </p:sp>
        <p:sp>
          <p:nvSpPr>
            <p:cNvPr id="14375" name="Rectangle 65">
              <a:extLst>
                <a:ext uri="{FF2B5EF4-FFF2-40B4-BE49-F238E27FC236}">
                  <a16:creationId xmlns:a16="http://schemas.microsoft.com/office/drawing/2014/main" id="{B7CA75AD-387F-49DD-8B53-2402B21FCBAE}"/>
                </a:ext>
              </a:extLst>
            </p:cNvPr>
            <p:cNvSpPr>
              <a:spLocks noChangeArrowheads="1"/>
            </p:cNvSpPr>
            <p:nvPr/>
          </p:nvSpPr>
          <p:spPr bwMode="auto">
            <a:xfrm>
              <a:off x="1920"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76" name="Rectangle 66">
              <a:extLst>
                <a:ext uri="{FF2B5EF4-FFF2-40B4-BE49-F238E27FC236}">
                  <a16:creationId xmlns:a16="http://schemas.microsoft.com/office/drawing/2014/main" id="{93EB4FD4-06D0-4406-8D2D-5A32330D4EB0}"/>
                </a:ext>
              </a:extLst>
            </p:cNvPr>
            <p:cNvSpPr>
              <a:spLocks noChangeArrowheads="1"/>
            </p:cNvSpPr>
            <p:nvPr/>
          </p:nvSpPr>
          <p:spPr bwMode="auto">
            <a:xfrm>
              <a:off x="2064"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77" name="Rectangle 67">
              <a:extLst>
                <a:ext uri="{FF2B5EF4-FFF2-40B4-BE49-F238E27FC236}">
                  <a16:creationId xmlns:a16="http://schemas.microsoft.com/office/drawing/2014/main" id="{5FB67587-A4B1-4B71-BF7A-101276243EFE}"/>
                </a:ext>
              </a:extLst>
            </p:cNvPr>
            <p:cNvSpPr>
              <a:spLocks noChangeArrowheads="1"/>
            </p:cNvSpPr>
            <p:nvPr/>
          </p:nvSpPr>
          <p:spPr bwMode="auto">
            <a:xfrm>
              <a:off x="2208"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78" name="Rectangle 68">
              <a:extLst>
                <a:ext uri="{FF2B5EF4-FFF2-40B4-BE49-F238E27FC236}">
                  <a16:creationId xmlns:a16="http://schemas.microsoft.com/office/drawing/2014/main" id="{C53DADCB-A524-48BA-8C60-3623E560FDB5}"/>
                </a:ext>
              </a:extLst>
            </p:cNvPr>
            <p:cNvSpPr>
              <a:spLocks noChangeArrowheads="1"/>
            </p:cNvSpPr>
            <p:nvPr/>
          </p:nvSpPr>
          <p:spPr bwMode="auto">
            <a:xfrm>
              <a:off x="2352"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79" name="Rectangle 69">
              <a:extLst>
                <a:ext uri="{FF2B5EF4-FFF2-40B4-BE49-F238E27FC236}">
                  <a16:creationId xmlns:a16="http://schemas.microsoft.com/office/drawing/2014/main" id="{8F1680EB-8350-4616-8EE4-FCC42DF8F524}"/>
                </a:ext>
              </a:extLst>
            </p:cNvPr>
            <p:cNvSpPr>
              <a:spLocks noChangeArrowheads="1"/>
            </p:cNvSpPr>
            <p:nvPr/>
          </p:nvSpPr>
          <p:spPr bwMode="auto">
            <a:xfrm>
              <a:off x="2496"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80" name="Rectangle 70">
              <a:extLst>
                <a:ext uri="{FF2B5EF4-FFF2-40B4-BE49-F238E27FC236}">
                  <a16:creationId xmlns:a16="http://schemas.microsoft.com/office/drawing/2014/main" id="{DFC06A01-3B70-46B3-9C24-81B31CF2B411}"/>
                </a:ext>
              </a:extLst>
            </p:cNvPr>
            <p:cNvSpPr>
              <a:spLocks noChangeArrowheads="1"/>
            </p:cNvSpPr>
            <p:nvPr/>
          </p:nvSpPr>
          <p:spPr bwMode="auto">
            <a:xfrm>
              <a:off x="2640"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81" name="Rectangle 71">
              <a:extLst>
                <a:ext uri="{FF2B5EF4-FFF2-40B4-BE49-F238E27FC236}">
                  <a16:creationId xmlns:a16="http://schemas.microsoft.com/office/drawing/2014/main" id="{FF9B4D50-7135-4896-853F-847EFA1338A0}"/>
                </a:ext>
              </a:extLst>
            </p:cNvPr>
            <p:cNvSpPr>
              <a:spLocks noChangeArrowheads="1"/>
            </p:cNvSpPr>
            <p:nvPr/>
          </p:nvSpPr>
          <p:spPr bwMode="auto">
            <a:xfrm>
              <a:off x="2784"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82" name="Rectangle 72">
              <a:extLst>
                <a:ext uri="{FF2B5EF4-FFF2-40B4-BE49-F238E27FC236}">
                  <a16:creationId xmlns:a16="http://schemas.microsoft.com/office/drawing/2014/main" id="{F6CFDEF9-EE4D-4C35-A815-DB091C736592}"/>
                </a:ext>
              </a:extLst>
            </p:cNvPr>
            <p:cNvSpPr>
              <a:spLocks noChangeArrowheads="1"/>
            </p:cNvSpPr>
            <p:nvPr/>
          </p:nvSpPr>
          <p:spPr bwMode="auto">
            <a:xfrm>
              <a:off x="624" y="3840"/>
              <a:ext cx="1152" cy="144"/>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0x04</a:t>
              </a:r>
            </a:p>
          </p:txBody>
        </p:sp>
        <p:sp>
          <p:nvSpPr>
            <p:cNvPr id="14383" name="Rectangle 73">
              <a:extLst>
                <a:ext uri="{FF2B5EF4-FFF2-40B4-BE49-F238E27FC236}">
                  <a16:creationId xmlns:a16="http://schemas.microsoft.com/office/drawing/2014/main" id="{60D78540-06D1-463E-B0FA-0FCCD14C2CFB}"/>
                </a:ext>
              </a:extLst>
            </p:cNvPr>
            <p:cNvSpPr>
              <a:spLocks noChangeArrowheads="1"/>
            </p:cNvSpPr>
            <p:nvPr/>
          </p:nvSpPr>
          <p:spPr bwMode="auto">
            <a:xfrm>
              <a:off x="624"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84" name="Rectangle 74">
              <a:extLst>
                <a:ext uri="{FF2B5EF4-FFF2-40B4-BE49-F238E27FC236}">
                  <a16:creationId xmlns:a16="http://schemas.microsoft.com/office/drawing/2014/main" id="{FE8E19A8-7D1C-4ADF-9DF9-15D4AC036ED1}"/>
                </a:ext>
              </a:extLst>
            </p:cNvPr>
            <p:cNvSpPr>
              <a:spLocks noChangeArrowheads="1"/>
            </p:cNvSpPr>
            <p:nvPr/>
          </p:nvSpPr>
          <p:spPr bwMode="auto">
            <a:xfrm>
              <a:off x="768"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85" name="Rectangle 75">
              <a:extLst>
                <a:ext uri="{FF2B5EF4-FFF2-40B4-BE49-F238E27FC236}">
                  <a16:creationId xmlns:a16="http://schemas.microsoft.com/office/drawing/2014/main" id="{B015C446-C0B6-43F2-A09D-C2B8963F214F}"/>
                </a:ext>
              </a:extLst>
            </p:cNvPr>
            <p:cNvSpPr>
              <a:spLocks noChangeArrowheads="1"/>
            </p:cNvSpPr>
            <p:nvPr/>
          </p:nvSpPr>
          <p:spPr bwMode="auto">
            <a:xfrm>
              <a:off x="912"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86" name="Rectangle 76">
              <a:extLst>
                <a:ext uri="{FF2B5EF4-FFF2-40B4-BE49-F238E27FC236}">
                  <a16:creationId xmlns:a16="http://schemas.microsoft.com/office/drawing/2014/main" id="{FADE5A13-0AA1-4DD0-A122-0D7D972C9A82}"/>
                </a:ext>
              </a:extLst>
            </p:cNvPr>
            <p:cNvSpPr>
              <a:spLocks noChangeArrowheads="1"/>
            </p:cNvSpPr>
            <p:nvPr/>
          </p:nvSpPr>
          <p:spPr bwMode="auto">
            <a:xfrm>
              <a:off x="1056"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87" name="Rectangle 77">
              <a:extLst>
                <a:ext uri="{FF2B5EF4-FFF2-40B4-BE49-F238E27FC236}">
                  <a16:creationId xmlns:a16="http://schemas.microsoft.com/office/drawing/2014/main" id="{9C3DE8BB-B1EA-4309-A92B-91D5F4A9EB2B}"/>
                </a:ext>
              </a:extLst>
            </p:cNvPr>
            <p:cNvSpPr>
              <a:spLocks noChangeArrowheads="1"/>
            </p:cNvSpPr>
            <p:nvPr/>
          </p:nvSpPr>
          <p:spPr bwMode="auto">
            <a:xfrm>
              <a:off x="1200"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88" name="Rectangle 78">
              <a:extLst>
                <a:ext uri="{FF2B5EF4-FFF2-40B4-BE49-F238E27FC236}">
                  <a16:creationId xmlns:a16="http://schemas.microsoft.com/office/drawing/2014/main" id="{76ACB707-AE7B-44A1-A047-16CF1D89A5E5}"/>
                </a:ext>
              </a:extLst>
            </p:cNvPr>
            <p:cNvSpPr>
              <a:spLocks noChangeArrowheads="1"/>
            </p:cNvSpPr>
            <p:nvPr/>
          </p:nvSpPr>
          <p:spPr bwMode="auto">
            <a:xfrm>
              <a:off x="1344" y="3648"/>
              <a:ext cx="144" cy="192"/>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1</a:t>
              </a:r>
            </a:p>
          </p:txBody>
        </p:sp>
        <p:sp>
          <p:nvSpPr>
            <p:cNvPr id="14389" name="Rectangle 79">
              <a:extLst>
                <a:ext uri="{FF2B5EF4-FFF2-40B4-BE49-F238E27FC236}">
                  <a16:creationId xmlns:a16="http://schemas.microsoft.com/office/drawing/2014/main" id="{2D545FF3-109E-4808-9F27-17AA95EC2475}"/>
                </a:ext>
              </a:extLst>
            </p:cNvPr>
            <p:cNvSpPr>
              <a:spLocks noChangeArrowheads="1"/>
            </p:cNvSpPr>
            <p:nvPr/>
          </p:nvSpPr>
          <p:spPr bwMode="auto">
            <a:xfrm>
              <a:off x="1488"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sp>
          <p:nvSpPr>
            <p:cNvPr id="14390" name="Rectangle 80">
              <a:extLst>
                <a:ext uri="{FF2B5EF4-FFF2-40B4-BE49-F238E27FC236}">
                  <a16:creationId xmlns:a16="http://schemas.microsoft.com/office/drawing/2014/main" id="{CF1AA305-C07D-4B67-AFEE-59B266349849}"/>
                </a:ext>
              </a:extLst>
            </p:cNvPr>
            <p:cNvSpPr>
              <a:spLocks noChangeArrowheads="1"/>
            </p:cNvSpPr>
            <p:nvPr/>
          </p:nvSpPr>
          <p:spPr bwMode="auto">
            <a:xfrm>
              <a:off x="1632" y="3648"/>
              <a:ext cx="144" cy="19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ea typeface="华文新魏" panose="02010800040101010101" pitchFamily="2" charset="-122"/>
                </a:rPr>
                <a:t>0</a:t>
              </a:r>
            </a:p>
          </p:txBody>
        </p:sp>
      </p:grpSp>
      <p:sp>
        <p:nvSpPr>
          <p:cNvPr id="87" name="AutoShape 81">
            <a:extLst>
              <a:ext uri="{FF2B5EF4-FFF2-40B4-BE49-F238E27FC236}">
                <a16:creationId xmlns:a16="http://schemas.microsoft.com/office/drawing/2014/main" id="{F63F23D5-566C-4EF1-81DB-F8D2C7C35751}"/>
              </a:ext>
            </a:extLst>
          </p:cNvPr>
          <p:cNvSpPr>
            <a:spLocks noChangeArrowheads="1"/>
          </p:cNvSpPr>
          <p:nvPr/>
        </p:nvSpPr>
        <p:spPr bwMode="auto">
          <a:xfrm>
            <a:off x="5867400" y="5292725"/>
            <a:ext cx="609600" cy="381000"/>
          </a:xfrm>
          <a:prstGeom prst="downArrow">
            <a:avLst>
              <a:gd name="adj1" fmla="val 50000"/>
              <a:gd name="adj2" fmla="val 25000"/>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grpSp>
        <p:nvGrpSpPr>
          <p:cNvPr id="88" name="Group 82">
            <a:extLst>
              <a:ext uri="{FF2B5EF4-FFF2-40B4-BE49-F238E27FC236}">
                <a16:creationId xmlns:a16="http://schemas.microsoft.com/office/drawing/2014/main" id="{28909D17-1006-414D-AFC7-E2E51CA313D0}"/>
              </a:ext>
            </a:extLst>
          </p:cNvPr>
          <p:cNvGrpSpPr>
            <a:grpSpLocks/>
          </p:cNvGrpSpPr>
          <p:nvPr/>
        </p:nvGrpSpPr>
        <p:grpSpPr bwMode="auto">
          <a:xfrm>
            <a:off x="2286000" y="4530725"/>
            <a:ext cx="7772400" cy="304800"/>
            <a:chOff x="480" y="2976"/>
            <a:chExt cx="4896" cy="192"/>
          </a:xfrm>
        </p:grpSpPr>
        <p:sp>
          <p:nvSpPr>
            <p:cNvPr id="14349" name="Line 83">
              <a:extLst>
                <a:ext uri="{FF2B5EF4-FFF2-40B4-BE49-F238E27FC236}">
                  <a16:creationId xmlns:a16="http://schemas.microsoft.com/office/drawing/2014/main" id="{544AAB5D-980B-4CA0-8EF7-F026CE0DFB14}"/>
                </a:ext>
              </a:extLst>
            </p:cNvPr>
            <p:cNvSpPr>
              <a:spLocks noChangeShapeType="1"/>
            </p:cNvSpPr>
            <p:nvPr/>
          </p:nvSpPr>
          <p:spPr bwMode="auto">
            <a:xfrm flipV="1">
              <a:off x="5376" y="2976"/>
              <a:ext cx="0" cy="192"/>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0" name="Line 84">
              <a:extLst>
                <a:ext uri="{FF2B5EF4-FFF2-40B4-BE49-F238E27FC236}">
                  <a16:creationId xmlns:a16="http://schemas.microsoft.com/office/drawing/2014/main" id="{91F6B315-E5D4-4B99-9B02-D503AFAE7AC4}"/>
                </a:ext>
              </a:extLst>
            </p:cNvPr>
            <p:cNvSpPr>
              <a:spLocks noChangeShapeType="1"/>
            </p:cNvSpPr>
            <p:nvPr/>
          </p:nvSpPr>
          <p:spPr bwMode="auto">
            <a:xfrm flipH="1">
              <a:off x="480" y="2976"/>
              <a:ext cx="2448" cy="0"/>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1" name="Line 85">
              <a:extLst>
                <a:ext uri="{FF2B5EF4-FFF2-40B4-BE49-F238E27FC236}">
                  <a16:creationId xmlns:a16="http://schemas.microsoft.com/office/drawing/2014/main" id="{C06CA72F-5A87-4C8F-BD8C-9B17FF4426C6}"/>
                </a:ext>
              </a:extLst>
            </p:cNvPr>
            <p:cNvSpPr>
              <a:spLocks noChangeShapeType="1"/>
            </p:cNvSpPr>
            <p:nvPr/>
          </p:nvSpPr>
          <p:spPr bwMode="auto">
            <a:xfrm>
              <a:off x="480" y="2976"/>
              <a:ext cx="0" cy="192"/>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2" name="Line 86">
              <a:extLst>
                <a:ext uri="{FF2B5EF4-FFF2-40B4-BE49-F238E27FC236}">
                  <a16:creationId xmlns:a16="http://schemas.microsoft.com/office/drawing/2014/main" id="{7C51EFFB-60DB-459A-B2CF-D289CE13AE35}"/>
                </a:ext>
              </a:extLst>
            </p:cNvPr>
            <p:cNvSpPr>
              <a:spLocks noChangeShapeType="1"/>
            </p:cNvSpPr>
            <p:nvPr/>
          </p:nvSpPr>
          <p:spPr bwMode="auto">
            <a:xfrm>
              <a:off x="480" y="3168"/>
              <a:ext cx="144" cy="0"/>
            </a:xfrm>
            <a:prstGeom prst="line">
              <a:avLst/>
            </a:prstGeom>
            <a:noFill/>
            <a:ln w="2540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3" name="Line 87">
              <a:extLst>
                <a:ext uri="{FF2B5EF4-FFF2-40B4-BE49-F238E27FC236}">
                  <a16:creationId xmlns:a16="http://schemas.microsoft.com/office/drawing/2014/main" id="{0FECDC7E-954C-4132-9B17-004548E87716}"/>
                </a:ext>
              </a:extLst>
            </p:cNvPr>
            <p:cNvSpPr>
              <a:spLocks noChangeShapeType="1"/>
            </p:cNvSpPr>
            <p:nvPr/>
          </p:nvSpPr>
          <p:spPr bwMode="auto">
            <a:xfrm>
              <a:off x="5232" y="3168"/>
              <a:ext cx="144" cy="0"/>
            </a:xfrm>
            <a:prstGeom prst="line">
              <a:avLst/>
            </a:prstGeom>
            <a:noFill/>
            <a:ln w="2540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4" name="Line 88">
              <a:extLst>
                <a:ext uri="{FF2B5EF4-FFF2-40B4-BE49-F238E27FC236}">
                  <a16:creationId xmlns:a16="http://schemas.microsoft.com/office/drawing/2014/main" id="{045D5C35-A892-43AB-8B7D-9CFEFC052DAF}"/>
                </a:ext>
              </a:extLst>
            </p:cNvPr>
            <p:cNvSpPr>
              <a:spLocks noChangeShapeType="1"/>
            </p:cNvSpPr>
            <p:nvPr/>
          </p:nvSpPr>
          <p:spPr bwMode="auto">
            <a:xfrm flipH="1">
              <a:off x="2928" y="2976"/>
              <a:ext cx="2448" cy="0"/>
            </a:xfrm>
            <a:prstGeom prst="line">
              <a:avLst/>
            </a:prstGeom>
            <a:noFill/>
            <a:ln w="2540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5" name="Text Box 89">
            <a:extLst>
              <a:ext uri="{FF2B5EF4-FFF2-40B4-BE49-F238E27FC236}">
                <a16:creationId xmlns:a16="http://schemas.microsoft.com/office/drawing/2014/main" id="{02E2FD60-0A00-4B53-AD4E-2613D2A5F196}"/>
              </a:ext>
            </a:extLst>
          </p:cNvPr>
          <p:cNvSpPr txBox="1">
            <a:spLocks noChangeArrowheads="1"/>
          </p:cNvSpPr>
          <p:nvPr/>
        </p:nvSpPr>
        <p:spPr bwMode="auto">
          <a:xfrm>
            <a:off x="2605088" y="5192714"/>
            <a:ext cx="30591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solidFill>
                  <a:srgbClr val="FF0000"/>
                </a:solidFill>
                <a:latin typeface="Times New Roman" panose="02020603050405020304" pitchFamily="18" charset="0"/>
                <a:ea typeface="华文新魏" panose="02010800040101010101" pitchFamily="2" charset="-122"/>
              </a:rPr>
              <a:t>移位前的</a:t>
            </a:r>
            <a:r>
              <a:rPr kumimoji="1" lang="en-US" altLang="zh-CN" sz="2000">
                <a:solidFill>
                  <a:srgbClr val="FF0000"/>
                </a:solidFill>
                <a:latin typeface="Times New Roman" panose="02020603050405020304" pitchFamily="18" charset="0"/>
                <a:ea typeface="华文新魏" panose="02010800040101010101" pitchFamily="2" charset="-122"/>
              </a:rPr>
              <a:t>8</a:t>
            </a:r>
            <a:r>
              <a:rPr kumimoji="1" lang="zh-CN" altLang="en-US" sz="2000">
                <a:solidFill>
                  <a:srgbClr val="FF0000"/>
                </a:solidFill>
                <a:latin typeface="Times New Roman" panose="02020603050405020304" pitchFamily="18" charset="0"/>
                <a:ea typeface="华文新魏" panose="02010800040101010101" pitchFamily="2" charset="-122"/>
              </a:rPr>
              <a:t>位常数</a:t>
            </a:r>
            <a:r>
              <a:rPr kumimoji="1" lang="en-US" altLang="zh-CN" sz="2000">
                <a:solidFill>
                  <a:srgbClr val="0000FF"/>
                </a:solidFill>
                <a:latin typeface="Times New Roman" panose="02020603050405020304" pitchFamily="18" charset="0"/>
                <a:ea typeface="华文新魏" panose="02010800040101010101" pitchFamily="2" charset="-122"/>
              </a:rPr>
              <a:t>0x12</a:t>
            </a:r>
          </a:p>
        </p:txBody>
      </p:sp>
      <p:sp>
        <p:nvSpPr>
          <p:cNvPr id="96" name="Text Box 90">
            <a:extLst>
              <a:ext uri="{FF2B5EF4-FFF2-40B4-BE49-F238E27FC236}">
                <a16:creationId xmlns:a16="http://schemas.microsoft.com/office/drawing/2014/main" id="{AE31AB9A-9CBF-495C-93CB-7F16818BFB96}"/>
              </a:ext>
            </a:extLst>
          </p:cNvPr>
          <p:cNvSpPr txBox="1">
            <a:spLocks noChangeArrowheads="1"/>
          </p:cNvSpPr>
          <p:nvPr/>
        </p:nvSpPr>
        <p:spPr bwMode="auto">
          <a:xfrm>
            <a:off x="2603501" y="6267451"/>
            <a:ext cx="3997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000">
                <a:solidFill>
                  <a:srgbClr val="FF0000"/>
                </a:solidFill>
                <a:latin typeface="Times New Roman" panose="02020603050405020304" pitchFamily="18" charset="0"/>
                <a:ea typeface="华文新魏" panose="02010800040101010101" pitchFamily="2" charset="-122"/>
              </a:rPr>
              <a:t>移位后得到的常数</a:t>
            </a:r>
            <a:r>
              <a:rPr kumimoji="1" lang="en-US" altLang="zh-CN" sz="2000">
                <a:solidFill>
                  <a:srgbClr val="0000FF"/>
                </a:solidFill>
                <a:latin typeface="Times New Roman" panose="02020603050405020304" pitchFamily="18" charset="0"/>
                <a:ea typeface="华文新魏" panose="02010800040101010101" pitchFamily="2" charset="-122"/>
              </a:rPr>
              <a:t>0x04800000</a:t>
            </a:r>
          </a:p>
        </p:txBody>
      </p:sp>
    </p:spTree>
    <p:extLst>
      <p:ext uri="{BB962C8B-B14F-4D97-AF65-F5344CB8AC3E}">
        <p14:creationId xmlns:p14="http://schemas.microsoft.com/office/powerpoint/2010/main" val="3266536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right)">
                                      <p:cBhvr>
                                        <p:cTn id="17" dur="500"/>
                                        <p:tgtEl>
                                          <p:spTgt spid="22"/>
                                        </p:tgtEl>
                                      </p:cBhvr>
                                    </p:animEffect>
                                  </p:childTnLst>
                                </p:cTn>
                              </p:par>
                            </p:childTnLst>
                          </p:cTn>
                        </p:par>
                        <p:par>
                          <p:cTn id="18" fill="hold" nodeType="afterGroup">
                            <p:stCondLst>
                              <p:cond delay="1500"/>
                            </p:stCondLst>
                            <p:childTnLst>
                              <p:par>
                                <p:cTn id="19" presetID="12" presetClass="entr" presetSubtype="1" fill="hold" grpId="0" nodeType="after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slide(fromTop)">
                                      <p:cBhvr>
                                        <p:cTn id="21" dur="500"/>
                                        <p:tgtEl>
                                          <p:spTgt spid="9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wipe(right)">
                                      <p:cBhvr>
                                        <p:cTn id="26" dur="500"/>
                                        <p:tgtEl>
                                          <p:spTgt spid="88"/>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nodeType="afterGroup">
                            <p:stCondLst>
                              <p:cond delay="1000"/>
                            </p:stCondLst>
                            <p:childTnLst>
                              <p:par>
                                <p:cTn id="32" presetID="12" presetClass="entr" presetSubtype="1"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slide(fromTop)">
                                      <p:cBhvr>
                                        <p:cTn id="34" dur="500"/>
                                        <p:tgtEl>
                                          <p:spTgt spid="87"/>
                                        </p:tgtEl>
                                      </p:cBhvr>
                                    </p:animEffect>
                                  </p:childTnLst>
                                </p:cTn>
                              </p:par>
                            </p:childTnLst>
                          </p:cTn>
                        </p:par>
                        <p:par>
                          <p:cTn id="35" fill="hold" nodeType="afterGroup">
                            <p:stCondLst>
                              <p:cond delay="1500"/>
                            </p:stCondLst>
                            <p:childTnLst>
                              <p:par>
                                <p:cTn id="36" presetID="22" presetClass="entr" presetSubtype="1" fill="hold" nodeType="after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up)">
                                      <p:cBhvr>
                                        <p:cTn id="38" dur="500"/>
                                        <p:tgtEl>
                                          <p:spTgt spid="50"/>
                                        </p:tgtEl>
                                      </p:cBhvr>
                                    </p:animEffect>
                                  </p:childTnLst>
                                </p:cTn>
                              </p:par>
                            </p:childTnLst>
                          </p:cTn>
                        </p:par>
                        <p:par>
                          <p:cTn id="39" fill="hold" nodeType="afterGroup">
                            <p:stCondLst>
                              <p:cond delay="2000"/>
                            </p:stCondLst>
                            <p:childTnLst>
                              <p:par>
                                <p:cTn id="40" presetID="12" presetClass="entr" presetSubtype="1" fill="hold" grpId="0" nodeType="after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slide(fromTop)">
                                      <p:cBhvr>
                                        <p:cTn id="4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87" grpId="0" animBg="1"/>
      <p:bldP spid="95" grpId="0"/>
      <p:bldP spid="9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5A4E5A50-740B-4FE5-8347-F1C166B66229}"/>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的指令格式</a:t>
            </a:r>
          </a:p>
        </p:txBody>
      </p:sp>
      <p:sp>
        <p:nvSpPr>
          <p:cNvPr id="15363" name="Text Box 5">
            <a:extLst>
              <a:ext uri="{FF2B5EF4-FFF2-40B4-BE49-F238E27FC236}">
                <a16:creationId xmlns:a16="http://schemas.microsoft.com/office/drawing/2014/main" id="{4BF87351-CA1E-4649-A342-BF545A7C01CE}"/>
              </a:ext>
            </a:extLst>
          </p:cNvPr>
          <p:cNvSpPr txBox="1">
            <a:spLocks noChangeArrowheads="1"/>
          </p:cNvSpPr>
          <p:nvPr/>
        </p:nvSpPr>
        <p:spPr bwMode="auto">
          <a:xfrm>
            <a:off x="2279650" y="1412875"/>
            <a:ext cx="7467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buFont typeface="Wingdings" panose="05000000000000000000" pitchFamily="2" charset="2"/>
              <a:buNone/>
            </a:pPr>
            <a:r>
              <a:rPr kumimoji="1" lang="zh-CN" altLang="en-US" sz="2400">
                <a:latin typeface="华文新魏" panose="02010800040101010101" pitchFamily="2" charset="-122"/>
                <a:ea typeface="华文新魏" panose="02010800040101010101" pitchFamily="2" charset="-122"/>
              </a:rPr>
              <a:t>例如：</a:t>
            </a:r>
          </a:p>
          <a:p>
            <a:pPr algn="just" eaLnBrk="1" hangingPunct="1">
              <a:spcBef>
                <a:spcPct val="50000"/>
              </a:spcBef>
              <a:buClr>
                <a:srgbClr val="0000FF"/>
              </a:buClr>
              <a:buFont typeface="Wingdings" panose="05000000000000000000" pitchFamily="2" charset="2"/>
              <a:buNone/>
            </a:pPr>
            <a:r>
              <a:rPr kumimoji="1" lang="en-US" altLang="zh-CN" sz="2000" b="1">
                <a:latin typeface="Courier New" panose="02070309020205020404" pitchFamily="49" charset="0"/>
                <a:ea typeface="华文新魏" panose="02010800040101010101" pitchFamily="2" charset="-122"/>
              </a:rPr>
              <a:t>MOV	R0,</a:t>
            </a:r>
            <a:r>
              <a:rPr kumimoji="1" lang="en-US" altLang="zh-CN" sz="2000" b="1">
                <a:solidFill>
                  <a:srgbClr val="0000FF"/>
                </a:solidFill>
                <a:latin typeface="Courier New" panose="02070309020205020404" pitchFamily="49" charset="0"/>
                <a:ea typeface="华文新魏" panose="02010800040101010101" pitchFamily="2" charset="-122"/>
              </a:rPr>
              <a:t>#1</a:t>
            </a:r>
          </a:p>
          <a:p>
            <a:pPr algn="just" eaLnBrk="1" hangingPunct="1">
              <a:spcBef>
                <a:spcPct val="50000"/>
              </a:spcBef>
              <a:buClr>
                <a:srgbClr val="0000FF"/>
              </a:buClr>
              <a:buFont typeface="Wingdings" panose="05000000000000000000" pitchFamily="2" charset="2"/>
              <a:buNone/>
            </a:pPr>
            <a:r>
              <a:rPr kumimoji="1" lang="en-US" altLang="zh-CN" sz="2000" b="1">
                <a:latin typeface="Courier New" panose="02070309020205020404" pitchFamily="49" charset="0"/>
                <a:ea typeface="华文新魏" panose="02010800040101010101" pitchFamily="2" charset="-122"/>
              </a:rPr>
              <a:t>AND	R1,R2,</a:t>
            </a:r>
            <a:r>
              <a:rPr kumimoji="1" lang="en-US" altLang="zh-CN" sz="2000" b="1">
                <a:solidFill>
                  <a:srgbClr val="0000FF"/>
                </a:solidFill>
                <a:latin typeface="Courier New" panose="02070309020205020404" pitchFamily="49" charset="0"/>
                <a:ea typeface="华文新魏" panose="02010800040101010101" pitchFamily="2" charset="-122"/>
              </a:rPr>
              <a:t>#0x0F</a:t>
            </a:r>
          </a:p>
          <a:p>
            <a:pPr algn="just" eaLnBrk="1" hangingPunct="1">
              <a:spcBef>
                <a:spcPct val="50000"/>
              </a:spcBef>
              <a:buClr>
                <a:srgbClr val="0000FF"/>
              </a:buClr>
              <a:buFont typeface="Wingdings" panose="05000000000000000000" pitchFamily="2" charset="2"/>
              <a:buNone/>
            </a:pPr>
            <a:r>
              <a:rPr kumimoji="1" lang="en-US" altLang="zh-CN" sz="2000" b="1">
                <a:latin typeface="Courier New" panose="02070309020205020404" pitchFamily="49" charset="0"/>
                <a:ea typeface="华文新魏" panose="02010800040101010101" pitchFamily="2" charset="-122"/>
              </a:rPr>
              <a:t>MOV	R1,</a:t>
            </a:r>
            <a:r>
              <a:rPr kumimoji="1" lang="en-US" altLang="zh-CN" sz="2000" b="1">
                <a:solidFill>
                  <a:srgbClr val="0000FF"/>
                </a:solidFill>
                <a:latin typeface="Courier New" panose="02070309020205020404" pitchFamily="49" charset="0"/>
                <a:ea typeface="华文新魏" panose="02010800040101010101" pitchFamily="2" charset="-122"/>
              </a:rPr>
              <a:t>#0xC000	</a:t>
            </a:r>
            <a:r>
              <a:rPr kumimoji="1" lang="en-US" altLang="zh-CN" sz="2000">
                <a:latin typeface="Courier New" panose="02070309020205020404" pitchFamily="49" charset="0"/>
                <a:ea typeface="华文新魏" panose="02010800040101010101" pitchFamily="2" charset="-122"/>
              </a:rPr>
              <a:t>;0xC000</a:t>
            </a:r>
            <a:r>
              <a:rPr kumimoji="1" lang="zh-CN" altLang="en-US" sz="2000">
                <a:latin typeface="Courier New" panose="02070309020205020404" pitchFamily="49" charset="0"/>
                <a:ea typeface="华文新魏" panose="02010800040101010101" pitchFamily="2" charset="-122"/>
              </a:rPr>
              <a:t>可由</a:t>
            </a:r>
            <a:r>
              <a:rPr kumimoji="1" lang="en-US" altLang="zh-CN" sz="2000">
                <a:latin typeface="Courier New" panose="02070309020205020404" pitchFamily="49" charset="0"/>
                <a:ea typeface="华文新魏" panose="02010800040101010101" pitchFamily="2" charset="-122"/>
              </a:rPr>
              <a:t>0x03</a:t>
            </a:r>
            <a:r>
              <a:rPr kumimoji="1" lang="zh-CN" altLang="en-US" sz="2000">
                <a:latin typeface="Courier New" panose="02070309020205020404" pitchFamily="49" charset="0"/>
                <a:ea typeface="华文新魏" panose="02010800040101010101" pitchFamily="2" charset="-122"/>
              </a:rPr>
              <a:t>循环右移</a:t>
            </a:r>
            <a:r>
              <a:rPr kumimoji="1" lang="en-US" altLang="zh-CN" sz="2000">
                <a:latin typeface="Courier New" panose="02070309020205020404" pitchFamily="49" charset="0"/>
                <a:ea typeface="华文新魏" panose="02010800040101010101" pitchFamily="2" charset="-122"/>
              </a:rPr>
              <a:t>16</a:t>
            </a:r>
            <a:r>
              <a:rPr kumimoji="1" lang="zh-CN" altLang="en-US" sz="2000">
                <a:latin typeface="Courier New" panose="02070309020205020404" pitchFamily="49" charset="0"/>
                <a:ea typeface="华文新魏" panose="02010800040101010101" pitchFamily="2" charset="-122"/>
              </a:rPr>
              <a:t>位得到</a:t>
            </a:r>
          </a:p>
        </p:txBody>
      </p:sp>
      <p:grpSp>
        <p:nvGrpSpPr>
          <p:cNvPr id="98" name="Group 2">
            <a:extLst>
              <a:ext uri="{FF2B5EF4-FFF2-40B4-BE49-F238E27FC236}">
                <a16:creationId xmlns:a16="http://schemas.microsoft.com/office/drawing/2014/main" id="{F778D62B-3683-4836-BA42-D058B77B5EFD}"/>
              </a:ext>
            </a:extLst>
          </p:cNvPr>
          <p:cNvGrpSpPr>
            <a:grpSpLocks/>
          </p:cNvGrpSpPr>
          <p:nvPr/>
        </p:nvGrpSpPr>
        <p:grpSpPr bwMode="auto">
          <a:xfrm>
            <a:off x="3287714" y="4508500"/>
            <a:ext cx="4105275" cy="1728788"/>
            <a:chOff x="1882" y="1706"/>
            <a:chExt cx="2586" cy="1089"/>
          </a:xfrm>
        </p:grpSpPr>
        <p:grpSp>
          <p:nvGrpSpPr>
            <p:cNvPr id="15366" name="Group 3">
              <a:extLst>
                <a:ext uri="{FF2B5EF4-FFF2-40B4-BE49-F238E27FC236}">
                  <a16:creationId xmlns:a16="http://schemas.microsoft.com/office/drawing/2014/main" id="{E3285A3E-CD21-402B-A31E-DA3A6511D8C0}"/>
                </a:ext>
              </a:extLst>
            </p:cNvPr>
            <p:cNvGrpSpPr>
              <a:grpSpLocks/>
            </p:cNvGrpSpPr>
            <p:nvPr/>
          </p:nvGrpSpPr>
          <p:grpSpPr bwMode="auto">
            <a:xfrm>
              <a:off x="1882" y="2115"/>
              <a:ext cx="2586" cy="680"/>
              <a:chOff x="1882" y="2115"/>
              <a:chExt cx="2586" cy="680"/>
            </a:xfrm>
          </p:grpSpPr>
          <p:sp>
            <p:nvSpPr>
              <p:cNvPr id="15368" name="AutoShape 4">
                <a:extLst>
                  <a:ext uri="{FF2B5EF4-FFF2-40B4-BE49-F238E27FC236}">
                    <a16:creationId xmlns:a16="http://schemas.microsoft.com/office/drawing/2014/main" id="{A8CD8462-166B-4AE9-B0A9-E4EA48C0363F}"/>
                  </a:ext>
                </a:extLst>
              </p:cNvPr>
              <p:cNvSpPr>
                <a:spLocks noChangeArrowheads="1"/>
              </p:cNvSpPr>
              <p:nvPr/>
            </p:nvSpPr>
            <p:spPr bwMode="auto">
              <a:xfrm>
                <a:off x="1882" y="2115"/>
                <a:ext cx="2586" cy="680"/>
              </a:xfrm>
              <a:prstGeom prst="roundRect">
                <a:avLst>
                  <a:gd name="adj" fmla="val 16667"/>
                </a:avLst>
              </a:prstGeom>
              <a:solidFill>
                <a:srgbClr val="FFFFCC"/>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endParaRPr lang="zh-CN" altLang="en-US"/>
              </a:p>
            </p:txBody>
          </p:sp>
          <p:sp>
            <p:nvSpPr>
              <p:cNvPr id="15369" name="Oval 5">
                <a:extLst>
                  <a:ext uri="{FF2B5EF4-FFF2-40B4-BE49-F238E27FC236}">
                    <a16:creationId xmlns:a16="http://schemas.microsoft.com/office/drawing/2014/main" id="{4F7E7479-D5AE-4A91-9963-6D9078DE5833}"/>
                  </a:ext>
                </a:extLst>
              </p:cNvPr>
              <p:cNvSpPr>
                <a:spLocks noChangeArrowheads="1"/>
              </p:cNvSpPr>
              <p:nvPr/>
            </p:nvSpPr>
            <p:spPr bwMode="auto">
              <a:xfrm>
                <a:off x="3696" y="2160"/>
                <a:ext cx="545" cy="273"/>
              </a:xfrm>
              <a:prstGeom prst="ellipse">
                <a:avLst/>
              </a:prstGeom>
              <a:solidFill>
                <a:srgbClr val="CCECFF"/>
              </a:solidFill>
              <a:ln w="19050">
                <a:solidFill>
                  <a:srgbClr val="66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3600" b="1">
                    <a:solidFill>
                      <a:srgbClr val="FF0000"/>
                    </a:solidFill>
                    <a:latin typeface="Times New Roman" panose="02020603050405020304" pitchFamily="18" charset="0"/>
                    <a:ea typeface="华文新魏" panose="02010800040101010101" pitchFamily="2" charset="-122"/>
                  </a:rPr>
                  <a:t>√</a:t>
                </a:r>
              </a:p>
            </p:txBody>
          </p:sp>
          <p:sp>
            <p:nvSpPr>
              <p:cNvPr id="15370" name="Rectangle 6">
                <a:extLst>
                  <a:ext uri="{FF2B5EF4-FFF2-40B4-BE49-F238E27FC236}">
                    <a16:creationId xmlns:a16="http://schemas.microsoft.com/office/drawing/2014/main" id="{B985232A-B9DE-486A-B334-4B65E3B0B51B}"/>
                  </a:ext>
                </a:extLst>
              </p:cNvPr>
              <p:cNvSpPr>
                <a:spLocks noChangeArrowheads="1"/>
              </p:cNvSpPr>
              <p:nvPr/>
            </p:nvSpPr>
            <p:spPr bwMode="auto">
              <a:xfrm>
                <a:off x="2064" y="2478"/>
                <a:ext cx="2268" cy="272"/>
              </a:xfrm>
              <a:prstGeom prst="rect">
                <a:avLst/>
              </a:prstGeom>
              <a:solidFill>
                <a:srgbClr val="FFFFCC"/>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zh-CN" altLang="en-US" sz="2000">
                    <a:latin typeface="Times New Roman" panose="02020603050405020304" pitchFamily="18" charset="0"/>
                    <a:ea typeface="华文新魏" panose="02010800040101010101" pitchFamily="2" charset="-122"/>
                  </a:rPr>
                  <a:t>可以由</a:t>
                </a:r>
                <a:r>
                  <a:rPr lang="en-US" altLang="zh-CN" sz="2000">
                    <a:latin typeface="Times New Roman" panose="02020603050405020304" pitchFamily="18" charset="0"/>
                    <a:ea typeface="华文新魏" panose="02010800040101010101" pitchFamily="2" charset="-122"/>
                  </a:rPr>
                  <a:t>0x4A</a:t>
                </a:r>
                <a:r>
                  <a:rPr lang="zh-CN" altLang="en-US" sz="2000">
                    <a:latin typeface="Times New Roman" panose="02020603050405020304" pitchFamily="18" charset="0"/>
                    <a:ea typeface="华文新魏" panose="02010800040101010101" pitchFamily="2" charset="-122"/>
                  </a:rPr>
                  <a:t>循环右移</a:t>
                </a:r>
                <a:r>
                  <a:rPr lang="en-US" altLang="zh-CN" sz="2000">
                    <a:latin typeface="Times New Roman" panose="02020603050405020304" pitchFamily="18" charset="0"/>
                    <a:ea typeface="华文新魏" panose="02010800040101010101" pitchFamily="2" charset="-122"/>
                  </a:rPr>
                  <a:t>10</a:t>
                </a:r>
                <a:r>
                  <a:rPr lang="zh-CN" altLang="en-US" sz="2000">
                    <a:latin typeface="Times New Roman" panose="02020603050405020304" pitchFamily="18" charset="0"/>
                    <a:ea typeface="华文新魏" panose="02010800040101010101" pitchFamily="2" charset="-122"/>
                  </a:rPr>
                  <a:t>位得到</a:t>
                </a:r>
              </a:p>
            </p:txBody>
          </p:sp>
        </p:grpSp>
        <p:sp>
          <p:nvSpPr>
            <p:cNvPr id="15367" name="Oval 7">
              <a:extLst>
                <a:ext uri="{FF2B5EF4-FFF2-40B4-BE49-F238E27FC236}">
                  <a16:creationId xmlns:a16="http://schemas.microsoft.com/office/drawing/2014/main" id="{E3F4DBC8-2A4A-489F-8FC9-E3B72E0FFDA3}"/>
                </a:ext>
              </a:extLst>
            </p:cNvPr>
            <p:cNvSpPr>
              <a:spLocks noChangeArrowheads="1"/>
            </p:cNvSpPr>
            <p:nvPr/>
          </p:nvSpPr>
          <p:spPr bwMode="auto">
            <a:xfrm>
              <a:off x="3696" y="1706"/>
              <a:ext cx="545" cy="273"/>
            </a:xfrm>
            <a:prstGeom prst="ellipse">
              <a:avLst/>
            </a:prstGeom>
            <a:solidFill>
              <a:srgbClr val="CCECFF"/>
            </a:solidFill>
            <a:ln w="19050">
              <a:solidFill>
                <a:srgbClr val="66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lang="en-US" altLang="zh-CN" sz="3600" b="1">
                  <a:solidFill>
                    <a:srgbClr val="FF0000"/>
                  </a:solidFill>
                  <a:latin typeface="Times New Roman" panose="02020603050405020304" pitchFamily="18" charset="0"/>
                  <a:ea typeface="华文新魏" panose="02010800040101010101" pitchFamily="2" charset="-122"/>
                </a:rPr>
                <a:t>×</a:t>
              </a:r>
            </a:p>
          </p:txBody>
        </p:sp>
      </p:grpSp>
      <p:sp>
        <p:nvSpPr>
          <p:cNvPr id="104" name="Text Box 11">
            <a:extLst>
              <a:ext uri="{FF2B5EF4-FFF2-40B4-BE49-F238E27FC236}">
                <a16:creationId xmlns:a16="http://schemas.microsoft.com/office/drawing/2014/main" id="{0D822667-C1D4-4CB1-A30D-ED91F1C117F2}"/>
              </a:ext>
            </a:extLst>
          </p:cNvPr>
          <p:cNvSpPr txBox="1">
            <a:spLocks noChangeArrowheads="1"/>
          </p:cNvSpPr>
          <p:nvPr/>
        </p:nvSpPr>
        <p:spPr bwMode="auto">
          <a:xfrm>
            <a:off x="3648075" y="4005263"/>
            <a:ext cx="5761038" cy="166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buFont typeface="Wingdings" panose="05000000000000000000" pitchFamily="2" charset="2"/>
              <a:buNone/>
            </a:pPr>
            <a:r>
              <a:rPr kumimoji="1" lang="zh-CN" altLang="en-US" sz="2800">
                <a:latin typeface="Courier New" panose="02070309020205020404" pitchFamily="49" charset="0"/>
                <a:ea typeface="华文新魏" panose="02010800040101010101" pitchFamily="2" charset="-122"/>
              </a:rPr>
              <a:t>以下</a:t>
            </a:r>
            <a:r>
              <a:rPr kumimoji="1" lang="en-US" altLang="zh-CN" sz="2800">
                <a:latin typeface="Courier New" panose="02070309020205020404" pitchFamily="49" charset="0"/>
                <a:ea typeface="华文新魏" panose="02010800040101010101" pitchFamily="2" charset="-122"/>
              </a:rPr>
              <a:t>8</a:t>
            </a:r>
            <a:r>
              <a:rPr kumimoji="1" lang="zh-CN" altLang="en-US" sz="2800">
                <a:latin typeface="Courier New" panose="02070309020205020404" pitchFamily="49" charset="0"/>
                <a:ea typeface="华文新魏" panose="02010800040101010101" pitchFamily="2" charset="-122"/>
              </a:rPr>
              <a:t>位图立即数是否合法？</a:t>
            </a:r>
          </a:p>
          <a:p>
            <a:pPr eaLnBrk="1" hangingPunct="1">
              <a:spcBef>
                <a:spcPct val="50000"/>
              </a:spcBef>
              <a:buClr>
                <a:srgbClr val="0000FF"/>
              </a:buClr>
              <a:buFont typeface="Wingdings" panose="05000000000000000000" pitchFamily="2" charset="2"/>
              <a:buNone/>
            </a:pPr>
            <a:r>
              <a:rPr kumimoji="1" lang="en-US" altLang="zh-CN" sz="2000">
                <a:solidFill>
                  <a:srgbClr val="0000FF"/>
                </a:solidFill>
                <a:latin typeface="Arial Black" panose="020B0A04020102020204" pitchFamily="34" charset="0"/>
                <a:ea typeface="华文新魏" panose="02010800040101010101" pitchFamily="2" charset="-122"/>
              </a:rPr>
              <a:t>0x0103C000</a:t>
            </a:r>
          </a:p>
          <a:p>
            <a:pPr eaLnBrk="1" hangingPunct="1">
              <a:spcBef>
                <a:spcPct val="50000"/>
              </a:spcBef>
              <a:buClr>
                <a:srgbClr val="0000FF"/>
              </a:buClr>
              <a:buFont typeface="Wingdings" panose="05000000000000000000" pitchFamily="2" charset="2"/>
              <a:buNone/>
            </a:pPr>
            <a:endParaRPr kumimoji="1" lang="en-US" altLang="zh-CN" sz="1000">
              <a:solidFill>
                <a:srgbClr val="0000FF"/>
              </a:solidFill>
              <a:latin typeface="Arial Black" panose="020B0A04020102020204" pitchFamily="34" charset="0"/>
              <a:ea typeface="华文新魏" panose="02010800040101010101" pitchFamily="2" charset="-122"/>
            </a:endParaRPr>
          </a:p>
          <a:p>
            <a:pPr eaLnBrk="1" hangingPunct="1">
              <a:spcBef>
                <a:spcPct val="50000"/>
              </a:spcBef>
              <a:buClr>
                <a:srgbClr val="0000FF"/>
              </a:buClr>
              <a:buFont typeface="Wingdings" panose="05000000000000000000" pitchFamily="2" charset="2"/>
              <a:buNone/>
            </a:pPr>
            <a:r>
              <a:rPr kumimoji="1" lang="en-US" altLang="zh-CN" sz="2000">
                <a:solidFill>
                  <a:srgbClr val="0000FF"/>
                </a:solidFill>
                <a:latin typeface="Arial Black" panose="020B0A04020102020204" pitchFamily="34" charset="0"/>
                <a:ea typeface="华文新魏" panose="02010800040101010101" pitchFamily="2" charset="-122"/>
              </a:rPr>
              <a:t>0x12800000</a:t>
            </a:r>
          </a:p>
        </p:txBody>
      </p:sp>
    </p:spTree>
    <p:extLst>
      <p:ext uri="{BB962C8B-B14F-4D97-AF65-F5344CB8AC3E}">
        <p14:creationId xmlns:p14="http://schemas.microsoft.com/office/powerpoint/2010/main" val="21468365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0-#ppt_w/2"/>
                                          </p:val>
                                        </p:tav>
                                        <p:tav tm="100000">
                                          <p:val>
                                            <p:strVal val="#ppt_x"/>
                                          </p:val>
                                        </p:tav>
                                      </p:tavLst>
                                    </p:anim>
                                    <p:anim calcmode="lin" valueType="num">
                                      <p:cBhvr additive="base">
                                        <p:cTn id="8" dur="500" fill="hold"/>
                                        <p:tgtEl>
                                          <p:spTgt spid="10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wipe(left)">
                                      <p:cBhvr>
                                        <p:cTn id="1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E69237D3-7907-4C2B-B759-A6CBEEF1D08C}"/>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en-US" altLang="zh-CN" sz="3600" b="1">
                <a:latin typeface="Arial" panose="020B0604020202020204" pitchFamily="34" charset="0"/>
                <a:ea typeface="黑体" panose="02010609060101010101" pitchFamily="49" charset="-122"/>
              </a:rPr>
              <a:t>ARM</a:t>
            </a:r>
            <a:r>
              <a:rPr kumimoji="1" lang="zh-CN" altLang="en-US" sz="3600" b="1">
                <a:latin typeface="Arial" panose="020B0604020202020204" pitchFamily="34" charset="0"/>
                <a:ea typeface="黑体" panose="02010609060101010101" pitchFamily="49" charset="-122"/>
              </a:rPr>
              <a:t>的指令格式</a:t>
            </a:r>
          </a:p>
        </p:txBody>
      </p:sp>
      <p:sp>
        <p:nvSpPr>
          <p:cNvPr id="97" name="Text Box 4">
            <a:extLst>
              <a:ext uri="{FF2B5EF4-FFF2-40B4-BE49-F238E27FC236}">
                <a16:creationId xmlns:a16="http://schemas.microsoft.com/office/drawing/2014/main" id="{7EC213D8-D557-419B-9AD7-C9063B6A242A}"/>
              </a:ext>
            </a:extLst>
          </p:cNvPr>
          <p:cNvSpPr txBox="1">
            <a:spLocks noChangeArrowheads="1"/>
          </p:cNvSpPr>
          <p:nvPr/>
        </p:nvSpPr>
        <p:spPr bwMode="auto">
          <a:xfrm>
            <a:off x="2135188" y="1449388"/>
            <a:ext cx="806450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buClr>
                <a:srgbClr val="0000FF"/>
              </a:buClr>
              <a:buFont typeface="Wingdings" panose="05000000000000000000" pitchFamily="2" charset="2"/>
              <a:buChar char="§"/>
            </a:pPr>
            <a:r>
              <a:rPr kumimoji="1" lang="en-US" altLang="zh-CN" sz="2400">
                <a:latin typeface="华文新魏" panose="02010800040101010101" pitchFamily="2" charset="-122"/>
                <a:ea typeface="华文新魏" panose="02010800040101010101" pitchFamily="2" charset="-122"/>
              </a:rPr>
              <a:t>Rm,shift</a:t>
            </a:r>
            <a:r>
              <a:rPr kumimoji="1" lang="en-US" altLang="zh-CN" sz="2400">
                <a:latin typeface="Times New Roman" panose="02020603050405020304" pitchFamily="18" charset="0"/>
                <a:ea typeface="华文新魏" panose="02010800040101010101" pitchFamily="2" charset="-122"/>
              </a:rPr>
              <a:t>——</a:t>
            </a:r>
            <a:r>
              <a:rPr kumimoji="1" lang="zh-CN" altLang="en-US" sz="2400">
                <a:latin typeface="华文新魏" panose="02010800040101010101" pitchFamily="2" charset="-122"/>
                <a:ea typeface="华文新魏" panose="02010800040101010101" pitchFamily="2" charset="-122"/>
              </a:rPr>
              <a:t>寄存器移位方式</a:t>
            </a:r>
          </a:p>
          <a:p>
            <a:pPr algn="just" eaLnBrk="1" hangingPunct="1">
              <a:spcBef>
                <a:spcPts val="600"/>
              </a:spcBef>
            </a:pPr>
            <a:r>
              <a:rPr kumimoji="1" lang="zh-CN" altLang="en-US" sz="2400">
                <a:latin typeface="楷体" panose="02010609060101010101" pitchFamily="49" charset="-122"/>
                <a:ea typeface="楷体" panose="02010609060101010101" pitchFamily="49" charset="-122"/>
              </a:rPr>
              <a:t>将寄存器的移位结果作为操作数，但</a:t>
            </a:r>
            <a:r>
              <a:rPr kumimoji="1" lang="en-US" altLang="zh-CN" sz="2400">
                <a:latin typeface="楷体" panose="02010609060101010101" pitchFamily="49" charset="-122"/>
                <a:ea typeface="楷体" panose="02010609060101010101" pitchFamily="49" charset="-122"/>
              </a:rPr>
              <a:t>Rm</a:t>
            </a:r>
            <a:r>
              <a:rPr kumimoji="1" lang="zh-CN" altLang="en-US" sz="2400">
                <a:latin typeface="楷体" panose="02010609060101010101" pitchFamily="49" charset="-122"/>
                <a:ea typeface="楷体" panose="02010609060101010101" pitchFamily="49" charset="-122"/>
              </a:rPr>
              <a:t>值不变。</a:t>
            </a:r>
          </a:p>
        </p:txBody>
      </p:sp>
      <p:grpSp>
        <p:nvGrpSpPr>
          <p:cNvPr id="98" name="Group 4">
            <a:extLst>
              <a:ext uri="{FF2B5EF4-FFF2-40B4-BE49-F238E27FC236}">
                <a16:creationId xmlns:a16="http://schemas.microsoft.com/office/drawing/2014/main" id="{CD2DD465-2F95-40A1-A3CF-B8E6993FC794}"/>
              </a:ext>
            </a:extLst>
          </p:cNvPr>
          <p:cNvGrpSpPr>
            <a:grpSpLocks/>
          </p:cNvGrpSpPr>
          <p:nvPr/>
        </p:nvGrpSpPr>
        <p:grpSpPr bwMode="auto">
          <a:xfrm>
            <a:off x="2381250" y="2492376"/>
            <a:ext cx="7304088" cy="2881313"/>
            <a:chOff x="912" y="1680"/>
            <a:chExt cx="3984" cy="2352"/>
          </a:xfrm>
        </p:grpSpPr>
        <p:sp>
          <p:nvSpPr>
            <p:cNvPr id="99" name="Text Box 5">
              <a:extLst>
                <a:ext uri="{FF2B5EF4-FFF2-40B4-BE49-F238E27FC236}">
                  <a16:creationId xmlns:a16="http://schemas.microsoft.com/office/drawing/2014/main" id="{27A18C2C-566C-4451-9408-956ABCC49E14}"/>
                </a:ext>
              </a:extLst>
            </p:cNvPr>
            <p:cNvSpPr txBox="1">
              <a:spLocks noChangeArrowheads="1"/>
            </p:cNvSpPr>
            <p:nvPr/>
          </p:nvSpPr>
          <p:spPr bwMode="auto">
            <a:xfrm>
              <a:off x="912" y="1680"/>
              <a:ext cx="1104" cy="32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ctr" eaLnBrk="1" hangingPunct="1">
                <a:spcBef>
                  <a:spcPct val="50000"/>
                </a:spcBef>
                <a:defRPr/>
              </a:pPr>
              <a:r>
                <a:rPr lang="en-US" altLang="zh-CN" sz="2000" kern="0" dirty="0">
                  <a:solidFill>
                    <a:srgbClr val="0000FF"/>
                  </a:solidFill>
                  <a:latin typeface="+mj-ea"/>
                  <a:ea typeface="+mj-ea"/>
                </a:rPr>
                <a:t>LSL</a:t>
              </a:r>
              <a:r>
                <a:rPr lang="zh-CN" altLang="en-US" sz="2000" kern="0" dirty="0">
                  <a:solidFill>
                    <a:srgbClr val="0000FF"/>
                  </a:solidFill>
                  <a:latin typeface="+mj-ea"/>
                  <a:ea typeface="+mj-ea"/>
                </a:rPr>
                <a:t>移位操作：</a:t>
              </a:r>
            </a:p>
          </p:txBody>
        </p:sp>
        <p:grpSp>
          <p:nvGrpSpPr>
            <p:cNvPr id="16391" name="Group 6">
              <a:extLst>
                <a:ext uri="{FF2B5EF4-FFF2-40B4-BE49-F238E27FC236}">
                  <a16:creationId xmlns:a16="http://schemas.microsoft.com/office/drawing/2014/main" id="{B905B5CA-7CD1-4A2A-947C-CF7D9F1116C0}"/>
                </a:ext>
              </a:extLst>
            </p:cNvPr>
            <p:cNvGrpSpPr>
              <a:grpSpLocks/>
            </p:cNvGrpSpPr>
            <p:nvPr/>
          </p:nvGrpSpPr>
          <p:grpSpPr bwMode="auto">
            <a:xfrm>
              <a:off x="2496" y="1680"/>
              <a:ext cx="2400" cy="288"/>
              <a:chOff x="2496" y="1680"/>
              <a:chExt cx="2400" cy="288"/>
            </a:xfrm>
          </p:grpSpPr>
          <p:sp>
            <p:nvSpPr>
              <p:cNvPr id="161" name="Rectangle 7">
                <a:extLst>
                  <a:ext uri="{FF2B5EF4-FFF2-40B4-BE49-F238E27FC236}">
                    <a16:creationId xmlns:a16="http://schemas.microsoft.com/office/drawing/2014/main" id="{623D0BBC-6935-4A2A-85E8-46B59FA8A939}"/>
                  </a:ext>
                </a:extLst>
              </p:cNvPr>
              <p:cNvSpPr>
                <a:spLocks noChangeArrowheads="1"/>
              </p:cNvSpPr>
              <p:nvPr/>
            </p:nvSpPr>
            <p:spPr bwMode="auto">
              <a:xfrm>
                <a:off x="2688" y="1680"/>
                <a:ext cx="1968" cy="288"/>
              </a:xfrm>
              <a:prstGeom prst="rect">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62" name="Rectangle 8">
                <a:extLst>
                  <a:ext uri="{FF2B5EF4-FFF2-40B4-BE49-F238E27FC236}">
                    <a16:creationId xmlns:a16="http://schemas.microsoft.com/office/drawing/2014/main" id="{893D47FE-9BA5-4B93-818A-E84F9D93FA2B}"/>
                  </a:ext>
                </a:extLst>
              </p:cNvPr>
              <p:cNvSpPr>
                <a:spLocks noChangeArrowheads="1"/>
              </p:cNvSpPr>
              <p:nvPr/>
            </p:nvSpPr>
            <p:spPr bwMode="auto">
              <a:xfrm>
                <a:off x="4560" y="1680"/>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63" name="Rectangle 9">
                <a:extLst>
                  <a:ext uri="{FF2B5EF4-FFF2-40B4-BE49-F238E27FC236}">
                    <a16:creationId xmlns:a16="http://schemas.microsoft.com/office/drawing/2014/main" id="{4765BA08-7BD7-4F9F-9F5E-8F772EC3C3DA}"/>
                  </a:ext>
                </a:extLst>
              </p:cNvPr>
              <p:cNvSpPr>
                <a:spLocks noChangeArrowheads="1"/>
              </p:cNvSpPr>
              <p:nvPr/>
            </p:nvSpPr>
            <p:spPr bwMode="auto">
              <a:xfrm>
                <a:off x="4464" y="1680"/>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64" name="Rectangle 10">
                <a:extLst>
                  <a:ext uri="{FF2B5EF4-FFF2-40B4-BE49-F238E27FC236}">
                    <a16:creationId xmlns:a16="http://schemas.microsoft.com/office/drawing/2014/main" id="{7E3FE5E5-C3F9-4B2C-AE28-64C10B9350C8}"/>
                  </a:ext>
                </a:extLst>
              </p:cNvPr>
              <p:cNvSpPr>
                <a:spLocks noChangeArrowheads="1"/>
              </p:cNvSpPr>
              <p:nvPr/>
            </p:nvSpPr>
            <p:spPr bwMode="auto">
              <a:xfrm>
                <a:off x="4368" y="1680"/>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65" name="Rectangle 11">
                <a:extLst>
                  <a:ext uri="{FF2B5EF4-FFF2-40B4-BE49-F238E27FC236}">
                    <a16:creationId xmlns:a16="http://schemas.microsoft.com/office/drawing/2014/main" id="{8B8EBAC1-8CD3-407B-A1A8-B4CA09A3B23B}"/>
                  </a:ext>
                </a:extLst>
              </p:cNvPr>
              <p:cNvSpPr>
                <a:spLocks noChangeArrowheads="1"/>
              </p:cNvSpPr>
              <p:nvPr/>
            </p:nvSpPr>
            <p:spPr bwMode="auto">
              <a:xfrm>
                <a:off x="2880" y="1680"/>
                <a:ext cx="95"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66" name="Line 12">
                <a:extLst>
                  <a:ext uri="{FF2B5EF4-FFF2-40B4-BE49-F238E27FC236}">
                    <a16:creationId xmlns:a16="http://schemas.microsoft.com/office/drawing/2014/main" id="{6CD4BB7E-7B72-4470-84A7-71A773619E8F}"/>
                  </a:ext>
                </a:extLst>
              </p:cNvPr>
              <p:cNvSpPr>
                <a:spLocks noChangeShapeType="1"/>
              </p:cNvSpPr>
              <p:nvPr/>
            </p:nvSpPr>
            <p:spPr bwMode="auto">
              <a:xfrm flipH="1">
                <a:off x="2496" y="1824"/>
                <a:ext cx="19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67" name="Rectangle 13">
                <a:extLst>
                  <a:ext uri="{FF2B5EF4-FFF2-40B4-BE49-F238E27FC236}">
                    <a16:creationId xmlns:a16="http://schemas.microsoft.com/office/drawing/2014/main" id="{566B4A37-5752-40A2-BD0F-9CFC8801D92C}"/>
                  </a:ext>
                </a:extLst>
              </p:cNvPr>
              <p:cNvSpPr>
                <a:spLocks noChangeArrowheads="1"/>
              </p:cNvSpPr>
              <p:nvPr/>
            </p:nvSpPr>
            <p:spPr bwMode="auto">
              <a:xfrm>
                <a:off x="4800" y="1680"/>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en-US" altLang="zh-CN" sz="2000" kern="0">
                    <a:solidFill>
                      <a:sysClr val="windowText" lastClr="000000"/>
                    </a:solidFill>
                    <a:latin typeface="+mj-ea"/>
                    <a:ea typeface="+mj-ea"/>
                  </a:rPr>
                  <a:t>0</a:t>
                </a:r>
              </a:p>
            </p:txBody>
          </p:sp>
          <p:sp>
            <p:nvSpPr>
              <p:cNvPr id="168" name="Line 14">
                <a:extLst>
                  <a:ext uri="{FF2B5EF4-FFF2-40B4-BE49-F238E27FC236}">
                    <a16:creationId xmlns:a16="http://schemas.microsoft.com/office/drawing/2014/main" id="{9F99DD47-7BFE-4A19-A412-D438663C6BCA}"/>
                  </a:ext>
                </a:extLst>
              </p:cNvPr>
              <p:cNvSpPr>
                <a:spLocks noChangeShapeType="1"/>
              </p:cNvSpPr>
              <p:nvPr/>
            </p:nvSpPr>
            <p:spPr bwMode="auto">
              <a:xfrm flipH="1">
                <a:off x="4656" y="1824"/>
                <a:ext cx="14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69" name="Line 15">
                <a:extLst>
                  <a:ext uri="{FF2B5EF4-FFF2-40B4-BE49-F238E27FC236}">
                    <a16:creationId xmlns:a16="http://schemas.microsoft.com/office/drawing/2014/main" id="{3023CD22-E14D-4C05-862C-D671D16BFFE7}"/>
                  </a:ext>
                </a:extLst>
              </p:cNvPr>
              <p:cNvSpPr>
                <a:spLocks noChangeShapeType="1"/>
              </p:cNvSpPr>
              <p:nvPr/>
            </p:nvSpPr>
            <p:spPr bwMode="auto">
              <a:xfrm flipH="1">
                <a:off x="2975" y="1824"/>
                <a:ext cx="1392" cy="0"/>
              </a:xfrm>
              <a:prstGeom prst="line">
                <a:avLst/>
              </a:prstGeom>
              <a:noFill/>
              <a:ln w="9525">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70" name="Rectangle 16">
                <a:extLst>
                  <a:ext uri="{FF2B5EF4-FFF2-40B4-BE49-F238E27FC236}">
                    <a16:creationId xmlns:a16="http://schemas.microsoft.com/office/drawing/2014/main" id="{7935F4E4-65B4-4FCA-BD73-7FC0A3031B59}"/>
                  </a:ext>
                </a:extLst>
              </p:cNvPr>
              <p:cNvSpPr>
                <a:spLocks noChangeArrowheads="1"/>
              </p:cNvSpPr>
              <p:nvPr/>
            </p:nvSpPr>
            <p:spPr bwMode="auto">
              <a:xfrm>
                <a:off x="2784" y="1680"/>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71" name="Rectangle 17">
                <a:extLst>
                  <a:ext uri="{FF2B5EF4-FFF2-40B4-BE49-F238E27FC236}">
                    <a16:creationId xmlns:a16="http://schemas.microsoft.com/office/drawing/2014/main" id="{5DD3DE1D-6B59-4096-BC6F-FAC5DF8D5299}"/>
                  </a:ext>
                </a:extLst>
              </p:cNvPr>
              <p:cNvSpPr>
                <a:spLocks noChangeArrowheads="1"/>
              </p:cNvSpPr>
              <p:nvPr/>
            </p:nvSpPr>
            <p:spPr bwMode="auto">
              <a:xfrm>
                <a:off x="2688" y="1680"/>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grpSp>
        <p:sp>
          <p:nvSpPr>
            <p:cNvPr id="101" name="Text Box 18">
              <a:extLst>
                <a:ext uri="{FF2B5EF4-FFF2-40B4-BE49-F238E27FC236}">
                  <a16:creationId xmlns:a16="http://schemas.microsoft.com/office/drawing/2014/main" id="{DA2F804D-A62F-45EA-9AB8-C767E6B6FDD4}"/>
                </a:ext>
              </a:extLst>
            </p:cNvPr>
            <p:cNvSpPr txBox="1">
              <a:spLocks noChangeArrowheads="1"/>
            </p:cNvSpPr>
            <p:nvPr/>
          </p:nvSpPr>
          <p:spPr bwMode="auto">
            <a:xfrm>
              <a:off x="912" y="2159"/>
              <a:ext cx="1104" cy="32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ctr" eaLnBrk="1" hangingPunct="1">
                <a:spcBef>
                  <a:spcPct val="50000"/>
                </a:spcBef>
                <a:defRPr/>
              </a:pPr>
              <a:r>
                <a:rPr lang="en-US" altLang="zh-CN" sz="2000" kern="0" dirty="0">
                  <a:solidFill>
                    <a:srgbClr val="0000FF"/>
                  </a:solidFill>
                  <a:latin typeface="+mj-ea"/>
                  <a:ea typeface="+mj-ea"/>
                </a:rPr>
                <a:t>LSR</a:t>
              </a:r>
              <a:r>
                <a:rPr lang="zh-CN" altLang="en-US" sz="2000" kern="0" dirty="0">
                  <a:solidFill>
                    <a:srgbClr val="0000FF"/>
                  </a:solidFill>
                  <a:latin typeface="+mj-ea"/>
                  <a:ea typeface="+mj-ea"/>
                </a:rPr>
                <a:t>移位操作：</a:t>
              </a:r>
            </a:p>
          </p:txBody>
        </p:sp>
        <p:grpSp>
          <p:nvGrpSpPr>
            <p:cNvPr id="16393" name="Group 19">
              <a:extLst>
                <a:ext uri="{FF2B5EF4-FFF2-40B4-BE49-F238E27FC236}">
                  <a16:creationId xmlns:a16="http://schemas.microsoft.com/office/drawing/2014/main" id="{13830AF1-0A04-4AF5-B710-564658707CD3}"/>
                </a:ext>
              </a:extLst>
            </p:cNvPr>
            <p:cNvGrpSpPr>
              <a:grpSpLocks/>
            </p:cNvGrpSpPr>
            <p:nvPr/>
          </p:nvGrpSpPr>
          <p:grpSpPr bwMode="auto">
            <a:xfrm>
              <a:off x="2448" y="2160"/>
              <a:ext cx="2400" cy="288"/>
              <a:chOff x="2448" y="2160"/>
              <a:chExt cx="2400" cy="288"/>
            </a:xfrm>
          </p:grpSpPr>
          <p:sp>
            <p:nvSpPr>
              <p:cNvPr id="150" name="Rectangle 20">
                <a:extLst>
                  <a:ext uri="{FF2B5EF4-FFF2-40B4-BE49-F238E27FC236}">
                    <a16:creationId xmlns:a16="http://schemas.microsoft.com/office/drawing/2014/main" id="{68425728-91E6-4DB8-B33A-F55F7D137FC9}"/>
                  </a:ext>
                </a:extLst>
              </p:cNvPr>
              <p:cNvSpPr>
                <a:spLocks noChangeArrowheads="1"/>
              </p:cNvSpPr>
              <p:nvPr/>
            </p:nvSpPr>
            <p:spPr bwMode="auto">
              <a:xfrm>
                <a:off x="2688" y="2159"/>
                <a:ext cx="1968" cy="289"/>
              </a:xfrm>
              <a:prstGeom prst="rect">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51" name="Rectangle 21">
                <a:extLst>
                  <a:ext uri="{FF2B5EF4-FFF2-40B4-BE49-F238E27FC236}">
                    <a16:creationId xmlns:a16="http://schemas.microsoft.com/office/drawing/2014/main" id="{B38F3548-C5AC-4948-89E2-0A2EDD626A8E}"/>
                  </a:ext>
                </a:extLst>
              </p:cNvPr>
              <p:cNvSpPr>
                <a:spLocks noChangeArrowheads="1"/>
              </p:cNvSpPr>
              <p:nvPr/>
            </p:nvSpPr>
            <p:spPr bwMode="auto">
              <a:xfrm>
                <a:off x="2688" y="2159"/>
                <a:ext cx="96"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52" name="Rectangle 22">
                <a:extLst>
                  <a:ext uri="{FF2B5EF4-FFF2-40B4-BE49-F238E27FC236}">
                    <a16:creationId xmlns:a16="http://schemas.microsoft.com/office/drawing/2014/main" id="{0AB9EE3C-915B-4AE5-B91C-EFDDD139715E}"/>
                  </a:ext>
                </a:extLst>
              </p:cNvPr>
              <p:cNvSpPr>
                <a:spLocks noChangeArrowheads="1"/>
              </p:cNvSpPr>
              <p:nvPr/>
            </p:nvSpPr>
            <p:spPr bwMode="auto">
              <a:xfrm>
                <a:off x="2784" y="2159"/>
                <a:ext cx="96"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53" name="Rectangle 23">
                <a:extLst>
                  <a:ext uri="{FF2B5EF4-FFF2-40B4-BE49-F238E27FC236}">
                    <a16:creationId xmlns:a16="http://schemas.microsoft.com/office/drawing/2014/main" id="{850A5FD8-7400-499B-A338-CDF162856EA8}"/>
                  </a:ext>
                </a:extLst>
              </p:cNvPr>
              <p:cNvSpPr>
                <a:spLocks noChangeArrowheads="1"/>
              </p:cNvSpPr>
              <p:nvPr/>
            </p:nvSpPr>
            <p:spPr bwMode="auto">
              <a:xfrm>
                <a:off x="2880" y="2159"/>
                <a:ext cx="96"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54" name="Rectangle 24">
                <a:extLst>
                  <a:ext uri="{FF2B5EF4-FFF2-40B4-BE49-F238E27FC236}">
                    <a16:creationId xmlns:a16="http://schemas.microsoft.com/office/drawing/2014/main" id="{6F3A005C-6D56-4D28-9B44-4F18C1C14B12}"/>
                  </a:ext>
                </a:extLst>
              </p:cNvPr>
              <p:cNvSpPr>
                <a:spLocks noChangeArrowheads="1"/>
              </p:cNvSpPr>
              <p:nvPr/>
            </p:nvSpPr>
            <p:spPr bwMode="auto">
              <a:xfrm>
                <a:off x="4369" y="2159"/>
                <a:ext cx="95"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55" name="Line 25">
                <a:extLst>
                  <a:ext uri="{FF2B5EF4-FFF2-40B4-BE49-F238E27FC236}">
                    <a16:creationId xmlns:a16="http://schemas.microsoft.com/office/drawing/2014/main" id="{71DA0985-8489-4C35-B5C5-3C8BF9428346}"/>
                  </a:ext>
                </a:extLst>
              </p:cNvPr>
              <p:cNvSpPr>
                <a:spLocks noChangeShapeType="1"/>
              </p:cNvSpPr>
              <p:nvPr/>
            </p:nvSpPr>
            <p:spPr bwMode="auto">
              <a:xfrm flipH="1">
                <a:off x="4656" y="2305"/>
                <a:ext cx="192"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56" name="Rectangle 26">
                <a:extLst>
                  <a:ext uri="{FF2B5EF4-FFF2-40B4-BE49-F238E27FC236}">
                    <a16:creationId xmlns:a16="http://schemas.microsoft.com/office/drawing/2014/main" id="{2D825A98-07DD-495B-8E75-2FEE365D0B74}"/>
                  </a:ext>
                </a:extLst>
              </p:cNvPr>
              <p:cNvSpPr>
                <a:spLocks noChangeArrowheads="1"/>
              </p:cNvSpPr>
              <p:nvPr/>
            </p:nvSpPr>
            <p:spPr bwMode="auto">
              <a:xfrm>
                <a:off x="2448" y="2159"/>
                <a:ext cx="96"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en-US" altLang="zh-CN" sz="2000" kern="0">
                    <a:solidFill>
                      <a:sysClr val="windowText" lastClr="000000"/>
                    </a:solidFill>
                    <a:latin typeface="+mj-ea"/>
                    <a:ea typeface="+mj-ea"/>
                  </a:rPr>
                  <a:t>0</a:t>
                </a:r>
              </a:p>
            </p:txBody>
          </p:sp>
          <p:sp>
            <p:nvSpPr>
              <p:cNvPr id="157" name="Line 27">
                <a:extLst>
                  <a:ext uri="{FF2B5EF4-FFF2-40B4-BE49-F238E27FC236}">
                    <a16:creationId xmlns:a16="http://schemas.microsoft.com/office/drawing/2014/main" id="{DF92420C-9D1D-4E78-9425-24308D5F9712}"/>
                  </a:ext>
                </a:extLst>
              </p:cNvPr>
              <p:cNvSpPr>
                <a:spLocks noChangeShapeType="1"/>
              </p:cNvSpPr>
              <p:nvPr/>
            </p:nvSpPr>
            <p:spPr bwMode="auto">
              <a:xfrm flipH="1">
                <a:off x="2544" y="2305"/>
                <a:ext cx="144"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58" name="Line 28">
                <a:extLst>
                  <a:ext uri="{FF2B5EF4-FFF2-40B4-BE49-F238E27FC236}">
                    <a16:creationId xmlns:a16="http://schemas.microsoft.com/office/drawing/2014/main" id="{21FAC8CA-A122-4DFA-9F07-82396B6F3C7B}"/>
                  </a:ext>
                </a:extLst>
              </p:cNvPr>
              <p:cNvSpPr>
                <a:spLocks noChangeShapeType="1"/>
              </p:cNvSpPr>
              <p:nvPr/>
            </p:nvSpPr>
            <p:spPr bwMode="auto">
              <a:xfrm flipH="1">
                <a:off x="2976" y="2305"/>
                <a:ext cx="1392" cy="0"/>
              </a:xfrm>
              <a:prstGeom prst="line">
                <a:avLst/>
              </a:prstGeom>
              <a:noFill/>
              <a:ln w="9525">
                <a:solidFill>
                  <a:srgbClr val="00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59" name="Rectangle 29">
                <a:extLst>
                  <a:ext uri="{FF2B5EF4-FFF2-40B4-BE49-F238E27FC236}">
                    <a16:creationId xmlns:a16="http://schemas.microsoft.com/office/drawing/2014/main" id="{C2BA1E86-41BD-4DAD-BF7D-B0834927E910}"/>
                  </a:ext>
                </a:extLst>
              </p:cNvPr>
              <p:cNvSpPr>
                <a:spLocks noChangeArrowheads="1"/>
              </p:cNvSpPr>
              <p:nvPr/>
            </p:nvSpPr>
            <p:spPr bwMode="auto">
              <a:xfrm>
                <a:off x="4464" y="2159"/>
                <a:ext cx="96"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60" name="Rectangle 30">
                <a:extLst>
                  <a:ext uri="{FF2B5EF4-FFF2-40B4-BE49-F238E27FC236}">
                    <a16:creationId xmlns:a16="http://schemas.microsoft.com/office/drawing/2014/main" id="{3D9A76AA-4C01-44F0-A682-E71E966B1EFD}"/>
                  </a:ext>
                </a:extLst>
              </p:cNvPr>
              <p:cNvSpPr>
                <a:spLocks noChangeArrowheads="1"/>
              </p:cNvSpPr>
              <p:nvPr/>
            </p:nvSpPr>
            <p:spPr bwMode="auto">
              <a:xfrm>
                <a:off x="4560" y="2159"/>
                <a:ext cx="96"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grpSp>
        <p:sp>
          <p:nvSpPr>
            <p:cNvPr id="103" name="Text Box 31">
              <a:extLst>
                <a:ext uri="{FF2B5EF4-FFF2-40B4-BE49-F238E27FC236}">
                  <a16:creationId xmlns:a16="http://schemas.microsoft.com/office/drawing/2014/main" id="{48BFA682-6AF9-4E18-B2B4-0D450D5B0053}"/>
                </a:ext>
              </a:extLst>
            </p:cNvPr>
            <p:cNvSpPr txBox="1">
              <a:spLocks noChangeArrowheads="1"/>
            </p:cNvSpPr>
            <p:nvPr/>
          </p:nvSpPr>
          <p:spPr bwMode="auto">
            <a:xfrm>
              <a:off x="912" y="2640"/>
              <a:ext cx="1104" cy="32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ctr" eaLnBrk="1" hangingPunct="1">
                <a:spcBef>
                  <a:spcPct val="50000"/>
                </a:spcBef>
                <a:defRPr/>
              </a:pPr>
              <a:r>
                <a:rPr lang="en-US" altLang="zh-CN" sz="2000" kern="0" dirty="0">
                  <a:solidFill>
                    <a:srgbClr val="0000FF"/>
                  </a:solidFill>
                  <a:latin typeface="+mj-ea"/>
                  <a:ea typeface="+mj-ea"/>
                </a:rPr>
                <a:t>ASR</a:t>
              </a:r>
              <a:r>
                <a:rPr lang="zh-CN" altLang="en-US" sz="2000" kern="0" dirty="0">
                  <a:solidFill>
                    <a:srgbClr val="0000FF"/>
                  </a:solidFill>
                  <a:latin typeface="+mj-ea"/>
                  <a:ea typeface="+mj-ea"/>
                </a:rPr>
                <a:t>移位操作：</a:t>
              </a:r>
            </a:p>
          </p:txBody>
        </p:sp>
        <p:grpSp>
          <p:nvGrpSpPr>
            <p:cNvPr id="16395" name="Group 32">
              <a:extLst>
                <a:ext uri="{FF2B5EF4-FFF2-40B4-BE49-F238E27FC236}">
                  <a16:creationId xmlns:a16="http://schemas.microsoft.com/office/drawing/2014/main" id="{D643522A-1A9E-4185-940E-27883DD9F7AD}"/>
                </a:ext>
              </a:extLst>
            </p:cNvPr>
            <p:cNvGrpSpPr>
              <a:grpSpLocks/>
            </p:cNvGrpSpPr>
            <p:nvPr/>
          </p:nvGrpSpPr>
          <p:grpSpPr bwMode="auto">
            <a:xfrm>
              <a:off x="2544" y="2544"/>
              <a:ext cx="2304" cy="384"/>
              <a:chOff x="2544" y="2544"/>
              <a:chExt cx="2304" cy="384"/>
            </a:xfrm>
          </p:grpSpPr>
          <p:sp>
            <p:nvSpPr>
              <p:cNvPr id="137" name="Rectangle 33">
                <a:extLst>
                  <a:ext uri="{FF2B5EF4-FFF2-40B4-BE49-F238E27FC236}">
                    <a16:creationId xmlns:a16="http://schemas.microsoft.com/office/drawing/2014/main" id="{7F8A56BC-EA73-4D0D-91E1-210876528FD2}"/>
                  </a:ext>
                </a:extLst>
              </p:cNvPr>
              <p:cNvSpPr>
                <a:spLocks noChangeArrowheads="1"/>
              </p:cNvSpPr>
              <p:nvPr/>
            </p:nvSpPr>
            <p:spPr bwMode="auto">
              <a:xfrm>
                <a:off x="2688" y="2640"/>
                <a:ext cx="1968" cy="288"/>
              </a:xfrm>
              <a:prstGeom prst="rect">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38" name="Rectangle 34">
                <a:extLst>
                  <a:ext uri="{FF2B5EF4-FFF2-40B4-BE49-F238E27FC236}">
                    <a16:creationId xmlns:a16="http://schemas.microsoft.com/office/drawing/2014/main" id="{D61DB3A2-A3F0-4040-A801-7453E7405919}"/>
                  </a:ext>
                </a:extLst>
              </p:cNvPr>
              <p:cNvSpPr>
                <a:spLocks noChangeArrowheads="1"/>
              </p:cNvSpPr>
              <p:nvPr/>
            </p:nvSpPr>
            <p:spPr bwMode="auto">
              <a:xfrm>
                <a:off x="2688" y="2640"/>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39" name="Rectangle 35">
                <a:extLst>
                  <a:ext uri="{FF2B5EF4-FFF2-40B4-BE49-F238E27FC236}">
                    <a16:creationId xmlns:a16="http://schemas.microsoft.com/office/drawing/2014/main" id="{870BF27F-A354-4136-BD0C-B72E9CECD02E}"/>
                  </a:ext>
                </a:extLst>
              </p:cNvPr>
              <p:cNvSpPr>
                <a:spLocks noChangeArrowheads="1"/>
              </p:cNvSpPr>
              <p:nvPr/>
            </p:nvSpPr>
            <p:spPr bwMode="auto">
              <a:xfrm>
                <a:off x="2784" y="2640"/>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40" name="Rectangle 36">
                <a:extLst>
                  <a:ext uri="{FF2B5EF4-FFF2-40B4-BE49-F238E27FC236}">
                    <a16:creationId xmlns:a16="http://schemas.microsoft.com/office/drawing/2014/main" id="{DB992286-E635-475A-9E51-1F4E616E5F38}"/>
                  </a:ext>
                </a:extLst>
              </p:cNvPr>
              <p:cNvSpPr>
                <a:spLocks noChangeArrowheads="1"/>
              </p:cNvSpPr>
              <p:nvPr/>
            </p:nvSpPr>
            <p:spPr bwMode="auto">
              <a:xfrm>
                <a:off x="2880" y="2640"/>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41" name="Rectangle 37">
                <a:extLst>
                  <a:ext uri="{FF2B5EF4-FFF2-40B4-BE49-F238E27FC236}">
                    <a16:creationId xmlns:a16="http://schemas.microsoft.com/office/drawing/2014/main" id="{38235400-A9F7-45E6-9110-FBCA358C565C}"/>
                  </a:ext>
                </a:extLst>
              </p:cNvPr>
              <p:cNvSpPr>
                <a:spLocks noChangeArrowheads="1"/>
              </p:cNvSpPr>
              <p:nvPr/>
            </p:nvSpPr>
            <p:spPr bwMode="auto">
              <a:xfrm>
                <a:off x="4369" y="2640"/>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42" name="Line 38">
                <a:extLst>
                  <a:ext uri="{FF2B5EF4-FFF2-40B4-BE49-F238E27FC236}">
                    <a16:creationId xmlns:a16="http://schemas.microsoft.com/office/drawing/2014/main" id="{26B8C85D-A635-4B36-A50A-EAC2D0716884}"/>
                  </a:ext>
                </a:extLst>
              </p:cNvPr>
              <p:cNvSpPr>
                <a:spLocks noChangeShapeType="1"/>
              </p:cNvSpPr>
              <p:nvPr/>
            </p:nvSpPr>
            <p:spPr bwMode="auto">
              <a:xfrm flipH="1">
                <a:off x="4656" y="2784"/>
                <a:ext cx="192"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43" name="Line 39">
                <a:extLst>
                  <a:ext uri="{FF2B5EF4-FFF2-40B4-BE49-F238E27FC236}">
                    <a16:creationId xmlns:a16="http://schemas.microsoft.com/office/drawing/2014/main" id="{4CD724B8-C371-464D-8099-601D5E6D8795}"/>
                  </a:ext>
                </a:extLst>
              </p:cNvPr>
              <p:cNvSpPr>
                <a:spLocks noChangeShapeType="1"/>
              </p:cNvSpPr>
              <p:nvPr/>
            </p:nvSpPr>
            <p:spPr bwMode="auto">
              <a:xfrm flipH="1">
                <a:off x="2544" y="2784"/>
                <a:ext cx="144"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44" name="Line 40">
                <a:extLst>
                  <a:ext uri="{FF2B5EF4-FFF2-40B4-BE49-F238E27FC236}">
                    <a16:creationId xmlns:a16="http://schemas.microsoft.com/office/drawing/2014/main" id="{9316C7D7-EE0E-4915-9054-5D676E3856F0}"/>
                  </a:ext>
                </a:extLst>
              </p:cNvPr>
              <p:cNvSpPr>
                <a:spLocks noChangeShapeType="1"/>
              </p:cNvSpPr>
              <p:nvPr/>
            </p:nvSpPr>
            <p:spPr bwMode="auto">
              <a:xfrm flipH="1">
                <a:off x="2976" y="2784"/>
                <a:ext cx="1392" cy="0"/>
              </a:xfrm>
              <a:prstGeom prst="line">
                <a:avLst/>
              </a:prstGeom>
              <a:noFill/>
              <a:ln w="9525">
                <a:solidFill>
                  <a:srgbClr val="00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45" name="Rectangle 41">
                <a:extLst>
                  <a:ext uri="{FF2B5EF4-FFF2-40B4-BE49-F238E27FC236}">
                    <a16:creationId xmlns:a16="http://schemas.microsoft.com/office/drawing/2014/main" id="{AAC23425-1062-44B9-9DF4-0F6441D4023F}"/>
                  </a:ext>
                </a:extLst>
              </p:cNvPr>
              <p:cNvSpPr>
                <a:spLocks noChangeArrowheads="1"/>
              </p:cNvSpPr>
              <p:nvPr/>
            </p:nvSpPr>
            <p:spPr bwMode="auto">
              <a:xfrm>
                <a:off x="4465" y="2640"/>
                <a:ext cx="95"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46" name="Rectangle 42">
                <a:extLst>
                  <a:ext uri="{FF2B5EF4-FFF2-40B4-BE49-F238E27FC236}">
                    <a16:creationId xmlns:a16="http://schemas.microsoft.com/office/drawing/2014/main" id="{DECFA3E1-31F3-4778-8B0D-AF8924545C3B}"/>
                  </a:ext>
                </a:extLst>
              </p:cNvPr>
              <p:cNvSpPr>
                <a:spLocks noChangeArrowheads="1"/>
              </p:cNvSpPr>
              <p:nvPr/>
            </p:nvSpPr>
            <p:spPr bwMode="auto">
              <a:xfrm>
                <a:off x="4560" y="2640"/>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47" name="Line 43">
                <a:extLst>
                  <a:ext uri="{FF2B5EF4-FFF2-40B4-BE49-F238E27FC236}">
                    <a16:creationId xmlns:a16="http://schemas.microsoft.com/office/drawing/2014/main" id="{0756CD13-8B8F-4476-A1A9-8166F45F28DB}"/>
                  </a:ext>
                </a:extLst>
              </p:cNvPr>
              <p:cNvSpPr>
                <a:spLocks noChangeShapeType="1"/>
              </p:cNvSpPr>
              <p:nvPr/>
            </p:nvSpPr>
            <p:spPr bwMode="auto">
              <a:xfrm>
                <a:off x="2544" y="2544"/>
                <a:ext cx="0" cy="2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48" name="Line 44">
                <a:extLst>
                  <a:ext uri="{FF2B5EF4-FFF2-40B4-BE49-F238E27FC236}">
                    <a16:creationId xmlns:a16="http://schemas.microsoft.com/office/drawing/2014/main" id="{96C31B34-74C4-4391-A71D-76D43E1C22F5}"/>
                  </a:ext>
                </a:extLst>
              </p:cNvPr>
              <p:cNvSpPr>
                <a:spLocks noChangeShapeType="1"/>
              </p:cNvSpPr>
              <p:nvPr/>
            </p:nvSpPr>
            <p:spPr bwMode="auto">
              <a:xfrm>
                <a:off x="2544" y="2544"/>
                <a:ext cx="19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49" name="Line 45">
                <a:extLst>
                  <a:ext uri="{FF2B5EF4-FFF2-40B4-BE49-F238E27FC236}">
                    <a16:creationId xmlns:a16="http://schemas.microsoft.com/office/drawing/2014/main" id="{FFECB7DF-E27A-4867-8045-BDC4CFF903D8}"/>
                  </a:ext>
                </a:extLst>
              </p:cNvPr>
              <p:cNvSpPr>
                <a:spLocks noChangeShapeType="1"/>
              </p:cNvSpPr>
              <p:nvPr/>
            </p:nvSpPr>
            <p:spPr bwMode="auto">
              <a:xfrm flipV="1">
                <a:off x="2736" y="2544"/>
                <a:ext cx="0" cy="9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grpSp>
        <p:sp>
          <p:nvSpPr>
            <p:cNvPr id="105" name="Text Box 46">
              <a:extLst>
                <a:ext uri="{FF2B5EF4-FFF2-40B4-BE49-F238E27FC236}">
                  <a16:creationId xmlns:a16="http://schemas.microsoft.com/office/drawing/2014/main" id="{C71219AF-3B5E-49A4-9C7F-A508E44030FC}"/>
                </a:ext>
              </a:extLst>
            </p:cNvPr>
            <p:cNvSpPr txBox="1">
              <a:spLocks noChangeArrowheads="1"/>
            </p:cNvSpPr>
            <p:nvPr/>
          </p:nvSpPr>
          <p:spPr bwMode="auto">
            <a:xfrm>
              <a:off x="912" y="3120"/>
              <a:ext cx="1104" cy="32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ctr" eaLnBrk="1" hangingPunct="1">
                <a:spcBef>
                  <a:spcPct val="50000"/>
                </a:spcBef>
                <a:defRPr/>
              </a:pPr>
              <a:r>
                <a:rPr lang="en-US" altLang="zh-CN" sz="2000" kern="0" dirty="0">
                  <a:solidFill>
                    <a:srgbClr val="0000FF"/>
                  </a:solidFill>
                  <a:latin typeface="+mj-ea"/>
                  <a:ea typeface="+mj-ea"/>
                </a:rPr>
                <a:t>ROR</a:t>
              </a:r>
              <a:r>
                <a:rPr lang="zh-CN" altLang="en-US" sz="2000" kern="0" dirty="0">
                  <a:solidFill>
                    <a:srgbClr val="0000FF"/>
                  </a:solidFill>
                  <a:latin typeface="+mj-ea"/>
                  <a:ea typeface="+mj-ea"/>
                </a:rPr>
                <a:t>移位操作：</a:t>
              </a:r>
            </a:p>
          </p:txBody>
        </p:sp>
        <p:grpSp>
          <p:nvGrpSpPr>
            <p:cNvPr id="16397" name="Group 47">
              <a:extLst>
                <a:ext uri="{FF2B5EF4-FFF2-40B4-BE49-F238E27FC236}">
                  <a16:creationId xmlns:a16="http://schemas.microsoft.com/office/drawing/2014/main" id="{C1248F02-AE8D-48FD-AEC0-D4F4601712EE}"/>
                </a:ext>
              </a:extLst>
            </p:cNvPr>
            <p:cNvGrpSpPr>
              <a:grpSpLocks/>
            </p:cNvGrpSpPr>
            <p:nvPr/>
          </p:nvGrpSpPr>
          <p:grpSpPr bwMode="auto">
            <a:xfrm>
              <a:off x="2544" y="3120"/>
              <a:ext cx="2304" cy="384"/>
              <a:chOff x="2544" y="3120"/>
              <a:chExt cx="2304" cy="384"/>
            </a:xfrm>
          </p:grpSpPr>
          <p:sp>
            <p:nvSpPr>
              <p:cNvPr id="124" name="Rectangle 48">
                <a:extLst>
                  <a:ext uri="{FF2B5EF4-FFF2-40B4-BE49-F238E27FC236}">
                    <a16:creationId xmlns:a16="http://schemas.microsoft.com/office/drawing/2014/main" id="{080FF828-3880-44C3-B974-C4DE8F54F204}"/>
                  </a:ext>
                </a:extLst>
              </p:cNvPr>
              <p:cNvSpPr>
                <a:spLocks noChangeArrowheads="1"/>
              </p:cNvSpPr>
              <p:nvPr/>
            </p:nvSpPr>
            <p:spPr bwMode="auto">
              <a:xfrm>
                <a:off x="2688" y="3120"/>
                <a:ext cx="1968" cy="289"/>
              </a:xfrm>
              <a:prstGeom prst="rect">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25" name="Rectangle 49">
                <a:extLst>
                  <a:ext uri="{FF2B5EF4-FFF2-40B4-BE49-F238E27FC236}">
                    <a16:creationId xmlns:a16="http://schemas.microsoft.com/office/drawing/2014/main" id="{1C321933-5A6A-4410-9285-77BADF7F46E1}"/>
                  </a:ext>
                </a:extLst>
              </p:cNvPr>
              <p:cNvSpPr>
                <a:spLocks noChangeArrowheads="1"/>
              </p:cNvSpPr>
              <p:nvPr/>
            </p:nvSpPr>
            <p:spPr bwMode="auto">
              <a:xfrm>
                <a:off x="2688" y="3120"/>
                <a:ext cx="96"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26" name="Rectangle 50">
                <a:extLst>
                  <a:ext uri="{FF2B5EF4-FFF2-40B4-BE49-F238E27FC236}">
                    <a16:creationId xmlns:a16="http://schemas.microsoft.com/office/drawing/2014/main" id="{FB7CE4B8-2CDB-4108-84A7-673C35E5F7F0}"/>
                  </a:ext>
                </a:extLst>
              </p:cNvPr>
              <p:cNvSpPr>
                <a:spLocks noChangeArrowheads="1"/>
              </p:cNvSpPr>
              <p:nvPr/>
            </p:nvSpPr>
            <p:spPr bwMode="auto">
              <a:xfrm>
                <a:off x="2784" y="3120"/>
                <a:ext cx="96"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27" name="Rectangle 51">
                <a:extLst>
                  <a:ext uri="{FF2B5EF4-FFF2-40B4-BE49-F238E27FC236}">
                    <a16:creationId xmlns:a16="http://schemas.microsoft.com/office/drawing/2014/main" id="{E8A0AABC-6321-444F-8AF0-5FB4591BFAE0}"/>
                  </a:ext>
                </a:extLst>
              </p:cNvPr>
              <p:cNvSpPr>
                <a:spLocks noChangeArrowheads="1"/>
              </p:cNvSpPr>
              <p:nvPr/>
            </p:nvSpPr>
            <p:spPr bwMode="auto">
              <a:xfrm>
                <a:off x="2880" y="3120"/>
                <a:ext cx="96"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28" name="Rectangle 52">
                <a:extLst>
                  <a:ext uri="{FF2B5EF4-FFF2-40B4-BE49-F238E27FC236}">
                    <a16:creationId xmlns:a16="http://schemas.microsoft.com/office/drawing/2014/main" id="{B02DFB54-851F-4D86-9D79-1F28A8E2BDAD}"/>
                  </a:ext>
                </a:extLst>
              </p:cNvPr>
              <p:cNvSpPr>
                <a:spLocks noChangeArrowheads="1"/>
              </p:cNvSpPr>
              <p:nvPr/>
            </p:nvSpPr>
            <p:spPr bwMode="auto">
              <a:xfrm>
                <a:off x="4369" y="3120"/>
                <a:ext cx="96"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29" name="Line 53">
                <a:extLst>
                  <a:ext uri="{FF2B5EF4-FFF2-40B4-BE49-F238E27FC236}">
                    <a16:creationId xmlns:a16="http://schemas.microsoft.com/office/drawing/2014/main" id="{DE243873-74C8-4121-8219-815E53D866CE}"/>
                  </a:ext>
                </a:extLst>
              </p:cNvPr>
              <p:cNvSpPr>
                <a:spLocks noChangeShapeType="1"/>
              </p:cNvSpPr>
              <p:nvPr/>
            </p:nvSpPr>
            <p:spPr bwMode="auto">
              <a:xfrm flipH="1">
                <a:off x="4656" y="3264"/>
                <a:ext cx="192"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30" name="Line 54">
                <a:extLst>
                  <a:ext uri="{FF2B5EF4-FFF2-40B4-BE49-F238E27FC236}">
                    <a16:creationId xmlns:a16="http://schemas.microsoft.com/office/drawing/2014/main" id="{6E81ACFF-EBF9-4B67-AD5D-CE1DC6B4DFF0}"/>
                  </a:ext>
                </a:extLst>
              </p:cNvPr>
              <p:cNvSpPr>
                <a:spLocks noChangeShapeType="1"/>
              </p:cNvSpPr>
              <p:nvPr/>
            </p:nvSpPr>
            <p:spPr bwMode="auto">
              <a:xfrm flipH="1">
                <a:off x="2544" y="3264"/>
                <a:ext cx="144"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31" name="Line 55">
                <a:extLst>
                  <a:ext uri="{FF2B5EF4-FFF2-40B4-BE49-F238E27FC236}">
                    <a16:creationId xmlns:a16="http://schemas.microsoft.com/office/drawing/2014/main" id="{97D1AE8F-DA9D-49BB-9619-37804A1AAACF}"/>
                  </a:ext>
                </a:extLst>
              </p:cNvPr>
              <p:cNvSpPr>
                <a:spLocks noChangeShapeType="1"/>
              </p:cNvSpPr>
              <p:nvPr/>
            </p:nvSpPr>
            <p:spPr bwMode="auto">
              <a:xfrm flipH="1">
                <a:off x="2976" y="3264"/>
                <a:ext cx="1392" cy="0"/>
              </a:xfrm>
              <a:prstGeom prst="line">
                <a:avLst/>
              </a:prstGeom>
              <a:noFill/>
              <a:ln w="9525">
                <a:solidFill>
                  <a:srgbClr val="00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32" name="Rectangle 56">
                <a:extLst>
                  <a:ext uri="{FF2B5EF4-FFF2-40B4-BE49-F238E27FC236}">
                    <a16:creationId xmlns:a16="http://schemas.microsoft.com/office/drawing/2014/main" id="{F8998EF2-7D0F-43EB-BD4C-B29D8F849EC2}"/>
                  </a:ext>
                </a:extLst>
              </p:cNvPr>
              <p:cNvSpPr>
                <a:spLocks noChangeArrowheads="1"/>
              </p:cNvSpPr>
              <p:nvPr/>
            </p:nvSpPr>
            <p:spPr bwMode="auto">
              <a:xfrm>
                <a:off x="4465" y="3120"/>
                <a:ext cx="95"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33" name="Rectangle 57">
                <a:extLst>
                  <a:ext uri="{FF2B5EF4-FFF2-40B4-BE49-F238E27FC236}">
                    <a16:creationId xmlns:a16="http://schemas.microsoft.com/office/drawing/2014/main" id="{09A97E34-53B4-4642-A169-41788AC34429}"/>
                  </a:ext>
                </a:extLst>
              </p:cNvPr>
              <p:cNvSpPr>
                <a:spLocks noChangeArrowheads="1"/>
              </p:cNvSpPr>
              <p:nvPr/>
            </p:nvSpPr>
            <p:spPr bwMode="auto">
              <a:xfrm>
                <a:off x="4560" y="3120"/>
                <a:ext cx="96" cy="289"/>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34" name="Line 58">
                <a:extLst>
                  <a:ext uri="{FF2B5EF4-FFF2-40B4-BE49-F238E27FC236}">
                    <a16:creationId xmlns:a16="http://schemas.microsoft.com/office/drawing/2014/main" id="{25A4D430-A3CB-4853-8523-46FEFD09D6A6}"/>
                  </a:ext>
                </a:extLst>
              </p:cNvPr>
              <p:cNvSpPr>
                <a:spLocks noChangeShapeType="1"/>
              </p:cNvSpPr>
              <p:nvPr/>
            </p:nvSpPr>
            <p:spPr bwMode="auto">
              <a:xfrm>
                <a:off x="2544" y="3264"/>
                <a:ext cx="0" cy="2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35" name="Line 59">
                <a:extLst>
                  <a:ext uri="{FF2B5EF4-FFF2-40B4-BE49-F238E27FC236}">
                    <a16:creationId xmlns:a16="http://schemas.microsoft.com/office/drawing/2014/main" id="{5FBF0E08-A555-407B-802E-C6E840747668}"/>
                  </a:ext>
                </a:extLst>
              </p:cNvPr>
              <p:cNvSpPr>
                <a:spLocks noChangeShapeType="1"/>
              </p:cNvSpPr>
              <p:nvPr/>
            </p:nvSpPr>
            <p:spPr bwMode="auto">
              <a:xfrm>
                <a:off x="2544" y="3505"/>
                <a:ext cx="230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36" name="Line 60">
                <a:extLst>
                  <a:ext uri="{FF2B5EF4-FFF2-40B4-BE49-F238E27FC236}">
                    <a16:creationId xmlns:a16="http://schemas.microsoft.com/office/drawing/2014/main" id="{8BF8FC9D-43E7-47AB-9659-7AFB157B73B8}"/>
                  </a:ext>
                </a:extLst>
              </p:cNvPr>
              <p:cNvSpPr>
                <a:spLocks noChangeShapeType="1"/>
              </p:cNvSpPr>
              <p:nvPr/>
            </p:nvSpPr>
            <p:spPr bwMode="auto">
              <a:xfrm>
                <a:off x="4848" y="3264"/>
                <a:ext cx="0" cy="2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grpSp>
        <p:sp>
          <p:nvSpPr>
            <p:cNvPr id="107" name="Text Box 61">
              <a:extLst>
                <a:ext uri="{FF2B5EF4-FFF2-40B4-BE49-F238E27FC236}">
                  <a16:creationId xmlns:a16="http://schemas.microsoft.com/office/drawing/2014/main" id="{1F1B396B-5CF5-477B-8093-AE3F749D9F56}"/>
                </a:ext>
              </a:extLst>
            </p:cNvPr>
            <p:cNvSpPr txBox="1">
              <a:spLocks noChangeArrowheads="1"/>
            </p:cNvSpPr>
            <p:nvPr/>
          </p:nvSpPr>
          <p:spPr bwMode="auto">
            <a:xfrm>
              <a:off x="912" y="3648"/>
              <a:ext cx="1104" cy="32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ctr" eaLnBrk="1" hangingPunct="1">
                <a:spcBef>
                  <a:spcPct val="50000"/>
                </a:spcBef>
                <a:defRPr/>
              </a:pPr>
              <a:r>
                <a:rPr lang="en-US" altLang="zh-CN" sz="2000" kern="0" dirty="0">
                  <a:solidFill>
                    <a:srgbClr val="0000FF"/>
                  </a:solidFill>
                  <a:latin typeface="+mj-ea"/>
                  <a:ea typeface="+mj-ea"/>
                </a:rPr>
                <a:t>RRX</a:t>
              </a:r>
              <a:r>
                <a:rPr lang="zh-CN" altLang="en-US" sz="2000" kern="0" dirty="0">
                  <a:solidFill>
                    <a:srgbClr val="0000FF"/>
                  </a:solidFill>
                  <a:latin typeface="+mj-ea"/>
                  <a:ea typeface="+mj-ea"/>
                </a:rPr>
                <a:t>移位操作：</a:t>
              </a:r>
            </a:p>
          </p:txBody>
        </p:sp>
        <p:grpSp>
          <p:nvGrpSpPr>
            <p:cNvPr id="16399" name="Group 62">
              <a:extLst>
                <a:ext uri="{FF2B5EF4-FFF2-40B4-BE49-F238E27FC236}">
                  <a16:creationId xmlns:a16="http://schemas.microsoft.com/office/drawing/2014/main" id="{884494AC-C240-470E-8708-289AAEC53F35}"/>
                </a:ext>
              </a:extLst>
            </p:cNvPr>
            <p:cNvGrpSpPr>
              <a:grpSpLocks/>
            </p:cNvGrpSpPr>
            <p:nvPr/>
          </p:nvGrpSpPr>
          <p:grpSpPr bwMode="auto">
            <a:xfrm>
              <a:off x="2256" y="3648"/>
              <a:ext cx="2592" cy="384"/>
              <a:chOff x="2256" y="3648"/>
              <a:chExt cx="2592" cy="384"/>
            </a:xfrm>
          </p:grpSpPr>
          <p:sp>
            <p:nvSpPr>
              <p:cNvPr id="109" name="Rectangle 63">
                <a:extLst>
                  <a:ext uri="{FF2B5EF4-FFF2-40B4-BE49-F238E27FC236}">
                    <a16:creationId xmlns:a16="http://schemas.microsoft.com/office/drawing/2014/main" id="{F98C47F1-2772-4855-980B-B812648EEDB2}"/>
                  </a:ext>
                </a:extLst>
              </p:cNvPr>
              <p:cNvSpPr>
                <a:spLocks noChangeArrowheads="1"/>
              </p:cNvSpPr>
              <p:nvPr/>
            </p:nvSpPr>
            <p:spPr bwMode="auto">
              <a:xfrm>
                <a:off x="2688" y="3648"/>
                <a:ext cx="1968" cy="288"/>
              </a:xfrm>
              <a:prstGeom prst="rect">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10" name="Rectangle 64">
                <a:extLst>
                  <a:ext uri="{FF2B5EF4-FFF2-40B4-BE49-F238E27FC236}">
                    <a16:creationId xmlns:a16="http://schemas.microsoft.com/office/drawing/2014/main" id="{6EEB53D2-3E48-4C1E-8B8A-DD40E0E152ED}"/>
                  </a:ext>
                </a:extLst>
              </p:cNvPr>
              <p:cNvSpPr>
                <a:spLocks noChangeArrowheads="1"/>
              </p:cNvSpPr>
              <p:nvPr/>
            </p:nvSpPr>
            <p:spPr bwMode="auto">
              <a:xfrm>
                <a:off x="2688" y="3648"/>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11" name="Rectangle 65">
                <a:extLst>
                  <a:ext uri="{FF2B5EF4-FFF2-40B4-BE49-F238E27FC236}">
                    <a16:creationId xmlns:a16="http://schemas.microsoft.com/office/drawing/2014/main" id="{9A0A4497-24FA-41F3-857D-706D0AC89894}"/>
                  </a:ext>
                </a:extLst>
              </p:cNvPr>
              <p:cNvSpPr>
                <a:spLocks noChangeArrowheads="1"/>
              </p:cNvSpPr>
              <p:nvPr/>
            </p:nvSpPr>
            <p:spPr bwMode="auto">
              <a:xfrm>
                <a:off x="2784" y="3648"/>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12" name="Rectangle 66">
                <a:extLst>
                  <a:ext uri="{FF2B5EF4-FFF2-40B4-BE49-F238E27FC236}">
                    <a16:creationId xmlns:a16="http://schemas.microsoft.com/office/drawing/2014/main" id="{20C7C7FA-A0DA-4706-9A28-8707DC52B1BF}"/>
                  </a:ext>
                </a:extLst>
              </p:cNvPr>
              <p:cNvSpPr>
                <a:spLocks noChangeArrowheads="1"/>
              </p:cNvSpPr>
              <p:nvPr/>
            </p:nvSpPr>
            <p:spPr bwMode="auto">
              <a:xfrm>
                <a:off x="2880" y="3648"/>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13" name="Rectangle 67">
                <a:extLst>
                  <a:ext uri="{FF2B5EF4-FFF2-40B4-BE49-F238E27FC236}">
                    <a16:creationId xmlns:a16="http://schemas.microsoft.com/office/drawing/2014/main" id="{A802F73C-F8F2-4534-B0BB-6586BEEF4D87}"/>
                  </a:ext>
                </a:extLst>
              </p:cNvPr>
              <p:cNvSpPr>
                <a:spLocks noChangeArrowheads="1"/>
              </p:cNvSpPr>
              <p:nvPr/>
            </p:nvSpPr>
            <p:spPr bwMode="auto">
              <a:xfrm>
                <a:off x="4369" y="3648"/>
                <a:ext cx="95"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14" name="Line 68">
                <a:extLst>
                  <a:ext uri="{FF2B5EF4-FFF2-40B4-BE49-F238E27FC236}">
                    <a16:creationId xmlns:a16="http://schemas.microsoft.com/office/drawing/2014/main" id="{978611A0-42C7-469D-A67A-A07139F3C572}"/>
                  </a:ext>
                </a:extLst>
              </p:cNvPr>
              <p:cNvSpPr>
                <a:spLocks noChangeShapeType="1"/>
              </p:cNvSpPr>
              <p:nvPr/>
            </p:nvSpPr>
            <p:spPr bwMode="auto">
              <a:xfrm flipH="1">
                <a:off x="4656" y="3792"/>
                <a:ext cx="192"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15" name="Line 69">
                <a:extLst>
                  <a:ext uri="{FF2B5EF4-FFF2-40B4-BE49-F238E27FC236}">
                    <a16:creationId xmlns:a16="http://schemas.microsoft.com/office/drawing/2014/main" id="{B7077896-C4A9-434D-AC33-AD33B4A1ACC5}"/>
                  </a:ext>
                </a:extLst>
              </p:cNvPr>
              <p:cNvSpPr>
                <a:spLocks noChangeShapeType="1"/>
              </p:cNvSpPr>
              <p:nvPr/>
            </p:nvSpPr>
            <p:spPr bwMode="auto">
              <a:xfrm flipH="1">
                <a:off x="2544" y="3792"/>
                <a:ext cx="144"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16" name="Line 70">
                <a:extLst>
                  <a:ext uri="{FF2B5EF4-FFF2-40B4-BE49-F238E27FC236}">
                    <a16:creationId xmlns:a16="http://schemas.microsoft.com/office/drawing/2014/main" id="{57ADEBAC-321B-46C1-A3CD-9AC55525A165}"/>
                  </a:ext>
                </a:extLst>
              </p:cNvPr>
              <p:cNvSpPr>
                <a:spLocks noChangeShapeType="1"/>
              </p:cNvSpPr>
              <p:nvPr/>
            </p:nvSpPr>
            <p:spPr bwMode="auto">
              <a:xfrm flipH="1">
                <a:off x="2976" y="3792"/>
                <a:ext cx="1392" cy="0"/>
              </a:xfrm>
              <a:prstGeom prst="line">
                <a:avLst/>
              </a:prstGeom>
              <a:noFill/>
              <a:ln w="9525">
                <a:solidFill>
                  <a:srgbClr val="00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17" name="Rectangle 71">
                <a:extLst>
                  <a:ext uri="{FF2B5EF4-FFF2-40B4-BE49-F238E27FC236}">
                    <a16:creationId xmlns:a16="http://schemas.microsoft.com/office/drawing/2014/main" id="{1DA01690-EEE0-4F6C-B811-4C18F4BEE9AD}"/>
                  </a:ext>
                </a:extLst>
              </p:cNvPr>
              <p:cNvSpPr>
                <a:spLocks noChangeArrowheads="1"/>
              </p:cNvSpPr>
              <p:nvPr/>
            </p:nvSpPr>
            <p:spPr bwMode="auto">
              <a:xfrm>
                <a:off x="4464" y="3648"/>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18" name="Rectangle 72">
                <a:extLst>
                  <a:ext uri="{FF2B5EF4-FFF2-40B4-BE49-F238E27FC236}">
                    <a16:creationId xmlns:a16="http://schemas.microsoft.com/office/drawing/2014/main" id="{C0B87EFF-BD54-47B6-BBD3-A57B2CE4D68B}"/>
                  </a:ext>
                </a:extLst>
              </p:cNvPr>
              <p:cNvSpPr>
                <a:spLocks noChangeArrowheads="1"/>
              </p:cNvSpPr>
              <p:nvPr/>
            </p:nvSpPr>
            <p:spPr bwMode="auto">
              <a:xfrm>
                <a:off x="4560" y="3648"/>
                <a:ext cx="96" cy="288"/>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19" name="Line 73">
                <a:extLst>
                  <a:ext uri="{FF2B5EF4-FFF2-40B4-BE49-F238E27FC236}">
                    <a16:creationId xmlns:a16="http://schemas.microsoft.com/office/drawing/2014/main" id="{AADA3633-7EDD-414F-AA11-996B28CBDB20}"/>
                  </a:ext>
                </a:extLst>
              </p:cNvPr>
              <p:cNvSpPr>
                <a:spLocks noChangeShapeType="1"/>
              </p:cNvSpPr>
              <p:nvPr/>
            </p:nvSpPr>
            <p:spPr bwMode="auto">
              <a:xfrm>
                <a:off x="2256" y="4032"/>
                <a:ext cx="259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20" name="Line 74">
                <a:extLst>
                  <a:ext uri="{FF2B5EF4-FFF2-40B4-BE49-F238E27FC236}">
                    <a16:creationId xmlns:a16="http://schemas.microsoft.com/office/drawing/2014/main" id="{E523F6E5-F90E-492E-8B26-9415B7D2D3C5}"/>
                  </a:ext>
                </a:extLst>
              </p:cNvPr>
              <p:cNvSpPr>
                <a:spLocks noChangeShapeType="1"/>
              </p:cNvSpPr>
              <p:nvPr/>
            </p:nvSpPr>
            <p:spPr bwMode="auto">
              <a:xfrm>
                <a:off x="4848" y="3792"/>
                <a:ext cx="0" cy="2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21" name="Rectangle 75">
                <a:extLst>
                  <a:ext uri="{FF2B5EF4-FFF2-40B4-BE49-F238E27FC236}">
                    <a16:creationId xmlns:a16="http://schemas.microsoft.com/office/drawing/2014/main" id="{9BD763AF-0823-4662-9BAC-5DFB457AE21C}"/>
                  </a:ext>
                </a:extLst>
              </p:cNvPr>
              <p:cNvSpPr>
                <a:spLocks noChangeArrowheads="1"/>
              </p:cNvSpPr>
              <p:nvPr/>
            </p:nvSpPr>
            <p:spPr bwMode="auto">
              <a:xfrm>
                <a:off x="2400" y="3648"/>
                <a:ext cx="145" cy="288"/>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en-US" altLang="zh-CN" sz="2000" kern="0">
                    <a:solidFill>
                      <a:sysClr val="windowText" lastClr="000000"/>
                    </a:solidFill>
                    <a:latin typeface="+mj-ea"/>
                    <a:ea typeface="+mj-ea"/>
                  </a:rPr>
                  <a:t>C</a:t>
                </a:r>
              </a:p>
            </p:txBody>
          </p:sp>
          <p:sp>
            <p:nvSpPr>
              <p:cNvPr id="122" name="Line 76">
                <a:extLst>
                  <a:ext uri="{FF2B5EF4-FFF2-40B4-BE49-F238E27FC236}">
                    <a16:creationId xmlns:a16="http://schemas.microsoft.com/office/drawing/2014/main" id="{F14084CE-6320-4092-A429-33F3284C07A1}"/>
                  </a:ext>
                </a:extLst>
              </p:cNvPr>
              <p:cNvSpPr>
                <a:spLocks noChangeShapeType="1"/>
              </p:cNvSpPr>
              <p:nvPr/>
            </p:nvSpPr>
            <p:spPr bwMode="auto">
              <a:xfrm>
                <a:off x="2256" y="3792"/>
                <a:ext cx="0" cy="2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sp>
            <p:nvSpPr>
              <p:cNvPr id="123" name="Line 77">
                <a:extLst>
                  <a:ext uri="{FF2B5EF4-FFF2-40B4-BE49-F238E27FC236}">
                    <a16:creationId xmlns:a16="http://schemas.microsoft.com/office/drawing/2014/main" id="{BE688F32-616E-4A2C-959C-284013C7F3EC}"/>
                  </a:ext>
                </a:extLst>
              </p:cNvPr>
              <p:cNvSpPr>
                <a:spLocks noChangeShapeType="1"/>
              </p:cNvSpPr>
              <p:nvPr/>
            </p:nvSpPr>
            <p:spPr bwMode="auto">
              <a:xfrm flipH="1">
                <a:off x="2256" y="3792"/>
                <a:ext cx="144"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latin typeface="+mj-ea"/>
                  <a:ea typeface="+mj-ea"/>
                </a:endParaRPr>
              </a:p>
            </p:txBody>
          </p:sp>
        </p:grpSp>
      </p:grpSp>
      <p:sp>
        <p:nvSpPr>
          <p:cNvPr id="16389" name="矩形 3">
            <a:extLst>
              <a:ext uri="{FF2B5EF4-FFF2-40B4-BE49-F238E27FC236}">
                <a16:creationId xmlns:a16="http://schemas.microsoft.com/office/drawing/2014/main" id="{42B16593-F01F-4D4C-85C0-66F3D86730E4}"/>
              </a:ext>
            </a:extLst>
          </p:cNvPr>
          <p:cNvSpPr>
            <a:spLocks noChangeArrowheads="1"/>
          </p:cNvSpPr>
          <p:nvPr/>
        </p:nvSpPr>
        <p:spPr bwMode="auto">
          <a:xfrm>
            <a:off x="2225676" y="5373688"/>
            <a:ext cx="82089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pPr>
            <a:r>
              <a:rPr kumimoji="1" lang="zh-CN" altLang="en-US" sz="2400">
                <a:solidFill>
                  <a:srgbClr val="000000"/>
                </a:solidFill>
                <a:latin typeface="华文新魏" panose="02010800040101010101" pitchFamily="2" charset="-122"/>
                <a:ea typeface="华文新魏" panose="02010800040101010101" pitchFamily="2" charset="-122"/>
              </a:rPr>
              <a:t>例如：</a:t>
            </a:r>
          </a:p>
          <a:p>
            <a:pPr algn="just" eaLnBrk="1" hangingPunct="1">
              <a:spcBef>
                <a:spcPct val="50000"/>
              </a:spcBef>
            </a:pPr>
            <a:r>
              <a:rPr kumimoji="1" lang="en-US" altLang="zh-CN" sz="2000" b="1">
                <a:solidFill>
                  <a:srgbClr val="000000"/>
                </a:solidFill>
                <a:latin typeface="Courier New" panose="02070309020205020404" pitchFamily="49" charset="0"/>
                <a:ea typeface="华文新魏" panose="02010800040101010101" pitchFamily="2" charset="-122"/>
              </a:rPr>
              <a:t>ADD	R1,R1,R1,</a:t>
            </a:r>
            <a:r>
              <a:rPr kumimoji="1" lang="en-US" altLang="zh-CN" sz="2000" b="1">
                <a:solidFill>
                  <a:srgbClr val="FF0000"/>
                </a:solidFill>
                <a:latin typeface="Courier New" panose="02070309020205020404" pitchFamily="49" charset="0"/>
                <a:ea typeface="华文新魏" panose="02010800040101010101" pitchFamily="2" charset="-122"/>
              </a:rPr>
              <a:t>LSL #3</a:t>
            </a:r>
            <a:r>
              <a:rPr kumimoji="1" lang="en-US" altLang="zh-CN" sz="2000">
                <a:solidFill>
                  <a:srgbClr val="000000"/>
                </a:solidFill>
                <a:latin typeface="Courier New" panose="02070309020205020404" pitchFamily="49" charset="0"/>
                <a:ea typeface="华文新魏" panose="02010800040101010101" pitchFamily="2" charset="-122"/>
              </a:rPr>
              <a:t>	;R1=R1+R1*8=9R1</a:t>
            </a:r>
          </a:p>
          <a:p>
            <a:pPr algn="just" eaLnBrk="1" hangingPunct="1">
              <a:spcBef>
                <a:spcPct val="50000"/>
              </a:spcBef>
            </a:pPr>
            <a:r>
              <a:rPr kumimoji="1" lang="en-US" altLang="zh-CN" sz="2000" b="1">
                <a:solidFill>
                  <a:srgbClr val="000000"/>
                </a:solidFill>
                <a:latin typeface="Courier New" panose="02070309020205020404" pitchFamily="49" charset="0"/>
                <a:ea typeface="华文新魏" panose="02010800040101010101" pitchFamily="2" charset="-122"/>
              </a:rPr>
              <a:t>SUB	R1,R1,R2,</a:t>
            </a:r>
            <a:r>
              <a:rPr kumimoji="1" lang="en-US" altLang="zh-CN" sz="2000" b="1">
                <a:solidFill>
                  <a:srgbClr val="FF0000"/>
                </a:solidFill>
                <a:latin typeface="Courier New" panose="02070309020205020404" pitchFamily="49" charset="0"/>
                <a:ea typeface="华文新魏" panose="02010800040101010101" pitchFamily="2" charset="-122"/>
              </a:rPr>
              <a:t>LSR R3</a:t>
            </a:r>
            <a:r>
              <a:rPr kumimoji="1" lang="en-US" altLang="zh-CN" sz="2000">
                <a:solidFill>
                  <a:srgbClr val="000000"/>
                </a:solidFill>
                <a:latin typeface="Courier New" panose="02070309020205020404" pitchFamily="49" charset="0"/>
                <a:ea typeface="华文新魏" panose="02010800040101010101" pitchFamily="2" charset="-122"/>
              </a:rPr>
              <a:t>	;R1=R1-(R2/2</a:t>
            </a:r>
            <a:r>
              <a:rPr kumimoji="1" lang="en-US" altLang="zh-CN" sz="2000" baseline="30000">
                <a:solidFill>
                  <a:srgbClr val="000000"/>
                </a:solidFill>
                <a:latin typeface="Courier New" panose="02070309020205020404" pitchFamily="49" charset="0"/>
                <a:ea typeface="华文新魏" panose="02010800040101010101" pitchFamily="2" charset="-122"/>
              </a:rPr>
              <a:t>R3</a:t>
            </a:r>
            <a:r>
              <a:rPr kumimoji="1" lang="en-US" altLang="zh-CN" sz="2000">
                <a:solidFill>
                  <a:srgbClr val="000000"/>
                </a:solidFill>
                <a:latin typeface="Courier New" panose="02070309020205020404" pitchFamily="49" charset="0"/>
                <a:ea typeface="华文新魏" panose="02010800040101010101" pitchFamily="2" charset="-122"/>
              </a:rPr>
              <a:t>)</a:t>
            </a:r>
          </a:p>
        </p:txBody>
      </p:sp>
    </p:spTree>
    <p:extLst>
      <p:ext uri="{BB962C8B-B14F-4D97-AF65-F5344CB8AC3E}">
        <p14:creationId xmlns:p14="http://schemas.microsoft.com/office/powerpoint/2010/main" val="20303663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500" fill="hold"/>
                                        <p:tgtEl>
                                          <p:spTgt spid="97"/>
                                        </p:tgtEl>
                                        <p:attrNameLst>
                                          <p:attrName>ppt_x</p:attrName>
                                        </p:attrNameLst>
                                      </p:cBhvr>
                                      <p:tavLst>
                                        <p:tav tm="0">
                                          <p:val>
                                            <p:strVal val="0-#ppt_w/2"/>
                                          </p:val>
                                        </p:tav>
                                        <p:tav tm="100000">
                                          <p:val>
                                            <p:strVal val="#ppt_x"/>
                                          </p:val>
                                        </p:tav>
                                      </p:tavLst>
                                    </p:anim>
                                    <p:anim calcmode="lin" valueType="num">
                                      <p:cBhvr additive="base">
                                        <p:cTn id="8" dur="500" fill="hold"/>
                                        <p:tgtEl>
                                          <p:spTgt spid="9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3" presetClass="entr" presetSubtype="16" fill="hold" nodeType="afterEffect">
                                  <p:stCondLst>
                                    <p:cond delay="0"/>
                                  </p:stCondLst>
                                  <p:childTnLst>
                                    <p:set>
                                      <p:cBhvr>
                                        <p:cTn id="11" dur="1" fill="hold">
                                          <p:stCondLst>
                                            <p:cond delay="0"/>
                                          </p:stCondLst>
                                        </p:cTn>
                                        <p:tgtEl>
                                          <p:spTgt spid="98"/>
                                        </p:tgtEl>
                                        <p:attrNameLst>
                                          <p:attrName>style.visibility</p:attrName>
                                        </p:attrNameLst>
                                      </p:cBhvr>
                                      <p:to>
                                        <p:strVal val="visible"/>
                                      </p:to>
                                    </p:set>
                                    <p:anim calcmode="lin" valueType="num">
                                      <p:cBhvr>
                                        <p:cTn id="12" dur="500" fill="hold"/>
                                        <p:tgtEl>
                                          <p:spTgt spid="98"/>
                                        </p:tgtEl>
                                        <p:attrNameLst>
                                          <p:attrName>ppt_w</p:attrName>
                                        </p:attrNameLst>
                                      </p:cBhvr>
                                      <p:tavLst>
                                        <p:tav tm="0">
                                          <p:val>
                                            <p:fltVal val="0"/>
                                          </p:val>
                                        </p:tav>
                                        <p:tav tm="100000">
                                          <p:val>
                                            <p:strVal val="#ppt_w"/>
                                          </p:val>
                                        </p:tav>
                                      </p:tavLst>
                                    </p:anim>
                                    <p:anim calcmode="lin" valueType="num">
                                      <p:cBhvr>
                                        <p:cTn id="13" dur="500" fill="hold"/>
                                        <p:tgtEl>
                                          <p:spTgt spid="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19279C9D-599B-4224-ADA1-D6D9628EB221}"/>
              </a:ext>
            </a:extLst>
          </p:cNvPr>
          <p:cNvSpPr txBox="1">
            <a:spLocks noChangeArrowheads="1"/>
          </p:cNvSpPr>
          <p:nvPr/>
        </p:nvSpPr>
        <p:spPr bwMode="auto">
          <a:xfrm>
            <a:off x="1992314" y="3333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指令条件码表</a:t>
            </a:r>
          </a:p>
        </p:txBody>
      </p:sp>
      <p:graphicFrame>
        <p:nvGraphicFramePr>
          <p:cNvPr id="4" name="Group 95">
            <a:extLst>
              <a:ext uri="{FF2B5EF4-FFF2-40B4-BE49-F238E27FC236}">
                <a16:creationId xmlns:a16="http://schemas.microsoft.com/office/drawing/2014/main" id="{AE94BE7A-D4A3-476D-A9B7-4DE4B4D84D84}"/>
              </a:ext>
            </a:extLst>
          </p:cNvPr>
          <p:cNvGraphicFramePr>
            <a:graphicFrameLocks noGrp="1"/>
          </p:cNvGraphicFramePr>
          <p:nvPr/>
        </p:nvGraphicFramePr>
        <p:xfrm>
          <a:off x="1774826" y="1052514"/>
          <a:ext cx="6265863" cy="5616575"/>
        </p:xfrm>
        <a:graphic>
          <a:graphicData uri="http://schemas.openxmlformats.org/drawingml/2006/table">
            <a:tbl>
              <a:tblPr/>
              <a:tblGrid>
                <a:gridCol w="1070032">
                  <a:extLst>
                    <a:ext uri="{9D8B030D-6E8A-4147-A177-3AD203B41FA5}">
                      <a16:colId xmlns:a16="http://schemas.microsoft.com/office/drawing/2014/main" val="20000"/>
                    </a:ext>
                  </a:extLst>
                </a:gridCol>
                <a:gridCol w="1234653">
                  <a:extLst>
                    <a:ext uri="{9D8B030D-6E8A-4147-A177-3AD203B41FA5}">
                      <a16:colId xmlns:a16="http://schemas.microsoft.com/office/drawing/2014/main" val="20001"/>
                    </a:ext>
                  </a:extLst>
                </a:gridCol>
                <a:gridCol w="1296385">
                  <a:extLst>
                    <a:ext uri="{9D8B030D-6E8A-4147-A177-3AD203B41FA5}">
                      <a16:colId xmlns:a16="http://schemas.microsoft.com/office/drawing/2014/main" val="20002"/>
                    </a:ext>
                  </a:extLst>
                </a:gridCol>
                <a:gridCol w="2664792">
                  <a:extLst>
                    <a:ext uri="{9D8B030D-6E8A-4147-A177-3AD203B41FA5}">
                      <a16:colId xmlns:a16="http://schemas.microsoft.com/office/drawing/2014/main" val="20003"/>
                    </a:ext>
                  </a:extLst>
                </a:gridCol>
              </a:tblGrid>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rPr>
                        <a:t>操作码</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条件助记符</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标志</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含义</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alpha val="50000"/>
                      </a:srgbClr>
                    </a:solidFill>
                  </a:tcPr>
                </a:tc>
                <a:extLst>
                  <a:ext uri="{0D108BD9-81ED-4DB2-BD59-A6C34878D82A}">
                    <a16:rowId xmlns:a16="http://schemas.microsoft.com/office/drawing/2014/main" val="10000"/>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0000</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EQ</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Z=1</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相等</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1"/>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0001</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NE</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Z=0</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不相等</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2"/>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0010</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rPr>
                        <a:t>CS/HS</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rPr>
                        <a:t>C=1</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rPr>
                        <a:t>无符号数大于或等于</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3"/>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0011</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rPr>
                        <a:t>CC/LO</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C=0</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无符号数小于</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4"/>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0100</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rPr>
                        <a:t>MI</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N=1</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Times New Roman" pitchFamily="18" charset="0"/>
                          <a:ea typeface="宋体" pitchFamily="2" charset="-122"/>
                        </a:rPr>
                        <a:t>负数</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5"/>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0101</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rPr>
                        <a:t>PL</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N=0</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正数或零</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6"/>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0110</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VS</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V=1</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溢出</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7"/>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0111</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VC</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V=0</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没有溢出</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8"/>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1000</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HI</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C=1,Z=0</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无符号数大于</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09"/>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1001</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LS</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C=0,Z=1</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无符号数小于或等于</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10"/>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1010</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GE</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N=V</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宋体" pitchFamily="2" charset="-122"/>
                          <a:ea typeface="宋体" pitchFamily="2" charset="-122"/>
                        </a:rPr>
                        <a:t>有符号数大于或等于</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 </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11"/>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1011</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LT</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N!=V</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宋体" pitchFamily="2" charset="-122"/>
                          <a:ea typeface="宋体" pitchFamily="2" charset="-122"/>
                        </a:rPr>
                        <a:t>有符号数小于</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 </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12"/>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1100</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GT</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Z=0,N=V</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宋体" pitchFamily="2" charset="-122"/>
                          <a:ea typeface="宋体" pitchFamily="2" charset="-122"/>
                        </a:rPr>
                        <a:t>有符号数大于</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 </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13"/>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1101</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LE</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Z=1,N!=V</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宋体" pitchFamily="2" charset="-122"/>
                          <a:ea typeface="宋体" pitchFamily="2" charset="-122"/>
                        </a:rPr>
                        <a:t>有符号数小于或等于</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 </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14"/>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1110</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AL</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任何</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宋体" pitchFamily="2" charset="-122"/>
                          <a:ea typeface="宋体" pitchFamily="2" charset="-122"/>
                        </a:rPr>
                        <a:t>无条件执行</a:t>
                      </a:r>
                      <a:r>
                        <a:rPr kumimoji="1" lang="zh-CN" altLang="en-US" sz="1600" b="0" i="0" u="none" strike="noStrike" cap="none" normalizeH="0" baseline="0">
                          <a:ln>
                            <a:noFill/>
                          </a:ln>
                          <a:solidFill>
                            <a:schemeClr val="tx1"/>
                          </a:solidFill>
                          <a:effectLst/>
                          <a:latin typeface="Times New Roman" pitchFamily="18" charset="0"/>
                          <a:ea typeface="宋体" pitchFamily="2" charset="-122"/>
                        </a:rPr>
                        <a:t> </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a:t>
                      </a:r>
                      <a:r>
                        <a:rPr kumimoji="1" lang="zh-CN" altLang="en-US" sz="1600" b="0" i="0" u="none" strike="noStrike" cap="none" normalizeH="0" baseline="0">
                          <a:ln>
                            <a:noFill/>
                          </a:ln>
                          <a:solidFill>
                            <a:schemeClr val="tx1"/>
                          </a:solidFill>
                          <a:effectLst/>
                          <a:latin typeface="宋体" pitchFamily="2" charset="-122"/>
                          <a:ea typeface="宋体" pitchFamily="2" charset="-122"/>
                        </a:rPr>
                        <a:t>指令默认条件</a:t>
                      </a:r>
                      <a:r>
                        <a:rPr kumimoji="1" lang="en-US" altLang="zh-CN" sz="1600" b="0" i="0" u="none" strike="noStrike" cap="none" normalizeH="0" baseline="0">
                          <a:ln>
                            <a:noFill/>
                          </a:ln>
                          <a:solidFill>
                            <a:schemeClr val="tx1"/>
                          </a:solidFill>
                          <a:effectLst/>
                          <a:latin typeface="Times New Roman" pitchFamily="18" charset="0"/>
                          <a:ea typeface="宋体" pitchFamily="2" charset="-122"/>
                        </a:rPr>
                        <a:t>) </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15"/>
                  </a:ext>
                </a:extLst>
              </a:tr>
              <a:tr h="330387">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Times New Roman" pitchFamily="18" charset="0"/>
                          <a:ea typeface="宋体" pitchFamily="2" charset="-122"/>
                        </a:rPr>
                        <a:t>1111</a:t>
                      </a:r>
                    </a:p>
                  </a:txBody>
                  <a:tcPr marL="91457" marR="91457"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Times New Roman" pitchFamily="18" charset="0"/>
                          <a:ea typeface="宋体" pitchFamily="2" charset="-122"/>
                        </a:rPr>
                        <a:t>NV</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Times New Roman" pitchFamily="18" charset="0"/>
                          <a:ea typeface="宋体" pitchFamily="2" charset="-122"/>
                        </a:rPr>
                        <a:t>任何</a:t>
                      </a:r>
                    </a:p>
                  </a:txBody>
                  <a:tcPr marL="91457" marR="91457"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宋体" pitchFamily="2" charset="-122"/>
                          <a:ea typeface="宋体" pitchFamily="2" charset="-122"/>
                        </a:rPr>
                        <a:t>从不执行</a:t>
                      </a:r>
                      <a:r>
                        <a:rPr kumimoji="1" lang="en-US" altLang="zh-CN" sz="1600" b="0" i="0" u="none" strike="noStrike" cap="none" normalizeH="0" baseline="0" dirty="0">
                          <a:ln>
                            <a:noFill/>
                          </a:ln>
                          <a:solidFill>
                            <a:schemeClr val="tx1"/>
                          </a:solidFill>
                          <a:effectLst/>
                          <a:latin typeface="Times New Roman" pitchFamily="18" charset="0"/>
                          <a:ea typeface="宋体" pitchFamily="2" charset="-122"/>
                        </a:rPr>
                        <a:t>(</a:t>
                      </a:r>
                      <a:r>
                        <a:rPr kumimoji="1" lang="zh-CN" altLang="en-US" sz="1600" b="0" i="0" u="none" strike="noStrike" cap="none" normalizeH="0" baseline="0" dirty="0">
                          <a:ln>
                            <a:noFill/>
                          </a:ln>
                          <a:solidFill>
                            <a:schemeClr val="tx1"/>
                          </a:solidFill>
                          <a:effectLst/>
                          <a:latin typeface="宋体" pitchFamily="2" charset="-122"/>
                          <a:ea typeface="宋体" pitchFamily="2" charset="-122"/>
                        </a:rPr>
                        <a:t>不要使用</a:t>
                      </a:r>
                      <a:r>
                        <a:rPr kumimoji="1" lang="en-US" altLang="zh-CN" sz="1600" b="0" i="0" u="none" strike="noStrike" cap="none" normalizeH="0" baseline="0" dirty="0">
                          <a:ln>
                            <a:noFill/>
                          </a:ln>
                          <a:solidFill>
                            <a:schemeClr val="tx1"/>
                          </a:solidFill>
                          <a:effectLst/>
                          <a:latin typeface="Times New Roman" pitchFamily="18" charset="0"/>
                          <a:ea typeface="宋体" pitchFamily="2" charset="-122"/>
                        </a:rPr>
                        <a:t>) </a:t>
                      </a:r>
                    </a:p>
                  </a:txBody>
                  <a:tcPr marL="91457" marR="91457"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alpha val="50000"/>
                      </a:srgbClr>
                    </a:solidFill>
                  </a:tcPr>
                </a:tc>
                <a:extLst>
                  <a:ext uri="{0D108BD9-81ED-4DB2-BD59-A6C34878D82A}">
                    <a16:rowId xmlns:a16="http://schemas.microsoft.com/office/drawing/2014/main" val="10016"/>
                  </a:ext>
                </a:extLst>
              </a:tr>
            </a:tbl>
          </a:graphicData>
        </a:graphic>
      </p:graphicFrame>
      <p:sp>
        <p:nvSpPr>
          <p:cNvPr id="6" name="Text Box 6">
            <a:extLst>
              <a:ext uri="{FF2B5EF4-FFF2-40B4-BE49-F238E27FC236}">
                <a16:creationId xmlns:a16="http://schemas.microsoft.com/office/drawing/2014/main" id="{5EAF1B03-BA00-4E76-B5B1-C8E1A757E788}"/>
              </a:ext>
            </a:extLst>
          </p:cNvPr>
          <p:cNvSpPr txBox="1">
            <a:spLocks noChangeArrowheads="1"/>
          </p:cNvSpPr>
          <p:nvPr/>
        </p:nvSpPr>
        <p:spPr bwMode="auto">
          <a:xfrm>
            <a:off x="8112125" y="1341439"/>
            <a:ext cx="2376488" cy="397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ct val="50000"/>
              </a:spcBef>
            </a:pPr>
            <a:r>
              <a:rPr kumimoji="1" lang="zh-CN" altLang="en-US" sz="2400" b="1">
                <a:latin typeface="楷体" panose="02010609060101010101" pitchFamily="49" charset="-122"/>
                <a:ea typeface="楷体" panose="02010609060101010101" pitchFamily="49" charset="-122"/>
              </a:rPr>
              <a:t>使用条件码</a:t>
            </a:r>
            <a:r>
              <a:rPr kumimoji="1" lang="en-US" altLang="zh-CN" b="1">
                <a:solidFill>
                  <a:srgbClr val="FF0000"/>
                </a:solidFill>
                <a:latin typeface="楷体" panose="02010609060101010101" pitchFamily="49" charset="-122"/>
                <a:ea typeface="楷体" panose="02010609060101010101" pitchFamily="49" charset="-122"/>
                <a:cs typeface="Times New Roman" panose="02020603050405020304" pitchFamily="18" charset="0"/>
              </a:rPr>
              <a:t>cond</a:t>
            </a:r>
            <a:r>
              <a:rPr kumimoji="1" lang="zh-CN" altLang="en-US" sz="2400" b="1">
                <a:latin typeface="楷体" panose="02010609060101010101" pitchFamily="49" charset="-122"/>
                <a:ea typeface="楷体" panose="02010609060101010101" pitchFamily="49" charset="-122"/>
              </a:rPr>
              <a:t>可以实现高效的逻辑操作，提高代码效率。</a:t>
            </a:r>
          </a:p>
          <a:p>
            <a:pPr algn="just" eaLnBrk="1" hangingPunct="1">
              <a:spcBef>
                <a:spcPct val="50000"/>
              </a:spcBef>
            </a:pPr>
            <a:r>
              <a:rPr kumimoji="1" lang="zh-CN" altLang="en-US" sz="2400" b="1">
                <a:latin typeface="楷体" panose="02010609060101010101" pitchFamily="49" charset="-122"/>
                <a:ea typeface="楷体" panose="02010609060101010101" pitchFamily="49" charset="-122"/>
              </a:rPr>
              <a:t>绝大部分的</a:t>
            </a:r>
            <a:r>
              <a:rPr kumimoji="1" lang="en-US" altLang="zh-CN" sz="2400" b="1">
                <a:latin typeface="楷体" panose="02010609060101010101" pitchFamily="49" charset="-122"/>
                <a:ea typeface="楷体" panose="02010609060101010101" pitchFamily="49" charset="-122"/>
              </a:rPr>
              <a:t>ARM</a:t>
            </a:r>
            <a:r>
              <a:rPr kumimoji="1" lang="zh-CN" altLang="en-US" sz="2400" b="1">
                <a:latin typeface="楷体" panose="02010609060101010101" pitchFamily="49" charset="-122"/>
                <a:ea typeface="楷体" panose="02010609060101010101" pitchFamily="49" charset="-122"/>
              </a:rPr>
              <a:t>指令都可以条件执行。如果指令不标明条件代码，将默认为无条件（</a:t>
            </a:r>
            <a:r>
              <a:rPr kumimoji="1" lang="en-US" altLang="zh-CN" sz="2400" b="1">
                <a:latin typeface="楷体" panose="02010609060101010101" pitchFamily="49" charset="-122"/>
                <a:ea typeface="楷体" panose="02010609060101010101" pitchFamily="49" charset="-122"/>
              </a:rPr>
              <a:t>AL</a:t>
            </a:r>
            <a:r>
              <a:rPr kumimoji="1" lang="zh-CN" altLang="en-US" sz="2400" b="1">
                <a:latin typeface="楷体" panose="02010609060101010101" pitchFamily="49" charset="-122"/>
                <a:ea typeface="楷体" panose="02010609060101010101" pitchFamily="49" charset="-122"/>
              </a:rPr>
              <a:t>）执行。</a:t>
            </a:r>
          </a:p>
        </p:txBody>
      </p:sp>
    </p:spTree>
    <p:extLst>
      <p:ext uri="{BB962C8B-B14F-4D97-AF65-F5344CB8AC3E}">
        <p14:creationId xmlns:p14="http://schemas.microsoft.com/office/powerpoint/2010/main" val="15108579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C8793EFC-5885-4AD1-B04F-7DA9C4765AF1}"/>
              </a:ext>
            </a:extLst>
          </p:cNvPr>
          <p:cNvSpPr txBox="1">
            <a:spLocks noChangeArrowheads="1"/>
          </p:cNvSpPr>
          <p:nvPr/>
        </p:nvSpPr>
        <p:spPr bwMode="auto">
          <a:xfrm>
            <a:off x="1992314" y="3333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指令条件码表</a:t>
            </a:r>
          </a:p>
        </p:txBody>
      </p:sp>
      <p:sp>
        <p:nvSpPr>
          <p:cNvPr id="5" name="Text Box 4">
            <a:extLst>
              <a:ext uri="{FF2B5EF4-FFF2-40B4-BE49-F238E27FC236}">
                <a16:creationId xmlns:a16="http://schemas.microsoft.com/office/drawing/2014/main" id="{7C9A02D5-C741-41F6-A4A1-9A1141C8F4CC}"/>
              </a:ext>
            </a:extLst>
          </p:cNvPr>
          <p:cNvSpPr txBox="1">
            <a:spLocks noChangeArrowheads="1"/>
          </p:cNvSpPr>
          <p:nvPr/>
        </p:nvSpPr>
        <p:spPr bwMode="auto">
          <a:xfrm>
            <a:off x="2286000" y="2562225"/>
            <a:ext cx="1752600" cy="22352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defRPr/>
            </a:pPr>
            <a:r>
              <a:rPr lang="en-US" altLang="zh-CN" sz="2000" kern="0">
                <a:solidFill>
                  <a:srgbClr val="000000"/>
                </a:solidFill>
                <a:latin typeface="华文新魏" pitchFamily="2" charset="-122"/>
                <a:ea typeface="华文新魏" pitchFamily="2" charset="-122"/>
              </a:rPr>
              <a:t>C</a:t>
            </a:r>
            <a:r>
              <a:rPr lang="zh-CN" altLang="en-US" sz="2000" kern="0">
                <a:solidFill>
                  <a:srgbClr val="000000"/>
                </a:solidFill>
                <a:latin typeface="华文新魏" pitchFamily="2" charset="-122"/>
                <a:ea typeface="华文新魏" pitchFamily="2" charset="-122"/>
              </a:rPr>
              <a:t>代码：</a:t>
            </a:r>
          </a:p>
          <a:p>
            <a:pPr algn="just" eaLnBrk="1" hangingPunct="1">
              <a:spcBef>
                <a:spcPct val="50000"/>
              </a:spcBef>
              <a:defRPr/>
            </a:pPr>
            <a:r>
              <a:rPr lang="en-US" altLang="zh-CN" sz="2000" kern="0">
                <a:solidFill>
                  <a:srgbClr val="000000"/>
                </a:solidFill>
                <a:ea typeface="华文新魏" pitchFamily="2" charset="-122"/>
              </a:rPr>
              <a:t>if(a &gt; b)</a:t>
            </a:r>
          </a:p>
          <a:p>
            <a:pPr algn="just" eaLnBrk="1" hangingPunct="1">
              <a:spcBef>
                <a:spcPct val="50000"/>
              </a:spcBef>
              <a:defRPr/>
            </a:pPr>
            <a:r>
              <a:rPr lang="en-US" altLang="zh-CN" sz="2000" kern="0">
                <a:solidFill>
                  <a:srgbClr val="000000"/>
                </a:solidFill>
                <a:ea typeface="华文新魏" pitchFamily="2" charset="-122"/>
              </a:rPr>
              <a:t>	a++;</a:t>
            </a:r>
          </a:p>
          <a:p>
            <a:pPr algn="just" eaLnBrk="1" hangingPunct="1">
              <a:spcBef>
                <a:spcPct val="50000"/>
              </a:spcBef>
              <a:defRPr/>
            </a:pPr>
            <a:r>
              <a:rPr lang="en-US" altLang="zh-CN" sz="2000" kern="0">
                <a:solidFill>
                  <a:srgbClr val="000000"/>
                </a:solidFill>
                <a:ea typeface="华文新魏" pitchFamily="2" charset="-122"/>
              </a:rPr>
              <a:t>else</a:t>
            </a:r>
          </a:p>
          <a:p>
            <a:pPr algn="just" eaLnBrk="1" hangingPunct="1">
              <a:spcBef>
                <a:spcPct val="50000"/>
              </a:spcBef>
              <a:defRPr/>
            </a:pPr>
            <a:r>
              <a:rPr lang="en-US" altLang="zh-CN" sz="2000" kern="0">
                <a:solidFill>
                  <a:srgbClr val="000000"/>
                </a:solidFill>
                <a:ea typeface="华文新魏" pitchFamily="2" charset="-122"/>
              </a:rPr>
              <a:t>	b++;</a:t>
            </a:r>
          </a:p>
        </p:txBody>
      </p:sp>
      <p:sp>
        <p:nvSpPr>
          <p:cNvPr id="7" name="Text Box 5">
            <a:extLst>
              <a:ext uri="{FF2B5EF4-FFF2-40B4-BE49-F238E27FC236}">
                <a16:creationId xmlns:a16="http://schemas.microsoft.com/office/drawing/2014/main" id="{99C64E25-3215-4315-B22A-21EBF5DE86AD}"/>
              </a:ext>
            </a:extLst>
          </p:cNvPr>
          <p:cNvSpPr txBox="1">
            <a:spLocks noChangeArrowheads="1"/>
          </p:cNvSpPr>
          <p:nvPr/>
        </p:nvSpPr>
        <p:spPr bwMode="auto">
          <a:xfrm>
            <a:off x="4648200" y="2562225"/>
            <a:ext cx="5486400" cy="1778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000">
                <a:solidFill>
                  <a:schemeClr val="tx1"/>
                </a:solidFill>
                <a:latin typeface="Courier New" pitchFamily="49" charset="0"/>
                <a:ea typeface="宋体" pitchFamily="2" charset="-122"/>
              </a:defRPr>
            </a:lvl1pPr>
            <a:lvl2pPr marL="742950" indent="-285750" eaLnBrk="0" hangingPunct="0">
              <a:defRPr kumimoji="1" sz="1000">
                <a:solidFill>
                  <a:schemeClr val="tx1"/>
                </a:solidFill>
                <a:latin typeface="Courier New" pitchFamily="49" charset="0"/>
                <a:ea typeface="宋体" pitchFamily="2" charset="-122"/>
              </a:defRPr>
            </a:lvl2pPr>
            <a:lvl3pPr marL="1143000" indent="-228600" eaLnBrk="0" hangingPunct="0">
              <a:defRPr kumimoji="1" sz="1000">
                <a:solidFill>
                  <a:schemeClr val="tx1"/>
                </a:solidFill>
                <a:latin typeface="Courier New" pitchFamily="49" charset="0"/>
                <a:ea typeface="宋体" pitchFamily="2" charset="-122"/>
              </a:defRPr>
            </a:lvl3pPr>
            <a:lvl4pPr marL="1600200" indent="-228600" eaLnBrk="0" hangingPunct="0">
              <a:defRPr kumimoji="1" sz="1000">
                <a:solidFill>
                  <a:schemeClr val="tx1"/>
                </a:solidFill>
                <a:latin typeface="Courier New" pitchFamily="49" charset="0"/>
                <a:ea typeface="宋体" pitchFamily="2" charset="-122"/>
              </a:defRPr>
            </a:lvl4pPr>
            <a:lvl5pPr marL="2057400" indent="-228600" eaLnBrk="0" hangingPunct="0">
              <a:defRPr kumimoji="1" sz="1000">
                <a:solidFill>
                  <a:schemeClr val="tx1"/>
                </a:solidFill>
                <a:latin typeface="Courier New" pitchFamily="49" charset="0"/>
                <a:ea typeface="宋体" pitchFamily="2" charset="-122"/>
              </a:defRPr>
            </a:lvl5pPr>
            <a:lvl6pPr marL="25146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6pPr>
            <a:lvl7pPr marL="29718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7pPr>
            <a:lvl8pPr marL="34290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8pPr>
            <a:lvl9pPr marL="3886200" indent="-228600" algn="ctr" eaLnBrk="0" fontAlgn="base" hangingPunct="0">
              <a:spcBef>
                <a:spcPct val="0"/>
              </a:spcBef>
              <a:spcAft>
                <a:spcPct val="0"/>
              </a:spcAft>
              <a:defRPr kumimoji="1" sz="1000">
                <a:solidFill>
                  <a:schemeClr val="tx1"/>
                </a:solidFill>
                <a:latin typeface="Courier New" pitchFamily="49" charset="0"/>
                <a:ea typeface="宋体" pitchFamily="2" charset="-122"/>
              </a:defRPr>
            </a:lvl9pPr>
          </a:lstStyle>
          <a:p>
            <a:pPr algn="just" eaLnBrk="1" hangingPunct="1">
              <a:spcBef>
                <a:spcPct val="50000"/>
              </a:spcBef>
              <a:defRPr/>
            </a:pPr>
            <a:r>
              <a:rPr lang="zh-CN" altLang="en-US" sz="2000" kern="0">
                <a:solidFill>
                  <a:srgbClr val="000000"/>
                </a:solidFill>
                <a:ea typeface="华文新魏" pitchFamily="2" charset="-122"/>
              </a:rPr>
              <a:t>对应的汇编代码：</a:t>
            </a:r>
          </a:p>
          <a:p>
            <a:pPr algn="just" eaLnBrk="1" hangingPunct="1">
              <a:spcBef>
                <a:spcPct val="50000"/>
              </a:spcBef>
              <a:defRPr/>
            </a:pPr>
            <a:r>
              <a:rPr lang="en-US" altLang="zh-CN" sz="2000" kern="0">
                <a:solidFill>
                  <a:srgbClr val="000000"/>
                </a:solidFill>
                <a:ea typeface="华文新魏" pitchFamily="2" charset="-122"/>
              </a:rPr>
              <a:t>CMP	R0,R1	    ;R0</a:t>
            </a:r>
            <a:r>
              <a:rPr lang="zh-CN" altLang="en-US" sz="2000" kern="0">
                <a:solidFill>
                  <a:srgbClr val="000000"/>
                </a:solidFill>
                <a:ea typeface="华文新魏" pitchFamily="2" charset="-122"/>
              </a:rPr>
              <a:t>与</a:t>
            </a:r>
            <a:r>
              <a:rPr lang="en-US" altLang="zh-CN" sz="2000" kern="0">
                <a:solidFill>
                  <a:srgbClr val="000000"/>
                </a:solidFill>
                <a:ea typeface="华文新魏" pitchFamily="2" charset="-122"/>
              </a:rPr>
              <a:t>R1</a:t>
            </a:r>
            <a:r>
              <a:rPr lang="zh-CN" altLang="en-US" sz="2000" kern="0">
                <a:solidFill>
                  <a:srgbClr val="000000"/>
                </a:solidFill>
                <a:ea typeface="华文新魏" pitchFamily="2" charset="-122"/>
              </a:rPr>
              <a:t>比较</a:t>
            </a:r>
          </a:p>
          <a:p>
            <a:pPr algn="just" eaLnBrk="1" hangingPunct="1">
              <a:spcBef>
                <a:spcPct val="50000"/>
              </a:spcBef>
              <a:defRPr/>
            </a:pPr>
            <a:r>
              <a:rPr lang="en-US" altLang="zh-CN" sz="2000" kern="0">
                <a:solidFill>
                  <a:srgbClr val="000000"/>
                </a:solidFill>
                <a:ea typeface="华文新魏" pitchFamily="2" charset="-122"/>
              </a:rPr>
              <a:t>ADD</a:t>
            </a:r>
            <a:r>
              <a:rPr lang="en-US" altLang="zh-CN" sz="2000" kern="0">
                <a:solidFill>
                  <a:srgbClr val="FF0000"/>
                </a:solidFill>
                <a:ea typeface="华文新魏" pitchFamily="2" charset="-122"/>
              </a:rPr>
              <a:t>HI</a:t>
            </a:r>
            <a:r>
              <a:rPr lang="en-US" altLang="zh-CN" sz="2000" kern="0">
                <a:solidFill>
                  <a:srgbClr val="000000"/>
                </a:solidFill>
                <a:ea typeface="华文新魏" pitchFamily="2" charset="-122"/>
              </a:rPr>
              <a:t>	R0,R0,#1  ;</a:t>
            </a:r>
            <a:r>
              <a:rPr lang="zh-CN" altLang="en-US" sz="2000" kern="0">
                <a:solidFill>
                  <a:srgbClr val="000000"/>
                </a:solidFill>
                <a:ea typeface="华文新魏" pitchFamily="2" charset="-122"/>
              </a:rPr>
              <a:t>若</a:t>
            </a:r>
            <a:r>
              <a:rPr lang="en-US" altLang="zh-CN" sz="2000" kern="0">
                <a:solidFill>
                  <a:srgbClr val="000000"/>
                </a:solidFill>
                <a:ea typeface="华文新魏" pitchFamily="2" charset="-122"/>
              </a:rPr>
              <a:t>R0&gt;R1</a:t>
            </a:r>
            <a:r>
              <a:rPr lang="zh-CN" altLang="en-US" sz="2000" kern="0">
                <a:solidFill>
                  <a:srgbClr val="000000"/>
                </a:solidFill>
                <a:ea typeface="华文新魏" pitchFamily="2" charset="-122"/>
              </a:rPr>
              <a:t>，则</a:t>
            </a:r>
            <a:r>
              <a:rPr lang="en-US" altLang="zh-CN" sz="2000" kern="0">
                <a:solidFill>
                  <a:srgbClr val="000000"/>
                </a:solidFill>
                <a:ea typeface="华文新魏" pitchFamily="2" charset="-122"/>
              </a:rPr>
              <a:t>R0=R0+1</a:t>
            </a:r>
          </a:p>
          <a:p>
            <a:pPr algn="just" eaLnBrk="1" hangingPunct="1">
              <a:spcBef>
                <a:spcPct val="50000"/>
              </a:spcBef>
              <a:defRPr/>
            </a:pPr>
            <a:r>
              <a:rPr lang="en-US" altLang="zh-CN" sz="2000" kern="0">
                <a:solidFill>
                  <a:srgbClr val="000000"/>
                </a:solidFill>
                <a:ea typeface="华文新魏" pitchFamily="2" charset="-122"/>
              </a:rPr>
              <a:t>ADD</a:t>
            </a:r>
            <a:r>
              <a:rPr lang="en-US" altLang="zh-CN" sz="2000" kern="0">
                <a:solidFill>
                  <a:srgbClr val="FF0000"/>
                </a:solidFill>
                <a:ea typeface="华文新魏" pitchFamily="2" charset="-122"/>
              </a:rPr>
              <a:t>LS</a:t>
            </a:r>
            <a:r>
              <a:rPr lang="en-US" altLang="zh-CN" sz="2000" kern="0">
                <a:solidFill>
                  <a:srgbClr val="000000"/>
                </a:solidFill>
                <a:ea typeface="华文新魏" pitchFamily="2" charset="-122"/>
              </a:rPr>
              <a:t>	R1,R1,#1  ;</a:t>
            </a:r>
            <a:r>
              <a:rPr lang="zh-CN" altLang="en-US" sz="2000" kern="0">
                <a:solidFill>
                  <a:srgbClr val="000000"/>
                </a:solidFill>
                <a:ea typeface="华文新魏" pitchFamily="2" charset="-122"/>
              </a:rPr>
              <a:t>若</a:t>
            </a:r>
            <a:r>
              <a:rPr lang="en-US" altLang="zh-CN" sz="2000" kern="0">
                <a:solidFill>
                  <a:srgbClr val="000000"/>
                </a:solidFill>
                <a:ea typeface="华文新魏" pitchFamily="2" charset="-122"/>
              </a:rPr>
              <a:t>R0</a:t>
            </a:r>
            <a:r>
              <a:rPr lang="en-US" altLang="zh-CN" sz="2000" kern="0">
                <a:solidFill>
                  <a:srgbClr val="000000"/>
                </a:solidFill>
                <a:latin typeface="宋体" pitchFamily="2" charset="-122"/>
              </a:rPr>
              <a:t>≤R1</a:t>
            </a:r>
            <a:r>
              <a:rPr lang="zh-CN" altLang="en-US" sz="2000" kern="0">
                <a:solidFill>
                  <a:srgbClr val="000000"/>
                </a:solidFill>
                <a:latin typeface="宋体" pitchFamily="2" charset="-122"/>
              </a:rPr>
              <a:t>，则</a:t>
            </a:r>
            <a:r>
              <a:rPr lang="en-US" altLang="zh-CN" sz="2000" kern="0">
                <a:solidFill>
                  <a:srgbClr val="000000"/>
                </a:solidFill>
                <a:latin typeface="宋体" pitchFamily="2" charset="-122"/>
              </a:rPr>
              <a:t>R1=R1+1</a:t>
            </a:r>
            <a:endParaRPr lang="en-US" altLang="zh-CN" sz="2000" kern="0">
              <a:solidFill>
                <a:srgbClr val="000000"/>
              </a:solidFill>
              <a:ea typeface="华文新魏" pitchFamily="2" charset="-122"/>
            </a:endParaRPr>
          </a:p>
        </p:txBody>
      </p:sp>
      <p:sp>
        <p:nvSpPr>
          <p:cNvPr id="8" name="AutoShape 6">
            <a:extLst>
              <a:ext uri="{FF2B5EF4-FFF2-40B4-BE49-F238E27FC236}">
                <a16:creationId xmlns:a16="http://schemas.microsoft.com/office/drawing/2014/main" id="{DE1D3EE5-F51A-451B-91D3-A1F4C98D742D}"/>
              </a:ext>
            </a:extLst>
          </p:cNvPr>
          <p:cNvSpPr>
            <a:spLocks noChangeArrowheads="1"/>
          </p:cNvSpPr>
          <p:nvPr/>
        </p:nvSpPr>
        <p:spPr bwMode="auto">
          <a:xfrm>
            <a:off x="4114800" y="2562225"/>
            <a:ext cx="457200" cy="457200"/>
          </a:xfrm>
          <a:prstGeom prst="rightArrow">
            <a:avLst>
              <a:gd name="adj1" fmla="val 50000"/>
              <a:gd name="adj2" fmla="val 25000"/>
            </a:avLst>
          </a:prstGeom>
          <a:solidFill>
            <a:srgbClr val="CC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9" name="Text Box 7">
            <a:extLst>
              <a:ext uri="{FF2B5EF4-FFF2-40B4-BE49-F238E27FC236}">
                <a16:creationId xmlns:a16="http://schemas.microsoft.com/office/drawing/2014/main" id="{64335E6D-5FE0-446B-8BE6-3320F6FA8975}"/>
              </a:ext>
            </a:extLst>
          </p:cNvPr>
          <p:cNvSpPr txBox="1">
            <a:spLocks noChangeArrowheads="1"/>
          </p:cNvSpPr>
          <p:nvPr/>
        </p:nvSpPr>
        <p:spPr bwMode="auto">
          <a:xfrm>
            <a:off x="2286000" y="2105025"/>
            <a:ext cx="2286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spcBef>
                <a:spcPct val="50000"/>
              </a:spcBef>
            </a:pPr>
            <a:r>
              <a:rPr kumimoji="1" lang="zh-CN" altLang="en-US" sz="2400">
                <a:latin typeface="Times New Roman" panose="02020603050405020304" pitchFamily="18" charset="0"/>
                <a:ea typeface="华文新魏" panose="02010800040101010101" pitchFamily="2" charset="-122"/>
              </a:rPr>
              <a:t>示例：</a:t>
            </a:r>
          </a:p>
        </p:txBody>
      </p:sp>
    </p:spTree>
    <p:extLst>
      <p:ext uri="{BB962C8B-B14F-4D97-AF65-F5344CB8AC3E}">
        <p14:creationId xmlns:p14="http://schemas.microsoft.com/office/powerpoint/2010/main" val="28931300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Top)">
                                      <p:cBhvr>
                                        <p:cTn id="12" dur="500"/>
                                        <p:tgtEl>
                                          <p:spTgt spid="5"/>
                                        </p:tgtEl>
                                      </p:cBhvr>
                                    </p:animEffect>
                                  </p:childTnLst>
                                </p:cTn>
                              </p:par>
                            </p:childTnLst>
                          </p:cTn>
                        </p:par>
                        <p:par>
                          <p:cTn id="13" fill="hold" nodeType="afterGroup">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lide(fromLeft)">
                                      <p:cBhvr>
                                        <p:cTn id="16" dur="500"/>
                                        <p:tgtEl>
                                          <p:spTgt spid="8"/>
                                        </p:tgtEl>
                                      </p:cBhvr>
                                    </p:animEffect>
                                  </p:childTnLst>
                                </p:cTn>
                              </p:par>
                            </p:childTnLst>
                          </p:cTn>
                        </p:par>
                        <p:par>
                          <p:cTn id="17" fill="hold" nodeType="afterGroup">
                            <p:stCondLst>
                              <p:cond delay="1500"/>
                            </p:stCondLst>
                            <p:childTnLst>
                              <p:par>
                                <p:cTn id="18" presetID="12"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lide(fromTop)">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P spid="8" grpId="0" animBg="1"/>
      <p:bldP spid="9"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010CB443-8799-4CF0-8753-47DAB043074C}"/>
              </a:ext>
            </a:extLst>
          </p:cNvPr>
          <p:cNvSpPr txBox="1">
            <a:spLocks noChangeArrowheads="1"/>
          </p:cNvSpPr>
          <p:nvPr/>
        </p:nvSpPr>
        <p:spPr bwMode="auto">
          <a:xfrm>
            <a:off x="1992314" y="549276"/>
            <a:ext cx="5832475"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eaLnBrk="1" hangingPunct="1"/>
            <a:r>
              <a:rPr kumimoji="1" lang="zh-CN" altLang="en-US" sz="3600" b="1">
                <a:latin typeface="Arial" panose="020B0604020202020204" pitchFamily="34" charset="0"/>
                <a:ea typeface="黑体" panose="02010609060101010101" pitchFamily="49" charset="-122"/>
              </a:rPr>
              <a:t>存储器访问指令</a:t>
            </a:r>
            <a:r>
              <a:rPr kumimoji="1" lang="en-US" altLang="zh-CN" sz="3600" b="1">
                <a:solidFill>
                  <a:srgbClr val="C00000"/>
                </a:solidFill>
                <a:latin typeface="楷体" panose="02010609060101010101" pitchFamily="49" charset="-122"/>
                <a:ea typeface="楷体" panose="02010609060101010101" pitchFamily="49" charset="-122"/>
              </a:rPr>
              <a:t>-</a:t>
            </a:r>
            <a:r>
              <a:rPr kumimoji="1" lang="zh-CN" altLang="en-US" sz="3600" b="1">
                <a:solidFill>
                  <a:srgbClr val="C00000"/>
                </a:solidFill>
                <a:latin typeface="楷体" panose="02010609060101010101" pitchFamily="49" charset="-122"/>
                <a:ea typeface="楷体" panose="02010609060101010101" pitchFamily="49" charset="-122"/>
              </a:rPr>
              <a:t>单寄存器</a:t>
            </a:r>
          </a:p>
        </p:txBody>
      </p:sp>
      <p:grpSp>
        <p:nvGrpSpPr>
          <p:cNvPr id="23" name="Group 4">
            <a:extLst>
              <a:ext uri="{FF2B5EF4-FFF2-40B4-BE49-F238E27FC236}">
                <a16:creationId xmlns:a16="http://schemas.microsoft.com/office/drawing/2014/main" id="{CA215677-F99F-4D32-9C2A-15D71F32F04D}"/>
              </a:ext>
            </a:extLst>
          </p:cNvPr>
          <p:cNvGrpSpPr>
            <a:grpSpLocks/>
          </p:cNvGrpSpPr>
          <p:nvPr/>
        </p:nvGrpSpPr>
        <p:grpSpPr bwMode="auto">
          <a:xfrm>
            <a:off x="2424114" y="2924175"/>
            <a:ext cx="7488237" cy="3384550"/>
            <a:chOff x="567" y="1842"/>
            <a:chExt cx="4717" cy="2132"/>
          </a:xfrm>
        </p:grpSpPr>
        <p:sp>
          <p:nvSpPr>
            <p:cNvPr id="24" name="AutoShape 5">
              <a:extLst>
                <a:ext uri="{FF2B5EF4-FFF2-40B4-BE49-F238E27FC236}">
                  <a16:creationId xmlns:a16="http://schemas.microsoft.com/office/drawing/2014/main" id="{66136EC6-7D1E-46AC-A381-94DEAEDDC587}"/>
                </a:ext>
              </a:extLst>
            </p:cNvPr>
            <p:cNvSpPr>
              <a:spLocks noChangeArrowheads="1"/>
            </p:cNvSpPr>
            <p:nvPr/>
          </p:nvSpPr>
          <p:spPr bwMode="auto">
            <a:xfrm>
              <a:off x="567" y="1842"/>
              <a:ext cx="4717" cy="998"/>
            </a:xfrm>
            <a:prstGeom prst="roundRect">
              <a:avLst>
                <a:gd name="adj" fmla="val 10102"/>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5" name="AutoShape 6">
              <a:extLst>
                <a:ext uri="{FF2B5EF4-FFF2-40B4-BE49-F238E27FC236}">
                  <a16:creationId xmlns:a16="http://schemas.microsoft.com/office/drawing/2014/main" id="{EB4A9181-A93D-41D3-8629-52245AED77AA}"/>
                </a:ext>
              </a:extLst>
            </p:cNvPr>
            <p:cNvSpPr>
              <a:spLocks noChangeArrowheads="1"/>
            </p:cNvSpPr>
            <p:nvPr/>
          </p:nvSpPr>
          <p:spPr bwMode="auto">
            <a:xfrm>
              <a:off x="567" y="2976"/>
              <a:ext cx="4717" cy="998"/>
            </a:xfrm>
            <a:prstGeom prst="roundRect">
              <a:avLst>
                <a:gd name="adj" fmla="val 10102"/>
              </a:avLst>
            </a:prstGeom>
            <a:solidFill>
              <a:srgbClr val="CCFFCC"/>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a:solidFill>
                  <a:sysClr val="windowText" lastClr="000000"/>
                </a:solidFill>
              </a:endParaRPr>
            </a:p>
          </p:txBody>
        </p:sp>
        <p:sp>
          <p:nvSpPr>
            <p:cNvPr id="26" name="Text Box 7">
              <a:extLst>
                <a:ext uri="{FF2B5EF4-FFF2-40B4-BE49-F238E27FC236}">
                  <a16:creationId xmlns:a16="http://schemas.microsoft.com/office/drawing/2014/main" id="{5634467D-6DF2-4D8C-BCE5-4629AB36089B}"/>
                </a:ext>
              </a:extLst>
            </p:cNvPr>
            <p:cNvSpPr txBox="1">
              <a:spLocks noChangeArrowheads="1"/>
            </p:cNvSpPr>
            <p:nvPr/>
          </p:nvSpPr>
          <p:spPr bwMode="auto">
            <a:xfrm>
              <a:off x="567" y="1842"/>
              <a:ext cx="449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kern="0">
                  <a:solidFill>
                    <a:sysClr val="windowText" lastClr="000000"/>
                  </a:solidFill>
                  <a:latin typeface="Times New Roman" pitchFamily="18" charset="0"/>
                  <a:ea typeface="华文新魏" pitchFamily="2" charset="-122"/>
                </a:rPr>
                <a:t>装载指令：</a:t>
              </a:r>
              <a:r>
                <a:rPr lang="en-US" altLang="zh-CN" sz="3200" kern="0">
                  <a:solidFill>
                    <a:srgbClr val="3333CC"/>
                  </a:solidFill>
                  <a:effectLst>
                    <a:outerShdw blurRad="38100" dist="38100" dir="2700000" algn="tl">
                      <a:srgbClr val="000000"/>
                    </a:outerShdw>
                  </a:effectLst>
                  <a:latin typeface="Arial Black" pitchFamily="34" charset="0"/>
                  <a:ea typeface="华文新魏" pitchFamily="2" charset="-122"/>
                </a:rPr>
                <a:t>LDR    </a:t>
              </a:r>
              <a:r>
                <a:rPr lang="zh-CN" altLang="en-US" sz="2400" kern="0">
                  <a:solidFill>
                    <a:srgbClr val="3333CC"/>
                  </a:solidFill>
                  <a:effectLst>
                    <a:outerShdw blurRad="38100" dist="38100" dir="2700000" algn="tl">
                      <a:srgbClr val="000000"/>
                    </a:outerShdw>
                  </a:effectLst>
                  <a:latin typeface="Arial Black" pitchFamily="34" charset="0"/>
                  <a:ea typeface="方正粗宋_GBK" pitchFamily="65" charset="-122"/>
                </a:rPr>
                <a:t>目标寄存器</a:t>
              </a:r>
              <a:r>
                <a:rPr lang="en-US" altLang="zh-CN" sz="2400" kern="0">
                  <a:solidFill>
                    <a:srgbClr val="3333CC"/>
                  </a:solidFill>
                  <a:effectLst>
                    <a:outerShdw blurRad="38100" dist="38100" dir="2700000" algn="tl">
                      <a:srgbClr val="000000"/>
                    </a:outerShdw>
                  </a:effectLst>
                  <a:latin typeface="Arial Black" pitchFamily="34" charset="0"/>
                  <a:ea typeface="方正粗宋_GBK" pitchFamily="65" charset="-122"/>
                </a:rPr>
                <a:t>,</a:t>
              </a:r>
              <a:r>
                <a:rPr lang="zh-CN" altLang="en-US" sz="2400" kern="0">
                  <a:solidFill>
                    <a:srgbClr val="3333CC"/>
                  </a:solidFill>
                  <a:effectLst>
                    <a:outerShdw blurRad="38100" dist="38100" dir="2700000" algn="tl">
                      <a:srgbClr val="000000"/>
                    </a:outerShdw>
                  </a:effectLst>
                  <a:latin typeface="Arial Black" pitchFamily="34" charset="0"/>
                  <a:ea typeface="方正粗宋_GBK" pitchFamily="65" charset="-122"/>
                </a:rPr>
                <a:t>源地址</a:t>
              </a:r>
            </a:p>
          </p:txBody>
        </p:sp>
        <p:sp>
          <p:nvSpPr>
            <p:cNvPr id="27" name="Text Box 8">
              <a:extLst>
                <a:ext uri="{FF2B5EF4-FFF2-40B4-BE49-F238E27FC236}">
                  <a16:creationId xmlns:a16="http://schemas.microsoft.com/office/drawing/2014/main" id="{5C00B661-07AB-4F9E-B1F0-FD8E3A26BB78}"/>
                </a:ext>
              </a:extLst>
            </p:cNvPr>
            <p:cNvSpPr txBox="1">
              <a:spLocks noChangeArrowheads="1"/>
            </p:cNvSpPr>
            <p:nvPr/>
          </p:nvSpPr>
          <p:spPr bwMode="auto">
            <a:xfrm>
              <a:off x="567" y="2973"/>
              <a:ext cx="449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200" kern="0">
                  <a:solidFill>
                    <a:sysClr val="windowText" lastClr="000000"/>
                  </a:solidFill>
                  <a:latin typeface="Times New Roman" pitchFamily="18" charset="0"/>
                  <a:ea typeface="华文新魏" pitchFamily="2" charset="-122"/>
                </a:rPr>
                <a:t>存储指令：</a:t>
              </a:r>
              <a:r>
                <a:rPr lang="en-US" altLang="zh-CN" sz="3200" kern="0">
                  <a:solidFill>
                    <a:srgbClr val="3333CC"/>
                  </a:solidFill>
                  <a:effectLst>
                    <a:outerShdw blurRad="38100" dist="38100" dir="2700000" algn="tl">
                      <a:srgbClr val="000000"/>
                    </a:outerShdw>
                  </a:effectLst>
                  <a:latin typeface="Arial Black" pitchFamily="34" charset="0"/>
                  <a:ea typeface="华文新魏" pitchFamily="2" charset="-122"/>
                </a:rPr>
                <a:t>STR    </a:t>
              </a:r>
              <a:r>
                <a:rPr lang="zh-CN" altLang="en-US" sz="2400" kern="0">
                  <a:solidFill>
                    <a:srgbClr val="3333CC"/>
                  </a:solidFill>
                  <a:effectLst>
                    <a:outerShdw blurRad="38100" dist="38100" dir="2700000" algn="tl">
                      <a:srgbClr val="000000"/>
                    </a:outerShdw>
                  </a:effectLst>
                  <a:latin typeface="Arial Black" pitchFamily="34" charset="0"/>
                  <a:ea typeface="方正粗宋_GBK" pitchFamily="65" charset="-122"/>
                </a:rPr>
                <a:t>源寄存器</a:t>
              </a:r>
              <a:r>
                <a:rPr lang="en-US" altLang="zh-CN" sz="2400" kern="0">
                  <a:solidFill>
                    <a:srgbClr val="3333CC"/>
                  </a:solidFill>
                  <a:effectLst>
                    <a:outerShdw blurRad="38100" dist="38100" dir="2700000" algn="tl">
                      <a:srgbClr val="000000"/>
                    </a:outerShdw>
                  </a:effectLst>
                  <a:latin typeface="Arial Black" pitchFamily="34" charset="0"/>
                  <a:ea typeface="方正粗宋_GBK" pitchFamily="65" charset="-122"/>
                </a:rPr>
                <a:t>,</a:t>
              </a:r>
              <a:r>
                <a:rPr lang="zh-CN" altLang="en-US" sz="2400" kern="0">
                  <a:solidFill>
                    <a:srgbClr val="3333CC"/>
                  </a:solidFill>
                  <a:effectLst>
                    <a:outerShdw blurRad="38100" dist="38100" dir="2700000" algn="tl">
                      <a:srgbClr val="000000"/>
                    </a:outerShdw>
                  </a:effectLst>
                  <a:latin typeface="Arial Black" pitchFamily="34" charset="0"/>
                  <a:ea typeface="方正粗宋_GBK" pitchFamily="65" charset="-122"/>
                </a:rPr>
                <a:t>目标地址</a:t>
              </a:r>
            </a:p>
          </p:txBody>
        </p:sp>
      </p:grpSp>
      <p:grpSp>
        <p:nvGrpSpPr>
          <p:cNvPr id="28" name="Group 9">
            <a:extLst>
              <a:ext uri="{FF2B5EF4-FFF2-40B4-BE49-F238E27FC236}">
                <a16:creationId xmlns:a16="http://schemas.microsoft.com/office/drawing/2014/main" id="{82777ED5-E0F9-441C-B89B-8DF6CCFC08C3}"/>
              </a:ext>
            </a:extLst>
          </p:cNvPr>
          <p:cNvGrpSpPr>
            <a:grpSpLocks/>
          </p:cNvGrpSpPr>
          <p:nvPr/>
        </p:nvGrpSpPr>
        <p:grpSpPr bwMode="auto">
          <a:xfrm>
            <a:off x="5808664" y="3500439"/>
            <a:ext cx="3671887" cy="936625"/>
            <a:chOff x="2835" y="2205"/>
            <a:chExt cx="2313" cy="590"/>
          </a:xfrm>
        </p:grpSpPr>
        <p:sp>
          <p:nvSpPr>
            <p:cNvPr id="29" name="Rectangle 10">
              <a:extLst>
                <a:ext uri="{FF2B5EF4-FFF2-40B4-BE49-F238E27FC236}">
                  <a16:creationId xmlns:a16="http://schemas.microsoft.com/office/drawing/2014/main" id="{96DA658B-0B9A-4A6B-A25A-641CE88F9050}"/>
                </a:ext>
              </a:extLst>
            </p:cNvPr>
            <p:cNvSpPr>
              <a:spLocks noChangeArrowheads="1"/>
            </p:cNvSpPr>
            <p:nvPr/>
          </p:nvSpPr>
          <p:spPr bwMode="auto">
            <a:xfrm>
              <a:off x="4195" y="2205"/>
              <a:ext cx="953" cy="590"/>
            </a:xfrm>
            <a:prstGeom prst="rect">
              <a:avLst/>
            </a:prstGeom>
            <a:solidFill>
              <a:srgbClr val="CCEC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endParaRPr lang="en-US" altLang="zh-CN" sz="2000" kern="0">
                <a:solidFill>
                  <a:sysClr val="windowText" lastClr="000000"/>
                </a:solidFill>
                <a:latin typeface="Times New Roman" pitchFamily="18" charset="0"/>
                <a:ea typeface="华文新魏" pitchFamily="2" charset="-122"/>
              </a:endParaRPr>
            </a:p>
            <a:p>
              <a:pPr algn="ctr">
                <a:spcBef>
                  <a:spcPct val="50000"/>
                </a:spcBef>
                <a:defRPr/>
              </a:pPr>
              <a:r>
                <a:rPr lang="zh-CN" altLang="en-US" sz="2000" kern="0">
                  <a:solidFill>
                    <a:srgbClr val="FF0000"/>
                  </a:solidFill>
                  <a:latin typeface="Times New Roman" pitchFamily="18" charset="0"/>
                  <a:ea typeface="黑体" pitchFamily="49" charset="-122"/>
                </a:rPr>
                <a:t>存储器</a:t>
              </a:r>
            </a:p>
          </p:txBody>
        </p:sp>
        <p:sp>
          <p:nvSpPr>
            <p:cNvPr id="30" name="Rectangle 11">
              <a:extLst>
                <a:ext uri="{FF2B5EF4-FFF2-40B4-BE49-F238E27FC236}">
                  <a16:creationId xmlns:a16="http://schemas.microsoft.com/office/drawing/2014/main" id="{65A97565-F9A8-43C3-956F-1CF2D0A657BC}"/>
                </a:ext>
              </a:extLst>
            </p:cNvPr>
            <p:cNvSpPr>
              <a:spLocks noChangeArrowheads="1"/>
            </p:cNvSpPr>
            <p:nvPr/>
          </p:nvSpPr>
          <p:spPr bwMode="auto">
            <a:xfrm>
              <a:off x="4195" y="2297"/>
              <a:ext cx="953" cy="181"/>
            </a:xfrm>
            <a:prstGeom prst="rect">
              <a:avLst/>
            </a:prstGeom>
            <a:solidFill>
              <a:srgbClr val="CCCC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zh-CN" altLang="en-US" sz="2000" kern="0">
                  <a:solidFill>
                    <a:sysClr val="windowText" lastClr="000000"/>
                  </a:solidFill>
                  <a:latin typeface="Times New Roman" pitchFamily="18" charset="0"/>
                  <a:ea typeface="华文新魏" pitchFamily="2" charset="-122"/>
                </a:rPr>
                <a:t>源地址</a:t>
              </a:r>
            </a:p>
          </p:txBody>
        </p:sp>
        <p:sp>
          <p:nvSpPr>
            <p:cNvPr id="31" name="Rectangle 12">
              <a:extLst>
                <a:ext uri="{FF2B5EF4-FFF2-40B4-BE49-F238E27FC236}">
                  <a16:creationId xmlns:a16="http://schemas.microsoft.com/office/drawing/2014/main" id="{40957E7B-C993-46C1-B7E7-D2277C279FED}"/>
                </a:ext>
              </a:extLst>
            </p:cNvPr>
            <p:cNvSpPr>
              <a:spLocks noChangeArrowheads="1"/>
            </p:cNvSpPr>
            <p:nvPr/>
          </p:nvSpPr>
          <p:spPr bwMode="auto">
            <a:xfrm>
              <a:off x="2835" y="2296"/>
              <a:ext cx="816" cy="182"/>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zh-CN" altLang="en-US" sz="2000" kern="0">
                  <a:solidFill>
                    <a:sysClr val="windowText" lastClr="000000"/>
                  </a:solidFill>
                  <a:latin typeface="Times New Roman" pitchFamily="18" charset="0"/>
                  <a:ea typeface="华文新魏" pitchFamily="2" charset="-122"/>
                </a:rPr>
                <a:t>目标寄存器</a:t>
              </a:r>
            </a:p>
          </p:txBody>
        </p:sp>
      </p:grpSp>
      <p:sp>
        <p:nvSpPr>
          <p:cNvPr id="32" name="Line 13">
            <a:extLst>
              <a:ext uri="{FF2B5EF4-FFF2-40B4-BE49-F238E27FC236}">
                <a16:creationId xmlns:a16="http://schemas.microsoft.com/office/drawing/2014/main" id="{1B41562D-5233-4334-A812-80B81F5053B1}"/>
              </a:ext>
            </a:extLst>
          </p:cNvPr>
          <p:cNvSpPr>
            <a:spLocks noChangeShapeType="1"/>
          </p:cNvSpPr>
          <p:nvPr/>
        </p:nvSpPr>
        <p:spPr bwMode="auto">
          <a:xfrm flipH="1">
            <a:off x="7175501" y="3789363"/>
            <a:ext cx="720725" cy="0"/>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endParaRPr>
          </a:p>
        </p:txBody>
      </p:sp>
      <p:grpSp>
        <p:nvGrpSpPr>
          <p:cNvPr id="33" name="Group 14">
            <a:extLst>
              <a:ext uri="{FF2B5EF4-FFF2-40B4-BE49-F238E27FC236}">
                <a16:creationId xmlns:a16="http://schemas.microsoft.com/office/drawing/2014/main" id="{AC886780-E733-4B6D-9F19-98E12A696D26}"/>
              </a:ext>
            </a:extLst>
          </p:cNvPr>
          <p:cNvGrpSpPr>
            <a:grpSpLocks/>
          </p:cNvGrpSpPr>
          <p:nvPr/>
        </p:nvGrpSpPr>
        <p:grpSpPr bwMode="auto">
          <a:xfrm>
            <a:off x="5808664" y="5300664"/>
            <a:ext cx="3671887" cy="936625"/>
            <a:chOff x="2835" y="3249"/>
            <a:chExt cx="2313" cy="590"/>
          </a:xfrm>
        </p:grpSpPr>
        <p:sp>
          <p:nvSpPr>
            <p:cNvPr id="34" name="Rectangle 15">
              <a:extLst>
                <a:ext uri="{FF2B5EF4-FFF2-40B4-BE49-F238E27FC236}">
                  <a16:creationId xmlns:a16="http://schemas.microsoft.com/office/drawing/2014/main" id="{55C1DE3A-8F6D-435A-9353-EA516548370D}"/>
                </a:ext>
              </a:extLst>
            </p:cNvPr>
            <p:cNvSpPr>
              <a:spLocks noChangeArrowheads="1"/>
            </p:cNvSpPr>
            <p:nvPr/>
          </p:nvSpPr>
          <p:spPr bwMode="auto">
            <a:xfrm>
              <a:off x="4195" y="3249"/>
              <a:ext cx="953" cy="590"/>
            </a:xfrm>
            <a:prstGeom prst="rect">
              <a:avLst/>
            </a:prstGeom>
            <a:solidFill>
              <a:srgbClr val="CCEC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endParaRPr lang="en-US" altLang="zh-CN" sz="2000" kern="0">
                <a:solidFill>
                  <a:sysClr val="windowText" lastClr="000000"/>
                </a:solidFill>
                <a:latin typeface="Times New Roman" pitchFamily="18" charset="0"/>
                <a:ea typeface="华文新魏" pitchFamily="2" charset="-122"/>
              </a:endParaRPr>
            </a:p>
            <a:p>
              <a:pPr algn="ctr">
                <a:spcBef>
                  <a:spcPct val="50000"/>
                </a:spcBef>
                <a:defRPr/>
              </a:pPr>
              <a:r>
                <a:rPr lang="zh-CN" altLang="en-US" sz="2000" kern="0">
                  <a:solidFill>
                    <a:srgbClr val="FF0000"/>
                  </a:solidFill>
                  <a:latin typeface="Times New Roman" pitchFamily="18" charset="0"/>
                  <a:ea typeface="黑体" pitchFamily="49" charset="-122"/>
                </a:rPr>
                <a:t>存储器</a:t>
              </a:r>
            </a:p>
          </p:txBody>
        </p:sp>
        <p:sp>
          <p:nvSpPr>
            <p:cNvPr id="35" name="Rectangle 16">
              <a:extLst>
                <a:ext uri="{FF2B5EF4-FFF2-40B4-BE49-F238E27FC236}">
                  <a16:creationId xmlns:a16="http://schemas.microsoft.com/office/drawing/2014/main" id="{B3AD9C5A-F06C-49E0-B1B5-F7D6B467BA26}"/>
                </a:ext>
              </a:extLst>
            </p:cNvPr>
            <p:cNvSpPr>
              <a:spLocks noChangeArrowheads="1"/>
            </p:cNvSpPr>
            <p:nvPr/>
          </p:nvSpPr>
          <p:spPr bwMode="auto">
            <a:xfrm>
              <a:off x="4195" y="3340"/>
              <a:ext cx="953" cy="181"/>
            </a:xfrm>
            <a:prstGeom prst="rect">
              <a:avLst/>
            </a:prstGeom>
            <a:solidFill>
              <a:srgbClr val="CCCC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zh-CN" altLang="en-US" sz="2000" kern="0">
                  <a:solidFill>
                    <a:sysClr val="windowText" lastClr="000000"/>
                  </a:solidFill>
                  <a:latin typeface="Times New Roman" pitchFamily="18" charset="0"/>
                  <a:ea typeface="华文新魏" pitchFamily="2" charset="-122"/>
                </a:rPr>
                <a:t>目标地址</a:t>
              </a:r>
            </a:p>
          </p:txBody>
        </p:sp>
        <p:sp>
          <p:nvSpPr>
            <p:cNvPr id="36" name="Rectangle 17">
              <a:extLst>
                <a:ext uri="{FF2B5EF4-FFF2-40B4-BE49-F238E27FC236}">
                  <a16:creationId xmlns:a16="http://schemas.microsoft.com/office/drawing/2014/main" id="{E2F45462-4144-4DED-AD51-326D7A3290E0}"/>
                </a:ext>
              </a:extLst>
            </p:cNvPr>
            <p:cNvSpPr>
              <a:spLocks noChangeArrowheads="1"/>
            </p:cNvSpPr>
            <p:nvPr/>
          </p:nvSpPr>
          <p:spPr bwMode="auto">
            <a:xfrm>
              <a:off x="2835" y="3339"/>
              <a:ext cx="816" cy="182"/>
            </a:xfrm>
            <a:prstGeom prst="rect">
              <a:avLst/>
            </a:prstGeom>
            <a:solidFill>
              <a:srgbClr val="FFFFCC"/>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defRPr/>
              </a:pPr>
              <a:r>
                <a:rPr lang="zh-CN" altLang="en-US" sz="2000" kern="0">
                  <a:solidFill>
                    <a:sysClr val="windowText" lastClr="000000"/>
                  </a:solidFill>
                  <a:latin typeface="Times New Roman" pitchFamily="18" charset="0"/>
                  <a:ea typeface="华文新魏" pitchFamily="2" charset="-122"/>
                </a:rPr>
                <a:t>源寄存器</a:t>
              </a:r>
            </a:p>
          </p:txBody>
        </p:sp>
      </p:grpSp>
      <p:sp>
        <p:nvSpPr>
          <p:cNvPr id="37" name="Line 18">
            <a:extLst>
              <a:ext uri="{FF2B5EF4-FFF2-40B4-BE49-F238E27FC236}">
                <a16:creationId xmlns:a16="http://schemas.microsoft.com/office/drawing/2014/main" id="{99B8E4BB-F2D8-42C6-AC9B-88DD5EC93A4E}"/>
              </a:ext>
            </a:extLst>
          </p:cNvPr>
          <p:cNvSpPr>
            <a:spLocks noChangeShapeType="1"/>
          </p:cNvSpPr>
          <p:nvPr/>
        </p:nvSpPr>
        <p:spPr bwMode="auto">
          <a:xfrm flipH="1">
            <a:off x="7175501" y="5588000"/>
            <a:ext cx="720725" cy="0"/>
          </a:xfrm>
          <a:prstGeom prst="line">
            <a:avLst/>
          </a:prstGeom>
          <a:noFill/>
          <a:ln w="5715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en-US" kern="0">
              <a:solidFill>
                <a:sysClr val="windowText" lastClr="000000"/>
              </a:solidFill>
            </a:endParaRPr>
          </a:p>
        </p:txBody>
      </p:sp>
      <p:sp>
        <p:nvSpPr>
          <p:cNvPr id="19464" name="Text Box 4">
            <a:extLst>
              <a:ext uri="{FF2B5EF4-FFF2-40B4-BE49-F238E27FC236}">
                <a16:creationId xmlns:a16="http://schemas.microsoft.com/office/drawing/2014/main" id="{A5880ADD-A847-4048-8FFF-075BEA8F7844}"/>
              </a:ext>
            </a:extLst>
          </p:cNvPr>
          <p:cNvSpPr txBox="1">
            <a:spLocks noChangeArrowheads="1"/>
          </p:cNvSpPr>
          <p:nvPr/>
        </p:nvSpPr>
        <p:spPr bwMode="auto">
          <a:xfrm>
            <a:off x="1739901" y="1512888"/>
            <a:ext cx="87852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8775" indent="-457200" eaLnBrk="0" hangingPunct="0">
              <a:defRPr>
                <a:solidFill>
                  <a:schemeClr val="tx1"/>
                </a:solidFill>
                <a:latin typeface="Franklin Gothic Book" panose="020B0503020102020204" pitchFamily="34" charset="0"/>
                <a:ea typeface="宋体" panose="02010600030101010101" pitchFamily="2" charset="-122"/>
              </a:defRPr>
            </a:lvl1pPr>
            <a:lvl2pPr marL="742950" indent="-285750" eaLnBrk="0" hangingPunct="0">
              <a:defRPr>
                <a:solidFill>
                  <a:schemeClr val="tx1"/>
                </a:solidFill>
                <a:latin typeface="Franklin Gothic Book" panose="020B0503020102020204" pitchFamily="34" charset="0"/>
                <a:ea typeface="宋体" panose="02010600030101010101" pitchFamily="2" charset="-122"/>
              </a:defRPr>
            </a:lvl2pPr>
            <a:lvl3pPr marL="1143000" indent="-228600" eaLnBrk="0" hangingPunct="0">
              <a:defRPr>
                <a:solidFill>
                  <a:schemeClr val="tx1"/>
                </a:solidFill>
                <a:latin typeface="Franklin Gothic Book" panose="020B0503020102020204" pitchFamily="34" charset="0"/>
                <a:ea typeface="宋体" panose="02010600030101010101" pitchFamily="2" charset="-122"/>
              </a:defRPr>
            </a:lvl3pPr>
            <a:lvl4pPr marL="1600200" indent="-228600" eaLnBrk="0" hangingPunct="0">
              <a:defRPr>
                <a:solidFill>
                  <a:schemeClr val="tx1"/>
                </a:solidFill>
                <a:latin typeface="Franklin Gothic Book" panose="020B0503020102020204" pitchFamily="34" charset="0"/>
                <a:ea typeface="宋体" panose="02010600030101010101" pitchFamily="2" charset="-122"/>
              </a:defRPr>
            </a:lvl4pPr>
            <a:lvl5pPr marL="2057400" indent="-228600" eaLnBrk="0" hangingPunct="0">
              <a:defRPr>
                <a:solidFill>
                  <a:schemeClr val="tx1"/>
                </a:solidFill>
                <a:latin typeface="Franklin Gothic Book" panose="020B05030201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宋体" panose="02010600030101010101" pitchFamily="2" charset="-122"/>
              </a:defRPr>
            </a:lvl9pPr>
          </a:lstStyle>
          <a:p>
            <a:pPr algn="just" eaLnBrk="1" hangingPunct="1">
              <a:spcBef>
                <a:spcPts val="600"/>
              </a:spcBef>
              <a:buClr>
                <a:srgbClr val="0000FF"/>
              </a:buClr>
              <a:buFont typeface="Wingdings" panose="05000000000000000000" pitchFamily="2" charset="2"/>
              <a:buChar char="Ø"/>
            </a:pPr>
            <a:r>
              <a:rPr kumimoji="1" lang="zh-CN" altLang="en-US" sz="2400" b="1">
                <a:latin typeface="楷体" panose="02010609060101010101" pitchFamily="49" charset="-122"/>
                <a:ea typeface="楷体" panose="02010609060101010101" pitchFamily="49" charset="-122"/>
              </a:rPr>
              <a:t>存储器访问指令分为</a:t>
            </a:r>
            <a:r>
              <a:rPr kumimoji="1" lang="zh-CN" altLang="en-US" sz="2400" b="1">
                <a:solidFill>
                  <a:srgbClr val="C00000"/>
                </a:solidFill>
                <a:latin typeface="楷体" panose="02010609060101010101" pitchFamily="49" charset="-122"/>
                <a:ea typeface="楷体" panose="02010609060101010101" pitchFamily="49" charset="-122"/>
              </a:rPr>
              <a:t>单寄存器操作指令</a:t>
            </a:r>
            <a:r>
              <a:rPr kumimoji="1" lang="zh-CN" altLang="en-US" sz="2400" b="1">
                <a:latin typeface="楷体" panose="02010609060101010101" pitchFamily="49" charset="-122"/>
                <a:ea typeface="楷体" panose="02010609060101010101" pitchFamily="49" charset="-122"/>
              </a:rPr>
              <a:t>和</a:t>
            </a:r>
            <a:r>
              <a:rPr kumimoji="1" lang="zh-CN" altLang="en-US" sz="2400" b="1">
                <a:solidFill>
                  <a:srgbClr val="C00000"/>
                </a:solidFill>
                <a:latin typeface="楷体" panose="02010609060101010101" pitchFamily="49" charset="-122"/>
                <a:ea typeface="楷体" panose="02010609060101010101" pitchFamily="49" charset="-122"/>
              </a:rPr>
              <a:t>多寄存器操作指令</a:t>
            </a:r>
            <a:r>
              <a:rPr kumimoji="1" lang="zh-CN" altLang="en-US" sz="2400" b="1">
                <a:latin typeface="楷体" panose="02010609060101010101" pitchFamily="49" charset="-122"/>
                <a:ea typeface="楷体" panose="02010609060101010101" pitchFamily="49" charset="-122"/>
              </a:rPr>
              <a:t>。</a:t>
            </a:r>
          </a:p>
          <a:p>
            <a:pPr algn="just" eaLnBrk="1" hangingPunct="1">
              <a:spcBef>
                <a:spcPts val="600"/>
              </a:spcBef>
              <a:buClr>
                <a:srgbClr val="0000FF"/>
              </a:buClr>
              <a:buFont typeface="Wingdings" panose="05000000000000000000" pitchFamily="2" charset="2"/>
              <a:buChar char="Ø"/>
            </a:pPr>
            <a:r>
              <a:rPr kumimoji="1" lang="zh-CN" altLang="en-US" sz="2400" b="1">
                <a:latin typeface="楷体" panose="02010609060101010101" pitchFamily="49" charset="-122"/>
                <a:ea typeface="楷体" panose="02010609060101010101" pitchFamily="49" charset="-122"/>
              </a:rPr>
              <a:t>若使用</a:t>
            </a:r>
            <a:r>
              <a:rPr kumimoji="1" lang="en-US" altLang="zh-CN" sz="2400" b="1">
                <a:solidFill>
                  <a:srgbClr val="0000FF"/>
                </a:solidFill>
                <a:latin typeface="楷体" panose="02010609060101010101" pitchFamily="49" charset="-122"/>
                <a:ea typeface="楷体" panose="02010609060101010101" pitchFamily="49" charset="-122"/>
              </a:rPr>
              <a:t>LDR</a:t>
            </a:r>
            <a:r>
              <a:rPr kumimoji="1" lang="zh-CN" altLang="en-US" sz="2400" b="1">
                <a:latin typeface="楷体" panose="02010609060101010101" pitchFamily="49" charset="-122"/>
                <a:ea typeface="楷体" panose="02010609060101010101" pitchFamily="49" charset="-122"/>
              </a:rPr>
              <a:t>指令加载数据到</a:t>
            </a:r>
            <a:r>
              <a:rPr kumimoji="1" lang="en-US" altLang="zh-CN" sz="2400" b="1">
                <a:solidFill>
                  <a:srgbClr val="0000FF"/>
                </a:solidFill>
                <a:latin typeface="楷体" panose="02010609060101010101" pitchFamily="49" charset="-122"/>
                <a:ea typeface="楷体" panose="02010609060101010101" pitchFamily="49" charset="-122"/>
              </a:rPr>
              <a:t>PC</a:t>
            </a:r>
            <a:r>
              <a:rPr kumimoji="1" lang="zh-CN" altLang="en-US" sz="2400" b="1">
                <a:latin typeface="楷体" panose="02010609060101010101" pitchFamily="49" charset="-122"/>
                <a:ea typeface="楷体" panose="02010609060101010101" pitchFamily="49" charset="-122"/>
              </a:rPr>
              <a:t>寄存器，则实现程序跳转功能</a:t>
            </a:r>
          </a:p>
        </p:txBody>
      </p:sp>
    </p:spTree>
    <p:extLst>
      <p:ext uri="{BB962C8B-B14F-4D97-AF65-F5344CB8AC3E}">
        <p14:creationId xmlns:p14="http://schemas.microsoft.com/office/powerpoint/2010/main" val="22123550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1"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slide(fromTop)">
                                      <p:cBhvr>
                                        <p:cTn id="13" dur="500"/>
                                        <p:tgtEl>
                                          <p:spTgt spid="28"/>
                                        </p:tgtEl>
                                      </p:cBhvr>
                                    </p:animEffect>
                                  </p:childTnLst>
                                </p:cTn>
                              </p:par>
                            </p:childTnLst>
                          </p:cTn>
                        </p:par>
                        <p:par>
                          <p:cTn id="14" fill="hold" nodeType="afterGroup">
                            <p:stCondLst>
                              <p:cond delay="500"/>
                            </p:stCondLst>
                            <p:childTnLst>
                              <p:par>
                                <p:cTn id="15" presetID="12" presetClass="entr" presetSubtype="2"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slide(fromRight)">
                                      <p:cBhvr>
                                        <p:cTn id="17" dur="500"/>
                                        <p:tgtEl>
                                          <p:spTgt spid="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slide(fromTop)">
                                      <p:cBhvr>
                                        <p:cTn id="22" dur="500"/>
                                        <p:tgtEl>
                                          <p:spTgt spid="33"/>
                                        </p:tgtEl>
                                      </p:cBhvr>
                                    </p:animEffect>
                                  </p:childTnLst>
                                </p:cTn>
                              </p:par>
                            </p:childTnLst>
                          </p:cTn>
                        </p:par>
                        <p:par>
                          <p:cTn id="23" fill="hold" nodeType="afterGroup">
                            <p:stCondLst>
                              <p:cond delay="500"/>
                            </p:stCondLst>
                            <p:childTnLst>
                              <p:par>
                                <p:cTn id="24" presetID="12" presetClass="entr" presetSubtype="8"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slide(fromLeft)">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暗香扑面">
  <a:themeElements>
    <a:clrScheme name="Fan">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Fan">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n">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38987</Words>
  <Application>Microsoft Office PowerPoint</Application>
  <PresentationFormat>宽屏</PresentationFormat>
  <Paragraphs>5783</Paragraphs>
  <Slides>420</Slides>
  <Notes>371</Notes>
  <HiddenSlides>0</HiddenSlides>
  <MMClips>0</MMClips>
  <ScaleCrop>false</ScaleCrop>
  <HeadingPairs>
    <vt:vector size="8" baseType="variant">
      <vt:variant>
        <vt:lpstr>已用的字体</vt:lpstr>
      </vt:variant>
      <vt:variant>
        <vt:i4>37</vt:i4>
      </vt:variant>
      <vt:variant>
        <vt:lpstr>主题</vt:lpstr>
      </vt:variant>
      <vt:variant>
        <vt:i4>2</vt:i4>
      </vt:variant>
      <vt:variant>
        <vt:lpstr>嵌入 OLE 服务器</vt:lpstr>
      </vt:variant>
      <vt:variant>
        <vt:i4>6</vt:i4>
      </vt:variant>
      <vt:variant>
        <vt:lpstr>幻灯片标题</vt:lpstr>
      </vt:variant>
      <vt:variant>
        <vt:i4>420</vt:i4>
      </vt:variant>
    </vt:vector>
  </HeadingPairs>
  <TitlesOfParts>
    <vt:vector size="465" baseType="lpstr">
      <vt:lpstr>Adobe Caslon Pro Bold</vt:lpstr>
      <vt:lpstr>Adobe 仿宋 Std R</vt:lpstr>
      <vt:lpstr>-apple-system</vt:lpstr>
      <vt:lpstr>Droid Sans Fallback</vt:lpstr>
      <vt:lpstr>Noto Sans CJK JP Regular</vt:lpstr>
      <vt:lpstr>Noto Sans Mono CJK JP Regular</vt:lpstr>
      <vt:lpstr>等线</vt:lpstr>
      <vt:lpstr>等线 Light</vt:lpstr>
      <vt:lpstr>方正粗宋_GBK</vt:lpstr>
      <vt:lpstr>方正舒体</vt:lpstr>
      <vt:lpstr>方正姚体</vt:lpstr>
      <vt:lpstr>仿宋</vt:lpstr>
      <vt:lpstr>仿宋_GB2312</vt:lpstr>
      <vt:lpstr>黑体</vt:lpstr>
      <vt:lpstr>华文楷体</vt:lpstr>
      <vt:lpstr>华文细黑</vt:lpstr>
      <vt:lpstr>华文新魏</vt:lpstr>
      <vt:lpstr>华文行楷</vt:lpstr>
      <vt:lpstr>楷体</vt:lpstr>
      <vt:lpstr>楷体_GB2312</vt:lpstr>
      <vt:lpstr>隶书</vt:lpstr>
      <vt:lpstr>宋体</vt:lpstr>
      <vt:lpstr>微软雅黑</vt:lpstr>
      <vt:lpstr>幼圆</vt:lpstr>
      <vt:lpstr>Arial</vt:lpstr>
      <vt:lpstr>Arial Black</vt:lpstr>
      <vt:lpstr>Calibri</vt:lpstr>
      <vt:lpstr>Comic Sans MS</vt:lpstr>
      <vt:lpstr>Courier New</vt:lpstr>
      <vt:lpstr>Franklin Gothic Book</vt:lpstr>
      <vt:lpstr>Franklin Gothic Medium</vt:lpstr>
      <vt:lpstr>Symbol</vt:lpstr>
      <vt:lpstr>Tahoma</vt:lpstr>
      <vt:lpstr>Times New Roman</vt:lpstr>
      <vt:lpstr>Wingdings</vt:lpstr>
      <vt:lpstr>Wingdings 2</vt:lpstr>
      <vt:lpstr>Wingdings 3</vt:lpstr>
      <vt:lpstr>Office 主题​​</vt:lpstr>
      <vt:lpstr>暗香扑面</vt:lpstr>
      <vt:lpstr>Equation</vt:lpstr>
      <vt:lpstr>工作表</vt:lpstr>
      <vt:lpstr>Microsoft Drawing</vt:lpstr>
      <vt:lpstr>图表</vt:lpstr>
      <vt:lpstr>Visio</vt:lpstr>
      <vt:lpstr>Bitmap Image</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与ARM7TDMI性能比较</vt:lpstr>
      <vt:lpstr>优化体系架构</vt:lpstr>
      <vt:lpstr>优化指令系统</vt:lpstr>
      <vt:lpstr>带分支预测的3级流水线</vt:lpstr>
      <vt:lpstr>三级流水线结构的指令执行顺序</vt:lpstr>
      <vt:lpstr>三级流水线结构的指令执行顺序</vt:lpstr>
      <vt:lpstr>三级流水线结构的指令执行顺序</vt:lpstr>
      <vt:lpstr>三级流水线结构的指令执行顺序</vt:lpstr>
      <vt:lpstr>ARM7不带分支预测的3级流水线推演过程</vt:lpstr>
      <vt:lpstr>Cortex-M3带分支预测的3级流水线推演过程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微处理器基础</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微处理器基础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微处理器基础</dc:title>
  <dc:creator>聂永欣</dc:creator>
  <cp:lastModifiedBy>聂永欣</cp:lastModifiedBy>
  <cp:revision>2</cp:revision>
  <dcterms:created xsi:type="dcterms:W3CDTF">2020-12-27T13:18:50Z</dcterms:created>
  <dcterms:modified xsi:type="dcterms:W3CDTF">2020-12-27T13:41:54Z</dcterms:modified>
</cp:coreProperties>
</file>